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4.jpg" ContentType="image/jpg"/>
  <Override PartName="/ppt/notesSlides/notesSlide6.xml" ContentType="application/vnd.openxmlformats-officedocument.presentationml.notesSlide+xml"/>
  <Override PartName="/ppt/media/image17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4"/>
  </p:notesMasterIdLst>
  <p:sldIdLst>
    <p:sldId id="256" r:id="rId2"/>
    <p:sldId id="481" r:id="rId3"/>
    <p:sldId id="613" r:id="rId4"/>
    <p:sldId id="687" r:id="rId5"/>
    <p:sldId id="614" r:id="rId6"/>
    <p:sldId id="688" r:id="rId7"/>
    <p:sldId id="696" r:id="rId8"/>
    <p:sldId id="539" r:id="rId9"/>
    <p:sldId id="697" r:id="rId10"/>
    <p:sldId id="525" r:id="rId11"/>
    <p:sldId id="527" r:id="rId12"/>
    <p:sldId id="529" r:id="rId13"/>
    <p:sldId id="698" r:id="rId14"/>
    <p:sldId id="547" r:id="rId15"/>
    <p:sldId id="536" r:id="rId16"/>
    <p:sldId id="532" r:id="rId17"/>
    <p:sldId id="533" r:id="rId18"/>
    <p:sldId id="537" r:id="rId19"/>
    <p:sldId id="534" r:id="rId20"/>
    <p:sldId id="616" r:id="rId21"/>
    <p:sldId id="320" r:id="rId22"/>
    <p:sldId id="424" r:id="rId23"/>
    <p:sldId id="599" r:id="rId24"/>
    <p:sldId id="700" r:id="rId25"/>
    <p:sldId id="562" r:id="rId26"/>
    <p:sldId id="589" r:id="rId27"/>
    <p:sldId id="590" r:id="rId28"/>
    <p:sldId id="591" r:id="rId29"/>
    <p:sldId id="646" r:id="rId30"/>
    <p:sldId id="649" r:id="rId31"/>
    <p:sldId id="650" r:id="rId32"/>
    <p:sldId id="564" r:id="rId33"/>
    <p:sldId id="670" r:id="rId34"/>
    <p:sldId id="573" r:id="rId35"/>
    <p:sldId id="574" r:id="rId36"/>
    <p:sldId id="659" r:id="rId37"/>
    <p:sldId id="686" r:id="rId38"/>
    <p:sldId id="701" r:id="rId39"/>
    <p:sldId id="702" r:id="rId40"/>
    <p:sldId id="703" r:id="rId41"/>
    <p:sldId id="704" r:id="rId42"/>
    <p:sldId id="259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5F7E1AD-3B07-054C-9F1E-8DB5C5B9B271}">
          <p14:sldIdLst>
            <p14:sldId id="256"/>
            <p14:sldId id="481"/>
          </p14:sldIdLst>
        </p14:section>
        <p14:section name="Principes bases scientifiques" id="{59616CA9-F558-E741-B901-FE3C7EEDC1FD}">
          <p14:sldIdLst>
            <p14:sldId id="613"/>
            <p14:sldId id="687"/>
            <p14:sldId id="614"/>
            <p14:sldId id="688"/>
          </p14:sldIdLst>
        </p14:section>
        <p14:section name="Bases scientifiques d ela PrEP" id="{1FC2A064-7020-A846-A7FA-7A1AF61B7FB3}">
          <p14:sldIdLst>
            <p14:sldId id="696"/>
            <p14:sldId id="539"/>
            <p14:sldId id="697"/>
            <p14:sldId id="525"/>
            <p14:sldId id="527"/>
            <p14:sldId id="529"/>
            <p14:sldId id="698"/>
            <p14:sldId id="547"/>
            <p14:sldId id="536"/>
            <p14:sldId id="532"/>
            <p14:sldId id="533"/>
            <p14:sldId id="537"/>
            <p14:sldId id="534"/>
            <p14:sldId id="616"/>
            <p14:sldId id="320"/>
            <p14:sldId id="424"/>
          </p14:sldIdLst>
        </p14:section>
        <p14:section name="PrEP en pratique" id="{300FC9D7-4229-1E47-B002-3A310438A460}">
          <p14:sldIdLst>
            <p14:sldId id="599"/>
            <p14:sldId id="700"/>
            <p14:sldId id="562"/>
            <p14:sldId id="589"/>
            <p14:sldId id="590"/>
            <p14:sldId id="591"/>
            <p14:sldId id="646"/>
            <p14:sldId id="649"/>
            <p14:sldId id="650"/>
            <p14:sldId id="564"/>
            <p14:sldId id="670"/>
            <p14:sldId id="573"/>
            <p14:sldId id="574"/>
            <p14:sldId id="659"/>
            <p14:sldId id="686"/>
            <p14:sldId id="701"/>
            <p14:sldId id="702"/>
            <p14:sldId id="703"/>
            <p14:sldId id="704"/>
            <p14:sldId id="259"/>
          </p14:sldIdLst>
        </p14:section>
        <p14:section name="Annexes et back-up" id="{2E9E2ABA-3D68-5344-B5BA-E93614D7DD06}">
          <p14:sldIdLst/>
        </p14:section>
        <p14:section name="Questionnaire pré/post formation" id="{42A44394-6205-1042-B662-D4575A926E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0"/>
    <p:restoredTop sz="84178" autoAdjust="0"/>
  </p:normalViewPr>
  <p:slideViewPr>
    <p:cSldViewPr>
      <p:cViewPr varScale="1">
        <p:scale>
          <a:sx n="150" d="100"/>
          <a:sy n="150" d="100"/>
        </p:scale>
        <p:origin x="284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-17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51582781268401"/>
          <c:y val="6.4868619395265004E-2"/>
          <c:w val="0.74835258821883299"/>
          <c:h val="0.72446984243741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5294"/>
            </a:solidFill>
            <a:ln>
              <a:noFill/>
            </a:ln>
            <a:effectLst/>
          </c:spPr>
          <c:invertIfNegative val="0"/>
          <c:cat>
            <c:numRef>
              <c:f>Feuil1!$A$2:$A$15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</c:numCache>
            </c:numRef>
          </c:cat>
          <c:val>
            <c:numRef>
              <c:f>Feuil1!$B$2:$B$15</c:f>
              <c:numCache>
                <c:formatCode>General</c:formatCode>
                <c:ptCount val="14"/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1-42B4-814C-0B4BC2FF3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8610416"/>
        <c:axId val="-138671136"/>
      </c:barChart>
      <c:catAx>
        <c:axId val="-138610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Mois depuis l’inclusion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138671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38671136"/>
        <c:scaling>
          <c:orientation val="minMax"/>
          <c:max val="0.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sz="1400" dirty="0" err="1">
                    <a:solidFill>
                      <a:srgbClr val="000000"/>
                    </a:solidFill>
                  </a:rPr>
                  <a:t>Probablité</a:t>
                </a:r>
                <a:r>
                  <a:rPr lang="fr-FR" sz="1400" baseline="0" dirty="0">
                    <a:solidFill>
                      <a:srgbClr val="000000"/>
                    </a:solidFill>
                  </a:rPr>
                  <a:t> de positivité</a:t>
                </a:r>
              </a:p>
              <a:p>
                <a:pPr>
                  <a:defRPr/>
                </a:pPr>
                <a:r>
                  <a:rPr lang="fr-FR" sz="1400" baseline="0" dirty="0">
                    <a:solidFill>
                      <a:srgbClr val="000000"/>
                    </a:solidFill>
                  </a:rPr>
                  <a:t> pour le VIH</a:t>
                </a:r>
                <a:endParaRPr lang="fr-FR" sz="14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6926664659708504E-3"/>
              <c:y val="0.12472365393667099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138610416"/>
        <c:crosses val="autoZero"/>
        <c:crossBetween val="midCat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B9BC0-0FFD-4BBB-A1C6-064E5932F675}" type="doc">
      <dgm:prSet loTypeId="urn:microsoft.com/office/officeart/2005/8/layout/chevron1" loCatId="process" qsTypeId="urn:microsoft.com/office/officeart/2005/8/quickstyle/simple1#18" qsCatId="simple" csTypeId="urn:microsoft.com/office/officeart/2005/8/colors/colorful4" csCatId="colorful" phldr="1"/>
      <dgm:spPr/>
    </dgm:pt>
    <dgm:pt modelId="{04E04F28-F223-497C-9287-3608035CE26E}">
      <dgm:prSet phldrT="[Texte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/>
            <a:t>Friday</a:t>
          </a:r>
        </a:p>
      </dgm:t>
    </dgm:pt>
    <dgm:pt modelId="{CA9C2682-953B-44E1-8D91-11181756F16B}" type="parTrans" cxnId="{1328EE50-3109-485E-B17E-A2ED25CF2BED}">
      <dgm:prSet/>
      <dgm:spPr/>
      <dgm:t>
        <a:bodyPr/>
        <a:lstStyle/>
        <a:p>
          <a:endParaRPr lang="fr-FR"/>
        </a:p>
      </dgm:t>
    </dgm:pt>
    <dgm:pt modelId="{008BFD7B-3B48-41C3-9247-19DF3DEC12D1}" type="sibTrans" cxnId="{1328EE50-3109-485E-B17E-A2ED25CF2BED}">
      <dgm:prSet/>
      <dgm:spPr/>
      <dgm:t>
        <a:bodyPr/>
        <a:lstStyle/>
        <a:p>
          <a:endParaRPr lang="fr-FR"/>
        </a:p>
      </dgm:t>
    </dgm:pt>
    <dgm:pt modelId="{D43CD493-E38B-494F-A80A-D71B468185F0}">
      <dgm:prSet phldrT="[Texte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rgbClr val="000000"/>
              </a:solidFill>
            </a:rPr>
            <a:t>Tuesday</a:t>
          </a:r>
        </a:p>
      </dgm:t>
    </dgm:pt>
    <dgm:pt modelId="{28B3BAF0-D800-4C00-AA09-887A2D30515A}" type="parTrans" cxnId="{CEBA49DC-2606-4908-A9B8-18272DE89936}">
      <dgm:prSet/>
      <dgm:spPr/>
      <dgm:t>
        <a:bodyPr/>
        <a:lstStyle/>
        <a:p>
          <a:endParaRPr lang="fr-FR"/>
        </a:p>
      </dgm:t>
    </dgm:pt>
    <dgm:pt modelId="{8E900488-6FB7-40A4-8786-74C2401D0E68}" type="sibTrans" cxnId="{CEBA49DC-2606-4908-A9B8-18272DE89936}">
      <dgm:prSet/>
      <dgm:spPr/>
      <dgm:t>
        <a:bodyPr/>
        <a:lstStyle/>
        <a:p>
          <a:endParaRPr lang="fr-FR"/>
        </a:p>
      </dgm:t>
    </dgm:pt>
    <dgm:pt modelId="{0F72A534-61D0-471A-BF32-4AF8F2F2C710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 err="1"/>
            <a:t>Wednesday</a:t>
          </a:r>
          <a:endParaRPr lang="fr-FR" dirty="0"/>
        </a:p>
      </dgm:t>
    </dgm:pt>
    <dgm:pt modelId="{5430DAEC-00D0-4D3F-B79F-00D3AB12E0A0}" type="parTrans" cxnId="{773E1D7E-3C7C-45B9-AADB-52EA22D75376}">
      <dgm:prSet/>
      <dgm:spPr/>
      <dgm:t>
        <a:bodyPr/>
        <a:lstStyle/>
        <a:p>
          <a:endParaRPr lang="fr-FR"/>
        </a:p>
      </dgm:t>
    </dgm:pt>
    <dgm:pt modelId="{A98FBA35-6449-4817-B8D1-B6BADFDBAF04}" type="sibTrans" cxnId="{773E1D7E-3C7C-45B9-AADB-52EA22D75376}">
      <dgm:prSet/>
      <dgm:spPr/>
      <dgm:t>
        <a:bodyPr/>
        <a:lstStyle/>
        <a:p>
          <a:endParaRPr lang="fr-FR"/>
        </a:p>
      </dgm:t>
    </dgm:pt>
    <dgm:pt modelId="{9C48D4FB-C546-4967-AFA3-601F1A0F617C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/>
            <a:t>Saturday</a:t>
          </a:r>
        </a:p>
      </dgm:t>
    </dgm:pt>
    <dgm:pt modelId="{29C1983A-9F93-479D-B2BE-0E76A4A4C822}" type="parTrans" cxnId="{52C393D2-2300-45B5-858A-4402FFEA84D4}">
      <dgm:prSet/>
      <dgm:spPr/>
      <dgm:t>
        <a:bodyPr/>
        <a:lstStyle/>
        <a:p>
          <a:endParaRPr lang="fr-FR"/>
        </a:p>
      </dgm:t>
    </dgm:pt>
    <dgm:pt modelId="{D5BD5C23-00FA-4528-B827-0172E1BFB8C4}" type="sibTrans" cxnId="{52C393D2-2300-45B5-858A-4402FFEA84D4}">
      <dgm:prSet/>
      <dgm:spPr/>
      <dgm:t>
        <a:bodyPr/>
        <a:lstStyle/>
        <a:p>
          <a:endParaRPr lang="fr-FR"/>
        </a:p>
      </dgm:t>
    </dgm:pt>
    <dgm:pt modelId="{A031B552-E872-4D93-BCB2-09D21CB9E81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err="1"/>
            <a:t>Sunday</a:t>
          </a:r>
          <a:endParaRPr lang="fr-FR" dirty="0"/>
        </a:p>
      </dgm:t>
    </dgm:pt>
    <dgm:pt modelId="{3B986D70-E496-438A-8312-6C7270E97268}" type="parTrans" cxnId="{9C73DC6E-3F77-4998-A4F2-87C72E433BD4}">
      <dgm:prSet/>
      <dgm:spPr/>
      <dgm:t>
        <a:bodyPr/>
        <a:lstStyle/>
        <a:p>
          <a:endParaRPr lang="fr-FR"/>
        </a:p>
      </dgm:t>
    </dgm:pt>
    <dgm:pt modelId="{55A0261C-71BC-4582-B9A4-CC3339E31772}" type="sibTrans" cxnId="{9C73DC6E-3F77-4998-A4F2-87C72E433BD4}">
      <dgm:prSet/>
      <dgm:spPr/>
      <dgm:t>
        <a:bodyPr/>
        <a:lstStyle/>
        <a:p>
          <a:endParaRPr lang="fr-FR"/>
        </a:p>
      </dgm:t>
    </dgm:pt>
    <dgm:pt modelId="{5230ED21-38B5-41CC-B8BA-887E824AD5CD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dirty="0" err="1"/>
            <a:t>Monday</a:t>
          </a:r>
          <a:endParaRPr lang="fr-FR" dirty="0"/>
        </a:p>
      </dgm:t>
    </dgm:pt>
    <dgm:pt modelId="{D2EBA3D0-9547-4607-AE79-2C1AAB9F7C08}" type="parTrans" cxnId="{E999B99E-7661-47C3-9083-CC5490B7810A}">
      <dgm:prSet/>
      <dgm:spPr/>
      <dgm:t>
        <a:bodyPr/>
        <a:lstStyle/>
        <a:p>
          <a:endParaRPr lang="fr-FR"/>
        </a:p>
      </dgm:t>
    </dgm:pt>
    <dgm:pt modelId="{4043336A-26FA-460B-8E08-D135711105FE}" type="sibTrans" cxnId="{E999B99E-7661-47C3-9083-CC5490B7810A}">
      <dgm:prSet/>
      <dgm:spPr/>
      <dgm:t>
        <a:bodyPr/>
        <a:lstStyle/>
        <a:p>
          <a:endParaRPr lang="fr-FR"/>
        </a:p>
      </dgm:t>
    </dgm:pt>
    <dgm:pt modelId="{A741D482-486F-4FE6-9932-698E1D81A8E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Thursday</a:t>
          </a:r>
        </a:p>
      </dgm:t>
    </dgm:pt>
    <dgm:pt modelId="{7CD773EA-F307-4BD3-A011-13C940260F07}" type="parTrans" cxnId="{960B789D-B689-4F86-9C0F-1E9FF66FEF76}">
      <dgm:prSet/>
      <dgm:spPr/>
      <dgm:t>
        <a:bodyPr/>
        <a:lstStyle/>
        <a:p>
          <a:endParaRPr lang="fr-FR"/>
        </a:p>
      </dgm:t>
    </dgm:pt>
    <dgm:pt modelId="{64E5601B-C4F7-4C85-804B-C9CC3DF0CE19}" type="sibTrans" cxnId="{960B789D-B689-4F86-9C0F-1E9FF66FEF76}">
      <dgm:prSet/>
      <dgm:spPr/>
      <dgm:t>
        <a:bodyPr/>
        <a:lstStyle/>
        <a:p>
          <a:endParaRPr lang="fr-FR"/>
        </a:p>
      </dgm:t>
    </dgm:pt>
    <dgm:pt modelId="{9AC14CFF-3033-4107-BF65-B0AB949C8ECD}">
      <dgm:prSet phldrT="[Texte]"/>
      <dgm:spPr>
        <a:solidFill>
          <a:srgbClr val="00769D"/>
        </a:solidFill>
      </dgm:spPr>
      <dgm:t>
        <a:bodyPr/>
        <a:lstStyle/>
        <a:p>
          <a:r>
            <a:rPr lang="fr-FR" dirty="0"/>
            <a:t>Friday</a:t>
          </a:r>
        </a:p>
      </dgm:t>
    </dgm:pt>
    <dgm:pt modelId="{66C8FDDF-F50B-4BF8-9C60-27E1DC5D18C8}" type="parTrans" cxnId="{904C3A86-2321-41DB-A2FD-AD741D182F7C}">
      <dgm:prSet/>
      <dgm:spPr/>
      <dgm:t>
        <a:bodyPr/>
        <a:lstStyle/>
        <a:p>
          <a:endParaRPr lang="fr-FR"/>
        </a:p>
      </dgm:t>
    </dgm:pt>
    <dgm:pt modelId="{18556963-2664-47C2-8695-AD3F5CDC0770}" type="sibTrans" cxnId="{904C3A86-2321-41DB-A2FD-AD741D182F7C}">
      <dgm:prSet/>
      <dgm:spPr/>
      <dgm:t>
        <a:bodyPr/>
        <a:lstStyle/>
        <a:p>
          <a:endParaRPr lang="fr-FR"/>
        </a:p>
      </dgm:t>
    </dgm:pt>
    <dgm:pt modelId="{AF28EF3E-81C7-40AC-BB58-72AE8183EE05}">
      <dgm:prSet phldrT="[Texte]"/>
      <dgm:spPr>
        <a:solidFill>
          <a:srgbClr val="178FCF"/>
        </a:solidFill>
      </dgm:spPr>
      <dgm:t>
        <a:bodyPr/>
        <a:lstStyle/>
        <a:p>
          <a:r>
            <a:rPr lang="fr-FR" dirty="0"/>
            <a:t>Saturday</a:t>
          </a:r>
        </a:p>
      </dgm:t>
    </dgm:pt>
    <dgm:pt modelId="{CAF35A33-7CCD-4223-8D6D-5095099F6FD8}" type="parTrans" cxnId="{A74897F4-B9F6-4A35-A518-0A5CB54C1310}">
      <dgm:prSet/>
      <dgm:spPr/>
      <dgm:t>
        <a:bodyPr/>
        <a:lstStyle/>
        <a:p>
          <a:endParaRPr lang="fr-FR"/>
        </a:p>
      </dgm:t>
    </dgm:pt>
    <dgm:pt modelId="{498817E8-ED23-402B-8DA3-B26E12D122D2}" type="sibTrans" cxnId="{A74897F4-B9F6-4A35-A518-0A5CB54C1310}">
      <dgm:prSet/>
      <dgm:spPr/>
      <dgm:t>
        <a:bodyPr/>
        <a:lstStyle/>
        <a:p>
          <a:endParaRPr lang="fr-FR"/>
        </a:p>
      </dgm:t>
    </dgm:pt>
    <dgm:pt modelId="{8CAC9204-8011-411A-B64E-2C09B05F66C0}">
      <dgm:prSet phldrT="[Texte]"/>
      <dgm:spPr/>
      <dgm:t>
        <a:bodyPr/>
        <a:lstStyle/>
        <a:p>
          <a:r>
            <a:rPr lang="fr-FR" dirty="0" err="1"/>
            <a:t>Sunday</a:t>
          </a:r>
          <a:endParaRPr lang="fr-FR" dirty="0"/>
        </a:p>
      </dgm:t>
    </dgm:pt>
    <dgm:pt modelId="{0EFF1DD8-34DB-4EA3-BF5F-039011E106FC}" type="parTrans" cxnId="{271AECC6-8826-47CD-A490-F08971B7F09A}">
      <dgm:prSet/>
      <dgm:spPr/>
      <dgm:t>
        <a:bodyPr/>
        <a:lstStyle/>
        <a:p>
          <a:endParaRPr lang="fr-FR"/>
        </a:p>
      </dgm:t>
    </dgm:pt>
    <dgm:pt modelId="{2FD7EEE4-F107-4E48-B5C3-17ADC6D2CB36}" type="sibTrans" cxnId="{271AECC6-8826-47CD-A490-F08971B7F09A}">
      <dgm:prSet/>
      <dgm:spPr/>
      <dgm:t>
        <a:bodyPr/>
        <a:lstStyle/>
        <a:p>
          <a:endParaRPr lang="fr-FR"/>
        </a:p>
      </dgm:t>
    </dgm:pt>
    <dgm:pt modelId="{0BE5FA49-38C3-47AA-B3D3-D4B4F1331B4F}" type="pres">
      <dgm:prSet presAssocID="{219B9BC0-0FFD-4BBB-A1C6-064E5932F675}" presName="Name0" presStyleCnt="0">
        <dgm:presLayoutVars>
          <dgm:dir/>
          <dgm:animLvl val="lvl"/>
          <dgm:resizeHandles val="exact"/>
        </dgm:presLayoutVars>
      </dgm:prSet>
      <dgm:spPr/>
    </dgm:pt>
    <dgm:pt modelId="{AD3DEAB9-36A2-4A02-93EE-34095127AB2A}" type="pres">
      <dgm:prSet presAssocID="{04E04F28-F223-497C-9287-3608035CE26E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</dgm:pt>
    <dgm:pt modelId="{E6F15529-AFBF-4778-9D2A-25556927DE8D}" type="pres">
      <dgm:prSet presAssocID="{008BFD7B-3B48-41C3-9247-19DF3DEC12D1}" presName="parTxOnlySpace" presStyleCnt="0"/>
      <dgm:spPr/>
    </dgm:pt>
    <dgm:pt modelId="{8D5A2BEF-BF6C-41CA-AD98-9CF2E3D76B78}" type="pres">
      <dgm:prSet presAssocID="{9C48D4FB-C546-4967-AFA3-601F1A0F617C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</dgm:pt>
    <dgm:pt modelId="{9174767F-16B8-4EF0-ACF9-911D427C7537}" type="pres">
      <dgm:prSet presAssocID="{D5BD5C23-00FA-4528-B827-0172E1BFB8C4}" presName="parTxOnlySpace" presStyleCnt="0"/>
      <dgm:spPr/>
    </dgm:pt>
    <dgm:pt modelId="{E5E46ED3-1C00-4990-B916-C83D3F11C034}" type="pres">
      <dgm:prSet presAssocID="{A031B552-E872-4D93-BCB2-09D21CB9E812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</dgm:pt>
    <dgm:pt modelId="{B79190DA-682C-4BFC-8586-2F02F0B5BF8E}" type="pres">
      <dgm:prSet presAssocID="{55A0261C-71BC-4582-B9A4-CC3339E31772}" presName="parTxOnlySpace" presStyleCnt="0"/>
      <dgm:spPr/>
    </dgm:pt>
    <dgm:pt modelId="{D4540FE9-6E3D-41FA-B44A-EFA0D02B5D7B}" type="pres">
      <dgm:prSet presAssocID="{5230ED21-38B5-41CC-B8BA-887E824AD5CD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</dgm:pt>
    <dgm:pt modelId="{AD641393-B2DC-4230-B318-954BA9721590}" type="pres">
      <dgm:prSet presAssocID="{4043336A-26FA-460B-8E08-D135711105FE}" presName="parTxOnlySpace" presStyleCnt="0"/>
      <dgm:spPr/>
    </dgm:pt>
    <dgm:pt modelId="{2D6F1171-C3F9-4258-BCF8-F0AC00361763}" type="pres">
      <dgm:prSet presAssocID="{D43CD493-E38B-494F-A80A-D71B468185F0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</dgm:pt>
    <dgm:pt modelId="{32DFCC80-9ADB-4E8B-B30E-3AC40BE8D592}" type="pres">
      <dgm:prSet presAssocID="{8E900488-6FB7-40A4-8786-74C2401D0E68}" presName="parTxOnlySpace" presStyleCnt="0"/>
      <dgm:spPr/>
    </dgm:pt>
    <dgm:pt modelId="{564DF5E7-35C6-460D-999F-F72A41D005AE}" type="pres">
      <dgm:prSet presAssocID="{0F72A534-61D0-471A-BF32-4AF8F2F2C710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</dgm:pt>
    <dgm:pt modelId="{0886E730-5D81-47C2-8797-A11FB9C1900E}" type="pres">
      <dgm:prSet presAssocID="{A98FBA35-6449-4817-B8D1-B6BADFDBAF04}" presName="parTxOnlySpace" presStyleCnt="0"/>
      <dgm:spPr/>
    </dgm:pt>
    <dgm:pt modelId="{427BAED8-9A9F-4706-B3FF-3B840B01E49F}" type="pres">
      <dgm:prSet presAssocID="{A741D482-486F-4FE6-9932-698E1D81A8E3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</dgm:pt>
    <dgm:pt modelId="{9E7CBD28-E9C5-422A-95EA-52A17EF8FBA0}" type="pres">
      <dgm:prSet presAssocID="{64E5601B-C4F7-4C85-804B-C9CC3DF0CE19}" presName="parTxOnlySpace" presStyleCnt="0"/>
      <dgm:spPr/>
    </dgm:pt>
    <dgm:pt modelId="{81362D1E-C073-4090-9079-C5A692520375}" type="pres">
      <dgm:prSet presAssocID="{9AC14CFF-3033-4107-BF65-B0AB949C8ECD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</dgm:pt>
    <dgm:pt modelId="{3E586F0B-CCE8-44EA-ACCC-E9D276E44A15}" type="pres">
      <dgm:prSet presAssocID="{18556963-2664-47C2-8695-AD3F5CDC0770}" presName="parTxOnlySpace" presStyleCnt="0"/>
      <dgm:spPr/>
    </dgm:pt>
    <dgm:pt modelId="{76D62E27-12AF-4110-9F36-CE3E45ECFD61}" type="pres">
      <dgm:prSet presAssocID="{AF28EF3E-81C7-40AC-BB58-72AE8183EE05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</dgm:pt>
    <dgm:pt modelId="{026579D3-AEE2-4607-BC45-0091C1C1DAA4}" type="pres">
      <dgm:prSet presAssocID="{498817E8-ED23-402B-8DA3-B26E12D122D2}" presName="parTxOnlySpace" presStyleCnt="0"/>
      <dgm:spPr/>
    </dgm:pt>
    <dgm:pt modelId="{C31160F2-8CF9-4C5C-98C2-8848AB25C244}" type="pres">
      <dgm:prSet presAssocID="{8CAC9204-8011-411A-B64E-2C09B05F66C0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6B991201-EA3B-EF49-90FD-23B98D90C6C9}" type="presOf" srcId="{AF28EF3E-81C7-40AC-BB58-72AE8183EE05}" destId="{76D62E27-12AF-4110-9F36-CE3E45ECFD61}" srcOrd="0" destOrd="0" presId="urn:microsoft.com/office/officeart/2005/8/layout/chevron1"/>
    <dgm:cxn modelId="{02F5271A-76D0-CC45-BB97-8FDE6488C4BE}" type="presOf" srcId="{8CAC9204-8011-411A-B64E-2C09B05F66C0}" destId="{C31160F2-8CF9-4C5C-98C2-8848AB25C244}" srcOrd="0" destOrd="0" presId="urn:microsoft.com/office/officeart/2005/8/layout/chevron1"/>
    <dgm:cxn modelId="{1FC0E127-78A3-0C47-BEC5-BF0337059B1A}" type="presOf" srcId="{5230ED21-38B5-41CC-B8BA-887E824AD5CD}" destId="{D4540FE9-6E3D-41FA-B44A-EFA0D02B5D7B}" srcOrd="0" destOrd="0" presId="urn:microsoft.com/office/officeart/2005/8/layout/chevron1"/>
    <dgm:cxn modelId="{B9353C2C-09F9-1C44-920C-EB4F6CB6C700}" type="presOf" srcId="{04E04F28-F223-497C-9287-3608035CE26E}" destId="{AD3DEAB9-36A2-4A02-93EE-34095127AB2A}" srcOrd="0" destOrd="0" presId="urn:microsoft.com/office/officeart/2005/8/layout/chevron1"/>
    <dgm:cxn modelId="{1328EE50-3109-485E-B17E-A2ED25CF2BED}" srcId="{219B9BC0-0FFD-4BBB-A1C6-064E5932F675}" destId="{04E04F28-F223-497C-9287-3608035CE26E}" srcOrd="0" destOrd="0" parTransId="{CA9C2682-953B-44E1-8D91-11181756F16B}" sibTransId="{008BFD7B-3B48-41C3-9247-19DF3DEC12D1}"/>
    <dgm:cxn modelId="{9C73DC6E-3F77-4998-A4F2-87C72E433BD4}" srcId="{219B9BC0-0FFD-4BBB-A1C6-064E5932F675}" destId="{A031B552-E872-4D93-BCB2-09D21CB9E812}" srcOrd="2" destOrd="0" parTransId="{3B986D70-E496-438A-8312-6C7270E97268}" sibTransId="{55A0261C-71BC-4582-B9A4-CC3339E31772}"/>
    <dgm:cxn modelId="{81B29C7B-4D8F-C241-A09D-AC4DF45EFE29}" type="presOf" srcId="{D43CD493-E38B-494F-A80A-D71B468185F0}" destId="{2D6F1171-C3F9-4258-BCF8-F0AC00361763}" srcOrd="0" destOrd="0" presId="urn:microsoft.com/office/officeart/2005/8/layout/chevron1"/>
    <dgm:cxn modelId="{773E1D7E-3C7C-45B9-AADB-52EA22D75376}" srcId="{219B9BC0-0FFD-4BBB-A1C6-064E5932F675}" destId="{0F72A534-61D0-471A-BF32-4AF8F2F2C710}" srcOrd="5" destOrd="0" parTransId="{5430DAEC-00D0-4D3F-B79F-00D3AB12E0A0}" sibTransId="{A98FBA35-6449-4817-B8D1-B6BADFDBAF04}"/>
    <dgm:cxn modelId="{904C3A86-2321-41DB-A2FD-AD741D182F7C}" srcId="{219B9BC0-0FFD-4BBB-A1C6-064E5932F675}" destId="{9AC14CFF-3033-4107-BF65-B0AB949C8ECD}" srcOrd="7" destOrd="0" parTransId="{66C8FDDF-F50B-4BF8-9C60-27E1DC5D18C8}" sibTransId="{18556963-2664-47C2-8695-AD3F5CDC0770}"/>
    <dgm:cxn modelId="{D4BF4B8B-CA60-DE41-9DCF-C264F340B309}" type="presOf" srcId="{A031B552-E872-4D93-BCB2-09D21CB9E812}" destId="{E5E46ED3-1C00-4990-B916-C83D3F11C034}" srcOrd="0" destOrd="0" presId="urn:microsoft.com/office/officeart/2005/8/layout/chevron1"/>
    <dgm:cxn modelId="{D1439792-AEDF-044D-848E-C4624BC84AE2}" type="presOf" srcId="{9C48D4FB-C546-4967-AFA3-601F1A0F617C}" destId="{8D5A2BEF-BF6C-41CA-AD98-9CF2E3D76B78}" srcOrd="0" destOrd="0" presId="urn:microsoft.com/office/officeart/2005/8/layout/chevron1"/>
    <dgm:cxn modelId="{960B789D-B689-4F86-9C0F-1E9FF66FEF76}" srcId="{219B9BC0-0FFD-4BBB-A1C6-064E5932F675}" destId="{A741D482-486F-4FE6-9932-698E1D81A8E3}" srcOrd="6" destOrd="0" parTransId="{7CD773EA-F307-4BD3-A011-13C940260F07}" sibTransId="{64E5601B-C4F7-4C85-804B-C9CC3DF0CE19}"/>
    <dgm:cxn modelId="{E999B99E-7661-47C3-9083-CC5490B7810A}" srcId="{219B9BC0-0FFD-4BBB-A1C6-064E5932F675}" destId="{5230ED21-38B5-41CC-B8BA-887E824AD5CD}" srcOrd="3" destOrd="0" parTransId="{D2EBA3D0-9547-4607-AE79-2C1AAB9F7C08}" sibTransId="{4043336A-26FA-460B-8E08-D135711105FE}"/>
    <dgm:cxn modelId="{CD8AB1A0-E904-C244-846E-3BFB0DF8BEF1}" type="presOf" srcId="{A741D482-486F-4FE6-9932-698E1D81A8E3}" destId="{427BAED8-9A9F-4706-B3FF-3B840B01E49F}" srcOrd="0" destOrd="0" presId="urn:microsoft.com/office/officeart/2005/8/layout/chevron1"/>
    <dgm:cxn modelId="{256DCEB4-004C-A04D-B407-10C00A6DFA51}" type="presOf" srcId="{9AC14CFF-3033-4107-BF65-B0AB949C8ECD}" destId="{81362D1E-C073-4090-9079-C5A692520375}" srcOrd="0" destOrd="0" presId="urn:microsoft.com/office/officeart/2005/8/layout/chevron1"/>
    <dgm:cxn modelId="{271AECC6-8826-47CD-A490-F08971B7F09A}" srcId="{219B9BC0-0FFD-4BBB-A1C6-064E5932F675}" destId="{8CAC9204-8011-411A-B64E-2C09B05F66C0}" srcOrd="9" destOrd="0" parTransId="{0EFF1DD8-34DB-4EA3-BF5F-039011E106FC}" sibTransId="{2FD7EEE4-F107-4E48-B5C3-17ADC6D2CB36}"/>
    <dgm:cxn modelId="{52C393D2-2300-45B5-858A-4402FFEA84D4}" srcId="{219B9BC0-0FFD-4BBB-A1C6-064E5932F675}" destId="{9C48D4FB-C546-4967-AFA3-601F1A0F617C}" srcOrd="1" destOrd="0" parTransId="{29C1983A-9F93-479D-B2BE-0E76A4A4C822}" sibTransId="{D5BD5C23-00FA-4528-B827-0172E1BFB8C4}"/>
    <dgm:cxn modelId="{81D223DB-6B69-5A43-B285-08E0161FF8BA}" type="presOf" srcId="{0F72A534-61D0-471A-BF32-4AF8F2F2C710}" destId="{564DF5E7-35C6-460D-999F-F72A41D005AE}" srcOrd="0" destOrd="0" presId="urn:microsoft.com/office/officeart/2005/8/layout/chevron1"/>
    <dgm:cxn modelId="{CEBA49DC-2606-4908-A9B8-18272DE89936}" srcId="{219B9BC0-0FFD-4BBB-A1C6-064E5932F675}" destId="{D43CD493-E38B-494F-A80A-D71B468185F0}" srcOrd="4" destOrd="0" parTransId="{28B3BAF0-D800-4C00-AA09-887A2D30515A}" sibTransId="{8E900488-6FB7-40A4-8786-74C2401D0E68}"/>
    <dgm:cxn modelId="{A74897F4-B9F6-4A35-A518-0A5CB54C1310}" srcId="{219B9BC0-0FFD-4BBB-A1C6-064E5932F675}" destId="{AF28EF3E-81C7-40AC-BB58-72AE8183EE05}" srcOrd="8" destOrd="0" parTransId="{CAF35A33-7CCD-4223-8D6D-5095099F6FD8}" sibTransId="{498817E8-ED23-402B-8DA3-B26E12D122D2}"/>
    <dgm:cxn modelId="{0FB201F6-83E9-D947-B30E-36BA9B33A9B5}" type="presOf" srcId="{219B9BC0-0FFD-4BBB-A1C6-064E5932F675}" destId="{0BE5FA49-38C3-47AA-B3D3-D4B4F1331B4F}" srcOrd="0" destOrd="0" presId="urn:microsoft.com/office/officeart/2005/8/layout/chevron1"/>
    <dgm:cxn modelId="{0B3F17FC-419D-BE45-9ACF-54878FB6B9C7}" type="presParOf" srcId="{0BE5FA49-38C3-47AA-B3D3-D4B4F1331B4F}" destId="{AD3DEAB9-36A2-4A02-93EE-34095127AB2A}" srcOrd="0" destOrd="0" presId="urn:microsoft.com/office/officeart/2005/8/layout/chevron1"/>
    <dgm:cxn modelId="{84050F8C-AA7E-3E43-B5DD-6599BAC0F6D2}" type="presParOf" srcId="{0BE5FA49-38C3-47AA-B3D3-D4B4F1331B4F}" destId="{E6F15529-AFBF-4778-9D2A-25556927DE8D}" srcOrd="1" destOrd="0" presId="urn:microsoft.com/office/officeart/2005/8/layout/chevron1"/>
    <dgm:cxn modelId="{47ACCC8E-A76C-424C-87C8-7A0A322E355F}" type="presParOf" srcId="{0BE5FA49-38C3-47AA-B3D3-D4B4F1331B4F}" destId="{8D5A2BEF-BF6C-41CA-AD98-9CF2E3D76B78}" srcOrd="2" destOrd="0" presId="urn:microsoft.com/office/officeart/2005/8/layout/chevron1"/>
    <dgm:cxn modelId="{38E2378A-7704-AC4A-AB5D-D6623D416713}" type="presParOf" srcId="{0BE5FA49-38C3-47AA-B3D3-D4B4F1331B4F}" destId="{9174767F-16B8-4EF0-ACF9-911D427C7537}" srcOrd="3" destOrd="0" presId="urn:microsoft.com/office/officeart/2005/8/layout/chevron1"/>
    <dgm:cxn modelId="{8ECC9A43-FD98-3E47-9634-5A75D10EF50D}" type="presParOf" srcId="{0BE5FA49-38C3-47AA-B3D3-D4B4F1331B4F}" destId="{E5E46ED3-1C00-4990-B916-C83D3F11C034}" srcOrd="4" destOrd="0" presId="urn:microsoft.com/office/officeart/2005/8/layout/chevron1"/>
    <dgm:cxn modelId="{AE8A1F8C-8DD3-BE49-9473-C972C87DC8E2}" type="presParOf" srcId="{0BE5FA49-38C3-47AA-B3D3-D4B4F1331B4F}" destId="{B79190DA-682C-4BFC-8586-2F02F0B5BF8E}" srcOrd="5" destOrd="0" presId="urn:microsoft.com/office/officeart/2005/8/layout/chevron1"/>
    <dgm:cxn modelId="{7F92D0AC-2619-D047-AE6D-15039654A938}" type="presParOf" srcId="{0BE5FA49-38C3-47AA-B3D3-D4B4F1331B4F}" destId="{D4540FE9-6E3D-41FA-B44A-EFA0D02B5D7B}" srcOrd="6" destOrd="0" presId="urn:microsoft.com/office/officeart/2005/8/layout/chevron1"/>
    <dgm:cxn modelId="{478F4E80-68AF-6D4C-8497-68A930E69EF8}" type="presParOf" srcId="{0BE5FA49-38C3-47AA-B3D3-D4B4F1331B4F}" destId="{AD641393-B2DC-4230-B318-954BA9721590}" srcOrd="7" destOrd="0" presId="urn:microsoft.com/office/officeart/2005/8/layout/chevron1"/>
    <dgm:cxn modelId="{A903DB2B-7C67-8B46-8A72-2611D4E88872}" type="presParOf" srcId="{0BE5FA49-38C3-47AA-B3D3-D4B4F1331B4F}" destId="{2D6F1171-C3F9-4258-BCF8-F0AC00361763}" srcOrd="8" destOrd="0" presId="urn:microsoft.com/office/officeart/2005/8/layout/chevron1"/>
    <dgm:cxn modelId="{E4C359C1-38BC-D542-AE26-953B11FADEC8}" type="presParOf" srcId="{0BE5FA49-38C3-47AA-B3D3-D4B4F1331B4F}" destId="{32DFCC80-9ADB-4E8B-B30E-3AC40BE8D592}" srcOrd="9" destOrd="0" presId="urn:microsoft.com/office/officeart/2005/8/layout/chevron1"/>
    <dgm:cxn modelId="{4568899D-4820-EC48-88AD-B2723ADB2467}" type="presParOf" srcId="{0BE5FA49-38C3-47AA-B3D3-D4B4F1331B4F}" destId="{564DF5E7-35C6-460D-999F-F72A41D005AE}" srcOrd="10" destOrd="0" presId="urn:microsoft.com/office/officeart/2005/8/layout/chevron1"/>
    <dgm:cxn modelId="{D12E3BC6-86BC-4244-B7CD-BD6B155F27D7}" type="presParOf" srcId="{0BE5FA49-38C3-47AA-B3D3-D4B4F1331B4F}" destId="{0886E730-5D81-47C2-8797-A11FB9C1900E}" srcOrd="11" destOrd="0" presId="urn:microsoft.com/office/officeart/2005/8/layout/chevron1"/>
    <dgm:cxn modelId="{94352A60-D1F5-FA4A-8DEB-EAB3D912F625}" type="presParOf" srcId="{0BE5FA49-38C3-47AA-B3D3-D4B4F1331B4F}" destId="{427BAED8-9A9F-4706-B3FF-3B840B01E49F}" srcOrd="12" destOrd="0" presId="urn:microsoft.com/office/officeart/2005/8/layout/chevron1"/>
    <dgm:cxn modelId="{BA64899C-3DA4-1842-8C04-BEE286CA2BF4}" type="presParOf" srcId="{0BE5FA49-38C3-47AA-B3D3-D4B4F1331B4F}" destId="{9E7CBD28-E9C5-422A-95EA-52A17EF8FBA0}" srcOrd="13" destOrd="0" presId="urn:microsoft.com/office/officeart/2005/8/layout/chevron1"/>
    <dgm:cxn modelId="{6F08AA9D-F652-5C42-A577-57240A2ADA59}" type="presParOf" srcId="{0BE5FA49-38C3-47AA-B3D3-D4B4F1331B4F}" destId="{81362D1E-C073-4090-9079-C5A692520375}" srcOrd="14" destOrd="0" presId="urn:microsoft.com/office/officeart/2005/8/layout/chevron1"/>
    <dgm:cxn modelId="{C483C643-954C-1A42-9D6F-D6250C753577}" type="presParOf" srcId="{0BE5FA49-38C3-47AA-B3D3-D4B4F1331B4F}" destId="{3E586F0B-CCE8-44EA-ACCC-E9D276E44A15}" srcOrd="15" destOrd="0" presId="urn:microsoft.com/office/officeart/2005/8/layout/chevron1"/>
    <dgm:cxn modelId="{D584FFE3-8BBA-1A44-BE2C-8BAD85F2E42E}" type="presParOf" srcId="{0BE5FA49-38C3-47AA-B3D3-D4B4F1331B4F}" destId="{76D62E27-12AF-4110-9F36-CE3E45ECFD61}" srcOrd="16" destOrd="0" presId="urn:microsoft.com/office/officeart/2005/8/layout/chevron1"/>
    <dgm:cxn modelId="{B82C62DC-3845-3447-BFB7-C56A97BD07BD}" type="presParOf" srcId="{0BE5FA49-38C3-47AA-B3D3-D4B4F1331B4F}" destId="{026579D3-AEE2-4607-BC45-0091C1C1DAA4}" srcOrd="17" destOrd="0" presId="urn:microsoft.com/office/officeart/2005/8/layout/chevron1"/>
    <dgm:cxn modelId="{11390836-6123-4141-AB90-83A444552432}" type="presParOf" srcId="{0BE5FA49-38C3-47AA-B3D3-D4B4F1331B4F}" destId="{C31160F2-8CF9-4C5C-98C2-8848AB25C244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DEAB9-36A2-4A02-93EE-34095127AB2A}">
      <dsp:nvSpPr>
        <dsp:cNvPr id="0" name=""/>
        <dsp:cNvSpPr/>
      </dsp:nvSpPr>
      <dsp:spPr>
        <a:xfrm>
          <a:off x="997" y="60652"/>
          <a:ext cx="897935" cy="359174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Friday</a:t>
          </a:r>
        </a:p>
      </dsp:txBody>
      <dsp:txXfrm>
        <a:off x="180584" y="60652"/>
        <a:ext cx="538761" cy="359174"/>
      </dsp:txXfrm>
    </dsp:sp>
    <dsp:sp modelId="{8D5A2BEF-BF6C-41CA-AD98-9CF2E3D76B78}">
      <dsp:nvSpPr>
        <dsp:cNvPr id="0" name=""/>
        <dsp:cNvSpPr/>
      </dsp:nvSpPr>
      <dsp:spPr>
        <a:xfrm>
          <a:off x="809140" y="60652"/>
          <a:ext cx="897935" cy="359174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Saturday</a:t>
          </a:r>
        </a:p>
      </dsp:txBody>
      <dsp:txXfrm>
        <a:off x="988727" y="60652"/>
        <a:ext cx="538761" cy="359174"/>
      </dsp:txXfrm>
    </dsp:sp>
    <dsp:sp modelId="{E5E46ED3-1C00-4990-B916-C83D3F11C034}">
      <dsp:nvSpPr>
        <dsp:cNvPr id="0" name=""/>
        <dsp:cNvSpPr/>
      </dsp:nvSpPr>
      <dsp:spPr>
        <a:xfrm>
          <a:off x="1617282" y="60652"/>
          <a:ext cx="897935" cy="35917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 err="1"/>
            <a:t>Sunday</a:t>
          </a:r>
          <a:endParaRPr lang="fr-FR" sz="800" kern="1200" dirty="0"/>
        </a:p>
      </dsp:txBody>
      <dsp:txXfrm>
        <a:off x="1796869" y="60652"/>
        <a:ext cx="538761" cy="359174"/>
      </dsp:txXfrm>
    </dsp:sp>
    <dsp:sp modelId="{D4540FE9-6E3D-41FA-B44A-EFA0D02B5D7B}">
      <dsp:nvSpPr>
        <dsp:cNvPr id="0" name=""/>
        <dsp:cNvSpPr/>
      </dsp:nvSpPr>
      <dsp:spPr>
        <a:xfrm>
          <a:off x="2425424" y="60652"/>
          <a:ext cx="897935" cy="359174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 err="1"/>
            <a:t>Monday</a:t>
          </a:r>
          <a:endParaRPr lang="fr-FR" sz="800" kern="1200" dirty="0"/>
        </a:p>
      </dsp:txBody>
      <dsp:txXfrm>
        <a:off x="2605011" y="60652"/>
        <a:ext cx="538761" cy="359174"/>
      </dsp:txXfrm>
    </dsp:sp>
    <dsp:sp modelId="{2D6F1171-C3F9-4258-BCF8-F0AC00361763}">
      <dsp:nvSpPr>
        <dsp:cNvPr id="0" name=""/>
        <dsp:cNvSpPr/>
      </dsp:nvSpPr>
      <dsp:spPr>
        <a:xfrm>
          <a:off x="3233566" y="60652"/>
          <a:ext cx="897935" cy="35917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rgbClr val="000000"/>
              </a:solidFill>
            </a:rPr>
            <a:t>Tuesday</a:t>
          </a:r>
        </a:p>
      </dsp:txBody>
      <dsp:txXfrm>
        <a:off x="3413153" y="60652"/>
        <a:ext cx="538761" cy="359174"/>
      </dsp:txXfrm>
    </dsp:sp>
    <dsp:sp modelId="{564DF5E7-35C6-460D-999F-F72A41D005AE}">
      <dsp:nvSpPr>
        <dsp:cNvPr id="0" name=""/>
        <dsp:cNvSpPr/>
      </dsp:nvSpPr>
      <dsp:spPr>
        <a:xfrm>
          <a:off x="4041709" y="60652"/>
          <a:ext cx="897935" cy="35917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 err="1"/>
            <a:t>Wednesday</a:t>
          </a:r>
          <a:endParaRPr lang="fr-FR" sz="800" kern="1200" dirty="0"/>
        </a:p>
      </dsp:txBody>
      <dsp:txXfrm>
        <a:off x="4221296" y="60652"/>
        <a:ext cx="538761" cy="359174"/>
      </dsp:txXfrm>
    </dsp:sp>
    <dsp:sp modelId="{427BAED8-9A9F-4706-B3FF-3B840B01E49F}">
      <dsp:nvSpPr>
        <dsp:cNvPr id="0" name=""/>
        <dsp:cNvSpPr/>
      </dsp:nvSpPr>
      <dsp:spPr>
        <a:xfrm>
          <a:off x="4849851" y="60652"/>
          <a:ext cx="897935" cy="359174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Thursday</a:t>
          </a:r>
        </a:p>
      </dsp:txBody>
      <dsp:txXfrm>
        <a:off x="5029438" y="60652"/>
        <a:ext cx="538761" cy="359174"/>
      </dsp:txXfrm>
    </dsp:sp>
    <dsp:sp modelId="{81362D1E-C073-4090-9079-C5A692520375}">
      <dsp:nvSpPr>
        <dsp:cNvPr id="0" name=""/>
        <dsp:cNvSpPr/>
      </dsp:nvSpPr>
      <dsp:spPr>
        <a:xfrm>
          <a:off x="5657993" y="60652"/>
          <a:ext cx="897935" cy="359174"/>
        </a:xfrm>
        <a:prstGeom prst="chevron">
          <a:avLst/>
        </a:prstGeom>
        <a:solidFill>
          <a:srgbClr val="0076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Friday</a:t>
          </a:r>
        </a:p>
      </dsp:txBody>
      <dsp:txXfrm>
        <a:off x="5837580" y="60652"/>
        <a:ext cx="538761" cy="359174"/>
      </dsp:txXfrm>
    </dsp:sp>
    <dsp:sp modelId="{76D62E27-12AF-4110-9F36-CE3E45ECFD61}">
      <dsp:nvSpPr>
        <dsp:cNvPr id="0" name=""/>
        <dsp:cNvSpPr/>
      </dsp:nvSpPr>
      <dsp:spPr>
        <a:xfrm>
          <a:off x="6466136" y="60652"/>
          <a:ext cx="897935" cy="359174"/>
        </a:xfrm>
        <a:prstGeom prst="chevron">
          <a:avLst/>
        </a:prstGeom>
        <a:solidFill>
          <a:srgbClr val="178F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Saturday</a:t>
          </a:r>
        </a:p>
      </dsp:txBody>
      <dsp:txXfrm>
        <a:off x="6645723" y="60652"/>
        <a:ext cx="538761" cy="359174"/>
      </dsp:txXfrm>
    </dsp:sp>
    <dsp:sp modelId="{C31160F2-8CF9-4C5C-98C2-8848AB25C244}">
      <dsp:nvSpPr>
        <dsp:cNvPr id="0" name=""/>
        <dsp:cNvSpPr/>
      </dsp:nvSpPr>
      <dsp:spPr>
        <a:xfrm>
          <a:off x="7274278" y="60652"/>
          <a:ext cx="897935" cy="359174"/>
        </a:xfrm>
        <a:prstGeom prst="chevron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 err="1"/>
            <a:t>Sunday</a:t>
          </a:r>
          <a:endParaRPr lang="fr-FR" sz="800" kern="1200" dirty="0"/>
        </a:p>
      </dsp:txBody>
      <dsp:txXfrm>
        <a:off x="7453865" y="60652"/>
        <a:ext cx="538761" cy="35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8A732-60F3-4EC3-9843-B035AF1262E6}" type="datetimeFigureOut">
              <a:rPr lang="fr-FR" smtClean="0"/>
              <a:pPr/>
              <a:t>13/02/2019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7D10A-A3DB-4ECB-BA70-244CC10FE5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-druginteractions.org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ctions-traitements.org/reglette/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/>
              <a:t>Le principe de l’étude est  de ne proposer la </a:t>
            </a:r>
            <a:r>
              <a:rPr lang="fr-FR" baseline="0" dirty="0" err="1"/>
              <a:t>PrEp</a:t>
            </a:r>
            <a:r>
              <a:rPr lang="fr-FR" baseline="0" dirty="0"/>
              <a:t> qu’au moment où la personne concernée estime prendre des risques d’infection par le VIH.</a:t>
            </a:r>
          </a:p>
          <a:p>
            <a:r>
              <a:rPr lang="fr-FR" baseline="0" dirty="0"/>
              <a:t>Le traitement ou placebo est pris 2 à 24 h avant un rapport sexuel à risque (deux comprimés) puis les deux jours qui suivent; si des rapports à risque se </a:t>
            </a:r>
            <a:r>
              <a:rPr lang="fr-FR" baseline="0" dirty="0" err="1"/>
              <a:t>répetent</a:t>
            </a:r>
            <a:r>
              <a:rPr lang="fr-FR" baseline="0" dirty="0"/>
              <a:t>, le traitement est </a:t>
            </a:r>
            <a:r>
              <a:rPr lang="fr-FR" baseline="0" dirty="0" err="1"/>
              <a:t>renouvellé</a:t>
            </a:r>
            <a:r>
              <a:rPr lang="fr-FR" baseline="0" dirty="0"/>
              <a:t> quotidiennement; s’il n’y a plus de prise de risque, il est </a:t>
            </a:r>
            <a:r>
              <a:rPr lang="fr-FR" baseline="0" dirty="0" err="1"/>
              <a:t>arrété</a:t>
            </a:r>
            <a:r>
              <a:rPr lang="fr-FR" baseline="0" dirty="0"/>
              <a:t> au </a:t>
            </a:r>
            <a:r>
              <a:rPr lang="fr-FR" baseline="0" dirty="0" err="1"/>
              <a:t>dela</a:t>
            </a:r>
            <a:r>
              <a:rPr lang="fr-FR" baseline="0" dirty="0"/>
              <a:t> de 48h; s’il est </a:t>
            </a:r>
            <a:r>
              <a:rPr lang="fr-FR" baseline="0" dirty="0" err="1"/>
              <a:t>arrété</a:t>
            </a:r>
            <a:r>
              <a:rPr lang="fr-FR" baseline="0" dirty="0"/>
              <a:t> plus de 7 jours, on repart sur deux comprimés en une prise au prochain rapport à risque. </a:t>
            </a:r>
            <a:r>
              <a:rPr lang="en-US" sz="12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Dans</a:t>
            </a:r>
            <a:r>
              <a:rPr lang="en-US" sz="12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Ipergay</a:t>
            </a:r>
            <a:r>
              <a:rPr lang="en-US" sz="12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, on observe 2 infections </a:t>
            </a:r>
            <a:r>
              <a:rPr lang="en-US" sz="12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dans</a:t>
            </a:r>
            <a:r>
              <a:rPr lang="en-US" sz="12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le bras </a:t>
            </a:r>
            <a:r>
              <a:rPr lang="en-US" sz="12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traitement</a:t>
            </a:r>
            <a:r>
              <a:rPr lang="en-US" sz="12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et 14 </a:t>
            </a:r>
            <a:r>
              <a:rPr lang="en-US" sz="12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dans</a:t>
            </a:r>
            <a:r>
              <a:rPr lang="en-US" sz="12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le bras placebo, la </a:t>
            </a:r>
            <a:r>
              <a:rPr lang="en-US" sz="12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réduction</a:t>
            </a:r>
            <a:r>
              <a:rPr lang="en-US" sz="12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relaticve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est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donc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de 86% et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il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faut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traiter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18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personnes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pour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prévenir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une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infection,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ce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qui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en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terme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de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prévention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est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un ratio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raisonnable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. On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remarque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également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que les infections sous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traitement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surviennent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tardivement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, et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corresponden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essentiellementt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à des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problèmes</a:t>
            </a:r>
            <a:r>
              <a:rPr lang="en-US" sz="12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2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d’observance</a:t>
            </a:r>
            <a:endParaRPr lang="en-US" sz="1200" dirty="0">
              <a:latin typeface="Arial Unicode MS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9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5592028" y="6456378"/>
            <a:ext cx="427991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3" tIns="46042" rIns="92083" bIns="46042" anchor="b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AFB88A9-A186-7449-A8A0-471D63C45496}" type="slidenum">
              <a:rPr lang="fr-FR" sz="120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sz="120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5592028" y="6456378"/>
            <a:ext cx="427991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3" tIns="46042" rIns="92083" bIns="46042" anchor="b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0DB30ED-B0A0-D24F-A286-C42D899724ED}" type="slidenum">
              <a:rPr lang="en-US" sz="1200">
                <a:solidFill>
                  <a:prstClr val="black"/>
                </a:solidFill>
                <a:latin typeface="Arial" pitchFamily="-84" charset="0"/>
                <a:ea typeface="Arial" pitchFamily="-83" charset="0"/>
                <a:cs typeface="Arial" pitchFamily="-83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prstClr val="black"/>
              </a:solidFill>
              <a:latin typeface="Arial" pitchFamily="-84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8775" y="476250"/>
            <a:ext cx="3138488" cy="2352675"/>
          </a:xfrm>
          <a:ln/>
        </p:spPr>
      </p:sp>
      <p:sp>
        <p:nvSpPr>
          <p:cNvPr id="471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894725" y="2981456"/>
            <a:ext cx="7148570" cy="2822763"/>
          </a:xfrm>
          <a:noFill/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725488" algn="l"/>
                <a:tab pos="1454150" algn="l"/>
                <a:tab pos="2182813" algn="l"/>
                <a:tab pos="2913063" algn="l"/>
                <a:tab pos="3640138" algn="l"/>
                <a:tab pos="4370388" algn="l"/>
                <a:tab pos="5100638" algn="l"/>
              </a:tabLst>
            </a:pPr>
            <a:r>
              <a:rPr lang="en-US" sz="10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Dans</a:t>
            </a:r>
            <a:r>
              <a:rPr lang="en-US" sz="10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Ipergay</a:t>
            </a:r>
            <a:r>
              <a:rPr lang="en-US" sz="10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, on observe 2 infections </a:t>
            </a:r>
            <a:r>
              <a:rPr lang="en-US" sz="10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dans</a:t>
            </a:r>
            <a:r>
              <a:rPr lang="en-US" sz="10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le bras </a:t>
            </a:r>
            <a:r>
              <a:rPr lang="en-US" sz="10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traitement</a:t>
            </a:r>
            <a:r>
              <a:rPr lang="en-US" sz="10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et 14 </a:t>
            </a:r>
            <a:r>
              <a:rPr lang="en-US" sz="10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dans</a:t>
            </a:r>
            <a:r>
              <a:rPr lang="en-US" sz="10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le bras placebo, la </a:t>
            </a:r>
            <a:r>
              <a:rPr lang="en-US" sz="10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réduction</a:t>
            </a:r>
            <a:r>
              <a:rPr lang="en-US" sz="100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relatice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est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donc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de 86% et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il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faut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traiter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18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personnes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pour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prévenir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une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infection,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ce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qui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en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terme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de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prévention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est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un ratio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raisonnable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.</a:t>
            </a:r>
          </a:p>
          <a:p>
            <a:pPr defTabSz="457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725488" algn="l"/>
                <a:tab pos="1454150" algn="l"/>
                <a:tab pos="2182813" algn="l"/>
                <a:tab pos="2913063" algn="l"/>
                <a:tab pos="3640138" algn="l"/>
                <a:tab pos="4370388" algn="l"/>
                <a:tab pos="5100638" algn="l"/>
              </a:tabLst>
            </a:pP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On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remarque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également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que les infections sous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traitement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surviennent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tardivement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, et correspondent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essentiellement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à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des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problèmes</a:t>
            </a:r>
            <a:r>
              <a:rPr lang="en-US" sz="1000" baseline="0" dirty="0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000" baseline="0" dirty="0" err="1"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d’observance</a:t>
            </a:r>
            <a:endParaRPr lang="en-US" sz="1000" dirty="0">
              <a:latin typeface="Arial Unicode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317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L’essai PROUD,</a:t>
            </a:r>
            <a:r>
              <a:rPr lang="fr-FR" baseline="0" dirty="0"/>
              <a:t> mené a peu près à la même période qu’IPERGAY, a utilisé une méthodologie un peu différent : les personnes participant reçoivent le traitement soit immédiatement, soit de façon différée.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6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/>
              <a:t>Dans le traitement immédiat, on ne dénombre trois infections, contre 19 infections dans le« traitement différé» ; </a:t>
            </a:r>
            <a:r>
              <a:rPr lang="fr-FR" dirty="0"/>
              <a:t>2/3 dans le groupe immédiat et 6/19 dans le groupe différé ont</a:t>
            </a:r>
            <a:r>
              <a:rPr lang="fr-FR" baseline="0" dirty="0"/>
              <a:t> pu se contaminer avant la randomisation.</a:t>
            </a:r>
          </a:p>
          <a:p>
            <a:r>
              <a:rPr lang="fr-FR" baseline="0" dirty="0"/>
              <a:t>A noter les deux patients contaminés du groupe immédiat qui ne reviennent pas aux visites trimestrielles et qui sont inobservants.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2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762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81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None/>
            </a:pPr>
            <a:r>
              <a:rPr lang="fr-FR" sz="2400" dirty="0"/>
              <a:t>On voit ici la corrélation entre le pourcentage de personnes ayant du tenofovir détectable dans le sang pour un essai donné, et l’efficacité de l’essai</a:t>
            </a:r>
            <a:r>
              <a:rPr lang="fr-FR" sz="2400" baseline="0" dirty="0"/>
              <a:t> : plus le TDF est détecté chez une grande proportion de participant, plus l’effet préventif est grand.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449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peut prendre </a:t>
            </a:r>
            <a:r>
              <a:rPr lang="fr-FR" dirty="0" err="1"/>
              <a:t>Truvada</a:t>
            </a:r>
            <a:r>
              <a:rPr lang="fr-FR" dirty="0"/>
              <a:t> sans nourriture de temps en temps mais mieux vaut ajouter un repas ou au moins une collation, si possible un peu ‘grasse’, </a:t>
            </a:r>
            <a:r>
              <a:rPr lang="fr-FR" sz="1200" dirty="0">
                <a:solidFill>
                  <a:srgbClr val="FF0000"/>
                </a:solidFill>
              </a:rPr>
              <a:t>car la prise d’aliments améliore l’absorption du médicament dans le sang d’autant qu’ils sont riches en lipide. source: page 25 RCP </a:t>
            </a:r>
            <a:r>
              <a:rPr lang="fr-FR" sz="1200" dirty="0" err="1">
                <a:solidFill>
                  <a:srgbClr val="FF0000"/>
                </a:solidFill>
              </a:rPr>
              <a:t>Truvada</a:t>
            </a:r>
            <a:r>
              <a:rPr lang="fr-FR" sz="1200" dirty="0">
                <a:solidFill>
                  <a:srgbClr val="FF0000"/>
                </a:solidFill>
              </a:rPr>
              <a:t> http://www.ema.europa.eu/docs/fr_FR/document_library/EPAR_-_Product_Information/human/000594/WC500043718.pdf </a:t>
            </a:r>
          </a:p>
          <a:p>
            <a:endParaRPr lang="fr-FR" dirty="0"/>
          </a:p>
          <a:p>
            <a:r>
              <a:rPr lang="fr-FR" dirty="0"/>
              <a:t>La </a:t>
            </a:r>
            <a:r>
              <a:rPr lang="fr-FR" dirty="0" err="1"/>
              <a:t>diluation</a:t>
            </a:r>
            <a:r>
              <a:rPr lang="fr-FR" dirty="0"/>
              <a:t> peut être faite dans 100 ml d’eau, de jus d’orange ou</a:t>
            </a:r>
            <a:r>
              <a:rPr lang="fr-FR" baseline="0" dirty="0"/>
              <a:t> de raisin (RCP)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79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Pour interactions détaillées voir la notice du </a:t>
            </a:r>
            <a:r>
              <a:rPr lang="fr-FR" dirty="0" err="1"/>
              <a:t>Truvada</a:t>
            </a:r>
            <a:r>
              <a:rPr lang="fr-FR" dirty="0"/>
              <a:t> et sites/Applications suivantes:</a:t>
            </a:r>
          </a:p>
          <a:p>
            <a:pPr>
              <a:buNone/>
            </a:pPr>
            <a:r>
              <a:rPr lang="fr-FR" dirty="0">
                <a:hlinkClick r:id="rId3"/>
              </a:rPr>
              <a:t>http://www.hiv-druginteractions.org/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>
                <a:hlinkClick r:id="rId4"/>
              </a:rPr>
              <a:t>http://www.actions-traitements.org/reglette/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6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F57C9-1197-B840-BBDF-607C6E4CA558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38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/>
              <a:t>Pouvoir resituer la PrEP dans son contexte et parmi les différents outils de prévention  médicamenteux (ARV: </a:t>
            </a:r>
            <a:r>
              <a:rPr lang="fr-FR" sz="1200" dirty="0"/>
              <a:t>TasP / PrEP / TPE et vaccins: anti VHA, VHB, HPV) ou non médicamenteux (préservatif, dépistage et traitement des autres IST…)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Savoir utiliser la PrEP en pratique (schémas de prise, interactions médicamenteuses, principaux effets indésirables, gestion des oublis, suivi des personnes…)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575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Nouvelles recommandations de l’OMS mentionnant que TDF/FTC est efficace dès 7 jours de traitements chez les femmes comme chez les hommes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444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Diapo</a:t>
            </a:r>
            <a:r>
              <a:rPr lang="en-US" dirty="0"/>
              <a:t> </a:t>
            </a:r>
            <a:r>
              <a:rPr lang="en-US" dirty="0" err="1"/>
              <a:t>discutable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F57C9-1197-B840-BBDF-607C6E4CA558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05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r-FR" dirty="0"/>
              <a:t>Recognizing this is an addition to other prevention strategies that work</a:t>
            </a:r>
          </a:p>
          <a:p>
            <a:endParaRPr lang="en-GB" altLang="fr-FR" dirty="0"/>
          </a:p>
        </p:txBody>
      </p:sp>
      <p:sp>
        <p:nvSpPr>
          <p:cNvPr id="35000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lIns="91275" tIns="45638" rIns="91275" bIns="45638"/>
          <a:lstStyle>
            <a:lvl1pPr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AE725505-4119-4C75-A2FA-A9142371AC6B}" type="slidenum">
              <a:rPr lang="en-GB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pPr/>
              <a:t>6</a:t>
            </a:fld>
            <a:endParaRPr lang="en-GB" altLang="fr-FR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06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err="1"/>
              <a:t>Garc</a:t>
            </a:r>
            <a:r>
              <a:rPr lang="fr-FR" sz="1200" dirty="0"/>
              <a:t> ́</a:t>
            </a:r>
            <a:r>
              <a:rPr lang="fr-FR" sz="1200" dirty="0" err="1"/>
              <a:t>ıa</a:t>
            </a:r>
            <a:r>
              <a:rPr lang="fr-FR" sz="1200" dirty="0"/>
              <a:t>-Lerma JG, </a:t>
            </a:r>
            <a:r>
              <a:rPr lang="fr-FR" sz="1200" dirty="0" err="1"/>
              <a:t>Cong</a:t>
            </a:r>
            <a:r>
              <a:rPr lang="fr-FR" sz="1200" dirty="0"/>
              <a:t> M, Mitchell J, et al. Intermittent </a:t>
            </a:r>
            <a:r>
              <a:rPr lang="fr-FR" sz="1200" dirty="0" err="1"/>
              <a:t>prophylaxis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oral </a:t>
            </a:r>
            <a:r>
              <a:rPr lang="fr-FR" sz="1200" dirty="0" err="1"/>
              <a:t>truvada</a:t>
            </a:r>
            <a:r>
              <a:rPr lang="fr-FR" sz="1200" dirty="0"/>
              <a:t> </a:t>
            </a:r>
            <a:r>
              <a:rPr lang="fr-FR" sz="1200" dirty="0" err="1"/>
              <a:t>protects</a:t>
            </a:r>
            <a:r>
              <a:rPr lang="fr-FR" sz="1200" dirty="0"/>
              <a:t> macaques </a:t>
            </a:r>
            <a:r>
              <a:rPr lang="fr-FR" sz="1200" dirty="0" err="1"/>
              <a:t>form</a:t>
            </a:r>
            <a:r>
              <a:rPr lang="fr-FR" sz="1200" dirty="0"/>
              <a:t> rectal SHIV infection. </a:t>
            </a:r>
            <a:r>
              <a:rPr lang="fr-FR" sz="1200" dirty="0" err="1"/>
              <a:t>Sci</a:t>
            </a:r>
            <a:r>
              <a:rPr lang="fr-FR" sz="1200" dirty="0"/>
              <a:t> </a:t>
            </a:r>
            <a:r>
              <a:rPr lang="fr-FR" sz="1200" dirty="0" err="1"/>
              <a:t>Transl</a:t>
            </a:r>
            <a:r>
              <a:rPr lang="fr-FR" sz="1200" dirty="0"/>
              <a:t> Med 2010; 2:14ra14. </a:t>
            </a:r>
          </a:p>
          <a:p>
            <a:r>
              <a:rPr lang="fr-FR" sz="1200" dirty="0"/>
              <a:t>Garcia-Lerma , </a:t>
            </a:r>
            <a:r>
              <a:rPr lang="fr-FR" sz="1200" dirty="0" err="1"/>
              <a:t>heneine</a:t>
            </a:r>
            <a:r>
              <a:rPr lang="fr-FR" sz="1200" dirty="0"/>
              <a:t> W. Animal </a:t>
            </a:r>
            <a:r>
              <a:rPr lang="fr-FR" sz="1200" dirty="0" err="1"/>
              <a:t>models</a:t>
            </a:r>
            <a:r>
              <a:rPr lang="fr-FR" sz="1200" dirty="0"/>
              <a:t> of </a:t>
            </a:r>
            <a:r>
              <a:rPr lang="fr-FR" sz="1200" dirty="0" err="1"/>
              <a:t>antiretroviral</a:t>
            </a:r>
            <a:r>
              <a:rPr lang="fr-FR" sz="1200" dirty="0"/>
              <a:t> </a:t>
            </a:r>
            <a:r>
              <a:rPr lang="fr-FR" sz="1200" dirty="0" err="1"/>
              <a:t>prophylaxis</a:t>
            </a:r>
            <a:r>
              <a:rPr lang="fr-FR" sz="1200" dirty="0"/>
              <a:t> for HIV </a:t>
            </a:r>
            <a:r>
              <a:rPr lang="fr-FR" sz="1200" dirty="0" err="1"/>
              <a:t>prevention</a:t>
            </a:r>
            <a:r>
              <a:rPr lang="fr-FR" sz="1200" dirty="0"/>
              <a:t> </a:t>
            </a:r>
            <a:r>
              <a:rPr lang="is-IS" sz="1200" dirty="0"/>
              <a:t>Curr Opin HIV AIDS 2012, 7:505–513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12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L’essai </a:t>
            </a:r>
            <a:r>
              <a:rPr lang="fr-FR" dirty="0" err="1"/>
              <a:t>Partners-PrEp</a:t>
            </a:r>
            <a:r>
              <a:rPr lang="fr-FR" dirty="0"/>
              <a:t> étudie des couples sérodifférents,</a:t>
            </a:r>
            <a:r>
              <a:rPr lang="fr-FR" baseline="0" dirty="0"/>
              <a:t> avec une randomisation du partenaire VIH négatif pour recevoir PrEP par tenofovir, par </a:t>
            </a:r>
            <a:r>
              <a:rPr lang="fr-FR" baseline="0" dirty="0" err="1"/>
              <a:t>ténofovir</a:t>
            </a:r>
            <a:r>
              <a:rPr lang="fr-FR" baseline="0" dirty="0"/>
              <a:t>/FTC ou par placebo.</a:t>
            </a:r>
          </a:p>
          <a:p>
            <a:r>
              <a:rPr lang="fr-FR" baseline="0" dirty="0"/>
              <a:t>Le bras placebo a été </a:t>
            </a:r>
            <a:r>
              <a:rPr lang="fr-FR" baseline="0" dirty="0" err="1"/>
              <a:t>arrété</a:t>
            </a:r>
            <a:r>
              <a:rPr lang="fr-FR" baseline="0" dirty="0"/>
              <a:t> </a:t>
            </a:r>
            <a:r>
              <a:rPr lang="fr-FR" baseline="0" dirty="0" err="1"/>
              <a:t>précocément</a:t>
            </a:r>
            <a:r>
              <a:rPr lang="fr-FR" baseline="0" dirty="0"/>
              <a:t> compte tenu de l’écart avec les deux autres bras.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641419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taux de protection n’est pas statistiquement différent entre les deux bras de traitement</a:t>
            </a:r>
            <a:r>
              <a:rPr lang="fr-FR" baseline="0" dirty="0"/>
              <a:t> à la fin de l’essai, ni à la fin de la phase ouverte, qui confirme que le TDF/TFC fait un peu mieux mais de façon non significative (p=0,16 entre TDF et TDF/FTC à la fin de la phase ouverte)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4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L’essai </a:t>
            </a:r>
            <a:r>
              <a:rPr lang="fr-FR" dirty="0" err="1"/>
              <a:t>Partners</a:t>
            </a:r>
            <a:r>
              <a:rPr lang="fr-FR" dirty="0"/>
              <a:t> </a:t>
            </a:r>
            <a:r>
              <a:rPr lang="fr-FR" dirty="0" err="1"/>
              <a:t>Demonstration</a:t>
            </a:r>
            <a:r>
              <a:rPr lang="fr-FR" dirty="0"/>
              <a:t> Project combine une approche</a:t>
            </a:r>
            <a:r>
              <a:rPr lang="fr-FR" baseline="0" dirty="0"/>
              <a:t> TasP et une approche PrEP. Il consiste à mettre le partenaire séronégatif sous traitement tant que le </a:t>
            </a:r>
            <a:r>
              <a:rPr lang="fr-FR" baseline="0" dirty="0" err="1"/>
              <a:t>parenaire</a:t>
            </a:r>
            <a:r>
              <a:rPr lang="fr-FR" baseline="0" dirty="0"/>
              <a:t> </a:t>
            </a:r>
            <a:r>
              <a:rPr lang="fr-FR" baseline="0" dirty="0" err="1"/>
              <a:t>séropositiv</a:t>
            </a:r>
            <a:r>
              <a:rPr lang="fr-FR" baseline="0" dirty="0"/>
              <a:t> n’a pas reçu 6 mois de traitement efficace. Beaucoup de couples démarrent leur traitement en même temps, le partenaire séronégatif est alors traités 6 mois. Mais dans les couples ou le séropositif ne démarre pas sont traitement de suite, la durée de la PrEP peut être bien plus prolongée.</a:t>
            </a:r>
          </a:p>
          <a:p>
            <a:r>
              <a:rPr lang="fr-FR" baseline="0" dirty="0"/>
              <a:t>Pour des raison éthiques il n’était pas envisageable de faire un essai contre placebo, les résultats ont donc été comparés à une série historique ayant identifié l’incidence dans les couples séronégatifs. D’après ce modèle, 39 infections été attendues en l’absence d’effet protecteur alors qu’il n’y en a eu, en pratique, que 2 : La réduction de risque est de 96%.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78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  <a:buClr>
                <a:srgbClr val="FFFF00"/>
              </a:buClr>
              <a:buFontTx/>
              <a:buChar char="•"/>
            </a:pPr>
            <a:r>
              <a:rPr lang="en-US" altLang="fr-FR" b="1" dirty="0">
                <a:solidFill>
                  <a:srgbClr val="FFFFFF"/>
                </a:solidFill>
              </a:rPr>
              <a:t>Pour</a:t>
            </a:r>
            <a:r>
              <a:rPr lang="en-US" altLang="fr-FR" b="1" baseline="0" dirty="0">
                <a:solidFill>
                  <a:srgbClr val="FFFFFF"/>
                </a:solidFill>
              </a:rPr>
              <a:t> que le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truvada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soit</a:t>
            </a:r>
            <a:r>
              <a:rPr lang="en-US" altLang="fr-FR" b="1" baseline="0" dirty="0">
                <a:solidFill>
                  <a:srgbClr val="FFFFFF"/>
                </a:solidFill>
              </a:rPr>
              <a:t> plus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efficace</a:t>
            </a:r>
            <a:r>
              <a:rPr lang="en-US" altLang="fr-FR" b="1" baseline="0" dirty="0">
                <a:solidFill>
                  <a:srgbClr val="FFFFFF"/>
                </a:solidFill>
              </a:rPr>
              <a:t> que le placebo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dans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l’essai</a:t>
            </a:r>
            <a:r>
              <a:rPr lang="en-US" altLang="fr-FR" b="1" baseline="0" dirty="0">
                <a:solidFill>
                  <a:srgbClr val="FFFFFF"/>
                </a:solidFill>
              </a:rPr>
              <a:t> IPREX,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il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faut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d’une</a:t>
            </a:r>
            <a:r>
              <a:rPr lang="en-US" altLang="fr-FR" b="1" baseline="0" dirty="0">
                <a:solidFill>
                  <a:srgbClr val="FFFFFF"/>
                </a:solidFill>
              </a:rPr>
              <a:t> part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qu’il</a:t>
            </a:r>
            <a:r>
              <a:rPr lang="en-US" altLang="fr-FR" b="1" baseline="0" dirty="0">
                <a:solidFill>
                  <a:srgbClr val="FFFFFF"/>
                </a:solidFill>
              </a:rPr>
              <a:t> y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ait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prise</a:t>
            </a:r>
            <a:r>
              <a:rPr lang="en-US" altLang="fr-FR" b="1" baseline="0" dirty="0">
                <a:solidFill>
                  <a:srgbClr val="FFFFFF"/>
                </a:solidFill>
              </a:rPr>
              <a:t> de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risque</a:t>
            </a:r>
            <a:r>
              <a:rPr lang="en-US" altLang="fr-FR" b="1" baseline="0" dirty="0">
                <a:solidFill>
                  <a:srgbClr val="FFFFFF"/>
                </a:solidFill>
              </a:rPr>
              <a:t> (pas de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différence</a:t>
            </a:r>
            <a:r>
              <a:rPr lang="en-US" altLang="fr-FR" b="1" baseline="0" dirty="0">
                <a:solidFill>
                  <a:srgbClr val="FFFFFF"/>
                </a:solidFill>
              </a:rPr>
              <a:t> entre les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deux</a:t>
            </a:r>
            <a:r>
              <a:rPr lang="en-US" altLang="fr-FR" b="1" baseline="0" dirty="0">
                <a:solidFill>
                  <a:srgbClr val="FFFFFF"/>
                </a:solidFill>
              </a:rPr>
              <a:t> bras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quand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il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n’y</a:t>
            </a:r>
            <a:r>
              <a:rPr lang="en-US" altLang="fr-FR" b="1" baseline="0" dirty="0">
                <a:solidFill>
                  <a:srgbClr val="FFFFFF"/>
                </a:solidFill>
              </a:rPr>
              <a:t> a pas de rapports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anaux</a:t>
            </a:r>
            <a:r>
              <a:rPr lang="en-US" altLang="fr-FR" b="1" baseline="0" dirty="0">
                <a:solidFill>
                  <a:srgbClr val="FFFFFF"/>
                </a:solidFill>
              </a:rPr>
              <a:t> non protégés) et que le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traitement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soit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pris</a:t>
            </a:r>
            <a:r>
              <a:rPr lang="en-US" altLang="fr-FR" b="1" baseline="0" dirty="0">
                <a:solidFill>
                  <a:srgbClr val="FFFFFF"/>
                </a:solidFill>
              </a:rPr>
              <a:t> (la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plupart</a:t>
            </a:r>
            <a:r>
              <a:rPr lang="en-US" altLang="fr-FR" b="1" baseline="0" dirty="0">
                <a:solidFill>
                  <a:srgbClr val="FFFFFF"/>
                </a:solidFill>
              </a:rPr>
              <a:t> des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personnes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en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échecs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ont</a:t>
            </a:r>
            <a:r>
              <a:rPr lang="en-US" altLang="fr-FR" b="1" baseline="0" dirty="0">
                <a:solidFill>
                  <a:srgbClr val="FFFFFF"/>
                </a:solidFill>
              </a:rPr>
              <a:t> des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taux</a:t>
            </a:r>
            <a:r>
              <a:rPr lang="en-US" altLang="fr-FR" b="1" baseline="0" dirty="0">
                <a:solidFill>
                  <a:srgbClr val="FFFFFF"/>
                </a:solidFill>
              </a:rPr>
              <a:t> </a:t>
            </a:r>
            <a:r>
              <a:rPr lang="en-US" altLang="fr-FR" b="1" baseline="0" dirty="0" err="1">
                <a:solidFill>
                  <a:srgbClr val="FFFFFF"/>
                </a:solidFill>
              </a:rPr>
              <a:t>sanguin</a:t>
            </a:r>
            <a:r>
              <a:rPr lang="en-US" altLang="fr-FR" b="1" baseline="0" dirty="0">
                <a:solidFill>
                  <a:srgbClr val="FFFFFF"/>
                </a:solidFill>
              </a:rPr>
              <a:t> de ténofovir</a:t>
            </a:r>
            <a:r>
              <a:rPr lang="en-US" altLang="fr-FR" b="1" dirty="0">
                <a:solidFill>
                  <a:srgbClr val="FFFFFF"/>
                </a:solidFill>
              </a:rPr>
              <a:t> </a:t>
            </a:r>
            <a:r>
              <a:rPr lang="en-US" altLang="fr-FR" b="1" dirty="0" err="1">
                <a:solidFill>
                  <a:srgbClr val="FFFFFF"/>
                </a:solidFill>
              </a:rPr>
              <a:t>très</a:t>
            </a:r>
            <a:r>
              <a:rPr lang="en-US" altLang="fr-FR" b="1" dirty="0">
                <a:solidFill>
                  <a:srgbClr val="FFFFFF"/>
                </a:solidFill>
              </a:rPr>
              <a:t> bas </a:t>
            </a:r>
            <a:r>
              <a:rPr lang="en-US" altLang="fr-FR" b="1" dirty="0" err="1">
                <a:solidFill>
                  <a:srgbClr val="FFFFFF"/>
                </a:solidFill>
              </a:rPr>
              <a:t>ou</a:t>
            </a:r>
            <a:r>
              <a:rPr lang="en-US" altLang="fr-FR" b="1" dirty="0">
                <a:solidFill>
                  <a:srgbClr val="FFFFFF"/>
                </a:solidFill>
              </a:rPr>
              <a:t> </a:t>
            </a:r>
            <a:r>
              <a:rPr lang="en-US" altLang="fr-FR" b="1" dirty="0" err="1">
                <a:solidFill>
                  <a:srgbClr val="FFFFFF"/>
                </a:solidFill>
              </a:rPr>
              <a:t>nul</a:t>
            </a:r>
            <a:r>
              <a:rPr lang="en-US" altLang="fr-FR" b="1" dirty="0">
                <a:solidFill>
                  <a:srgbClr val="FFFFFF"/>
                </a:solidFill>
              </a:rPr>
              <a:t>).</a:t>
            </a: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FF00"/>
              </a:buClr>
              <a:buFontTx/>
              <a:buChar char="•"/>
            </a:pPr>
            <a:endParaRPr lang="en-US" altLang="fr-FR" b="1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FF00"/>
              </a:buClr>
              <a:buFontTx/>
              <a:buChar char="•"/>
            </a:pPr>
            <a:r>
              <a:rPr lang="en-US" altLang="fr-FR" b="1" dirty="0">
                <a:solidFill>
                  <a:srgbClr val="FFFFFF"/>
                </a:solidFill>
              </a:rPr>
              <a:t>Population </a:t>
            </a:r>
            <a:r>
              <a:rPr lang="en-US" altLang="fr-FR" b="1" dirty="0" err="1">
                <a:solidFill>
                  <a:srgbClr val="FFFFFF"/>
                </a:solidFill>
              </a:rPr>
              <a:t>très</a:t>
            </a:r>
            <a:r>
              <a:rPr lang="en-US" altLang="fr-FR" b="1" dirty="0">
                <a:solidFill>
                  <a:srgbClr val="FFFFFF"/>
                </a:solidFill>
              </a:rPr>
              <a:t> </a:t>
            </a:r>
            <a:r>
              <a:rPr lang="en-US" altLang="fr-FR" b="1" dirty="0" err="1">
                <a:solidFill>
                  <a:srgbClr val="FFFFFF"/>
                </a:solidFill>
              </a:rPr>
              <a:t>particulière</a:t>
            </a:r>
            <a:r>
              <a:rPr lang="en-US" altLang="fr-FR" b="1" dirty="0">
                <a:solidFill>
                  <a:srgbClr val="FFFFFF"/>
                </a:solidFill>
              </a:rPr>
              <a:t> : </a:t>
            </a:r>
            <a:endParaRPr lang="en-US" altLang="fr-FR" b="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FF00"/>
              </a:buClr>
              <a:buFontTx/>
              <a:buChar char="•"/>
            </a:pPr>
            <a:r>
              <a:rPr lang="en-US" altLang="fr-FR" b="0" dirty="0">
                <a:solidFill>
                  <a:srgbClr val="FFFFFF"/>
                </a:solidFill>
              </a:rPr>
              <a:t>50% des participants &lt; 25 </a:t>
            </a:r>
            <a:r>
              <a:rPr lang="en-US" altLang="fr-FR" b="0" dirty="0" err="1">
                <a:solidFill>
                  <a:srgbClr val="FFFFFF"/>
                </a:solidFill>
              </a:rPr>
              <a:t>ans</a:t>
            </a:r>
            <a:endParaRPr lang="en-US" altLang="fr-FR" b="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FF00"/>
              </a:buClr>
              <a:buFontTx/>
              <a:buChar char="•"/>
            </a:pPr>
            <a:r>
              <a:rPr lang="en-US" altLang="fr-FR" b="0" dirty="0">
                <a:solidFill>
                  <a:srgbClr val="FFFFFF"/>
                </a:solidFill>
              </a:rPr>
              <a:t> 54% </a:t>
            </a:r>
            <a:r>
              <a:rPr lang="en-US" altLang="fr-FR" b="0" u="sng" dirty="0">
                <a:solidFill>
                  <a:srgbClr val="FFFFFF"/>
                </a:solidFill>
              </a:rPr>
              <a:t>&gt;</a:t>
            </a:r>
            <a:r>
              <a:rPr lang="en-US" altLang="fr-FR" b="0" dirty="0">
                <a:solidFill>
                  <a:srgbClr val="FFFFFF"/>
                </a:solidFill>
              </a:rPr>
              <a:t> 5 </a:t>
            </a:r>
            <a:r>
              <a:rPr lang="en-US" altLang="fr-FR" b="0" dirty="0" err="1">
                <a:solidFill>
                  <a:srgbClr val="FFFFFF"/>
                </a:solidFill>
              </a:rPr>
              <a:t>verres</a:t>
            </a:r>
            <a:r>
              <a:rPr lang="en-US" altLang="fr-FR" b="0" dirty="0">
                <a:solidFill>
                  <a:srgbClr val="FFFFFF"/>
                </a:solidFill>
              </a:rPr>
              <a:t> </a:t>
            </a:r>
            <a:r>
              <a:rPr lang="en-US" altLang="fr-FR" b="0" dirty="0" err="1">
                <a:solidFill>
                  <a:srgbClr val="FFFFFF"/>
                </a:solidFill>
              </a:rPr>
              <a:t>d’alcool</a:t>
            </a:r>
            <a:r>
              <a:rPr lang="en-US" altLang="fr-FR" b="0" dirty="0">
                <a:solidFill>
                  <a:srgbClr val="FFFFFF"/>
                </a:solidFill>
              </a:rPr>
              <a:t> par jour</a:t>
            </a: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FF00"/>
              </a:buClr>
              <a:buFontTx/>
              <a:buChar char="•"/>
            </a:pPr>
            <a:r>
              <a:rPr lang="en-US" altLang="fr-FR" b="0" dirty="0">
                <a:solidFill>
                  <a:srgbClr val="FFFFFF"/>
                </a:solidFill>
              </a:rPr>
              <a:t> 73% </a:t>
            </a:r>
            <a:r>
              <a:rPr lang="en-US" altLang="fr-FR" b="0" dirty="0" err="1">
                <a:solidFill>
                  <a:srgbClr val="FFFFFF"/>
                </a:solidFill>
              </a:rPr>
              <a:t>inclus</a:t>
            </a:r>
            <a:r>
              <a:rPr lang="en-US" altLang="fr-FR" b="0" dirty="0">
                <a:solidFill>
                  <a:srgbClr val="FFFFFF"/>
                </a:solidFill>
              </a:rPr>
              <a:t> </a:t>
            </a:r>
            <a:r>
              <a:rPr lang="en-US" altLang="fr-FR" b="0" dirty="0" err="1">
                <a:solidFill>
                  <a:srgbClr val="FFFFFF"/>
                </a:solidFill>
              </a:rPr>
              <a:t>en</a:t>
            </a:r>
            <a:r>
              <a:rPr lang="en-US" altLang="fr-FR" b="0" dirty="0">
                <a:solidFill>
                  <a:srgbClr val="FFFFFF"/>
                </a:solidFill>
              </a:rPr>
              <a:t> </a:t>
            </a:r>
            <a:r>
              <a:rPr lang="en-US" altLang="fr-FR" b="0" dirty="0" err="1">
                <a:solidFill>
                  <a:srgbClr val="FFFFFF"/>
                </a:solidFill>
              </a:rPr>
              <a:t>Amerique</a:t>
            </a:r>
            <a:r>
              <a:rPr lang="en-US" altLang="fr-FR" b="0" dirty="0">
                <a:solidFill>
                  <a:srgbClr val="FFFFFF"/>
                </a:solidFill>
              </a:rPr>
              <a:t> du </a:t>
            </a:r>
            <a:r>
              <a:rPr lang="en-US" altLang="fr-FR" b="0" dirty="0" err="1">
                <a:solidFill>
                  <a:srgbClr val="FFFFFF"/>
                </a:solidFill>
              </a:rPr>
              <a:t>Sud</a:t>
            </a:r>
            <a:endParaRPr lang="en-US" altLang="fr-FR" b="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FF00"/>
              </a:buClr>
              <a:buFontTx/>
              <a:buChar char="•"/>
            </a:pPr>
            <a:r>
              <a:rPr lang="en-US" altLang="fr-FR" b="0" dirty="0">
                <a:solidFill>
                  <a:srgbClr val="FFFFFF"/>
                </a:solidFill>
              </a:rPr>
              <a:t> </a:t>
            </a:r>
            <a:r>
              <a:rPr lang="en-US" altLang="fr-FR" b="0" dirty="0" err="1">
                <a:solidFill>
                  <a:srgbClr val="FFFFFF"/>
                </a:solidFill>
              </a:rPr>
              <a:t>Mediane</a:t>
            </a:r>
            <a:r>
              <a:rPr lang="en-US" altLang="fr-FR" b="0" dirty="0">
                <a:solidFill>
                  <a:srgbClr val="FFFFFF"/>
                </a:solidFill>
              </a:rPr>
              <a:t> </a:t>
            </a:r>
            <a:r>
              <a:rPr lang="en-US" altLang="fr-FR" b="0" dirty="0" err="1">
                <a:solidFill>
                  <a:srgbClr val="FFFFFF"/>
                </a:solidFill>
              </a:rPr>
              <a:t>nombre</a:t>
            </a:r>
            <a:r>
              <a:rPr lang="en-US" altLang="fr-FR" b="0" dirty="0">
                <a:solidFill>
                  <a:srgbClr val="FFFFFF"/>
                </a:solidFill>
              </a:rPr>
              <a:t> de </a:t>
            </a:r>
            <a:r>
              <a:rPr lang="en-US" altLang="fr-FR" b="0" dirty="0" err="1">
                <a:solidFill>
                  <a:srgbClr val="FFFFFF"/>
                </a:solidFill>
              </a:rPr>
              <a:t>partenaires</a:t>
            </a:r>
            <a:r>
              <a:rPr lang="en-US" altLang="fr-FR" b="0" dirty="0">
                <a:solidFill>
                  <a:srgbClr val="FFFFFF"/>
                </a:solidFill>
              </a:rPr>
              <a:t> </a:t>
            </a:r>
            <a:r>
              <a:rPr lang="en-US" altLang="fr-FR" b="0" dirty="0" err="1">
                <a:solidFill>
                  <a:srgbClr val="FFFFFF"/>
                </a:solidFill>
              </a:rPr>
              <a:t>dans</a:t>
            </a:r>
            <a:r>
              <a:rPr lang="en-US" altLang="fr-FR" b="0" dirty="0">
                <a:solidFill>
                  <a:srgbClr val="FFFFFF"/>
                </a:solidFill>
              </a:rPr>
              <a:t> les 12 </a:t>
            </a:r>
            <a:r>
              <a:rPr lang="en-US" altLang="fr-FR" b="0" dirty="0" err="1">
                <a:solidFill>
                  <a:srgbClr val="FFFFFF"/>
                </a:solidFill>
              </a:rPr>
              <a:t>sem</a:t>
            </a:r>
            <a:r>
              <a:rPr lang="en-US" altLang="fr-FR" b="0" dirty="0">
                <a:solidFill>
                  <a:srgbClr val="FFFFFF"/>
                </a:solidFill>
              </a:rPr>
              <a:t>: 18</a:t>
            </a: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FF00"/>
              </a:buClr>
              <a:buFontTx/>
              <a:buChar char="•"/>
            </a:pPr>
            <a:r>
              <a:rPr lang="en-US" altLang="fr-FR" b="0" dirty="0">
                <a:solidFill>
                  <a:srgbClr val="FFFFFF"/>
                </a:solidFill>
              </a:rPr>
              <a:t> 60% </a:t>
            </a:r>
            <a:r>
              <a:rPr lang="en-US" altLang="fr-FR" b="0" dirty="0" err="1">
                <a:solidFill>
                  <a:srgbClr val="FFFFFF"/>
                </a:solidFill>
              </a:rPr>
              <a:t>déclarent</a:t>
            </a:r>
            <a:r>
              <a:rPr lang="en-US" altLang="fr-FR" b="0" dirty="0">
                <a:solidFill>
                  <a:srgbClr val="FFFFFF"/>
                </a:solidFill>
              </a:rPr>
              <a:t> des </a:t>
            </a:r>
            <a:r>
              <a:rPr lang="en-US" altLang="fr-FR" b="0" dirty="0" err="1">
                <a:solidFill>
                  <a:srgbClr val="FFFFFF"/>
                </a:solidFill>
              </a:rPr>
              <a:t>pénétrations</a:t>
            </a:r>
            <a:r>
              <a:rPr lang="en-US" altLang="fr-FR" b="0" dirty="0">
                <a:solidFill>
                  <a:srgbClr val="FFFFFF"/>
                </a:solidFill>
              </a:rPr>
              <a:t> </a:t>
            </a:r>
            <a:r>
              <a:rPr lang="en-US" altLang="fr-FR" b="0" dirty="0" err="1">
                <a:solidFill>
                  <a:srgbClr val="FFFFFF"/>
                </a:solidFill>
              </a:rPr>
              <a:t>ananles</a:t>
            </a:r>
            <a:r>
              <a:rPr lang="en-US" altLang="fr-FR" b="0" dirty="0">
                <a:solidFill>
                  <a:srgbClr val="FFFFFF"/>
                </a:solidFill>
              </a:rPr>
              <a:t> non protégées </a:t>
            </a:r>
            <a:r>
              <a:rPr lang="en-US" altLang="fr-FR" b="0" dirty="0" err="1">
                <a:solidFill>
                  <a:srgbClr val="FFFFFF"/>
                </a:solidFill>
              </a:rPr>
              <a:t>dans</a:t>
            </a:r>
            <a:r>
              <a:rPr lang="en-US" altLang="fr-FR" b="0" dirty="0">
                <a:solidFill>
                  <a:srgbClr val="FFFFFF"/>
                </a:solidFill>
              </a:rPr>
              <a:t> les 12 </a:t>
            </a:r>
            <a:r>
              <a:rPr lang="en-US" altLang="fr-FR" b="0" dirty="0" err="1">
                <a:solidFill>
                  <a:srgbClr val="FFFFFF"/>
                </a:solidFill>
              </a:rPr>
              <a:t>sem</a:t>
            </a:r>
            <a:endParaRPr lang="en-US" altLang="fr-FR" b="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FF00"/>
              </a:buClr>
              <a:buFontTx/>
              <a:buChar char="•"/>
            </a:pPr>
            <a:r>
              <a:rPr lang="en-US" altLang="fr-FR" b="0" dirty="0">
                <a:solidFill>
                  <a:srgbClr val="FFFFFF"/>
                </a:solidFill>
              </a:rPr>
              <a:t> 41% </a:t>
            </a:r>
            <a:r>
              <a:rPr lang="en-US" altLang="fr-FR" b="0" dirty="0" err="1">
                <a:solidFill>
                  <a:srgbClr val="FFFFFF"/>
                </a:solidFill>
              </a:rPr>
              <a:t>ont</a:t>
            </a:r>
            <a:r>
              <a:rPr lang="en-US" altLang="fr-FR" b="0" dirty="0">
                <a:solidFill>
                  <a:srgbClr val="FFFFFF"/>
                </a:solidFill>
              </a:rPr>
              <a:t> </a:t>
            </a:r>
            <a:r>
              <a:rPr lang="en-US" altLang="fr-FR" b="0" dirty="0" err="1">
                <a:solidFill>
                  <a:srgbClr val="FFFFFF"/>
                </a:solidFill>
              </a:rPr>
              <a:t>eu</a:t>
            </a:r>
            <a:r>
              <a:rPr lang="en-US" altLang="fr-FR" b="0" dirty="0">
                <a:solidFill>
                  <a:srgbClr val="FFFFFF"/>
                </a:solidFill>
              </a:rPr>
              <a:t> des rapports </a:t>
            </a:r>
            <a:r>
              <a:rPr lang="en-US" altLang="fr-FR" b="0" dirty="0" err="1">
                <a:solidFill>
                  <a:srgbClr val="FFFFFF"/>
                </a:solidFill>
              </a:rPr>
              <a:t>sexuels</a:t>
            </a:r>
            <a:r>
              <a:rPr lang="en-US" altLang="fr-FR" b="0" dirty="0">
                <a:solidFill>
                  <a:srgbClr val="FFFFFF"/>
                </a:solidFill>
              </a:rPr>
              <a:t> “</a:t>
            </a:r>
            <a:r>
              <a:rPr lang="en-US" altLang="ja-JP" b="0" dirty="0" err="1">
                <a:solidFill>
                  <a:srgbClr val="FFFFFF"/>
                </a:solidFill>
              </a:rPr>
              <a:t>tarifées</a:t>
            </a:r>
            <a:r>
              <a:rPr lang="en-US" altLang="fr-FR" b="0" dirty="0">
                <a:solidFill>
                  <a:srgbClr val="FFFFFF"/>
                </a:solidFill>
              </a:rPr>
              <a:t>”</a:t>
            </a:r>
            <a:r>
              <a:rPr lang="en-US" altLang="ja-JP" b="0" dirty="0">
                <a:solidFill>
                  <a:srgbClr val="FFFFFF"/>
                </a:solidFill>
              </a:rPr>
              <a:t> </a:t>
            </a:r>
            <a:r>
              <a:rPr lang="en-US" altLang="ja-JP" b="0" dirty="0" err="1">
                <a:solidFill>
                  <a:srgbClr val="FFFFFF"/>
                </a:solidFill>
              </a:rPr>
              <a:t>dans</a:t>
            </a:r>
            <a:r>
              <a:rPr lang="en-US" altLang="ja-JP" b="0" dirty="0">
                <a:solidFill>
                  <a:srgbClr val="FFFFFF"/>
                </a:solidFill>
              </a:rPr>
              <a:t> les 6 </a:t>
            </a:r>
            <a:r>
              <a:rPr lang="en-US" altLang="ja-JP" b="0" dirty="0" err="1">
                <a:solidFill>
                  <a:srgbClr val="FFFFFF"/>
                </a:solidFill>
              </a:rPr>
              <a:t>mois</a:t>
            </a:r>
            <a:endParaRPr lang="en-US" altLang="ja-JP" b="0" dirty="0">
              <a:solidFill>
                <a:srgbClr val="FFFF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02412-BE43-854D-8F8A-99266CDF321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26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86613D-E4FC-EA43-9261-42D619C72892}" type="slidenum">
              <a:rPr lang="fr-FR"/>
              <a:pPr/>
              <a:t>15</a:t>
            </a:fld>
            <a:endParaRPr lang="fr-FR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9" tIns="46049" rIns="92099" bIns="46049" anchor="b">
            <a:prstTxWarp prst="textNoShape">
              <a:avLst/>
            </a:prstTxWarp>
          </a:bodyPr>
          <a:lstStyle/>
          <a:p>
            <a:pPr algn="r"/>
            <a:fld id="{CEDDD417-FDCE-2743-AD75-E191921FC1E2}" type="slidenum">
              <a:rPr lang="en-US" sz="1200">
                <a:ea typeface="Arial" pitchFamily="-83" charset="0"/>
                <a:cs typeface="Arial" pitchFamily="-83" charset="0"/>
              </a:rPr>
              <a:pPr algn="r"/>
              <a:t>15</a:t>
            </a:fld>
            <a:endParaRPr lang="en-US" sz="1200">
              <a:ea typeface="Arial" pitchFamily="-83" charset="0"/>
              <a:cs typeface="Arial" pitchFamily="-83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87041" cy="4115823"/>
          </a:xfrm>
          <a:noFill/>
        </p:spPr>
        <p:txBody>
          <a:bodyPr/>
          <a:lstStyle/>
          <a:p>
            <a:pPr marL="3175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Ipergay</a:t>
            </a:r>
            <a:r>
              <a:rPr lang="fr-FR" baseline="0" dirty="0"/>
              <a:t> est une étude randomisée, contrôlée, </a:t>
            </a:r>
            <a:r>
              <a:rPr lang="fr-FR" baseline="0" dirty="0" err="1"/>
              <a:t>tenofofir</a:t>
            </a:r>
            <a:r>
              <a:rPr lang="fr-FR" baseline="0" dirty="0"/>
              <a:t>/FTC à la demande contre placebo.</a:t>
            </a:r>
          </a:p>
          <a:p>
            <a:pPr marL="3175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Critère</a:t>
            </a:r>
            <a:r>
              <a:rPr lang="en-US" dirty="0"/>
              <a:t> principal </a:t>
            </a:r>
            <a:r>
              <a:rPr lang="fr-FR" dirty="0"/>
              <a:t>–</a:t>
            </a:r>
            <a:r>
              <a:rPr lang="en-US" dirty="0"/>
              <a:t> puissance </a:t>
            </a:r>
            <a:r>
              <a:rPr lang="en-US" dirty="0" err="1"/>
              <a:t>statistique</a:t>
            </a:r>
            <a:r>
              <a:rPr lang="en-US" dirty="0"/>
              <a:t> : pour 64 infections par le VIH-1, puissance de 80 % pour </a:t>
            </a:r>
            <a:r>
              <a:rPr lang="en-US" dirty="0" err="1"/>
              <a:t>détecter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diminution relative de 50 %</a:t>
            </a:r>
            <a:br>
              <a:rPr lang="en-US" dirty="0"/>
            </a:br>
            <a:r>
              <a:rPr lang="en-US" dirty="0"/>
              <a:t>de </a:t>
            </a:r>
            <a:r>
              <a:rPr lang="en-US" dirty="0" err="1"/>
              <a:t>l’incidence</a:t>
            </a:r>
            <a:r>
              <a:rPr lang="en-US" dirty="0"/>
              <a:t> de </a:t>
            </a:r>
            <a:r>
              <a:rPr lang="en-US" dirty="0" err="1"/>
              <a:t>l’infection</a:t>
            </a:r>
            <a:r>
              <a:rPr lang="en-US" dirty="0"/>
              <a:t> par le VIH-1 avec TDF/FTC (incidence </a:t>
            </a:r>
            <a:r>
              <a:rPr lang="en-US" dirty="0" err="1"/>
              <a:t>attendue</a:t>
            </a:r>
            <a:r>
              <a:rPr lang="en-US" dirty="0"/>
              <a:t> : 3/100 </a:t>
            </a:r>
            <a:r>
              <a:rPr lang="en-US" dirty="0" err="1"/>
              <a:t>patients.année</a:t>
            </a:r>
            <a:r>
              <a:rPr lang="en-US" dirty="0"/>
              <a:t> avec le placebo))</a:t>
            </a:r>
          </a:p>
          <a:p>
            <a:pPr eaLnBrk="1" hangingPunct="1"/>
            <a:endParaRPr lang="en-US" dirty="0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31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0A1F-4995-4446-94A7-0932E26AC730}" type="datetime1">
              <a:rPr lang="fr-FR" smtClean="0"/>
              <a:t>13/02/2019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375608"/>
            <a:ext cx="365760" cy="365760"/>
          </a:xfrm>
        </p:spPr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F3CD95-2BC3-1648-A886-2A5B9E394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60" y="395214"/>
            <a:ext cx="2167880" cy="15923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1D499E-43FB-A24F-B1AC-A04D691879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4450" y="5759451"/>
            <a:ext cx="1435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7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325B-115B-B248-ACE7-B50046F759D9}" type="datetime1">
              <a:rPr lang="fr-FR" smtClean="0"/>
              <a:t>13/02/2019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9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DFE7-92FD-0F46-B1B8-B2CDE42D3A7F}" type="datetime1">
              <a:rPr lang="fr-FR" smtClean="0"/>
              <a:t>13/02/2019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80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Xxxxxx</a:t>
            </a:r>
            <a:br>
              <a:rPr lang="fr-FR" dirty="0"/>
            </a:br>
            <a:r>
              <a:rPr lang="fr-FR" dirty="0" err="1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CROI 2015 - D’après Xxxxxx X et al., abstr. XXXX, actualisé</a:t>
            </a:r>
          </a:p>
        </p:txBody>
      </p:sp>
    </p:spTree>
    <p:extLst>
      <p:ext uri="{BB962C8B-B14F-4D97-AF65-F5344CB8AC3E}">
        <p14:creationId xmlns:p14="http://schemas.microsoft.com/office/powerpoint/2010/main" val="23607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600"/>
            </a:lvl1pPr>
            <a:lvl2pPr>
              <a:spcBef>
                <a:spcPts val="356"/>
              </a:spcBef>
              <a:buClr>
                <a:srgbClr val="DC5A20"/>
              </a:buClr>
              <a:defRPr sz="1422"/>
            </a:lvl2pPr>
            <a:lvl3pPr>
              <a:spcBef>
                <a:spcPts val="356"/>
              </a:spcBef>
              <a:buClr>
                <a:srgbClr val="DC5A20"/>
              </a:buClr>
              <a:defRPr sz="1244"/>
            </a:lvl3pPr>
            <a:lvl4pPr marL="955335" indent="-239892">
              <a:buClr>
                <a:srgbClr val="DC5A20"/>
              </a:buClr>
              <a:defRPr sz="1244"/>
            </a:lvl4pPr>
            <a:lvl5pPr marL="1196637" indent="-241303">
              <a:buClr>
                <a:srgbClr val="DC5A20"/>
              </a:buClr>
              <a:defRPr sz="1067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2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78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5588002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600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120469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956"/>
              </a:lnSpc>
              <a:defRPr sz="1778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Xxxxxx</a:t>
            </a:r>
            <a:br>
              <a:rPr lang="fr-FR" dirty="0"/>
            </a:br>
            <a:r>
              <a:rPr lang="fr-FR" dirty="0" err="1"/>
              <a:t>xxxxxxx</a:t>
            </a:r>
            <a:endParaRPr lang="fr-FR" dirty="0"/>
          </a:p>
        </p:txBody>
      </p:sp>
      <p:sp>
        <p:nvSpPr>
          <p:cNvPr id="8" name="Espace réservé du pied de page 7"/>
          <p:cNvSpPr txBox="1">
            <a:spLocks/>
          </p:cNvSpPr>
          <p:nvPr userDrawn="1"/>
        </p:nvSpPr>
        <p:spPr>
          <a:xfrm>
            <a:off x="2770264" y="6400802"/>
            <a:ext cx="3492884" cy="4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marR="0" indent="0" algn="ctr" defTabSz="4064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89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Conférence de la SFLS au DIU VIH-Sida des Grands Lacs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56206" y="6356351"/>
            <a:ext cx="1259144" cy="365125"/>
          </a:xfrm>
        </p:spPr>
        <p:txBody>
          <a:bodyPr/>
          <a:lstStyle/>
          <a:p>
            <a:fld id="{8B1B8899-633C-8749-9DCD-F2226657E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90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100"/>
            </a:lvl1pPr>
            <a:lvl2pPr>
              <a:spcBef>
                <a:spcPts val="462"/>
              </a:spcBef>
              <a:buClr>
                <a:srgbClr val="DC5A20"/>
              </a:buClr>
              <a:defRPr sz="1800"/>
            </a:lvl2pPr>
            <a:lvl3pPr>
              <a:spcBef>
                <a:spcPts val="462"/>
              </a:spcBef>
              <a:buClr>
                <a:srgbClr val="DC5A20"/>
              </a:buClr>
              <a:defRPr sz="1600"/>
            </a:lvl3pPr>
            <a:lvl4pPr>
              <a:buClr>
                <a:srgbClr val="DC5A20"/>
              </a:buClr>
              <a:defRPr sz="1600"/>
            </a:lvl4pPr>
            <a:lvl5pPr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2" y="1270001"/>
            <a:ext cx="3958175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2" y="5588000"/>
            <a:ext cx="3958175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100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3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538"/>
              </a:lnSpc>
              <a:defRPr sz="23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Xxxxxx</a:t>
            </a:r>
            <a:br>
              <a:rPr lang="fr-FR" dirty="0"/>
            </a:br>
            <a:r>
              <a:rPr lang="fr-FR" dirty="0" err="1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2" y="242294"/>
            <a:ext cx="381000" cy="381000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100"/>
            </a:lvl1pPr>
            <a:lvl2pPr>
              <a:spcBef>
                <a:spcPts val="462"/>
              </a:spcBef>
              <a:buClr>
                <a:srgbClr val="DC5A20"/>
              </a:buClr>
              <a:defRPr sz="1800"/>
            </a:lvl2pPr>
            <a:lvl3pPr>
              <a:spcBef>
                <a:spcPts val="462"/>
              </a:spcBef>
              <a:buClr>
                <a:srgbClr val="DC5A20"/>
              </a:buClr>
              <a:defRPr sz="1600"/>
            </a:lvl3pPr>
            <a:lvl4pPr>
              <a:buClr>
                <a:srgbClr val="DC5A20"/>
              </a:buClr>
              <a:defRPr sz="1600"/>
            </a:lvl4pPr>
            <a:lvl5pPr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8" y="1270001"/>
            <a:ext cx="3958175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8" y="5588000"/>
            <a:ext cx="3958175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100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275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F356-0AAA-8843-AA2C-B819A57AA47F}" type="datetime1">
              <a:rPr lang="fr-FR" smtClean="0"/>
              <a:t>13/02/2019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8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</p:spPr>
        <p:txBody>
          <a:bodyPr/>
          <a:lstStyle>
            <a:lvl1pPr marL="308632" indent="-308632">
              <a:buClr>
                <a:srgbClr val="00B0F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23019" indent="-411509">
              <a:buClr>
                <a:srgbClr val="00B0F0"/>
              </a:buClr>
              <a:buFont typeface="Calibri" panose="020F0502020204030204" pitchFamily="34" charset="0"/>
              <a:buChar char="—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00B0F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00B0F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00B0F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03440" y="6437699"/>
            <a:ext cx="2065310" cy="323968"/>
          </a:xfrm>
        </p:spPr>
        <p:txBody>
          <a:bodyPr/>
          <a:lstStyle/>
          <a:p>
            <a:fld id="{8B9DA49D-3955-B249-8506-30151537E829}" type="datetime1">
              <a:rPr lang="fr-FR" smtClean="0"/>
              <a:t>13/02/2019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9172" y="6437699"/>
            <a:ext cx="4556664" cy="320040"/>
          </a:xfrm>
        </p:spPr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2440" y="6373368"/>
            <a:ext cx="365760" cy="365760"/>
          </a:xfrm>
        </p:spPr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213A4E0-A695-DE4B-8318-83F3E10C6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" y="6358977"/>
            <a:ext cx="537148" cy="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AD80-C31E-E546-A90A-385E74C8F9C8}" type="datetime1">
              <a:rPr lang="fr-FR" smtClean="0"/>
              <a:t>13/02/2019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98E80F-F241-5342-BBF7-A062A356C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" y="6358977"/>
            <a:ext cx="537148" cy="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E11B-D841-1746-94CF-BC0B74D1C210}" type="datetime1">
              <a:rPr lang="fr-FR" smtClean="0"/>
              <a:t>13/02/2019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09940F3-7D9F-E34F-8418-F220EBB12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" y="6386409"/>
            <a:ext cx="537148" cy="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1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7BDB-D7C8-3342-B1EB-75096653F6D0}" type="datetime1">
              <a:rPr lang="fr-FR" smtClean="0"/>
              <a:t>13/02/2019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6A1E34A-257A-CA4D-96CD-37F1D7A77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" y="6358977"/>
            <a:ext cx="537148" cy="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6060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56E8-9A17-DD4A-91E1-6594DF18A025}" type="datetime1">
              <a:rPr lang="fr-FR" smtClean="0"/>
              <a:t>13/02/2019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E03AEE-D032-1249-8E0D-D09BBD9CAD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" y="6358977"/>
            <a:ext cx="537148" cy="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6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65CB-B000-2840-8C5F-4B213E6A819D}" type="datetime1">
              <a:rPr lang="fr-FR" smtClean="0"/>
              <a:t>13/02/2019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C96BFC-14D4-2946-A5F7-62BA2E17D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" y="6358977"/>
            <a:ext cx="537148" cy="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FA9D-2086-744F-A296-C0FA85481675}" type="datetime1">
              <a:rPr lang="fr-FR" smtClean="0"/>
              <a:t>13/02/2019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fr-FR"/>
              <a:t>Prévention et santé sexuelle - Module PrEP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CA24C81-8F9B-EE4C-B670-22E95936FC2B}" type="datetime1">
              <a:rPr lang="fr-FR" smtClean="0"/>
              <a:t>13/02/2019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fr-FR"/>
              <a:t>Prévention et santé sexuelle - Module PrEP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61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1631" y="645333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91A7BDB-D7C8-3342-B1EB-75096653F6D0}" type="datetime1">
              <a:rPr lang="fr-FR" smtClean="0"/>
              <a:t>13/02/2019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6453336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fr-FR"/>
              <a:t>Prévention et santé sexuelle - Module PrEP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453336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B3A6FAA-5AAD-47CF-BF3B-8F11EC1F05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44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fr-FR" sz="2800" dirty="0"/>
              <a:t>La prophylaxie Pré-Exposition au VIH</a:t>
            </a:r>
            <a:br>
              <a:rPr lang="fr-FR" sz="2800" dirty="0"/>
            </a:br>
            <a:r>
              <a:rPr lang="fr-FR" sz="2800" dirty="0"/>
              <a:t>- PrEP –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280920" cy="1731390"/>
          </a:xfrm>
        </p:spPr>
        <p:txBody>
          <a:bodyPr>
            <a:normAutofit/>
          </a:bodyPr>
          <a:lstStyle/>
          <a:p>
            <a:r>
              <a:rPr lang="fr-FR" dirty="0"/>
              <a:t>Formation « Prévention et santé sexuelle » - SFLS/FORMAVIH</a:t>
            </a:r>
          </a:p>
          <a:p>
            <a:r>
              <a:rPr lang="fr-FR" dirty="0"/>
              <a:t>Intervention auprès des Médecins/Soignants du projet OPP-ERA Burundi</a:t>
            </a:r>
          </a:p>
          <a:p>
            <a:r>
              <a:rPr lang="fr-FR" dirty="0"/>
              <a:t>13 janvier 2019</a:t>
            </a:r>
          </a:p>
          <a:p>
            <a:r>
              <a:rPr lang="fr-FR" dirty="0"/>
              <a:t>Dr Cédric Arvieux – CHU de Rennes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04" y="116632"/>
            <a:ext cx="8991600" cy="931262"/>
          </a:xfrm>
          <a:prstGeom prst="rect">
            <a:avLst/>
          </a:prstGeom>
        </p:spPr>
        <p:txBody>
          <a:bodyPr vert="horz" wrap="square" lIns="0" tIns="190736" rIns="0" bIns="0" rtlCol="0">
            <a:spAutoFit/>
          </a:bodyPr>
          <a:lstStyle/>
          <a:p>
            <a:pPr marL="14288">
              <a:lnSpc>
                <a:spcPct val="100000"/>
              </a:lnSpc>
            </a:pPr>
            <a:r>
              <a:rPr sz="4800" b="1" spc="-30" dirty="0"/>
              <a:t>Pa</a:t>
            </a:r>
            <a:r>
              <a:rPr sz="4800" b="1" spc="-20" dirty="0"/>
              <a:t>rtn</a:t>
            </a:r>
            <a:r>
              <a:rPr sz="4800" b="1" spc="-30" dirty="0"/>
              <a:t>e</a:t>
            </a:r>
            <a:r>
              <a:rPr sz="4800" b="1" spc="-20" dirty="0"/>
              <a:t>rs</a:t>
            </a:r>
            <a:r>
              <a:rPr sz="4800" b="1" spc="15" dirty="0"/>
              <a:t> </a:t>
            </a:r>
            <a:r>
              <a:rPr sz="4800" b="1" spc="-25" dirty="0"/>
              <a:t>PrEP</a:t>
            </a:r>
            <a:endParaRPr sz="4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914831" y="1447800"/>
            <a:ext cx="4037965" cy="553998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6921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4747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lang="fr-FR" sz="2000" b="1" spc="5" dirty="0">
                <a:latin typeface="Arial"/>
                <a:cs typeface="Arial"/>
              </a:rPr>
              <a:t>Couples sérodifférents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b="1" spc="-15" dirty="0">
                <a:latin typeface="Arial"/>
                <a:cs typeface="Arial"/>
              </a:rPr>
              <a:t>(CD4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&gt;250,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lang="fr-FR" sz="1600" b="1" spc="-15" dirty="0">
                <a:latin typeface="Arial"/>
                <a:cs typeface="Arial"/>
              </a:rPr>
              <a:t>pas d’ARV</a:t>
            </a:r>
            <a:r>
              <a:rPr sz="1600" b="1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154" y="3950284"/>
            <a:ext cx="725311" cy="2769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1800" spc="15">
                <a:latin typeface="Arial"/>
                <a:cs typeface="Arial"/>
              </a:rPr>
              <a:t>T</a:t>
            </a:r>
            <a:r>
              <a:rPr sz="1800" spc="-5">
                <a:latin typeface="Arial"/>
                <a:cs typeface="Arial"/>
              </a:rPr>
              <a:t>D</a:t>
            </a:r>
            <a:r>
              <a:rPr sz="1800">
                <a:latin typeface="Arial"/>
                <a:cs typeface="Arial"/>
              </a:rPr>
              <a:t>F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1870" y="3986353"/>
            <a:ext cx="1026165" cy="2769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eb</a:t>
            </a:r>
            <a:r>
              <a:rPr lang="fr-FR" dirty="0">
                <a:latin typeface="Arial"/>
                <a:cs typeface="Arial"/>
              </a:rPr>
              <a:t>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450" y="2699042"/>
            <a:ext cx="4419600" cy="307777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spc="5" dirty="0">
                <a:latin typeface="Arial"/>
                <a:cs typeface="Arial"/>
              </a:rPr>
              <a:t>Randomisation du partenaire VIH-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0" y="2282521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894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7017" y="250995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775" y="0"/>
                </a:moveTo>
                <a:lnTo>
                  <a:pt x="0" y="0"/>
                </a:lnTo>
                <a:lnTo>
                  <a:pt x="52387" y="104775"/>
                </a:lnTo>
                <a:lnTo>
                  <a:pt x="104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2785" y="3449445"/>
            <a:ext cx="245110" cy="230504"/>
          </a:xfrm>
          <a:custGeom>
            <a:avLst/>
            <a:gdLst/>
            <a:ahLst/>
            <a:cxnLst/>
            <a:rect l="l" t="t" r="r" b="b"/>
            <a:pathLst>
              <a:path w="245109" h="230504">
                <a:moveTo>
                  <a:pt x="244640" y="0"/>
                </a:moveTo>
                <a:lnTo>
                  <a:pt x="0" y="230212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197" y="3629534"/>
            <a:ext cx="112395" cy="110489"/>
          </a:xfrm>
          <a:custGeom>
            <a:avLst/>
            <a:gdLst/>
            <a:ahLst/>
            <a:cxnLst/>
            <a:rect l="l" t="t" r="r" b="b"/>
            <a:pathLst>
              <a:path w="112394" h="110489">
                <a:moveTo>
                  <a:pt x="40398" y="0"/>
                </a:moveTo>
                <a:lnTo>
                  <a:pt x="0" y="109956"/>
                </a:lnTo>
                <a:lnTo>
                  <a:pt x="112204" y="76301"/>
                </a:lnTo>
                <a:lnTo>
                  <a:pt x="40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5227" y="3449445"/>
            <a:ext cx="142240" cy="248285"/>
          </a:xfrm>
          <a:custGeom>
            <a:avLst/>
            <a:gdLst/>
            <a:ahLst/>
            <a:cxnLst/>
            <a:rect l="l" t="t" r="r" b="b"/>
            <a:pathLst>
              <a:path w="142239" h="248285">
                <a:moveTo>
                  <a:pt x="0" y="0"/>
                </a:moveTo>
                <a:lnTo>
                  <a:pt x="141630" y="247954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02708" y="3656253"/>
            <a:ext cx="97790" cy="117475"/>
          </a:xfrm>
          <a:custGeom>
            <a:avLst/>
            <a:gdLst/>
            <a:ahLst/>
            <a:cxnLst/>
            <a:rect l="l" t="t" r="r" b="b"/>
            <a:pathLst>
              <a:path w="97789" h="117475">
                <a:moveTo>
                  <a:pt x="90982" y="0"/>
                </a:moveTo>
                <a:lnTo>
                  <a:pt x="0" y="51968"/>
                </a:lnTo>
                <a:lnTo>
                  <a:pt x="97459" y="116967"/>
                </a:lnTo>
                <a:lnTo>
                  <a:pt x="90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25906" y="5835233"/>
            <a:ext cx="6354795" cy="553998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514475" marR="99060" indent="-1410335">
              <a:lnSpc>
                <a:spcPct val="100000"/>
              </a:lnSpc>
            </a:pPr>
            <a:r>
              <a:rPr lang="fr-FR" sz="1800" b="1" spc="-5" dirty="0">
                <a:latin typeface="Arial"/>
                <a:cs typeface="Arial"/>
              </a:rPr>
              <a:t>Objectif n°1 : impact sur l’infection VIH des séronégatifs</a:t>
            </a:r>
          </a:p>
          <a:p>
            <a:pPr marL="1514475" marR="99060" indent="-1410335">
              <a:lnSpc>
                <a:spcPct val="100000"/>
              </a:lnSpc>
            </a:pPr>
            <a:r>
              <a:rPr lang="fr-FR" b="1" spc="-5" dirty="0">
                <a:latin typeface="Arial"/>
                <a:cs typeface="Arial"/>
              </a:rPr>
              <a:t>Objectif n°2 : tolérance de la PrEP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00" y="4449427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348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5617" y="483031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775" y="0"/>
                </a:moveTo>
                <a:lnTo>
                  <a:pt x="0" y="0"/>
                </a:lnTo>
                <a:lnTo>
                  <a:pt x="52387" y="104775"/>
                </a:lnTo>
                <a:lnTo>
                  <a:pt x="104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36658" y="5101972"/>
            <a:ext cx="2022683" cy="246221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73685">
              <a:lnSpc>
                <a:spcPct val="100000"/>
              </a:lnSpc>
            </a:pPr>
            <a:r>
              <a:rPr lang="fr-FR" sz="1600" spc="-15" dirty="0">
                <a:latin typeface="Arial"/>
                <a:cs typeface="Arial"/>
              </a:rPr>
              <a:t>Suivi 24 </a:t>
            </a:r>
            <a:r>
              <a:rPr lang="mr-IN" sz="1600" spc="-15" dirty="0">
                <a:latin typeface="Arial"/>
                <a:cs typeface="Arial"/>
              </a:rPr>
              <a:t>–</a:t>
            </a:r>
            <a:r>
              <a:rPr lang="fr-FR" sz="1600" spc="-15" dirty="0">
                <a:latin typeface="Arial"/>
                <a:cs typeface="Arial"/>
              </a:rPr>
              <a:t> 36 mois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95171" y="3449445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461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789" y="3668444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775" y="0"/>
                </a:moveTo>
                <a:lnTo>
                  <a:pt x="0" y="0"/>
                </a:lnTo>
                <a:lnTo>
                  <a:pt x="52387" y="104775"/>
                </a:lnTo>
                <a:lnTo>
                  <a:pt x="104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52643" y="3950284"/>
            <a:ext cx="1119624" cy="2769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F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21739" y="4453158"/>
            <a:ext cx="39903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74545" algn="l"/>
              </a:tabLst>
            </a:pPr>
            <a:r>
              <a:rPr lang="fr-FR" sz="1600" b="1" u="sng" spc="-65" dirty="0">
                <a:solidFill>
                  <a:srgbClr val="FF0000"/>
                </a:solidFill>
                <a:latin typeface="Arial"/>
                <a:cs typeface="Arial"/>
              </a:rPr>
              <a:t>Tous ont accès aux    services de prévention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461" y="5970451"/>
            <a:ext cx="914400" cy="849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42062" y="1219200"/>
            <a:ext cx="2497136" cy="2362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27340" y="3794546"/>
            <a:ext cx="669925" cy="10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sz="1400" dirty="0">
                <a:latin typeface="Arial"/>
                <a:cs typeface="Arial"/>
              </a:rPr>
              <a:t>Eld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 Ki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u,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iro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i,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a, 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8069" y="3870862"/>
            <a:ext cx="815975" cy="127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b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e, K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a, </a:t>
            </a:r>
            <a:r>
              <a:rPr sz="1400" spc="5" dirty="0">
                <a:latin typeface="Arial"/>
                <a:cs typeface="Arial"/>
              </a:rPr>
              <a:t>J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ale,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ororo, </a:t>
            </a:r>
            <a:r>
              <a:rPr sz="1400" b="1" spc="-10" dirty="0">
                <a:latin typeface="Arial"/>
                <a:cs typeface="Arial"/>
              </a:rPr>
              <a:t>Ug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62800" y="2436025"/>
            <a:ext cx="868044" cy="1374140"/>
          </a:xfrm>
          <a:custGeom>
            <a:avLst/>
            <a:gdLst/>
            <a:ahLst/>
            <a:cxnLst/>
            <a:rect l="l" t="t" r="r" b="b"/>
            <a:pathLst>
              <a:path w="868045" h="1374139">
                <a:moveTo>
                  <a:pt x="0" y="1373974"/>
                </a:moveTo>
                <a:lnTo>
                  <a:pt x="86777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76954" y="2362200"/>
            <a:ext cx="100330" cy="116839"/>
          </a:xfrm>
          <a:custGeom>
            <a:avLst/>
            <a:gdLst/>
            <a:ahLst/>
            <a:cxnLst/>
            <a:rect l="l" t="t" r="r" b="b"/>
            <a:pathLst>
              <a:path w="100329" h="116839">
                <a:moveTo>
                  <a:pt x="100241" y="0"/>
                </a:moveTo>
                <a:lnTo>
                  <a:pt x="0" y="60617"/>
                </a:lnTo>
                <a:lnTo>
                  <a:pt x="88595" y="116560"/>
                </a:lnTo>
                <a:lnTo>
                  <a:pt x="100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3400" y="2601747"/>
            <a:ext cx="71120" cy="1132205"/>
          </a:xfrm>
          <a:custGeom>
            <a:avLst/>
            <a:gdLst/>
            <a:ahLst/>
            <a:cxnLst/>
            <a:rect l="l" t="t" r="r" b="b"/>
            <a:pathLst>
              <a:path w="71120" h="1132204">
                <a:moveTo>
                  <a:pt x="0" y="1132052"/>
                </a:moveTo>
                <a:lnTo>
                  <a:pt x="70751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70782" y="2514601"/>
            <a:ext cx="104775" cy="107950"/>
          </a:xfrm>
          <a:custGeom>
            <a:avLst/>
            <a:gdLst/>
            <a:ahLst/>
            <a:cxnLst/>
            <a:rect l="l" t="t" r="r" b="b"/>
            <a:pathLst>
              <a:path w="104775" h="107950">
                <a:moveTo>
                  <a:pt x="58813" y="0"/>
                </a:moveTo>
                <a:lnTo>
                  <a:pt x="0" y="101307"/>
                </a:lnTo>
                <a:lnTo>
                  <a:pt x="104571" y="107835"/>
                </a:lnTo>
                <a:lnTo>
                  <a:pt x="58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54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668" y="244712"/>
            <a:ext cx="86773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44465" algn="l"/>
              </a:tabLst>
            </a:pPr>
            <a:r>
              <a:rPr lang="fr-FR" sz="3600" dirty="0">
                <a:solidFill>
                  <a:srgbClr val="333399"/>
                </a:solidFill>
                <a:latin typeface="Arial"/>
                <a:cs typeface="Arial"/>
              </a:rPr>
              <a:t>Résultats </a:t>
            </a:r>
            <a:r>
              <a:rPr lang="fr-FR" sz="3600" dirty="0" err="1">
                <a:solidFill>
                  <a:srgbClr val="333399"/>
                </a:solidFill>
                <a:latin typeface="Arial"/>
                <a:cs typeface="Arial"/>
              </a:rPr>
              <a:t>Partners</a:t>
            </a:r>
            <a:r>
              <a:rPr lang="fr-FR" sz="3600" dirty="0">
                <a:solidFill>
                  <a:srgbClr val="333399"/>
                </a:solidFill>
                <a:latin typeface="Arial"/>
                <a:cs typeface="Arial"/>
              </a:rPr>
              <a:t>-PrEP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3" y="1027175"/>
            <a:ext cx="9119615" cy="79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90612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187"/>
                </a:moveTo>
                <a:lnTo>
                  <a:pt x="9144000" y="76187"/>
                </a:lnTo>
                <a:lnTo>
                  <a:pt x="9144000" y="0"/>
                </a:lnTo>
                <a:lnTo>
                  <a:pt x="0" y="0"/>
                </a:lnTo>
                <a:lnTo>
                  <a:pt x="0" y="7618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00" y="5949280"/>
            <a:ext cx="914400" cy="849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6456" y="6008688"/>
            <a:ext cx="7629525" cy="60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830" marR="5080" indent="-2691765">
              <a:lnSpc>
                <a:spcPts val="2160"/>
              </a:lnSpc>
            </a:pPr>
            <a:r>
              <a:rPr lang="fr-FR" sz="2000" i="1" spc="-5" dirty="0">
                <a:latin typeface="Arial"/>
                <a:cs typeface="Arial"/>
              </a:rPr>
              <a:t>Pas de différence statistique entre TDF/FTC et TDF</a:t>
            </a:r>
            <a:endParaRPr sz="2000" dirty="0">
              <a:latin typeface="Arial"/>
              <a:cs typeface="Arial"/>
            </a:endParaRPr>
          </a:p>
          <a:p>
            <a:pPr marR="19685" algn="r">
              <a:lnSpc>
                <a:spcPct val="100000"/>
              </a:lnSpc>
              <a:spcBef>
                <a:spcPts val="1055"/>
              </a:spcBef>
            </a:pPr>
            <a:r>
              <a:rPr sz="1200" i="1" dirty="0">
                <a:latin typeface="Arial"/>
                <a:cs typeface="Arial"/>
              </a:rPr>
              <a:t>B</a:t>
            </a:r>
            <a:r>
              <a:rPr sz="1200" i="1" spc="-10" dirty="0">
                <a:latin typeface="Arial"/>
                <a:cs typeface="Arial"/>
              </a:rPr>
              <a:t>ae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10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n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10" dirty="0">
                <a:latin typeface="Arial"/>
                <a:cs typeface="Arial"/>
              </a:rPr>
              <a:t> a</a:t>
            </a:r>
            <a:r>
              <a:rPr sz="1200" i="1" dirty="0">
                <a:latin typeface="Arial"/>
                <a:cs typeface="Arial"/>
              </a:rPr>
              <a:t>l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EJM </a:t>
            </a:r>
            <a:r>
              <a:rPr sz="1200" i="1" spc="-10" dirty="0">
                <a:latin typeface="Arial"/>
                <a:cs typeface="Arial"/>
              </a:rPr>
              <a:t>2012</a:t>
            </a:r>
            <a:endParaRPr sz="1200" i="1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24383" y="1777387"/>
          <a:ext cx="8991598" cy="3211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534">
                <a:tc>
                  <a:txBody>
                    <a:bodyPr/>
                    <a:lstStyle/>
                    <a:p>
                      <a:endParaRPr sz="3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DF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FT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/T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Pl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ace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1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fr-FR" sz="2200" b="1" spc="-5" dirty="0">
                          <a:latin typeface="Arial"/>
                          <a:cs typeface="Arial"/>
                        </a:rPr>
                        <a:t>Nombre d’infections VIH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17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13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52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94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fr-FR" sz="2200" b="1" spc="-5" dirty="0">
                          <a:latin typeface="Arial"/>
                          <a:cs typeface="Arial"/>
                        </a:rPr>
                        <a:t>Incidence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</a:t>
                      </a:r>
                      <a:r>
                        <a:rPr lang="fr-FR" sz="2000" dirty="0" err="1">
                          <a:latin typeface="Arial"/>
                          <a:cs typeface="Arial"/>
                        </a:rPr>
                        <a:t>our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on</a:t>
                      </a:r>
                      <a:r>
                        <a:rPr lang="fr-FR" sz="2000" dirty="0" err="1">
                          <a:latin typeface="Arial"/>
                          <a:cs typeface="Arial"/>
                        </a:rPr>
                        <a:t>nes</a:t>
                      </a:r>
                      <a:r>
                        <a:rPr lang="fr-FR" sz="2000" dirty="0">
                          <a:latin typeface="Arial"/>
                          <a:cs typeface="Arial"/>
                        </a:rPr>
                        <a:t>-années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0.65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0.50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1.99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63">
                <a:tc>
                  <a:txBody>
                    <a:bodyPr/>
                    <a:lstStyle/>
                    <a:p>
                      <a:pPr marL="84455" marR="951230">
                        <a:lnSpc>
                          <a:spcPct val="100000"/>
                        </a:lnSpc>
                      </a:pPr>
                      <a:r>
                        <a:rPr lang="fr-FR" sz="2200" b="1" spc="-5" dirty="0">
                          <a:latin typeface="Arial"/>
                          <a:cs typeface="Arial"/>
                        </a:rPr>
                        <a:t>           Taux de protection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67%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75%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21">
                <a:tc>
                  <a:txBody>
                    <a:bodyPr/>
                    <a:lstStyle/>
                    <a:p>
                      <a:pPr marL="208279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95%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(44-81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(55-87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22">
                <a:tc>
                  <a:txBody>
                    <a:bodyPr/>
                    <a:lstStyle/>
                    <a:p>
                      <a:pPr marL="2044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p-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0001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0001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adre 8"/>
          <p:cNvSpPr/>
          <p:nvPr/>
        </p:nvSpPr>
        <p:spPr>
          <a:xfrm>
            <a:off x="0" y="3228622"/>
            <a:ext cx="9015981" cy="869245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04160"/>
            <a:ext cx="8784976" cy="776568"/>
          </a:xfrm>
        </p:spPr>
        <p:txBody>
          <a:bodyPr>
            <a:noAutofit/>
          </a:bodyPr>
          <a:lstStyle/>
          <a:p>
            <a:pPr>
              <a:lnSpc>
                <a:spcPts val="2538"/>
              </a:lnSpc>
            </a:pPr>
            <a:r>
              <a:rPr lang="fr-FR" sz="2000" dirty="0">
                <a:solidFill>
                  <a:srgbClr val="005294"/>
                </a:solidFill>
              </a:rPr>
              <a:t>TasP et PrEP en population hétérosexuelle</a:t>
            </a:r>
            <a:br>
              <a:rPr lang="fr-FR" sz="2000" dirty="0">
                <a:solidFill>
                  <a:srgbClr val="005294"/>
                </a:solidFill>
              </a:rPr>
            </a:br>
            <a:r>
              <a:rPr lang="fr-FR" sz="2000" dirty="0" err="1">
                <a:solidFill>
                  <a:srgbClr val="005294"/>
                </a:solidFill>
              </a:rPr>
              <a:t>Partners</a:t>
            </a:r>
            <a:r>
              <a:rPr lang="fr-FR" sz="2000" dirty="0">
                <a:solidFill>
                  <a:srgbClr val="005294"/>
                </a:solidFill>
              </a:rPr>
              <a:t> </a:t>
            </a:r>
            <a:r>
              <a:rPr lang="fr-FR" sz="2000" dirty="0" err="1">
                <a:solidFill>
                  <a:srgbClr val="005294"/>
                </a:solidFill>
              </a:rPr>
              <a:t>demonstration</a:t>
            </a:r>
            <a:r>
              <a:rPr lang="fr-FR" sz="2000" dirty="0">
                <a:solidFill>
                  <a:srgbClr val="005294"/>
                </a:solidFill>
              </a:rPr>
              <a:t> </a:t>
            </a:r>
            <a:r>
              <a:rPr lang="fr-FR" sz="2000" dirty="0" err="1">
                <a:solidFill>
                  <a:srgbClr val="005294"/>
                </a:solidFill>
              </a:rPr>
              <a:t>project</a:t>
            </a:r>
            <a:endParaRPr lang="fr-FR" sz="2000" dirty="0">
              <a:solidFill>
                <a:srgbClr val="00529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84730"/>
            <a:ext cx="7886700" cy="5192233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dirty="0"/>
              <a:t>Kenya et Ouganda</a:t>
            </a:r>
          </a:p>
          <a:p>
            <a:r>
              <a:rPr lang="fr-FR" dirty="0"/>
              <a:t>2000 participants</a:t>
            </a:r>
          </a:p>
          <a:p>
            <a:pPr lvl="1"/>
            <a:r>
              <a:rPr lang="fr-FR" dirty="0"/>
              <a:t>ARV chez le partenaire VIH+</a:t>
            </a:r>
          </a:p>
          <a:p>
            <a:pPr lvl="1"/>
            <a:r>
              <a:rPr lang="fr-FR" dirty="0"/>
              <a:t>PrEP chez le partenaire VIH- : TDF/FTC 1/j jusqu’à M6 du J0-ARV du partenaire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 algn="ctr">
              <a:buNone/>
            </a:pPr>
            <a:r>
              <a:rPr lang="fr-FR" sz="1600" dirty="0"/>
              <a:t>Résultats intermédiaires : </a:t>
            </a:r>
            <a:r>
              <a:rPr lang="fr-FR" sz="1600" b="1" dirty="0"/>
              <a:t>Réduction de risque de 96 % </a:t>
            </a:r>
            <a:r>
              <a:rPr lang="fr-FR" sz="1600" dirty="0"/>
              <a:t>(IC 95 % : 81-99)</a:t>
            </a:r>
            <a:br>
              <a:rPr lang="fr-FR" sz="1600" dirty="0"/>
            </a:br>
            <a:r>
              <a:rPr lang="fr-FR" sz="1600" dirty="0"/>
              <a:t>(2 infections observées contre 39 « attendues »)</a:t>
            </a:r>
          </a:p>
          <a:p>
            <a:endParaRPr lang="fr-FR" sz="1400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899-633C-8749-9DCD-F2226657EDE4}" type="slidenum">
              <a:rPr lang="fr-FR" smtClean="0"/>
              <a:t>12</a:t>
            </a:fld>
            <a:endParaRPr lang="fr-FR"/>
          </a:p>
        </p:txBody>
      </p:sp>
      <p:grpSp>
        <p:nvGrpSpPr>
          <p:cNvPr id="6" name="Groupe 27"/>
          <p:cNvGrpSpPr/>
          <p:nvPr/>
        </p:nvGrpSpPr>
        <p:grpSpPr>
          <a:xfrm>
            <a:off x="1844289" y="3325849"/>
            <a:ext cx="5907705" cy="1533525"/>
            <a:chOff x="1887538" y="4803775"/>
            <a:chExt cx="5907705" cy="1533525"/>
          </a:xfrm>
        </p:grpSpPr>
        <p:grpSp>
          <p:nvGrpSpPr>
            <p:cNvPr id="7" name="Groupe 1"/>
            <p:cNvGrpSpPr>
              <a:grpSpLocks/>
            </p:cNvGrpSpPr>
            <p:nvPr/>
          </p:nvGrpSpPr>
          <p:grpSpPr bwMode="auto">
            <a:xfrm>
              <a:off x="1887538" y="4826000"/>
              <a:ext cx="420687" cy="625475"/>
              <a:chOff x="3319463" y="4267931"/>
              <a:chExt cx="1472207" cy="2194781"/>
            </a:xfrm>
          </p:grpSpPr>
          <p:grpSp>
            <p:nvGrpSpPr>
              <p:cNvPr id="23" name="Group 18"/>
              <p:cNvGrpSpPr>
                <a:grpSpLocks/>
              </p:cNvGrpSpPr>
              <p:nvPr/>
            </p:nvGrpSpPr>
            <p:grpSpPr bwMode="auto">
              <a:xfrm>
                <a:off x="3319463" y="4267931"/>
                <a:ext cx="841769" cy="2194781"/>
                <a:chOff x="1368" y="714"/>
                <a:chExt cx="899" cy="2344"/>
              </a:xfrm>
            </p:grpSpPr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1368" y="714"/>
                  <a:ext cx="899" cy="2344"/>
                </a:xfrm>
                <a:custGeom>
                  <a:avLst/>
                  <a:gdLst>
                    <a:gd name="T0" fmla="*/ 810 w 1120"/>
                    <a:gd name="T1" fmla="*/ 1053 h 2926"/>
                    <a:gd name="T2" fmla="*/ 563 w 1120"/>
                    <a:gd name="T3" fmla="*/ 384 h 2926"/>
                    <a:gd name="T4" fmla="*/ 533 w 1120"/>
                    <a:gd name="T5" fmla="*/ 280 h 2926"/>
                    <a:gd name="T6" fmla="*/ 538 w 1120"/>
                    <a:gd name="T7" fmla="*/ 259 h 2926"/>
                    <a:gd name="T8" fmla="*/ 539 w 1120"/>
                    <a:gd name="T9" fmla="*/ 248 h 2926"/>
                    <a:gd name="T10" fmla="*/ 549 w 1120"/>
                    <a:gd name="T11" fmla="*/ 241 h 2926"/>
                    <a:gd name="T12" fmla="*/ 566 w 1120"/>
                    <a:gd name="T13" fmla="*/ 161 h 2926"/>
                    <a:gd name="T14" fmla="*/ 559 w 1120"/>
                    <a:gd name="T15" fmla="*/ 88 h 2926"/>
                    <a:gd name="T16" fmla="*/ 449 w 1120"/>
                    <a:gd name="T17" fmla="*/ 2 h 2926"/>
                    <a:gd name="T18" fmla="*/ 335 w 1120"/>
                    <a:gd name="T19" fmla="*/ 103 h 2926"/>
                    <a:gd name="T20" fmla="*/ 332 w 1120"/>
                    <a:gd name="T21" fmla="*/ 165 h 2926"/>
                    <a:gd name="T22" fmla="*/ 351 w 1120"/>
                    <a:gd name="T23" fmla="*/ 241 h 2926"/>
                    <a:gd name="T24" fmla="*/ 360 w 1120"/>
                    <a:gd name="T25" fmla="*/ 248 h 2926"/>
                    <a:gd name="T26" fmla="*/ 361 w 1120"/>
                    <a:gd name="T27" fmla="*/ 258 h 2926"/>
                    <a:gd name="T28" fmla="*/ 363 w 1120"/>
                    <a:gd name="T29" fmla="*/ 269 h 2926"/>
                    <a:gd name="T30" fmla="*/ 365 w 1120"/>
                    <a:gd name="T31" fmla="*/ 280 h 2926"/>
                    <a:gd name="T32" fmla="*/ 368 w 1120"/>
                    <a:gd name="T33" fmla="*/ 288 h 2926"/>
                    <a:gd name="T34" fmla="*/ 337 w 1120"/>
                    <a:gd name="T35" fmla="*/ 384 h 2926"/>
                    <a:gd name="T36" fmla="*/ 90 w 1120"/>
                    <a:gd name="T37" fmla="*/ 1053 h 2926"/>
                    <a:gd name="T38" fmla="*/ 14 w 1120"/>
                    <a:gd name="T39" fmla="*/ 1323 h 2926"/>
                    <a:gd name="T40" fmla="*/ 108 w 1120"/>
                    <a:gd name="T41" fmla="*/ 1404 h 2926"/>
                    <a:gd name="T42" fmla="*/ 140 w 1120"/>
                    <a:gd name="T43" fmla="*/ 1375 h 2926"/>
                    <a:gd name="T44" fmla="*/ 142 w 1120"/>
                    <a:gd name="T45" fmla="*/ 1378 h 2926"/>
                    <a:gd name="T46" fmla="*/ 162 w 1120"/>
                    <a:gd name="T47" fmla="*/ 1190 h 2926"/>
                    <a:gd name="T48" fmla="*/ 237 w 1120"/>
                    <a:gd name="T49" fmla="*/ 723 h 2926"/>
                    <a:gd name="T50" fmla="*/ 263 w 1120"/>
                    <a:gd name="T51" fmla="*/ 1014 h 2926"/>
                    <a:gd name="T52" fmla="*/ 251 w 1120"/>
                    <a:gd name="T53" fmla="*/ 1062 h 2926"/>
                    <a:gd name="T54" fmla="*/ 247 w 1120"/>
                    <a:gd name="T55" fmla="*/ 1080 h 2926"/>
                    <a:gd name="T56" fmla="*/ 244 w 1120"/>
                    <a:gd name="T57" fmla="*/ 1098 h 2926"/>
                    <a:gd name="T58" fmla="*/ 241 w 1120"/>
                    <a:gd name="T59" fmla="*/ 1116 h 2926"/>
                    <a:gd name="T60" fmla="*/ 238 w 1120"/>
                    <a:gd name="T61" fmla="*/ 1131 h 2926"/>
                    <a:gd name="T62" fmla="*/ 238 w 1120"/>
                    <a:gd name="T63" fmla="*/ 1145 h 2926"/>
                    <a:gd name="T64" fmla="*/ 339 w 1120"/>
                    <a:gd name="T65" fmla="*/ 2173 h 2926"/>
                    <a:gd name="T66" fmla="*/ 276 w 1120"/>
                    <a:gd name="T67" fmla="*/ 2314 h 2926"/>
                    <a:gd name="T68" fmla="*/ 328 w 1120"/>
                    <a:gd name="T69" fmla="*/ 2338 h 2926"/>
                    <a:gd name="T70" fmla="*/ 354 w 1120"/>
                    <a:gd name="T71" fmla="*/ 2334 h 2926"/>
                    <a:gd name="T72" fmla="*/ 392 w 1120"/>
                    <a:gd name="T73" fmla="*/ 2341 h 2926"/>
                    <a:gd name="T74" fmla="*/ 401 w 1120"/>
                    <a:gd name="T75" fmla="*/ 2335 h 2926"/>
                    <a:gd name="T76" fmla="*/ 420 w 1120"/>
                    <a:gd name="T77" fmla="*/ 2306 h 2926"/>
                    <a:gd name="T78" fmla="*/ 409 w 1120"/>
                    <a:gd name="T79" fmla="*/ 1721 h 2926"/>
                    <a:gd name="T80" fmla="*/ 490 w 1120"/>
                    <a:gd name="T81" fmla="*/ 1721 h 2926"/>
                    <a:gd name="T82" fmla="*/ 479 w 1120"/>
                    <a:gd name="T83" fmla="*/ 2306 h 2926"/>
                    <a:gd name="T84" fmla="*/ 498 w 1120"/>
                    <a:gd name="T85" fmla="*/ 2335 h 2926"/>
                    <a:gd name="T86" fmla="*/ 507 w 1120"/>
                    <a:gd name="T87" fmla="*/ 2341 h 2926"/>
                    <a:gd name="T88" fmla="*/ 520 w 1120"/>
                    <a:gd name="T89" fmla="*/ 2342 h 2926"/>
                    <a:gd name="T90" fmla="*/ 565 w 1120"/>
                    <a:gd name="T91" fmla="*/ 2338 h 2926"/>
                    <a:gd name="T92" fmla="*/ 606 w 1120"/>
                    <a:gd name="T93" fmla="*/ 2326 h 2926"/>
                    <a:gd name="T94" fmla="*/ 607 w 1120"/>
                    <a:gd name="T95" fmla="*/ 2275 h 2926"/>
                    <a:gd name="T96" fmla="*/ 623 w 1120"/>
                    <a:gd name="T97" fmla="*/ 1688 h 2926"/>
                    <a:gd name="T98" fmla="*/ 661 w 1120"/>
                    <a:gd name="T99" fmla="*/ 1138 h 2926"/>
                    <a:gd name="T100" fmla="*/ 660 w 1120"/>
                    <a:gd name="T101" fmla="*/ 1126 h 2926"/>
                    <a:gd name="T102" fmla="*/ 657 w 1120"/>
                    <a:gd name="T103" fmla="*/ 1109 h 2926"/>
                    <a:gd name="T104" fmla="*/ 654 w 1120"/>
                    <a:gd name="T105" fmla="*/ 1091 h 2926"/>
                    <a:gd name="T106" fmla="*/ 650 w 1120"/>
                    <a:gd name="T107" fmla="*/ 1072 h 2926"/>
                    <a:gd name="T108" fmla="*/ 646 w 1120"/>
                    <a:gd name="T109" fmla="*/ 1054 h 2926"/>
                    <a:gd name="T110" fmla="*/ 643 w 1120"/>
                    <a:gd name="T111" fmla="*/ 1040 h 2926"/>
                    <a:gd name="T112" fmla="*/ 645 w 1120"/>
                    <a:gd name="T113" fmla="*/ 880 h 2926"/>
                    <a:gd name="T114" fmla="*/ 683 w 1120"/>
                    <a:gd name="T115" fmla="*/ 977 h 2926"/>
                    <a:gd name="T116" fmla="*/ 754 w 1120"/>
                    <a:gd name="T117" fmla="*/ 1378 h 2926"/>
                    <a:gd name="T118" fmla="*/ 759 w 1120"/>
                    <a:gd name="T119" fmla="*/ 1377 h 2926"/>
                    <a:gd name="T120" fmla="*/ 760 w 1120"/>
                    <a:gd name="T121" fmla="*/ 1375 h 2926"/>
                    <a:gd name="T122" fmla="*/ 828 w 1120"/>
                    <a:gd name="T123" fmla="*/ 1342 h 2926"/>
                    <a:gd name="T124" fmla="*/ 539 w 1120"/>
                    <a:gd name="T125" fmla="*/ 248 h 29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0"/>
                    <a:gd name="T190" fmla="*/ 0 h 2926"/>
                    <a:gd name="T191" fmla="*/ 1120 w 1120"/>
                    <a:gd name="T192" fmla="*/ 2926 h 29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0" h="2926">
                      <a:moveTo>
                        <a:pt x="1111" y="1628"/>
                      </a:moveTo>
                      <a:cubicBezTo>
                        <a:pt x="1106" y="1614"/>
                        <a:pt x="1105" y="1598"/>
                        <a:pt x="1100" y="1592"/>
                      </a:cubicBezTo>
                      <a:cubicBezTo>
                        <a:pt x="1095" y="1586"/>
                        <a:pt x="1087" y="1551"/>
                        <a:pt x="1078" y="1540"/>
                      </a:cubicBezTo>
                      <a:cubicBezTo>
                        <a:pt x="1069" y="1528"/>
                        <a:pt x="1035" y="1477"/>
                        <a:pt x="1026" y="1469"/>
                      </a:cubicBezTo>
                      <a:cubicBezTo>
                        <a:pt x="1023" y="1464"/>
                        <a:pt x="1025" y="1444"/>
                        <a:pt x="1021" y="1430"/>
                      </a:cubicBezTo>
                      <a:cubicBezTo>
                        <a:pt x="1017" y="1416"/>
                        <a:pt x="1018" y="1402"/>
                        <a:pt x="1014" y="1386"/>
                      </a:cubicBezTo>
                      <a:cubicBezTo>
                        <a:pt x="1010" y="1369"/>
                        <a:pt x="1010" y="1337"/>
                        <a:pt x="1009" y="1315"/>
                      </a:cubicBezTo>
                      <a:cubicBezTo>
                        <a:pt x="1007" y="1277"/>
                        <a:pt x="1007" y="1129"/>
                        <a:pt x="985" y="1075"/>
                      </a:cubicBezTo>
                      <a:cubicBezTo>
                        <a:pt x="981" y="1058"/>
                        <a:pt x="976" y="1031"/>
                        <a:pt x="977" y="992"/>
                      </a:cubicBezTo>
                      <a:cubicBezTo>
                        <a:pt x="975" y="886"/>
                        <a:pt x="951" y="825"/>
                        <a:pt x="953" y="792"/>
                      </a:cubicBezTo>
                      <a:cubicBezTo>
                        <a:pt x="960" y="744"/>
                        <a:pt x="949" y="693"/>
                        <a:pt x="940" y="653"/>
                      </a:cubicBezTo>
                      <a:cubicBezTo>
                        <a:pt x="921" y="567"/>
                        <a:pt x="879" y="544"/>
                        <a:pt x="860" y="540"/>
                      </a:cubicBezTo>
                      <a:cubicBezTo>
                        <a:pt x="840" y="536"/>
                        <a:pt x="810" y="533"/>
                        <a:pt x="797" y="520"/>
                      </a:cubicBezTo>
                      <a:cubicBezTo>
                        <a:pt x="787" y="512"/>
                        <a:pt x="720" y="481"/>
                        <a:pt x="701" y="479"/>
                      </a:cubicBezTo>
                      <a:cubicBezTo>
                        <a:pt x="651" y="470"/>
                        <a:pt x="660" y="380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1" y="360"/>
                        <a:pt x="661" y="358"/>
                        <a:pt x="662" y="357"/>
                      </a:cubicBezTo>
                      <a:cubicBezTo>
                        <a:pt x="662" y="357"/>
                        <a:pt x="662" y="356"/>
                        <a:pt x="662" y="356"/>
                      </a:cubicBezTo>
                      <a:cubicBezTo>
                        <a:pt x="663" y="355"/>
                        <a:pt x="663" y="353"/>
                        <a:pt x="664" y="351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5" y="348"/>
                        <a:pt x="665" y="346"/>
                        <a:pt x="666" y="344"/>
                      </a:cubicBezTo>
                      <a:cubicBezTo>
                        <a:pt x="666" y="344"/>
                        <a:pt x="666" y="344"/>
                        <a:pt x="666" y="343"/>
                      </a:cubicBezTo>
                      <a:cubicBezTo>
                        <a:pt x="666" y="341"/>
                        <a:pt x="667" y="339"/>
                        <a:pt x="667" y="337"/>
                      </a:cubicBezTo>
                      <a:cubicBezTo>
                        <a:pt x="667" y="337"/>
                        <a:pt x="667" y="337"/>
                        <a:pt x="668" y="337"/>
                      </a:cubicBezTo>
                      <a:cubicBezTo>
                        <a:pt x="668" y="334"/>
                        <a:pt x="669" y="332"/>
                        <a:pt x="669" y="330"/>
                      </a:cubicBezTo>
                      <a:cubicBezTo>
                        <a:pt x="669" y="330"/>
                        <a:pt x="669" y="330"/>
                        <a:pt x="669" y="330"/>
                      </a:cubicBezTo>
                      <a:cubicBezTo>
                        <a:pt x="669" y="328"/>
                        <a:pt x="670" y="325"/>
                        <a:pt x="670" y="323"/>
                      </a:cubicBezTo>
                      <a:cubicBezTo>
                        <a:pt x="670" y="323"/>
                        <a:pt x="670" y="323"/>
                        <a:pt x="670" y="323"/>
                      </a:cubicBezTo>
                      <a:cubicBezTo>
                        <a:pt x="671" y="321"/>
                        <a:pt x="671" y="319"/>
                        <a:pt x="671" y="317"/>
                      </a:cubicBezTo>
                      <a:cubicBezTo>
                        <a:pt x="671" y="317"/>
                        <a:pt x="671" y="317"/>
                        <a:pt x="671" y="317"/>
                      </a:cubicBezTo>
                      <a:cubicBezTo>
                        <a:pt x="672" y="315"/>
                        <a:pt x="672" y="313"/>
                        <a:pt x="672" y="312"/>
                      </a:cubicBezTo>
                      <a:cubicBezTo>
                        <a:pt x="672" y="312"/>
                        <a:pt x="672" y="312"/>
                        <a:pt x="672" y="312"/>
                      </a:cubicBezTo>
                      <a:cubicBezTo>
                        <a:pt x="672" y="311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4" y="309"/>
                        <a:pt x="676" y="308"/>
                        <a:pt x="679" y="306"/>
                      </a:cubicBezTo>
                      <a:cubicBezTo>
                        <a:pt x="679" y="306"/>
                        <a:pt x="679" y="306"/>
                        <a:pt x="679" y="306"/>
                      </a:cubicBezTo>
                      <a:cubicBezTo>
                        <a:pt x="680" y="305"/>
                        <a:pt x="680" y="305"/>
                        <a:pt x="681" y="305"/>
                      </a:cubicBezTo>
                      <a:cubicBezTo>
                        <a:pt x="681" y="304"/>
                        <a:pt x="681" y="304"/>
                        <a:pt x="681" y="304"/>
                      </a:cubicBezTo>
                      <a:cubicBezTo>
                        <a:pt x="682" y="304"/>
                        <a:pt x="682" y="303"/>
                        <a:pt x="682" y="303"/>
                      </a:cubicBezTo>
                      <a:cubicBezTo>
                        <a:pt x="683" y="303"/>
                        <a:pt x="683" y="302"/>
                        <a:pt x="683" y="302"/>
                      </a:cubicBezTo>
                      <a:cubicBezTo>
                        <a:pt x="683" y="302"/>
                        <a:pt x="684" y="302"/>
                        <a:pt x="684" y="301"/>
                      </a:cubicBezTo>
                      <a:cubicBezTo>
                        <a:pt x="684" y="301"/>
                        <a:pt x="685" y="300"/>
                        <a:pt x="685" y="300"/>
                      </a:cubicBezTo>
                      <a:cubicBezTo>
                        <a:pt x="688" y="296"/>
                        <a:pt x="689" y="291"/>
                        <a:pt x="693" y="286"/>
                      </a:cubicBezTo>
                      <a:cubicBezTo>
                        <a:pt x="696" y="280"/>
                        <a:pt x="695" y="276"/>
                        <a:pt x="698" y="267"/>
                      </a:cubicBezTo>
                      <a:cubicBezTo>
                        <a:pt x="701" y="258"/>
                        <a:pt x="703" y="244"/>
                        <a:pt x="703" y="239"/>
                      </a:cubicBezTo>
                      <a:cubicBezTo>
                        <a:pt x="703" y="233"/>
                        <a:pt x="709" y="218"/>
                        <a:pt x="709" y="211"/>
                      </a:cubicBezTo>
                      <a:cubicBezTo>
                        <a:pt x="709" y="206"/>
                        <a:pt x="707" y="202"/>
                        <a:pt x="705" y="201"/>
                      </a:cubicBezTo>
                      <a:cubicBezTo>
                        <a:pt x="705" y="201"/>
                        <a:pt x="705" y="201"/>
                        <a:pt x="705" y="201"/>
                      </a:cubicBezTo>
                      <a:cubicBezTo>
                        <a:pt x="705" y="201"/>
                        <a:pt x="706" y="201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7" y="200"/>
                        <a:pt x="707" y="199"/>
                        <a:pt x="707" y="199"/>
                      </a:cubicBezTo>
                      <a:cubicBezTo>
                        <a:pt x="707" y="192"/>
                        <a:pt x="704" y="175"/>
                        <a:pt x="705" y="168"/>
                      </a:cubicBezTo>
                      <a:cubicBezTo>
                        <a:pt x="705" y="163"/>
                        <a:pt x="706" y="148"/>
                        <a:pt x="706" y="142"/>
                      </a:cubicBezTo>
                      <a:cubicBezTo>
                        <a:pt x="706" y="131"/>
                        <a:pt x="700" y="120"/>
                        <a:pt x="697" y="110"/>
                      </a:cubicBezTo>
                      <a:cubicBezTo>
                        <a:pt x="694" y="99"/>
                        <a:pt x="694" y="87"/>
                        <a:pt x="691" y="77"/>
                      </a:cubicBezTo>
                      <a:cubicBezTo>
                        <a:pt x="687" y="64"/>
                        <a:pt x="678" y="56"/>
                        <a:pt x="666" y="49"/>
                      </a:cubicBezTo>
                      <a:cubicBezTo>
                        <a:pt x="657" y="44"/>
                        <a:pt x="646" y="43"/>
                        <a:pt x="641" y="35"/>
                      </a:cubicBezTo>
                      <a:cubicBezTo>
                        <a:pt x="638" y="31"/>
                        <a:pt x="641" y="30"/>
                        <a:pt x="635" y="27"/>
                      </a:cubicBezTo>
                      <a:cubicBezTo>
                        <a:pt x="632" y="25"/>
                        <a:pt x="626" y="24"/>
                        <a:pt x="623" y="23"/>
                      </a:cubicBezTo>
                      <a:cubicBezTo>
                        <a:pt x="614" y="21"/>
                        <a:pt x="602" y="16"/>
                        <a:pt x="604" y="5"/>
                      </a:cubicBezTo>
                      <a:cubicBezTo>
                        <a:pt x="591" y="2"/>
                        <a:pt x="570" y="13"/>
                        <a:pt x="559" y="2"/>
                      </a:cubicBezTo>
                      <a:cubicBezTo>
                        <a:pt x="551" y="2"/>
                        <a:pt x="551" y="2"/>
                        <a:pt x="551" y="2"/>
                      </a:cubicBezTo>
                      <a:cubicBezTo>
                        <a:pt x="544" y="4"/>
                        <a:pt x="535" y="3"/>
                        <a:pt x="528" y="0"/>
                      </a:cubicBezTo>
                      <a:cubicBezTo>
                        <a:pt x="525" y="6"/>
                        <a:pt x="511" y="12"/>
                        <a:pt x="503" y="12"/>
                      </a:cubicBezTo>
                      <a:cubicBezTo>
                        <a:pt x="493" y="12"/>
                        <a:pt x="482" y="14"/>
                        <a:pt x="476" y="23"/>
                      </a:cubicBezTo>
                      <a:cubicBezTo>
                        <a:pt x="480" y="22"/>
                        <a:pt x="485" y="20"/>
                        <a:pt x="487" y="23"/>
                      </a:cubicBezTo>
                      <a:cubicBezTo>
                        <a:pt x="461" y="37"/>
                        <a:pt x="429" y="57"/>
                        <a:pt x="426" y="89"/>
                      </a:cubicBezTo>
                      <a:cubicBezTo>
                        <a:pt x="425" y="103"/>
                        <a:pt x="418" y="114"/>
                        <a:pt x="417" y="128"/>
                      </a:cubicBezTo>
                      <a:cubicBezTo>
                        <a:pt x="416" y="142"/>
                        <a:pt x="405" y="149"/>
                        <a:pt x="410" y="163"/>
                      </a:cubicBezTo>
                      <a:cubicBezTo>
                        <a:pt x="409" y="172"/>
                        <a:pt x="412" y="172"/>
                        <a:pt x="412" y="180"/>
                      </a:cubicBezTo>
                      <a:cubicBezTo>
                        <a:pt x="409" y="189"/>
                        <a:pt x="417" y="200"/>
                        <a:pt x="417" y="200"/>
                      </a:cubicBezTo>
                      <a:cubicBezTo>
                        <a:pt x="417" y="200"/>
                        <a:pt x="417" y="200"/>
                        <a:pt x="417" y="200"/>
                      </a:cubicBezTo>
                      <a:cubicBezTo>
                        <a:pt x="416" y="200"/>
                        <a:pt x="415" y="202"/>
                        <a:pt x="414" y="204"/>
                      </a:cubicBezTo>
                      <a:cubicBezTo>
                        <a:pt x="414" y="204"/>
                        <a:pt x="414" y="204"/>
                        <a:pt x="414" y="204"/>
                      </a:cubicBezTo>
                      <a:cubicBezTo>
                        <a:pt x="413" y="205"/>
                        <a:pt x="413" y="205"/>
                        <a:pt x="413" y="206"/>
                      </a:cubicBezTo>
                      <a:cubicBezTo>
                        <a:pt x="413" y="207"/>
                        <a:pt x="413" y="207"/>
                        <a:pt x="413" y="207"/>
                      </a:cubicBezTo>
                      <a:cubicBezTo>
                        <a:pt x="412" y="208"/>
                        <a:pt x="412" y="209"/>
                        <a:pt x="412" y="211"/>
                      </a:cubicBezTo>
                      <a:cubicBezTo>
                        <a:pt x="412" y="218"/>
                        <a:pt x="419" y="233"/>
                        <a:pt x="419" y="239"/>
                      </a:cubicBezTo>
                      <a:cubicBezTo>
                        <a:pt x="419" y="244"/>
                        <a:pt x="420" y="258"/>
                        <a:pt x="424" y="267"/>
                      </a:cubicBezTo>
                      <a:cubicBezTo>
                        <a:pt x="427" y="276"/>
                        <a:pt x="425" y="280"/>
                        <a:pt x="429" y="286"/>
                      </a:cubicBezTo>
                      <a:cubicBezTo>
                        <a:pt x="432" y="291"/>
                        <a:pt x="433" y="296"/>
                        <a:pt x="436" y="300"/>
                      </a:cubicBezTo>
                      <a:cubicBezTo>
                        <a:pt x="437" y="300"/>
                        <a:pt x="437" y="301"/>
                        <a:pt x="437" y="301"/>
                      </a:cubicBezTo>
                      <a:cubicBezTo>
                        <a:pt x="438" y="302"/>
                        <a:pt x="438" y="302"/>
                        <a:pt x="438" y="302"/>
                      </a:cubicBezTo>
                      <a:cubicBezTo>
                        <a:pt x="438" y="302"/>
                        <a:pt x="439" y="303"/>
                        <a:pt x="439" y="303"/>
                      </a:cubicBezTo>
                      <a:cubicBezTo>
                        <a:pt x="439" y="303"/>
                        <a:pt x="440" y="304"/>
                        <a:pt x="440" y="304"/>
                      </a:cubicBezTo>
                      <a:cubicBezTo>
                        <a:pt x="440" y="304"/>
                        <a:pt x="441" y="305"/>
                        <a:pt x="441" y="305"/>
                      </a:cubicBezTo>
                      <a:cubicBezTo>
                        <a:pt x="441" y="305"/>
                        <a:pt x="442" y="306"/>
                        <a:pt x="442" y="306"/>
                      </a:cubicBezTo>
                      <a:cubicBezTo>
                        <a:pt x="442" y="306"/>
                        <a:pt x="443" y="306"/>
                        <a:pt x="443" y="306"/>
                      </a:cubicBezTo>
                      <a:cubicBezTo>
                        <a:pt x="445" y="308"/>
                        <a:pt x="448" y="310"/>
                        <a:pt x="449" y="310"/>
                      </a:cubicBezTo>
                      <a:cubicBezTo>
                        <a:pt x="449" y="310"/>
                        <a:pt x="449" y="310"/>
                        <a:pt x="449" y="310"/>
                      </a:cubicBezTo>
                      <a:cubicBezTo>
                        <a:pt x="449" y="312"/>
                        <a:pt x="450" y="314"/>
                        <a:pt x="450" y="316"/>
                      </a:cubicBezTo>
                      <a:cubicBezTo>
                        <a:pt x="450" y="316"/>
                        <a:pt x="450" y="316"/>
                        <a:pt x="450" y="316"/>
                      </a:cubicBezTo>
                      <a:cubicBezTo>
                        <a:pt x="450" y="317"/>
                        <a:pt x="450" y="318"/>
                        <a:pt x="450" y="319"/>
                      </a:cubicBezTo>
                      <a:cubicBezTo>
                        <a:pt x="450" y="319"/>
                        <a:pt x="450" y="319"/>
                        <a:pt x="450" y="319"/>
                      </a:cubicBezTo>
                      <a:cubicBezTo>
                        <a:pt x="450" y="320"/>
                        <a:pt x="450" y="321"/>
                        <a:pt x="450" y="322"/>
                      </a:cubicBezTo>
                      <a:cubicBezTo>
                        <a:pt x="450" y="322"/>
                        <a:pt x="450" y="322"/>
                        <a:pt x="450" y="322"/>
                      </a:cubicBezTo>
                      <a:cubicBezTo>
                        <a:pt x="450" y="323"/>
                        <a:pt x="451" y="324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7"/>
                        <a:pt x="451" y="328"/>
                        <a:pt x="451" y="329"/>
                      </a:cubicBezTo>
                      <a:cubicBezTo>
                        <a:pt x="451" y="329"/>
                        <a:pt x="451" y="330"/>
                        <a:pt x="451" y="330"/>
                      </a:cubicBezTo>
                      <a:cubicBezTo>
                        <a:pt x="451" y="331"/>
                        <a:pt x="452" y="332"/>
                        <a:pt x="452" y="333"/>
                      </a:cubicBezTo>
                      <a:cubicBezTo>
                        <a:pt x="452" y="333"/>
                        <a:pt x="452" y="333"/>
                        <a:pt x="452" y="334"/>
                      </a:cubicBezTo>
                      <a:cubicBezTo>
                        <a:pt x="452" y="335"/>
                        <a:pt x="452" y="336"/>
                        <a:pt x="452" y="336"/>
                      </a:cubicBezTo>
                      <a:cubicBezTo>
                        <a:pt x="452" y="337"/>
                        <a:pt x="452" y="337"/>
                        <a:pt x="453" y="338"/>
                      </a:cubicBezTo>
                      <a:cubicBezTo>
                        <a:pt x="453" y="339"/>
                        <a:pt x="453" y="339"/>
                        <a:pt x="453" y="340"/>
                      </a:cubicBezTo>
                      <a:cubicBezTo>
                        <a:pt x="453" y="341"/>
                        <a:pt x="453" y="341"/>
                        <a:pt x="453" y="342"/>
                      </a:cubicBezTo>
                      <a:cubicBezTo>
                        <a:pt x="453" y="342"/>
                        <a:pt x="454" y="343"/>
                        <a:pt x="454" y="344"/>
                      </a:cubicBezTo>
                      <a:cubicBezTo>
                        <a:pt x="454" y="344"/>
                        <a:pt x="454" y="345"/>
                        <a:pt x="454" y="345"/>
                      </a:cubicBezTo>
                      <a:cubicBezTo>
                        <a:pt x="454" y="346"/>
                        <a:pt x="454" y="347"/>
                        <a:pt x="454" y="347"/>
                      </a:cubicBezTo>
                      <a:cubicBezTo>
                        <a:pt x="455" y="348"/>
                        <a:pt x="455" y="348"/>
                        <a:pt x="455" y="349"/>
                      </a:cubicBezTo>
                      <a:cubicBezTo>
                        <a:pt x="455" y="349"/>
                        <a:pt x="455" y="350"/>
                        <a:pt x="455" y="351"/>
                      </a:cubicBezTo>
                      <a:cubicBezTo>
                        <a:pt x="455" y="351"/>
                        <a:pt x="456" y="352"/>
                        <a:pt x="456" y="352"/>
                      </a:cubicBezTo>
                      <a:cubicBezTo>
                        <a:pt x="456" y="353"/>
                        <a:pt x="456" y="353"/>
                        <a:pt x="456" y="354"/>
                      </a:cubicBezTo>
                      <a:cubicBezTo>
                        <a:pt x="456" y="354"/>
                        <a:pt x="457" y="355"/>
                        <a:pt x="457" y="355"/>
                      </a:cubicBezTo>
                      <a:cubicBezTo>
                        <a:pt x="457" y="356"/>
                        <a:pt x="457" y="356"/>
                        <a:pt x="457" y="357"/>
                      </a:cubicBezTo>
                      <a:cubicBezTo>
                        <a:pt x="457" y="357"/>
                        <a:pt x="458" y="358"/>
                        <a:pt x="458" y="358"/>
                      </a:cubicBezTo>
                      <a:cubicBezTo>
                        <a:pt x="458" y="359"/>
                        <a:pt x="458" y="359"/>
                        <a:pt x="458" y="359"/>
                      </a:cubicBezTo>
                      <a:cubicBezTo>
                        <a:pt x="459" y="360"/>
                        <a:pt x="459" y="361"/>
                        <a:pt x="459" y="362"/>
                      </a:cubicBezTo>
                      <a:cubicBezTo>
                        <a:pt x="460" y="362"/>
                        <a:pt x="460" y="363"/>
                        <a:pt x="461" y="364"/>
                      </a:cubicBezTo>
                      <a:cubicBezTo>
                        <a:pt x="461" y="365"/>
                        <a:pt x="461" y="365"/>
                        <a:pt x="461" y="366"/>
                      </a:cubicBezTo>
                      <a:cubicBezTo>
                        <a:pt x="461" y="377"/>
                        <a:pt x="463" y="401"/>
                        <a:pt x="459" y="425"/>
                      </a:cubicBezTo>
                      <a:cubicBezTo>
                        <a:pt x="459" y="425"/>
                        <a:pt x="459" y="426"/>
                        <a:pt x="459" y="426"/>
                      </a:cubicBezTo>
                      <a:cubicBezTo>
                        <a:pt x="458" y="427"/>
                        <a:pt x="458" y="427"/>
                        <a:pt x="458" y="427"/>
                      </a:cubicBezTo>
                      <a:cubicBezTo>
                        <a:pt x="454" y="452"/>
                        <a:pt x="443" y="475"/>
                        <a:pt x="420" y="479"/>
                      </a:cubicBezTo>
                      <a:cubicBezTo>
                        <a:pt x="400" y="481"/>
                        <a:pt x="333" y="512"/>
                        <a:pt x="324" y="520"/>
                      </a:cubicBezTo>
                      <a:cubicBezTo>
                        <a:pt x="311" y="533"/>
                        <a:pt x="280" y="536"/>
                        <a:pt x="261" y="540"/>
                      </a:cubicBezTo>
                      <a:cubicBezTo>
                        <a:pt x="241" y="544"/>
                        <a:pt x="200" y="567"/>
                        <a:pt x="180" y="653"/>
                      </a:cubicBezTo>
                      <a:cubicBezTo>
                        <a:pt x="171" y="693"/>
                        <a:pt x="161" y="744"/>
                        <a:pt x="167" y="792"/>
                      </a:cubicBezTo>
                      <a:cubicBezTo>
                        <a:pt x="170" y="825"/>
                        <a:pt x="146" y="886"/>
                        <a:pt x="143" y="992"/>
                      </a:cubicBezTo>
                      <a:cubicBezTo>
                        <a:pt x="144" y="1031"/>
                        <a:pt x="140" y="1058"/>
                        <a:pt x="135" y="1075"/>
                      </a:cubicBezTo>
                      <a:cubicBezTo>
                        <a:pt x="113" y="1129"/>
                        <a:pt x="113" y="1277"/>
                        <a:pt x="112" y="1315"/>
                      </a:cubicBezTo>
                      <a:cubicBezTo>
                        <a:pt x="111" y="1337"/>
                        <a:pt x="111" y="1369"/>
                        <a:pt x="107" y="1386"/>
                      </a:cubicBezTo>
                      <a:cubicBezTo>
                        <a:pt x="103" y="1402"/>
                        <a:pt x="106" y="1416"/>
                        <a:pt x="101" y="1430"/>
                      </a:cubicBezTo>
                      <a:cubicBezTo>
                        <a:pt x="97" y="1444"/>
                        <a:pt x="99" y="1464"/>
                        <a:pt x="96" y="1469"/>
                      </a:cubicBezTo>
                      <a:cubicBezTo>
                        <a:pt x="88" y="1477"/>
                        <a:pt x="53" y="1528"/>
                        <a:pt x="44" y="1540"/>
                      </a:cubicBezTo>
                      <a:cubicBezTo>
                        <a:pt x="36" y="1551"/>
                        <a:pt x="26" y="1586"/>
                        <a:pt x="21" y="1592"/>
                      </a:cubicBezTo>
                      <a:cubicBezTo>
                        <a:pt x="16" y="1598"/>
                        <a:pt x="15" y="1614"/>
                        <a:pt x="9" y="1628"/>
                      </a:cubicBezTo>
                      <a:cubicBezTo>
                        <a:pt x="4" y="1641"/>
                        <a:pt x="0" y="1653"/>
                        <a:pt x="17" y="1652"/>
                      </a:cubicBezTo>
                      <a:cubicBezTo>
                        <a:pt x="31" y="1651"/>
                        <a:pt x="46" y="1627"/>
                        <a:pt x="48" y="1611"/>
                      </a:cubicBezTo>
                      <a:cubicBezTo>
                        <a:pt x="53" y="1609"/>
                        <a:pt x="61" y="1599"/>
                        <a:pt x="70" y="1589"/>
                      </a:cubicBezTo>
                      <a:cubicBezTo>
                        <a:pt x="68" y="1597"/>
                        <a:pt x="74" y="1606"/>
                        <a:pt x="81" y="1633"/>
                      </a:cubicBezTo>
                      <a:cubicBezTo>
                        <a:pt x="81" y="1642"/>
                        <a:pt x="89" y="1665"/>
                        <a:pt x="88" y="1675"/>
                      </a:cubicBezTo>
                      <a:cubicBezTo>
                        <a:pt x="87" y="1686"/>
                        <a:pt x="94" y="1714"/>
                        <a:pt x="97" y="1728"/>
                      </a:cubicBezTo>
                      <a:cubicBezTo>
                        <a:pt x="100" y="1742"/>
                        <a:pt x="113" y="1743"/>
                        <a:pt x="122" y="1739"/>
                      </a:cubicBezTo>
                      <a:cubicBezTo>
                        <a:pt x="122" y="1739"/>
                        <a:pt x="121" y="1751"/>
                        <a:pt x="134" y="1753"/>
                      </a:cubicBezTo>
                      <a:cubicBezTo>
                        <a:pt x="146" y="1755"/>
                        <a:pt x="148" y="1733"/>
                        <a:pt x="148" y="1733"/>
                      </a:cubicBezTo>
                      <a:cubicBezTo>
                        <a:pt x="148" y="1733"/>
                        <a:pt x="148" y="1741"/>
                        <a:pt x="157" y="1742"/>
                      </a:cubicBezTo>
                      <a:cubicBezTo>
                        <a:pt x="171" y="1742"/>
                        <a:pt x="173" y="1715"/>
                        <a:pt x="173" y="1715"/>
                      </a:cubicBezTo>
                      <a:cubicBezTo>
                        <a:pt x="173" y="1715"/>
                        <a:pt x="174" y="1716"/>
                        <a:pt x="174" y="1716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6"/>
                        <a:pt x="174" y="1717"/>
                        <a:pt x="174" y="1717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8"/>
                        <a:pt x="175" y="1718"/>
                        <a:pt x="175" y="1719"/>
                      </a:cubicBezTo>
                      <a:cubicBezTo>
                        <a:pt x="175" y="1719"/>
                        <a:pt x="176" y="1719"/>
                        <a:pt x="176" y="1719"/>
                      </a:cubicBezTo>
                      <a:cubicBezTo>
                        <a:pt x="176" y="1719"/>
                        <a:pt x="176" y="1719"/>
                        <a:pt x="176" y="1719"/>
                      </a:cubicBezTo>
                      <a:cubicBezTo>
                        <a:pt x="176" y="1720"/>
                        <a:pt x="177" y="1720"/>
                        <a:pt x="177" y="1720"/>
                      </a:cubicBezTo>
                      <a:cubicBezTo>
                        <a:pt x="177" y="1720"/>
                        <a:pt x="177" y="1720"/>
                        <a:pt x="177" y="1720"/>
                      </a:cubicBezTo>
                      <a:cubicBezTo>
                        <a:pt x="178" y="1720"/>
                        <a:pt x="178" y="1720"/>
                        <a:pt x="179" y="1720"/>
                      </a:cubicBezTo>
                      <a:cubicBezTo>
                        <a:pt x="179" y="1720"/>
                        <a:pt x="179" y="1720"/>
                        <a:pt x="179" y="1720"/>
                      </a:cubicBezTo>
                      <a:cubicBezTo>
                        <a:pt x="180" y="1720"/>
                        <a:pt x="180" y="1720"/>
                        <a:pt x="181" y="1720"/>
                      </a:cubicBezTo>
                      <a:cubicBezTo>
                        <a:pt x="188" y="1720"/>
                        <a:pt x="194" y="1691"/>
                        <a:pt x="197" y="1679"/>
                      </a:cubicBezTo>
                      <a:cubicBezTo>
                        <a:pt x="200" y="1667"/>
                        <a:pt x="205" y="1657"/>
                        <a:pt x="206" y="1647"/>
                      </a:cubicBezTo>
                      <a:cubicBezTo>
                        <a:pt x="207" y="1638"/>
                        <a:pt x="208" y="1632"/>
                        <a:pt x="216" y="1589"/>
                      </a:cubicBezTo>
                      <a:cubicBezTo>
                        <a:pt x="224" y="1546"/>
                        <a:pt x="199" y="1500"/>
                        <a:pt x="202" y="1486"/>
                      </a:cubicBezTo>
                      <a:cubicBezTo>
                        <a:pt x="206" y="1471"/>
                        <a:pt x="193" y="1449"/>
                        <a:pt x="195" y="1445"/>
                      </a:cubicBezTo>
                      <a:cubicBezTo>
                        <a:pt x="197" y="1441"/>
                        <a:pt x="201" y="1425"/>
                        <a:pt x="204" y="1409"/>
                      </a:cubicBezTo>
                      <a:cubicBezTo>
                        <a:pt x="206" y="1393"/>
                        <a:pt x="264" y="1251"/>
                        <a:pt x="270" y="1219"/>
                      </a:cubicBezTo>
                      <a:cubicBezTo>
                        <a:pt x="281" y="1159"/>
                        <a:pt x="281" y="1132"/>
                        <a:pt x="274" y="1090"/>
                      </a:cubicBezTo>
                      <a:cubicBezTo>
                        <a:pt x="275" y="1059"/>
                        <a:pt x="288" y="975"/>
                        <a:pt x="290" y="960"/>
                      </a:cubicBezTo>
                      <a:cubicBezTo>
                        <a:pt x="291" y="957"/>
                        <a:pt x="291" y="942"/>
                        <a:pt x="293" y="932"/>
                      </a:cubicBezTo>
                      <a:cubicBezTo>
                        <a:pt x="294" y="926"/>
                        <a:pt x="295" y="915"/>
                        <a:pt x="295" y="902"/>
                      </a:cubicBezTo>
                      <a:cubicBezTo>
                        <a:pt x="296" y="904"/>
                        <a:pt x="296" y="904"/>
                        <a:pt x="296" y="904"/>
                      </a:cubicBezTo>
                      <a:cubicBezTo>
                        <a:pt x="296" y="918"/>
                        <a:pt x="300" y="942"/>
                        <a:pt x="302" y="980"/>
                      </a:cubicBezTo>
                      <a:cubicBezTo>
                        <a:pt x="301" y="1011"/>
                        <a:pt x="316" y="1068"/>
                        <a:pt x="318" y="1098"/>
                      </a:cubicBezTo>
                      <a:cubicBezTo>
                        <a:pt x="314" y="1107"/>
                        <a:pt x="329" y="1264"/>
                        <a:pt x="329" y="1264"/>
                      </a:cubicBezTo>
                      <a:cubicBezTo>
                        <a:pt x="328" y="1265"/>
                        <a:pt x="328" y="1265"/>
                        <a:pt x="328" y="1265"/>
                      </a:cubicBezTo>
                      <a:cubicBezTo>
                        <a:pt x="328" y="1265"/>
                        <a:pt x="328" y="1265"/>
                        <a:pt x="328" y="1266"/>
                      </a:cubicBezTo>
                      <a:cubicBezTo>
                        <a:pt x="328" y="1266"/>
                        <a:pt x="328" y="1266"/>
                        <a:pt x="328" y="1266"/>
                      </a:cubicBezTo>
                      <a:cubicBezTo>
                        <a:pt x="326" y="1272"/>
                        <a:pt x="321" y="1288"/>
                        <a:pt x="317" y="1309"/>
                      </a:cubicBezTo>
                      <a:cubicBezTo>
                        <a:pt x="317" y="1309"/>
                        <a:pt x="317" y="1309"/>
                        <a:pt x="316" y="1310"/>
                      </a:cubicBezTo>
                      <a:cubicBezTo>
                        <a:pt x="316" y="1311"/>
                        <a:pt x="316" y="1313"/>
                        <a:pt x="315" y="1314"/>
                      </a:cubicBezTo>
                      <a:cubicBezTo>
                        <a:pt x="315" y="1315"/>
                        <a:pt x="315" y="1315"/>
                        <a:pt x="315" y="1316"/>
                      </a:cubicBezTo>
                      <a:cubicBezTo>
                        <a:pt x="315" y="1317"/>
                        <a:pt x="314" y="1319"/>
                        <a:pt x="314" y="1320"/>
                      </a:cubicBezTo>
                      <a:cubicBezTo>
                        <a:pt x="314" y="1321"/>
                        <a:pt x="314" y="1321"/>
                        <a:pt x="314" y="1322"/>
                      </a:cubicBezTo>
                      <a:cubicBezTo>
                        <a:pt x="313" y="1323"/>
                        <a:pt x="313" y="1325"/>
                        <a:pt x="313" y="1326"/>
                      </a:cubicBezTo>
                      <a:cubicBezTo>
                        <a:pt x="313" y="1327"/>
                        <a:pt x="312" y="1328"/>
                        <a:pt x="312" y="1328"/>
                      </a:cubicBezTo>
                      <a:cubicBezTo>
                        <a:pt x="312" y="1330"/>
                        <a:pt x="312" y="1331"/>
                        <a:pt x="311" y="1332"/>
                      </a:cubicBezTo>
                      <a:cubicBezTo>
                        <a:pt x="311" y="1333"/>
                        <a:pt x="311" y="1334"/>
                        <a:pt x="311" y="1335"/>
                      </a:cubicBezTo>
                      <a:cubicBezTo>
                        <a:pt x="311" y="1336"/>
                        <a:pt x="310" y="1337"/>
                        <a:pt x="310" y="1339"/>
                      </a:cubicBezTo>
                      <a:cubicBezTo>
                        <a:pt x="310" y="1340"/>
                        <a:pt x="310" y="1341"/>
                        <a:pt x="310" y="1341"/>
                      </a:cubicBezTo>
                      <a:cubicBezTo>
                        <a:pt x="309" y="1343"/>
                        <a:pt x="309" y="1344"/>
                        <a:pt x="309" y="1345"/>
                      </a:cubicBezTo>
                      <a:cubicBezTo>
                        <a:pt x="309" y="1346"/>
                        <a:pt x="308" y="1347"/>
                        <a:pt x="308" y="1348"/>
                      </a:cubicBezTo>
                      <a:cubicBezTo>
                        <a:pt x="308" y="1349"/>
                        <a:pt x="308" y="1350"/>
                        <a:pt x="307" y="1352"/>
                      </a:cubicBezTo>
                      <a:cubicBezTo>
                        <a:pt x="307" y="1353"/>
                        <a:pt x="307" y="1354"/>
                        <a:pt x="307" y="1355"/>
                      </a:cubicBezTo>
                      <a:cubicBezTo>
                        <a:pt x="307" y="1356"/>
                        <a:pt x="306" y="1357"/>
                        <a:pt x="306" y="1358"/>
                      </a:cubicBezTo>
                      <a:cubicBezTo>
                        <a:pt x="306" y="1359"/>
                        <a:pt x="306" y="1360"/>
                        <a:pt x="306" y="1361"/>
                      </a:cubicBezTo>
                      <a:cubicBezTo>
                        <a:pt x="305" y="1363"/>
                        <a:pt x="305" y="1364"/>
                        <a:pt x="305" y="1365"/>
                      </a:cubicBezTo>
                      <a:cubicBezTo>
                        <a:pt x="305" y="1366"/>
                        <a:pt x="304" y="1367"/>
                        <a:pt x="304" y="1368"/>
                      </a:cubicBezTo>
                      <a:cubicBezTo>
                        <a:pt x="304" y="1369"/>
                        <a:pt x="304" y="1370"/>
                        <a:pt x="304" y="1371"/>
                      </a:cubicBezTo>
                      <a:cubicBezTo>
                        <a:pt x="303" y="1372"/>
                        <a:pt x="303" y="1373"/>
                        <a:pt x="303" y="1375"/>
                      </a:cubicBezTo>
                      <a:cubicBezTo>
                        <a:pt x="303" y="1376"/>
                        <a:pt x="303" y="1377"/>
                        <a:pt x="303" y="1378"/>
                      </a:cubicBezTo>
                      <a:cubicBezTo>
                        <a:pt x="302" y="1379"/>
                        <a:pt x="302" y="1380"/>
                        <a:pt x="302" y="1381"/>
                      </a:cubicBezTo>
                      <a:cubicBezTo>
                        <a:pt x="302" y="1382"/>
                        <a:pt x="302" y="1383"/>
                        <a:pt x="301" y="1384"/>
                      </a:cubicBezTo>
                      <a:cubicBezTo>
                        <a:pt x="301" y="1385"/>
                        <a:pt x="301" y="1386"/>
                        <a:pt x="301" y="1387"/>
                      </a:cubicBezTo>
                      <a:cubicBezTo>
                        <a:pt x="301" y="1388"/>
                        <a:pt x="301" y="1389"/>
                        <a:pt x="300" y="1390"/>
                      </a:cubicBezTo>
                      <a:cubicBezTo>
                        <a:pt x="300" y="1391"/>
                        <a:pt x="300" y="1392"/>
                        <a:pt x="300" y="1393"/>
                      </a:cubicBezTo>
                      <a:cubicBezTo>
                        <a:pt x="300" y="1394"/>
                        <a:pt x="300" y="1395"/>
                        <a:pt x="299" y="1396"/>
                      </a:cubicBezTo>
                      <a:cubicBezTo>
                        <a:pt x="299" y="1397"/>
                        <a:pt x="299" y="1398"/>
                        <a:pt x="299" y="1399"/>
                      </a:cubicBezTo>
                      <a:cubicBezTo>
                        <a:pt x="299" y="1400"/>
                        <a:pt x="299" y="1401"/>
                        <a:pt x="299" y="1401"/>
                      </a:cubicBezTo>
                      <a:cubicBezTo>
                        <a:pt x="298" y="1403"/>
                        <a:pt x="298" y="1404"/>
                        <a:pt x="298" y="1405"/>
                      </a:cubicBezTo>
                      <a:cubicBezTo>
                        <a:pt x="298" y="1405"/>
                        <a:pt x="298" y="1406"/>
                        <a:pt x="298" y="1407"/>
                      </a:cubicBezTo>
                      <a:cubicBezTo>
                        <a:pt x="298" y="1408"/>
                        <a:pt x="298" y="1409"/>
                        <a:pt x="297" y="1410"/>
                      </a:cubicBezTo>
                      <a:cubicBezTo>
                        <a:pt x="297" y="1411"/>
                        <a:pt x="297" y="1411"/>
                        <a:pt x="297" y="1412"/>
                      </a:cubicBezTo>
                      <a:cubicBezTo>
                        <a:pt x="297" y="1413"/>
                        <a:pt x="297" y="1414"/>
                        <a:pt x="297" y="1415"/>
                      </a:cubicBezTo>
                      <a:cubicBezTo>
                        <a:pt x="297" y="1415"/>
                        <a:pt x="297" y="1416"/>
                        <a:pt x="297" y="1417"/>
                      </a:cubicBezTo>
                      <a:cubicBezTo>
                        <a:pt x="296" y="1418"/>
                        <a:pt x="296" y="1419"/>
                        <a:pt x="296" y="1419"/>
                      </a:cubicBezTo>
                      <a:cubicBezTo>
                        <a:pt x="296" y="1420"/>
                        <a:pt x="296" y="1421"/>
                        <a:pt x="296" y="1421"/>
                      </a:cubicBezTo>
                      <a:cubicBezTo>
                        <a:pt x="296" y="1422"/>
                        <a:pt x="296" y="1423"/>
                        <a:pt x="296" y="1424"/>
                      </a:cubicBezTo>
                      <a:cubicBezTo>
                        <a:pt x="296" y="1424"/>
                        <a:pt x="296" y="1425"/>
                        <a:pt x="296" y="1425"/>
                      </a:cubicBezTo>
                      <a:cubicBezTo>
                        <a:pt x="296" y="1427"/>
                        <a:pt x="296" y="1428"/>
                        <a:pt x="296" y="1429"/>
                      </a:cubicBezTo>
                      <a:cubicBezTo>
                        <a:pt x="293" y="1447"/>
                        <a:pt x="300" y="1472"/>
                        <a:pt x="298" y="1512"/>
                      </a:cubicBezTo>
                      <a:cubicBezTo>
                        <a:pt x="295" y="1562"/>
                        <a:pt x="251" y="1762"/>
                        <a:pt x="333" y="2014"/>
                      </a:cubicBezTo>
                      <a:cubicBezTo>
                        <a:pt x="338" y="2029"/>
                        <a:pt x="338" y="2079"/>
                        <a:pt x="344" y="2107"/>
                      </a:cubicBezTo>
                      <a:cubicBezTo>
                        <a:pt x="345" y="2114"/>
                        <a:pt x="359" y="2145"/>
                        <a:pt x="360" y="2189"/>
                      </a:cubicBezTo>
                      <a:cubicBezTo>
                        <a:pt x="361" y="2259"/>
                        <a:pt x="354" y="2349"/>
                        <a:pt x="356" y="2399"/>
                      </a:cubicBezTo>
                      <a:cubicBezTo>
                        <a:pt x="359" y="2481"/>
                        <a:pt x="393" y="2556"/>
                        <a:pt x="406" y="2609"/>
                      </a:cubicBezTo>
                      <a:cubicBezTo>
                        <a:pt x="420" y="2661"/>
                        <a:pt x="425" y="2703"/>
                        <a:pt x="422" y="2713"/>
                      </a:cubicBezTo>
                      <a:cubicBezTo>
                        <a:pt x="420" y="2722"/>
                        <a:pt x="418" y="2740"/>
                        <a:pt x="425" y="2755"/>
                      </a:cubicBezTo>
                      <a:cubicBezTo>
                        <a:pt x="426" y="2756"/>
                        <a:pt x="402" y="2808"/>
                        <a:pt x="389" y="2817"/>
                      </a:cubicBezTo>
                      <a:cubicBezTo>
                        <a:pt x="377" y="2827"/>
                        <a:pt x="373" y="2835"/>
                        <a:pt x="364" y="2840"/>
                      </a:cubicBezTo>
                      <a:cubicBezTo>
                        <a:pt x="354" y="2845"/>
                        <a:pt x="349" y="2850"/>
                        <a:pt x="345" y="2861"/>
                      </a:cubicBezTo>
                      <a:cubicBezTo>
                        <a:pt x="342" y="2869"/>
                        <a:pt x="333" y="2881"/>
                        <a:pt x="340" y="2887"/>
                      </a:cubicBezTo>
                      <a:cubicBezTo>
                        <a:pt x="341" y="2888"/>
                        <a:pt x="342" y="2888"/>
                        <a:pt x="343" y="2889"/>
                      </a:cubicBezTo>
                      <a:cubicBezTo>
                        <a:pt x="344" y="2889"/>
                        <a:pt x="344" y="2889"/>
                        <a:pt x="344" y="2889"/>
                      </a:cubicBezTo>
                      <a:cubicBezTo>
                        <a:pt x="343" y="2892"/>
                        <a:pt x="343" y="2894"/>
                        <a:pt x="344" y="2896"/>
                      </a:cubicBezTo>
                      <a:cubicBezTo>
                        <a:pt x="348" y="2903"/>
                        <a:pt x="355" y="2905"/>
                        <a:pt x="364" y="2904"/>
                      </a:cubicBezTo>
                      <a:cubicBezTo>
                        <a:pt x="365" y="2902"/>
                        <a:pt x="365" y="2902"/>
                        <a:pt x="365" y="2902"/>
                      </a:cubicBezTo>
                      <a:cubicBezTo>
                        <a:pt x="366" y="2905"/>
                        <a:pt x="366" y="2908"/>
                        <a:pt x="368" y="2910"/>
                      </a:cubicBezTo>
                      <a:cubicBezTo>
                        <a:pt x="374" y="2919"/>
                        <a:pt x="394" y="2923"/>
                        <a:pt x="402" y="2915"/>
                      </a:cubicBezTo>
                      <a:cubicBezTo>
                        <a:pt x="403" y="2916"/>
                        <a:pt x="404" y="2916"/>
                        <a:pt x="406" y="2917"/>
                      </a:cubicBezTo>
                      <a:cubicBezTo>
                        <a:pt x="407" y="2917"/>
                        <a:pt x="408" y="2917"/>
                        <a:pt x="409" y="2918"/>
                      </a:cubicBezTo>
                      <a:cubicBezTo>
                        <a:pt x="410" y="2918"/>
                        <a:pt x="410" y="2918"/>
                        <a:pt x="411" y="2918"/>
                      </a:cubicBezTo>
                      <a:cubicBezTo>
                        <a:pt x="413" y="2919"/>
                        <a:pt x="414" y="2919"/>
                        <a:pt x="416" y="2919"/>
                      </a:cubicBezTo>
                      <a:cubicBezTo>
                        <a:pt x="416" y="2919"/>
                        <a:pt x="416" y="2919"/>
                        <a:pt x="416" y="2919"/>
                      </a:cubicBezTo>
                      <a:cubicBezTo>
                        <a:pt x="425" y="2920"/>
                        <a:pt x="435" y="2918"/>
                        <a:pt x="440" y="2913"/>
                      </a:cubicBezTo>
                      <a:cubicBezTo>
                        <a:pt x="440" y="2912"/>
                        <a:pt x="440" y="2912"/>
                        <a:pt x="440" y="2912"/>
                      </a:cubicBezTo>
                      <a:cubicBezTo>
                        <a:pt x="440" y="2913"/>
                        <a:pt x="441" y="2913"/>
                        <a:pt x="441" y="2914"/>
                      </a:cubicBezTo>
                      <a:cubicBezTo>
                        <a:pt x="441" y="2913"/>
                        <a:pt x="441" y="2913"/>
                        <a:pt x="441" y="2913"/>
                      </a:cubicBezTo>
                      <a:cubicBezTo>
                        <a:pt x="446" y="2925"/>
                        <a:pt x="462" y="2926"/>
                        <a:pt x="475" y="2924"/>
                      </a:cubicBezTo>
                      <a:cubicBezTo>
                        <a:pt x="475" y="2924"/>
                        <a:pt x="475" y="2924"/>
                        <a:pt x="475" y="2924"/>
                      </a:cubicBezTo>
                      <a:cubicBezTo>
                        <a:pt x="476" y="2924"/>
                        <a:pt x="477" y="2924"/>
                        <a:pt x="478" y="2924"/>
                      </a:cubicBezTo>
                      <a:cubicBezTo>
                        <a:pt x="478" y="2924"/>
                        <a:pt x="479" y="2923"/>
                        <a:pt x="479" y="2923"/>
                      </a:cubicBezTo>
                      <a:cubicBezTo>
                        <a:pt x="480" y="2923"/>
                        <a:pt x="480" y="2923"/>
                        <a:pt x="481" y="2923"/>
                      </a:cubicBezTo>
                      <a:cubicBezTo>
                        <a:pt x="482" y="2923"/>
                        <a:pt x="482" y="2923"/>
                        <a:pt x="483" y="2923"/>
                      </a:cubicBezTo>
                      <a:cubicBezTo>
                        <a:pt x="485" y="2922"/>
                        <a:pt x="486" y="2922"/>
                        <a:pt x="488" y="2922"/>
                      </a:cubicBezTo>
                      <a:cubicBezTo>
                        <a:pt x="488" y="2921"/>
                        <a:pt x="489" y="2921"/>
                        <a:pt x="489" y="2921"/>
                      </a:cubicBezTo>
                      <a:cubicBezTo>
                        <a:pt x="490" y="2921"/>
                        <a:pt x="491" y="2920"/>
                        <a:pt x="492" y="2920"/>
                      </a:cubicBezTo>
                      <a:cubicBezTo>
                        <a:pt x="492" y="2920"/>
                        <a:pt x="493" y="2919"/>
                        <a:pt x="493" y="2919"/>
                      </a:cubicBezTo>
                      <a:cubicBezTo>
                        <a:pt x="494" y="2919"/>
                        <a:pt x="495" y="2918"/>
                        <a:pt x="496" y="2918"/>
                      </a:cubicBezTo>
                      <a:cubicBezTo>
                        <a:pt x="496" y="2918"/>
                        <a:pt x="496" y="2917"/>
                        <a:pt x="497" y="2917"/>
                      </a:cubicBezTo>
                      <a:cubicBezTo>
                        <a:pt x="498" y="2917"/>
                        <a:pt x="498" y="2916"/>
                        <a:pt x="499" y="2916"/>
                      </a:cubicBezTo>
                      <a:cubicBezTo>
                        <a:pt x="499" y="2915"/>
                        <a:pt x="500" y="2915"/>
                        <a:pt x="500" y="2915"/>
                      </a:cubicBezTo>
                      <a:cubicBezTo>
                        <a:pt x="501" y="2914"/>
                        <a:pt x="501" y="2914"/>
                        <a:pt x="502" y="2913"/>
                      </a:cubicBezTo>
                      <a:cubicBezTo>
                        <a:pt x="502" y="2913"/>
                        <a:pt x="503" y="2913"/>
                        <a:pt x="503" y="2913"/>
                      </a:cubicBezTo>
                      <a:cubicBezTo>
                        <a:pt x="505" y="2911"/>
                        <a:pt x="506" y="2909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9" y="2907"/>
                        <a:pt x="510" y="2906"/>
                        <a:pt x="511" y="2905"/>
                      </a:cubicBezTo>
                      <a:cubicBezTo>
                        <a:pt x="519" y="2899"/>
                        <a:pt x="525" y="2894"/>
                        <a:pt x="523" y="2879"/>
                      </a:cubicBezTo>
                      <a:cubicBezTo>
                        <a:pt x="520" y="2864"/>
                        <a:pt x="522" y="2864"/>
                        <a:pt x="524" y="2846"/>
                      </a:cubicBezTo>
                      <a:cubicBezTo>
                        <a:pt x="525" y="2835"/>
                        <a:pt x="534" y="2832"/>
                        <a:pt x="536" y="2815"/>
                      </a:cubicBezTo>
                      <a:cubicBezTo>
                        <a:pt x="537" y="2801"/>
                        <a:pt x="526" y="2741"/>
                        <a:pt x="527" y="2733"/>
                      </a:cubicBezTo>
                      <a:cubicBezTo>
                        <a:pt x="530" y="2715"/>
                        <a:pt x="517" y="2700"/>
                        <a:pt x="513" y="2669"/>
                      </a:cubicBezTo>
                      <a:cubicBezTo>
                        <a:pt x="508" y="2639"/>
                        <a:pt x="520" y="2535"/>
                        <a:pt x="520" y="2516"/>
                      </a:cubicBezTo>
                      <a:cubicBezTo>
                        <a:pt x="520" y="2480"/>
                        <a:pt x="539" y="2421"/>
                        <a:pt x="534" y="2348"/>
                      </a:cubicBezTo>
                      <a:cubicBezTo>
                        <a:pt x="531" y="2306"/>
                        <a:pt x="510" y="2177"/>
                        <a:pt x="510" y="2148"/>
                      </a:cubicBezTo>
                      <a:cubicBezTo>
                        <a:pt x="510" y="2143"/>
                        <a:pt x="509" y="2110"/>
                        <a:pt x="511" y="2105"/>
                      </a:cubicBezTo>
                      <a:cubicBezTo>
                        <a:pt x="517" y="2085"/>
                        <a:pt x="544" y="1849"/>
                        <a:pt x="544" y="1847"/>
                      </a:cubicBezTo>
                      <a:cubicBezTo>
                        <a:pt x="547" y="1823"/>
                        <a:pt x="555" y="1690"/>
                        <a:pt x="558" y="1646"/>
                      </a:cubicBezTo>
                      <a:cubicBezTo>
                        <a:pt x="559" y="1646"/>
                        <a:pt x="561" y="1646"/>
                        <a:pt x="562" y="1646"/>
                      </a:cubicBezTo>
                      <a:cubicBezTo>
                        <a:pt x="565" y="1689"/>
                        <a:pt x="573" y="1823"/>
                        <a:pt x="576" y="1847"/>
                      </a:cubicBezTo>
                      <a:cubicBezTo>
                        <a:pt x="576" y="1849"/>
                        <a:pt x="603" y="2085"/>
                        <a:pt x="609" y="2105"/>
                      </a:cubicBezTo>
                      <a:cubicBezTo>
                        <a:pt x="611" y="2110"/>
                        <a:pt x="610" y="2143"/>
                        <a:pt x="610" y="2148"/>
                      </a:cubicBezTo>
                      <a:cubicBezTo>
                        <a:pt x="610" y="2177"/>
                        <a:pt x="589" y="2306"/>
                        <a:pt x="586" y="2348"/>
                      </a:cubicBezTo>
                      <a:cubicBezTo>
                        <a:pt x="581" y="2421"/>
                        <a:pt x="600" y="2480"/>
                        <a:pt x="600" y="2516"/>
                      </a:cubicBezTo>
                      <a:cubicBezTo>
                        <a:pt x="600" y="2535"/>
                        <a:pt x="612" y="2639"/>
                        <a:pt x="607" y="2669"/>
                      </a:cubicBezTo>
                      <a:cubicBezTo>
                        <a:pt x="603" y="2700"/>
                        <a:pt x="590" y="2715"/>
                        <a:pt x="593" y="2733"/>
                      </a:cubicBezTo>
                      <a:cubicBezTo>
                        <a:pt x="594" y="2741"/>
                        <a:pt x="583" y="2801"/>
                        <a:pt x="584" y="2815"/>
                      </a:cubicBezTo>
                      <a:cubicBezTo>
                        <a:pt x="586" y="2832"/>
                        <a:pt x="595" y="2835"/>
                        <a:pt x="596" y="2846"/>
                      </a:cubicBezTo>
                      <a:cubicBezTo>
                        <a:pt x="598" y="2864"/>
                        <a:pt x="600" y="2864"/>
                        <a:pt x="597" y="2879"/>
                      </a:cubicBezTo>
                      <a:cubicBezTo>
                        <a:pt x="595" y="2894"/>
                        <a:pt x="601" y="2899"/>
                        <a:pt x="609" y="2905"/>
                      </a:cubicBezTo>
                      <a:cubicBezTo>
                        <a:pt x="610" y="2906"/>
                        <a:pt x="611" y="2907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4" y="2909"/>
                        <a:pt x="615" y="2911"/>
                        <a:pt x="617" y="2913"/>
                      </a:cubicBezTo>
                      <a:cubicBezTo>
                        <a:pt x="617" y="2913"/>
                        <a:pt x="618" y="2913"/>
                        <a:pt x="618" y="2913"/>
                      </a:cubicBezTo>
                      <a:cubicBezTo>
                        <a:pt x="619" y="2914"/>
                        <a:pt x="619" y="2914"/>
                        <a:pt x="620" y="2915"/>
                      </a:cubicBezTo>
                      <a:cubicBezTo>
                        <a:pt x="620" y="2915"/>
                        <a:pt x="621" y="2915"/>
                        <a:pt x="621" y="2916"/>
                      </a:cubicBezTo>
                      <a:cubicBezTo>
                        <a:pt x="622" y="2916"/>
                        <a:pt x="622" y="2917"/>
                        <a:pt x="623" y="2917"/>
                      </a:cubicBezTo>
                      <a:cubicBezTo>
                        <a:pt x="624" y="2917"/>
                        <a:pt x="624" y="2918"/>
                        <a:pt x="624" y="2918"/>
                      </a:cubicBezTo>
                      <a:cubicBezTo>
                        <a:pt x="625" y="2918"/>
                        <a:pt x="626" y="2919"/>
                        <a:pt x="627" y="2919"/>
                      </a:cubicBezTo>
                      <a:cubicBezTo>
                        <a:pt x="627" y="2919"/>
                        <a:pt x="628" y="2920"/>
                        <a:pt x="628" y="2920"/>
                      </a:cubicBezTo>
                      <a:cubicBezTo>
                        <a:pt x="629" y="2920"/>
                        <a:pt x="630" y="2921"/>
                        <a:pt x="631" y="2921"/>
                      </a:cubicBezTo>
                      <a:cubicBezTo>
                        <a:pt x="631" y="2921"/>
                        <a:pt x="632" y="2921"/>
                        <a:pt x="632" y="2922"/>
                      </a:cubicBezTo>
                      <a:cubicBezTo>
                        <a:pt x="634" y="2922"/>
                        <a:pt x="635" y="2922"/>
                        <a:pt x="637" y="2923"/>
                      </a:cubicBezTo>
                      <a:cubicBezTo>
                        <a:pt x="638" y="2923"/>
                        <a:pt x="638" y="2923"/>
                        <a:pt x="639" y="2923"/>
                      </a:cubicBezTo>
                      <a:cubicBezTo>
                        <a:pt x="640" y="2923"/>
                        <a:pt x="640" y="2923"/>
                        <a:pt x="641" y="2923"/>
                      </a:cubicBezTo>
                      <a:cubicBezTo>
                        <a:pt x="641" y="2923"/>
                        <a:pt x="642" y="2924"/>
                        <a:pt x="642" y="2924"/>
                      </a:cubicBezTo>
                      <a:cubicBezTo>
                        <a:pt x="643" y="2924"/>
                        <a:pt x="644" y="2924"/>
                        <a:pt x="644" y="2924"/>
                      </a:cubicBezTo>
                      <a:cubicBezTo>
                        <a:pt x="645" y="2924"/>
                        <a:pt x="645" y="2924"/>
                        <a:pt x="645" y="2924"/>
                      </a:cubicBezTo>
                      <a:cubicBezTo>
                        <a:pt x="646" y="2924"/>
                        <a:pt x="647" y="2924"/>
                        <a:pt x="648" y="2924"/>
                      </a:cubicBezTo>
                      <a:cubicBezTo>
                        <a:pt x="648" y="2924"/>
                        <a:pt x="648" y="2924"/>
                        <a:pt x="648" y="2924"/>
                      </a:cubicBezTo>
                      <a:cubicBezTo>
                        <a:pt x="660" y="2925"/>
                        <a:pt x="674" y="292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3"/>
                        <a:pt x="679" y="2913"/>
                        <a:pt x="680" y="2912"/>
                      </a:cubicBezTo>
                      <a:cubicBezTo>
                        <a:pt x="680" y="2912"/>
                        <a:pt x="680" y="2912"/>
                        <a:pt x="680" y="2912"/>
                      </a:cubicBezTo>
                      <a:cubicBezTo>
                        <a:pt x="685" y="2918"/>
                        <a:pt x="695" y="2920"/>
                        <a:pt x="704" y="2919"/>
                      </a:cubicBezTo>
                      <a:cubicBezTo>
                        <a:pt x="704" y="2919"/>
                        <a:pt x="704" y="2919"/>
                        <a:pt x="704" y="2919"/>
                      </a:cubicBezTo>
                      <a:cubicBezTo>
                        <a:pt x="706" y="2919"/>
                        <a:pt x="707" y="2919"/>
                        <a:pt x="709" y="2918"/>
                      </a:cubicBezTo>
                      <a:cubicBezTo>
                        <a:pt x="710" y="2918"/>
                        <a:pt x="710" y="2918"/>
                        <a:pt x="711" y="2918"/>
                      </a:cubicBezTo>
                      <a:cubicBezTo>
                        <a:pt x="712" y="2917"/>
                        <a:pt x="713" y="2917"/>
                        <a:pt x="714" y="2917"/>
                      </a:cubicBezTo>
                      <a:cubicBezTo>
                        <a:pt x="716" y="2916"/>
                        <a:pt x="717" y="2916"/>
                        <a:pt x="718" y="2915"/>
                      </a:cubicBezTo>
                      <a:cubicBezTo>
                        <a:pt x="726" y="2923"/>
                        <a:pt x="746" y="2919"/>
                        <a:pt x="752" y="2910"/>
                      </a:cubicBezTo>
                      <a:cubicBezTo>
                        <a:pt x="754" y="2908"/>
                        <a:pt x="754" y="2905"/>
                        <a:pt x="755" y="2903"/>
                      </a:cubicBezTo>
                      <a:cubicBezTo>
                        <a:pt x="756" y="2904"/>
                        <a:pt x="756" y="2904"/>
                        <a:pt x="756" y="2904"/>
                      </a:cubicBezTo>
                      <a:cubicBezTo>
                        <a:pt x="765" y="2905"/>
                        <a:pt x="775" y="2902"/>
                        <a:pt x="776" y="2896"/>
                      </a:cubicBezTo>
                      <a:cubicBezTo>
                        <a:pt x="777" y="2894"/>
                        <a:pt x="777" y="2892"/>
                        <a:pt x="777" y="2889"/>
                      </a:cubicBezTo>
                      <a:cubicBezTo>
                        <a:pt x="777" y="2889"/>
                        <a:pt x="777" y="2889"/>
                        <a:pt x="777" y="2889"/>
                      </a:cubicBezTo>
                      <a:cubicBezTo>
                        <a:pt x="778" y="2888"/>
                        <a:pt x="779" y="2888"/>
                        <a:pt x="780" y="2887"/>
                      </a:cubicBezTo>
                      <a:cubicBezTo>
                        <a:pt x="787" y="2881"/>
                        <a:pt x="778" y="2869"/>
                        <a:pt x="775" y="2861"/>
                      </a:cubicBezTo>
                      <a:cubicBezTo>
                        <a:pt x="771" y="2850"/>
                        <a:pt x="766" y="2845"/>
                        <a:pt x="756" y="2840"/>
                      </a:cubicBezTo>
                      <a:cubicBezTo>
                        <a:pt x="747" y="2835"/>
                        <a:pt x="743" y="2827"/>
                        <a:pt x="731" y="2817"/>
                      </a:cubicBezTo>
                      <a:cubicBezTo>
                        <a:pt x="718" y="2808"/>
                        <a:pt x="694" y="2756"/>
                        <a:pt x="695" y="2755"/>
                      </a:cubicBezTo>
                      <a:cubicBezTo>
                        <a:pt x="702" y="2740"/>
                        <a:pt x="700" y="2722"/>
                        <a:pt x="698" y="2713"/>
                      </a:cubicBezTo>
                      <a:cubicBezTo>
                        <a:pt x="695" y="2703"/>
                        <a:pt x="700" y="2661"/>
                        <a:pt x="714" y="2609"/>
                      </a:cubicBezTo>
                      <a:cubicBezTo>
                        <a:pt x="727" y="2556"/>
                        <a:pt x="761" y="2481"/>
                        <a:pt x="764" y="2399"/>
                      </a:cubicBezTo>
                      <a:cubicBezTo>
                        <a:pt x="766" y="2349"/>
                        <a:pt x="759" y="2259"/>
                        <a:pt x="760" y="2189"/>
                      </a:cubicBezTo>
                      <a:cubicBezTo>
                        <a:pt x="761" y="2145"/>
                        <a:pt x="775" y="2114"/>
                        <a:pt x="776" y="2107"/>
                      </a:cubicBezTo>
                      <a:cubicBezTo>
                        <a:pt x="782" y="2079"/>
                        <a:pt x="782" y="2029"/>
                        <a:pt x="787" y="2014"/>
                      </a:cubicBezTo>
                      <a:cubicBezTo>
                        <a:pt x="869" y="1762"/>
                        <a:pt x="825" y="1562"/>
                        <a:pt x="822" y="1512"/>
                      </a:cubicBezTo>
                      <a:cubicBezTo>
                        <a:pt x="823" y="1512"/>
                        <a:pt x="823" y="1512"/>
                        <a:pt x="823" y="1512"/>
                      </a:cubicBezTo>
                      <a:cubicBezTo>
                        <a:pt x="821" y="1472"/>
                        <a:pt x="828" y="1447"/>
                        <a:pt x="825" y="1429"/>
                      </a:cubicBezTo>
                      <a:cubicBezTo>
                        <a:pt x="825" y="1428"/>
                        <a:pt x="825" y="1427"/>
                        <a:pt x="825" y="1425"/>
                      </a:cubicBezTo>
                      <a:cubicBezTo>
                        <a:pt x="825" y="1425"/>
                        <a:pt x="825" y="1424"/>
                        <a:pt x="825" y="1424"/>
                      </a:cubicBezTo>
                      <a:cubicBezTo>
                        <a:pt x="825" y="1423"/>
                        <a:pt x="824" y="1422"/>
                        <a:pt x="824" y="1421"/>
                      </a:cubicBezTo>
                      <a:cubicBezTo>
                        <a:pt x="824" y="1421"/>
                        <a:pt x="824" y="1420"/>
                        <a:pt x="824" y="1420"/>
                      </a:cubicBezTo>
                      <a:cubicBezTo>
                        <a:pt x="824" y="1419"/>
                        <a:pt x="824" y="1418"/>
                        <a:pt x="824" y="1417"/>
                      </a:cubicBezTo>
                      <a:cubicBezTo>
                        <a:pt x="824" y="1416"/>
                        <a:pt x="824" y="1416"/>
                        <a:pt x="824" y="1415"/>
                      </a:cubicBezTo>
                      <a:cubicBezTo>
                        <a:pt x="824" y="1414"/>
                        <a:pt x="824" y="1413"/>
                        <a:pt x="823" y="1412"/>
                      </a:cubicBezTo>
                      <a:cubicBezTo>
                        <a:pt x="823" y="1411"/>
                        <a:pt x="823" y="1411"/>
                        <a:pt x="823" y="1410"/>
                      </a:cubicBezTo>
                      <a:cubicBezTo>
                        <a:pt x="823" y="1409"/>
                        <a:pt x="823" y="1408"/>
                        <a:pt x="823" y="1407"/>
                      </a:cubicBezTo>
                      <a:cubicBezTo>
                        <a:pt x="823" y="1406"/>
                        <a:pt x="823" y="1406"/>
                        <a:pt x="822" y="1405"/>
                      </a:cubicBezTo>
                      <a:cubicBezTo>
                        <a:pt x="822" y="1404"/>
                        <a:pt x="822" y="1403"/>
                        <a:pt x="822" y="1401"/>
                      </a:cubicBezTo>
                      <a:cubicBezTo>
                        <a:pt x="822" y="1401"/>
                        <a:pt x="822" y="1400"/>
                        <a:pt x="822" y="1399"/>
                      </a:cubicBezTo>
                      <a:cubicBezTo>
                        <a:pt x="821" y="1398"/>
                        <a:pt x="821" y="1397"/>
                        <a:pt x="821" y="1396"/>
                      </a:cubicBezTo>
                      <a:cubicBezTo>
                        <a:pt x="821" y="1395"/>
                        <a:pt x="821" y="1394"/>
                        <a:pt x="821" y="1394"/>
                      </a:cubicBezTo>
                      <a:cubicBezTo>
                        <a:pt x="821" y="1392"/>
                        <a:pt x="820" y="1391"/>
                        <a:pt x="820" y="1390"/>
                      </a:cubicBezTo>
                      <a:cubicBezTo>
                        <a:pt x="820" y="1389"/>
                        <a:pt x="820" y="1388"/>
                        <a:pt x="820" y="1387"/>
                      </a:cubicBezTo>
                      <a:cubicBezTo>
                        <a:pt x="820" y="1386"/>
                        <a:pt x="819" y="1385"/>
                        <a:pt x="819" y="1384"/>
                      </a:cubicBezTo>
                      <a:cubicBezTo>
                        <a:pt x="819" y="1383"/>
                        <a:pt x="819" y="1382"/>
                        <a:pt x="819" y="1381"/>
                      </a:cubicBezTo>
                      <a:cubicBezTo>
                        <a:pt x="818" y="1380"/>
                        <a:pt x="818" y="1379"/>
                        <a:pt x="818" y="1377"/>
                      </a:cubicBezTo>
                      <a:cubicBezTo>
                        <a:pt x="818" y="1376"/>
                        <a:pt x="818" y="1376"/>
                        <a:pt x="818" y="1375"/>
                      </a:cubicBezTo>
                      <a:cubicBezTo>
                        <a:pt x="817" y="1374"/>
                        <a:pt x="817" y="1372"/>
                        <a:pt x="817" y="1371"/>
                      </a:cubicBezTo>
                      <a:cubicBezTo>
                        <a:pt x="817" y="1370"/>
                        <a:pt x="816" y="1369"/>
                        <a:pt x="816" y="1369"/>
                      </a:cubicBezTo>
                      <a:cubicBezTo>
                        <a:pt x="816" y="1367"/>
                        <a:pt x="816" y="1366"/>
                        <a:pt x="816" y="1364"/>
                      </a:cubicBezTo>
                      <a:cubicBezTo>
                        <a:pt x="815" y="1363"/>
                        <a:pt x="815" y="1363"/>
                        <a:pt x="815" y="1362"/>
                      </a:cubicBezTo>
                      <a:cubicBezTo>
                        <a:pt x="815" y="1360"/>
                        <a:pt x="815" y="1359"/>
                        <a:pt x="814" y="1358"/>
                      </a:cubicBezTo>
                      <a:cubicBezTo>
                        <a:pt x="814" y="1357"/>
                        <a:pt x="814" y="1356"/>
                        <a:pt x="814" y="1355"/>
                      </a:cubicBezTo>
                      <a:cubicBezTo>
                        <a:pt x="814" y="1354"/>
                        <a:pt x="813" y="1352"/>
                        <a:pt x="813" y="1351"/>
                      </a:cubicBezTo>
                      <a:cubicBezTo>
                        <a:pt x="813" y="1350"/>
                        <a:pt x="813" y="1349"/>
                        <a:pt x="812" y="1348"/>
                      </a:cubicBezTo>
                      <a:cubicBezTo>
                        <a:pt x="812" y="1347"/>
                        <a:pt x="812" y="1346"/>
                        <a:pt x="812" y="1345"/>
                      </a:cubicBezTo>
                      <a:cubicBezTo>
                        <a:pt x="811" y="1344"/>
                        <a:pt x="811" y="1343"/>
                        <a:pt x="811" y="1342"/>
                      </a:cubicBezTo>
                      <a:cubicBezTo>
                        <a:pt x="811" y="1341"/>
                        <a:pt x="811" y="1339"/>
                        <a:pt x="810" y="1338"/>
                      </a:cubicBezTo>
                      <a:cubicBezTo>
                        <a:pt x="810" y="1337"/>
                        <a:pt x="810" y="1336"/>
                        <a:pt x="810" y="1335"/>
                      </a:cubicBezTo>
                      <a:cubicBezTo>
                        <a:pt x="809" y="1334"/>
                        <a:pt x="809" y="1333"/>
                        <a:pt x="809" y="1332"/>
                      </a:cubicBezTo>
                      <a:cubicBezTo>
                        <a:pt x="809" y="1331"/>
                        <a:pt x="808" y="1330"/>
                        <a:pt x="808" y="1329"/>
                      </a:cubicBezTo>
                      <a:cubicBezTo>
                        <a:pt x="808" y="1328"/>
                        <a:pt x="808" y="1326"/>
                        <a:pt x="808" y="1325"/>
                      </a:cubicBezTo>
                      <a:cubicBezTo>
                        <a:pt x="807" y="1324"/>
                        <a:pt x="807" y="1323"/>
                        <a:pt x="807" y="1322"/>
                      </a:cubicBezTo>
                      <a:cubicBezTo>
                        <a:pt x="807" y="1321"/>
                        <a:pt x="806" y="1320"/>
                        <a:pt x="806" y="1319"/>
                      </a:cubicBezTo>
                      <a:cubicBezTo>
                        <a:pt x="806" y="1318"/>
                        <a:pt x="806" y="1317"/>
                        <a:pt x="805" y="1316"/>
                      </a:cubicBezTo>
                      <a:cubicBezTo>
                        <a:pt x="805" y="1315"/>
                        <a:pt x="805" y="1314"/>
                        <a:pt x="805" y="1314"/>
                      </a:cubicBezTo>
                      <a:cubicBezTo>
                        <a:pt x="805" y="1312"/>
                        <a:pt x="804" y="1311"/>
                        <a:pt x="804" y="1310"/>
                      </a:cubicBezTo>
                      <a:cubicBezTo>
                        <a:pt x="804" y="1309"/>
                        <a:pt x="804" y="1309"/>
                        <a:pt x="804" y="1308"/>
                      </a:cubicBezTo>
                      <a:cubicBezTo>
                        <a:pt x="803" y="1307"/>
                        <a:pt x="803" y="1305"/>
                        <a:pt x="803" y="1304"/>
                      </a:cubicBezTo>
                      <a:cubicBezTo>
                        <a:pt x="803" y="1304"/>
                        <a:pt x="802" y="1303"/>
                        <a:pt x="802" y="1303"/>
                      </a:cubicBezTo>
                      <a:cubicBezTo>
                        <a:pt x="802" y="1301"/>
                        <a:pt x="802" y="1300"/>
                        <a:pt x="801" y="1299"/>
                      </a:cubicBezTo>
                      <a:cubicBezTo>
                        <a:pt x="801" y="1298"/>
                        <a:pt x="801" y="1298"/>
                        <a:pt x="801" y="1298"/>
                      </a:cubicBezTo>
                      <a:cubicBezTo>
                        <a:pt x="798" y="1284"/>
                        <a:pt x="795" y="1273"/>
                        <a:pt x="793" y="1268"/>
                      </a:cubicBezTo>
                      <a:cubicBezTo>
                        <a:pt x="793" y="1268"/>
                        <a:pt x="793" y="1268"/>
                        <a:pt x="793" y="1268"/>
                      </a:cubicBezTo>
                      <a:cubicBezTo>
                        <a:pt x="793" y="1267"/>
                        <a:pt x="793" y="1266"/>
                        <a:pt x="792" y="1266"/>
                      </a:cubicBezTo>
                      <a:cubicBezTo>
                        <a:pt x="792" y="1266"/>
                        <a:pt x="792" y="1266"/>
                        <a:pt x="792" y="1266"/>
                      </a:cubicBezTo>
                      <a:cubicBezTo>
                        <a:pt x="792" y="1265"/>
                        <a:pt x="793" y="1265"/>
                        <a:pt x="793" y="1265"/>
                      </a:cubicBezTo>
                      <a:cubicBezTo>
                        <a:pt x="792" y="1264"/>
                        <a:pt x="792" y="1264"/>
                        <a:pt x="792" y="1264"/>
                      </a:cubicBezTo>
                      <a:cubicBezTo>
                        <a:pt x="792" y="1264"/>
                        <a:pt x="806" y="1107"/>
                        <a:pt x="803" y="1098"/>
                      </a:cubicBezTo>
                      <a:cubicBezTo>
                        <a:pt x="804" y="1068"/>
                        <a:pt x="820" y="1011"/>
                        <a:pt x="818" y="980"/>
                      </a:cubicBezTo>
                      <a:cubicBezTo>
                        <a:pt x="820" y="942"/>
                        <a:pt x="825" y="918"/>
                        <a:pt x="825" y="904"/>
                      </a:cubicBezTo>
                      <a:cubicBezTo>
                        <a:pt x="825" y="902"/>
                        <a:pt x="825" y="902"/>
                        <a:pt x="825" y="902"/>
                      </a:cubicBezTo>
                      <a:cubicBezTo>
                        <a:pt x="826" y="915"/>
                        <a:pt x="827" y="926"/>
                        <a:pt x="827" y="932"/>
                      </a:cubicBezTo>
                      <a:cubicBezTo>
                        <a:pt x="829" y="942"/>
                        <a:pt x="829" y="957"/>
                        <a:pt x="831" y="960"/>
                      </a:cubicBezTo>
                      <a:cubicBezTo>
                        <a:pt x="833" y="975"/>
                        <a:pt x="845" y="1059"/>
                        <a:pt x="846" y="1090"/>
                      </a:cubicBezTo>
                      <a:cubicBezTo>
                        <a:pt x="840" y="1132"/>
                        <a:pt x="839" y="1159"/>
                        <a:pt x="851" y="1219"/>
                      </a:cubicBezTo>
                      <a:cubicBezTo>
                        <a:pt x="856" y="1251"/>
                        <a:pt x="914" y="1393"/>
                        <a:pt x="917" y="1409"/>
                      </a:cubicBezTo>
                      <a:cubicBezTo>
                        <a:pt x="920" y="1425"/>
                        <a:pt x="924" y="1441"/>
                        <a:pt x="926" y="1445"/>
                      </a:cubicBezTo>
                      <a:cubicBezTo>
                        <a:pt x="928" y="1449"/>
                        <a:pt x="914" y="1471"/>
                        <a:pt x="918" y="1486"/>
                      </a:cubicBezTo>
                      <a:cubicBezTo>
                        <a:pt x="922" y="1500"/>
                        <a:pt x="896" y="1546"/>
                        <a:pt x="904" y="1589"/>
                      </a:cubicBezTo>
                      <a:cubicBezTo>
                        <a:pt x="912" y="1632"/>
                        <a:pt x="913" y="1638"/>
                        <a:pt x="914" y="1647"/>
                      </a:cubicBezTo>
                      <a:cubicBezTo>
                        <a:pt x="915" y="1657"/>
                        <a:pt x="921" y="1667"/>
                        <a:pt x="924" y="1679"/>
                      </a:cubicBezTo>
                      <a:cubicBezTo>
                        <a:pt x="927" y="1691"/>
                        <a:pt x="932" y="1720"/>
                        <a:pt x="939" y="1720"/>
                      </a:cubicBezTo>
                      <a:cubicBezTo>
                        <a:pt x="940" y="1720"/>
                        <a:pt x="941" y="1720"/>
                        <a:pt x="941" y="1720"/>
                      </a:cubicBezTo>
                      <a:cubicBezTo>
                        <a:pt x="942" y="1720"/>
                        <a:pt x="942" y="1720"/>
                        <a:pt x="942" y="1720"/>
                      </a:cubicBezTo>
                      <a:cubicBezTo>
                        <a:pt x="942" y="1720"/>
                        <a:pt x="943" y="1720"/>
                        <a:pt x="943" y="1720"/>
                      </a:cubicBezTo>
                      <a:cubicBezTo>
                        <a:pt x="943" y="1720"/>
                        <a:pt x="943" y="1720"/>
                        <a:pt x="944" y="1720"/>
                      </a:cubicBezTo>
                      <a:cubicBezTo>
                        <a:pt x="944" y="1720"/>
                        <a:pt x="944" y="1720"/>
                        <a:pt x="944" y="1719"/>
                      </a:cubicBezTo>
                      <a:cubicBezTo>
                        <a:pt x="944" y="1719"/>
                        <a:pt x="945" y="1719"/>
                        <a:pt x="945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6" y="1718"/>
                        <a:pt x="946" y="1718"/>
                        <a:pt x="947" y="1717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7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6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6"/>
                        <a:pt x="947" y="1715"/>
                        <a:pt x="947" y="1715"/>
                      </a:cubicBezTo>
                      <a:cubicBezTo>
                        <a:pt x="947" y="1715"/>
                        <a:pt x="949" y="1742"/>
                        <a:pt x="963" y="1742"/>
                      </a:cubicBezTo>
                      <a:cubicBezTo>
                        <a:pt x="972" y="1741"/>
                        <a:pt x="972" y="1733"/>
                        <a:pt x="972" y="1733"/>
                      </a:cubicBezTo>
                      <a:cubicBezTo>
                        <a:pt x="972" y="1733"/>
                        <a:pt x="974" y="1755"/>
                        <a:pt x="987" y="1753"/>
                      </a:cubicBezTo>
                      <a:cubicBezTo>
                        <a:pt x="999" y="1751"/>
                        <a:pt x="999" y="1739"/>
                        <a:pt x="999" y="1739"/>
                      </a:cubicBezTo>
                      <a:cubicBezTo>
                        <a:pt x="1007" y="1743"/>
                        <a:pt x="1020" y="1742"/>
                        <a:pt x="1023" y="1728"/>
                      </a:cubicBezTo>
                      <a:cubicBezTo>
                        <a:pt x="1026" y="1714"/>
                        <a:pt x="1033" y="1686"/>
                        <a:pt x="1032" y="1675"/>
                      </a:cubicBezTo>
                      <a:cubicBezTo>
                        <a:pt x="1032" y="1665"/>
                        <a:pt x="1039" y="1642"/>
                        <a:pt x="1039" y="1633"/>
                      </a:cubicBezTo>
                      <a:cubicBezTo>
                        <a:pt x="1046" y="1606"/>
                        <a:pt x="1053" y="1597"/>
                        <a:pt x="1051" y="1589"/>
                      </a:cubicBezTo>
                      <a:cubicBezTo>
                        <a:pt x="1060" y="1599"/>
                        <a:pt x="1068" y="1609"/>
                        <a:pt x="1072" y="1611"/>
                      </a:cubicBezTo>
                      <a:cubicBezTo>
                        <a:pt x="1074" y="1627"/>
                        <a:pt x="1090" y="1651"/>
                        <a:pt x="1103" y="1652"/>
                      </a:cubicBezTo>
                      <a:cubicBezTo>
                        <a:pt x="1120" y="1653"/>
                        <a:pt x="1116" y="1641"/>
                        <a:pt x="1111" y="1628"/>
                      </a:cubicBezTo>
                      <a:close/>
                      <a:moveTo>
                        <a:pt x="672" y="310"/>
                      </a:move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lose/>
                    </a:path>
                  </a:pathLst>
                </a:custGeom>
                <a:no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1368" y="714"/>
                  <a:ext cx="899" cy="2344"/>
                </a:xfrm>
                <a:custGeom>
                  <a:avLst/>
                  <a:gdLst>
                    <a:gd name="T0" fmla="*/ 810 w 1120"/>
                    <a:gd name="T1" fmla="*/ 1053 h 2926"/>
                    <a:gd name="T2" fmla="*/ 563 w 1120"/>
                    <a:gd name="T3" fmla="*/ 384 h 2926"/>
                    <a:gd name="T4" fmla="*/ 533 w 1120"/>
                    <a:gd name="T5" fmla="*/ 280 h 2926"/>
                    <a:gd name="T6" fmla="*/ 538 w 1120"/>
                    <a:gd name="T7" fmla="*/ 259 h 2926"/>
                    <a:gd name="T8" fmla="*/ 539 w 1120"/>
                    <a:gd name="T9" fmla="*/ 248 h 2926"/>
                    <a:gd name="T10" fmla="*/ 549 w 1120"/>
                    <a:gd name="T11" fmla="*/ 241 h 2926"/>
                    <a:gd name="T12" fmla="*/ 566 w 1120"/>
                    <a:gd name="T13" fmla="*/ 161 h 2926"/>
                    <a:gd name="T14" fmla="*/ 559 w 1120"/>
                    <a:gd name="T15" fmla="*/ 88 h 2926"/>
                    <a:gd name="T16" fmla="*/ 449 w 1120"/>
                    <a:gd name="T17" fmla="*/ 2 h 2926"/>
                    <a:gd name="T18" fmla="*/ 335 w 1120"/>
                    <a:gd name="T19" fmla="*/ 103 h 2926"/>
                    <a:gd name="T20" fmla="*/ 332 w 1120"/>
                    <a:gd name="T21" fmla="*/ 165 h 2926"/>
                    <a:gd name="T22" fmla="*/ 351 w 1120"/>
                    <a:gd name="T23" fmla="*/ 241 h 2926"/>
                    <a:gd name="T24" fmla="*/ 360 w 1120"/>
                    <a:gd name="T25" fmla="*/ 248 h 2926"/>
                    <a:gd name="T26" fmla="*/ 361 w 1120"/>
                    <a:gd name="T27" fmla="*/ 258 h 2926"/>
                    <a:gd name="T28" fmla="*/ 363 w 1120"/>
                    <a:gd name="T29" fmla="*/ 269 h 2926"/>
                    <a:gd name="T30" fmla="*/ 365 w 1120"/>
                    <a:gd name="T31" fmla="*/ 280 h 2926"/>
                    <a:gd name="T32" fmla="*/ 368 w 1120"/>
                    <a:gd name="T33" fmla="*/ 288 h 2926"/>
                    <a:gd name="T34" fmla="*/ 337 w 1120"/>
                    <a:gd name="T35" fmla="*/ 384 h 2926"/>
                    <a:gd name="T36" fmla="*/ 90 w 1120"/>
                    <a:gd name="T37" fmla="*/ 1053 h 2926"/>
                    <a:gd name="T38" fmla="*/ 14 w 1120"/>
                    <a:gd name="T39" fmla="*/ 1323 h 2926"/>
                    <a:gd name="T40" fmla="*/ 108 w 1120"/>
                    <a:gd name="T41" fmla="*/ 1404 h 2926"/>
                    <a:gd name="T42" fmla="*/ 140 w 1120"/>
                    <a:gd name="T43" fmla="*/ 1375 h 2926"/>
                    <a:gd name="T44" fmla="*/ 142 w 1120"/>
                    <a:gd name="T45" fmla="*/ 1378 h 2926"/>
                    <a:gd name="T46" fmla="*/ 162 w 1120"/>
                    <a:gd name="T47" fmla="*/ 1190 h 2926"/>
                    <a:gd name="T48" fmla="*/ 237 w 1120"/>
                    <a:gd name="T49" fmla="*/ 723 h 2926"/>
                    <a:gd name="T50" fmla="*/ 263 w 1120"/>
                    <a:gd name="T51" fmla="*/ 1014 h 2926"/>
                    <a:gd name="T52" fmla="*/ 251 w 1120"/>
                    <a:gd name="T53" fmla="*/ 1062 h 2926"/>
                    <a:gd name="T54" fmla="*/ 247 w 1120"/>
                    <a:gd name="T55" fmla="*/ 1080 h 2926"/>
                    <a:gd name="T56" fmla="*/ 244 w 1120"/>
                    <a:gd name="T57" fmla="*/ 1098 h 2926"/>
                    <a:gd name="T58" fmla="*/ 241 w 1120"/>
                    <a:gd name="T59" fmla="*/ 1116 h 2926"/>
                    <a:gd name="T60" fmla="*/ 238 w 1120"/>
                    <a:gd name="T61" fmla="*/ 1131 h 2926"/>
                    <a:gd name="T62" fmla="*/ 238 w 1120"/>
                    <a:gd name="T63" fmla="*/ 1145 h 2926"/>
                    <a:gd name="T64" fmla="*/ 339 w 1120"/>
                    <a:gd name="T65" fmla="*/ 2173 h 2926"/>
                    <a:gd name="T66" fmla="*/ 276 w 1120"/>
                    <a:gd name="T67" fmla="*/ 2314 h 2926"/>
                    <a:gd name="T68" fmla="*/ 328 w 1120"/>
                    <a:gd name="T69" fmla="*/ 2338 h 2926"/>
                    <a:gd name="T70" fmla="*/ 354 w 1120"/>
                    <a:gd name="T71" fmla="*/ 2334 h 2926"/>
                    <a:gd name="T72" fmla="*/ 392 w 1120"/>
                    <a:gd name="T73" fmla="*/ 2341 h 2926"/>
                    <a:gd name="T74" fmla="*/ 401 w 1120"/>
                    <a:gd name="T75" fmla="*/ 2335 h 2926"/>
                    <a:gd name="T76" fmla="*/ 420 w 1120"/>
                    <a:gd name="T77" fmla="*/ 2306 h 2926"/>
                    <a:gd name="T78" fmla="*/ 409 w 1120"/>
                    <a:gd name="T79" fmla="*/ 1721 h 2926"/>
                    <a:gd name="T80" fmla="*/ 490 w 1120"/>
                    <a:gd name="T81" fmla="*/ 1721 h 2926"/>
                    <a:gd name="T82" fmla="*/ 479 w 1120"/>
                    <a:gd name="T83" fmla="*/ 2306 h 2926"/>
                    <a:gd name="T84" fmla="*/ 498 w 1120"/>
                    <a:gd name="T85" fmla="*/ 2335 h 2926"/>
                    <a:gd name="T86" fmla="*/ 507 w 1120"/>
                    <a:gd name="T87" fmla="*/ 2341 h 2926"/>
                    <a:gd name="T88" fmla="*/ 520 w 1120"/>
                    <a:gd name="T89" fmla="*/ 2342 h 2926"/>
                    <a:gd name="T90" fmla="*/ 565 w 1120"/>
                    <a:gd name="T91" fmla="*/ 2338 h 2926"/>
                    <a:gd name="T92" fmla="*/ 606 w 1120"/>
                    <a:gd name="T93" fmla="*/ 2326 h 2926"/>
                    <a:gd name="T94" fmla="*/ 607 w 1120"/>
                    <a:gd name="T95" fmla="*/ 2275 h 2926"/>
                    <a:gd name="T96" fmla="*/ 623 w 1120"/>
                    <a:gd name="T97" fmla="*/ 1688 h 2926"/>
                    <a:gd name="T98" fmla="*/ 661 w 1120"/>
                    <a:gd name="T99" fmla="*/ 1138 h 2926"/>
                    <a:gd name="T100" fmla="*/ 660 w 1120"/>
                    <a:gd name="T101" fmla="*/ 1126 h 2926"/>
                    <a:gd name="T102" fmla="*/ 657 w 1120"/>
                    <a:gd name="T103" fmla="*/ 1109 h 2926"/>
                    <a:gd name="T104" fmla="*/ 654 w 1120"/>
                    <a:gd name="T105" fmla="*/ 1091 h 2926"/>
                    <a:gd name="T106" fmla="*/ 650 w 1120"/>
                    <a:gd name="T107" fmla="*/ 1072 h 2926"/>
                    <a:gd name="T108" fmla="*/ 646 w 1120"/>
                    <a:gd name="T109" fmla="*/ 1054 h 2926"/>
                    <a:gd name="T110" fmla="*/ 643 w 1120"/>
                    <a:gd name="T111" fmla="*/ 1040 h 2926"/>
                    <a:gd name="T112" fmla="*/ 645 w 1120"/>
                    <a:gd name="T113" fmla="*/ 880 h 2926"/>
                    <a:gd name="T114" fmla="*/ 683 w 1120"/>
                    <a:gd name="T115" fmla="*/ 977 h 2926"/>
                    <a:gd name="T116" fmla="*/ 754 w 1120"/>
                    <a:gd name="T117" fmla="*/ 1378 h 2926"/>
                    <a:gd name="T118" fmla="*/ 759 w 1120"/>
                    <a:gd name="T119" fmla="*/ 1377 h 2926"/>
                    <a:gd name="T120" fmla="*/ 760 w 1120"/>
                    <a:gd name="T121" fmla="*/ 1375 h 2926"/>
                    <a:gd name="T122" fmla="*/ 828 w 1120"/>
                    <a:gd name="T123" fmla="*/ 1342 h 2926"/>
                    <a:gd name="T124" fmla="*/ 539 w 1120"/>
                    <a:gd name="T125" fmla="*/ 248 h 29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0"/>
                    <a:gd name="T190" fmla="*/ 0 h 2926"/>
                    <a:gd name="T191" fmla="*/ 1120 w 1120"/>
                    <a:gd name="T192" fmla="*/ 2926 h 29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0" h="2926">
                      <a:moveTo>
                        <a:pt x="1111" y="1628"/>
                      </a:moveTo>
                      <a:cubicBezTo>
                        <a:pt x="1106" y="1614"/>
                        <a:pt x="1105" y="1598"/>
                        <a:pt x="1100" y="1592"/>
                      </a:cubicBezTo>
                      <a:cubicBezTo>
                        <a:pt x="1095" y="1586"/>
                        <a:pt x="1087" y="1551"/>
                        <a:pt x="1078" y="1540"/>
                      </a:cubicBezTo>
                      <a:cubicBezTo>
                        <a:pt x="1069" y="1528"/>
                        <a:pt x="1035" y="1477"/>
                        <a:pt x="1026" y="1469"/>
                      </a:cubicBezTo>
                      <a:cubicBezTo>
                        <a:pt x="1023" y="1464"/>
                        <a:pt x="1025" y="1444"/>
                        <a:pt x="1021" y="1430"/>
                      </a:cubicBezTo>
                      <a:cubicBezTo>
                        <a:pt x="1017" y="1416"/>
                        <a:pt x="1018" y="1402"/>
                        <a:pt x="1014" y="1386"/>
                      </a:cubicBezTo>
                      <a:cubicBezTo>
                        <a:pt x="1010" y="1369"/>
                        <a:pt x="1010" y="1337"/>
                        <a:pt x="1009" y="1315"/>
                      </a:cubicBezTo>
                      <a:cubicBezTo>
                        <a:pt x="1007" y="1277"/>
                        <a:pt x="1007" y="1129"/>
                        <a:pt x="985" y="1075"/>
                      </a:cubicBezTo>
                      <a:cubicBezTo>
                        <a:pt x="981" y="1058"/>
                        <a:pt x="976" y="1031"/>
                        <a:pt x="977" y="992"/>
                      </a:cubicBezTo>
                      <a:cubicBezTo>
                        <a:pt x="975" y="886"/>
                        <a:pt x="951" y="825"/>
                        <a:pt x="953" y="792"/>
                      </a:cubicBezTo>
                      <a:cubicBezTo>
                        <a:pt x="960" y="744"/>
                        <a:pt x="949" y="693"/>
                        <a:pt x="940" y="653"/>
                      </a:cubicBezTo>
                      <a:cubicBezTo>
                        <a:pt x="921" y="567"/>
                        <a:pt x="879" y="544"/>
                        <a:pt x="860" y="540"/>
                      </a:cubicBezTo>
                      <a:cubicBezTo>
                        <a:pt x="840" y="536"/>
                        <a:pt x="810" y="533"/>
                        <a:pt x="797" y="520"/>
                      </a:cubicBezTo>
                      <a:cubicBezTo>
                        <a:pt x="787" y="512"/>
                        <a:pt x="720" y="481"/>
                        <a:pt x="701" y="479"/>
                      </a:cubicBezTo>
                      <a:cubicBezTo>
                        <a:pt x="651" y="470"/>
                        <a:pt x="660" y="380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1" y="360"/>
                        <a:pt x="661" y="358"/>
                        <a:pt x="662" y="357"/>
                      </a:cubicBezTo>
                      <a:cubicBezTo>
                        <a:pt x="662" y="357"/>
                        <a:pt x="662" y="356"/>
                        <a:pt x="662" y="356"/>
                      </a:cubicBezTo>
                      <a:cubicBezTo>
                        <a:pt x="663" y="355"/>
                        <a:pt x="663" y="353"/>
                        <a:pt x="664" y="351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5" y="348"/>
                        <a:pt x="665" y="346"/>
                        <a:pt x="666" y="344"/>
                      </a:cubicBezTo>
                      <a:cubicBezTo>
                        <a:pt x="666" y="344"/>
                        <a:pt x="666" y="344"/>
                        <a:pt x="666" y="343"/>
                      </a:cubicBezTo>
                      <a:cubicBezTo>
                        <a:pt x="666" y="341"/>
                        <a:pt x="667" y="339"/>
                        <a:pt x="667" y="337"/>
                      </a:cubicBezTo>
                      <a:cubicBezTo>
                        <a:pt x="667" y="337"/>
                        <a:pt x="667" y="337"/>
                        <a:pt x="668" y="337"/>
                      </a:cubicBezTo>
                      <a:cubicBezTo>
                        <a:pt x="668" y="334"/>
                        <a:pt x="669" y="332"/>
                        <a:pt x="669" y="330"/>
                      </a:cubicBezTo>
                      <a:cubicBezTo>
                        <a:pt x="669" y="330"/>
                        <a:pt x="669" y="330"/>
                        <a:pt x="669" y="330"/>
                      </a:cubicBezTo>
                      <a:cubicBezTo>
                        <a:pt x="669" y="328"/>
                        <a:pt x="670" y="325"/>
                        <a:pt x="670" y="323"/>
                      </a:cubicBezTo>
                      <a:cubicBezTo>
                        <a:pt x="670" y="323"/>
                        <a:pt x="670" y="323"/>
                        <a:pt x="670" y="323"/>
                      </a:cubicBezTo>
                      <a:cubicBezTo>
                        <a:pt x="671" y="321"/>
                        <a:pt x="671" y="319"/>
                        <a:pt x="671" y="317"/>
                      </a:cubicBezTo>
                      <a:cubicBezTo>
                        <a:pt x="671" y="317"/>
                        <a:pt x="671" y="317"/>
                        <a:pt x="671" y="317"/>
                      </a:cubicBezTo>
                      <a:cubicBezTo>
                        <a:pt x="672" y="315"/>
                        <a:pt x="672" y="313"/>
                        <a:pt x="672" y="312"/>
                      </a:cubicBezTo>
                      <a:cubicBezTo>
                        <a:pt x="672" y="312"/>
                        <a:pt x="672" y="312"/>
                        <a:pt x="672" y="312"/>
                      </a:cubicBezTo>
                      <a:cubicBezTo>
                        <a:pt x="672" y="311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4" y="309"/>
                        <a:pt x="676" y="308"/>
                        <a:pt x="679" y="306"/>
                      </a:cubicBezTo>
                      <a:cubicBezTo>
                        <a:pt x="679" y="306"/>
                        <a:pt x="679" y="306"/>
                        <a:pt x="679" y="306"/>
                      </a:cubicBezTo>
                      <a:cubicBezTo>
                        <a:pt x="680" y="305"/>
                        <a:pt x="680" y="305"/>
                        <a:pt x="681" y="305"/>
                      </a:cubicBezTo>
                      <a:cubicBezTo>
                        <a:pt x="681" y="304"/>
                        <a:pt x="681" y="304"/>
                        <a:pt x="681" y="304"/>
                      </a:cubicBezTo>
                      <a:cubicBezTo>
                        <a:pt x="682" y="304"/>
                        <a:pt x="682" y="303"/>
                        <a:pt x="682" y="303"/>
                      </a:cubicBezTo>
                      <a:cubicBezTo>
                        <a:pt x="683" y="303"/>
                        <a:pt x="683" y="302"/>
                        <a:pt x="683" y="302"/>
                      </a:cubicBezTo>
                      <a:cubicBezTo>
                        <a:pt x="683" y="302"/>
                        <a:pt x="684" y="302"/>
                        <a:pt x="684" y="301"/>
                      </a:cubicBezTo>
                      <a:cubicBezTo>
                        <a:pt x="684" y="301"/>
                        <a:pt x="685" y="300"/>
                        <a:pt x="685" y="300"/>
                      </a:cubicBezTo>
                      <a:cubicBezTo>
                        <a:pt x="688" y="296"/>
                        <a:pt x="689" y="291"/>
                        <a:pt x="693" y="286"/>
                      </a:cubicBezTo>
                      <a:cubicBezTo>
                        <a:pt x="696" y="280"/>
                        <a:pt x="695" y="276"/>
                        <a:pt x="698" y="267"/>
                      </a:cubicBezTo>
                      <a:cubicBezTo>
                        <a:pt x="701" y="258"/>
                        <a:pt x="703" y="244"/>
                        <a:pt x="703" y="239"/>
                      </a:cubicBezTo>
                      <a:cubicBezTo>
                        <a:pt x="703" y="233"/>
                        <a:pt x="709" y="218"/>
                        <a:pt x="709" y="211"/>
                      </a:cubicBezTo>
                      <a:cubicBezTo>
                        <a:pt x="709" y="206"/>
                        <a:pt x="707" y="202"/>
                        <a:pt x="705" y="201"/>
                      </a:cubicBezTo>
                      <a:cubicBezTo>
                        <a:pt x="705" y="201"/>
                        <a:pt x="705" y="201"/>
                        <a:pt x="705" y="201"/>
                      </a:cubicBezTo>
                      <a:cubicBezTo>
                        <a:pt x="705" y="201"/>
                        <a:pt x="706" y="201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7" y="200"/>
                        <a:pt x="707" y="199"/>
                        <a:pt x="707" y="199"/>
                      </a:cubicBezTo>
                      <a:cubicBezTo>
                        <a:pt x="707" y="192"/>
                        <a:pt x="704" y="175"/>
                        <a:pt x="705" y="168"/>
                      </a:cubicBezTo>
                      <a:cubicBezTo>
                        <a:pt x="705" y="163"/>
                        <a:pt x="706" y="148"/>
                        <a:pt x="706" y="142"/>
                      </a:cubicBezTo>
                      <a:cubicBezTo>
                        <a:pt x="706" y="131"/>
                        <a:pt x="700" y="120"/>
                        <a:pt x="697" y="110"/>
                      </a:cubicBezTo>
                      <a:cubicBezTo>
                        <a:pt x="694" y="99"/>
                        <a:pt x="694" y="87"/>
                        <a:pt x="691" y="77"/>
                      </a:cubicBezTo>
                      <a:cubicBezTo>
                        <a:pt x="687" y="64"/>
                        <a:pt x="678" y="56"/>
                        <a:pt x="666" y="49"/>
                      </a:cubicBezTo>
                      <a:cubicBezTo>
                        <a:pt x="657" y="44"/>
                        <a:pt x="646" y="43"/>
                        <a:pt x="641" y="35"/>
                      </a:cubicBezTo>
                      <a:cubicBezTo>
                        <a:pt x="638" y="31"/>
                        <a:pt x="641" y="30"/>
                        <a:pt x="635" y="27"/>
                      </a:cubicBezTo>
                      <a:cubicBezTo>
                        <a:pt x="632" y="25"/>
                        <a:pt x="626" y="24"/>
                        <a:pt x="623" y="23"/>
                      </a:cubicBezTo>
                      <a:cubicBezTo>
                        <a:pt x="614" y="21"/>
                        <a:pt x="602" y="16"/>
                        <a:pt x="604" y="5"/>
                      </a:cubicBezTo>
                      <a:cubicBezTo>
                        <a:pt x="591" y="2"/>
                        <a:pt x="570" y="13"/>
                        <a:pt x="559" y="2"/>
                      </a:cubicBezTo>
                      <a:cubicBezTo>
                        <a:pt x="551" y="2"/>
                        <a:pt x="551" y="2"/>
                        <a:pt x="551" y="2"/>
                      </a:cubicBezTo>
                      <a:cubicBezTo>
                        <a:pt x="544" y="4"/>
                        <a:pt x="535" y="3"/>
                        <a:pt x="528" y="0"/>
                      </a:cubicBezTo>
                      <a:cubicBezTo>
                        <a:pt x="525" y="6"/>
                        <a:pt x="511" y="12"/>
                        <a:pt x="503" y="12"/>
                      </a:cubicBezTo>
                      <a:cubicBezTo>
                        <a:pt x="493" y="12"/>
                        <a:pt x="482" y="14"/>
                        <a:pt x="476" y="23"/>
                      </a:cubicBezTo>
                      <a:cubicBezTo>
                        <a:pt x="480" y="22"/>
                        <a:pt x="485" y="20"/>
                        <a:pt x="487" y="23"/>
                      </a:cubicBezTo>
                      <a:cubicBezTo>
                        <a:pt x="461" y="37"/>
                        <a:pt x="429" y="57"/>
                        <a:pt x="426" y="89"/>
                      </a:cubicBezTo>
                      <a:cubicBezTo>
                        <a:pt x="425" y="103"/>
                        <a:pt x="418" y="114"/>
                        <a:pt x="417" y="128"/>
                      </a:cubicBezTo>
                      <a:cubicBezTo>
                        <a:pt x="416" y="142"/>
                        <a:pt x="405" y="149"/>
                        <a:pt x="410" y="163"/>
                      </a:cubicBezTo>
                      <a:cubicBezTo>
                        <a:pt x="409" y="172"/>
                        <a:pt x="412" y="172"/>
                        <a:pt x="412" y="180"/>
                      </a:cubicBezTo>
                      <a:cubicBezTo>
                        <a:pt x="409" y="189"/>
                        <a:pt x="417" y="200"/>
                        <a:pt x="417" y="200"/>
                      </a:cubicBezTo>
                      <a:cubicBezTo>
                        <a:pt x="417" y="200"/>
                        <a:pt x="417" y="200"/>
                        <a:pt x="417" y="200"/>
                      </a:cubicBezTo>
                      <a:cubicBezTo>
                        <a:pt x="416" y="200"/>
                        <a:pt x="415" y="202"/>
                        <a:pt x="414" y="204"/>
                      </a:cubicBezTo>
                      <a:cubicBezTo>
                        <a:pt x="414" y="204"/>
                        <a:pt x="414" y="204"/>
                        <a:pt x="414" y="204"/>
                      </a:cubicBezTo>
                      <a:cubicBezTo>
                        <a:pt x="413" y="205"/>
                        <a:pt x="413" y="205"/>
                        <a:pt x="413" y="206"/>
                      </a:cubicBezTo>
                      <a:cubicBezTo>
                        <a:pt x="413" y="207"/>
                        <a:pt x="413" y="207"/>
                        <a:pt x="413" y="207"/>
                      </a:cubicBezTo>
                      <a:cubicBezTo>
                        <a:pt x="412" y="208"/>
                        <a:pt x="412" y="209"/>
                        <a:pt x="412" y="211"/>
                      </a:cubicBezTo>
                      <a:cubicBezTo>
                        <a:pt x="412" y="218"/>
                        <a:pt x="419" y="233"/>
                        <a:pt x="419" y="239"/>
                      </a:cubicBezTo>
                      <a:cubicBezTo>
                        <a:pt x="419" y="244"/>
                        <a:pt x="420" y="258"/>
                        <a:pt x="424" y="267"/>
                      </a:cubicBezTo>
                      <a:cubicBezTo>
                        <a:pt x="427" y="276"/>
                        <a:pt x="425" y="280"/>
                        <a:pt x="429" y="286"/>
                      </a:cubicBezTo>
                      <a:cubicBezTo>
                        <a:pt x="432" y="291"/>
                        <a:pt x="433" y="296"/>
                        <a:pt x="436" y="300"/>
                      </a:cubicBezTo>
                      <a:cubicBezTo>
                        <a:pt x="437" y="300"/>
                        <a:pt x="437" y="301"/>
                        <a:pt x="437" y="301"/>
                      </a:cubicBezTo>
                      <a:cubicBezTo>
                        <a:pt x="438" y="302"/>
                        <a:pt x="438" y="302"/>
                        <a:pt x="438" y="302"/>
                      </a:cubicBezTo>
                      <a:cubicBezTo>
                        <a:pt x="438" y="302"/>
                        <a:pt x="439" y="303"/>
                        <a:pt x="439" y="303"/>
                      </a:cubicBezTo>
                      <a:cubicBezTo>
                        <a:pt x="439" y="303"/>
                        <a:pt x="440" y="304"/>
                        <a:pt x="440" y="304"/>
                      </a:cubicBezTo>
                      <a:cubicBezTo>
                        <a:pt x="440" y="304"/>
                        <a:pt x="441" y="305"/>
                        <a:pt x="441" y="305"/>
                      </a:cubicBezTo>
                      <a:cubicBezTo>
                        <a:pt x="441" y="305"/>
                        <a:pt x="442" y="306"/>
                        <a:pt x="442" y="306"/>
                      </a:cubicBezTo>
                      <a:cubicBezTo>
                        <a:pt x="442" y="306"/>
                        <a:pt x="443" y="306"/>
                        <a:pt x="443" y="306"/>
                      </a:cubicBezTo>
                      <a:cubicBezTo>
                        <a:pt x="445" y="308"/>
                        <a:pt x="448" y="310"/>
                        <a:pt x="449" y="310"/>
                      </a:cubicBezTo>
                      <a:cubicBezTo>
                        <a:pt x="449" y="310"/>
                        <a:pt x="449" y="310"/>
                        <a:pt x="449" y="310"/>
                      </a:cubicBezTo>
                      <a:cubicBezTo>
                        <a:pt x="449" y="312"/>
                        <a:pt x="450" y="314"/>
                        <a:pt x="450" y="316"/>
                      </a:cubicBezTo>
                      <a:cubicBezTo>
                        <a:pt x="450" y="316"/>
                        <a:pt x="450" y="316"/>
                        <a:pt x="450" y="316"/>
                      </a:cubicBezTo>
                      <a:cubicBezTo>
                        <a:pt x="450" y="317"/>
                        <a:pt x="450" y="318"/>
                        <a:pt x="450" y="319"/>
                      </a:cubicBezTo>
                      <a:cubicBezTo>
                        <a:pt x="450" y="319"/>
                        <a:pt x="450" y="319"/>
                        <a:pt x="450" y="319"/>
                      </a:cubicBezTo>
                      <a:cubicBezTo>
                        <a:pt x="450" y="320"/>
                        <a:pt x="450" y="321"/>
                        <a:pt x="450" y="322"/>
                      </a:cubicBezTo>
                      <a:cubicBezTo>
                        <a:pt x="450" y="322"/>
                        <a:pt x="450" y="322"/>
                        <a:pt x="450" y="322"/>
                      </a:cubicBezTo>
                      <a:cubicBezTo>
                        <a:pt x="450" y="323"/>
                        <a:pt x="451" y="324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7"/>
                        <a:pt x="451" y="328"/>
                        <a:pt x="451" y="329"/>
                      </a:cubicBezTo>
                      <a:cubicBezTo>
                        <a:pt x="451" y="329"/>
                        <a:pt x="451" y="330"/>
                        <a:pt x="451" y="330"/>
                      </a:cubicBezTo>
                      <a:cubicBezTo>
                        <a:pt x="451" y="331"/>
                        <a:pt x="452" y="332"/>
                        <a:pt x="452" y="333"/>
                      </a:cubicBezTo>
                      <a:cubicBezTo>
                        <a:pt x="452" y="333"/>
                        <a:pt x="452" y="333"/>
                        <a:pt x="452" y="334"/>
                      </a:cubicBezTo>
                      <a:cubicBezTo>
                        <a:pt x="452" y="335"/>
                        <a:pt x="452" y="336"/>
                        <a:pt x="452" y="336"/>
                      </a:cubicBezTo>
                      <a:cubicBezTo>
                        <a:pt x="452" y="337"/>
                        <a:pt x="452" y="337"/>
                        <a:pt x="453" y="338"/>
                      </a:cubicBezTo>
                      <a:cubicBezTo>
                        <a:pt x="453" y="339"/>
                        <a:pt x="453" y="339"/>
                        <a:pt x="453" y="340"/>
                      </a:cubicBezTo>
                      <a:cubicBezTo>
                        <a:pt x="453" y="341"/>
                        <a:pt x="453" y="341"/>
                        <a:pt x="453" y="342"/>
                      </a:cubicBezTo>
                      <a:cubicBezTo>
                        <a:pt x="453" y="342"/>
                        <a:pt x="454" y="343"/>
                        <a:pt x="454" y="344"/>
                      </a:cubicBezTo>
                      <a:cubicBezTo>
                        <a:pt x="454" y="344"/>
                        <a:pt x="454" y="345"/>
                        <a:pt x="454" y="345"/>
                      </a:cubicBezTo>
                      <a:cubicBezTo>
                        <a:pt x="454" y="346"/>
                        <a:pt x="454" y="347"/>
                        <a:pt x="454" y="347"/>
                      </a:cubicBezTo>
                      <a:cubicBezTo>
                        <a:pt x="455" y="348"/>
                        <a:pt x="455" y="348"/>
                        <a:pt x="455" y="349"/>
                      </a:cubicBezTo>
                      <a:cubicBezTo>
                        <a:pt x="455" y="349"/>
                        <a:pt x="455" y="350"/>
                        <a:pt x="455" y="351"/>
                      </a:cubicBezTo>
                      <a:cubicBezTo>
                        <a:pt x="455" y="351"/>
                        <a:pt x="456" y="352"/>
                        <a:pt x="456" y="352"/>
                      </a:cubicBezTo>
                      <a:cubicBezTo>
                        <a:pt x="456" y="353"/>
                        <a:pt x="456" y="353"/>
                        <a:pt x="456" y="354"/>
                      </a:cubicBezTo>
                      <a:cubicBezTo>
                        <a:pt x="456" y="354"/>
                        <a:pt x="457" y="355"/>
                        <a:pt x="457" y="355"/>
                      </a:cubicBezTo>
                      <a:cubicBezTo>
                        <a:pt x="457" y="356"/>
                        <a:pt x="457" y="356"/>
                        <a:pt x="457" y="357"/>
                      </a:cubicBezTo>
                      <a:cubicBezTo>
                        <a:pt x="457" y="357"/>
                        <a:pt x="458" y="358"/>
                        <a:pt x="458" y="358"/>
                      </a:cubicBezTo>
                      <a:cubicBezTo>
                        <a:pt x="458" y="359"/>
                        <a:pt x="458" y="359"/>
                        <a:pt x="458" y="359"/>
                      </a:cubicBezTo>
                      <a:cubicBezTo>
                        <a:pt x="459" y="360"/>
                        <a:pt x="459" y="361"/>
                        <a:pt x="459" y="362"/>
                      </a:cubicBezTo>
                      <a:cubicBezTo>
                        <a:pt x="460" y="362"/>
                        <a:pt x="460" y="363"/>
                        <a:pt x="461" y="364"/>
                      </a:cubicBezTo>
                      <a:cubicBezTo>
                        <a:pt x="461" y="365"/>
                        <a:pt x="461" y="365"/>
                        <a:pt x="461" y="366"/>
                      </a:cubicBezTo>
                      <a:cubicBezTo>
                        <a:pt x="461" y="377"/>
                        <a:pt x="463" y="401"/>
                        <a:pt x="459" y="425"/>
                      </a:cubicBezTo>
                      <a:cubicBezTo>
                        <a:pt x="459" y="425"/>
                        <a:pt x="459" y="426"/>
                        <a:pt x="459" y="426"/>
                      </a:cubicBezTo>
                      <a:cubicBezTo>
                        <a:pt x="459" y="427"/>
                        <a:pt x="458" y="427"/>
                        <a:pt x="458" y="427"/>
                      </a:cubicBezTo>
                      <a:cubicBezTo>
                        <a:pt x="454" y="452"/>
                        <a:pt x="443" y="475"/>
                        <a:pt x="420" y="479"/>
                      </a:cubicBezTo>
                      <a:cubicBezTo>
                        <a:pt x="400" y="481"/>
                        <a:pt x="333" y="512"/>
                        <a:pt x="324" y="520"/>
                      </a:cubicBezTo>
                      <a:cubicBezTo>
                        <a:pt x="311" y="533"/>
                        <a:pt x="280" y="536"/>
                        <a:pt x="261" y="540"/>
                      </a:cubicBezTo>
                      <a:cubicBezTo>
                        <a:pt x="241" y="544"/>
                        <a:pt x="200" y="567"/>
                        <a:pt x="180" y="653"/>
                      </a:cubicBezTo>
                      <a:cubicBezTo>
                        <a:pt x="171" y="693"/>
                        <a:pt x="161" y="744"/>
                        <a:pt x="167" y="792"/>
                      </a:cubicBezTo>
                      <a:cubicBezTo>
                        <a:pt x="170" y="825"/>
                        <a:pt x="146" y="886"/>
                        <a:pt x="143" y="992"/>
                      </a:cubicBezTo>
                      <a:cubicBezTo>
                        <a:pt x="144" y="1031"/>
                        <a:pt x="140" y="1058"/>
                        <a:pt x="135" y="1075"/>
                      </a:cubicBezTo>
                      <a:cubicBezTo>
                        <a:pt x="113" y="1129"/>
                        <a:pt x="113" y="1277"/>
                        <a:pt x="112" y="1315"/>
                      </a:cubicBezTo>
                      <a:cubicBezTo>
                        <a:pt x="111" y="1337"/>
                        <a:pt x="111" y="1369"/>
                        <a:pt x="107" y="1386"/>
                      </a:cubicBezTo>
                      <a:cubicBezTo>
                        <a:pt x="103" y="1402"/>
                        <a:pt x="106" y="1416"/>
                        <a:pt x="101" y="1430"/>
                      </a:cubicBezTo>
                      <a:cubicBezTo>
                        <a:pt x="97" y="1444"/>
                        <a:pt x="99" y="1464"/>
                        <a:pt x="96" y="1469"/>
                      </a:cubicBezTo>
                      <a:cubicBezTo>
                        <a:pt x="88" y="1477"/>
                        <a:pt x="53" y="1528"/>
                        <a:pt x="44" y="1540"/>
                      </a:cubicBezTo>
                      <a:cubicBezTo>
                        <a:pt x="36" y="1551"/>
                        <a:pt x="26" y="1586"/>
                        <a:pt x="21" y="1592"/>
                      </a:cubicBezTo>
                      <a:cubicBezTo>
                        <a:pt x="16" y="1598"/>
                        <a:pt x="15" y="1614"/>
                        <a:pt x="9" y="1628"/>
                      </a:cubicBezTo>
                      <a:cubicBezTo>
                        <a:pt x="4" y="1641"/>
                        <a:pt x="0" y="1653"/>
                        <a:pt x="17" y="1652"/>
                      </a:cubicBezTo>
                      <a:cubicBezTo>
                        <a:pt x="31" y="1651"/>
                        <a:pt x="46" y="1627"/>
                        <a:pt x="49" y="1611"/>
                      </a:cubicBezTo>
                      <a:cubicBezTo>
                        <a:pt x="53" y="1609"/>
                        <a:pt x="61" y="1599"/>
                        <a:pt x="70" y="1589"/>
                      </a:cubicBezTo>
                      <a:cubicBezTo>
                        <a:pt x="68" y="1597"/>
                        <a:pt x="74" y="1606"/>
                        <a:pt x="81" y="1633"/>
                      </a:cubicBezTo>
                      <a:cubicBezTo>
                        <a:pt x="81" y="1642"/>
                        <a:pt x="89" y="1665"/>
                        <a:pt x="88" y="1675"/>
                      </a:cubicBezTo>
                      <a:cubicBezTo>
                        <a:pt x="87" y="1686"/>
                        <a:pt x="94" y="1714"/>
                        <a:pt x="97" y="1728"/>
                      </a:cubicBezTo>
                      <a:cubicBezTo>
                        <a:pt x="100" y="1742"/>
                        <a:pt x="113" y="1743"/>
                        <a:pt x="122" y="1739"/>
                      </a:cubicBezTo>
                      <a:cubicBezTo>
                        <a:pt x="122" y="1739"/>
                        <a:pt x="121" y="1751"/>
                        <a:pt x="134" y="1753"/>
                      </a:cubicBezTo>
                      <a:cubicBezTo>
                        <a:pt x="146" y="1755"/>
                        <a:pt x="148" y="1733"/>
                        <a:pt x="148" y="1733"/>
                      </a:cubicBezTo>
                      <a:cubicBezTo>
                        <a:pt x="148" y="1733"/>
                        <a:pt x="148" y="1741"/>
                        <a:pt x="157" y="1742"/>
                      </a:cubicBezTo>
                      <a:cubicBezTo>
                        <a:pt x="171" y="1742"/>
                        <a:pt x="173" y="1715"/>
                        <a:pt x="173" y="1715"/>
                      </a:cubicBezTo>
                      <a:cubicBezTo>
                        <a:pt x="173" y="1715"/>
                        <a:pt x="174" y="1716"/>
                        <a:pt x="174" y="1716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6"/>
                        <a:pt x="174" y="1717"/>
                        <a:pt x="174" y="1717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8"/>
                        <a:pt x="175" y="1718"/>
                        <a:pt x="175" y="1719"/>
                      </a:cubicBezTo>
                      <a:cubicBezTo>
                        <a:pt x="175" y="1719"/>
                        <a:pt x="176" y="1719"/>
                        <a:pt x="176" y="1719"/>
                      </a:cubicBezTo>
                      <a:cubicBezTo>
                        <a:pt x="176" y="1719"/>
                        <a:pt x="176" y="1719"/>
                        <a:pt x="176" y="1719"/>
                      </a:cubicBezTo>
                      <a:cubicBezTo>
                        <a:pt x="176" y="1720"/>
                        <a:pt x="177" y="1720"/>
                        <a:pt x="177" y="1720"/>
                      </a:cubicBezTo>
                      <a:cubicBezTo>
                        <a:pt x="177" y="1720"/>
                        <a:pt x="177" y="1720"/>
                        <a:pt x="177" y="1720"/>
                      </a:cubicBezTo>
                      <a:cubicBezTo>
                        <a:pt x="178" y="1720"/>
                        <a:pt x="178" y="1720"/>
                        <a:pt x="179" y="1720"/>
                      </a:cubicBezTo>
                      <a:cubicBezTo>
                        <a:pt x="179" y="1720"/>
                        <a:pt x="179" y="1720"/>
                        <a:pt x="179" y="1720"/>
                      </a:cubicBezTo>
                      <a:cubicBezTo>
                        <a:pt x="180" y="1720"/>
                        <a:pt x="180" y="1720"/>
                        <a:pt x="181" y="1720"/>
                      </a:cubicBezTo>
                      <a:cubicBezTo>
                        <a:pt x="188" y="1720"/>
                        <a:pt x="194" y="1691"/>
                        <a:pt x="197" y="1679"/>
                      </a:cubicBezTo>
                      <a:cubicBezTo>
                        <a:pt x="200" y="1667"/>
                        <a:pt x="205" y="1657"/>
                        <a:pt x="206" y="1647"/>
                      </a:cubicBezTo>
                      <a:cubicBezTo>
                        <a:pt x="207" y="1638"/>
                        <a:pt x="208" y="1632"/>
                        <a:pt x="216" y="1589"/>
                      </a:cubicBezTo>
                      <a:cubicBezTo>
                        <a:pt x="224" y="1546"/>
                        <a:pt x="199" y="1500"/>
                        <a:pt x="202" y="1486"/>
                      </a:cubicBezTo>
                      <a:cubicBezTo>
                        <a:pt x="206" y="1471"/>
                        <a:pt x="193" y="1449"/>
                        <a:pt x="195" y="1445"/>
                      </a:cubicBezTo>
                      <a:cubicBezTo>
                        <a:pt x="197" y="1441"/>
                        <a:pt x="201" y="1425"/>
                        <a:pt x="204" y="1409"/>
                      </a:cubicBezTo>
                      <a:cubicBezTo>
                        <a:pt x="206" y="1393"/>
                        <a:pt x="264" y="1251"/>
                        <a:pt x="270" y="1219"/>
                      </a:cubicBezTo>
                      <a:cubicBezTo>
                        <a:pt x="281" y="1159"/>
                        <a:pt x="281" y="1132"/>
                        <a:pt x="274" y="1090"/>
                      </a:cubicBezTo>
                      <a:cubicBezTo>
                        <a:pt x="275" y="1059"/>
                        <a:pt x="288" y="975"/>
                        <a:pt x="290" y="960"/>
                      </a:cubicBezTo>
                      <a:cubicBezTo>
                        <a:pt x="291" y="957"/>
                        <a:pt x="291" y="942"/>
                        <a:pt x="293" y="932"/>
                      </a:cubicBezTo>
                      <a:cubicBezTo>
                        <a:pt x="294" y="926"/>
                        <a:pt x="295" y="915"/>
                        <a:pt x="295" y="902"/>
                      </a:cubicBezTo>
                      <a:cubicBezTo>
                        <a:pt x="296" y="904"/>
                        <a:pt x="296" y="904"/>
                        <a:pt x="296" y="904"/>
                      </a:cubicBezTo>
                      <a:cubicBezTo>
                        <a:pt x="296" y="918"/>
                        <a:pt x="300" y="942"/>
                        <a:pt x="302" y="980"/>
                      </a:cubicBezTo>
                      <a:cubicBezTo>
                        <a:pt x="301" y="1011"/>
                        <a:pt x="316" y="1068"/>
                        <a:pt x="318" y="1098"/>
                      </a:cubicBezTo>
                      <a:cubicBezTo>
                        <a:pt x="314" y="1107"/>
                        <a:pt x="329" y="1264"/>
                        <a:pt x="329" y="1264"/>
                      </a:cubicBezTo>
                      <a:cubicBezTo>
                        <a:pt x="328" y="1265"/>
                        <a:pt x="328" y="1265"/>
                        <a:pt x="328" y="1265"/>
                      </a:cubicBezTo>
                      <a:cubicBezTo>
                        <a:pt x="328" y="1265"/>
                        <a:pt x="328" y="1265"/>
                        <a:pt x="328" y="1266"/>
                      </a:cubicBezTo>
                      <a:cubicBezTo>
                        <a:pt x="328" y="1266"/>
                        <a:pt x="328" y="1266"/>
                        <a:pt x="328" y="1266"/>
                      </a:cubicBezTo>
                      <a:cubicBezTo>
                        <a:pt x="326" y="1272"/>
                        <a:pt x="321" y="1288"/>
                        <a:pt x="317" y="1309"/>
                      </a:cubicBezTo>
                      <a:cubicBezTo>
                        <a:pt x="317" y="1309"/>
                        <a:pt x="317" y="1309"/>
                        <a:pt x="316" y="1310"/>
                      </a:cubicBezTo>
                      <a:cubicBezTo>
                        <a:pt x="316" y="1311"/>
                        <a:pt x="316" y="1313"/>
                        <a:pt x="315" y="1314"/>
                      </a:cubicBezTo>
                      <a:cubicBezTo>
                        <a:pt x="315" y="1315"/>
                        <a:pt x="315" y="1315"/>
                        <a:pt x="315" y="1316"/>
                      </a:cubicBezTo>
                      <a:cubicBezTo>
                        <a:pt x="315" y="1317"/>
                        <a:pt x="314" y="1319"/>
                        <a:pt x="314" y="1320"/>
                      </a:cubicBezTo>
                      <a:cubicBezTo>
                        <a:pt x="314" y="1321"/>
                        <a:pt x="314" y="1321"/>
                        <a:pt x="314" y="1322"/>
                      </a:cubicBezTo>
                      <a:cubicBezTo>
                        <a:pt x="313" y="1323"/>
                        <a:pt x="313" y="1325"/>
                        <a:pt x="313" y="1326"/>
                      </a:cubicBezTo>
                      <a:cubicBezTo>
                        <a:pt x="313" y="1327"/>
                        <a:pt x="312" y="1328"/>
                        <a:pt x="312" y="1328"/>
                      </a:cubicBezTo>
                      <a:cubicBezTo>
                        <a:pt x="312" y="1330"/>
                        <a:pt x="312" y="1331"/>
                        <a:pt x="311" y="1332"/>
                      </a:cubicBezTo>
                      <a:cubicBezTo>
                        <a:pt x="311" y="1333"/>
                        <a:pt x="311" y="1334"/>
                        <a:pt x="311" y="1335"/>
                      </a:cubicBezTo>
                      <a:cubicBezTo>
                        <a:pt x="311" y="1336"/>
                        <a:pt x="310" y="1337"/>
                        <a:pt x="310" y="1339"/>
                      </a:cubicBezTo>
                      <a:cubicBezTo>
                        <a:pt x="310" y="1340"/>
                        <a:pt x="310" y="1341"/>
                        <a:pt x="310" y="1341"/>
                      </a:cubicBezTo>
                      <a:cubicBezTo>
                        <a:pt x="309" y="1343"/>
                        <a:pt x="309" y="1344"/>
                        <a:pt x="309" y="1345"/>
                      </a:cubicBezTo>
                      <a:cubicBezTo>
                        <a:pt x="309" y="1346"/>
                        <a:pt x="308" y="1347"/>
                        <a:pt x="308" y="1348"/>
                      </a:cubicBezTo>
                      <a:cubicBezTo>
                        <a:pt x="308" y="1349"/>
                        <a:pt x="308" y="1350"/>
                        <a:pt x="307" y="1352"/>
                      </a:cubicBezTo>
                      <a:cubicBezTo>
                        <a:pt x="307" y="1353"/>
                        <a:pt x="307" y="1354"/>
                        <a:pt x="307" y="1355"/>
                      </a:cubicBezTo>
                      <a:cubicBezTo>
                        <a:pt x="307" y="1356"/>
                        <a:pt x="306" y="1357"/>
                        <a:pt x="306" y="1358"/>
                      </a:cubicBezTo>
                      <a:cubicBezTo>
                        <a:pt x="306" y="1359"/>
                        <a:pt x="306" y="1360"/>
                        <a:pt x="306" y="1361"/>
                      </a:cubicBezTo>
                      <a:cubicBezTo>
                        <a:pt x="305" y="1363"/>
                        <a:pt x="305" y="1364"/>
                        <a:pt x="305" y="1365"/>
                      </a:cubicBezTo>
                      <a:cubicBezTo>
                        <a:pt x="305" y="1366"/>
                        <a:pt x="304" y="1367"/>
                        <a:pt x="304" y="1368"/>
                      </a:cubicBezTo>
                      <a:cubicBezTo>
                        <a:pt x="304" y="1369"/>
                        <a:pt x="304" y="1370"/>
                        <a:pt x="304" y="1371"/>
                      </a:cubicBezTo>
                      <a:cubicBezTo>
                        <a:pt x="303" y="1372"/>
                        <a:pt x="303" y="1373"/>
                        <a:pt x="303" y="1375"/>
                      </a:cubicBezTo>
                      <a:cubicBezTo>
                        <a:pt x="303" y="1376"/>
                        <a:pt x="303" y="1377"/>
                        <a:pt x="303" y="1378"/>
                      </a:cubicBezTo>
                      <a:cubicBezTo>
                        <a:pt x="302" y="1379"/>
                        <a:pt x="302" y="1380"/>
                        <a:pt x="302" y="1381"/>
                      </a:cubicBezTo>
                      <a:cubicBezTo>
                        <a:pt x="302" y="1382"/>
                        <a:pt x="302" y="1383"/>
                        <a:pt x="301" y="1384"/>
                      </a:cubicBezTo>
                      <a:cubicBezTo>
                        <a:pt x="301" y="1385"/>
                        <a:pt x="301" y="1386"/>
                        <a:pt x="301" y="1387"/>
                      </a:cubicBezTo>
                      <a:cubicBezTo>
                        <a:pt x="301" y="1388"/>
                        <a:pt x="301" y="1389"/>
                        <a:pt x="300" y="1390"/>
                      </a:cubicBezTo>
                      <a:cubicBezTo>
                        <a:pt x="300" y="1391"/>
                        <a:pt x="300" y="1392"/>
                        <a:pt x="300" y="1393"/>
                      </a:cubicBezTo>
                      <a:cubicBezTo>
                        <a:pt x="300" y="1394"/>
                        <a:pt x="300" y="1395"/>
                        <a:pt x="299" y="1396"/>
                      </a:cubicBezTo>
                      <a:cubicBezTo>
                        <a:pt x="299" y="1397"/>
                        <a:pt x="299" y="1398"/>
                        <a:pt x="299" y="1399"/>
                      </a:cubicBezTo>
                      <a:cubicBezTo>
                        <a:pt x="299" y="1400"/>
                        <a:pt x="299" y="1401"/>
                        <a:pt x="299" y="1401"/>
                      </a:cubicBezTo>
                      <a:cubicBezTo>
                        <a:pt x="298" y="1403"/>
                        <a:pt x="298" y="1404"/>
                        <a:pt x="298" y="1405"/>
                      </a:cubicBezTo>
                      <a:cubicBezTo>
                        <a:pt x="298" y="1405"/>
                        <a:pt x="298" y="1406"/>
                        <a:pt x="298" y="1407"/>
                      </a:cubicBezTo>
                      <a:cubicBezTo>
                        <a:pt x="298" y="1408"/>
                        <a:pt x="298" y="1409"/>
                        <a:pt x="297" y="1410"/>
                      </a:cubicBezTo>
                      <a:cubicBezTo>
                        <a:pt x="297" y="1411"/>
                        <a:pt x="297" y="1411"/>
                        <a:pt x="297" y="1412"/>
                      </a:cubicBezTo>
                      <a:cubicBezTo>
                        <a:pt x="297" y="1413"/>
                        <a:pt x="297" y="1414"/>
                        <a:pt x="297" y="1415"/>
                      </a:cubicBezTo>
                      <a:cubicBezTo>
                        <a:pt x="297" y="1415"/>
                        <a:pt x="297" y="1416"/>
                        <a:pt x="297" y="1417"/>
                      </a:cubicBezTo>
                      <a:cubicBezTo>
                        <a:pt x="296" y="1418"/>
                        <a:pt x="296" y="1419"/>
                        <a:pt x="296" y="1419"/>
                      </a:cubicBezTo>
                      <a:cubicBezTo>
                        <a:pt x="296" y="1420"/>
                        <a:pt x="296" y="1421"/>
                        <a:pt x="296" y="1421"/>
                      </a:cubicBezTo>
                      <a:cubicBezTo>
                        <a:pt x="296" y="1422"/>
                        <a:pt x="296" y="1423"/>
                        <a:pt x="296" y="1424"/>
                      </a:cubicBezTo>
                      <a:cubicBezTo>
                        <a:pt x="296" y="1424"/>
                        <a:pt x="296" y="1425"/>
                        <a:pt x="296" y="1425"/>
                      </a:cubicBezTo>
                      <a:cubicBezTo>
                        <a:pt x="296" y="1427"/>
                        <a:pt x="296" y="1428"/>
                        <a:pt x="296" y="1429"/>
                      </a:cubicBezTo>
                      <a:cubicBezTo>
                        <a:pt x="293" y="1447"/>
                        <a:pt x="300" y="1472"/>
                        <a:pt x="298" y="1512"/>
                      </a:cubicBezTo>
                      <a:cubicBezTo>
                        <a:pt x="295" y="1562"/>
                        <a:pt x="251" y="1762"/>
                        <a:pt x="333" y="2014"/>
                      </a:cubicBezTo>
                      <a:cubicBezTo>
                        <a:pt x="338" y="2029"/>
                        <a:pt x="338" y="2079"/>
                        <a:pt x="344" y="2107"/>
                      </a:cubicBezTo>
                      <a:cubicBezTo>
                        <a:pt x="345" y="2114"/>
                        <a:pt x="359" y="2145"/>
                        <a:pt x="360" y="2189"/>
                      </a:cubicBezTo>
                      <a:cubicBezTo>
                        <a:pt x="361" y="2259"/>
                        <a:pt x="354" y="2349"/>
                        <a:pt x="356" y="2399"/>
                      </a:cubicBezTo>
                      <a:cubicBezTo>
                        <a:pt x="359" y="2481"/>
                        <a:pt x="393" y="2556"/>
                        <a:pt x="406" y="2609"/>
                      </a:cubicBezTo>
                      <a:cubicBezTo>
                        <a:pt x="420" y="2661"/>
                        <a:pt x="425" y="2703"/>
                        <a:pt x="422" y="2713"/>
                      </a:cubicBezTo>
                      <a:cubicBezTo>
                        <a:pt x="420" y="2722"/>
                        <a:pt x="418" y="2740"/>
                        <a:pt x="425" y="2755"/>
                      </a:cubicBezTo>
                      <a:cubicBezTo>
                        <a:pt x="426" y="2756"/>
                        <a:pt x="402" y="2808"/>
                        <a:pt x="389" y="2817"/>
                      </a:cubicBezTo>
                      <a:cubicBezTo>
                        <a:pt x="377" y="2827"/>
                        <a:pt x="373" y="2835"/>
                        <a:pt x="364" y="2840"/>
                      </a:cubicBezTo>
                      <a:cubicBezTo>
                        <a:pt x="354" y="2845"/>
                        <a:pt x="349" y="2850"/>
                        <a:pt x="345" y="2861"/>
                      </a:cubicBezTo>
                      <a:cubicBezTo>
                        <a:pt x="342" y="2869"/>
                        <a:pt x="333" y="2881"/>
                        <a:pt x="340" y="2887"/>
                      </a:cubicBezTo>
                      <a:cubicBezTo>
                        <a:pt x="341" y="2888"/>
                        <a:pt x="342" y="2888"/>
                        <a:pt x="343" y="2889"/>
                      </a:cubicBezTo>
                      <a:cubicBezTo>
                        <a:pt x="344" y="2889"/>
                        <a:pt x="344" y="2889"/>
                        <a:pt x="344" y="2889"/>
                      </a:cubicBezTo>
                      <a:cubicBezTo>
                        <a:pt x="343" y="2892"/>
                        <a:pt x="343" y="2894"/>
                        <a:pt x="344" y="2896"/>
                      </a:cubicBezTo>
                      <a:cubicBezTo>
                        <a:pt x="348" y="2903"/>
                        <a:pt x="355" y="2905"/>
                        <a:pt x="364" y="2904"/>
                      </a:cubicBezTo>
                      <a:cubicBezTo>
                        <a:pt x="365" y="2902"/>
                        <a:pt x="365" y="2902"/>
                        <a:pt x="365" y="2902"/>
                      </a:cubicBezTo>
                      <a:cubicBezTo>
                        <a:pt x="366" y="2905"/>
                        <a:pt x="366" y="2908"/>
                        <a:pt x="368" y="2910"/>
                      </a:cubicBezTo>
                      <a:cubicBezTo>
                        <a:pt x="374" y="2919"/>
                        <a:pt x="394" y="2923"/>
                        <a:pt x="402" y="2915"/>
                      </a:cubicBezTo>
                      <a:cubicBezTo>
                        <a:pt x="403" y="2916"/>
                        <a:pt x="404" y="2916"/>
                        <a:pt x="406" y="2917"/>
                      </a:cubicBezTo>
                      <a:cubicBezTo>
                        <a:pt x="407" y="2917"/>
                        <a:pt x="408" y="2917"/>
                        <a:pt x="409" y="2918"/>
                      </a:cubicBezTo>
                      <a:cubicBezTo>
                        <a:pt x="410" y="2918"/>
                        <a:pt x="410" y="2918"/>
                        <a:pt x="411" y="2918"/>
                      </a:cubicBezTo>
                      <a:cubicBezTo>
                        <a:pt x="413" y="2919"/>
                        <a:pt x="414" y="2919"/>
                        <a:pt x="416" y="2919"/>
                      </a:cubicBezTo>
                      <a:cubicBezTo>
                        <a:pt x="416" y="2919"/>
                        <a:pt x="416" y="2919"/>
                        <a:pt x="416" y="2919"/>
                      </a:cubicBezTo>
                      <a:cubicBezTo>
                        <a:pt x="425" y="2920"/>
                        <a:pt x="435" y="2918"/>
                        <a:pt x="440" y="2913"/>
                      </a:cubicBezTo>
                      <a:cubicBezTo>
                        <a:pt x="440" y="2912"/>
                        <a:pt x="440" y="2912"/>
                        <a:pt x="440" y="2912"/>
                      </a:cubicBezTo>
                      <a:cubicBezTo>
                        <a:pt x="440" y="2913"/>
                        <a:pt x="441" y="2913"/>
                        <a:pt x="441" y="2914"/>
                      </a:cubicBezTo>
                      <a:cubicBezTo>
                        <a:pt x="441" y="2913"/>
                        <a:pt x="441" y="2913"/>
                        <a:pt x="441" y="2913"/>
                      </a:cubicBezTo>
                      <a:cubicBezTo>
                        <a:pt x="446" y="2925"/>
                        <a:pt x="462" y="2926"/>
                        <a:pt x="475" y="2924"/>
                      </a:cubicBezTo>
                      <a:cubicBezTo>
                        <a:pt x="475" y="2924"/>
                        <a:pt x="475" y="2924"/>
                        <a:pt x="475" y="2924"/>
                      </a:cubicBezTo>
                      <a:cubicBezTo>
                        <a:pt x="476" y="2924"/>
                        <a:pt x="477" y="2924"/>
                        <a:pt x="478" y="2924"/>
                      </a:cubicBezTo>
                      <a:cubicBezTo>
                        <a:pt x="478" y="2924"/>
                        <a:pt x="479" y="2923"/>
                        <a:pt x="479" y="2923"/>
                      </a:cubicBezTo>
                      <a:cubicBezTo>
                        <a:pt x="480" y="2923"/>
                        <a:pt x="480" y="2923"/>
                        <a:pt x="481" y="2923"/>
                      </a:cubicBezTo>
                      <a:cubicBezTo>
                        <a:pt x="482" y="2923"/>
                        <a:pt x="482" y="2923"/>
                        <a:pt x="483" y="2923"/>
                      </a:cubicBezTo>
                      <a:cubicBezTo>
                        <a:pt x="485" y="2922"/>
                        <a:pt x="486" y="2922"/>
                        <a:pt x="488" y="2922"/>
                      </a:cubicBezTo>
                      <a:cubicBezTo>
                        <a:pt x="488" y="2921"/>
                        <a:pt x="489" y="2921"/>
                        <a:pt x="489" y="2921"/>
                      </a:cubicBezTo>
                      <a:cubicBezTo>
                        <a:pt x="490" y="2921"/>
                        <a:pt x="491" y="2920"/>
                        <a:pt x="492" y="2920"/>
                      </a:cubicBezTo>
                      <a:cubicBezTo>
                        <a:pt x="492" y="2920"/>
                        <a:pt x="493" y="2919"/>
                        <a:pt x="493" y="2919"/>
                      </a:cubicBezTo>
                      <a:cubicBezTo>
                        <a:pt x="494" y="2919"/>
                        <a:pt x="495" y="2918"/>
                        <a:pt x="496" y="2918"/>
                      </a:cubicBezTo>
                      <a:cubicBezTo>
                        <a:pt x="496" y="2918"/>
                        <a:pt x="496" y="2917"/>
                        <a:pt x="497" y="2917"/>
                      </a:cubicBezTo>
                      <a:cubicBezTo>
                        <a:pt x="498" y="2917"/>
                        <a:pt x="498" y="2916"/>
                        <a:pt x="499" y="2916"/>
                      </a:cubicBezTo>
                      <a:cubicBezTo>
                        <a:pt x="499" y="2915"/>
                        <a:pt x="500" y="2915"/>
                        <a:pt x="500" y="2915"/>
                      </a:cubicBezTo>
                      <a:cubicBezTo>
                        <a:pt x="501" y="2914"/>
                        <a:pt x="501" y="2914"/>
                        <a:pt x="502" y="2913"/>
                      </a:cubicBezTo>
                      <a:cubicBezTo>
                        <a:pt x="502" y="2913"/>
                        <a:pt x="503" y="2913"/>
                        <a:pt x="503" y="2913"/>
                      </a:cubicBezTo>
                      <a:cubicBezTo>
                        <a:pt x="505" y="2911"/>
                        <a:pt x="506" y="2909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9" y="2907"/>
                        <a:pt x="510" y="2906"/>
                        <a:pt x="511" y="2905"/>
                      </a:cubicBezTo>
                      <a:cubicBezTo>
                        <a:pt x="519" y="2899"/>
                        <a:pt x="525" y="2894"/>
                        <a:pt x="523" y="2879"/>
                      </a:cubicBezTo>
                      <a:cubicBezTo>
                        <a:pt x="520" y="2864"/>
                        <a:pt x="522" y="2864"/>
                        <a:pt x="524" y="2846"/>
                      </a:cubicBezTo>
                      <a:cubicBezTo>
                        <a:pt x="525" y="2835"/>
                        <a:pt x="534" y="2832"/>
                        <a:pt x="536" y="2815"/>
                      </a:cubicBezTo>
                      <a:cubicBezTo>
                        <a:pt x="537" y="2801"/>
                        <a:pt x="526" y="2741"/>
                        <a:pt x="527" y="2733"/>
                      </a:cubicBezTo>
                      <a:cubicBezTo>
                        <a:pt x="530" y="2715"/>
                        <a:pt x="517" y="2700"/>
                        <a:pt x="513" y="2669"/>
                      </a:cubicBezTo>
                      <a:cubicBezTo>
                        <a:pt x="508" y="2639"/>
                        <a:pt x="520" y="2535"/>
                        <a:pt x="520" y="2516"/>
                      </a:cubicBezTo>
                      <a:cubicBezTo>
                        <a:pt x="520" y="2480"/>
                        <a:pt x="539" y="2421"/>
                        <a:pt x="534" y="2348"/>
                      </a:cubicBezTo>
                      <a:cubicBezTo>
                        <a:pt x="531" y="2306"/>
                        <a:pt x="510" y="2177"/>
                        <a:pt x="510" y="2148"/>
                      </a:cubicBezTo>
                      <a:cubicBezTo>
                        <a:pt x="510" y="2143"/>
                        <a:pt x="509" y="2110"/>
                        <a:pt x="511" y="2105"/>
                      </a:cubicBezTo>
                      <a:cubicBezTo>
                        <a:pt x="517" y="2085"/>
                        <a:pt x="544" y="1849"/>
                        <a:pt x="544" y="1847"/>
                      </a:cubicBezTo>
                      <a:cubicBezTo>
                        <a:pt x="547" y="1823"/>
                        <a:pt x="555" y="1690"/>
                        <a:pt x="558" y="1646"/>
                      </a:cubicBezTo>
                      <a:cubicBezTo>
                        <a:pt x="559" y="1646"/>
                        <a:pt x="561" y="1646"/>
                        <a:pt x="562" y="1646"/>
                      </a:cubicBezTo>
                      <a:cubicBezTo>
                        <a:pt x="565" y="1689"/>
                        <a:pt x="573" y="1823"/>
                        <a:pt x="576" y="1847"/>
                      </a:cubicBezTo>
                      <a:cubicBezTo>
                        <a:pt x="576" y="1849"/>
                        <a:pt x="603" y="2085"/>
                        <a:pt x="609" y="2105"/>
                      </a:cubicBezTo>
                      <a:cubicBezTo>
                        <a:pt x="611" y="2110"/>
                        <a:pt x="610" y="2143"/>
                        <a:pt x="610" y="2148"/>
                      </a:cubicBezTo>
                      <a:cubicBezTo>
                        <a:pt x="610" y="2177"/>
                        <a:pt x="589" y="2306"/>
                        <a:pt x="586" y="2348"/>
                      </a:cubicBezTo>
                      <a:cubicBezTo>
                        <a:pt x="581" y="2421"/>
                        <a:pt x="600" y="2480"/>
                        <a:pt x="600" y="2516"/>
                      </a:cubicBezTo>
                      <a:cubicBezTo>
                        <a:pt x="600" y="2535"/>
                        <a:pt x="612" y="2639"/>
                        <a:pt x="607" y="2669"/>
                      </a:cubicBezTo>
                      <a:cubicBezTo>
                        <a:pt x="603" y="2700"/>
                        <a:pt x="590" y="2715"/>
                        <a:pt x="593" y="2733"/>
                      </a:cubicBezTo>
                      <a:cubicBezTo>
                        <a:pt x="594" y="2741"/>
                        <a:pt x="583" y="2801"/>
                        <a:pt x="584" y="2815"/>
                      </a:cubicBezTo>
                      <a:cubicBezTo>
                        <a:pt x="586" y="2832"/>
                        <a:pt x="595" y="2835"/>
                        <a:pt x="596" y="2846"/>
                      </a:cubicBezTo>
                      <a:cubicBezTo>
                        <a:pt x="598" y="2864"/>
                        <a:pt x="600" y="2864"/>
                        <a:pt x="597" y="2879"/>
                      </a:cubicBezTo>
                      <a:cubicBezTo>
                        <a:pt x="595" y="2894"/>
                        <a:pt x="601" y="2899"/>
                        <a:pt x="609" y="2905"/>
                      </a:cubicBezTo>
                      <a:cubicBezTo>
                        <a:pt x="610" y="2906"/>
                        <a:pt x="611" y="2907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4" y="2909"/>
                        <a:pt x="615" y="2911"/>
                        <a:pt x="617" y="2913"/>
                      </a:cubicBezTo>
                      <a:cubicBezTo>
                        <a:pt x="617" y="2913"/>
                        <a:pt x="618" y="2913"/>
                        <a:pt x="618" y="2913"/>
                      </a:cubicBezTo>
                      <a:cubicBezTo>
                        <a:pt x="619" y="2914"/>
                        <a:pt x="619" y="2914"/>
                        <a:pt x="620" y="2915"/>
                      </a:cubicBezTo>
                      <a:cubicBezTo>
                        <a:pt x="620" y="2915"/>
                        <a:pt x="621" y="2915"/>
                        <a:pt x="621" y="2916"/>
                      </a:cubicBezTo>
                      <a:cubicBezTo>
                        <a:pt x="622" y="2916"/>
                        <a:pt x="622" y="2917"/>
                        <a:pt x="623" y="2917"/>
                      </a:cubicBezTo>
                      <a:cubicBezTo>
                        <a:pt x="624" y="2917"/>
                        <a:pt x="624" y="2918"/>
                        <a:pt x="624" y="2918"/>
                      </a:cubicBezTo>
                      <a:cubicBezTo>
                        <a:pt x="625" y="2918"/>
                        <a:pt x="626" y="2919"/>
                        <a:pt x="627" y="2919"/>
                      </a:cubicBezTo>
                      <a:cubicBezTo>
                        <a:pt x="627" y="2919"/>
                        <a:pt x="628" y="2920"/>
                        <a:pt x="628" y="2920"/>
                      </a:cubicBezTo>
                      <a:cubicBezTo>
                        <a:pt x="629" y="2920"/>
                        <a:pt x="630" y="2921"/>
                        <a:pt x="631" y="2921"/>
                      </a:cubicBezTo>
                      <a:cubicBezTo>
                        <a:pt x="631" y="2921"/>
                        <a:pt x="632" y="2921"/>
                        <a:pt x="632" y="2922"/>
                      </a:cubicBezTo>
                      <a:cubicBezTo>
                        <a:pt x="634" y="2922"/>
                        <a:pt x="635" y="2922"/>
                        <a:pt x="637" y="2923"/>
                      </a:cubicBezTo>
                      <a:cubicBezTo>
                        <a:pt x="638" y="2923"/>
                        <a:pt x="639" y="2923"/>
                        <a:pt x="639" y="2923"/>
                      </a:cubicBezTo>
                      <a:cubicBezTo>
                        <a:pt x="640" y="2923"/>
                        <a:pt x="640" y="2923"/>
                        <a:pt x="641" y="2923"/>
                      </a:cubicBezTo>
                      <a:cubicBezTo>
                        <a:pt x="641" y="2923"/>
                        <a:pt x="642" y="2924"/>
                        <a:pt x="642" y="2924"/>
                      </a:cubicBezTo>
                      <a:cubicBezTo>
                        <a:pt x="643" y="2924"/>
                        <a:pt x="644" y="2924"/>
                        <a:pt x="644" y="2924"/>
                      </a:cubicBezTo>
                      <a:cubicBezTo>
                        <a:pt x="645" y="2924"/>
                        <a:pt x="645" y="2924"/>
                        <a:pt x="645" y="2924"/>
                      </a:cubicBezTo>
                      <a:cubicBezTo>
                        <a:pt x="646" y="2924"/>
                        <a:pt x="647" y="2924"/>
                        <a:pt x="648" y="2924"/>
                      </a:cubicBezTo>
                      <a:cubicBezTo>
                        <a:pt x="648" y="2924"/>
                        <a:pt x="648" y="2924"/>
                        <a:pt x="648" y="2924"/>
                      </a:cubicBezTo>
                      <a:cubicBezTo>
                        <a:pt x="660" y="2925"/>
                        <a:pt x="674" y="292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3"/>
                        <a:pt x="679" y="2913"/>
                        <a:pt x="680" y="2912"/>
                      </a:cubicBezTo>
                      <a:cubicBezTo>
                        <a:pt x="680" y="2912"/>
                        <a:pt x="680" y="2912"/>
                        <a:pt x="680" y="2912"/>
                      </a:cubicBezTo>
                      <a:cubicBezTo>
                        <a:pt x="685" y="2918"/>
                        <a:pt x="695" y="2920"/>
                        <a:pt x="704" y="2919"/>
                      </a:cubicBezTo>
                      <a:cubicBezTo>
                        <a:pt x="704" y="2919"/>
                        <a:pt x="704" y="2919"/>
                        <a:pt x="704" y="2919"/>
                      </a:cubicBezTo>
                      <a:cubicBezTo>
                        <a:pt x="706" y="2919"/>
                        <a:pt x="707" y="2919"/>
                        <a:pt x="709" y="2918"/>
                      </a:cubicBezTo>
                      <a:cubicBezTo>
                        <a:pt x="710" y="2918"/>
                        <a:pt x="710" y="2918"/>
                        <a:pt x="711" y="2918"/>
                      </a:cubicBezTo>
                      <a:cubicBezTo>
                        <a:pt x="712" y="2917"/>
                        <a:pt x="713" y="2917"/>
                        <a:pt x="714" y="2917"/>
                      </a:cubicBezTo>
                      <a:cubicBezTo>
                        <a:pt x="716" y="2916"/>
                        <a:pt x="717" y="2916"/>
                        <a:pt x="718" y="2915"/>
                      </a:cubicBezTo>
                      <a:cubicBezTo>
                        <a:pt x="726" y="2923"/>
                        <a:pt x="746" y="2919"/>
                        <a:pt x="752" y="2910"/>
                      </a:cubicBezTo>
                      <a:cubicBezTo>
                        <a:pt x="754" y="2908"/>
                        <a:pt x="754" y="2905"/>
                        <a:pt x="755" y="2903"/>
                      </a:cubicBezTo>
                      <a:cubicBezTo>
                        <a:pt x="756" y="2904"/>
                        <a:pt x="756" y="2904"/>
                        <a:pt x="756" y="2904"/>
                      </a:cubicBezTo>
                      <a:cubicBezTo>
                        <a:pt x="765" y="2905"/>
                        <a:pt x="775" y="2902"/>
                        <a:pt x="776" y="2896"/>
                      </a:cubicBezTo>
                      <a:cubicBezTo>
                        <a:pt x="777" y="2894"/>
                        <a:pt x="777" y="2892"/>
                        <a:pt x="777" y="2889"/>
                      </a:cubicBezTo>
                      <a:cubicBezTo>
                        <a:pt x="777" y="2889"/>
                        <a:pt x="777" y="2889"/>
                        <a:pt x="777" y="2889"/>
                      </a:cubicBezTo>
                      <a:cubicBezTo>
                        <a:pt x="778" y="2888"/>
                        <a:pt x="779" y="2888"/>
                        <a:pt x="780" y="2887"/>
                      </a:cubicBezTo>
                      <a:cubicBezTo>
                        <a:pt x="787" y="2881"/>
                        <a:pt x="778" y="2869"/>
                        <a:pt x="775" y="2861"/>
                      </a:cubicBezTo>
                      <a:cubicBezTo>
                        <a:pt x="771" y="2850"/>
                        <a:pt x="766" y="2845"/>
                        <a:pt x="756" y="2840"/>
                      </a:cubicBezTo>
                      <a:cubicBezTo>
                        <a:pt x="747" y="2835"/>
                        <a:pt x="743" y="2827"/>
                        <a:pt x="731" y="2817"/>
                      </a:cubicBezTo>
                      <a:cubicBezTo>
                        <a:pt x="718" y="2808"/>
                        <a:pt x="694" y="2756"/>
                        <a:pt x="695" y="2755"/>
                      </a:cubicBezTo>
                      <a:cubicBezTo>
                        <a:pt x="702" y="2740"/>
                        <a:pt x="700" y="2722"/>
                        <a:pt x="698" y="2713"/>
                      </a:cubicBezTo>
                      <a:cubicBezTo>
                        <a:pt x="695" y="2703"/>
                        <a:pt x="700" y="2661"/>
                        <a:pt x="714" y="2609"/>
                      </a:cubicBezTo>
                      <a:cubicBezTo>
                        <a:pt x="727" y="2556"/>
                        <a:pt x="761" y="2481"/>
                        <a:pt x="764" y="2399"/>
                      </a:cubicBezTo>
                      <a:cubicBezTo>
                        <a:pt x="766" y="2349"/>
                        <a:pt x="759" y="2259"/>
                        <a:pt x="760" y="2189"/>
                      </a:cubicBezTo>
                      <a:cubicBezTo>
                        <a:pt x="761" y="2145"/>
                        <a:pt x="775" y="2114"/>
                        <a:pt x="776" y="2107"/>
                      </a:cubicBezTo>
                      <a:cubicBezTo>
                        <a:pt x="782" y="2079"/>
                        <a:pt x="782" y="2029"/>
                        <a:pt x="787" y="2014"/>
                      </a:cubicBezTo>
                      <a:cubicBezTo>
                        <a:pt x="869" y="1762"/>
                        <a:pt x="825" y="1562"/>
                        <a:pt x="822" y="1512"/>
                      </a:cubicBezTo>
                      <a:cubicBezTo>
                        <a:pt x="823" y="1512"/>
                        <a:pt x="823" y="1512"/>
                        <a:pt x="823" y="1512"/>
                      </a:cubicBezTo>
                      <a:cubicBezTo>
                        <a:pt x="821" y="1472"/>
                        <a:pt x="828" y="1447"/>
                        <a:pt x="825" y="1429"/>
                      </a:cubicBezTo>
                      <a:cubicBezTo>
                        <a:pt x="825" y="1428"/>
                        <a:pt x="825" y="1427"/>
                        <a:pt x="825" y="1425"/>
                      </a:cubicBezTo>
                      <a:cubicBezTo>
                        <a:pt x="825" y="1425"/>
                        <a:pt x="825" y="1424"/>
                        <a:pt x="825" y="1424"/>
                      </a:cubicBezTo>
                      <a:cubicBezTo>
                        <a:pt x="825" y="1423"/>
                        <a:pt x="824" y="1422"/>
                        <a:pt x="824" y="1421"/>
                      </a:cubicBezTo>
                      <a:cubicBezTo>
                        <a:pt x="824" y="1421"/>
                        <a:pt x="824" y="1420"/>
                        <a:pt x="824" y="1420"/>
                      </a:cubicBezTo>
                      <a:cubicBezTo>
                        <a:pt x="824" y="1419"/>
                        <a:pt x="824" y="1418"/>
                        <a:pt x="824" y="1417"/>
                      </a:cubicBezTo>
                      <a:cubicBezTo>
                        <a:pt x="824" y="1416"/>
                        <a:pt x="824" y="1416"/>
                        <a:pt x="824" y="1415"/>
                      </a:cubicBezTo>
                      <a:cubicBezTo>
                        <a:pt x="824" y="1414"/>
                        <a:pt x="824" y="1413"/>
                        <a:pt x="823" y="1412"/>
                      </a:cubicBezTo>
                      <a:cubicBezTo>
                        <a:pt x="823" y="1411"/>
                        <a:pt x="823" y="1411"/>
                        <a:pt x="823" y="1410"/>
                      </a:cubicBezTo>
                      <a:cubicBezTo>
                        <a:pt x="823" y="1409"/>
                        <a:pt x="823" y="1408"/>
                        <a:pt x="823" y="1407"/>
                      </a:cubicBezTo>
                      <a:cubicBezTo>
                        <a:pt x="823" y="1406"/>
                        <a:pt x="823" y="1406"/>
                        <a:pt x="822" y="1405"/>
                      </a:cubicBezTo>
                      <a:cubicBezTo>
                        <a:pt x="822" y="1404"/>
                        <a:pt x="822" y="1403"/>
                        <a:pt x="822" y="1401"/>
                      </a:cubicBezTo>
                      <a:cubicBezTo>
                        <a:pt x="822" y="1401"/>
                        <a:pt x="822" y="1400"/>
                        <a:pt x="822" y="1399"/>
                      </a:cubicBezTo>
                      <a:cubicBezTo>
                        <a:pt x="821" y="1398"/>
                        <a:pt x="821" y="1397"/>
                        <a:pt x="821" y="1396"/>
                      </a:cubicBezTo>
                      <a:cubicBezTo>
                        <a:pt x="821" y="1395"/>
                        <a:pt x="821" y="1394"/>
                        <a:pt x="821" y="1394"/>
                      </a:cubicBezTo>
                      <a:cubicBezTo>
                        <a:pt x="821" y="1392"/>
                        <a:pt x="820" y="1391"/>
                        <a:pt x="820" y="1390"/>
                      </a:cubicBezTo>
                      <a:cubicBezTo>
                        <a:pt x="820" y="1389"/>
                        <a:pt x="820" y="1388"/>
                        <a:pt x="820" y="1387"/>
                      </a:cubicBezTo>
                      <a:cubicBezTo>
                        <a:pt x="820" y="1386"/>
                        <a:pt x="819" y="1385"/>
                        <a:pt x="819" y="1384"/>
                      </a:cubicBezTo>
                      <a:cubicBezTo>
                        <a:pt x="819" y="1383"/>
                        <a:pt x="819" y="1382"/>
                        <a:pt x="819" y="1381"/>
                      </a:cubicBezTo>
                      <a:cubicBezTo>
                        <a:pt x="818" y="1380"/>
                        <a:pt x="818" y="1379"/>
                        <a:pt x="818" y="1377"/>
                      </a:cubicBezTo>
                      <a:cubicBezTo>
                        <a:pt x="818" y="1376"/>
                        <a:pt x="818" y="1376"/>
                        <a:pt x="818" y="1375"/>
                      </a:cubicBezTo>
                      <a:cubicBezTo>
                        <a:pt x="817" y="1374"/>
                        <a:pt x="817" y="1372"/>
                        <a:pt x="817" y="1371"/>
                      </a:cubicBezTo>
                      <a:cubicBezTo>
                        <a:pt x="817" y="1370"/>
                        <a:pt x="816" y="1369"/>
                        <a:pt x="816" y="1369"/>
                      </a:cubicBezTo>
                      <a:cubicBezTo>
                        <a:pt x="816" y="1367"/>
                        <a:pt x="816" y="1366"/>
                        <a:pt x="816" y="1364"/>
                      </a:cubicBezTo>
                      <a:cubicBezTo>
                        <a:pt x="815" y="1363"/>
                        <a:pt x="815" y="1363"/>
                        <a:pt x="815" y="1362"/>
                      </a:cubicBezTo>
                      <a:cubicBezTo>
                        <a:pt x="815" y="1360"/>
                        <a:pt x="815" y="1359"/>
                        <a:pt x="814" y="1358"/>
                      </a:cubicBezTo>
                      <a:cubicBezTo>
                        <a:pt x="814" y="1357"/>
                        <a:pt x="814" y="1356"/>
                        <a:pt x="814" y="1355"/>
                      </a:cubicBezTo>
                      <a:cubicBezTo>
                        <a:pt x="814" y="1354"/>
                        <a:pt x="813" y="1352"/>
                        <a:pt x="813" y="1351"/>
                      </a:cubicBezTo>
                      <a:cubicBezTo>
                        <a:pt x="813" y="1350"/>
                        <a:pt x="813" y="1349"/>
                        <a:pt x="812" y="1348"/>
                      </a:cubicBezTo>
                      <a:cubicBezTo>
                        <a:pt x="812" y="1347"/>
                        <a:pt x="812" y="1346"/>
                        <a:pt x="812" y="1345"/>
                      </a:cubicBezTo>
                      <a:cubicBezTo>
                        <a:pt x="811" y="1344"/>
                        <a:pt x="811" y="1343"/>
                        <a:pt x="811" y="1342"/>
                      </a:cubicBezTo>
                      <a:cubicBezTo>
                        <a:pt x="811" y="1341"/>
                        <a:pt x="811" y="1339"/>
                        <a:pt x="810" y="1338"/>
                      </a:cubicBezTo>
                      <a:cubicBezTo>
                        <a:pt x="810" y="1337"/>
                        <a:pt x="810" y="1336"/>
                        <a:pt x="810" y="1335"/>
                      </a:cubicBezTo>
                      <a:cubicBezTo>
                        <a:pt x="809" y="1334"/>
                        <a:pt x="809" y="1333"/>
                        <a:pt x="809" y="1332"/>
                      </a:cubicBezTo>
                      <a:cubicBezTo>
                        <a:pt x="809" y="1331"/>
                        <a:pt x="808" y="1330"/>
                        <a:pt x="808" y="1329"/>
                      </a:cubicBezTo>
                      <a:cubicBezTo>
                        <a:pt x="808" y="1328"/>
                        <a:pt x="808" y="1326"/>
                        <a:pt x="808" y="1325"/>
                      </a:cubicBezTo>
                      <a:cubicBezTo>
                        <a:pt x="807" y="1324"/>
                        <a:pt x="807" y="1323"/>
                        <a:pt x="807" y="1322"/>
                      </a:cubicBezTo>
                      <a:cubicBezTo>
                        <a:pt x="807" y="1321"/>
                        <a:pt x="806" y="1320"/>
                        <a:pt x="806" y="1319"/>
                      </a:cubicBezTo>
                      <a:cubicBezTo>
                        <a:pt x="806" y="1318"/>
                        <a:pt x="806" y="1317"/>
                        <a:pt x="805" y="1316"/>
                      </a:cubicBezTo>
                      <a:cubicBezTo>
                        <a:pt x="805" y="1315"/>
                        <a:pt x="805" y="1314"/>
                        <a:pt x="805" y="1314"/>
                      </a:cubicBezTo>
                      <a:cubicBezTo>
                        <a:pt x="805" y="1312"/>
                        <a:pt x="804" y="1311"/>
                        <a:pt x="804" y="1310"/>
                      </a:cubicBezTo>
                      <a:cubicBezTo>
                        <a:pt x="804" y="1309"/>
                        <a:pt x="804" y="1309"/>
                        <a:pt x="804" y="1308"/>
                      </a:cubicBezTo>
                      <a:cubicBezTo>
                        <a:pt x="803" y="1307"/>
                        <a:pt x="803" y="1305"/>
                        <a:pt x="803" y="1304"/>
                      </a:cubicBezTo>
                      <a:cubicBezTo>
                        <a:pt x="803" y="1304"/>
                        <a:pt x="802" y="1303"/>
                        <a:pt x="802" y="1303"/>
                      </a:cubicBezTo>
                      <a:cubicBezTo>
                        <a:pt x="802" y="1301"/>
                        <a:pt x="802" y="1300"/>
                        <a:pt x="801" y="1299"/>
                      </a:cubicBezTo>
                      <a:cubicBezTo>
                        <a:pt x="801" y="1298"/>
                        <a:pt x="801" y="1298"/>
                        <a:pt x="801" y="1298"/>
                      </a:cubicBezTo>
                      <a:cubicBezTo>
                        <a:pt x="798" y="1284"/>
                        <a:pt x="795" y="1273"/>
                        <a:pt x="793" y="1268"/>
                      </a:cubicBezTo>
                      <a:cubicBezTo>
                        <a:pt x="793" y="1268"/>
                        <a:pt x="793" y="1268"/>
                        <a:pt x="793" y="1268"/>
                      </a:cubicBezTo>
                      <a:cubicBezTo>
                        <a:pt x="793" y="1267"/>
                        <a:pt x="793" y="1266"/>
                        <a:pt x="792" y="1266"/>
                      </a:cubicBezTo>
                      <a:cubicBezTo>
                        <a:pt x="792" y="1266"/>
                        <a:pt x="792" y="1266"/>
                        <a:pt x="792" y="1266"/>
                      </a:cubicBezTo>
                      <a:cubicBezTo>
                        <a:pt x="792" y="1265"/>
                        <a:pt x="793" y="1265"/>
                        <a:pt x="793" y="1265"/>
                      </a:cubicBezTo>
                      <a:cubicBezTo>
                        <a:pt x="792" y="1264"/>
                        <a:pt x="792" y="1264"/>
                        <a:pt x="792" y="1264"/>
                      </a:cubicBezTo>
                      <a:cubicBezTo>
                        <a:pt x="792" y="1264"/>
                        <a:pt x="806" y="1107"/>
                        <a:pt x="803" y="1098"/>
                      </a:cubicBezTo>
                      <a:cubicBezTo>
                        <a:pt x="804" y="1068"/>
                        <a:pt x="820" y="1011"/>
                        <a:pt x="818" y="980"/>
                      </a:cubicBezTo>
                      <a:cubicBezTo>
                        <a:pt x="820" y="942"/>
                        <a:pt x="825" y="918"/>
                        <a:pt x="825" y="904"/>
                      </a:cubicBezTo>
                      <a:cubicBezTo>
                        <a:pt x="825" y="902"/>
                        <a:pt x="825" y="902"/>
                        <a:pt x="825" y="902"/>
                      </a:cubicBezTo>
                      <a:cubicBezTo>
                        <a:pt x="826" y="915"/>
                        <a:pt x="827" y="926"/>
                        <a:pt x="827" y="932"/>
                      </a:cubicBezTo>
                      <a:cubicBezTo>
                        <a:pt x="829" y="942"/>
                        <a:pt x="829" y="957"/>
                        <a:pt x="831" y="960"/>
                      </a:cubicBezTo>
                      <a:cubicBezTo>
                        <a:pt x="833" y="975"/>
                        <a:pt x="845" y="1059"/>
                        <a:pt x="846" y="1090"/>
                      </a:cubicBezTo>
                      <a:cubicBezTo>
                        <a:pt x="840" y="1132"/>
                        <a:pt x="839" y="1159"/>
                        <a:pt x="851" y="1219"/>
                      </a:cubicBezTo>
                      <a:cubicBezTo>
                        <a:pt x="856" y="1251"/>
                        <a:pt x="914" y="1393"/>
                        <a:pt x="917" y="1409"/>
                      </a:cubicBezTo>
                      <a:cubicBezTo>
                        <a:pt x="920" y="1425"/>
                        <a:pt x="924" y="1441"/>
                        <a:pt x="926" y="1445"/>
                      </a:cubicBezTo>
                      <a:cubicBezTo>
                        <a:pt x="928" y="1449"/>
                        <a:pt x="914" y="1471"/>
                        <a:pt x="918" y="1486"/>
                      </a:cubicBezTo>
                      <a:cubicBezTo>
                        <a:pt x="922" y="1500"/>
                        <a:pt x="896" y="1546"/>
                        <a:pt x="904" y="1589"/>
                      </a:cubicBezTo>
                      <a:cubicBezTo>
                        <a:pt x="912" y="1632"/>
                        <a:pt x="913" y="1638"/>
                        <a:pt x="914" y="1647"/>
                      </a:cubicBezTo>
                      <a:cubicBezTo>
                        <a:pt x="915" y="1657"/>
                        <a:pt x="921" y="1667"/>
                        <a:pt x="924" y="1679"/>
                      </a:cubicBezTo>
                      <a:cubicBezTo>
                        <a:pt x="927" y="1691"/>
                        <a:pt x="932" y="1720"/>
                        <a:pt x="939" y="1720"/>
                      </a:cubicBezTo>
                      <a:cubicBezTo>
                        <a:pt x="940" y="1720"/>
                        <a:pt x="941" y="1720"/>
                        <a:pt x="941" y="1720"/>
                      </a:cubicBezTo>
                      <a:cubicBezTo>
                        <a:pt x="942" y="1720"/>
                        <a:pt x="942" y="1720"/>
                        <a:pt x="942" y="1720"/>
                      </a:cubicBezTo>
                      <a:cubicBezTo>
                        <a:pt x="942" y="1720"/>
                        <a:pt x="943" y="1720"/>
                        <a:pt x="943" y="1720"/>
                      </a:cubicBezTo>
                      <a:cubicBezTo>
                        <a:pt x="943" y="1720"/>
                        <a:pt x="943" y="1720"/>
                        <a:pt x="944" y="1720"/>
                      </a:cubicBezTo>
                      <a:cubicBezTo>
                        <a:pt x="944" y="1720"/>
                        <a:pt x="944" y="1720"/>
                        <a:pt x="944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6" y="1718"/>
                        <a:pt x="946" y="1718"/>
                        <a:pt x="947" y="1717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7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6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6"/>
                        <a:pt x="947" y="1715"/>
                        <a:pt x="947" y="1715"/>
                      </a:cubicBezTo>
                      <a:cubicBezTo>
                        <a:pt x="947" y="1715"/>
                        <a:pt x="949" y="1742"/>
                        <a:pt x="963" y="1742"/>
                      </a:cubicBezTo>
                      <a:cubicBezTo>
                        <a:pt x="972" y="1741"/>
                        <a:pt x="972" y="1733"/>
                        <a:pt x="972" y="1733"/>
                      </a:cubicBezTo>
                      <a:cubicBezTo>
                        <a:pt x="972" y="1733"/>
                        <a:pt x="974" y="1755"/>
                        <a:pt x="987" y="1753"/>
                      </a:cubicBezTo>
                      <a:cubicBezTo>
                        <a:pt x="999" y="1751"/>
                        <a:pt x="999" y="1739"/>
                        <a:pt x="999" y="1739"/>
                      </a:cubicBezTo>
                      <a:cubicBezTo>
                        <a:pt x="1007" y="1743"/>
                        <a:pt x="1020" y="1742"/>
                        <a:pt x="1023" y="1728"/>
                      </a:cubicBezTo>
                      <a:cubicBezTo>
                        <a:pt x="1026" y="1714"/>
                        <a:pt x="1033" y="1686"/>
                        <a:pt x="1032" y="1675"/>
                      </a:cubicBezTo>
                      <a:cubicBezTo>
                        <a:pt x="1032" y="1665"/>
                        <a:pt x="1039" y="1642"/>
                        <a:pt x="1039" y="1633"/>
                      </a:cubicBezTo>
                      <a:cubicBezTo>
                        <a:pt x="1046" y="1606"/>
                        <a:pt x="1053" y="1597"/>
                        <a:pt x="1051" y="1589"/>
                      </a:cubicBezTo>
                      <a:cubicBezTo>
                        <a:pt x="1060" y="1599"/>
                        <a:pt x="1068" y="1609"/>
                        <a:pt x="1072" y="1611"/>
                      </a:cubicBezTo>
                      <a:cubicBezTo>
                        <a:pt x="1074" y="1627"/>
                        <a:pt x="1090" y="1651"/>
                        <a:pt x="1103" y="1652"/>
                      </a:cubicBezTo>
                      <a:cubicBezTo>
                        <a:pt x="1120" y="1653"/>
                        <a:pt x="1116" y="1641"/>
                        <a:pt x="1111" y="1628"/>
                      </a:cubicBezTo>
                      <a:close/>
                      <a:moveTo>
                        <a:pt x="672" y="310"/>
                      </a:move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lose/>
                    </a:path>
                  </a:pathLst>
                </a:custGeom>
                <a:solidFill>
                  <a:srgbClr val="8EB4E3"/>
                </a:solidFill>
                <a:ln w="952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4" name="Group 21"/>
              <p:cNvGrpSpPr>
                <a:grpSpLocks/>
              </p:cNvGrpSpPr>
              <p:nvPr/>
            </p:nvGrpSpPr>
            <p:grpSpPr bwMode="auto">
              <a:xfrm>
                <a:off x="4181176" y="4273549"/>
                <a:ext cx="610494" cy="2189163"/>
                <a:chOff x="2832" y="705"/>
                <a:chExt cx="652" cy="2338"/>
              </a:xfrm>
            </p:grpSpPr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2832" y="705"/>
                  <a:ext cx="652" cy="2338"/>
                </a:xfrm>
                <a:custGeom>
                  <a:avLst/>
                  <a:gdLst>
                    <a:gd name="T0" fmla="*/ 630 w 829"/>
                    <a:gd name="T1" fmla="*/ 1074 h 2980"/>
                    <a:gd name="T2" fmla="*/ 603 w 829"/>
                    <a:gd name="T3" fmla="*/ 729 h 2980"/>
                    <a:gd name="T4" fmla="*/ 559 w 829"/>
                    <a:gd name="T5" fmla="*/ 423 h 2980"/>
                    <a:gd name="T6" fmla="*/ 477 w 829"/>
                    <a:gd name="T7" fmla="*/ 378 h 2980"/>
                    <a:gd name="T8" fmla="*/ 394 w 829"/>
                    <a:gd name="T9" fmla="*/ 300 h 2980"/>
                    <a:gd name="T10" fmla="*/ 455 w 829"/>
                    <a:gd name="T11" fmla="*/ 276 h 2980"/>
                    <a:gd name="T12" fmla="*/ 431 w 829"/>
                    <a:gd name="T13" fmla="*/ 258 h 2980"/>
                    <a:gd name="T14" fmla="*/ 223 w 829"/>
                    <a:gd name="T15" fmla="*/ 71 h 2980"/>
                    <a:gd name="T16" fmla="*/ 212 w 829"/>
                    <a:gd name="T17" fmla="*/ 268 h 2980"/>
                    <a:gd name="T18" fmla="*/ 227 w 829"/>
                    <a:gd name="T19" fmla="*/ 302 h 2980"/>
                    <a:gd name="T20" fmla="*/ 211 w 829"/>
                    <a:gd name="T21" fmla="*/ 370 h 2980"/>
                    <a:gd name="T22" fmla="*/ 142 w 829"/>
                    <a:gd name="T23" fmla="*/ 391 h 2980"/>
                    <a:gd name="T24" fmla="*/ 50 w 829"/>
                    <a:gd name="T25" fmla="*/ 593 h 2980"/>
                    <a:gd name="T26" fmla="*/ 20 w 829"/>
                    <a:gd name="T27" fmla="*/ 987 h 2980"/>
                    <a:gd name="T28" fmla="*/ 2 w 829"/>
                    <a:gd name="T29" fmla="*/ 1262 h 2980"/>
                    <a:gd name="T30" fmla="*/ 28 w 829"/>
                    <a:gd name="T31" fmla="*/ 1322 h 2980"/>
                    <a:gd name="T32" fmla="*/ 79 w 829"/>
                    <a:gd name="T33" fmla="*/ 1331 h 2980"/>
                    <a:gd name="T34" fmla="*/ 86 w 829"/>
                    <a:gd name="T35" fmla="*/ 1311 h 2980"/>
                    <a:gd name="T36" fmla="*/ 73 w 829"/>
                    <a:gd name="T37" fmla="*/ 1178 h 2980"/>
                    <a:gd name="T38" fmla="*/ 145 w 829"/>
                    <a:gd name="T39" fmla="*/ 705 h 2980"/>
                    <a:gd name="T40" fmla="*/ 127 w 829"/>
                    <a:gd name="T41" fmla="*/ 930 h 2980"/>
                    <a:gd name="T42" fmla="*/ 122 w 829"/>
                    <a:gd name="T43" fmla="*/ 1420 h 2980"/>
                    <a:gd name="T44" fmla="*/ 192 w 829"/>
                    <a:gd name="T45" fmla="*/ 1968 h 2980"/>
                    <a:gd name="T46" fmla="*/ 227 w 829"/>
                    <a:gd name="T47" fmla="*/ 2238 h 2980"/>
                    <a:gd name="T48" fmla="*/ 206 w 829"/>
                    <a:gd name="T49" fmla="*/ 2324 h 2980"/>
                    <a:gd name="T50" fmla="*/ 305 w 829"/>
                    <a:gd name="T51" fmla="*/ 2325 h 2980"/>
                    <a:gd name="T52" fmla="*/ 321 w 829"/>
                    <a:gd name="T53" fmla="*/ 2220 h 2980"/>
                    <a:gd name="T54" fmla="*/ 299 w 829"/>
                    <a:gd name="T55" fmla="*/ 2071 h 2980"/>
                    <a:gd name="T56" fmla="*/ 314 w 829"/>
                    <a:gd name="T57" fmla="*/ 1557 h 2980"/>
                    <a:gd name="T58" fmla="*/ 314 w 829"/>
                    <a:gd name="T59" fmla="*/ 1245 h 2980"/>
                    <a:gd name="T60" fmla="*/ 339 w 829"/>
                    <a:gd name="T61" fmla="*/ 1244 h 2980"/>
                    <a:gd name="T62" fmla="*/ 337 w 829"/>
                    <a:gd name="T63" fmla="*/ 1557 h 2980"/>
                    <a:gd name="T64" fmla="*/ 353 w 829"/>
                    <a:gd name="T65" fmla="*/ 2071 h 2980"/>
                    <a:gd name="T66" fmla="*/ 331 w 829"/>
                    <a:gd name="T67" fmla="*/ 2220 h 2980"/>
                    <a:gd name="T68" fmla="*/ 346 w 829"/>
                    <a:gd name="T69" fmla="*/ 2325 h 2980"/>
                    <a:gd name="T70" fmla="*/ 446 w 829"/>
                    <a:gd name="T71" fmla="*/ 2324 h 2980"/>
                    <a:gd name="T72" fmla="*/ 425 w 829"/>
                    <a:gd name="T73" fmla="*/ 2238 h 2980"/>
                    <a:gd name="T74" fmla="*/ 460 w 829"/>
                    <a:gd name="T75" fmla="*/ 1968 h 2980"/>
                    <a:gd name="T76" fmla="*/ 530 w 829"/>
                    <a:gd name="T77" fmla="*/ 1420 h 2980"/>
                    <a:gd name="T78" fmla="*/ 525 w 829"/>
                    <a:gd name="T79" fmla="*/ 922 h 2980"/>
                    <a:gd name="T80" fmla="*/ 506 w 829"/>
                    <a:gd name="T81" fmla="*/ 705 h 2980"/>
                    <a:gd name="T82" fmla="*/ 579 w 829"/>
                    <a:gd name="T83" fmla="*/ 1178 h 2980"/>
                    <a:gd name="T84" fmla="*/ 565 w 829"/>
                    <a:gd name="T85" fmla="*/ 1311 h 2980"/>
                    <a:gd name="T86" fmla="*/ 573 w 829"/>
                    <a:gd name="T87" fmla="*/ 1331 h 2980"/>
                    <a:gd name="T88" fmla="*/ 624 w 829"/>
                    <a:gd name="T89" fmla="*/ 1322 h 2980"/>
                    <a:gd name="T90" fmla="*/ 649 w 829"/>
                    <a:gd name="T91" fmla="*/ 1262 h 2980"/>
                    <a:gd name="T92" fmla="*/ 212 w 829"/>
                    <a:gd name="T93" fmla="*/ 268 h 29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29"/>
                    <a:gd name="T142" fmla="*/ 0 h 2980"/>
                    <a:gd name="T143" fmla="*/ 829 w 829"/>
                    <a:gd name="T144" fmla="*/ 2980 h 298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29" h="2980">
                      <a:moveTo>
                        <a:pt x="825" y="1608"/>
                      </a:moveTo>
                      <a:cubicBezTo>
                        <a:pt x="822" y="1601"/>
                        <a:pt x="816" y="1555"/>
                        <a:pt x="809" y="1528"/>
                      </a:cubicBezTo>
                      <a:cubicBezTo>
                        <a:pt x="804" y="1506"/>
                        <a:pt x="798" y="1412"/>
                        <a:pt x="801" y="1369"/>
                      </a:cubicBezTo>
                      <a:cubicBezTo>
                        <a:pt x="804" y="1334"/>
                        <a:pt x="802" y="1281"/>
                        <a:pt x="803" y="1258"/>
                      </a:cubicBezTo>
                      <a:cubicBezTo>
                        <a:pt x="804" y="1129"/>
                        <a:pt x="783" y="1063"/>
                        <a:pt x="778" y="1039"/>
                      </a:cubicBezTo>
                      <a:cubicBezTo>
                        <a:pt x="773" y="1015"/>
                        <a:pt x="767" y="981"/>
                        <a:pt x="767" y="929"/>
                      </a:cubicBezTo>
                      <a:cubicBezTo>
                        <a:pt x="767" y="877"/>
                        <a:pt x="769" y="806"/>
                        <a:pt x="765" y="756"/>
                      </a:cubicBezTo>
                      <a:cubicBezTo>
                        <a:pt x="763" y="727"/>
                        <a:pt x="758" y="683"/>
                        <a:pt x="752" y="645"/>
                      </a:cubicBezTo>
                      <a:cubicBezTo>
                        <a:pt x="746" y="607"/>
                        <a:pt x="727" y="556"/>
                        <a:pt x="711" y="539"/>
                      </a:cubicBezTo>
                      <a:cubicBezTo>
                        <a:pt x="695" y="521"/>
                        <a:pt x="673" y="507"/>
                        <a:pt x="650" y="499"/>
                      </a:cubicBezTo>
                      <a:cubicBezTo>
                        <a:pt x="644" y="497"/>
                        <a:pt x="635" y="490"/>
                        <a:pt x="629" y="489"/>
                      </a:cubicBezTo>
                      <a:cubicBezTo>
                        <a:pt x="620" y="487"/>
                        <a:pt x="615" y="483"/>
                        <a:pt x="607" y="482"/>
                      </a:cubicBezTo>
                      <a:cubicBezTo>
                        <a:pt x="590" y="479"/>
                        <a:pt x="575" y="477"/>
                        <a:pt x="561" y="472"/>
                      </a:cubicBezTo>
                      <a:cubicBezTo>
                        <a:pt x="531" y="463"/>
                        <a:pt x="507" y="454"/>
                        <a:pt x="501" y="385"/>
                      </a:cubicBezTo>
                      <a:cubicBezTo>
                        <a:pt x="501" y="382"/>
                        <a:pt x="501" y="382"/>
                        <a:pt x="501" y="382"/>
                      </a:cubicBezTo>
                      <a:cubicBezTo>
                        <a:pt x="537" y="421"/>
                        <a:pt x="571" y="371"/>
                        <a:pt x="571" y="371"/>
                      </a:cubicBezTo>
                      <a:cubicBezTo>
                        <a:pt x="564" y="376"/>
                        <a:pt x="550" y="370"/>
                        <a:pt x="550" y="370"/>
                      </a:cubicBezTo>
                      <a:cubicBezTo>
                        <a:pt x="570" y="376"/>
                        <a:pt x="578" y="352"/>
                        <a:pt x="578" y="352"/>
                      </a:cubicBezTo>
                      <a:cubicBezTo>
                        <a:pt x="569" y="358"/>
                        <a:pt x="566" y="353"/>
                        <a:pt x="566" y="353"/>
                      </a:cubicBezTo>
                      <a:cubicBezTo>
                        <a:pt x="581" y="347"/>
                        <a:pt x="580" y="328"/>
                        <a:pt x="580" y="328"/>
                      </a:cubicBezTo>
                      <a:cubicBezTo>
                        <a:pt x="573" y="353"/>
                        <a:pt x="539" y="357"/>
                        <a:pt x="548" y="329"/>
                      </a:cubicBezTo>
                      <a:cubicBezTo>
                        <a:pt x="563" y="281"/>
                        <a:pt x="578" y="182"/>
                        <a:pt x="534" y="91"/>
                      </a:cubicBezTo>
                      <a:cubicBezTo>
                        <a:pt x="489" y="0"/>
                        <a:pt x="374" y="39"/>
                        <a:pt x="374" y="39"/>
                      </a:cubicBezTo>
                      <a:cubicBezTo>
                        <a:pt x="352" y="25"/>
                        <a:pt x="305" y="61"/>
                        <a:pt x="284" y="90"/>
                      </a:cubicBezTo>
                      <a:cubicBezTo>
                        <a:pt x="263" y="120"/>
                        <a:pt x="238" y="224"/>
                        <a:pt x="287" y="300"/>
                      </a:cubicBezTo>
                      <a:cubicBezTo>
                        <a:pt x="311" y="338"/>
                        <a:pt x="285" y="358"/>
                        <a:pt x="276" y="354"/>
                      </a:cubicBezTo>
                      <a:cubicBezTo>
                        <a:pt x="268" y="351"/>
                        <a:pt x="269" y="343"/>
                        <a:pt x="269" y="341"/>
                      </a:cubicBezTo>
                      <a:cubicBezTo>
                        <a:pt x="264" y="362"/>
                        <a:pt x="280" y="371"/>
                        <a:pt x="280" y="371"/>
                      </a:cubicBezTo>
                      <a:cubicBezTo>
                        <a:pt x="270" y="367"/>
                        <a:pt x="265" y="358"/>
                        <a:pt x="265" y="358"/>
                      </a:cubicBezTo>
                      <a:cubicBezTo>
                        <a:pt x="266" y="379"/>
                        <a:pt x="288" y="385"/>
                        <a:pt x="288" y="385"/>
                      </a:cubicBezTo>
                      <a:cubicBezTo>
                        <a:pt x="274" y="384"/>
                        <a:pt x="268" y="376"/>
                        <a:pt x="268" y="376"/>
                      </a:cubicBezTo>
                      <a:cubicBezTo>
                        <a:pt x="273" y="392"/>
                        <a:pt x="309" y="408"/>
                        <a:pt x="328" y="381"/>
                      </a:cubicBezTo>
                      <a:cubicBezTo>
                        <a:pt x="322" y="460"/>
                        <a:pt x="295" y="464"/>
                        <a:pt x="268" y="472"/>
                      </a:cubicBezTo>
                      <a:cubicBezTo>
                        <a:pt x="254" y="477"/>
                        <a:pt x="239" y="479"/>
                        <a:pt x="222" y="482"/>
                      </a:cubicBezTo>
                      <a:cubicBezTo>
                        <a:pt x="214" y="483"/>
                        <a:pt x="208" y="487"/>
                        <a:pt x="199" y="488"/>
                      </a:cubicBezTo>
                      <a:cubicBezTo>
                        <a:pt x="193" y="489"/>
                        <a:pt x="186" y="496"/>
                        <a:pt x="180" y="498"/>
                      </a:cubicBezTo>
                      <a:cubicBezTo>
                        <a:pt x="156" y="506"/>
                        <a:pt x="134" y="521"/>
                        <a:pt x="118" y="538"/>
                      </a:cubicBezTo>
                      <a:cubicBezTo>
                        <a:pt x="101" y="556"/>
                        <a:pt x="83" y="607"/>
                        <a:pt x="77" y="645"/>
                      </a:cubicBezTo>
                      <a:cubicBezTo>
                        <a:pt x="71" y="683"/>
                        <a:pt x="66" y="727"/>
                        <a:pt x="63" y="756"/>
                      </a:cubicBezTo>
                      <a:cubicBezTo>
                        <a:pt x="59" y="806"/>
                        <a:pt x="62" y="877"/>
                        <a:pt x="62" y="929"/>
                      </a:cubicBezTo>
                      <a:cubicBezTo>
                        <a:pt x="62" y="981"/>
                        <a:pt x="55" y="1015"/>
                        <a:pt x="50" y="1039"/>
                      </a:cubicBezTo>
                      <a:cubicBezTo>
                        <a:pt x="45" y="1063"/>
                        <a:pt x="25" y="1129"/>
                        <a:pt x="26" y="1258"/>
                      </a:cubicBezTo>
                      <a:cubicBezTo>
                        <a:pt x="26" y="1281"/>
                        <a:pt x="25" y="1334"/>
                        <a:pt x="27" y="1369"/>
                      </a:cubicBezTo>
                      <a:cubicBezTo>
                        <a:pt x="31" y="1412"/>
                        <a:pt x="25" y="1506"/>
                        <a:pt x="19" y="1528"/>
                      </a:cubicBezTo>
                      <a:cubicBezTo>
                        <a:pt x="13" y="1555"/>
                        <a:pt x="6" y="1601"/>
                        <a:pt x="3" y="1608"/>
                      </a:cubicBezTo>
                      <a:cubicBezTo>
                        <a:pt x="0" y="1614"/>
                        <a:pt x="6" y="1623"/>
                        <a:pt x="10" y="1630"/>
                      </a:cubicBezTo>
                      <a:cubicBezTo>
                        <a:pt x="13" y="1637"/>
                        <a:pt x="12" y="1643"/>
                        <a:pt x="17" y="1653"/>
                      </a:cubicBezTo>
                      <a:cubicBezTo>
                        <a:pt x="20" y="1660"/>
                        <a:pt x="31" y="1676"/>
                        <a:pt x="36" y="1685"/>
                      </a:cubicBezTo>
                      <a:cubicBezTo>
                        <a:pt x="41" y="1693"/>
                        <a:pt x="62" y="1704"/>
                        <a:pt x="79" y="1709"/>
                      </a:cubicBezTo>
                      <a:cubicBezTo>
                        <a:pt x="90" y="1714"/>
                        <a:pt x="111" y="1725"/>
                        <a:pt x="113" y="1720"/>
                      </a:cubicBezTo>
                      <a:cubicBezTo>
                        <a:pt x="117" y="1709"/>
                        <a:pt x="110" y="1701"/>
                        <a:pt x="101" y="1697"/>
                      </a:cubicBezTo>
                      <a:cubicBezTo>
                        <a:pt x="96" y="1694"/>
                        <a:pt x="111" y="1703"/>
                        <a:pt x="114" y="1693"/>
                      </a:cubicBezTo>
                      <a:cubicBezTo>
                        <a:pt x="115" y="1690"/>
                        <a:pt x="115" y="1688"/>
                        <a:pt x="113" y="1683"/>
                      </a:cubicBezTo>
                      <a:cubicBezTo>
                        <a:pt x="115" y="1677"/>
                        <a:pt x="113" y="1677"/>
                        <a:pt x="109" y="1671"/>
                      </a:cubicBezTo>
                      <a:cubicBezTo>
                        <a:pt x="117" y="1669"/>
                        <a:pt x="111" y="1636"/>
                        <a:pt x="108" y="1620"/>
                      </a:cubicBezTo>
                      <a:cubicBezTo>
                        <a:pt x="109" y="1608"/>
                        <a:pt x="110" y="1570"/>
                        <a:pt x="101" y="1543"/>
                      </a:cubicBezTo>
                      <a:cubicBezTo>
                        <a:pt x="95" y="1527"/>
                        <a:pt x="93" y="1511"/>
                        <a:pt x="93" y="1501"/>
                      </a:cubicBezTo>
                      <a:cubicBezTo>
                        <a:pt x="88" y="1477"/>
                        <a:pt x="115" y="1307"/>
                        <a:pt x="131" y="1259"/>
                      </a:cubicBezTo>
                      <a:cubicBezTo>
                        <a:pt x="161" y="1158"/>
                        <a:pt x="151" y="1071"/>
                        <a:pt x="154" y="1053"/>
                      </a:cubicBezTo>
                      <a:cubicBezTo>
                        <a:pt x="158" y="1035"/>
                        <a:pt x="178" y="941"/>
                        <a:pt x="184" y="899"/>
                      </a:cubicBezTo>
                      <a:cubicBezTo>
                        <a:pt x="185" y="900"/>
                        <a:pt x="185" y="900"/>
                        <a:pt x="185" y="900"/>
                      </a:cubicBezTo>
                      <a:cubicBezTo>
                        <a:pt x="188" y="951"/>
                        <a:pt x="183" y="1029"/>
                        <a:pt x="184" y="1055"/>
                      </a:cubicBezTo>
                      <a:cubicBezTo>
                        <a:pt x="186" y="1091"/>
                        <a:pt x="176" y="1157"/>
                        <a:pt x="161" y="1186"/>
                      </a:cubicBezTo>
                      <a:cubicBezTo>
                        <a:pt x="145" y="1215"/>
                        <a:pt x="138" y="1260"/>
                        <a:pt x="124" y="1341"/>
                      </a:cubicBezTo>
                      <a:cubicBezTo>
                        <a:pt x="111" y="1405"/>
                        <a:pt x="101" y="1472"/>
                        <a:pt x="112" y="1588"/>
                      </a:cubicBezTo>
                      <a:cubicBezTo>
                        <a:pt x="121" y="1669"/>
                        <a:pt x="135" y="1720"/>
                        <a:pt x="155" y="1810"/>
                      </a:cubicBezTo>
                      <a:cubicBezTo>
                        <a:pt x="174" y="1891"/>
                        <a:pt x="200" y="1998"/>
                        <a:pt x="211" y="2058"/>
                      </a:cubicBezTo>
                      <a:cubicBezTo>
                        <a:pt x="221" y="2118"/>
                        <a:pt x="236" y="2140"/>
                        <a:pt x="238" y="2179"/>
                      </a:cubicBezTo>
                      <a:cubicBezTo>
                        <a:pt x="241" y="2218"/>
                        <a:pt x="215" y="2402"/>
                        <a:pt x="244" y="2508"/>
                      </a:cubicBezTo>
                      <a:cubicBezTo>
                        <a:pt x="272" y="2615"/>
                        <a:pt x="285" y="2682"/>
                        <a:pt x="290" y="2708"/>
                      </a:cubicBezTo>
                      <a:cubicBezTo>
                        <a:pt x="303" y="2765"/>
                        <a:pt x="292" y="2771"/>
                        <a:pt x="297" y="2800"/>
                      </a:cubicBezTo>
                      <a:cubicBezTo>
                        <a:pt x="302" y="2828"/>
                        <a:pt x="303" y="2825"/>
                        <a:pt x="288" y="2853"/>
                      </a:cubicBezTo>
                      <a:cubicBezTo>
                        <a:pt x="275" y="2871"/>
                        <a:pt x="253" y="2910"/>
                        <a:pt x="246" y="2918"/>
                      </a:cubicBezTo>
                      <a:cubicBezTo>
                        <a:pt x="240" y="2927"/>
                        <a:pt x="243" y="2936"/>
                        <a:pt x="246" y="2941"/>
                      </a:cubicBezTo>
                      <a:cubicBezTo>
                        <a:pt x="241" y="2955"/>
                        <a:pt x="257" y="2962"/>
                        <a:pt x="262" y="2962"/>
                      </a:cubicBezTo>
                      <a:cubicBezTo>
                        <a:pt x="260" y="2978"/>
                        <a:pt x="289" y="2976"/>
                        <a:pt x="296" y="2969"/>
                      </a:cubicBezTo>
                      <a:cubicBezTo>
                        <a:pt x="304" y="2978"/>
                        <a:pt x="326" y="2978"/>
                        <a:pt x="334" y="2967"/>
                      </a:cubicBezTo>
                      <a:cubicBezTo>
                        <a:pt x="348" y="2980"/>
                        <a:pt x="373" y="2980"/>
                        <a:pt x="388" y="2964"/>
                      </a:cubicBezTo>
                      <a:cubicBezTo>
                        <a:pt x="404" y="2948"/>
                        <a:pt x="406" y="2933"/>
                        <a:pt x="404" y="2917"/>
                      </a:cubicBezTo>
                      <a:cubicBezTo>
                        <a:pt x="402" y="2902"/>
                        <a:pt x="406" y="2896"/>
                        <a:pt x="409" y="2877"/>
                      </a:cubicBezTo>
                      <a:cubicBezTo>
                        <a:pt x="412" y="2858"/>
                        <a:pt x="415" y="2843"/>
                        <a:pt x="408" y="2830"/>
                      </a:cubicBezTo>
                      <a:cubicBezTo>
                        <a:pt x="401" y="2816"/>
                        <a:pt x="400" y="2809"/>
                        <a:pt x="400" y="2796"/>
                      </a:cubicBezTo>
                      <a:cubicBezTo>
                        <a:pt x="400" y="2782"/>
                        <a:pt x="406" y="2761"/>
                        <a:pt x="397" y="2744"/>
                      </a:cubicBezTo>
                      <a:cubicBezTo>
                        <a:pt x="388" y="2726"/>
                        <a:pt x="378" y="2685"/>
                        <a:pt x="380" y="2640"/>
                      </a:cubicBezTo>
                      <a:cubicBezTo>
                        <a:pt x="381" y="2595"/>
                        <a:pt x="414" y="2343"/>
                        <a:pt x="400" y="2257"/>
                      </a:cubicBezTo>
                      <a:cubicBezTo>
                        <a:pt x="386" y="2170"/>
                        <a:pt x="392" y="2153"/>
                        <a:pt x="395" y="2123"/>
                      </a:cubicBezTo>
                      <a:cubicBezTo>
                        <a:pt x="399" y="2094"/>
                        <a:pt x="407" y="2046"/>
                        <a:pt x="399" y="1984"/>
                      </a:cubicBezTo>
                      <a:cubicBezTo>
                        <a:pt x="396" y="1960"/>
                        <a:pt x="407" y="1862"/>
                        <a:pt x="408" y="1760"/>
                      </a:cubicBezTo>
                      <a:cubicBezTo>
                        <a:pt x="409" y="1694"/>
                        <a:pt x="417" y="1606"/>
                        <a:pt x="399" y="1588"/>
                      </a:cubicBezTo>
                      <a:cubicBezTo>
                        <a:pt x="399" y="1587"/>
                        <a:pt x="399" y="1587"/>
                        <a:pt x="399" y="1587"/>
                      </a:cubicBezTo>
                      <a:cubicBezTo>
                        <a:pt x="404" y="1589"/>
                        <a:pt x="409" y="1590"/>
                        <a:pt x="413" y="1590"/>
                      </a:cubicBezTo>
                      <a:cubicBezTo>
                        <a:pt x="414" y="1590"/>
                        <a:pt x="414" y="1590"/>
                        <a:pt x="414" y="1590"/>
                      </a:cubicBezTo>
                      <a:cubicBezTo>
                        <a:pt x="419" y="1590"/>
                        <a:pt x="425" y="1589"/>
                        <a:pt x="431" y="1586"/>
                      </a:cubicBezTo>
                      <a:cubicBezTo>
                        <a:pt x="430" y="1588"/>
                        <a:pt x="430" y="1588"/>
                        <a:pt x="430" y="1588"/>
                      </a:cubicBezTo>
                      <a:cubicBezTo>
                        <a:pt x="412" y="1606"/>
                        <a:pt x="418" y="1694"/>
                        <a:pt x="418" y="1759"/>
                      </a:cubicBezTo>
                      <a:cubicBezTo>
                        <a:pt x="419" y="1861"/>
                        <a:pt x="432" y="1960"/>
                        <a:pt x="429" y="1984"/>
                      </a:cubicBezTo>
                      <a:cubicBezTo>
                        <a:pt x="421" y="2046"/>
                        <a:pt x="430" y="2094"/>
                        <a:pt x="434" y="2123"/>
                      </a:cubicBezTo>
                      <a:cubicBezTo>
                        <a:pt x="437" y="2153"/>
                        <a:pt x="442" y="2170"/>
                        <a:pt x="428" y="2257"/>
                      </a:cubicBezTo>
                      <a:cubicBezTo>
                        <a:pt x="414" y="2343"/>
                        <a:pt x="447" y="2595"/>
                        <a:pt x="449" y="2640"/>
                      </a:cubicBezTo>
                      <a:cubicBezTo>
                        <a:pt x="451" y="2685"/>
                        <a:pt x="440" y="2726"/>
                        <a:pt x="432" y="2744"/>
                      </a:cubicBezTo>
                      <a:cubicBezTo>
                        <a:pt x="423" y="2761"/>
                        <a:pt x="428" y="2782"/>
                        <a:pt x="428" y="2796"/>
                      </a:cubicBezTo>
                      <a:cubicBezTo>
                        <a:pt x="428" y="2809"/>
                        <a:pt x="428" y="2816"/>
                        <a:pt x="421" y="2830"/>
                      </a:cubicBezTo>
                      <a:cubicBezTo>
                        <a:pt x="414" y="2843"/>
                        <a:pt x="416" y="2858"/>
                        <a:pt x="420" y="2877"/>
                      </a:cubicBezTo>
                      <a:cubicBezTo>
                        <a:pt x="423" y="2896"/>
                        <a:pt x="427" y="2902"/>
                        <a:pt x="425" y="2917"/>
                      </a:cubicBezTo>
                      <a:cubicBezTo>
                        <a:pt x="423" y="2933"/>
                        <a:pt x="425" y="2948"/>
                        <a:pt x="440" y="2964"/>
                      </a:cubicBezTo>
                      <a:cubicBezTo>
                        <a:pt x="456" y="2980"/>
                        <a:pt x="480" y="2980"/>
                        <a:pt x="494" y="2967"/>
                      </a:cubicBezTo>
                      <a:cubicBezTo>
                        <a:pt x="503" y="2978"/>
                        <a:pt x="525" y="2978"/>
                        <a:pt x="533" y="2969"/>
                      </a:cubicBezTo>
                      <a:cubicBezTo>
                        <a:pt x="540" y="2976"/>
                        <a:pt x="569" y="2978"/>
                        <a:pt x="567" y="2962"/>
                      </a:cubicBezTo>
                      <a:cubicBezTo>
                        <a:pt x="572" y="2962"/>
                        <a:pt x="587" y="2955"/>
                        <a:pt x="582" y="2941"/>
                      </a:cubicBezTo>
                      <a:cubicBezTo>
                        <a:pt x="586" y="2936"/>
                        <a:pt x="589" y="2927"/>
                        <a:pt x="582" y="2918"/>
                      </a:cubicBezTo>
                      <a:cubicBezTo>
                        <a:pt x="575" y="2910"/>
                        <a:pt x="554" y="2871"/>
                        <a:pt x="541" y="2853"/>
                      </a:cubicBezTo>
                      <a:cubicBezTo>
                        <a:pt x="526" y="2825"/>
                        <a:pt x="527" y="2828"/>
                        <a:pt x="532" y="2800"/>
                      </a:cubicBezTo>
                      <a:cubicBezTo>
                        <a:pt x="537" y="2771"/>
                        <a:pt x="526" y="2765"/>
                        <a:pt x="538" y="2708"/>
                      </a:cubicBezTo>
                      <a:cubicBezTo>
                        <a:pt x="544" y="2682"/>
                        <a:pt x="557" y="2615"/>
                        <a:pt x="585" y="2508"/>
                      </a:cubicBezTo>
                      <a:cubicBezTo>
                        <a:pt x="614" y="2402"/>
                        <a:pt x="588" y="2218"/>
                        <a:pt x="590" y="2179"/>
                      </a:cubicBezTo>
                      <a:cubicBezTo>
                        <a:pt x="593" y="2140"/>
                        <a:pt x="610" y="2113"/>
                        <a:pt x="620" y="2054"/>
                      </a:cubicBezTo>
                      <a:cubicBezTo>
                        <a:pt x="630" y="1994"/>
                        <a:pt x="655" y="1891"/>
                        <a:pt x="674" y="1810"/>
                      </a:cubicBezTo>
                      <a:cubicBezTo>
                        <a:pt x="694" y="1720"/>
                        <a:pt x="710" y="1670"/>
                        <a:pt x="719" y="1589"/>
                      </a:cubicBezTo>
                      <a:cubicBezTo>
                        <a:pt x="730" y="1474"/>
                        <a:pt x="720" y="1404"/>
                        <a:pt x="708" y="1340"/>
                      </a:cubicBezTo>
                      <a:cubicBezTo>
                        <a:pt x="694" y="1259"/>
                        <a:pt x="682" y="1204"/>
                        <a:pt x="667" y="1175"/>
                      </a:cubicBezTo>
                      <a:cubicBezTo>
                        <a:pt x="651" y="1146"/>
                        <a:pt x="646" y="1089"/>
                        <a:pt x="648" y="1053"/>
                      </a:cubicBezTo>
                      <a:cubicBezTo>
                        <a:pt x="649" y="1026"/>
                        <a:pt x="641" y="949"/>
                        <a:pt x="644" y="898"/>
                      </a:cubicBezTo>
                      <a:cubicBezTo>
                        <a:pt x="644" y="898"/>
                        <a:pt x="644" y="898"/>
                        <a:pt x="644" y="898"/>
                      </a:cubicBezTo>
                      <a:cubicBezTo>
                        <a:pt x="650" y="940"/>
                        <a:pt x="671" y="1035"/>
                        <a:pt x="674" y="1053"/>
                      </a:cubicBezTo>
                      <a:cubicBezTo>
                        <a:pt x="678" y="1071"/>
                        <a:pt x="668" y="1158"/>
                        <a:pt x="698" y="1259"/>
                      </a:cubicBezTo>
                      <a:cubicBezTo>
                        <a:pt x="713" y="1307"/>
                        <a:pt x="740" y="1477"/>
                        <a:pt x="736" y="1501"/>
                      </a:cubicBezTo>
                      <a:cubicBezTo>
                        <a:pt x="736" y="1511"/>
                        <a:pt x="733" y="1527"/>
                        <a:pt x="728" y="1543"/>
                      </a:cubicBezTo>
                      <a:cubicBezTo>
                        <a:pt x="719" y="1570"/>
                        <a:pt x="720" y="1608"/>
                        <a:pt x="721" y="1620"/>
                      </a:cubicBezTo>
                      <a:cubicBezTo>
                        <a:pt x="717" y="1636"/>
                        <a:pt x="712" y="1669"/>
                        <a:pt x="719" y="1671"/>
                      </a:cubicBezTo>
                      <a:cubicBezTo>
                        <a:pt x="715" y="1677"/>
                        <a:pt x="714" y="1677"/>
                        <a:pt x="716" y="1683"/>
                      </a:cubicBezTo>
                      <a:cubicBezTo>
                        <a:pt x="713" y="1688"/>
                        <a:pt x="713" y="1690"/>
                        <a:pt x="714" y="1693"/>
                      </a:cubicBezTo>
                      <a:cubicBezTo>
                        <a:pt x="718" y="1703"/>
                        <a:pt x="733" y="1694"/>
                        <a:pt x="728" y="1697"/>
                      </a:cubicBezTo>
                      <a:cubicBezTo>
                        <a:pt x="719" y="1701"/>
                        <a:pt x="712" y="1709"/>
                        <a:pt x="716" y="1720"/>
                      </a:cubicBezTo>
                      <a:cubicBezTo>
                        <a:pt x="718" y="1725"/>
                        <a:pt x="739" y="1714"/>
                        <a:pt x="750" y="1709"/>
                      </a:cubicBezTo>
                      <a:cubicBezTo>
                        <a:pt x="767" y="1704"/>
                        <a:pt x="787" y="1693"/>
                        <a:pt x="793" y="1685"/>
                      </a:cubicBezTo>
                      <a:cubicBezTo>
                        <a:pt x="798" y="1676"/>
                        <a:pt x="809" y="1660"/>
                        <a:pt x="812" y="1653"/>
                      </a:cubicBezTo>
                      <a:cubicBezTo>
                        <a:pt x="816" y="1643"/>
                        <a:pt x="815" y="1637"/>
                        <a:pt x="819" y="1630"/>
                      </a:cubicBezTo>
                      <a:cubicBezTo>
                        <a:pt x="822" y="1623"/>
                        <a:pt x="829" y="1614"/>
                        <a:pt x="825" y="1608"/>
                      </a:cubicBezTo>
                      <a:close/>
                      <a:moveTo>
                        <a:pt x="269" y="341"/>
                      </a:moveTo>
                      <a:cubicBezTo>
                        <a:pt x="269" y="341"/>
                        <a:pt x="269" y="340"/>
                        <a:pt x="269" y="340"/>
                      </a:cubicBezTo>
                      <a:cubicBezTo>
                        <a:pt x="269" y="340"/>
                        <a:pt x="269" y="341"/>
                        <a:pt x="269" y="341"/>
                      </a:cubicBezTo>
                      <a:close/>
                    </a:path>
                  </a:pathLst>
                </a:custGeom>
                <a:no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2832" y="705"/>
                  <a:ext cx="652" cy="2338"/>
                </a:xfrm>
                <a:custGeom>
                  <a:avLst/>
                  <a:gdLst>
                    <a:gd name="T0" fmla="*/ 630 w 829"/>
                    <a:gd name="T1" fmla="*/ 1074 h 2980"/>
                    <a:gd name="T2" fmla="*/ 603 w 829"/>
                    <a:gd name="T3" fmla="*/ 729 h 2980"/>
                    <a:gd name="T4" fmla="*/ 559 w 829"/>
                    <a:gd name="T5" fmla="*/ 423 h 2980"/>
                    <a:gd name="T6" fmla="*/ 477 w 829"/>
                    <a:gd name="T7" fmla="*/ 378 h 2980"/>
                    <a:gd name="T8" fmla="*/ 449 w 829"/>
                    <a:gd name="T9" fmla="*/ 291 h 2980"/>
                    <a:gd name="T10" fmla="*/ 445 w 829"/>
                    <a:gd name="T11" fmla="*/ 277 h 2980"/>
                    <a:gd name="T12" fmla="*/ 420 w 829"/>
                    <a:gd name="T13" fmla="*/ 71 h 2980"/>
                    <a:gd name="T14" fmla="*/ 226 w 829"/>
                    <a:gd name="T15" fmla="*/ 235 h 2980"/>
                    <a:gd name="T16" fmla="*/ 220 w 829"/>
                    <a:gd name="T17" fmla="*/ 291 h 2980"/>
                    <a:gd name="T18" fmla="*/ 211 w 829"/>
                    <a:gd name="T19" fmla="*/ 295 h 2980"/>
                    <a:gd name="T20" fmla="*/ 175 w 829"/>
                    <a:gd name="T21" fmla="*/ 378 h 2980"/>
                    <a:gd name="T22" fmla="*/ 93 w 829"/>
                    <a:gd name="T23" fmla="*/ 422 h 2980"/>
                    <a:gd name="T24" fmla="*/ 49 w 829"/>
                    <a:gd name="T25" fmla="*/ 729 h 2980"/>
                    <a:gd name="T26" fmla="*/ 21 w 829"/>
                    <a:gd name="T27" fmla="*/ 1074 h 2980"/>
                    <a:gd name="T28" fmla="*/ 8 w 829"/>
                    <a:gd name="T29" fmla="*/ 1279 h 2980"/>
                    <a:gd name="T30" fmla="*/ 62 w 829"/>
                    <a:gd name="T31" fmla="*/ 1341 h 2980"/>
                    <a:gd name="T32" fmla="*/ 90 w 829"/>
                    <a:gd name="T33" fmla="*/ 1328 h 2980"/>
                    <a:gd name="T34" fmla="*/ 85 w 829"/>
                    <a:gd name="T35" fmla="*/ 1271 h 2980"/>
                    <a:gd name="T36" fmla="*/ 103 w 829"/>
                    <a:gd name="T37" fmla="*/ 988 h 2980"/>
                    <a:gd name="T38" fmla="*/ 146 w 829"/>
                    <a:gd name="T39" fmla="*/ 706 h 2980"/>
                    <a:gd name="T40" fmla="*/ 98 w 829"/>
                    <a:gd name="T41" fmla="*/ 1052 h 2980"/>
                    <a:gd name="T42" fmla="*/ 166 w 829"/>
                    <a:gd name="T43" fmla="*/ 1615 h 2980"/>
                    <a:gd name="T44" fmla="*/ 228 w 829"/>
                    <a:gd name="T45" fmla="*/ 2125 h 2980"/>
                    <a:gd name="T46" fmla="*/ 193 w 829"/>
                    <a:gd name="T47" fmla="*/ 2289 h 2980"/>
                    <a:gd name="T48" fmla="*/ 233 w 829"/>
                    <a:gd name="T49" fmla="*/ 2329 h 2980"/>
                    <a:gd name="T50" fmla="*/ 318 w 829"/>
                    <a:gd name="T51" fmla="*/ 2289 h 2980"/>
                    <a:gd name="T52" fmla="*/ 315 w 829"/>
                    <a:gd name="T53" fmla="*/ 2194 h 2980"/>
                    <a:gd name="T54" fmla="*/ 315 w 829"/>
                    <a:gd name="T55" fmla="*/ 1771 h 2980"/>
                    <a:gd name="T56" fmla="*/ 321 w 829"/>
                    <a:gd name="T57" fmla="*/ 1381 h 2980"/>
                    <a:gd name="T58" fmla="*/ 325 w 829"/>
                    <a:gd name="T59" fmla="*/ 1247 h 2980"/>
                    <a:gd name="T60" fmla="*/ 338 w 829"/>
                    <a:gd name="T61" fmla="*/ 1246 h 2980"/>
                    <a:gd name="T62" fmla="*/ 341 w 829"/>
                    <a:gd name="T63" fmla="*/ 1666 h 2980"/>
                    <a:gd name="T64" fmla="*/ 340 w 829"/>
                    <a:gd name="T65" fmla="*/ 2153 h 2980"/>
                    <a:gd name="T66" fmla="*/ 330 w 829"/>
                    <a:gd name="T67" fmla="*/ 2257 h 2980"/>
                    <a:gd name="T68" fmla="*/ 389 w 829"/>
                    <a:gd name="T69" fmla="*/ 2328 h 2980"/>
                    <a:gd name="T70" fmla="*/ 458 w 829"/>
                    <a:gd name="T71" fmla="*/ 2307 h 2980"/>
                    <a:gd name="T72" fmla="*/ 418 w 829"/>
                    <a:gd name="T73" fmla="*/ 2197 h 2980"/>
                    <a:gd name="T74" fmla="*/ 464 w 829"/>
                    <a:gd name="T75" fmla="*/ 1710 h 2980"/>
                    <a:gd name="T76" fmla="*/ 565 w 829"/>
                    <a:gd name="T77" fmla="*/ 1247 h 2980"/>
                    <a:gd name="T78" fmla="*/ 510 w 829"/>
                    <a:gd name="T79" fmla="*/ 826 h 2980"/>
                    <a:gd name="T80" fmla="*/ 530 w 829"/>
                    <a:gd name="T81" fmla="*/ 826 h 2980"/>
                    <a:gd name="T82" fmla="*/ 573 w 829"/>
                    <a:gd name="T83" fmla="*/ 1211 h 2980"/>
                    <a:gd name="T84" fmla="*/ 563 w 829"/>
                    <a:gd name="T85" fmla="*/ 1320 h 2980"/>
                    <a:gd name="T86" fmla="*/ 563 w 829"/>
                    <a:gd name="T87" fmla="*/ 1349 h 2980"/>
                    <a:gd name="T88" fmla="*/ 639 w 829"/>
                    <a:gd name="T89" fmla="*/ 1297 h 2980"/>
                    <a:gd name="T90" fmla="*/ 212 w 829"/>
                    <a:gd name="T91" fmla="*/ 268 h 29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29"/>
                    <a:gd name="T139" fmla="*/ 0 h 2980"/>
                    <a:gd name="T140" fmla="*/ 829 w 829"/>
                    <a:gd name="T141" fmla="*/ 2980 h 29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29" h="2980">
                      <a:moveTo>
                        <a:pt x="825" y="1608"/>
                      </a:moveTo>
                      <a:cubicBezTo>
                        <a:pt x="822" y="1601"/>
                        <a:pt x="816" y="1555"/>
                        <a:pt x="809" y="1528"/>
                      </a:cubicBezTo>
                      <a:cubicBezTo>
                        <a:pt x="804" y="1506"/>
                        <a:pt x="798" y="1412"/>
                        <a:pt x="801" y="1369"/>
                      </a:cubicBezTo>
                      <a:cubicBezTo>
                        <a:pt x="804" y="1334"/>
                        <a:pt x="802" y="1281"/>
                        <a:pt x="803" y="1258"/>
                      </a:cubicBezTo>
                      <a:cubicBezTo>
                        <a:pt x="804" y="1129"/>
                        <a:pt x="783" y="1063"/>
                        <a:pt x="778" y="1039"/>
                      </a:cubicBezTo>
                      <a:cubicBezTo>
                        <a:pt x="773" y="1015"/>
                        <a:pt x="767" y="981"/>
                        <a:pt x="767" y="929"/>
                      </a:cubicBezTo>
                      <a:cubicBezTo>
                        <a:pt x="767" y="877"/>
                        <a:pt x="769" y="806"/>
                        <a:pt x="765" y="756"/>
                      </a:cubicBezTo>
                      <a:cubicBezTo>
                        <a:pt x="763" y="727"/>
                        <a:pt x="758" y="683"/>
                        <a:pt x="752" y="645"/>
                      </a:cubicBezTo>
                      <a:cubicBezTo>
                        <a:pt x="746" y="607"/>
                        <a:pt x="727" y="556"/>
                        <a:pt x="711" y="539"/>
                      </a:cubicBezTo>
                      <a:cubicBezTo>
                        <a:pt x="695" y="521"/>
                        <a:pt x="673" y="507"/>
                        <a:pt x="650" y="499"/>
                      </a:cubicBezTo>
                      <a:cubicBezTo>
                        <a:pt x="644" y="497"/>
                        <a:pt x="635" y="490"/>
                        <a:pt x="629" y="489"/>
                      </a:cubicBezTo>
                      <a:cubicBezTo>
                        <a:pt x="620" y="487"/>
                        <a:pt x="615" y="483"/>
                        <a:pt x="607" y="482"/>
                      </a:cubicBezTo>
                      <a:cubicBezTo>
                        <a:pt x="590" y="479"/>
                        <a:pt x="575" y="474"/>
                        <a:pt x="561" y="472"/>
                      </a:cubicBezTo>
                      <a:cubicBezTo>
                        <a:pt x="499" y="464"/>
                        <a:pt x="501" y="382"/>
                        <a:pt x="501" y="382"/>
                      </a:cubicBezTo>
                      <a:cubicBezTo>
                        <a:pt x="537" y="421"/>
                        <a:pt x="571" y="371"/>
                        <a:pt x="571" y="371"/>
                      </a:cubicBezTo>
                      <a:cubicBezTo>
                        <a:pt x="564" y="376"/>
                        <a:pt x="550" y="370"/>
                        <a:pt x="550" y="370"/>
                      </a:cubicBezTo>
                      <a:cubicBezTo>
                        <a:pt x="570" y="376"/>
                        <a:pt x="578" y="352"/>
                        <a:pt x="578" y="352"/>
                      </a:cubicBezTo>
                      <a:cubicBezTo>
                        <a:pt x="569" y="358"/>
                        <a:pt x="566" y="353"/>
                        <a:pt x="566" y="353"/>
                      </a:cubicBezTo>
                      <a:cubicBezTo>
                        <a:pt x="581" y="347"/>
                        <a:pt x="580" y="328"/>
                        <a:pt x="580" y="328"/>
                      </a:cubicBezTo>
                      <a:cubicBezTo>
                        <a:pt x="573" y="353"/>
                        <a:pt x="539" y="357"/>
                        <a:pt x="548" y="329"/>
                      </a:cubicBezTo>
                      <a:cubicBezTo>
                        <a:pt x="563" y="281"/>
                        <a:pt x="578" y="182"/>
                        <a:pt x="534" y="91"/>
                      </a:cubicBezTo>
                      <a:cubicBezTo>
                        <a:pt x="489" y="0"/>
                        <a:pt x="374" y="39"/>
                        <a:pt x="374" y="39"/>
                      </a:cubicBezTo>
                      <a:cubicBezTo>
                        <a:pt x="352" y="25"/>
                        <a:pt x="305" y="61"/>
                        <a:pt x="284" y="90"/>
                      </a:cubicBezTo>
                      <a:cubicBezTo>
                        <a:pt x="263" y="120"/>
                        <a:pt x="238" y="224"/>
                        <a:pt x="287" y="300"/>
                      </a:cubicBezTo>
                      <a:cubicBezTo>
                        <a:pt x="311" y="338"/>
                        <a:pt x="285" y="358"/>
                        <a:pt x="276" y="354"/>
                      </a:cubicBezTo>
                      <a:cubicBezTo>
                        <a:pt x="268" y="351"/>
                        <a:pt x="269" y="343"/>
                        <a:pt x="269" y="341"/>
                      </a:cubicBezTo>
                      <a:cubicBezTo>
                        <a:pt x="264" y="362"/>
                        <a:pt x="280" y="371"/>
                        <a:pt x="280" y="371"/>
                      </a:cubicBezTo>
                      <a:cubicBezTo>
                        <a:pt x="270" y="367"/>
                        <a:pt x="265" y="358"/>
                        <a:pt x="265" y="358"/>
                      </a:cubicBezTo>
                      <a:cubicBezTo>
                        <a:pt x="266" y="379"/>
                        <a:pt x="288" y="385"/>
                        <a:pt x="288" y="385"/>
                      </a:cubicBezTo>
                      <a:cubicBezTo>
                        <a:pt x="274" y="384"/>
                        <a:pt x="268" y="376"/>
                        <a:pt x="268" y="376"/>
                      </a:cubicBezTo>
                      <a:cubicBezTo>
                        <a:pt x="273" y="392"/>
                        <a:pt x="309" y="408"/>
                        <a:pt x="328" y="381"/>
                      </a:cubicBezTo>
                      <a:cubicBezTo>
                        <a:pt x="322" y="460"/>
                        <a:pt x="295" y="464"/>
                        <a:pt x="268" y="472"/>
                      </a:cubicBezTo>
                      <a:cubicBezTo>
                        <a:pt x="254" y="477"/>
                        <a:pt x="239" y="479"/>
                        <a:pt x="222" y="482"/>
                      </a:cubicBezTo>
                      <a:cubicBezTo>
                        <a:pt x="214" y="483"/>
                        <a:pt x="208" y="487"/>
                        <a:pt x="199" y="488"/>
                      </a:cubicBezTo>
                      <a:cubicBezTo>
                        <a:pt x="193" y="489"/>
                        <a:pt x="186" y="496"/>
                        <a:pt x="180" y="498"/>
                      </a:cubicBezTo>
                      <a:cubicBezTo>
                        <a:pt x="156" y="506"/>
                        <a:pt x="134" y="521"/>
                        <a:pt x="118" y="538"/>
                      </a:cubicBezTo>
                      <a:cubicBezTo>
                        <a:pt x="101" y="556"/>
                        <a:pt x="83" y="607"/>
                        <a:pt x="77" y="645"/>
                      </a:cubicBezTo>
                      <a:cubicBezTo>
                        <a:pt x="71" y="683"/>
                        <a:pt x="66" y="727"/>
                        <a:pt x="63" y="756"/>
                      </a:cubicBezTo>
                      <a:cubicBezTo>
                        <a:pt x="59" y="806"/>
                        <a:pt x="62" y="877"/>
                        <a:pt x="62" y="929"/>
                      </a:cubicBezTo>
                      <a:cubicBezTo>
                        <a:pt x="62" y="981"/>
                        <a:pt x="55" y="1015"/>
                        <a:pt x="50" y="1039"/>
                      </a:cubicBezTo>
                      <a:cubicBezTo>
                        <a:pt x="45" y="1063"/>
                        <a:pt x="25" y="1129"/>
                        <a:pt x="26" y="1258"/>
                      </a:cubicBezTo>
                      <a:cubicBezTo>
                        <a:pt x="26" y="1281"/>
                        <a:pt x="25" y="1334"/>
                        <a:pt x="27" y="1369"/>
                      </a:cubicBezTo>
                      <a:cubicBezTo>
                        <a:pt x="31" y="1412"/>
                        <a:pt x="25" y="1506"/>
                        <a:pt x="19" y="1528"/>
                      </a:cubicBezTo>
                      <a:cubicBezTo>
                        <a:pt x="13" y="1555"/>
                        <a:pt x="6" y="1601"/>
                        <a:pt x="3" y="1608"/>
                      </a:cubicBezTo>
                      <a:cubicBezTo>
                        <a:pt x="0" y="1614"/>
                        <a:pt x="6" y="1623"/>
                        <a:pt x="10" y="1630"/>
                      </a:cubicBezTo>
                      <a:cubicBezTo>
                        <a:pt x="13" y="1637"/>
                        <a:pt x="12" y="1643"/>
                        <a:pt x="17" y="1653"/>
                      </a:cubicBezTo>
                      <a:cubicBezTo>
                        <a:pt x="20" y="1660"/>
                        <a:pt x="31" y="1676"/>
                        <a:pt x="36" y="1685"/>
                      </a:cubicBezTo>
                      <a:cubicBezTo>
                        <a:pt x="41" y="1693"/>
                        <a:pt x="62" y="1704"/>
                        <a:pt x="79" y="1709"/>
                      </a:cubicBezTo>
                      <a:cubicBezTo>
                        <a:pt x="90" y="1714"/>
                        <a:pt x="111" y="1725"/>
                        <a:pt x="113" y="1720"/>
                      </a:cubicBezTo>
                      <a:cubicBezTo>
                        <a:pt x="117" y="1709"/>
                        <a:pt x="110" y="1701"/>
                        <a:pt x="101" y="1697"/>
                      </a:cubicBezTo>
                      <a:cubicBezTo>
                        <a:pt x="96" y="1694"/>
                        <a:pt x="111" y="1703"/>
                        <a:pt x="114" y="1693"/>
                      </a:cubicBezTo>
                      <a:cubicBezTo>
                        <a:pt x="115" y="1690"/>
                        <a:pt x="115" y="1688"/>
                        <a:pt x="113" y="1683"/>
                      </a:cubicBezTo>
                      <a:cubicBezTo>
                        <a:pt x="115" y="1677"/>
                        <a:pt x="113" y="1677"/>
                        <a:pt x="109" y="1671"/>
                      </a:cubicBezTo>
                      <a:cubicBezTo>
                        <a:pt x="117" y="1669"/>
                        <a:pt x="111" y="1636"/>
                        <a:pt x="108" y="1620"/>
                      </a:cubicBezTo>
                      <a:cubicBezTo>
                        <a:pt x="109" y="1608"/>
                        <a:pt x="110" y="1570"/>
                        <a:pt x="101" y="1543"/>
                      </a:cubicBezTo>
                      <a:cubicBezTo>
                        <a:pt x="95" y="1527"/>
                        <a:pt x="93" y="1511"/>
                        <a:pt x="93" y="1501"/>
                      </a:cubicBezTo>
                      <a:cubicBezTo>
                        <a:pt x="88" y="1477"/>
                        <a:pt x="115" y="1307"/>
                        <a:pt x="131" y="1259"/>
                      </a:cubicBezTo>
                      <a:cubicBezTo>
                        <a:pt x="161" y="1158"/>
                        <a:pt x="151" y="1071"/>
                        <a:pt x="154" y="1053"/>
                      </a:cubicBezTo>
                      <a:cubicBezTo>
                        <a:pt x="158" y="1035"/>
                        <a:pt x="178" y="941"/>
                        <a:pt x="184" y="899"/>
                      </a:cubicBezTo>
                      <a:cubicBezTo>
                        <a:pt x="185" y="900"/>
                        <a:pt x="185" y="900"/>
                        <a:pt x="185" y="900"/>
                      </a:cubicBezTo>
                      <a:cubicBezTo>
                        <a:pt x="188" y="951"/>
                        <a:pt x="183" y="1029"/>
                        <a:pt x="184" y="1055"/>
                      </a:cubicBezTo>
                      <a:cubicBezTo>
                        <a:pt x="186" y="1091"/>
                        <a:pt x="176" y="1157"/>
                        <a:pt x="161" y="1186"/>
                      </a:cubicBezTo>
                      <a:cubicBezTo>
                        <a:pt x="145" y="1215"/>
                        <a:pt x="138" y="1260"/>
                        <a:pt x="124" y="1341"/>
                      </a:cubicBezTo>
                      <a:cubicBezTo>
                        <a:pt x="111" y="1405"/>
                        <a:pt x="101" y="1472"/>
                        <a:pt x="112" y="1588"/>
                      </a:cubicBezTo>
                      <a:cubicBezTo>
                        <a:pt x="121" y="1669"/>
                        <a:pt x="135" y="1720"/>
                        <a:pt x="155" y="1810"/>
                      </a:cubicBezTo>
                      <a:cubicBezTo>
                        <a:pt x="174" y="1891"/>
                        <a:pt x="200" y="1998"/>
                        <a:pt x="211" y="2058"/>
                      </a:cubicBezTo>
                      <a:cubicBezTo>
                        <a:pt x="221" y="2118"/>
                        <a:pt x="236" y="2140"/>
                        <a:pt x="238" y="2179"/>
                      </a:cubicBezTo>
                      <a:cubicBezTo>
                        <a:pt x="241" y="2218"/>
                        <a:pt x="215" y="2402"/>
                        <a:pt x="244" y="2508"/>
                      </a:cubicBezTo>
                      <a:cubicBezTo>
                        <a:pt x="272" y="2615"/>
                        <a:pt x="285" y="2682"/>
                        <a:pt x="290" y="2708"/>
                      </a:cubicBezTo>
                      <a:cubicBezTo>
                        <a:pt x="303" y="2765"/>
                        <a:pt x="292" y="2771"/>
                        <a:pt x="297" y="2800"/>
                      </a:cubicBezTo>
                      <a:cubicBezTo>
                        <a:pt x="302" y="2828"/>
                        <a:pt x="303" y="2825"/>
                        <a:pt x="288" y="2853"/>
                      </a:cubicBezTo>
                      <a:cubicBezTo>
                        <a:pt x="275" y="2871"/>
                        <a:pt x="253" y="2910"/>
                        <a:pt x="246" y="2918"/>
                      </a:cubicBezTo>
                      <a:cubicBezTo>
                        <a:pt x="240" y="2927"/>
                        <a:pt x="243" y="2936"/>
                        <a:pt x="246" y="2941"/>
                      </a:cubicBezTo>
                      <a:cubicBezTo>
                        <a:pt x="241" y="2955"/>
                        <a:pt x="257" y="2962"/>
                        <a:pt x="262" y="2962"/>
                      </a:cubicBezTo>
                      <a:cubicBezTo>
                        <a:pt x="260" y="2978"/>
                        <a:pt x="289" y="2976"/>
                        <a:pt x="296" y="2969"/>
                      </a:cubicBezTo>
                      <a:cubicBezTo>
                        <a:pt x="304" y="2978"/>
                        <a:pt x="326" y="2978"/>
                        <a:pt x="334" y="2967"/>
                      </a:cubicBezTo>
                      <a:cubicBezTo>
                        <a:pt x="348" y="2980"/>
                        <a:pt x="373" y="2980"/>
                        <a:pt x="388" y="2964"/>
                      </a:cubicBezTo>
                      <a:cubicBezTo>
                        <a:pt x="404" y="2948"/>
                        <a:pt x="406" y="2933"/>
                        <a:pt x="404" y="2917"/>
                      </a:cubicBezTo>
                      <a:cubicBezTo>
                        <a:pt x="402" y="2902"/>
                        <a:pt x="406" y="2896"/>
                        <a:pt x="409" y="2877"/>
                      </a:cubicBezTo>
                      <a:cubicBezTo>
                        <a:pt x="412" y="2858"/>
                        <a:pt x="415" y="2843"/>
                        <a:pt x="408" y="2830"/>
                      </a:cubicBezTo>
                      <a:cubicBezTo>
                        <a:pt x="401" y="2816"/>
                        <a:pt x="400" y="2809"/>
                        <a:pt x="400" y="2796"/>
                      </a:cubicBezTo>
                      <a:cubicBezTo>
                        <a:pt x="400" y="2782"/>
                        <a:pt x="406" y="2761"/>
                        <a:pt x="397" y="2744"/>
                      </a:cubicBezTo>
                      <a:cubicBezTo>
                        <a:pt x="388" y="2726"/>
                        <a:pt x="378" y="2685"/>
                        <a:pt x="380" y="2640"/>
                      </a:cubicBezTo>
                      <a:cubicBezTo>
                        <a:pt x="381" y="2595"/>
                        <a:pt x="414" y="2343"/>
                        <a:pt x="400" y="2257"/>
                      </a:cubicBezTo>
                      <a:cubicBezTo>
                        <a:pt x="386" y="2170"/>
                        <a:pt x="392" y="2153"/>
                        <a:pt x="395" y="2123"/>
                      </a:cubicBezTo>
                      <a:cubicBezTo>
                        <a:pt x="399" y="2094"/>
                        <a:pt x="407" y="2046"/>
                        <a:pt x="399" y="1984"/>
                      </a:cubicBezTo>
                      <a:cubicBezTo>
                        <a:pt x="396" y="1960"/>
                        <a:pt x="407" y="1862"/>
                        <a:pt x="408" y="1760"/>
                      </a:cubicBezTo>
                      <a:cubicBezTo>
                        <a:pt x="409" y="1694"/>
                        <a:pt x="417" y="1606"/>
                        <a:pt x="399" y="1588"/>
                      </a:cubicBezTo>
                      <a:cubicBezTo>
                        <a:pt x="399" y="1587"/>
                        <a:pt x="399" y="1587"/>
                        <a:pt x="399" y="1587"/>
                      </a:cubicBezTo>
                      <a:cubicBezTo>
                        <a:pt x="404" y="1589"/>
                        <a:pt x="409" y="1590"/>
                        <a:pt x="413" y="1590"/>
                      </a:cubicBezTo>
                      <a:cubicBezTo>
                        <a:pt x="414" y="1590"/>
                        <a:pt x="414" y="1590"/>
                        <a:pt x="414" y="1590"/>
                      </a:cubicBezTo>
                      <a:cubicBezTo>
                        <a:pt x="419" y="1590"/>
                        <a:pt x="425" y="1589"/>
                        <a:pt x="431" y="1586"/>
                      </a:cubicBezTo>
                      <a:cubicBezTo>
                        <a:pt x="430" y="1588"/>
                        <a:pt x="430" y="1588"/>
                        <a:pt x="430" y="1588"/>
                      </a:cubicBezTo>
                      <a:cubicBezTo>
                        <a:pt x="412" y="1606"/>
                        <a:pt x="418" y="1694"/>
                        <a:pt x="418" y="1759"/>
                      </a:cubicBezTo>
                      <a:cubicBezTo>
                        <a:pt x="419" y="1861"/>
                        <a:pt x="432" y="1960"/>
                        <a:pt x="429" y="1984"/>
                      </a:cubicBezTo>
                      <a:cubicBezTo>
                        <a:pt x="421" y="2046"/>
                        <a:pt x="430" y="2094"/>
                        <a:pt x="434" y="2123"/>
                      </a:cubicBezTo>
                      <a:cubicBezTo>
                        <a:pt x="437" y="2153"/>
                        <a:pt x="442" y="2170"/>
                        <a:pt x="428" y="2257"/>
                      </a:cubicBezTo>
                      <a:cubicBezTo>
                        <a:pt x="414" y="2343"/>
                        <a:pt x="447" y="2595"/>
                        <a:pt x="449" y="2640"/>
                      </a:cubicBezTo>
                      <a:cubicBezTo>
                        <a:pt x="451" y="2685"/>
                        <a:pt x="440" y="2726"/>
                        <a:pt x="432" y="2744"/>
                      </a:cubicBezTo>
                      <a:cubicBezTo>
                        <a:pt x="423" y="2761"/>
                        <a:pt x="428" y="2782"/>
                        <a:pt x="428" y="2796"/>
                      </a:cubicBezTo>
                      <a:cubicBezTo>
                        <a:pt x="428" y="2809"/>
                        <a:pt x="428" y="2816"/>
                        <a:pt x="421" y="2830"/>
                      </a:cubicBezTo>
                      <a:cubicBezTo>
                        <a:pt x="414" y="2843"/>
                        <a:pt x="416" y="2858"/>
                        <a:pt x="420" y="2877"/>
                      </a:cubicBezTo>
                      <a:cubicBezTo>
                        <a:pt x="423" y="2896"/>
                        <a:pt x="427" y="2902"/>
                        <a:pt x="425" y="2917"/>
                      </a:cubicBezTo>
                      <a:cubicBezTo>
                        <a:pt x="423" y="2933"/>
                        <a:pt x="425" y="2948"/>
                        <a:pt x="440" y="2964"/>
                      </a:cubicBezTo>
                      <a:cubicBezTo>
                        <a:pt x="456" y="2980"/>
                        <a:pt x="480" y="2980"/>
                        <a:pt x="494" y="2967"/>
                      </a:cubicBezTo>
                      <a:cubicBezTo>
                        <a:pt x="503" y="2978"/>
                        <a:pt x="525" y="2978"/>
                        <a:pt x="533" y="2969"/>
                      </a:cubicBezTo>
                      <a:cubicBezTo>
                        <a:pt x="540" y="2976"/>
                        <a:pt x="569" y="2978"/>
                        <a:pt x="567" y="2962"/>
                      </a:cubicBezTo>
                      <a:cubicBezTo>
                        <a:pt x="572" y="2962"/>
                        <a:pt x="587" y="2955"/>
                        <a:pt x="582" y="2941"/>
                      </a:cubicBezTo>
                      <a:cubicBezTo>
                        <a:pt x="586" y="2936"/>
                        <a:pt x="589" y="2927"/>
                        <a:pt x="582" y="2918"/>
                      </a:cubicBezTo>
                      <a:cubicBezTo>
                        <a:pt x="575" y="2910"/>
                        <a:pt x="554" y="2871"/>
                        <a:pt x="541" y="2853"/>
                      </a:cubicBezTo>
                      <a:cubicBezTo>
                        <a:pt x="526" y="2825"/>
                        <a:pt x="527" y="2828"/>
                        <a:pt x="532" y="2800"/>
                      </a:cubicBezTo>
                      <a:cubicBezTo>
                        <a:pt x="537" y="2771"/>
                        <a:pt x="526" y="2765"/>
                        <a:pt x="538" y="2708"/>
                      </a:cubicBezTo>
                      <a:cubicBezTo>
                        <a:pt x="544" y="2682"/>
                        <a:pt x="557" y="2615"/>
                        <a:pt x="585" y="2508"/>
                      </a:cubicBezTo>
                      <a:cubicBezTo>
                        <a:pt x="614" y="2402"/>
                        <a:pt x="588" y="2218"/>
                        <a:pt x="590" y="2179"/>
                      </a:cubicBezTo>
                      <a:cubicBezTo>
                        <a:pt x="593" y="2140"/>
                        <a:pt x="610" y="2113"/>
                        <a:pt x="620" y="2054"/>
                      </a:cubicBezTo>
                      <a:cubicBezTo>
                        <a:pt x="630" y="1994"/>
                        <a:pt x="655" y="1891"/>
                        <a:pt x="674" y="1810"/>
                      </a:cubicBezTo>
                      <a:cubicBezTo>
                        <a:pt x="694" y="1720"/>
                        <a:pt x="710" y="1670"/>
                        <a:pt x="719" y="1589"/>
                      </a:cubicBezTo>
                      <a:cubicBezTo>
                        <a:pt x="730" y="1474"/>
                        <a:pt x="720" y="1404"/>
                        <a:pt x="708" y="1340"/>
                      </a:cubicBezTo>
                      <a:cubicBezTo>
                        <a:pt x="694" y="1259"/>
                        <a:pt x="682" y="1204"/>
                        <a:pt x="667" y="1175"/>
                      </a:cubicBezTo>
                      <a:cubicBezTo>
                        <a:pt x="651" y="1146"/>
                        <a:pt x="646" y="1089"/>
                        <a:pt x="648" y="1053"/>
                      </a:cubicBezTo>
                      <a:cubicBezTo>
                        <a:pt x="649" y="1026"/>
                        <a:pt x="641" y="949"/>
                        <a:pt x="644" y="898"/>
                      </a:cubicBezTo>
                      <a:cubicBezTo>
                        <a:pt x="644" y="898"/>
                        <a:pt x="644" y="898"/>
                        <a:pt x="644" y="898"/>
                      </a:cubicBezTo>
                      <a:cubicBezTo>
                        <a:pt x="650" y="940"/>
                        <a:pt x="671" y="1035"/>
                        <a:pt x="674" y="1053"/>
                      </a:cubicBezTo>
                      <a:cubicBezTo>
                        <a:pt x="678" y="1071"/>
                        <a:pt x="668" y="1158"/>
                        <a:pt x="698" y="1259"/>
                      </a:cubicBezTo>
                      <a:cubicBezTo>
                        <a:pt x="713" y="1307"/>
                        <a:pt x="740" y="1477"/>
                        <a:pt x="736" y="1501"/>
                      </a:cubicBezTo>
                      <a:cubicBezTo>
                        <a:pt x="736" y="1511"/>
                        <a:pt x="733" y="1527"/>
                        <a:pt x="728" y="1543"/>
                      </a:cubicBezTo>
                      <a:cubicBezTo>
                        <a:pt x="719" y="1570"/>
                        <a:pt x="720" y="1608"/>
                        <a:pt x="721" y="1620"/>
                      </a:cubicBezTo>
                      <a:cubicBezTo>
                        <a:pt x="717" y="1636"/>
                        <a:pt x="712" y="1669"/>
                        <a:pt x="719" y="1671"/>
                      </a:cubicBezTo>
                      <a:cubicBezTo>
                        <a:pt x="715" y="1677"/>
                        <a:pt x="714" y="1677"/>
                        <a:pt x="716" y="1683"/>
                      </a:cubicBezTo>
                      <a:cubicBezTo>
                        <a:pt x="713" y="1688"/>
                        <a:pt x="713" y="1690"/>
                        <a:pt x="714" y="1693"/>
                      </a:cubicBezTo>
                      <a:cubicBezTo>
                        <a:pt x="718" y="1703"/>
                        <a:pt x="733" y="1694"/>
                        <a:pt x="728" y="1697"/>
                      </a:cubicBezTo>
                      <a:cubicBezTo>
                        <a:pt x="719" y="1701"/>
                        <a:pt x="712" y="1709"/>
                        <a:pt x="716" y="1720"/>
                      </a:cubicBezTo>
                      <a:cubicBezTo>
                        <a:pt x="718" y="1725"/>
                        <a:pt x="739" y="1714"/>
                        <a:pt x="750" y="1709"/>
                      </a:cubicBezTo>
                      <a:cubicBezTo>
                        <a:pt x="767" y="1704"/>
                        <a:pt x="787" y="1693"/>
                        <a:pt x="793" y="1685"/>
                      </a:cubicBezTo>
                      <a:cubicBezTo>
                        <a:pt x="798" y="1676"/>
                        <a:pt x="809" y="1660"/>
                        <a:pt x="812" y="1653"/>
                      </a:cubicBezTo>
                      <a:cubicBezTo>
                        <a:pt x="816" y="1643"/>
                        <a:pt x="815" y="1637"/>
                        <a:pt x="819" y="1630"/>
                      </a:cubicBezTo>
                      <a:cubicBezTo>
                        <a:pt x="822" y="1623"/>
                        <a:pt x="829" y="1614"/>
                        <a:pt x="825" y="1608"/>
                      </a:cubicBezTo>
                      <a:close/>
                      <a:moveTo>
                        <a:pt x="269" y="341"/>
                      </a:moveTo>
                      <a:cubicBezTo>
                        <a:pt x="269" y="341"/>
                        <a:pt x="269" y="340"/>
                        <a:pt x="269" y="340"/>
                      </a:cubicBezTo>
                      <a:cubicBezTo>
                        <a:pt x="269" y="340"/>
                        <a:pt x="269" y="341"/>
                        <a:pt x="269" y="341"/>
                      </a:cubicBezTo>
                      <a:close/>
                    </a:path>
                  </a:pathLst>
                </a:custGeom>
                <a:solidFill>
                  <a:srgbClr val="8EB4E3"/>
                </a:solidFill>
                <a:ln w="952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  <p:grpSp>
          <p:nvGrpSpPr>
            <p:cNvPr id="8" name="Groupe 9"/>
            <p:cNvGrpSpPr>
              <a:grpSpLocks/>
            </p:cNvGrpSpPr>
            <p:nvPr/>
          </p:nvGrpSpPr>
          <p:grpSpPr bwMode="auto">
            <a:xfrm>
              <a:off x="1887538" y="5659438"/>
              <a:ext cx="455612" cy="677862"/>
              <a:chOff x="3319463" y="4267931"/>
              <a:chExt cx="1472207" cy="2194781"/>
            </a:xfrm>
          </p:grpSpPr>
          <p:grpSp>
            <p:nvGrpSpPr>
              <p:cNvPr id="17" name="Group 18"/>
              <p:cNvGrpSpPr>
                <a:grpSpLocks/>
              </p:cNvGrpSpPr>
              <p:nvPr/>
            </p:nvGrpSpPr>
            <p:grpSpPr bwMode="auto">
              <a:xfrm>
                <a:off x="3319463" y="4267931"/>
                <a:ext cx="841769" cy="2194781"/>
                <a:chOff x="1368" y="714"/>
                <a:chExt cx="899" cy="2344"/>
              </a:xfrm>
            </p:grpSpPr>
            <p:sp>
              <p:nvSpPr>
                <p:cNvPr id="21" name="Freeform 19"/>
                <p:cNvSpPr>
                  <a:spLocks noEditPoints="1"/>
                </p:cNvSpPr>
                <p:nvPr/>
              </p:nvSpPr>
              <p:spPr bwMode="auto">
                <a:xfrm>
                  <a:off x="1368" y="714"/>
                  <a:ext cx="899" cy="2344"/>
                </a:xfrm>
                <a:custGeom>
                  <a:avLst/>
                  <a:gdLst>
                    <a:gd name="T0" fmla="*/ 810 w 1120"/>
                    <a:gd name="T1" fmla="*/ 1053 h 2926"/>
                    <a:gd name="T2" fmla="*/ 563 w 1120"/>
                    <a:gd name="T3" fmla="*/ 384 h 2926"/>
                    <a:gd name="T4" fmla="*/ 533 w 1120"/>
                    <a:gd name="T5" fmla="*/ 280 h 2926"/>
                    <a:gd name="T6" fmla="*/ 538 w 1120"/>
                    <a:gd name="T7" fmla="*/ 259 h 2926"/>
                    <a:gd name="T8" fmla="*/ 539 w 1120"/>
                    <a:gd name="T9" fmla="*/ 248 h 2926"/>
                    <a:gd name="T10" fmla="*/ 549 w 1120"/>
                    <a:gd name="T11" fmla="*/ 241 h 2926"/>
                    <a:gd name="T12" fmla="*/ 566 w 1120"/>
                    <a:gd name="T13" fmla="*/ 161 h 2926"/>
                    <a:gd name="T14" fmla="*/ 559 w 1120"/>
                    <a:gd name="T15" fmla="*/ 88 h 2926"/>
                    <a:gd name="T16" fmla="*/ 449 w 1120"/>
                    <a:gd name="T17" fmla="*/ 2 h 2926"/>
                    <a:gd name="T18" fmla="*/ 335 w 1120"/>
                    <a:gd name="T19" fmla="*/ 103 h 2926"/>
                    <a:gd name="T20" fmla="*/ 332 w 1120"/>
                    <a:gd name="T21" fmla="*/ 165 h 2926"/>
                    <a:gd name="T22" fmla="*/ 351 w 1120"/>
                    <a:gd name="T23" fmla="*/ 241 h 2926"/>
                    <a:gd name="T24" fmla="*/ 360 w 1120"/>
                    <a:gd name="T25" fmla="*/ 248 h 2926"/>
                    <a:gd name="T26" fmla="*/ 361 w 1120"/>
                    <a:gd name="T27" fmla="*/ 258 h 2926"/>
                    <a:gd name="T28" fmla="*/ 363 w 1120"/>
                    <a:gd name="T29" fmla="*/ 269 h 2926"/>
                    <a:gd name="T30" fmla="*/ 365 w 1120"/>
                    <a:gd name="T31" fmla="*/ 280 h 2926"/>
                    <a:gd name="T32" fmla="*/ 368 w 1120"/>
                    <a:gd name="T33" fmla="*/ 288 h 2926"/>
                    <a:gd name="T34" fmla="*/ 337 w 1120"/>
                    <a:gd name="T35" fmla="*/ 384 h 2926"/>
                    <a:gd name="T36" fmla="*/ 90 w 1120"/>
                    <a:gd name="T37" fmla="*/ 1053 h 2926"/>
                    <a:gd name="T38" fmla="*/ 14 w 1120"/>
                    <a:gd name="T39" fmla="*/ 1323 h 2926"/>
                    <a:gd name="T40" fmla="*/ 108 w 1120"/>
                    <a:gd name="T41" fmla="*/ 1404 h 2926"/>
                    <a:gd name="T42" fmla="*/ 140 w 1120"/>
                    <a:gd name="T43" fmla="*/ 1375 h 2926"/>
                    <a:gd name="T44" fmla="*/ 142 w 1120"/>
                    <a:gd name="T45" fmla="*/ 1378 h 2926"/>
                    <a:gd name="T46" fmla="*/ 162 w 1120"/>
                    <a:gd name="T47" fmla="*/ 1190 h 2926"/>
                    <a:gd name="T48" fmla="*/ 237 w 1120"/>
                    <a:gd name="T49" fmla="*/ 723 h 2926"/>
                    <a:gd name="T50" fmla="*/ 263 w 1120"/>
                    <a:gd name="T51" fmla="*/ 1014 h 2926"/>
                    <a:gd name="T52" fmla="*/ 251 w 1120"/>
                    <a:gd name="T53" fmla="*/ 1062 h 2926"/>
                    <a:gd name="T54" fmla="*/ 247 w 1120"/>
                    <a:gd name="T55" fmla="*/ 1080 h 2926"/>
                    <a:gd name="T56" fmla="*/ 244 w 1120"/>
                    <a:gd name="T57" fmla="*/ 1098 h 2926"/>
                    <a:gd name="T58" fmla="*/ 241 w 1120"/>
                    <a:gd name="T59" fmla="*/ 1116 h 2926"/>
                    <a:gd name="T60" fmla="*/ 238 w 1120"/>
                    <a:gd name="T61" fmla="*/ 1131 h 2926"/>
                    <a:gd name="T62" fmla="*/ 238 w 1120"/>
                    <a:gd name="T63" fmla="*/ 1145 h 2926"/>
                    <a:gd name="T64" fmla="*/ 339 w 1120"/>
                    <a:gd name="T65" fmla="*/ 2173 h 2926"/>
                    <a:gd name="T66" fmla="*/ 276 w 1120"/>
                    <a:gd name="T67" fmla="*/ 2314 h 2926"/>
                    <a:gd name="T68" fmla="*/ 328 w 1120"/>
                    <a:gd name="T69" fmla="*/ 2338 h 2926"/>
                    <a:gd name="T70" fmla="*/ 354 w 1120"/>
                    <a:gd name="T71" fmla="*/ 2334 h 2926"/>
                    <a:gd name="T72" fmla="*/ 392 w 1120"/>
                    <a:gd name="T73" fmla="*/ 2341 h 2926"/>
                    <a:gd name="T74" fmla="*/ 401 w 1120"/>
                    <a:gd name="T75" fmla="*/ 2335 h 2926"/>
                    <a:gd name="T76" fmla="*/ 420 w 1120"/>
                    <a:gd name="T77" fmla="*/ 2306 h 2926"/>
                    <a:gd name="T78" fmla="*/ 409 w 1120"/>
                    <a:gd name="T79" fmla="*/ 1721 h 2926"/>
                    <a:gd name="T80" fmla="*/ 490 w 1120"/>
                    <a:gd name="T81" fmla="*/ 1721 h 2926"/>
                    <a:gd name="T82" fmla="*/ 479 w 1120"/>
                    <a:gd name="T83" fmla="*/ 2306 h 2926"/>
                    <a:gd name="T84" fmla="*/ 498 w 1120"/>
                    <a:gd name="T85" fmla="*/ 2335 h 2926"/>
                    <a:gd name="T86" fmla="*/ 507 w 1120"/>
                    <a:gd name="T87" fmla="*/ 2341 h 2926"/>
                    <a:gd name="T88" fmla="*/ 520 w 1120"/>
                    <a:gd name="T89" fmla="*/ 2342 h 2926"/>
                    <a:gd name="T90" fmla="*/ 565 w 1120"/>
                    <a:gd name="T91" fmla="*/ 2338 h 2926"/>
                    <a:gd name="T92" fmla="*/ 606 w 1120"/>
                    <a:gd name="T93" fmla="*/ 2326 h 2926"/>
                    <a:gd name="T94" fmla="*/ 607 w 1120"/>
                    <a:gd name="T95" fmla="*/ 2275 h 2926"/>
                    <a:gd name="T96" fmla="*/ 623 w 1120"/>
                    <a:gd name="T97" fmla="*/ 1688 h 2926"/>
                    <a:gd name="T98" fmla="*/ 661 w 1120"/>
                    <a:gd name="T99" fmla="*/ 1138 h 2926"/>
                    <a:gd name="T100" fmla="*/ 660 w 1120"/>
                    <a:gd name="T101" fmla="*/ 1126 h 2926"/>
                    <a:gd name="T102" fmla="*/ 657 w 1120"/>
                    <a:gd name="T103" fmla="*/ 1109 h 2926"/>
                    <a:gd name="T104" fmla="*/ 654 w 1120"/>
                    <a:gd name="T105" fmla="*/ 1091 h 2926"/>
                    <a:gd name="T106" fmla="*/ 650 w 1120"/>
                    <a:gd name="T107" fmla="*/ 1072 h 2926"/>
                    <a:gd name="T108" fmla="*/ 646 w 1120"/>
                    <a:gd name="T109" fmla="*/ 1054 h 2926"/>
                    <a:gd name="T110" fmla="*/ 643 w 1120"/>
                    <a:gd name="T111" fmla="*/ 1040 h 2926"/>
                    <a:gd name="T112" fmla="*/ 645 w 1120"/>
                    <a:gd name="T113" fmla="*/ 880 h 2926"/>
                    <a:gd name="T114" fmla="*/ 683 w 1120"/>
                    <a:gd name="T115" fmla="*/ 977 h 2926"/>
                    <a:gd name="T116" fmla="*/ 754 w 1120"/>
                    <a:gd name="T117" fmla="*/ 1378 h 2926"/>
                    <a:gd name="T118" fmla="*/ 759 w 1120"/>
                    <a:gd name="T119" fmla="*/ 1377 h 2926"/>
                    <a:gd name="T120" fmla="*/ 760 w 1120"/>
                    <a:gd name="T121" fmla="*/ 1375 h 2926"/>
                    <a:gd name="T122" fmla="*/ 828 w 1120"/>
                    <a:gd name="T123" fmla="*/ 1342 h 2926"/>
                    <a:gd name="T124" fmla="*/ 539 w 1120"/>
                    <a:gd name="T125" fmla="*/ 248 h 29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0"/>
                    <a:gd name="T190" fmla="*/ 0 h 2926"/>
                    <a:gd name="T191" fmla="*/ 1120 w 1120"/>
                    <a:gd name="T192" fmla="*/ 2926 h 29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0" h="2926">
                      <a:moveTo>
                        <a:pt x="1111" y="1628"/>
                      </a:moveTo>
                      <a:cubicBezTo>
                        <a:pt x="1106" y="1614"/>
                        <a:pt x="1105" y="1598"/>
                        <a:pt x="1100" y="1592"/>
                      </a:cubicBezTo>
                      <a:cubicBezTo>
                        <a:pt x="1095" y="1586"/>
                        <a:pt x="1087" y="1551"/>
                        <a:pt x="1078" y="1540"/>
                      </a:cubicBezTo>
                      <a:cubicBezTo>
                        <a:pt x="1069" y="1528"/>
                        <a:pt x="1035" y="1477"/>
                        <a:pt x="1026" y="1469"/>
                      </a:cubicBezTo>
                      <a:cubicBezTo>
                        <a:pt x="1023" y="1464"/>
                        <a:pt x="1025" y="1444"/>
                        <a:pt x="1021" y="1430"/>
                      </a:cubicBezTo>
                      <a:cubicBezTo>
                        <a:pt x="1017" y="1416"/>
                        <a:pt x="1018" y="1402"/>
                        <a:pt x="1014" y="1386"/>
                      </a:cubicBezTo>
                      <a:cubicBezTo>
                        <a:pt x="1010" y="1369"/>
                        <a:pt x="1010" y="1337"/>
                        <a:pt x="1009" y="1315"/>
                      </a:cubicBezTo>
                      <a:cubicBezTo>
                        <a:pt x="1007" y="1277"/>
                        <a:pt x="1007" y="1129"/>
                        <a:pt x="985" y="1075"/>
                      </a:cubicBezTo>
                      <a:cubicBezTo>
                        <a:pt x="981" y="1058"/>
                        <a:pt x="976" y="1031"/>
                        <a:pt x="977" y="992"/>
                      </a:cubicBezTo>
                      <a:cubicBezTo>
                        <a:pt x="975" y="886"/>
                        <a:pt x="951" y="825"/>
                        <a:pt x="953" y="792"/>
                      </a:cubicBezTo>
                      <a:cubicBezTo>
                        <a:pt x="960" y="744"/>
                        <a:pt x="949" y="693"/>
                        <a:pt x="940" y="653"/>
                      </a:cubicBezTo>
                      <a:cubicBezTo>
                        <a:pt x="921" y="567"/>
                        <a:pt x="879" y="544"/>
                        <a:pt x="860" y="540"/>
                      </a:cubicBezTo>
                      <a:cubicBezTo>
                        <a:pt x="840" y="536"/>
                        <a:pt x="810" y="533"/>
                        <a:pt x="797" y="520"/>
                      </a:cubicBezTo>
                      <a:cubicBezTo>
                        <a:pt x="787" y="512"/>
                        <a:pt x="720" y="481"/>
                        <a:pt x="701" y="479"/>
                      </a:cubicBezTo>
                      <a:cubicBezTo>
                        <a:pt x="651" y="470"/>
                        <a:pt x="660" y="380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1" y="360"/>
                        <a:pt x="661" y="358"/>
                        <a:pt x="662" y="357"/>
                      </a:cubicBezTo>
                      <a:cubicBezTo>
                        <a:pt x="662" y="357"/>
                        <a:pt x="662" y="356"/>
                        <a:pt x="662" y="356"/>
                      </a:cubicBezTo>
                      <a:cubicBezTo>
                        <a:pt x="663" y="355"/>
                        <a:pt x="663" y="353"/>
                        <a:pt x="664" y="351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5" y="348"/>
                        <a:pt x="665" y="346"/>
                        <a:pt x="666" y="344"/>
                      </a:cubicBezTo>
                      <a:cubicBezTo>
                        <a:pt x="666" y="344"/>
                        <a:pt x="666" y="344"/>
                        <a:pt x="666" y="343"/>
                      </a:cubicBezTo>
                      <a:cubicBezTo>
                        <a:pt x="666" y="341"/>
                        <a:pt x="667" y="339"/>
                        <a:pt x="667" y="337"/>
                      </a:cubicBezTo>
                      <a:cubicBezTo>
                        <a:pt x="667" y="337"/>
                        <a:pt x="667" y="337"/>
                        <a:pt x="668" y="337"/>
                      </a:cubicBezTo>
                      <a:cubicBezTo>
                        <a:pt x="668" y="334"/>
                        <a:pt x="669" y="332"/>
                        <a:pt x="669" y="330"/>
                      </a:cubicBezTo>
                      <a:cubicBezTo>
                        <a:pt x="669" y="330"/>
                        <a:pt x="669" y="330"/>
                        <a:pt x="669" y="330"/>
                      </a:cubicBezTo>
                      <a:cubicBezTo>
                        <a:pt x="669" y="328"/>
                        <a:pt x="670" y="325"/>
                        <a:pt x="670" y="323"/>
                      </a:cubicBezTo>
                      <a:cubicBezTo>
                        <a:pt x="670" y="323"/>
                        <a:pt x="670" y="323"/>
                        <a:pt x="670" y="323"/>
                      </a:cubicBezTo>
                      <a:cubicBezTo>
                        <a:pt x="671" y="321"/>
                        <a:pt x="671" y="319"/>
                        <a:pt x="671" y="317"/>
                      </a:cubicBezTo>
                      <a:cubicBezTo>
                        <a:pt x="671" y="317"/>
                        <a:pt x="671" y="317"/>
                        <a:pt x="671" y="317"/>
                      </a:cubicBezTo>
                      <a:cubicBezTo>
                        <a:pt x="672" y="315"/>
                        <a:pt x="672" y="313"/>
                        <a:pt x="672" y="312"/>
                      </a:cubicBezTo>
                      <a:cubicBezTo>
                        <a:pt x="672" y="312"/>
                        <a:pt x="672" y="312"/>
                        <a:pt x="672" y="312"/>
                      </a:cubicBezTo>
                      <a:cubicBezTo>
                        <a:pt x="672" y="311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4" y="309"/>
                        <a:pt x="676" y="308"/>
                        <a:pt x="679" y="306"/>
                      </a:cubicBezTo>
                      <a:cubicBezTo>
                        <a:pt x="679" y="306"/>
                        <a:pt x="679" y="306"/>
                        <a:pt x="679" y="306"/>
                      </a:cubicBezTo>
                      <a:cubicBezTo>
                        <a:pt x="680" y="305"/>
                        <a:pt x="680" y="305"/>
                        <a:pt x="681" y="305"/>
                      </a:cubicBezTo>
                      <a:cubicBezTo>
                        <a:pt x="681" y="304"/>
                        <a:pt x="681" y="304"/>
                        <a:pt x="681" y="304"/>
                      </a:cubicBezTo>
                      <a:cubicBezTo>
                        <a:pt x="682" y="304"/>
                        <a:pt x="682" y="303"/>
                        <a:pt x="682" y="303"/>
                      </a:cubicBezTo>
                      <a:cubicBezTo>
                        <a:pt x="683" y="303"/>
                        <a:pt x="683" y="302"/>
                        <a:pt x="683" y="302"/>
                      </a:cubicBezTo>
                      <a:cubicBezTo>
                        <a:pt x="683" y="302"/>
                        <a:pt x="684" y="302"/>
                        <a:pt x="684" y="301"/>
                      </a:cubicBezTo>
                      <a:cubicBezTo>
                        <a:pt x="684" y="301"/>
                        <a:pt x="685" y="300"/>
                        <a:pt x="685" y="300"/>
                      </a:cubicBezTo>
                      <a:cubicBezTo>
                        <a:pt x="688" y="296"/>
                        <a:pt x="689" y="291"/>
                        <a:pt x="693" y="286"/>
                      </a:cubicBezTo>
                      <a:cubicBezTo>
                        <a:pt x="696" y="280"/>
                        <a:pt x="695" y="276"/>
                        <a:pt x="698" y="267"/>
                      </a:cubicBezTo>
                      <a:cubicBezTo>
                        <a:pt x="701" y="258"/>
                        <a:pt x="703" y="244"/>
                        <a:pt x="703" y="239"/>
                      </a:cubicBezTo>
                      <a:cubicBezTo>
                        <a:pt x="703" y="233"/>
                        <a:pt x="709" y="218"/>
                        <a:pt x="709" y="211"/>
                      </a:cubicBezTo>
                      <a:cubicBezTo>
                        <a:pt x="709" y="206"/>
                        <a:pt x="707" y="202"/>
                        <a:pt x="705" y="201"/>
                      </a:cubicBezTo>
                      <a:cubicBezTo>
                        <a:pt x="705" y="201"/>
                        <a:pt x="705" y="201"/>
                        <a:pt x="705" y="201"/>
                      </a:cubicBezTo>
                      <a:cubicBezTo>
                        <a:pt x="705" y="201"/>
                        <a:pt x="706" y="201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7" y="200"/>
                        <a:pt x="707" y="199"/>
                        <a:pt x="707" y="199"/>
                      </a:cubicBezTo>
                      <a:cubicBezTo>
                        <a:pt x="707" y="192"/>
                        <a:pt x="704" y="175"/>
                        <a:pt x="705" y="168"/>
                      </a:cubicBezTo>
                      <a:cubicBezTo>
                        <a:pt x="705" y="163"/>
                        <a:pt x="706" y="148"/>
                        <a:pt x="706" y="142"/>
                      </a:cubicBezTo>
                      <a:cubicBezTo>
                        <a:pt x="706" y="131"/>
                        <a:pt x="700" y="120"/>
                        <a:pt x="697" y="110"/>
                      </a:cubicBezTo>
                      <a:cubicBezTo>
                        <a:pt x="694" y="99"/>
                        <a:pt x="694" y="87"/>
                        <a:pt x="691" y="77"/>
                      </a:cubicBezTo>
                      <a:cubicBezTo>
                        <a:pt x="687" y="64"/>
                        <a:pt x="678" y="56"/>
                        <a:pt x="666" y="49"/>
                      </a:cubicBezTo>
                      <a:cubicBezTo>
                        <a:pt x="657" y="44"/>
                        <a:pt x="646" y="43"/>
                        <a:pt x="641" y="35"/>
                      </a:cubicBezTo>
                      <a:cubicBezTo>
                        <a:pt x="638" y="31"/>
                        <a:pt x="641" y="30"/>
                        <a:pt x="635" y="27"/>
                      </a:cubicBezTo>
                      <a:cubicBezTo>
                        <a:pt x="632" y="25"/>
                        <a:pt x="626" y="24"/>
                        <a:pt x="623" y="23"/>
                      </a:cubicBezTo>
                      <a:cubicBezTo>
                        <a:pt x="614" y="21"/>
                        <a:pt x="602" y="16"/>
                        <a:pt x="604" y="5"/>
                      </a:cubicBezTo>
                      <a:cubicBezTo>
                        <a:pt x="591" y="2"/>
                        <a:pt x="570" y="13"/>
                        <a:pt x="559" y="2"/>
                      </a:cubicBezTo>
                      <a:cubicBezTo>
                        <a:pt x="551" y="2"/>
                        <a:pt x="551" y="2"/>
                        <a:pt x="551" y="2"/>
                      </a:cubicBezTo>
                      <a:cubicBezTo>
                        <a:pt x="544" y="4"/>
                        <a:pt x="535" y="3"/>
                        <a:pt x="528" y="0"/>
                      </a:cubicBezTo>
                      <a:cubicBezTo>
                        <a:pt x="525" y="6"/>
                        <a:pt x="511" y="12"/>
                        <a:pt x="503" y="12"/>
                      </a:cubicBezTo>
                      <a:cubicBezTo>
                        <a:pt x="493" y="12"/>
                        <a:pt x="482" y="14"/>
                        <a:pt x="476" y="23"/>
                      </a:cubicBezTo>
                      <a:cubicBezTo>
                        <a:pt x="480" y="22"/>
                        <a:pt x="485" y="20"/>
                        <a:pt x="487" y="23"/>
                      </a:cubicBezTo>
                      <a:cubicBezTo>
                        <a:pt x="461" y="37"/>
                        <a:pt x="429" y="57"/>
                        <a:pt x="426" y="89"/>
                      </a:cubicBezTo>
                      <a:cubicBezTo>
                        <a:pt x="425" y="103"/>
                        <a:pt x="418" y="114"/>
                        <a:pt x="417" y="128"/>
                      </a:cubicBezTo>
                      <a:cubicBezTo>
                        <a:pt x="416" y="142"/>
                        <a:pt x="405" y="149"/>
                        <a:pt x="410" y="163"/>
                      </a:cubicBezTo>
                      <a:cubicBezTo>
                        <a:pt x="409" y="172"/>
                        <a:pt x="412" y="172"/>
                        <a:pt x="412" y="180"/>
                      </a:cubicBezTo>
                      <a:cubicBezTo>
                        <a:pt x="409" y="189"/>
                        <a:pt x="417" y="200"/>
                        <a:pt x="417" y="200"/>
                      </a:cubicBezTo>
                      <a:cubicBezTo>
                        <a:pt x="417" y="200"/>
                        <a:pt x="417" y="200"/>
                        <a:pt x="417" y="200"/>
                      </a:cubicBezTo>
                      <a:cubicBezTo>
                        <a:pt x="416" y="200"/>
                        <a:pt x="415" y="202"/>
                        <a:pt x="414" y="204"/>
                      </a:cubicBezTo>
                      <a:cubicBezTo>
                        <a:pt x="414" y="204"/>
                        <a:pt x="414" y="204"/>
                        <a:pt x="414" y="204"/>
                      </a:cubicBezTo>
                      <a:cubicBezTo>
                        <a:pt x="413" y="205"/>
                        <a:pt x="413" y="205"/>
                        <a:pt x="413" y="206"/>
                      </a:cubicBezTo>
                      <a:cubicBezTo>
                        <a:pt x="413" y="207"/>
                        <a:pt x="413" y="207"/>
                        <a:pt x="413" y="207"/>
                      </a:cubicBezTo>
                      <a:cubicBezTo>
                        <a:pt x="412" y="208"/>
                        <a:pt x="412" y="209"/>
                        <a:pt x="412" y="211"/>
                      </a:cubicBezTo>
                      <a:cubicBezTo>
                        <a:pt x="412" y="218"/>
                        <a:pt x="419" y="233"/>
                        <a:pt x="419" y="239"/>
                      </a:cubicBezTo>
                      <a:cubicBezTo>
                        <a:pt x="419" y="244"/>
                        <a:pt x="420" y="258"/>
                        <a:pt x="424" y="267"/>
                      </a:cubicBezTo>
                      <a:cubicBezTo>
                        <a:pt x="427" y="276"/>
                        <a:pt x="425" y="280"/>
                        <a:pt x="429" y="286"/>
                      </a:cubicBezTo>
                      <a:cubicBezTo>
                        <a:pt x="432" y="291"/>
                        <a:pt x="433" y="296"/>
                        <a:pt x="436" y="300"/>
                      </a:cubicBezTo>
                      <a:cubicBezTo>
                        <a:pt x="437" y="300"/>
                        <a:pt x="437" y="301"/>
                        <a:pt x="437" y="301"/>
                      </a:cubicBezTo>
                      <a:cubicBezTo>
                        <a:pt x="438" y="302"/>
                        <a:pt x="438" y="302"/>
                        <a:pt x="438" y="302"/>
                      </a:cubicBezTo>
                      <a:cubicBezTo>
                        <a:pt x="438" y="302"/>
                        <a:pt x="439" y="303"/>
                        <a:pt x="439" y="303"/>
                      </a:cubicBezTo>
                      <a:cubicBezTo>
                        <a:pt x="439" y="303"/>
                        <a:pt x="440" y="304"/>
                        <a:pt x="440" y="304"/>
                      </a:cubicBezTo>
                      <a:cubicBezTo>
                        <a:pt x="440" y="304"/>
                        <a:pt x="441" y="305"/>
                        <a:pt x="441" y="305"/>
                      </a:cubicBezTo>
                      <a:cubicBezTo>
                        <a:pt x="441" y="305"/>
                        <a:pt x="442" y="306"/>
                        <a:pt x="442" y="306"/>
                      </a:cubicBezTo>
                      <a:cubicBezTo>
                        <a:pt x="442" y="306"/>
                        <a:pt x="443" y="306"/>
                        <a:pt x="443" y="306"/>
                      </a:cubicBezTo>
                      <a:cubicBezTo>
                        <a:pt x="445" y="308"/>
                        <a:pt x="448" y="310"/>
                        <a:pt x="449" y="310"/>
                      </a:cubicBezTo>
                      <a:cubicBezTo>
                        <a:pt x="449" y="310"/>
                        <a:pt x="449" y="310"/>
                        <a:pt x="449" y="310"/>
                      </a:cubicBezTo>
                      <a:cubicBezTo>
                        <a:pt x="449" y="312"/>
                        <a:pt x="450" y="314"/>
                        <a:pt x="450" y="316"/>
                      </a:cubicBezTo>
                      <a:cubicBezTo>
                        <a:pt x="450" y="316"/>
                        <a:pt x="450" y="316"/>
                        <a:pt x="450" y="316"/>
                      </a:cubicBezTo>
                      <a:cubicBezTo>
                        <a:pt x="450" y="317"/>
                        <a:pt x="450" y="318"/>
                        <a:pt x="450" y="319"/>
                      </a:cubicBezTo>
                      <a:cubicBezTo>
                        <a:pt x="450" y="319"/>
                        <a:pt x="450" y="319"/>
                        <a:pt x="450" y="319"/>
                      </a:cubicBezTo>
                      <a:cubicBezTo>
                        <a:pt x="450" y="320"/>
                        <a:pt x="450" y="321"/>
                        <a:pt x="450" y="322"/>
                      </a:cubicBezTo>
                      <a:cubicBezTo>
                        <a:pt x="450" y="322"/>
                        <a:pt x="450" y="322"/>
                        <a:pt x="450" y="322"/>
                      </a:cubicBezTo>
                      <a:cubicBezTo>
                        <a:pt x="450" y="323"/>
                        <a:pt x="451" y="324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7"/>
                        <a:pt x="451" y="328"/>
                        <a:pt x="451" y="329"/>
                      </a:cubicBezTo>
                      <a:cubicBezTo>
                        <a:pt x="451" y="329"/>
                        <a:pt x="451" y="330"/>
                        <a:pt x="451" y="330"/>
                      </a:cubicBezTo>
                      <a:cubicBezTo>
                        <a:pt x="451" y="331"/>
                        <a:pt x="452" y="332"/>
                        <a:pt x="452" y="333"/>
                      </a:cubicBezTo>
                      <a:cubicBezTo>
                        <a:pt x="452" y="333"/>
                        <a:pt x="452" y="333"/>
                        <a:pt x="452" y="334"/>
                      </a:cubicBezTo>
                      <a:cubicBezTo>
                        <a:pt x="452" y="335"/>
                        <a:pt x="452" y="336"/>
                        <a:pt x="452" y="336"/>
                      </a:cubicBezTo>
                      <a:cubicBezTo>
                        <a:pt x="452" y="337"/>
                        <a:pt x="452" y="337"/>
                        <a:pt x="453" y="338"/>
                      </a:cubicBezTo>
                      <a:cubicBezTo>
                        <a:pt x="453" y="339"/>
                        <a:pt x="453" y="339"/>
                        <a:pt x="453" y="340"/>
                      </a:cubicBezTo>
                      <a:cubicBezTo>
                        <a:pt x="453" y="341"/>
                        <a:pt x="453" y="341"/>
                        <a:pt x="453" y="342"/>
                      </a:cubicBezTo>
                      <a:cubicBezTo>
                        <a:pt x="453" y="342"/>
                        <a:pt x="454" y="343"/>
                        <a:pt x="454" y="344"/>
                      </a:cubicBezTo>
                      <a:cubicBezTo>
                        <a:pt x="454" y="344"/>
                        <a:pt x="454" y="345"/>
                        <a:pt x="454" y="345"/>
                      </a:cubicBezTo>
                      <a:cubicBezTo>
                        <a:pt x="454" y="346"/>
                        <a:pt x="454" y="347"/>
                        <a:pt x="454" y="347"/>
                      </a:cubicBezTo>
                      <a:cubicBezTo>
                        <a:pt x="455" y="348"/>
                        <a:pt x="455" y="348"/>
                        <a:pt x="455" y="349"/>
                      </a:cubicBezTo>
                      <a:cubicBezTo>
                        <a:pt x="455" y="349"/>
                        <a:pt x="455" y="350"/>
                        <a:pt x="455" y="351"/>
                      </a:cubicBezTo>
                      <a:cubicBezTo>
                        <a:pt x="455" y="351"/>
                        <a:pt x="456" y="352"/>
                        <a:pt x="456" y="352"/>
                      </a:cubicBezTo>
                      <a:cubicBezTo>
                        <a:pt x="456" y="353"/>
                        <a:pt x="456" y="353"/>
                        <a:pt x="456" y="354"/>
                      </a:cubicBezTo>
                      <a:cubicBezTo>
                        <a:pt x="456" y="354"/>
                        <a:pt x="457" y="355"/>
                        <a:pt x="457" y="355"/>
                      </a:cubicBezTo>
                      <a:cubicBezTo>
                        <a:pt x="457" y="356"/>
                        <a:pt x="457" y="356"/>
                        <a:pt x="457" y="357"/>
                      </a:cubicBezTo>
                      <a:cubicBezTo>
                        <a:pt x="457" y="357"/>
                        <a:pt x="458" y="358"/>
                        <a:pt x="458" y="358"/>
                      </a:cubicBezTo>
                      <a:cubicBezTo>
                        <a:pt x="458" y="359"/>
                        <a:pt x="458" y="359"/>
                        <a:pt x="458" y="359"/>
                      </a:cubicBezTo>
                      <a:cubicBezTo>
                        <a:pt x="459" y="360"/>
                        <a:pt x="459" y="361"/>
                        <a:pt x="459" y="362"/>
                      </a:cubicBezTo>
                      <a:cubicBezTo>
                        <a:pt x="460" y="362"/>
                        <a:pt x="460" y="363"/>
                        <a:pt x="461" y="364"/>
                      </a:cubicBezTo>
                      <a:cubicBezTo>
                        <a:pt x="461" y="365"/>
                        <a:pt x="461" y="365"/>
                        <a:pt x="461" y="366"/>
                      </a:cubicBezTo>
                      <a:cubicBezTo>
                        <a:pt x="461" y="377"/>
                        <a:pt x="463" y="401"/>
                        <a:pt x="459" y="425"/>
                      </a:cubicBezTo>
                      <a:cubicBezTo>
                        <a:pt x="459" y="425"/>
                        <a:pt x="459" y="426"/>
                        <a:pt x="459" y="426"/>
                      </a:cubicBezTo>
                      <a:cubicBezTo>
                        <a:pt x="458" y="427"/>
                        <a:pt x="458" y="427"/>
                        <a:pt x="458" y="427"/>
                      </a:cubicBezTo>
                      <a:cubicBezTo>
                        <a:pt x="454" y="452"/>
                        <a:pt x="443" y="475"/>
                        <a:pt x="420" y="479"/>
                      </a:cubicBezTo>
                      <a:cubicBezTo>
                        <a:pt x="400" y="481"/>
                        <a:pt x="333" y="512"/>
                        <a:pt x="324" y="520"/>
                      </a:cubicBezTo>
                      <a:cubicBezTo>
                        <a:pt x="311" y="533"/>
                        <a:pt x="280" y="536"/>
                        <a:pt x="261" y="540"/>
                      </a:cubicBezTo>
                      <a:cubicBezTo>
                        <a:pt x="241" y="544"/>
                        <a:pt x="200" y="567"/>
                        <a:pt x="180" y="653"/>
                      </a:cubicBezTo>
                      <a:cubicBezTo>
                        <a:pt x="171" y="693"/>
                        <a:pt x="161" y="744"/>
                        <a:pt x="167" y="792"/>
                      </a:cubicBezTo>
                      <a:cubicBezTo>
                        <a:pt x="170" y="825"/>
                        <a:pt x="146" y="886"/>
                        <a:pt x="143" y="992"/>
                      </a:cubicBezTo>
                      <a:cubicBezTo>
                        <a:pt x="144" y="1031"/>
                        <a:pt x="140" y="1058"/>
                        <a:pt x="135" y="1075"/>
                      </a:cubicBezTo>
                      <a:cubicBezTo>
                        <a:pt x="113" y="1129"/>
                        <a:pt x="113" y="1277"/>
                        <a:pt x="112" y="1315"/>
                      </a:cubicBezTo>
                      <a:cubicBezTo>
                        <a:pt x="111" y="1337"/>
                        <a:pt x="111" y="1369"/>
                        <a:pt x="107" y="1386"/>
                      </a:cubicBezTo>
                      <a:cubicBezTo>
                        <a:pt x="103" y="1402"/>
                        <a:pt x="106" y="1416"/>
                        <a:pt x="101" y="1430"/>
                      </a:cubicBezTo>
                      <a:cubicBezTo>
                        <a:pt x="97" y="1444"/>
                        <a:pt x="99" y="1464"/>
                        <a:pt x="96" y="1469"/>
                      </a:cubicBezTo>
                      <a:cubicBezTo>
                        <a:pt x="88" y="1477"/>
                        <a:pt x="53" y="1528"/>
                        <a:pt x="44" y="1540"/>
                      </a:cubicBezTo>
                      <a:cubicBezTo>
                        <a:pt x="36" y="1551"/>
                        <a:pt x="26" y="1586"/>
                        <a:pt x="21" y="1592"/>
                      </a:cubicBezTo>
                      <a:cubicBezTo>
                        <a:pt x="16" y="1598"/>
                        <a:pt x="15" y="1614"/>
                        <a:pt x="9" y="1628"/>
                      </a:cubicBezTo>
                      <a:cubicBezTo>
                        <a:pt x="4" y="1641"/>
                        <a:pt x="0" y="1653"/>
                        <a:pt x="17" y="1652"/>
                      </a:cubicBezTo>
                      <a:cubicBezTo>
                        <a:pt x="31" y="1651"/>
                        <a:pt x="46" y="1627"/>
                        <a:pt x="48" y="1611"/>
                      </a:cubicBezTo>
                      <a:cubicBezTo>
                        <a:pt x="53" y="1609"/>
                        <a:pt x="61" y="1599"/>
                        <a:pt x="70" y="1589"/>
                      </a:cubicBezTo>
                      <a:cubicBezTo>
                        <a:pt x="68" y="1597"/>
                        <a:pt x="74" y="1606"/>
                        <a:pt x="81" y="1633"/>
                      </a:cubicBezTo>
                      <a:cubicBezTo>
                        <a:pt x="81" y="1642"/>
                        <a:pt x="89" y="1665"/>
                        <a:pt x="88" y="1675"/>
                      </a:cubicBezTo>
                      <a:cubicBezTo>
                        <a:pt x="87" y="1686"/>
                        <a:pt x="94" y="1714"/>
                        <a:pt x="97" y="1728"/>
                      </a:cubicBezTo>
                      <a:cubicBezTo>
                        <a:pt x="100" y="1742"/>
                        <a:pt x="113" y="1743"/>
                        <a:pt x="122" y="1739"/>
                      </a:cubicBezTo>
                      <a:cubicBezTo>
                        <a:pt x="122" y="1739"/>
                        <a:pt x="121" y="1751"/>
                        <a:pt x="134" y="1753"/>
                      </a:cubicBezTo>
                      <a:cubicBezTo>
                        <a:pt x="146" y="1755"/>
                        <a:pt x="148" y="1733"/>
                        <a:pt x="148" y="1733"/>
                      </a:cubicBezTo>
                      <a:cubicBezTo>
                        <a:pt x="148" y="1733"/>
                        <a:pt x="148" y="1741"/>
                        <a:pt x="157" y="1742"/>
                      </a:cubicBezTo>
                      <a:cubicBezTo>
                        <a:pt x="171" y="1742"/>
                        <a:pt x="173" y="1715"/>
                        <a:pt x="173" y="1715"/>
                      </a:cubicBezTo>
                      <a:cubicBezTo>
                        <a:pt x="173" y="1715"/>
                        <a:pt x="174" y="1716"/>
                        <a:pt x="174" y="1716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6"/>
                        <a:pt x="174" y="1717"/>
                        <a:pt x="174" y="1717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8"/>
                        <a:pt x="175" y="1718"/>
                        <a:pt x="175" y="1719"/>
                      </a:cubicBezTo>
                      <a:cubicBezTo>
                        <a:pt x="175" y="1719"/>
                        <a:pt x="176" y="1719"/>
                        <a:pt x="176" y="1719"/>
                      </a:cubicBezTo>
                      <a:cubicBezTo>
                        <a:pt x="176" y="1719"/>
                        <a:pt x="176" y="1719"/>
                        <a:pt x="176" y="1719"/>
                      </a:cubicBezTo>
                      <a:cubicBezTo>
                        <a:pt x="176" y="1720"/>
                        <a:pt x="177" y="1720"/>
                        <a:pt x="177" y="1720"/>
                      </a:cubicBezTo>
                      <a:cubicBezTo>
                        <a:pt x="177" y="1720"/>
                        <a:pt x="177" y="1720"/>
                        <a:pt x="177" y="1720"/>
                      </a:cubicBezTo>
                      <a:cubicBezTo>
                        <a:pt x="178" y="1720"/>
                        <a:pt x="178" y="1720"/>
                        <a:pt x="179" y="1720"/>
                      </a:cubicBezTo>
                      <a:cubicBezTo>
                        <a:pt x="179" y="1720"/>
                        <a:pt x="179" y="1720"/>
                        <a:pt x="179" y="1720"/>
                      </a:cubicBezTo>
                      <a:cubicBezTo>
                        <a:pt x="180" y="1720"/>
                        <a:pt x="180" y="1720"/>
                        <a:pt x="181" y="1720"/>
                      </a:cubicBezTo>
                      <a:cubicBezTo>
                        <a:pt x="188" y="1720"/>
                        <a:pt x="194" y="1691"/>
                        <a:pt x="197" y="1679"/>
                      </a:cubicBezTo>
                      <a:cubicBezTo>
                        <a:pt x="200" y="1667"/>
                        <a:pt x="205" y="1657"/>
                        <a:pt x="206" y="1647"/>
                      </a:cubicBezTo>
                      <a:cubicBezTo>
                        <a:pt x="207" y="1638"/>
                        <a:pt x="208" y="1632"/>
                        <a:pt x="216" y="1589"/>
                      </a:cubicBezTo>
                      <a:cubicBezTo>
                        <a:pt x="224" y="1546"/>
                        <a:pt x="199" y="1500"/>
                        <a:pt x="202" y="1486"/>
                      </a:cubicBezTo>
                      <a:cubicBezTo>
                        <a:pt x="206" y="1471"/>
                        <a:pt x="193" y="1449"/>
                        <a:pt x="195" y="1445"/>
                      </a:cubicBezTo>
                      <a:cubicBezTo>
                        <a:pt x="197" y="1441"/>
                        <a:pt x="201" y="1425"/>
                        <a:pt x="204" y="1409"/>
                      </a:cubicBezTo>
                      <a:cubicBezTo>
                        <a:pt x="206" y="1393"/>
                        <a:pt x="264" y="1251"/>
                        <a:pt x="270" y="1219"/>
                      </a:cubicBezTo>
                      <a:cubicBezTo>
                        <a:pt x="281" y="1159"/>
                        <a:pt x="281" y="1132"/>
                        <a:pt x="274" y="1090"/>
                      </a:cubicBezTo>
                      <a:cubicBezTo>
                        <a:pt x="275" y="1059"/>
                        <a:pt x="288" y="975"/>
                        <a:pt x="290" y="960"/>
                      </a:cubicBezTo>
                      <a:cubicBezTo>
                        <a:pt x="291" y="957"/>
                        <a:pt x="291" y="942"/>
                        <a:pt x="293" y="932"/>
                      </a:cubicBezTo>
                      <a:cubicBezTo>
                        <a:pt x="294" y="926"/>
                        <a:pt x="295" y="915"/>
                        <a:pt x="295" y="902"/>
                      </a:cubicBezTo>
                      <a:cubicBezTo>
                        <a:pt x="296" y="904"/>
                        <a:pt x="296" y="904"/>
                        <a:pt x="296" y="904"/>
                      </a:cubicBezTo>
                      <a:cubicBezTo>
                        <a:pt x="296" y="918"/>
                        <a:pt x="300" y="942"/>
                        <a:pt x="302" y="980"/>
                      </a:cubicBezTo>
                      <a:cubicBezTo>
                        <a:pt x="301" y="1011"/>
                        <a:pt x="316" y="1068"/>
                        <a:pt x="318" y="1098"/>
                      </a:cubicBezTo>
                      <a:cubicBezTo>
                        <a:pt x="314" y="1107"/>
                        <a:pt x="329" y="1264"/>
                        <a:pt x="329" y="1264"/>
                      </a:cubicBezTo>
                      <a:cubicBezTo>
                        <a:pt x="328" y="1265"/>
                        <a:pt x="328" y="1265"/>
                        <a:pt x="328" y="1265"/>
                      </a:cubicBezTo>
                      <a:cubicBezTo>
                        <a:pt x="328" y="1265"/>
                        <a:pt x="328" y="1265"/>
                        <a:pt x="328" y="1266"/>
                      </a:cubicBezTo>
                      <a:cubicBezTo>
                        <a:pt x="328" y="1266"/>
                        <a:pt x="328" y="1266"/>
                        <a:pt x="328" y="1266"/>
                      </a:cubicBezTo>
                      <a:cubicBezTo>
                        <a:pt x="326" y="1272"/>
                        <a:pt x="321" y="1288"/>
                        <a:pt x="317" y="1309"/>
                      </a:cubicBezTo>
                      <a:cubicBezTo>
                        <a:pt x="317" y="1309"/>
                        <a:pt x="317" y="1309"/>
                        <a:pt x="316" y="1310"/>
                      </a:cubicBezTo>
                      <a:cubicBezTo>
                        <a:pt x="316" y="1311"/>
                        <a:pt x="316" y="1313"/>
                        <a:pt x="315" y="1314"/>
                      </a:cubicBezTo>
                      <a:cubicBezTo>
                        <a:pt x="315" y="1315"/>
                        <a:pt x="315" y="1315"/>
                        <a:pt x="315" y="1316"/>
                      </a:cubicBezTo>
                      <a:cubicBezTo>
                        <a:pt x="315" y="1317"/>
                        <a:pt x="314" y="1319"/>
                        <a:pt x="314" y="1320"/>
                      </a:cubicBezTo>
                      <a:cubicBezTo>
                        <a:pt x="314" y="1321"/>
                        <a:pt x="314" y="1321"/>
                        <a:pt x="314" y="1322"/>
                      </a:cubicBezTo>
                      <a:cubicBezTo>
                        <a:pt x="313" y="1323"/>
                        <a:pt x="313" y="1325"/>
                        <a:pt x="313" y="1326"/>
                      </a:cubicBezTo>
                      <a:cubicBezTo>
                        <a:pt x="313" y="1327"/>
                        <a:pt x="312" y="1328"/>
                        <a:pt x="312" y="1328"/>
                      </a:cubicBezTo>
                      <a:cubicBezTo>
                        <a:pt x="312" y="1330"/>
                        <a:pt x="312" y="1331"/>
                        <a:pt x="311" y="1332"/>
                      </a:cubicBezTo>
                      <a:cubicBezTo>
                        <a:pt x="311" y="1333"/>
                        <a:pt x="311" y="1334"/>
                        <a:pt x="311" y="1335"/>
                      </a:cubicBezTo>
                      <a:cubicBezTo>
                        <a:pt x="311" y="1336"/>
                        <a:pt x="310" y="1337"/>
                        <a:pt x="310" y="1339"/>
                      </a:cubicBezTo>
                      <a:cubicBezTo>
                        <a:pt x="310" y="1340"/>
                        <a:pt x="310" y="1341"/>
                        <a:pt x="310" y="1341"/>
                      </a:cubicBezTo>
                      <a:cubicBezTo>
                        <a:pt x="309" y="1343"/>
                        <a:pt x="309" y="1344"/>
                        <a:pt x="309" y="1345"/>
                      </a:cubicBezTo>
                      <a:cubicBezTo>
                        <a:pt x="309" y="1346"/>
                        <a:pt x="308" y="1347"/>
                        <a:pt x="308" y="1348"/>
                      </a:cubicBezTo>
                      <a:cubicBezTo>
                        <a:pt x="308" y="1349"/>
                        <a:pt x="308" y="1350"/>
                        <a:pt x="307" y="1352"/>
                      </a:cubicBezTo>
                      <a:cubicBezTo>
                        <a:pt x="307" y="1353"/>
                        <a:pt x="307" y="1354"/>
                        <a:pt x="307" y="1355"/>
                      </a:cubicBezTo>
                      <a:cubicBezTo>
                        <a:pt x="307" y="1356"/>
                        <a:pt x="306" y="1357"/>
                        <a:pt x="306" y="1358"/>
                      </a:cubicBezTo>
                      <a:cubicBezTo>
                        <a:pt x="306" y="1359"/>
                        <a:pt x="306" y="1360"/>
                        <a:pt x="306" y="1361"/>
                      </a:cubicBezTo>
                      <a:cubicBezTo>
                        <a:pt x="305" y="1363"/>
                        <a:pt x="305" y="1364"/>
                        <a:pt x="305" y="1365"/>
                      </a:cubicBezTo>
                      <a:cubicBezTo>
                        <a:pt x="305" y="1366"/>
                        <a:pt x="304" y="1367"/>
                        <a:pt x="304" y="1368"/>
                      </a:cubicBezTo>
                      <a:cubicBezTo>
                        <a:pt x="304" y="1369"/>
                        <a:pt x="304" y="1370"/>
                        <a:pt x="304" y="1371"/>
                      </a:cubicBezTo>
                      <a:cubicBezTo>
                        <a:pt x="303" y="1372"/>
                        <a:pt x="303" y="1373"/>
                        <a:pt x="303" y="1375"/>
                      </a:cubicBezTo>
                      <a:cubicBezTo>
                        <a:pt x="303" y="1376"/>
                        <a:pt x="303" y="1377"/>
                        <a:pt x="303" y="1378"/>
                      </a:cubicBezTo>
                      <a:cubicBezTo>
                        <a:pt x="302" y="1379"/>
                        <a:pt x="302" y="1380"/>
                        <a:pt x="302" y="1381"/>
                      </a:cubicBezTo>
                      <a:cubicBezTo>
                        <a:pt x="302" y="1382"/>
                        <a:pt x="302" y="1383"/>
                        <a:pt x="301" y="1384"/>
                      </a:cubicBezTo>
                      <a:cubicBezTo>
                        <a:pt x="301" y="1385"/>
                        <a:pt x="301" y="1386"/>
                        <a:pt x="301" y="1387"/>
                      </a:cubicBezTo>
                      <a:cubicBezTo>
                        <a:pt x="301" y="1388"/>
                        <a:pt x="301" y="1389"/>
                        <a:pt x="300" y="1390"/>
                      </a:cubicBezTo>
                      <a:cubicBezTo>
                        <a:pt x="300" y="1391"/>
                        <a:pt x="300" y="1392"/>
                        <a:pt x="300" y="1393"/>
                      </a:cubicBezTo>
                      <a:cubicBezTo>
                        <a:pt x="300" y="1394"/>
                        <a:pt x="300" y="1395"/>
                        <a:pt x="299" y="1396"/>
                      </a:cubicBezTo>
                      <a:cubicBezTo>
                        <a:pt x="299" y="1397"/>
                        <a:pt x="299" y="1398"/>
                        <a:pt x="299" y="1399"/>
                      </a:cubicBezTo>
                      <a:cubicBezTo>
                        <a:pt x="299" y="1400"/>
                        <a:pt x="299" y="1401"/>
                        <a:pt x="299" y="1401"/>
                      </a:cubicBezTo>
                      <a:cubicBezTo>
                        <a:pt x="298" y="1403"/>
                        <a:pt x="298" y="1404"/>
                        <a:pt x="298" y="1405"/>
                      </a:cubicBezTo>
                      <a:cubicBezTo>
                        <a:pt x="298" y="1405"/>
                        <a:pt x="298" y="1406"/>
                        <a:pt x="298" y="1407"/>
                      </a:cubicBezTo>
                      <a:cubicBezTo>
                        <a:pt x="298" y="1408"/>
                        <a:pt x="298" y="1409"/>
                        <a:pt x="297" y="1410"/>
                      </a:cubicBezTo>
                      <a:cubicBezTo>
                        <a:pt x="297" y="1411"/>
                        <a:pt x="297" y="1411"/>
                        <a:pt x="297" y="1412"/>
                      </a:cubicBezTo>
                      <a:cubicBezTo>
                        <a:pt x="297" y="1413"/>
                        <a:pt x="297" y="1414"/>
                        <a:pt x="297" y="1415"/>
                      </a:cubicBezTo>
                      <a:cubicBezTo>
                        <a:pt x="297" y="1415"/>
                        <a:pt x="297" y="1416"/>
                        <a:pt x="297" y="1417"/>
                      </a:cubicBezTo>
                      <a:cubicBezTo>
                        <a:pt x="296" y="1418"/>
                        <a:pt x="296" y="1419"/>
                        <a:pt x="296" y="1419"/>
                      </a:cubicBezTo>
                      <a:cubicBezTo>
                        <a:pt x="296" y="1420"/>
                        <a:pt x="296" y="1421"/>
                        <a:pt x="296" y="1421"/>
                      </a:cubicBezTo>
                      <a:cubicBezTo>
                        <a:pt x="296" y="1422"/>
                        <a:pt x="296" y="1423"/>
                        <a:pt x="296" y="1424"/>
                      </a:cubicBezTo>
                      <a:cubicBezTo>
                        <a:pt x="296" y="1424"/>
                        <a:pt x="296" y="1425"/>
                        <a:pt x="296" y="1425"/>
                      </a:cubicBezTo>
                      <a:cubicBezTo>
                        <a:pt x="296" y="1427"/>
                        <a:pt x="296" y="1428"/>
                        <a:pt x="296" y="1429"/>
                      </a:cubicBezTo>
                      <a:cubicBezTo>
                        <a:pt x="293" y="1447"/>
                        <a:pt x="300" y="1472"/>
                        <a:pt x="298" y="1512"/>
                      </a:cubicBezTo>
                      <a:cubicBezTo>
                        <a:pt x="295" y="1562"/>
                        <a:pt x="251" y="1762"/>
                        <a:pt x="333" y="2014"/>
                      </a:cubicBezTo>
                      <a:cubicBezTo>
                        <a:pt x="338" y="2029"/>
                        <a:pt x="338" y="2079"/>
                        <a:pt x="344" y="2107"/>
                      </a:cubicBezTo>
                      <a:cubicBezTo>
                        <a:pt x="345" y="2114"/>
                        <a:pt x="359" y="2145"/>
                        <a:pt x="360" y="2189"/>
                      </a:cubicBezTo>
                      <a:cubicBezTo>
                        <a:pt x="361" y="2259"/>
                        <a:pt x="354" y="2349"/>
                        <a:pt x="356" y="2399"/>
                      </a:cubicBezTo>
                      <a:cubicBezTo>
                        <a:pt x="359" y="2481"/>
                        <a:pt x="393" y="2556"/>
                        <a:pt x="406" y="2609"/>
                      </a:cubicBezTo>
                      <a:cubicBezTo>
                        <a:pt x="420" y="2661"/>
                        <a:pt x="425" y="2703"/>
                        <a:pt x="422" y="2713"/>
                      </a:cubicBezTo>
                      <a:cubicBezTo>
                        <a:pt x="420" y="2722"/>
                        <a:pt x="418" y="2740"/>
                        <a:pt x="425" y="2755"/>
                      </a:cubicBezTo>
                      <a:cubicBezTo>
                        <a:pt x="426" y="2756"/>
                        <a:pt x="402" y="2808"/>
                        <a:pt x="389" y="2817"/>
                      </a:cubicBezTo>
                      <a:cubicBezTo>
                        <a:pt x="377" y="2827"/>
                        <a:pt x="373" y="2835"/>
                        <a:pt x="364" y="2840"/>
                      </a:cubicBezTo>
                      <a:cubicBezTo>
                        <a:pt x="354" y="2845"/>
                        <a:pt x="349" y="2850"/>
                        <a:pt x="345" y="2861"/>
                      </a:cubicBezTo>
                      <a:cubicBezTo>
                        <a:pt x="342" y="2869"/>
                        <a:pt x="333" y="2881"/>
                        <a:pt x="340" y="2887"/>
                      </a:cubicBezTo>
                      <a:cubicBezTo>
                        <a:pt x="341" y="2888"/>
                        <a:pt x="342" y="2888"/>
                        <a:pt x="343" y="2889"/>
                      </a:cubicBezTo>
                      <a:cubicBezTo>
                        <a:pt x="344" y="2889"/>
                        <a:pt x="344" y="2889"/>
                        <a:pt x="344" y="2889"/>
                      </a:cubicBezTo>
                      <a:cubicBezTo>
                        <a:pt x="343" y="2892"/>
                        <a:pt x="343" y="2894"/>
                        <a:pt x="344" y="2896"/>
                      </a:cubicBezTo>
                      <a:cubicBezTo>
                        <a:pt x="348" y="2903"/>
                        <a:pt x="355" y="2905"/>
                        <a:pt x="364" y="2904"/>
                      </a:cubicBezTo>
                      <a:cubicBezTo>
                        <a:pt x="365" y="2902"/>
                        <a:pt x="365" y="2902"/>
                        <a:pt x="365" y="2902"/>
                      </a:cubicBezTo>
                      <a:cubicBezTo>
                        <a:pt x="366" y="2905"/>
                        <a:pt x="366" y="2908"/>
                        <a:pt x="368" y="2910"/>
                      </a:cubicBezTo>
                      <a:cubicBezTo>
                        <a:pt x="374" y="2919"/>
                        <a:pt x="394" y="2923"/>
                        <a:pt x="402" y="2915"/>
                      </a:cubicBezTo>
                      <a:cubicBezTo>
                        <a:pt x="403" y="2916"/>
                        <a:pt x="404" y="2916"/>
                        <a:pt x="406" y="2917"/>
                      </a:cubicBezTo>
                      <a:cubicBezTo>
                        <a:pt x="407" y="2917"/>
                        <a:pt x="408" y="2917"/>
                        <a:pt x="409" y="2918"/>
                      </a:cubicBezTo>
                      <a:cubicBezTo>
                        <a:pt x="410" y="2918"/>
                        <a:pt x="410" y="2918"/>
                        <a:pt x="411" y="2918"/>
                      </a:cubicBezTo>
                      <a:cubicBezTo>
                        <a:pt x="413" y="2919"/>
                        <a:pt x="414" y="2919"/>
                        <a:pt x="416" y="2919"/>
                      </a:cubicBezTo>
                      <a:cubicBezTo>
                        <a:pt x="416" y="2919"/>
                        <a:pt x="416" y="2919"/>
                        <a:pt x="416" y="2919"/>
                      </a:cubicBezTo>
                      <a:cubicBezTo>
                        <a:pt x="425" y="2920"/>
                        <a:pt x="435" y="2918"/>
                        <a:pt x="440" y="2913"/>
                      </a:cubicBezTo>
                      <a:cubicBezTo>
                        <a:pt x="440" y="2912"/>
                        <a:pt x="440" y="2912"/>
                        <a:pt x="440" y="2912"/>
                      </a:cubicBezTo>
                      <a:cubicBezTo>
                        <a:pt x="440" y="2913"/>
                        <a:pt x="441" y="2913"/>
                        <a:pt x="441" y="2914"/>
                      </a:cubicBezTo>
                      <a:cubicBezTo>
                        <a:pt x="441" y="2913"/>
                        <a:pt x="441" y="2913"/>
                        <a:pt x="441" y="2913"/>
                      </a:cubicBezTo>
                      <a:cubicBezTo>
                        <a:pt x="446" y="2925"/>
                        <a:pt x="462" y="2926"/>
                        <a:pt x="475" y="2924"/>
                      </a:cubicBezTo>
                      <a:cubicBezTo>
                        <a:pt x="475" y="2924"/>
                        <a:pt x="475" y="2924"/>
                        <a:pt x="475" y="2924"/>
                      </a:cubicBezTo>
                      <a:cubicBezTo>
                        <a:pt x="476" y="2924"/>
                        <a:pt x="477" y="2924"/>
                        <a:pt x="478" y="2924"/>
                      </a:cubicBezTo>
                      <a:cubicBezTo>
                        <a:pt x="478" y="2924"/>
                        <a:pt x="479" y="2923"/>
                        <a:pt x="479" y="2923"/>
                      </a:cubicBezTo>
                      <a:cubicBezTo>
                        <a:pt x="480" y="2923"/>
                        <a:pt x="480" y="2923"/>
                        <a:pt x="481" y="2923"/>
                      </a:cubicBezTo>
                      <a:cubicBezTo>
                        <a:pt x="482" y="2923"/>
                        <a:pt x="482" y="2923"/>
                        <a:pt x="483" y="2923"/>
                      </a:cubicBezTo>
                      <a:cubicBezTo>
                        <a:pt x="485" y="2922"/>
                        <a:pt x="486" y="2922"/>
                        <a:pt x="488" y="2922"/>
                      </a:cubicBezTo>
                      <a:cubicBezTo>
                        <a:pt x="488" y="2921"/>
                        <a:pt x="489" y="2921"/>
                        <a:pt x="489" y="2921"/>
                      </a:cubicBezTo>
                      <a:cubicBezTo>
                        <a:pt x="490" y="2921"/>
                        <a:pt x="491" y="2920"/>
                        <a:pt x="492" y="2920"/>
                      </a:cubicBezTo>
                      <a:cubicBezTo>
                        <a:pt x="492" y="2920"/>
                        <a:pt x="493" y="2919"/>
                        <a:pt x="493" y="2919"/>
                      </a:cubicBezTo>
                      <a:cubicBezTo>
                        <a:pt x="494" y="2919"/>
                        <a:pt x="495" y="2918"/>
                        <a:pt x="496" y="2918"/>
                      </a:cubicBezTo>
                      <a:cubicBezTo>
                        <a:pt x="496" y="2918"/>
                        <a:pt x="496" y="2917"/>
                        <a:pt x="497" y="2917"/>
                      </a:cubicBezTo>
                      <a:cubicBezTo>
                        <a:pt x="498" y="2917"/>
                        <a:pt x="498" y="2916"/>
                        <a:pt x="499" y="2916"/>
                      </a:cubicBezTo>
                      <a:cubicBezTo>
                        <a:pt x="499" y="2915"/>
                        <a:pt x="500" y="2915"/>
                        <a:pt x="500" y="2915"/>
                      </a:cubicBezTo>
                      <a:cubicBezTo>
                        <a:pt x="501" y="2914"/>
                        <a:pt x="501" y="2914"/>
                        <a:pt x="502" y="2913"/>
                      </a:cubicBezTo>
                      <a:cubicBezTo>
                        <a:pt x="502" y="2913"/>
                        <a:pt x="503" y="2913"/>
                        <a:pt x="503" y="2913"/>
                      </a:cubicBezTo>
                      <a:cubicBezTo>
                        <a:pt x="505" y="2911"/>
                        <a:pt x="506" y="2909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9" y="2907"/>
                        <a:pt x="510" y="2906"/>
                        <a:pt x="511" y="2905"/>
                      </a:cubicBezTo>
                      <a:cubicBezTo>
                        <a:pt x="519" y="2899"/>
                        <a:pt x="525" y="2894"/>
                        <a:pt x="523" y="2879"/>
                      </a:cubicBezTo>
                      <a:cubicBezTo>
                        <a:pt x="520" y="2864"/>
                        <a:pt x="522" y="2864"/>
                        <a:pt x="524" y="2846"/>
                      </a:cubicBezTo>
                      <a:cubicBezTo>
                        <a:pt x="525" y="2835"/>
                        <a:pt x="534" y="2832"/>
                        <a:pt x="536" y="2815"/>
                      </a:cubicBezTo>
                      <a:cubicBezTo>
                        <a:pt x="537" y="2801"/>
                        <a:pt x="526" y="2741"/>
                        <a:pt x="527" y="2733"/>
                      </a:cubicBezTo>
                      <a:cubicBezTo>
                        <a:pt x="530" y="2715"/>
                        <a:pt x="517" y="2700"/>
                        <a:pt x="513" y="2669"/>
                      </a:cubicBezTo>
                      <a:cubicBezTo>
                        <a:pt x="508" y="2639"/>
                        <a:pt x="520" y="2535"/>
                        <a:pt x="520" y="2516"/>
                      </a:cubicBezTo>
                      <a:cubicBezTo>
                        <a:pt x="520" y="2480"/>
                        <a:pt x="539" y="2421"/>
                        <a:pt x="534" y="2348"/>
                      </a:cubicBezTo>
                      <a:cubicBezTo>
                        <a:pt x="531" y="2306"/>
                        <a:pt x="510" y="2177"/>
                        <a:pt x="510" y="2148"/>
                      </a:cubicBezTo>
                      <a:cubicBezTo>
                        <a:pt x="510" y="2143"/>
                        <a:pt x="509" y="2110"/>
                        <a:pt x="511" y="2105"/>
                      </a:cubicBezTo>
                      <a:cubicBezTo>
                        <a:pt x="517" y="2085"/>
                        <a:pt x="544" y="1849"/>
                        <a:pt x="544" y="1847"/>
                      </a:cubicBezTo>
                      <a:cubicBezTo>
                        <a:pt x="547" y="1823"/>
                        <a:pt x="555" y="1690"/>
                        <a:pt x="558" y="1646"/>
                      </a:cubicBezTo>
                      <a:cubicBezTo>
                        <a:pt x="559" y="1646"/>
                        <a:pt x="561" y="1646"/>
                        <a:pt x="562" y="1646"/>
                      </a:cubicBezTo>
                      <a:cubicBezTo>
                        <a:pt x="565" y="1689"/>
                        <a:pt x="573" y="1823"/>
                        <a:pt x="576" y="1847"/>
                      </a:cubicBezTo>
                      <a:cubicBezTo>
                        <a:pt x="576" y="1849"/>
                        <a:pt x="603" y="2085"/>
                        <a:pt x="609" y="2105"/>
                      </a:cubicBezTo>
                      <a:cubicBezTo>
                        <a:pt x="611" y="2110"/>
                        <a:pt x="610" y="2143"/>
                        <a:pt x="610" y="2148"/>
                      </a:cubicBezTo>
                      <a:cubicBezTo>
                        <a:pt x="610" y="2177"/>
                        <a:pt x="589" y="2306"/>
                        <a:pt x="586" y="2348"/>
                      </a:cubicBezTo>
                      <a:cubicBezTo>
                        <a:pt x="581" y="2421"/>
                        <a:pt x="600" y="2480"/>
                        <a:pt x="600" y="2516"/>
                      </a:cubicBezTo>
                      <a:cubicBezTo>
                        <a:pt x="600" y="2535"/>
                        <a:pt x="612" y="2639"/>
                        <a:pt x="607" y="2669"/>
                      </a:cubicBezTo>
                      <a:cubicBezTo>
                        <a:pt x="603" y="2700"/>
                        <a:pt x="590" y="2715"/>
                        <a:pt x="593" y="2733"/>
                      </a:cubicBezTo>
                      <a:cubicBezTo>
                        <a:pt x="594" y="2741"/>
                        <a:pt x="583" y="2801"/>
                        <a:pt x="584" y="2815"/>
                      </a:cubicBezTo>
                      <a:cubicBezTo>
                        <a:pt x="586" y="2832"/>
                        <a:pt x="595" y="2835"/>
                        <a:pt x="596" y="2846"/>
                      </a:cubicBezTo>
                      <a:cubicBezTo>
                        <a:pt x="598" y="2864"/>
                        <a:pt x="600" y="2864"/>
                        <a:pt x="597" y="2879"/>
                      </a:cubicBezTo>
                      <a:cubicBezTo>
                        <a:pt x="595" y="2894"/>
                        <a:pt x="601" y="2899"/>
                        <a:pt x="609" y="2905"/>
                      </a:cubicBezTo>
                      <a:cubicBezTo>
                        <a:pt x="610" y="2906"/>
                        <a:pt x="611" y="2907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4" y="2909"/>
                        <a:pt x="615" y="2911"/>
                        <a:pt x="617" y="2913"/>
                      </a:cubicBezTo>
                      <a:cubicBezTo>
                        <a:pt x="617" y="2913"/>
                        <a:pt x="618" y="2913"/>
                        <a:pt x="618" y="2913"/>
                      </a:cubicBezTo>
                      <a:cubicBezTo>
                        <a:pt x="619" y="2914"/>
                        <a:pt x="619" y="2914"/>
                        <a:pt x="620" y="2915"/>
                      </a:cubicBezTo>
                      <a:cubicBezTo>
                        <a:pt x="620" y="2915"/>
                        <a:pt x="621" y="2915"/>
                        <a:pt x="621" y="2916"/>
                      </a:cubicBezTo>
                      <a:cubicBezTo>
                        <a:pt x="622" y="2916"/>
                        <a:pt x="622" y="2917"/>
                        <a:pt x="623" y="2917"/>
                      </a:cubicBezTo>
                      <a:cubicBezTo>
                        <a:pt x="624" y="2917"/>
                        <a:pt x="624" y="2918"/>
                        <a:pt x="624" y="2918"/>
                      </a:cubicBezTo>
                      <a:cubicBezTo>
                        <a:pt x="625" y="2918"/>
                        <a:pt x="626" y="2919"/>
                        <a:pt x="627" y="2919"/>
                      </a:cubicBezTo>
                      <a:cubicBezTo>
                        <a:pt x="627" y="2919"/>
                        <a:pt x="628" y="2920"/>
                        <a:pt x="628" y="2920"/>
                      </a:cubicBezTo>
                      <a:cubicBezTo>
                        <a:pt x="629" y="2920"/>
                        <a:pt x="630" y="2921"/>
                        <a:pt x="631" y="2921"/>
                      </a:cubicBezTo>
                      <a:cubicBezTo>
                        <a:pt x="631" y="2921"/>
                        <a:pt x="632" y="2921"/>
                        <a:pt x="632" y="2922"/>
                      </a:cubicBezTo>
                      <a:cubicBezTo>
                        <a:pt x="634" y="2922"/>
                        <a:pt x="635" y="2922"/>
                        <a:pt x="637" y="2923"/>
                      </a:cubicBezTo>
                      <a:cubicBezTo>
                        <a:pt x="638" y="2923"/>
                        <a:pt x="638" y="2923"/>
                        <a:pt x="639" y="2923"/>
                      </a:cubicBezTo>
                      <a:cubicBezTo>
                        <a:pt x="640" y="2923"/>
                        <a:pt x="640" y="2923"/>
                        <a:pt x="641" y="2923"/>
                      </a:cubicBezTo>
                      <a:cubicBezTo>
                        <a:pt x="641" y="2923"/>
                        <a:pt x="642" y="2924"/>
                        <a:pt x="642" y="2924"/>
                      </a:cubicBezTo>
                      <a:cubicBezTo>
                        <a:pt x="643" y="2924"/>
                        <a:pt x="644" y="2924"/>
                        <a:pt x="644" y="2924"/>
                      </a:cubicBezTo>
                      <a:cubicBezTo>
                        <a:pt x="645" y="2924"/>
                        <a:pt x="645" y="2924"/>
                        <a:pt x="645" y="2924"/>
                      </a:cubicBezTo>
                      <a:cubicBezTo>
                        <a:pt x="646" y="2924"/>
                        <a:pt x="647" y="2924"/>
                        <a:pt x="648" y="2924"/>
                      </a:cubicBezTo>
                      <a:cubicBezTo>
                        <a:pt x="648" y="2924"/>
                        <a:pt x="648" y="2924"/>
                        <a:pt x="648" y="2924"/>
                      </a:cubicBezTo>
                      <a:cubicBezTo>
                        <a:pt x="660" y="2925"/>
                        <a:pt x="674" y="292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3"/>
                        <a:pt x="679" y="2913"/>
                        <a:pt x="680" y="2912"/>
                      </a:cubicBezTo>
                      <a:cubicBezTo>
                        <a:pt x="680" y="2912"/>
                        <a:pt x="680" y="2912"/>
                        <a:pt x="680" y="2912"/>
                      </a:cubicBezTo>
                      <a:cubicBezTo>
                        <a:pt x="685" y="2918"/>
                        <a:pt x="695" y="2920"/>
                        <a:pt x="704" y="2919"/>
                      </a:cubicBezTo>
                      <a:cubicBezTo>
                        <a:pt x="704" y="2919"/>
                        <a:pt x="704" y="2919"/>
                        <a:pt x="704" y="2919"/>
                      </a:cubicBezTo>
                      <a:cubicBezTo>
                        <a:pt x="706" y="2919"/>
                        <a:pt x="707" y="2919"/>
                        <a:pt x="709" y="2918"/>
                      </a:cubicBezTo>
                      <a:cubicBezTo>
                        <a:pt x="710" y="2918"/>
                        <a:pt x="710" y="2918"/>
                        <a:pt x="711" y="2918"/>
                      </a:cubicBezTo>
                      <a:cubicBezTo>
                        <a:pt x="712" y="2917"/>
                        <a:pt x="713" y="2917"/>
                        <a:pt x="714" y="2917"/>
                      </a:cubicBezTo>
                      <a:cubicBezTo>
                        <a:pt x="716" y="2916"/>
                        <a:pt x="717" y="2916"/>
                        <a:pt x="718" y="2915"/>
                      </a:cubicBezTo>
                      <a:cubicBezTo>
                        <a:pt x="726" y="2923"/>
                        <a:pt x="746" y="2919"/>
                        <a:pt x="752" y="2910"/>
                      </a:cubicBezTo>
                      <a:cubicBezTo>
                        <a:pt x="754" y="2908"/>
                        <a:pt x="754" y="2905"/>
                        <a:pt x="755" y="2903"/>
                      </a:cubicBezTo>
                      <a:cubicBezTo>
                        <a:pt x="756" y="2904"/>
                        <a:pt x="756" y="2904"/>
                        <a:pt x="756" y="2904"/>
                      </a:cubicBezTo>
                      <a:cubicBezTo>
                        <a:pt x="765" y="2905"/>
                        <a:pt x="775" y="2902"/>
                        <a:pt x="776" y="2896"/>
                      </a:cubicBezTo>
                      <a:cubicBezTo>
                        <a:pt x="777" y="2894"/>
                        <a:pt x="777" y="2892"/>
                        <a:pt x="777" y="2889"/>
                      </a:cubicBezTo>
                      <a:cubicBezTo>
                        <a:pt x="777" y="2889"/>
                        <a:pt x="777" y="2889"/>
                        <a:pt x="777" y="2889"/>
                      </a:cubicBezTo>
                      <a:cubicBezTo>
                        <a:pt x="778" y="2888"/>
                        <a:pt x="779" y="2888"/>
                        <a:pt x="780" y="2887"/>
                      </a:cubicBezTo>
                      <a:cubicBezTo>
                        <a:pt x="787" y="2881"/>
                        <a:pt x="778" y="2869"/>
                        <a:pt x="775" y="2861"/>
                      </a:cubicBezTo>
                      <a:cubicBezTo>
                        <a:pt x="771" y="2850"/>
                        <a:pt x="766" y="2845"/>
                        <a:pt x="756" y="2840"/>
                      </a:cubicBezTo>
                      <a:cubicBezTo>
                        <a:pt x="747" y="2835"/>
                        <a:pt x="743" y="2827"/>
                        <a:pt x="731" y="2817"/>
                      </a:cubicBezTo>
                      <a:cubicBezTo>
                        <a:pt x="718" y="2808"/>
                        <a:pt x="694" y="2756"/>
                        <a:pt x="695" y="2755"/>
                      </a:cubicBezTo>
                      <a:cubicBezTo>
                        <a:pt x="702" y="2740"/>
                        <a:pt x="700" y="2722"/>
                        <a:pt x="698" y="2713"/>
                      </a:cubicBezTo>
                      <a:cubicBezTo>
                        <a:pt x="695" y="2703"/>
                        <a:pt x="700" y="2661"/>
                        <a:pt x="714" y="2609"/>
                      </a:cubicBezTo>
                      <a:cubicBezTo>
                        <a:pt x="727" y="2556"/>
                        <a:pt x="761" y="2481"/>
                        <a:pt x="764" y="2399"/>
                      </a:cubicBezTo>
                      <a:cubicBezTo>
                        <a:pt x="766" y="2349"/>
                        <a:pt x="759" y="2259"/>
                        <a:pt x="760" y="2189"/>
                      </a:cubicBezTo>
                      <a:cubicBezTo>
                        <a:pt x="761" y="2145"/>
                        <a:pt x="775" y="2114"/>
                        <a:pt x="776" y="2107"/>
                      </a:cubicBezTo>
                      <a:cubicBezTo>
                        <a:pt x="782" y="2079"/>
                        <a:pt x="782" y="2029"/>
                        <a:pt x="787" y="2014"/>
                      </a:cubicBezTo>
                      <a:cubicBezTo>
                        <a:pt x="869" y="1762"/>
                        <a:pt x="825" y="1562"/>
                        <a:pt x="822" y="1512"/>
                      </a:cubicBezTo>
                      <a:cubicBezTo>
                        <a:pt x="823" y="1512"/>
                        <a:pt x="823" y="1512"/>
                        <a:pt x="823" y="1512"/>
                      </a:cubicBezTo>
                      <a:cubicBezTo>
                        <a:pt x="821" y="1472"/>
                        <a:pt x="828" y="1447"/>
                        <a:pt x="825" y="1429"/>
                      </a:cubicBezTo>
                      <a:cubicBezTo>
                        <a:pt x="825" y="1428"/>
                        <a:pt x="825" y="1427"/>
                        <a:pt x="825" y="1425"/>
                      </a:cubicBezTo>
                      <a:cubicBezTo>
                        <a:pt x="825" y="1425"/>
                        <a:pt x="825" y="1424"/>
                        <a:pt x="825" y="1424"/>
                      </a:cubicBezTo>
                      <a:cubicBezTo>
                        <a:pt x="825" y="1423"/>
                        <a:pt x="824" y="1422"/>
                        <a:pt x="824" y="1421"/>
                      </a:cubicBezTo>
                      <a:cubicBezTo>
                        <a:pt x="824" y="1421"/>
                        <a:pt x="824" y="1420"/>
                        <a:pt x="824" y="1420"/>
                      </a:cubicBezTo>
                      <a:cubicBezTo>
                        <a:pt x="824" y="1419"/>
                        <a:pt x="824" y="1418"/>
                        <a:pt x="824" y="1417"/>
                      </a:cubicBezTo>
                      <a:cubicBezTo>
                        <a:pt x="824" y="1416"/>
                        <a:pt x="824" y="1416"/>
                        <a:pt x="824" y="1415"/>
                      </a:cubicBezTo>
                      <a:cubicBezTo>
                        <a:pt x="824" y="1414"/>
                        <a:pt x="824" y="1413"/>
                        <a:pt x="823" y="1412"/>
                      </a:cubicBezTo>
                      <a:cubicBezTo>
                        <a:pt x="823" y="1411"/>
                        <a:pt x="823" y="1411"/>
                        <a:pt x="823" y="1410"/>
                      </a:cubicBezTo>
                      <a:cubicBezTo>
                        <a:pt x="823" y="1409"/>
                        <a:pt x="823" y="1408"/>
                        <a:pt x="823" y="1407"/>
                      </a:cubicBezTo>
                      <a:cubicBezTo>
                        <a:pt x="823" y="1406"/>
                        <a:pt x="823" y="1406"/>
                        <a:pt x="822" y="1405"/>
                      </a:cubicBezTo>
                      <a:cubicBezTo>
                        <a:pt x="822" y="1404"/>
                        <a:pt x="822" y="1403"/>
                        <a:pt x="822" y="1401"/>
                      </a:cubicBezTo>
                      <a:cubicBezTo>
                        <a:pt x="822" y="1401"/>
                        <a:pt x="822" y="1400"/>
                        <a:pt x="822" y="1399"/>
                      </a:cubicBezTo>
                      <a:cubicBezTo>
                        <a:pt x="821" y="1398"/>
                        <a:pt x="821" y="1397"/>
                        <a:pt x="821" y="1396"/>
                      </a:cubicBezTo>
                      <a:cubicBezTo>
                        <a:pt x="821" y="1395"/>
                        <a:pt x="821" y="1394"/>
                        <a:pt x="821" y="1394"/>
                      </a:cubicBezTo>
                      <a:cubicBezTo>
                        <a:pt x="821" y="1392"/>
                        <a:pt x="820" y="1391"/>
                        <a:pt x="820" y="1390"/>
                      </a:cubicBezTo>
                      <a:cubicBezTo>
                        <a:pt x="820" y="1389"/>
                        <a:pt x="820" y="1388"/>
                        <a:pt x="820" y="1387"/>
                      </a:cubicBezTo>
                      <a:cubicBezTo>
                        <a:pt x="820" y="1386"/>
                        <a:pt x="819" y="1385"/>
                        <a:pt x="819" y="1384"/>
                      </a:cubicBezTo>
                      <a:cubicBezTo>
                        <a:pt x="819" y="1383"/>
                        <a:pt x="819" y="1382"/>
                        <a:pt x="819" y="1381"/>
                      </a:cubicBezTo>
                      <a:cubicBezTo>
                        <a:pt x="818" y="1380"/>
                        <a:pt x="818" y="1379"/>
                        <a:pt x="818" y="1377"/>
                      </a:cubicBezTo>
                      <a:cubicBezTo>
                        <a:pt x="818" y="1376"/>
                        <a:pt x="818" y="1376"/>
                        <a:pt x="818" y="1375"/>
                      </a:cubicBezTo>
                      <a:cubicBezTo>
                        <a:pt x="817" y="1374"/>
                        <a:pt x="817" y="1372"/>
                        <a:pt x="817" y="1371"/>
                      </a:cubicBezTo>
                      <a:cubicBezTo>
                        <a:pt x="817" y="1370"/>
                        <a:pt x="816" y="1369"/>
                        <a:pt x="816" y="1369"/>
                      </a:cubicBezTo>
                      <a:cubicBezTo>
                        <a:pt x="816" y="1367"/>
                        <a:pt x="816" y="1366"/>
                        <a:pt x="816" y="1364"/>
                      </a:cubicBezTo>
                      <a:cubicBezTo>
                        <a:pt x="815" y="1363"/>
                        <a:pt x="815" y="1363"/>
                        <a:pt x="815" y="1362"/>
                      </a:cubicBezTo>
                      <a:cubicBezTo>
                        <a:pt x="815" y="1360"/>
                        <a:pt x="815" y="1359"/>
                        <a:pt x="814" y="1358"/>
                      </a:cubicBezTo>
                      <a:cubicBezTo>
                        <a:pt x="814" y="1357"/>
                        <a:pt x="814" y="1356"/>
                        <a:pt x="814" y="1355"/>
                      </a:cubicBezTo>
                      <a:cubicBezTo>
                        <a:pt x="814" y="1354"/>
                        <a:pt x="813" y="1352"/>
                        <a:pt x="813" y="1351"/>
                      </a:cubicBezTo>
                      <a:cubicBezTo>
                        <a:pt x="813" y="1350"/>
                        <a:pt x="813" y="1349"/>
                        <a:pt x="812" y="1348"/>
                      </a:cubicBezTo>
                      <a:cubicBezTo>
                        <a:pt x="812" y="1347"/>
                        <a:pt x="812" y="1346"/>
                        <a:pt x="812" y="1345"/>
                      </a:cubicBezTo>
                      <a:cubicBezTo>
                        <a:pt x="811" y="1344"/>
                        <a:pt x="811" y="1343"/>
                        <a:pt x="811" y="1342"/>
                      </a:cubicBezTo>
                      <a:cubicBezTo>
                        <a:pt x="811" y="1341"/>
                        <a:pt x="811" y="1339"/>
                        <a:pt x="810" y="1338"/>
                      </a:cubicBezTo>
                      <a:cubicBezTo>
                        <a:pt x="810" y="1337"/>
                        <a:pt x="810" y="1336"/>
                        <a:pt x="810" y="1335"/>
                      </a:cubicBezTo>
                      <a:cubicBezTo>
                        <a:pt x="809" y="1334"/>
                        <a:pt x="809" y="1333"/>
                        <a:pt x="809" y="1332"/>
                      </a:cubicBezTo>
                      <a:cubicBezTo>
                        <a:pt x="809" y="1331"/>
                        <a:pt x="808" y="1330"/>
                        <a:pt x="808" y="1329"/>
                      </a:cubicBezTo>
                      <a:cubicBezTo>
                        <a:pt x="808" y="1328"/>
                        <a:pt x="808" y="1326"/>
                        <a:pt x="808" y="1325"/>
                      </a:cubicBezTo>
                      <a:cubicBezTo>
                        <a:pt x="807" y="1324"/>
                        <a:pt x="807" y="1323"/>
                        <a:pt x="807" y="1322"/>
                      </a:cubicBezTo>
                      <a:cubicBezTo>
                        <a:pt x="807" y="1321"/>
                        <a:pt x="806" y="1320"/>
                        <a:pt x="806" y="1319"/>
                      </a:cubicBezTo>
                      <a:cubicBezTo>
                        <a:pt x="806" y="1318"/>
                        <a:pt x="806" y="1317"/>
                        <a:pt x="805" y="1316"/>
                      </a:cubicBezTo>
                      <a:cubicBezTo>
                        <a:pt x="805" y="1315"/>
                        <a:pt x="805" y="1314"/>
                        <a:pt x="805" y="1314"/>
                      </a:cubicBezTo>
                      <a:cubicBezTo>
                        <a:pt x="805" y="1312"/>
                        <a:pt x="804" y="1311"/>
                        <a:pt x="804" y="1310"/>
                      </a:cubicBezTo>
                      <a:cubicBezTo>
                        <a:pt x="804" y="1309"/>
                        <a:pt x="804" y="1309"/>
                        <a:pt x="804" y="1308"/>
                      </a:cubicBezTo>
                      <a:cubicBezTo>
                        <a:pt x="803" y="1307"/>
                        <a:pt x="803" y="1305"/>
                        <a:pt x="803" y="1304"/>
                      </a:cubicBezTo>
                      <a:cubicBezTo>
                        <a:pt x="803" y="1304"/>
                        <a:pt x="802" y="1303"/>
                        <a:pt x="802" y="1303"/>
                      </a:cubicBezTo>
                      <a:cubicBezTo>
                        <a:pt x="802" y="1301"/>
                        <a:pt x="802" y="1300"/>
                        <a:pt x="801" y="1299"/>
                      </a:cubicBezTo>
                      <a:cubicBezTo>
                        <a:pt x="801" y="1298"/>
                        <a:pt x="801" y="1298"/>
                        <a:pt x="801" y="1298"/>
                      </a:cubicBezTo>
                      <a:cubicBezTo>
                        <a:pt x="798" y="1284"/>
                        <a:pt x="795" y="1273"/>
                        <a:pt x="793" y="1268"/>
                      </a:cubicBezTo>
                      <a:cubicBezTo>
                        <a:pt x="793" y="1268"/>
                        <a:pt x="793" y="1268"/>
                        <a:pt x="793" y="1268"/>
                      </a:cubicBezTo>
                      <a:cubicBezTo>
                        <a:pt x="793" y="1267"/>
                        <a:pt x="793" y="1266"/>
                        <a:pt x="792" y="1266"/>
                      </a:cubicBezTo>
                      <a:cubicBezTo>
                        <a:pt x="792" y="1266"/>
                        <a:pt x="792" y="1266"/>
                        <a:pt x="792" y="1266"/>
                      </a:cubicBezTo>
                      <a:cubicBezTo>
                        <a:pt x="792" y="1265"/>
                        <a:pt x="793" y="1265"/>
                        <a:pt x="793" y="1265"/>
                      </a:cubicBezTo>
                      <a:cubicBezTo>
                        <a:pt x="792" y="1264"/>
                        <a:pt x="792" y="1264"/>
                        <a:pt x="792" y="1264"/>
                      </a:cubicBezTo>
                      <a:cubicBezTo>
                        <a:pt x="792" y="1264"/>
                        <a:pt x="806" y="1107"/>
                        <a:pt x="803" y="1098"/>
                      </a:cubicBezTo>
                      <a:cubicBezTo>
                        <a:pt x="804" y="1068"/>
                        <a:pt x="820" y="1011"/>
                        <a:pt x="818" y="980"/>
                      </a:cubicBezTo>
                      <a:cubicBezTo>
                        <a:pt x="820" y="942"/>
                        <a:pt x="825" y="918"/>
                        <a:pt x="825" y="904"/>
                      </a:cubicBezTo>
                      <a:cubicBezTo>
                        <a:pt x="825" y="902"/>
                        <a:pt x="825" y="902"/>
                        <a:pt x="825" y="902"/>
                      </a:cubicBezTo>
                      <a:cubicBezTo>
                        <a:pt x="826" y="915"/>
                        <a:pt x="827" y="926"/>
                        <a:pt x="827" y="932"/>
                      </a:cubicBezTo>
                      <a:cubicBezTo>
                        <a:pt x="829" y="942"/>
                        <a:pt x="829" y="957"/>
                        <a:pt x="831" y="960"/>
                      </a:cubicBezTo>
                      <a:cubicBezTo>
                        <a:pt x="833" y="975"/>
                        <a:pt x="845" y="1059"/>
                        <a:pt x="846" y="1090"/>
                      </a:cubicBezTo>
                      <a:cubicBezTo>
                        <a:pt x="840" y="1132"/>
                        <a:pt x="839" y="1159"/>
                        <a:pt x="851" y="1219"/>
                      </a:cubicBezTo>
                      <a:cubicBezTo>
                        <a:pt x="856" y="1251"/>
                        <a:pt x="914" y="1393"/>
                        <a:pt x="917" y="1409"/>
                      </a:cubicBezTo>
                      <a:cubicBezTo>
                        <a:pt x="920" y="1425"/>
                        <a:pt x="924" y="1441"/>
                        <a:pt x="926" y="1445"/>
                      </a:cubicBezTo>
                      <a:cubicBezTo>
                        <a:pt x="928" y="1449"/>
                        <a:pt x="914" y="1471"/>
                        <a:pt x="918" y="1486"/>
                      </a:cubicBezTo>
                      <a:cubicBezTo>
                        <a:pt x="922" y="1500"/>
                        <a:pt x="896" y="1546"/>
                        <a:pt x="904" y="1589"/>
                      </a:cubicBezTo>
                      <a:cubicBezTo>
                        <a:pt x="912" y="1632"/>
                        <a:pt x="913" y="1638"/>
                        <a:pt x="914" y="1647"/>
                      </a:cubicBezTo>
                      <a:cubicBezTo>
                        <a:pt x="915" y="1657"/>
                        <a:pt x="921" y="1667"/>
                        <a:pt x="924" y="1679"/>
                      </a:cubicBezTo>
                      <a:cubicBezTo>
                        <a:pt x="927" y="1691"/>
                        <a:pt x="932" y="1720"/>
                        <a:pt x="939" y="1720"/>
                      </a:cubicBezTo>
                      <a:cubicBezTo>
                        <a:pt x="940" y="1720"/>
                        <a:pt x="941" y="1720"/>
                        <a:pt x="941" y="1720"/>
                      </a:cubicBezTo>
                      <a:cubicBezTo>
                        <a:pt x="942" y="1720"/>
                        <a:pt x="942" y="1720"/>
                        <a:pt x="942" y="1720"/>
                      </a:cubicBezTo>
                      <a:cubicBezTo>
                        <a:pt x="942" y="1720"/>
                        <a:pt x="943" y="1720"/>
                        <a:pt x="943" y="1720"/>
                      </a:cubicBezTo>
                      <a:cubicBezTo>
                        <a:pt x="943" y="1720"/>
                        <a:pt x="943" y="1720"/>
                        <a:pt x="944" y="1720"/>
                      </a:cubicBezTo>
                      <a:cubicBezTo>
                        <a:pt x="944" y="1720"/>
                        <a:pt x="944" y="1720"/>
                        <a:pt x="944" y="1719"/>
                      </a:cubicBezTo>
                      <a:cubicBezTo>
                        <a:pt x="944" y="1719"/>
                        <a:pt x="945" y="1719"/>
                        <a:pt x="945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6" y="1718"/>
                        <a:pt x="946" y="1718"/>
                        <a:pt x="947" y="1717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7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6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6"/>
                        <a:pt x="947" y="1715"/>
                        <a:pt x="947" y="1715"/>
                      </a:cubicBezTo>
                      <a:cubicBezTo>
                        <a:pt x="947" y="1715"/>
                        <a:pt x="949" y="1742"/>
                        <a:pt x="963" y="1742"/>
                      </a:cubicBezTo>
                      <a:cubicBezTo>
                        <a:pt x="972" y="1741"/>
                        <a:pt x="972" y="1733"/>
                        <a:pt x="972" y="1733"/>
                      </a:cubicBezTo>
                      <a:cubicBezTo>
                        <a:pt x="972" y="1733"/>
                        <a:pt x="974" y="1755"/>
                        <a:pt x="987" y="1753"/>
                      </a:cubicBezTo>
                      <a:cubicBezTo>
                        <a:pt x="999" y="1751"/>
                        <a:pt x="999" y="1739"/>
                        <a:pt x="999" y="1739"/>
                      </a:cubicBezTo>
                      <a:cubicBezTo>
                        <a:pt x="1007" y="1743"/>
                        <a:pt x="1020" y="1742"/>
                        <a:pt x="1023" y="1728"/>
                      </a:cubicBezTo>
                      <a:cubicBezTo>
                        <a:pt x="1026" y="1714"/>
                        <a:pt x="1033" y="1686"/>
                        <a:pt x="1032" y="1675"/>
                      </a:cubicBezTo>
                      <a:cubicBezTo>
                        <a:pt x="1032" y="1665"/>
                        <a:pt x="1039" y="1642"/>
                        <a:pt x="1039" y="1633"/>
                      </a:cubicBezTo>
                      <a:cubicBezTo>
                        <a:pt x="1046" y="1606"/>
                        <a:pt x="1053" y="1597"/>
                        <a:pt x="1051" y="1589"/>
                      </a:cubicBezTo>
                      <a:cubicBezTo>
                        <a:pt x="1060" y="1599"/>
                        <a:pt x="1068" y="1609"/>
                        <a:pt x="1072" y="1611"/>
                      </a:cubicBezTo>
                      <a:cubicBezTo>
                        <a:pt x="1074" y="1627"/>
                        <a:pt x="1090" y="1651"/>
                        <a:pt x="1103" y="1652"/>
                      </a:cubicBezTo>
                      <a:cubicBezTo>
                        <a:pt x="1120" y="1653"/>
                        <a:pt x="1116" y="1641"/>
                        <a:pt x="1111" y="1628"/>
                      </a:cubicBezTo>
                      <a:close/>
                      <a:moveTo>
                        <a:pt x="672" y="310"/>
                      </a:move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lose/>
                    </a:path>
                  </a:pathLst>
                </a:custGeom>
                <a:no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" name="Freeform 20"/>
                <p:cNvSpPr>
                  <a:spLocks noEditPoints="1"/>
                </p:cNvSpPr>
                <p:nvPr/>
              </p:nvSpPr>
              <p:spPr bwMode="auto">
                <a:xfrm>
                  <a:off x="1368" y="714"/>
                  <a:ext cx="899" cy="2344"/>
                </a:xfrm>
                <a:custGeom>
                  <a:avLst/>
                  <a:gdLst>
                    <a:gd name="T0" fmla="*/ 810 w 1120"/>
                    <a:gd name="T1" fmla="*/ 1053 h 2926"/>
                    <a:gd name="T2" fmla="*/ 563 w 1120"/>
                    <a:gd name="T3" fmla="*/ 384 h 2926"/>
                    <a:gd name="T4" fmla="*/ 533 w 1120"/>
                    <a:gd name="T5" fmla="*/ 280 h 2926"/>
                    <a:gd name="T6" fmla="*/ 538 w 1120"/>
                    <a:gd name="T7" fmla="*/ 259 h 2926"/>
                    <a:gd name="T8" fmla="*/ 539 w 1120"/>
                    <a:gd name="T9" fmla="*/ 248 h 2926"/>
                    <a:gd name="T10" fmla="*/ 549 w 1120"/>
                    <a:gd name="T11" fmla="*/ 241 h 2926"/>
                    <a:gd name="T12" fmla="*/ 566 w 1120"/>
                    <a:gd name="T13" fmla="*/ 161 h 2926"/>
                    <a:gd name="T14" fmla="*/ 559 w 1120"/>
                    <a:gd name="T15" fmla="*/ 88 h 2926"/>
                    <a:gd name="T16" fmla="*/ 449 w 1120"/>
                    <a:gd name="T17" fmla="*/ 2 h 2926"/>
                    <a:gd name="T18" fmla="*/ 335 w 1120"/>
                    <a:gd name="T19" fmla="*/ 103 h 2926"/>
                    <a:gd name="T20" fmla="*/ 332 w 1120"/>
                    <a:gd name="T21" fmla="*/ 165 h 2926"/>
                    <a:gd name="T22" fmla="*/ 351 w 1120"/>
                    <a:gd name="T23" fmla="*/ 241 h 2926"/>
                    <a:gd name="T24" fmla="*/ 360 w 1120"/>
                    <a:gd name="T25" fmla="*/ 248 h 2926"/>
                    <a:gd name="T26" fmla="*/ 361 w 1120"/>
                    <a:gd name="T27" fmla="*/ 258 h 2926"/>
                    <a:gd name="T28" fmla="*/ 363 w 1120"/>
                    <a:gd name="T29" fmla="*/ 269 h 2926"/>
                    <a:gd name="T30" fmla="*/ 365 w 1120"/>
                    <a:gd name="T31" fmla="*/ 280 h 2926"/>
                    <a:gd name="T32" fmla="*/ 368 w 1120"/>
                    <a:gd name="T33" fmla="*/ 288 h 2926"/>
                    <a:gd name="T34" fmla="*/ 337 w 1120"/>
                    <a:gd name="T35" fmla="*/ 384 h 2926"/>
                    <a:gd name="T36" fmla="*/ 90 w 1120"/>
                    <a:gd name="T37" fmla="*/ 1053 h 2926"/>
                    <a:gd name="T38" fmla="*/ 14 w 1120"/>
                    <a:gd name="T39" fmla="*/ 1323 h 2926"/>
                    <a:gd name="T40" fmla="*/ 108 w 1120"/>
                    <a:gd name="T41" fmla="*/ 1404 h 2926"/>
                    <a:gd name="T42" fmla="*/ 140 w 1120"/>
                    <a:gd name="T43" fmla="*/ 1375 h 2926"/>
                    <a:gd name="T44" fmla="*/ 142 w 1120"/>
                    <a:gd name="T45" fmla="*/ 1378 h 2926"/>
                    <a:gd name="T46" fmla="*/ 162 w 1120"/>
                    <a:gd name="T47" fmla="*/ 1190 h 2926"/>
                    <a:gd name="T48" fmla="*/ 237 w 1120"/>
                    <a:gd name="T49" fmla="*/ 723 h 2926"/>
                    <a:gd name="T50" fmla="*/ 263 w 1120"/>
                    <a:gd name="T51" fmla="*/ 1014 h 2926"/>
                    <a:gd name="T52" fmla="*/ 251 w 1120"/>
                    <a:gd name="T53" fmla="*/ 1062 h 2926"/>
                    <a:gd name="T54" fmla="*/ 247 w 1120"/>
                    <a:gd name="T55" fmla="*/ 1080 h 2926"/>
                    <a:gd name="T56" fmla="*/ 244 w 1120"/>
                    <a:gd name="T57" fmla="*/ 1098 h 2926"/>
                    <a:gd name="T58" fmla="*/ 241 w 1120"/>
                    <a:gd name="T59" fmla="*/ 1116 h 2926"/>
                    <a:gd name="T60" fmla="*/ 238 w 1120"/>
                    <a:gd name="T61" fmla="*/ 1131 h 2926"/>
                    <a:gd name="T62" fmla="*/ 238 w 1120"/>
                    <a:gd name="T63" fmla="*/ 1145 h 2926"/>
                    <a:gd name="T64" fmla="*/ 339 w 1120"/>
                    <a:gd name="T65" fmla="*/ 2173 h 2926"/>
                    <a:gd name="T66" fmla="*/ 276 w 1120"/>
                    <a:gd name="T67" fmla="*/ 2314 h 2926"/>
                    <a:gd name="T68" fmla="*/ 328 w 1120"/>
                    <a:gd name="T69" fmla="*/ 2338 h 2926"/>
                    <a:gd name="T70" fmla="*/ 354 w 1120"/>
                    <a:gd name="T71" fmla="*/ 2334 h 2926"/>
                    <a:gd name="T72" fmla="*/ 392 w 1120"/>
                    <a:gd name="T73" fmla="*/ 2341 h 2926"/>
                    <a:gd name="T74" fmla="*/ 401 w 1120"/>
                    <a:gd name="T75" fmla="*/ 2335 h 2926"/>
                    <a:gd name="T76" fmla="*/ 420 w 1120"/>
                    <a:gd name="T77" fmla="*/ 2306 h 2926"/>
                    <a:gd name="T78" fmla="*/ 409 w 1120"/>
                    <a:gd name="T79" fmla="*/ 1721 h 2926"/>
                    <a:gd name="T80" fmla="*/ 490 w 1120"/>
                    <a:gd name="T81" fmla="*/ 1721 h 2926"/>
                    <a:gd name="T82" fmla="*/ 479 w 1120"/>
                    <a:gd name="T83" fmla="*/ 2306 h 2926"/>
                    <a:gd name="T84" fmla="*/ 498 w 1120"/>
                    <a:gd name="T85" fmla="*/ 2335 h 2926"/>
                    <a:gd name="T86" fmla="*/ 507 w 1120"/>
                    <a:gd name="T87" fmla="*/ 2341 h 2926"/>
                    <a:gd name="T88" fmla="*/ 520 w 1120"/>
                    <a:gd name="T89" fmla="*/ 2342 h 2926"/>
                    <a:gd name="T90" fmla="*/ 565 w 1120"/>
                    <a:gd name="T91" fmla="*/ 2338 h 2926"/>
                    <a:gd name="T92" fmla="*/ 606 w 1120"/>
                    <a:gd name="T93" fmla="*/ 2326 h 2926"/>
                    <a:gd name="T94" fmla="*/ 607 w 1120"/>
                    <a:gd name="T95" fmla="*/ 2275 h 2926"/>
                    <a:gd name="T96" fmla="*/ 623 w 1120"/>
                    <a:gd name="T97" fmla="*/ 1688 h 2926"/>
                    <a:gd name="T98" fmla="*/ 661 w 1120"/>
                    <a:gd name="T99" fmla="*/ 1138 h 2926"/>
                    <a:gd name="T100" fmla="*/ 660 w 1120"/>
                    <a:gd name="T101" fmla="*/ 1126 h 2926"/>
                    <a:gd name="T102" fmla="*/ 657 w 1120"/>
                    <a:gd name="T103" fmla="*/ 1109 h 2926"/>
                    <a:gd name="T104" fmla="*/ 654 w 1120"/>
                    <a:gd name="T105" fmla="*/ 1091 h 2926"/>
                    <a:gd name="T106" fmla="*/ 650 w 1120"/>
                    <a:gd name="T107" fmla="*/ 1072 h 2926"/>
                    <a:gd name="T108" fmla="*/ 646 w 1120"/>
                    <a:gd name="T109" fmla="*/ 1054 h 2926"/>
                    <a:gd name="T110" fmla="*/ 643 w 1120"/>
                    <a:gd name="T111" fmla="*/ 1040 h 2926"/>
                    <a:gd name="T112" fmla="*/ 645 w 1120"/>
                    <a:gd name="T113" fmla="*/ 880 h 2926"/>
                    <a:gd name="T114" fmla="*/ 683 w 1120"/>
                    <a:gd name="T115" fmla="*/ 977 h 2926"/>
                    <a:gd name="T116" fmla="*/ 754 w 1120"/>
                    <a:gd name="T117" fmla="*/ 1378 h 2926"/>
                    <a:gd name="T118" fmla="*/ 759 w 1120"/>
                    <a:gd name="T119" fmla="*/ 1377 h 2926"/>
                    <a:gd name="T120" fmla="*/ 760 w 1120"/>
                    <a:gd name="T121" fmla="*/ 1375 h 2926"/>
                    <a:gd name="T122" fmla="*/ 828 w 1120"/>
                    <a:gd name="T123" fmla="*/ 1342 h 2926"/>
                    <a:gd name="T124" fmla="*/ 539 w 1120"/>
                    <a:gd name="T125" fmla="*/ 248 h 29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0"/>
                    <a:gd name="T190" fmla="*/ 0 h 2926"/>
                    <a:gd name="T191" fmla="*/ 1120 w 1120"/>
                    <a:gd name="T192" fmla="*/ 2926 h 29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0" h="2926">
                      <a:moveTo>
                        <a:pt x="1111" y="1628"/>
                      </a:moveTo>
                      <a:cubicBezTo>
                        <a:pt x="1106" y="1614"/>
                        <a:pt x="1105" y="1598"/>
                        <a:pt x="1100" y="1592"/>
                      </a:cubicBezTo>
                      <a:cubicBezTo>
                        <a:pt x="1095" y="1586"/>
                        <a:pt x="1087" y="1551"/>
                        <a:pt x="1078" y="1540"/>
                      </a:cubicBezTo>
                      <a:cubicBezTo>
                        <a:pt x="1069" y="1528"/>
                        <a:pt x="1035" y="1477"/>
                        <a:pt x="1026" y="1469"/>
                      </a:cubicBezTo>
                      <a:cubicBezTo>
                        <a:pt x="1023" y="1464"/>
                        <a:pt x="1025" y="1444"/>
                        <a:pt x="1021" y="1430"/>
                      </a:cubicBezTo>
                      <a:cubicBezTo>
                        <a:pt x="1017" y="1416"/>
                        <a:pt x="1018" y="1402"/>
                        <a:pt x="1014" y="1386"/>
                      </a:cubicBezTo>
                      <a:cubicBezTo>
                        <a:pt x="1010" y="1369"/>
                        <a:pt x="1010" y="1337"/>
                        <a:pt x="1009" y="1315"/>
                      </a:cubicBezTo>
                      <a:cubicBezTo>
                        <a:pt x="1007" y="1277"/>
                        <a:pt x="1007" y="1129"/>
                        <a:pt x="985" y="1075"/>
                      </a:cubicBezTo>
                      <a:cubicBezTo>
                        <a:pt x="981" y="1058"/>
                        <a:pt x="976" y="1031"/>
                        <a:pt x="977" y="992"/>
                      </a:cubicBezTo>
                      <a:cubicBezTo>
                        <a:pt x="975" y="886"/>
                        <a:pt x="951" y="825"/>
                        <a:pt x="953" y="792"/>
                      </a:cubicBezTo>
                      <a:cubicBezTo>
                        <a:pt x="960" y="744"/>
                        <a:pt x="949" y="693"/>
                        <a:pt x="940" y="653"/>
                      </a:cubicBezTo>
                      <a:cubicBezTo>
                        <a:pt x="921" y="567"/>
                        <a:pt x="879" y="544"/>
                        <a:pt x="860" y="540"/>
                      </a:cubicBezTo>
                      <a:cubicBezTo>
                        <a:pt x="840" y="536"/>
                        <a:pt x="810" y="533"/>
                        <a:pt x="797" y="520"/>
                      </a:cubicBezTo>
                      <a:cubicBezTo>
                        <a:pt x="787" y="512"/>
                        <a:pt x="720" y="481"/>
                        <a:pt x="701" y="479"/>
                      </a:cubicBezTo>
                      <a:cubicBezTo>
                        <a:pt x="651" y="470"/>
                        <a:pt x="660" y="380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1" y="360"/>
                        <a:pt x="661" y="358"/>
                        <a:pt x="662" y="357"/>
                      </a:cubicBezTo>
                      <a:cubicBezTo>
                        <a:pt x="662" y="357"/>
                        <a:pt x="662" y="356"/>
                        <a:pt x="662" y="356"/>
                      </a:cubicBezTo>
                      <a:cubicBezTo>
                        <a:pt x="663" y="355"/>
                        <a:pt x="663" y="353"/>
                        <a:pt x="664" y="351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5" y="348"/>
                        <a:pt x="665" y="346"/>
                        <a:pt x="666" y="344"/>
                      </a:cubicBezTo>
                      <a:cubicBezTo>
                        <a:pt x="666" y="344"/>
                        <a:pt x="666" y="344"/>
                        <a:pt x="666" y="343"/>
                      </a:cubicBezTo>
                      <a:cubicBezTo>
                        <a:pt x="666" y="341"/>
                        <a:pt x="667" y="339"/>
                        <a:pt x="667" y="337"/>
                      </a:cubicBezTo>
                      <a:cubicBezTo>
                        <a:pt x="667" y="337"/>
                        <a:pt x="667" y="337"/>
                        <a:pt x="668" y="337"/>
                      </a:cubicBezTo>
                      <a:cubicBezTo>
                        <a:pt x="668" y="334"/>
                        <a:pt x="669" y="332"/>
                        <a:pt x="669" y="330"/>
                      </a:cubicBezTo>
                      <a:cubicBezTo>
                        <a:pt x="669" y="330"/>
                        <a:pt x="669" y="330"/>
                        <a:pt x="669" y="330"/>
                      </a:cubicBezTo>
                      <a:cubicBezTo>
                        <a:pt x="669" y="328"/>
                        <a:pt x="670" y="325"/>
                        <a:pt x="670" y="323"/>
                      </a:cubicBezTo>
                      <a:cubicBezTo>
                        <a:pt x="670" y="323"/>
                        <a:pt x="670" y="323"/>
                        <a:pt x="670" y="323"/>
                      </a:cubicBezTo>
                      <a:cubicBezTo>
                        <a:pt x="671" y="321"/>
                        <a:pt x="671" y="319"/>
                        <a:pt x="671" y="317"/>
                      </a:cubicBezTo>
                      <a:cubicBezTo>
                        <a:pt x="671" y="317"/>
                        <a:pt x="671" y="317"/>
                        <a:pt x="671" y="317"/>
                      </a:cubicBezTo>
                      <a:cubicBezTo>
                        <a:pt x="672" y="315"/>
                        <a:pt x="672" y="313"/>
                        <a:pt x="672" y="312"/>
                      </a:cubicBezTo>
                      <a:cubicBezTo>
                        <a:pt x="672" y="312"/>
                        <a:pt x="672" y="312"/>
                        <a:pt x="672" y="312"/>
                      </a:cubicBezTo>
                      <a:cubicBezTo>
                        <a:pt x="672" y="311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4" y="309"/>
                        <a:pt x="676" y="308"/>
                        <a:pt x="679" y="306"/>
                      </a:cubicBezTo>
                      <a:cubicBezTo>
                        <a:pt x="679" y="306"/>
                        <a:pt x="679" y="306"/>
                        <a:pt x="679" y="306"/>
                      </a:cubicBezTo>
                      <a:cubicBezTo>
                        <a:pt x="680" y="305"/>
                        <a:pt x="680" y="305"/>
                        <a:pt x="681" y="305"/>
                      </a:cubicBezTo>
                      <a:cubicBezTo>
                        <a:pt x="681" y="304"/>
                        <a:pt x="681" y="304"/>
                        <a:pt x="681" y="304"/>
                      </a:cubicBezTo>
                      <a:cubicBezTo>
                        <a:pt x="682" y="304"/>
                        <a:pt x="682" y="303"/>
                        <a:pt x="682" y="303"/>
                      </a:cubicBezTo>
                      <a:cubicBezTo>
                        <a:pt x="683" y="303"/>
                        <a:pt x="683" y="302"/>
                        <a:pt x="683" y="302"/>
                      </a:cubicBezTo>
                      <a:cubicBezTo>
                        <a:pt x="683" y="302"/>
                        <a:pt x="684" y="302"/>
                        <a:pt x="684" y="301"/>
                      </a:cubicBezTo>
                      <a:cubicBezTo>
                        <a:pt x="684" y="301"/>
                        <a:pt x="685" y="300"/>
                        <a:pt x="685" y="300"/>
                      </a:cubicBezTo>
                      <a:cubicBezTo>
                        <a:pt x="688" y="296"/>
                        <a:pt x="689" y="291"/>
                        <a:pt x="693" y="286"/>
                      </a:cubicBezTo>
                      <a:cubicBezTo>
                        <a:pt x="696" y="280"/>
                        <a:pt x="695" y="276"/>
                        <a:pt x="698" y="267"/>
                      </a:cubicBezTo>
                      <a:cubicBezTo>
                        <a:pt x="701" y="258"/>
                        <a:pt x="703" y="244"/>
                        <a:pt x="703" y="239"/>
                      </a:cubicBezTo>
                      <a:cubicBezTo>
                        <a:pt x="703" y="233"/>
                        <a:pt x="709" y="218"/>
                        <a:pt x="709" y="211"/>
                      </a:cubicBezTo>
                      <a:cubicBezTo>
                        <a:pt x="709" y="206"/>
                        <a:pt x="707" y="202"/>
                        <a:pt x="705" y="201"/>
                      </a:cubicBezTo>
                      <a:cubicBezTo>
                        <a:pt x="705" y="201"/>
                        <a:pt x="705" y="201"/>
                        <a:pt x="705" y="201"/>
                      </a:cubicBezTo>
                      <a:cubicBezTo>
                        <a:pt x="705" y="201"/>
                        <a:pt x="706" y="201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7" y="200"/>
                        <a:pt x="707" y="199"/>
                        <a:pt x="707" y="199"/>
                      </a:cubicBezTo>
                      <a:cubicBezTo>
                        <a:pt x="707" y="192"/>
                        <a:pt x="704" y="175"/>
                        <a:pt x="705" y="168"/>
                      </a:cubicBezTo>
                      <a:cubicBezTo>
                        <a:pt x="705" y="163"/>
                        <a:pt x="706" y="148"/>
                        <a:pt x="706" y="142"/>
                      </a:cubicBezTo>
                      <a:cubicBezTo>
                        <a:pt x="706" y="131"/>
                        <a:pt x="700" y="120"/>
                        <a:pt x="697" y="110"/>
                      </a:cubicBezTo>
                      <a:cubicBezTo>
                        <a:pt x="694" y="99"/>
                        <a:pt x="694" y="87"/>
                        <a:pt x="691" y="77"/>
                      </a:cubicBezTo>
                      <a:cubicBezTo>
                        <a:pt x="687" y="64"/>
                        <a:pt x="678" y="56"/>
                        <a:pt x="666" y="49"/>
                      </a:cubicBezTo>
                      <a:cubicBezTo>
                        <a:pt x="657" y="44"/>
                        <a:pt x="646" y="43"/>
                        <a:pt x="641" y="35"/>
                      </a:cubicBezTo>
                      <a:cubicBezTo>
                        <a:pt x="638" y="31"/>
                        <a:pt x="641" y="30"/>
                        <a:pt x="635" y="27"/>
                      </a:cubicBezTo>
                      <a:cubicBezTo>
                        <a:pt x="632" y="25"/>
                        <a:pt x="626" y="24"/>
                        <a:pt x="623" y="23"/>
                      </a:cubicBezTo>
                      <a:cubicBezTo>
                        <a:pt x="614" y="21"/>
                        <a:pt x="602" y="16"/>
                        <a:pt x="604" y="5"/>
                      </a:cubicBezTo>
                      <a:cubicBezTo>
                        <a:pt x="591" y="2"/>
                        <a:pt x="570" y="13"/>
                        <a:pt x="559" y="2"/>
                      </a:cubicBezTo>
                      <a:cubicBezTo>
                        <a:pt x="551" y="2"/>
                        <a:pt x="551" y="2"/>
                        <a:pt x="551" y="2"/>
                      </a:cubicBezTo>
                      <a:cubicBezTo>
                        <a:pt x="544" y="4"/>
                        <a:pt x="535" y="3"/>
                        <a:pt x="528" y="0"/>
                      </a:cubicBezTo>
                      <a:cubicBezTo>
                        <a:pt x="525" y="6"/>
                        <a:pt x="511" y="12"/>
                        <a:pt x="503" y="12"/>
                      </a:cubicBezTo>
                      <a:cubicBezTo>
                        <a:pt x="493" y="12"/>
                        <a:pt x="482" y="14"/>
                        <a:pt x="476" y="23"/>
                      </a:cubicBezTo>
                      <a:cubicBezTo>
                        <a:pt x="480" y="22"/>
                        <a:pt x="485" y="20"/>
                        <a:pt x="487" y="23"/>
                      </a:cubicBezTo>
                      <a:cubicBezTo>
                        <a:pt x="461" y="37"/>
                        <a:pt x="429" y="57"/>
                        <a:pt x="426" y="89"/>
                      </a:cubicBezTo>
                      <a:cubicBezTo>
                        <a:pt x="425" y="103"/>
                        <a:pt x="418" y="114"/>
                        <a:pt x="417" y="128"/>
                      </a:cubicBezTo>
                      <a:cubicBezTo>
                        <a:pt x="416" y="142"/>
                        <a:pt x="405" y="149"/>
                        <a:pt x="410" y="163"/>
                      </a:cubicBezTo>
                      <a:cubicBezTo>
                        <a:pt x="409" y="172"/>
                        <a:pt x="412" y="172"/>
                        <a:pt x="412" y="180"/>
                      </a:cubicBezTo>
                      <a:cubicBezTo>
                        <a:pt x="409" y="189"/>
                        <a:pt x="417" y="200"/>
                        <a:pt x="417" y="200"/>
                      </a:cubicBezTo>
                      <a:cubicBezTo>
                        <a:pt x="417" y="200"/>
                        <a:pt x="417" y="200"/>
                        <a:pt x="417" y="200"/>
                      </a:cubicBezTo>
                      <a:cubicBezTo>
                        <a:pt x="416" y="200"/>
                        <a:pt x="415" y="202"/>
                        <a:pt x="414" y="204"/>
                      </a:cubicBezTo>
                      <a:cubicBezTo>
                        <a:pt x="414" y="204"/>
                        <a:pt x="414" y="204"/>
                        <a:pt x="414" y="204"/>
                      </a:cubicBezTo>
                      <a:cubicBezTo>
                        <a:pt x="413" y="205"/>
                        <a:pt x="413" y="205"/>
                        <a:pt x="413" y="206"/>
                      </a:cubicBezTo>
                      <a:cubicBezTo>
                        <a:pt x="413" y="207"/>
                        <a:pt x="413" y="207"/>
                        <a:pt x="413" y="207"/>
                      </a:cubicBezTo>
                      <a:cubicBezTo>
                        <a:pt x="412" y="208"/>
                        <a:pt x="412" y="209"/>
                        <a:pt x="412" y="211"/>
                      </a:cubicBezTo>
                      <a:cubicBezTo>
                        <a:pt x="412" y="218"/>
                        <a:pt x="419" y="233"/>
                        <a:pt x="419" y="239"/>
                      </a:cubicBezTo>
                      <a:cubicBezTo>
                        <a:pt x="419" y="244"/>
                        <a:pt x="420" y="258"/>
                        <a:pt x="424" y="267"/>
                      </a:cubicBezTo>
                      <a:cubicBezTo>
                        <a:pt x="427" y="276"/>
                        <a:pt x="425" y="280"/>
                        <a:pt x="429" y="286"/>
                      </a:cubicBezTo>
                      <a:cubicBezTo>
                        <a:pt x="432" y="291"/>
                        <a:pt x="433" y="296"/>
                        <a:pt x="436" y="300"/>
                      </a:cubicBezTo>
                      <a:cubicBezTo>
                        <a:pt x="437" y="300"/>
                        <a:pt x="437" y="301"/>
                        <a:pt x="437" y="301"/>
                      </a:cubicBezTo>
                      <a:cubicBezTo>
                        <a:pt x="438" y="302"/>
                        <a:pt x="438" y="302"/>
                        <a:pt x="438" y="302"/>
                      </a:cubicBezTo>
                      <a:cubicBezTo>
                        <a:pt x="438" y="302"/>
                        <a:pt x="439" y="303"/>
                        <a:pt x="439" y="303"/>
                      </a:cubicBezTo>
                      <a:cubicBezTo>
                        <a:pt x="439" y="303"/>
                        <a:pt x="440" y="304"/>
                        <a:pt x="440" y="304"/>
                      </a:cubicBezTo>
                      <a:cubicBezTo>
                        <a:pt x="440" y="304"/>
                        <a:pt x="441" y="305"/>
                        <a:pt x="441" y="305"/>
                      </a:cubicBezTo>
                      <a:cubicBezTo>
                        <a:pt x="441" y="305"/>
                        <a:pt x="442" y="306"/>
                        <a:pt x="442" y="306"/>
                      </a:cubicBezTo>
                      <a:cubicBezTo>
                        <a:pt x="442" y="306"/>
                        <a:pt x="443" y="306"/>
                        <a:pt x="443" y="306"/>
                      </a:cubicBezTo>
                      <a:cubicBezTo>
                        <a:pt x="445" y="308"/>
                        <a:pt x="448" y="310"/>
                        <a:pt x="449" y="310"/>
                      </a:cubicBezTo>
                      <a:cubicBezTo>
                        <a:pt x="449" y="310"/>
                        <a:pt x="449" y="310"/>
                        <a:pt x="449" y="310"/>
                      </a:cubicBezTo>
                      <a:cubicBezTo>
                        <a:pt x="449" y="312"/>
                        <a:pt x="450" y="314"/>
                        <a:pt x="450" y="316"/>
                      </a:cubicBezTo>
                      <a:cubicBezTo>
                        <a:pt x="450" y="316"/>
                        <a:pt x="450" y="316"/>
                        <a:pt x="450" y="316"/>
                      </a:cubicBezTo>
                      <a:cubicBezTo>
                        <a:pt x="450" y="317"/>
                        <a:pt x="450" y="318"/>
                        <a:pt x="450" y="319"/>
                      </a:cubicBezTo>
                      <a:cubicBezTo>
                        <a:pt x="450" y="319"/>
                        <a:pt x="450" y="319"/>
                        <a:pt x="450" y="319"/>
                      </a:cubicBezTo>
                      <a:cubicBezTo>
                        <a:pt x="450" y="320"/>
                        <a:pt x="450" y="321"/>
                        <a:pt x="450" y="322"/>
                      </a:cubicBezTo>
                      <a:cubicBezTo>
                        <a:pt x="450" y="322"/>
                        <a:pt x="450" y="322"/>
                        <a:pt x="450" y="322"/>
                      </a:cubicBezTo>
                      <a:cubicBezTo>
                        <a:pt x="450" y="323"/>
                        <a:pt x="451" y="324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7"/>
                        <a:pt x="451" y="328"/>
                        <a:pt x="451" y="329"/>
                      </a:cubicBezTo>
                      <a:cubicBezTo>
                        <a:pt x="451" y="329"/>
                        <a:pt x="451" y="330"/>
                        <a:pt x="451" y="330"/>
                      </a:cubicBezTo>
                      <a:cubicBezTo>
                        <a:pt x="451" y="331"/>
                        <a:pt x="452" y="332"/>
                        <a:pt x="452" y="333"/>
                      </a:cubicBezTo>
                      <a:cubicBezTo>
                        <a:pt x="452" y="333"/>
                        <a:pt x="452" y="333"/>
                        <a:pt x="452" y="334"/>
                      </a:cubicBezTo>
                      <a:cubicBezTo>
                        <a:pt x="452" y="335"/>
                        <a:pt x="452" y="336"/>
                        <a:pt x="452" y="336"/>
                      </a:cubicBezTo>
                      <a:cubicBezTo>
                        <a:pt x="452" y="337"/>
                        <a:pt x="452" y="337"/>
                        <a:pt x="453" y="338"/>
                      </a:cubicBezTo>
                      <a:cubicBezTo>
                        <a:pt x="453" y="339"/>
                        <a:pt x="453" y="339"/>
                        <a:pt x="453" y="340"/>
                      </a:cubicBezTo>
                      <a:cubicBezTo>
                        <a:pt x="453" y="341"/>
                        <a:pt x="453" y="341"/>
                        <a:pt x="453" y="342"/>
                      </a:cubicBezTo>
                      <a:cubicBezTo>
                        <a:pt x="453" y="342"/>
                        <a:pt x="454" y="343"/>
                        <a:pt x="454" y="344"/>
                      </a:cubicBezTo>
                      <a:cubicBezTo>
                        <a:pt x="454" y="344"/>
                        <a:pt x="454" y="345"/>
                        <a:pt x="454" y="345"/>
                      </a:cubicBezTo>
                      <a:cubicBezTo>
                        <a:pt x="454" y="346"/>
                        <a:pt x="454" y="347"/>
                        <a:pt x="454" y="347"/>
                      </a:cubicBezTo>
                      <a:cubicBezTo>
                        <a:pt x="455" y="348"/>
                        <a:pt x="455" y="348"/>
                        <a:pt x="455" y="349"/>
                      </a:cubicBezTo>
                      <a:cubicBezTo>
                        <a:pt x="455" y="349"/>
                        <a:pt x="455" y="350"/>
                        <a:pt x="455" y="351"/>
                      </a:cubicBezTo>
                      <a:cubicBezTo>
                        <a:pt x="455" y="351"/>
                        <a:pt x="456" y="352"/>
                        <a:pt x="456" y="352"/>
                      </a:cubicBezTo>
                      <a:cubicBezTo>
                        <a:pt x="456" y="353"/>
                        <a:pt x="456" y="353"/>
                        <a:pt x="456" y="354"/>
                      </a:cubicBezTo>
                      <a:cubicBezTo>
                        <a:pt x="456" y="354"/>
                        <a:pt x="457" y="355"/>
                        <a:pt x="457" y="355"/>
                      </a:cubicBezTo>
                      <a:cubicBezTo>
                        <a:pt x="457" y="356"/>
                        <a:pt x="457" y="356"/>
                        <a:pt x="457" y="357"/>
                      </a:cubicBezTo>
                      <a:cubicBezTo>
                        <a:pt x="457" y="357"/>
                        <a:pt x="458" y="358"/>
                        <a:pt x="458" y="358"/>
                      </a:cubicBezTo>
                      <a:cubicBezTo>
                        <a:pt x="458" y="359"/>
                        <a:pt x="458" y="359"/>
                        <a:pt x="458" y="359"/>
                      </a:cubicBezTo>
                      <a:cubicBezTo>
                        <a:pt x="459" y="360"/>
                        <a:pt x="459" y="361"/>
                        <a:pt x="459" y="362"/>
                      </a:cubicBezTo>
                      <a:cubicBezTo>
                        <a:pt x="460" y="362"/>
                        <a:pt x="460" y="363"/>
                        <a:pt x="461" y="364"/>
                      </a:cubicBezTo>
                      <a:cubicBezTo>
                        <a:pt x="461" y="365"/>
                        <a:pt x="461" y="365"/>
                        <a:pt x="461" y="366"/>
                      </a:cubicBezTo>
                      <a:cubicBezTo>
                        <a:pt x="461" y="377"/>
                        <a:pt x="463" y="401"/>
                        <a:pt x="459" y="425"/>
                      </a:cubicBezTo>
                      <a:cubicBezTo>
                        <a:pt x="459" y="425"/>
                        <a:pt x="459" y="426"/>
                        <a:pt x="459" y="426"/>
                      </a:cubicBezTo>
                      <a:cubicBezTo>
                        <a:pt x="459" y="427"/>
                        <a:pt x="458" y="427"/>
                        <a:pt x="458" y="427"/>
                      </a:cubicBezTo>
                      <a:cubicBezTo>
                        <a:pt x="454" y="452"/>
                        <a:pt x="443" y="475"/>
                        <a:pt x="420" y="479"/>
                      </a:cubicBezTo>
                      <a:cubicBezTo>
                        <a:pt x="400" y="481"/>
                        <a:pt x="333" y="512"/>
                        <a:pt x="324" y="520"/>
                      </a:cubicBezTo>
                      <a:cubicBezTo>
                        <a:pt x="311" y="533"/>
                        <a:pt x="280" y="536"/>
                        <a:pt x="261" y="540"/>
                      </a:cubicBezTo>
                      <a:cubicBezTo>
                        <a:pt x="241" y="544"/>
                        <a:pt x="200" y="567"/>
                        <a:pt x="180" y="653"/>
                      </a:cubicBezTo>
                      <a:cubicBezTo>
                        <a:pt x="171" y="693"/>
                        <a:pt x="161" y="744"/>
                        <a:pt x="167" y="792"/>
                      </a:cubicBezTo>
                      <a:cubicBezTo>
                        <a:pt x="170" y="825"/>
                        <a:pt x="146" y="886"/>
                        <a:pt x="143" y="992"/>
                      </a:cubicBezTo>
                      <a:cubicBezTo>
                        <a:pt x="144" y="1031"/>
                        <a:pt x="140" y="1058"/>
                        <a:pt x="135" y="1075"/>
                      </a:cubicBezTo>
                      <a:cubicBezTo>
                        <a:pt x="113" y="1129"/>
                        <a:pt x="113" y="1277"/>
                        <a:pt x="112" y="1315"/>
                      </a:cubicBezTo>
                      <a:cubicBezTo>
                        <a:pt x="111" y="1337"/>
                        <a:pt x="111" y="1369"/>
                        <a:pt x="107" y="1386"/>
                      </a:cubicBezTo>
                      <a:cubicBezTo>
                        <a:pt x="103" y="1402"/>
                        <a:pt x="106" y="1416"/>
                        <a:pt x="101" y="1430"/>
                      </a:cubicBezTo>
                      <a:cubicBezTo>
                        <a:pt x="97" y="1444"/>
                        <a:pt x="99" y="1464"/>
                        <a:pt x="96" y="1469"/>
                      </a:cubicBezTo>
                      <a:cubicBezTo>
                        <a:pt x="88" y="1477"/>
                        <a:pt x="53" y="1528"/>
                        <a:pt x="44" y="1540"/>
                      </a:cubicBezTo>
                      <a:cubicBezTo>
                        <a:pt x="36" y="1551"/>
                        <a:pt x="26" y="1586"/>
                        <a:pt x="21" y="1592"/>
                      </a:cubicBezTo>
                      <a:cubicBezTo>
                        <a:pt x="16" y="1598"/>
                        <a:pt x="15" y="1614"/>
                        <a:pt x="9" y="1628"/>
                      </a:cubicBezTo>
                      <a:cubicBezTo>
                        <a:pt x="4" y="1641"/>
                        <a:pt x="0" y="1653"/>
                        <a:pt x="17" y="1652"/>
                      </a:cubicBezTo>
                      <a:cubicBezTo>
                        <a:pt x="31" y="1651"/>
                        <a:pt x="46" y="1627"/>
                        <a:pt x="49" y="1611"/>
                      </a:cubicBezTo>
                      <a:cubicBezTo>
                        <a:pt x="53" y="1609"/>
                        <a:pt x="61" y="1599"/>
                        <a:pt x="70" y="1589"/>
                      </a:cubicBezTo>
                      <a:cubicBezTo>
                        <a:pt x="68" y="1597"/>
                        <a:pt x="74" y="1606"/>
                        <a:pt x="81" y="1633"/>
                      </a:cubicBezTo>
                      <a:cubicBezTo>
                        <a:pt x="81" y="1642"/>
                        <a:pt x="89" y="1665"/>
                        <a:pt x="88" y="1675"/>
                      </a:cubicBezTo>
                      <a:cubicBezTo>
                        <a:pt x="87" y="1686"/>
                        <a:pt x="94" y="1714"/>
                        <a:pt x="97" y="1728"/>
                      </a:cubicBezTo>
                      <a:cubicBezTo>
                        <a:pt x="100" y="1742"/>
                        <a:pt x="113" y="1743"/>
                        <a:pt x="122" y="1739"/>
                      </a:cubicBezTo>
                      <a:cubicBezTo>
                        <a:pt x="122" y="1739"/>
                        <a:pt x="121" y="1751"/>
                        <a:pt x="134" y="1753"/>
                      </a:cubicBezTo>
                      <a:cubicBezTo>
                        <a:pt x="146" y="1755"/>
                        <a:pt x="148" y="1733"/>
                        <a:pt x="148" y="1733"/>
                      </a:cubicBezTo>
                      <a:cubicBezTo>
                        <a:pt x="148" y="1733"/>
                        <a:pt x="148" y="1741"/>
                        <a:pt x="157" y="1742"/>
                      </a:cubicBezTo>
                      <a:cubicBezTo>
                        <a:pt x="171" y="1742"/>
                        <a:pt x="173" y="1715"/>
                        <a:pt x="173" y="1715"/>
                      </a:cubicBezTo>
                      <a:cubicBezTo>
                        <a:pt x="173" y="1715"/>
                        <a:pt x="174" y="1716"/>
                        <a:pt x="174" y="1716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6"/>
                        <a:pt x="174" y="1717"/>
                        <a:pt x="174" y="1717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8"/>
                        <a:pt x="175" y="1718"/>
                        <a:pt x="175" y="1719"/>
                      </a:cubicBezTo>
                      <a:cubicBezTo>
                        <a:pt x="175" y="1719"/>
                        <a:pt x="176" y="1719"/>
                        <a:pt x="176" y="1719"/>
                      </a:cubicBezTo>
                      <a:cubicBezTo>
                        <a:pt x="176" y="1719"/>
                        <a:pt x="176" y="1719"/>
                        <a:pt x="176" y="1719"/>
                      </a:cubicBezTo>
                      <a:cubicBezTo>
                        <a:pt x="176" y="1720"/>
                        <a:pt x="177" y="1720"/>
                        <a:pt x="177" y="1720"/>
                      </a:cubicBezTo>
                      <a:cubicBezTo>
                        <a:pt x="177" y="1720"/>
                        <a:pt x="177" y="1720"/>
                        <a:pt x="177" y="1720"/>
                      </a:cubicBezTo>
                      <a:cubicBezTo>
                        <a:pt x="178" y="1720"/>
                        <a:pt x="178" y="1720"/>
                        <a:pt x="179" y="1720"/>
                      </a:cubicBezTo>
                      <a:cubicBezTo>
                        <a:pt x="179" y="1720"/>
                        <a:pt x="179" y="1720"/>
                        <a:pt x="179" y="1720"/>
                      </a:cubicBezTo>
                      <a:cubicBezTo>
                        <a:pt x="180" y="1720"/>
                        <a:pt x="180" y="1720"/>
                        <a:pt x="181" y="1720"/>
                      </a:cubicBezTo>
                      <a:cubicBezTo>
                        <a:pt x="188" y="1720"/>
                        <a:pt x="194" y="1691"/>
                        <a:pt x="197" y="1679"/>
                      </a:cubicBezTo>
                      <a:cubicBezTo>
                        <a:pt x="200" y="1667"/>
                        <a:pt x="205" y="1657"/>
                        <a:pt x="206" y="1647"/>
                      </a:cubicBezTo>
                      <a:cubicBezTo>
                        <a:pt x="207" y="1638"/>
                        <a:pt x="208" y="1632"/>
                        <a:pt x="216" y="1589"/>
                      </a:cubicBezTo>
                      <a:cubicBezTo>
                        <a:pt x="224" y="1546"/>
                        <a:pt x="199" y="1500"/>
                        <a:pt x="202" y="1486"/>
                      </a:cubicBezTo>
                      <a:cubicBezTo>
                        <a:pt x="206" y="1471"/>
                        <a:pt x="193" y="1449"/>
                        <a:pt x="195" y="1445"/>
                      </a:cubicBezTo>
                      <a:cubicBezTo>
                        <a:pt x="197" y="1441"/>
                        <a:pt x="201" y="1425"/>
                        <a:pt x="204" y="1409"/>
                      </a:cubicBezTo>
                      <a:cubicBezTo>
                        <a:pt x="206" y="1393"/>
                        <a:pt x="264" y="1251"/>
                        <a:pt x="270" y="1219"/>
                      </a:cubicBezTo>
                      <a:cubicBezTo>
                        <a:pt x="281" y="1159"/>
                        <a:pt x="281" y="1132"/>
                        <a:pt x="274" y="1090"/>
                      </a:cubicBezTo>
                      <a:cubicBezTo>
                        <a:pt x="275" y="1059"/>
                        <a:pt x="288" y="975"/>
                        <a:pt x="290" y="960"/>
                      </a:cubicBezTo>
                      <a:cubicBezTo>
                        <a:pt x="291" y="957"/>
                        <a:pt x="291" y="942"/>
                        <a:pt x="293" y="932"/>
                      </a:cubicBezTo>
                      <a:cubicBezTo>
                        <a:pt x="294" y="926"/>
                        <a:pt x="295" y="915"/>
                        <a:pt x="295" y="902"/>
                      </a:cubicBezTo>
                      <a:cubicBezTo>
                        <a:pt x="296" y="904"/>
                        <a:pt x="296" y="904"/>
                        <a:pt x="296" y="904"/>
                      </a:cubicBezTo>
                      <a:cubicBezTo>
                        <a:pt x="296" y="918"/>
                        <a:pt x="300" y="942"/>
                        <a:pt x="302" y="980"/>
                      </a:cubicBezTo>
                      <a:cubicBezTo>
                        <a:pt x="301" y="1011"/>
                        <a:pt x="316" y="1068"/>
                        <a:pt x="318" y="1098"/>
                      </a:cubicBezTo>
                      <a:cubicBezTo>
                        <a:pt x="314" y="1107"/>
                        <a:pt x="329" y="1264"/>
                        <a:pt x="329" y="1264"/>
                      </a:cubicBezTo>
                      <a:cubicBezTo>
                        <a:pt x="328" y="1265"/>
                        <a:pt x="328" y="1265"/>
                        <a:pt x="328" y="1265"/>
                      </a:cubicBezTo>
                      <a:cubicBezTo>
                        <a:pt x="328" y="1265"/>
                        <a:pt x="328" y="1265"/>
                        <a:pt x="328" y="1266"/>
                      </a:cubicBezTo>
                      <a:cubicBezTo>
                        <a:pt x="328" y="1266"/>
                        <a:pt x="328" y="1266"/>
                        <a:pt x="328" y="1266"/>
                      </a:cubicBezTo>
                      <a:cubicBezTo>
                        <a:pt x="326" y="1272"/>
                        <a:pt x="321" y="1288"/>
                        <a:pt x="317" y="1309"/>
                      </a:cubicBezTo>
                      <a:cubicBezTo>
                        <a:pt x="317" y="1309"/>
                        <a:pt x="317" y="1309"/>
                        <a:pt x="316" y="1310"/>
                      </a:cubicBezTo>
                      <a:cubicBezTo>
                        <a:pt x="316" y="1311"/>
                        <a:pt x="316" y="1313"/>
                        <a:pt x="315" y="1314"/>
                      </a:cubicBezTo>
                      <a:cubicBezTo>
                        <a:pt x="315" y="1315"/>
                        <a:pt x="315" y="1315"/>
                        <a:pt x="315" y="1316"/>
                      </a:cubicBezTo>
                      <a:cubicBezTo>
                        <a:pt x="315" y="1317"/>
                        <a:pt x="314" y="1319"/>
                        <a:pt x="314" y="1320"/>
                      </a:cubicBezTo>
                      <a:cubicBezTo>
                        <a:pt x="314" y="1321"/>
                        <a:pt x="314" y="1321"/>
                        <a:pt x="314" y="1322"/>
                      </a:cubicBezTo>
                      <a:cubicBezTo>
                        <a:pt x="313" y="1323"/>
                        <a:pt x="313" y="1325"/>
                        <a:pt x="313" y="1326"/>
                      </a:cubicBezTo>
                      <a:cubicBezTo>
                        <a:pt x="313" y="1327"/>
                        <a:pt x="312" y="1328"/>
                        <a:pt x="312" y="1328"/>
                      </a:cubicBezTo>
                      <a:cubicBezTo>
                        <a:pt x="312" y="1330"/>
                        <a:pt x="312" y="1331"/>
                        <a:pt x="311" y="1332"/>
                      </a:cubicBezTo>
                      <a:cubicBezTo>
                        <a:pt x="311" y="1333"/>
                        <a:pt x="311" y="1334"/>
                        <a:pt x="311" y="1335"/>
                      </a:cubicBezTo>
                      <a:cubicBezTo>
                        <a:pt x="311" y="1336"/>
                        <a:pt x="310" y="1337"/>
                        <a:pt x="310" y="1339"/>
                      </a:cubicBezTo>
                      <a:cubicBezTo>
                        <a:pt x="310" y="1340"/>
                        <a:pt x="310" y="1341"/>
                        <a:pt x="310" y="1341"/>
                      </a:cubicBezTo>
                      <a:cubicBezTo>
                        <a:pt x="309" y="1343"/>
                        <a:pt x="309" y="1344"/>
                        <a:pt x="309" y="1345"/>
                      </a:cubicBezTo>
                      <a:cubicBezTo>
                        <a:pt x="309" y="1346"/>
                        <a:pt x="308" y="1347"/>
                        <a:pt x="308" y="1348"/>
                      </a:cubicBezTo>
                      <a:cubicBezTo>
                        <a:pt x="308" y="1349"/>
                        <a:pt x="308" y="1350"/>
                        <a:pt x="307" y="1352"/>
                      </a:cubicBezTo>
                      <a:cubicBezTo>
                        <a:pt x="307" y="1353"/>
                        <a:pt x="307" y="1354"/>
                        <a:pt x="307" y="1355"/>
                      </a:cubicBezTo>
                      <a:cubicBezTo>
                        <a:pt x="307" y="1356"/>
                        <a:pt x="306" y="1357"/>
                        <a:pt x="306" y="1358"/>
                      </a:cubicBezTo>
                      <a:cubicBezTo>
                        <a:pt x="306" y="1359"/>
                        <a:pt x="306" y="1360"/>
                        <a:pt x="306" y="1361"/>
                      </a:cubicBezTo>
                      <a:cubicBezTo>
                        <a:pt x="305" y="1363"/>
                        <a:pt x="305" y="1364"/>
                        <a:pt x="305" y="1365"/>
                      </a:cubicBezTo>
                      <a:cubicBezTo>
                        <a:pt x="305" y="1366"/>
                        <a:pt x="304" y="1367"/>
                        <a:pt x="304" y="1368"/>
                      </a:cubicBezTo>
                      <a:cubicBezTo>
                        <a:pt x="304" y="1369"/>
                        <a:pt x="304" y="1370"/>
                        <a:pt x="304" y="1371"/>
                      </a:cubicBezTo>
                      <a:cubicBezTo>
                        <a:pt x="303" y="1372"/>
                        <a:pt x="303" y="1373"/>
                        <a:pt x="303" y="1375"/>
                      </a:cubicBezTo>
                      <a:cubicBezTo>
                        <a:pt x="303" y="1376"/>
                        <a:pt x="303" y="1377"/>
                        <a:pt x="303" y="1378"/>
                      </a:cubicBezTo>
                      <a:cubicBezTo>
                        <a:pt x="302" y="1379"/>
                        <a:pt x="302" y="1380"/>
                        <a:pt x="302" y="1381"/>
                      </a:cubicBezTo>
                      <a:cubicBezTo>
                        <a:pt x="302" y="1382"/>
                        <a:pt x="302" y="1383"/>
                        <a:pt x="301" y="1384"/>
                      </a:cubicBezTo>
                      <a:cubicBezTo>
                        <a:pt x="301" y="1385"/>
                        <a:pt x="301" y="1386"/>
                        <a:pt x="301" y="1387"/>
                      </a:cubicBezTo>
                      <a:cubicBezTo>
                        <a:pt x="301" y="1388"/>
                        <a:pt x="301" y="1389"/>
                        <a:pt x="300" y="1390"/>
                      </a:cubicBezTo>
                      <a:cubicBezTo>
                        <a:pt x="300" y="1391"/>
                        <a:pt x="300" y="1392"/>
                        <a:pt x="300" y="1393"/>
                      </a:cubicBezTo>
                      <a:cubicBezTo>
                        <a:pt x="300" y="1394"/>
                        <a:pt x="300" y="1395"/>
                        <a:pt x="299" y="1396"/>
                      </a:cubicBezTo>
                      <a:cubicBezTo>
                        <a:pt x="299" y="1397"/>
                        <a:pt x="299" y="1398"/>
                        <a:pt x="299" y="1399"/>
                      </a:cubicBezTo>
                      <a:cubicBezTo>
                        <a:pt x="299" y="1400"/>
                        <a:pt x="299" y="1401"/>
                        <a:pt x="299" y="1401"/>
                      </a:cubicBezTo>
                      <a:cubicBezTo>
                        <a:pt x="298" y="1403"/>
                        <a:pt x="298" y="1404"/>
                        <a:pt x="298" y="1405"/>
                      </a:cubicBezTo>
                      <a:cubicBezTo>
                        <a:pt x="298" y="1405"/>
                        <a:pt x="298" y="1406"/>
                        <a:pt x="298" y="1407"/>
                      </a:cubicBezTo>
                      <a:cubicBezTo>
                        <a:pt x="298" y="1408"/>
                        <a:pt x="298" y="1409"/>
                        <a:pt x="297" y="1410"/>
                      </a:cubicBezTo>
                      <a:cubicBezTo>
                        <a:pt x="297" y="1411"/>
                        <a:pt x="297" y="1411"/>
                        <a:pt x="297" y="1412"/>
                      </a:cubicBezTo>
                      <a:cubicBezTo>
                        <a:pt x="297" y="1413"/>
                        <a:pt x="297" y="1414"/>
                        <a:pt x="297" y="1415"/>
                      </a:cubicBezTo>
                      <a:cubicBezTo>
                        <a:pt x="297" y="1415"/>
                        <a:pt x="297" y="1416"/>
                        <a:pt x="297" y="1417"/>
                      </a:cubicBezTo>
                      <a:cubicBezTo>
                        <a:pt x="296" y="1418"/>
                        <a:pt x="296" y="1419"/>
                        <a:pt x="296" y="1419"/>
                      </a:cubicBezTo>
                      <a:cubicBezTo>
                        <a:pt x="296" y="1420"/>
                        <a:pt x="296" y="1421"/>
                        <a:pt x="296" y="1421"/>
                      </a:cubicBezTo>
                      <a:cubicBezTo>
                        <a:pt x="296" y="1422"/>
                        <a:pt x="296" y="1423"/>
                        <a:pt x="296" y="1424"/>
                      </a:cubicBezTo>
                      <a:cubicBezTo>
                        <a:pt x="296" y="1424"/>
                        <a:pt x="296" y="1425"/>
                        <a:pt x="296" y="1425"/>
                      </a:cubicBezTo>
                      <a:cubicBezTo>
                        <a:pt x="296" y="1427"/>
                        <a:pt x="296" y="1428"/>
                        <a:pt x="296" y="1429"/>
                      </a:cubicBezTo>
                      <a:cubicBezTo>
                        <a:pt x="293" y="1447"/>
                        <a:pt x="300" y="1472"/>
                        <a:pt x="298" y="1512"/>
                      </a:cubicBezTo>
                      <a:cubicBezTo>
                        <a:pt x="295" y="1562"/>
                        <a:pt x="251" y="1762"/>
                        <a:pt x="333" y="2014"/>
                      </a:cubicBezTo>
                      <a:cubicBezTo>
                        <a:pt x="338" y="2029"/>
                        <a:pt x="338" y="2079"/>
                        <a:pt x="344" y="2107"/>
                      </a:cubicBezTo>
                      <a:cubicBezTo>
                        <a:pt x="345" y="2114"/>
                        <a:pt x="359" y="2145"/>
                        <a:pt x="360" y="2189"/>
                      </a:cubicBezTo>
                      <a:cubicBezTo>
                        <a:pt x="361" y="2259"/>
                        <a:pt x="354" y="2349"/>
                        <a:pt x="356" y="2399"/>
                      </a:cubicBezTo>
                      <a:cubicBezTo>
                        <a:pt x="359" y="2481"/>
                        <a:pt x="393" y="2556"/>
                        <a:pt x="406" y="2609"/>
                      </a:cubicBezTo>
                      <a:cubicBezTo>
                        <a:pt x="420" y="2661"/>
                        <a:pt x="425" y="2703"/>
                        <a:pt x="422" y="2713"/>
                      </a:cubicBezTo>
                      <a:cubicBezTo>
                        <a:pt x="420" y="2722"/>
                        <a:pt x="418" y="2740"/>
                        <a:pt x="425" y="2755"/>
                      </a:cubicBezTo>
                      <a:cubicBezTo>
                        <a:pt x="426" y="2756"/>
                        <a:pt x="402" y="2808"/>
                        <a:pt x="389" y="2817"/>
                      </a:cubicBezTo>
                      <a:cubicBezTo>
                        <a:pt x="377" y="2827"/>
                        <a:pt x="373" y="2835"/>
                        <a:pt x="364" y="2840"/>
                      </a:cubicBezTo>
                      <a:cubicBezTo>
                        <a:pt x="354" y="2845"/>
                        <a:pt x="349" y="2850"/>
                        <a:pt x="345" y="2861"/>
                      </a:cubicBezTo>
                      <a:cubicBezTo>
                        <a:pt x="342" y="2869"/>
                        <a:pt x="333" y="2881"/>
                        <a:pt x="340" y="2887"/>
                      </a:cubicBezTo>
                      <a:cubicBezTo>
                        <a:pt x="341" y="2888"/>
                        <a:pt x="342" y="2888"/>
                        <a:pt x="343" y="2889"/>
                      </a:cubicBezTo>
                      <a:cubicBezTo>
                        <a:pt x="344" y="2889"/>
                        <a:pt x="344" y="2889"/>
                        <a:pt x="344" y="2889"/>
                      </a:cubicBezTo>
                      <a:cubicBezTo>
                        <a:pt x="343" y="2892"/>
                        <a:pt x="343" y="2894"/>
                        <a:pt x="344" y="2896"/>
                      </a:cubicBezTo>
                      <a:cubicBezTo>
                        <a:pt x="348" y="2903"/>
                        <a:pt x="355" y="2905"/>
                        <a:pt x="364" y="2904"/>
                      </a:cubicBezTo>
                      <a:cubicBezTo>
                        <a:pt x="365" y="2902"/>
                        <a:pt x="365" y="2902"/>
                        <a:pt x="365" y="2902"/>
                      </a:cubicBezTo>
                      <a:cubicBezTo>
                        <a:pt x="366" y="2905"/>
                        <a:pt x="366" y="2908"/>
                        <a:pt x="368" y="2910"/>
                      </a:cubicBezTo>
                      <a:cubicBezTo>
                        <a:pt x="374" y="2919"/>
                        <a:pt x="394" y="2923"/>
                        <a:pt x="402" y="2915"/>
                      </a:cubicBezTo>
                      <a:cubicBezTo>
                        <a:pt x="403" y="2916"/>
                        <a:pt x="404" y="2916"/>
                        <a:pt x="406" y="2917"/>
                      </a:cubicBezTo>
                      <a:cubicBezTo>
                        <a:pt x="407" y="2917"/>
                        <a:pt x="408" y="2917"/>
                        <a:pt x="409" y="2918"/>
                      </a:cubicBezTo>
                      <a:cubicBezTo>
                        <a:pt x="410" y="2918"/>
                        <a:pt x="410" y="2918"/>
                        <a:pt x="411" y="2918"/>
                      </a:cubicBezTo>
                      <a:cubicBezTo>
                        <a:pt x="413" y="2919"/>
                        <a:pt x="414" y="2919"/>
                        <a:pt x="416" y="2919"/>
                      </a:cubicBezTo>
                      <a:cubicBezTo>
                        <a:pt x="416" y="2919"/>
                        <a:pt x="416" y="2919"/>
                        <a:pt x="416" y="2919"/>
                      </a:cubicBezTo>
                      <a:cubicBezTo>
                        <a:pt x="425" y="2920"/>
                        <a:pt x="435" y="2918"/>
                        <a:pt x="440" y="2913"/>
                      </a:cubicBezTo>
                      <a:cubicBezTo>
                        <a:pt x="440" y="2912"/>
                        <a:pt x="440" y="2912"/>
                        <a:pt x="440" y="2912"/>
                      </a:cubicBezTo>
                      <a:cubicBezTo>
                        <a:pt x="440" y="2913"/>
                        <a:pt x="441" y="2913"/>
                        <a:pt x="441" y="2914"/>
                      </a:cubicBezTo>
                      <a:cubicBezTo>
                        <a:pt x="441" y="2913"/>
                        <a:pt x="441" y="2913"/>
                        <a:pt x="441" y="2913"/>
                      </a:cubicBezTo>
                      <a:cubicBezTo>
                        <a:pt x="446" y="2925"/>
                        <a:pt x="462" y="2926"/>
                        <a:pt x="475" y="2924"/>
                      </a:cubicBezTo>
                      <a:cubicBezTo>
                        <a:pt x="475" y="2924"/>
                        <a:pt x="475" y="2924"/>
                        <a:pt x="475" y="2924"/>
                      </a:cubicBezTo>
                      <a:cubicBezTo>
                        <a:pt x="476" y="2924"/>
                        <a:pt x="477" y="2924"/>
                        <a:pt x="478" y="2924"/>
                      </a:cubicBezTo>
                      <a:cubicBezTo>
                        <a:pt x="478" y="2924"/>
                        <a:pt x="479" y="2923"/>
                        <a:pt x="479" y="2923"/>
                      </a:cubicBezTo>
                      <a:cubicBezTo>
                        <a:pt x="480" y="2923"/>
                        <a:pt x="480" y="2923"/>
                        <a:pt x="481" y="2923"/>
                      </a:cubicBezTo>
                      <a:cubicBezTo>
                        <a:pt x="482" y="2923"/>
                        <a:pt x="482" y="2923"/>
                        <a:pt x="483" y="2923"/>
                      </a:cubicBezTo>
                      <a:cubicBezTo>
                        <a:pt x="485" y="2922"/>
                        <a:pt x="486" y="2922"/>
                        <a:pt x="488" y="2922"/>
                      </a:cubicBezTo>
                      <a:cubicBezTo>
                        <a:pt x="488" y="2921"/>
                        <a:pt x="489" y="2921"/>
                        <a:pt x="489" y="2921"/>
                      </a:cubicBezTo>
                      <a:cubicBezTo>
                        <a:pt x="490" y="2921"/>
                        <a:pt x="491" y="2920"/>
                        <a:pt x="492" y="2920"/>
                      </a:cubicBezTo>
                      <a:cubicBezTo>
                        <a:pt x="492" y="2920"/>
                        <a:pt x="493" y="2919"/>
                        <a:pt x="493" y="2919"/>
                      </a:cubicBezTo>
                      <a:cubicBezTo>
                        <a:pt x="494" y="2919"/>
                        <a:pt x="495" y="2918"/>
                        <a:pt x="496" y="2918"/>
                      </a:cubicBezTo>
                      <a:cubicBezTo>
                        <a:pt x="496" y="2918"/>
                        <a:pt x="496" y="2917"/>
                        <a:pt x="497" y="2917"/>
                      </a:cubicBezTo>
                      <a:cubicBezTo>
                        <a:pt x="498" y="2917"/>
                        <a:pt x="498" y="2916"/>
                        <a:pt x="499" y="2916"/>
                      </a:cubicBezTo>
                      <a:cubicBezTo>
                        <a:pt x="499" y="2915"/>
                        <a:pt x="500" y="2915"/>
                        <a:pt x="500" y="2915"/>
                      </a:cubicBezTo>
                      <a:cubicBezTo>
                        <a:pt x="501" y="2914"/>
                        <a:pt x="501" y="2914"/>
                        <a:pt x="502" y="2913"/>
                      </a:cubicBezTo>
                      <a:cubicBezTo>
                        <a:pt x="502" y="2913"/>
                        <a:pt x="503" y="2913"/>
                        <a:pt x="503" y="2913"/>
                      </a:cubicBezTo>
                      <a:cubicBezTo>
                        <a:pt x="505" y="2911"/>
                        <a:pt x="506" y="2909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9" y="2907"/>
                        <a:pt x="510" y="2906"/>
                        <a:pt x="511" y="2905"/>
                      </a:cubicBezTo>
                      <a:cubicBezTo>
                        <a:pt x="519" y="2899"/>
                        <a:pt x="525" y="2894"/>
                        <a:pt x="523" y="2879"/>
                      </a:cubicBezTo>
                      <a:cubicBezTo>
                        <a:pt x="520" y="2864"/>
                        <a:pt x="522" y="2864"/>
                        <a:pt x="524" y="2846"/>
                      </a:cubicBezTo>
                      <a:cubicBezTo>
                        <a:pt x="525" y="2835"/>
                        <a:pt x="534" y="2832"/>
                        <a:pt x="536" y="2815"/>
                      </a:cubicBezTo>
                      <a:cubicBezTo>
                        <a:pt x="537" y="2801"/>
                        <a:pt x="526" y="2741"/>
                        <a:pt x="527" y="2733"/>
                      </a:cubicBezTo>
                      <a:cubicBezTo>
                        <a:pt x="530" y="2715"/>
                        <a:pt x="517" y="2700"/>
                        <a:pt x="513" y="2669"/>
                      </a:cubicBezTo>
                      <a:cubicBezTo>
                        <a:pt x="508" y="2639"/>
                        <a:pt x="520" y="2535"/>
                        <a:pt x="520" y="2516"/>
                      </a:cubicBezTo>
                      <a:cubicBezTo>
                        <a:pt x="520" y="2480"/>
                        <a:pt x="539" y="2421"/>
                        <a:pt x="534" y="2348"/>
                      </a:cubicBezTo>
                      <a:cubicBezTo>
                        <a:pt x="531" y="2306"/>
                        <a:pt x="510" y="2177"/>
                        <a:pt x="510" y="2148"/>
                      </a:cubicBezTo>
                      <a:cubicBezTo>
                        <a:pt x="510" y="2143"/>
                        <a:pt x="509" y="2110"/>
                        <a:pt x="511" y="2105"/>
                      </a:cubicBezTo>
                      <a:cubicBezTo>
                        <a:pt x="517" y="2085"/>
                        <a:pt x="544" y="1849"/>
                        <a:pt x="544" y="1847"/>
                      </a:cubicBezTo>
                      <a:cubicBezTo>
                        <a:pt x="547" y="1823"/>
                        <a:pt x="555" y="1690"/>
                        <a:pt x="558" y="1646"/>
                      </a:cubicBezTo>
                      <a:cubicBezTo>
                        <a:pt x="559" y="1646"/>
                        <a:pt x="561" y="1646"/>
                        <a:pt x="562" y="1646"/>
                      </a:cubicBezTo>
                      <a:cubicBezTo>
                        <a:pt x="565" y="1689"/>
                        <a:pt x="573" y="1823"/>
                        <a:pt x="576" y="1847"/>
                      </a:cubicBezTo>
                      <a:cubicBezTo>
                        <a:pt x="576" y="1849"/>
                        <a:pt x="603" y="2085"/>
                        <a:pt x="609" y="2105"/>
                      </a:cubicBezTo>
                      <a:cubicBezTo>
                        <a:pt x="611" y="2110"/>
                        <a:pt x="610" y="2143"/>
                        <a:pt x="610" y="2148"/>
                      </a:cubicBezTo>
                      <a:cubicBezTo>
                        <a:pt x="610" y="2177"/>
                        <a:pt x="589" y="2306"/>
                        <a:pt x="586" y="2348"/>
                      </a:cubicBezTo>
                      <a:cubicBezTo>
                        <a:pt x="581" y="2421"/>
                        <a:pt x="600" y="2480"/>
                        <a:pt x="600" y="2516"/>
                      </a:cubicBezTo>
                      <a:cubicBezTo>
                        <a:pt x="600" y="2535"/>
                        <a:pt x="612" y="2639"/>
                        <a:pt x="607" y="2669"/>
                      </a:cubicBezTo>
                      <a:cubicBezTo>
                        <a:pt x="603" y="2700"/>
                        <a:pt x="590" y="2715"/>
                        <a:pt x="593" y="2733"/>
                      </a:cubicBezTo>
                      <a:cubicBezTo>
                        <a:pt x="594" y="2741"/>
                        <a:pt x="583" y="2801"/>
                        <a:pt x="584" y="2815"/>
                      </a:cubicBezTo>
                      <a:cubicBezTo>
                        <a:pt x="586" y="2832"/>
                        <a:pt x="595" y="2835"/>
                        <a:pt x="596" y="2846"/>
                      </a:cubicBezTo>
                      <a:cubicBezTo>
                        <a:pt x="598" y="2864"/>
                        <a:pt x="600" y="2864"/>
                        <a:pt x="597" y="2879"/>
                      </a:cubicBezTo>
                      <a:cubicBezTo>
                        <a:pt x="595" y="2894"/>
                        <a:pt x="601" y="2899"/>
                        <a:pt x="609" y="2905"/>
                      </a:cubicBezTo>
                      <a:cubicBezTo>
                        <a:pt x="610" y="2906"/>
                        <a:pt x="611" y="2907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4" y="2909"/>
                        <a:pt x="615" y="2911"/>
                        <a:pt x="617" y="2913"/>
                      </a:cubicBezTo>
                      <a:cubicBezTo>
                        <a:pt x="617" y="2913"/>
                        <a:pt x="618" y="2913"/>
                        <a:pt x="618" y="2913"/>
                      </a:cubicBezTo>
                      <a:cubicBezTo>
                        <a:pt x="619" y="2914"/>
                        <a:pt x="619" y="2914"/>
                        <a:pt x="620" y="2915"/>
                      </a:cubicBezTo>
                      <a:cubicBezTo>
                        <a:pt x="620" y="2915"/>
                        <a:pt x="621" y="2915"/>
                        <a:pt x="621" y="2916"/>
                      </a:cubicBezTo>
                      <a:cubicBezTo>
                        <a:pt x="622" y="2916"/>
                        <a:pt x="622" y="2917"/>
                        <a:pt x="623" y="2917"/>
                      </a:cubicBezTo>
                      <a:cubicBezTo>
                        <a:pt x="624" y="2917"/>
                        <a:pt x="624" y="2918"/>
                        <a:pt x="624" y="2918"/>
                      </a:cubicBezTo>
                      <a:cubicBezTo>
                        <a:pt x="625" y="2918"/>
                        <a:pt x="626" y="2919"/>
                        <a:pt x="627" y="2919"/>
                      </a:cubicBezTo>
                      <a:cubicBezTo>
                        <a:pt x="627" y="2919"/>
                        <a:pt x="628" y="2920"/>
                        <a:pt x="628" y="2920"/>
                      </a:cubicBezTo>
                      <a:cubicBezTo>
                        <a:pt x="629" y="2920"/>
                        <a:pt x="630" y="2921"/>
                        <a:pt x="631" y="2921"/>
                      </a:cubicBezTo>
                      <a:cubicBezTo>
                        <a:pt x="631" y="2921"/>
                        <a:pt x="632" y="2921"/>
                        <a:pt x="632" y="2922"/>
                      </a:cubicBezTo>
                      <a:cubicBezTo>
                        <a:pt x="634" y="2922"/>
                        <a:pt x="635" y="2922"/>
                        <a:pt x="637" y="2923"/>
                      </a:cubicBezTo>
                      <a:cubicBezTo>
                        <a:pt x="638" y="2923"/>
                        <a:pt x="639" y="2923"/>
                        <a:pt x="639" y="2923"/>
                      </a:cubicBezTo>
                      <a:cubicBezTo>
                        <a:pt x="640" y="2923"/>
                        <a:pt x="640" y="2923"/>
                        <a:pt x="641" y="2923"/>
                      </a:cubicBezTo>
                      <a:cubicBezTo>
                        <a:pt x="641" y="2923"/>
                        <a:pt x="642" y="2924"/>
                        <a:pt x="642" y="2924"/>
                      </a:cubicBezTo>
                      <a:cubicBezTo>
                        <a:pt x="643" y="2924"/>
                        <a:pt x="644" y="2924"/>
                        <a:pt x="644" y="2924"/>
                      </a:cubicBezTo>
                      <a:cubicBezTo>
                        <a:pt x="645" y="2924"/>
                        <a:pt x="645" y="2924"/>
                        <a:pt x="645" y="2924"/>
                      </a:cubicBezTo>
                      <a:cubicBezTo>
                        <a:pt x="646" y="2924"/>
                        <a:pt x="647" y="2924"/>
                        <a:pt x="648" y="2924"/>
                      </a:cubicBezTo>
                      <a:cubicBezTo>
                        <a:pt x="648" y="2924"/>
                        <a:pt x="648" y="2924"/>
                        <a:pt x="648" y="2924"/>
                      </a:cubicBezTo>
                      <a:cubicBezTo>
                        <a:pt x="660" y="2925"/>
                        <a:pt x="674" y="292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3"/>
                        <a:pt x="679" y="2913"/>
                        <a:pt x="680" y="2912"/>
                      </a:cubicBezTo>
                      <a:cubicBezTo>
                        <a:pt x="680" y="2912"/>
                        <a:pt x="680" y="2912"/>
                        <a:pt x="680" y="2912"/>
                      </a:cubicBezTo>
                      <a:cubicBezTo>
                        <a:pt x="685" y="2918"/>
                        <a:pt x="695" y="2920"/>
                        <a:pt x="704" y="2919"/>
                      </a:cubicBezTo>
                      <a:cubicBezTo>
                        <a:pt x="704" y="2919"/>
                        <a:pt x="704" y="2919"/>
                        <a:pt x="704" y="2919"/>
                      </a:cubicBezTo>
                      <a:cubicBezTo>
                        <a:pt x="706" y="2919"/>
                        <a:pt x="707" y="2919"/>
                        <a:pt x="709" y="2918"/>
                      </a:cubicBezTo>
                      <a:cubicBezTo>
                        <a:pt x="710" y="2918"/>
                        <a:pt x="710" y="2918"/>
                        <a:pt x="711" y="2918"/>
                      </a:cubicBezTo>
                      <a:cubicBezTo>
                        <a:pt x="712" y="2917"/>
                        <a:pt x="713" y="2917"/>
                        <a:pt x="714" y="2917"/>
                      </a:cubicBezTo>
                      <a:cubicBezTo>
                        <a:pt x="716" y="2916"/>
                        <a:pt x="717" y="2916"/>
                        <a:pt x="718" y="2915"/>
                      </a:cubicBezTo>
                      <a:cubicBezTo>
                        <a:pt x="726" y="2923"/>
                        <a:pt x="746" y="2919"/>
                        <a:pt x="752" y="2910"/>
                      </a:cubicBezTo>
                      <a:cubicBezTo>
                        <a:pt x="754" y="2908"/>
                        <a:pt x="754" y="2905"/>
                        <a:pt x="755" y="2903"/>
                      </a:cubicBezTo>
                      <a:cubicBezTo>
                        <a:pt x="756" y="2904"/>
                        <a:pt x="756" y="2904"/>
                        <a:pt x="756" y="2904"/>
                      </a:cubicBezTo>
                      <a:cubicBezTo>
                        <a:pt x="765" y="2905"/>
                        <a:pt x="775" y="2902"/>
                        <a:pt x="776" y="2896"/>
                      </a:cubicBezTo>
                      <a:cubicBezTo>
                        <a:pt x="777" y="2894"/>
                        <a:pt x="777" y="2892"/>
                        <a:pt x="777" y="2889"/>
                      </a:cubicBezTo>
                      <a:cubicBezTo>
                        <a:pt x="777" y="2889"/>
                        <a:pt x="777" y="2889"/>
                        <a:pt x="777" y="2889"/>
                      </a:cubicBezTo>
                      <a:cubicBezTo>
                        <a:pt x="778" y="2888"/>
                        <a:pt x="779" y="2888"/>
                        <a:pt x="780" y="2887"/>
                      </a:cubicBezTo>
                      <a:cubicBezTo>
                        <a:pt x="787" y="2881"/>
                        <a:pt x="778" y="2869"/>
                        <a:pt x="775" y="2861"/>
                      </a:cubicBezTo>
                      <a:cubicBezTo>
                        <a:pt x="771" y="2850"/>
                        <a:pt x="766" y="2845"/>
                        <a:pt x="756" y="2840"/>
                      </a:cubicBezTo>
                      <a:cubicBezTo>
                        <a:pt x="747" y="2835"/>
                        <a:pt x="743" y="2827"/>
                        <a:pt x="731" y="2817"/>
                      </a:cubicBezTo>
                      <a:cubicBezTo>
                        <a:pt x="718" y="2808"/>
                        <a:pt x="694" y="2756"/>
                        <a:pt x="695" y="2755"/>
                      </a:cubicBezTo>
                      <a:cubicBezTo>
                        <a:pt x="702" y="2740"/>
                        <a:pt x="700" y="2722"/>
                        <a:pt x="698" y="2713"/>
                      </a:cubicBezTo>
                      <a:cubicBezTo>
                        <a:pt x="695" y="2703"/>
                        <a:pt x="700" y="2661"/>
                        <a:pt x="714" y="2609"/>
                      </a:cubicBezTo>
                      <a:cubicBezTo>
                        <a:pt x="727" y="2556"/>
                        <a:pt x="761" y="2481"/>
                        <a:pt x="764" y="2399"/>
                      </a:cubicBezTo>
                      <a:cubicBezTo>
                        <a:pt x="766" y="2349"/>
                        <a:pt x="759" y="2259"/>
                        <a:pt x="760" y="2189"/>
                      </a:cubicBezTo>
                      <a:cubicBezTo>
                        <a:pt x="761" y="2145"/>
                        <a:pt x="775" y="2114"/>
                        <a:pt x="776" y="2107"/>
                      </a:cubicBezTo>
                      <a:cubicBezTo>
                        <a:pt x="782" y="2079"/>
                        <a:pt x="782" y="2029"/>
                        <a:pt x="787" y="2014"/>
                      </a:cubicBezTo>
                      <a:cubicBezTo>
                        <a:pt x="869" y="1762"/>
                        <a:pt x="825" y="1562"/>
                        <a:pt x="822" y="1512"/>
                      </a:cubicBezTo>
                      <a:cubicBezTo>
                        <a:pt x="823" y="1512"/>
                        <a:pt x="823" y="1512"/>
                        <a:pt x="823" y="1512"/>
                      </a:cubicBezTo>
                      <a:cubicBezTo>
                        <a:pt x="821" y="1472"/>
                        <a:pt x="828" y="1447"/>
                        <a:pt x="825" y="1429"/>
                      </a:cubicBezTo>
                      <a:cubicBezTo>
                        <a:pt x="825" y="1428"/>
                        <a:pt x="825" y="1427"/>
                        <a:pt x="825" y="1425"/>
                      </a:cubicBezTo>
                      <a:cubicBezTo>
                        <a:pt x="825" y="1425"/>
                        <a:pt x="825" y="1424"/>
                        <a:pt x="825" y="1424"/>
                      </a:cubicBezTo>
                      <a:cubicBezTo>
                        <a:pt x="825" y="1423"/>
                        <a:pt x="824" y="1422"/>
                        <a:pt x="824" y="1421"/>
                      </a:cubicBezTo>
                      <a:cubicBezTo>
                        <a:pt x="824" y="1421"/>
                        <a:pt x="824" y="1420"/>
                        <a:pt x="824" y="1420"/>
                      </a:cubicBezTo>
                      <a:cubicBezTo>
                        <a:pt x="824" y="1419"/>
                        <a:pt x="824" y="1418"/>
                        <a:pt x="824" y="1417"/>
                      </a:cubicBezTo>
                      <a:cubicBezTo>
                        <a:pt x="824" y="1416"/>
                        <a:pt x="824" y="1416"/>
                        <a:pt x="824" y="1415"/>
                      </a:cubicBezTo>
                      <a:cubicBezTo>
                        <a:pt x="824" y="1414"/>
                        <a:pt x="824" y="1413"/>
                        <a:pt x="823" y="1412"/>
                      </a:cubicBezTo>
                      <a:cubicBezTo>
                        <a:pt x="823" y="1411"/>
                        <a:pt x="823" y="1411"/>
                        <a:pt x="823" y="1410"/>
                      </a:cubicBezTo>
                      <a:cubicBezTo>
                        <a:pt x="823" y="1409"/>
                        <a:pt x="823" y="1408"/>
                        <a:pt x="823" y="1407"/>
                      </a:cubicBezTo>
                      <a:cubicBezTo>
                        <a:pt x="823" y="1406"/>
                        <a:pt x="823" y="1406"/>
                        <a:pt x="822" y="1405"/>
                      </a:cubicBezTo>
                      <a:cubicBezTo>
                        <a:pt x="822" y="1404"/>
                        <a:pt x="822" y="1403"/>
                        <a:pt x="822" y="1401"/>
                      </a:cubicBezTo>
                      <a:cubicBezTo>
                        <a:pt x="822" y="1401"/>
                        <a:pt x="822" y="1400"/>
                        <a:pt x="822" y="1399"/>
                      </a:cubicBezTo>
                      <a:cubicBezTo>
                        <a:pt x="821" y="1398"/>
                        <a:pt x="821" y="1397"/>
                        <a:pt x="821" y="1396"/>
                      </a:cubicBezTo>
                      <a:cubicBezTo>
                        <a:pt x="821" y="1395"/>
                        <a:pt x="821" y="1394"/>
                        <a:pt x="821" y="1394"/>
                      </a:cubicBezTo>
                      <a:cubicBezTo>
                        <a:pt x="821" y="1392"/>
                        <a:pt x="820" y="1391"/>
                        <a:pt x="820" y="1390"/>
                      </a:cubicBezTo>
                      <a:cubicBezTo>
                        <a:pt x="820" y="1389"/>
                        <a:pt x="820" y="1388"/>
                        <a:pt x="820" y="1387"/>
                      </a:cubicBezTo>
                      <a:cubicBezTo>
                        <a:pt x="820" y="1386"/>
                        <a:pt x="819" y="1385"/>
                        <a:pt x="819" y="1384"/>
                      </a:cubicBezTo>
                      <a:cubicBezTo>
                        <a:pt x="819" y="1383"/>
                        <a:pt x="819" y="1382"/>
                        <a:pt x="819" y="1381"/>
                      </a:cubicBezTo>
                      <a:cubicBezTo>
                        <a:pt x="818" y="1380"/>
                        <a:pt x="818" y="1379"/>
                        <a:pt x="818" y="1377"/>
                      </a:cubicBezTo>
                      <a:cubicBezTo>
                        <a:pt x="818" y="1376"/>
                        <a:pt x="818" y="1376"/>
                        <a:pt x="818" y="1375"/>
                      </a:cubicBezTo>
                      <a:cubicBezTo>
                        <a:pt x="817" y="1374"/>
                        <a:pt x="817" y="1372"/>
                        <a:pt x="817" y="1371"/>
                      </a:cubicBezTo>
                      <a:cubicBezTo>
                        <a:pt x="817" y="1370"/>
                        <a:pt x="816" y="1369"/>
                        <a:pt x="816" y="1369"/>
                      </a:cubicBezTo>
                      <a:cubicBezTo>
                        <a:pt x="816" y="1367"/>
                        <a:pt x="816" y="1366"/>
                        <a:pt x="816" y="1364"/>
                      </a:cubicBezTo>
                      <a:cubicBezTo>
                        <a:pt x="815" y="1363"/>
                        <a:pt x="815" y="1363"/>
                        <a:pt x="815" y="1362"/>
                      </a:cubicBezTo>
                      <a:cubicBezTo>
                        <a:pt x="815" y="1360"/>
                        <a:pt x="815" y="1359"/>
                        <a:pt x="814" y="1358"/>
                      </a:cubicBezTo>
                      <a:cubicBezTo>
                        <a:pt x="814" y="1357"/>
                        <a:pt x="814" y="1356"/>
                        <a:pt x="814" y="1355"/>
                      </a:cubicBezTo>
                      <a:cubicBezTo>
                        <a:pt x="814" y="1354"/>
                        <a:pt x="813" y="1352"/>
                        <a:pt x="813" y="1351"/>
                      </a:cubicBezTo>
                      <a:cubicBezTo>
                        <a:pt x="813" y="1350"/>
                        <a:pt x="813" y="1349"/>
                        <a:pt x="812" y="1348"/>
                      </a:cubicBezTo>
                      <a:cubicBezTo>
                        <a:pt x="812" y="1347"/>
                        <a:pt x="812" y="1346"/>
                        <a:pt x="812" y="1345"/>
                      </a:cubicBezTo>
                      <a:cubicBezTo>
                        <a:pt x="811" y="1344"/>
                        <a:pt x="811" y="1343"/>
                        <a:pt x="811" y="1342"/>
                      </a:cubicBezTo>
                      <a:cubicBezTo>
                        <a:pt x="811" y="1341"/>
                        <a:pt x="811" y="1339"/>
                        <a:pt x="810" y="1338"/>
                      </a:cubicBezTo>
                      <a:cubicBezTo>
                        <a:pt x="810" y="1337"/>
                        <a:pt x="810" y="1336"/>
                        <a:pt x="810" y="1335"/>
                      </a:cubicBezTo>
                      <a:cubicBezTo>
                        <a:pt x="809" y="1334"/>
                        <a:pt x="809" y="1333"/>
                        <a:pt x="809" y="1332"/>
                      </a:cubicBezTo>
                      <a:cubicBezTo>
                        <a:pt x="809" y="1331"/>
                        <a:pt x="808" y="1330"/>
                        <a:pt x="808" y="1329"/>
                      </a:cubicBezTo>
                      <a:cubicBezTo>
                        <a:pt x="808" y="1328"/>
                        <a:pt x="808" y="1326"/>
                        <a:pt x="808" y="1325"/>
                      </a:cubicBezTo>
                      <a:cubicBezTo>
                        <a:pt x="807" y="1324"/>
                        <a:pt x="807" y="1323"/>
                        <a:pt x="807" y="1322"/>
                      </a:cubicBezTo>
                      <a:cubicBezTo>
                        <a:pt x="807" y="1321"/>
                        <a:pt x="806" y="1320"/>
                        <a:pt x="806" y="1319"/>
                      </a:cubicBezTo>
                      <a:cubicBezTo>
                        <a:pt x="806" y="1318"/>
                        <a:pt x="806" y="1317"/>
                        <a:pt x="805" y="1316"/>
                      </a:cubicBezTo>
                      <a:cubicBezTo>
                        <a:pt x="805" y="1315"/>
                        <a:pt x="805" y="1314"/>
                        <a:pt x="805" y="1314"/>
                      </a:cubicBezTo>
                      <a:cubicBezTo>
                        <a:pt x="805" y="1312"/>
                        <a:pt x="804" y="1311"/>
                        <a:pt x="804" y="1310"/>
                      </a:cubicBezTo>
                      <a:cubicBezTo>
                        <a:pt x="804" y="1309"/>
                        <a:pt x="804" y="1309"/>
                        <a:pt x="804" y="1308"/>
                      </a:cubicBezTo>
                      <a:cubicBezTo>
                        <a:pt x="803" y="1307"/>
                        <a:pt x="803" y="1305"/>
                        <a:pt x="803" y="1304"/>
                      </a:cubicBezTo>
                      <a:cubicBezTo>
                        <a:pt x="803" y="1304"/>
                        <a:pt x="802" y="1303"/>
                        <a:pt x="802" y="1303"/>
                      </a:cubicBezTo>
                      <a:cubicBezTo>
                        <a:pt x="802" y="1301"/>
                        <a:pt x="802" y="1300"/>
                        <a:pt x="801" y="1299"/>
                      </a:cubicBezTo>
                      <a:cubicBezTo>
                        <a:pt x="801" y="1298"/>
                        <a:pt x="801" y="1298"/>
                        <a:pt x="801" y="1298"/>
                      </a:cubicBezTo>
                      <a:cubicBezTo>
                        <a:pt x="798" y="1284"/>
                        <a:pt x="795" y="1273"/>
                        <a:pt x="793" y="1268"/>
                      </a:cubicBezTo>
                      <a:cubicBezTo>
                        <a:pt x="793" y="1268"/>
                        <a:pt x="793" y="1268"/>
                        <a:pt x="793" y="1268"/>
                      </a:cubicBezTo>
                      <a:cubicBezTo>
                        <a:pt x="793" y="1267"/>
                        <a:pt x="793" y="1266"/>
                        <a:pt x="792" y="1266"/>
                      </a:cubicBezTo>
                      <a:cubicBezTo>
                        <a:pt x="792" y="1266"/>
                        <a:pt x="792" y="1266"/>
                        <a:pt x="792" y="1266"/>
                      </a:cubicBezTo>
                      <a:cubicBezTo>
                        <a:pt x="792" y="1265"/>
                        <a:pt x="793" y="1265"/>
                        <a:pt x="793" y="1265"/>
                      </a:cubicBezTo>
                      <a:cubicBezTo>
                        <a:pt x="792" y="1264"/>
                        <a:pt x="792" y="1264"/>
                        <a:pt x="792" y="1264"/>
                      </a:cubicBezTo>
                      <a:cubicBezTo>
                        <a:pt x="792" y="1264"/>
                        <a:pt x="806" y="1107"/>
                        <a:pt x="803" y="1098"/>
                      </a:cubicBezTo>
                      <a:cubicBezTo>
                        <a:pt x="804" y="1068"/>
                        <a:pt x="820" y="1011"/>
                        <a:pt x="818" y="980"/>
                      </a:cubicBezTo>
                      <a:cubicBezTo>
                        <a:pt x="820" y="942"/>
                        <a:pt x="825" y="918"/>
                        <a:pt x="825" y="904"/>
                      </a:cubicBezTo>
                      <a:cubicBezTo>
                        <a:pt x="825" y="902"/>
                        <a:pt x="825" y="902"/>
                        <a:pt x="825" y="902"/>
                      </a:cubicBezTo>
                      <a:cubicBezTo>
                        <a:pt x="826" y="915"/>
                        <a:pt x="827" y="926"/>
                        <a:pt x="827" y="932"/>
                      </a:cubicBezTo>
                      <a:cubicBezTo>
                        <a:pt x="829" y="942"/>
                        <a:pt x="829" y="957"/>
                        <a:pt x="831" y="960"/>
                      </a:cubicBezTo>
                      <a:cubicBezTo>
                        <a:pt x="833" y="975"/>
                        <a:pt x="845" y="1059"/>
                        <a:pt x="846" y="1090"/>
                      </a:cubicBezTo>
                      <a:cubicBezTo>
                        <a:pt x="840" y="1132"/>
                        <a:pt x="839" y="1159"/>
                        <a:pt x="851" y="1219"/>
                      </a:cubicBezTo>
                      <a:cubicBezTo>
                        <a:pt x="856" y="1251"/>
                        <a:pt x="914" y="1393"/>
                        <a:pt x="917" y="1409"/>
                      </a:cubicBezTo>
                      <a:cubicBezTo>
                        <a:pt x="920" y="1425"/>
                        <a:pt x="924" y="1441"/>
                        <a:pt x="926" y="1445"/>
                      </a:cubicBezTo>
                      <a:cubicBezTo>
                        <a:pt x="928" y="1449"/>
                        <a:pt x="914" y="1471"/>
                        <a:pt x="918" y="1486"/>
                      </a:cubicBezTo>
                      <a:cubicBezTo>
                        <a:pt x="922" y="1500"/>
                        <a:pt x="896" y="1546"/>
                        <a:pt x="904" y="1589"/>
                      </a:cubicBezTo>
                      <a:cubicBezTo>
                        <a:pt x="912" y="1632"/>
                        <a:pt x="913" y="1638"/>
                        <a:pt x="914" y="1647"/>
                      </a:cubicBezTo>
                      <a:cubicBezTo>
                        <a:pt x="915" y="1657"/>
                        <a:pt x="921" y="1667"/>
                        <a:pt x="924" y="1679"/>
                      </a:cubicBezTo>
                      <a:cubicBezTo>
                        <a:pt x="927" y="1691"/>
                        <a:pt x="932" y="1720"/>
                        <a:pt x="939" y="1720"/>
                      </a:cubicBezTo>
                      <a:cubicBezTo>
                        <a:pt x="940" y="1720"/>
                        <a:pt x="941" y="1720"/>
                        <a:pt x="941" y="1720"/>
                      </a:cubicBezTo>
                      <a:cubicBezTo>
                        <a:pt x="942" y="1720"/>
                        <a:pt x="942" y="1720"/>
                        <a:pt x="942" y="1720"/>
                      </a:cubicBezTo>
                      <a:cubicBezTo>
                        <a:pt x="942" y="1720"/>
                        <a:pt x="943" y="1720"/>
                        <a:pt x="943" y="1720"/>
                      </a:cubicBezTo>
                      <a:cubicBezTo>
                        <a:pt x="943" y="1720"/>
                        <a:pt x="943" y="1720"/>
                        <a:pt x="944" y="1720"/>
                      </a:cubicBezTo>
                      <a:cubicBezTo>
                        <a:pt x="944" y="1720"/>
                        <a:pt x="944" y="1720"/>
                        <a:pt x="944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6" y="1718"/>
                        <a:pt x="946" y="1718"/>
                        <a:pt x="947" y="1717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7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6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6"/>
                        <a:pt x="947" y="1715"/>
                        <a:pt x="947" y="1715"/>
                      </a:cubicBezTo>
                      <a:cubicBezTo>
                        <a:pt x="947" y="1715"/>
                        <a:pt x="949" y="1742"/>
                        <a:pt x="963" y="1742"/>
                      </a:cubicBezTo>
                      <a:cubicBezTo>
                        <a:pt x="972" y="1741"/>
                        <a:pt x="972" y="1733"/>
                        <a:pt x="972" y="1733"/>
                      </a:cubicBezTo>
                      <a:cubicBezTo>
                        <a:pt x="972" y="1733"/>
                        <a:pt x="974" y="1755"/>
                        <a:pt x="987" y="1753"/>
                      </a:cubicBezTo>
                      <a:cubicBezTo>
                        <a:pt x="999" y="1751"/>
                        <a:pt x="999" y="1739"/>
                        <a:pt x="999" y="1739"/>
                      </a:cubicBezTo>
                      <a:cubicBezTo>
                        <a:pt x="1007" y="1743"/>
                        <a:pt x="1020" y="1742"/>
                        <a:pt x="1023" y="1728"/>
                      </a:cubicBezTo>
                      <a:cubicBezTo>
                        <a:pt x="1026" y="1714"/>
                        <a:pt x="1033" y="1686"/>
                        <a:pt x="1032" y="1675"/>
                      </a:cubicBezTo>
                      <a:cubicBezTo>
                        <a:pt x="1032" y="1665"/>
                        <a:pt x="1039" y="1642"/>
                        <a:pt x="1039" y="1633"/>
                      </a:cubicBezTo>
                      <a:cubicBezTo>
                        <a:pt x="1046" y="1606"/>
                        <a:pt x="1053" y="1597"/>
                        <a:pt x="1051" y="1589"/>
                      </a:cubicBezTo>
                      <a:cubicBezTo>
                        <a:pt x="1060" y="1599"/>
                        <a:pt x="1068" y="1609"/>
                        <a:pt x="1072" y="1611"/>
                      </a:cubicBezTo>
                      <a:cubicBezTo>
                        <a:pt x="1074" y="1627"/>
                        <a:pt x="1090" y="1651"/>
                        <a:pt x="1103" y="1652"/>
                      </a:cubicBezTo>
                      <a:cubicBezTo>
                        <a:pt x="1120" y="1653"/>
                        <a:pt x="1116" y="1641"/>
                        <a:pt x="1111" y="1628"/>
                      </a:cubicBezTo>
                      <a:close/>
                      <a:moveTo>
                        <a:pt x="672" y="310"/>
                      </a:move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lose/>
                    </a:path>
                  </a:pathLst>
                </a:custGeom>
                <a:solidFill>
                  <a:srgbClr val="8EB4E3"/>
                </a:solidFill>
                <a:ln w="952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4181176" y="4273549"/>
                <a:ext cx="610494" cy="2189163"/>
                <a:chOff x="2832" y="705"/>
                <a:chExt cx="652" cy="2338"/>
              </a:xfrm>
            </p:grpSpPr>
            <p:sp>
              <p:nvSpPr>
                <p:cNvPr id="19" name="Freeform 22"/>
                <p:cNvSpPr>
                  <a:spLocks noEditPoints="1"/>
                </p:cNvSpPr>
                <p:nvPr/>
              </p:nvSpPr>
              <p:spPr bwMode="auto">
                <a:xfrm>
                  <a:off x="2832" y="705"/>
                  <a:ext cx="652" cy="2338"/>
                </a:xfrm>
                <a:custGeom>
                  <a:avLst/>
                  <a:gdLst>
                    <a:gd name="T0" fmla="*/ 630 w 829"/>
                    <a:gd name="T1" fmla="*/ 1074 h 2980"/>
                    <a:gd name="T2" fmla="*/ 603 w 829"/>
                    <a:gd name="T3" fmla="*/ 729 h 2980"/>
                    <a:gd name="T4" fmla="*/ 559 w 829"/>
                    <a:gd name="T5" fmla="*/ 423 h 2980"/>
                    <a:gd name="T6" fmla="*/ 477 w 829"/>
                    <a:gd name="T7" fmla="*/ 378 h 2980"/>
                    <a:gd name="T8" fmla="*/ 394 w 829"/>
                    <a:gd name="T9" fmla="*/ 300 h 2980"/>
                    <a:gd name="T10" fmla="*/ 455 w 829"/>
                    <a:gd name="T11" fmla="*/ 276 h 2980"/>
                    <a:gd name="T12" fmla="*/ 431 w 829"/>
                    <a:gd name="T13" fmla="*/ 258 h 2980"/>
                    <a:gd name="T14" fmla="*/ 223 w 829"/>
                    <a:gd name="T15" fmla="*/ 71 h 2980"/>
                    <a:gd name="T16" fmla="*/ 212 w 829"/>
                    <a:gd name="T17" fmla="*/ 268 h 2980"/>
                    <a:gd name="T18" fmla="*/ 227 w 829"/>
                    <a:gd name="T19" fmla="*/ 302 h 2980"/>
                    <a:gd name="T20" fmla="*/ 211 w 829"/>
                    <a:gd name="T21" fmla="*/ 370 h 2980"/>
                    <a:gd name="T22" fmla="*/ 142 w 829"/>
                    <a:gd name="T23" fmla="*/ 391 h 2980"/>
                    <a:gd name="T24" fmla="*/ 50 w 829"/>
                    <a:gd name="T25" fmla="*/ 593 h 2980"/>
                    <a:gd name="T26" fmla="*/ 20 w 829"/>
                    <a:gd name="T27" fmla="*/ 987 h 2980"/>
                    <a:gd name="T28" fmla="*/ 2 w 829"/>
                    <a:gd name="T29" fmla="*/ 1262 h 2980"/>
                    <a:gd name="T30" fmla="*/ 28 w 829"/>
                    <a:gd name="T31" fmla="*/ 1322 h 2980"/>
                    <a:gd name="T32" fmla="*/ 79 w 829"/>
                    <a:gd name="T33" fmla="*/ 1331 h 2980"/>
                    <a:gd name="T34" fmla="*/ 86 w 829"/>
                    <a:gd name="T35" fmla="*/ 1311 h 2980"/>
                    <a:gd name="T36" fmla="*/ 73 w 829"/>
                    <a:gd name="T37" fmla="*/ 1178 h 2980"/>
                    <a:gd name="T38" fmla="*/ 145 w 829"/>
                    <a:gd name="T39" fmla="*/ 705 h 2980"/>
                    <a:gd name="T40" fmla="*/ 127 w 829"/>
                    <a:gd name="T41" fmla="*/ 930 h 2980"/>
                    <a:gd name="T42" fmla="*/ 122 w 829"/>
                    <a:gd name="T43" fmla="*/ 1420 h 2980"/>
                    <a:gd name="T44" fmla="*/ 192 w 829"/>
                    <a:gd name="T45" fmla="*/ 1968 h 2980"/>
                    <a:gd name="T46" fmla="*/ 227 w 829"/>
                    <a:gd name="T47" fmla="*/ 2238 h 2980"/>
                    <a:gd name="T48" fmla="*/ 206 w 829"/>
                    <a:gd name="T49" fmla="*/ 2324 h 2980"/>
                    <a:gd name="T50" fmla="*/ 305 w 829"/>
                    <a:gd name="T51" fmla="*/ 2325 h 2980"/>
                    <a:gd name="T52" fmla="*/ 321 w 829"/>
                    <a:gd name="T53" fmla="*/ 2220 h 2980"/>
                    <a:gd name="T54" fmla="*/ 299 w 829"/>
                    <a:gd name="T55" fmla="*/ 2071 h 2980"/>
                    <a:gd name="T56" fmla="*/ 314 w 829"/>
                    <a:gd name="T57" fmla="*/ 1557 h 2980"/>
                    <a:gd name="T58" fmla="*/ 314 w 829"/>
                    <a:gd name="T59" fmla="*/ 1245 h 2980"/>
                    <a:gd name="T60" fmla="*/ 339 w 829"/>
                    <a:gd name="T61" fmla="*/ 1244 h 2980"/>
                    <a:gd name="T62" fmla="*/ 337 w 829"/>
                    <a:gd name="T63" fmla="*/ 1557 h 2980"/>
                    <a:gd name="T64" fmla="*/ 353 w 829"/>
                    <a:gd name="T65" fmla="*/ 2071 h 2980"/>
                    <a:gd name="T66" fmla="*/ 331 w 829"/>
                    <a:gd name="T67" fmla="*/ 2220 h 2980"/>
                    <a:gd name="T68" fmla="*/ 346 w 829"/>
                    <a:gd name="T69" fmla="*/ 2325 h 2980"/>
                    <a:gd name="T70" fmla="*/ 446 w 829"/>
                    <a:gd name="T71" fmla="*/ 2324 h 2980"/>
                    <a:gd name="T72" fmla="*/ 425 w 829"/>
                    <a:gd name="T73" fmla="*/ 2238 h 2980"/>
                    <a:gd name="T74" fmla="*/ 460 w 829"/>
                    <a:gd name="T75" fmla="*/ 1968 h 2980"/>
                    <a:gd name="T76" fmla="*/ 530 w 829"/>
                    <a:gd name="T77" fmla="*/ 1420 h 2980"/>
                    <a:gd name="T78" fmla="*/ 525 w 829"/>
                    <a:gd name="T79" fmla="*/ 922 h 2980"/>
                    <a:gd name="T80" fmla="*/ 506 w 829"/>
                    <a:gd name="T81" fmla="*/ 705 h 2980"/>
                    <a:gd name="T82" fmla="*/ 579 w 829"/>
                    <a:gd name="T83" fmla="*/ 1178 h 2980"/>
                    <a:gd name="T84" fmla="*/ 565 w 829"/>
                    <a:gd name="T85" fmla="*/ 1311 h 2980"/>
                    <a:gd name="T86" fmla="*/ 573 w 829"/>
                    <a:gd name="T87" fmla="*/ 1331 h 2980"/>
                    <a:gd name="T88" fmla="*/ 624 w 829"/>
                    <a:gd name="T89" fmla="*/ 1322 h 2980"/>
                    <a:gd name="T90" fmla="*/ 649 w 829"/>
                    <a:gd name="T91" fmla="*/ 1262 h 2980"/>
                    <a:gd name="T92" fmla="*/ 212 w 829"/>
                    <a:gd name="T93" fmla="*/ 268 h 29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29"/>
                    <a:gd name="T142" fmla="*/ 0 h 2980"/>
                    <a:gd name="T143" fmla="*/ 829 w 829"/>
                    <a:gd name="T144" fmla="*/ 2980 h 298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29" h="2980">
                      <a:moveTo>
                        <a:pt x="825" y="1608"/>
                      </a:moveTo>
                      <a:cubicBezTo>
                        <a:pt x="822" y="1601"/>
                        <a:pt x="816" y="1555"/>
                        <a:pt x="809" y="1528"/>
                      </a:cubicBezTo>
                      <a:cubicBezTo>
                        <a:pt x="804" y="1506"/>
                        <a:pt x="798" y="1412"/>
                        <a:pt x="801" y="1369"/>
                      </a:cubicBezTo>
                      <a:cubicBezTo>
                        <a:pt x="804" y="1334"/>
                        <a:pt x="802" y="1281"/>
                        <a:pt x="803" y="1258"/>
                      </a:cubicBezTo>
                      <a:cubicBezTo>
                        <a:pt x="804" y="1129"/>
                        <a:pt x="783" y="1063"/>
                        <a:pt x="778" y="1039"/>
                      </a:cubicBezTo>
                      <a:cubicBezTo>
                        <a:pt x="773" y="1015"/>
                        <a:pt x="767" y="981"/>
                        <a:pt x="767" y="929"/>
                      </a:cubicBezTo>
                      <a:cubicBezTo>
                        <a:pt x="767" y="877"/>
                        <a:pt x="769" y="806"/>
                        <a:pt x="765" y="756"/>
                      </a:cubicBezTo>
                      <a:cubicBezTo>
                        <a:pt x="763" y="727"/>
                        <a:pt x="758" y="683"/>
                        <a:pt x="752" y="645"/>
                      </a:cubicBezTo>
                      <a:cubicBezTo>
                        <a:pt x="746" y="607"/>
                        <a:pt x="727" y="556"/>
                        <a:pt x="711" y="539"/>
                      </a:cubicBezTo>
                      <a:cubicBezTo>
                        <a:pt x="695" y="521"/>
                        <a:pt x="673" y="507"/>
                        <a:pt x="650" y="499"/>
                      </a:cubicBezTo>
                      <a:cubicBezTo>
                        <a:pt x="644" y="497"/>
                        <a:pt x="635" y="490"/>
                        <a:pt x="629" y="489"/>
                      </a:cubicBezTo>
                      <a:cubicBezTo>
                        <a:pt x="620" y="487"/>
                        <a:pt x="615" y="483"/>
                        <a:pt x="607" y="482"/>
                      </a:cubicBezTo>
                      <a:cubicBezTo>
                        <a:pt x="590" y="479"/>
                        <a:pt x="575" y="477"/>
                        <a:pt x="561" y="472"/>
                      </a:cubicBezTo>
                      <a:cubicBezTo>
                        <a:pt x="531" y="463"/>
                        <a:pt x="507" y="454"/>
                        <a:pt x="501" y="385"/>
                      </a:cubicBezTo>
                      <a:cubicBezTo>
                        <a:pt x="501" y="382"/>
                        <a:pt x="501" y="382"/>
                        <a:pt x="501" y="382"/>
                      </a:cubicBezTo>
                      <a:cubicBezTo>
                        <a:pt x="537" y="421"/>
                        <a:pt x="571" y="371"/>
                        <a:pt x="571" y="371"/>
                      </a:cubicBezTo>
                      <a:cubicBezTo>
                        <a:pt x="564" y="376"/>
                        <a:pt x="550" y="370"/>
                        <a:pt x="550" y="370"/>
                      </a:cubicBezTo>
                      <a:cubicBezTo>
                        <a:pt x="570" y="376"/>
                        <a:pt x="578" y="352"/>
                        <a:pt x="578" y="352"/>
                      </a:cubicBezTo>
                      <a:cubicBezTo>
                        <a:pt x="569" y="358"/>
                        <a:pt x="566" y="353"/>
                        <a:pt x="566" y="353"/>
                      </a:cubicBezTo>
                      <a:cubicBezTo>
                        <a:pt x="581" y="347"/>
                        <a:pt x="580" y="328"/>
                        <a:pt x="580" y="328"/>
                      </a:cubicBezTo>
                      <a:cubicBezTo>
                        <a:pt x="573" y="353"/>
                        <a:pt x="539" y="357"/>
                        <a:pt x="548" y="329"/>
                      </a:cubicBezTo>
                      <a:cubicBezTo>
                        <a:pt x="563" y="281"/>
                        <a:pt x="578" y="182"/>
                        <a:pt x="534" y="91"/>
                      </a:cubicBezTo>
                      <a:cubicBezTo>
                        <a:pt x="489" y="0"/>
                        <a:pt x="374" y="39"/>
                        <a:pt x="374" y="39"/>
                      </a:cubicBezTo>
                      <a:cubicBezTo>
                        <a:pt x="352" y="25"/>
                        <a:pt x="305" y="61"/>
                        <a:pt x="284" y="90"/>
                      </a:cubicBezTo>
                      <a:cubicBezTo>
                        <a:pt x="263" y="120"/>
                        <a:pt x="238" y="224"/>
                        <a:pt x="287" y="300"/>
                      </a:cubicBezTo>
                      <a:cubicBezTo>
                        <a:pt x="311" y="338"/>
                        <a:pt x="285" y="358"/>
                        <a:pt x="276" y="354"/>
                      </a:cubicBezTo>
                      <a:cubicBezTo>
                        <a:pt x="268" y="351"/>
                        <a:pt x="269" y="343"/>
                        <a:pt x="269" y="341"/>
                      </a:cubicBezTo>
                      <a:cubicBezTo>
                        <a:pt x="264" y="362"/>
                        <a:pt x="280" y="371"/>
                        <a:pt x="280" y="371"/>
                      </a:cubicBezTo>
                      <a:cubicBezTo>
                        <a:pt x="270" y="367"/>
                        <a:pt x="265" y="358"/>
                        <a:pt x="265" y="358"/>
                      </a:cubicBezTo>
                      <a:cubicBezTo>
                        <a:pt x="266" y="379"/>
                        <a:pt x="288" y="385"/>
                        <a:pt x="288" y="385"/>
                      </a:cubicBezTo>
                      <a:cubicBezTo>
                        <a:pt x="274" y="384"/>
                        <a:pt x="268" y="376"/>
                        <a:pt x="268" y="376"/>
                      </a:cubicBezTo>
                      <a:cubicBezTo>
                        <a:pt x="273" y="392"/>
                        <a:pt x="309" y="408"/>
                        <a:pt x="328" y="381"/>
                      </a:cubicBezTo>
                      <a:cubicBezTo>
                        <a:pt x="322" y="460"/>
                        <a:pt x="295" y="464"/>
                        <a:pt x="268" y="472"/>
                      </a:cubicBezTo>
                      <a:cubicBezTo>
                        <a:pt x="254" y="477"/>
                        <a:pt x="239" y="479"/>
                        <a:pt x="222" y="482"/>
                      </a:cubicBezTo>
                      <a:cubicBezTo>
                        <a:pt x="214" y="483"/>
                        <a:pt x="208" y="487"/>
                        <a:pt x="199" y="488"/>
                      </a:cubicBezTo>
                      <a:cubicBezTo>
                        <a:pt x="193" y="489"/>
                        <a:pt x="186" y="496"/>
                        <a:pt x="180" y="498"/>
                      </a:cubicBezTo>
                      <a:cubicBezTo>
                        <a:pt x="156" y="506"/>
                        <a:pt x="134" y="521"/>
                        <a:pt x="118" y="538"/>
                      </a:cubicBezTo>
                      <a:cubicBezTo>
                        <a:pt x="101" y="556"/>
                        <a:pt x="83" y="607"/>
                        <a:pt x="77" y="645"/>
                      </a:cubicBezTo>
                      <a:cubicBezTo>
                        <a:pt x="71" y="683"/>
                        <a:pt x="66" y="727"/>
                        <a:pt x="63" y="756"/>
                      </a:cubicBezTo>
                      <a:cubicBezTo>
                        <a:pt x="59" y="806"/>
                        <a:pt x="62" y="877"/>
                        <a:pt x="62" y="929"/>
                      </a:cubicBezTo>
                      <a:cubicBezTo>
                        <a:pt x="62" y="981"/>
                        <a:pt x="55" y="1015"/>
                        <a:pt x="50" y="1039"/>
                      </a:cubicBezTo>
                      <a:cubicBezTo>
                        <a:pt x="45" y="1063"/>
                        <a:pt x="25" y="1129"/>
                        <a:pt x="26" y="1258"/>
                      </a:cubicBezTo>
                      <a:cubicBezTo>
                        <a:pt x="26" y="1281"/>
                        <a:pt x="25" y="1334"/>
                        <a:pt x="27" y="1369"/>
                      </a:cubicBezTo>
                      <a:cubicBezTo>
                        <a:pt x="31" y="1412"/>
                        <a:pt x="25" y="1506"/>
                        <a:pt x="19" y="1528"/>
                      </a:cubicBezTo>
                      <a:cubicBezTo>
                        <a:pt x="13" y="1555"/>
                        <a:pt x="6" y="1601"/>
                        <a:pt x="3" y="1608"/>
                      </a:cubicBezTo>
                      <a:cubicBezTo>
                        <a:pt x="0" y="1614"/>
                        <a:pt x="6" y="1623"/>
                        <a:pt x="10" y="1630"/>
                      </a:cubicBezTo>
                      <a:cubicBezTo>
                        <a:pt x="13" y="1637"/>
                        <a:pt x="12" y="1643"/>
                        <a:pt x="17" y="1653"/>
                      </a:cubicBezTo>
                      <a:cubicBezTo>
                        <a:pt x="20" y="1660"/>
                        <a:pt x="31" y="1676"/>
                        <a:pt x="36" y="1685"/>
                      </a:cubicBezTo>
                      <a:cubicBezTo>
                        <a:pt x="41" y="1693"/>
                        <a:pt x="62" y="1704"/>
                        <a:pt x="79" y="1709"/>
                      </a:cubicBezTo>
                      <a:cubicBezTo>
                        <a:pt x="90" y="1714"/>
                        <a:pt x="111" y="1725"/>
                        <a:pt x="113" y="1720"/>
                      </a:cubicBezTo>
                      <a:cubicBezTo>
                        <a:pt x="117" y="1709"/>
                        <a:pt x="110" y="1701"/>
                        <a:pt x="101" y="1697"/>
                      </a:cubicBezTo>
                      <a:cubicBezTo>
                        <a:pt x="96" y="1694"/>
                        <a:pt x="111" y="1703"/>
                        <a:pt x="114" y="1693"/>
                      </a:cubicBezTo>
                      <a:cubicBezTo>
                        <a:pt x="115" y="1690"/>
                        <a:pt x="115" y="1688"/>
                        <a:pt x="113" y="1683"/>
                      </a:cubicBezTo>
                      <a:cubicBezTo>
                        <a:pt x="115" y="1677"/>
                        <a:pt x="113" y="1677"/>
                        <a:pt x="109" y="1671"/>
                      </a:cubicBezTo>
                      <a:cubicBezTo>
                        <a:pt x="117" y="1669"/>
                        <a:pt x="111" y="1636"/>
                        <a:pt x="108" y="1620"/>
                      </a:cubicBezTo>
                      <a:cubicBezTo>
                        <a:pt x="109" y="1608"/>
                        <a:pt x="110" y="1570"/>
                        <a:pt x="101" y="1543"/>
                      </a:cubicBezTo>
                      <a:cubicBezTo>
                        <a:pt x="95" y="1527"/>
                        <a:pt x="93" y="1511"/>
                        <a:pt x="93" y="1501"/>
                      </a:cubicBezTo>
                      <a:cubicBezTo>
                        <a:pt x="88" y="1477"/>
                        <a:pt x="115" y="1307"/>
                        <a:pt x="131" y="1259"/>
                      </a:cubicBezTo>
                      <a:cubicBezTo>
                        <a:pt x="161" y="1158"/>
                        <a:pt x="151" y="1071"/>
                        <a:pt x="154" y="1053"/>
                      </a:cubicBezTo>
                      <a:cubicBezTo>
                        <a:pt x="158" y="1035"/>
                        <a:pt x="178" y="941"/>
                        <a:pt x="184" y="899"/>
                      </a:cubicBezTo>
                      <a:cubicBezTo>
                        <a:pt x="185" y="900"/>
                        <a:pt x="185" y="900"/>
                        <a:pt x="185" y="900"/>
                      </a:cubicBezTo>
                      <a:cubicBezTo>
                        <a:pt x="188" y="951"/>
                        <a:pt x="183" y="1029"/>
                        <a:pt x="184" y="1055"/>
                      </a:cubicBezTo>
                      <a:cubicBezTo>
                        <a:pt x="186" y="1091"/>
                        <a:pt x="176" y="1157"/>
                        <a:pt x="161" y="1186"/>
                      </a:cubicBezTo>
                      <a:cubicBezTo>
                        <a:pt x="145" y="1215"/>
                        <a:pt x="138" y="1260"/>
                        <a:pt x="124" y="1341"/>
                      </a:cubicBezTo>
                      <a:cubicBezTo>
                        <a:pt x="111" y="1405"/>
                        <a:pt x="101" y="1472"/>
                        <a:pt x="112" y="1588"/>
                      </a:cubicBezTo>
                      <a:cubicBezTo>
                        <a:pt x="121" y="1669"/>
                        <a:pt x="135" y="1720"/>
                        <a:pt x="155" y="1810"/>
                      </a:cubicBezTo>
                      <a:cubicBezTo>
                        <a:pt x="174" y="1891"/>
                        <a:pt x="200" y="1998"/>
                        <a:pt x="211" y="2058"/>
                      </a:cubicBezTo>
                      <a:cubicBezTo>
                        <a:pt x="221" y="2118"/>
                        <a:pt x="236" y="2140"/>
                        <a:pt x="238" y="2179"/>
                      </a:cubicBezTo>
                      <a:cubicBezTo>
                        <a:pt x="241" y="2218"/>
                        <a:pt x="215" y="2402"/>
                        <a:pt x="244" y="2508"/>
                      </a:cubicBezTo>
                      <a:cubicBezTo>
                        <a:pt x="272" y="2615"/>
                        <a:pt x="285" y="2682"/>
                        <a:pt x="290" y="2708"/>
                      </a:cubicBezTo>
                      <a:cubicBezTo>
                        <a:pt x="303" y="2765"/>
                        <a:pt x="292" y="2771"/>
                        <a:pt x="297" y="2800"/>
                      </a:cubicBezTo>
                      <a:cubicBezTo>
                        <a:pt x="302" y="2828"/>
                        <a:pt x="303" y="2825"/>
                        <a:pt x="288" y="2853"/>
                      </a:cubicBezTo>
                      <a:cubicBezTo>
                        <a:pt x="275" y="2871"/>
                        <a:pt x="253" y="2910"/>
                        <a:pt x="246" y="2918"/>
                      </a:cubicBezTo>
                      <a:cubicBezTo>
                        <a:pt x="240" y="2927"/>
                        <a:pt x="243" y="2936"/>
                        <a:pt x="246" y="2941"/>
                      </a:cubicBezTo>
                      <a:cubicBezTo>
                        <a:pt x="241" y="2955"/>
                        <a:pt x="257" y="2962"/>
                        <a:pt x="262" y="2962"/>
                      </a:cubicBezTo>
                      <a:cubicBezTo>
                        <a:pt x="260" y="2978"/>
                        <a:pt x="289" y="2976"/>
                        <a:pt x="296" y="2969"/>
                      </a:cubicBezTo>
                      <a:cubicBezTo>
                        <a:pt x="304" y="2978"/>
                        <a:pt x="326" y="2978"/>
                        <a:pt x="334" y="2967"/>
                      </a:cubicBezTo>
                      <a:cubicBezTo>
                        <a:pt x="348" y="2980"/>
                        <a:pt x="373" y="2980"/>
                        <a:pt x="388" y="2964"/>
                      </a:cubicBezTo>
                      <a:cubicBezTo>
                        <a:pt x="404" y="2948"/>
                        <a:pt x="406" y="2933"/>
                        <a:pt x="404" y="2917"/>
                      </a:cubicBezTo>
                      <a:cubicBezTo>
                        <a:pt x="402" y="2902"/>
                        <a:pt x="406" y="2896"/>
                        <a:pt x="409" y="2877"/>
                      </a:cubicBezTo>
                      <a:cubicBezTo>
                        <a:pt x="412" y="2858"/>
                        <a:pt x="415" y="2843"/>
                        <a:pt x="408" y="2830"/>
                      </a:cubicBezTo>
                      <a:cubicBezTo>
                        <a:pt x="401" y="2816"/>
                        <a:pt x="400" y="2809"/>
                        <a:pt x="400" y="2796"/>
                      </a:cubicBezTo>
                      <a:cubicBezTo>
                        <a:pt x="400" y="2782"/>
                        <a:pt x="406" y="2761"/>
                        <a:pt x="397" y="2744"/>
                      </a:cubicBezTo>
                      <a:cubicBezTo>
                        <a:pt x="388" y="2726"/>
                        <a:pt x="378" y="2685"/>
                        <a:pt x="380" y="2640"/>
                      </a:cubicBezTo>
                      <a:cubicBezTo>
                        <a:pt x="381" y="2595"/>
                        <a:pt x="414" y="2343"/>
                        <a:pt x="400" y="2257"/>
                      </a:cubicBezTo>
                      <a:cubicBezTo>
                        <a:pt x="386" y="2170"/>
                        <a:pt x="392" y="2153"/>
                        <a:pt x="395" y="2123"/>
                      </a:cubicBezTo>
                      <a:cubicBezTo>
                        <a:pt x="399" y="2094"/>
                        <a:pt x="407" y="2046"/>
                        <a:pt x="399" y="1984"/>
                      </a:cubicBezTo>
                      <a:cubicBezTo>
                        <a:pt x="396" y="1960"/>
                        <a:pt x="407" y="1862"/>
                        <a:pt x="408" y="1760"/>
                      </a:cubicBezTo>
                      <a:cubicBezTo>
                        <a:pt x="409" y="1694"/>
                        <a:pt x="417" y="1606"/>
                        <a:pt x="399" y="1588"/>
                      </a:cubicBezTo>
                      <a:cubicBezTo>
                        <a:pt x="399" y="1587"/>
                        <a:pt x="399" y="1587"/>
                        <a:pt x="399" y="1587"/>
                      </a:cubicBezTo>
                      <a:cubicBezTo>
                        <a:pt x="404" y="1589"/>
                        <a:pt x="409" y="1590"/>
                        <a:pt x="413" y="1590"/>
                      </a:cubicBezTo>
                      <a:cubicBezTo>
                        <a:pt x="414" y="1590"/>
                        <a:pt x="414" y="1590"/>
                        <a:pt x="414" y="1590"/>
                      </a:cubicBezTo>
                      <a:cubicBezTo>
                        <a:pt x="419" y="1590"/>
                        <a:pt x="425" y="1589"/>
                        <a:pt x="431" y="1586"/>
                      </a:cubicBezTo>
                      <a:cubicBezTo>
                        <a:pt x="430" y="1588"/>
                        <a:pt x="430" y="1588"/>
                        <a:pt x="430" y="1588"/>
                      </a:cubicBezTo>
                      <a:cubicBezTo>
                        <a:pt x="412" y="1606"/>
                        <a:pt x="418" y="1694"/>
                        <a:pt x="418" y="1759"/>
                      </a:cubicBezTo>
                      <a:cubicBezTo>
                        <a:pt x="419" y="1861"/>
                        <a:pt x="432" y="1960"/>
                        <a:pt x="429" y="1984"/>
                      </a:cubicBezTo>
                      <a:cubicBezTo>
                        <a:pt x="421" y="2046"/>
                        <a:pt x="430" y="2094"/>
                        <a:pt x="434" y="2123"/>
                      </a:cubicBezTo>
                      <a:cubicBezTo>
                        <a:pt x="437" y="2153"/>
                        <a:pt x="442" y="2170"/>
                        <a:pt x="428" y="2257"/>
                      </a:cubicBezTo>
                      <a:cubicBezTo>
                        <a:pt x="414" y="2343"/>
                        <a:pt x="447" y="2595"/>
                        <a:pt x="449" y="2640"/>
                      </a:cubicBezTo>
                      <a:cubicBezTo>
                        <a:pt x="451" y="2685"/>
                        <a:pt x="440" y="2726"/>
                        <a:pt x="432" y="2744"/>
                      </a:cubicBezTo>
                      <a:cubicBezTo>
                        <a:pt x="423" y="2761"/>
                        <a:pt x="428" y="2782"/>
                        <a:pt x="428" y="2796"/>
                      </a:cubicBezTo>
                      <a:cubicBezTo>
                        <a:pt x="428" y="2809"/>
                        <a:pt x="428" y="2816"/>
                        <a:pt x="421" y="2830"/>
                      </a:cubicBezTo>
                      <a:cubicBezTo>
                        <a:pt x="414" y="2843"/>
                        <a:pt x="416" y="2858"/>
                        <a:pt x="420" y="2877"/>
                      </a:cubicBezTo>
                      <a:cubicBezTo>
                        <a:pt x="423" y="2896"/>
                        <a:pt x="427" y="2902"/>
                        <a:pt x="425" y="2917"/>
                      </a:cubicBezTo>
                      <a:cubicBezTo>
                        <a:pt x="423" y="2933"/>
                        <a:pt x="425" y="2948"/>
                        <a:pt x="440" y="2964"/>
                      </a:cubicBezTo>
                      <a:cubicBezTo>
                        <a:pt x="456" y="2980"/>
                        <a:pt x="480" y="2980"/>
                        <a:pt x="494" y="2967"/>
                      </a:cubicBezTo>
                      <a:cubicBezTo>
                        <a:pt x="503" y="2978"/>
                        <a:pt x="525" y="2978"/>
                        <a:pt x="533" y="2969"/>
                      </a:cubicBezTo>
                      <a:cubicBezTo>
                        <a:pt x="540" y="2976"/>
                        <a:pt x="569" y="2978"/>
                        <a:pt x="567" y="2962"/>
                      </a:cubicBezTo>
                      <a:cubicBezTo>
                        <a:pt x="572" y="2962"/>
                        <a:pt x="587" y="2955"/>
                        <a:pt x="582" y="2941"/>
                      </a:cubicBezTo>
                      <a:cubicBezTo>
                        <a:pt x="586" y="2936"/>
                        <a:pt x="589" y="2927"/>
                        <a:pt x="582" y="2918"/>
                      </a:cubicBezTo>
                      <a:cubicBezTo>
                        <a:pt x="575" y="2910"/>
                        <a:pt x="554" y="2871"/>
                        <a:pt x="541" y="2853"/>
                      </a:cubicBezTo>
                      <a:cubicBezTo>
                        <a:pt x="526" y="2825"/>
                        <a:pt x="527" y="2828"/>
                        <a:pt x="532" y="2800"/>
                      </a:cubicBezTo>
                      <a:cubicBezTo>
                        <a:pt x="537" y="2771"/>
                        <a:pt x="526" y="2765"/>
                        <a:pt x="538" y="2708"/>
                      </a:cubicBezTo>
                      <a:cubicBezTo>
                        <a:pt x="544" y="2682"/>
                        <a:pt x="557" y="2615"/>
                        <a:pt x="585" y="2508"/>
                      </a:cubicBezTo>
                      <a:cubicBezTo>
                        <a:pt x="614" y="2402"/>
                        <a:pt x="588" y="2218"/>
                        <a:pt x="590" y="2179"/>
                      </a:cubicBezTo>
                      <a:cubicBezTo>
                        <a:pt x="593" y="2140"/>
                        <a:pt x="610" y="2113"/>
                        <a:pt x="620" y="2054"/>
                      </a:cubicBezTo>
                      <a:cubicBezTo>
                        <a:pt x="630" y="1994"/>
                        <a:pt x="655" y="1891"/>
                        <a:pt x="674" y="1810"/>
                      </a:cubicBezTo>
                      <a:cubicBezTo>
                        <a:pt x="694" y="1720"/>
                        <a:pt x="710" y="1670"/>
                        <a:pt x="719" y="1589"/>
                      </a:cubicBezTo>
                      <a:cubicBezTo>
                        <a:pt x="730" y="1474"/>
                        <a:pt x="720" y="1404"/>
                        <a:pt x="708" y="1340"/>
                      </a:cubicBezTo>
                      <a:cubicBezTo>
                        <a:pt x="694" y="1259"/>
                        <a:pt x="682" y="1204"/>
                        <a:pt x="667" y="1175"/>
                      </a:cubicBezTo>
                      <a:cubicBezTo>
                        <a:pt x="651" y="1146"/>
                        <a:pt x="646" y="1089"/>
                        <a:pt x="648" y="1053"/>
                      </a:cubicBezTo>
                      <a:cubicBezTo>
                        <a:pt x="649" y="1026"/>
                        <a:pt x="641" y="949"/>
                        <a:pt x="644" y="898"/>
                      </a:cubicBezTo>
                      <a:cubicBezTo>
                        <a:pt x="644" y="898"/>
                        <a:pt x="644" y="898"/>
                        <a:pt x="644" y="898"/>
                      </a:cubicBezTo>
                      <a:cubicBezTo>
                        <a:pt x="650" y="940"/>
                        <a:pt x="671" y="1035"/>
                        <a:pt x="674" y="1053"/>
                      </a:cubicBezTo>
                      <a:cubicBezTo>
                        <a:pt x="678" y="1071"/>
                        <a:pt x="668" y="1158"/>
                        <a:pt x="698" y="1259"/>
                      </a:cubicBezTo>
                      <a:cubicBezTo>
                        <a:pt x="713" y="1307"/>
                        <a:pt x="740" y="1477"/>
                        <a:pt x="736" y="1501"/>
                      </a:cubicBezTo>
                      <a:cubicBezTo>
                        <a:pt x="736" y="1511"/>
                        <a:pt x="733" y="1527"/>
                        <a:pt x="728" y="1543"/>
                      </a:cubicBezTo>
                      <a:cubicBezTo>
                        <a:pt x="719" y="1570"/>
                        <a:pt x="720" y="1608"/>
                        <a:pt x="721" y="1620"/>
                      </a:cubicBezTo>
                      <a:cubicBezTo>
                        <a:pt x="717" y="1636"/>
                        <a:pt x="712" y="1669"/>
                        <a:pt x="719" y="1671"/>
                      </a:cubicBezTo>
                      <a:cubicBezTo>
                        <a:pt x="715" y="1677"/>
                        <a:pt x="714" y="1677"/>
                        <a:pt x="716" y="1683"/>
                      </a:cubicBezTo>
                      <a:cubicBezTo>
                        <a:pt x="713" y="1688"/>
                        <a:pt x="713" y="1690"/>
                        <a:pt x="714" y="1693"/>
                      </a:cubicBezTo>
                      <a:cubicBezTo>
                        <a:pt x="718" y="1703"/>
                        <a:pt x="733" y="1694"/>
                        <a:pt x="728" y="1697"/>
                      </a:cubicBezTo>
                      <a:cubicBezTo>
                        <a:pt x="719" y="1701"/>
                        <a:pt x="712" y="1709"/>
                        <a:pt x="716" y="1720"/>
                      </a:cubicBezTo>
                      <a:cubicBezTo>
                        <a:pt x="718" y="1725"/>
                        <a:pt x="739" y="1714"/>
                        <a:pt x="750" y="1709"/>
                      </a:cubicBezTo>
                      <a:cubicBezTo>
                        <a:pt x="767" y="1704"/>
                        <a:pt x="787" y="1693"/>
                        <a:pt x="793" y="1685"/>
                      </a:cubicBezTo>
                      <a:cubicBezTo>
                        <a:pt x="798" y="1676"/>
                        <a:pt x="809" y="1660"/>
                        <a:pt x="812" y="1653"/>
                      </a:cubicBezTo>
                      <a:cubicBezTo>
                        <a:pt x="816" y="1643"/>
                        <a:pt x="815" y="1637"/>
                        <a:pt x="819" y="1630"/>
                      </a:cubicBezTo>
                      <a:cubicBezTo>
                        <a:pt x="822" y="1623"/>
                        <a:pt x="829" y="1614"/>
                        <a:pt x="825" y="1608"/>
                      </a:cubicBezTo>
                      <a:close/>
                      <a:moveTo>
                        <a:pt x="269" y="341"/>
                      </a:moveTo>
                      <a:cubicBezTo>
                        <a:pt x="269" y="341"/>
                        <a:pt x="269" y="340"/>
                        <a:pt x="269" y="340"/>
                      </a:cubicBezTo>
                      <a:cubicBezTo>
                        <a:pt x="269" y="340"/>
                        <a:pt x="269" y="341"/>
                        <a:pt x="269" y="341"/>
                      </a:cubicBezTo>
                      <a:close/>
                    </a:path>
                  </a:pathLst>
                </a:custGeom>
                <a:no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" name="Freeform 23"/>
                <p:cNvSpPr>
                  <a:spLocks noEditPoints="1"/>
                </p:cNvSpPr>
                <p:nvPr/>
              </p:nvSpPr>
              <p:spPr bwMode="auto">
                <a:xfrm>
                  <a:off x="2832" y="705"/>
                  <a:ext cx="652" cy="2338"/>
                </a:xfrm>
                <a:custGeom>
                  <a:avLst/>
                  <a:gdLst>
                    <a:gd name="T0" fmla="*/ 630 w 829"/>
                    <a:gd name="T1" fmla="*/ 1074 h 2980"/>
                    <a:gd name="T2" fmla="*/ 603 w 829"/>
                    <a:gd name="T3" fmla="*/ 729 h 2980"/>
                    <a:gd name="T4" fmla="*/ 559 w 829"/>
                    <a:gd name="T5" fmla="*/ 423 h 2980"/>
                    <a:gd name="T6" fmla="*/ 477 w 829"/>
                    <a:gd name="T7" fmla="*/ 378 h 2980"/>
                    <a:gd name="T8" fmla="*/ 449 w 829"/>
                    <a:gd name="T9" fmla="*/ 291 h 2980"/>
                    <a:gd name="T10" fmla="*/ 445 w 829"/>
                    <a:gd name="T11" fmla="*/ 277 h 2980"/>
                    <a:gd name="T12" fmla="*/ 420 w 829"/>
                    <a:gd name="T13" fmla="*/ 71 h 2980"/>
                    <a:gd name="T14" fmla="*/ 226 w 829"/>
                    <a:gd name="T15" fmla="*/ 235 h 2980"/>
                    <a:gd name="T16" fmla="*/ 220 w 829"/>
                    <a:gd name="T17" fmla="*/ 291 h 2980"/>
                    <a:gd name="T18" fmla="*/ 211 w 829"/>
                    <a:gd name="T19" fmla="*/ 295 h 2980"/>
                    <a:gd name="T20" fmla="*/ 175 w 829"/>
                    <a:gd name="T21" fmla="*/ 378 h 2980"/>
                    <a:gd name="T22" fmla="*/ 93 w 829"/>
                    <a:gd name="T23" fmla="*/ 422 h 2980"/>
                    <a:gd name="T24" fmla="*/ 49 w 829"/>
                    <a:gd name="T25" fmla="*/ 729 h 2980"/>
                    <a:gd name="T26" fmla="*/ 21 w 829"/>
                    <a:gd name="T27" fmla="*/ 1074 h 2980"/>
                    <a:gd name="T28" fmla="*/ 8 w 829"/>
                    <a:gd name="T29" fmla="*/ 1279 h 2980"/>
                    <a:gd name="T30" fmla="*/ 62 w 829"/>
                    <a:gd name="T31" fmla="*/ 1341 h 2980"/>
                    <a:gd name="T32" fmla="*/ 90 w 829"/>
                    <a:gd name="T33" fmla="*/ 1328 h 2980"/>
                    <a:gd name="T34" fmla="*/ 85 w 829"/>
                    <a:gd name="T35" fmla="*/ 1271 h 2980"/>
                    <a:gd name="T36" fmla="*/ 103 w 829"/>
                    <a:gd name="T37" fmla="*/ 988 h 2980"/>
                    <a:gd name="T38" fmla="*/ 146 w 829"/>
                    <a:gd name="T39" fmla="*/ 706 h 2980"/>
                    <a:gd name="T40" fmla="*/ 98 w 829"/>
                    <a:gd name="T41" fmla="*/ 1052 h 2980"/>
                    <a:gd name="T42" fmla="*/ 166 w 829"/>
                    <a:gd name="T43" fmla="*/ 1615 h 2980"/>
                    <a:gd name="T44" fmla="*/ 228 w 829"/>
                    <a:gd name="T45" fmla="*/ 2125 h 2980"/>
                    <a:gd name="T46" fmla="*/ 193 w 829"/>
                    <a:gd name="T47" fmla="*/ 2289 h 2980"/>
                    <a:gd name="T48" fmla="*/ 233 w 829"/>
                    <a:gd name="T49" fmla="*/ 2329 h 2980"/>
                    <a:gd name="T50" fmla="*/ 318 w 829"/>
                    <a:gd name="T51" fmla="*/ 2289 h 2980"/>
                    <a:gd name="T52" fmla="*/ 315 w 829"/>
                    <a:gd name="T53" fmla="*/ 2194 h 2980"/>
                    <a:gd name="T54" fmla="*/ 315 w 829"/>
                    <a:gd name="T55" fmla="*/ 1771 h 2980"/>
                    <a:gd name="T56" fmla="*/ 321 w 829"/>
                    <a:gd name="T57" fmla="*/ 1381 h 2980"/>
                    <a:gd name="T58" fmla="*/ 325 w 829"/>
                    <a:gd name="T59" fmla="*/ 1247 h 2980"/>
                    <a:gd name="T60" fmla="*/ 338 w 829"/>
                    <a:gd name="T61" fmla="*/ 1246 h 2980"/>
                    <a:gd name="T62" fmla="*/ 341 w 829"/>
                    <a:gd name="T63" fmla="*/ 1666 h 2980"/>
                    <a:gd name="T64" fmla="*/ 340 w 829"/>
                    <a:gd name="T65" fmla="*/ 2153 h 2980"/>
                    <a:gd name="T66" fmla="*/ 330 w 829"/>
                    <a:gd name="T67" fmla="*/ 2257 h 2980"/>
                    <a:gd name="T68" fmla="*/ 389 w 829"/>
                    <a:gd name="T69" fmla="*/ 2328 h 2980"/>
                    <a:gd name="T70" fmla="*/ 458 w 829"/>
                    <a:gd name="T71" fmla="*/ 2307 h 2980"/>
                    <a:gd name="T72" fmla="*/ 418 w 829"/>
                    <a:gd name="T73" fmla="*/ 2197 h 2980"/>
                    <a:gd name="T74" fmla="*/ 464 w 829"/>
                    <a:gd name="T75" fmla="*/ 1710 h 2980"/>
                    <a:gd name="T76" fmla="*/ 565 w 829"/>
                    <a:gd name="T77" fmla="*/ 1247 h 2980"/>
                    <a:gd name="T78" fmla="*/ 510 w 829"/>
                    <a:gd name="T79" fmla="*/ 826 h 2980"/>
                    <a:gd name="T80" fmla="*/ 530 w 829"/>
                    <a:gd name="T81" fmla="*/ 826 h 2980"/>
                    <a:gd name="T82" fmla="*/ 573 w 829"/>
                    <a:gd name="T83" fmla="*/ 1211 h 2980"/>
                    <a:gd name="T84" fmla="*/ 563 w 829"/>
                    <a:gd name="T85" fmla="*/ 1320 h 2980"/>
                    <a:gd name="T86" fmla="*/ 563 w 829"/>
                    <a:gd name="T87" fmla="*/ 1349 h 2980"/>
                    <a:gd name="T88" fmla="*/ 639 w 829"/>
                    <a:gd name="T89" fmla="*/ 1297 h 2980"/>
                    <a:gd name="T90" fmla="*/ 212 w 829"/>
                    <a:gd name="T91" fmla="*/ 268 h 29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29"/>
                    <a:gd name="T139" fmla="*/ 0 h 2980"/>
                    <a:gd name="T140" fmla="*/ 829 w 829"/>
                    <a:gd name="T141" fmla="*/ 2980 h 29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29" h="2980">
                      <a:moveTo>
                        <a:pt x="825" y="1608"/>
                      </a:moveTo>
                      <a:cubicBezTo>
                        <a:pt x="822" y="1601"/>
                        <a:pt x="816" y="1555"/>
                        <a:pt x="809" y="1528"/>
                      </a:cubicBezTo>
                      <a:cubicBezTo>
                        <a:pt x="804" y="1506"/>
                        <a:pt x="798" y="1412"/>
                        <a:pt x="801" y="1369"/>
                      </a:cubicBezTo>
                      <a:cubicBezTo>
                        <a:pt x="804" y="1334"/>
                        <a:pt x="802" y="1281"/>
                        <a:pt x="803" y="1258"/>
                      </a:cubicBezTo>
                      <a:cubicBezTo>
                        <a:pt x="804" y="1129"/>
                        <a:pt x="783" y="1063"/>
                        <a:pt x="778" y="1039"/>
                      </a:cubicBezTo>
                      <a:cubicBezTo>
                        <a:pt x="773" y="1015"/>
                        <a:pt x="767" y="981"/>
                        <a:pt x="767" y="929"/>
                      </a:cubicBezTo>
                      <a:cubicBezTo>
                        <a:pt x="767" y="877"/>
                        <a:pt x="769" y="806"/>
                        <a:pt x="765" y="756"/>
                      </a:cubicBezTo>
                      <a:cubicBezTo>
                        <a:pt x="763" y="727"/>
                        <a:pt x="758" y="683"/>
                        <a:pt x="752" y="645"/>
                      </a:cubicBezTo>
                      <a:cubicBezTo>
                        <a:pt x="746" y="607"/>
                        <a:pt x="727" y="556"/>
                        <a:pt x="711" y="539"/>
                      </a:cubicBezTo>
                      <a:cubicBezTo>
                        <a:pt x="695" y="521"/>
                        <a:pt x="673" y="507"/>
                        <a:pt x="650" y="499"/>
                      </a:cubicBezTo>
                      <a:cubicBezTo>
                        <a:pt x="644" y="497"/>
                        <a:pt x="635" y="490"/>
                        <a:pt x="629" y="489"/>
                      </a:cubicBezTo>
                      <a:cubicBezTo>
                        <a:pt x="620" y="487"/>
                        <a:pt x="615" y="483"/>
                        <a:pt x="607" y="482"/>
                      </a:cubicBezTo>
                      <a:cubicBezTo>
                        <a:pt x="590" y="479"/>
                        <a:pt x="575" y="474"/>
                        <a:pt x="561" y="472"/>
                      </a:cubicBezTo>
                      <a:cubicBezTo>
                        <a:pt x="499" y="464"/>
                        <a:pt x="501" y="382"/>
                        <a:pt x="501" y="382"/>
                      </a:cubicBezTo>
                      <a:cubicBezTo>
                        <a:pt x="537" y="421"/>
                        <a:pt x="571" y="371"/>
                        <a:pt x="571" y="371"/>
                      </a:cubicBezTo>
                      <a:cubicBezTo>
                        <a:pt x="564" y="376"/>
                        <a:pt x="550" y="370"/>
                        <a:pt x="550" y="370"/>
                      </a:cubicBezTo>
                      <a:cubicBezTo>
                        <a:pt x="570" y="376"/>
                        <a:pt x="578" y="352"/>
                        <a:pt x="578" y="352"/>
                      </a:cubicBezTo>
                      <a:cubicBezTo>
                        <a:pt x="569" y="358"/>
                        <a:pt x="566" y="353"/>
                        <a:pt x="566" y="353"/>
                      </a:cubicBezTo>
                      <a:cubicBezTo>
                        <a:pt x="581" y="347"/>
                        <a:pt x="580" y="328"/>
                        <a:pt x="580" y="328"/>
                      </a:cubicBezTo>
                      <a:cubicBezTo>
                        <a:pt x="573" y="353"/>
                        <a:pt x="539" y="357"/>
                        <a:pt x="548" y="329"/>
                      </a:cubicBezTo>
                      <a:cubicBezTo>
                        <a:pt x="563" y="281"/>
                        <a:pt x="578" y="182"/>
                        <a:pt x="534" y="91"/>
                      </a:cubicBezTo>
                      <a:cubicBezTo>
                        <a:pt x="489" y="0"/>
                        <a:pt x="374" y="39"/>
                        <a:pt x="374" y="39"/>
                      </a:cubicBezTo>
                      <a:cubicBezTo>
                        <a:pt x="352" y="25"/>
                        <a:pt x="305" y="61"/>
                        <a:pt x="284" y="90"/>
                      </a:cubicBezTo>
                      <a:cubicBezTo>
                        <a:pt x="263" y="120"/>
                        <a:pt x="238" y="224"/>
                        <a:pt x="287" y="300"/>
                      </a:cubicBezTo>
                      <a:cubicBezTo>
                        <a:pt x="311" y="338"/>
                        <a:pt x="285" y="358"/>
                        <a:pt x="276" y="354"/>
                      </a:cubicBezTo>
                      <a:cubicBezTo>
                        <a:pt x="268" y="351"/>
                        <a:pt x="269" y="343"/>
                        <a:pt x="269" y="341"/>
                      </a:cubicBezTo>
                      <a:cubicBezTo>
                        <a:pt x="264" y="362"/>
                        <a:pt x="280" y="371"/>
                        <a:pt x="280" y="371"/>
                      </a:cubicBezTo>
                      <a:cubicBezTo>
                        <a:pt x="270" y="367"/>
                        <a:pt x="265" y="358"/>
                        <a:pt x="265" y="358"/>
                      </a:cubicBezTo>
                      <a:cubicBezTo>
                        <a:pt x="266" y="379"/>
                        <a:pt x="288" y="385"/>
                        <a:pt x="288" y="385"/>
                      </a:cubicBezTo>
                      <a:cubicBezTo>
                        <a:pt x="274" y="384"/>
                        <a:pt x="268" y="376"/>
                        <a:pt x="268" y="376"/>
                      </a:cubicBezTo>
                      <a:cubicBezTo>
                        <a:pt x="273" y="392"/>
                        <a:pt x="309" y="408"/>
                        <a:pt x="328" y="381"/>
                      </a:cubicBezTo>
                      <a:cubicBezTo>
                        <a:pt x="322" y="460"/>
                        <a:pt x="295" y="464"/>
                        <a:pt x="268" y="472"/>
                      </a:cubicBezTo>
                      <a:cubicBezTo>
                        <a:pt x="254" y="477"/>
                        <a:pt x="239" y="479"/>
                        <a:pt x="222" y="482"/>
                      </a:cubicBezTo>
                      <a:cubicBezTo>
                        <a:pt x="214" y="483"/>
                        <a:pt x="208" y="487"/>
                        <a:pt x="199" y="488"/>
                      </a:cubicBezTo>
                      <a:cubicBezTo>
                        <a:pt x="193" y="489"/>
                        <a:pt x="186" y="496"/>
                        <a:pt x="180" y="498"/>
                      </a:cubicBezTo>
                      <a:cubicBezTo>
                        <a:pt x="156" y="506"/>
                        <a:pt x="134" y="521"/>
                        <a:pt x="118" y="538"/>
                      </a:cubicBezTo>
                      <a:cubicBezTo>
                        <a:pt x="101" y="556"/>
                        <a:pt x="83" y="607"/>
                        <a:pt x="77" y="645"/>
                      </a:cubicBezTo>
                      <a:cubicBezTo>
                        <a:pt x="71" y="683"/>
                        <a:pt x="66" y="727"/>
                        <a:pt x="63" y="756"/>
                      </a:cubicBezTo>
                      <a:cubicBezTo>
                        <a:pt x="59" y="806"/>
                        <a:pt x="62" y="877"/>
                        <a:pt x="62" y="929"/>
                      </a:cubicBezTo>
                      <a:cubicBezTo>
                        <a:pt x="62" y="981"/>
                        <a:pt x="55" y="1015"/>
                        <a:pt x="50" y="1039"/>
                      </a:cubicBezTo>
                      <a:cubicBezTo>
                        <a:pt x="45" y="1063"/>
                        <a:pt x="25" y="1129"/>
                        <a:pt x="26" y="1258"/>
                      </a:cubicBezTo>
                      <a:cubicBezTo>
                        <a:pt x="26" y="1281"/>
                        <a:pt x="25" y="1334"/>
                        <a:pt x="27" y="1369"/>
                      </a:cubicBezTo>
                      <a:cubicBezTo>
                        <a:pt x="31" y="1412"/>
                        <a:pt x="25" y="1506"/>
                        <a:pt x="19" y="1528"/>
                      </a:cubicBezTo>
                      <a:cubicBezTo>
                        <a:pt x="13" y="1555"/>
                        <a:pt x="6" y="1601"/>
                        <a:pt x="3" y="1608"/>
                      </a:cubicBezTo>
                      <a:cubicBezTo>
                        <a:pt x="0" y="1614"/>
                        <a:pt x="6" y="1623"/>
                        <a:pt x="10" y="1630"/>
                      </a:cubicBezTo>
                      <a:cubicBezTo>
                        <a:pt x="13" y="1637"/>
                        <a:pt x="12" y="1643"/>
                        <a:pt x="17" y="1653"/>
                      </a:cubicBezTo>
                      <a:cubicBezTo>
                        <a:pt x="20" y="1660"/>
                        <a:pt x="31" y="1676"/>
                        <a:pt x="36" y="1685"/>
                      </a:cubicBezTo>
                      <a:cubicBezTo>
                        <a:pt x="41" y="1693"/>
                        <a:pt x="62" y="1704"/>
                        <a:pt x="79" y="1709"/>
                      </a:cubicBezTo>
                      <a:cubicBezTo>
                        <a:pt x="90" y="1714"/>
                        <a:pt x="111" y="1725"/>
                        <a:pt x="113" y="1720"/>
                      </a:cubicBezTo>
                      <a:cubicBezTo>
                        <a:pt x="117" y="1709"/>
                        <a:pt x="110" y="1701"/>
                        <a:pt x="101" y="1697"/>
                      </a:cubicBezTo>
                      <a:cubicBezTo>
                        <a:pt x="96" y="1694"/>
                        <a:pt x="111" y="1703"/>
                        <a:pt x="114" y="1693"/>
                      </a:cubicBezTo>
                      <a:cubicBezTo>
                        <a:pt x="115" y="1690"/>
                        <a:pt x="115" y="1688"/>
                        <a:pt x="113" y="1683"/>
                      </a:cubicBezTo>
                      <a:cubicBezTo>
                        <a:pt x="115" y="1677"/>
                        <a:pt x="113" y="1677"/>
                        <a:pt x="109" y="1671"/>
                      </a:cubicBezTo>
                      <a:cubicBezTo>
                        <a:pt x="117" y="1669"/>
                        <a:pt x="111" y="1636"/>
                        <a:pt x="108" y="1620"/>
                      </a:cubicBezTo>
                      <a:cubicBezTo>
                        <a:pt x="109" y="1608"/>
                        <a:pt x="110" y="1570"/>
                        <a:pt x="101" y="1543"/>
                      </a:cubicBezTo>
                      <a:cubicBezTo>
                        <a:pt x="95" y="1527"/>
                        <a:pt x="93" y="1511"/>
                        <a:pt x="93" y="1501"/>
                      </a:cubicBezTo>
                      <a:cubicBezTo>
                        <a:pt x="88" y="1477"/>
                        <a:pt x="115" y="1307"/>
                        <a:pt x="131" y="1259"/>
                      </a:cubicBezTo>
                      <a:cubicBezTo>
                        <a:pt x="161" y="1158"/>
                        <a:pt x="151" y="1071"/>
                        <a:pt x="154" y="1053"/>
                      </a:cubicBezTo>
                      <a:cubicBezTo>
                        <a:pt x="158" y="1035"/>
                        <a:pt x="178" y="941"/>
                        <a:pt x="184" y="899"/>
                      </a:cubicBezTo>
                      <a:cubicBezTo>
                        <a:pt x="185" y="900"/>
                        <a:pt x="185" y="900"/>
                        <a:pt x="185" y="900"/>
                      </a:cubicBezTo>
                      <a:cubicBezTo>
                        <a:pt x="188" y="951"/>
                        <a:pt x="183" y="1029"/>
                        <a:pt x="184" y="1055"/>
                      </a:cubicBezTo>
                      <a:cubicBezTo>
                        <a:pt x="186" y="1091"/>
                        <a:pt x="176" y="1157"/>
                        <a:pt x="161" y="1186"/>
                      </a:cubicBezTo>
                      <a:cubicBezTo>
                        <a:pt x="145" y="1215"/>
                        <a:pt x="138" y="1260"/>
                        <a:pt x="124" y="1341"/>
                      </a:cubicBezTo>
                      <a:cubicBezTo>
                        <a:pt x="111" y="1405"/>
                        <a:pt x="101" y="1472"/>
                        <a:pt x="112" y="1588"/>
                      </a:cubicBezTo>
                      <a:cubicBezTo>
                        <a:pt x="121" y="1669"/>
                        <a:pt x="135" y="1720"/>
                        <a:pt x="155" y="1810"/>
                      </a:cubicBezTo>
                      <a:cubicBezTo>
                        <a:pt x="174" y="1891"/>
                        <a:pt x="200" y="1998"/>
                        <a:pt x="211" y="2058"/>
                      </a:cubicBezTo>
                      <a:cubicBezTo>
                        <a:pt x="221" y="2118"/>
                        <a:pt x="236" y="2140"/>
                        <a:pt x="238" y="2179"/>
                      </a:cubicBezTo>
                      <a:cubicBezTo>
                        <a:pt x="241" y="2218"/>
                        <a:pt x="215" y="2402"/>
                        <a:pt x="244" y="2508"/>
                      </a:cubicBezTo>
                      <a:cubicBezTo>
                        <a:pt x="272" y="2615"/>
                        <a:pt x="285" y="2682"/>
                        <a:pt x="290" y="2708"/>
                      </a:cubicBezTo>
                      <a:cubicBezTo>
                        <a:pt x="303" y="2765"/>
                        <a:pt x="292" y="2771"/>
                        <a:pt x="297" y="2800"/>
                      </a:cubicBezTo>
                      <a:cubicBezTo>
                        <a:pt x="302" y="2828"/>
                        <a:pt x="303" y="2825"/>
                        <a:pt x="288" y="2853"/>
                      </a:cubicBezTo>
                      <a:cubicBezTo>
                        <a:pt x="275" y="2871"/>
                        <a:pt x="253" y="2910"/>
                        <a:pt x="246" y="2918"/>
                      </a:cubicBezTo>
                      <a:cubicBezTo>
                        <a:pt x="240" y="2927"/>
                        <a:pt x="243" y="2936"/>
                        <a:pt x="246" y="2941"/>
                      </a:cubicBezTo>
                      <a:cubicBezTo>
                        <a:pt x="241" y="2955"/>
                        <a:pt x="257" y="2962"/>
                        <a:pt x="262" y="2962"/>
                      </a:cubicBezTo>
                      <a:cubicBezTo>
                        <a:pt x="260" y="2978"/>
                        <a:pt x="289" y="2976"/>
                        <a:pt x="296" y="2969"/>
                      </a:cubicBezTo>
                      <a:cubicBezTo>
                        <a:pt x="304" y="2978"/>
                        <a:pt x="326" y="2978"/>
                        <a:pt x="334" y="2967"/>
                      </a:cubicBezTo>
                      <a:cubicBezTo>
                        <a:pt x="348" y="2980"/>
                        <a:pt x="373" y="2980"/>
                        <a:pt x="388" y="2964"/>
                      </a:cubicBezTo>
                      <a:cubicBezTo>
                        <a:pt x="404" y="2948"/>
                        <a:pt x="406" y="2933"/>
                        <a:pt x="404" y="2917"/>
                      </a:cubicBezTo>
                      <a:cubicBezTo>
                        <a:pt x="402" y="2902"/>
                        <a:pt x="406" y="2896"/>
                        <a:pt x="409" y="2877"/>
                      </a:cubicBezTo>
                      <a:cubicBezTo>
                        <a:pt x="412" y="2858"/>
                        <a:pt x="415" y="2843"/>
                        <a:pt x="408" y="2830"/>
                      </a:cubicBezTo>
                      <a:cubicBezTo>
                        <a:pt x="401" y="2816"/>
                        <a:pt x="400" y="2809"/>
                        <a:pt x="400" y="2796"/>
                      </a:cubicBezTo>
                      <a:cubicBezTo>
                        <a:pt x="400" y="2782"/>
                        <a:pt x="406" y="2761"/>
                        <a:pt x="397" y="2744"/>
                      </a:cubicBezTo>
                      <a:cubicBezTo>
                        <a:pt x="388" y="2726"/>
                        <a:pt x="378" y="2685"/>
                        <a:pt x="380" y="2640"/>
                      </a:cubicBezTo>
                      <a:cubicBezTo>
                        <a:pt x="381" y="2595"/>
                        <a:pt x="414" y="2343"/>
                        <a:pt x="400" y="2257"/>
                      </a:cubicBezTo>
                      <a:cubicBezTo>
                        <a:pt x="386" y="2170"/>
                        <a:pt x="392" y="2153"/>
                        <a:pt x="395" y="2123"/>
                      </a:cubicBezTo>
                      <a:cubicBezTo>
                        <a:pt x="399" y="2094"/>
                        <a:pt x="407" y="2046"/>
                        <a:pt x="399" y="1984"/>
                      </a:cubicBezTo>
                      <a:cubicBezTo>
                        <a:pt x="396" y="1960"/>
                        <a:pt x="407" y="1862"/>
                        <a:pt x="408" y="1760"/>
                      </a:cubicBezTo>
                      <a:cubicBezTo>
                        <a:pt x="409" y="1694"/>
                        <a:pt x="417" y="1606"/>
                        <a:pt x="399" y="1588"/>
                      </a:cubicBezTo>
                      <a:cubicBezTo>
                        <a:pt x="399" y="1587"/>
                        <a:pt x="399" y="1587"/>
                        <a:pt x="399" y="1587"/>
                      </a:cubicBezTo>
                      <a:cubicBezTo>
                        <a:pt x="404" y="1589"/>
                        <a:pt x="409" y="1590"/>
                        <a:pt x="413" y="1590"/>
                      </a:cubicBezTo>
                      <a:cubicBezTo>
                        <a:pt x="414" y="1590"/>
                        <a:pt x="414" y="1590"/>
                        <a:pt x="414" y="1590"/>
                      </a:cubicBezTo>
                      <a:cubicBezTo>
                        <a:pt x="419" y="1590"/>
                        <a:pt x="425" y="1589"/>
                        <a:pt x="431" y="1586"/>
                      </a:cubicBezTo>
                      <a:cubicBezTo>
                        <a:pt x="430" y="1588"/>
                        <a:pt x="430" y="1588"/>
                        <a:pt x="430" y="1588"/>
                      </a:cubicBezTo>
                      <a:cubicBezTo>
                        <a:pt x="412" y="1606"/>
                        <a:pt x="418" y="1694"/>
                        <a:pt x="418" y="1759"/>
                      </a:cubicBezTo>
                      <a:cubicBezTo>
                        <a:pt x="419" y="1861"/>
                        <a:pt x="432" y="1960"/>
                        <a:pt x="429" y="1984"/>
                      </a:cubicBezTo>
                      <a:cubicBezTo>
                        <a:pt x="421" y="2046"/>
                        <a:pt x="430" y="2094"/>
                        <a:pt x="434" y="2123"/>
                      </a:cubicBezTo>
                      <a:cubicBezTo>
                        <a:pt x="437" y="2153"/>
                        <a:pt x="442" y="2170"/>
                        <a:pt x="428" y="2257"/>
                      </a:cubicBezTo>
                      <a:cubicBezTo>
                        <a:pt x="414" y="2343"/>
                        <a:pt x="447" y="2595"/>
                        <a:pt x="449" y="2640"/>
                      </a:cubicBezTo>
                      <a:cubicBezTo>
                        <a:pt x="451" y="2685"/>
                        <a:pt x="440" y="2726"/>
                        <a:pt x="432" y="2744"/>
                      </a:cubicBezTo>
                      <a:cubicBezTo>
                        <a:pt x="423" y="2761"/>
                        <a:pt x="428" y="2782"/>
                        <a:pt x="428" y="2796"/>
                      </a:cubicBezTo>
                      <a:cubicBezTo>
                        <a:pt x="428" y="2809"/>
                        <a:pt x="428" y="2816"/>
                        <a:pt x="421" y="2830"/>
                      </a:cubicBezTo>
                      <a:cubicBezTo>
                        <a:pt x="414" y="2843"/>
                        <a:pt x="416" y="2858"/>
                        <a:pt x="420" y="2877"/>
                      </a:cubicBezTo>
                      <a:cubicBezTo>
                        <a:pt x="423" y="2896"/>
                        <a:pt x="427" y="2902"/>
                        <a:pt x="425" y="2917"/>
                      </a:cubicBezTo>
                      <a:cubicBezTo>
                        <a:pt x="423" y="2933"/>
                        <a:pt x="425" y="2948"/>
                        <a:pt x="440" y="2964"/>
                      </a:cubicBezTo>
                      <a:cubicBezTo>
                        <a:pt x="456" y="2980"/>
                        <a:pt x="480" y="2980"/>
                        <a:pt x="494" y="2967"/>
                      </a:cubicBezTo>
                      <a:cubicBezTo>
                        <a:pt x="503" y="2978"/>
                        <a:pt x="525" y="2978"/>
                        <a:pt x="533" y="2969"/>
                      </a:cubicBezTo>
                      <a:cubicBezTo>
                        <a:pt x="540" y="2976"/>
                        <a:pt x="569" y="2978"/>
                        <a:pt x="567" y="2962"/>
                      </a:cubicBezTo>
                      <a:cubicBezTo>
                        <a:pt x="572" y="2962"/>
                        <a:pt x="587" y="2955"/>
                        <a:pt x="582" y="2941"/>
                      </a:cubicBezTo>
                      <a:cubicBezTo>
                        <a:pt x="586" y="2936"/>
                        <a:pt x="589" y="2927"/>
                        <a:pt x="582" y="2918"/>
                      </a:cubicBezTo>
                      <a:cubicBezTo>
                        <a:pt x="575" y="2910"/>
                        <a:pt x="554" y="2871"/>
                        <a:pt x="541" y="2853"/>
                      </a:cubicBezTo>
                      <a:cubicBezTo>
                        <a:pt x="526" y="2825"/>
                        <a:pt x="527" y="2828"/>
                        <a:pt x="532" y="2800"/>
                      </a:cubicBezTo>
                      <a:cubicBezTo>
                        <a:pt x="537" y="2771"/>
                        <a:pt x="526" y="2765"/>
                        <a:pt x="538" y="2708"/>
                      </a:cubicBezTo>
                      <a:cubicBezTo>
                        <a:pt x="544" y="2682"/>
                        <a:pt x="557" y="2615"/>
                        <a:pt x="585" y="2508"/>
                      </a:cubicBezTo>
                      <a:cubicBezTo>
                        <a:pt x="614" y="2402"/>
                        <a:pt x="588" y="2218"/>
                        <a:pt x="590" y="2179"/>
                      </a:cubicBezTo>
                      <a:cubicBezTo>
                        <a:pt x="593" y="2140"/>
                        <a:pt x="610" y="2113"/>
                        <a:pt x="620" y="2054"/>
                      </a:cubicBezTo>
                      <a:cubicBezTo>
                        <a:pt x="630" y="1994"/>
                        <a:pt x="655" y="1891"/>
                        <a:pt x="674" y="1810"/>
                      </a:cubicBezTo>
                      <a:cubicBezTo>
                        <a:pt x="694" y="1720"/>
                        <a:pt x="710" y="1670"/>
                        <a:pt x="719" y="1589"/>
                      </a:cubicBezTo>
                      <a:cubicBezTo>
                        <a:pt x="730" y="1474"/>
                        <a:pt x="720" y="1404"/>
                        <a:pt x="708" y="1340"/>
                      </a:cubicBezTo>
                      <a:cubicBezTo>
                        <a:pt x="694" y="1259"/>
                        <a:pt x="682" y="1204"/>
                        <a:pt x="667" y="1175"/>
                      </a:cubicBezTo>
                      <a:cubicBezTo>
                        <a:pt x="651" y="1146"/>
                        <a:pt x="646" y="1089"/>
                        <a:pt x="648" y="1053"/>
                      </a:cubicBezTo>
                      <a:cubicBezTo>
                        <a:pt x="649" y="1026"/>
                        <a:pt x="641" y="949"/>
                        <a:pt x="644" y="898"/>
                      </a:cubicBezTo>
                      <a:cubicBezTo>
                        <a:pt x="644" y="898"/>
                        <a:pt x="644" y="898"/>
                        <a:pt x="644" y="898"/>
                      </a:cubicBezTo>
                      <a:cubicBezTo>
                        <a:pt x="650" y="940"/>
                        <a:pt x="671" y="1035"/>
                        <a:pt x="674" y="1053"/>
                      </a:cubicBezTo>
                      <a:cubicBezTo>
                        <a:pt x="678" y="1071"/>
                        <a:pt x="668" y="1158"/>
                        <a:pt x="698" y="1259"/>
                      </a:cubicBezTo>
                      <a:cubicBezTo>
                        <a:pt x="713" y="1307"/>
                        <a:pt x="740" y="1477"/>
                        <a:pt x="736" y="1501"/>
                      </a:cubicBezTo>
                      <a:cubicBezTo>
                        <a:pt x="736" y="1511"/>
                        <a:pt x="733" y="1527"/>
                        <a:pt x="728" y="1543"/>
                      </a:cubicBezTo>
                      <a:cubicBezTo>
                        <a:pt x="719" y="1570"/>
                        <a:pt x="720" y="1608"/>
                        <a:pt x="721" y="1620"/>
                      </a:cubicBezTo>
                      <a:cubicBezTo>
                        <a:pt x="717" y="1636"/>
                        <a:pt x="712" y="1669"/>
                        <a:pt x="719" y="1671"/>
                      </a:cubicBezTo>
                      <a:cubicBezTo>
                        <a:pt x="715" y="1677"/>
                        <a:pt x="714" y="1677"/>
                        <a:pt x="716" y="1683"/>
                      </a:cubicBezTo>
                      <a:cubicBezTo>
                        <a:pt x="713" y="1688"/>
                        <a:pt x="713" y="1690"/>
                        <a:pt x="714" y="1693"/>
                      </a:cubicBezTo>
                      <a:cubicBezTo>
                        <a:pt x="718" y="1703"/>
                        <a:pt x="733" y="1694"/>
                        <a:pt x="728" y="1697"/>
                      </a:cubicBezTo>
                      <a:cubicBezTo>
                        <a:pt x="719" y="1701"/>
                        <a:pt x="712" y="1709"/>
                        <a:pt x="716" y="1720"/>
                      </a:cubicBezTo>
                      <a:cubicBezTo>
                        <a:pt x="718" y="1725"/>
                        <a:pt x="739" y="1714"/>
                        <a:pt x="750" y="1709"/>
                      </a:cubicBezTo>
                      <a:cubicBezTo>
                        <a:pt x="767" y="1704"/>
                        <a:pt x="787" y="1693"/>
                        <a:pt x="793" y="1685"/>
                      </a:cubicBezTo>
                      <a:cubicBezTo>
                        <a:pt x="798" y="1676"/>
                        <a:pt x="809" y="1660"/>
                        <a:pt x="812" y="1653"/>
                      </a:cubicBezTo>
                      <a:cubicBezTo>
                        <a:pt x="816" y="1643"/>
                        <a:pt x="815" y="1637"/>
                        <a:pt x="819" y="1630"/>
                      </a:cubicBezTo>
                      <a:cubicBezTo>
                        <a:pt x="822" y="1623"/>
                        <a:pt x="829" y="1614"/>
                        <a:pt x="825" y="1608"/>
                      </a:cubicBezTo>
                      <a:close/>
                      <a:moveTo>
                        <a:pt x="269" y="341"/>
                      </a:moveTo>
                      <a:cubicBezTo>
                        <a:pt x="269" y="341"/>
                        <a:pt x="269" y="340"/>
                        <a:pt x="269" y="340"/>
                      </a:cubicBezTo>
                      <a:cubicBezTo>
                        <a:pt x="269" y="340"/>
                        <a:pt x="269" y="341"/>
                        <a:pt x="269" y="341"/>
                      </a:cubicBezTo>
                      <a:close/>
                    </a:path>
                  </a:pathLst>
                </a:custGeom>
                <a:solidFill>
                  <a:srgbClr val="8EB4E3"/>
                </a:solidFill>
                <a:ln w="952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9" name="Flèche droite 16"/>
            <p:cNvSpPr>
              <a:spLocks noChangeArrowheads="1"/>
            </p:cNvSpPr>
            <p:nvPr/>
          </p:nvSpPr>
          <p:spPr bwMode="auto">
            <a:xfrm>
              <a:off x="2501900" y="4803775"/>
              <a:ext cx="4667250" cy="390525"/>
            </a:xfrm>
            <a:prstGeom prst="rightArrow">
              <a:avLst>
                <a:gd name="adj1" fmla="val 50000"/>
                <a:gd name="adj2" fmla="val 50018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 dirty="0">
                  <a:latin typeface="Arial" charset="0"/>
                  <a:ea typeface="+mn-ea"/>
                  <a:cs typeface="Arial" charset="0"/>
                </a:rPr>
                <a:t>Traitement ARV</a:t>
              </a: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2501900" y="5192713"/>
              <a:ext cx="2120900" cy="184150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PrEP</a:t>
              </a:r>
            </a:p>
          </p:txBody>
        </p:sp>
        <p:sp>
          <p:nvSpPr>
            <p:cNvPr id="11" name="ZoneTexte 21"/>
            <p:cNvSpPr txBox="1">
              <a:spLocks noChangeArrowheads="1"/>
            </p:cNvSpPr>
            <p:nvPr/>
          </p:nvSpPr>
          <p:spPr bwMode="auto">
            <a:xfrm>
              <a:off x="4622800" y="5149850"/>
              <a:ext cx="13769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Stop (M6 ARV)</a:t>
              </a:r>
            </a:p>
          </p:txBody>
        </p:sp>
        <p:sp>
          <p:nvSpPr>
            <p:cNvPr id="12" name="Flèche droite 21"/>
            <p:cNvSpPr>
              <a:spLocks noChangeArrowheads="1"/>
            </p:cNvSpPr>
            <p:nvPr/>
          </p:nvSpPr>
          <p:spPr bwMode="auto">
            <a:xfrm>
              <a:off x="4835525" y="5676900"/>
              <a:ext cx="2333625" cy="390525"/>
            </a:xfrm>
            <a:prstGeom prst="rightArrow">
              <a:avLst>
                <a:gd name="adj1" fmla="val 50000"/>
                <a:gd name="adj2" fmla="val 4999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Traitement ARV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01900" y="6064250"/>
              <a:ext cx="3916363" cy="184150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PrEP</a:t>
              </a:r>
            </a:p>
          </p:txBody>
        </p:sp>
        <p:sp>
          <p:nvSpPr>
            <p:cNvPr id="14" name="ZoneTexte 24"/>
            <p:cNvSpPr txBox="1">
              <a:spLocks noChangeArrowheads="1"/>
            </p:cNvSpPr>
            <p:nvPr/>
          </p:nvSpPr>
          <p:spPr bwMode="auto">
            <a:xfrm>
              <a:off x="6418263" y="6022975"/>
              <a:ext cx="13769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 dirty="0">
                  <a:latin typeface="Arial" charset="0"/>
                  <a:ea typeface="+mn-ea"/>
                  <a:cs typeface="Arial" charset="0"/>
                </a:rPr>
                <a:t>Stop (M6 ARV)</a:t>
              </a:r>
            </a:p>
          </p:txBody>
        </p:sp>
        <p:sp>
          <p:nvSpPr>
            <p:cNvPr id="15" name="ZoneTexte 25"/>
            <p:cNvSpPr txBox="1">
              <a:spLocks noChangeArrowheads="1"/>
            </p:cNvSpPr>
            <p:nvPr/>
          </p:nvSpPr>
          <p:spPr bwMode="auto">
            <a:xfrm>
              <a:off x="2501900" y="5753100"/>
              <a:ext cx="1095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ARV différé</a:t>
              </a:r>
            </a:p>
          </p:txBody>
        </p:sp>
        <p:cxnSp>
          <p:nvCxnSpPr>
            <p:cNvPr id="16" name="Connecteur droit 26"/>
            <p:cNvCxnSpPr>
              <a:cxnSpLocks noChangeShapeType="1"/>
              <a:stCxn id="21" idx="3"/>
            </p:cNvCxnSpPr>
            <p:nvPr/>
          </p:nvCxnSpPr>
          <p:spPr bwMode="auto">
            <a:xfrm flipV="1">
              <a:off x="3596943" y="5892800"/>
              <a:ext cx="1157620" cy="14189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29" name="Cadre 28"/>
          <p:cNvSpPr/>
          <p:nvPr/>
        </p:nvSpPr>
        <p:spPr>
          <a:xfrm>
            <a:off x="419595" y="5294546"/>
            <a:ext cx="8319911" cy="940463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E12CC58-E746-1D43-A6DA-D20AB615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etudes</a:t>
            </a:r>
            <a:r>
              <a:rPr lang="fr-FR" dirty="0"/>
              <a:t> cliniques chez les HSH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D00A84A-1BD8-C546-8BB3-5E69A9E62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2ED2B1-5185-B040-9519-72EB761F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857491-83AA-9E42-8E91-4CB1A83F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47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04473" y="168625"/>
            <a:ext cx="7886700" cy="872423"/>
          </a:xfrm>
        </p:spPr>
        <p:txBody>
          <a:bodyPr>
            <a:normAutofit/>
          </a:bodyPr>
          <a:lstStyle/>
          <a:p>
            <a:r>
              <a:rPr lang="fr-FR" dirty="0"/>
              <a:t>Essai IPREX</a:t>
            </a:r>
          </a:p>
        </p:txBody>
      </p:sp>
      <p:pic>
        <p:nvPicPr>
          <p:cNvPr id="20" name="Picture 2" descr="C:\Documents and Settings\rtatoud\Local Settings\Temp\EvernoteCopyBuffer\618b056c-ff38-4d03-bbdf-18dbfe929b4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7697"/>
            <a:ext cx="5267615" cy="361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899-633C-8749-9DCD-F2226657EDE4}" type="slidenum">
              <a:rPr lang="fr-FR" smtClean="0"/>
              <a:t>14</a:t>
            </a:fld>
            <a:endParaRPr lang="fr-FR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417233" y="1078797"/>
            <a:ext cx="6454775" cy="1930400"/>
            <a:chOff x="464" y="1488"/>
            <a:chExt cx="4066" cy="1216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464" y="1668"/>
              <a:ext cx="1785" cy="408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tx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fr-FR" sz="1600" b="1">
                  <a:solidFill>
                    <a:srgbClr val="FFFFFF"/>
                  </a:solidFill>
                </a:rPr>
                <a:t>HSH non infectés à haut risque de VIH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924" y="2344"/>
              <a:ext cx="0" cy="230"/>
            </a:xfrm>
            <a:prstGeom prst="line">
              <a:avLst/>
            </a:prstGeom>
            <a:noFill/>
            <a:ln w="12700" cap="sq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6" name="AutoShape 12"/>
            <p:cNvCxnSpPr>
              <a:cxnSpLocks noChangeShapeType="1"/>
            </p:cNvCxnSpPr>
            <p:nvPr/>
          </p:nvCxnSpPr>
          <p:spPr bwMode="auto">
            <a:xfrm flipV="1">
              <a:off x="2249" y="1736"/>
              <a:ext cx="487" cy="1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2249" y="1872"/>
              <a:ext cx="487" cy="58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736" y="1488"/>
              <a:ext cx="1794" cy="4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Clr>
                  <a:srgbClr val="FFFF00"/>
                </a:buClr>
                <a:defRPr/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TDF/FTC 1 </a:t>
              </a:r>
              <a:r>
                <a:rPr lang="en-US" b="1" dirty="0" err="1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cp</a:t>
              </a: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/jour</a:t>
              </a:r>
            </a:p>
            <a:p>
              <a:pPr algn="ctr" eaLnBrk="0" hangingPunct="0">
                <a:buClr>
                  <a:srgbClr val="FFFF00"/>
                </a:buClr>
                <a:defRPr/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(n=1251)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736" y="2208"/>
              <a:ext cx="1794" cy="4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Clr>
                  <a:srgbClr val="FFFF00"/>
                </a:buClr>
                <a:defRPr/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Placebo 1 </a:t>
              </a:r>
              <a:r>
                <a:rPr lang="en-US" b="1" dirty="0" err="1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cp</a:t>
              </a: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/jour</a:t>
              </a:r>
              <a:br>
                <a:rPr lang="en-US" b="1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</a:b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(n=1248)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6206216" y="3607508"/>
            <a:ext cx="266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2 500 personnes</a:t>
            </a:r>
          </a:p>
          <a:p>
            <a:r>
              <a:rPr lang="fr-FR" dirty="0"/>
              <a:t>Efficacité globale : 44%</a:t>
            </a:r>
          </a:p>
          <a:p>
            <a:r>
              <a:rPr lang="fr-FR" dirty="0"/>
              <a:t>Très dépendant de l’observance</a:t>
            </a:r>
          </a:p>
        </p:txBody>
      </p:sp>
    </p:spTree>
    <p:extLst>
      <p:ext uri="{BB962C8B-B14F-4D97-AF65-F5344CB8AC3E}">
        <p14:creationId xmlns:p14="http://schemas.microsoft.com/office/powerpoint/2010/main" val="125288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1025398" y="242755"/>
            <a:ext cx="7394575" cy="606425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Etude IPERGAY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idx="4294967295"/>
          </p:nvPr>
        </p:nvSpPr>
        <p:spPr>
          <a:xfrm>
            <a:off x="0" y="4564063"/>
            <a:ext cx="7623175" cy="1120775"/>
          </a:xfrm>
        </p:spPr>
        <p:txBody>
          <a:bodyPr>
            <a:normAutofit/>
          </a:bodyPr>
          <a:lstStyle/>
          <a:p>
            <a:r>
              <a:rPr lang="fr-FR"/>
              <a:t>Visites de suivi : M 1, 2 puis tous les 2 mois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4294967295"/>
          </p:nvPr>
        </p:nvSpPr>
        <p:spPr>
          <a:xfrm>
            <a:off x="1520825" y="1279525"/>
            <a:ext cx="7623175" cy="635000"/>
          </a:xfrm>
        </p:spPr>
        <p:txBody>
          <a:bodyPr/>
          <a:lstStyle/>
          <a:p>
            <a:r>
              <a:rPr lang="fr-FR"/>
              <a:t>Étude randomisée en double insu contrôlée versus placebo</a:t>
            </a:r>
          </a:p>
          <a:p>
            <a:endParaRPr lang="fr-FR" dirty="0"/>
          </a:p>
        </p:txBody>
      </p:sp>
      <p:sp>
        <p:nvSpPr>
          <p:cNvPr id="39938" name="Line 3"/>
          <p:cNvSpPr>
            <a:spLocks noChangeShapeType="1"/>
          </p:cNvSpPr>
          <p:nvPr/>
        </p:nvSpPr>
        <p:spPr bwMode="auto">
          <a:xfrm>
            <a:off x="6805613" y="4985385"/>
            <a:ext cx="0" cy="3651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3346" y="2143760"/>
            <a:ext cx="7903454" cy="2625725"/>
            <a:chOff x="754" y="1468"/>
            <a:chExt cx="3821" cy="1538"/>
          </a:xfrm>
        </p:grpSpPr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754" y="1625"/>
              <a:ext cx="1674" cy="935"/>
            </a:xfrm>
            <a:prstGeom prst="roundRect">
              <a:avLst>
                <a:gd name="adj" fmla="val 16667"/>
              </a:avLst>
            </a:prstGeom>
            <a:solidFill>
              <a:srgbClr val="005294"/>
            </a:solidFill>
            <a:ln>
              <a:noFill/>
            </a:ln>
            <a:ex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14300" indent="-114300">
                <a:lnSpc>
                  <a:spcPct val="110000"/>
                </a:lnSpc>
                <a:buFontTx/>
                <a:buChar char="•"/>
              </a:pPr>
              <a:r>
                <a:rPr lang="fr-FR" sz="1600" b="1" dirty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HSH VIH- à haut risque</a:t>
              </a:r>
            </a:p>
            <a:p>
              <a:pPr marL="114300" indent="-114300">
                <a:lnSpc>
                  <a:spcPct val="110000"/>
                </a:lnSpc>
                <a:buFontTx/>
                <a:buChar char="•"/>
              </a:pPr>
              <a:r>
                <a:rPr lang="fr-FR" sz="1600" b="1" dirty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Rapports anaux non protégés avec  ≥ 2 partenaires</a:t>
              </a:r>
              <a:br>
                <a:rPr lang="fr-FR" sz="1600" b="1" dirty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</a:br>
              <a:r>
                <a:rPr lang="fr-FR" sz="1600" b="1" dirty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dans les 6 mois</a:t>
              </a:r>
            </a:p>
            <a:p>
              <a:pPr marL="114300" indent="-114300">
                <a:lnSpc>
                  <a:spcPct val="110000"/>
                </a:lnSpc>
                <a:buFontTx/>
                <a:buChar char="•"/>
              </a:pPr>
              <a:r>
                <a:rPr lang="fr-FR" sz="1600" b="1" dirty="0" err="1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DFGe</a:t>
              </a:r>
              <a:r>
                <a:rPr lang="fr-FR" sz="1600" b="1" dirty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 &gt; 60 ml/mn</a:t>
              </a:r>
            </a:p>
          </p:txBody>
        </p:sp>
        <p:sp>
          <p:nvSpPr>
            <p:cNvPr id="39945" name="Line 6"/>
            <p:cNvSpPr>
              <a:spLocks noChangeShapeType="1"/>
            </p:cNvSpPr>
            <p:nvPr/>
          </p:nvSpPr>
          <p:spPr bwMode="auto">
            <a:xfrm>
              <a:off x="3076" y="2942"/>
              <a:ext cx="149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6" name="Line 7"/>
            <p:cNvSpPr>
              <a:spLocks noChangeShapeType="1"/>
            </p:cNvSpPr>
            <p:nvPr/>
          </p:nvSpPr>
          <p:spPr bwMode="auto">
            <a:xfrm>
              <a:off x="3076" y="3006"/>
              <a:ext cx="149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7" name="Line 8"/>
            <p:cNvSpPr>
              <a:spLocks noChangeShapeType="1"/>
            </p:cNvSpPr>
            <p:nvPr/>
          </p:nvSpPr>
          <p:spPr bwMode="auto">
            <a:xfrm>
              <a:off x="3924" y="2510"/>
              <a:ext cx="0" cy="23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8" name="Line 9"/>
            <p:cNvSpPr>
              <a:spLocks noChangeShapeType="1"/>
            </p:cNvSpPr>
            <p:nvPr/>
          </p:nvSpPr>
          <p:spPr bwMode="auto">
            <a:xfrm>
              <a:off x="3924" y="2344"/>
              <a:ext cx="0" cy="23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9" name="Line 10"/>
            <p:cNvSpPr>
              <a:spLocks noChangeShapeType="1"/>
            </p:cNvSpPr>
            <p:nvPr/>
          </p:nvSpPr>
          <p:spPr bwMode="auto">
            <a:xfrm>
              <a:off x="4575" y="2776"/>
              <a:ext cx="0" cy="23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cxnSp>
          <p:nvCxnSpPr>
            <p:cNvPr id="39950" name="AutoShape 11"/>
            <p:cNvCxnSpPr>
              <a:cxnSpLocks noChangeShapeType="1"/>
            </p:cNvCxnSpPr>
            <p:nvPr/>
          </p:nvCxnSpPr>
          <p:spPr bwMode="auto">
            <a:xfrm flipV="1">
              <a:off x="2428" y="1733"/>
              <a:ext cx="551" cy="357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9951" name="AutoShape 12"/>
            <p:cNvCxnSpPr>
              <a:cxnSpLocks noChangeShapeType="1"/>
            </p:cNvCxnSpPr>
            <p:nvPr/>
          </p:nvCxnSpPr>
          <p:spPr bwMode="auto">
            <a:xfrm>
              <a:off x="2428" y="2090"/>
              <a:ext cx="551" cy="36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9952" name="Rectangle 13"/>
            <p:cNvSpPr>
              <a:spLocks noChangeArrowheads="1"/>
            </p:cNvSpPr>
            <p:nvPr/>
          </p:nvSpPr>
          <p:spPr bwMode="auto">
            <a:xfrm>
              <a:off x="2979" y="1468"/>
              <a:ext cx="1467" cy="4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ts val="6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-83" charset="2"/>
                <a:buNone/>
              </a:pPr>
              <a:r>
                <a:rPr lang="fr-FR" sz="1600" b="1">
                  <a:ea typeface="Arial" pitchFamily="-83" charset="0"/>
                  <a:cs typeface="Arial" pitchFamily="-83" charset="0"/>
                </a:rPr>
                <a:t>Offre globale de prévention*</a:t>
              </a:r>
              <a:br>
                <a:rPr lang="fr-FR" sz="1600" b="1">
                  <a:ea typeface="Arial" pitchFamily="-83" charset="0"/>
                  <a:cs typeface="Arial" pitchFamily="-83" charset="0"/>
                </a:rPr>
              </a:br>
              <a:r>
                <a:rPr lang="fr-FR" sz="1600" b="1">
                  <a:ea typeface="Arial" pitchFamily="-83" charset="0"/>
                  <a:cs typeface="Arial" pitchFamily="-83" charset="0"/>
                </a:rPr>
                <a:t>TDF/FTC avant et après rapports sexuels</a:t>
              </a:r>
            </a:p>
          </p:txBody>
        </p:sp>
        <p:sp>
          <p:nvSpPr>
            <p:cNvPr id="39953" name="Rectangle 14"/>
            <p:cNvSpPr>
              <a:spLocks noChangeArrowheads="1"/>
            </p:cNvSpPr>
            <p:nvPr/>
          </p:nvSpPr>
          <p:spPr bwMode="auto">
            <a:xfrm>
              <a:off x="2979" y="2228"/>
              <a:ext cx="1473" cy="49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ts val="6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-83" charset="2"/>
                <a:buNone/>
              </a:pPr>
              <a:r>
                <a:rPr lang="fr-FR" sz="1600" b="1" dirty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Offre globale de prévention*  Placebo avant et après rapports sexuels</a:t>
              </a:r>
            </a:p>
          </p:txBody>
        </p:sp>
      </p:grpSp>
      <p:sp>
        <p:nvSpPr>
          <p:cNvPr id="39941" name="Rectangle 16"/>
          <p:cNvSpPr>
            <a:spLocks noChangeArrowheads="1"/>
          </p:cNvSpPr>
          <p:nvPr/>
        </p:nvSpPr>
        <p:spPr bwMode="auto">
          <a:xfrm>
            <a:off x="0" y="191516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chemeClr val="accent2"/>
              </a:buClr>
              <a:buFontTx/>
              <a:buChar char="–"/>
            </a:pPr>
            <a:endParaRPr lang="fr-FR" sz="1300">
              <a:ea typeface="Arial" pitchFamily="-83" charset="0"/>
              <a:cs typeface="Arial" pitchFamily="-83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39090" y="5887720"/>
            <a:ext cx="7848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* Conseils, préservatifs et gel, dépistage et traitement des IST, vaccination pour le VHB et le VHA, PPE si besoin</a:t>
            </a:r>
          </a:p>
        </p:txBody>
      </p:sp>
    </p:spTree>
    <p:extLst>
      <p:ext uri="{BB962C8B-B14F-4D97-AF65-F5344CB8AC3E}">
        <p14:creationId xmlns:p14="http://schemas.microsoft.com/office/powerpoint/2010/main" val="104413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/>
          <p:cNvSpPr txBox="1">
            <a:spLocks/>
          </p:cNvSpPr>
          <p:nvPr/>
        </p:nvSpPr>
        <p:spPr>
          <a:xfrm>
            <a:off x="233402" y="1177230"/>
            <a:ext cx="8718961" cy="931431"/>
          </a:xfrm>
          <a:prstGeom prst="rect">
            <a:avLst/>
          </a:prstGeom>
        </p:spPr>
        <p:txBody>
          <a:bodyPr lIns="0" tIns="0" rIns="0" bIns="0"/>
          <a:lstStyle/>
          <a:p>
            <a:pPr marL="211660" indent="-211660" eaLnBrk="0" hangingPunct="0">
              <a:spcBef>
                <a:spcPts val="820"/>
              </a:spcBef>
              <a:buClr>
                <a:srgbClr val="F79646">
                  <a:lumMod val="75000"/>
                </a:srgbClr>
              </a:buClr>
              <a:buSzPct val="100000"/>
              <a:buFont typeface="Lucida Grande"/>
              <a:buChar char="•"/>
              <a:defRPr/>
            </a:pPr>
            <a:r>
              <a:rPr lang="fr-FR" sz="2000" b="1" dirty="0"/>
              <a:t>414 participants</a:t>
            </a:r>
            <a:endParaRPr lang="fr-FR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211660" indent="-211660" eaLnBrk="0" hangingPunct="0">
              <a:spcBef>
                <a:spcPts val="820"/>
              </a:spcBef>
              <a:buClr>
                <a:srgbClr val="F79646">
                  <a:lumMod val="75000"/>
                </a:srgbClr>
              </a:buClr>
              <a:buSzPct val="100000"/>
              <a:buFont typeface="Lucida Grande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2 comprimés (TDF/FTC ou placebo), 2-24 heures avant les rapports sexuels</a:t>
            </a:r>
          </a:p>
          <a:p>
            <a:pPr marL="211660" indent="-211660" eaLnBrk="0" hangingPunct="0">
              <a:spcBef>
                <a:spcPts val="820"/>
              </a:spcBef>
              <a:buClr>
                <a:srgbClr val="F79646">
                  <a:lumMod val="75000"/>
                </a:srgbClr>
              </a:buClr>
              <a:buSzPct val="100000"/>
              <a:buFont typeface="Lucida Grande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1 comprimé (TDF/FTC ou placebo), 24 heures après</a:t>
            </a:r>
          </a:p>
          <a:p>
            <a:pPr marL="211660" indent="-211660" eaLnBrk="0" hangingPunct="0">
              <a:spcBef>
                <a:spcPts val="820"/>
              </a:spcBef>
              <a:buClr>
                <a:srgbClr val="F79646">
                  <a:lumMod val="75000"/>
                </a:srgbClr>
              </a:buClr>
              <a:buSzPct val="100000"/>
              <a:buFont typeface="Lucida Grande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1 comprimé (TDF/FTC ou placebo), 48 heures après 1</a:t>
            </a:r>
            <a:r>
              <a:rPr lang="fr-FR" baseline="300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re</a:t>
            </a:r>
            <a:r>
              <a:rPr lang="fr-FR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prise</a:t>
            </a:r>
            <a:endParaRPr lang="fr-FR" sz="20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27" name="Diagramme 26"/>
          <p:cNvGraphicFramePr/>
          <p:nvPr>
            <p:extLst/>
          </p:nvPr>
        </p:nvGraphicFramePr>
        <p:xfrm>
          <a:off x="801077" y="3680865"/>
          <a:ext cx="8173212" cy="48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87"/>
          <p:cNvGrpSpPr>
            <a:grpSpLocks/>
          </p:cNvGrpSpPr>
          <p:nvPr/>
        </p:nvGrpSpPr>
        <p:grpSpPr bwMode="auto">
          <a:xfrm>
            <a:off x="5230781" y="2647187"/>
            <a:ext cx="408033" cy="1128908"/>
            <a:chOff x="4937887" y="1268762"/>
            <a:chExt cx="436775" cy="2027790"/>
          </a:xfrm>
        </p:grpSpPr>
        <p:sp>
          <p:nvSpPr>
            <p:cNvPr id="41" name="Émoticône 16"/>
            <p:cNvSpPr/>
            <p:nvPr/>
          </p:nvSpPr>
          <p:spPr>
            <a:xfrm>
              <a:off x="4937887" y="1268762"/>
              <a:ext cx="436775" cy="503421"/>
            </a:xfrm>
            <a:prstGeom prst="smileyFace">
              <a:avLst/>
            </a:prstGeom>
            <a:solidFill>
              <a:srgbClr val="FF6600"/>
            </a:solidFill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42" name="Connecteur droit avec flèche 41"/>
            <p:cNvCxnSpPr>
              <a:cxnSpLocks noChangeShapeType="1"/>
            </p:cNvCxnSpPr>
            <p:nvPr/>
          </p:nvCxnSpPr>
          <p:spPr bwMode="auto">
            <a:xfrm rot="16200000" flipH="1">
              <a:off x="4111381" y="2446232"/>
              <a:ext cx="1676826" cy="23813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9" name="Émoticône 91"/>
          <p:cNvSpPr/>
          <p:nvPr/>
        </p:nvSpPr>
        <p:spPr bwMode="auto">
          <a:xfrm>
            <a:off x="4800611" y="2656913"/>
            <a:ext cx="430167" cy="280263"/>
          </a:xfrm>
          <a:prstGeom prst="smileyFac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3780" tIns="46891" rIns="93780" bIns="46891" anchor="ctr"/>
          <a:lstStyle/>
          <a:p>
            <a:pPr algn="ctr">
              <a:defRPr/>
            </a:pPr>
            <a:endParaRPr lang="fr-FR" sz="160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" name="Groupe 103"/>
          <p:cNvGrpSpPr>
            <a:grpSpLocks/>
          </p:cNvGrpSpPr>
          <p:nvPr/>
        </p:nvGrpSpPr>
        <p:grpSpPr bwMode="auto">
          <a:xfrm>
            <a:off x="5433979" y="3349074"/>
            <a:ext cx="516125" cy="427024"/>
            <a:chOff x="7403387" y="4139152"/>
            <a:chExt cx="334507" cy="379430"/>
          </a:xfrm>
        </p:grpSpPr>
        <p:sp>
          <p:nvSpPr>
            <p:cNvPr id="39" name="Flèche vers le bas 38"/>
            <p:cNvSpPr/>
            <p:nvPr/>
          </p:nvSpPr>
          <p:spPr>
            <a:xfrm>
              <a:off x="7570640" y="4297051"/>
              <a:ext cx="97084" cy="221531"/>
            </a:xfrm>
            <a:prstGeom prst="downArrow">
              <a:avLst/>
            </a:prstGeom>
            <a:solidFill>
              <a:srgbClr val="FF6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0" name="Picture 2" descr="http://yagg.com/files/2012/05/Truvada-preventif-fda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81550">
              <a:off x="7403387" y="4139152"/>
              <a:ext cx="334507" cy="20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150"/>
          <p:cNvGrpSpPr>
            <a:grpSpLocks/>
          </p:cNvGrpSpPr>
          <p:nvPr/>
        </p:nvGrpSpPr>
        <p:grpSpPr bwMode="auto">
          <a:xfrm>
            <a:off x="4647903" y="3288955"/>
            <a:ext cx="522056" cy="494217"/>
            <a:chOff x="7403387" y="4144398"/>
            <a:chExt cx="334507" cy="379430"/>
          </a:xfrm>
        </p:grpSpPr>
        <p:sp>
          <p:nvSpPr>
            <p:cNvPr id="37" name="Flèche vers le bas 36"/>
            <p:cNvSpPr/>
            <p:nvPr/>
          </p:nvSpPr>
          <p:spPr>
            <a:xfrm>
              <a:off x="7570641" y="4302550"/>
              <a:ext cx="96931" cy="221278"/>
            </a:xfrm>
            <a:prstGeom prst="downArrow">
              <a:avLst/>
            </a:prstGeom>
            <a:solidFill>
              <a:srgbClr val="FF6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38" name="Picture 2" descr="http://yagg.com/files/2012/05/Truvada-preventif-fda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81550">
              <a:off x="7403387" y="4144398"/>
              <a:ext cx="334507" cy="20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e 103"/>
          <p:cNvGrpSpPr>
            <a:grpSpLocks/>
          </p:cNvGrpSpPr>
          <p:nvPr/>
        </p:nvGrpSpPr>
        <p:grpSpPr bwMode="auto">
          <a:xfrm>
            <a:off x="6295670" y="3341122"/>
            <a:ext cx="516125" cy="427024"/>
            <a:chOff x="7403387" y="4139151"/>
            <a:chExt cx="334507" cy="379429"/>
          </a:xfrm>
        </p:grpSpPr>
        <p:sp>
          <p:nvSpPr>
            <p:cNvPr id="35" name="Flèche vers le bas 34"/>
            <p:cNvSpPr/>
            <p:nvPr/>
          </p:nvSpPr>
          <p:spPr>
            <a:xfrm>
              <a:off x="7570641" y="4297049"/>
              <a:ext cx="97084" cy="221531"/>
            </a:xfrm>
            <a:prstGeom prst="downArrow">
              <a:avLst/>
            </a:prstGeom>
            <a:solidFill>
              <a:srgbClr val="FF6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36" name="Picture 2" descr="http://yagg.com/files/2012/05/Truvada-preventif-fda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81550">
              <a:off x="7403387" y="4139151"/>
              <a:ext cx="334507" cy="20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2" descr="http://yagg.com/files/2012/05/Truvada-preventif-fd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81550">
            <a:off x="4550017" y="3074116"/>
            <a:ext cx="522056" cy="2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622300" y="101417"/>
            <a:ext cx="8521700" cy="9683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chemeClr val="tx1"/>
                </a:solidFill>
              </a:rPr>
              <a:t>IPERGAY: PrEP intermittente chez les HSH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4294967295"/>
          </p:nvPr>
        </p:nvSpPr>
        <p:spPr>
          <a:xfrm>
            <a:off x="1520825" y="4484688"/>
            <a:ext cx="7623175" cy="194945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Critère principal : taux de séroconversion VIH-1</a:t>
            </a:r>
          </a:p>
          <a:p>
            <a:r>
              <a:rPr lang="fr-FR" dirty="0"/>
              <a:t>Critères secondaires</a:t>
            </a:r>
          </a:p>
          <a:p>
            <a:pPr lvl="1"/>
            <a:r>
              <a:rPr lang="fr-FR" dirty="0"/>
              <a:t>Tolérance, survenue d’effets indésirables</a:t>
            </a:r>
          </a:p>
          <a:p>
            <a:pPr lvl="1"/>
            <a:r>
              <a:rPr lang="fr-FR" dirty="0"/>
              <a:t>Appropriation du schéma de traitement, niveau d’observance, dosages</a:t>
            </a:r>
          </a:p>
          <a:p>
            <a:pPr lvl="1"/>
            <a:r>
              <a:rPr lang="fr-FR" dirty="0"/>
              <a:t>Comportements sexuels à risque au cours de la participation à l’essai </a:t>
            </a:r>
          </a:p>
          <a:p>
            <a:pPr lvl="1"/>
            <a:r>
              <a:rPr lang="fr-FR" dirty="0"/>
              <a:t>IST</a:t>
            </a:r>
          </a:p>
          <a:p>
            <a:pPr lvl="1"/>
            <a:r>
              <a:rPr lang="fr-FR" dirty="0"/>
              <a:t>Coût-efficacité</a:t>
            </a:r>
          </a:p>
        </p:txBody>
      </p:sp>
      <p:sp>
        <p:nvSpPr>
          <p:cNvPr id="28" name="Espace réservé du pied de page 7"/>
          <p:cNvSpPr txBox="1">
            <a:spLocks/>
          </p:cNvSpPr>
          <p:nvPr/>
        </p:nvSpPr>
        <p:spPr>
          <a:xfrm>
            <a:off x="2770264" y="6251225"/>
            <a:ext cx="5916536" cy="418074"/>
          </a:xfrm>
          <a:prstGeom prst="rect">
            <a:avLst/>
          </a:prstGeom>
        </p:spPr>
        <p:txBody>
          <a:bodyPr vert="horz" lIns="93780" tIns="46891" rIns="93780" bIns="46891" rtlCol="0" anchor="ctr"/>
          <a:lstStyle>
            <a:defPPr>
              <a:defRPr lang="fr-FR"/>
            </a:defPPr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 kern="1200">
                <a:solidFill>
                  <a:srgbClr val="595959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fr-FR" sz="889" dirty="0"/>
              <a:t>Molina et al. NEJM 2015</a:t>
            </a:r>
          </a:p>
          <a:p>
            <a:endParaRPr lang="fr-FR" sz="889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331" y="2894255"/>
            <a:ext cx="739460" cy="7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241" y="2114402"/>
            <a:ext cx="5711257" cy="15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Conférence de la SFLS au DIU VIH-Sida des Grands Lacs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 idx="4294967295"/>
          </p:nvPr>
        </p:nvSpPr>
        <p:spPr>
          <a:xfrm>
            <a:off x="363941" y="223912"/>
            <a:ext cx="8072438" cy="539750"/>
          </a:xfrm>
        </p:spPr>
        <p:txBody>
          <a:bodyPr>
            <a:noAutofit/>
          </a:bodyPr>
          <a:lstStyle/>
          <a:p>
            <a:r>
              <a:rPr lang="fr-FR" sz="4400" dirty="0"/>
              <a:t>IPERGAY : résultats</a:t>
            </a:r>
            <a:endParaRPr lang="fr-FR" sz="2000" dirty="0"/>
          </a:p>
        </p:txBody>
      </p:sp>
      <p:graphicFrame>
        <p:nvGraphicFramePr>
          <p:cNvPr id="12" name="Espace réservé du contenu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520825" y="1393825"/>
          <a:ext cx="7623175" cy="282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02113" y="6088768"/>
            <a:ext cx="5500687" cy="2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20066">
              <a:lnSpc>
                <a:spcPct val="93000"/>
              </a:lnSpc>
              <a:buClr>
                <a:srgbClr val="FFFFFF"/>
              </a:buClr>
              <a:buSzPct val="45000"/>
              <a:tabLst>
                <a:tab pos="665918" algn="l"/>
                <a:tab pos="1331835" algn="l"/>
                <a:tab pos="1999381" algn="l"/>
                <a:tab pos="2665299" algn="l"/>
                <a:tab pos="3331216" algn="l"/>
                <a:tab pos="3997134" algn="l"/>
                <a:tab pos="4664680" algn="l"/>
                <a:tab pos="5330597" algn="l"/>
              </a:tabLst>
            </a:pPr>
            <a:endParaRPr lang="fr-FR" sz="1156" b="1">
              <a:solidFill>
                <a:srgbClr val="FFFFFF"/>
              </a:solidFill>
              <a:latin typeface="Arial" pitchFamily="-84" charset="0"/>
              <a:ea typeface="Arial Unicode MS" pitchFamily="-83" charset="0"/>
              <a:cs typeface="Arial Unicode MS" pitchFamily="-83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29531" y="1550754"/>
            <a:ext cx="954025" cy="313540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22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 = 0,002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76755" y="1687545"/>
            <a:ext cx="846623" cy="313540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22">
                <a:solidFill>
                  <a:srgbClr val="FF66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Placebo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76763" y="2764330"/>
            <a:ext cx="946009" cy="313540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22">
                <a:solidFill>
                  <a:srgbClr val="005294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TDF/FTC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50230" y="4113477"/>
            <a:ext cx="2217191" cy="628305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56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Nombre </a:t>
            </a: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de personnes à </a:t>
            </a:r>
            <a:r>
              <a:rPr lang="fr-FR" sz="1156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risque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56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Placebo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56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TDF/FTC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208905" y="4291346"/>
            <a:ext cx="434652" cy="450436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201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199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542788" y="4291346"/>
            <a:ext cx="434652" cy="450436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141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140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89610" y="4291346"/>
            <a:ext cx="352899" cy="450436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55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58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894817" y="4291346"/>
            <a:ext cx="352899" cy="450436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74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82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511506" y="4291346"/>
            <a:ext cx="352899" cy="450436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41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56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43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714346" y="4793437"/>
            <a:ext cx="7647708" cy="1319255"/>
          </a:xfrm>
          <a:prstGeom prst="rect">
            <a:avLst/>
          </a:prstGeom>
        </p:spPr>
        <p:txBody>
          <a:bodyPr lIns="0" tIns="0" rIns="0" bIns="0"/>
          <a:lstStyle/>
          <a:p>
            <a:pPr marL="211660" indent="-211660" eaLnBrk="0" hangingPunct="0">
              <a:spcBef>
                <a:spcPts val="820"/>
              </a:spcBef>
              <a:buClr>
                <a:srgbClr val="F79646">
                  <a:lumMod val="75000"/>
                </a:srgbClr>
              </a:buClr>
              <a:buSzPct val="100000"/>
              <a:buFont typeface="Lucida Grande"/>
              <a:buChar char="•"/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Suivi moyen de 13 mois : séroconversion chez 16 patients</a:t>
            </a:r>
          </a:p>
          <a:p>
            <a:pPr marL="431463" lvl="1" indent="-185610" eaLnBrk="0" hangingPunct="0">
              <a:spcBef>
                <a:spcPts val="411"/>
              </a:spcBef>
              <a:buClr>
                <a:srgbClr val="F79646">
                  <a:lumMod val="75000"/>
                </a:srgbClr>
              </a:buClr>
              <a:buFont typeface="Lucida Grande" pitchFamily="-84" charset="0"/>
              <a:buChar char="–"/>
              <a:defRPr/>
            </a:pPr>
            <a:r>
              <a:rPr lang="fr-FR" sz="1422" b="1" dirty="0">
                <a:solidFill>
                  <a:srgbClr val="FF6600"/>
                </a:solidFill>
                <a:latin typeface="Arial"/>
                <a:ea typeface="ＭＳ Ｐゴシック" charset="-128"/>
                <a:cs typeface="Arial"/>
              </a:rPr>
              <a:t>14 dans le bras placebo </a:t>
            </a:r>
            <a:r>
              <a:rPr lang="fr-FR" sz="1422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(incidence : 6,6/100 patients/année)</a:t>
            </a:r>
          </a:p>
          <a:p>
            <a:pPr marL="431463" lvl="1" indent="-185610" eaLnBrk="0" hangingPunct="0">
              <a:spcBef>
                <a:spcPts val="411"/>
              </a:spcBef>
              <a:buClr>
                <a:srgbClr val="F79646">
                  <a:lumMod val="75000"/>
                </a:srgbClr>
              </a:buClr>
              <a:buFont typeface="Lucida Grande" pitchFamily="-84" charset="0"/>
              <a:buChar char="–"/>
              <a:defRPr/>
            </a:pPr>
            <a:r>
              <a:rPr lang="fr-FR" sz="1422" b="1" dirty="0">
                <a:solidFill>
                  <a:srgbClr val="005294"/>
                </a:solidFill>
                <a:latin typeface="Arial"/>
                <a:ea typeface="ＭＳ Ｐゴシック" charset="-128"/>
                <a:cs typeface="Arial"/>
              </a:rPr>
              <a:t>2 dans le bras TDF/FTC </a:t>
            </a:r>
            <a:r>
              <a:rPr lang="fr-FR" sz="1422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(incidence : 0,94/100 patients/année)</a:t>
            </a:r>
          </a:p>
          <a:p>
            <a:pPr marL="211660" indent="-211660" eaLnBrk="0" hangingPunct="0">
              <a:spcBef>
                <a:spcPts val="820"/>
              </a:spcBef>
              <a:buClr>
                <a:srgbClr val="F79646">
                  <a:lumMod val="75000"/>
                </a:srgbClr>
              </a:buClr>
              <a:buSzPct val="100000"/>
              <a:buFont typeface="Lucida Grande"/>
              <a:buChar char="•"/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Réduction relative de 86 % de l’incidence du VIH-1 (IC</a:t>
            </a:r>
            <a:r>
              <a:rPr lang="fr-FR" sz="1600" baseline="-250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95</a:t>
            </a:r>
            <a:r>
              <a:rPr lang="fr-FR" sz="16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 : 40-99, p = 0,002)</a:t>
            </a:r>
          </a:p>
          <a:p>
            <a:pPr marL="211660" indent="-211660" eaLnBrk="0" hangingPunct="0">
              <a:spcBef>
                <a:spcPts val="820"/>
              </a:spcBef>
              <a:buClr>
                <a:srgbClr val="F79646">
                  <a:lumMod val="75000"/>
                </a:srgbClr>
              </a:buClr>
              <a:buSzPct val="100000"/>
              <a:buFont typeface="Lucida Grande"/>
              <a:buChar char="•"/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Nombre de personnes à traiter pour prévenir un infection par an : </a:t>
            </a:r>
            <a:r>
              <a:rPr lang="fr-FR" sz="1600" b="1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143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33" name="Titre 32"/>
          <p:cNvSpPr>
            <a:spLocks noGrp="1"/>
          </p:cNvSpPr>
          <p:nvPr>
            <p:ph type="title" idx="4294967295"/>
          </p:nvPr>
        </p:nvSpPr>
        <p:spPr>
          <a:xfrm>
            <a:off x="845537" y="91440"/>
            <a:ext cx="7394575" cy="606425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Etude PROUD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4294967295"/>
          </p:nvPr>
        </p:nvSpPr>
        <p:spPr>
          <a:xfrm>
            <a:off x="1520825" y="5741988"/>
            <a:ext cx="7623175" cy="658812"/>
          </a:xfrm>
        </p:spPr>
        <p:txBody>
          <a:bodyPr/>
          <a:lstStyle/>
          <a:p>
            <a:r>
              <a:rPr lang="fr-FR" sz="1600" dirty="0"/>
              <a:t>Âge moyen de 35 ans, nombre médian de rapports sexuels anaux non protégés dans les 90 jours de 10 (IQR = 4-20), 64 % d’IST dans les 12 mois précédents 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639562" y="853440"/>
            <a:ext cx="6103103" cy="762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HSH rapportant des rapports sexuels anaux non protégés</a:t>
            </a:r>
            <a:br>
              <a:rPr lang="fr-FR" sz="1500" dirty="0">
                <a:solidFill>
                  <a:schemeClr val="tx1"/>
                </a:solidFill>
              </a:rPr>
            </a:br>
            <a:r>
              <a:rPr lang="fr-FR" sz="1500" dirty="0">
                <a:solidFill>
                  <a:schemeClr val="tx1"/>
                </a:solidFill>
              </a:rPr>
              <a:t>dans les 90 jours ; &gt; 18 ans ; capables de prendre 1 </a:t>
            </a:r>
            <a:r>
              <a:rPr lang="fr-FR" sz="1500" dirty="0" err="1">
                <a:solidFill>
                  <a:schemeClr val="tx1"/>
                </a:solidFill>
              </a:rPr>
              <a:t>cp</a:t>
            </a:r>
            <a:r>
              <a:rPr lang="fr-FR" sz="1500" dirty="0">
                <a:solidFill>
                  <a:schemeClr val="tx1"/>
                </a:solidFill>
              </a:rPr>
              <a:t>/jour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1639562" y="1886836"/>
            <a:ext cx="6103103" cy="762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Randomisation 1:1 : HSH séronégatifs pour le VIH</a:t>
            </a:r>
            <a:br>
              <a:rPr lang="fr-FR" sz="1500" dirty="0">
                <a:solidFill>
                  <a:schemeClr val="tx1"/>
                </a:solidFill>
              </a:rPr>
            </a:br>
            <a:r>
              <a:rPr lang="fr-FR" sz="1500" dirty="0">
                <a:solidFill>
                  <a:schemeClr val="tx1"/>
                </a:solidFill>
              </a:rPr>
              <a:t>(exclus si traités pour le VHB par TDF/FTC)</a:t>
            </a:r>
          </a:p>
        </p:txBody>
      </p:sp>
      <p:grpSp>
        <p:nvGrpSpPr>
          <p:cNvPr id="2" name="Grouper 28"/>
          <p:cNvGrpSpPr/>
          <p:nvPr/>
        </p:nvGrpSpPr>
        <p:grpSpPr>
          <a:xfrm>
            <a:off x="1247809" y="3089676"/>
            <a:ext cx="6886608" cy="762000"/>
            <a:chOff x="1524000" y="3201436"/>
            <a:chExt cx="6886608" cy="762000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1524000" y="3201436"/>
              <a:ext cx="3000408" cy="762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052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>
                  <a:solidFill>
                    <a:schemeClr val="tx1"/>
                  </a:solidFill>
                </a:rPr>
                <a:t>PrEP</a:t>
              </a:r>
              <a:r>
                <a:rPr lang="fr-FR" sz="1500" dirty="0">
                  <a:solidFill>
                    <a:schemeClr val="tx1"/>
                  </a:solidFill>
                </a:rPr>
                <a:t> par TDF/FTC</a:t>
              </a:r>
            </a:p>
            <a:p>
              <a:pPr algn="ctr"/>
              <a:r>
                <a:rPr lang="fr-FR" sz="1500" b="1" dirty="0">
                  <a:solidFill>
                    <a:schemeClr val="tx1"/>
                  </a:solidFill>
                </a:rPr>
                <a:t>MAINTENANT (n = 276)</a:t>
              </a: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410200" y="3201436"/>
              <a:ext cx="3000408" cy="762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052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>
                  <a:solidFill>
                    <a:schemeClr val="tx1"/>
                  </a:solidFill>
                </a:rPr>
                <a:t>PrEP</a:t>
              </a:r>
              <a:r>
                <a:rPr lang="fr-FR" sz="1500" dirty="0">
                  <a:solidFill>
                    <a:schemeClr val="tx1"/>
                  </a:solidFill>
                </a:rPr>
                <a:t> par TDF/FTC</a:t>
              </a:r>
            </a:p>
            <a:p>
              <a:pPr algn="ctr"/>
              <a:r>
                <a:rPr lang="fr-FR" sz="1500" b="1" dirty="0">
                  <a:solidFill>
                    <a:schemeClr val="tx1"/>
                  </a:solidFill>
                </a:rPr>
                <a:t>APRÈS 12 MOIS (n = 269)</a:t>
              </a:r>
            </a:p>
          </p:txBody>
        </p:sp>
      </p:grpSp>
      <p:sp>
        <p:nvSpPr>
          <p:cNvPr id="27" name="Rectangle à coins arrondis 26"/>
          <p:cNvSpPr/>
          <p:nvPr/>
        </p:nvSpPr>
        <p:spPr>
          <a:xfrm>
            <a:off x="1639562" y="4118560"/>
            <a:ext cx="6103103" cy="5334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Suivi tous les </a:t>
            </a:r>
            <a:r>
              <a:rPr lang="fr-FR" sz="1500" b="1" dirty="0">
                <a:solidFill>
                  <a:schemeClr val="tx1"/>
                </a:solidFill>
              </a:rPr>
              <a:t>3 mois </a:t>
            </a:r>
            <a:r>
              <a:rPr lang="fr-FR" sz="1500" dirty="0">
                <a:solidFill>
                  <a:schemeClr val="tx1"/>
                </a:solidFill>
              </a:rPr>
              <a:t>pendant 24 mois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639562" y="4743400"/>
            <a:ext cx="6103103" cy="762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Critère principal : recrutement à partir d’avril 2014 –</a:t>
            </a:r>
            <a:br>
              <a:rPr lang="fr-FR" sz="1500" dirty="0">
                <a:solidFill>
                  <a:schemeClr val="tx1"/>
                </a:solidFill>
              </a:rPr>
            </a:br>
            <a:r>
              <a:rPr lang="fr-FR" sz="1500" dirty="0">
                <a:solidFill>
                  <a:schemeClr val="tx1"/>
                </a:solidFill>
              </a:rPr>
              <a:t>séroconversion au VIH dans les 12 mois</a:t>
            </a:r>
          </a:p>
        </p:txBody>
      </p:sp>
      <p:cxnSp>
        <p:nvCxnSpPr>
          <p:cNvPr id="31" name="Connecteur droit 30"/>
          <p:cNvCxnSpPr/>
          <p:nvPr/>
        </p:nvCxnSpPr>
        <p:spPr>
          <a:xfrm rot="5400000">
            <a:off x="4545520" y="1752600"/>
            <a:ext cx="266884" cy="1588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3" idx="2"/>
          </p:cNvCxnSpPr>
          <p:nvPr/>
        </p:nvCxnSpPr>
        <p:spPr>
          <a:xfrm rot="5400000">
            <a:off x="3932682" y="2331244"/>
            <a:ext cx="440841" cy="1076024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23" idx="2"/>
          </p:cNvCxnSpPr>
          <p:nvPr/>
        </p:nvCxnSpPr>
        <p:spPr>
          <a:xfrm rot="16200000" flipH="1">
            <a:off x="4953761" y="2386188"/>
            <a:ext cx="440840" cy="966135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4545520" y="3984324"/>
            <a:ext cx="266884" cy="1588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pied de page 35"/>
          <p:cNvSpPr txBox="1">
            <a:spLocks/>
          </p:cNvSpPr>
          <p:nvPr/>
        </p:nvSpPr>
        <p:spPr>
          <a:xfrm>
            <a:off x="2717044" y="6307105"/>
            <a:ext cx="5459335" cy="47033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/>
            <a:r>
              <a:rPr lang="fr-FR" sz="1200" dirty="0"/>
              <a:t>Mc Cormack S et al., Lancet 2015</a:t>
            </a:r>
          </a:p>
        </p:txBody>
      </p:sp>
    </p:spTree>
    <p:extLst>
      <p:ext uri="{BB962C8B-B14F-4D97-AF65-F5344CB8AC3E}">
        <p14:creationId xmlns:p14="http://schemas.microsoft.com/office/powerpoint/2010/main" val="78696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pied de page 3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3780" tIns="46891" rIns="93780" bIns="46891" rtlCol="0" anchor="ctr"/>
          <a:lstStyle>
            <a:defPPr>
              <a:defRPr lang="fr-FR"/>
            </a:defPPr>
            <a:lvl1pPr algn="l" defTabSz="4689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68910" algn="l" defTabSz="4689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37821" algn="l" defTabSz="4689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406730" algn="l" defTabSz="4689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75640" algn="l" defTabSz="4689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344551" algn="l" defTabSz="46891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813461" algn="l" defTabSz="46891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82372" algn="l" defTabSz="46891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751282" algn="l" defTabSz="46891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fr-FR" dirty="0">
                <a:solidFill>
                  <a:prstClr val="black"/>
                </a:solidFill>
              </a:rPr>
              <a:t>Mc </a:t>
            </a:r>
            <a:r>
              <a:rPr lang="fr-FR" dirty="0" err="1">
                <a:solidFill>
                  <a:prstClr val="black"/>
                </a:solidFill>
              </a:rPr>
              <a:t>Comack</a:t>
            </a:r>
            <a:r>
              <a:rPr lang="fr-FR" dirty="0">
                <a:solidFill>
                  <a:prstClr val="black"/>
                </a:solidFill>
              </a:rPr>
              <a:t> et al. Lancet 2015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Titre 32"/>
          <p:cNvSpPr>
            <a:spLocks noGrp="1"/>
          </p:cNvSpPr>
          <p:nvPr>
            <p:ph type="title" idx="4294967295"/>
          </p:nvPr>
        </p:nvSpPr>
        <p:spPr>
          <a:xfrm>
            <a:off x="1028417" y="153730"/>
            <a:ext cx="7394575" cy="606425"/>
          </a:xfrm>
        </p:spPr>
        <p:txBody>
          <a:bodyPr>
            <a:normAutofit fontScale="90000"/>
          </a:bodyPr>
          <a:lstStyle/>
          <a:p>
            <a:r>
              <a:rPr lang="fr-FR" dirty="0"/>
              <a:t>Essai PROUD : PrEP tout de suite versus PrEP différée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1619672" y="849901"/>
            <a:ext cx="6377657" cy="5073501"/>
            <a:chOff x="1954098" y="956300"/>
            <a:chExt cx="7042897" cy="4917973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3060" y="1828807"/>
              <a:ext cx="6668691" cy="333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ZoneTexte 16"/>
            <p:cNvSpPr txBox="1"/>
            <p:nvPr/>
          </p:nvSpPr>
          <p:spPr>
            <a:xfrm>
              <a:off x="1954098" y="5177498"/>
              <a:ext cx="326679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527650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12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157995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24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788365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36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418722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48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049081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60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461722" y="5177498"/>
              <a:ext cx="326679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035271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12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665631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24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295989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36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926344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48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8556704" y="5177498"/>
              <a:ext cx="440291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60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987018" y="5521540"/>
              <a:ext cx="2956005" cy="352733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Semaines depuis l’inclusion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351636" y="956300"/>
              <a:ext cx="2496071" cy="598930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 </a:t>
              </a:r>
              <a:r>
                <a:rPr lang="fr-FR" sz="1422" b="1" dirty="0" err="1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PrEP</a:t>
              </a:r>
              <a:r>
                <a:rPr lang="fr-FR" sz="1422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 immédiate (n = 3)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1,3/100 </a:t>
              </a:r>
              <a:r>
                <a:rPr lang="fr-FR" sz="1422" dirty="0" err="1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patients.année</a:t>
              </a: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 </a:t>
              </a:r>
              <a:endParaRPr lang="fr-FR" sz="1422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010681" y="980261"/>
              <a:ext cx="2434828" cy="598930"/>
            </a:xfrm>
            <a:prstGeom prst="rect">
              <a:avLst/>
            </a:prstGeom>
            <a:noFill/>
          </p:spPr>
          <p:txBody>
            <a:bodyPr wrap="none" lIns="93780" tIns="46891" rIns="93780" bIns="468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b="1" dirty="0" err="1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PrEP</a:t>
              </a:r>
              <a:r>
                <a:rPr lang="fr-FR" sz="1422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 différée (n = 19)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8,9/100 </a:t>
              </a:r>
              <a:r>
                <a:rPr lang="fr-FR" sz="1422" dirty="0" err="1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patients.année</a:t>
              </a:r>
              <a:r>
                <a:rPr lang="fr-FR" sz="1422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* </a:t>
              </a:r>
              <a:endParaRPr lang="fr-FR" sz="1422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337557" y="5888625"/>
            <a:ext cx="6718743" cy="286161"/>
          </a:xfrm>
          <a:prstGeom prst="rect">
            <a:avLst/>
          </a:prstGeom>
          <a:noFill/>
        </p:spPr>
        <p:txBody>
          <a:bodyPr wrap="none" lIns="93780" tIns="46891" rIns="93780" bIns="4689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44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*Prescription de 174 prophylaxies post-exposition (30% des patients dans le groupe différé).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3512" y="1664399"/>
            <a:ext cx="179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Nombres de contaminations</a:t>
            </a:r>
          </a:p>
        </p:txBody>
      </p:sp>
    </p:spTree>
    <p:extLst>
      <p:ext uri="{BB962C8B-B14F-4D97-AF65-F5344CB8AC3E}">
        <p14:creationId xmlns:p14="http://schemas.microsoft.com/office/powerpoint/2010/main" val="31178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040" y="24495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Objectifs pédagogiques du module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8040" y="1700808"/>
            <a:ext cx="8229600" cy="4248472"/>
          </a:xfrm>
        </p:spPr>
        <p:txBody>
          <a:bodyPr>
            <a:normAutofit/>
          </a:bodyPr>
          <a:lstStyle/>
          <a:p>
            <a:r>
              <a:rPr lang="fr-FR" dirty="0"/>
              <a:t>Objectif général</a:t>
            </a:r>
          </a:p>
          <a:p>
            <a:pPr lvl="1"/>
            <a:r>
              <a:rPr lang="fr-FR" dirty="0"/>
              <a:t>Savoir proposer, prescrire et surveiller une Prévention </a:t>
            </a:r>
            <a:r>
              <a:rPr lang="fr-FR" dirty="0" err="1"/>
              <a:t>Pré-exposition</a:t>
            </a:r>
            <a:r>
              <a:rPr lang="fr-FR" dirty="0"/>
              <a:t> du VIH (PrEP)</a:t>
            </a:r>
          </a:p>
          <a:p>
            <a:r>
              <a:rPr lang="fr-FR" dirty="0"/>
              <a:t>Objectifs spécifiques</a:t>
            </a:r>
          </a:p>
          <a:p>
            <a:pPr lvl="1"/>
            <a:r>
              <a:rPr lang="fr-FR" dirty="0"/>
              <a:t>Comprendre ce qu’est la PrEP et comment elle fonctionne</a:t>
            </a:r>
          </a:p>
          <a:p>
            <a:pPr lvl="1"/>
            <a:r>
              <a:rPr lang="fr-FR" dirty="0"/>
              <a:t>Savoir identifier les personnes susceptibles de bénéficier de la PrEP</a:t>
            </a:r>
          </a:p>
          <a:p>
            <a:pPr lvl="1"/>
            <a:r>
              <a:rPr lang="fr-FR" dirty="0"/>
              <a:t>Connaître les conditions de prescription et de surveillance de la PrEP</a:t>
            </a: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51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9221F4B-C083-A645-801A-04FE538D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676" y="121251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fr-FR" sz="2800" b="1" dirty="0"/>
              <a:t>PrEP en population HSH : </a:t>
            </a:r>
            <a:br>
              <a:rPr lang="fr-FR" sz="2800" b="1" dirty="0"/>
            </a:br>
            <a:r>
              <a:rPr lang="fr-FR" sz="2800" b="1" dirty="0"/>
              <a:t>deux essais essentiels</a:t>
            </a:r>
            <a:endParaRPr lang="fr-FR" dirty="0"/>
          </a:p>
        </p:txBody>
      </p:sp>
      <p:sp>
        <p:nvSpPr>
          <p:cNvPr id="17" name="Espace réservé du pied de page 3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105503" tIns="52752" rIns="105503" bIns="52752"/>
          <a:lstStyle>
            <a:defPPr>
              <a:defRPr lang="fr-FR"/>
            </a:defPPr>
            <a:lvl1pPr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527517"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1055035"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582552"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2110069"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637587" algn="l" defTabSz="527517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3165104" algn="l" defTabSz="527517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692622" algn="l" defTabSz="527517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4220139" algn="l" defTabSz="527517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fr-FR" sz="1300" dirty="0"/>
              <a:t>Prévention et santé sexuelle - Module PrEP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4294967295"/>
          </p:nvPr>
        </p:nvSpPr>
        <p:spPr>
          <a:xfrm>
            <a:off x="0" y="1557338"/>
            <a:ext cx="3957638" cy="3240087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dirty="0"/>
              <a:t>TDF/FTC (Truvada)</a:t>
            </a:r>
          </a:p>
          <a:p>
            <a:r>
              <a:rPr lang="fr-FR" dirty="0"/>
              <a:t>Randomisée</a:t>
            </a:r>
          </a:p>
          <a:p>
            <a:r>
              <a:rPr lang="fr-FR" dirty="0"/>
              <a:t>Placebo</a:t>
            </a:r>
          </a:p>
          <a:p>
            <a:r>
              <a:rPr lang="fr-FR" dirty="0"/>
              <a:t>France/Québec</a:t>
            </a:r>
          </a:p>
          <a:p>
            <a:r>
              <a:rPr lang="fr-FR" dirty="0"/>
              <a:t>414 participants</a:t>
            </a:r>
          </a:p>
          <a:p>
            <a:r>
              <a:rPr lang="fr-FR" b="1" dirty="0"/>
              <a:t>PrEP « au coup par coup»</a:t>
            </a:r>
          </a:p>
          <a:p>
            <a:pPr marL="0" indent="0" algn="ctr">
              <a:buNone/>
            </a:pPr>
            <a:r>
              <a:rPr lang="fr-FR" sz="2200" b="1" dirty="0">
                <a:solidFill>
                  <a:srgbClr val="C00000"/>
                </a:solidFill>
              </a:rPr>
              <a:t>Ça marche très bien !</a:t>
            </a:r>
          </a:p>
          <a:p>
            <a:pPr marL="457200" lvl="1" indent="0" algn="ctr">
              <a:buNone/>
            </a:pPr>
            <a:r>
              <a:rPr lang="fr-FR" sz="2200" b="1" dirty="0">
                <a:solidFill>
                  <a:srgbClr val="C00000"/>
                </a:solidFill>
              </a:rPr>
              <a:t>- 86% d’infection VIH</a:t>
            </a:r>
          </a:p>
          <a:p>
            <a:pPr marL="457200" lvl="1" indent="0" algn="ctr">
              <a:buNone/>
            </a:pPr>
            <a:r>
              <a:rPr lang="fr-FR" sz="2000" b="1" dirty="0">
                <a:solidFill>
                  <a:srgbClr val="C00000"/>
                </a:solidFill>
              </a:rPr>
              <a:t>NPT = 18 </a:t>
            </a:r>
            <a:r>
              <a:rPr lang="fr-FR" sz="1500" b="1" dirty="0">
                <a:solidFill>
                  <a:srgbClr val="C00000"/>
                </a:solidFill>
              </a:rPr>
              <a:t>(</a:t>
            </a:r>
            <a:r>
              <a:rPr lang="en-US" sz="15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il</a:t>
            </a:r>
            <a:r>
              <a:rPr lang="en-US" sz="15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faut</a:t>
            </a:r>
            <a:r>
              <a:rPr lang="en-US" sz="15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traiter</a:t>
            </a:r>
            <a:r>
              <a:rPr lang="en-US" sz="15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18 </a:t>
            </a:r>
            <a:r>
              <a:rPr lang="en-US" sz="15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personnes</a:t>
            </a:r>
            <a:r>
              <a:rPr lang="en-US" sz="15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pour </a:t>
            </a:r>
            <a:r>
              <a:rPr lang="en-US" sz="15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prévenir</a:t>
            </a:r>
            <a:r>
              <a:rPr lang="en-US" sz="15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une</a:t>
            </a:r>
            <a:r>
              <a:rPr lang="en-US" sz="15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infection)</a:t>
            </a:r>
            <a:endParaRPr lang="fr-FR" sz="1500" dirty="0">
              <a:solidFill>
                <a:srgbClr val="C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0" y="1270000"/>
            <a:ext cx="3957638" cy="635000"/>
          </a:xfrm>
        </p:spPr>
        <p:txBody>
          <a:bodyPr/>
          <a:lstStyle/>
          <a:p>
            <a:pPr algn="ctr"/>
            <a:r>
              <a:rPr lang="fr-FR" dirty="0"/>
              <a:t>IPERGAY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4294967295"/>
          </p:nvPr>
        </p:nvSpPr>
        <p:spPr>
          <a:xfrm>
            <a:off x="5186363" y="1844675"/>
            <a:ext cx="3957637" cy="3084513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fr-FR" sz="2200" dirty="0"/>
              <a:t>TDF/FTC (</a:t>
            </a:r>
            <a:r>
              <a:rPr lang="fr-FR" sz="2200" dirty="0" err="1"/>
              <a:t>Truvada</a:t>
            </a:r>
            <a:r>
              <a:rPr lang="fr-FR" sz="2200" dirty="0"/>
              <a:t>)</a:t>
            </a:r>
          </a:p>
          <a:p>
            <a:r>
              <a:rPr lang="fr-FR" sz="2200" dirty="0"/>
              <a:t>Randomisée</a:t>
            </a:r>
          </a:p>
          <a:p>
            <a:r>
              <a:rPr lang="fr-FR" sz="2200" dirty="0"/>
              <a:t>PrEP immédiate versus retardée</a:t>
            </a:r>
          </a:p>
          <a:p>
            <a:r>
              <a:rPr lang="fr-FR" sz="2200" dirty="0"/>
              <a:t>UK</a:t>
            </a:r>
          </a:p>
          <a:p>
            <a:r>
              <a:rPr lang="fr-FR" sz="2200" dirty="0"/>
              <a:t>547 participants</a:t>
            </a:r>
          </a:p>
          <a:p>
            <a:r>
              <a:rPr lang="fr-FR" sz="2200" b="1" dirty="0" err="1"/>
              <a:t>PrEP</a:t>
            </a:r>
            <a:r>
              <a:rPr lang="fr-FR" sz="2200" b="1" dirty="0"/>
              <a:t> continue</a:t>
            </a:r>
          </a:p>
          <a:p>
            <a:pPr marL="0" indent="0" algn="ctr">
              <a:buNone/>
            </a:pPr>
            <a:r>
              <a:rPr lang="fr-FR" sz="2200" b="1" dirty="0">
                <a:solidFill>
                  <a:srgbClr val="C00000"/>
                </a:solidFill>
              </a:rPr>
              <a:t>Ça marche très bien !</a:t>
            </a:r>
          </a:p>
          <a:p>
            <a:pPr marL="457200" lvl="1" indent="0" algn="ctr">
              <a:buNone/>
            </a:pPr>
            <a:r>
              <a:rPr lang="fr-FR" sz="2200" b="1" dirty="0">
                <a:solidFill>
                  <a:srgbClr val="C00000"/>
                </a:solidFill>
              </a:rPr>
              <a:t>- 86% d’infection VIH</a:t>
            </a:r>
          </a:p>
          <a:p>
            <a:pPr marL="457200" lvl="1" indent="0" algn="ctr">
              <a:buNone/>
            </a:pPr>
            <a:r>
              <a:rPr lang="fr-FR" sz="1900" b="1" dirty="0">
                <a:solidFill>
                  <a:srgbClr val="C00000"/>
                </a:solidFill>
              </a:rPr>
              <a:t>NPT = 13 </a:t>
            </a:r>
            <a:r>
              <a:rPr lang="fr-FR" sz="1700" b="1" dirty="0">
                <a:solidFill>
                  <a:srgbClr val="C00000"/>
                </a:solidFill>
              </a:rPr>
              <a:t>(</a:t>
            </a:r>
            <a:r>
              <a:rPr lang="en-US" sz="17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il</a:t>
            </a:r>
            <a:r>
              <a:rPr lang="en-US" sz="17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faut</a:t>
            </a:r>
            <a:r>
              <a:rPr lang="en-US" sz="17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traiter</a:t>
            </a:r>
            <a:r>
              <a:rPr lang="en-US" sz="17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13 </a:t>
            </a:r>
            <a:r>
              <a:rPr lang="en-US" sz="17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personnes</a:t>
            </a:r>
            <a:r>
              <a:rPr lang="en-US" sz="17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pour </a:t>
            </a:r>
            <a:r>
              <a:rPr lang="en-US" sz="17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prévenir</a:t>
            </a:r>
            <a:r>
              <a:rPr lang="en-US" sz="17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une</a:t>
            </a:r>
            <a:r>
              <a:rPr lang="en-US" sz="1700" dirty="0">
                <a:solidFill>
                  <a:srgbClr val="C00000"/>
                </a:solidFill>
                <a:latin typeface="Arial Unicode MS" pitchFamily="-83" charset="0"/>
                <a:ea typeface="ＭＳ Ｐゴシック" pitchFamily="-83" charset="-128"/>
                <a:cs typeface="ＭＳ Ｐゴシック" pitchFamily="-83" charset="-128"/>
              </a:rPr>
              <a:t> infection)</a:t>
            </a:r>
            <a:endParaRPr lang="fr-FR" b="1" dirty="0"/>
          </a:p>
          <a:p>
            <a:pPr lvl="1">
              <a:buFont typeface="Arial"/>
              <a:buChar char="•"/>
            </a:pP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294967295"/>
          </p:nvPr>
        </p:nvSpPr>
        <p:spPr>
          <a:xfrm>
            <a:off x="5186363" y="1347788"/>
            <a:ext cx="3957637" cy="531812"/>
          </a:xfrm>
        </p:spPr>
        <p:txBody>
          <a:bodyPr/>
          <a:lstStyle/>
          <a:p>
            <a:pPr algn="ctr"/>
            <a:r>
              <a:rPr lang="fr-FR" dirty="0"/>
              <a:t>PROUD</a:t>
            </a:r>
          </a:p>
        </p:txBody>
      </p:sp>
    </p:spTree>
    <p:extLst>
      <p:ext uri="{BB962C8B-B14F-4D97-AF65-F5344CB8AC3E}">
        <p14:creationId xmlns:p14="http://schemas.microsoft.com/office/powerpoint/2010/main" val="122506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57200" y="857250"/>
            <a:ext cx="82296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620">
              <a:solidFill>
                <a:srgbClr val="000000"/>
              </a:solidFill>
            </a:endParaRPr>
          </a:p>
        </p:txBody>
      </p:sp>
      <p:sp>
        <p:nvSpPr>
          <p:cNvPr id="54275" name="Line 2"/>
          <p:cNvSpPr>
            <a:spLocks noChangeShapeType="1"/>
          </p:cNvSpPr>
          <p:nvPr/>
        </p:nvSpPr>
        <p:spPr bwMode="auto">
          <a:xfrm>
            <a:off x="4041934" y="5197793"/>
            <a:ext cx="298608" cy="1429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76" name="Line 3"/>
          <p:cNvSpPr>
            <a:spLocks noChangeShapeType="1"/>
          </p:cNvSpPr>
          <p:nvPr/>
        </p:nvSpPr>
        <p:spPr bwMode="auto">
          <a:xfrm>
            <a:off x="4396266" y="5197793"/>
            <a:ext cx="402764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77" name="Line 4"/>
          <p:cNvSpPr>
            <a:spLocks noChangeShapeType="1"/>
          </p:cNvSpPr>
          <p:nvPr/>
        </p:nvSpPr>
        <p:spPr bwMode="auto">
          <a:xfrm flipV="1">
            <a:off x="4311969" y="5140643"/>
            <a:ext cx="60007" cy="10715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78" name="Line 5"/>
          <p:cNvSpPr>
            <a:spLocks noChangeShapeType="1"/>
          </p:cNvSpPr>
          <p:nvPr/>
        </p:nvSpPr>
        <p:spPr bwMode="auto">
          <a:xfrm flipV="1">
            <a:off x="4377690" y="5140643"/>
            <a:ext cx="58580" cy="10715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79" name="AutoShape 6"/>
          <p:cNvSpPr>
            <a:spLocks/>
          </p:cNvSpPr>
          <p:nvPr/>
        </p:nvSpPr>
        <p:spPr bwMode="auto">
          <a:xfrm>
            <a:off x="637223" y="1417321"/>
            <a:ext cx="735807" cy="39576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defTabSz="342924" eaLnBrk="0" hangingPunct="0"/>
            <a:r>
              <a:rPr lang="en-US" sz="900" dirty="0">
                <a:solidFill>
                  <a:srgbClr val="C82506"/>
                </a:solidFill>
                <a:latin typeface="Helvetica Light" charset="0"/>
                <a:cs typeface="MS PGothic" charset="0"/>
                <a:sym typeface="Helvetica Light" charset="0"/>
              </a:rPr>
              <a:t>Prevention of sexual transmission</a:t>
            </a:r>
            <a:endParaRPr lang="en-US" sz="2070" dirty="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0" name="AutoShape 8"/>
          <p:cNvSpPr>
            <a:spLocks/>
          </p:cNvSpPr>
          <p:nvPr/>
        </p:nvSpPr>
        <p:spPr bwMode="auto">
          <a:xfrm>
            <a:off x="4854893" y="5447825"/>
            <a:ext cx="2547462" cy="34147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1440" b="1">
                <a:solidFill>
                  <a:srgbClr val="C82506"/>
                </a:solidFill>
                <a:latin typeface="Helvetica Light" charset="0"/>
                <a:cs typeface="MS PGothic" charset="0"/>
                <a:sym typeface="Helvetica Light" charset="0"/>
              </a:rPr>
              <a:t>Effectiveness </a:t>
            </a:r>
            <a:r>
              <a:rPr lang="en-US" sz="1440" b="1">
                <a:solidFill>
                  <a:srgbClr val="797979"/>
                </a:solidFill>
                <a:latin typeface="Helvetica Light" charset="0"/>
                <a:cs typeface="MS PGothic" charset="0"/>
                <a:sym typeface="Helvetica Light" charset="0"/>
              </a:rPr>
              <a:t>(%)</a:t>
            </a:r>
            <a:r>
              <a:rPr lang="en-US" sz="1440" b="1">
                <a:solidFill>
                  <a:srgbClr val="C82506"/>
                </a:solidFill>
                <a:latin typeface="Helvetica Light" charset="0"/>
                <a:cs typeface="MS PGothic" charset="0"/>
                <a:sym typeface="Helvetica Light" charset="0"/>
              </a:rPr>
              <a:t> </a:t>
            </a:r>
            <a:endParaRPr lang="en-US" sz="144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1" name="AutoShape 9"/>
          <p:cNvSpPr>
            <a:spLocks/>
          </p:cNvSpPr>
          <p:nvPr/>
        </p:nvSpPr>
        <p:spPr bwMode="auto">
          <a:xfrm>
            <a:off x="644367" y="4929188"/>
            <a:ext cx="1148715" cy="261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defTabSz="342924" eaLnBrk="0" hangingPunct="0"/>
            <a:r>
              <a:rPr lang="en-US" sz="900">
                <a:solidFill>
                  <a:srgbClr val="C82506"/>
                </a:solidFill>
                <a:latin typeface="Helvetica Light" charset="0"/>
                <a:cs typeface="MS PGothic" charset="0"/>
                <a:sym typeface="Helvetica Light" charset="0"/>
              </a:rPr>
              <a:t>Prevention in people who inject drugs</a:t>
            </a:r>
          </a:p>
        </p:txBody>
      </p:sp>
      <p:sp>
        <p:nvSpPr>
          <p:cNvPr id="54282" name="AutoShape 10"/>
          <p:cNvSpPr>
            <a:spLocks/>
          </p:cNvSpPr>
          <p:nvPr/>
        </p:nvSpPr>
        <p:spPr bwMode="auto">
          <a:xfrm>
            <a:off x="7242390" y="885824"/>
            <a:ext cx="1160146" cy="12573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defTabSz="342924" eaLnBrk="0" hangingPunct="0"/>
            <a:r>
              <a:rPr lang="en-US" sz="900" dirty="0">
                <a:solidFill>
                  <a:srgbClr val="C82506"/>
                </a:solidFill>
                <a:latin typeface="Helvetica" charset="0"/>
                <a:cs typeface="MS PGothic" charset="0"/>
                <a:sym typeface="Helvetica" charset="0"/>
              </a:rPr>
              <a:t>Effect size </a:t>
            </a:r>
            <a:r>
              <a:rPr lang="en-US" sz="900" dirty="0">
                <a:solidFill>
                  <a:srgbClr val="797979"/>
                </a:solidFill>
                <a:latin typeface="Helvetica" charset="0"/>
                <a:cs typeface="MS PGothic" charset="0"/>
                <a:sym typeface="Helvetica" charset="0"/>
              </a:rPr>
              <a:t>(CI)</a:t>
            </a:r>
            <a:endParaRPr lang="en-US" sz="2070" dirty="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3" name="Line 13"/>
          <p:cNvSpPr>
            <a:spLocks noChangeShapeType="1"/>
          </p:cNvSpPr>
          <p:nvPr/>
        </p:nvSpPr>
        <p:spPr bwMode="auto">
          <a:xfrm>
            <a:off x="787242" y="1295877"/>
            <a:ext cx="747236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84" name="AutoShape 21"/>
          <p:cNvSpPr>
            <a:spLocks/>
          </p:cNvSpPr>
          <p:nvPr/>
        </p:nvSpPr>
        <p:spPr bwMode="auto">
          <a:xfrm>
            <a:off x="1115855" y="4914901"/>
            <a:ext cx="2338863" cy="24717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Bangkok Tenofovir Study – daily oral TDF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(PWID– Thailand)</a:t>
            </a:r>
            <a:endParaRPr lang="en-US" sz="54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5" name="Line 26"/>
          <p:cNvSpPr>
            <a:spLocks noChangeShapeType="1"/>
          </p:cNvSpPr>
          <p:nvPr/>
        </p:nvSpPr>
        <p:spPr bwMode="auto">
          <a:xfrm flipH="1">
            <a:off x="7290912" y="1423035"/>
            <a:ext cx="0" cy="380619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86" name="Line 36"/>
          <p:cNvSpPr>
            <a:spLocks noChangeShapeType="1"/>
          </p:cNvSpPr>
          <p:nvPr/>
        </p:nvSpPr>
        <p:spPr bwMode="auto">
          <a:xfrm flipH="1">
            <a:off x="4041935" y="1423036"/>
            <a:ext cx="1428" cy="377475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87" name="AutoShape 39"/>
          <p:cNvSpPr>
            <a:spLocks/>
          </p:cNvSpPr>
          <p:nvPr/>
        </p:nvSpPr>
        <p:spPr bwMode="auto">
          <a:xfrm>
            <a:off x="5490688" y="5173505"/>
            <a:ext cx="78580" cy="671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88" name="AutoShape 40"/>
          <p:cNvSpPr>
            <a:spLocks/>
          </p:cNvSpPr>
          <p:nvPr/>
        </p:nvSpPr>
        <p:spPr bwMode="auto">
          <a:xfrm>
            <a:off x="5453540" y="5232083"/>
            <a:ext cx="144303" cy="16430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9" name="AutoShape 41"/>
          <p:cNvSpPr>
            <a:spLocks/>
          </p:cNvSpPr>
          <p:nvPr/>
        </p:nvSpPr>
        <p:spPr bwMode="auto">
          <a:xfrm>
            <a:off x="7142322" y="5232083"/>
            <a:ext cx="285750" cy="1814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100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90" name="AutoShape 42"/>
          <p:cNvSpPr>
            <a:spLocks/>
          </p:cNvSpPr>
          <p:nvPr/>
        </p:nvSpPr>
        <p:spPr bwMode="auto">
          <a:xfrm>
            <a:off x="3873342" y="5224939"/>
            <a:ext cx="330041" cy="1814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-130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91" name="Line 43"/>
          <p:cNvSpPr>
            <a:spLocks noChangeShapeType="1"/>
          </p:cNvSpPr>
          <p:nvPr/>
        </p:nvSpPr>
        <p:spPr bwMode="auto">
          <a:xfrm flipH="1">
            <a:off x="5527835" y="1428751"/>
            <a:ext cx="10001" cy="376904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92" name="Line 44"/>
          <p:cNvSpPr>
            <a:spLocks noChangeShapeType="1"/>
          </p:cNvSpPr>
          <p:nvPr/>
        </p:nvSpPr>
        <p:spPr bwMode="auto">
          <a:xfrm>
            <a:off x="682943" y="4943475"/>
            <a:ext cx="75938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grpSp>
        <p:nvGrpSpPr>
          <p:cNvPr id="54293" name="Group 17"/>
          <p:cNvGrpSpPr>
            <a:grpSpLocks/>
          </p:cNvGrpSpPr>
          <p:nvPr/>
        </p:nvGrpSpPr>
        <p:grpSpPr bwMode="auto">
          <a:xfrm>
            <a:off x="4090512" y="4692015"/>
            <a:ext cx="1490186" cy="84297"/>
            <a:chOff x="5740400" y="7145338"/>
            <a:chExt cx="2355850" cy="158750"/>
          </a:xfrm>
        </p:grpSpPr>
        <p:sp>
          <p:nvSpPr>
            <p:cNvPr id="54561" name="AutoShape 69"/>
            <p:cNvSpPr>
              <a:spLocks/>
            </p:cNvSpPr>
            <p:nvPr/>
          </p:nvSpPr>
          <p:spPr bwMode="auto">
            <a:xfrm>
              <a:off x="5740400" y="7186613"/>
              <a:ext cx="10398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62" name="AutoShape 70"/>
            <p:cNvSpPr>
              <a:spLocks/>
            </p:cNvSpPr>
            <p:nvPr/>
          </p:nvSpPr>
          <p:spPr bwMode="auto">
            <a:xfrm>
              <a:off x="6765925" y="7186613"/>
              <a:ext cx="1330325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63" name="AutoShape 71"/>
            <p:cNvSpPr>
              <a:spLocks/>
            </p:cNvSpPr>
            <p:nvPr/>
          </p:nvSpPr>
          <p:spPr bwMode="auto">
            <a:xfrm>
              <a:off x="6638925" y="7145338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sp>
        <p:nvSpPr>
          <p:cNvPr id="54294" name="Line 75"/>
          <p:cNvSpPr>
            <a:spLocks noChangeShapeType="1"/>
          </p:cNvSpPr>
          <p:nvPr/>
        </p:nvSpPr>
        <p:spPr bwMode="auto">
          <a:xfrm flipH="1">
            <a:off x="6413660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95" name="AutoShape 11"/>
          <p:cNvSpPr>
            <a:spLocks/>
          </p:cNvSpPr>
          <p:nvPr/>
        </p:nvSpPr>
        <p:spPr bwMode="auto">
          <a:xfrm>
            <a:off x="384334" y="1428750"/>
            <a:ext cx="3106103" cy="341614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PROUD – daily oral TDF/FTC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(MSM – United Kingdom)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IPERGAY – event-driven TDF/FTC 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(MSM – Canada, France)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Partners PrEP – daily oral TDF/FTC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(Serodiscordant couples – Kenya, Uganda)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Partners PrEP – daily oral TDF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(Serodiscordant couples – Kenya, Uganda)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TDF2 – daily TDF/FTC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(Heterosexual men and women – Botswana)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iPrEx – daily oral TDF/FTC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(MSM – North and South America, South Africa, Thailand)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CAPRISA 004 – BAT-24 dosing vaginal tenofovir gel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RV 144 – six injectable ALVAC/AIDSVAX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(Heterosexual men and women – Thailand)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" charset="0"/>
              </a:rPr>
              <a:t>The Ring Study</a:t>
            </a:r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 – monthly vaginal ring containing dapivirine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Africa, Uganda)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" charset="0"/>
              </a:rPr>
              <a:t>ASPIRE</a:t>
            </a:r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 – monthly vaginal ring containing dapivirine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Malawi, South Africa, Uganda, Zimbabwe) </a:t>
            </a:r>
          </a:p>
          <a:p>
            <a:pPr algn="r" defTabSz="342924" eaLnBrk="0" hangingPunct="0"/>
            <a:endParaRPr lang="en-US" sz="36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MTN 003/VOICE – daily dosing vaginal tenofovir gel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Africa, Uganda, Zimbabwe)</a:t>
            </a:r>
          </a:p>
          <a:p>
            <a:pPr algn="r" defTabSz="342924" eaLnBrk="0" hangingPunct="0"/>
            <a:endParaRPr lang="en-US" sz="36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FEM-PrEP – daily oral TDF/FTC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Kenya, South Africa, Tanzania)</a:t>
            </a:r>
          </a:p>
          <a:p>
            <a:pPr algn="r" defTabSz="342924" eaLnBrk="0" hangingPunct="0"/>
            <a:endParaRPr lang="en-US" sz="54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" charset="0"/>
              </a:rPr>
              <a:t>FACTS 001 – event-driven vaginal tenofovir gel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Africa)</a:t>
            </a:r>
          </a:p>
          <a:p>
            <a:pPr algn="r" defTabSz="342924" eaLnBrk="0" hangingPunct="0"/>
            <a:endParaRPr lang="en-US" sz="54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MTN 003/VOICE – daily oral TDF/FTC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Africa, Uganda, Zimbabwe)</a:t>
            </a:r>
          </a:p>
          <a:p>
            <a:pPr algn="r" defTabSz="342924" eaLnBrk="0" hangingPunct="0"/>
            <a:endParaRPr lang="en-US" sz="45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42924" eaLnBrk="0" hangingPunct="0"/>
            <a:r>
              <a:rPr lang="en-US" sz="630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MTN 003/VOICE – daily oral TDF</a:t>
            </a:r>
          </a:p>
          <a:p>
            <a:pPr algn="r" defTabSz="342924" eaLnBrk="0" hangingPunct="0"/>
            <a:r>
              <a:rPr lang="en-US" sz="54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Africa, Uganda, Zimbabwe)</a:t>
            </a:r>
            <a:endParaRPr lang="en-US" sz="54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96" name="TextBox 87"/>
          <p:cNvSpPr txBox="1">
            <a:spLocks noChangeArrowheads="1"/>
          </p:cNvSpPr>
          <p:nvPr/>
        </p:nvSpPr>
        <p:spPr bwMode="auto">
          <a:xfrm>
            <a:off x="7369494" y="1465898"/>
            <a:ext cx="599008" cy="43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720" tIns="26860" rIns="53720" bIns="26860">
            <a:spAutoFit/>
          </a:bodyPr>
          <a:lstStyle>
            <a:lvl1pPr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00" b="1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86%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(58; 97)</a:t>
            </a:r>
          </a:p>
          <a:p>
            <a:endParaRPr lang="en-US" sz="810" b="1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86%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(44; 99)</a:t>
            </a:r>
          </a:p>
          <a:p>
            <a:endParaRPr lang="en-US" sz="99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75%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(55; 87)</a:t>
            </a:r>
          </a:p>
          <a:p>
            <a:endParaRPr lang="en-US" sz="990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67%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(44; 81)</a:t>
            </a:r>
          </a:p>
          <a:p>
            <a:endParaRPr lang="en-US" sz="81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62%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(22; 84)</a:t>
            </a:r>
          </a:p>
          <a:p>
            <a:endParaRPr lang="en-US" sz="81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44%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(15; 63)</a:t>
            </a:r>
          </a:p>
          <a:p>
            <a:endParaRPr lang="en-US" sz="945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39%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(6; 60)</a:t>
            </a:r>
          </a:p>
          <a:p>
            <a:endParaRPr lang="en-US" sz="810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31%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(1; 51)</a:t>
            </a:r>
          </a:p>
          <a:p>
            <a:endParaRPr lang="en-US" sz="810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31%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(1; 51)</a:t>
            </a:r>
          </a:p>
          <a:p>
            <a:endParaRPr lang="en-US" sz="990" b="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27%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(1; 46)</a:t>
            </a:r>
            <a:endParaRPr lang="en-US" sz="990" b="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endParaRPr lang="en-US" sz="810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15%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(-21; 40)</a:t>
            </a:r>
          </a:p>
          <a:p>
            <a:endParaRPr lang="en-US" sz="810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6%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(-21; 40)</a:t>
            </a:r>
          </a:p>
          <a:p>
            <a:endParaRPr lang="en-US" sz="810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0%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(-40; 30)</a:t>
            </a:r>
            <a:endParaRPr lang="en-US" sz="630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endParaRPr lang="en-US" sz="810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-4%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(-49; 27)</a:t>
            </a:r>
          </a:p>
          <a:p>
            <a:endParaRPr lang="en-US" sz="81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49%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(-129; 3)</a:t>
            </a:r>
          </a:p>
          <a:p>
            <a:endParaRPr lang="en-US" sz="1260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63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49% </a:t>
            </a:r>
            <a:r>
              <a:rPr lang="en-US" sz="630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(10; 72)</a:t>
            </a:r>
            <a:endParaRPr lang="en-US" sz="63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63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63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63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63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63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63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63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</p:txBody>
      </p:sp>
      <p:sp>
        <p:nvSpPr>
          <p:cNvPr id="54297" name="Line 43"/>
          <p:cNvSpPr>
            <a:spLocks noChangeShapeType="1"/>
          </p:cNvSpPr>
          <p:nvPr/>
        </p:nvSpPr>
        <p:spPr bwMode="auto">
          <a:xfrm flipH="1">
            <a:off x="5712142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98" name="Line 43"/>
          <p:cNvSpPr>
            <a:spLocks noChangeShapeType="1"/>
          </p:cNvSpPr>
          <p:nvPr/>
        </p:nvSpPr>
        <p:spPr bwMode="auto">
          <a:xfrm flipH="1">
            <a:off x="5887879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299" name="Line 43"/>
          <p:cNvSpPr>
            <a:spLocks noChangeShapeType="1"/>
          </p:cNvSpPr>
          <p:nvPr/>
        </p:nvSpPr>
        <p:spPr bwMode="auto">
          <a:xfrm flipH="1">
            <a:off x="6062187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0" name="Line 43"/>
          <p:cNvSpPr>
            <a:spLocks noChangeShapeType="1"/>
          </p:cNvSpPr>
          <p:nvPr/>
        </p:nvSpPr>
        <p:spPr bwMode="auto">
          <a:xfrm flipH="1">
            <a:off x="6237923" y="5152073"/>
            <a:ext cx="0" cy="11144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1" name="Line 43"/>
          <p:cNvSpPr>
            <a:spLocks noChangeShapeType="1"/>
          </p:cNvSpPr>
          <p:nvPr/>
        </p:nvSpPr>
        <p:spPr bwMode="auto">
          <a:xfrm flipH="1">
            <a:off x="6589395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2" name="Line 43"/>
          <p:cNvSpPr>
            <a:spLocks noChangeShapeType="1"/>
          </p:cNvSpPr>
          <p:nvPr/>
        </p:nvSpPr>
        <p:spPr bwMode="auto">
          <a:xfrm flipH="1">
            <a:off x="6763702" y="5152073"/>
            <a:ext cx="0" cy="11144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3" name="Line 43"/>
          <p:cNvSpPr>
            <a:spLocks noChangeShapeType="1"/>
          </p:cNvSpPr>
          <p:nvPr/>
        </p:nvSpPr>
        <p:spPr bwMode="auto">
          <a:xfrm flipH="1">
            <a:off x="6939439" y="5152073"/>
            <a:ext cx="0" cy="11144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4" name="Line 43"/>
          <p:cNvSpPr>
            <a:spLocks noChangeShapeType="1"/>
          </p:cNvSpPr>
          <p:nvPr/>
        </p:nvSpPr>
        <p:spPr bwMode="auto">
          <a:xfrm flipH="1">
            <a:off x="7115175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5" name="Line 43"/>
          <p:cNvSpPr>
            <a:spLocks noChangeShapeType="1"/>
          </p:cNvSpPr>
          <p:nvPr/>
        </p:nvSpPr>
        <p:spPr bwMode="auto">
          <a:xfrm flipH="1">
            <a:off x="4826317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6" name="Line 43"/>
          <p:cNvSpPr>
            <a:spLocks noChangeShapeType="1"/>
          </p:cNvSpPr>
          <p:nvPr/>
        </p:nvSpPr>
        <p:spPr bwMode="auto">
          <a:xfrm flipH="1">
            <a:off x="5000625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7" name="Line 43"/>
          <p:cNvSpPr>
            <a:spLocks noChangeShapeType="1"/>
          </p:cNvSpPr>
          <p:nvPr/>
        </p:nvSpPr>
        <p:spPr bwMode="auto">
          <a:xfrm flipH="1">
            <a:off x="5176362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8" name="Line 43"/>
          <p:cNvSpPr>
            <a:spLocks noChangeShapeType="1"/>
          </p:cNvSpPr>
          <p:nvPr/>
        </p:nvSpPr>
        <p:spPr bwMode="auto">
          <a:xfrm flipH="1">
            <a:off x="5352098" y="5156359"/>
            <a:ext cx="0" cy="11144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09" name="Line 43"/>
          <p:cNvSpPr>
            <a:spLocks noChangeShapeType="1"/>
          </p:cNvSpPr>
          <p:nvPr/>
        </p:nvSpPr>
        <p:spPr bwMode="auto">
          <a:xfrm flipH="1">
            <a:off x="4650582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10" name="AutoShape 40"/>
          <p:cNvSpPr>
            <a:spLocks/>
          </p:cNvSpPr>
          <p:nvPr/>
        </p:nvSpPr>
        <p:spPr bwMode="auto">
          <a:xfrm>
            <a:off x="5775008" y="5190650"/>
            <a:ext cx="217170" cy="228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20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1" name="AutoShape 40"/>
          <p:cNvSpPr>
            <a:spLocks/>
          </p:cNvSpPr>
          <p:nvPr/>
        </p:nvSpPr>
        <p:spPr bwMode="auto">
          <a:xfrm>
            <a:off x="6126480" y="5233513"/>
            <a:ext cx="210027" cy="1600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40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2" name="AutoShape 40"/>
          <p:cNvSpPr>
            <a:spLocks/>
          </p:cNvSpPr>
          <p:nvPr/>
        </p:nvSpPr>
        <p:spPr bwMode="auto">
          <a:xfrm flipH="1">
            <a:off x="6489382" y="5253515"/>
            <a:ext cx="192882" cy="12001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60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3" name="AutoShape 40"/>
          <p:cNvSpPr>
            <a:spLocks/>
          </p:cNvSpPr>
          <p:nvPr/>
        </p:nvSpPr>
        <p:spPr bwMode="auto">
          <a:xfrm flipH="1">
            <a:off x="6837997" y="5253515"/>
            <a:ext cx="192882" cy="12001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80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4" name="AutoShape 40"/>
          <p:cNvSpPr>
            <a:spLocks/>
          </p:cNvSpPr>
          <p:nvPr/>
        </p:nvSpPr>
        <p:spPr bwMode="auto">
          <a:xfrm>
            <a:off x="4690587" y="5227798"/>
            <a:ext cx="241458" cy="16144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-40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5" name="AutoShape 39"/>
          <p:cNvSpPr>
            <a:spLocks/>
          </p:cNvSpPr>
          <p:nvPr/>
        </p:nvSpPr>
        <p:spPr bwMode="auto">
          <a:xfrm>
            <a:off x="7250908" y="5174932"/>
            <a:ext cx="80010" cy="6715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16" name="AutoShape 39"/>
          <p:cNvSpPr>
            <a:spLocks/>
          </p:cNvSpPr>
          <p:nvPr/>
        </p:nvSpPr>
        <p:spPr bwMode="auto">
          <a:xfrm>
            <a:off x="4004787" y="5170647"/>
            <a:ext cx="78580" cy="6572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17" name="AutoShape 40"/>
          <p:cNvSpPr>
            <a:spLocks/>
          </p:cNvSpPr>
          <p:nvPr/>
        </p:nvSpPr>
        <p:spPr bwMode="auto">
          <a:xfrm>
            <a:off x="5043487" y="5227798"/>
            <a:ext cx="241460" cy="16144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-20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8" name="Line 43"/>
          <p:cNvSpPr>
            <a:spLocks noChangeShapeType="1"/>
          </p:cNvSpPr>
          <p:nvPr/>
        </p:nvSpPr>
        <p:spPr bwMode="auto">
          <a:xfrm flipH="1">
            <a:off x="4476275" y="5152073"/>
            <a:ext cx="0" cy="11001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grpSp>
        <p:nvGrpSpPr>
          <p:cNvPr id="54319" name="Group 21"/>
          <p:cNvGrpSpPr>
            <a:grpSpLocks/>
          </p:cNvGrpSpPr>
          <p:nvPr/>
        </p:nvGrpSpPr>
        <p:grpSpPr bwMode="auto">
          <a:xfrm>
            <a:off x="4694873" y="4483418"/>
            <a:ext cx="1347312" cy="82868"/>
            <a:chOff x="6696075" y="6875419"/>
            <a:chExt cx="2130902" cy="158750"/>
          </a:xfrm>
        </p:grpSpPr>
        <p:sp>
          <p:nvSpPr>
            <p:cNvPr id="54558" name="AutoShape 66"/>
            <p:cNvSpPr>
              <a:spLocks/>
            </p:cNvSpPr>
            <p:nvPr/>
          </p:nvSpPr>
          <p:spPr bwMode="auto">
            <a:xfrm>
              <a:off x="6696075" y="6921456"/>
              <a:ext cx="11541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59" name="AutoShape 67"/>
            <p:cNvSpPr>
              <a:spLocks/>
            </p:cNvSpPr>
            <p:nvPr/>
          </p:nvSpPr>
          <p:spPr bwMode="auto">
            <a:xfrm>
              <a:off x="7873524" y="6918281"/>
              <a:ext cx="95345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60" name="AutoShape 71"/>
            <p:cNvSpPr>
              <a:spLocks/>
            </p:cNvSpPr>
            <p:nvPr/>
          </p:nvSpPr>
          <p:spPr bwMode="auto">
            <a:xfrm>
              <a:off x="7772400" y="6875419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sp>
        <p:nvSpPr>
          <p:cNvPr id="54320" name="AutoShape 63"/>
          <p:cNvSpPr>
            <a:spLocks/>
          </p:cNvSpPr>
          <p:nvPr/>
        </p:nvSpPr>
        <p:spPr bwMode="auto">
          <a:xfrm>
            <a:off x="5149216" y="4050507"/>
            <a:ext cx="460058" cy="400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21" name="AutoShape 64"/>
          <p:cNvSpPr>
            <a:spLocks/>
          </p:cNvSpPr>
          <p:nvPr/>
        </p:nvSpPr>
        <p:spPr bwMode="auto">
          <a:xfrm>
            <a:off x="5649277" y="4051935"/>
            <a:ext cx="598647" cy="400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22" name="AutoShape 71"/>
          <p:cNvSpPr>
            <a:spLocks/>
          </p:cNvSpPr>
          <p:nvPr/>
        </p:nvSpPr>
        <p:spPr bwMode="auto">
          <a:xfrm>
            <a:off x="5587842" y="4026218"/>
            <a:ext cx="100012" cy="8286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grpSp>
        <p:nvGrpSpPr>
          <p:cNvPr id="54323" name="Group 14"/>
          <p:cNvGrpSpPr>
            <a:grpSpLocks/>
          </p:cNvGrpSpPr>
          <p:nvPr/>
        </p:nvGrpSpPr>
        <p:grpSpPr bwMode="auto">
          <a:xfrm>
            <a:off x="5149215" y="3797618"/>
            <a:ext cx="1102995" cy="82868"/>
            <a:chOff x="7413148" y="5574876"/>
            <a:chExt cx="1743552" cy="158750"/>
          </a:xfrm>
        </p:grpSpPr>
        <p:sp>
          <p:nvSpPr>
            <p:cNvPr id="54555" name="AutoShape 60"/>
            <p:cNvSpPr>
              <a:spLocks/>
            </p:cNvSpPr>
            <p:nvPr/>
          </p:nvSpPr>
          <p:spPr bwMode="auto">
            <a:xfrm>
              <a:off x="7413148" y="5628851"/>
              <a:ext cx="1058228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56" name="AutoShape 61"/>
            <p:cNvSpPr>
              <a:spLocks/>
            </p:cNvSpPr>
            <p:nvPr/>
          </p:nvSpPr>
          <p:spPr bwMode="auto">
            <a:xfrm>
              <a:off x="8388350" y="5616151"/>
              <a:ext cx="768350" cy="746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57" name="AutoShape 71"/>
            <p:cNvSpPr>
              <a:spLocks/>
            </p:cNvSpPr>
            <p:nvPr/>
          </p:nvSpPr>
          <p:spPr bwMode="auto">
            <a:xfrm>
              <a:off x="8361363" y="5574876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grpSp>
        <p:nvGrpSpPr>
          <p:cNvPr id="54324" name="Group 11"/>
          <p:cNvGrpSpPr>
            <a:grpSpLocks/>
          </p:cNvGrpSpPr>
          <p:nvPr/>
        </p:nvGrpSpPr>
        <p:grpSpPr bwMode="auto">
          <a:xfrm>
            <a:off x="5637848" y="2881789"/>
            <a:ext cx="924402" cy="84295"/>
            <a:chOff x="8186738" y="4238625"/>
            <a:chExt cx="1460500" cy="158750"/>
          </a:xfrm>
        </p:grpSpPr>
        <p:sp>
          <p:nvSpPr>
            <p:cNvPr id="54552" name="AutoShape 57"/>
            <p:cNvSpPr>
              <a:spLocks/>
            </p:cNvSpPr>
            <p:nvPr/>
          </p:nvSpPr>
          <p:spPr bwMode="auto">
            <a:xfrm>
              <a:off x="8186738" y="4275138"/>
              <a:ext cx="808037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53" name="AutoShape 58"/>
            <p:cNvSpPr>
              <a:spLocks/>
            </p:cNvSpPr>
            <p:nvPr/>
          </p:nvSpPr>
          <p:spPr bwMode="auto">
            <a:xfrm>
              <a:off x="9048750" y="4275138"/>
              <a:ext cx="598488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54" name="AutoShape 71"/>
            <p:cNvSpPr>
              <a:spLocks/>
            </p:cNvSpPr>
            <p:nvPr/>
          </p:nvSpPr>
          <p:spPr bwMode="auto">
            <a:xfrm>
              <a:off x="8983663" y="4238625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grpSp>
        <p:nvGrpSpPr>
          <p:cNvPr id="54325" name="Group 10"/>
          <p:cNvGrpSpPr>
            <a:grpSpLocks/>
          </p:cNvGrpSpPr>
          <p:nvPr/>
        </p:nvGrpSpPr>
        <p:grpSpPr bwMode="auto">
          <a:xfrm>
            <a:off x="5826443" y="2653189"/>
            <a:ext cx="832962" cy="84295"/>
            <a:chOff x="8483600" y="3661530"/>
            <a:chExt cx="1317625" cy="158750"/>
          </a:xfrm>
        </p:grpSpPr>
        <p:sp>
          <p:nvSpPr>
            <p:cNvPr id="54549" name="AutoShape 54"/>
            <p:cNvSpPr>
              <a:spLocks/>
            </p:cNvSpPr>
            <p:nvPr/>
          </p:nvSpPr>
          <p:spPr bwMode="auto">
            <a:xfrm>
              <a:off x="8483600" y="3704392"/>
              <a:ext cx="715963" cy="777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50" name="AutoShape 55"/>
            <p:cNvSpPr>
              <a:spLocks/>
            </p:cNvSpPr>
            <p:nvPr/>
          </p:nvSpPr>
          <p:spPr bwMode="auto">
            <a:xfrm>
              <a:off x="9202738" y="3704392"/>
              <a:ext cx="598487" cy="777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51" name="AutoShape 71"/>
            <p:cNvSpPr>
              <a:spLocks/>
            </p:cNvSpPr>
            <p:nvPr/>
          </p:nvSpPr>
          <p:spPr bwMode="auto">
            <a:xfrm>
              <a:off x="9177338" y="3661530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sp>
        <p:nvSpPr>
          <p:cNvPr id="54326" name="AutoShape 48"/>
          <p:cNvSpPr>
            <a:spLocks/>
          </p:cNvSpPr>
          <p:nvPr/>
        </p:nvSpPr>
        <p:spPr bwMode="auto">
          <a:xfrm>
            <a:off x="5942172" y="2441734"/>
            <a:ext cx="651510" cy="400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27" name="AutoShape 49"/>
          <p:cNvSpPr>
            <a:spLocks/>
          </p:cNvSpPr>
          <p:nvPr/>
        </p:nvSpPr>
        <p:spPr bwMode="auto">
          <a:xfrm>
            <a:off x="6633687" y="2441734"/>
            <a:ext cx="400050" cy="400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28" name="AutoShape 71"/>
          <p:cNvSpPr>
            <a:spLocks/>
          </p:cNvSpPr>
          <p:nvPr/>
        </p:nvSpPr>
        <p:spPr bwMode="auto">
          <a:xfrm>
            <a:off x="6592254" y="2424589"/>
            <a:ext cx="100012" cy="8429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grpSp>
        <p:nvGrpSpPr>
          <p:cNvPr id="54329" name="Group 8"/>
          <p:cNvGrpSpPr>
            <a:grpSpLocks/>
          </p:cNvGrpSpPr>
          <p:nvPr/>
        </p:nvGrpSpPr>
        <p:grpSpPr bwMode="auto">
          <a:xfrm>
            <a:off x="6310790" y="2197418"/>
            <a:ext cx="654367" cy="82868"/>
            <a:chOff x="9250363" y="2644697"/>
            <a:chExt cx="1033462" cy="158750"/>
          </a:xfrm>
        </p:grpSpPr>
        <p:sp>
          <p:nvSpPr>
            <p:cNvPr id="54546" name="AutoShape 45"/>
            <p:cNvSpPr>
              <a:spLocks/>
            </p:cNvSpPr>
            <p:nvPr/>
          </p:nvSpPr>
          <p:spPr bwMode="auto">
            <a:xfrm>
              <a:off x="9250363" y="2696165"/>
              <a:ext cx="593725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47" name="AutoShape 46"/>
            <p:cNvSpPr>
              <a:spLocks/>
            </p:cNvSpPr>
            <p:nvPr/>
          </p:nvSpPr>
          <p:spPr bwMode="auto">
            <a:xfrm>
              <a:off x="9834563" y="2692322"/>
              <a:ext cx="449262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48" name="AutoShape 71"/>
            <p:cNvSpPr>
              <a:spLocks/>
            </p:cNvSpPr>
            <p:nvPr/>
          </p:nvSpPr>
          <p:spPr bwMode="auto">
            <a:xfrm>
              <a:off x="9812338" y="2644697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grpSp>
        <p:nvGrpSpPr>
          <p:cNvPr id="54330" name="Group 7"/>
          <p:cNvGrpSpPr>
            <a:grpSpLocks/>
          </p:cNvGrpSpPr>
          <p:nvPr/>
        </p:nvGrpSpPr>
        <p:grpSpPr bwMode="auto">
          <a:xfrm>
            <a:off x="6497955" y="1968818"/>
            <a:ext cx="590075" cy="82868"/>
            <a:chOff x="9545638" y="2217824"/>
            <a:chExt cx="933450" cy="158750"/>
          </a:xfrm>
        </p:grpSpPr>
        <p:sp>
          <p:nvSpPr>
            <p:cNvPr id="54543" name="AutoShape 22"/>
            <p:cNvSpPr>
              <a:spLocks/>
            </p:cNvSpPr>
            <p:nvPr/>
          </p:nvSpPr>
          <p:spPr bwMode="auto">
            <a:xfrm>
              <a:off x="9545638" y="2255924"/>
              <a:ext cx="534987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44" name="AutoShape 52"/>
            <p:cNvSpPr>
              <a:spLocks/>
            </p:cNvSpPr>
            <p:nvPr/>
          </p:nvSpPr>
          <p:spPr bwMode="auto">
            <a:xfrm>
              <a:off x="10104438" y="2251162"/>
              <a:ext cx="37465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45" name="AutoShape 71"/>
            <p:cNvSpPr>
              <a:spLocks/>
            </p:cNvSpPr>
            <p:nvPr/>
          </p:nvSpPr>
          <p:spPr bwMode="auto">
            <a:xfrm>
              <a:off x="10066338" y="2217824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grpSp>
        <p:nvGrpSpPr>
          <p:cNvPr id="54331" name="Group 13"/>
          <p:cNvGrpSpPr>
            <a:grpSpLocks/>
          </p:cNvGrpSpPr>
          <p:nvPr/>
        </p:nvGrpSpPr>
        <p:grpSpPr bwMode="auto">
          <a:xfrm>
            <a:off x="6326505" y="1740218"/>
            <a:ext cx="932974" cy="82868"/>
            <a:chOff x="9274493" y="1757363"/>
            <a:chExt cx="1474470" cy="158750"/>
          </a:xfrm>
        </p:grpSpPr>
        <p:sp>
          <p:nvSpPr>
            <p:cNvPr id="54540" name="AutoShape 23"/>
            <p:cNvSpPr>
              <a:spLocks/>
            </p:cNvSpPr>
            <p:nvPr/>
          </p:nvSpPr>
          <p:spPr bwMode="auto">
            <a:xfrm>
              <a:off x="10336213" y="1816768"/>
              <a:ext cx="41275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41" name="AutoShape 22"/>
            <p:cNvSpPr>
              <a:spLocks/>
            </p:cNvSpPr>
            <p:nvPr/>
          </p:nvSpPr>
          <p:spPr bwMode="auto">
            <a:xfrm>
              <a:off x="9274493" y="1816768"/>
              <a:ext cx="114554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42" name="AutoShape 71"/>
            <p:cNvSpPr>
              <a:spLocks/>
            </p:cNvSpPr>
            <p:nvPr/>
          </p:nvSpPr>
          <p:spPr bwMode="auto">
            <a:xfrm>
              <a:off x="10329863" y="1757363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grpSp>
        <p:nvGrpSpPr>
          <p:cNvPr id="54332" name="Group 12"/>
          <p:cNvGrpSpPr>
            <a:grpSpLocks/>
          </p:cNvGrpSpPr>
          <p:nvPr/>
        </p:nvGrpSpPr>
        <p:grpSpPr bwMode="auto">
          <a:xfrm>
            <a:off x="6553677" y="1511618"/>
            <a:ext cx="682942" cy="82868"/>
            <a:chOff x="9635032" y="1357313"/>
            <a:chExt cx="1078609" cy="158750"/>
          </a:xfrm>
        </p:grpSpPr>
        <p:sp>
          <p:nvSpPr>
            <p:cNvPr id="54537" name="AutoShape 22"/>
            <p:cNvSpPr>
              <a:spLocks/>
            </p:cNvSpPr>
            <p:nvPr/>
          </p:nvSpPr>
          <p:spPr bwMode="auto">
            <a:xfrm>
              <a:off x="9635032" y="1406525"/>
              <a:ext cx="71207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38" name="AutoShape 23"/>
            <p:cNvSpPr>
              <a:spLocks/>
            </p:cNvSpPr>
            <p:nvPr/>
          </p:nvSpPr>
          <p:spPr bwMode="auto">
            <a:xfrm>
              <a:off x="10338198" y="1409700"/>
              <a:ext cx="37544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39" name="AutoShape 71"/>
            <p:cNvSpPr>
              <a:spLocks/>
            </p:cNvSpPr>
            <p:nvPr/>
          </p:nvSpPr>
          <p:spPr bwMode="auto">
            <a:xfrm>
              <a:off x="10333038" y="1357313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grpSp>
        <p:nvGrpSpPr>
          <p:cNvPr id="54333" name="Group 18"/>
          <p:cNvGrpSpPr>
            <a:grpSpLocks/>
          </p:cNvGrpSpPr>
          <p:nvPr/>
        </p:nvGrpSpPr>
        <p:grpSpPr bwMode="auto">
          <a:xfrm>
            <a:off x="5710715" y="4969193"/>
            <a:ext cx="1094422" cy="84297"/>
            <a:chOff x="8277225" y="7797800"/>
            <a:chExt cx="1728788" cy="158750"/>
          </a:xfrm>
        </p:grpSpPr>
        <p:sp>
          <p:nvSpPr>
            <p:cNvPr id="54534" name="AutoShape 72"/>
            <p:cNvSpPr>
              <a:spLocks/>
            </p:cNvSpPr>
            <p:nvPr/>
          </p:nvSpPr>
          <p:spPr bwMode="auto">
            <a:xfrm>
              <a:off x="8277225" y="7840663"/>
              <a:ext cx="10017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35" name="AutoShape 73"/>
            <p:cNvSpPr>
              <a:spLocks/>
            </p:cNvSpPr>
            <p:nvPr/>
          </p:nvSpPr>
          <p:spPr bwMode="auto">
            <a:xfrm>
              <a:off x="9345613" y="7835900"/>
              <a:ext cx="660400" cy="698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36" name="AutoShape 71"/>
            <p:cNvSpPr>
              <a:spLocks/>
            </p:cNvSpPr>
            <p:nvPr/>
          </p:nvSpPr>
          <p:spPr bwMode="auto">
            <a:xfrm>
              <a:off x="9237663" y="7797800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sp>
        <p:nvSpPr>
          <p:cNvPr id="54334" name="AutoShape 40"/>
          <p:cNvSpPr>
            <a:spLocks/>
          </p:cNvSpPr>
          <p:nvPr/>
        </p:nvSpPr>
        <p:spPr bwMode="auto">
          <a:xfrm>
            <a:off x="4299110" y="5227798"/>
            <a:ext cx="311468" cy="1700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844" tIns="29844" rIns="29844" bIns="29844" anchor="ctr"/>
          <a:lstStyle/>
          <a:p>
            <a:pPr algn="ctr" defTabSz="342924" eaLnBrk="0" hangingPunct="0"/>
            <a:r>
              <a:rPr lang="en-US" sz="90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-60</a:t>
            </a:r>
            <a:endParaRPr lang="en-US" sz="90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grpSp>
        <p:nvGrpSpPr>
          <p:cNvPr id="54335" name="Group 12"/>
          <p:cNvGrpSpPr>
            <a:grpSpLocks/>
          </p:cNvGrpSpPr>
          <p:nvPr/>
        </p:nvGrpSpPr>
        <p:grpSpPr bwMode="auto">
          <a:xfrm>
            <a:off x="5549266" y="3110389"/>
            <a:ext cx="894397" cy="84295"/>
            <a:chOff x="8056563" y="4722813"/>
            <a:chExt cx="1412875" cy="158750"/>
          </a:xfrm>
        </p:grpSpPr>
        <p:sp>
          <p:nvSpPr>
            <p:cNvPr id="54531" name="AutoShape 57"/>
            <p:cNvSpPr>
              <a:spLocks/>
            </p:cNvSpPr>
            <p:nvPr/>
          </p:nvSpPr>
          <p:spPr bwMode="auto">
            <a:xfrm>
              <a:off x="8056563" y="4765675"/>
              <a:ext cx="80645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32" name="AutoShape 58"/>
            <p:cNvSpPr>
              <a:spLocks/>
            </p:cNvSpPr>
            <p:nvPr/>
          </p:nvSpPr>
          <p:spPr bwMode="auto">
            <a:xfrm>
              <a:off x="8924925" y="4756150"/>
              <a:ext cx="5445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533" name="AutoShape 71"/>
            <p:cNvSpPr>
              <a:spLocks/>
            </p:cNvSpPr>
            <p:nvPr/>
          </p:nvSpPr>
          <p:spPr bwMode="auto">
            <a:xfrm>
              <a:off x="8831263" y="4722813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grpSp>
        <p:nvGrpSpPr>
          <p:cNvPr id="54336" name="Group 121"/>
          <p:cNvGrpSpPr>
            <a:grpSpLocks noChangeAspect="1"/>
          </p:cNvGrpSpPr>
          <p:nvPr/>
        </p:nvGrpSpPr>
        <p:grpSpPr bwMode="auto">
          <a:xfrm>
            <a:off x="3584735" y="1473042"/>
            <a:ext cx="167163" cy="140018"/>
            <a:chOff x="3734106" y="1164282"/>
            <a:chExt cx="639470" cy="639839"/>
          </a:xfrm>
        </p:grpSpPr>
        <p:sp>
          <p:nvSpPr>
            <p:cNvPr id="124" name="Oval 123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1080">
                <a:solidFill>
                  <a:srgbClr val="C41230"/>
                </a:solidFill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 rot="17838445">
              <a:off x="3963794" y="1475709"/>
              <a:ext cx="300333" cy="14756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 rot="20438150">
              <a:off x="3837950" y="1399325"/>
              <a:ext cx="207692" cy="15016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 rot="17856089">
              <a:off x="3950664" y="1452851"/>
              <a:ext cx="293806" cy="14757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 rot="20438150">
              <a:off x="3843417" y="1366678"/>
              <a:ext cx="295141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29" name="Straight Connector 128"/>
            <p:cNvCxnSpPr>
              <a:stCxn id="128" idx="2"/>
            </p:cNvCxnSpPr>
            <p:nvPr/>
          </p:nvCxnSpPr>
          <p:spPr>
            <a:xfrm flipH="1" flipV="1">
              <a:off x="3969124" y="1360151"/>
              <a:ext cx="43725" cy="143637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4029247" y="1503788"/>
              <a:ext cx="125706" cy="65290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37" name="Group 130"/>
          <p:cNvGrpSpPr>
            <a:grpSpLocks noChangeAspect="1"/>
          </p:cNvGrpSpPr>
          <p:nvPr/>
        </p:nvGrpSpPr>
        <p:grpSpPr bwMode="auto">
          <a:xfrm>
            <a:off x="3589020" y="1707358"/>
            <a:ext cx="165735" cy="137160"/>
            <a:chOff x="3734106" y="1164282"/>
            <a:chExt cx="639470" cy="639839"/>
          </a:xfrm>
        </p:grpSpPr>
        <p:sp>
          <p:nvSpPr>
            <p:cNvPr id="132" name="Oval 131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1080">
                <a:solidFill>
                  <a:srgbClr val="C41230"/>
                </a:solidFill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 rot="17838445">
              <a:off x="3967852" y="1479185"/>
              <a:ext cx="293260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 rot="20438150">
              <a:off x="3838849" y="1404222"/>
              <a:ext cx="209482" cy="14663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 rot="17856089">
              <a:off x="3947983" y="1455858"/>
              <a:ext cx="299922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 rot="20438150">
              <a:off x="3838849" y="1364232"/>
              <a:ext cx="297684" cy="14663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37" name="Straight Connector 136"/>
            <p:cNvCxnSpPr>
              <a:stCxn id="136" idx="2"/>
            </p:cNvCxnSpPr>
            <p:nvPr/>
          </p:nvCxnSpPr>
          <p:spPr>
            <a:xfrm flipH="1" flipV="1">
              <a:off x="3965638" y="1357565"/>
              <a:ext cx="44101" cy="146630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4026279" y="1497531"/>
              <a:ext cx="132304" cy="7331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38" name="Group 138"/>
          <p:cNvGrpSpPr>
            <a:grpSpLocks noChangeAspect="1"/>
          </p:cNvGrpSpPr>
          <p:nvPr/>
        </p:nvGrpSpPr>
        <p:grpSpPr bwMode="auto">
          <a:xfrm>
            <a:off x="3589021" y="1933100"/>
            <a:ext cx="167164" cy="138588"/>
            <a:chOff x="3734106" y="1164282"/>
            <a:chExt cx="639470" cy="639839"/>
          </a:xfrm>
        </p:grpSpPr>
        <p:sp>
          <p:nvSpPr>
            <p:cNvPr id="140" name="Oval 139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1080">
                <a:solidFill>
                  <a:srgbClr val="C41230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 rot="17838445">
              <a:off x="3965546" y="1476379"/>
              <a:ext cx="296831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 rot="20438150">
              <a:off x="3837953" y="1401749"/>
              <a:ext cx="207691" cy="1451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 rot="17856089">
              <a:off x="3955180" y="1456022"/>
              <a:ext cx="290237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 rot="20438150">
              <a:off x="3837953" y="1362171"/>
              <a:ext cx="295139" cy="15171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45" name="Straight Connector 144"/>
            <p:cNvCxnSpPr>
              <a:stCxn id="144" idx="2"/>
            </p:cNvCxnSpPr>
            <p:nvPr/>
          </p:nvCxnSpPr>
          <p:spPr>
            <a:xfrm flipH="1" flipV="1">
              <a:off x="3963659" y="1362171"/>
              <a:ext cx="49192" cy="145119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4029245" y="1500691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39" name="Group 146"/>
          <p:cNvGrpSpPr>
            <a:grpSpLocks noChangeAspect="1"/>
          </p:cNvGrpSpPr>
          <p:nvPr/>
        </p:nvGrpSpPr>
        <p:grpSpPr bwMode="auto">
          <a:xfrm>
            <a:off x="3597593" y="2165986"/>
            <a:ext cx="167164" cy="140018"/>
            <a:chOff x="3734106" y="1164282"/>
            <a:chExt cx="639470" cy="639839"/>
          </a:xfrm>
        </p:grpSpPr>
        <p:sp>
          <p:nvSpPr>
            <p:cNvPr id="148" name="Oval 147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5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13716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18288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22860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27432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defTabSz="537238" eaLnBrk="0" hangingPunct="0">
                <a:defRPr/>
              </a:pPr>
              <a:endParaRPr lang="en-US" altLang="en-US" sz="720">
                <a:solidFill>
                  <a:srgbClr val="C41230"/>
                </a:solidFill>
                <a:cs typeface="Helvetica Light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 rot="17838445">
              <a:off x="3967061" y="1478971"/>
              <a:ext cx="293802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 rot="20438150">
              <a:off x="3837953" y="1405856"/>
              <a:ext cx="207691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 rot="17856089">
              <a:off x="3953396" y="1455589"/>
              <a:ext cx="293802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 rot="20438150">
              <a:off x="3837953" y="1366682"/>
              <a:ext cx="295139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53" name="Straight Connector 152"/>
            <p:cNvCxnSpPr>
              <a:stCxn id="152" idx="2"/>
            </p:cNvCxnSpPr>
            <p:nvPr/>
          </p:nvCxnSpPr>
          <p:spPr>
            <a:xfrm flipH="1" flipV="1">
              <a:off x="3963659" y="1360151"/>
              <a:ext cx="49192" cy="150168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4029245" y="1497261"/>
              <a:ext cx="131173" cy="71817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0" name="Group 154"/>
          <p:cNvGrpSpPr>
            <a:grpSpLocks noChangeAspect="1"/>
          </p:cNvGrpSpPr>
          <p:nvPr/>
        </p:nvGrpSpPr>
        <p:grpSpPr bwMode="auto">
          <a:xfrm>
            <a:off x="3589021" y="2400301"/>
            <a:ext cx="167164" cy="138589"/>
            <a:chOff x="3734106" y="1164282"/>
            <a:chExt cx="639470" cy="639839"/>
          </a:xfrm>
        </p:grpSpPr>
        <p:sp>
          <p:nvSpPr>
            <p:cNvPr id="156" name="Oval 155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1080">
                <a:solidFill>
                  <a:srgbClr val="C41230"/>
                </a:solidFill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 rot="17838445">
              <a:off x="3965547" y="1476376"/>
              <a:ext cx="296834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 rot="20438150">
              <a:off x="3837953" y="1401747"/>
              <a:ext cx="207691" cy="145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 rot="17856089">
              <a:off x="3955181" y="1456024"/>
              <a:ext cx="290235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 rot="20438150">
              <a:off x="3837953" y="1362170"/>
              <a:ext cx="295139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61" name="Straight Connector 160"/>
            <p:cNvCxnSpPr>
              <a:stCxn id="160" idx="2"/>
            </p:cNvCxnSpPr>
            <p:nvPr/>
          </p:nvCxnSpPr>
          <p:spPr>
            <a:xfrm flipH="1" flipV="1">
              <a:off x="3963659" y="1362170"/>
              <a:ext cx="49192" cy="145118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29245" y="1500693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1" name="Group 162"/>
          <p:cNvGrpSpPr>
            <a:grpSpLocks noChangeAspect="1"/>
          </p:cNvGrpSpPr>
          <p:nvPr/>
        </p:nvGrpSpPr>
        <p:grpSpPr bwMode="auto">
          <a:xfrm>
            <a:off x="3580447" y="2633187"/>
            <a:ext cx="165735" cy="140018"/>
            <a:chOff x="3734106" y="1164282"/>
            <a:chExt cx="639470" cy="639839"/>
          </a:xfrm>
        </p:grpSpPr>
        <p:sp>
          <p:nvSpPr>
            <p:cNvPr id="164" name="Oval 163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1080">
                <a:solidFill>
                  <a:srgbClr val="C41230"/>
                </a:solidFill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 rot="17838445">
              <a:off x="3967579" y="1481088"/>
              <a:ext cx="293806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 rot="20438150">
              <a:off x="3838849" y="1405852"/>
              <a:ext cx="209482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 rot="17856089">
              <a:off x="3951043" y="1454972"/>
              <a:ext cx="293806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 rot="20438150">
              <a:off x="3838849" y="1366678"/>
              <a:ext cx="292170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69" name="Straight Connector 168"/>
            <p:cNvCxnSpPr>
              <a:stCxn id="168" idx="2"/>
            </p:cNvCxnSpPr>
            <p:nvPr/>
          </p:nvCxnSpPr>
          <p:spPr>
            <a:xfrm flipH="1" flipV="1">
              <a:off x="3960127" y="1360151"/>
              <a:ext cx="55127" cy="150164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4026279" y="1497257"/>
              <a:ext cx="132304" cy="71821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2" name="Group 230"/>
          <p:cNvGrpSpPr>
            <a:grpSpLocks noChangeAspect="1"/>
          </p:cNvGrpSpPr>
          <p:nvPr/>
        </p:nvGrpSpPr>
        <p:grpSpPr bwMode="auto">
          <a:xfrm>
            <a:off x="3583305" y="3951923"/>
            <a:ext cx="167164" cy="138589"/>
            <a:chOff x="3734106" y="1164282"/>
            <a:chExt cx="639470" cy="639839"/>
          </a:xfrm>
        </p:grpSpPr>
        <p:sp>
          <p:nvSpPr>
            <p:cNvPr id="232" name="Oval 231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1080">
                <a:solidFill>
                  <a:srgbClr val="C41230"/>
                </a:solidFill>
              </a:endParaRPr>
            </a:p>
          </p:txBody>
        </p:sp>
        <p:sp>
          <p:nvSpPr>
            <p:cNvPr id="233" name="Rounded Rectangle 232"/>
            <p:cNvSpPr/>
            <p:nvPr/>
          </p:nvSpPr>
          <p:spPr>
            <a:xfrm rot="17838445">
              <a:off x="3965547" y="1476376"/>
              <a:ext cx="296834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4" name="Rounded Rectangle 233"/>
            <p:cNvSpPr/>
            <p:nvPr/>
          </p:nvSpPr>
          <p:spPr>
            <a:xfrm rot="20438150">
              <a:off x="3837953" y="1401747"/>
              <a:ext cx="207691" cy="145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5" name="Rounded Rectangle 234"/>
            <p:cNvSpPr/>
            <p:nvPr/>
          </p:nvSpPr>
          <p:spPr>
            <a:xfrm rot="17856089">
              <a:off x="3955181" y="1456024"/>
              <a:ext cx="290235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6" name="Rounded Rectangle 235"/>
            <p:cNvSpPr/>
            <p:nvPr/>
          </p:nvSpPr>
          <p:spPr>
            <a:xfrm rot="20438150">
              <a:off x="3837953" y="1362170"/>
              <a:ext cx="295139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37" name="Straight Connector 236"/>
            <p:cNvCxnSpPr>
              <a:stCxn id="236" idx="2"/>
            </p:cNvCxnSpPr>
            <p:nvPr/>
          </p:nvCxnSpPr>
          <p:spPr>
            <a:xfrm flipH="1" flipV="1">
              <a:off x="3963659" y="1362170"/>
              <a:ext cx="49192" cy="145118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 flipV="1">
              <a:off x="4029245" y="1500693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3" name="Group 238"/>
          <p:cNvGrpSpPr>
            <a:grpSpLocks noChangeAspect="1"/>
          </p:cNvGrpSpPr>
          <p:nvPr/>
        </p:nvGrpSpPr>
        <p:grpSpPr bwMode="auto">
          <a:xfrm>
            <a:off x="3583305" y="4414838"/>
            <a:ext cx="167164" cy="138589"/>
            <a:chOff x="3734106" y="1164282"/>
            <a:chExt cx="639470" cy="639839"/>
          </a:xfrm>
        </p:grpSpPr>
        <p:sp>
          <p:nvSpPr>
            <p:cNvPr id="240" name="Oval 239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1080">
                <a:solidFill>
                  <a:srgbClr val="C41230"/>
                </a:solidFill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 rot="17838445">
              <a:off x="3965547" y="1476376"/>
              <a:ext cx="296834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 rot="20438150">
              <a:off x="3837953" y="1401747"/>
              <a:ext cx="207691" cy="145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3" name="Rounded Rectangle 242"/>
            <p:cNvSpPr/>
            <p:nvPr/>
          </p:nvSpPr>
          <p:spPr>
            <a:xfrm rot="17856089">
              <a:off x="3955181" y="1456024"/>
              <a:ext cx="290235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 rot="20438150">
              <a:off x="3837953" y="1362170"/>
              <a:ext cx="295139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45" name="Straight Connector 244"/>
            <p:cNvCxnSpPr>
              <a:stCxn id="244" idx="2"/>
            </p:cNvCxnSpPr>
            <p:nvPr/>
          </p:nvCxnSpPr>
          <p:spPr>
            <a:xfrm flipH="1" flipV="1">
              <a:off x="3963659" y="1362170"/>
              <a:ext cx="49192" cy="145118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 flipV="1">
              <a:off x="4029245" y="1500693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4" name="Group 246"/>
          <p:cNvGrpSpPr>
            <a:grpSpLocks noChangeAspect="1"/>
          </p:cNvGrpSpPr>
          <p:nvPr/>
        </p:nvGrpSpPr>
        <p:grpSpPr bwMode="auto">
          <a:xfrm>
            <a:off x="3583305" y="4640580"/>
            <a:ext cx="167164" cy="140018"/>
            <a:chOff x="3734106" y="1164282"/>
            <a:chExt cx="639470" cy="639839"/>
          </a:xfrm>
        </p:grpSpPr>
        <p:sp>
          <p:nvSpPr>
            <p:cNvPr id="248" name="Oval 247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5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13716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18288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22860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27432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defTabSz="537238" eaLnBrk="0" hangingPunct="0">
                <a:defRPr/>
              </a:pPr>
              <a:endParaRPr lang="en-US" altLang="en-US" sz="720">
                <a:solidFill>
                  <a:srgbClr val="C41230"/>
                </a:solidFill>
                <a:cs typeface="Helvetica Light"/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 rot="17838445">
              <a:off x="3967061" y="1478971"/>
              <a:ext cx="293802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 rot="20438150">
              <a:off x="3837953" y="1405856"/>
              <a:ext cx="207691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 rot="17856089">
              <a:off x="3953396" y="1455589"/>
              <a:ext cx="293802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 rot="20438150">
              <a:off x="3837953" y="1366682"/>
              <a:ext cx="295139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53" name="Straight Connector 252"/>
            <p:cNvCxnSpPr>
              <a:stCxn id="252" idx="2"/>
            </p:cNvCxnSpPr>
            <p:nvPr/>
          </p:nvCxnSpPr>
          <p:spPr>
            <a:xfrm flipH="1" flipV="1">
              <a:off x="3963659" y="1360151"/>
              <a:ext cx="49192" cy="150168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 flipV="1">
              <a:off x="4029245" y="1497261"/>
              <a:ext cx="131173" cy="71817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5" name="Group 542"/>
          <p:cNvGrpSpPr>
            <a:grpSpLocks noChangeAspect="1"/>
          </p:cNvGrpSpPr>
          <p:nvPr/>
        </p:nvGrpSpPr>
        <p:grpSpPr bwMode="auto">
          <a:xfrm>
            <a:off x="3577590" y="3310414"/>
            <a:ext cx="167164" cy="140018"/>
            <a:chOff x="123484" y="1220470"/>
            <a:chExt cx="640080" cy="640080"/>
          </a:xfrm>
        </p:grpSpPr>
        <p:sp>
          <p:nvSpPr>
            <p:cNvPr id="258" name="Oval 257"/>
            <p:cNvSpPr/>
            <p:nvPr/>
          </p:nvSpPr>
          <p:spPr>
            <a:xfrm>
              <a:off x="123484" y="1220470"/>
              <a:ext cx="640080" cy="640080"/>
            </a:xfrm>
            <a:prstGeom prst="ellipse">
              <a:avLst/>
            </a:prstGeom>
            <a:solidFill>
              <a:srgbClr val="98B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endParaRPr lang="en-US" altLang="en-US" sz="2070">
                <a:solidFill>
                  <a:srgbClr val="C41230"/>
                </a:solidFill>
                <a:latin typeface="Helvetica Light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 rot="399029">
              <a:off x="260255" y="1351099"/>
              <a:ext cx="366539" cy="3657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endParaRPr lang="en-US" altLang="en-US" sz="1620">
                <a:solidFill>
                  <a:srgbClr val="C41230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60" name="Arc 259"/>
            <p:cNvSpPr/>
            <p:nvPr/>
          </p:nvSpPr>
          <p:spPr>
            <a:xfrm rot="736393">
              <a:off x="249313" y="1351099"/>
              <a:ext cx="393894" cy="326571"/>
            </a:xfrm>
            <a:prstGeom prst="arc">
              <a:avLst>
                <a:gd name="adj1" fmla="val 14008021"/>
                <a:gd name="adj2" fmla="val 20199900"/>
              </a:avLst>
            </a:prstGeom>
            <a:ln w="9525">
              <a:solidFill>
                <a:srgbClr val="98BFF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endParaRPr lang="en-US" sz="2070" dirty="0">
                <a:solidFill>
                  <a:srgbClr val="393A3B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grpSp>
        <p:nvGrpSpPr>
          <p:cNvPr id="54346" name="Group 542"/>
          <p:cNvGrpSpPr>
            <a:grpSpLocks noChangeAspect="1"/>
          </p:cNvGrpSpPr>
          <p:nvPr/>
        </p:nvGrpSpPr>
        <p:grpSpPr bwMode="auto">
          <a:xfrm>
            <a:off x="3591878" y="3531870"/>
            <a:ext cx="167164" cy="140018"/>
            <a:chOff x="123484" y="1220470"/>
            <a:chExt cx="640080" cy="640080"/>
          </a:xfrm>
        </p:grpSpPr>
        <p:sp>
          <p:nvSpPr>
            <p:cNvPr id="262" name="Oval 261"/>
            <p:cNvSpPr/>
            <p:nvPr/>
          </p:nvSpPr>
          <p:spPr>
            <a:xfrm>
              <a:off x="123484" y="1220470"/>
              <a:ext cx="640080" cy="640080"/>
            </a:xfrm>
            <a:prstGeom prst="ellipse">
              <a:avLst/>
            </a:prstGeom>
            <a:solidFill>
              <a:srgbClr val="98B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endParaRPr lang="en-US" altLang="en-US" sz="2070">
                <a:solidFill>
                  <a:srgbClr val="C41230"/>
                </a:solidFill>
                <a:latin typeface="Helvetica Light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 rot="399029">
              <a:off x="260255" y="1351099"/>
              <a:ext cx="366539" cy="3657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endParaRPr lang="en-US" altLang="en-US" sz="1620">
                <a:solidFill>
                  <a:srgbClr val="C41230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64" name="Arc 263"/>
            <p:cNvSpPr/>
            <p:nvPr/>
          </p:nvSpPr>
          <p:spPr>
            <a:xfrm rot="736393">
              <a:off x="249313" y="1351099"/>
              <a:ext cx="388422" cy="326571"/>
            </a:xfrm>
            <a:prstGeom prst="arc">
              <a:avLst>
                <a:gd name="adj1" fmla="val 14008021"/>
                <a:gd name="adj2" fmla="val 20199900"/>
              </a:avLst>
            </a:prstGeom>
            <a:ln w="9525">
              <a:solidFill>
                <a:srgbClr val="98BFF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endParaRPr lang="en-US" sz="2070" dirty="0">
                <a:solidFill>
                  <a:srgbClr val="393A3B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634365" y="5324952"/>
            <a:ext cx="1521620" cy="6115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3720" tIns="26860" rIns="53720" bIns="26860" anchor="ctr"/>
          <a:lstStyle/>
          <a:p>
            <a:pPr algn="ctr" defTabSz="343236" eaLnBrk="0" hangingPunct="0">
              <a:defRPr/>
            </a:pPr>
            <a:endParaRPr lang="en-US" altLang="en-US" sz="2070">
              <a:solidFill>
                <a:srgbClr val="C41230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sp>
        <p:nvSpPr>
          <p:cNvPr id="185" name="Rectangle 184"/>
          <p:cNvSpPr>
            <a:spLocks/>
          </p:cNvSpPr>
          <p:nvPr/>
        </p:nvSpPr>
        <p:spPr bwMode="auto">
          <a:xfrm>
            <a:off x="2260283" y="5306378"/>
            <a:ext cx="1547337" cy="62722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3720" tIns="26860" rIns="53720" bIns="26860" anchor="ctr"/>
          <a:lstStyle/>
          <a:p>
            <a:pPr algn="ctr" defTabSz="343236" eaLnBrk="0" hangingPunct="0">
              <a:defRPr/>
            </a:pPr>
            <a:endParaRPr lang="en-US" altLang="en-US" sz="2070">
              <a:solidFill>
                <a:srgbClr val="C41230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grpSp>
        <p:nvGrpSpPr>
          <p:cNvPr id="54349" name="Group 246"/>
          <p:cNvGrpSpPr>
            <a:grpSpLocks noChangeAspect="1"/>
          </p:cNvGrpSpPr>
          <p:nvPr/>
        </p:nvGrpSpPr>
        <p:grpSpPr bwMode="auto">
          <a:xfrm>
            <a:off x="3579020" y="4960621"/>
            <a:ext cx="165735" cy="138589"/>
            <a:chOff x="3734106" y="1164282"/>
            <a:chExt cx="639470" cy="639839"/>
          </a:xfrm>
        </p:grpSpPr>
        <p:sp>
          <p:nvSpPr>
            <p:cNvPr id="325" name="Oval 324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5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13716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18288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22860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27432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defTabSz="537238" eaLnBrk="0" hangingPunct="0">
                <a:defRPr/>
              </a:pPr>
              <a:endParaRPr lang="en-US" altLang="en-US" sz="720">
                <a:solidFill>
                  <a:srgbClr val="C41230"/>
                </a:solidFill>
                <a:cs typeface="Helvetica Light"/>
              </a:endParaRPr>
            </a:p>
          </p:txBody>
        </p:sp>
        <p:sp>
          <p:nvSpPr>
            <p:cNvPr id="326" name="Rounded Rectangle 325"/>
            <p:cNvSpPr/>
            <p:nvPr/>
          </p:nvSpPr>
          <p:spPr>
            <a:xfrm rot="17838445">
              <a:off x="3966065" y="1478497"/>
              <a:ext cx="296834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7" name="Rounded Rectangle 326"/>
            <p:cNvSpPr/>
            <p:nvPr/>
          </p:nvSpPr>
          <p:spPr>
            <a:xfrm rot="20438150">
              <a:off x="3838845" y="1401747"/>
              <a:ext cx="209482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8" name="Rounded Rectangle 327"/>
            <p:cNvSpPr/>
            <p:nvPr/>
          </p:nvSpPr>
          <p:spPr>
            <a:xfrm rot="17856089">
              <a:off x="3952283" y="1449355"/>
              <a:ext cx="296834" cy="1488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9" name="Rounded Rectangle 328"/>
            <p:cNvSpPr/>
            <p:nvPr/>
          </p:nvSpPr>
          <p:spPr>
            <a:xfrm rot="20438150">
              <a:off x="3838845" y="1368768"/>
              <a:ext cx="297684" cy="1385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37238" eaLnBrk="0" hangingPunct="0">
                <a:spcBef>
                  <a:spcPct val="0"/>
                </a:spcBef>
                <a:defRPr/>
              </a:pPr>
              <a:endParaRPr lang="en-US" altLang="en-US" sz="9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30" name="Straight Connector 329"/>
            <p:cNvCxnSpPr>
              <a:stCxn id="329" idx="2"/>
            </p:cNvCxnSpPr>
            <p:nvPr/>
          </p:nvCxnSpPr>
          <p:spPr>
            <a:xfrm flipH="1" flipV="1">
              <a:off x="3965638" y="1355576"/>
              <a:ext cx="44101" cy="151712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4026276" y="1500693"/>
              <a:ext cx="132304" cy="65963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50" name="Group 27"/>
          <p:cNvGrpSpPr>
            <a:grpSpLocks/>
          </p:cNvGrpSpPr>
          <p:nvPr/>
        </p:nvGrpSpPr>
        <p:grpSpPr bwMode="auto">
          <a:xfrm>
            <a:off x="3513298" y="2861787"/>
            <a:ext cx="237172" cy="175433"/>
            <a:chOff x="4826000" y="4198522"/>
            <a:chExt cx="374939" cy="333682"/>
          </a:xfrm>
        </p:grpSpPr>
        <p:grpSp>
          <p:nvGrpSpPr>
            <p:cNvPr id="54448" name="Group 26"/>
            <p:cNvGrpSpPr>
              <a:grpSpLocks/>
            </p:cNvGrpSpPr>
            <p:nvPr/>
          </p:nvGrpSpPr>
          <p:grpSpPr bwMode="auto">
            <a:xfrm>
              <a:off x="4936674" y="4198522"/>
              <a:ext cx="264265" cy="333682"/>
              <a:chOff x="4936674" y="4198538"/>
              <a:chExt cx="264265" cy="349205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4936674" y="4212757"/>
                <a:ext cx="264265" cy="264490"/>
              </a:xfrm>
              <a:prstGeom prst="ellipse">
                <a:avLst/>
              </a:prstGeom>
              <a:solidFill>
                <a:srgbClr val="FFDCF6"/>
              </a:solidFill>
              <a:ln>
                <a:solidFill>
                  <a:srgbClr val="FFDCF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207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218" name="Flowchart: Manual Operation 516"/>
              <p:cNvSpPr/>
              <p:nvPr/>
            </p:nvSpPr>
            <p:spPr bwMode="auto">
              <a:xfrm rot="457298">
                <a:off x="4993142" y="4241197"/>
                <a:ext cx="142295" cy="136511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1620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cxnSp>
            <p:nvCxnSpPr>
              <p:cNvPr id="219" name="Straight Connector 218"/>
              <p:cNvCxnSpPr/>
              <p:nvPr/>
            </p:nvCxnSpPr>
            <p:spPr bwMode="auto">
              <a:xfrm>
                <a:off x="5020246" y="4261105"/>
                <a:ext cx="9035" cy="102383"/>
              </a:xfrm>
              <a:prstGeom prst="line">
                <a:avLst/>
              </a:prstGeom>
              <a:ln w="6350">
                <a:solidFill>
                  <a:srgbClr val="FFDCF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53" name="TextBox 536"/>
              <p:cNvSpPr txBox="1">
                <a:spLocks noChangeArrowheads="1"/>
              </p:cNvSpPr>
              <p:nvPr/>
            </p:nvSpPr>
            <p:spPr bwMode="auto">
              <a:xfrm>
                <a:off x="5011739" y="4198538"/>
                <a:ext cx="58737" cy="34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540">
                    <a:solidFill>
                      <a:srgbClr val="FAC9D1"/>
                    </a:solidFill>
                    <a:latin typeface="Calibri" charset="0"/>
                    <a:cs typeface="MS PGothic" charset="0"/>
                    <a:sym typeface="Helvetica Light" charset="0"/>
                  </a:rPr>
                  <a:t>R</a:t>
                </a:r>
              </a:p>
            </p:txBody>
          </p:sp>
          <p:sp>
            <p:nvSpPr>
              <p:cNvPr id="224" name="Flowchart: Manual Operation 517"/>
              <p:cNvSpPr/>
              <p:nvPr/>
            </p:nvSpPr>
            <p:spPr bwMode="auto">
              <a:xfrm rot="11305694" flipV="1">
                <a:off x="5013469" y="4383395"/>
                <a:ext cx="60985" cy="59724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1620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</p:grpSp>
        <p:sp>
          <p:nvSpPr>
            <p:cNvPr id="225" name="Chord 224"/>
            <p:cNvSpPr/>
            <p:nvPr/>
          </p:nvSpPr>
          <p:spPr bwMode="auto">
            <a:xfrm rot="4761924">
              <a:off x="4947172" y="4107255"/>
              <a:ext cx="89680" cy="332024"/>
            </a:xfrm>
            <a:prstGeom prst="chord">
              <a:avLst>
                <a:gd name="adj1" fmla="val 12177876"/>
                <a:gd name="adj2" fmla="val 16154512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endParaRPr lang="en-US" sz="2070" dirty="0">
                <a:solidFill>
                  <a:srgbClr val="C41230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sp>
        <p:nvSpPr>
          <p:cNvPr id="333" name="Oval 332"/>
          <p:cNvSpPr/>
          <p:nvPr/>
        </p:nvSpPr>
        <p:spPr bwMode="auto">
          <a:xfrm>
            <a:off x="3589021" y="3724752"/>
            <a:ext cx="167164" cy="134302"/>
          </a:xfrm>
          <a:prstGeom prst="ellipse">
            <a:avLst/>
          </a:prstGeom>
          <a:solidFill>
            <a:srgbClr val="FFDCF6"/>
          </a:solidFill>
          <a:ln>
            <a:solidFill>
              <a:srgbClr val="FFDC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3720" tIns="26860" rIns="53720" bIns="26860" anchor="ctr"/>
          <a:lstStyle/>
          <a:p>
            <a:pPr algn="ctr" defTabSz="343236" eaLnBrk="0" hangingPunct="0">
              <a:defRPr/>
            </a:pPr>
            <a:endParaRPr lang="en-US" altLang="en-US" sz="2070">
              <a:solidFill>
                <a:srgbClr val="C41230"/>
              </a:solidFill>
              <a:latin typeface="Helvetica Light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sp>
        <p:nvSpPr>
          <p:cNvPr id="334" name="Flowchart: Manual Operation 516"/>
          <p:cNvSpPr/>
          <p:nvPr/>
        </p:nvSpPr>
        <p:spPr bwMode="auto">
          <a:xfrm rot="457298">
            <a:off x="3623310" y="3747612"/>
            <a:ext cx="91440" cy="6858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3720" tIns="26860" rIns="53720" bIns="26860" anchor="ctr"/>
          <a:lstStyle/>
          <a:p>
            <a:pPr algn="ctr" defTabSz="343236" eaLnBrk="0" hangingPunct="0">
              <a:defRPr/>
            </a:pPr>
            <a:endParaRPr lang="en-US" altLang="en-US" sz="1620">
              <a:solidFill>
                <a:srgbClr val="393A3B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cxnSp>
        <p:nvCxnSpPr>
          <p:cNvPr id="335" name="Straight Connector 334"/>
          <p:cNvCxnSpPr/>
          <p:nvPr/>
        </p:nvCxnSpPr>
        <p:spPr bwMode="auto">
          <a:xfrm>
            <a:off x="3641885" y="3760470"/>
            <a:ext cx="4285" cy="51435"/>
          </a:xfrm>
          <a:prstGeom prst="line">
            <a:avLst/>
          </a:prstGeom>
          <a:ln w="6350">
            <a:solidFill>
              <a:srgbClr val="FFDCF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54" name="TextBox 536"/>
          <p:cNvSpPr txBox="1">
            <a:spLocks noChangeArrowheads="1"/>
          </p:cNvSpPr>
          <p:nvPr/>
        </p:nvSpPr>
        <p:spPr bwMode="auto">
          <a:xfrm>
            <a:off x="3636170" y="3726180"/>
            <a:ext cx="37148" cy="13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20" tIns="26860" rIns="53720" bIns="26860">
            <a:spAutoFit/>
          </a:bodyPr>
          <a:lstStyle>
            <a:lvl1pPr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40">
                <a:solidFill>
                  <a:srgbClr val="FAC9D1"/>
                </a:solidFill>
                <a:latin typeface="Calibri" charset="0"/>
                <a:cs typeface="MS PGothic" charset="0"/>
                <a:sym typeface="Helvetica Light" charset="0"/>
              </a:rPr>
              <a:t>R</a:t>
            </a:r>
          </a:p>
        </p:txBody>
      </p:sp>
      <p:sp>
        <p:nvSpPr>
          <p:cNvPr id="337" name="Flowchart: Manual Operation 517"/>
          <p:cNvSpPr/>
          <p:nvPr/>
        </p:nvSpPr>
        <p:spPr bwMode="auto">
          <a:xfrm rot="11305694" flipV="1">
            <a:off x="3637598" y="3813334"/>
            <a:ext cx="38577" cy="31433"/>
          </a:xfrm>
          <a:prstGeom prst="flowChartManualOperati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3720" tIns="26860" rIns="53720" bIns="26860" anchor="ctr"/>
          <a:lstStyle/>
          <a:p>
            <a:pPr algn="ctr" defTabSz="343236" eaLnBrk="0" hangingPunct="0">
              <a:defRPr/>
            </a:pPr>
            <a:endParaRPr lang="en-US" altLang="en-US" sz="1620">
              <a:solidFill>
                <a:srgbClr val="393A3B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sp>
        <p:nvSpPr>
          <p:cNvPr id="338" name="Chord 337"/>
          <p:cNvSpPr/>
          <p:nvPr/>
        </p:nvSpPr>
        <p:spPr bwMode="auto">
          <a:xfrm rot="4761924">
            <a:off x="3592592" y="3659744"/>
            <a:ext cx="48578" cy="210027"/>
          </a:xfrm>
          <a:prstGeom prst="chord">
            <a:avLst>
              <a:gd name="adj1" fmla="val 12177876"/>
              <a:gd name="adj2" fmla="val 1615451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3720" tIns="26860" rIns="53720" bIns="26860" anchor="ctr"/>
          <a:lstStyle/>
          <a:p>
            <a:pPr algn="ctr" defTabSz="343236" eaLnBrk="0" hangingPunct="0">
              <a:defRPr/>
            </a:pPr>
            <a:endParaRPr lang="en-US" sz="2070" dirty="0">
              <a:solidFill>
                <a:srgbClr val="C41230"/>
              </a:solidFill>
              <a:latin typeface="Helvetica Light"/>
              <a:ea typeface="Helvetica Light"/>
              <a:cs typeface="Helvetica Light"/>
              <a:sym typeface="Helvetica Light" charset="0"/>
            </a:endParaRPr>
          </a:p>
        </p:txBody>
      </p:sp>
      <p:grpSp>
        <p:nvGrpSpPr>
          <p:cNvPr id="54357" name="Group 625"/>
          <p:cNvGrpSpPr>
            <a:grpSpLocks noChangeAspect="1"/>
          </p:cNvGrpSpPr>
          <p:nvPr/>
        </p:nvGrpSpPr>
        <p:grpSpPr bwMode="auto">
          <a:xfrm>
            <a:off x="3237549" y="3619024"/>
            <a:ext cx="968692" cy="754380"/>
            <a:chOff x="1037822" y="3283762"/>
            <a:chExt cx="2365395" cy="2212196"/>
          </a:xfrm>
        </p:grpSpPr>
        <p:cxnSp>
          <p:nvCxnSpPr>
            <p:cNvPr id="368" name="Straight Connector 367"/>
            <p:cNvCxnSpPr/>
            <p:nvPr/>
          </p:nvCxnSpPr>
          <p:spPr>
            <a:xfrm rot="2111954" flipH="1">
              <a:off x="1037822" y="5495958"/>
              <a:ext cx="90708" cy="0"/>
            </a:xfrm>
            <a:prstGeom prst="lin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2111954" flipH="1">
              <a:off x="3312509" y="3283762"/>
              <a:ext cx="90708" cy="0"/>
            </a:xfrm>
            <a:prstGeom prst="lin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58" name="Group 1"/>
          <p:cNvGrpSpPr>
            <a:grpSpLocks/>
          </p:cNvGrpSpPr>
          <p:nvPr/>
        </p:nvGrpSpPr>
        <p:grpSpPr bwMode="auto">
          <a:xfrm>
            <a:off x="3584735" y="3088958"/>
            <a:ext cx="167163" cy="140018"/>
            <a:chOff x="4941888" y="5311775"/>
            <a:chExt cx="265112" cy="265113"/>
          </a:xfrm>
        </p:grpSpPr>
        <p:grpSp>
          <p:nvGrpSpPr>
            <p:cNvPr id="54434" name="Group 477"/>
            <p:cNvGrpSpPr>
              <a:grpSpLocks noChangeAspect="1"/>
            </p:cNvGrpSpPr>
            <p:nvPr/>
          </p:nvGrpSpPr>
          <p:grpSpPr bwMode="auto">
            <a:xfrm>
              <a:off x="4941888" y="5311775"/>
              <a:ext cx="265112" cy="265113"/>
              <a:chOff x="1836724" y="3045595"/>
              <a:chExt cx="640044" cy="641012"/>
            </a:xfrm>
          </p:grpSpPr>
          <p:sp>
            <p:nvSpPr>
              <p:cNvPr id="342" name="Oval 341"/>
              <p:cNvSpPr/>
              <p:nvPr/>
            </p:nvSpPr>
            <p:spPr>
              <a:xfrm>
                <a:off x="1836724" y="3045595"/>
                <a:ext cx="640044" cy="64101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207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grpSp>
            <p:nvGrpSpPr>
              <p:cNvPr id="343" name="Group 342"/>
              <p:cNvGrpSpPr>
                <a:grpSpLocks noChangeAspect="1"/>
              </p:cNvGrpSpPr>
              <p:nvPr/>
            </p:nvGrpSpPr>
            <p:grpSpPr>
              <a:xfrm rot="2111954">
                <a:off x="2195231" y="3352374"/>
                <a:ext cx="48601" cy="68900"/>
                <a:chOff x="1072807" y="5512062"/>
                <a:chExt cx="106053" cy="150346"/>
              </a:xfrm>
              <a:solidFill>
                <a:srgbClr val="FFFFFF"/>
              </a:solidFill>
            </p:grpSpPr>
            <p:cxnSp>
              <p:nvCxnSpPr>
                <p:cNvPr id="354" name="Straight Connector 353"/>
                <p:cNvCxnSpPr/>
                <p:nvPr/>
              </p:nvCxnSpPr>
              <p:spPr>
                <a:xfrm flipH="1">
                  <a:off x="1072807" y="5512062"/>
                  <a:ext cx="91440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>
                  <a:off x="1087420" y="5662408"/>
                  <a:ext cx="91440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4" name="Straight Connector 343"/>
              <p:cNvCxnSpPr/>
              <p:nvPr/>
            </p:nvCxnSpPr>
            <p:spPr>
              <a:xfrm rot="2111954" flipH="1">
                <a:off x="2175894" y="3392267"/>
                <a:ext cx="87528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2111954" flipH="1">
                <a:off x="2137598" y="3444594"/>
                <a:ext cx="87528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2111954" flipH="1">
                <a:off x="2137598" y="3470758"/>
                <a:ext cx="38295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435" name="Group 461"/>
            <p:cNvGrpSpPr>
              <a:grpSpLocks noChangeAspect="1"/>
            </p:cNvGrpSpPr>
            <p:nvPr/>
          </p:nvGrpSpPr>
          <p:grpSpPr bwMode="auto">
            <a:xfrm>
              <a:off x="5021263" y="5340350"/>
              <a:ext cx="85725" cy="192088"/>
              <a:chOff x="2080250" y="3165489"/>
              <a:chExt cx="188463" cy="423864"/>
            </a:xfrm>
          </p:grpSpPr>
          <p:grpSp>
            <p:nvGrpSpPr>
              <p:cNvPr id="389" name="Group 388"/>
              <p:cNvGrpSpPr>
                <a:grpSpLocks noChangeAspect="1"/>
              </p:cNvGrpSpPr>
              <p:nvPr/>
            </p:nvGrpSpPr>
            <p:grpSpPr>
              <a:xfrm rot="2111954">
                <a:off x="2080250" y="3165489"/>
                <a:ext cx="188463" cy="423864"/>
                <a:chOff x="828045" y="5164680"/>
                <a:chExt cx="411244" cy="924910"/>
              </a:xfrm>
              <a:solidFill>
                <a:srgbClr val="FFFFFF"/>
              </a:solidFill>
            </p:grpSpPr>
            <p:sp>
              <p:nvSpPr>
                <p:cNvPr id="394" name="Rectangle 393"/>
                <p:cNvSpPr/>
                <p:nvPr/>
              </p:nvSpPr>
              <p:spPr>
                <a:xfrm rot="5400000">
                  <a:off x="906162" y="5938978"/>
                  <a:ext cx="301225" cy="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sz="1620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974149" y="5338465"/>
                  <a:ext cx="182880" cy="60960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sz="1620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914978" y="5338465"/>
                  <a:ext cx="301223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sz="1620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1015989" y="5212081"/>
                  <a:ext cx="99201" cy="1981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sz="1620" dirty="0">
                    <a:solidFill>
                      <a:srgbClr val="393A3B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974149" y="5181599"/>
                  <a:ext cx="182880" cy="64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sz="1620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cxnSp>
              <p:nvCxnSpPr>
                <p:cNvPr id="399" name="Straight Connector 398"/>
                <p:cNvCxnSpPr/>
                <p:nvPr/>
              </p:nvCxnSpPr>
              <p:spPr>
                <a:xfrm flipH="1">
                  <a:off x="1039758" y="5434084"/>
                  <a:ext cx="199531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828045" y="5164680"/>
                  <a:ext cx="91439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 flipH="1">
                  <a:off x="1087420" y="5662408"/>
                  <a:ext cx="91440" cy="0"/>
                </a:xfrm>
                <a:prstGeom prst="line">
                  <a:avLst/>
                </a:prstGeom>
                <a:grpFill/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Straight Connector 389"/>
              <p:cNvCxnSpPr/>
              <p:nvPr/>
            </p:nvCxnSpPr>
            <p:spPr>
              <a:xfrm rot="2111954" flipH="1">
                <a:off x="2174750" y="3394936"/>
                <a:ext cx="89667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rot="2111954" flipH="1">
                <a:off x="2134898" y="3448659"/>
                <a:ext cx="94647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rot="2111954" flipH="1">
                <a:off x="2134898" y="3472537"/>
                <a:ext cx="44832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rot="2111954" flipH="1">
                <a:off x="2095046" y="3496414"/>
                <a:ext cx="89667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359" name="Group 104"/>
          <p:cNvGrpSpPr>
            <a:grpSpLocks/>
          </p:cNvGrpSpPr>
          <p:nvPr/>
        </p:nvGrpSpPr>
        <p:grpSpPr bwMode="auto">
          <a:xfrm>
            <a:off x="618650" y="5243513"/>
            <a:ext cx="3391852" cy="722264"/>
            <a:chOff x="174095" y="8280401"/>
            <a:chExt cx="5087218" cy="1370318"/>
          </a:xfrm>
        </p:grpSpPr>
        <p:sp>
          <p:nvSpPr>
            <p:cNvPr id="182" name="Rectangle 181"/>
            <p:cNvSpPr/>
            <p:nvPr/>
          </p:nvSpPr>
          <p:spPr>
            <a:xfrm>
              <a:off x="174095" y="8285822"/>
              <a:ext cx="2359320" cy="1816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r>
                <a:rPr lang="en-US" sz="630" dirty="0">
                  <a:solidFill>
                    <a:srgbClr val="FFFFFF"/>
                  </a:solidFill>
                  <a:latin typeface="Arial Narrow" panose="020B0606020202030204" pitchFamily="34" charset="0"/>
                  <a:ea typeface="Helvetica Light"/>
                  <a:cs typeface="Helvetica Light"/>
                  <a:sym typeface="Helvetica Light" charset="0"/>
                </a:rPr>
                <a:t>DELIVERY SYSTEM</a:t>
              </a:r>
            </a:p>
          </p:txBody>
        </p:sp>
        <p:grpSp>
          <p:nvGrpSpPr>
            <p:cNvPr id="54381" name="Group 101"/>
            <p:cNvGrpSpPr>
              <a:grpSpLocks/>
            </p:cNvGrpSpPr>
            <p:nvPr/>
          </p:nvGrpSpPr>
          <p:grpSpPr bwMode="auto">
            <a:xfrm>
              <a:off x="2691989" y="8930984"/>
              <a:ext cx="2438729" cy="620730"/>
              <a:chOff x="1563868" y="8533788"/>
              <a:chExt cx="2438729" cy="826193"/>
            </a:xfrm>
          </p:grpSpPr>
          <p:sp>
            <p:nvSpPr>
              <p:cNvPr id="277" name="Oval 276"/>
              <p:cNvSpPr/>
              <p:nvPr/>
            </p:nvSpPr>
            <p:spPr bwMode="auto">
              <a:xfrm>
                <a:off x="1563868" y="9082168"/>
                <a:ext cx="212147" cy="277813"/>
              </a:xfrm>
              <a:prstGeom prst="ellipse">
                <a:avLst/>
              </a:prstGeom>
              <a:solidFill>
                <a:srgbClr val="FF39FC"/>
              </a:solidFill>
              <a:ln>
                <a:solidFill>
                  <a:srgbClr val="FF39F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162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54433" name="TextBox 162"/>
              <p:cNvSpPr txBox="1">
                <a:spLocks noChangeArrowheads="1"/>
              </p:cNvSpPr>
              <p:nvPr/>
            </p:nvSpPr>
            <p:spPr bwMode="auto">
              <a:xfrm>
                <a:off x="2946163" y="8533788"/>
                <a:ext cx="1056434" cy="652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540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Tenofovir disoproxil fumarate (TDF)</a:t>
                </a:r>
              </a:p>
            </p:txBody>
          </p:sp>
        </p:grpSp>
        <p:grpSp>
          <p:nvGrpSpPr>
            <p:cNvPr id="54382" name="Group 100"/>
            <p:cNvGrpSpPr>
              <a:grpSpLocks/>
            </p:cNvGrpSpPr>
            <p:nvPr/>
          </p:nvGrpSpPr>
          <p:grpSpPr bwMode="auto">
            <a:xfrm>
              <a:off x="3859863" y="8645869"/>
              <a:ext cx="842645" cy="490500"/>
              <a:chOff x="4116382" y="9062244"/>
              <a:chExt cx="842645" cy="490500"/>
            </a:xfrm>
          </p:grpSpPr>
          <p:sp>
            <p:nvSpPr>
              <p:cNvPr id="54430" name="TextBox 497"/>
              <p:cNvSpPr txBox="1">
                <a:spLocks noChangeArrowheads="1"/>
              </p:cNvSpPr>
              <p:nvPr/>
            </p:nvSpPr>
            <p:spPr bwMode="auto">
              <a:xfrm>
                <a:off x="4333536" y="9062244"/>
                <a:ext cx="625491" cy="4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540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Dapivirine</a:t>
                </a:r>
              </a:p>
            </p:txBody>
          </p:sp>
          <p:sp>
            <p:nvSpPr>
              <p:cNvPr id="257" name="Oval 256"/>
              <p:cNvSpPr>
                <a:spLocks/>
              </p:cNvSpPr>
              <p:nvPr/>
            </p:nvSpPr>
            <p:spPr bwMode="auto">
              <a:xfrm>
                <a:off x="4116382" y="9084408"/>
                <a:ext cx="218575" cy="208723"/>
              </a:xfrm>
              <a:prstGeom prst="ellipse">
                <a:avLst/>
              </a:prstGeom>
              <a:solidFill>
                <a:srgbClr val="7FBDF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162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</p:grpSp>
        <p:grpSp>
          <p:nvGrpSpPr>
            <p:cNvPr id="54383" name="Group 102"/>
            <p:cNvGrpSpPr>
              <a:grpSpLocks/>
            </p:cNvGrpSpPr>
            <p:nvPr/>
          </p:nvGrpSpPr>
          <p:grpSpPr bwMode="auto">
            <a:xfrm>
              <a:off x="2909900" y="8998737"/>
              <a:ext cx="2351413" cy="651982"/>
              <a:chOff x="2909900" y="8809269"/>
              <a:chExt cx="2351413" cy="651982"/>
            </a:xfrm>
          </p:grpSpPr>
          <p:sp>
            <p:nvSpPr>
              <p:cNvPr id="287" name="Oval 286"/>
              <p:cNvSpPr>
                <a:spLocks/>
              </p:cNvSpPr>
              <p:nvPr/>
            </p:nvSpPr>
            <p:spPr bwMode="auto">
              <a:xfrm>
                <a:off x="3855578" y="8809269"/>
                <a:ext cx="218575" cy="208723"/>
              </a:xfrm>
              <a:prstGeom prst="ellipse">
                <a:avLst/>
              </a:prstGeom>
              <a:solidFill>
                <a:srgbClr val="FC74C0"/>
              </a:solidFill>
              <a:ln>
                <a:solidFill>
                  <a:srgbClr val="FC74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162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54429" name="TextBox 162"/>
              <p:cNvSpPr txBox="1">
                <a:spLocks noChangeArrowheads="1"/>
              </p:cNvSpPr>
              <p:nvPr/>
            </p:nvSpPr>
            <p:spPr bwMode="auto">
              <a:xfrm>
                <a:off x="2909900" y="9128410"/>
                <a:ext cx="2351413" cy="332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540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Tenofovir/emtricitabine (TDF/FTC)</a:t>
                </a:r>
              </a:p>
            </p:txBody>
          </p:sp>
        </p:grpSp>
        <p:grpSp>
          <p:nvGrpSpPr>
            <p:cNvPr id="54384" name="Group 99"/>
            <p:cNvGrpSpPr>
              <a:grpSpLocks/>
            </p:cNvGrpSpPr>
            <p:nvPr/>
          </p:nvGrpSpPr>
          <p:grpSpPr bwMode="auto">
            <a:xfrm>
              <a:off x="2694133" y="8972433"/>
              <a:ext cx="928055" cy="332840"/>
              <a:chOff x="4005187" y="8619477"/>
              <a:chExt cx="928055" cy="332840"/>
            </a:xfrm>
          </p:grpSpPr>
          <p:sp>
            <p:nvSpPr>
              <p:cNvPr id="289" name="Oval 288"/>
              <p:cNvSpPr>
                <a:spLocks/>
              </p:cNvSpPr>
              <p:nvPr/>
            </p:nvSpPr>
            <p:spPr bwMode="auto">
              <a:xfrm>
                <a:off x="4005187" y="8651203"/>
                <a:ext cx="210003" cy="211435"/>
              </a:xfrm>
              <a:prstGeom prst="ellipse">
                <a:avLst/>
              </a:prstGeom>
              <a:solidFill>
                <a:srgbClr val="FFDCF6"/>
              </a:solidFill>
              <a:ln>
                <a:solidFill>
                  <a:srgbClr val="FFDCF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162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54427" name="TextBox 497"/>
              <p:cNvSpPr txBox="1">
                <a:spLocks noChangeArrowheads="1"/>
              </p:cNvSpPr>
              <p:nvPr/>
            </p:nvSpPr>
            <p:spPr bwMode="auto">
              <a:xfrm>
                <a:off x="4194882" y="8619477"/>
                <a:ext cx="738360" cy="33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540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Tenofovir </a:t>
                </a:r>
              </a:p>
            </p:txBody>
          </p:sp>
        </p:grpSp>
        <p:grpSp>
          <p:nvGrpSpPr>
            <p:cNvPr id="54385" name="Group 96"/>
            <p:cNvGrpSpPr>
              <a:grpSpLocks/>
            </p:cNvGrpSpPr>
            <p:nvPr/>
          </p:nvGrpSpPr>
          <p:grpSpPr bwMode="auto">
            <a:xfrm>
              <a:off x="266004" y="9194684"/>
              <a:ext cx="1351658" cy="394496"/>
              <a:chOff x="266004" y="9194684"/>
              <a:chExt cx="1351658" cy="394496"/>
            </a:xfrm>
          </p:grpSpPr>
          <p:grpSp>
            <p:nvGrpSpPr>
              <p:cNvPr id="54418" name="Group 610"/>
              <p:cNvGrpSpPr>
                <a:grpSpLocks/>
              </p:cNvGrpSpPr>
              <p:nvPr/>
            </p:nvGrpSpPr>
            <p:grpSpPr bwMode="auto">
              <a:xfrm>
                <a:off x="266004" y="9194684"/>
                <a:ext cx="356615" cy="324196"/>
                <a:chOff x="2600794" y="4742377"/>
                <a:chExt cx="664995" cy="640080"/>
              </a:xfrm>
            </p:grpSpPr>
            <p:sp>
              <p:nvSpPr>
                <p:cNvPr id="298" name="Oval 297"/>
                <p:cNvSpPr/>
                <p:nvPr/>
              </p:nvSpPr>
              <p:spPr>
                <a:xfrm>
                  <a:off x="2629205" y="4740843"/>
                  <a:ext cx="635351" cy="6422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207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299" name="Chord 298"/>
                <p:cNvSpPr/>
                <p:nvPr/>
              </p:nvSpPr>
              <p:spPr>
                <a:xfrm rot="4904794">
                  <a:off x="2664691" y="4736253"/>
                  <a:ext cx="508434" cy="635353"/>
                </a:xfrm>
                <a:prstGeom prst="chord">
                  <a:avLst>
                    <a:gd name="adj1" fmla="val 10185174"/>
                    <a:gd name="adj2" fmla="val 14024297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sz="2070" dirty="0">
                    <a:solidFill>
                      <a:srgbClr val="C41230"/>
                    </a:solidFill>
                    <a:latin typeface="Helvetica Light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0" name="Flowchart: Manual Operation 613"/>
                <p:cNvSpPr/>
                <p:nvPr/>
              </p:nvSpPr>
              <p:spPr>
                <a:xfrm rot="457298">
                  <a:off x="2813017" y="4837178"/>
                  <a:ext cx="291701" cy="299708"/>
                </a:xfrm>
                <a:prstGeom prst="flowChartManualOperation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162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1" name="Flowchart: Manual Operation 614"/>
                <p:cNvSpPr/>
                <p:nvPr/>
              </p:nvSpPr>
              <p:spPr>
                <a:xfrm rot="11305694" flipV="1">
                  <a:off x="2876952" y="5163643"/>
                  <a:ext cx="103894" cy="160558"/>
                </a:xfrm>
                <a:prstGeom prst="flowChartManualOperation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162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480877">
                  <a:off x="2856971" y="5115478"/>
                  <a:ext cx="171826" cy="428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207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2872955" y="4853232"/>
                  <a:ext cx="11989" cy="256892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419" name="TextBox 19"/>
              <p:cNvSpPr txBox="1">
                <a:spLocks noChangeArrowheads="1"/>
              </p:cNvSpPr>
              <p:nvPr/>
            </p:nvSpPr>
            <p:spPr bwMode="auto">
              <a:xfrm>
                <a:off x="609599" y="9230062"/>
                <a:ext cx="1008063" cy="359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30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Vaginal gel</a:t>
                </a:r>
              </a:p>
            </p:txBody>
          </p:sp>
        </p:grpSp>
        <p:grpSp>
          <p:nvGrpSpPr>
            <p:cNvPr id="54386" name="Group 97"/>
            <p:cNvGrpSpPr>
              <a:grpSpLocks/>
            </p:cNvGrpSpPr>
            <p:nvPr/>
          </p:nvGrpSpPr>
          <p:grpSpPr bwMode="auto">
            <a:xfrm>
              <a:off x="1320374" y="9172575"/>
              <a:ext cx="1169362" cy="418828"/>
              <a:chOff x="1320374" y="9172575"/>
              <a:chExt cx="1169362" cy="418828"/>
            </a:xfrm>
          </p:grpSpPr>
          <p:grpSp>
            <p:nvGrpSpPr>
              <p:cNvPr id="54413" name="Group 640"/>
              <p:cNvGrpSpPr>
                <a:grpSpLocks noChangeAspect="1"/>
              </p:cNvGrpSpPr>
              <p:nvPr/>
            </p:nvGrpSpPr>
            <p:grpSpPr bwMode="auto">
              <a:xfrm>
                <a:off x="1320374" y="9172575"/>
                <a:ext cx="373097" cy="373063"/>
                <a:chOff x="124181" y="1156402"/>
                <a:chExt cx="638903" cy="638845"/>
              </a:xfrm>
            </p:grpSpPr>
            <p:sp>
              <p:nvSpPr>
                <p:cNvPr id="306" name="Oval 305"/>
                <p:cNvSpPr/>
                <p:nvPr/>
              </p:nvSpPr>
              <p:spPr>
                <a:xfrm>
                  <a:off x="124465" y="1155797"/>
                  <a:ext cx="638501" cy="640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207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 rot="399029">
                  <a:off x="260240" y="1308977"/>
                  <a:ext cx="370623" cy="36671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1620">
                    <a:solidFill>
                      <a:srgbClr val="C4123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8" name="Arc 307"/>
                <p:cNvSpPr/>
                <p:nvPr/>
              </p:nvSpPr>
              <p:spPr>
                <a:xfrm rot="736393">
                  <a:off x="249230" y="1332188"/>
                  <a:ext cx="392642" cy="320288"/>
                </a:xfrm>
                <a:prstGeom prst="arc">
                  <a:avLst>
                    <a:gd name="adj1" fmla="val 14008021"/>
                    <a:gd name="adj2" fmla="val 20199900"/>
                  </a:avLst>
                </a:prstGeom>
                <a:ln w="9525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sz="2070" dirty="0">
                    <a:solidFill>
                      <a:srgbClr val="393A3B"/>
                    </a:solidFill>
                    <a:latin typeface="Helvetica Light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</p:grpSp>
          <p:sp>
            <p:nvSpPr>
              <p:cNvPr id="54414" name="TextBox 22"/>
              <p:cNvSpPr txBox="1">
                <a:spLocks noChangeArrowheads="1"/>
              </p:cNvSpPr>
              <p:nvPr/>
            </p:nvSpPr>
            <p:spPr bwMode="auto">
              <a:xfrm>
                <a:off x="1682751" y="9232284"/>
                <a:ext cx="806985" cy="359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30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Vaginal ring</a:t>
                </a:r>
              </a:p>
            </p:txBody>
          </p:sp>
        </p:grpSp>
        <p:grpSp>
          <p:nvGrpSpPr>
            <p:cNvPr id="54387" name="Group 29"/>
            <p:cNvGrpSpPr>
              <a:grpSpLocks/>
            </p:cNvGrpSpPr>
            <p:nvPr/>
          </p:nvGrpSpPr>
          <p:grpSpPr bwMode="auto">
            <a:xfrm>
              <a:off x="1344616" y="8651747"/>
              <a:ext cx="964035" cy="590190"/>
              <a:chOff x="274214" y="8651875"/>
              <a:chExt cx="964035" cy="590190"/>
            </a:xfrm>
          </p:grpSpPr>
          <p:grpSp>
            <p:nvGrpSpPr>
              <p:cNvPr id="54404" name="Group 617"/>
              <p:cNvGrpSpPr>
                <a:grpSpLocks noChangeAspect="1"/>
              </p:cNvGrpSpPr>
              <p:nvPr/>
            </p:nvGrpSpPr>
            <p:grpSpPr bwMode="auto">
              <a:xfrm>
                <a:off x="274214" y="8651875"/>
                <a:ext cx="347472" cy="347472"/>
                <a:chOff x="3733800" y="1164282"/>
                <a:chExt cx="640080" cy="640080"/>
              </a:xfrm>
            </p:grpSpPr>
            <p:sp>
              <p:nvSpPr>
                <p:cNvPr id="311" name="Oval 310"/>
                <p:cNvSpPr/>
                <p:nvPr/>
              </p:nvSpPr>
              <p:spPr>
                <a:xfrm>
                  <a:off x="3732873" y="1164320"/>
                  <a:ext cx="639483" cy="63915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207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2" name="Rounded Rectangle 311"/>
                <p:cNvSpPr/>
                <p:nvPr/>
              </p:nvSpPr>
              <p:spPr>
                <a:xfrm rot="17838445">
                  <a:off x="3966495" y="1478279"/>
                  <a:ext cx="294609" cy="14605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162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3" name="Rounded Rectangle 312"/>
                <p:cNvSpPr/>
                <p:nvPr/>
              </p:nvSpPr>
              <p:spPr>
                <a:xfrm rot="20438150">
                  <a:off x="3835506" y="1404003"/>
                  <a:ext cx="213161" cy="14480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162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4" name="Rounded Rectangle 313"/>
                <p:cNvSpPr/>
                <p:nvPr/>
              </p:nvSpPr>
              <p:spPr>
                <a:xfrm rot="17856089">
                  <a:off x="3950703" y="1453314"/>
                  <a:ext cx="294612" cy="14605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162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5" name="Rounded Rectangle 314"/>
                <p:cNvSpPr/>
                <p:nvPr/>
              </p:nvSpPr>
              <p:spPr>
                <a:xfrm rot="20438150">
                  <a:off x="3835506" y="1364056"/>
                  <a:ext cx="296056" cy="14480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162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cxnSp>
              <p:nvCxnSpPr>
                <p:cNvPr id="316" name="Straight Connector 315"/>
                <p:cNvCxnSpPr>
                  <a:stCxn id="315" idx="2"/>
                </p:cNvCxnSpPr>
                <p:nvPr/>
              </p:nvCxnSpPr>
              <p:spPr>
                <a:xfrm flipH="1" flipV="1">
                  <a:off x="3961823" y="1359061"/>
                  <a:ext cx="47369" cy="14481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flipH="1" flipV="1">
                  <a:off x="4024982" y="1503871"/>
                  <a:ext cx="130264" cy="64913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405" name="TextBox 21"/>
              <p:cNvSpPr txBox="1">
                <a:spLocks noChangeArrowheads="1"/>
              </p:cNvSpPr>
              <p:nvPr/>
            </p:nvSpPr>
            <p:spPr bwMode="auto">
              <a:xfrm>
                <a:off x="593725" y="8699010"/>
                <a:ext cx="644524" cy="543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30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Oral pills</a:t>
                </a:r>
              </a:p>
            </p:txBody>
          </p:sp>
        </p:grpSp>
        <p:grpSp>
          <p:nvGrpSpPr>
            <p:cNvPr id="54388" name="Group 95"/>
            <p:cNvGrpSpPr>
              <a:grpSpLocks/>
            </p:cNvGrpSpPr>
            <p:nvPr/>
          </p:nvGrpSpPr>
          <p:grpSpPr bwMode="auto">
            <a:xfrm>
              <a:off x="279721" y="8635583"/>
              <a:ext cx="1078707" cy="423038"/>
              <a:chOff x="1308893" y="8635583"/>
              <a:chExt cx="1078707" cy="423038"/>
            </a:xfrm>
          </p:grpSpPr>
          <p:grpSp>
            <p:nvGrpSpPr>
              <p:cNvPr id="54396" name="Group 30"/>
              <p:cNvGrpSpPr>
                <a:grpSpLocks/>
              </p:cNvGrpSpPr>
              <p:nvPr/>
            </p:nvGrpSpPr>
            <p:grpSpPr bwMode="auto">
              <a:xfrm>
                <a:off x="1308893" y="8635583"/>
                <a:ext cx="360822" cy="360822"/>
                <a:chOff x="1537493" y="8673683"/>
                <a:chExt cx="360822" cy="360822"/>
              </a:xfrm>
            </p:grpSpPr>
            <p:sp>
              <p:nvSpPr>
                <p:cNvPr id="403" name="Oval 402"/>
                <p:cNvSpPr>
                  <a:spLocks noChangeAspect="1"/>
                </p:cNvSpPr>
                <p:nvPr/>
              </p:nvSpPr>
              <p:spPr bwMode="auto">
                <a:xfrm>
                  <a:off x="1536868" y="8673603"/>
                  <a:ext cx="362149" cy="3659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207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grpSp>
              <p:nvGrpSpPr>
                <p:cNvPr id="404" name="Group 403"/>
                <p:cNvGrpSpPr>
                  <a:grpSpLocks noChangeAspect="1"/>
                </p:cNvGrpSpPr>
                <p:nvPr/>
              </p:nvGrpSpPr>
              <p:grpSpPr bwMode="auto">
                <a:xfrm rot="2111954">
                  <a:off x="1676643" y="8742846"/>
                  <a:ext cx="96207" cy="269357"/>
                  <a:chOff x="914978" y="5181599"/>
                  <a:chExt cx="324311" cy="907991"/>
                </a:xfrm>
                <a:solidFill>
                  <a:srgbClr val="FFFFFF"/>
                </a:solidFill>
              </p:grpSpPr>
              <p:sp>
                <p:nvSpPr>
                  <p:cNvPr id="409" name="Rectangle 408"/>
                  <p:cNvSpPr/>
                  <p:nvPr/>
                </p:nvSpPr>
                <p:spPr>
                  <a:xfrm rot="5400000">
                    <a:off x="906162" y="5938978"/>
                    <a:ext cx="301225" cy="0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43236" eaLnBrk="0" hangingPunct="0">
                      <a:defRPr/>
                    </a:pPr>
                    <a:endParaRPr lang="en-US" sz="1620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974149" y="5338465"/>
                    <a:ext cx="182880" cy="609600"/>
                  </a:xfrm>
                  <a:prstGeom prst="rect">
                    <a:avLst/>
                  </a:prstGeom>
                  <a:solidFill>
                    <a:schemeClr val="tx1"/>
                  </a:solidFill>
                  <a:ln w="381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43236" eaLnBrk="0" hangingPunct="0">
                      <a:defRPr/>
                    </a:pPr>
                    <a:endParaRPr lang="en-US" sz="1620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914978" y="5338465"/>
                    <a:ext cx="301223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43236" eaLnBrk="0" hangingPunct="0">
                      <a:defRPr/>
                    </a:pPr>
                    <a:endParaRPr lang="en-US" sz="1620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015989" y="5212081"/>
                    <a:ext cx="99201" cy="1981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43236" eaLnBrk="0" hangingPunct="0">
                      <a:defRPr/>
                    </a:pPr>
                    <a:endParaRPr lang="en-US" sz="1620" dirty="0">
                      <a:solidFill>
                        <a:srgbClr val="393A3B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974149" y="5181599"/>
                    <a:ext cx="182880" cy="64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43236" eaLnBrk="0" hangingPunct="0">
                      <a:defRPr/>
                    </a:pPr>
                    <a:endParaRPr lang="en-US" sz="1620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cxnSp>
                <p:nvCxnSpPr>
                  <p:cNvPr id="414" name="Straight Connector 413"/>
                  <p:cNvCxnSpPr/>
                  <p:nvPr/>
                </p:nvCxnSpPr>
                <p:spPr>
                  <a:xfrm flipH="1">
                    <a:off x="1039758" y="5434084"/>
                    <a:ext cx="199531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FFFFF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Straight Connector 414"/>
                  <p:cNvCxnSpPr/>
                  <p:nvPr/>
                </p:nvCxnSpPr>
                <p:spPr>
                  <a:xfrm flipH="1">
                    <a:off x="1072807" y="5512062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FFFFF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/>
                  <p:cNvCxnSpPr/>
                  <p:nvPr/>
                </p:nvCxnSpPr>
                <p:spPr>
                  <a:xfrm flipH="1">
                    <a:off x="1087420" y="5662408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FFFFF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5" name="Straight Connector 404"/>
                <p:cNvCxnSpPr/>
                <p:nvPr/>
              </p:nvCxnSpPr>
              <p:spPr bwMode="auto">
                <a:xfrm rot="2111954" flipH="1">
                  <a:off x="1716871" y="8876904"/>
                  <a:ext cx="57859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 bwMode="auto">
                <a:xfrm rot="2111954" flipH="1">
                  <a:off x="1691156" y="8914854"/>
                  <a:ext cx="60001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/>
                <p:nvPr/>
              </p:nvCxnSpPr>
              <p:spPr bwMode="auto">
                <a:xfrm rot="2111954" flipH="1">
                  <a:off x="1691156" y="8931118"/>
                  <a:ext cx="27858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 bwMode="auto">
                <a:xfrm rot="2111954" flipH="1">
                  <a:off x="1663299" y="8950094"/>
                  <a:ext cx="60001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397" name="TextBox 22"/>
              <p:cNvSpPr txBox="1">
                <a:spLocks noChangeArrowheads="1"/>
              </p:cNvSpPr>
              <p:nvPr/>
            </p:nvSpPr>
            <p:spPr bwMode="auto">
              <a:xfrm>
                <a:off x="1654176" y="8699502"/>
                <a:ext cx="733424" cy="359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30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Vaccine</a:t>
                </a:r>
              </a:p>
            </p:txBody>
          </p:sp>
        </p:grpSp>
        <p:grpSp>
          <p:nvGrpSpPr>
            <p:cNvPr id="54389" name="Group 103"/>
            <p:cNvGrpSpPr>
              <a:grpSpLocks/>
            </p:cNvGrpSpPr>
            <p:nvPr/>
          </p:nvGrpSpPr>
          <p:grpSpPr bwMode="auto">
            <a:xfrm>
              <a:off x="2706614" y="8655844"/>
              <a:ext cx="1250256" cy="332840"/>
              <a:chOff x="2693914" y="8655844"/>
              <a:chExt cx="1250256" cy="332840"/>
            </a:xfrm>
          </p:grpSpPr>
          <p:grpSp>
            <p:nvGrpSpPr>
              <p:cNvPr id="54391" name="Group 477"/>
              <p:cNvGrpSpPr>
                <a:grpSpLocks noChangeAspect="1"/>
              </p:cNvGrpSpPr>
              <p:nvPr/>
            </p:nvGrpSpPr>
            <p:grpSpPr bwMode="auto">
              <a:xfrm>
                <a:off x="2693914" y="8666164"/>
                <a:ext cx="209569" cy="211137"/>
                <a:chOff x="1908816" y="3036649"/>
                <a:chExt cx="550688" cy="555647"/>
              </a:xfrm>
            </p:grpSpPr>
            <p:sp>
              <p:nvSpPr>
                <p:cNvPr id="422" name="Oval 421"/>
                <p:cNvSpPr/>
                <p:nvPr/>
              </p:nvSpPr>
              <p:spPr>
                <a:xfrm>
                  <a:off x="1909802" y="3048697"/>
                  <a:ext cx="551830" cy="55642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3236" eaLnBrk="0" hangingPunct="0">
                    <a:defRPr/>
                  </a:pPr>
                  <a:endParaRPr lang="en-US" altLang="en-US" sz="207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grpSp>
              <p:nvGrpSpPr>
                <p:cNvPr id="423" name="Group 422"/>
                <p:cNvGrpSpPr>
                  <a:grpSpLocks noChangeAspect="1"/>
                </p:cNvGrpSpPr>
                <p:nvPr/>
              </p:nvGrpSpPr>
              <p:grpSpPr>
                <a:xfrm rot="2111954">
                  <a:off x="2195239" y="3352380"/>
                  <a:ext cx="48602" cy="68900"/>
                  <a:chOff x="1072807" y="5512062"/>
                  <a:chExt cx="106053" cy="150346"/>
                </a:xfrm>
                <a:solidFill>
                  <a:srgbClr val="FFFFFF"/>
                </a:solidFill>
              </p:grpSpPr>
              <p:cxnSp>
                <p:nvCxnSpPr>
                  <p:cNvPr id="434" name="Straight Connector 433"/>
                  <p:cNvCxnSpPr/>
                  <p:nvPr/>
                </p:nvCxnSpPr>
                <p:spPr>
                  <a:xfrm flipH="1">
                    <a:off x="1072807" y="5512062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92D05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flipH="1">
                    <a:off x="1087420" y="5662408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92D05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6" name="Straight Connector 425"/>
                <p:cNvCxnSpPr/>
                <p:nvPr/>
              </p:nvCxnSpPr>
              <p:spPr>
                <a:xfrm rot="2111954" flipH="1">
                  <a:off x="2135039" y="3483855"/>
                  <a:ext cx="39415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392" name="TextBox 497"/>
              <p:cNvSpPr txBox="1">
                <a:spLocks noChangeArrowheads="1"/>
              </p:cNvSpPr>
              <p:nvPr/>
            </p:nvSpPr>
            <p:spPr bwMode="auto">
              <a:xfrm>
                <a:off x="2877692" y="8655844"/>
                <a:ext cx="1066478" cy="33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540">
                    <a:solidFill>
                      <a:srgbClr val="000000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ALVAC/AIDSVAX</a:t>
                </a:r>
                <a:endParaRPr lang="en-US" sz="540">
                  <a:solidFill>
                    <a:srgbClr val="393A3B"/>
                  </a:solidFill>
                  <a:latin typeface="Arial Narrow" charset="0"/>
                  <a:cs typeface="MS PGothic" charset="0"/>
                  <a:sym typeface="Helvetica Light" charset="0"/>
                </a:endParaRPr>
              </a:p>
            </p:txBody>
          </p:sp>
        </p:grpSp>
        <p:sp>
          <p:nvSpPr>
            <p:cNvPr id="227" name="Rectangle 226"/>
            <p:cNvSpPr/>
            <p:nvPr/>
          </p:nvSpPr>
          <p:spPr bwMode="auto">
            <a:xfrm>
              <a:off x="2614845" y="8280401"/>
              <a:ext cx="2352892" cy="1978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r>
                <a:rPr lang="en-US" sz="630" dirty="0">
                  <a:solidFill>
                    <a:srgbClr val="FFFFFF"/>
                  </a:solidFill>
                  <a:latin typeface="Arial Narrow" panose="020B0606020202030204" pitchFamily="34" charset="0"/>
                  <a:ea typeface="Helvetica Light"/>
                  <a:cs typeface="Helvetica Light"/>
                  <a:sym typeface="Helvetica Light" charset="0"/>
                </a:rPr>
                <a:t>ACTIVE DRUG</a:t>
              </a:r>
            </a:p>
          </p:txBody>
        </p:sp>
      </p:grpSp>
      <p:pic>
        <p:nvPicPr>
          <p:cNvPr id="54360" name="Picture 2" descr="AVAC3677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9" y="905827"/>
            <a:ext cx="835818" cy="3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361" name="Group 27"/>
          <p:cNvGrpSpPr>
            <a:grpSpLocks/>
          </p:cNvGrpSpPr>
          <p:nvPr/>
        </p:nvGrpSpPr>
        <p:grpSpPr bwMode="auto">
          <a:xfrm>
            <a:off x="3513298" y="4171946"/>
            <a:ext cx="237172" cy="175433"/>
            <a:chOff x="4826000" y="4198538"/>
            <a:chExt cx="374939" cy="330831"/>
          </a:xfrm>
        </p:grpSpPr>
        <p:grpSp>
          <p:nvGrpSpPr>
            <p:cNvPr id="54373" name="Group 26"/>
            <p:cNvGrpSpPr>
              <a:grpSpLocks/>
            </p:cNvGrpSpPr>
            <p:nvPr/>
          </p:nvGrpSpPr>
          <p:grpSpPr bwMode="auto">
            <a:xfrm>
              <a:off x="4936674" y="4198538"/>
              <a:ext cx="264265" cy="330831"/>
              <a:chOff x="4936674" y="4198538"/>
              <a:chExt cx="264265" cy="346220"/>
            </a:xfrm>
          </p:grpSpPr>
          <p:sp>
            <p:nvSpPr>
              <p:cNvPr id="324" name="Oval 323"/>
              <p:cNvSpPr/>
              <p:nvPr/>
            </p:nvSpPr>
            <p:spPr bwMode="auto">
              <a:xfrm>
                <a:off x="4936674" y="4212637"/>
                <a:ext cx="264265" cy="262227"/>
              </a:xfrm>
              <a:prstGeom prst="ellipse">
                <a:avLst/>
              </a:prstGeom>
              <a:solidFill>
                <a:srgbClr val="FFDCF6"/>
              </a:solidFill>
              <a:ln>
                <a:solidFill>
                  <a:srgbClr val="FFDCF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207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332" name="Flowchart: Manual Operation 516"/>
              <p:cNvSpPr/>
              <p:nvPr/>
            </p:nvSpPr>
            <p:spPr bwMode="auto">
              <a:xfrm rot="457298">
                <a:off x="4993142" y="4240834"/>
                <a:ext cx="142295" cy="135344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1620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cxnSp>
            <p:nvCxnSpPr>
              <p:cNvPr id="336" name="Straight Connector 335"/>
              <p:cNvCxnSpPr/>
              <p:nvPr/>
            </p:nvCxnSpPr>
            <p:spPr bwMode="auto">
              <a:xfrm>
                <a:off x="5020246" y="4260570"/>
                <a:ext cx="9035" cy="104328"/>
              </a:xfrm>
              <a:prstGeom prst="line">
                <a:avLst/>
              </a:prstGeom>
              <a:ln w="6350">
                <a:solidFill>
                  <a:srgbClr val="FFDCF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78" name="TextBox 536"/>
              <p:cNvSpPr txBox="1">
                <a:spLocks noChangeArrowheads="1"/>
              </p:cNvSpPr>
              <p:nvPr/>
            </p:nvSpPr>
            <p:spPr bwMode="auto">
              <a:xfrm>
                <a:off x="5011739" y="4198538"/>
                <a:ext cx="58737" cy="3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540">
                    <a:solidFill>
                      <a:srgbClr val="FAC9D1"/>
                    </a:solidFill>
                    <a:latin typeface="Calibri" charset="0"/>
                    <a:cs typeface="MS PGothic" charset="0"/>
                    <a:sym typeface="Helvetica Light" charset="0"/>
                  </a:rPr>
                  <a:t>R</a:t>
                </a:r>
              </a:p>
            </p:txBody>
          </p:sp>
          <p:sp>
            <p:nvSpPr>
              <p:cNvPr id="340" name="Flowchart: Manual Operation 517"/>
              <p:cNvSpPr/>
              <p:nvPr/>
            </p:nvSpPr>
            <p:spPr bwMode="auto">
              <a:xfrm rot="11305694" flipV="1">
                <a:off x="5013469" y="4381817"/>
                <a:ext cx="60985" cy="62032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3236" eaLnBrk="0" hangingPunct="0">
                  <a:defRPr/>
                </a:pPr>
                <a:endParaRPr lang="en-US" altLang="en-US" sz="1620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</p:grpSp>
        <p:sp>
          <p:nvSpPr>
            <p:cNvPr id="323" name="Chord 322"/>
            <p:cNvSpPr/>
            <p:nvPr/>
          </p:nvSpPr>
          <p:spPr bwMode="auto">
            <a:xfrm rot="4761924">
              <a:off x="4946208" y="4107965"/>
              <a:ext cx="91607" cy="332024"/>
            </a:xfrm>
            <a:prstGeom prst="chord">
              <a:avLst>
                <a:gd name="adj1" fmla="val 12177876"/>
                <a:gd name="adj2" fmla="val 16154512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3236" eaLnBrk="0" hangingPunct="0">
                <a:defRPr/>
              </a:pPr>
              <a:endParaRPr lang="en-US" sz="2070" dirty="0">
                <a:solidFill>
                  <a:srgbClr val="C41230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sp>
        <p:nvSpPr>
          <p:cNvPr id="54362" name="AutoShape 66"/>
          <p:cNvSpPr>
            <a:spLocks/>
          </p:cNvSpPr>
          <p:nvPr/>
        </p:nvSpPr>
        <p:spPr bwMode="auto">
          <a:xfrm>
            <a:off x="4803457" y="4279107"/>
            <a:ext cx="730092" cy="400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63" name="AutoShape 67"/>
          <p:cNvSpPr>
            <a:spLocks/>
          </p:cNvSpPr>
          <p:nvPr/>
        </p:nvSpPr>
        <p:spPr bwMode="auto">
          <a:xfrm>
            <a:off x="5552123" y="4277678"/>
            <a:ext cx="498635" cy="400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sp>
        <p:nvSpPr>
          <p:cNvPr id="54364" name="AutoShape 71"/>
          <p:cNvSpPr>
            <a:spLocks/>
          </p:cNvSpPr>
          <p:nvPr/>
        </p:nvSpPr>
        <p:spPr bwMode="auto">
          <a:xfrm>
            <a:off x="5483542" y="4254818"/>
            <a:ext cx="101442" cy="8286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grpSp>
        <p:nvGrpSpPr>
          <p:cNvPr id="54365" name="Group 12"/>
          <p:cNvGrpSpPr>
            <a:grpSpLocks/>
          </p:cNvGrpSpPr>
          <p:nvPr/>
        </p:nvGrpSpPr>
        <p:grpSpPr bwMode="auto">
          <a:xfrm>
            <a:off x="5550695" y="3340418"/>
            <a:ext cx="894397" cy="82868"/>
            <a:chOff x="8056563" y="4722813"/>
            <a:chExt cx="1412875" cy="158750"/>
          </a:xfrm>
        </p:grpSpPr>
        <p:sp>
          <p:nvSpPr>
            <p:cNvPr id="54370" name="AutoShape 57"/>
            <p:cNvSpPr>
              <a:spLocks/>
            </p:cNvSpPr>
            <p:nvPr/>
          </p:nvSpPr>
          <p:spPr bwMode="auto">
            <a:xfrm>
              <a:off x="8056563" y="4765675"/>
              <a:ext cx="80645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371" name="AutoShape 58"/>
            <p:cNvSpPr>
              <a:spLocks/>
            </p:cNvSpPr>
            <p:nvPr/>
          </p:nvSpPr>
          <p:spPr bwMode="auto">
            <a:xfrm>
              <a:off x="8924925" y="4756150"/>
              <a:ext cx="5445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372" name="AutoShape 71"/>
            <p:cNvSpPr>
              <a:spLocks/>
            </p:cNvSpPr>
            <p:nvPr/>
          </p:nvSpPr>
          <p:spPr bwMode="auto">
            <a:xfrm>
              <a:off x="8831263" y="4722813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grpSp>
        <p:nvGrpSpPr>
          <p:cNvPr id="54366" name="Group 3"/>
          <p:cNvGrpSpPr>
            <a:grpSpLocks/>
          </p:cNvGrpSpPr>
          <p:nvPr/>
        </p:nvGrpSpPr>
        <p:grpSpPr bwMode="auto">
          <a:xfrm>
            <a:off x="5549265" y="3569018"/>
            <a:ext cx="815817" cy="82868"/>
            <a:chOff x="8053159" y="5403850"/>
            <a:chExt cx="1289279" cy="158750"/>
          </a:xfrm>
        </p:grpSpPr>
        <p:sp>
          <p:nvSpPr>
            <p:cNvPr id="54367" name="AutoShape 57"/>
            <p:cNvSpPr>
              <a:spLocks/>
            </p:cNvSpPr>
            <p:nvPr/>
          </p:nvSpPr>
          <p:spPr bwMode="auto">
            <a:xfrm>
              <a:off x="8053159" y="5432425"/>
              <a:ext cx="665242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368" name="AutoShape 58"/>
            <p:cNvSpPr>
              <a:spLocks/>
            </p:cNvSpPr>
            <p:nvPr/>
          </p:nvSpPr>
          <p:spPr bwMode="auto">
            <a:xfrm>
              <a:off x="8742435" y="5437188"/>
              <a:ext cx="60000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54369" name="AutoShape 71"/>
            <p:cNvSpPr>
              <a:spLocks/>
            </p:cNvSpPr>
            <p:nvPr/>
          </p:nvSpPr>
          <p:spPr bwMode="auto">
            <a:xfrm>
              <a:off x="8664965" y="5403850"/>
              <a:ext cx="158731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grpSp>
        <p:nvGrpSpPr>
          <p:cNvPr id="319" name="Group 12">
            <a:extLst>
              <a:ext uri="{FF2B5EF4-FFF2-40B4-BE49-F238E27FC236}">
                <a16:creationId xmlns:a16="http://schemas.microsoft.com/office/drawing/2014/main" id="{3C81FF01-2A63-9C4F-9D29-B77982BCB116}"/>
              </a:ext>
            </a:extLst>
          </p:cNvPr>
          <p:cNvGrpSpPr>
            <a:grpSpLocks/>
          </p:cNvGrpSpPr>
          <p:nvPr/>
        </p:nvGrpSpPr>
        <p:grpSpPr bwMode="auto">
          <a:xfrm>
            <a:off x="6868475" y="1292194"/>
            <a:ext cx="412910" cy="48574"/>
            <a:chOff x="10061509" y="1401106"/>
            <a:chExt cx="652132" cy="93054"/>
          </a:xfrm>
        </p:grpSpPr>
        <p:sp>
          <p:nvSpPr>
            <p:cNvPr id="320" name="AutoShape 22">
              <a:extLst>
                <a:ext uri="{FF2B5EF4-FFF2-40B4-BE49-F238E27FC236}">
                  <a16:creationId xmlns:a16="http://schemas.microsoft.com/office/drawing/2014/main" id="{A1126408-2FB4-2D49-8864-79AC56F6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509" y="1401106"/>
              <a:ext cx="431798" cy="930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  <p:sp>
          <p:nvSpPr>
            <p:cNvPr id="321" name="AutoShape 23">
              <a:extLst>
                <a:ext uri="{FF2B5EF4-FFF2-40B4-BE49-F238E27FC236}">
                  <a16:creationId xmlns:a16="http://schemas.microsoft.com/office/drawing/2014/main" id="{9B9382CD-0628-B04A-AFD2-A4737E02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3304" y="1409699"/>
              <a:ext cx="220337" cy="8446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62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B241575-D2C2-5A48-A552-61A8120E3EB0}"/>
              </a:ext>
            </a:extLst>
          </p:cNvPr>
          <p:cNvSpPr/>
          <p:nvPr/>
        </p:nvSpPr>
        <p:spPr>
          <a:xfrm>
            <a:off x="7310994" y="1157468"/>
            <a:ext cx="777777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96% </a:t>
            </a:r>
            <a:r>
              <a:rPr lang="en-US" sz="750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(73; 99)</a:t>
            </a:r>
            <a:endParaRPr lang="en-US" sz="900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</p:txBody>
      </p:sp>
      <p:sp>
        <p:nvSpPr>
          <p:cNvPr id="339" name="AutoShape 71">
            <a:extLst>
              <a:ext uri="{FF2B5EF4-FFF2-40B4-BE49-F238E27FC236}">
                <a16:creationId xmlns:a16="http://schemas.microsoft.com/office/drawing/2014/main" id="{9F1D34E0-CB45-124A-A20B-80EE3435411D}"/>
              </a:ext>
            </a:extLst>
          </p:cNvPr>
          <p:cNvSpPr>
            <a:spLocks/>
          </p:cNvSpPr>
          <p:nvPr/>
        </p:nvSpPr>
        <p:spPr bwMode="auto">
          <a:xfrm>
            <a:off x="7141874" y="1268729"/>
            <a:ext cx="100516" cy="8286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62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CBA906C-ADE7-2A49-8BEE-8A157DFD2866}"/>
              </a:ext>
            </a:extLst>
          </p:cNvPr>
          <p:cNvGrpSpPr/>
          <p:nvPr/>
        </p:nvGrpSpPr>
        <p:grpSpPr>
          <a:xfrm>
            <a:off x="424340" y="977265"/>
            <a:ext cx="8082097" cy="559493"/>
            <a:chOff x="477382" y="670798"/>
            <a:chExt cx="9092359" cy="629430"/>
          </a:xfrm>
        </p:grpSpPr>
        <p:sp>
          <p:nvSpPr>
            <p:cNvPr id="54274" name="AutoShape 1"/>
            <p:cNvSpPr>
              <a:spLocks/>
            </p:cNvSpPr>
            <p:nvPr/>
          </p:nvSpPr>
          <p:spPr bwMode="auto">
            <a:xfrm>
              <a:off x="477382" y="670798"/>
              <a:ext cx="8419267" cy="2571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9844" tIns="29844" rIns="29844" bIns="29844" anchor="ctr"/>
            <a:lstStyle/>
            <a:p>
              <a:pPr algn="ctr" defTabSz="342924" eaLnBrk="0" hangingPunct="0"/>
              <a:r>
                <a:rPr lang="en-US" sz="1440" b="1" dirty="0">
                  <a:solidFill>
                    <a:srgbClr val="9B1513"/>
                  </a:solidFill>
                  <a:latin typeface="Helvetica" charset="0"/>
                  <a:cs typeface="MS PGothic" charset="0"/>
                  <a:sym typeface="Helvetica Light" charset="0"/>
                </a:rPr>
                <a:t>Le TasP champion du monde !!</a:t>
              </a:r>
              <a:endParaRPr lang="en-US" sz="1440" dirty="0">
                <a:solidFill>
                  <a:srgbClr val="9B1513"/>
                </a:solidFill>
                <a:latin typeface="Helvetica" charset="0"/>
                <a:cs typeface="MS PGothic" charset="0"/>
                <a:sym typeface="Helvetica Light" charset="0"/>
              </a:endParaRPr>
            </a:p>
          </p:txBody>
        </p:sp>
        <p:sp>
          <p:nvSpPr>
            <p:cNvPr id="3" name="Cadre 2">
              <a:extLst>
                <a:ext uri="{FF2B5EF4-FFF2-40B4-BE49-F238E27FC236}">
                  <a16:creationId xmlns:a16="http://schemas.microsoft.com/office/drawing/2014/main" id="{6EC9D080-53E5-094B-85CE-C2EF4FCCB306}"/>
                </a:ext>
              </a:extLst>
            </p:cNvPr>
            <p:cNvSpPr/>
            <p:nvPr/>
          </p:nvSpPr>
          <p:spPr>
            <a:xfrm>
              <a:off x="7609165" y="747951"/>
              <a:ext cx="1960576" cy="552277"/>
            </a:xfrm>
            <a:prstGeom prst="frame">
              <a:avLst/>
            </a:prstGeom>
            <a:solidFill>
              <a:srgbClr val="C0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8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6509" y="35264"/>
            <a:ext cx="5937755" cy="1188720"/>
          </a:xfrm>
        </p:spPr>
        <p:txBody>
          <a:bodyPr/>
          <a:lstStyle/>
          <a:p>
            <a:r>
              <a:rPr lang="fr-FR" dirty="0"/>
              <a:t>Relation observance - efficacité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27584" y="6400800"/>
            <a:ext cx="4556664" cy="320040"/>
          </a:xfrm>
        </p:spPr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87" y="1798922"/>
            <a:ext cx="9144000" cy="37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6012160" y="1556792"/>
            <a:ext cx="1296144" cy="12241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7504" y="1417638"/>
            <a:ext cx="14401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Efficacité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19872" y="5685631"/>
            <a:ext cx="14401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Adhésion</a:t>
            </a:r>
          </a:p>
        </p:txBody>
      </p:sp>
    </p:spTree>
    <p:extLst>
      <p:ext uri="{BB962C8B-B14F-4D97-AF65-F5344CB8AC3E}">
        <p14:creationId xmlns:p14="http://schemas.microsoft.com/office/powerpoint/2010/main" val="8302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PrEP en pratique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-3-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39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487BB07-BF83-8641-A8AE-0D92E923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Indications de la PrEP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BE4074F-E768-8D4E-A24A-3CD8A9BE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45" y="2638045"/>
            <a:ext cx="5937755" cy="3383243"/>
          </a:xfrm>
        </p:spPr>
        <p:txBody>
          <a:bodyPr>
            <a:normAutofit/>
          </a:bodyPr>
          <a:lstStyle/>
          <a:p>
            <a:r>
              <a:rPr lang="fr-FR" dirty="0"/>
              <a:t>Personnes à risque de contracter le VIH</a:t>
            </a:r>
          </a:p>
          <a:p>
            <a:pPr lvl="1"/>
            <a:r>
              <a:rPr lang="fr-FR" dirty="0"/>
              <a:t>A définir localement en fonction de l’épidémiologie</a:t>
            </a:r>
          </a:p>
          <a:p>
            <a:pPr lvl="1"/>
            <a:r>
              <a:rPr lang="fr-FR" dirty="0"/>
              <a:t>Les plus à risque</a:t>
            </a:r>
          </a:p>
          <a:p>
            <a:pPr lvl="2"/>
            <a:r>
              <a:rPr lang="fr-FR" dirty="0"/>
              <a:t>Travailleurs du sexe</a:t>
            </a:r>
          </a:p>
          <a:p>
            <a:pPr lvl="2"/>
            <a:r>
              <a:rPr lang="fr-FR" dirty="0"/>
              <a:t>HSH</a:t>
            </a:r>
          </a:p>
          <a:p>
            <a:pPr lvl="2"/>
            <a:r>
              <a:rPr lang="fr-FR" dirty="0"/>
              <a:t>Partenaires sexuels de personnes infectées par le VIH dont la charge virale n’est pas indétectable</a:t>
            </a:r>
          </a:p>
          <a:p>
            <a:pPr lvl="2"/>
            <a:r>
              <a:rPr lang="fr-FR" dirty="0"/>
              <a:t>ATCD récent d’IST en zone de d’endémie VIH</a:t>
            </a:r>
          </a:p>
          <a:p>
            <a:pPr lvl="2"/>
            <a:r>
              <a:rPr lang="fr-FR" dirty="0"/>
              <a:t>…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54C4C2-55A3-D14B-B6C4-E6C54DAD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284B80-31F7-2C48-8862-817B9448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152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344816" cy="1181373"/>
          </a:xfrm>
        </p:spPr>
        <p:txBody>
          <a:bodyPr/>
          <a:lstStyle/>
          <a:p>
            <a:r>
              <a:rPr lang="fr-FR" dirty="0"/>
              <a:t>Pas d’indication à la </a:t>
            </a:r>
            <a:r>
              <a:rPr lang="fr-FR" dirty="0" err="1"/>
              <a:t>PrEP</a:t>
            </a:r>
            <a:r>
              <a:rPr lang="fr-FR" dirty="0"/>
              <a:t>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1" y="2638045"/>
            <a:ext cx="7128792" cy="3101983"/>
          </a:xfrm>
        </p:spPr>
        <p:txBody>
          <a:bodyPr/>
          <a:lstStyle/>
          <a:p>
            <a:r>
              <a:rPr lang="fr-FR" dirty="0"/>
              <a:t>Pour un couple homosexuel ou hétérosexuel ou l’un est VIH+ et dont la charge virale est indétectable (&lt;50 cop/mL)</a:t>
            </a:r>
          </a:p>
          <a:p>
            <a:pPr marL="457200" lvl="1" indent="0" algn="ctr">
              <a:buNone/>
            </a:pPr>
            <a:r>
              <a:rPr lang="fr-FR" sz="3600" b="1" dirty="0">
                <a:solidFill>
                  <a:srgbClr val="FF0000"/>
                </a:solidFill>
              </a:rPr>
              <a:t>U = U</a:t>
            </a:r>
          </a:p>
          <a:p>
            <a:r>
              <a:rPr lang="fr-FR" dirty="0"/>
              <a:t>Souhait de procréation dans des couples </a:t>
            </a:r>
            <a:r>
              <a:rPr lang="fr-FR" dirty="0" err="1"/>
              <a:t>séro</a:t>
            </a:r>
            <a:r>
              <a:rPr lang="fr-FR" dirty="0"/>
              <a:t>-différents où la charge virale est indétectable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5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77970" y="87460"/>
            <a:ext cx="5937755" cy="1188720"/>
          </a:xfrm>
        </p:spPr>
        <p:txBody>
          <a:bodyPr/>
          <a:lstStyle/>
          <a:p>
            <a:r>
              <a:rPr lang="fr-FR" dirty="0"/>
              <a:t>Modalités de prise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4997152"/>
          </a:xfrm>
        </p:spPr>
        <p:txBody>
          <a:bodyPr>
            <a:normAutofit/>
          </a:bodyPr>
          <a:lstStyle/>
          <a:p>
            <a:r>
              <a:rPr lang="fr-FR" sz="2000" dirty="0"/>
              <a:t>Marge de prise de +/- 2 heure</a:t>
            </a:r>
          </a:p>
          <a:p>
            <a:pPr lvl="1"/>
            <a:r>
              <a:rPr lang="fr-FR" sz="1800" dirty="0"/>
              <a:t>Longue activité intracellulaire</a:t>
            </a:r>
          </a:p>
          <a:p>
            <a:r>
              <a:rPr lang="fr-FR" sz="2000" dirty="0"/>
              <a:t>De préférence avec un repas, même léger (meilleure absorption du TDF)</a:t>
            </a:r>
          </a:p>
          <a:p>
            <a:r>
              <a:rPr lang="fr-FR" sz="2000" dirty="0"/>
              <a:t>Circonstances particulières</a:t>
            </a:r>
          </a:p>
          <a:p>
            <a:pPr lvl="1"/>
            <a:r>
              <a:rPr lang="fr-FR" sz="1800" dirty="0"/>
              <a:t>Vomissement : reprendre le traitement si le vomissement survient &lt;1h après la prise</a:t>
            </a:r>
          </a:p>
          <a:p>
            <a:pPr lvl="1"/>
            <a:r>
              <a:rPr lang="fr-FR" sz="1800" dirty="0"/>
              <a:t>Oubli : si l’oubli est constaté dans les 12h suivant l’heure de prise normale, prendre le traitement, sinon attendre la prise suivante</a:t>
            </a:r>
          </a:p>
          <a:p>
            <a:pPr lvl="2"/>
            <a:r>
              <a:rPr lang="fr-FR" sz="1800" dirty="0"/>
              <a:t>Prise habituelle à 22h, oubli constaté à 8h le lendemain : prise à 8h</a:t>
            </a:r>
          </a:p>
          <a:p>
            <a:pPr lvl="2"/>
            <a:r>
              <a:rPr lang="fr-FR" sz="1800" dirty="0"/>
              <a:t>Prise habituelle à 22h, oubli constaté à 12h le lendemain : attendre la prise habituelle de 22h</a:t>
            </a:r>
          </a:p>
          <a:p>
            <a:pPr lvl="2"/>
            <a:r>
              <a:rPr lang="fr-FR" sz="1800" dirty="0"/>
              <a:t>Très peu de risque de </a:t>
            </a:r>
            <a:r>
              <a:rPr lang="fr-FR" sz="1800" dirty="0" err="1"/>
              <a:t>toxicicité</a:t>
            </a:r>
            <a:r>
              <a:rPr lang="fr-FR" sz="1800" dirty="0"/>
              <a:t> pour une seule prise « doublée »</a:t>
            </a:r>
          </a:p>
          <a:p>
            <a:r>
              <a:rPr lang="fr-FR" sz="2000" dirty="0"/>
              <a:t>Difficulté à avaler : le comprimé peut être dilué dans 100 ml</a:t>
            </a:r>
          </a:p>
          <a:p>
            <a:pPr lvl="2"/>
            <a:endParaRPr lang="fr-FR" sz="18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Prévention et santé sexuelle - Module PrEP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5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37755" cy="1188720"/>
          </a:xfrm>
        </p:spPr>
        <p:txBody>
          <a:bodyPr>
            <a:noAutofit/>
          </a:bodyPr>
          <a:lstStyle/>
          <a:p>
            <a:r>
              <a:rPr lang="fr-FR" sz="1800" dirty="0"/>
              <a:t>Effets secondaires possibles de l’association tenofovir/emtricitabine (</a:t>
            </a:r>
            <a:r>
              <a:rPr lang="fr-FR" sz="1800" dirty="0" err="1"/>
              <a:t>tdf</a:t>
            </a:r>
            <a:r>
              <a:rPr lang="fr-FR" sz="1800" dirty="0"/>
              <a:t>/FTC)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430656" cy="3967212"/>
          </a:xfrm>
        </p:spPr>
        <p:txBody>
          <a:bodyPr>
            <a:normAutofit fontScale="92500"/>
          </a:bodyPr>
          <a:lstStyle/>
          <a:p>
            <a:r>
              <a:rPr lang="fr-FR" sz="2000" dirty="0"/>
              <a:t>Effets secondaires cliniques</a:t>
            </a:r>
          </a:p>
          <a:p>
            <a:pPr lvl="1"/>
            <a:r>
              <a:rPr lang="fr-FR" sz="1800" dirty="0"/>
              <a:t>Digestif</a:t>
            </a:r>
          </a:p>
          <a:p>
            <a:pPr lvl="2"/>
            <a:r>
              <a:rPr lang="fr-FR" sz="1800" dirty="0"/>
              <a:t>5-10% dans les études contre placebo</a:t>
            </a:r>
          </a:p>
          <a:p>
            <a:pPr lvl="2"/>
            <a:r>
              <a:rPr lang="fr-FR" sz="1800" dirty="0"/>
              <a:t>Précoces et en général transitoire</a:t>
            </a:r>
          </a:p>
          <a:p>
            <a:pPr lvl="1"/>
            <a:r>
              <a:rPr lang="fr-FR" sz="1800" dirty="0"/>
              <a:t>Cutané</a:t>
            </a:r>
          </a:p>
          <a:p>
            <a:pPr lvl="2"/>
            <a:r>
              <a:rPr lang="fr-FR" sz="1800" dirty="0"/>
              <a:t>Rare : urticaire</a:t>
            </a:r>
          </a:p>
          <a:p>
            <a:r>
              <a:rPr lang="fr-FR" sz="2000" dirty="0"/>
              <a:t>Biologiques</a:t>
            </a:r>
          </a:p>
          <a:p>
            <a:pPr lvl="1"/>
            <a:r>
              <a:rPr lang="fr-FR" sz="1800" dirty="0"/>
              <a:t>Insuffisance rénale</a:t>
            </a:r>
          </a:p>
          <a:p>
            <a:pPr lvl="2"/>
            <a:r>
              <a:rPr lang="fr-FR" sz="1800" dirty="0"/>
              <a:t>Syndrome de </a:t>
            </a:r>
            <a:r>
              <a:rPr lang="fr-FR" sz="1800" dirty="0" err="1"/>
              <a:t>Fanconi</a:t>
            </a:r>
            <a:r>
              <a:rPr lang="fr-FR" sz="1800" dirty="0"/>
              <a:t>/IRA: très rare, apparition précoce</a:t>
            </a:r>
          </a:p>
          <a:p>
            <a:pPr lvl="2"/>
            <a:r>
              <a:rPr lang="fr-FR" sz="1800" dirty="0"/>
              <a:t>Altération progressive de la fonction rénale liée à l’intensité et la durée d’exposition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77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7118" y="292350"/>
            <a:ext cx="5937755" cy="1188720"/>
          </a:xfrm>
        </p:spPr>
        <p:txBody>
          <a:bodyPr/>
          <a:lstStyle/>
          <a:p>
            <a:r>
              <a:rPr lang="fr-FR" dirty="0"/>
              <a:t>TDF/FTC: interactions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2083349"/>
            <a:ext cx="5885202" cy="3289868"/>
          </a:xfrm>
        </p:spPr>
        <p:txBody>
          <a:bodyPr>
            <a:normAutofit/>
          </a:bodyPr>
          <a:lstStyle/>
          <a:p>
            <a:r>
              <a:rPr lang="fr-FR" dirty="0"/>
              <a:t>Eviter les molécules ayant également une toxicité rénale</a:t>
            </a:r>
          </a:p>
          <a:p>
            <a:pPr lvl="1"/>
            <a:r>
              <a:rPr lang="fr-FR" dirty="0"/>
              <a:t>Mettre en garde contre l’utilisation « libre » des </a:t>
            </a:r>
            <a:r>
              <a:rPr lang="fr-FR" b="1" dirty="0">
                <a:solidFill>
                  <a:srgbClr val="FF0000"/>
                </a:solidFill>
              </a:rPr>
              <a:t>AINS</a:t>
            </a:r>
          </a:p>
          <a:p>
            <a:pPr lvl="1"/>
            <a:r>
              <a:rPr lang="fr-FR" dirty="0"/>
              <a:t>Stéroïdes anabolisants</a:t>
            </a:r>
          </a:p>
          <a:p>
            <a:r>
              <a:rPr lang="fr-FR" dirty="0"/>
              <a:t>Pas d’interactions</a:t>
            </a:r>
          </a:p>
          <a:p>
            <a:pPr lvl="1"/>
            <a:r>
              <a:rPr lang="fr-FR" dirty="0"/>
              <a:t>alcool et drogues</a:t>
            </a:r>
          </a:p>
          <a:p>
            <a:pPr lvl="1"/>
            <a:r>
              <a:rPr lang="fr-FR" dirty="0"/>
              <a:t>contraceptifs et traitements hormonaux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06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C3F9C98-5379-6840-8A96-4125E282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239" y="404664"/>
            <a:ext cx="6441561" cy="1440160"/>
          </a:xfrm>
        </p:spPr>
        <p:txBody>
          <a:bodyPr>
            <a:normAutofit/>
          </a:bodyPr>
          <a:lstStyle/>
          <a:p>
            <a:r>
              <a:rPr lang="fr-FR" dirty="0"/>
              <a:t> Indications de TDF/FTC et Bilan rénal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833321-6645-A646-AB89-B011EC98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83" y="2636912"/>
            <a:ext cx="7634272" cy="3135182"/>
          </a:xfrm>
        </p:spPr>
        <p:txBody>
          <a:bodyPr/>
          <a:lstStyle/>
          <a:p>
            <a:r>
              <a:rPr lang="fr-FR" dirty="0"/>
              <a:t>TDF/FTC non recommandé chez les adultes non infectés par le VIH avec une clairance &lt; 60ml/mn</a:t>
            </a:r>
          </a:p>
          <a:p>
            <a:r>
              <a:rPr lang="fr-FR" dirty="0"/>
              <a:t>Adolescents non infectés : TDF/FTC ne doit pas être utilisé chez les adolescents présentant une insuffisance rénale (clairance &lt; 90 ml/mn/1,73m</a:t>
            </a:r>
            <a:r>
              <a:rPr lang="fr-FR" baseline="30000" dirty="0"/>
              <a:t>2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136AA60-0C9A-734A-A65C-0E9CDF2A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07DF1B8-FB14-DE41-BC4E-3261E0ED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34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prévention combinée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5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9C4D872-1BDB-7D45-9FAA-31FC3A26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Surveillance rénale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DCDF72-8618-254F-B8A7-9F07A70D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2638045"/>
            <a:ext cx="7560840" cy="3101983"/>
          </a:xfrm>
        </p:spPr>
        <p:txBody>
          <a:bodyPr>
            <a:normAutofit/>
          </a:bodyPr>
          <a:lstStyle/>
          <a:p>
            <a:r>
              <a:rPr lang="fr-FR" dirty="0"/>
              <a:t>Interruption du TDF/FTC Si</a:t>
            </a:r>
          </a:p>
          <a:p>
            <a:pPr lvl="1"/>
            <a:r>
              <a:rPr lang="fr-FR" dirty="0"/>
              <a:t>Clairance créatinine &lt; 60ml/mn</a:t>
            </a:r>
          </a:p>
          <a:p>
            <a:pPr lvl="1"/>
            <a:r>
              <a:rPr lang="fr-FR" dirty="0"/>
              <a:t>Ou dégradation progressive de la fonction rénale sans autre cause identifiée</a:t>
            </a:r>
          </a:p>
          <a:p>
            <a:pPr lvl="1"/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9B3620-663C-1544-AABD-31EEDFB7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4F5D4E-5900-0249-9D36-76D15B47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415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4D281DE-6CD3-2949-A94E-867DBF33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188640"/>
            <a:ext cx="5937755" cy="1188720"/>
          </a:xfrm>
        </p:spPr>
        <p:txBody>
          <a:bodyPr/>
          <a:lstStyle/>
          <a:p>
            <a:r>
              <a:rPr lang="fr-FR" dirty="0"/>
              <a:t>Syndrome de </a:t>
            </a:r>
            <a:r>
              <a:rPr lang="fr-FR" dirty="0" err="1"/>
              <a:t>Fanconi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67219BF-98D6-0441-B6C8-D46D10D0C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32856"/>
            <a:ext cx="8064896" cy="4017119"/>
          </a:xfrm>
        </p:spPr>
        <p:txBody>
          <a:bodyPr>
            <a:normAutofit/>
          </a:bodyPr>
          <a:lstStyle/>
          <a:p>
            <a:r>
              <a:rPr lang="fr-FR" dirty="0"/>
              <a:t>Rare : &lt; 0,3 %</a:t>
            </a:r>
          </a:p>
          <a:p>
            <a:pPr lvl="1"/>
            <a:r>
              <a:rPr lang="fr-FR" dirty="0"/>
              <a:t>Survient dans un délai moyen de 10 mois après l’introduction du TDF, avec des extrêmes de un mois à 24 mois</a:t>
            </a:r>
          </a:p>
          <a:p>
            <a:pPr lvl="1"/>
            <a:r>
              <a:rPr lang="fr-FR" dirty="0"/>
              <a:t>Défaut de réabsorption tubulaire proximale </a:t>
            </a:r>
          </a:p>
          <a:p>
            <a:pPr lvl="2"/>
            <a:r>
              <a:rPr lang="fr-FR" dirty="0"/>
              <a:t>avec une fuite urinaire de protéines, de glucose, de phosphate, d’acides aminés</a:t>
            </a:r>
          </a:p>
          <a:p>
            <a:r>
              <a:rPr lang="fr-FR" dirty="0"/>
              <a:t>Clinique</a:t>
            </a:r>
          </a:p>
          <a:p>
            <a:pPr lvl="1"/>
            <a:r>
              <a:rPr lang="fr-FR" dirty="0"/>
              <a:t>Syndrome </a:t>
            </a:r>
            <a:r>
              <a:rPr lang="fr-FR" dirty="0" err="1"/>
              <a:t>polyuro-polydipsique</a:t>
            </a:r>
            <a:r>
              <a:rPr lang="fr-FR" dirty="0"/>
              <a:t>, </a:t>
            </a:r>
          </a:p>
          <a:p>
            <a:pPr lvl="1"/>
            <a:r>
              <a:rPr lang="fr-FR" dirty="0"/>
              <a:t>Signes digestifs, Symptômes généraux (asthénie, myalgies, poly-arthralgies)</a:t>
            </a:r>
          </a:p>
          <a:p>
            <a:r>
              <a:rPr lang="fr-FR" dirty="0"/>
              <a:t>Signes caractéristiques</a:t>
            </a:r>
          </a:p>
          <a:p>
            <a:pPr lvl="1"/>
            <a:r>
              <a:rPr lang="fr-FR" dirty="0"/>
              <a:t>Glycosurie sans hyperglycémie</a:t>
            </a:r>
          </a:p>
          <a:p>
            <a:pPr lvl="1"/>
            <a:r>
              <a:rPr lang="fr-FR" dirty="0"/>
              <a:t>⚠️ la bandelette urinaire détecte mal les protéinuries tubulaires !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049C4B3-381E-3D4A-A56B-04BA974A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94B138-1451-7F4B-8580-186BF38A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92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d’administration : continu ou discontinu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036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6-05-02 à 17.45.3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4550" y="857250"/>
            <a:ext cx="5314950" cy="2283718"/>
          </a:xfrm>
        </p:spPr>
      </p:pic>
      <p:sp>
        <p:nvSpPr>
          <p:cNvPr id="5" name="ZoneTexte 4"/>
          <p:cNvSpPr txBox="1"/>
          <p:nvPr/>
        </p:nvSpPr>
        <p:spPr>
          <a:xfrm>
            <a:off x="2339752" y="2519064"/>
            <a:ext cx="21717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A le </a:t>
            </a:r>
            <a:r>
              <a:rPr lang="en-US" dirty="0" err="1"/>
              <a:t>demande</a:t>
            </a:r>
            <a:r>
              <a:rPr lang="en-US" dirty="0"/>
              <a:t>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92080" y="1700808"/>
            <a:ext cx="18844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jours</a:t>
            </a:r>
            <a:r>
              <a:rPr lang="en-US" dirty="0"/>
              <a:t> ?</a:t>
            </a:r>
            <a:endParaRPr lang="en-US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1279637" y="4437112"/>
            <a:ext cx="6984776" cy="1705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/>
              <a:t>STRATEGIE A ADAPTER EN FONCTION </a:t>
            </a:r>
            <a:r>
              <a:rPr lang="en-US" dirty="0"/>
              <a:t>: 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Du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partenaires</a:t>
            </a:r>
            <a:r>
              <a:rPr lang="en-US" dirty="0"/>
              <a:t> par </a:t>
            </a:r>
            <a:r>
              <a:rPr lang="en-US" dirty="0" err="1"/>
              <a:t>semaine</a:t>
            </a:r>
            <a:r>
              <a:rPr lang="en-US" dirty="0"/>
              <a:t> 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Du </a:t>
            </a:r>
            <a:r>
              <a:rPr lang="en-US" dirty="0" err="1"/>
              <a:t>caractère</a:t>
            </a:r>
            <a:r>
              <a:rPr lang="en-US" dirty="0"/>
              <a:t> </a:t>
            </a:r>
            <a:r>
              <a:rPr lang="en-US" dirty="0" err="1"/>
              <a:t>prévisible</a:t>
            </a:r>
            <a:r>
              <a:rPr lang="en-US" dirty="0"/>
              <a:t> de </a:t>
            </a:r>
            <a:r>
              <a:rPr lang="en-US" dirty="0" err="1"/>
              <a:t>l’activité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?  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/>
              <a:t>Répartition</a:t>
            </a:r>
            <a:r>
              <a:rPr lang="en-US" dirty="0"/>
              <a:t> de </a:t>
            </a:r>
            <a:r>
              <a:rPr lang="en-US" dirty="0" err="1"/>
              <a:t>l’activité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pendant la </a:t>
            </a:r>
            <a:r>
              <a:rPr lang="en-US" dirty="0" err="1"/>
              <a:t>semaine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020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1" y="606875"/>
            <a:ext cx="7994311" cy="1188720"/>
          </a:xfrm>
        </p:spPr>
        <p:txBody>
          <a:bodyPr>
            <a:noAutofit/>
          </a:bodyPr>
          <a:lstStyle/>
          <a:p>
            <a:r>
              <a:rPr lang="fr-FR" sz="2400" dirty="0"/>
              <a:t>« Administration </a:t>
            </a:r>
            <a:r>
              <a:rPr lang="fr-FR" sz="2400" b="1" dirty="0"/>
              <a:t>continue</a:t>
            </a:r>
            <a:r>
              <a:rPr lang="fr-FR" sz="2400" dirty="0"/>
              <a:t> » de l’association tenofovir/</a:t>
            </a:r>
            <a:r>
              <a:rPr lang="fr-FR" sz="2400" dirty="0" err="1"/>
              <a:t>emtricitabine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971600" y="2276872"/>
            <a:ext cx="7268511" cy="34631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dirty="0"/>
              <a:t>Un comprimé par jour de TDF/FTC</a:t>
            </a:r>
          </a:p>
          <a:p>
            <a:pPr>
              <a:spcBef>
                <a:spcPts val="0"/>
              </a:spcBef>
              <a:defRPr/>
            </a:pPr>
            <a:r>
              <a:rPr lang="fr-FR" dirty="0"/>
              <a:t>Seul schéma possible pour </a:t>
            </a:r>
          </a:p>
          <a:p>
            <a:pPr lvl="1">
              <a:spcBef>
                <a:spcPts val="0"/>
              </a:spcBef>
              <a:defRPr/>
            </a:pPr>
            <a:r>
              <a:rPr lang="fr-FR" dirty="0"/>
              <a:t>Les personnes </a:t>
            </a:r>
            <a:r>
              <a:rPr lang="fr-FR" b="1" dirty="0"/>
              <a:t>infectées par le VHB</a:t>
            </a:r>
          </a:p>
          <a:p>
            <a:pPr lvl="1">
              <a:spcBef>
                <a:spcPts val="0"/>
              </a:spcBef>
              <a:defRPr/>
            </a:pPr>
            <a:r>
              <a:rPr lang="fr-FR" dirty="0"/>
              <a:t>Les femmes ou transsexuels ayant des </a:t>
            </a:r>
            <a:r>
              <a:rPr lang="fr-FR" b="1" dirty="0"/>
              <a:t>rapports vaginaux.</a:t>
            </a:r>
          </a:p>
          <a:p>
            <a:pPr>
              <a:spcBef>
                <a:spcPts val="0"/>
              </a:spcBef>
              <a:defRPr/>
            </a:pPr>
            <a:r>
              <a:rPr lang="fr-FR" dirty="0"/>
              <a:t>Efficacité</a:t>
            </a:r>
          </a:p>
          <a:p>
            <a:pPr lvl="2">
              <a:spcBef>
                <a:spcPts val="0"/>
              </a:spcBef>
              <a:defRPr/>
            </a:pPr>
            <a:r>
              <a:rPr lang="fr-FR" dirty="0"/>
              <a:t>au bout de 7 jours chez les hommes </a:t>
            </a:r>
            <a:r>
              <a:rPr lang="fr-FR" dirty="0">
                <a:solidFill>
                  <a:srgbClr val="FF0000"/>
                </a:solidFill>
              </a:rPr>
              <a:t>ET</a:t>
            </a:r>
            <a:r>
              <a:rPr lang="fr-FR" dirty="0"/>
              <a:t> chez les femmes</a:t>
            </a:r>
            <a:endParaRPr lang="fr-FR" sz="20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r-FR" dirty="0">
                <a:solidFill>
                  <a:schemeClr val="dk1"/>
                </a:solidFill>
              </a:rPr>
              <a:t>Avantages</a:t>
            </a:r>
          </a:p>
          <a:p>
            <a:pPr lvl="1">
              <a:spcBef>
                <a:spcPts val="0"/>
              </a:spcBef>
              <a:defRPr/>
            </a:pPr>
            <a:r>
              <a:rPr lang="fr-FR" dirty="0">
                <a:solidFill>
                  <a:schemeClr val="dk1"/>
                </a:solidFill>
              </a:rPr>
              <a:t>Schéma simple</a:t>
            </a:r>
          </a:p>
          <a:p>
            <a:pPr lvl="1">
              <a:spcBef>
                <a:spcPts val="0"/>
              </a:spcBef>
              <a:defRPr/>
            </a:pPr>
            <a:r>
              <a:rPr lang="fr-FR" dirty="0">
                <a:solidFill>
                  <a:schemeClr val="dk1"/>
                </a:solidFill>
              </a:rPr>
              <a:t>Ne nécessite pas d’anticiper sur son activité sexuelle</a:t>
            </a:r>
          </a:p>
          <a:p>
            <a:pPr>
              <a:spcBef>
                <a:spcPts val="0"/>
              </a:spcBef>
              <a:defRPr/>
            </a:pPr>
            <a:r>
              <a:rPr lang="fr-FR" dirty="0">
                <a:solidFill>
                  <a:schemeClr val="dk1"/>
                </a:solidFill>
              </a:rPr>
              <a:t>Inconvénient</a:t>
            </a:r>
          </a:p>
          <a:p>
            <a:pPr lvl="1">
              <a:spcBef>
                <a:spcPts val="0"/>
              </a:spcBef>
              <a:defRPr/>
            </a:pPr>
            <a:r>
              <a:rPr lang="fr-FR" dirty="0">
                <a:solidFill>
                  <a:schemeClr val="dk1"/>
                </a:solidFill>
              </a:rPr>
              <a:t>Exposition au traitement même en l’absence d’activité sexuelle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/>
              <a:t>« Administration </a:t>
            </a:r>
            <a:r>
              <a:rPr lang="fr-FR" sz="2400" b="1" dirty="0"/>
              <a:t>discontinue</a:t>
            </a:r>
            <a:r>
              <a:rPr lang="fr-FR" sz="2400" dirty="0"/>
              <a:t> » de l’association tenofovir/</a:t>
            </a:r>
            <a:r>
              <a:rPr lang="fr-FR" sz="2400" dirty="0" err="1"/>
              <a:t>emtricitabine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204864"/>
            <a:ext cx="7560840" cy="3600400"/>
          </a:xfrm>
        </p:spPr>
        <p:txBody>
          <a:bodyPr>
            <a:normAutofit/>
          </a:bodyPr>
          <a:lstStyle/>
          <a:p>
            <a:r>
              <a:rPr lang="fr-FR" dirty="0"/>
              <a:t>Concerne</a:t>
            </a:r>
          </a:p>
          <a:p>
            <a:pPr lvl="1"/>
            <a:r>
              <a:rPr lang="fr-FR" dirty="0"/>
              <a:t>Les hommes ayant des rapports sexuels anaux avec d’autres hommes</a:t>
            </a:r>
          </a:p>
          <a:p>
            <a:pPr lvl="1"/>
            <a:r>
              <a:rPr lang="fr-FR" dirty="0"/>
              <a:t>Les transsexuels n’ayant pas de rapports vaginaux</a:t>
            </a:r>
          </a:p>
          <a:p>
            <a:r>
              <a:rPr lang="fr-FR" dirty="0"/>
              <a:t>Contre indiqué chez les personnes infectées par le VHB</a:t>
            </a:r>
            <a:r>
              <a:rPr lang="fr-FR" dirty="0">
                <a:solidFill>
                  <a:schemeClr val="dk1"/>
                </a:solidFill>
              </a:rPr>
              <a:t> </a:t>
            </a:r>
            <a:endParaRPr lang="fr-FR" dirty="0"/>
          </a:p>
          <a:p>
            <a:r>
              <a:rPr lang="fr-FR" dirty="0"/>
              <a:t>Avantages</a:t>
            </a:r>
          </a:p>
          <a:p>
            <a:pPr lvl="1"/>
            <a:r>
              <a:rPr lang="fr-FR" dirty="0">
                <a:solidFill>
                  <a:schemeClr val="dk1"/>
                </a:solidFill>
              </a:rPr>
              <a:t>Moindre exposition (limitation de la toxicité), moindre coût</a:t>
            </a:r>
          </a:p>
          <a:p>
            <a:pPr lvl="1"/>
            <a:r>
              <a:rPr lang="fr-FR" dirty="0">
                <a:solidFill>
                  <a:schemeClr val="dk1"/>
                </a:solidFill>
              </a:rPr>
              <a:t>Pas d’exposition en cas d’interruption transitoire de l’activité sexuelle</a:t>
            </a:r>
          </a:p>
          <a:p>
            <a:r>
              <a:rPr lang="fr-FR" dirty="0">
                <a:solidFill>
                  <a:schemeClr val="dk1"/>
                </a:solidFill>
              </a:rPr>
              <a:t>Inconvénients</a:t>
            </a:r>
          </a:p>
          <a:p>
            <a:pPr lvl="1"/>
            <a:r>
              <a:rPr lang="fr-FR" dirty="0">
                <a:solidFill>
                  <a:schemeClr val="dk1"/>
                </a:solidFill>
              </a:rPr>
              <a:t>Nécessite d’anticiper l’activité sexuelle à </a:t>
            </a:r>
            <a:r>
              <a:rPr lang="fr-FR" dirty="0" err="1">
                <a:solidFill>
                  <a:schemeClr val="dk1"/>
                </a:solidFill>
              </a:rPr>
              <a:t>risuqe</a:t>
            </a:r>
            <a:r>
              <a:rPr lang="fr-FR" dirty="0">
                <a:solidFill>
                  <a:schemeClr val="dk1"/>
                </a:solidFill>
              </a:rPr>
              <a:t> de quelques heures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57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044" y="692696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 err="1"/>
              <a:t>Réflexion</a:t>
            </a:r>
            <a:r>
              <a:rPr lang="en-US" dirty="0"/>
              <a:t> sur PreP Continue </a:t>
            </a:r>
            <a:r>
              <a:rPr lang="en-US" dirty="0" err="1"/>
              <a:t>ou</a:t>
            </a:r>
            <a:r>
              <a:rPr lang="en-US" dirty="0"/>
              <a:t> discontinue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960270"/>
              </p:ext>
            </p:extLst>
          </p:nvPr>
        </p:nvGraphicFramePr>
        <p:xfrm>
          <a:off x="683568" y="2348880"/>
          <a:ext cx="770485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2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cap="small" dirty="0">
                          <a:solidFill>
                            <a:srgbClr val="FFFF00"/>
                          </a:solidFill>
                        </a:rPr>
                        <a:t>         </a:t>
                      </a:r>
                      <a:r>
                        <a:rPr lang="en-US" sz="1800" cap="small" dirty="0" err="1">
                          <a:solidFill>
                            <a:srgbClr val="FFFF00"/>
                          </a:solidFill>
                        </a:rPr>
                        <a:t>Journalière</a:t>
                      </a:r>
                      <a:endParaRPr lang="en-US" sz="1800" cap="small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     </a:t>
                      </a:r>
                      <a:r>
                        <a:rPr lang="en-US" sz="1800" b="1" kern="1200" cap="small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 la </a:t>
                      </a:r>
                      <a:r>
                        <a:rPr lang="en-US" sz="1800" b="1" kern="1200" cap="small" dirty="0" err="1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demande</a:t>
                      </a:r>
                      <a:endParaRPr lang="en-US" sz="1800" b="1" kern="1200" cap="small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i="0" dirty="0"/>
                        <a:t>HSH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i="0" dirty="0"/>
                        <a:t>Femmes</a:t>
                      </a:r>
                      <a:r>
                        <a:rPr lang="en-US" sz="1400" b="1" i="0" baseline="0" dirty="0"/>
                        <a:t> </a:t>
                      </a:r>
                      <a:endParaRPr lang="en-US" sz="1400" b="1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i="0" dirty="0"/>
                        <a:t>Ag HBS 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38319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i="0" dirty="0" err="1"/>
                        <a:t>Usagers</a:t>
                      </a:r>
                      <a:r>
                        <a:rPr lang="en-US" sz="1400" b="1" i="0" dirty="0"/>
                        <a:t> de drogues 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i="0" dirty="0"/>
                        <a:t>&gt;</a:t>
                      </a:r>
                      <a:r>
                        <a:rPr lang="en-US" sz="1400" b="1" i="0" baseline="0" dirty="0"/>
                        <a:t> 3 </a:t>
                      </a:r>
                      <a:r>
                        <a:rPr lang="en-US" sz="1400" b="1" i="0" baseline="0" dirty="0" err="1"/>
                        <a:t>Partenaires</a:t>
                      </a:r>
                      <a:r>
                        <a:rPr lang="en-US" sz="1400" b="1" i="0" baseline="0" dirty="0"/>
                        <a:t> par </a:t>
                      </a:r>
                      <a:r>
                        <a:rPr lang="en-US" sz="1400" b="1" i="0" baseline="0" dirty="0" err="1"/>
                        <a:t>semaine</a:t>
                      </a:r>
                      <a:endParaRPr lang="en-US" sz="1400" b="1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i="0" dirty="0"/>
                        <a:t>RNP </a:t>
                      </a:r>
                      <a:r>
                        <a:rPr lang="en-US" sz="1400" b="1" i="0" dirty="0" err="1"/>
                        <a:t>ponctuels</a:t>
                      </a:r>
                      <a:r>
                        <a:rPr lang="en-US" sz="1400" b="1" i="0" dirty="0"/>
                        <a:t> </a:t>
                      </a:r>
                      <a:r>
                        <a:rPr lang="en-US" sz="1400" b="1" i="0" baseline="0" dirty="0"/>
                        <a:t> </a:t>
                      </a:r>
                      <a:endParaRPr lang="en-US" sz="1400" b="1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i="0" dirty="0" err="1"/>
                        <a:t>Pardonnance</a:t>
                      </a:r>
                      <a:endParaRPr lang="en-US" sz="1400" b="1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00">
                <a:tc>
                  <a:txBody>
                    <a:bodyPr/>
                    <a:lstStyle/>
                    <a:p>
                      <a:r>
                        <a:rPr lang="en-US" sz="1400" b="1" i="0" dirty="0" err="1"/>
                        <a:t>Toxicité</a:t>
                      </a:r>
                      <a:r>
                        <a:rPr lang="en-US" sz="1400" b="1" i="0" baseline="0" dirty="0"/>
                        <a:t> </a:t>
                      </a:r>
                      <a:r>
                        <a:rPr lang="en-US" sz="1400" b="1" i="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E883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031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24440-6FD7-784D-AD67-65B892BD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Arrêt de la </a:t>
            </a:r>
            <a:r>
              <a:rPr lang="fr-FR" dirty="0" err="1"/>
              <a:t>Prep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D9105-9B79-0346-8FB2-818CD9C0A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48880"/>
            <a:ext cx="7776864" cy="3391149"/>
          </a:xfrm>
        </p:spPr>
        <p:txBody>
          <a:bodyPr>
            <a:normAutofit/>
          </a:bodyPr>
          <a:lstStyle/>
          <a:p>
            <a:r>
              <a:rPr lang="fr-FR" sz="2200" dirty="0"/>
              <a:t>OMS : arrêt 7 jours après le dernier rapport sexuel</a:t>
            </a:r>
          </a:p>
          <a:p>
            <a:pPr lvl="1"/>
            <a:endParaRPr lang="fr-FR" sz="2000" dirty="0"/>
          </a:p>
          <a:p>
            <a:r>
              <a:rPr lang="fr-FR" sz="2400" dirty="0"/>
              <a:t>Mise en garde sur les arrêts de PrEP avec reprise d’activité sexuelle à risque sans PrEP ++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E23151-96A7-4747-AD4A-F8396F0F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6C136B-BAEE-5241-AEA2-CDE29EAD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859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Risques associés à la PrEP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66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EC6D7-CBE8-394C-A154-09F3F70D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PrEP augmente-telle le risque de rapports non protégés et d’IST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FE71AE-DB93-A64F-A2E6-B6749137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20888"/>
            <a:ext cx="7776863" cy="3735323"/>
          </a:xfrm>
        </p:spPr>
        <p:txBody>
          <a:bodyPr>
            <a:normAutofit/>
          </a:bodyPr>
          <a:lstStyle/>
          <a:p>
            <a:r>
              <a:rPr lang="fr-FR" dirty="0"/>
              <a:t>Augmentation du nombre d’IST chez les personnes sous PrEP ?</a:t>
            </a:r>
          </a:p>
          <a:p>
            <a:pPr lvl="1"/>
            <a:r>
              <a:rPr lang="fr-FR" dirty="0"/>
              <a:t>Oui, mais surtout liée à l’augmentation du </a:t>
            </a:r>
            <a:r>
              <a:rPr lang="fr-FR" b="1" dirty="0"/>
              <a:t>DEPISTAGE</a:t>
            </a:r>
          </a:p>
          <a:p>
            <a:pPr lvl="1"/>
            <a:r>
              <a:rPr lang="fr-FR" dirty="0"/>
              <a:t>Etudes australiennes chez les HSH</a:t>
            </a:r>
          </a:p>
          <a:p>
            <a:pPr lvl="2"/>
            <a:r>
              <a:rPr lang="fr-FR" dirty="0"/>
              <a:t>Pas d’augmentation des infections à gonocoque et syphilis avant et après PrEP</a:t>
            </a:r>
          </a:p>
          <a:p>
            <a:pPr lvl="2"/>
            <a:r>
              <a:rPr lang="fr-FR" dirty="0"/>
              <a:t>Petite augmentation des IST à </a:t>
            </a:r>
            <a:r>
              <a:rPr lang="fr-FR" dirty="0" err="1"/>
              <a:t>Chlamudiae</a:t>
            </a:r>
            <a:endParaRPr lang="fr-FR" dirty="0"/>
          </a:p>
          <a:p>
            <a:r>
              <a:rPr lang="fr-FR" dirty="0"/>
              <a:t>A terme</a:t>
            </a:r>
          </a:p>
          <a:p>
            <a:pPr lvl="1"/>
            <a:r>
              <a:rPr lang="fr-FR" dirty="0"/>
              <a:t>PrEP</a:t>
            </a:r>
          </a:p>
          <a:p>
            <a:pPr lvl="2"/>
            <a:r>
              <a:rPr lang="fr-FR" dirty="0"/>
              <a:t>= meilleur suivi</a:t>
            </a:r>
          </a:p>
          <a:p>
            <a:pPr lvl="2"/>
            <a:r>
              <a:rPr lang="fr-FR" dirty="0"/>
              <a:t>= meilleur dépistage des IST</a:t>
            </a:r>
          </a:p>
          <a:p>
            <a:pPr lvl="2"/>
            <a:r>
              <a:rPr lang="fr-FR" dirty="0"/>
              <a:t>Traitement précoce des IST = diminution de l’incidence globale dans la population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7D5F62-8CBA-EB41-BEBA-8BF67958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46B830-4B88-9C4B-900A-0C6228FE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49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de la </a:t>
            </a:r>
            <a:r>
              <a:rPr lang="fr-FR" dirty="0" err="1"/>
              <a:t>PreP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827585" y="2638045"/>
            <a:ext cx="7200800" cy="3101983"/>
          </a:xfrm>
        </p:spPr>
        <p:txBody>
          <a:bodyPr>
            <a:normAutofit fontScale="92500"/>
          </a:bodyPr>
          <a:lstStyle/>
          <a:p>
            <a:r>
              <a:rPr lang="fr-FR" dirty="0"/>
              <a:t>Donner un traitement avant l’exposition au VIH, en partant du principe que la présence du traitement va diminuer le risque de contamination</a:t>
            </a:r>
          </a:p>
          <a:p>
            <a:endParaRPr lang="fr-FR" dirty="0"/>
          </a:p>
          <a:p>
            <a:r>
              <a:rPr lang="fr-FR" dirty="0"/>
              <a:t>Même principe</a:t>
            </a:r>
          </a:p>
          <a:p>
            <a:pPr lvl="1"/>
            <a:r>
              <a:rPr lang="fr-FR" dirty="0"/>
              <a:t>Que la prévention du paludisme chez le voyageur : on donne un traitement pendant et après l’exposition</a:t>
            </a:r>
          </a:p>
          <a:p>
            <a:pPr lvl="1"/>
            <a:r>
              <a:rPr lang="fr-FR" dirty="0"/>
              <a:t>Que la pilule contraceptive</a:t>
            </a:r>
          </a:p>
          <a:p>
            <a:endParaRPr lang="fr-FR" dirty="0"/>
          </a:p>
          <a:p>
            <a:r>
              <a:rPr lang="fr-FR" dirty="0"/>
              <a:t>Potentiellement modulable dans le temps : pas d’exposition, pas de traitement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55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814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87CB9-9BC9-B54F-8DE2-A5E4D2D6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PREP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DAA63-345C-1940-B418-74B35D192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Outil de la prévention combinée</a:t>
            </a:r>
          </a:p>
          <a:p>
            <a:r>
              <a:rPr lang="fr-FR" dirty="0"/>
              <a:t>Haut niveau d’efficacité</a:t>
            </a:r>
          </a:p>
          <a:p>
            <a:pPr lvl="1"/>
            <a:r>
              <a:rPr lang="fr-FR" dirty="0"/>
              <a:t>Très forte efficacité intrinsèque (idem préservatif)</a:t>
            </a:r>
          </a:p>
          <a:p>
            <a:pPr lvl="1"/>
            <a:r>
              <a:rPr lang="fr-FR" dirty="0"/>
              <a:t>Echecs : essentiellement lié à des difficultés d’observance</a:t>
            </a:r>
          </a:p>
          <a:p>
            <a:r>
              <a:rPr lang="fr-FR" dirty="0"/>
              <a:t>Au Burundi, modalités pratiques</a:t>
            </a:r>
          </a:p>
          <a:p>
            <a:pPr lvl="1"/>
            <a:r>
              <a:rPr lang="fr-FR" dirty="0"/>
              <a:t>Essentiellement PrEP continue</a:t>
            </a:r>
          </a:p>
          <a:p>
            <a:pPr lvl="1"/>
            <a:r>
              <a:rPr lang="fr-FR" dirty="0"/>
              <a:t>Surveillance biologique minimaliste</a:t>
            </a:r>
          </a:p>
          <a:p>
            <a:pPr lvl="1"/>
            <a:r>
              <a:rPr lang="fr-FR" dirty="0"/>
              <a:t>Accompagnement de l’observance ++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B47232-043E-8640-9245-C1D1775C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8F5DB2-907A-6F4A-8E4E-CB66222B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110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122" y="260648"/>
            <a:ext cx="5937755" cy="1188720"/>
          </a:xfrm>
        </p:spPr>
        <p:txBody>
          <a:bodyPr/>
          <a:lstStyle/>
          <a:p>
            <a:r>
              <a:rPr lang="fr-FR" dirty="0"/>
              <a:t>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273227"/>
          </a:xfrm>
        </p:spPr>
        <p:txBody>
          <a:bodyPr>
            <a:normAutofit/>
          </a:bodyPr>
          <a:lstStyle/>
          <a:p>
            <a:r>
              <a:rPr lang="fr-FR" dirty="0"/>
              <a:t>Cédric Arvieux, Eric Cua, Jade </a:t>
            </a:r>
            <a:r>
              <a:rPr lang="fr-FR" dirty="0" err="1"/>
              <a:t>Ghosn</a:t>
            </a:r>
            <a:r>
              <a:rPr lang="fr-FR" dirty="0"/>
              <a:t>, Julie Langlois, Gilles </a:t>
            </a:r>
            <a:r>
              <a:rPr lang="fr-FR" dirty="0" err="1"/>
              <a:t>Pialoux</a:t>
            </a:r>
            <a:r>
              <a:rPr lang="fr-FR" dirty="0"/>
              <a:t>, Marc </a:t>
            </a:r>
            <a:r>
              <a:rPr lang="fr-FR" dirty="0" err="1"/>
              <a:t>Danet</a:t>
            </a:r>
            <a:r>
              <a:rPr lang="fr-FR" dirty="0"/>
              <a:t>, Pascal </a:t>
            </a:r>
            <a:r>
              <a:rPr lang="fr-FR" dirty="0" err="1"/>
              <a:t>Pugliese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000" dirty="0"/>
              <a:t>Ont participé à la rédaction du diaporama PrEP: Laurence Boyer, Anne Armand, Emmanuelle </a:t>
            </a:r>
            <a:r>
              <a:rPr lang="fr-FR" sz="2000" dirty="0" err="1"/>
              <a:t>Boschetti</a:t>
            </a:r>
            <a:r>
              <a:rPr lang="fr-FR" sz="2000" dirty="0"/>
              <a:t>, Marie André, Vincent Coquelin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03122" y="82615"/>
            <a:ext cx="5937755" cy="1188720"/>
          </a:xfrm>
        </p:spPr>
        <p:txBody>
          <a:bodyPr>
            <a:normAutofit/>
          </a:bodyPr>
          <a:lstStyle/>
          <a:p>
            <a:r>
              <a:rPr lang="fr-FR" dirty="0"/>
              <a:t>Offre combinée de prévention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16288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La PrEP elle-même ne protège que contre le VIH</a:t>
            </a:r>
          </a:p>
          <a:p>
            <a:r>
              <a:rPr lang="fr-FR" dirty="0"/>
              <a:t>Pour une meilleure prévention, d’autres outils doivent l’accompagner</a:t>
            </a:r>
          </a:p>
          <a:p>
            <a:pPr lvl="1"/>
            <a:r>
              <a:rPr lang="fr-FR" dirty="0"/>
              <a:t>Dépistage du VIH et traitement précoce/ rapide en cas de positivité</a:t>
            </a:r>
          </a:p>
          <a:p>
            <a:pPr lvl="1"/>
            <a:r>
              <a:rPr lang="fr-FR" dirty="0"/>
              <a:t>Dépistage et traitement des IST asymptomatiques, y compris VHC</a:t>
            </a:r>
          </a:p>
          <a:p>
            <a:pPr lvl="1"/>
            <a:r>
              <a:rPr lang="fr-FR" dirty="0"/>
              <a:t>Mise à jour des vaccinations (HPV, HAV, HBV..)</a:t>
            </a:r>
          </a:p>
          <a:p>
            <a:pPr lvl="1"/>
            <a:r>
              <a:rPr lang="fr-FR" dirty="0"/>
              <a:t>Prise en charge des addictions</a:t>
            </a:r>
          </a:p>
          <a:p>
            <a:pPr lvl="1"/>
            <a:r>
              <a:rPr lang="fr-FR" dirty="0"/>
              <a:t>Préservatifs et gels lubrifiant</a:t>
            </a:r>
          </a:p>
          <a:p>
            <a:r>
              <a:rPr lang="fr-FR" dirty="0"/>
              <a:t>Et au delà de l’accompagnement direct de la PrEP</a:t>
            </a:r>
          </a:p>
          <a:p>
            <a:pPr lvl="1"/>
            <a:r>
              <a:rPr lang="fr-FR" dirty="0"/>
              <a:t>Traitement des personnes infectées par le VIH (TasP)</a:t>
            </a:r>
          </a:p>
          <a:p>
            <a:pPr lvl="1"/>
            <a:r>
              <a:rPr lang="fr-FR" dirty="0"/>
              <a:t>Traitement post-exposition (TPE)</a:t>
            </a:r>
          </a:p>
          <a:p>
            <a:r>
              <a:rPr lang="fr-FR" dirty="0"/>
              <a:t>Notification des partenaires exposés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7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43877" y="4250268"/>
            <a:ext cx="2778478" cy="1423811"/>
            <a:chOff x="5148064" y="4131749"/>
            <a:chExt cx="3126753" cy="1801065"/>
          </a:xfrm>
        </p:grpSpPr>
        <p:cxnSp>
          <p:nvCxnSpPr>
            <p:cNvPr id="83" name="Straight Arrow Connector 82"/>
            <p:cNvCxnSpPr/>
            <p:nvPr/>
          </p:nvCxnSpPr>
          <p:spPr>
            <a:xfrm rot="16200000" flipH="1">
              <a:off x="5112692" y="4167121"/>
              <a:ext cx="856800" cy="786055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56" name="Text Box 33"/>
            <p:cNvSpPr txBox="1">
              <a:spLocks noChangeArrowheads="1"/>
            </p:cNvSpPr>
            <p:nvPr/>
          </p:nvSpPr>
          <p:spPr bwMode="auto">
            <a:xfrm>
              <a:off x="5610170" y="4933214"/>
              <a:ext cx="1921468" cy="41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511" b="1" dirty="0" err="1">
                  <a:solidFill>
                    <a:srgbClr val="FF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Comportemental</a:t>
              </a:r>
              <a:endParaRPr lang="en-US" altLang="fr-FR" sz="1511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25655" name="Picture 62" descr="ABC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031" y="5274091"/>
              <a:ext cx="785786" cy="65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81789" y="3855156"/>
            <a:ext cx="3407833" cy="965200"/>
            <a:chOff x="5369788" y="3645024"/>
            <a:chExt cx="3834082" cy="1220604"/>
          </a:xfrm>
        </p:grpSpPr>
        <p:sp>
          <p:nvSpPr>
            <p:cNvPr id="47151" name="Text Box 29"/>
            <p:cNvSpPr txBox="1">
              <a:spLocks noChangeArrowheads="1"/>
            </p:cNvSpPr>
            <p:nvPr/>
          </p:nvSpPr>
          <p:spPr bwMode="auto">
            <a:xfrm>
              <a:off x="6004833" y="3716404"/>
              <a:ext cx="2160739" cy="41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511" b="1">
                  <a:solidFill>
                    <a:srgbClr val="FF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Dépistage</a:t>
              </a:r>
            </a:p>
          </p:txBody>
        </p:sp>
        <p:sp>
          <p:nvSpPr>
            <p:cNvPr id="47152" name="Text Box 42"/>
            <p:cNvSpPr txBox="1">
              <a:spLocks noChangeArrowheads="1"/>
            </p:cNvSpPr>
            <p:nvPr/>
          </p:nvSpPr>
          <p:spPr bwMode="auto">
            <a:xfrm>
              <a:off x="6309654" y="4084013"/>
              <a:ext cx="2571931" cy="289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89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Coates T, Lancet 2000</a:t>
              </a:r>
            </a:p>
          </p:txBody>
        </p:sp>
        <p:pic>
          <p:nvPicPr>
            <p:cNvPr id="25651" name="Picture 2" descr="C&amp;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1126" y="3880779"/>
              <a:ext cx="1472744" cy="98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6" name="Straight Arrow Connector 85"/>
            <p:cNvCxnSpPr/>
            <p:nvPr/>
          </p:nvCxnSpPr>
          <p:spPr>
            <a:xfrm>
              <a:off x="5369788" y="3645024"/>
              <a:ext cx="714425" cy="428282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5270501" y="3200403"/>
            <a:ext cx="1979365" cy="311175"/>
            <a:chOff x="5357814" y="2816725"/>
            <a:chExt cx="2227024" cy="389602"/>
          </a:xfrm>
        </p:grpSpPr>
        <p:sp>
          <p:nvSpPr>
            <p:cNvPr id="25647" name="Rectangle 60"/>
            <p:cNvSpPr>
              <a:spLocks noChangeArrowheads="1"/>
            </p:cNvSpPr>
            <p:nvPr/>
          </p:nvSpPr>
          <p:spPr bwMode="auto">
            <a:xfrm>
              <a:off x="6949836" y="2816725"/>
              <a:ext cx="635002" cy="389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422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Légal</a:t>
              </a:r>
            </a:p>
          </p:txBody>
        </p:sp>
        <p:cxnSp>
          <p:nvCxnSpPr>
            <p:cNvPr id="88" name="Straight Arrow Connector 87"/>
            <p:cNvCxnSpPr>
              <a:endCxn id="25647" idx="1"/>
            </p:cNvCxnSpPr>
            <p:nvPr/>
          </p:nvCxnSpPr>
          <p:spPr>
            <a:xfrm>
              <a:off x="5357814" y="2998702"/>
              <a:ext cx="1603547" cy="5300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2"/>
          <p:cNvGrpSpPr>
            <a:grpSpLocks/>
          </p:cNvGrpSpPr>
          <p:nvPr/>
        </p:nvGrpSpPr>
        <p:grpSpPr bwMode="auto">
          <a:xfrm>
            <a:off x="5073430" y="2285650"/>
            <a:ext cx="3826446" cy="1229078"/>
            <a:chOff x="4855304" y="1857363"/>
            <a:chExt cx="4112268" cy="1340712"/>
          </a:xfrm>
        </p:grpSpPr>
        <p:grpSp>
          <p:nvGrpSpPr>
            <p:cNvPr id="25643" name="Group 67"/>
            <p:cNvGrpSpPr>
              <a:grpSpLocks/>
            </p:cNvGrpSpPr>
            <p:nvPr/>
          </p:nvGrpSpPr>
          <p:grpSpPr bwMode="auto">
            <a:xfrm>
              <a:off x="5810029" y="1857363"/>
              <a:ext cx="3157543" cy="1340712"/>
              <a:chOff x="5390703" y="1571611"/>
              <a:chExt cx="3157543" cy="1340712"/>
            </a:xfrm>
          </p:grpSpPr>
          <p:pic>
            <p:nvPicPr>
              <p:cNvPr id="25645" name="Picture 58" descr="female_condoms_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5173" y="1571611"/>
                <a:ext cx="1193073" cy="1340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46" name="Rectangle 61"/>
              <p:cNvSpPr>
                <a:spLocks noChangeArrowheads="1"/>
              </p:cNvSpPr>
              <p:nvPr/>
            </p:nvSpPr>
            <p:spPr bwMode="auto">
              <a:xfrm>
                <a:off x="5390703" y="1660968"/>
                <a:ext cx="2043311" cy="697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ZA" altLang="fr-FR" sz="1422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Préservatifs</a:t>
                </a:r>
                <a:r>
                  <a:rPr lang="en-ZA" altLang="fr-FR" sz="1422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ZA" altLang="fr-FR" sz="1422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masculins</a:t>
                </a:r>
                <a:r>
                  <a:rPr lang="en-ZA" altLang="fr-FR" sz="1422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ZA" altLang="fr-FR" sz="1422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:r>
                  <a:rPr lang="en-ZA" altLang="fr-FR" sz="1422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féminins</a:t>
                </a:r>
                <a:r>
                  <a:rPr lang="en-ZA" altLang="fr-FR" sz="1422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?</a:t>
                </a:r>
                <a:endParaRPr lang="en-US" altLang="fr-FR" sz="1422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0" name="Straight Arrow Connector 89"/>
            <p:cNvCxnSpPr>
              <a:endCxn id="25646" idx="1"/>
            </p:cNvCxnSpPr>
            <p:nvPr/>
          </p:nvCxnSpPr>
          <p:spPr>
            <a:xfrm flipV="1">
              <a:off x="4855304" y="2295496"/>
              <a:ext cx="954725" cy="487244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4752623" y="1144411"/>
            <a:ext cx="3564467" cy="1800578"/>
            <a:chOff x="4774544" y="213282"/>
            <a:chExt cx="4011285" cy="2279612"/>
          </a:xfrm>
        </p:grpSpPr>
        <p:grpSp>
          <p:nvGrpSpPr>
            <p:cNvPr id="25638" name="Group 63"/>
            <p:cNvGrpSpPr>
              <a:grpSpLocks/>
            </p:cNvGrpSpPr>
            <p:nvPr/>
          </p:nvGrpSpPr>
          <p:grpSpPr bwMode="auto">
            <a:xfrm>
              <a:off x="5871852" y="213282"/>
              <a:ext cx="2913977" cy="1572861"/>
              <a:chOff x="3584275" y="-5186"/>
              <a:chExt cx="2913977" cy="1572861"/>
            </a:xfrm>
          </p:grpSpPr>
          <p:pic>
            <p:nvPicPr>
              <p:cNvPr id="25640" name="Picture 5" descr="tablets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73" r="3345"/>
              <a:stretch>
                <a:fillRect/>
              </a:stretch>
            </p:blipFill>
            <p:spPr bwMode="auto">
              <a:xfrm>
                <a:off x="5405521" y="-5186"/>
                <a:ext cx="1092731" cy="1192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41" name="Text Box 8"/>
              <p:cNvSpPr txBox="1">
                <a:spLocks noChangeArrowheads="1"/>
              </p:cNvSpPr>
              <p:nvPr/>
            </p:nvSpPr>
            <p:spPr bwMode="auto">
              <a:xfrm>
                <a:off x="3584275" y="255647"/>
                <a:ext cx="1724566" cy="99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ZA" altLang="fr-FR" sz="1511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Dépistage</a:t>
                </a:r>
                <a:r>
                  <a:rPr lang="en-ZA" altLang="fr-FR" sz="1511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&amp;</a:t>
                </a:r>
                <a:r>
                  <a:rPr lang="en-ZA" altLang="fr-FR" sz="1511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Traitement</a:t>
                </a:r>
                <a:r>
                  <a:rPr lang="en-ZA" altLang="fr-FR" sz="1511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des IST</a:t>
                </a:r>
                <a:endParaRPr lang="en-US" altLang="fr-FR" sz="1511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44" name="Text Box 42"/>
              <p:cNvSpPr txBox="1">
                <a:spLocks noChangeArrowheads="1"/>
              </p:cNvSpPr>
              <p:nvPr/>
            </p:nvSpPr>
            <p:spPr bwMode="auto">
              <a:xfrm>
                <a:off x="3744662" y="1277542"/>
                <a:ext cx="2644018" cy="290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Grosskurth H, Lancet 2000</a:t>
                </a:r>
              </a:p>
            </p:txBody>
          </p:sp>
        </p:grp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4734734" y="1287492"/>
              <a:ext cx="1245212" cy="1165591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3429000" y="1144412"/>
            <a:ext cx="2160412" cy="1704621"/>
            <a:chOff x="3286116" y="214290"/>
            <a:chExt cx="2430462" cy="2157120"/>
          </a:xfrm>
        </p:grpSpPr>
        <p:grpSp>
          <p:nvGrpSpPr>
            <p:cNvPr id="25634" name="Group 68"/>
            <p:cNvGrpSpPr>
              <a:grpSpLocks/>
            </p:cNvGrpSpPr>
            <p:nvPr/>
          </p:nvGrpSpPr>
          <p:grpSpPr bwMode="auto">
            <a:xfrm>
              <a:off x="3286116" y="214290"/>
              <a:ext cx="2430462" cy="1284515"/>
              <a:chOff x="3071802" y="638224"/>
              <a:chExt cx="2430462" cy="1284515"/>
            </a:xfrm>
          </p:grpSpPr>
          <p:sp>
            <p:nvSpPr>
              <p:cNvPr id="25636" name="Text Box 15"/>
              <p:cNvSpPr txBox="1">
                <a:spLocks noChangeArrowheads="1"/>
              </p:cNvSpPr>
              <p:nvPr/>
            </p:nvSpPr>
            <p:spPr bwMode="auto">
              <a:xfrm>
                <a:off x="3071802" y="638224"/>
                <a:ext cx="2016124" cy="411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ZA" altLang="fr-FR" sz="1511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Circoncision</a:t>
                </a:r>
                <a:endParaRPr lang="en-US" altLang="fr-FR" sz="1511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39" name="Text Box 42"/>
              <p:cNvSpPr txBox="1">
                <a:spLocks noChangeArrowheads="1"/>
              </p:cNvSpPr>
              <p:nvPr/>
            </p:nvSpPr>
            <p:spPr bwMode="auto">
              <a:xfrm>
                <a:off x="3071802" y="1286430"/>
                <a:ext cx="2430462" cy="636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       </a:t>
                </a:r>
                <a:r>
                  <a:rPr lang="en-US" altLang="fr-FR" sz="889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Auvert</a:t>
                </a: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B, </a:t>
                </a:r>
                <a:r>
                  <a:rPr lang="en-US" altLang="fr-FR" sz="889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PloS</a:t>
                </a: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Med 2005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       Gray R, Lancet 2007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       Bailey R, Lancet 2007</a:t>
                </a:r>
              </a:p>
            </p:txBody>
          </p:sp>
        </p:grpSp>
        <p:cxnSp>
          <p:nvCxnSpPr>
            <p:cNvPr id="95" name="Straight Arrow Connector 94"/>
            <p:cNvCxnSpPr/>
            <p:nvPr/>
          </p:nvCxnSpPr>
          <p:spPr>
            <a:xfrm rot="5400000" flipH="1" flipV="1">
              <a:off x="4050159" y="1938478"/>
              <a:ext cx="864277" cy="1587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942168" y="5123745"/>
            <a:ext cx="3406422" cy="1315156"/>
            <a:chOff x="2750747" y="5260738"/>
            <a:chExt cx="3830693" cy="1665295"/>
          </a:xfrm>
        </p:grpSpPr>
        <p:sp>
          <p:nvSpPr>
            <p:cNvPr id="25631" name="Text Box 11"/>
            <p:cNvSpPr txBox="1">
              <a:spLocks noChangeArrowheads="1"/>
            </p:cNvSpPr>
            <p:nvPr/>
          </p:nvSpPr>
          <p:spPr bwMode="auto">
            <a:xfrm>
              <a:off x="3912332" y="5260738"/>
              <a:ext cx="2669108" cy="70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ZA" altLang="fr-FR" sz="1511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Traitement</a:t>
              </a:r>
              <a:r>
                <a:rPr lang="en-ZA" altLang="fr-FR" sz="1511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ZA" altLang="fr-FR" sz="1511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comme</a:t>
              </a:r>
              <a:r>
                <a:rPr lang="en-ZA" altLang="fr-FR" sz="1511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ZA" altLang="fr-FR" sz="1511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outil</a:t>
              </a:r>
              <a:r>
                <a:rPr lang="en-ZA" altLang="fr-FR" sz="1511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lang="en-ZA" altLang="fr-FR" sz="1511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prévention</a:t>
              </a:r>
              <a:r>
                <a:rPr lang="en-ZA" altLang="fr-FR" sz="1511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(TasP) </a:t>
              </a:r>
              <a:endParaRPr lang="en-US" altLang="fr-FR" sz="1511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632" name="Picture 22" descr="tablets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747" y="5443561"/>
              <a:ext cx="1245189" cy="148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4" name="Text Box 42"/>
            <p:cNvSpPr txBox="1">
              <a:spLocks noChangeArrowheads="1"/>
            </p:cNvSpPr>
            <p:nvPr/>
          </p:nvSpPr>
          <p:spPr bwMode="auto">
            <a:xfrm>
              <a:off x="4136081" y="5920066"/>
              <a:ext cx="1959779" cy="46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89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Donnell D, Lancet 2010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89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Cohen M, NEJM 2011</a:t>
              </a:r>
            </a:p>
          </p:txBody>
        </p:sp>
      </p:grpSp>
      <p:cxnSp>
        <p:nvCxnSpPr>
          <p:cNvPr id="114" name="Straight Arrow Connector 113"/>
          <p:cNvCxnSpPr/>
          <p:nvPr/>
        </p:nvCxnSpPr>
        <p:spPr>
          <a:xfrm>
            <a:off x="4540956" y="4271434"/>
            <a:ext cx="19756" cy="891822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592667" y="1765300"/>
            <a:ext cx="3467100" cy="1691922"/>
            <a:chOff x="167355" y="395236"/>
            <a:chExt cx="3900589" cy="1886087"/>
          </a:xfrm>
        </p:grpSpPr>
        <p:grpSp>
          <p:nvGrpSpPr>
            <p:cNvPr id="25626" name="Group 44"/>
            <p:cNvGrpSpPr>
              <a:grpSpLocks/>
            </p:cNvGrpSpPr>
            <p:nvPr/>
          </p:nvGrpSpPr>
          <p:grpSpPr bwMode="auto">
            <a:xfrm>
              <a:off x="167355" y="395236"/>
              <a:ext cx="3671981" cy="1538908"/>
              <a:chOff x="2972479" y="513499"/>
              <a:chExt cx="3671981" cy="1538908"/>
            </a:xfrm>
          </p:grpSpPr>
          <p:sp>
            <p:nvSpPr>
              <p:cNvPr id="25628" name="Text Box 38"/>
              <p:cNvSpPr txBox="1">
                <a:spLocks noChangeArrowheads="1"/>
              </p:cNvSpPr>
              <p:nvPr/>
            </p:nvSpPr>
            <p:spPr bwMode="auto">
              <a:xfrm>
                <a:off x="3766249" y="997999"/>
                <a:ext cx="1868536" cy="880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ZA" altLang="fr-FR" sz="1511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Microbicides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ZA" altLang="fr-FR" sz="1511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ZA" altLang="fr-FR" sz="1511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anneau</a:t>
                </a:r>
                <a:r>
                  <a:rPr lang="en-ZA" altLang="fr-FR" sz="1511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vaginal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ZA" altLang="fr-FR" sz="1511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Pour les femmes</a:t>
                </a:r>
                <a:endParaRPr lang="en-US" altLang="fr-FR" sz="151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30" name="Text Box 42"/>
              <p:cNvSpPr txBox="1">
                <a:spLocks noChangeArrowheads="1"/>
              </p:cNvSpPr>
              <p:nvPr/>
            </p:nvSpPr>
            <p:spPr bwMode="auto">
              <a:xfrm>
                <a:off x="3882139" y="1796943"/>
                <a:ext cx="2762321" cy="255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Abdool</a:t>
                </a: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Karim Q, Science 2010</a:t>
                </a:r>
              </a:p>
            </p:txBody>
          </p:sp>
          <p:pic>
            <p:nvPicPr>
              <p:cNvPr id="25630" name="Picture 48" descr="microbicide applicator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2479" y="513499"/>
                <a:ext cx="882094" cy="756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6" name="Straight Arrow Connector 45"/>
            <p:cNvCxnSpPr/>
            <p:nvPr/>
          </p:nvCxnSpPr>
          <p:spPr>
            <a:xfrm flipH="1" flipV="1">
              <a:off x="2810611" y="1367381"/>
              <a:ext cx="1257333" cy="913942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601134" y="3069167"/>
            <a:ext cx="3458634" cy="1490517"/>
            <a:chOff x="104186" y="2216725"/>
            <a:chExt cx="3891750" cy="1887648"/>
          </a:xfrm>
        </p:grpSpPr>
        <p:cxnSp>
          <p:nvCxnSpPr>
            <p:cNvPr id="56" name="Straight Arrow Connector 55"/>
            <p:cNvCxnSpPr/>
            <p:nvPr/>
          </p:nvCxnSpPr>
          <p:spPr>
            <a:xfrm flipH="1">
              <a:off x="2771725" y="3185325"/>
              <a:ext cx="1224211" cy="0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22" name="Group 73"/>
            <p:cNvGrpSpPr>
              <a:grpSpLocks/>
            </p:cNvGrpSpPr>
            <p:nvPr/>
          </p:nvGrpSpPr>
          <p:grpSpPr bwMode="auto">
            <a:xfrm>
              <a:off x="104186" y="2216725"/>
              <a:ext cx="3418579" cy="1887648"/>
              <a:chOff x="55880" y="3656885"/>
              <a:chExt cx="3418579" cy="1887648"/>
            </a:xfrm>
          </p:grpSpPr>
          <p:sp>
            <p:nvSpPr>
              <p:cNvPr id="47124" name="Text Box 42"/>
              <p:cNvSpPr txBox="1">
                <a:spLocks noChangeArrowheads="1"/>
              </p:cNvSpPr>
              <p:nvPr/>
            </p:nvSpPr>
            <p:spPr bwMode="auto">
              <a:xfrm>
                <a:off x="702124" y="4561150"/>
                <a:ext cx="2772335" cy="983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Grant R, NEJM 2010 (HSH)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Baeten</a:t>
                </a: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J , NEJM 2012 (couples)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Thigpen, NEJM, 2012 (</a:t>
                </a:r>
                <a:r>
                  <a:rPr lang="en-US" altLang="fr-FR" sz="889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Heterosexuels</a:t>
                </a: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McComrack</a:t>
                </a: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Lancet 2015 (</a:t>
                </a:r>
                <a:r>
                  <a:rPr lang="en-US" altLang="fr-FR" sz="889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différée</a:t>
                </a: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HSH)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Molina JM  NEJM 2015 (</a:t>
                </a:r>
                <a:r>
                  <a:rPr lang="en-US" altLang="fr-FR" sz="889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Intermittente</a:t>
                </a:r>
                <a:r>
                  <a:rPr lang="en-US" altLang="fr-FR" sz="889" dirty="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47125" name="Text Box 20"/>
              <p:cNvSpPr txBox="1">
                <a:spLocks noChangeArrowheads="1"/>
              </p:cNvSpPr>
              <p:nvPr/>
            </p:nvSpPr>
            <p:spPr bwMode="auto">
              <a:xfrm>
                <a:off x="430605" y="4017876"/>
                <a:ext cx="2653249" cy="48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ZA" altLang="fr-FR" sz="1867" b="1">
                    <a:solidFill>
                      <a:srgbClr val="FF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PreP</a:t>
                </a:r>
              </a:p>
            </p:txBody>
          </p:sp>
          <p:pic>
            <p:nvPicPr>
              <p:cNvPr id="25625" name="Picture 77" descr="Truvada.jp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2" r="27274" b="4614"/>
              <a:stretch>
                <a:fillRect/>
              </a:stretch>
            </p:blipFill>
            <p:spPr bwMode="auto">
              <a:xfrm>
                <a:off x="55880" y="3656885"/>
                <a:ext cx="783793" cy="937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795867" y="3969456"/>
            <a:ext cx="3327400" cy="1948744"/>
            <a:chOff x="755883" y="4219245"/>
            <a:chExt cx="3744109" cy="2467082"/>
          </a:xfrm>
        </p:grpSpPr>
        <p:sp>
          <p:nvSpPr>
            <p:cNvPr id="47118" name="Text Box 20"/>
            <p:cNvSpPr txBox="1">
              <a:spLocks noChangeArrowheads="1"/>
            </p:cNvSpPr>
            <p:nvPr/>
          </p:nvSpPr>
          <p:spPr bwMode="auto">
            <a:xfrm>
              <a:off x="827335" y="5237519"/>
              <a:ext cx="2902558" cy="705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fr-FR" sz="1511" b="1" dirty="0" err="1">
                  <a:solidFill>
                    <a:srgbClr val="FF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Traitement</a:t>
              </a:r>
              <a:r>
                <a:rPr lang="en-ZA" altLang="fr-FR" sz="1511" b="1" dirty="0">
                  <a:solidFill>
                    <a:srgbClr val="FF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post exposition(PEP)</a:t>
              </a:r>
            </a:p>
          </p:txBody>
        </p:sp>
        <p:sp>
          <p:nvSpPr>
            <p:cNvPr id="25618" name="Rectangle 80"/>
            <p:cNvSpPr>
              <a:spLocks noChangeArrowheads="1"/>
            </p:cNvSpPr>
            <p:nvPr/>
          </p:nvSpPr>
          <p:spPr bwMode="auto">
            <a:xfrm>
              <a:off x="1662536" y="5934234"/>
              <a:ext cx="1203467" cy="29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89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Scheckter M, 2002 </a:t>
              </a:r>
              <a:endParaRPr lang="en-GB" altLang="fr-FR" sz="889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619" name="Picture 81" descr="pep-cover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83" y="5197604"/>
              <a:ext cx="705555" cy="148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4" name="Straight Arrow Connector 83"/>
            <p:cNvCxnSpPr/>
            <p:nvPr/>
          </p:nvCxnSpPr>
          <p:spPr>
            <a:xfrm flipH="1">
              <a:off x="3337699" y="4219245"/>
              <a:ext cx="1162293" cy="1125461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34"/>
          <p:cNvSpPr>
            <a:spLocks noChangeArrowheads="1"/>
          </p:cNvSpPr>
          <p:nvPr/>
        </p:nvSpPr>
        <p:spPr bwMode="auto">
          <a:xfrm>
            <a:off x="3420533" y="2706511"/>
            <a:ext cx="2235200" cy="1806222"/>
          </a:xfrm>
          <a:prstGeom prst="ellipse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ZA" altLang="fr-FR" sz="1422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7" name="Text Box 35"/>
          <p:cNvSpPr txBox="1">
            <a:spLocks noChangeArrowheads="1"/>
          </p:cNvSpPr>
          <p:nvPr/>
        </p:nvSpPr>
        <p:spPr bwMode="auto">
          <a:xfrm>
            <a:off x="3488267" y="2826456"/>
            <a:ext cx="2112434" cy="147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478"/>
              </a:spcBef>
              <a:buNone/>
            </a:pPr>
            <a:r>
              <a:rPr lang="en-ZA" altLang="fr-FR" sz="2044" dirty="0" err="1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Outils</a:t>
            </a:r>
            <a:endParaRPr lang="en-ZA" altLang="fr-FR" sz="2044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478"/>
              </a:spcBef>
              <a:buNone/>
            </a:pPr>
            <a:r>
              <a:rPr lang="en-ZA" altLang="fr-FR" sz="2044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</a:t>
            </a:r>
          </a:p>
          <a:p>
            <a:pPr algn="ctr">
              <a:spcBef>
                <a:spcPts val="478"/>
              </a:spcBef>
              <a:buNone/>
            </a:pPr>
            <a:r>
              <a:rPr lang="en-ZA" altLang="fr-FR" sz="2044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PREVENTION VIH combinable</a:t>
            </a:r>
          </a:p>
        </p:txBody>
      </p:sp>
      <p:pic>
        <p:nvPicPr>
          <p:cNvPr id="256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45" y="817034"/>
            <a:ext cx="1579033" cy="8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68" y="381000"/>
            <a:ext cx="1515533" cy="85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08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1F5F10-8C50-2F41-B728-59BF3C818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Etudes </a:t>
            </a:r>
            <a:r>
              <a:rPr lang="fr-FR" dirty="0" err="1"/>
              <a:t>pré-cliniques</a:t>
            </a:r>
            <a:r>
              <a:rPr lang="fr-FR" dirty="0"/>
              <a:t> et cliniques ayant amenées à la PrEP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6013539-A8FE-6B49-8699-9025674EA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0FEF909-3D3D-0641-AA83-E3D8494B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1FF886-17A1-B646-8BC5-7479616A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37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68571"/>
            <a:ext cx="5937755" cy="1188720"/>
          </a:xfrm>
        </p:spPr>
        <p:txBody>
          <a:bodyPr/>
          <a:lstStyle/>
          <a:p>
            <a:r>
              <a:rPr lang="fr-FR" dirty="0"/>
              <a:t>Modèle animal : le macaque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05976" y="1844823"/>
            <a:ext cx="5180823" cy="4121476"/>
          </a:xfrm>
        </p:spPr>
        <p:txBody>
          <a:bodyPr>
            <a:normAutofit/>
          </a:bodyPr>
          <a:lstStyle/>
          <a:p>
            <a:r>
              <a:rPr lang="fr-FR" sz="2400" dirty="0"/>
              <a:t>Protocole expérimental</a:t>
            </a:r>
          </a:p>
          <a:p>
            <a:pPr lvl="1"/>
            <a:r>
              <a:rPr lang="fr-FR" sz="2000" dirty="0"/>
              <a:t>Administration de ténofovir/emtricitabine deux fois par semaine, en débutant à des temps différents avant inoculation rectale de SIV (-7 jours et + 2h, -3 jours et +2h etc…)</a:t>
            </a:r>
          </a:p>
          <a:p>
            <a:r>
              <a:rPr lang="fr-FR" sz="2400" dirty="0"/>
              <a:t>Résultats</a:t>
            </a:r>
          </a:p>
          <a:p>
            <a:pPr lvl="1"/>
            <a:r>
              <a:rPr lang="fr-FR" sz="2000" dirty="0"/>
              <a:t>Tous les singes du groupe contrôle (</a:t>
            </a:r>
            <a:r>
              <a:rPr lang="fr-FR" sz="2000" dirty="0">
                <a:solidFill>
                  <a:srgbClr val="FF0000"/>
                </a:solidFill>
              </a:rPr>
              <a:t>---</a:t>
            </a:r>
            <a:r>
              <a:rPr lang="fr-FR" sz="2000" dirty="0"/>
              <a:t>)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sans traitement préventifs s’infectent</a:t>
            </a:r>
          </a:p>
          <a:p>
            <a:pPr lvl="1"/>
            <a:r>
              <a:rPr lang="fr-FR" sz="2000" dirty="0"/>
              <a:t>Quel que soit les temps d’administration, il y a un effet protecteur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27584" y="6400800"/>
            <a:ext cx="4556664" cy="320040"/>
          </a:xfrm>
        </p:spPr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161" t="3633" r="3066" b="2085"/>
          <a:stretch/>
        </p:blipFill>
        <p:spPr>
          <a:xfrm>
            <a:off x="165416" y="1556793"/>
            <a:ext cx="318244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9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6CE69BE-9DFF-F940-9B70-C360933C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premiers essais de PrEP chez les couples hétérosexuels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935E407-1C6C-CE4E-AF2D-EC861C04C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B7E48A-BD9F-7942-A6EE-AAA78A6B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Prévention et santé sexuelle - Module PrEP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3ADEC5-3F8E-6848-93B9-9EC804DC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A6FAA-5AAD-47CF-BF3B-8F11EC1F056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891526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{96651CDC-9E90-8D4E-A48E-EE18F4EC8669}tf10001120</Template>
  <TotalTime>13891</TotalTime>
  <Words>3796</Words>
  <Application>Microsoft Macintosh PowerPoint</Application>
  <PresentationFormat>Affichage à l'écran (4:3)</PresentationFormat>
  <Paragraphs>622</Paragraphs>
  <Slides>42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4" baseType="lpstr">
      <vt:lpstr>Arial Unicode MS</vt:lpstr>
      <vt:lpstr>ＭＳ Ｐゴシック</vt:lpstr>
      <vt:lpstr>ＭＳ Ｐゴシック</vt:lpstr>
      <vt:lpstr>Arial</vt:lpstr>
      <vt:lpstr>Arial Narrow</vt:lpstr>
      <vt:lpstr>Calibri</vt:lpstr>
      <vt:lpstr>Gill Sans MT</vt:lpstr>
      <vt:lpstr>Helvetica</vt:lpstr>
      <vt:lpstr>Helvetica Light</vt:lpstr>
      <vt:lpstr>Lucida Grande</vt:lpstr>
      <vt:lpstr>Wingdings</vt:lpstr>
      <vt:lpstr>Colis</vt:lpstr>
      <vt:lpstr>La prophylaxie Pré-Exposition au VIH - PrEP –</vt:lpstr>
      <vt:lpstr>Objectifs pédagogiques du module</vt:lpstr>
      <vt:lpstr>La prévention combinée</vt:lpstr>
      <vt:lpstr>Principe de la PreP</vt:lpstr>
      <vt:lpstr>Offre combinée de prévention</vt:lpstr>
      <vt:lpstr>Présentation PowerPoint</vt:lpstr>
      <vt:lpstr>Etudes pré-cliniques et cliniques ayant amenées à la PrEP</vt:lpstr>
      <vt:lpstr>Modèle animal : le macaque</vt:lpstr>
      <vt:lpstr>Les premiers essais de PrEP chez les couples hétérosexuels</vt:lpstr>
      <vt:lpstr>Partners PrEP</vt:lpstr>
      <vt:lpstr>Présentation PowerPoint</vt:lpstr>
      <vt:lpstr>TasP et PrEP en population hétérosexuelle Partners demonstration project</vt:lpstr>
      <vt:lpstr>Les etudes cliniques chez les HSH</vt:lpstr>
      <vt:lpstr>Essai IPREX</vt:lpstr>
      <vt:lpstr>Etude IPERGAY</vt:lpstr>
      <vt:lpstr>IPERGAY: PrEP intermittente chez les HSH</vt:lpstr>
      <vt:lpstr>IPERGAY : résultats</vt:lpstr>
      <vt:lpstr>Etude PROUD</vt:lpstr>
      <vt:lpstr>Essai PROUD : PrEP tout de suite versus PrEP différée</vt:lpstr>
      <vt:lpstr>PrEP en population HSH :  deux essais essentiels</vt:lpstr>
      <vt:lpstr>Présentation PowerPoint</vt:lpstr>
      <vt:lpstr>Relation observance - efficacité</vt:lpstr>
      <vt:lpstr>La PrEP en pratique</vt:lpstr>
      <vt:lpstr>Indications de la PrEP</vt:lpstr>
      <vt:lpstr>Pas d’indication à la PrEP…</vt:lpstr>
      <vt:lpstr>Modalités de prise</vt:lpstr>
      <vt:lpstr>Effets secondaires possibles de l’association tenofovir/emtricitabine (tdf/FTC)</vt:lpstr>
      <vt:lpstr>TDF/FTC: interactions</vt:lpstr>
      <vt:lpstr> Indications de TDF/FTC et Bilan rénal</vt:lpstr>
      <vt:lpstr>Surveillance rénale</vt:lpstr>
      <vt:lpstr>Syndrome de Fanconi</vt:lpstr>
      <vt:lpstr>Mode d’administration : continu ou discontinu</vt:lpstr>
      <vt:lpstr>Présentation PowerPoint</vt:lpstr>
      <vt:lpstr>« Administration continue » de l’association tenofovir/emtricitabine</vt:lpstr>
      <vt:lpstr>« Administration discontinue » de l’association tenofovir/emtricitabine</vt:lpstr>
      <vt:lpstr>Réflexion sur PreP Continue ou discontinue</vt:lpstr>
      <vt:lpstr>Arrêt de la Prep</vt:lpstr>
      <vt:lpstr>Risques associés à la PrEP</vt:lpstr>
      <vt:lpstr>La PrEP augmente-telle le risque de rapports non protégés et d’IST ?</vt:lpstr>
      <vt:lpstr>Conclusions</vt:lpstr>
      <vt:lpstr>La PREP</vt:lpstr>
      <vt:lpstr>Auteurs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« Prévention et santé sexuelle »</dc:title>
  <dc:creator>Julie LANGLOIS</dc:creator>
  <cp:lastModifiedBy>Cedric Arvieux</cp:lastModifiedBy>
  <cp:revision>489</cp:revision>
  <dcterms:created xsi:type="dcterms:W3CDTF">2016-05-11T07:20:14Z</dcterms:created>
  <dcterms:modified xsi:type="dcterms:W3CDTF">2019-02-13T20:03:40Z</dcterms:modified>
</cp:coreProperties>
</file>