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6" r:id="rId2"/>
    <p:sldId id="273" r:id="rId3"/>
    <p:sldId id="274" r:id="rId4"/>
    <p:sldId id="302" r:id="rId5"/>
    <p:sldId id="257" r:id="rId6"/>
    <p:sldId id="260" r:id="rId7"/>
    <p:sldId id="266" r:id="rId8"/>
    <p:sldId id="295" r:id="rId9"/>
    <p:sldId id="281" r:id="rId10"/>
    <p:sldId id="280" r:id="rId11"/>
    <p:sldId id="263" r:id="rId12"/>
    <p:sldId id="275" r:id="rId13"/>
    <p:sldId id="293" r:id="rId14"/>
    <p:sldId id="296" r:id="rId15"/>
    <p:sldId id="276" r:id="rId16"/>
    <p:sldId id="277" r:id="rId17"/>
    <p:sldId id="297" r:id="rId18"/>
    <p:sldId id="298" r:id="rId19"/>
    <p:sldId id="299" r:id="rId20"/>
    <p:sldId id="300" r:id="rId21"/>
    <p:sldId id="278" r:id="rId22"/>
    <p:sldId id="279" r:id="rId23"/>
    <p:sldId id="301" r:id="rId24"/>
    <p:sldId id="258" r:id="rId25"/>
    <p:sldId id="284" r:id="rId26"/>
    <p:sldId id="259" r:id="rId27"/>
    <p:sldId id="282" r:id="rId28"/>
    <p:sldId id="283" r:id="rId29"/>
    <p:sldId id="285" r:id="rId30"/>
    <p:sldId id="304" r:id="rId31"/>
    <p:sldId id="286" r:id="rId32"/>
    <p:sldId id="294" r:id="rId33"/>
    <p:sldId id="265" r:id="rId34"/>
    <p:sldId id="264" r:id="rId35"/>
    <p:sldId id="270" r:id="rId36"/>
    <p:sldId id="272" r:id="rId37"/>
    <p:sldId id="271" r:id="rId38"/>
    <p:sldId id="268" r:id="rId39"/>
    <p:sldId id="287" r:id="rId40"/>
    <p:sldId id="288" r:id="rId41"/>
    <p:sldId id="269" r:id="rId42"/>
    <p:sldId id="289" r:id="rId43"/>
    <p:sldId id="290" r:id="rId44"/>
    <p:sldId id="291" r:id="rId45"/>
    <p:sldId id="267" r:id="rId46"/>
    <p:sldId id="262" r:id="rId47"/>
    <p:sldId id="292" r:id="rId48"/>
    <p:sldId id="303" r:id="rId49"/>
    <p:sldId id="261" r:id="rId50"/>
  </p:sldIdLst>
  <p:sldSz cx="9144000" cy="5715000" type="screen16x1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015"/>
    <a:srgbClr val="F86716"/>
    <a:srgbClr val="FF6B0E"/>
    <a:srgbClr val="ED6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2"/>
    <p:restoredTop sz="96405"/>
  </p:normalViewPr>
  <p:slideViewPr>
    <p:cSldViewPr snapToGrid="0" snapToObjects="1">
      <p:cViewPr varScale="1">
        <p:scale>
          <a:sx n="146" d="100"/>
          <a:sy n="146" d="100"/>
        </p:scale>
        <p:origin x="2000" y="128"/>
      </p:cViewPr>
      <p:guideLst>
        <p:guide orient="horz" pos="1800"/>
        <p:guide pos="2880"/>
      </p:guideLst>
    </p:cSldViewPr>
  </p:slideViewPr>
  <p:notesTextViewPr>
    <p:cViewPr>
      <p:scale>
        <a:sx n="100" d="100"/>
        <a:sy n="100" d="100"/>
      </p:scale>
      <p:origin x="0" y="0"/>
    </p:cViewPr>
  </p:notesTextViewPr>
  <p:sorterViewPr>
    <p:cViewPr>
      <p:scale>
        <a:sx n="200" d="100"/>
        <a:sy n="200" d="100"/>
      </p:scale>
      <p:origin x="0" y="2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2D4CA-9FA2-C84E-9E9D-676E79E30068}" type="datetimeFigureOut">
              <a:rPr lang="fr-FR" smtClean="0"/>
              <a:t>04/02/2021</a:t>
            </a:fld>
            <a:endParaRPr lang="fr-FR"/>
          </a:p>
        </p:txBody>
      </p:sp>
      <p:sp>
        <p:nvSpPr>
          <p:cNvPr id="4" name="Espace réservé de l'image des diapositives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0FA82-693D-204A-A8C8-EA468B9B50EB}" type="slidenum">
              <a:rPr lang="fr-FR" smtClean="0"/>
              <a:t>‹N°›</a:t>
            </a:fld>
            <a:endParaRPr lang="fr-FR"/>
          </a:p>
        </p:txBody>
      </p:sp>
    </p:spTree>
    <p:extLst>
      <p:ext uri="{BB962C8B-B14F-4D97-AF65-F5344CB8AC3E}">
        <p14:creationId xmlns:p14="http://schemas.microsoft.com/office/powerpoint/2010/main" val="42065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8</a:t>
            </a:fld>
            <a:endParaRPr lang="fr-FR"/>
          </a:p>
        </p:txBody>
      </p:sp>
    </p:spTree>
    <p:extLst>
      <p:ext uri="{BB962C8B-B14F-4D97-AF65-F5344CB8AC3E}">
        <p14:creationId xmlns:p14="http://schemas.microsoft.com/office/powerpoint/2010/main" val="137728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31</a:t>
            </a:fld>
            <a:endParaRPr lang="fr-FR"/>
          </a:p>
        </p:txBody>
      </p:sp>
    </p:spTree>
    <p:extLst>
      <p:ext uri="{BB962C8B-B14F-4D97-AF65-F5344CB8AC3E}">
        <p14:creationId xmlns:p14="http://schemas.microsoft.com/office/powerpoint/2010/main" val="228214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Coping : « ensemble des efforts cognitifs et comportementaux destinés à maitriser, réduire ou tolérer les exigences internes et externes qui menacent ou dépassent les ressources d’un individu » (</a:t>
            </a:r>
            <a:r>
              <a:rPr lang="fr-FR" dirty="0" err="1"/>
              <a:t>Lazarus</a:t>
            </a:r>
            <a:r>
              <a:rPr lang="fr-FR" dirty="0"/>
              <a:t> &amp; </a:t>
            </a:r>
            <a:r>
              <a:rPr lang="fr-FR" dirty="0" err="1"/>
              <a:t>Folkman</a:t>
            </a:r>
            <a:r>
              <a:rPr lang="fr-FR" dirty="0"/>
              <a:t>, 1984)</a:t>
            </a:r>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39</a:t>
            </a:fld>
            <a:endParaRPr lang="fr-FR"/>
          </a:p>
        </p:txBody>
      </p:sp>
    </p:spTree>
    <p:extLst>
      <p:ext uri="{BB962C8B-B14F-4D97-AF65-F5344CB8AC3E}">
        <p14:creationId xmlns:p14="http://schemas.microsoft.com/office/powerpoint/2010/main" val="257694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Sidération : au pire, anesthésie des affects et émoussement des perceptions, ce qui en entraine une perte du souvenir de cette période où il n’y a pas d’enregistrement d’information au delà du diagnostic.</a:t>
            </a:r>
          </a:p>
          <a:p>
            <a:r>
              <a:rPr lang="fr-FR" dirty="0"/>
              <a:t>La phase de décharge émotionnelle peut aller jusqu’à des  formes d’agitation psychomotrice ou de symptomatologie psychotique aiguë</a:t>
            </a:r>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40</a:t>
            </a:fld>
            <a:endParaRPr lang="fr-FR"/>
          </a:p>
        </p:txBody>
      </p:sp>
    </p:spTree>
    <p:extLst>
      <p:ext uri="{BB962C8B-B14F-4D97-AF65-F5344CB8AC3E}">
        <p14:creationId xmlns:p14="http://schemas.microsoft.com/office/powerpoint/2010/main" val="148126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44</a:t>
            </a:fld>
            <a:endParaRPr lang="fr-FR"/>
          </a:p>
        </p:txBody>
      </p:sp>
    </p:spTree>
    <p:extLst>
      <p:ext uri="{BB962C8B-B14F-4D97-AF65-F5344CB8AC3E}">
        <p14:creationId xmlns:p14="http://schemas.microsoft.com/office/powerpoint/2010/main" val="106999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A10FA82-693D-204A-A8C8-EA468B9B50EB}" type="slidenum">
              <a:rPr lang="fr-FR" smtClean="0"/>
              <a:t>49</a:t>
            </a:fld>
            <a:endParaRPr lang="fr-FR"/>
          </a:p>
        </p:txBody>
      </p:sp>
    </p:spTree>
    <p:extLst>
      <p:ext uri="{BB962C8B-B14F-4D97-AF65-F5344CB8AC3E}">
        <p14:creationId xmlns:p14="http://schemas.microsoft.com/office/powerpoint/2010/main" val="229610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0" y="1797766"/>
            <a:ext cx="8915400" cy="731520"/>
          </a:xfrm>
        </p:spPr>
        <p:txBody>
          <a:bodyPr/>
          <a:lstStyle/>
          <a:p>
            <a:r>
              <a:rPr lang="fr-FR"/>
              <a:t>Cliquez et modifiez le titre</a:t>
            </a:r>
            <a:endParaRPr/>
          </a:p>
        </p:txBody>
      </p:sp>
      <p:sp>
        <p:nvSpPr>
          <p:cNvPr id="3" name="Subtitle 2"/>
          <p:cNvSpPr>
            <a:spLocks noGrp="1"/>
          </p:cNvSpPr>
          <p:nvPr>
            <p:ph type="subTitle" idx="1"/>
          </p:nvPr>
        </p:nvSpPr>
        <p:spPr>
          <a:xfrm>
            <a:off x="914400" y="2528795"/>
            <a:ext cx="8001000" cy="3186206"/>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47829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937260"/>
            <a:ext cx="8915400" cy="7620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Cliquez et modifiez le titre</a:t>
            </a:r>
            <a:endParaRPr/>
          </a:p>
        </p:txBody>
      </p:sp>
      <p:sp>
        <p:nvSpPr>
          <p:cNvPr id="3" name="Picture Placeholder 2"/>
          <p:cNvSpPr>
            <a:spLocks noGrp="1"/>
          </p:cNvSpPr>
          <p:nvPr>
            <p:ph type="pic" idx="1"/>
          </p:nvPr>
        </p:nvSpPr>
        <p:spPr>
          <a:xfrm>
            <a:off x="5487988" y="1706880"/>
            <a:ext cx="3427413" cy="35052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914400" y="1699260"/>
            <a:ext cx="4572000" cy="35204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fr-FR"/>
              <a:t>Cliquez pour modifier les styles du texte du masque</a:t>
            </a:r>
          </a:p>
        </p:txBody>
      </p:sp>
      <p:sp>
        <p:nvSpPr>
          <p:cNvPr id="5" name="Date Placeholder 4"/>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284236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915400" cy="731520"/>
          </a:xfrm>
        </p:spPr>
        <p:txBody>
          <a:bodyPr tIns="137160" bIns="137160" anchor="b" anchorCtr="0">
            <a:normAutofit/>
          </a:bodyPr>
          <a:lstStyle>
            <a:lvl1pPr>
              <a:defRPr sz="2400"/>
            </a:lvl1pPr>
          </a:lstStyle>
          <a:p>
            <a:r>
              <a:rPr lang="fr-FR"/>
              <a:t>Cliquez et modifiez le titre</a:t>
            </a:r>
            <a:endParaRPr/>
          </a:p>
        </p:txBody>
      </p:sp>
      <p:sp>
        <p:nvSpPr>
          <p:cNvPr id="3" name="Subtitle 2"/>
          <p:cNvSpPr>
            <a:spLocks noGrp="1"/>
          </p:cNvSpPr>
          <p:nvPr>
            <p:ph type="subTitle" idx="1"/>
          </p:nvPr>
        </p:nvSpPr>
        <p:spPr>
          <a:xfrm>
            <a:off x="914400" y="4168588"/>
            <a:ext cx="8001000" cy="1546413"/>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941294"/>
            <a:ext cx="7988300" cy="2484120"/>
          </a:xfrm>
        </p:spPr>
        <p:txBody>
          <a:bodyPr>
            <a:normAutofit/>
          </a:bodyPr>
          <a:lstStyle>
            <a:lvl1pPr marL="0" indent="0">
              <a:buNone/>
              <a:defRPr sz="1800"/>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266577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915400" cy="731520"/>
          </a:xfrm>
        </p:spPr>
        <p:txBody>
          <a:bodyPr tIns="137160" bIns="137160" anchor="b" anchorCtr="0">
            <a:normAutofit/>
          </a:bodyPr>
          <a:lstStyle>
            <a:lvl1pPr>
              <a:defRPr sz="2400"/>
            </a:lvl1pPr>
          </a:lstStyle>
          <a:p>
            <a:r>
              <a:rPr lang="fr-FR"/>
              <a:t>Cliquez et modifiez le titre</a:t>
            </a:r>
            <a:endParaRPr/>
          </a:p>
        </p:txBody>
      </p:sp>
      <p:sp>
        <p:nvSpPr>
          <p:cNvPr id="3" name="Subtitle 2"/>
          <p:cNvSpPr>
            <a:spLocks noGrp="1"/>
          </p:cNvSpPr>
          <p:nvPr>
            <p:ph type="subTitle" idx="1"/>
          </p:nvPr>
        </p:nvSpPr>
        <p:spPr>
          <a:xfrm>
            <a:off x="914400" y="4168588"/>
            <a:ext cx="8001000" cy="1546413"/>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941294"/>
            <a:ext cx="3986784" cy="2484120"/>
          </a:xfrm>
        </p:spPr>
        <p:txBody>
          <a:bodyPr>
            <a:normAutofit/>
          </a:bodyPr>
          <a:lstStyle>
            <a:lvl1pPr marL="0" indent="0">
              <a:buNone/>
              <a:defRPr sz="1800"/>
            </a:lvl1pPr>
          </a:lstStyle>
          <a:p>
            <a:r>
              <a:rPr lang="fr-FR"/>
              <a:t>Faire glisser l'image vers l'espace réservé ou cliquer sur l'icône pour l'ajouter</a:t>
            </a:r>
            <a:endParaRPr/>
          </a:p>
        </p:txBody>
      </p:sp>
      <p:sp>
        <p:nvSpPr>
          <p:cNvPr id="7" name="Picture Placeholder 8"/>
          <p:cNvSpPr>
            <a:spLocks noGrp="1"/>
          </p:cNvSpPr>
          <p:nvPr>
            <p:ph type="pic" sz="quarter" idx="14"/>
          </p:nvPr>
        </p:nvSpPr>
        <p:spPr>
          <a:xfrm>
            <a:off x="4928616" y="941294"/>
            <a:ext cx="3986784" cy="2484120"/>
          </a:xfrm>
        </p:spPr>
        <p:txBody>
          <a:bodyPr>
            <a:normAutofit/>
          </a:bodyPr>
          <a:lstStyle>
            <a:lvl1pPr marL="0" indent="0">
              <a:buNone/>
              <a:defRPr sz="1800"/>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319675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8915400" cy="731520"/>
          </a:xfrm>
        </p:spPr>
        <p:txBody>
          <a:bodyPr tIns="137160" bIns="137160" anchor="b" anchorCtr="0">
            <a:normAutofit/>
          </a:bodyPr>
          <a:lstStyle>
            <a:lvl1pPr>
              <a:defRPr sz="2400"/>
            </a:lvl1pPr>
          </a:lstStyle>
          <a:p>
            <a:r>
              <a:rPr lang="fr-FR"/>
              <a:t>Cliquez et modifiez le titre</a:t>
            </a:r>
            <a:endParaRPr/>
          </a:p>
        </p:txBody>
      </p:sp>
      <p:sp>
        <p:nvSpPr>
          <p:cNvPr id="3" name="Subtitle 2"/>
          <p:cNvSpPr>
            <a:spLocks noGrp="1"/>
          </p:cNvSpPr>
          <p:nvPr>
            <p:ph type="subTitle" idx="1"/>
          </p:nvPr>
        </p:nvSpPr>
        <p:spPr>
          <a:xfrm>
            <a:off x="914400" y="4168588"/>
            <a:ext cx="8001000" cy="1546413"/>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941294"/>
            <a:ext cx="6601968" cy="2484120"/>
          </a:xfrm>
        </p:spPr>
        <p:txBody>
          <a:bodyPr>
            <a:normAutofit/>
          </a:bodyPr>
          <a:lstStyle>
            <a:lvl1pPr marL="0" indent="0">
              <a:buNone/>
              <a:defRPr sz="1800"/>
            </a:lvl1pPr>
          </a:lstStyle>
          <a:p>
            <a:r>
              <a:rPr lang="fr-FR"/>
              <a:t>Faire glisser l'image vers l'espace réservé ou cliquer sur l'icône pour l'ajouter</a:t>
            </a:r>
            <a:endParaRPr/>
          </a:p>
        </p:txBody>
      </p:sp>
      <p:sp>
        <p:nvSpPr>
          <p:cNvPr id="7" name="Picture Placeholder 8"/>
          <p:cNvSpPr>
            <a:spLocks noGrp="1"/>
          </p:cNvSpPr>
          <p:nvPr>
            <p:ph type="pic" sz="quarter" idx="14"/>
          </p:nvPr>
        </p:nvSpPr>
        <p:spPr>
          <a:xfrm>
            <a:off x="7543800" y="941294"/>
            <a:ext cx="1371600" cy="1234440"/>
          </a:xfrm>
        </p:spPr>
        <p:txBody>
          <a:bodyPr>
            <a:normAutofit/>
          </a:bodyPr>
          <a:lstStyle>
            <a:lvl1pPr marL="0" indent="0">
              <a:buNone/>
              <a:defRPr sz="1800"/>
            </a:lvl1pPr>
          </a:lstStyle>
          <a:p>
            <a:r>
              <a:rPr lang="fr-FR"/>
              <a:t>Faire glisser l'image vers l'espace réservé ou cliquer sur l'icône pour l'ajouter</a:t>
            </a:r>
            <a:endParaRPr/>
          </a:p>
        </p:txBody>
      </p:sp>
      <p:sp>
        <p:nvSpPr>
          <p:cNvPr id="8" name="Picture Placeholder 8"/>
          <p:cNvSpPr>
            <a:spLocks noGrp="1"/>
          </p:cNvSpPr>
          <p:nvPr>
            <p:ph type="pic" sz="quarter" idx="15"/>
          </p:nvPr>
        </p:nvSpPr>
        <p:spPr>
          <a:xfrm>
            <a:off x="7543800" y="2190974"/>
            <a:ext cx="1371600" cy="1234440"/>
          </a:xfrm>
        </p:spPr>
        <p:txBody>
          <a:bodyPr>
            <a:normAutofit/>
          </a:bodyPr>
          <a:lstStyle>
            <a:lvl1pPr marL="0" indent="0">
              <a:buNone/>
              <a:defRPr sz="1800"/>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291669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60725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941295"/>
            <a:ext cx="914400" cy="4611065"/>
          </a:xfrm>
        </p:spPr>
        <p:txBody>
          <a:bodyPr vert="eaVert" lIns="274320" tIns="685800" bIns="685800"/>
          <a:lstStyle/>
          <a:p>
            <a:r>
              <a:rPr lang="fr-FR"/>
              <a:t>Cliquez et modifiez le titre</a:t>
            </a:r>
            <a:endParaRPr/>
          </a:p>
        </p:txBody>
      </p:sp>
      <p:sp>
        <p:nvSpPr>
          <p:cNvPr id="3" name="Vertical Text Placeholder 2"/>
          <p:cNvSpPr>
            <a:spLocks noGrp="1"/>
          </p:cNvSpPr>
          <p:nvPr>
            <p:ph type="body" orient="vert" idx="1"/>
          </p:nvPr>
        </p:nvSpPr>
        <p:spPr>
          <a:xfrm>
            <a:off x="1117600" y="1445559"/>
            <a:ext cx="6426200" cy="3785253"/>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92634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93080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0" y="4187863"/>
            <a:ext cx="8915400" cy="762000"/>
          </a:xfrm>
        </p:spPr>
        <p:txBody>
          <a:bodyPr/>
          <a:lstStyle/>
          <a:p>
            <a:r>
              <a:rPr lang="fr-FR"/>
              <a:t>Cliquez et modifiez le titre</a:t>
            </a:r>
            <a:endParaRPr/>
          </a:p>
        </p:txBody>
      </p:sp>
      <p:sp>
        <p:nvSpPr>
          <p:cNvPr id="3" name="Subtitle 2"/>
          <p:cNvSpPr>
            <a:spLocks noGrp="1"/>
          </p:cNvSpPr>
          <p:nvPr>
            <p:ph type="subTitle" idx="1"/>
          </p:nvPr>
        </p:nvSpPr>
        <p:spPr>
          <a:xfrm>
            <a:off x="914400" y="4953000"/>
            <a:ext cx="8001000" cy="7620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941294"/>
            <a:ext cx="7988300" cy="3238500"/>
          </a:xfrm>
        </p:spPr>
        <p:txBody>
          <a:bodyPr>
            <a:normAutofit/>
          </a:bodyPr>
          <a:lstStyle>
            <a:lvl1pPr marL="0" indent="0">
              <a:buNone/>
              <a:defRPr sz="1800"/>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83177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0" y="2666999"/>
            <a:ext cx="8915400" cy="1905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Cliquez et modifiez le titre</a:t>
            </a:r>
            <a:endParaRPr/>
          </a:p>
        </p:txBody>
      </p:sp>
      <p:sp>
        <p:nvSpPr>
          <p:cNvPr id="3" name="Text Placeholder 2"/>
          <p:cNvSpPr>
            <a:spLocks noGrp="1"/>
          </p:cNvSpPr>
          <p:nvPr>
            <p:ph type="body" idx="1"/>
          </p:nvPr>
        </p:nvSpPr>
        <p:spPr>
          <a:xfrm>
            <a:off x="914400" y="4570506"/>
            <a:ext cx="8001000" cy="6477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9F8FAB4-152C-A24B-85F3-A36357738F16}" type="datetimeFigureOut">
              <a:rPr lang="fr-FR" smtClean="0"/>
              <a:t>04/02/2021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136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1117600" y="2162969"/>
            <a:ext cx="3566160" cy="3067843"/>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5147534" y="2162969"/>
            <a:ext cx="3566160" cy="3067843"/>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2988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1120588" y="1681428"/>
            <a:ext cx="3566160" cy="73157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0588" y="2554941"/>
            <a:ext cx="3566160" cy="267587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5147534" y="1681428"/>
            <a:ext cx="3566160" cy="73157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47534" y="2554941"/>
            <a:ext cx="3566160" cy="267587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8" name="Footer Placeholder 7"/>
          <p:cNvSpPr>
            <a:spLocks noGrp="1"/>
          </p:cNvSpPr>
          <p:nvPr>
            <p:ph type="ftr" sz="quarter" idx="11"/>
          </p:nvPr>
        </p:nvSpPr>
        <p:spPr>
          <a:xfrm>
            <a:off x="1120588" y="156883"/>
            <a:ext cx="2895600" cy="304271"/>
          </a:xfrm>
        </p:spPr>
        <p:txBody>
          <a:bodyPr/>
          <a:lstStyle/>
          <a:p>
            <a:endParaRPr lang="fr-FR"/>
          </a:p>
        </p:txBody>
      </p:sp>
      <p:sp>
        <p:nvSpPr>
          <p:cNvPr id="9" name="Slide Number Placeholder 8"/>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cxnSp>
        <p:nvCxnSpPr>
          <p:cNvPr id="11" name="Straight Connector 10"/>
          <p:cNvCxnSpPr/>
          <p:nvPr/>
        </p:nvCxnSpPr>
        <p:spPr>
          <a:xfrm>
            <a:off x="1212028"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420471"/>
            <a:ext cx="3383280" cy="1323"/>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05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A9F8FAB4-152C-A24B-85F3-A36357738F16}" type="datetimeFigureOut">
              <a:rPr lang="fr-FR" smtClean="0"/>
              <a:t>04/02/2021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75015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8FAB4-152C-A24B-85F3-A36357738F16}" type="datetimeFigureOut">
              <a:rPr lang="fr-FR" smtClean="0"/>
              <a:t>04/02/2021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159609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937260"/>
            <a:ext cx="8915400" cy="7620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Cliquez et modifiez le titre</a:t>
            </a:r>
            <a:endParaRPr/>
          </a:p>
        </p:txBody>
      </p:sp>
      <p:sp>
        <p:nvSpPr>
          <p:cNvPr id="3" name="Content Placeholder 2"/>
          <p:cNvSpPr>
            <a:spLocks noGrp="1"/>
          </p:cNvSpPr>
          <p:nvPr>
            <p:ph idx="1"/>
          </p:nvPr>
        </p:nvSpPr>
        <p:spPr>
          <a:xfrm>
            <a:off x="5147534" y="2159000"/>
            <a:ext cx="3566160" cy="3071813"/>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900952" y="1699259"/>
            <a:ext cx="3566160" cy="35204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580094" y="156883"/>
            <a:ext cx="2133600" cy="304271"/>
          </a:xfrm>
        </p:spPr>
        <p:txBody>
          <a:bodyPr/>
          <a:lstStyle/>
          <a:p>
            <a:fld id="{A9F8FAB4-152C-A24B-85F3-A36357738F16}" type="datetimeFigureOut">
              <a:rPr lang="fr-FR" smtClean="0"/>
              <a:t>04/02/2021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789894" y="5474230"/>
            <a:ext cx="457200" cy="304271"/>
          </a:xfrm>
          <a:prstGeom prst="rect">
            <a:avLst/>
          </a:prstGeom>
        </p:spPr>
        <p:txBody>
          <a:bodyPr/>
          <a:lstStyle/>
          <a:p>
            <a:fld id="{8251027B-902C-5041-8011-9723BA467D5C}" type="slidenum">
              <a:rPr lang="fr-FR" smtClean="0"/>
              <a:t>‹N°›</a:t>
            </a:fld>
            <a:endParaRPr lang="fr-FR"/>
          </a:p>
        </p:txBody>
      </p:sp>
    </p:spTree>
    <p:extLst>
      <p:ext uri="{BB962C8B-B14F-4D97-AF65-F5344CB8AC3E}">
        <p14:creationId xmlns:p14="http://schemas.microsoft.com/office/powerpoint/2010/main" val="382719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11640"/>
            <a:ext cx="8913813" cy="762000"/>
          </a:xfrm>
          <a:prstGeom prst="rect">
            <a:avLst/>
          </a:prstGeom>
          <a:solidFill>
            <a:schemeClr val="tx2"/>
          </a:solidFill>
        </p:spPr>
        <p:txBody>
          <a:bodyPr vert="horz" lIns="1188720" tIns="45720" rIns="274320" bIns="45720" rtlCol="0" anchor="ctr">
            <a:normAutofit/>
          </a:bodyPr>
          <a:lstStyle/>
          <a:p>
            <a:r>
              <a:rPr lang="fr-FR" dirty="0"/>
              <a:t>Cliquez et modifiez le titre</a:t>
            </a:r>
            <a:endParaRPr dirty="0"/>
          </a:p>
        </p:txBody>
      </p:sp>
      <p:sp>
        <p:nvSpPr>
          <p:cNvPr id="3" name="Text Placeholder 2"/>
          <p:cNvSpPr>
            <a:spLocks noGrp="1"/>
          </p:cNvSpPr>
          <p:nvPr>
            <p:ph type="body" idx="1"/>
          </p:nvPr>
        </p:nvSpPr>
        <p:spPr>
          <a:xfrm>
            <a:off x="1114424" y="1416357"/>
            <a:ext cx="7610476" cy="380558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4" name="Date Placeholder 3"/>
          <p:cNvSpPr>
            <a:spLocks noGrp="1"/>
          </p:cNvSpPr>
          <p:nvPr>
            <p:ph type="dt" sz="half" idx="2"/>
          </p:nvPr>
        </p:nvSpPr>
        <p:spPr>
          <a:xfrm>
            <a:off x="6580094" y="156883"/>
            <a:ext cx="2133600" cy="30427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9F8FAB4-152C-A24B-85F3-A36357738F16}" type="datetimeFigureOut">
              <a:rPr lang="fr-FR" smtClean="0"/>
              <a:t>04/02/2021</a:t>
            </a:fld>
            <a:endParaRPr lang="fr-FR"/>
          </a:p>
        </p:txBody>
      </p:sp>
      <p:sp>
        <p:nvSpPr>
          <p:cNvPr id="5" name="Footer Placeholder 4"/>
          <p:cNvSpPr>
            <a:spLocks noGrp="1"/>
          </p:cNvSpPr>
          <p:nvPr>
            <p:ph type="ftr" sz="quarter" idx="3"/>
          </p:nvPr>
        </p:nvSpPr>
        <p:spPr>
          <a:xfrm>
            <a:off x="1120588" y="156883"/>
            <a:ext cx="2895600" cy="30427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fr-FR"/>
          </a:p>
        </p:txBody>
      </p:sp>
      <p:sp>
        <p:nvSpPr>
          <p:cNvPr id="7" name="Rectangle 6"/>
          <p:cNvSpPr/>
          <p:nvPr/>
        </p:nvSpPr>
        <p:spPr>
          <a:xfrm>
            <a:off x="1845289" y="0"/>
            <a:ext cx="7068525" cy="15688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1" y="5562600"/>
            <a:ext cx="7999413" cy="1524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ZoneTexte 8"/>
          <p:cNvSpPr txBox="1"/>
          <p:nvPr userDrawn="1"/>
        </p:nvSpPr>
        <p:spPr>
          <a:xfrm>
            <a:off x="8531580" y="5495715"/>
            <a:ext cx="612420" cy="261610"/>
          </a:xfrm>
          <a:prstGeom prst="rect">
            <a:avLst/>
          </a:prstGeom>
          <a:noFill/>
        </p:spPr>
        <p:txBody>
          <a:bodyPr wrap="square" rtlCol="0">
            <a:spAutoFit/>
          </a:bodyPr>
          <a:lstStyle/>
          <a:p>
            <a:fld id="{F3221D4C-31BD-4545-80F3-C2511451216B}" type="slidenum">
              <a:rPr lang="fr-FR" sz="1100" smtClean="0"/>
              <a:t>‹N°›</a:t>
            </a:fld>
            <a:endParaRPr lang="fr-FR" sz="1100" dirty="0"/>
          </a:p>
        </p:txBody>
      </p:sp>
    </p:spTree>
    <p:extLst>
      <p:ext uri="{BB962C8B-B14F-4D97-AF65-F5344CB8AC3E}">
        <p14:creationId xmlns:p14="http://schemas.microsoft.com/office/powerpoint/2010/main" val="413250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Users/Arvieux/Desktop/LivretSMIRM-VIH%20-%20copie.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has-sante.fr/portail/upload/docs/application/pdf/2008-10/mauvaisenouvelle_v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corevih-bretagne.fr" TargetMode="External"/><Relationship Id="rId4" Type="http://schemas.openxmlformats.org/officeDocument/2006/relationships/hyperlink" Target="https://www.canal-u.tv/video/canal_u_medecine/annonce_d_une_maladie_grave.50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has-sante.fr/portail/upload/docs/application/pdf/2008-10/fiche_methode_annoncer_une_mauvaise_nouvelle_v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L’annonce d’une maladie grave</a:t>
            </a:r>
          </a:p>
        </p:txBody>
      </p:sp>
      <p:sp>
        <p:nvSpPr>
          <p:cNvPr id="3" name="Sous-titre 2"/>
          <p:cNvSpPr>
            <a:spLocks noGrp="1"/>
          </p:cNvSpPr>
          <p:nvPr>
            <p:ph type="subTitle" idx="1"/>
          </p:nvPr>
        </p:nvSpPr>
        <p:spPr>
          <a:xfrm>
            <a:off x="694944" y="2718816"/>
            <a:ext cx="8092209" cy="2340864"/>
          </a:xfrm>
        </p:spPr>
        <p:txBody>
          <a:bodyPr/>
          <a:lstStyle/>
          <a:p>
            <a:pPr algn="ctr"/>
            <a:endParaRPr lang="fr-FR" dirty="0"/>
          </a:p>
          <a:p>
            <a:pPr algn="ctr"/>
            <a:r>
              <a:rPr lang="fr-FR" sz="1400" i="1" dirty="0"/>
              <a:t>« L’annonce », c’est quand c’est difficile pour la personne malade de recevoir et pour le soignant de dire…</a:t>
            </a:r>
          </a:p>
          <a:p>
            <a:pPr algn="ctr"/>
            <a:endParaRPr lang="fr-FR" sz="1400" i="1" dirty="0"/>
          </a:p>
          <a:p>
            <a:pPr algn="ctr"/>
            <a:endParaRPr lang="fr-FR" sz="1400" i="1" dirty="0"/>
          </a:p>
          <a:p>
            <a:pPr algn="ctr"/>
            <a:endParaRPr lang="fr-FR" sz="1400" i="1" dirty="0"/>
          </a:p>
        </p:txBody>
      </p:sp>
      <p:sp>
        <p:nvSpPr>
          <p:cNvPr id="5" name="ZoneTexte 4"/>
          <p:cNvSpPr txBox="1"/>
          <p:nvPr/>
        </p:nvSpPr>
        <p:spPr>
          <a:xfrm>
            <a:off x="0" y="5344702"/>
            <a:ext cx="7671688" cy="276999"/>
          </a:xfrm>
          <a:prstGeom prst="rect">
            <a:avLst/>
          </a:prstGeom>
          <a:noFill/>
        </p:spPr>
        <p:txBody>
          <a:bodyPr wrap="square" rtlCol="0">
            <a:spAutoFit/>
          </a:bodyPr>
          <a:lstStyle/>
          <a:p>
            <a:r>
              <a:rPr lang="fr-FR" sz="1200" i="1" dirty="0"/>
              <a:t>Dr Cédric Arvieux – CHU de Rennes  - COREVIH Bretagne</a:t>
            </a:r>
          </a:p>
        </p:txBody>
      </p:sp>
      <p:sp>
        <p:nvSpPr>
          <p:cNvPr id="6" name="ZoneTexte 5"/>
          <p:cNvSpPr txBox="1"/>
          <p:nvPr/>
        </p:nvSpPr>
        <p:spPr>
          <a:xfrm>
            <a:off x="1122707" y="4474905"/>
            <a:ext cx="7056870" cy="584775"/>
          </a:xfrm>
          <a:prstGeom prst="rect">
            <a:avLst/>
          </a:prstGeom>
          <a:noFill/>
        </p:spPr>
        <p:txBody>
          <a:bodyPr wrap="square" rtlCol="0">
            <a:spAutoFit/>
          </a:bodyPr>
          <a:lstStyle/>
          <a:p>
            <a:pPr algn="ctr"/>
            <a:r>
              <a:rPr lang="fr-FR" b="1" dirty="0"/>
              <a:t>DU Education Thérapeutique du Patient</a:t>
            </a:r>
          </a:p>
          <a:p>
            <a:pPr algn="ctr"/>
            <a:r>
              <a:rPr lang="fr-FR" sz="1400" dirty="0"/>
              <a:t>5 février 2021</a:t>
            </a:r>
          </a:p>
        </p:txBody>
      </p:sp>
      <p:pic>
        <p:nvPicPr>
          <p:cNvPr id="7" name="Image 6" descr="LogoCoreVIH Bretag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5" y="186082"/>
            <a:ext cx="1871870" cy="1190819"/>
          </a:xfrm>
          <a:prstGeom prst="rect">
            <a:avLst/>
          </a:prstGeom>
          <a:ln>
            <a:noFill/>
          </a:ln>
          <a:effectLst>
            <a:outerShdw blurRad="190500" algn="tl" rotWithShape="0">
              <a:srgbClr val="000000">
                <a:alpha val="70000"/>
              </a:srgbClr>
            </a:outerShdw>
          </a:effectLst>
        </p:spPr>
      </p:pic>
      <p:pic>
        <p:nvPicPr>
          <p:cNvPr id="4" name="Image 3"/>
          <p:cNvPicPr>
            <a:picLocks noChangeAspect="1"/>
          </p:cNvPicPr>
          <p:nvPr/>
        </p:nvPicPr>
        <p:blipFill>
          <a:blip r:embed="rId3">
            <a:extLst>
              <a:ext uri="{BEBA8EAE-BF5A-486C-A8C5-ECC9F3942E4B}">
                <a14:imgProps xmlns:a14="http://schemas.microsoft.com/office/drawing/2010/main">
                  <a14:imgLayer r:embed="rId4">
                    <a14:imgEffect>
                      <a14:backgroundRemoval t="9985" b="89862" l="4351" r="96994">
                        <a14:foregroundMark x1="67801" y1="43472" x2="67801" y2="43472"/>
                        <a14:foregroundMark x1="87263" y1="66974" x2="87263" y2="66974"/>
                        <a14:foregroundMark x1="75870" y1="68356" x2="75870" y2="68356"/>
                        <a14:foregroundMark x1="67247" y1="66667" x2="67247" y2="66667"/>
                        <a14:foregroundMark x1="60127" y1="73886" x2="60127" y2="73886"/>
                        <a14:foregroundMark x1="48022" y1="72504" x2="48022" y2="72504"/>
                        <a14:foregroundMark x1="34652" y1="66974" x2="34652" y2="66974"/>
                        <a14:foregroundMark x1="24288" y1="67742" x2="24288" y2="67742"/>
                        <a14:foregroundMark x1="13212" y1="51459" x2="13212" y2="51459"/>
                        <a14:foregroundMark x1="17642" y1="49309" x2="17642" y2="49309"/>
                        <a14:foregroundMark x1="24842" y1="49616" x2="24842" y2="49616"/>
                        <a14:foregroundMark x1="21598" y1="49309" x2="21598" y2="49309"/>
                        <a14:foregroundMark x1="29430" y1="47619" x2="29430" y2="47619"/>
                        <a14:foregroundMark x1="38212" y1="48233" x2="38212" y2="48233"/>
                        <a14:foregroundMark x1="41614" y1="50384" x2="41614" y2="50384"/>
                        <a14:foregroundMark x1="44937" y1="49616" x2="44937" y2="49616"/>
                        <a14:foregroundMark x1="49446" y1="43472" x2="49446" y2="43472"/>
                        <a14:foregroundMark x1="56566" y1="50077" x2="56566" y2="50077"/>
                        <a14:foregroundMark x1="60522" y1="47619" x2="60522" y2="47619"/>
                        <a14:foregroundMark x1="49446" y1="40707" x2="49446" y2="40707"/>
                        <a14:foregroundMark x1="32674" y1="50691" x2="32674" y2="50691"/>
                        <a14:backgroundMark x1="33386" y1="45469" x2="33386" y2="45469"/>
                      </a14:backgroundRemoval>
                    </a14:imgEffect>
                  </a14:imgLayer>
                </a14:imgProps>
              </a:ext>
              <a:ext uri="{28A0092B-C50C-407E-A947-70E740481C1C}">
                <a14:useLocalDpi xmlns:a14="http://schemas.microsoft.com/office/drawing/2010/main" val="0"/>
              </a:ext>
            </a:extLst>
          </a:blip>
          <a:stretch>
            <a:fillRect/>
          </a:stretch>
        </p:blipFill>
        <p:spPr>
          <a:xfrm>
            <a:off x="7007893" y="323303"/>
            <a:ext cx="1779260" cy="916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72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L’annonce d’un diagnostic grave</a:t>
            </a:r>
          </a:p>
        </p:txBody>
      </p:sp>
      <p:sp>
        <p:nvSpPr>
          <p:cNvPr id="3" name="Espace réservé du contenu 2"/>
          <p:cNvSpPr>
            <a:spLocks noGrp="1"/>
          </p:cNvSpPr>
          <p:nvPr>
            <p:ph idx="1"/>
          </p:nvPr>
        </p:nvSpPr>
        <p:spPr>
          <a:xfrm>
            <a:off x="621437" y="2039815"/>
            <a:ext cx="7998779" cy="3182127"/>
          </a:xfrm>
        </p:spPr>
        <p:txBody>
          <a:bodyPr/>
          <a:lstStyle/>
          <a:p>
            <a:pPr marL="0" indent="0" algn="just">
              <a:buNone/>
            </a:pPr>
            <a:r>
              <a:rPr lang="fr-FR" dirty="0"/>
              <a:t>« Un évènement traumatique au sens où c’est un évènement de la vie du sujet qui se caractérise par sa violence, son intensité, l’incapacité où se trouve le sujet d’y répondre adéquatement, le bouleversement et les effets pathogènes durables qu’il peut provoquer dans l’organisation psychique du sujet et dans ses interactions avec son entourage ».</a:t>
            </a:r>
          </a:p>
          <a:p>
            <a:pPr marL="0" indent="0" algn="just">
              <a:buNone/>
            </a:pPr>
            <a:endParaRPr lang="fr-FR" dirty="0"/>
          </a:p>
        </p:txBody>
      </p:sp>
      <p:sp>
        <p:nvSpPr>
          <p:cNvPr id="4" name="Rectangle 3"/>
          <p:cNvSpPr/>
          <p:nvPr/>
        </p:nvSpPr>
        <p:spPr>
          <a:xfrm>
            <a:off x="474954" y="5052665"/>
            <a:ext cx="8012098" cy="215444"/>
          </a:xfrm>
          <a:prstGeom prst="rect">
            <a:avLst/>
          </a:prstGeom>
        </p:spPr>
        <p:txBody>
          <a:bodyPr wrap="square">
            <a:spAutoFit/>
          </a:bodyPr>
          <a:lstStyle/>
          <a:p>
            <a:r>
              <a:rPr lang="fr-FR" sz="800" dirty="0"/>
              <a:t>Romano H. Dis c’est comment quand on est mort ? Accompagner les enfants sur le chemin du chagrin. Grenoble: La pensée sauvage; 2009. </a:t>
            </a:r>
            <a:endParaRPr lang="fr-FR" dirty="0"/>
          </a:p>
        </p:txBody>
      </p:sp>
    </p:spTree>
    <p:extLst>
      <p:ext uri="{BB962C8B-B14F-4D97-AF65-F5344CB8AC3E}">
        <p14:creationId xmlns:p14="http://schemas.microsoft.com/office/powerpoint/2010/main" val="20490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contexte</a:t>
            </a:r>
          </a:p>
        </p:txBody>
      </p:sp>
      <p:sp>
        <p:nvSpPr>
          <p:cNvPr id="3" name="Espace réservé du contenu 2"/>
          <p:cNvSpPr>
            <a:spLocks noGrp="1"/>
          </p:cNvSpPr>
          <p:nvPr>
            <p:ph idx="1"/>
          </p:nvPr>
        </p:nvSpPr>
        <p:spPr>
          <a:xfrm>
            <a:off x="221436" y="1416357"/>
            <a:ext cx="8503464" cy="3805585"/>
          </a:xfrm>
        </p:spPr>
        <p:txBody>
          <a:bodyPr/>
          <a:lstStyle/>
          <a:p>
            <a:r>
              <a:rPr lang="fr-FR" dirty="0"/>
              <a:t>L’annonce doit être centrée sur le patient et non sur la maladie </a:t>
            </a:r>
          </a:p>
          <a:p>
            <a:pPr lvl="1"/>
            <a:r>
              <a:rPr lang="fr-FR" dirty="0"/>
              <a:t>Pas facile pour un soignant…</a:t>
            </a:r>
          </a:p>
          <a:p>
            <a:r>
              <a:rPr lang="fr-FR" dirty="0"/>
              <a:t>Importance de la </a:t>
            </a:r>
            <a:r>
              <a:rPr lang="fr-FR" b="1" dirty="0"/>
              <a:t>Communication</a:t>
            </a:r>
          </a:p>
          <a:p>
            <a:pPr lvl="1"/>
            <a:r>
              <a:rPr lang="fr-FR" dirty="0"/>
              <a:t>Verbale</a:t>
            </a:r>
          </a:p>
          <a:p>
            <a:pPr lvl="1"/>
            <a:r>
              <a:rPr lang="fr-FR" dirty="0"/>
              <a:t>Gestuelle</a:t>
            </a:r>
          </a:p>
          <a:p>
            <a:pPr lvl="1"/>
            <a:r>
              <a:rPr lang="fr-FR" dirty="0"/>
              <a:t>Empathie</a:t>
            </a:r>
          </a:p>
        </p:txBody>
      </p:sp>
      <p:sp>
        <p:nvSpPr>
          <p:cNvPr id="4" name="ZoneTexte 3">
            <a:extLst>
              <a:ext uri="{FF2B5EF4-FFF2-40B4-BE49-F238E27FC236}">
                <a16:creationId xmlns:a16="http://schemas.microsoft.com/office/drawing/2014/main" id="{3140E509-67F6-744B-AC71-89214D8A992D}"/>
              </a:ext>
            </a:extLst>
          </p:cNvPr>
          <p:cNvSpPr txBox="1"/>
          <p:nvPr/>
        </p:nvSpPr>
        <p:spPr>
          <a:xfrm>
            <a:off x="3054285" y="4114562"/>
            <a:ext cx="6089715" cy="160043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400" dirty="0"/>
              <a:t>L’annonce : un dialogue paradoxal ?</a:t>
            </a:r>
          </a:p>
          <a:p>
            <a:pPr marL="285750" indent="-285750">
              <a:buFont typeface="Arial" panose="020B0604020202020204" pitchFamily="34" charset="0"/>
              <a:buChar char="•"/>
            </a:pPr>
            <a:r>
              <a:rPr lang="fr-FR" sz="1400" dirty="0"/>
              <a:t>Le patient demande au médecin la vérité concernant ses résultats médicaux – tout en souhaitant ne recevoir que des bonnes nouvelles.</a:t>
            </a:r>
          </a:p>
          <a:p>
            <a:pPr marL="285750" indent="-285750">
              <a:buFont typeface="Arial" panose="020B0604020202020204" pitchFamily="34" charset="0"/>
              <a:buChar char="•"/>
            </a:pPr>
            <a:r>
              <a:rPr lang="fr-FR" sz="1400" dirty="0"/>
              <a:t>Le médecin demande au patient d’intégrer un diagnostic traumatisant – sans difficulté intellectuelle ni démonstration émotionnelle</a:t>
            </a:r>
          </a:p>
        </p:txBody>
      </p:sp>
    </p:spTree>
    <p:extLst>
      <p:ext uri="{BB962C8B-B14F-4D97-AF65-F5344CB8AC3E}">
        <p14:creationId xmlns:p14="http://schemas.microsoft.com/office/powerpoint/2010/main" val="386526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préalables</a:t>
            </a:r>
          </a:p>
        </p:txBody>
      </p:sp>
      <p:sp>
        <p:nvSpPr>
          <p:cNvPr id="3" name="Espace réservé du contenu 2"/>
          <p:cNvSpPr>
            <a:spLocks noGrp="1"/>
          </p:cNvSpPr>
          <p:nvPr>
            <p:ph idx="1"/>
          </p:nvPr>
        </p:nvSpPr>
        <p:spPr>
          <a:xfrm>
            <a:off x="488272" y="2077375"/>
            <a:ext cx="8236628" cy="3144567"/>
          </a:xfrm>
        </p:spPr>
        <p:txBody>
          <a:bodyPr/>
          <a:lstStyle/>
          <a:p>
            <a:pPr eaLnBrk="0" fontAlgn="base" hangingPunct="0">
              <a:lnSpc>
                <a:spcPct val="150000"/>
              </a:lnSpc>
              <a:spcBef>
                <a:spcPct val="0"/>
              </a:spcBef>
              <a:spcAft>
                <a:spcPct val="0"/>
              </a:spcAft>
              <a:buClrTx/>
            </a:pPr>
            <a:r>
              <a:rPr lang="x-none" altLang="x-none" dirty="0">
                <a:solidFill>
                  <a:schemeClr val="tx1"/>
                </a:solidFill>
                <a:latin typeface="Arial" charset="0"/>
              </a:rPr>
              <a:t>Ai-je des difficultés à dire et pourquoi ?</a:t>
            </a:r>
          </a:p>
          <a:p>
            <a:pPr eaLnBrk="0" fontAlgn="base" hangingPunct="0">
              <a:lnSpc>
                <a:spcPct val="150000"/>
              </a:lnSpc>
              <a:spcBef>
                <a:spcPct val="0"/>
              </a:spcBef>
              <a:spcAft>
                <a:spcPct val="0"/>
              </a:spcAft>
              <a:buClrTx/>
            </a:pPr>
            <a:r>
              <a:rPr lang="x-none" altLang="x-none" dirty="0">
                <a:solidFill>
                  <a:schemeClr val="tx1"/>
                </a:solidFill>
                <a:latin typeface="Arial" charset="0"/>
              </a:rPr>
              <a:t>Quelles représentations, quelles expériences personnelles (positive, négative) ai-je de cette maladie  et de ses conséquences ?</a:t>
            </a:r>
          </a:p>
          <a:p>
            <a:pPr eaLnBrk="0" fontAlgn="base" hangingPunct="0">
              <a:lnSpc>
                <a:spcPct val="150000"/>
              </a:lnSpc>
              <a:spcBef>
                <a:spcPct val="0"/>
              </a:spcBef>
              <a:spcAft>
                <a:spcPct val="0"/>
              </a:spcAft>
              <a:buClrTx/>
            </a:pPr>
            <a:r>
              <a:rPr lang="x-none" altLang="x-none" dirty="0">
                <a:solidFill>
                  <a:schemeClr val="tx1"/>
                </a:solidFill>
                <a:latin typeface="Arial" charset="0"/>
              </a:rPr>
              <a:t>Quel rôle vais-je avoir dans la prise en charge du malade (traitement, accompagnement) et quelles en sont les limites ?</a:t>
            </a:r>
          </a:p>
        </p:txBody>
      </p:sp>
      <p:sp>
        <p:nvSpPr>
          <p:cNvPr id="6" name="Rectangle 5"/>
          <p:cNvSpPr/>
          <p:nvPr/>
        </p:nvSpPr>
        <p:spPr>
          <a:xfrm>
            <a:off x="34585" y="5221942"/>
            <a:ext cx="8879227" cy="230832"/>
          </a:xfrm>
          <a:prstGeom prst="rect">
            <a:avLst/>
          </a:prstGeom>
        </p:spPr>
        <p:txBody>
          <a:bodyPr wrap="square">
            <a:spAutoFit/>
          </a:bodyPr>
          <a:lstStyle/>
          <a:p>
            <a:r>
              <a:rPr lang="fr-FR" sz="900">
                <a:solidFill>
                  <a:srgbClr val="292934"/>
                </a:solidFill>
                <a:hlinkClick r:id="rId2"/>
              </a:rPr>
              <a:t>http://</a:t>
            </a:r>
            <a:r>
              <a:rPr lang="fr-FR" sz="900" dirty="0">
                <a:solidFill>
                  <a:srgbClr val="292934"/>
                </a:solidFill>
                <a:hlinkClick r:id="rId2"/>
              </a:rPr>
              <a:t>www.has-sante.fr/portail/upload/docs/application/pdf/2008-10/fiche_methode_annoncer_une_mauvaise_nouvelle_v1.pdf</a:t>
            </a:r>
            <a:endParaRPr lang="fr-FR" dirty="0"/>
          </a:p>
        </p:txBody>
      </p:sp>
    </p:spTree>
    <p:extLst>
      <p:ext uri="{BB962C8B-B14F-4D97-AF65-F5344CB8AC3E}">
        <p14:creationId xmlns:p14="http://schemas.microsoft.com/office/powerpoint/2010/main" val="14665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91747-E9F1-7442-BE37-6646DDA6485A}"/>
              </a:ext>
            </a:extLst>
          </p:cNvPr>
          <p:cNvSpPr>
            <a:spLocks noGrp="1"/>
          </p:cNvSpPr>
          <p:nvPr>
            <p:ph type="title"/>
          </p:nvPr>
        </p:nvSpPr>
        <p:spPr/>
        <p:txBody>
          <a:bodyPr>
            <a:normAutofit/>
          </a:bodyPr>
          <a:lstStyle/>
          <a:p>
            <a:r>
              <a:rPr lang="fr-FR" dirty="0"/>
              <a:t>Un outil d’aide : EPICES</a:t>
            </a:r>
            <a:r>
              <a:rPr lang="fr-FR" baseline="30000" dirty="0"/>
              <a:t>1,2</a:t>
            </a:r>
            <a:endParaRPr lang="fr-FR" dirty="0"/>
          </a:p>
        </p:txBody>
      </p:sp>
      <p:sp>
        <p:nvSpPr>
          <p:cNvPr id="3" name="Espace réservé du contenu 2">
            <a:extLst>
              <a:ext uri="{FF2B5EF4-FFF2-40B4-BE49-F238E27FC236}">
                <a16:creationId xmlns:a16="http://schemas.microsoft.com/office/drawing/2014/main" id="{ECA57CDF-CE86-0A4F-A59A-D565A3DE0255}"/>
              </a:ext>
            </a:extLst>
          </p:cNvPr>
          <p:cNvSpPr>
            <a:spLocks noGrp="1"/>
          </p:cNvSpPr>
          <p:nvPr>
            <p:ph idx="1"/>
          </p:nvPr>
        </p:nvSpPr>
        <p:spPr>
          <a:xfrm>
            <a:off x="529208" y="1635813"/>
            <a:ext cx="7610476" cy="3338523"/>
          </a:xfrm>
        </p:spPr>
        <p:txBody>
          <a:bodyPr>
            <a:normAutofit lnSpcReduction="10000"/>
          </a:bodyPr>
          <a:lstStyle/>
          <a:p>
            <a:r>
              <a:rPr lang="fr-FR" sz="2400" b="1" dirty="0"/>
              <a:t>E </a:t>
            </a:r>
            <a:r>
              <a:rPr lang="fr-FR" b="1" dirty="0"/>
              <a:t>comme environnement</a:t>
            </a:r>
          </a:p>
          <a:p>
            <a:r>
              <a:rPr lang="fr-FR" sz="2400" b="1" dirty="0"/>
              <a:t>P </a:t>
            </a:r>
            <a:r>
              <a:rPr lang="fr-FR" b="1" dirty="0"/>
              <a:t>comme perception du patient </a:t>
            </a:r>
            <a:endParaRPr lang="fr-FR" dirty="0"/>
          </a:p>
          <a:p>
            <a:r>
              <a:rPr lang="fr-FR" sz="2400" b="1" dirty="0"/>
              <a:t>I </a:t>
            </a:r>
            <a:r>
              <a:rPr lang="fr-FR" b="1" dirty="0"/>
              <a:t>comme invitation </a:t>
            </a:r>
            <a:endParaRPr lang="fr-FR" dirty="0"/>
          </a:p>
          <a:p>
            <a:r>
              <a:rPr lang="fr-FR" sz="2400" b="1" dirty="0"/>
              <a:t>C</a:t>
            </a:r>
            <a:r>
              <a:rPr lang="fr-FR" b="1" dirty="0"/>
              <a:t> comme connaissances </a:t>
            </a:r>
            <a:endParaRPr lang="fr-FR" dirty="0"/>
          </a:p>
          <a:p>
            <a:r>
              <a:rPr lang="fr-FR" sz="2400" b="1" dirty="0"/>
              <a:t>E</a:t>
            </a:r>
            <a:r>
              <a:rPr lang="fr-FR" b="1" dirty="0"/>
              <a:t> comme empathie </a:t>
            </a:r>
            <a:endParaRPr lang="fr-FR" dirty="0"/>
          </a:p>
          <a:p>
            <a:r>
              <a:rPr lang="fr-FR" sz="2400" b="1" dirty="0"/>
              <a:t>S</a:t>
            </a:r>
            <a:r>
              <a:rPr lang="fr-FR" b="1" dirty="0"/>
              <a:t> comme stratégies et synthèse</a:t>
            </a:r>
            <a:endParaRPr lang="fr-FR" dirty="0"/>
          </a:p>
        </p:txBody>
      </p:sp>
      <p:sp>
        <p:nvSpPr>
          <p:cNvPr id="4" name="ZoneTexte 3">
            <a:extLst>
              <a:ext uri="{FF2B5EF4-FFF2-40B4-BE49-F238E27FC236}">
                <a16:creationId xmlns:a16="http://schemas.microsoft.com/office/drawing/2014/main" id="{44DC09C4-6259-E849-B69A-1D10AD1BCF9A}"/>
              </a:ext>
            </a:extLst>
          </p:cNvPr>
          <p:cNvSpPr txBox="1"/>
          <p:nvPr/>
        </p:nvSpPr>
        <p:spPr>
          <a:xfrm>
            <a:off x="152590" y="5161002"/>
            <a:ext cx="8363712" cy="861774"/>
          </a:xfrm>
          <a:prstGeom prst="rect">
            <a:avLst/>
          </a:prstGeom>
          <a:noFill/>
        </p:spPr>
        <p:txBody>
          <a:bodyPr wrap="square" rtlCol="0">
            <a:spAutoFit/>
          </a:bodyPr>
          <a:lstStyle/>
          <a:p>
            <a:r>
              <a:rPr lang="fr-FR" sz="1000" baseline="30000" dirty="0"/>
              <a:t>1 </a:t>
            </a:r>
            <a:r>
              <a:rPr lang="fr-FR" sz="1000" dirty="0" err="1"/>
              <a:t>F.Teike</a:t>
            </a:r>
            <a:r>
              <a:rPr lang="fr-FR" sz="1000" dirty="0"/>
              <a:t> </a:t>
            </a:r>
            <a:r>
              <a:rPr lang="fr-FR" sz="1000" dirty="0" err="1"/>
              <a:t>Lüthi</a:t>
            </a:r>
            <a:r>
              <a:rPr lang="fr-FR" sz="1000" dirty="0"/>
              <a:t>, B. Cantin</a:t>
            </a:r>
            <a:r>
              <a:rPr lang="fr-FR" sz="1000" b="1" dirty="0"/>
              <a:t>. </a:t>
            </a:r>
            <a:r>
              <a:rPr lang="fr-FR" sz="1000" dirty="0"/>
              <a:t>Annonce de mauvaises nouvelles: une pointe d’EPICES dans l’apprentissage. Revue Médicale Suisse 2011</a:t>
            </a:r>
          </a:p>
          <a:p>
            <a:r>
              <a:rPr lang="fr-FR" sz="1000" baseline="30000" dirty="0"/>
              <a:t>2</a:t>
            </a:r>
            <a:r>
              <a:rPr lang="fr-FR" sz="1000" dirty="0"/>
              <a:t> J. </a:t>
            </a:r>
            <a:r>
              <a:rPr lang="fr-FR" sz="1000" dirty="0" err="1"/>
              <a:t>Castioni</a:t>
            </a:r>
            <a:r>
              <a:rPr lang="fr-FR" sz="1000" dirty="0"/>
              <a:t>, F. </a:t>
            </a:r>
            <a:r>
              <a:rPr lang="fr-FR" sz="1000" dirty="0" err="1"/>
              <a:t>Teike</a:t>
            </a:r>
            <a:r>
              <a:rPr lang="fr-FR" sz="1000" dirty="0"/>
              <a:t> </a:t>
            </a:r>
            <a:r>
              <a:rPr lang="fr-FR" sz="1000" dirty="0" err="1"/>
              <a:t>Lüthi</a:t>
            </a:r>
            <a:r>
              <a:rPr lang="fr-FR" sz="1000" dirty="0"/>
              <a:t>, S. Moser </a:t>
            </a:r>
            <a:r>
              <a:rPr lang="fr-FR" sz="1000" dirty="0" err="1"/>
              <a:t>Boretti</a:t>
            </a:r>
            <a:r>
              <a:rPr lang="fr-FR" sz="1000" dirty="0"/>
              <a:t> et  P. Vollenweider. L’annonce de mauvaises nouvelles en binôme médico-infirmier: mise en pratique en médecine interne. Revue Médicale Suisse 2015</a:t>
            </a:r>
          </a:p>
          <a:p>
            <a:endParaRPr lang="fr-FR" sz="1000" dirty="0"/>
          </a:p>
          <a:p>
            <a:endParaRPr lang="fr-FR" sz="1000" dirty="0"/>
          </a:p>
        </p:txBody>
      </p:sp>
      <p:pic>
        <p:nvPicPr>
          <p:cNvPr id="14" name="Image 13">
            <a:extLst>
              <a:ext uri="{FF2B5EF4-FFF2-40B4-BE49-F238E27FC236}">
                <a16:creationId xmlns:a16="http://schemas.microsoft.com/office/drawing/2014/main" id="{12C6F608-56D3-DA48-9A58-E8C06710F2A7}"/>
              </a:ext>
            </a:extLst>
          </p:cNvPr>
          <p:cNvPicPr>
            <a:picLocks noChangeAspect="1"/>
          </p:cNvPicPr>
          <p:nvPr/>
        </p:nvPicPr>
        <p:blipFill>
          <a:blip r:embed="rId2"/>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9659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55C5D-8BAB-5348-B22F-2DD584D2ABC1}"/>
              </a:ext>
            </a:extLst>
          </p:cNvPr>
          <p:cNvSpPr>
            <a:spLocks noGrp="1"/>
          </p:cNvSpPr>
          <p:nvPr>
            <p:ph type="title"/>
          </p:nvPr>
        </p:nvSpPr>
        <p:spPr/>
        <p:txBody>
          <a:bodyPr/>
          <a:lstStyle/>
          <a:p>
            <a:r>
              <a:rPr lang="fr-FR" b="1" dirty="0"/>
              <a:t>E. </a:t>
            </a:r>
            <a:r>
              <a:rPr lang="fr-FR" dirty="0"/>
              <a:t>comme </a:t>
            </a:r>
            <a:r>
              <a:rPr lang="fr-FR" b="1" dirty="0"/>
              <a:t>environnement</a:t>
            </a:r>
          </a:p>
        </p:txBody>
      </p:sp>
      <p:sp>
        <p:nvSpPr>
          <p:cNvPr id="3" name="Espace réservé du contenu 2">
            <a:extLst>
              <a:ext uri="{FF2B5EF4-FFF2-40B4-BE49-F238E27FC236}">
                <a16:creationId xmlns:a16="http://schemas.microsoft.com/office/drawing/2014/main" id="{CFE205A5-E04D-5A47-A7E1-65EB9061309C}"/>
              </a:ext>
            </a:extLst>
          </p:cNvPr>
          <p:cNvSpPr>
            <a:spLocks noGrp="1"/>
          </p:cNvSpPr>
          <p:nvPr>
            <p:ph idx="1"/>
          </p:nvPr>
        </p:nvSpPr>
        <p:spPr>
          <a:xfrm>
            <a:off x="548366" y="1626814"/>
            <a:ext cx="7964263" cy="3805585"/>
          </a:xfrm>
        </p:spPr>
        <p:txBody>
          <a:bodyPr/>
          <a:lstStyle/>
          <a:p>
            <a:r>
              <a:rPr lang="fr-FR" dirty="0"/>
              <a:t>Choix des locaux (chambre, salle dédiée…)</a:t>
            </a:r>
          </a:p>
          <a:p>
            <a:r>
              <a:rPr lang="fr-FR" dirty="0"/>
              <a:t>Répartition des rôles en cas d’annonce à plusieurs</a:t>
            </a:r>
          </a:p>
          <a:p>
            <a:r>
              <a:rPr lang="fr-FR" dirty="0"/>
              <a:t>Savoir si la présence de la personne de confiance (ou une autre) est souhaitée par le patient</a:t>
            </a:r>
          </a:p>
          <a:p>
            <a:r>
              <a:rPr lang="fr-FR" dirty="0"/>
              <a:t>Anticiper les nuisances</a:t>
            </a:r>
          </a:p>
          <a:p>
            <a:pPr lvl="1"/>
            <a:r>
              <a:rPr lang="fr-FR" dirty="0"/>
              <a:t>Télévision, radio…</a:t>
            </a:r>
          </a:p>
          <a:p>
            <a:pPr lvl="1"/>
            <a:r>
              <a:rPr lang="fr-FR" dirty="0"/>
              <a:t>Téléphones portables en mode avion, DECT débranché…</a:t>
            </a:r>
          </a:p>
          <a:p>
            <a:pPr marL="349250" lvl="1" indent="0">
              <a:buNone/>
            </a:pPr>
            <a:endParaRPr lang="fr-FR" dirty="0"/>
          </a:p>
        </p:txBody>
      </p:sp>
      <p:pic>
        <p:nvPicPr>
          <p:cNvPr id="4" name="Image 3">
            <a:extLst>
              <a:ext uri="{FF2B5EF4-FFF2-40B4-BE49-F238E27FC236}">
                <a16:creationId xmlns:a16="http://schemas.microsoft.com/office/drawing/2014/main" id="{DCDB0652-E91C-BA45-B1E6-1D9EEA4BB803}"/>
              </a:ext>
            </a:extLst>
          </p:cNvPr>
          <p:cNvPicPr>
            <a:picLocks noChangeAspect="1"/>
          </p:cNvPicPr>
          <p:nvPr/>
        </p:nvPicPr>
        <p:blipFill>
          <a:blip r:embed="rId2"/>
          <a:stretch>
            <a:fillRect/>
          </a:stretch>
        </p:blipFill>
        <p:spPr>
          <a:xfrm>
            <a:off x="230187" y="52627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522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 </a:t>
            </a:r>
            <a:r>
              <a:rPr lang="fr-FR" dirty="0"/>
              <a:t>comme environnement</a:t>
            </a:r>
          </a:p>
        </p:txBody>
      </p:sp>
      <p:sp>
        <p:nvSpPr>
          <p:cNvPr id="3" name="Espace réservé du contenu 2"/>
          <p:cNvSpPr>
            <a:spLocks noGrp="1"/>
          </p:cNvSpPr>
          <p:nvPr>
            <p:ph idx="1"/>
          </p:nvPr>
        </p:nvSpPr>
        <p:spPr>
          <a:xfrm>
            <a:off x="381739" y="1416357"/>
            <a:ext cx="8532073" cy="3805585"/>
          </a:xfrm>
        </p:spPr>
        <p:txBody>
          <a:bodyPr>
            <a:normAutofit fontScale="62500" lnSpcReduction="20000"/>
          </a:bodyPr>
          <a:lstStyle/>
          <a:p>
            <a:pPr lvl="0"/>
            <a:r>
              <a:rPr lang="fr-FR" dirty="0">
                <a:solidFill>
                  <a:schemeClr val="tx1"/>
                </a:solidFill>
              </a:rPr>
              <a:t>Que sais-je de la situation clinique du patient ?</a:t>
            </a:r>
          </a:p>
          <a:p>
            <a:pPr lvl="0"/>
            <a:r>
              <a:rPr lang="fr-FR" dirty="0">
                <a:solidFill>
                  <a:schemeClr val="tx1"/>
                </a:solidFill>
              </a:rPr>
              <a:t>Que sais-je de la maladie et de son évolution naturelle (survenue de handicap, mise en place de traitements de plus en plus contraignants…) </a:t>
            </a:r>
            <a:r>
              <a:rPr lang="en-US" dirty="0">
                <a:solidFill>
                  <a:schemeClr val="tx1"/>
                </a:solidFill>
              </a:rPr>
              <a:t>?</a:t>
            </a:r>
            <a:endParaRPr lang="fr-FR" dirty="0">
              <a:solidFill>
                <a:schemeClr val="tx1"/>
              </a:solidFill>
            </a:endParaRPr>
          </a:p>
          <a:p>
            <a:pPr lvl="0"/>
            <a:r>
              <a:rPr lang="fr-FR" dirty="0">
                <a:solidFill>
                  <a:schemeClr val="tx1"/>
                </a:solidFill>
              </a:rPr>
              <a:t>Que sais-je des options thérapeutiques, des prises en charge possibles et de leurs conséquences ?</a:t>
            </a:r>
          </a:p>
          <a:p>
            <a:pPr lvl="0"/>
            <a:r>
              <a:rPr lang="fr-FR" dirty="0">
                <a:solidFill>
                  <a:schemeClr val="tx1"/>
                </a:solidFill>
              </a:rPr>
              <a:t>Que sais-je du rapport bénéfice-risque de chacune de ces prises en charge ?</a:t>
            </a:r>
          </a:p>
          <a:p>
            <a:pPr lvl="0"/>
            <a:r>
              <a:rPr lang="fr-FR" dirty="0">
                <a:solidFill>
                  <a:schemeClr val="tx1"/>
                </a:solidFill>
              </a:rPr>
              <a:t>Quelle est la part d’incertitude du pronostic, de la variabilité de l’expression de la maladie ?</a:t>
            </a:r>
          </a:p>
          <a:p>
            <a:pPr lvl="0"/>
            <a:r>
              <a:rPr lang="fr-FR" dirty="0">
                <a:solidFill>
                  <a:schemeClr val="tx1"/>
                </a:solidFill>
              </a:rPr>
              <a:t>Que puis-je prévoir de l’évolution de ce patient ?</a:t>
            </a:r>
          </a:p>
          <a:p>
            <a:pPr lvl="0"/>
            <a:r>
              <a:rPr lang="fr-FR" dirty="0">
                <a:solidFill>
                  <a:schemeClr val="tx1"/>
                </a:solidFill>
              </a:rPr>
              <a:t>Qu’est-ce qui va changer dans la vie du patient ? Qu’est-ce qui sera probablement le plus difficile pour lui ?</a:t>
            </a:r>
          </a:p>
          <a:p>
            <a:pPr lvl="0"/>
            <a:r>
              <a:rPr lang="fr-FR" dirty="0">
                <a:solidFill>
                  <a:schemeClr val="tx1"/>
                </a:solidFill>
              </a:rPr>
              <a:t>Quelle est la filière de prise en charge (structure d’accueil lorsque le handicap ou les difficultés surviennent) ?</a:t>
            </a:r>
          </a:p>
          <a:p>
            <a:endParaRPr lang="fr-FR" dirty="0"/>
          </a:p>
        </p:txBody>
      </p:sp>
      <p:sp>
        <p:nvSpPr>
          <p:cNvPr id="4" name="Rectangle 3"/>
          <p:cNvSpPr/>
          <p:nvPr/>
        </p:nvSpPr>
        <p:spPr>
          <a:xfrm>
            <a:off x="34585" y="5221942"/>
            <a:ext cx="8879227" cy="230832"/>
          </a:xfrm>
          <a:prstGeom prst="rect">
            <a:avLst/>
          </a:prstGeom>
        </p:spPr>
        <p:txBody>
          <a:bodyPr wrap="square">
            <a:spAutoFit/>
          </a:bodyPr>
          <a:lstStyle/>
          <a:p>
            <a:r>
              <a:rPr lang="fr-FR" sz="900">
                <a:solidFill>
                  <a:srgbClr val="292934"/>
                </a:solidFill>
                <a:hlinkClick r:id="rId2"/>
              </a:rPr>
              <a:t>http://</a:t>
            </a:r>
            <a:r>
              <a:rPr lang="fr-FR" sz="900" dirty="0">
                <a:solidFill>
                  <a:srgbClr val="292934"/>
                </a:solidFill>
                <a:hlinkClick r:id="rId2"/>
              </a:rPr>
              <a:t>www.has-sante.fr/portail/upload/docs/application/pdf/2008-10/fiche_methode_annoncer_une_mauvaise_nouvelle_v1.pdf</a:t>
            </a:r>
            <a:endParaRPr lang="fr-FR" dirty="0"/>
          </a:p>
        </p:txBody>
      </p:sp>
      <p:pic>
        <p:nvPicPr>
          <p:cNvPr id="5" name="Image 4">
            <a:extLst>
              <a:ext uri="{FF2B5EF4-FFF2-40B4-BE49-F238E27FC236}">
                <a16:creationId xmlns:a16="http://schemas.microsoft.com/office/drawing/2014/main" id="{F5DE71A1-B149-FF4E-B9D5-AA3F059BA24A}"/>
              </a:ext>
            </a:extLst>
          </p:cNvPr>
          <p:cNvPicPr>
            <a:picLocks noChangeAspect="1"/>
          </p:cNvPicPr>
          <p:nvPr/>
        </p:nvPicPr>
        <p:blipFill>
          <a:blip r:embed="rId3"/>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773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a:t>E. c</a:t>
            </a:r>
            <a:r>
              <a:rPr lang="fr-FR" sz="2800" dirty="0"/>
              <a:t>omme</a:t>
            </a:r>
            <a:r>
              <a:rPr lang="fr-FR" sz="2800" b="1" dirty="0"/>
              <a:t> environnement : </a:t>
            </a:r>
            <a:r>
              <a:rPr lang="fr-FR" sz="2800" dirty="0"/>
              <a:t>Les renseignements  qu’il peut être utile d’avoir</a:t>
            </a:r>
            <a:r>
              <a:rPr lang="mr-IN" sz="2800" dirty="0"/>
              <a:t>…</a:t>
            </a:r>
            <a:endParaRPr lang="fr-FR" sz="2800" dirty="0"/>
          </a:p>
        </p:txBody>
      </p:sp>
      <p:sp>
        <p:nvSpPr>
          <p:cNvPr id="3" name="Espace réservé du contenu 2"/>
          <p:cNvSpPr>
            <a:spLocks noGrp="1"/>
          </p:cNvSpPr>
          <p:nvPr>
            <p:ph idx="1"/>
          </p:nvPr>
        </p:nvSpPr>
        <p:spPr>
          <a:xfrm>
            <a:off x="559293" y="1416357"/>
            <a:ext cx="8165607" cy="3805585"/>
          </a:xfrm>
        </p:spPr>
        <p:txBody>
          <a:bodyPr/>
          <a:lstStyle/>
          <a:p>
            <a:pPr lvl="0"/>
            <a:r>
              <a:rPr lang="fr-FR" dirty="0"/>
              <a:t>Ce que le patient attend de cette consultation.</a:t>
            </a:r>
          </a:p>
          <a:p>
            <a:pPr lvl="0"/>
            <a:r>
              <a:rPr lang="fr-FR" dirty="0"/>
              <a:t>Les personnes qu’il a déjà rencontrées, l’information qu’il a déjà reçue, ce qu’il en a compris.</a:t>
            </a:r>
          </a:p>
          <a:p>
            <a:pPr lvl="0"/>
            <a:r>
              <a:rPr lang="fr-FR" dirty="0"/>
              <a:t>Ce qu’il souhaite savoir, aujourd’hui.</a:t>
            </a:r>
          </a:p>
          <a:p>
            <a:pPr lvl="0"/>
            <a:r>
              <a:rPr lang="fr-FR" dirty="0"/>
              <a:t>Les représentations qu’il a de cette maladie et de ses conséquences.</a:t>
            </a:r>
          </a:p>
          <a:p>
            <a:pPr lvl="0"/>
            <a:r>
              <a:rPr lang="fr-FR" dirty="0"/>
              <a:t>Les expériences personnelles (famille, proches), qu’il a de cette maladie et de ses conséquences.</a:t>
            </a:r>
          </a:p>
          <a:p>
            <a:endParaRPr lang="fr-FR" dirty="0"/>
          </a:p>
        </p:txBody>
      </p:sp>
      <p:sp>
        <p:nvSpPr>
          <p:cNvPr id="4" name="Rectangle 3"/>
          <p:cNvSpPr/>
          <p:nvPr/>
        </p:nvSpPr>
        <p:spPr>
          <a:xfrm>
            <a:off x="34585" y="5221942"/>
            <a:ext cx="8879227" cy="230832"/>
          </a:xfrm>
          <a:prstGeom prst="rect">
            <a:avLst/>
          </a:prstGeom>
        </p:spPr>
        <p:txBody>
          <a:bodyPr wrap="square">
            <a:spAutoFit/>
          </a:bodyPr>
          <a:lstStyle/>
          <a:p>
            <a:r>
              <a:rPr lang="fr-FR" sz="900" dirty="0">
                <a:solidFill>
                  <a:srgbClr val="292934"/>
                </a:solidFill>
                <a:hlinkClick r:id="rId2"/>
              </a:rPr>
              <a:t>http://www.has-sante.fr/portail/upload/docs/application/pdf/2008-10/fiche_methode_annoncer_une_mauvaise_nouvelle_v1.pdf</a:t>
            </a:r>
            <a:endParaRPr lang="fr-FR" dirty="0"/>
          </a:p>
        </p:txBody>
      </p:sp>
      <p:pic>
        <p:nvPicPr>
          <p:cNvPr id="5" name="Image 4">
            <a:extLst>
              <a:ext uri="{FF2B5EF4-FFF2-40B4-BE49-F238E27FC236}">
                <a16:creationId xmlns:a16="http://schemas.microsoft.com/office/drawing/2014/main" id="{E07A438D-C861-5945-9DDD-B8C4F2789B0A}"/>
              </a:ext>
            </a:extLst>
          </p:cNvPr>
          <p:cNvPicPr>
            <a:picLocks noChangeAspect="1"/>
          </p:cNvPicPr>
          <p:nvPr/>
        </p:nvPicPr>
        <p:blipFill>
          <a:blip r:embed="rId3"/>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721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E7A89-04D5-FC47-9C3E-22B7FC7A6080}"/>
              </a:ext>
            </a:extLst>
          </p:cNvPr>
          <p:cNvSpPr>
            <a:spLocks noGrp="1"/>
          </p:cNvSpPr>
          <p:nvPr>
            <p:ph type="title"/>
          </p:nvPr>
        </p:nvSpPr>
        <p:spPr/>
        <p:txBody>
          <a:bodyPr/>
          <a:lstStyle/>
          <a:p>
            <a:r>
              <a:rPr lang="fr-FR" b="1" dirty="0"/>
              <a:t>I.</a:t>
            </a:r>
            <a:r>
              <a:rPr lang="fr-FR" dirty="0"/>
              <a:t> comme </a:t>
            </a:r>
            <a:r>
              <a:rPr lang="fr-FR" b="1" dirty="0"/>
              <a:t>Invitation</a:t>
            </a:r>
          </a:p>
        </p:txBody>
      </p:sp>
      <p:sp>
        <p:nvSpPr>
          <p:cNvPr id="3" name="Espace réservé du contenu 2">
            <a:extLst>
              <a:ext uri="{FF2B5EF4-FFF2-40B4-BE49-F238E27FC236}">
                <a16:creationId xmlns:a16="http://schemas.microsoft.com/office/drawing/2014/main" id="{32BE1646-5CE0-5B49-88E4-B4EDAA16DB02}"/>
              </a:ext>
            </a:extLst>
          </p:cNvPr>
          <p:cNvSpPr>
            <a:spLocks noGrp="1"/>
          </p:cNvSpPr>
          <p:nvPr>
            <p:ph idx="1"/>
          </p:nvPr>
        </p:nvSpPr>
        <p:spPr>
          <a:xfrm>
            <a:off x="308880" y="1728415"/>
            <a:ext cx="8348891" cy="3805585"/>
          </a:xfrm>
        </p:spPr>
        <p:txBody>
          <a:bodyPr/>
          <a:lstStyle/>
          <a:p>
            <a:r>
              <a:rPr lang="fr-FR" dirty="0"/>
              <a:t>Offrir au patient la possibilité de fixer les limites de ce qu’il veut savoir</a:t>
            </a:r>
          </a:p>
          <a:p>
            <a:pPr lvl="1"/>
            <a:r>
              <a:rPr lang="fr-FR" i="1" dirty="0"/>
              <a:t>« Avez-vous plutôt besoin de beaucoup de détails sur votre situation, ou alors une image plutôt globale ?  »</a:t>
            </a:r>
          </a:p>
          <a:p>
            <a:r>
              <a:rPr lang="fr-FR" dirty="0"/>
              <a:t>Permet au patient de mieux adapter ses stratégies de coping</a:t>
            </a:r>
          </a:p>
          <a:p>
            <a:pPr lvl="1"/>
            <a:r>
              <a:rPr lang="fr-FR" sz="1400" b="1" i="1" dirty="0"/>
              <a:t>« To </a:t>
            </a:r>
            <a:r>
              <a:rPr lang="fr-FR" sz="1400" b="1" i="1" dirty="0" err="1"/>
              <a:t>cope</a:t>
            </a:r>
            <a:r>
              <a:rPr lang="fr-FR" sz="1400" b="1" i="1" dirty="0"/>
              <a:t> » : faire face. </a:t>
            </a:r>
            <a:r>
              <a:rPr lang="fr-FR" sz="1400" i="1" dirty="0"/>
              <a:t>Le terme de </a:t>
            </a:r>
            <a:r>
              <a:rPr lang="fr-FR" sz="1400" b="1" i="1" dirty="0"/>
              <a:t>coping</a:t>
            </a:r>
            <a:r>
              <a:rPr lang="fr-FR" sz="1400" i="1" dirty="0"/>
              <a:t> regroupe l'ensemble des procédures et des processus qu'un individu peut imaginer et installer entre lui et un événement qu'il juge inquiétant, voire dangereux, afin d'en maîtriser les conséquences potentielles sur son bien-être physique et psychique.</a:t>
            </a:r>
          </a:p>
        </p:txBody>
      </p:sp>
      <p:pic>
        <p:nvPicPr>
          <p:cNvPr id="4" name="Image 3">
            <a:extLst>
              <a:ext uri="{FF2B5EF4-FFF2-40B4-BE49-F238E27FC236}">
                <a16:creationId xmlns:a16="http://schemas.microsoft.com/office/drawing/2014/main" id="{B59B6C13-34AA-D349-9A00-50DBBE9D64A5}"/>
              </a:ext>
            </a:extLst>
          </p:cNvPr>
          <p:cNvPicPr>
            <a:picLocks noChangeAspect="1"/>
          </p:cNvPicPr>
          <p:nvPr/>
        </p:nvPicPr>
        <p:blipFill>
          <a:blip r:embed="rId2"/>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196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26CF1-EE06-E54B-ADEB-3B78663A55FC}"/>
              </a:ext>
            </a:extLst>
          </p:cNvPr>
          <p:cNvSpPr>
            <a:spLocks noGrp="1"/>
          </p:cNvSpPr>
          <p:nvPr>
            <p:ph type="title"/>
          </p:nvPr>
        </p:nvSpPr>
        <p:spPr/>
        <p:txBody>
          <a:bodyPr/>
          <a:lstStyle/>
          <a:p>
            <a:r>
              <a:rPr lang="fr-FR" b="1" dirty="0"/>
              <a:t>C. </a:t>
            </a:r>
            <a:r>
              <a:rPr lang="fr-FR" dirty="0"/>
              <a:t>comme </a:t>
            </a:r>
            <a:r>
              <a:rPr lang="fr-FR" b="1" dirty="0"/>
              <a:t>Connaissances</a:t>
            </a:r>
          </a:p>
        </p:txBody>
      </p:sp>
      <p:sp>
        <p:nvSpPr>
          <p:cNvPr id="3" name="Espace réservé du contenu 2">
            <a:extLst>
              <a:ext uri="{FF2B5EF4-FFF2-40B4-BE49-F238E27FC236}">
                <a16:creationId xmlns:a16="http://schemas.microsoft.com/office/drawing/2014/main" id="{AD1AD976-1615-8C4A-B25E-EDD17BC5D5F5}"/>
              </a:ext>
            </a:extLst>
          </p:cNvPr>
          <p:cNvSpPr>
            <a:spLocks noGrp="1"/>
          </p:cNvSpPr>
          <p:nvPr>
            <p:ph idx="1"/>
          </p:nvPr>
        </p:nvSpPr>
        <p:spPr>
          <a:xfrm>
            <a:off x="230187" y="1785257"/>
            <a:ext cx="8790442" cy="3436685"/>
          </a:xfrm>
        </p:spPr>
        <p:txBody>
          <a:bodyPr/>
          <a:lstStyle/>
          <a:p>
            <a:r>
              <a:rPr lang="fr-FR" dirty="0"/>
              <a:t>C’est le moment de partage de l’information</a:t>
            </a:r>
          </a:p>
          <a:p>
            <a:r>
              <a:rPr lang="fr-FR" dirty="0"/>
              <a:t>Prévenir que ce ne sont pas nécessairement des bonnes nouvelles</a:t>
            </a:r>
          </a:p>
          <a:p>
            <a:r>
              <a:rPr lang="fr-FR" dirty="0"/>
              <a:t>Dans un langage accessible</a:t>
            </a:r>
          </a:p>
          <a:p>
            <a:r>
              <a:rPr lang="fr-FR" dirty="0"/>
              <a:t>Si possible graduelle, mais « sans tourner autour du pot », en évaluant comment le patient « suit »</a:t>
            </a:r>
          </a:p>
          <a:p>
            <a:r>
              <a:rPr lang="fr-FR" dirty="0"/>
              <a:t>En ménageant des silences</a:t>
            </a:r>
          </a:p>
          <a:p>
            <a:endParaRPr lang="fr-FR" dirty="0"/>
          </a:p>
        </p:txBody>
      </p:sp>
      <p:pic>
        <p:nvPicPr>
          <p:cNvPr id="4" name="Image 3">
            <a:extLst>
              <a:ext uri="{FF2B5EF4-FFF2-40B4-BE49-F238E27FC236}">
                <a16:creationId xmlns:a16="http://schemas.microsoft.com/office/drawing/2014/main" id="{60F5A877-D830-524B-8C08-9DDB2F222F4C}"/>
              </a:ext>
            </a:extLst>
          </p:cNvPr>
          <p:cNvPicPr>
            <a:picLocks noChangeAspect="1"/>
          </p:cNvPicPr>
          <p:nvPr/>
        </p:nvPicPr>
        <p:blipFill>
          <a:blip r:embed="rId2"/>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88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226EA-8D20-A649-BC15-614617BE6E60}"/>
              </a:ext>
            </a:extLst>
          </p:cNvPr>
          <p:cNvSpPr>
            <a:spLocks noGrp="1"/>
          </p:cNvSpPr>
          <p:nvPr>
            <p:ph type="title"/>
          </p:nvPr>
        </p:nvSpPr>
        <p:spPr/>
        <p:txBody>
          <a:bodyPr/>
          <a:lstStyle/>
          <a:p>
            <a:r>
              <a:rPr lang="fr-FR" b="1" dirty="0"/>
              <a:t>E. </a:t>
            </a:r>
            <a:r>
              <a:rPr lang="fr-FR" dirty="0"/>
              <a:t>comme </a:t>
            </a:r>
            <a:r>
              <a:rPr lang="fr-FR" b="1" dirty="0"/>
              <a:t>Empathie</a:t>
            </a:r>
          </a:p>
        </p:txBody>
      </p:sp>
      <p:sp>
        <p:nvSpPr>
          <p:cNvPr id="3" name="Espace réservé du contenu 2">
            <a:extLst>
              <a:ext uri="{FF2B5EF4-FFF2-40B4-BE49-F238E27FC236}">
                <a16:creationId xmlns:a16="http://schemas.microsoft.com/office/drawing/2014/main" id="{DC5914D1-6905-2649-A414-7B4CAA647FB2}"/>
              </a:ext>
            </a:extLst>
          </p:cNvPr>
          <p:cNvSpPr>
            <a:spLocks noGrp="1"/>
          </p:cNvSpPr>
          <p:nvPr>
            <p:ph idx="1"/>
          </p:nvPr>
        </p:nvSpPr>
        <p:spPr>
          <a:xfrm>
            <a:off x="475794" y="1894114"/>
            <a:ext cx="8123919" cy="3480228"/>
          </a:xfrm>
        </p:spPr>
        <p:txBody>
          <a:bodyPr/>
          <a:lstStyle/>
          <a:p>
            <a:r>
              <a:rPr lang="fr-FR" dirty="0"/>
              <a:t>Rassurer le patient sur le fait que vous </a:t>
            </a:r>
            <a:r>
              <a:rPr lang="fr-FR" b="1" dirty="0"/>
              <a:t>comprenez son état</a:t>
            </a:r>
            <a:r>
              <a:rPr lang="fr-FR" dirty="0"/>
              <a:t>…</a:t>
            </a:r>
          </a:p>
          <a:p>
            <a:r>
              <a:rPr lang="fr-FR" dirty="0"/>
              <a:t>… mais éviter les fausses réassurances</a:t>
            </a:r>
          </a:p>
          <a:p>
            <a:pPr lvl="1"/>
            <a:r>
              <a:rPr lang="fr-FR" dirty="0"/>
              <a:t>Une « Petite chimiothérapie »</a:t>
            </a:r>
          </a:p>
          <a:p>
            <a:pPr lvl="1"/>
            <a:r>
              <a:rPr lang="fr-FR" dirty="0"/>
              <a:t>« Rassurez-vous tout ira bien avec la radiothérapie ! »</a:t>
            </a:r>
          </a:p>
          <a:p>
            <a:endParaRPr lang="fr-FR" dirty="0"/>
          </a:p>
          <a:p>
            <a:pPr marL="0" indent="0">
              <a:buNone/>
            </a:pPr>
            <a:r>
              <a:rPr lang="fr-FR" dirty="0"/>
              <a:t>C’est juste « être là pour l’autre »…</a:t>
            </a:r>
          </a:p>
        </p:txBody>
      </p:sp>
      <p:pic>
        <p:nvPicPr>
          <p:cNvPr id="4" name="Image 3">
            <a:extLst>
              <a:ext uri="{FF2B5EF4-FFF2-40B4-BE49-F238E27FC236}">
                <a16:creationId xmlns:a16="http://schemas.microsoft.com/office/drawing/2014/main" id="{2E4A9B27-E241-584E-9D55-F7CCA82F1022}"/>
              </a:ext>
            </a:extLst>
          </p:cNvPr>
          <p:cNvPicPr>
            <a:picLocks noChangeAspect="1"/>
          </p:cNvPicPr>
          <p:nvPr/>
        </p:nvPicPr>
        <p:blipFill>
          <a:blip r:embed="rId2"/>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7313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pédagogiques</a:t>
            </a:r>
          </a:p>
        </p:txBody>
      </p:sp>
      <p:sp>
        <p:nvSpPr>
          <p:cNvPr id="3" name="Espace réservé du contenu 2"/>
          <p:cNvSpPr>
            <a:spLocks noGrp="1"/>
          </p:cNvSpPr>
          <p:nvPr>
            <p:ph idx="1"/>
          </p:nvPr>
        </p:nvSpPr>
        <p:spPr>
          <a:xfrm>
            <a:off x="475488" y="1767840"/>
            <a:ext cx="8327136" cy="3454102"/>
          </a:xfrm>
        </p:spPr>
        <p:txBody>
          <a:bodyPr/>
          <a:lstStyle/>
          <a:p>
            <a:r>
              <a:rPr lang="fr-FR" dirty="0"/>
              <a:t>Comprendre les grands enjeux autour de l’annonce d’une maladie grave</a:t>
            </a:r>
          </a:p>
          <a:p>
            <a:pPr lvl="1"/>
            <a:r>
              <a:rPr lang="fr-FR" dirty="0"/>
              <a:t>Pour le soignant</a:t>
            </a:r>
          </a:p>
          <a:p>
            <a:pPr lvl="1"/>
            <a:r>
              <a:rPr lang="fr-FR" dirty="0"/>
              <a:t>Pour le patient</a:t>
            </a:r>
          </a:p>
          <a:p>
            <a:r>
              <a:rPr lang="fr-FR" dirty="0"/>
              <a:t>Maitriser la base technique permettant de faire une annonce</a:t>
            </a:r>
          </a:p>
          <a:p>
            <a:r>
              <a:rPr lang="fr-FR" dirty="0"/>
              <a:t>Etre en capacité d’annoncer une maladie grave ou chronique</a:t>
            </a:r>
          </a:p>
        </p:txBody>
      </p:sp>
    </p:spTree>
    <p:extLst>
      <p:ext uri="{BB962C8B-B14F-4D97-AF65-F5344CB8AC3E}">
        <p14:creationId xmlns:p14="http://schemas.microsoft.com/office/powerpoint/2010/main" val="14856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0288-1585-844E-A81A-7D53BABE7A39}"/>
              </a:ext>
            </a:extLst>
          </p:cNvPr>
          <p:cNvSpPr>
            <a:spLocks noGrp="1"/>
          </p:cNvSpPr>
          <p:nvPr>
            <p:ph type="title"/>
          </p:nvPr>
        </p:nvSpPr>
        <p:spPr/>
        <p:txBody>
          <a:bodyPr/>
          <a:lstStyle/>
          <a:p>
            <a:r>
              <a:rPr lang="fr-FR" b="1" dirty="0"/>
              <a:t>S. </a:t>
            </a:r>
            <a:r>
              <a:rPr lang="fr-FR" dirty="0"/>
              <a:t>comme </a:t>
            </a:r>
            <a:r>
              <a:rPr lang="fr-FR" b="1" dirty="0"/>
              <a:t>synthèse</a:t>
            </a:r>
          </a:p>
        </p:txBody>
      </p:sp>
      <p:sp>
        <p:nvSpPr>
          <p:cNvPr id="3" name="Espace réservé du contenu 2">
            <a:extLst>
              <a:ext uri="{FF2B5EF4-FFF2-40B4-BE49-F238E27FC236}">
                <a16:creationId xmlns:a16="http://schemas.microsoft.com/office/drawing/2014/main" id="{D85023E5-EDA7-AC4F-B94E-B037A34A398C}"/>
              </a:ext>
            </a:extLst>
          </p:cNvPr>
          <p:cNvSpPr>
            <a:spLocks noGrp="1"/>
          </p:cNvSpPr>
          <p:nvPr>
            <p:ph idx="1"/>
          </p:nvPr>
        </p:nvSpPr>
        <p:spPr>
          <a:xfrm>
            <a:off x="304800" y="1669143"/>
            <a:ext cx="8420100" cy="3552799"/>
          </a:xfrm>
        </p:spPr>
        <p:txBody>
          <a:bodyPr>
            <a:normAutofit lnSpcReduction="10000"/>
          </a:bodyPr>
          <a:lstStyle/>
          <a:p>
            <a:r>
              <a:rPr lang="fr-FR" dirty="0"/>
              <a:t>Permet de reformuler une partie de ce qui a été dit</a:t>
            </a:r>
          </a:p>
          <a:p>
            <a:r>
              <a:rPr lang="fr-FR" dirty="0"/>
              <a:t>Faire le point sur le vécu de ce temps passé ensemble</a:t>
            </a:r>
          </a:p>
          <a:p>
            <a:r>
              <a:rPr lang="fr-FR" dirty="0"/>
              <a:t>Fait le bilan avec le patient de ce que va être « la suite »</a:t>
            </a:r>
          </a:p>
          <a:p>
            <a:r>
              <a:rPr lang="fr-FR" dirty="0"/>
              <a:t>Ce peut être l’occasion pour le patient d’exprimer la façon dont il va réorganiser sa vie avec cette nouvelle info.</a:t>
            </a:r>
          </a:p>
          <a:p>
            <a:pPr lvl="1"/>
            <a:r>
              <a:rPr lang="fr-FR" i="1" dirty="0"/>
              <a:t>Mais c’est parfois un peu tôt…</a:t>
            </a:r>
          </a:p>
          <a:p>
            <a:r>
              <a:rPr lang="fr-FR" dirty="0"/>
              <a:t>Permet de « fixer » le prochain RDV ou temps de la prise en charge</a:t>
            </a:r>
          </a:p>
          <a:p>
            <a:endParaRPr lang="fr-FR" dirty="0"/>
          </a:p>
        </p:txBody>
      </p:sp>
      <p:pic>
        <p:nvPicPr>
          <p:cNvPr id="4" name="Image 3">
            <a:extLst>
              <a:ext uri="{FF2B5EF4-FFF2-40B4-BE49-F238E27FC236}">
                <a16:creationId xmlns:a16="http://schemas.microsoft.com/office/drawing/2014/main" id="{CF079553-42E1-C840-A7D6-4781FF111081}"/>
              </a:ext>
            </a:extLst>
          </p:cNvPr>
          <p:cNvPicPr>
            <a:picLocks noChangeAspect="1"/>
          </p:cNvPicPr>
          <p:nvPr/>
        </p:nvPicPr>
        <p:blipFill>
          <a:blip r:embed="rId2"/>
          <a:stretch>
            <a:fillRect/>
          </a:stretch>
        </p:blipFill>
        <p:spPr>
          <a:xfrm>
            <a:off x="230187" y="511640"/>
            <a:ext cx="781050" cy="71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0863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soutien </a:t>
            </a:r>
          </a:p>
        </p:txBody>
      </p:sp>
      <p:sp>
        <p:nvSpPr>
          <p:cNvPr id="3" name="Espace réservé du contenu 2"/>
          <p:cNvSpPr>
            <a:spLocks noGrp="1"/>
          </p:cNvSpPr>
          <p:nvPr>
            <p:ph idx="1"/>
          </p:nvPr>
        </p:nvSpPr>
        <p:spPr>
          <a:xfrm>
            <a:off x="213064" y="1416357"/>
            <a:ext cx="8511836" cy="3805585"/>
          </a:xfrm>
        </p:spPr>
        <p:txBody>
          <a:bodyPr>
            <a:normAutofit fontScale="92500" lnSpcReduction="20000"/>
          </a:bodyPr>
          <a:lstStyle/>
          <a:p>
            <a:pPr lvl="0"/>
            <a:r>
              <a:rPr lang="fr-FR" dirty="0"/>
              <a:t>Sa situation familiale personnelle (enfant, personne à charge, isolé ou entouré).</a:t>
            </a:r>
          </a:p>
          <a:p>
            <a:pPr lvl="0"/>
            <a:r>
              <a:rPr lang="fr-FR" dirty="0"/>
              <a:t>Les soutiens possibles.</a:t>
            </a:r>
          </a:p>
          <a:p>
            <a:pPr lvl="0"/>
            <a:r>
              <a:rPr lang="fr-FR" dirty="0"/>
              <a:t>Sa situation matérielle, professionnelle, sociale.</a:t>
            </a:r>
          </a:p>
          <a:p>
            <a:pPr lvl="0"/>
            <a:r>
              <a:rPr lang="fr-FR" dirty="0"/>
              <a:t>La représentation qu’a son compagnon/ses enfants/son entourage de la maladie.</a:t>
            </a:r>
          </a:p>
          <a:p>
            <a:pPr lvl="0"/>
            <a:r>
              <a:rPr lang="fr-FR" dirty="0"/>
              <a:t>L’information qu’il souhaite que l’on donne à ses proches, s’il préfère qu’on l’aide à informer ses proches.</a:t>
            </a:r>
          </a:p>
          <a:p>
            <a:pPr lvl="0"/>
            <a:r>
              <a:rPr lang="fr-FR" dirty="0"/>
              <a:t>Les besoins ou les souhaits d’aide ou de soutien (psychologique, social) pour lui ou ses proches.</a:t>
            </a:r>
          </a:p>
          <a:p>
            <a:endParaRPr lang="fr-FR" dirty="0"/>
          </a:p>
        </p:txBody>
      </p:sp>
      <p:sp>
        <p:nvSpPr>
          <p:cNvPr id="4" name="Rectangle 3"/>
          <p:cNvSpPr/>
          <p:nvPr/>
        </p:nvSpPr>
        <p:spPr>
          <a:xfrm>
            <a:off x="34585" y="5221942"/>
            <a:ext cx="8879227" cy="230832"/>
          </a:xfrm>
          <a:prstGeom prst="rect">
            <a:avLst/>
          </a:prstGeom>
        </p:spPr>
        <p:txBody>
          <a:bodyPr wrap="square">
            <a:spAutoFit/>
          </a:bodyPr>
          <a:lstStyle/>
          <a:p>
            <a:r>
              <a:rPr lang="fr-FR" sz="900" dirty="0">
                <a:solidFill>
                  <a:srgbClr val="292934"/>
                </a:solidFill>
                <a:hlinkClick r:id="rId2"/>
              </a:rPr>
              <a:t>http://www.has-sante.fr/portail/upload/docs/application/pdf/2008-10/fiche_methode_annoncer_une_mauvaise_nouvelle_v1.pdf</a:t>
            </a:r>
            <a:endParaRPr lang="fr-FR" dirty="0"/>
          </a:p>
        </p:txBody>
      </p:sp>
    </p:spTree>
    <p:extLst>
      <p:ext uri="{BB962C8B-B14F-4D97-AF65-F5344CB8AC3E}">
        <p14:creationId xmlns:p14="http://schemas.microsoft.com/office/powerpoint/2010/main" val="21337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Après l’annonce</a:t>
            </a:r>
          </a:p>
        </p:txBody>
      </p:sp>
      <p:sp>
        <p:nvSpPr>
          <p:cNvPr id="3" name="Espace réservé du contenu 2"/>
          <p:cNvSpPr>
            <a:spLocks noGrp="1"/>
          </p:cNvSpPr>
          <p:nvPr>
            <p:ph idx="1"/>
          </p:nvPr>
        </p:nvSpPr>
        <p:spPr>
          <a:xfrm>
            <a:off x="577048" y="1784412"/>
            <a:ext cx="8147851" cy="3437530"/>
          </a:xfrm>
        </p:spPr>
        <p:txBody>
          <a:bodyPr/>
          <a:lstStyle/>
          <a:p>
            <a:pPr lvl="0"/>
            <a:r>
              <a:rPr lang="fr-FR" dirty="0"/>
              <a:t>Lui ai-je laissé la possibilité de poser toutes ses questions ?</a:t>
            </a:r>
          </a:p>
          <a:p>
            <a:pPr lvl="0"/>
            <a:r>
              <a:rPr lang="fr-FR" dirty="0"/>
              <a:t>Suis-je en mesure de savoir ce qu’il a compris ?</a:t>
            </a:r>
          </a:p>
          <a:p>
            <a:pPr lvl="0"/>
            <a:r>
              <a:rPr lang="fr-FR" dirty="0"/>
              <a:t>Qu’</a:t>
            </a:r>
            <a:r>
              <a:rPr lang="fr-FR" dirty="0" err="1"/>
              <a:t>a-t-il</a:t>
            </a:r>
            <a:r>
              <a:rPr lang="fr-FR" dirty="0"/>
              <a:t> retenu de la consultation ?</a:t>
            </a:r>
          </a:p>
          <a:p>
            <a:r>
              <a:rPr lang="fr-FR" dirty="0"/>
              <a:t>Pour la prochaine consultation : que me reste-t-il à lui dire ?</a:t>
            </a:r>
          </a:p>
          <a:p>
            <a:endParaRPr lang="fr-FR" dirty="0"/>
          </a:p>
        </p:txBody>
      </p:sp>
      <p:sp>
        <p:nvSpPr>
          <p:cNvPr id="4" name="Rectangle 3"/>
          <p:cNvSpPr/>
          <p:nvPr/>
        </p:nvSpPr>
        <p:spPr>
          <a:xfrm>
            <a:off x="34585" y="5221942"/>
            <a:ext cx="8879227" cy="230832"/>
          </a:xfrm>
          <a:prstGeom prst="rect">
            <a:avLst/>
          </a:prstGeom>
        </p:spPr>
        <p:txBody>
          <a:bodyPr wrap="square">
            <a:spAutoFit/>
          </a:bodyPr>
          <a:lstStyle/>
          <a:p>
            <a:r>
              <a:rPr lang="fr-FR" sz="900" dirty="0">
                <a:solidFill>
                  <a:srgbClr val="292934"/>
                </a:solidFill>
                <a:hlinkClick r:id="rId2"/>
              </a:rPr>
              <a:t>http://www.has-sante.fr/portail/upload/docs/application/pdf/2008-10/fiche_methode_annoncer_une_mauvaise_nouvelle_v1.pdf</a:t>
            </a:r>
            <a:endParaRPr lang="fr-FR" dirty="0"/>
          </a:p>
        </p:txBody>
      </p:sp>
    </p:spTree>
    <p:extLst>
      <p:ext uri="{BB962C8B-B14F-4D97-AF65-F5344CB8AC3E}">
        <p14:creationId xmlns:p14="http://schemas.microsoft.com/office/powerpoint/2010/main" val="169978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4F5E-ABFD-8D4D-897E-7343C222554F}"/>
              </a:ext>
            </a:extLst>
          </p:cNvPr>
          <p:cNvSpPr>
            <a:spLocks noGrp="1"/>
          </p:cNvSpPr>
          <p:nvPr>
            <p:ph type="title"/>
          </p:nvPr>
        </p:nvSpPr>
        <p:spPr/>
        <p:txBody>
          <a:bodyPr/>
          <a:lstStyle/>
          <a:p>
            <a:r>
              <a:rPr lang="fr-FR" dirty="0"/>
              <a:t>EXERCICE !</a:t>
            </a:r>
          </a:p>
        </p:txBody>
      </p:sp>
      <p:sp>
        <p:nvSpPr>
          <p:cNvPr id="5" name="Espace réservé du texte 4">
            <a:extLst>
              <a:ext uri="{FF2B5EF4-FFF2-40B4-BE49-F238E27FC236}">
                <a16:creationId xmlns:a16="http://schemas.microsoft.com/office/drawing/2014/main" id="{38D105A4-6B37-214B-856D-B22AAC3EB297}"/>
              </a:ext>
            </a:extLst>
          </p:cNvPr>
          <p:cNvSpPr>
            <a:spLocks noGrp="1"/>
          </p:cNvSpPr>
          <p:nvPr>
            <p:ph type="body" idx="1"/>
          </p:nvPr>
        </p:nvSpPr>
        <p:spPr/>
        <p:txBody>
          <a:bodyPr/>
          <a:lstStyle/>
          <a:p>
            <a:endParaRPr lang="fr-FR"/>
          </a:p>
        </p:txBody>
      </p:sp>
      <p:pic>
        <p:nvPicPr>
          <p:cNvPr id="6" name="Image 5" descr="LogoCoreVIH Bretagne.eps">
            <a:extLst>
              <a:ext uri="{FF2B5EF4-FFF2-40B4-BE49-F238E27FC236}">
                <a16:creationId xmlns:a16="http://schemas.microsoft.com/office/drawing/2014/main" id="{7C8C3AAF-2AFF-4649-A251-AB232B163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5" y="186082"/>
            <a:ext cx="1871870" cy="11908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15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2</a:t>
            </a:r>
          </a:p>
        </p:txBody>
      </p:sp>
      <p:sp>
        <p:nvSpPr>
          <p:cNvPr id="3" name="Espace réservé du contenu 2"/>
          <p:cNvSpPr>
            <a:spLocks noGrp="1"/>
          </p:cNvSpPr>
          <p:nvPr>
            <p:ph idx="1"/>
          </p:nvPr>
        </p:nvSpPr>
        <p:spPr/>
        <p:txBody>
          <a:bodyPr>
            <a:normAutofit/>
          </a:bodyPr>
          <a:lstStyle/>
          <a:p>
            <a:r>
              <a:rPr lang="fr-FR" dirty="0"/>
              <a:t>Annoncer une mauvaise nouvelle : mise en situation</a:t>
            </a:r>
          </a:p>
          <a:p>
            <a:pPr marL="692150" lvl="1" indent="-342900">
              <a:buFont typeface="+mj-lt"/>
              <a:buAutoNum type="arabicPeriod"/>
            </a:pPr>
            <a:r>
              <a:rPr lang="fr-FR" dirty="0"/>
              <a:t>Annoncer une séropositivité VIH à un jeune homosexuel de 18 ans</a:t>
            </a:r>
          </a:p>
          <a:p>
            <a:pPr marL="692150" lvl="1" indent="-342900">
              <a:buFont typeface="+mj-lt"/>
              <a:buAutoNum type="arabicPeriod"/>
            </a:pPr>
            <a:r>
              <a:rPr lang="fr-FR" dirty="0"/>
              <a:t>Annoncer un cancer à une femme de 80 ans</a:t>
            </a:r>
          </a:p>
          <a:p>
            <a:pPr marL="692150" lvl="1" indent="-342900">
              <a:buFont typeface="+mj-lt"/>
              <a:buAutoNum type="arabicPeriod"/>
            </a:pPr>
            <a:r>
              <a:rPr lang="fr-FR" dirty="0"/>
              <a:t>Annoncer un diabète aiguë de type 1 à un enfant de 11 ans et à ses parents</a:t>
            </a:r>
          </a:p>
          <a:p>
            <a:r>
              <a:rPr lang="fr-FR" dirty="0"/>
              <a:t>groupes de 3-4</a:t>
            </a:r>
          </a:p>
          <a:p>
            <a:pPr lvl="2"/>
            <a:r>
              <a:rPr lang="fr-FR" dirty="0"/>
              <a:t>Le patient (+ les deux parents pour le cas 3)</a:t>
            </a:r>
          </a:p>
          <a:p>
            <a:pPr lvl="2"/>
            <a:r>
              <a:rPr lang="fr-FR" dirty="0"/>
              <a:t>Le soignant</a:t>
            </a:r>
          </a:p>
          <a:p>
            <a:pPr lvl="2"/>
            <a:r>
              <a:rPr lang="fr-FR" dirty="0"/>
              <a:t>Un observateur</a:t>
            </a:r>
          </a:p>
        </p:txBody>
      </p:sp>
    </p:spTree>
    <p:extLst>
      <p:ext uri="{BB962C8B-B14F-4D97-AF65-F5344CB8AC3E}">
        <p14:creationId xmlns:p14="http://schemas.microsoft.com/office/powerpoint/2010/main" val="21795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2 : rôle de l’observateur</a:t>
            </a:r>
          </a:p>
        </p:txBody>
      </p:sp>
      <p:sp>
        <p:nvSpPr>
          <p:cNvPr id="3" name="Espace réservé du contenu 2"/>
          <p:cNvSpPr>
            <a:spLocks noGrp="1"/>
          </p:cNvSpPr>
          <p:nvPr>
            <p:ph idx="1"/>
          </p:nvPr>
        </p:nvSpPr>
        <p:spPr>
          <a:xfrm>
            <a:off x="181429" y="1857829"/>
            <a:ext cx="8543471" cy="3364113"/>
          </a:xfrm>
        </p:spPr>
        <p:txBody>
          <a:bodyPr/>
          <a:lstStyle/>
          <a:p>
            <a:r>
              <a:rPr lang="fr-FR" dirty="0"/>
              <a:t>N’interviens pas du tout auprès des acteurs</a:t>
            </a:r>
          </a:p>
          <a:p>
            <a:pPr lvl="1"/>
            <a:r>
              <a:rPr lang="fr-FR" dirty="0"/>
              <a:t>Note les réaction, l’expression des sentiments du patient, du soignant</a:t>
            </a:r>
          </a:p>
          <a:p>
            <a:pPr lvl="1"/>
            <a:r>
              <a:rPr lang="fr-FR" dirty="0"/>
              <a:t>Note les mots qui lui « posent question »</a:t>
            </a:r>
          </a:p>
          <a:p>
            <a:pPr lvl="1"/>
            <a:r>
              <a:rPr lang="fr-FR" dirty="0"/>
              <a:t>Fera le débriefing en plénière ensuite sur son ressenti du déroulé de l’annonce</a:t>
            </a:r>
          </a:p>
          <a:p>
            <a:pPr lvl="2"/>
            <a:r>
              <a:rPr lang="fr-FR" dirty="0"/>
              <a:t>Ce qui lui ait paru bien</a:t>
            </a:r>
          </a:p>
          <a:p>
            <a:pPr lvl="2"/>
            <a:r>
              <a:rPr lang="fr-FR" dirty="0"/>
              <a:t>Ce qui lui paraît perfectible</a:t>
            </a:r>
          </a:p>
        </p:txBody>
      </p:sp>
    </p:spTree>
    <p:extLst>
      <p:ext uri="{BB962C8B-B14F-4D97-AF65-F5344CB8AC3E}">
        <p14:creationId xmlns:p14="http://schemas.microsoft.com/office/powerpoint/2010/main" val="17219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Exercice 2 </a:t>
            </a:r>
            <a:r>
              <a:rPr lang="mr-IN" dirty="0"/>
              <a:t>–</a:t>
            </a:r>
            <a:r>
              <a:rPr lang="fr-FR" dirty="0"/>
              <a:t> Scenario 1</a:t>
            </a:r>
          </a:p>
        </p:txBody>
      </p:sp>
      <p:sp>
        <p:nvSpPr>
          <p:cNvPr id="3" name="Espace réservé du contenu 2"/>
          <p:cNvSpPr>
            <a:spLocks noGrp="1"/>
          </p:cNvSpPr>
          <p:nvPr>
            <p:ph idx="1"/>
          </p:nvPr>
        </p:nvSpPr>
        <p:spPr>
          <a:xfrm>
            <a:off x="435429" y="1416357"/>
            <a:ext cx="8289471" cy="3805585"/>
          </a:xfrm>
        </p:spPr>
        <p:txBody>
          <a:bodyPr/>
          <a:lstStyle/>
          <a:p>
            <a:r>
              <a:rPr lang="fr-FR" b="1" dirty="0"/>
              <a:t>Scénario</a:t>
            </a:r>
            <a:r>
              <a:rPr lang="fr-FR" dirty="0"/>
              <a:t> :</a:t>
            </a:r>
          </a:p>
          <a:p>
            <a:pPr lvl="1"/>
            <a:r>
              <a:rPr lang="fr-FR" dirty="0"/>
              <a:t>Luis est venu faire un test de dépistage au CDAG.  C’est la troisième fois cette année car il prend pas mal de risques (rapports homosexuels non protégés avec partenaires multiples); les deux tests précédents étant négatifs, il n’est pas super inquiet…</a:t>
            </a:r>
          </a:p>
          <a:p>
            <a:pPr lvl="1"/>
            <a:r>
              <a:rPr lang="fr-FR" dirty="0"/>
              <a:t>Le soignant a reçu les résultats qui montrent clairement une infection par le VIH</a:t>
            </a:r>
          </a:p>
          <a:p>
            <a:r>
              <a:rPr lang="fr-FR" b="1" dirty="0"/>
              <a:t>Exercice:</a:t>
            </a:r>
          </a:p>
          <a:p>
            <a:pPr lvl="1"/>
            <a:r>
              <a:rPr lang="fr-FR" dirty="0"/>
              <a:t>Annoncer son résultat à Luis</a:t>
            </a:r>
          </a:p>
          <a:p>
            <a:pPr lvl="1"/>
            <a:r>
              <a:rPr lang="fr-FR" dirty="0"/>
              <a:t>L’observateur note les réactions du soignant et du patient</a:t>
            </a:r>
          </a:p>
        </p:txBody>
      </p:sp>
    </p:spTree>
    <p:extLst>
      <p:ext uri="{BB962C8B-B14F-4D97-AF65-F5344CB8AC3E}">
        <p14:creationId xmlns:p14="http://schemas.microsoft.com/office/powerpoint/2010/main" val="30322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93" y="336303"/>
            <a:ext cx="8913813" cy="762000"/>
          </a:xfrm>
        </p:spPr>
        <p:txBody>
          <a:bodyPr>
            <a:normAutofit/>
          </a:bodyPr>
          <a:lstStyle/>
          <a:p>
            <a:r>
              <a:rPr lang="fr-FR" dirty="0"/>
              <a:t>Exercice 2 (Scénario 2)</a:t>
            </a:r>
          </a:p>
        </p:txBody>
      </p:sp>
      <p:sp>
        <p:nvSpPr>
          <p:cNvPr id="3" name="Espace réservé du contenu 2"/>
          <p:cNvSpPr>
            <a:spLocks noGrp="1"/>
          </p:cNvSpPr>
          <p:nvPr>
            <p:ph idx="1"/>
          </p:nvPr>
        </p:nvSpPr>
        <p:spPr>
          <a:xfrm>
            <a:off x="442686" y="1416357"/>
            <a:ext cx="8282214" cy="3805585"/>
          </a:xfrm>
        </p:spPr>
        <p:txBody>
          <a:bodyPr/>
          <a:lstStyle/>
          <a:p>
            <a:r>
              <a:rPr lang="fr-FR" b="1" dirty="0"/>
              <a:t>Scénario</a:t>
            </a:r>
            <a:r>
              <a:rPr lang="fr-FR" dirty="0"/>
              <a:t> :</a:t>
            </a:r>
          </a:p>
          <a:p>
            <a:pPr lvl="1"/>
            <a:r>
              <a:rPr lang="fr-FR" dirty="0"/>
              <a:t>Marie Thérèse, 80 ans, se sentait fatiguée depuis 3 mois, avec des troubles digestifs (alternance diarrhée et constipation). </a:t>
            </a:r>
          </a:p>
          <a:p>
            <a:pPr lvl="1"/>
            <a:r>
              <a:rPr lang="fr-FR" dirty="0"/>
              <a:t>Une coloscopie a été réalisée; juste après celle-ci, on a dit à Marie Thérèse qu’il y avait « un gros polype »; vous la voyez 15 jours plus tard, il s’agit d’un cancer franchement agressif.</a:t>
            </a:r>
          </a:p>
          <a:p>
            <a:r>
              <a:rPr lang="fr-FR" b="1" dirty="0"/>
              <a:t>Exercice:</a:t>
            </a:r>
          </a:p>
          <a:p>
            <a:pPr lvl="1"/>
            <a:r>
              <a:rPr lang="fr-FR" dirty="0"/>
              <a:t>Annoncer son résultat à Marie Thérèse</a:t>
            </a:r>
          </a:p>
          <a:p>
            <a:pPr lvl="1"/>
            <a:r>
              <a:rPr lang="fr-FR" dirty="0"/>
              <a:t>L’observateur note les réactions du soignant et du patient</a:t>
            </a:r>
          </a:p>
        </p:txBody>
      </p:sp>
    </p:spTree>
    <p:extLst>
      <p:ext uri="{BB962C8B-B14F-4D97-AF65-F5344CB8AC3E}">
        <p14:creationId xmlns:p14="http://schemas.microsoft.com/office/powerpoint/2010/main" val="9338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Exercice 2 (Scénario 3)</a:t>
            </a:r>
          </a:p>
        </p:txBody>
      </p:sp>
      <p:sp>
        <p:nvSpPr>
          <p:cNvPr id="3" name="Espace réservé du contenu 2"/>
          <p:cNvSpPr>
            <a:spLocks noGrp="1"/>
          </p:cNvSpPr>
          <p:nvPr>
            <p:ph idx="1"/>
          </p:nvPr>
        </p:nvSpPr>
        <p:spPr>
          <a:xfrm>
            <a:off x="137887" y="1416357"/>
            <a:ext cx="8587014" cy="3805585"/>
          </a:xfrm>
        </p:spPr>
        <p:txBody>
          <a:bodyPr>
            <a:normAutofit/>
          </a:bodyPr>
          <a:lstStyle/>
          <a:p>
            <a:r>
              <a:rPr lang="fr-FR" b="1" dirty="0"/>
              <a:t>Scénario</a:t>
            </a:r>
            <a:r>
              <a:rPr lang="fr-FR" dirty="0"/>
              <a:t> :</a:t>
            </a:r>
          </a:p>
          <a:p>
            <a:pPr lvl="1"/>
            <a:r>
              <a:rPr lang="fr-FR" dirty="0"/>
              <a:t>Depuis plusieurs semaines, Kevin maigrissait, buvait et urinait en permanence; il ne pouvait plus suivre à l’école ni participer à aucun des loisirs qu’il aimait habituellement</a:t>
            </a:r>
          </a:p>
          <a:p>
            <a:pPr lvl="1"/>
            <a:r>
              <a:rPr lang="fr-FR" dirty="0"/>
              <a:t>Le bilan réalisé montre qu’il est porteur d’un diabète de type 1 qui va nécessiter la mise en place d’une insulinothérapie à vie </a:t>
            </a:r>
          </a:p>
          <a:p>
            <a:r>
              <a:rPr lang="fr-FR" b="1" dirty="0"/>
              <a:t>Exercice:</a:t>
            </a:r>
          </a:p>
          <a:p>
            <a:pPr lvl="1"/>
            <a:r>
              <a:rPr lang="fr-FR" dirty="0"/>
              <a:t>Annoncer ce diagnostic à Kevin et ses parents (père et mère sont là)</a:t>
            </a:r>
          </a:p>
          <a:p>
            <a:pPr lvl="1"/>
            <a:r>
              <a:rPr lang="fr-FR" dirty="0"/>
              <a:t>L’observateur note les réactions du soignant, des parents et de l’enfant</a:t>
            </a:r>
          </a:p>
        </p:txBody>
      </p:sp>
    </p:spTree>
    <p:extLst>
      <p:ext uri="{BB962C8B-B14F-4D97-AF65-F5344CB8AC3E}">
        <p14:creationId xmlns:p14="http://schemas.microsoft.com/office/powerpoint/2010/main" val="124611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06FA50-68C7-E745-88AB-9878BD0A7926}"/>
              </a:ext>
            </a:extLst>
          </p:cNvPr>
          <p:cNvSpPr>
            <a:spLocks noGrp="1"/>
          </p:cNvSpPr>
          <p:nvPr>
            <p:ph type="title"/>
          </p:nvPr>
        </p:nvSpPr>
        <p:spPr/>
        <p:txBody>
          <a:bodyPr/>
          <a:lstStyle/>
          <a:p>
            <a:r>
              <a:rPr lang="fr-FR" dirty="0"/>
              <a:t>On se jette à l’eau !</a:t>
            </a:r>
          </a:p>
        </p:txBody>
      </p:sp>
      <p:sp>
        <p:nvSpPr>
          <p:cNvPr id="5" name="Espace réservé du texte 4">
            <a:extLst>
              <a:ext uri="{FF2B5EF4-FFF2-40B4-BE49-F238E27FC236}">
                <a16:creationId xmlns:a16="http://schemas.microsoft.com/office/drawing/2014/main" id="{B74067DB-4D2F-A54B-90A7-AE198E43F9EC}"/>
              </a:ext>
            </a:extLst>
          </p:cNvPr>
          <p:cNvSpPr>
            <a:spLocks noGrp="1"/>
          </p:cNvSpPr>
          <p:nvPr>
            <p:ph type="body" idx="1"/>
          </p:nvPr>
        </p:nvSpPr>
        <p:spPr/>
        <p:txBody>
          <a:bodyPr/>
          <a:lstStyle/>
          <a:p>
            <a:endParaRPr lang="fr-FR"/>
          </a:p>
        </p:txBody>
      </p:sp>
      <p:pic>
        <p:nvPicPr>
          <p:cNvPr id="3" name="Image 2">
            <a:extLst>
              <a:ext uri="{FF2B5EF4-FFF2-40B4-BE49-F238E27FC236}">
                <a16:creationId xmlns:a16="http://schemas.microsoft.com/office/drawing/2014/main" id="{0F08F57A-2CDE-F944-8CB0-56AA733C85ED}"/>
              </a:ext>
            </a:extLst>
          </p:cNvPr>
          <p:cNvPicPr>
            <a:picLocks noChangeAspect="1"/>
          </p:cNvPicPr>
          <p:nvPr/>
        </p:nvPicPr>
        <p:blipFill>
          <a:blip r:embed="rId2"/>
          <a:stretch>
            <a:fillRect/>
          </a:stretch>
        </p:blipFill>
        <p:spPr>
          <a:xfrm>
            <a:off x="2248444" y="121920"/>
            <a:ext cx="4338735" cy="2429691"/>
          </a:xfrm>
          <a:prstGeom prst="rect">
            <a:avLst/>
          </a:prstGeom>
        </p:spPr>
      </p:pic>
    </p:spTree>
    <p:extLst>
      <p:ext uri="{BB962C8B-B14F-4D97-AF65-F5344CB8AC3E}">
        <p14:creationId xmlns:p14="http://schemas.microsoft.com/office/powerpoint/2010/main" val="36640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idx="1"/>
          </p:nvPr>
        </p:nvSpPr>
        <p:spPr/>
        <p:txBody>
          <a:bodyPr/>
          <a:lstStyle/>
          <a:p>
            <a:r>
              <a:rPr lang="fr-FR" dirty="0"/>
              <a:t>Exercice 1</a:t>
            </a:r>
          </a:p>
          <a:p>
            <a:r>
              <a:rPr lang="fr-FR" dirty="0"/>
              <a:t>Contexte de « l’annonce »</a:t>
            </a:r>
          </a:p>
          <a:p>
            <a:r>
              <a:rPr lang="fr-FR" dirty="0"/>
              <a:t>Exercice 2</a:t>
            </a:r>
          </a:p>
          <a:p>
            <a:r>
              <a:rPr lang="fr-FR" dirty="0"/>
              <a:t>Communication et techniques</a:t>
            </a:r>
          </a:p>
          <a:p>
            <a:r>
              <a:rPr lang="fr-FR" dirty="0"/>
              <a:t>Quelques données sur le ressenti des patients</a:t>
            </a:r>
          </a:p>
          <a:p>
            <a:r>
              <a:rPr lang="fr-FR" dirty="0"/>
              <a:t>Bibliographie</a:t>
            </a:r>
          </a:p>
          <a:p>
            <a:endParaRPr lang="fr-FR" dirty="0"/>
          </a:p>
          <a:p>
            <a:endParaRPr lang="fr-FR" dirty="0"/>
          </a:p>
        </p:txBody>
      </p:sp>
    </p:spTree>
    <p:extLst>
      <p:ext uri="{BB962C8B-B14F-4D97-AF65-F5344CB8AC3E}">
        <p14:creationId xmlns:p14="http://schemas.microsoft.com/office/powerpoint/2010/main" val="292151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76FC49-D4F4-4F41-9B9B-66E6D2558F20}"/>
              </a:ext>
            </a:extLst>
          </p:cNvPr>
          <p:cNvSpPr/>
          <p:nvPr/>
        </p:nvSpPr>
        <p:spPr>
          <a:xfrm>
            <a:off x="0" y="3679021"/>
            <a:ext cx="9144000" cy="2035979"/>
          </a:xfrm>
          <a:prstGeom prst="rect">
            <a:avLst/>
          </a:prstGeom>
          <a:solidFill>
            <a:srgbClr val="E8601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9A3353A-E4B0-F74C-BB84-B9013FB71BB1}"/>
              </a:ext>
            </a:extLst>
          </p:cNvPr>
          <p:cNvSpPr/>
          <p:nvPr/>
        </p:nvSpPr>
        <p:spPr>
          <a:xfrm>
            <a:off x="0" y="2281497"/>
            <a:ext cx="9144000" cy="688157"/>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E0151883-D7AB-3B43-802B-F9756E1C7458}"/>
              </a:ext>
            </a:extLst>
          </p:cNvPr>
          <p:cNvSpPr/>
          <p:nvPr/>
        </p:nvSpPr>
        <p:spPr>
          <a:xfrm>
            <a:off x="0" y="2990864"/>
            <a:ext cx="9144000" cy="68815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BA0D05C-2F94-8241-8781-131A03782845}"/>
              </a:ext>
            </a:extLst>
          </p:cNvPr>
          <p:cNvSpPr txBox="1"/>
          <p:nvPr/>
        </p:nvSpPr>
        <p:spPr>
          <a:xfrm>
            <a:off x="1894861" y="773494"/>
            <a:ext cx="5548315" cy="1015663"/>
          </a:xfrm>
          <a:prstGeom prst="rect">
            <a:avLst/>
          </a:prstGeom>
          <a:noFill/>
        </p:spPr>
        <p:txBody>
          <a:bodyPr wrap="none" rtlCol="0">
            <a:spAutoFit/>
          </a:bodyPr>
          <a:lstStyle/>
          <a:p>
            <a:pPr algn="ctr"/>
            <a:r>
              <a:rPr lang="fr-FR" sz="2400" b="1" dirty="0"/>
              <a:t>Vingt minutes </a:t>
            </a:r>
          </a:p>
          <a:p>
            <a:pPr algn="ctr"/>
            <a:r>
              <a:rPr lang="fr-FR" dirty="0"/>
              <a:t>A la fin de la barre bleue il vous reste 10 minutes</a:t>
            </a:r>
          </a:p>
          <a:p>
            <a:pPr algn="ctr"/>
            <a:r>
              <a:rPr lang="fr-FR" dirty="0"/>
              <a:t>A la fin de la barre verte, </a:t>
            </a:r>
            <a:r>
              <a:rPr lang="fr-FR" b="1" dirty="0"/>
              <a:t>on débriefe !</a:t>
            </a:r>
          </a:p>
        </p:txBody>
      </p:sp>
      <p:sp>
        <p:nvSpPr>
          <p:cNvPr id="9" name="ZoneTexte 8">
            <a:extLst>
              <a:ext uri="{FF2B5EF4-FFF2-40B4-BE49-F238E27FC236}">
                <a16:creationId xmlns:a16="http://schemas.microsoft.com/office/drawing/2014/main" id="{2B927BF6-35E2-2843-B5B0-94C7B2390CA4}"/>
              </a:ext>
            </a:extLst>
          </p:cNvPr>
          <p:cNvSpPr txBox="1"/>
          <p:nvPr/>
        </p:nvSpPr>
        <p:spPr>
          <a:xfrm>
            <a:off x="3899380" y="1812091"/>
            <a:ext cx="1476686" cy="369332"/>
          </a:xfrm>
          <a:prstGeom prst="rect">
            <a:avLst/>
          </a:prstGeom>
          <a:noFill/>
        </p:spPr>
        <p:txBody>
          <a:bodyPr wrap="none" rtlCol="0">
            <a:spAutoFit/>
          </a:bodyPr>
          <a:lstStyle/>
          <a:p>
            <a:r>
              <a:rPr lang="fr-FR" dirty="0"/>
              <a:t>C’est parti !</a:t>
            </a:r>
          </a:p>
        </p:txBody>
      </p:sp>
      <p:pic>
        <p:nvPicPr>
          <p:cNvPr id="12" name="Image 11">
            <a:extLst>
              <a:ext uri="{FF2B5EF4-FFF2-40B4-BE49-F238E27FC236}">
                <a16:creationId xmlns:a16="http://schemas.microsoft.com/office/drawing/2014/main" id="{B5FA3C05-DA0E-C648-8CCD-F75EC2736FA0}"/>
              </a:ext>
            </a:extLst>
          </p:cNvPr>
          <p:cNvPicPr>
            <a:picLocks noChangeAspect="1"/>
          </p:cNvPicPr>
          <p:nvPr/>
        </p:nvPicPr>
        <p:blipFill>
          <a:blip r:embed="rId2"/>
          <a:stretch>
            <a:fillRect/>
          </a:stretch>
        </p:blipFill>
        <p:spPr>
          <a:xfrm>
            <a:off x="3690500" y="3859855"/>
            <a:ext cx="1685566" cy="1677578"/>
          </a:xfrm>
          <a:prstGeom prst="rect">
            <a:avLst/>
          </a:prstGeom>
        </p:spPr>
      </p:pic>
    </p:spTree>
    <p:extLst>
      <p:ext uri="{BB962C8B-B14F-4D97-AF65-F5344CB8AC3E}">
        <p14:creationId xmlns:p14="http://schemas.microsoft.com/office/powerpoint/2010/main" val="40486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8"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600000" fill="hold"/>
                                        <p:tgtEl>
                                          <p:spTgt spid="6"/>
                                        </p:tgtEl>
                                        <p:attrNameLst>
                                          <p:attrName>ppt_x</p:attrName>
                                        </p:attrNameLst>
                                      </p:cBhvr>
                                      <p:tavLst>
                                        <p:tav tm="0">
                                          <p:val>
                                            <p:strVal val="0-#ppt_w/2"/>
                                          </p:val>
                                        </p:tav>
                                        <p:tav tm="100000">
                                          <p:val>
                                            <p:strVal val="#ppt_x"/>
                                          </p:val>
                                        </p:tav>
                                      </p:tavLst>
                                    </p:anim>
                                    <p:anim calcmode="lin" valueType="num">
                                      <p:cBhvr additive="base">
                                        <p:cTn id="10" dur="600000" fill="hold"/>
                                        <p:tgtEl>
                                          <p:spTgt spid="6"/>
                                        </p:tgtEl>
                                        <p:attrNameLst>
                                          <p:attrName>ppt_y</p:attrName>
                                        </p:attrNameLst>
                                      </p:cBhvr>
                                      <p:tavLst>
                                        <p:tav tm="0">
                                          <p:val>
                                            <p:strVal val="#ppt_y"/>
                                          </p:val>
                                        </p:tav>
                                        <p:tav tm="100000">
                                          <p:val>
                                            <p:strVal val="#ppt_y"/>
                                          </p:val>
                                        </p:tav>
                                      </p:tavLst>
                                    </p:anim>
                                  </p:childTnLst>
                                </p:cTn>
                              </p:par>
                            </p:childTnLst>
                          </p:cTn>
                        </p:par>
                        <p:par>
                          <p:cTn id="11" fill="hold">
                            <p:stCondLst>
                              <p:cond delay="600000"/>
                            </p:stCondLst>
                            <p:childTnLst>
                              <p:par>
                                <p:cTn id="12" presetID="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600000" fill="hold"/>
                                        <p:tgtEl>
                                          <p:spTgt spid="7"/>
                                        </p:tgtEl>
                                        <p:attrNameLst>
                                          <p:attrName>ppt_x</p:attrName>
                                        </p:attrNameLst>
                                      </p:cBhvr>
                                      <p:tavLst>
                                        <p:tav tm="0">
                                          <p:val>
                                            <p:strVal val="0-#ppt_w/2"/>
                                          </p:val>
                                        </p:tav>
                                        <p:tav tm="100000">
                                          <p:val>
                                            <p:strVal val="#ppt_x"/>
                                          </p:val>
                                        </p:tav>
                                      </p:tavLst>
                                    </p:anim>
                                    <p:anim calcmode="lin" valueType="num">
                                      <p:cBhvr additive="base">
                                        <p:cTn id="15" dur="600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4C4CB-DA62-7548-9BC6-385B72A09FD1}"/>
              </a:ext>
            </a:extLst>
          </p:cNvPr>
          <p:cNvSpPr>
            <a:spLocks noGrp="1"/>
          </p:cNvSpPr>
          <p:nvPr>
            <p:ph type="title"/>
          </p:nvPr>
        </p:nvSpPr>
        <p:spPr/>
        <p:txBody>
          <a:bodyPr/>
          <a:lstStyle/>
          <a:p>
            <a:r>
              <a:rPr lang="fr-FR" dirty="0"/>
              <a:t>On débriefe !</a:t>
            </a:r>
          </a:p>
        </p:txBody>
      </p:sp>
      <p:sp>
        <p:nvSpPr>
          <p:cNvPr id="3" name="Espace réservé du texte 2">
            <a:extLst>
              <a:ext uri="{FF2B5EF4-FFF2-40B4-BE49-F238E27FC236}">
                <a16:creationId xmlns:a16="http://schemas.microsoft.com/office/drawing/2014/main" id="{D54B0A87-71A5-D843-8EFE-7EA4E9FD1DC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9046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a:t>Dimension psychologique de la relation: paradigmes du soignant qui annonce une mauvaise nouvelle</a:t>
            </a:r>
          </a:p>
        </p:txBody>
      </p:sp>
      <p:sp>
        <p:nvSpPr>
          <p:cNvPr id="4" name="Espace réservé du contenu 3">
            <a:extLst>
              <a:ext uri="{FF2B5EF4-FFF2-40B4-BE49-F238E27FC236}">
                <a16:creationId xmlns:a16="http://schemas.microsoft.com/office/drawing/2014/main" id="{D0562C23-C80C-2947-88A6-CE9F3897961D}"/>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9B6BCDB0-D6DF-0B41-B399-716A1B37DEE5}"/>
              </a:ext>
            </a:extLst>
          </p:cNvPr>
          <p:cNvPicPr>
            <a:picLocks noChangeAspect="1"/>
          </p:cNvPicPr>
          <p:nvPr/>
        </p:nvPicPr>
        <p:blipFill>
          <a:blip r:embed="rId2"/>
          <a:stretch>
            <a:fillRect/>
          </a:stretch>
        </p:blipFill>
        <p:spPr>
          <a:xfrm>
            <a:off x="1655826" y="1472184"/>
            <a:ext cx="6187276" cy="3575860"/>
          </a:xfrm>
          <a:prstGeom prst="rect">
            <a:avLst/>
          </a:prstGeom>
        </p:spPr>
      </p:pic>
      <p:sp>
        <p:nvSpPr>
          <p:cNvPr id="7" name="Rectangle 6">
            <a:extLst>
              <a:ext uri="{FF2B5EF4-FFF2-40B4-BE49-F238E27FC236}">
                <a16:creationId xmlns:a16="http://schemas.microsoft.com/office/drawing/2014/main" id="{2A85D9BA-4F68-6841-B958-A29166150B63}"/>
              </a:ext>
            </a:extLst>
          </p:cNvPr>
          <p:cNvSpPr/>
          <p:nvPr/>
        </p:nvSpPr>
        <p:spPr>
          <a:xfrm>
            <a:off x="0" y="5323913"/>
            <a:ext cx="8400288" cy="400110"/>
          </a:xfrm>
          <a:prstGeom prst="rect">
            <a:avLst/>
          </a:prstGeom>
        </p:spPr>
        <p:txBody>
          <a:bodyPr wrap="square">
            <a:spAutoFit/>
          </a:bodyPr>
          <a:lstStyle/>
          <a:p>
            <a:pPr lvl="0"/>
            <a:r>
              <a:rPr lang="fr-FR" sz="1000" dirty="0">
                <a:solidFill>
                  <a:srgbClr val="292934"/>
                </a:solidFill>
              </a:rPr>
              <a:t>J. </a:t>
            </a:r>
            <a:r>
              <a:rPr lang="fr-FR" sz="1000" dirty="0" err="1">
                <a:solidFill>
                  <a:srgbClr val="292934"/>
                </a:solidFill>
              </a:rPr>
              <a:t>Castioni</a:t>
            </a:r>
            <a:r>
              <a:rPr lang="fr-FR" sz="1000" dirty="0">
                <a:solidFill>
                  <a:srgbClr val="292934"/>
                </a:solidFill>
              </a:rPr>
              <a:t>, F. </a:t>
            </a:r>
            <a:r>
              <a:rPr lang="fr-FR" sz="1000" dirty="0" err="1">
                <a:solidFill>
                  <a:srgbClr val="292934"/>
                </a:solidFill>
              </a:rPr>
              <a:t>Teike</a:t>
            </a:r>
            <a:r>
              <a:rPr lang="fr-FR" sz="1000" dirty="0">
                <a:solidFill>
                  <a:srgbClr val="292934"/>
                </a:solidFill>
              </a:rPr>
              <a:t> </a:t>
            </a:r>
            <a:r>
              <a:rPr lang="fr-FR" sz="1000" dirty="0" err="1">
                <a:solidFill>
                  <a:srgbClr val="292934"/>
                </a:solidFill>
              </a:rPr>
              <a:t>Lüthi</a:t>
            </a:r>
            <a:r>
              <a:rPr lang="fr-FR" sz="1000" dirty="0">
                <a:solidFill>
                  <a:srgbClr val="292934"/>
                </a:solidFill>
              </a:rPr>
              <a:t>, S. Moser </a:t>
            </a:r>
            <a:r>
              <a:rPr lang="fr-FR" sz="1000" dirty="0" err="1">
                <a:solidFill>
                  <a:srgbClr val="292934"/>
                </a:solidFill>
              </a:rPr>
              <a:t>Boretti</a:t>
            </a:r>
            <a:r>
              <a:rPr lang="fr-FR" sz="1000" dirty="0">
                <a:solidFill>
                  <a:srgbClr val="292934"/>
                </a:solidFill>
              </a:rPr>
              <a:t> et  P. Vollenweider. L’annonce de mauvaises nouvelles en binôme médico-infirmier: mise en pratique en médecine interne. Revue Médicale Suisse 2015</a:t>
            </a:r>
          </a:p>
        </p:txBody>
      </p:sp>
    </p:spTree>
    <p:extLst>
      <p:ext uri="{BB962C8B-B14F-4D97-AF65-F5344CB8AC3E}">
        <p14:creationId xmlns:p14="http://schemas.microsoft.com/office/powerpoint/2010/main" val="7619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Dimension psychologique de la relation: les mécanismes de défense du soignant</a:t>
            </a:r>
          </a:p>
        </p:txBody>
      </p:sp>
      <p:pic>
        <p:nvPicPr>
          <p:cNvPr id="6" name="Espace réservé du contenu 5">
            <a:extLst>
              <a:ext uri="{FF2B5EF4-FFF2-40B4-BE49-F238E27FC236}">
                <a16:creationId xmlns:a16="http://schemas.microsoft.com/office/drawing/2014/main" id="{F4D53148-E6FC-8D4B-BCED-BE862FCD9C66}"/>
              </a:ext>
            </a:extLst>
          </p:cNvPr>
          <p:cNvPicPr>
            <a:picLocks noGrp="1" noChangeAspect="1"/>
          </p:cNvPicPr>
          <p:nvPr>
            <p:ph idx="1"/>
          </p:nvPr>
        </p:nvPicPr>
        <p:blipFill rotWithShape="1">
          <a:blip r:embed="rId2"/>
          <a:srcRect t="6885"/>
          <a:stretch/>
        </p:blipFill>
        <p:spPr>
          <a:xfrm>
            <a:off x="2418714" y="1365503"/>
            <a:ext cx="3980730" cy="3958409"/>
          </a:xfrm>
          <a:prstGeom prst="rect">
            <a:avLst/>
          </a:prstGeom>
        </p:spPr>
      </p:pic>
      <p:sp>
        <p:nvSpPr>
          <p:cNvPr id="7" name="Rectangle 6">
            <a:extLst>
              <a:ext uri="{FF2B5EF4-FFF2-40B4-BE49-F238E27FC236}">
                <a16:creationId xmlns:a16="http://schemas.microsoft.com/office/drawing/2014/main" id="{68AEECD0-DDA4-E947-94EF-C334B906BFF0}"/>
              </a:ext>
            </a:extLst>
          </p:cNvPr>
          <p:cNvSpPr/>
          <p:nvPr/>
        </p:nvSpPr>
        <p:spPr>
          <a:xfrm>
            <a:off x="0" y="5323913"/>
            <a:ext cx="8400288" cy="400110"/>
          </a:xfrm>
          <a:prstGeom prst="rect">
            <a:avLst/>
          </a:prstGeom>
        </p:spPr>
        <p:txBody>
          <a:bodyPr wrap="square">
            <a:spAutoFit/>
          </a:bodyPr>
          <a:lstStyle/>
          <a:p>
            <a:pPr lvl="0"/>
            <a:r>
              <a:rPr lang="fr-FR" sz="1000" dirty="0">
                <a:solidFill>
                  <a:srgbClr val="292934"/>
                </a:solidFill>
              </a:rPr>
              <a:t>J. </a:t>
            </a:r>
            <a:r>
              <a:rPr lang="fr-FR" sz="1000" dirty="0" err="1">
                <a:solidFill>
                  <a:srgbClr val="292934"/>
                </a:solidFill>
              </a:rPr>
              <a:t>Castioni</a:t>
            </a:r>
            <a:r>
              <a:rPr lang="fr-FR" sz="1000" dirty="0">
                <a:solidFill>
                  <a:srgbClr val="292934"/>
                </a:solidFill>
              </a:rPr>
              <a:t>, F. </a:t>
            </a:r>
            <a:r>
              <a:rPr lang="fr-FR" sz="1000" dirty="0" err="1">
                <a:solidFill>
                  <a:srgbClr val="292934"/>
                </a:solidFill>
              </a:rPr>
              <a:t>Teike</a:t>
            </a:r>
            <a:r>
              <a:rPr lang="fr-FR" sz="1000" dirty="0">
                <a:solidFill>
                  <a:srgbClr val="292934"/>
                </a:solidFill>
              </a:rPr>
              <a:t> </a:t>
            </a:r>
            <a:r>
              <a:rPr lang="fr-FR" sz="1000" dirty="0" err="1">
                <a:solidFill>
                  <a:srgbClr val="292934"/>
                </a:solidFill>
              </a:rPr>
              <a:t>Lüthi</a:t>
            </a:r>
            <a:r>
              <a:rPr lang="fr-FR" sz="1000" dirty="0">
                <a:solidFill>
                  <a:srgbClr val="292934"/>
                </a:solidFill>
              </a:rPr>
              <a:t>, S. Moser </a:t>
            </a:r>
            <a:r>
              <a:rPr lang="fr-FR" sz="1000" dirty="0" err="1">
                <a:solidFill>
                  <a:srgbClr val="292934"/>
                </a:solidFill>
              </a:rPr>
              <a:t>Boretti</a:t>
            </a:r>
            <a:r>
              <a:rPr lang="fr-FR" sz="1000" dirty="0">
                <a:solidFill>
                  <a:srgbClr val="292934"/>
                </a:solidFill>
              </a:rPr>
              <a:t> et  P. Vollenweider. L’annonce de mauvaises nouvelles en binôme médico-infirmier: mise en pratique en médecine interne. Revue Médicale Suisse 2015</a:t>
            </a:r>
          </a:p>
        </p:txBody>
      </p:sp>
    </p:spTree>
    <p:extLst>
      <p:ext uri="{BB962C8B-B14F-4D97-AF65-F5344CB8AC3E}">
        <p14:creationId xmlns:p14="http://schemas.microsoft.com/office/powerpoint/2010/main" val="41145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Bases de la communication</a:t>
            </a:r>
          </a:p>
        </p:txBody>
      </p:sp>
      <p:sp>
        <p:nvSpPr>
          <p:cNvPr id="3" name="Espace réservé du contenu 2"/>
          <p:cNvSpPr>
            <a:spLocks noGrp="1"/>
          </p:cNvSpPr>
          <p:nvPr>
            <p:ph idx="1"/>
          </p:nvPr>
        </p:nvSpPr>
        <p:spPr/>
        <p:txBody>
          <a:bodyPr/>
          <a:lstStyle/>
          <a:p>
            <a:r>
              <a:rPr lang="fr-FR" dirty="0"/>
              <a:t>Disponibilité et situation d’écoute</a:t>
            </a:r>
          </a:p>
          <a:p>
            <a:r>
              <a:rPr lang="fr-FR" dirty="0"/>
              <a:t>Information adaptée</a:t>
            </a:r>
          </a:p>
          <a:p>
            <a:r>
              <a:rPr lang="fr-FR" dirty="0"/>
              <a:t>Respect des silences</a:t>
            </a:r>
          </a:p>
          <a:p>
            <a:r>
              <a:rPr lang="fr-FR" dirty="0"/>
              <a:t>Questions fermées et ouvertes</a:t>
            </a:r>
          </a:p>
          <a:p>
            <a:r>
              <a:rPr lang="fr-FR" dirty="0"/>
              <a:t>Reformulation</a:t>
            </a:r>
          </a:p>
          <a:p>
            <a:r>
              <a:rPr lang="fr-FR" dirty="0"/>
              <a:t>Assurance de la compréhension</a:t>
            </a:r>
          </a:p>
          <a:p>
            <a:r>
              <a:rPr lang="fr-FR" dirty="0"/>
              <a:t>Redonner la parole en fin d’entretien</a:t>
            </a:r>
          </a:p>
        </p:txBody>
      </p:sp>
    </p:spTree>
    <p:extLst>
      <p:ext uri="{BB962C8B-B14F-4D97-AF65-F5344CB8AC3E}">
        <p14:creationId xmlns:p14="http://schemas.microsoft.com/office/powerpoint/2010/main" val="229595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Techniques</a:t>
            </a:r>
          </a:p>
        </p:txBody>
      </p:sp>
      <p:sp>
        <p:nvSpPr>
          <p:cNvPr id="3" name="Espace réservé du contenu 2"/>
          <p:cNvSpPr>
            <a:spLocks noGrp="1"/>
          </p:cNvSpPr>
          <p:nvPr>
            <p:ph idx="1"/>
          </p:nvPr>
        </p:nvSpPr>
        <p:spPr/>
        <p:txBody>
          <a:bodyPr/>
          <a:lstStyle/>
          <a:p>
            <a:r>
              <a:rPr lang="fr-FR" dirty="0"/>
              <a:t>Connaître le patient et « savoir ce qu’il sait »</a:t>
            </a:r>
          </a:p>
          <a:p>
            <a:pPr lvl="1"/>
            <a:r>
              <a:rPr lang="fr-FR" dirty="0"/>
              <a:t>Evite le décalage</a:t>
            </a:r>
          </a:p>
          <a:p>
            <a:r>
              <a:rPr lang="fr-FR" dirty="0"/>
              <a:t>Dire les mots…</a:t>
            </a:r>
          </a:p>
          <a:p>
            <a:pPr lvl="1"/>
            <a:r>
              <a:rPr lang="fr-FR" dirty="0"/>
              <a:t>…Mais leur éviter la brutalité</a:t>
            </a:r>
          </a:p>
          <a:p>
            <a:r>
              <a:rPr lang="fr-FR" dirty="0"/>
              <a:t>Etablir un plan initial avec le patient et des objectifs</a:t>
            </a:r>
          </a:p>
          <a:p>
            <a:pPr lvl="1"/>
            <a:r>
              <a:rPr lang="fr-FR" dirty="0"/>
              <a:t>Interprétation des signes cliniques / ce qui a amené au diagnostic / Programme de traitement/ Pronostic / Soutien envisagé</a:t>
            </a:r>
          </a:p>
          <a:p>
            <a:r>
              <a:rPr lang="fr-FR" dirty="0"/>
              <a:t>L’annonce, c’est la fin d’une certaine incertitude…</a:t>
            </a:r>
          </a:p>
          <a:p>
            <a:endParaRPr lang="fr-FR" dirty="0"/>
          </a:p>
        </p:txBody>
      </p:sp>
    </p:spTree>
    <p:extLst>
      <p:ext uri="{BB962C8B-B14F-4D97-AF65-F5344CB8AC3E}">
        <p14:creationId xmlns:p14="http://schemas.microsoft.com/office/powerpoint/2010/main" val="28332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Techniques (2)</a:t>
            </a:r>
          </a:p>
        </p:txBody>
      </p:sp>
      <p:sp>
        <p:nvSpPr>
          <p:cNvPr id="3" name="Espace réservé du contenu 2"/>
          <p:cNvSpPr>
            <a:spLocks noGrp="1"/>
          </p:cNvSpPr>
          <p:nvPr>
            <p:ph idx="1"/>
          </p:nvPr>
        </p:nvSpPr>
        <p:spPr>
          <a:xfrm>
            <a:off x="626151" y="1558399"/>
            <a:ext cx="7799390" cy="3805585"/>
          </a:xfrm>
        </p:spPr>
        <p:txBody>
          <a:bodyPr/>
          <a:lstStyle/>
          <a:p>
            <a:r>
              <a:rPr lang="fr-FR" dirty="0"/>
              <a:t>S’assurer de la compréhension du patient et l’assurer de la compréhension du soignant</a:t>
            </a:r>
          </a:p>
          <a:p>
            <a:pPr lvl="1"/>
            <a:r>
              <a:rPr lang="fr-FR" dirty="0"/>
              <a:t>S’ajuster aux réactions du patients</a:t>
            </a:r>
          </a:p>
          <a:p>
            <a:pPr lvl="1"/>
            <a:r>
              <a:rPr lang="fr-FR" dirty="0"/>
              <a:t>Laisser le temps</a:t>
            </a:r>
          </a:p>
          <a:p>
            <a:r>
              <a:rPr lang="fr-FR" dirty="0"/>
              <a:t>Garder un « champ du possible »</a:t>
            </a:r>
          </a:p>
          <a:p>
            <a:pPr lvl="1"/>
            <a:r>
              <a:rPr lang="fr-FR" i="1" dirty="0"/>
              <a:t>Ex : VIH et relations sexuelles, diabète et sport</a:t>
            </a:r>
            <a:r>
              <a:rPr lang="mr-IN" i="1" dirty="0"/>
              <a:t>…</a:t>
            </a:r>
            <a:endParaRPr lang="fr-FR" dirty="0"/>
          </a:p>
          <a:p>
            <a:r>
              <a:rPr lang="fr-FR" dirty="0"/>
              <a:t>Conclure l’entretien</a:t>
            </a:r>
          </a:p>
          <a:p>
            <a:pPr lvl="1"/>
            <a:r>
              <a:rPr lang="fr-FR" dirty="0"/>
              <a:t>Faire la synthèse de ce qui a été compris (patient, entourage)</a:t>
            </a:r>
          </a:p>
          <a:p>
            <a:pPr lvl="1"/>
            <a:r>
              <a:rPr lang="fr-FR" dirty="0"/>
              <a:t>Remettre un support, si possible « personnalisé »</a:t>
            </a:r>
          </a:p>
        </p:txBody>
      </p:sp>
      <p:pic>
        <p:nvPicPr>
          <p:cNvPr id="5" name="Image 4">
            <a:hlinkClick r:id="rId2" invalidUrl="file://localhost/Users/Arvieux/Desktop/LivretSMIRM-VIH - copie.pdf" action="ppaction://hlinkfile"/>
          </p:cNvPr>
          <p:cNvPicPr>
            <a:picLocks noChangeAspect="1"/>
          </p:cNvPicPr>
          <p:nvPr/>
        </p:nvPicPr>
        <p:blipFill>
          <a:blip r:embed="rId3"/>
          <a:stretch>
            <a:fillRect/>
          </a:stretch>
        </p:blipFill>
        <p:spPr>
          <a:xfrm>
            <a:off x="6268933" y="1897116"/>
            <a:ext cx="1046267" cy="1468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a:extLst>
              <a:ext uri="{FF2B5EF4-FFF2-40B4-BE49-F238E27FC236}">
                <a16:creationId xmlns:a16="http://schemas.microsoft.com/office/drawing/2014/main" id="{D54CF78D-FE07-8242-A881-672B8F8707BC}"/>
              </a:ext>
            </a:extLst>
          </p:cNvPr>
          <p:cNvPicPr>
            <a:picLocks noChangeAspect="1"/>
          </p:cNvPicPr>
          <p:nvPr/>
        </p:nvPicPr>
        <p:blipFill>
          <a:blip r:embed="rId4"/>
          <a:stretch>
            <a:fillRect/>
          </a:stretch>
        </p:blipFill>
        <p:spPr>
          <a:xfrm>
            <a:off x="7508420" y="2552818"/>
            <a:ext cx="1192520" cy="1704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532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Une fois l’annonce faite…</a:t>
            </a:r>
          </a:p>
        </p:txBody>
      </p:sp>
      <p:sp>
        <p:nvSpPr>
          <p:cNvPr id="5" name="Sous-titre 4"/>
          <p:cNvSpPr>
            <a:spLocks noGrp="1"/>
          </p:cNvSpPr>
          <p:nvPr>
            <p:ph type="subTitle" idx="1"/>
          </p:nvPr>
        </p:nvSpPr>
        <p:spPr/>
        <p:txBody>
          <a:bodyPr/>
          <a:lstStyle/>
          <a:p>
            <a:endParaRPr lang="fr-FR"/>
          </a:p>
        </p:txBody>
      </p:sp>
      <p:sp>
        <p:nvSpPr>
          <p:cNvPr id="6" name="Espace réservé pour une image  5"/>
          <p:cNvSpPr>
            <a:spLocks noGrp="1"/>
          </p:cNvSpPr>
          <p:nvPr>
            <p:ph type="pic" sz="quarter" idx="13"/>
          </p:nvPr>
        </p:nvSpPr>
        <p:spPr/>
      </p:sp>
    </p:spTree>
    <p:extLst>
      <p:ext uri="{BB962C8B-B14F-4D97-AF65-F5344CB8AC3E}">
        <p14:creationId xmlns:p14="http://schemas.microsoft.com/office/powerpoint/2010/main" val="220108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impacts</a:t>
            </a:r>
          </a:p>
        </p:txBody>
      </p:sp>
      <p:sp>
        <p:nvSpPr>
          <p:cNvPr id="3" name="Espace réservé du contenu 2"/>
          <p:cNvSpPr>
            <a:spLocks noGrp="1"/>
          </p:cNvSpPr>
          <p:nvPr>
            <p:ph idx="1"/>
          </p:nvPr>
        </p:nvSpPr>
        <p:spPr/>
        <p:txBody>
          <a:bodyPr/>
          <a:lstStyle/>
          <a:p>
            <a:r>
              <a:rPr lang="fr-FR" dirty="0"/>
              <a:t>Traumatisme primaire</a:t>
            </a:r>
          </a:p>
          <a:p>
            <a:pPr lvl="1"/>
            <a:r>
              <a:rPr lang="fr-FR" dirty="0"/>
              <a:t>Mort, douleur, handicap, diminution, limitation</a:t>
            </a:r>
          </a:p>
          <a:p>
            <a:r>
              <a:rPr lang="fr-FR" dirty="0"/>
              <a:t>Traumatisme à distance</a:t>
            </a:r>
          </a:p>
          <a:p>
            <a:pPr lvl="1"/>
            <a:r>
              <a:rPr lang="fr-FR" dirty="0"/>
              <a:t>Réactivation d’évènements douloureux passés</a:t>
            </a:r>
          </a:p>
          <a:p>
            <a:pPr lvl="2"/>
            <a:r>
              <a:rPr lang="fr-FR" dirty="0"/>
              <a:t>Deuil, maladie, conflit, séparation etc…</a:t>
            </a:r>
          </a:p>
        </p:txBody>
      </p:sp>
    </p:spTree>
    <p:extLst>
      <p:ext uri="{BB962C8B-B14F-4D97-AF65-F5344CB8AC3E}">
        <p14:creationId xmlns:p14="http://schemas.microsoft.com/office/powerpoint/2010/main" val="18241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9DE05-3EC9-9240-ADD1-7BEA9FA8812A}"/>
              </a:ext>
            </a:extLst>
          </p:cNvPr>
          <p:cNvSpPr>
            <a:spLocks noGrp="1"/>
          </p:cNvSpPr>
          <p:nvPr>
            <p:ph type="title"/>
          </p:nvPr>
        </p:nvSpPr>
        <p:spPr/>
        <p:txBody>
          <a:bodyPr>
            <a:noAutofit/>
          </a:bodyPr>
          <a:lstStyle/>
          <a:p>
            <a:r>
              <a:rPr lang="fr-FR" sz="2400" dirty="0"/>
              <a:t>Ce qui va influer la réception de l’annonce</a:t>
            </a:r>
          </a:p>
        </p:txBody>
      </p:sp>
      <p:sp>
        <p:nvSpPr>
          <p:cNvPr id="3" name="Espace réservé du contenu 2">
            <a:extLst>
              <a:ext uri="{FF2B5EF4-FFF2-40B4-BE49-F238E27FC236}">
                <a16:creationId xmlns:a16="http://schemas.microsoft.com/office/drawing/2014/main" id="{914BA47E-B517-114D-A091-46B835315F2A}"/>
              </a:ext>
            </a:extLst>
          </p:cNvPr>
          <p:cNvSpPr>
            <a:spLocks noGrp="1"/>
          </p:cNvSpPr>
          <p:nvPr>
            <p:ph idx="1"/>
          </p:nvPr>
        </p:nvSpPr>
        <p:spPr/>
        <p:txBody>
          <a:bodyPr/>
          <a:lstStyle/>
          <a:p>
            <a:r>
              <a:rPr lang="fr-FR" dirty="0"/>
              <a:t>Représentation de la maladie</a:t>
            </a:r>
          </a:p>
          <a:p>
            <a:r>
              <a:rPr lang="fr-FR" dirty="0"/>
              <a:t>Stratégies d’ajustement de la maladie (« Coping »)</a:t>
            </a:r>
          </a:p>
          <a:p>
            <a:r>
              <a:rPr lang="fr-FR" dirty="0"/>
              <a:t>Caractéristiques psychiques de la personne</a:t>
            </a:r>
          </a:p>
          <a:p>
            <a:r>
              <a:rPr lang="fr-FR" dirty="0"/>
              <a:t>Caractéristiques biographiques</a:t>
            </a:r>
          </a:p>
          <a:p>
            <a:r>
              <a:rPr lang="fr-FR" dirty="0"/>
              <a:t>Ressources environnementales</a:t>
            </a:r>
          </a:p>
          <a:p>
            <a:pPr lvl="1"/>
            <a:r>
              <a:rPr lang="fr-FR" dirty="0"/>
              <a:t>Médical, affectif et socio-professionnel</a:t>
            </a:r>
          </a:p>
        </p:txBody>
      </p:sp>
    </p:spTree>
    <p:extLst>
      <p:ext uri="{BB962C8B-B14F-4D97-AF65-F5344CB8AC3E}">
        <p14:creationId xmlns:p14="http://schemas.microsoft.com/office/powerpoint/2010/main" val="63990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4F5E-ABFD-8D4D-897E-7343C222554F}"/>
              </a:ext>
            </a:extLst>
          </p:cNvPr>
          <p:cNvSpPr>
            <a:spLocks noGrp="1"/>
          </p:cNvSpPr>
          <p:nvPr>
            <p:ph type="title"/>
          </p:nvPr>
        </p:nvSpPr>
        <p:spPr/>
        <p:txBody>
          <a:bodyPr/>
          <a:lstStyle/>
          <a:p>
            <a:r>
              <a:rPr lang="fr-FR" dirty="0"/>
              <a:t>EXERCICE !</a:t>
            </a:r>
          </a:p>
        </p:txBody>
      </p:sp>
      <p:sp>
        <p:nvSpPr>
          <p:cNvPr id="5" name="Espace réservé du texte 4">
            <a:extLst>
              <a:ext uri="{FF2B5EF4-FFF2-40B4-BE49-F238E27FC236}">
                <a16:creationId xmlns:a16="http://schemas.microsoft.com/office/drawing/2014/main" id="{38D105A4-6B37-214B-856D-B22AAC3EB297}"/>
              </a:ext>
            </a:extLst>
          </p:cNvPr>
          <p:cNvSpPr>
            <a:spLocks noGrp="1"/>
          </p:cNvSpPr>
          <p:nvPr>
            <p:ph type="body" idx="1"/>
          </p:nvPr>
        </p:nvSpPr>
        <p:spPr/>
        <p:txBody>
          <a:bodyPr/>
          <a:lstStyle/>
          <a:p>
            <a:endParaRPr lang="fr-FR"/>
          </a:p>
        </p:txBody>
      </p:sp>
      <p:pic>
        <p:nvPicPr>
          <p:cNvPr id="6" name="Image 5" descr="LogoCoreVIH Bretagne.eps">
            <a:extLst>
              <a:ext uri="{FF2B5EF4-FFF2-40B4-BE49-F238E27FC236}">
                <a16:creationId xmlns:a16="http://schemas.microsoft.com/office/drawing/2014/main" id="{7C8C3AAF-2AFF-4649-A251-AB232B163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5" y="186082"/>
            <a:ext cx="1871870" cy="11908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8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DFDF6-0E23-834A-B9A7-896151C2324C}"/>
              </a:ext>
            </a:extLst>
          </p:cNvPr>
          <p:cNvSpPr>
            <a:spLocks noGrp="1"/>
          </p:cNvSpPr>
          <p:nvPr>
            <p:ph type="title"/>
          </p:nvPr>
        </p:nvSpPr>
        <p:spPr/>
        <p:txBody>
          <a:bodyPr/>
          <a:lstStyle/>
          <a:p>
            <a:r>
              <a:rPr lang="fr-FR" dirty="0"/>
              <a:t>La phase initiale de « choc »</a:t>
            </a:r>
          </a:p>
        </p:txBody>
      </p:sp>
      <p:sp>
        <p:nvSpPr>
          <p:cNvPr id="3" name="Espace réservé du contenu 2">
            <a:extLst>
              <a:ext uri="{FF2B5EF4-FFF2-40B4-BE49-F238E27FC236}">
                <a16:creationId xmlns:a16="http://schemas.microsoft.com/office/drawing/2014/main" id="{3C88CF88-E55F-3F44-8930-4DCA3FB5F005}"/>
              </a:ext>
            </a:extLst>
          </p:cNvPr>
          <p:cNvSpPr>
            <a:spLocks noGrp="1"/>
          </p:cNvSpPr>
          <p:nvPr>
            <p:ph idx="1"/>
          </p:nvPr>
        </p:nvSpPr>
        <p:spPr/>
        <p:txBody>
          <a:bodyPr/>
          <a:lstStyle/>
          <a:p>
            <a:r>
              <a:rPr lang="fr-FR" dirty="0"/>
              <a:t>Phase de « sidération »</a:t>
            </a:r>
          </a:p>
          <a:p>
            <a:pPr lvl="1"/>
            <a:r>
              <a:rPr lang="fr-FR" dirty="0"/>
              <a:t>Si elle est très intense, la personne va se rappeler de très peu de choses dites après l’annonce du diagnostic</a:t>
            </a:r>
          </a:p>
          <a:p>
            <a:pPr lvl="1"/>
            <a:endParaRPr lang="fr-FR" dirty="0"/>
          </a:p>
          <a:p>
            <a:r>
              <a:rPr lang="fr-FR" dirty="0"/>
              <a:t>Phase de décharge émotionnelle</a:t>
            </a:r>
          </a:p>
          <a:p>
            <a:endParaRPr lang="fr-FR" dirty="0"/>
          </a:p>
        </p:txBody>
      </p:sp>
    </p:spTree>
    <p:extLst>
      <p:ext uri="{BB962C8B-B14F-4D97-AF65-F5344CB8AC3E}">
        <p14:creationId xmlns:p14="http://schemas.microsoft.com/office/powerpoint/2010/main" val="1539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Trois grands « champs » de réactions</a:t>
            </a:r>
          </a:p>
        </p:txBody>
      </p:sp>
      <p:sp>
        <p:nvSpPr>
          <p:cNvPr id="3" name="Espace réservé du contenu 2"/>
          <p:cNvSpPr>
            <a:spLocks noGrp="1"/>
          </p:cNvSpPr>
          <p:nvPr>
            <p:ph idx="1"/>
          </p:nvPr>
        </p:nvSpPr>
        <p:spPr/>
        <p:txBody>
          <a:bodyPr>
            <a:normAutofit lnSpcReduction="10000"/>
          </a:bodyPr>
          <a:lstStyle/>
          <a:p>
            <a:r>
              <a:rPr lang="fr-FR" dirty="0"/>
              <a:t>Sentiment d’arbitraire</a:t>
            </a:r>
          </a:p>
          <a:p>
            <a:pPr lvl="1"/>
            <a:r>
              <a:rPr lang="fr-FR" dirty="0"/>
              <a:t>Relié à « l’impuissance »</a:t>
            </a:r>
          </a:p>
          <a:p>
            <a:pPr lvl="1"/>
            <a:r>
              <a:rPr lang="fr-FR" dirty="0"/>
              <a:t>« Pourquoi moi ?</a:t>
            </a:r>
          </a:p>
          <a:p>
            <a:r>
              <a:rPr lang="fr-FR" dirty="0"/>
              <a:t>Culpabilité</a:t>
            </a:r>
          </a:p>
          <a:p>
            <a:pPr lvl="1"/>
            <a:r>
              <a:rPr lang="fr-FR" dirty="0"/>
              <a:t>Lien d’humanité face à l’événement (</a:t>
            </a:r>
            <a:r>
              <a:rPr lang="fr-FR" i="1" dirty="0"/>
              <a:t>H. Romano</a:t>
            </a:r>
            <a:r>
              <a:rPr lang="fr-FR" dirty="0"/>
              <a:t>)</a:t>
            </a:r>
          </a:p>
          <a:p>
            <a:pPr lvl="2"/>
            <a:r>
              <a:rPr lang="fr-FR" dirty="0"/>
              <a:t>Une réponse à l’arbitraire…</a:t>
            </a:r>
          </a:p>
          <a:p>
            <a:pPr lvl="1"/>
            <a:r>
              <a:rPr lang="fr-FR" dirty="0"/>
              <a:t>L’entendre pour aider le patient à s’en dégager</a:t>
            </a:r>
          </a:p>
          <a:p>
            <a:r>
              <a:rPr lang="fr-FR" dirty="0"/>
              <a:t>Altération du sentiment d’appartenance</a:t>
            </a:r>
          </a:p>
          <a:p>
            <a:pPr lvl="1"/>
            <a:r>
              <a:rPr lang="fr-FR" dirty="0"/>
              <a:t>Le patient « ne se reconnaît plus » et pense être reconnu autrement : </a:t>
            </a:r>
            <a:r>
              <a:rPr lang="fr-FR" i="1" dirty="0"/>
              <a:t>depuis « ça », on me regarde différemment</a:t>
            </a:r>
            <a:endParaRPr lang="fr-FR" dirty="0"/>
          </a:p>
        </p:txBody>
      </p:sp>
    </p:spTree>
    <p:extLst>
      <p:ext uri="{BB962C8B-B14F-4D97-AF65-F5344CB8AC3E}">
        <p14:creationId xmlns:p14="http://schemas.microsoft.com/office/powerpoint/2010/main" val="5656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5700F-C86A-6C4B-8A9B-A9C7B65ADD54}"/>
              </a:ext>
            </a:extLst>
          </p:cNvPr>
          <p:cNvSpPr>
            <a:spLocks noGrp="1"/>
          </p:cNvSpPr>
          <p:nvPr>
            <p:ph type="title"/>
          </p:nvPr>
        </p:nvSpPr>
        <p:spPr/>
        <p:txBody>
          <a:bodyPr/>
          <a:lstStyle/>
          <a:p>
            <a:r>
              <a:rPr lang="fr-FR" dirty="0"/>
              <a:t>Mécanismes d’adaptation (1)</a:t>
            </a:r>
          </a:p>
        </p:txBody>
      </p:sp>
      <p:sp>
        <p:nvSpPr>
          <p:cNvPr id="3" name="Espace réservé du contenu 2">
            <a:extLst>
              <a:ext uri="{FF2B5EF4-FFF2-40B4-BE49-F238E27FC236}">
                <a16:creationId xmlns:a16="http://schemas.microsoft.com/office/drawing/2014/main" id="{61EA3684-3B34-A347-8B1B-25D862BFFFF0}"/>
              </a:ext>
            </a:extLst>
          </p:cNvPr>
          <p:cNvSpPr>
            <a:spLocks noGrp="1"/>
          </p:cNvSpPr>
          <p:nvPr>
            <p:ph idx="1"/>
          </p:nvPr>
        </p:nvSpPr>
        <p:spPr/>
        <p:txBody>
          <a:bodyPr>
            <a:normAutofit lnSpcReduction="10000"/>
          </a:bodyPr>
          <a:lstStyle/>
          <a:p>
            <a:r>
              <a:rPr lang="fr-FR" dirty="0"/>
              <a:t>Mécanisme de défense (inconscients)</a:t>
            </a:r>
          </a:p>
          <a:p>
            <a:pPr lvl="1"/>
            <a:r>
              <a:rPr lang="fr-FR" dirty="0"/>
              <a:t>Déni</a:t>
            </a:r>
          </a:p>
          <a:p>
            <a:pPr lvl="2"/>
            <a:r>
              <a:rPr lang="fr-FR" dirty="0"/>
              <a:t>Refus inconscient et donc involontaire</a:t>
            </a:r>
          </a:p>
          <a:p>
            <a:pPr lvl="3"/>
            <a:r>
              <a:rPr lang="fr-FR" dirty="0"/>
              <a:t>Peut concerner la maladie elle-même, ses conséquences, ses contraintes thérapeutiques</a:t>
            </a:r>
          </a:p>
          <a:p>
            <a:pPr lvl="1"/>
            <a:r>
              <a:rPr lang="fr-FR" dirty="0"/>
              <a:t>Déplacement</a:t>
            </a:r>
          </a:p>
          <a:p>
            <a:pPr lvl="2"/>
            <a:r>
              <a:rPr lang="fr-FR" dirty="0"/>
              <a:t>Inquiétude pour des problèmes paraissant anodin à l’équipe soignante (mais qui va garder le chat pendant les jours de chimio ?)</a:t>
            </a:r>
          </a:p>
          <a:p>
            <a:pPr lvl="1"/>
            <a:r>
              <a:rPr lang="fr-FR" dirty="0"/>
              <a:t>Isolation</a:t>
            </a:r>
          </a:p>
          <a:p>
            <a:pPr lvl="2"/>
            <a:r>
              <a:rPr lang="fr-FR" dirty="0"/>
              <a:t>Sortir la maladie de tout le reste et la rendre dépourvue d’affect</a:t>
            </a:r>
          </a:p>
          <a:p>
            <a:pPr lvl="1"/>
            <a:endParaRPr lang="fr-FR" dirty="0"/>
          </a:p>
          <a:p>
            <a:pPr lvl="1"/>
            <a:endParaRPr lang="fr-FR" dirty="0"/>
          </a:p>
        </p:txBody>
      </p:sp>
    </p:spTree>
    <p:extLst>
      <p:ext uri="{BB962C8B-B14F-4D97-AF65-F5344CB8AC3E}">
        <p14:creationId xmlns:p14="http://schemas.microsoft.com/office/powerpoint/2010/main" val="79589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5700F-C86A-6C4B-8A9B-A9C7B65ADD54}"/>
              </a:ext>
            </a:extLst>
          </p:cNvPr>
          <p:cNvSpPr>
            <a:spLocks noGrp="1"/>
          </p:cNvSpPr>
          <p:nvPr>
            <p:ph type="title"/>
          </p:nvPr>
        </p:nvSpPr>
        <p:spPr/>
        <p:txBody>
          <a:bodyPr/>
          <a:lstStyle/>
          <a:p>
            <a:r>
              <a:rPr lang="fr-FR" dirty="0"/>
              <a:t>Mécanismes d’adaptation (2)</a:t>
            </a:r>
          </a:p>
        </p:txBody>
      </p:sp>
      <p:sp>
        <p:nvSpPr>
          <p:cNvPr id="3" name="Espace réservé du contenu 2">
            <a:extLst>
              <a:ext uri="{FF2B5EF4-FFF2-40B4-BE49-F238E27FC236}">
                <a16:creationId xmlns:a16="http://schemas.microsoft.com/office/drawing/2014/main" id="{61EA3684-3B34-A347-8B1B-25D862BFFFF0}"/>
              </a:ext>
            </a:extLst>
          </p:cNvPr>
          <p:cNvSpPr>
            <a:spLocks noGrp="1"/>
          </p:cNvSpPr>
          <p:nvPr>
            <p:ph idx="1"/>
          </p:nvPr>
        </p:nvSpPr>
        <p:spPr/>
        <p:txBody>
          <a:bodyPr>
            <a:normAutofit/>
          </a:bodyPr>
          <a:lstStyle/>
          <a:p>
            <a:r>
              <a:rPr lang="fr-FR" dirty="0"/>
              <a:t>Mécanisme de défense (inconscients)(2)</a:t>
            </a:r>
          </a:p>
          <a:p>
            <a:pPr lvl="1"/>
            <a:r>
              <a:rPr lang="fr-FR" dirty="0"/>
              <a:t>Régression</a:t>
            </a:r>
          </a:p>
          <a:p>
            <a:pPr lvl="2"/>
            <a:r>
              <a:rPr lang="fr-FR" dirty="0"/>
              <a:t>Permet de retourner à un état « d’avant la maladie »</a:t>
            </a:r>
          </a:p>
          <a:p>
            <a:pPr lvl="1"/>
            <a:r>
              <a:rPr lang="fr-FR" dirty="0"/>
              <a:t>Projection</a:t>
            </a:r>
          </a:p>
          <a:p>
            <a:pPr lvl="2"/>
            <a:r>
              <a:rPr lang="fr-FR" dirty="0"/>
              <a:t>Essayer de sortir la maladie de soi</a:t>
            </a:r>
          </a:p>
          <a:p>
            <a:pPr lvl="3"/>
            <a:r>
              <a:rPr lang="fr-FR" dirty="0"/>
              <a:t>Attribuer à « d’autres » la cause de la maladie</a:t>
            </a:r>
          </a:p>
          <a:p>
            <a:pPr lvl="1"/>
            <a:r>
              <a:rPr lang="fr-FR" dirty="0"/>
              <a:t>Intellectualisation et rationalisation</a:t>
            </a:r>
          </a:p>
          <a:p>
            <a:pPr lvl="1"/>
            <a:r>
              <a:rPr lang="fr-FR" dirty="0"/>
              <a:t>Banalisation, minimisation</a:t>
            </a:r>
          </a:p>
          <a:p>
            <a:pPr lvl="1"/>
            <a:endParaRPr lang="fr-FR" dirty="0"/>
          </a:p>
          <a:p>
            <a:pPr lvl="1"/>
            <a:endParaRPr lang="fr-FR" dirty="0"/>
          </a:p>
        </p:txBody>
      </p:sp>
    </p:spTree>
    <p:extLst>
      <p:ext uri="{BB962C8B-B14F-4D97-AF65-F5344CB8AC3E}">
        <p14:creationId xmlns:p14="http://schemas.microsoft.com/office/powerpoint/2010/main" val="283645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5700F-C86A-6C4B-8A9B-A9C7B65ADD54}"/>
              </a:ext>
            </a:extLst>
          </p:cNvPr>
          <p:cNvSpPr>
            <a:spLocks noGrp="1"/>
          </p:cNvSpPr>
          <p:nvPr>
            <p:ph type="title"/>
          </p:nvPr>
        </p:nvSpPr>
        <p:spPr/>
        <p:txBody>
          <a:bodyPr/>
          <a:lstStyle/>
          <a:p>
            <a:r>
              <a:rPr lang="fr-FR" dirty="0"/>
              <a:t>Mécanismes d’adaptation (3)</a:t>
            </a:r>
          </a:p>
        </p:txBody>
      </p:sp>
      <p:sp>
        <p:nvSpPr>
          <p:cNvPr id="3" name="Espace réservé du contenu 2">
            <a:extLst>
              <a:ext uri="{FF2B5EF4-FFF2-40B4-BE49-F238E27FC236}">
                <a16:creationId xmlns:a16="http://schemas.microsoft.com/office/drawing/2014/main" id="{61EA3684-3B34-A347-8B1B-25D862BFFFF0}"/>
              </a:ext>
            </a:extLst>
          </p:cNvPr>
          <p:cNvSpPr>
            <a:spLocks noGrp="1"/>
          </p:cNvSpPr>
          <p:nvPr>
            <p:ph idx="1"/>
          </p:nvPr>
        </p:nvSpPr>
        <p:spPr>
          <a:xfrm>
            <a:off x="1114423" y="1416357"/>
            <a:ext cx="7799389" cy="3805585"/>
          </a:xfrm>
        </p:spPr>
        <p:txBody>
          <a:bodyPr>
            <a:normAutofit/>
          </a:bodyPr>
          <a:lstStyle/>
          <a:p>
            <a:r>
              <a:rPr lang="fr-FR" sz="1800" dirty="0"/>
              <a:t>Efforts cognitifs conscients</a:t>
            </a:r>
          </a:p>
          <a:p>
            <a:pPr lvl="1"/>
            <a:r>
              <a:rPr lang="fr-FR" sz="1600" dirty="0"/>
              <a:t>Répression émotionnelle</a:t>
            </a:r>
          </a:p>
          <a:p>
            <a:pPr lvl="2"/>
            <a:r>
              <a:rPr lang="fr-FR" sz="1600" dirty="0"/>
              <a:t>≠ du déni car conscient</a:t>
            </a:r>
          </a:p>
          <a:p>
            <a:pPr lvl="1"/>
            <a:r>
              <a:rPr lang="fr-FR" sz="1600" dirty="0"/>
              <a:t>Combativité</a:t>
            </a:r>
          </a:p>
          <a:p>
            <a:pPr lvl="2"/>
            <a:r>
              <a:rPr lang="fr-FR" sz="1600" dirty="0"/>
              <a:t>Particulièrement sensible autour des questions professionnelles</a:t>
            </a:r>
          </a:p>
          <a:p>
            <a:pPr lvl="1"/>
            <a:r>
              <a:rPr lang="fr-FR" sz="1600" dirty="0"/>
              <a:t>Renoncement et résignation</a:t>
            </a:r>
          </a:p>
          <a:p>
            <a:r>
              <a:rPr lang="fr-FR" sz="1800" dirty="0"/>
              <a:t>Mécanismes comportementaux</a:t>
            </a:r>
          </a:p>
          <a:p>
            <a:pPr lvl="1"/>
            <a:r>
              <a:rPr lang="fr-FR" sz="1600" dirty="0"/>
              <a:t>Révolte, revendication</a:t>
            </a:r>
          </a:p>
          <a:p>
            <a:pPr lvl="1"/>
            <a:r>
              <a:rPr lang="fr-FR" sz="1600" dirty="0"/>
              <a:t>Fuite et évitement (retards, non adhésion au programme de soins…)</a:t>
            </a:r>
          </a:p>
          <a:p>
            <a:pPr lvl="1"/>
            <a:r>
              <a:rPr lang="fr-FR" sz="1600" dirty="0"/>
              <a:t>Compensation (substances diverses…)</a:t>
            </a:r>
          </a:p>
          <a:p>
            <a:pPr lvl="1"/>
            <a:r>
              <a:rPr lang="fr-FR" sz="1600" dirty="0"/>
              <a:t>Information et soutien social (Internet, associations de patients…)</a:t>
            </a:r>
          </a:p>
          <a:p>
            <a:pPr lvl="1"/>
            <a:endParaRPr lang="fr-FR" sz="1600" dirty="0"/>
          </a:p>
        </p:txBody>
      </p:sp>
    </p:spTree>
    <p:extLst>
      <p:ext uri="{BB962C8B-B14F-4D97-AF65-F5344CB8AC3E}">
        <p14:creationId xmlns:p14="http://schemas.microsoft.com/office/powerpoint/2010/main" val="32604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L’annonce : un degré de satisfaction élevé, mais…</a:t>
            </a:r>
          </a:p>
        </p:txBody>
      </p:sp>
      <p:sp>
        <p:nvSpPr>
          <p:cNvPr id="3" name="Espace réservé du contenu 2"/>
          <p:cNvSpPr>
            <a:spLocks noGrp="1"/>
          </p:cNvSpPr>
          <p:nvPr>
            <p:ph idx="1"/>
          </p:nvPr>
        </p:nvSpPr>
        <p:spPr/>
        <p:txBody>
          <a:bodyPr/>
          <a:lstStyle/>
          <a:p>
            <a:endParaRPr lang="fr-FR"/>
          </a:p>
        </p:txBody>
      </p:sp>
      <p:pic>
        <p:nvPicPr>
          <p:cNvPr id="7" name="Espace réservé du contenu 3"/>
          <p:cNvPicPr>
            <a:picLocks noChangeAspect="1"/>
          </p:cNvPicPr>
          <p:nvPr/>
        </p:nvPicPr>
        <p:blipFill rotWithShape="1">
          <a:blip r:embed="rId2"/>
          <a:srcRect l="108" r="-163"/>
          <a:stretch/>
        </p:blipFill>
        <p:spPr>
          <a:xfrm>
            <a:off x="975482" y="1517589"/>
            <a:ext cx="2797612" cy="3805585"/>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rotWithShape="1">
          <a:blip r:embed="rId3"/>
          <a:srcRect t="3778"/>
          <a:stretch/>
        </p:blipFill>
        <p:spPr>
          <a:xfrm>
            <a:off x="4691968" y="1517589"/>
            <a:ext cx="2923255" cy="3801285"/>
          </a:xfrm>
          <a:prstGeom prst="rect">
            <a:avLst/>
          </a:prstGeom>
          <a:ln>
            <a:noFill/>
          </a:ln>
          <a:effectLst>
            <a:outerShdw blurRad="190500" algn="tl" rotWithShape="0">
              <a:srgbClr val="000000">
                <a:alpha val="70000"/>
              </a:srgbClr>
            </a:outerShdw>
          </a:effectLst>
        </p:spPr>
      </p:pic>
      <p:pic>
        <p:nvPicPr>
          <p:cNvPr id="9" name="Image 8"/>
          <p:cNvPicPr>
            <a:picLocks noChangeAspect="1"/>
          </p:cNvPicPr>
          <p:nvPr/>
        </p:nvPicPr>
        <p:blipFill>
          <a:blip r:embed="rId4"/>
          <a:stretch>
            <a:fillRect/>
          </a:stretch>
        </p:blipFill>
        <p:spPr>
          <a:xfrm>
            <a:off x="7887502" y="2839611"/>
            <a:ext cx="1026311" cy="14458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34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L’annonce : prendre en compte le caractère multidimensionnel</a:t>
            </a:r>
          </a:p>
        </p:txBody>
      </p:sp>
      <p:sp>
        <p:nvSpPr>
          <p:cNvPr id="3" name="Espace réservé du contenu 2"/>
          <p:cNvSpPr>
            <a:spLocks noGrp="1"/>
          </p:cNvSpPr>
          <p:nvPr>
            <p:ph idx="1"/>
          </p:nvPr>
        </p:nvSpPr>
        <p:spPr/>
        <p:txBody>
          <a:bodyPr/>
          <a:lstStyle/>
          <a:p>
            <a:endParaRPr lang="fr-FR" dirty="0"/>
          </a:p>
        </p:txBody>
      </p:sp>
      <p:pic>
        <p:nvPicPr>
          <p:cNvPr id="6" name="Espace réservé du contenu 3"/>
          <p:cNvPicPr>
            <a:picLocks noChangeAspect="1"/>
          </p:cNvPicPr>
          <p:nvPr/>
        </p:nvPicPr>
        <p:blipFill rotWithShape="1">
          <a:blip r:embed="rId2"/>
          <a:srcRect l="-816" r="1177"/>
          <a:stretch/>
        </p:blipFill>
        <p:spPr>
          <a:xfrm>
            <a:off x="3230136" y="1535688"/>
            <a:ext cx="2843625" cy="3805238"/>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3"/>
          <a:stretch>
            <a:fillRect/>
          </a:stretch>
        </p:blipFill>
        <p:spPr>
          <a:xfrm>
            <a:off x="7268784" y="2839611"/>
            <a:ext cx="1026311" cy="14458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15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6D3FF-322B-FB47-AE2E-FA7DE7E0630A}"/>
              </a:ext>
            </a:extLst>
          </p:cNvPr>
          <p:cNvSpPr>
            <a:spLocks noGrp="1"/>
          </p:cNvSpPr>
          <p:nvPr>
            <p:ph type="title"/>
          </p:nvPr>
        </p:nvSpPr>
        <p:spPr/>
        <p:txBody>
          <a:bodyPr/>
          <a:lstStyle/>
          <a:p>
            <a:r>
              <a:rPr lang="fr-FR" dirty="0"/>
              <a:t>En conclusion (1)</a:t>
            </a:r>
          </a:p>
        </p:txBody>
      </p:sp>
      <p:sp>
        <p:nvSpPr>
          <p:cNvPr id="3" name="Espace réservé du contenu 2">
            <a:extLst>
              <a:ext uri="{FF2B5EF4-FFF2-40B4-BE49-F238E27FC236}">
                <a16:creationId xmlns:a16="http://schemas.microsoft.com/office/drawing/2014/main" id="{37A0D6A6-A892-5046-AE97-1B1B34100F8C}"/>
              </a:ext>
            </a:extLst>
          </p:cNvPr>
          <p:cNvSpPr>
            <a:spLocks noGrp="1"/>
          </p:cNvSpPr>
          <p:nvPr>
            <p:ph idx="1"/>
          </p:nvPr>
        </p:nvSpPr>
        <p:spPr>
          <a:xfrm>
            <a:off x="195943" y="1712686"/>
            <a:ext cx="8528957" cy="3509256"/>
          </a:xfrm>
        </p:spPr>
        <p:txBody>
          <a:bodyPr>
            <a:normAutofit/>
          </a:bodyPr>
          <a:lstStyle/>
          <a:p>
            <a:r>
              <a:rPr lang="fr-FR" dirty="0"/>
              <a:t>L’annonce d’une maladie grave est un moment difficile </a:t>
            </a:r>
            <a:r>
              <a:rPr lang="fr-FR" b="1" dirty="0"/>
              <a:t>pour la personne malade </a:t>
            </a:r>
            <a:r>
              <a:rPr lang="fr-FR" dirty="0"/>
              <a:t>et pour </a:t>
            </a:r>
            <a:r>
              <a:rPr lang="fr-FR" b="1" dirty="0"/>
              <a:t>l’équipe soignante qui fait l’annonce</a:t>
            </a:r>
          </a:p>
          <a:p>
            <a:r>
              <a:rPr lang="fr-FR" dirty="0"/>
              <a:t>C’est difficile car c’est détenir un savoir nuisible et devoir le transmettre</a:t>
            </a:r>
          </a:p>
          <a:p>
            <a:r>
              <a:rPr lang="fr-FR" dirty="0"/>
              <a:t>Le soignant doit savoir </a:t>
            </a:r>
            <a:r>
              <a:rPr lang="fr-FR" b="1" dirty="0"/>
              <a:t>protéger le patient </a:t>
            </a:r>
            <a:r>
              <a:rPr lang="fr-FR" dirty="0"/>
              <a:t>de ses propres mouvements défensifs</a:t>
            </a:r>
          </a:p>
          <a:p>
            <a:r>
              <a:rPr lang="fr-FR" dirty="0"/>
              <a:t>La notion </a:t>
            </a:r>
            <a:r>
              <a:rPr lang="fr-FR" b="1" dirty="0"/>
              <a:t>d’adaptabilité</a:t>
            </a:r>
            <a:r>
              <a:rPr lang="fr-FR" dirty="0"/>
              <a:t> est essentielle : l’annonce d’une même maladie est chaque fois différente</a:t>
            </a:r>
          </a:p>
        </p:txBody>
      </p:sp>
    </p:spTree>
    <p:extLst>
      <p:ext uri="{BB962C8B-B14F-4D97-AF65-F5344CB8AC3E}">
        <p14:creationId xmlns:p14="http://schemas.microsoft.com/office/powerpoint/2010/main" val="40051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53931-2EB0-ED41-A50E-C38FBC02B750}"/>
              </a:ext>
            </a:extLst>
          </p:cNvPr>
          <p:cNvSpPr/>
          <p:nvPr/>
        </p:nvSpPr>
        <p:spPr>
          <a:xfrm>
            <a:off x="234086" y="2804997"/>
            <a:ext cx="8705088" cy="400110"/>
          </a:xfrm>
          <a:prstGeom prst="rect">
            <a:avLst/>
          </a:prstGeom>
        </p:spPr>
        <p:txBody>
          <a:bodyPr wrap="square">
            <a:spAutoFit/>
          </a:bodyPr>
          <a:lstStyle/>
          <a:p>
            <a:r>
              <a:rPr lang="fr-FR" sz="2000" b="1" dirty="0">
                <a:latin typeface="Chalkduster" panose="03050602040202020205" pitchFamily="66" charset="77"/>
                <a:cs typeface="Lao MN" pitchFamily="2" charset="0"/>
              </a:rPr>
              <a:t>Bien annoncer, c’est redonner une humanité à l’inhumain</a:t>
            </a:r>
          </a:p>
        </p:txBody>
      </p:sp>
    </p:spTree>
    <p:extLst>
      <p:ext uri="{BB962C8B-B14F-4D97-AF65-F5344CB8AC3E}">
        <p14:creationId xmlns:p14="http://schemas.microsoft.com/office/powerpoint/2010/main" val="39574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Bibliographie</a:t>
            </a:r>
          </a:p>
        </p:txBody>
      </p:sp>
      <p:sp>
        <p:nvSpPr>
          <p:cNvPr id="3" name="Espace réservé du contenu 2"/>
          <p:cNvSpPr>
            <a:spLocks noGrp="1"/>
          </p:cNvSpPr>
          <p:nvPr>
            <p:ph idx="1"/>
          </p:nvPr>
        </p:nvSpPr>
        <p:spPr>
          <a:xfrm>
            <a:off x="171418" y="1568191"/>
            <a:ext cx="8570976" cy="3805585"/>
          </a:xfrm>
        </p:spPr>
        <p:txBody>
          <a:bodyPr>
            <a:noAutofit/>
          </a:bodyPr>
          <a:lstStyle/>
          <a:p>
            <a:pPr>
              <a:spcBef>
                <a:spcPts val="1000"/>
              </a:spcBef>
            </a:pPr>
            <a:r>
              <a:rPr lang="fr-FR" sz="1000" b="1" dirty="0"/>
              <a:t>L’annonce d’un diagnostic grave. H. Romano, La revue de médecine interne 31 (2010) 626-630.</a:t>
            </a:r>
          </a:p>
          <a:p>
            <a:pPr>
              <a:spcBef>
                <a:spcPts val="1000"/>
              </a:spcBef>
            </a:pPr>
            <a:r>
              <a:rPr lang="fr-FR" sz="1000" b="1" dirty="0" err="1"/>
              <a:t>F.Teike</a:t>
            </a:r>
            <a:r>
              <a:rPr lang="fr-FR" sz="1000" b="1" dirty="0"/>
              <a:t> </a:t>
            </a:r>
            <a:r>
              <a:rPr lang="fr-FR" sz="1000" b="1" dirty="0" err="1"/>
              <a:t>Lüthi</a:t>
            </a:r>
            <a:r>
              <a:rPr lang="fr-FR" sz="1000" b="1" dirty="0"/>
              <a:t>, B. Cantin. Annonce de mauvaises nouvelles: une pointe d’EPICES dans l’apprentissage. Revue Médicale Suisse 2011 </a:t>
            </a:r>
          </a:p>
          <a:p>
            <a:pPr>
              <a:spcBef>
                <a:spcPts val="1000"/>
              </a:spcBef>
            </a:pPr>
            <a:r>
              <a:rPr lang="fr-FR" sz="1000" b="1" dirty="0"/>
              <a:t>J. </a:t>
            </a:r>
            <a:r>
              <a:rPr lang="fr-FR" sz="1000" b="1" dirty="0" err="1"/>
              <a:t>Castioni</a:t>
            </a:r>
            <a:r>
              <a:rPr lang="fr-FR" sz="1000" b="1" dirty="0"/>
              <a:t>, F. </a:t>
            </a:r>
            <a:r>
              <a:rPr lang="fr-FR" sz="1000" b="1" dirty="0" err="1"/>
              <a:t>Teike</a:t>
            </a:r>
            <a:r>
              <a:rPr lang="fr-FR" sz="1000" b="1" dirty="0"/>
              <a:t> </a:t>
            </a:r>
            <a:r>
              <a:rPr lang="fr-FR" sz="1000" b="1" dirty="0" err="1"/>
              <a:t>Lüthi</a:t>
            </a:r>
            <a:r>
              <a:rPr lang="fr-FR" sz="1000" b="1" dirty="0"/>
              <a:t>, S. Moser </a:t>
            </a:r>
            <a:r>
              <a:rPr lang="fr-FR" sz="1000" b="1" dirty="0" err="1"/>
              <a:t>Boretti</a:t>
            </a:r>
            <a:r>
              <a:rPr lang="fr-FR" sz="1000" b="1" dirty="0"/>
              <a:t> et  P. Vollenweider. L’annonce de mauvaises nouvelles en binôme </a:t>
            </a:r>
            <a:r>
              <a:rPr lang="fr-FR" sz="1000" b="1" dirty="0" err="1"/>
              <a:t>médico-infirmier</a:t>
            </a:r>
            <a:r>
              <a:rPr lang="fr-FR" sz="1000" b="1" dirty="0"/>
              <a:t>: mise en pratique en médecine interne. Revue Médicale Suisse 2015</a:t>
            </a:r>
          </a:p>
          <a:p>
            <a:pPr>
              <a:spcBef>
                <a:spcPts val="1000"/>
              </a:spcBef>
            </a:pPr>
            <a:r>
              <a:rPr lang="fr-FR" sz="1000" dirty="0"/>
              <a:t>Information du patient et annonce d’une maladie grave. L. </a:t>
            </a:r>
            <a:r>
              <a:rPr lang="fr-FR" sz="1000" dirty="0" err="1"/>
              <a:t>Misery</a:t>
            </a:r>
            <a:r>
              <a:rPr lang="fr-FR" sz="1000" dirty="0"/>
              <a:t> &amp; M. </a:t>
            </a:r>
            <a:r>
              <a:rPr lang="fr-FR" sz="1000" dirty="0" err="1"/>
              <a:t>Chastaing</a:t>
            </a:r>
            <a:r>
              <a:rPr lang="fr-FR" sz="1000" dirty="0"/>
              <a:t>. La revue de médecine interne 26 (2005) 960-5.</a:t>
            </a:r>
          </a:p>
          <a:p>
            <a:pPr>
              <a:spcBef>
                <a:spcPts val="1000"/>
              </a:spcBef>
            </a:pPr>
            <a:r>
              <a:rPr lang="fr-FR" sz="1000" dirty="0"/>
              <a:t>Etude sur l’annonce du diagnostic de cancer et le ressenti des malades en 2011. Mai 2012.</a:t>
            </a:r>
          </a:p>
          <a:p>
            <a:pPr>
              <a:spcBef>
                <a:spcPts val="1000"/>
              </a:spcBef>
            </a:pPr>
            <a:r>
              <a:rPr lang="fr-FR" sz="1000" dirty="0"/>
              <a:t>C’est comment quand on est mort ? Accompagner les enfants sur le chemin du chagrin. H. Romano, La pensée sauvage, Grenoble, 2009</a:t>
            </a:r>
          </a:p>
          <a:p>
            <a:pPr>
              <a:spcBef>
                <a:spcPts val="1000"/>
              </a:spcBef>
            </a:pPr>
            <a:r>
              <a:rPr lang="fr-FR" sz="1000" dirty="0"/>
              <a:t>L’Annonce. Dire la maladie grave. Martine </a:t>
            </a:r>
            <a:r>
              <a:rPr lang="fr-FR" sz="1000" dirty="0" err="1"/>
              <a:t>Rusniewski</a:t>
            </a:r>
            <a:r>
              <a:rPr lang="fr-FR" sz="1000" dirty="0"/>
              <a:t> et Gil Rabier, </a:t>
            </a:r>
            <a:r>
              <a:rPr lang="fr-FR" sz="1000" dirty="0" err="1"/>
              <a:t>Dunod</a:t>
            </a:r>
            <a:r>
              <a:rPr lang="fr-FR" sz="1000" dirty="0"/>
              <a:t> 201</a:t>
            </a:r>
          </a:p>
          <a:p>
            <a:pPr>
              <a:spcBef>
                <a:spcPts val="1000"/>
              </a:spcBef>
            </a:pPr>
            <a:r>
              <a:rPr lang="fr-FR" sz="1000" dirty="0">
                <a:hlinkClick r:id="rId3"/>
              </a:rPr>
              <a:t>https://www.cairn.info/revue-laennec-2012-2-page-24.htm (</a:t>
            </a:r>
            <a:r>
              <a:rPr lang="fr-FR" sz="1000" b="1" dirty="0"/>
              <a:t>L'annonce d'une mauvaise nouvelle médicale épreuve pour le malade, défi pour le médecin)</a:t>
            </a:r>
            <a:endParaRPr lang="fr-FR" sz="1000" dirty="0">
              <a:hlinkClick r:id="rId3"/>
            </a:endParaRPr>
          </a:p>
          <a:p>
            <a:pPr>
              <a:spcBef>
                <a:spcPts val="1000"/>
              </a:spcBef>
            </a:pPr>
            <a:r>
              <a:rPr lang="fr-FR" sz="1000" dirty="0">
                <a:hlinkClick r:id="rId3"/>
              </a:rPr>
              <a:t>http://www.has-sante.fr/portail/upload/docs/application/pdf/2008-10/mauvaisenouvelle_vf.pdf</a:t>
            </a:r>
            <a:r>
              <a:rPr lang="fr-FR" sz="1000" dirty="0"/>
              <a:t> </a:t>
            </a:r>
          </a:p>
          <a:p>
            <a:pPr>
              <a:spcBef>
                <a:spcPts val="1000"/>
              </a:spcBef>
            </a:pPr>
            <a:r>
              <a:rPr lang="fr-FR" sz="1000" dirty="0">
                <a:hlinkClick r:id="rId4"/>
              </a:rPr>
              <a:t>https://www.canal-u.tv/video/canal_u_medecine/annonce_d_une_maladie_grave.5021</a:t>
            </a:r>
            <a:endParaRPr lang="fr-FR" sz="1000" dirty="0"/>
          </a:p>
          <a:p>
            <a:pPr>
              <a:spcBef>
                <a:spcPts val="1000"/>
              </a:spcBef>
            </a:pPr>
            <a:r>
              <a:rPr lang="fr-FR" sz="1000" dirty="0">
                <a:hlinkClick r:id="rId5"/>
              </a:rPr>
              <a:t>http://www.corevih-bretagne.fr</a:t>
            </a:r>
            <a:r>
              <a:rPr lang="fr-FR" sz="1000" dirty="0"/>
              <a:t> </a:t>
            </a:r>
          </a:p>
        </p:txBody>
      </p:sp>
      <p:pic>
        <p:nvPicPr>
          <p:cNvPr id="5" name="Image 4"/>
          <p:cNvPicPr>
            <a:picLocks noChangeAspect="1"/>
          </p:cNvPicPr>
          <p:nvPr/>
        </p:nvPicPr>
        <p:blipFill>
          <a:blip r:embed="rId6"/>
          <a:stretch>
            <a:fillRect/>
          </a:stretch>
        </p:blipFill>
        <p:spPr>
          <a:xfrm>
            <a:off x="7365574" y="217089"/>
            <a:ext cx="959073" cy="13511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73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1</a:t>
            </a:r>
          </a:p>
        </p:txBody>
      </p:sp>
      <p:sp>
        <p:nvSpPr>
          <p:cNvPr id="3" name="Espace réservé du contenu 2"/>
          <p:cNvSpPr>
            <a:spLocks noGrp="1"/>
          </p:cNvSpPr>
          <p:nvPr>
            <p:ph idx="1"/>
          </p:nvPr>
        </p:nvSpPr>
        <p:spPr/>
        <p:txBody>
          <a:bodyPr/>
          <a:lstStyle/>
          <a:p>
            <a:endParaRPr lang="fr-FR" dirty="0"/>
          </a:p>
          <a:p>
            <a:endParaRPr lang="fr-FR" dirty="0"/>
          </a:p>
          <a:p>
            <a:r>
              <a:rPr lang="fr-FR" dirty="0"/>
              <a:t>Pour vous, professionnel de santé, quel mot représente l’annonce d’une maladie grave (un cancer, un diabète insulino-dépendant, une infection par le VIH…)?</a:t>
            </a:r>
          </a:p>
          <a:p>
            <a:endParaRPr lang="fr-FR" dirty="0"/>
          </a:p>
          <a:p>
            <a:pPr marL="0" indent="0">
              <a:buNone/>
            </a:pPr>
            <a:endParaRPr lang="fr-FR" dirty="0"/>
          </a:p>
        </p:txBody>
      </p:sp>
    </p:spTree>
    <p:extLst>
      <p:ext uri="{BB962C8B-B14F-4D97-AF65-F5344CB8AC3E}">
        <p14:creationId xmlns:p14="http://schemas.microsoft.com/office/powerpoint/2010/main" val="36290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L’annonce</a:t>
            </a:r>
          </a:p>
        </p:txBody>
      </p:sp>
      <p:sp>
        <p:nvSpPr>
          <p:cNvPr id="3" name="Espace réservé du contenu 2"/>
          <p:cNvSpPr>
            <a:spLocks noGrp="1"/>
          </p:cNvSpPr>
          <p:nvPr>
            <p:ph idx="1"/>
          </p:nvPr>
        </p:nvSpPr>
        <p:spPr/>
        <p:txBody>
          <a:bodyPr/>
          <a:lstStyle/>
          <a:p>
            <a:r>
              <a:rPr lang="fr-FR" dirty="0"/>
              <a:t>Conditionne souvent l’acceptation de la maladie</a:t>
            </a:r>
          </a:p>
          <a:p>
            <a:r>
              <a:rPr lang="fr-FR" dirty="0"/>
              <a:t>Evènement traumatique</a:t>
            </a:r>
          </a:p>
          <a:p>
            <a:pPr lvl="1"/>
            <a:r>
              <a:rPr lang="fr-FR" dirty="0"/>
              <a:t>Violent et intense</a:t>
            </a:r>
          </a:p>
          <a:p>
            <a:pPr lvl="1"/>
            <a:r>
              <a:rPr lang="fr-FR" dirty="0"/>
              <a:t>« Marquant »</a:t>
            </a:r>
          </a:p>
          <a:p>
            <a:pPr lvl="2"/>
            <a:r>
              <a:rPr lang="fr-FR" i="1" dirty="0"/>
              <a:t>« En une fraction de seconde, la vie bascule »</a:t>
            </a:r>
          </a:p>
          <a:p>
            <a:pPr lvl="2"/>
            <a:r>
              <a:rPr lang="fr-FR" i="1" dirty="0"/>
              <a:t>« Il y a le temps d’avant et le temps d’après »</a:t>
            </a:r>
          </a:p>
          <a:p>
            <a:pPr lvl="2"/>
            <a:r>
              <a:rPr lang="fr-FR" i="1" dirty="0"/>
              <a:t>« Rien ne sera plus jamais comme avant »</a:t>
            </a:r>
          </a:p>
        </p:txBody>
      </p:sp>
      <p:sp>
        <p:nvSpPr>
          <p:cNvPr id="4" name="Rectangle 3"/>
          <p:cNvSpPr/>
          <p:nvPr/>
        </p:nvSpPr>
        <p:spPr>
          <a:xfrm>
            <a:off x="49459" y="5241548"/>
            <a:ext cx="8864354" cy="246221"/>
          </a:xfrm>
          <a:prstGeom prst="rect">
            <a:avLst/>
          </a:prstGeom>
        </p:spPr>
        <p:txBody>
          <a:bodyPr wrap="square">
            <a:spAutoFit/>
          </a:bodyPr>
          <a:lstStyle/>
          <a:p>
            <a:r>
              <a:rPr lang="fr-FR" sz="1000" dirty="0"/>
              <a:t>L’annonce d’un diagnostic grave. H. Romano, La revue de médecine interne 31 (2010) 626-630.</a:t>
            </a:r>
          </a:p>
        </p:txBody>
      </p:sp>
    </p:spTree>
    <p:extLst>
      <p:ext uri="{BB962C8B-B14F-4D97-AF65-F5344CB8AC3E}">
        <p14:creationId xmlns:p14="http://schemas.microsoft.com/office/powerpoint/2010/main" val="42069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légal et juridique</a:t>
            </a:r>
          </a:p>
        </p:txBody>
      </p:sp>
      <p:sp>
        <p:nvSpPr>
          <p:cNvPr id="3" name="Espace réservé du contenu 2"/>
          <p:cNvSpPr>
            <a:spLocks noGrp="1"/>
          </p:cNvSpPr>
          <p:nvPr>
            <p:ph idx="1"/>
          </p:nvPr>
        </p:nvSpPr>
        <p:spPr/>
        <p:txBody>
          <a:bodyPr>
            <a:normAutofit fontScale="85000" lnSpcReduction="20000"/>
          </a:bodyPr>
          <a:lstStyle/>
          <a:p>
            <a:r>
              <a:rPr lang="fr-FR" dirty="0"/>
              <a:t>Code de déontologie (Art. 35)</a:t>
            </a:r>
          </a:p>
          <a:p>
            <a:pPr lvl="1"/>
            <a:r>
              <a:rPr lang="fr-FR" dirty="0"/>
              <a:t>Le médecin doit au patient une information loyale, claire et appropriée sur son état, les investigations et les choix qu’il propose.</a:t>
            </a:r>
          </a:p>
          <a:p>
            <a:pPr marL="685800" lvl="2" indent="0">
              <a:buNone/>
            </a:pPr>
            <a:r>
              <a:rPr lang="fr-FR" i="1" dirty="0"/>
              <a:t>Toutefois, dans l’intérêt du malade, et pour des raisons que le praticien apprécie en conscience, un malade peut être tenu dans l’ignorance de son état (sauf risques de contamination d’autres personnes).</a:t>
            </a:r>
          </a:p>
          <a:p>
            <a:r>
              <a:rPr lang="fr-FR" dirty="0"/>
              <a:t>La loi du 4 mars 2002 : va plus loin !</a:t>
            </a:r>
          </a:p>
          <a:p>
            <a:pPr lvl="1"/>
            <a:r>
              <a:rPr lang="fr-FR" dirty="0"/>
              <a:t>Toute personne a le droit d’être informée sur son état de santé…</a:t>
            </a:r>
          </a:p>
          <a:p>
            <a:pPr lvl="2"/>
            <a:r>
              <a:rPr lang="fr-FR" dirty="0"/>
              <a:t>Cette information incombe à tout professionnel de santé</a:t>
            </a:r>
          </a:p>
          <a:p>
            <a:pPr lvl="2"/>
            <a:r>
              <a:rPr lang="fr-FR" dirty="0"/>
              <a:t>Cette information est délivrée au cours d’un entretien individuel</a:t>
            </a:r>
          </a:p>
          <a:p>
            <a:r>
              <a:rPr lang="fr-FR" dirty="0"/>
              <a:t>Rapport HAS 2008 sur l’annonce d’une mauvaise nouvelle</a:t>
            </a:r>
            <a:r>
              <a:rPr lang="fr-FR" baseline="30000" dirty="0"/>
              <a:t>1</a:t>
            </a:r>
          </a:p>
          <a:p>
            <a:pPr lvl="1"/>
            <a:r>
              <a:rPr lang="fr-FR" dirty="0"/>
              <a:t>« une nouvelle qui change radicalement et négativement l’idée que le patient se fait de son être et de son avenir »</a:t>
            </a:r>
          </a:p>
          <a:p>
            <a:endParaRPr lang="fr-FR" dirty="0"/>
          </a:p>
          <a:p>
            <a:pPr lvl="2"/>
            <a:endParaRPr lang="fr-FR" dirty="0"/>
          </a:p>
        </p:txBody>
      </p:sp>
      <p:sp>
        <p:nvSpPr>
          <p:cNvPr id="4" name="ZoneTexte 3"/>
          <p:cNvSpPr txBox="1"/>
          <p:nvPr/>
        </p:nvSpPr>
        <p:spPr>
          <a:xfrm>
            <a:off x="461639" y="5221942"/>
            <a:ext cx="7497565" cy="369332"/>
          </a:xfrm>
          <a:prstGeom prst="rect">
            <a:avLst/>
          </a:prstGeom>
          <a:noFill/>
        </p:spPr>
        <p:txBody>
          <a:bodyPr wrap="none" rtlCol="0">
            <a:spAutoFit/>
          </a:bodyPr>
          <a:lstStyle/>
          <a:p>
            <a:r>
              <a:rPr lang="fr-FR" sz="900" baseline="30000" dirty="0"/>
              <a:t>1 </a:t>
            </a:r>
            <a:r>
              <a:rPr lang="fr-FR" sz="900" dirty="0">
                <a:hlinkClick r:id="rId2"/>
              </a:rPr>
              <a:t>http://www.has-sante.fr/portail/upload/docs/application/pdf/2008-10/fiche_methode_annoncer_une_mauvaise_nouvelle_v1.pdf</a:t>
            </a:r>
            <a:endParaRPr lang="fr-FR" sz="900" dirty="0"/>
          </a:p>
          <a:p>
            <a:endParaRPr lang="fr-FR" sz="900" dirty="0"/>
          </a:p>
        </p:txBody>
      </p:sp>
    </p:spTree>
    <p:extLst>
      <p:ext uri="{BB962C8B-B14F-4D97-AF65-F5344CB8AC3E}">
        <p14:creationId xmlns:p14="http://schemas.microsoft.com/office/powerpoint/2010/main" val="222191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79C76-1CFD-8143-96B5-F994502B2411}"/>
              </a:ext>
            </a:extLst>
          </p:cNvPr>
          <p:cNvSpPr>
            <a:spLocks noGrp="1"/>
          </p:cNvSpPr>
          <p:nvPr>
            <p:ph type="title"/>
          </p:nvPr>
        </p:nvSpPr>
        <p:spPr/>
        <p:txBody>
          <a:bodyPr/>
          <a:lstStyle/>
          <a:p>
            <a:r>
              <a:rPr lang="fr-FR" dirty="0"/>
              <a:t>Les personnes veulent savoir…</a:t>
            </a:r>
          </a:p>
        </p:txBody>
      </p:sp>
      <p:sp>
        <p:nvSpPr>
          <p:cNvPr id="3" name="Espace réservé du contenu 2">
            <a:extLst>
              <a:ext uri="{FF2B5EF4-FFF2-40B4-BE49-F238E27FC236}">
                <a16:creationId xmlns:a16="http://schemas.microsoft.com/office/drawing/2014/main" id="{7B21C750-0681-B245-8F66-A297643C2414}"/>
              </a:ext>
            </a:extLst>
          </p:cNvPr>
          <p:cNvSpPr>
            <a:spLocks noGrp="1"/>
          </p:cNvSpPr>
          <p:nvPr>
            <p:ph idx="1"/>
          </p:nvPr>
        </p:nvSpPr>
        <p:spPr>
          <a:xfrm>
            <a:off x="585216" y="1416357"/>
            <a:ext cx="8328596" cy="3805585"/>
          </a:xfrm>
        </p:spPr>
        <p:txBody>
          <a:bodyPr/>
          <a:lstStyle/>
          <a:p>
            <a:r>
              <a:rPr lang="fr-FR" dirty="0"/>
              <a:t>Enquête américaine – 1982</a:t>
            </a:r>
            <a:r>
              <a:rPr lang="fr-FR" baseline="30000" dirty="0"/>
              <a:t>1</a:t>
            </a:r>
            <a:endParaRPr lang="fr-FR" dirty="0"/>
          </a:p>
          <a:p>
            <a:pPr lvl="1"/>
            <a:r>
              <a:rPr lang="fr-FR" dirty="0"/>
              <a:t>1251 personnes</a:t>
            </a:r>
          </a:p>
          <a:p>
            <a:pPr lvl="2"/>
            <a:r>
              <a:rPr lang="fr-FR" dirty="0"/>
              <a:t>96% veulent être informés en cas de diagnostic de cancer</a:t>
            </a:r>
          </a:p>
          <a:p>
            <a:pPr lvl="2"/>
            <a:r>
              <a:rPr lang="fr-FR" dirty="0"/>
              <a:t>85% souhaitent une estimation précise de leur espérance de vie</a:t>
            </a:r>
          </a:p>
          <a:p>
            <a:r>
              <a:rPr lang="fr-FR" dirty="0"/>
              <a:t>Enquête en Ecosse – 1996</a:t>
            </a:r>
            <a:r>
              <a:rPr lang="fr-FR" baseline="30000" dirty="0"/>
              <a:t>2</a:t>
            </a:r>
            <a:endParaRPr lang="fr-FR" dirty="0"/>
          </a:p>
          <a:p>
            <a:pPr lvl="1"/>
            <a:r>
              <a:rPr lang="fr-FR" dirty="0"/>
              <a:t>250 patients d’un centre anti-cancer</a:t>
            </a:r>
          </a:p>
          <a:p>
            <a:pPr lvl="2"/>
            <a:r>
              <a:rPr lang="fr-FR" dirty="0"/>
              <a:t>91% veulent connaître les chances de guérisons</a:t>
            </a:r>
          </a:p>
          <a:p>
            <a:pPr lvl="2"/>
            <a:r>
              <a:rPr lang="fr-FR" dirty="0"/>
              <a:t>94% veulent connaître les détails de tolérance du traitement</a:t>
            </a:r>
          </a:p>
        </p:txBody>
      </p:sp>
      <p:sp>
        <p:nvSpPr>
          <p:cNvPr id="4" name="Rectangle 3">
            <a:extLst>
              <a:ext uri="{FF2B5EF4-FFF2-40B4-BE49-F238E27FC236}">
                <a16:creationId xmlns:a16="http://schemas.microsoft.com/office/drawing/2014/main" id="{EE528978-452A-C046-B5A0-7591EDED477C}"/>
              </a:ext>
            </a:extLst>
          </p:cNvPr>
          <p:cNvSpPr/>
          <p:nvPr/>
        </p:nvSpPr>
        <p:spPr>
          <a:xfrm>
            <a:off x="-1" y="4914536"/>
            <a:ext cx="8913813" cy="807913"/>
          </a:xfrm>
          <a:prstGeom prst="rect">
            <a:avLst/>
          </a:prstGeom>
        </p:spPr>
        <p:txBody>
          <a:bodyPr wrap="square">
            <a:spAutoFit/>
          </a:bodyPr>
          <a:lstStyle/>
          <a:p>
            <a:pPr marL="228600" indent="-228600">
              <a:buAutoNum type="arabicPeriod"/>
            </a:pPr>
            <a:r>
              <a:rPr lang="fr-FR" sz="900" dirty="0"/>
              <a:t>Morris B, Abram C. </a:t>
            </a:r>
            <a:r>
              <a:rPr lang="fr-FR" sz="900" dirty="0" err="1"/>
              <a:t>Making</a:t>
            </a:r>
            <a:r>
              <a:rPr lang="fr-FR" sz="900" dirty="0"/>
              <a:t> Healthcare </a:t>
            </a:r>
            <a:r>
              <a:rPr lang="fr-FR" sz="900" dirty="0" err="1"/>
              <a:t>Decisions</a:t>
            </a:r>
            <a:r>
              <a:rPr lang="fr-FR" sz="900" dirty="0"/>
              <a:t>. The </a:t>
            </a:r>
            <a:r>
              <a:rPr lang="fr-FR" sz="900" dirty="0" err="1"/>
              <a:t>Ethical</a:t>
            </a:r>
            <a:r>
              <a:rPr lang="fr-FR" sz="900" dirty="0"/>
              <a:t> and </a:t>
            </a:r>
            <a:r>
              <a:rPr lang="fr-FR" sz="900" dirty="0" err="1"/>
              <a:t>Legal</a:t>
            </a:r>
            <a:r>
              <a:rPr lang="fr-FR" sz="900" dirty="0"/>
              <a:t> Implications of </a:t>
            </a:r>
            <a:r>
              <a:rPr lang="fr-FR" sz="900" dirty="0" err="1"/>
              <a:t>Informed</a:t>
            </a:r>
            <a:r>
              <a:rPr lang="fr-FR" sz="900" dirty="0"/>
              <a:t> Consent in the </a:t>
            </a:r>
            <a:r>
              <a:rPr lang="fr-FR" sz="900" dirty="0" err="1"/>
              <a:t>Practitioner</a:t>
            </a:r>
            <a:r>
              <a:rPr lang="fr-FR" sz="900" dirty="0"/>
              <a:t>-Patient Relationship. Washington: United States </a:t>
            </a:r>
            <a:r>
              <a:rPr lang="fr-FR" sz="900" dirty="0" err="1"/>
              <a:t>Superintendent</a:t>
            </a:r>
            <a:r>
              <a:rPr lang="fr-FR" sz="900" dirty="0"/>
              <a:t> of Documents, 1982:119. </a:t>
            </a:r>
          </a:p>
          <a:p>
            <a:pPr marL="228600" indent="-228600">
              <a:buFontTx/>
              <a:buAutoNum type="arabicPeriod"/>
            </a:pPr>
            <a:r>
              <a:rPr lang="fr-FR" sz="900" dirty="0"/>
              <a:t>Meredith C, </a:t>
            </a:r>
            <a:r>
              <a:rPr lang="fr-FR" sz="900" dirty="0" err="1"/>
              <a:t>Symonds</a:t>
            </a:r>
            <a:r>
              <a:rPr lang="fr-FR" sz="900" dirty="0"/>
              <a:t> P, Webster L et al. Information </a:t>
            </a:r>
            <a:r>
              <a:rPr lang="fr-FR" sz="900" dirty="0" err="1"/>
              <a:t>needs</a:t>
            </a:r>
            <a:r>
              <a:rPr lang="fr-FR" sz="900" dirty="0"/>
              <a:t> of cancer patients in West Scotland: cross </a:t>
            </a:r>
            <a:r>
              <a:rPr lang="fr-FR" sz="900" dirty="0" err="1"/>
              <a:t>sectional</a:t>
            </a:r>
            <a:r>
              <a:rPr lang="fr-FR" sz="900" dirty="0"/>
              <a:t> </a:t>
            </a:r>
            <a:r>
              <a:rPr lang="fr-FR" sz="900" dirty="0" err="1"/>
              <a:t>survey</a:t>
            </a:r>
            <a:r>
              <a:rPr lang="fr-FR" sz="900" dirty="0"/>
              <a:t> of patients’ </a:t>
            </a:r>
            <a:r>
              <a:rPr lang="fr-FR" sz="900" dirty="0" err="1"/>
              <a:t>views</a:t>
            </a:r>
            <a:r>
              <a:rPr lang="fr-FR" sz="900" dirty="0"/>
              <a:t>. BMJ 1996;313:724-726. </a:t>
            </a:r>
          </a:p>
          <a:p>
            <a:pPr marL="228600" indent="-228600">
              <a:buAutoNum type="arabicPeriod"/>
            </a:pPr>
            <a:endParaRPr lang="fr-FR" sz="1050" dirty="0"/>
          </a:p>
        </p:txBody>
      </p:sp>
    </p:spTree>
    <p:extLst>
      <p:ext uri="{BB962C8B-B14F-4D97-AF65-F5344CB8AC3E}">
        <p14:creationId xmlns:p14="http://schemas.microsoft.com/office/powerpoint/2010/main" val="328684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6350"/>
            <a:r>
              <a:rPr lang="fr-FR" sz="2000" dirty="0"/>
              <a:t>Pourquoi « l’Annonce » ?</a:t>
            </a:r>
            <a:br>
              <a:rPr lang="fr-FR" sz="2000" dirty="0"/>
            </a:br>
            <a:r>
              <a:rPr lang="fr-FR" sz="2000" dirty="0"/>
              <a:t>Permettre à la personne malade</a:t>
            </a:r>
            <a:r>
              <a:rPr lang="fr-FR" sz="2000" baseline="30000" dirty="0"/>
              <a:t>1</a:t>
            </a:r>
            <a:r>
              <a:rPr lang="mr-IN" sz="2000" dirty="0"/>
              <a:t>…</a:t>
            </a:r>
            <a:endParaRPr lang="fr-FR" sz="2000" dirty="0"/>
          </a:p>
        </p:txBody>
      </p:sp>
      <p:sp>
        <p:nvSpPr>
          <p:cNvPr id="3" name="Espace réservé du contenu 2"/>
          <p:cNvSpPr>
            <a:spLocks noGrp="1"/>
          </p:cNvSpPr>
          <p:nvPr>
            <p:ph idx="1"/>
          </p:nvPr>
        </p:nvSpPr>
        <p:spPr>
          <a:xfrm>
            <a:off x="323394" y="1915886"/>
            <a:ext cx="8399692" cy="3306056"/>
          </a:xfrm>
        </p:spPr>
        <p:txBody>
          <a:bodyPr>
            <a:normAutofit/>
          </a:bodyPr>
          <a:lstStyle/>
          <a:p>
            <a:r>
              <a:rPr lang="fr-FR" dirty="0"/>
              <a:t>Acquérir des connaissances et développer les capacités nécessaires pour gérer les symptômes pénibles</a:t>
            </a:r>
          </a:p>
          <a:p>
            <a:r>
              <a:rPr lang="fr-FR" dirty="0"/>
              <a:t>Vivre au quotidien avec la maladie</a:t>
            </a:r>
          </a:p>
          <a:p>
            <a:r>
              <a:rPr lang="fr-FR" dirty="0"/>
              <a:t>Prévenir les complications et pactiser avec les limitations</a:t>
            </a:r>
          </a:p>
          <a:p>
            <a:r>
              <a:rPr lang="fr-FR" dirty="0"/>
              <a:t>Faire face à l’incertitude et donner un sens au parcours de vie.</a:t>
            </a:r>
          </a:p>
          <a:p>
            <a:endParaRPr lang="fr-FR" dirty="0"/>
          </a:p>
        </p:txBody>
      </p:sp>
      <p:sp>
        <p:nvSpPr>
          <p:cNvPr id="4" name="ZoneTexte 3"/>
          <p:cNvSpPr txBox="1"/>
          <p:nvPr/>
        </p:nvSpPr>
        <p:spPr>
          <a:xfrm>
            <a:off x="177553" y="5221942"/>
            <a:ext cx="4844596" cy="261610"/>
          </a:xfrm>
          <a:prstGeom prst="rect">
            <a:avLst/>
          </a:prstGeom>
          <a:noFill/>
        </p:spPr>
        <p:txBody>
          <a:bodyPr wrap="none" rtlCol="0">
            <a:spAutoFit/>
          </a:bodyPr>
          <a:lstStyle/>
          <a:p>
            <a:r>
              <a:rPr lang="fr-FR" sz="1100" baseline="30000"/>
              <a:t>1</a:t>
            </a:r>
            <a:r>
              <a:rPr lang="fr-FR" sz="1100"/>
              <a:t>Plan </a:t>
            </a:r>
            <a:r>
              <a:rPr lang="fr-FR" sz="1100" dirty="0"/>
              <a:t>cancer 2003-2007 : Objectifs généraux du </a:t>
            </a:r>
            <a:r>
              <a:rPr lang="fr-FR" sz="1100"/>
              <a:t>dispositif d’annonce</a:t>
            </a:r>
          </a:p>
        </p:txBody>
      </p:sp>
    </p:spTree>
    <p:extLst>
      <p:ext uri="{BB962C8B-B14F-4D97-AF65-F5344CB8AC3E}">
        <p14:creationId xmlns:p14="http://schemas.microsoft.com/office/powerpoint/2010/main" val="199967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vec bandeau des chapitres">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Avec bandeau des chapitres.potx</Template>
  <TotalTime>2666</TotalTime>
  <Words>3190</Words>
  <Application>Microsoft Macintosh PowerPoint</Application>
  <PresentationFormat>Affichage à l'écran (16:10)</PresentationFormat>
  <Paragraphs>313</Paragraphs>
  <Slides>49</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Calibri</vt:lpstr>
      <vt:lpstr>Century Gothic</vt:lpstr>
      <vt:lpstr>Chalkduster</vt:lpstr>
      <vt:lpstr>Wingdings 2</vt:lpstr>
      <vt:lpstr>Avec bandeau des chapitres</vt:lpstr>
      <vt:lpstr>L’annonce d’une maladie grave</vt:lpstr>
      <vt:lpstr>Objectifs pédagogiques</vt:lpstr>
      <vt:lpstr>Plan</vt:lpstr>
      <vt:lpstr>EXERCICE !</vt:lpstr>
      <vt:lpstr>Exercice 1</vt:lpstr>
      <vt:lpstr>L’annonce</vt:lpstr>
      <vt:lpstr>Contexte légal et juridique</vt:lpstr>
      <vt:lpstr>Les personnes veulent savoir…</vt:lpstr>
      <vt:lpstr>Pourquoi « l’Annonce » ? Permettre à la personne malade1…</vt:lpstr>
      <vt:lpstr>L’annonce d’un diagnostic grave</vt:lpstr>
      <vt:lpstr>Le contexte</vt:lpstr>
      <vt:lpstr>Les préalables</vt:lpstr>
      <vt:lpstr>Un outil d’aide : EPICES1,2</vt:lpstr>
      <vt:lpstr>E. comme environnement</vt:lpstr>
      <vt:lpstr>E. comme environnement</vt:lpstr>
      <vt:lpstr>E. comme environnement : Les renseignements  qu’il peut être utile d’avoir…</vt:lpstr>
      <vt:lpstr>I. comme Invitation</vt:lpstr>
      <vt:lpstr>C. comme Connaissances</vt:lpstr>
      <vt:lpstr>E. comme Empathie</vt:lpstr>
      <vt:lpstr>S. comme synthèse</vt:lpstr>
      <vt:lpstr>Le soutien </vt:lpstr>
      <vt:lpstr>Après l’annonce</vt:lpstr>
      <vt:lpstr>EXERCICE !</vt:lpstr>
      <vt:lpstr>Exercice 2</vt:lpstr>
      <vt:lpstr>Exercice 2 : rôle de l’observateur</vt:lpstr>
      <vt:lpstr>Exercice 2 – Scenario 1</vt:lpstr>
      <vt:lpstr>Exercice 2 (Scénario 2)</vt:lpstr>
      <vt:lpstr>Exercice 2 (Scénario 3)</vt:lpstr>
      <vt:lpstr>On se jette à l’eau !</vt:lpstr>
      <vt:lpstr>Présentation PowerPoint</vt:lpstr>
      <vt:lpstr>On débriefe !</vt:lpstr>
      <vt:lpstr>Dimension psychologique de la relation: paradigmes du soignant qui annonce une mauvaise nouvelle</vt:lpstr>
      <vt:lpstr>Dimension psychologique de la relation: les mécanismes de défense du soignant</vt:lpstr>
      <vt:lpstr>Bases de la communication</vt:lpstr>
      <vt:lpstr>Techniques</vt:lpstr>
      <vt:lpstr>Techniques (2)</vt:lpstr>
      <vt:lpstr>Une fois l’annonce faite…</vt:lpstr>
      <vt:lpstr>Deux impacts</vt:lpstr>
      <vt:lpstr>Ce qui va influer la réception de l’annonce</vt:lpstr>
      <vt:lpstr>La phase initiale de « choc »</vt:lpstr>
      <vt:lpstr>Trois grands « champs » de réactions</vt:lpstr>
      <vt:lpstr>Mécanismes d’adaptation (1)</vt:lpstr>
      <vt:lpstr>Mécanismes d’adaptation (2)</vt:lpstr>
      <vt:lpstr>Mécanismes d’adaptation (3)</vt:lpstr>
      <vt:lpstr>L’annonce : un degré de satisfaction élevé, mais…</vt:lpstr>
      <vt:lpstr>L’annonce : prendre en compte le caractère multidimensionnel</vt:lpstr>
      <vt:lpstr>En conclusion (1)</vt:lpstr>
      <vt:lpstr>Présentation PowerPoint</vt:lpstr>
      <vt:lpstr>Bibliographie</vt:lpstr>
    </vt:vector>
  </TitlesOfParts>
  <Company>Boulot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Cedric Arvieux</dc:creator>
  <cp:lastModifiedBy>Cedric Arvieux</cp:lastModifiedBy>
  <cp:revision>92</cp:revision>
  <cp:lastPrinted>2020-01-23T23:15:21Z</cp:lastPrinted>
  <dcterms:created xsi:type="dcterms:W3CDTF">2013-06-05T05:24:19Z</dcterms:created>
  <dcterms:modified xsi:type="dcterms:W3CDTF">2021-02-04T21:51:21Z</dcterms:modified>
</cp:coreProperties>
</file>