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5" r:id="rId3"/>
    <p:sldId id="288" r:id="rId4"/>
    <p:sldId id="266" r:id="rId5"/>
    <p:sldId id="309" r:id="rId6"/>
    <p:sldId id="260" r:id="rId7"/>
    <p:sldId id="259" r:id="rId8"/>
    <p:sldId id="261" r:id="rId9"/>
    <p:sldId id="262" r:id="rId10"/>
    <p:sldId id="263" r:id="rId11"/>
    <p:sldId id="264" r:id="rId12"/>
    <p:sldId id="279" r:id="rId13"/>
    <p:sldId id="280" r:id="rId14"/>
    <p:sldId id="281" r:id="rId15"/>
    <p:sldId id="282" r:id="rId16"/>
    <p:sldId id="283" r:id="rId17"/>
    <p:sldId id="267" r:id="rId18"/>
    <p:sldId id="308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268" r:id="rId33"/>
    <p:sldId id="287" r:id="rId34"/>
    <p:sldId id="272" r:id="rId35"/>
    <p:sldId id="274" r:id="rId36"/>
    <p:sldId id="269" r:id="rId37"/>
    <p:sldId id="293" r:id="rId38"/>
    <p:sldId id="289" r:id="rId39"/>
    <p:sldId id="292" r:id="rId40"/>
    <p:sldId id="291" r:id="rId41"/>
    <p:sldId id="290" r:id="rId42"/>
    <p:sldId id="275" r:id="rId43"/>
    <p:sldId id="258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3871023932803E-2"/>
          <c:y val="9.6285937777685501E-2"/>
          <c:w val="0.90386904884368102"/>
          <c:h val="0.71628078782587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1.8</c:v>
                </c:pt>
                <c:pt idx="2">
                  <c:v>2.2999999999999998</c:v>
                </c:pt>
                <c:pt idx="3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243968"/>
        <c:axId val="124245504"/>
        <c:axId val="0"/>
      </c:bar3DChart>
      <c:catAx>
        <c:axId val="12424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24245504"/>
        <c:crosses val="autoZero"/>
        <c:auto val="1"/>
        <c:lblAlgn val="ctr"/>
        <c:lblOffset val="100"/>
        <c:noMultiLvlLbl val="0"/>
      </c:catAx>
      <c:valAx>
        <c:axId val="124245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1242439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FE890E-267E-4395-BC2E-FF0B3995D0F4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CDFA07-EE7A-4ADD-BBAB-5B948878BE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257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D2D-BF69-4DAE-81C1-01C19A1D8586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94C80-1DC9-4594-9004-187B519262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9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A718-CC3D-4E56-830F-77174C8D7FE8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8577-BE55-4528-9781-9BFE5FC854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65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060-9F33-46CC-BD35-BDDD3EF7B93E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496D-F489-40AB-9F0F-6E849A8948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550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44F0-496F-4B69-8A50-A573FFD3DB7F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C16B-9039-4432-B8E4-C627BE1B2D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87E3-C2DD-41D3-BD66-2E923C55E654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1D3C-1201-47ED-83A4-2742947D8A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519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3C8-0FDC-4396-8C55-F31145C4AE55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8574-A218-4DDB-BCB5-88D226F02F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832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89DE-35BF-4C26-9AA1-DB837B6B7FE1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C632-C968-4812-A92A-ED72DCDAA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7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3EE2-302F-4352-A7E8-F2ABC7EF2CDD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06A9-7C64-4850-AB66-F2BD0082AA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97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C003-2D0C-455A-9FBE-CDD096C9434B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4F8F-3759-460E-8E09-02C3852C99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787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8004-7F17-4AD3-8998-464B45DFF3D9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C65F-C923-45B4-BBA3-45CDF25CFC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57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3B1A-33E1-4447-87C0-1A49ECB504EC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33E6-9500-4D7E-8CCB-D6B5F91627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23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0C89-D3FA-4075-80AA-FC3C5689E8CA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A942-210E-41D1-AD08-ECB3F0BF76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4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538F6-EE47-4401-9A13-669F5C280C63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7AEFC1-64CE-4EDE-91E8-F2A557C5AF4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fond-rapportexperts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oneTexte 10"/>
          <p:cNvSpPr txBox="1">
            <a:spLocks noChangeArrowheads="1"/>
          </p:cNvSpPr>
          <p:nvPr/>
        </p:nvSpPr>
        <p:spPr bwMode="auto">
          <a:xfrm>
            <a:off x="250825" y="593090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Ph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Morlat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Autres indications</a:t>
            </a:r>
            <a:r>
              <a:rPr lang="fr-FR" altLang="fr-FR" sz="3200" b="1" smtClean="0">
                <a:solidFill>
                  <a:srgbClr val="FF0000"/>
                </a:solidFill>
              </a:rPr>
              <a:t/>
            </a:r>
            <a:br>
              <a:rPr lang="fr-FR" altLang="fr-FR" sz="32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au cours des essais </a:t>
            </a: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sz="2000" b="1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</a:t>
            </a:r>
            <a:r>
              <a:rPr lang="fr-FR" sz="2000" dirty="0"/>
              <a:t>groupe recommande que les conseils scientifiques des </a:t>
            </a:r>
            <a:r>
              <a:rPr lang="fr-FR" sz="2000" b="1" dirty="0">
                <a:solidFill>
                  <a:srgbClr val="FF0000"/>
                </a:solidFill>
              </a:rPr>
              <a:t>essais thérapeutiques incluant des arrêts d’antirétroviraux</a:t>
            </a:r>
            <a:r>
              <a:rPr lang="fr-FR" sz="2000" dirty="0"/>
              <a:t> considèrent la </a:t>
            </a:r>
            <a:r>
              <a:rPr lang="fr-FR" sz="2000" dirty="0" err="1"/>
              <a:t>PrEP</a:t>
            </a:r>
            <a:r>
              <a:rPr lang="fr-FR" sz="2000" dirty="0"/>
              <a:t> parmi les modalités préventives à envisager en dehors des phases de traitement continu chez les partenaires non infectés par le VIH des personnes participant aux essais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Non indications de la PrEP</a:t>
            </a:r>
            <a:endParaRPr lang="fr-FR" altLang="fr-FR" sz="32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sz="2000" b="1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</a:t>
            </a:r>
            <a:r>
              <a:rPr lang="fr-FR" sz="2000" dirty="0"/>
              <a:t>groupe d’experts recommande de </a:t>
            </a:r>
            <a:r>
              <a:rPr lang="fr-FR" sz="2000" b="1" dirty="0">
                <a:solidFill>
                  <a:srgbClr val="FF0000"/>
                </a:solidFill>
              </a:rPr>
              <a:t>ne pas prescrire de </a:t>
            </a:r>
            <a:r>
              <a:rPr lang="fr-FR" sz="2000" b="1" dirty="0" err="1">
                <a:solidFill>
                  <a:srgbClr val="FF0000"/>
                </a:solidFill>
              </a:rPr>
              <a:t>PrEP</a:t>
            </a:r>
            <a:r>
              <a:rPr lang="fr-FR" sz="2000" dirty="0"/>
              <a:t> aux personnes exposées aux situations suivantes :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Relations entre HSH</a:t>
            </a:r>
            <a:r>
              <a:rPr lang="fr-FR" sz="2000" dirty="0"/>
              <a:t> non protégées mais </a:t>
            </a:r>
            <a:r>
              <a:rPr lang="fr-FR" sz="2000" b="1" dirty="0">
                <a:solidFill>
                  <a:srgbClr val="FF0000"/>
                </a:solidFill>
              </a:rPr>
              <a:t>ne correspondant pas à une situation à haut risque de transmission du </a:t>
            </a:r>
            <a:r>
              <a:rPr lang="fr-FR" sz="2000" b="1" dirty="0" smtClean="0">
                <a:solidFill>
                  <a:srgbClr val="FF0000"/>
                </a:solidFill>
              </a:rPr>
              <a:t>VIH</a:t>
            </a:r>
            <a:endParaRPr lang="fr-FR" sz="2000" dirty="0"/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Relations </a:t>
            </a:r>
            <a:r>
              <a:rPr lang="fr-FR" sz="2000" b="1" dirty="0">
                <a:solidFill>
                  <a:srgbClr val="FF0000"/>
                </a:solidFill>
              </a:rPr>
              <a:t>hétérosexuelles</a:t>
            </a:r>
            <a:r>
              <a:rPr lang="fr-FR" sz="2000" dirty="0"/>
              <a:t> non protégées mais </a:t>
            </a:r>
            <a:r>
              <a:rPr lang="fr-FR" sz="2000" b="1" dirty="0">
                <a:solidFill>
                  <a:srgbClr val="FF0000"/>
                </a:solidFill>
              </a:rPr>
              <a:t>ne correspondant pas à une situation à haut risque de transmission du </a:t>
            </a:r>
            <a:r>
              <a:rPr lang="fr-FR" sz="2000" b="1" dirty="0" smtClean="0">
                <a:solidFill>
                  <a:srgbClr val="FF0000"/>
                </a:solidFill>
              </a:rPr>
              <a:t>VIH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Relations </a:t>
            </a:r>
            <a:r>
              <a:rPr lang="fr-FR" sz="2000" b="1" dirty="0">
                <a:solidFill>
                  <a:srgbClr val="FF0000"/>
                </a:solidFill>
              </a:rPr>
              <a:t>hétérosexuelles avec un PVVIH sous traitement antirétroviral efficace </a:t>
            </a:r>
            <a:r>
              <a:rPr lang="fr-FR" sz="2000" dirty="0"/>
              <a:t>(ARN VIH plasmatique&lt;50 copies/ml</a:t>
            </a:r>
            <a:r>
              <a:rPr lang="fr-FR" sz="20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Souhait </a:t>
            </a:r>
            <a:r>
              <a:rPr lang="fr-FR" sz="2000" b="1" dirty="0">
                <a:solidFill>
                  <a:srgbClr val="FF0000"/>
                </a:solidFill>
              </a:rPr>
              <a:t>de procréation naturelle chez des couples </a:t>
            </a:r>
            <a:r>
              <a:rPr lang="fr-FR" sz="2000" b="1" dirty="0" err="1">
                <a:solidFill>
                  <a:srgbClr val="FF0000"/>
                </a:solidFill>
              </a:rPr>
              <a:t>sérodifférents</a:t>
            </a:r>
            <a:r>
              <a:rPr lang="fr-F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Modalités d’administration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/>
              <a:t>Le groupe d’experts </a:t>
            </a:r>
            <a:r>
              <a:rPr lang="fr-FR" sz="2000" dirty="0" smtClean="0"/>
              <a:t>recommande: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continue par un comprimé quotidien de </a:t>
            </a:r>
            <a:r>
              <a:rPr lang="fr-FR" sz="2000" b="1" dirty="0" err="1" smtClean="0">
                <a:solidFill>
                  <a:srgbClr val="FF0000"/>
                </a:solidFill>
              </a:rPr>
              <a:t>ténofovirDF</a:t>
            </a:r>
            <a:r>
              <a:rPr lang="fr-FR" sz="2000" b="1" dirty="0" smtClean="0">
                <a:solidFill>
                  <a:srgbClr val="FF0000"/>
                </a:solidFill>
              </a:rPr>
              <a:t>/</a:t>
            </a:r>
            <a:r>
              <a:rPr lang="fr-FR" sz="2000" b="1" dirty="0" err="1" smtClean="0">
                <a:solidFill>
                  <a:srgbClr val="FF0000"/>
                </a:solidFill>
              </a:rPr>
              <a:t>emtricitabine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(activité optimale </a:t>
            </a:r>
            <a:r>
              <a:rPr lang="fr-FR" sz="2000" dirty="0"/>
              <a:t>protectrice </a:t>
            </a:r>
            <a:r>
              <a:rPr lang="fr-FR" sz="2000" dirty="0" smtClean="0"/>
              <a:t>après </a:t>
            </a:r>
            <a:r>
              <a:rPr lang="fr-FR" sz="2000" dirty="0"/>
              <a:t>7 jours </a:t>
            </a:r>
            <a:r>
              <a:rPr lang="fr-FR" sz="2000" dirty="0" smtClean="0"/>
              <a:t>chez les HSH et après </a:t>
            </a:r>
            <a:r>
              <a:rPr lang="fr-FR" sz="2000" dirty="0"/>
              <a:t>21 </a:t>
            </a:r>
            <a:r>
              <a:rPr lang="fr-FR" sz="2000" dirty="0" smtClean="0"/>
              <a:t>jours chez les femmes)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« à la demande » comprenant deux comprimés de </a:t>
            </a:r>
            <a:r>
              <a:rPr lang="fr-FR" sz="2000" b="1" dirty="0" err="1">
                <a:solidFill>
                  <a:srgbClr val="FF0000"/>
                </a:solidFill>
              </a:rPr>
              <a:t>ténofovirDF</a:t>
            </a:r>
            <a:r>
              <a:rPr lang="fr-FR" sz="2000" b="1" dirty="0">
                <a:solidFill>
                  <a:srgbClr val="FF0000"/>
                </a:solidFill>
              </a:rPr>
              <a:t>/</a:t>
            </a:r>
            <a:r>
              <a:rPr lang="fr-FR" sz="2000" b="1" dirty="0" err="1">
                <a:solidFill>
                  <a:srgbClr val="FF0000"/>
                </a:solidFill>
              </a:rPr>
              <a:t>emtricitabine</a:t>
            </a:r>
            <a:r>
              <a:rPr lang="fr-FR" sz="2000" b="1" dirty="0">
                <a:solidFill>
                  <a:srgbClr val="FF0000"/>
                </a:solidFill>
              </a:rPr>
              <a:t> pris entre 24h et 2h précédant l’acte sexuel, puis un comprimé 24h et un autre 48h après la prise précédant la relation sexuelle </a:t>
            </a:r>
            <a:r>
              <a:rPr lang="fr-FR" sz="2000" dirty="0"/>
              <a:t>(ou prise continue et quotidienne si des relations ont lieu avant la prise complémentaire suivant l’acte).</a:t>
            </a:r>
            <a:r>
              <a:rPr lang="fr-FR" sz="2000" b="1" dirty="0"/>
              <a:t> </a:t>
            </a:r>
            <a:r>
              <a:rPr lang="fr-FR" sz="2000" dirty="0" smtClean="0"/>
              <a:t>L’efficacité </a:t>
            </a:r>
            <a:r>
              <a:rPr lang="fr-FR" sz="2000" dirty="0"/>
              <a:t>de </a:t>
            </a:r>
            <a:r>
              <a:rPr lang="fr-FR" sz="2000" b="1" dirty="0"/>
              <a:t>cette modalité de prise</a:t>
            </a:r>
            <a:r>
              <a:rPr lang="fr-FR" sz="2000" dirty="0"/>
              <a:t> n’a toutefois été démontrée que </a:t>
            </a:r>
            <a:r>
              <a:rPr lang="fr-FR" sz="2000" b="1" dirty="0"/>
              <a:t>chez des HSH à haut risque </a:t>
            </a:r>
            <a:r>
              <a:rPr lang="fr-FR" sz="2000" dirty="0"/>
              <a:t>d’acquisition du VIH et </a:t>
            </a:r>
            <a:r>
              <a:rPr lang="fr-FR" sz="2000" b="1" dirty="0"/>
              <a:t>ne peut donc pas être recommandée chez les autres personnes à risque, en particulier les femmes. </a:t>
            </a: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1862138"/>
          </a:xfrm>
        </p:spPr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Surveillance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765175"/>
            <a:ext cx="8497887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première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visite </a:t>
            </a:r>
            <a:r>
              <a:rPr lang="fr-FR" sz="2000" b="1" dirty="0"/>
              <a:t>médicale </a:t>
            </a:r>
            <a:r>
              <a:rPr lang="fr-FR" sz="2000" dirty="0" smtClean="0"/>
              <a:t>(signes </a:t>
            </a:r>
            <a:r>
              <a:rPr lang="fr-FR" sz="2000" dirty="0"/>
              <a:t>cliniques de primo infection VIH, </a:t>
            </a:r>
            <a:r>
              <a:rPr lang="fr-FR" sz="2000" dirty="0" smtClean="0"/>
              <a:t>médicaments </a:t>
            </a:r>
            <a:r>
              <a:rPr lang="fr-FR" sz="2000" dirty="0" err="1" smtClean="0"/>
              <a:t>néphrotoxiques</a:t>
            </a:r>
            <a:r>
              <a:rPr lang="fr-FR" sz="2000" dirty="0" smtClean="0"/>
              <a:t>, contraception orale)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entretien </a:t>
            </a:r>
            <a:r>
              <a:rPr lang="fr-FR" sz="2000" b="1" dirty="0"/>
              <a:t>de counseling </a:t>
            </a:r>
            <a:r>
              <a:rPr lang="fr-FR" sz="2000" dirty="0" smtClean="0"/>
              <a:t>(incitation </a:t>
            </a:r>
            <a:r>
              <a:rPr lang="fr-FR" sz="2000" dirty="0"/>
              <a:t>à l’absence de rapport sexuel non protégé jusqu’à la </a:t>
            </a:r>
            <a:r>
              <a:rPr lang="fr-FR" sz="2000" dirty="0" smtClean="0"/>
              <a:t>prochaine  consultation)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prélèvement </a:t>
            </a:r>
            <a:r>
              <a:rPr lang="fr-FR" sz="2000" b="1" dirty="0"/>
              <a:t>sanguin </a:t>
            </a:r>
            <a:r>
              <a:rPr lang="fr-FR" sz="2000" dirty="0"/>
              <a:t>[VIH, </a:t>
            </a:r>
            <a:r>
              <a:rPr lang="fr-FR" sz="2000" dirty="0" smtClean="0"/>
              <a:t>VHB, VHC, fonction rénale, IST]</a:t>
            </a:r>
            <a:r>
              <a:rPr lang="fr-FR" b="1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deuxième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trois </a:t>
            </a:r>
            <a:r>
              <a:rPr lang="fr-FR" sz="2000" b="1" dirty="0">
                <a:solidFill>
                  <a:srgbClr val="FF0000"/>
                </a:solidFill>
              </a:rPr>
              <a:t>semaines plus </a:t>
            </a:r>
            <a:r>
              <a:rPr lang="fr-FR" sz="2000" b="1" dirty="0" smtClean="0">
                <a:solidFill>
                  <a:srgbClr val="FF0000"/>
                </a:solidFill>
              </a:rPr>
              <a:t>tard: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   </a:t>
            </a:r>
            <a:r>
              <a:rPr lang="fr-FR" sz="2000" b="1" dirty="0" smtClean="0"/>
              <a:t>signes </a:t>
            </a:r>
            <a:r>
              <a:rPr lang="fr-FR" sz="2000" b="1" dirty="0"/>
              <a:t>cliniques de primo infection VIH </a:t>
            </a:r>
            <a:r>
              <a:rPr lang="fr-FR" sz="2000" b="1" dirty="0" smtClean="0"/>
              <a:t>?</a:t>
            </a:r>
            <a:endParaRPr lang="fr-FR" sz="2000" dirty="0"/>
          </a:p>
          <a:p>
            <a:pPr>
              <a:buFontTx/>
              <a:buChar char="-"/>
              <a:defRPr/>
            </a:pPr>
            <a:r>
              <a:rPr lang="fr-FR" sz="2000" b="1" dirty="0" smtClean="0"/>
              <a:t>tirer </a:t>
            </a:r>
            <a:r>
              <a:rPr lang="fr-FR" sz="2000" b="1" dirty="0"/>
              <a:t>les conclusions du premier bilan biologique </a:t>
            </a:r>
            <a:r>
              <a:rPr lang="fr-FR" sz="2000" dirty="0" smtClean="0"/>
              <a:t>(IST, VHB / VHC contre-indication de PreP ne pouvant être levée qu’en RCP)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nouvelle </a:t>
            </a:r>
            <a:r>
              <a:rPr lang="fr-FR" sz="2000" b="1" dirty="0"/>
              <a:t>vérification du statut sérologique</a:t>
            </a:r>
            <a:r>
              <a:rPr lang="fr-FR" sz="2000" dirty="0"/>
              <a:t> </a:t>
            </a:r>
            <a:r>
              <a:rPr lang="fr-FR" sz="2000" b="1" dirty="0"/>
              <a:t>VIH</a:t>
            </a: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</a:t>
            </a:r>
            <a:r>
              <a:rPr lang="fr-FR" sz="2000" b="1" dirty="0" smtClean="0"/>
              <a:t>  première </a:t>
            </a:r>
            <a:r>
              <a:rPr lang="fr-FR" sz="2000" b="1" dirty="0"/>
              <a:t>prescription de </a:t>
            </a:r>
            <a:r>
              <a:rPr lang="fr-FR" sz="2000" b="1" dirty="0" smtClean="0"/>
              <a:t>PrEP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surveillance clinique et biologique trimestrielle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Modalités organisationnelles</a:t>
            </a:r>
            <a:r>
              <a:rPr lang="fr-FR" altLang="fr-FR" b="1" smtClean="0"/>
              <a:t/>
            </a:r>
            <a:br>
              <a:rPr lang="fr-FR" altLang="fr-FR" b="1" smtClean="0"/>
            </a:br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80400" cy="45259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Identification </a:t>
            </a:r>
            <a:r>
              <a:rPr lang="fr-FR" sz="2000" dirty="0"/>
              <a:t>des personnes-cibles </a:t>
            </a:r>
            <a:r>
              <a:rPr lang="fr-FR" sz="2000" dirty="0" smtClean="0"/>
              <a:t>au </a:t>
            </a:r>
            <a:r>
              <a:rPr lang="fr-FR" sz="2000" dirty="0"/>
              <a:t>décours d’un </a:t>
            </a:r>
            <a:r>
              <a:rPr lang="fr-FR" sz="2000" b="1" dirty="0"/>
              <a:t>entretien personnalisé </a:t>
            </a:r>
            <a:r>
              <a:rPr lang="fr-FR" sz="2000" b="1" dirty="0" smtClean="0"/>
              <a:t>confidentiel </a:t>
            </a:r>
          </a:p>
          <a:p>
            <a:pPr>
              <a:defRPr/>
            </a:pPr>
            <a:r>
              <a:rPr lang="fr-FR" sz="2000" dirty="0" smtClean="0"/>
              <a:t>Prescription de </a:t>
            </a:r>
            <a:r>
              <a:rPr lang="fr-FR" sz="2000" dirty="0" err="1" smtClean="0"/>
              <a:t>PrEP</a:t>
            </a:r>
            <a:r>
              <a:rPr lang="fr-FR" sz="2000" dirty="0" smtClean="0"/>
              <a:t> réalisée dans des structures </a:t>
            </a:r>
            <a:r>
              <a:rPr lang="fr-FR" sz="2000" dirty="0"/>
              <a:t>où exercent </a:t>
            </a:r>
            <a:r>
              <a:rPr lang="fr-FR" sz="2000" b="1" dirty="0"/>
              <a:t>au moins un praticien formé </a:t>
            </a:r>
            <a:r>
              <a:rPr lang="fr-FR" sz="2000" dirty="0"/>
              <a:t>à la prescription des </a:t>
            </a:r>
            <a:r>
              <a:rPr lang="fr-FR" sz="2000" dirty="0" smtClean="0"/>
              <a:t>ARV </a:t>
            </a:r>
            <a:r>
              <a:rPr lang="fr-FR" sz="2000" dirty="0"/>
              <a:t>et </a:t>
            </a:r>
            <a:r>
              <a:rPr lang="fr-FR" sz="2000" b="1" dirty="0"/>
              <a:t>des professionnels ou volontaires habilités dans le domaine de la prévention, de l’éducation </a:t>
            </a:r>
            <a:r>
              <a:rPr lang="fr-FR" sz="2000" b="1" dirty="0" smtClean="0"/>
              <a:t>thérapeutique</a:t>
            </a:r>
            <a:r>
              <a:rPr lang="fr-FR" sz="2000" dirty="0" smtClean="0"/>
              <a:t>, </a:t>
            </a:r>
            <a:r>
              <a:rPr lang="fr-FR" sz="2000" b="1" dirty="0"/>
              <a:t>du soutien psychologique et de l’accompagnement social (BIII</a:t>
            </a:r>
            <a:r>
              <a:rPr lang="fr-FR" sz="2000" b="1" dirty="0" smtClean="0"/>
              <a:t>)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/>
              <a:t>Sous réserve </a:t>
            </a:r>
            <a:r>
              <a:rPr lang="fr-FR" sz="2000" dirty="0" smtClean="0"/>
              <a:t>d’adaptations </a:t>
            </a:r>
            <a:r>
              <a:rPr lang="fr-FR" sz="2000" dirty="0"/>
              <a:t>réglementaires </a:t>
            </a:r>
            <a:r>
              <a:rPr lang="fr-FR" sz="2000" dirty="0" smtClean="0"/>
              <a:t>: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CeGIDD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services hospitaliers</a:t>
            </a:r>
            <a:endParaRPr lang="fr-FR" sz="2000" dirty="0" smtClean="0"/>
          </a:p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- autres </a:t>
            </a:r>
            <a:r>
              <a:rPr lang="fr-FR" sz="2000" b="1" dirty="0">
                <a:solidFill>
                  <a:srgbClr val="FF0000"/>
                </a:solidFill>
              </a:rPr>
              <a:t>structures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(centres de santé sexuelle, associations médicalisées) </a:t>
            </a:r>
            <a:r>
              <a:rPr lang="fr-FR" sz="2000" dirty="0" smtClean="0"/>
              <a:t>après </a:t>
            </a:r>
            <a:r>
              <a:rPr lang="fr-FR" sz="2000" dirty="0"/>
              <a:t>labellisation </a:t>
            </a:r>
            <a:r>
              <a:rPr lang="fr-FR" sz="2000" dirty="0" smtClean="0"/>
              <a:t>par les </a:t>
            </a:r>
            <a:r>
              <a:rPr lang="fr-FR" sz="2000" b="1" dirty="0" smtClean="0">
                <a:solidFill>
                  <a:srgbClr val="FF0000"/>
                </a:solidFill>
              </a:rPr>
              <a:t>ARS</a:t>
            </a:r>
            <a:r>
              <a:rPr lang="fr-FR" sz="2000" dirty="0" smtClean="0"/>
              <a:t>.  </a:t>
            </a:r>
            <a:endParaRPr lang="fr-FR" sz="2000" dirty="0"/>
          </a:p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Traçabilité </a:t>
            </a:r>
            <a:r>
              <a:rPr lang="fr-FR" sz="2000" b="1" dirty="0">
                <a:solidFill>
                  <a:srgbClr val="FF0000"/>
                </a:solidFill>
              </a:rPr>
              <a:t>des </a:t>
            </a:r>
            <a:r>
              <a:rPr lang="fr-FR" sz="2000" b="1" dirty="0" smtClean="0">
                <a:solidFill>
                  <a:srgbClr val="FF0000"/>
                </a:solidFill>
              </a:rPr>
              <a:t>prescriptions, évaluation du dispositif </a:t>
            </a:r>
            <a:endParaRPr lang="fr-FR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Cohorte </a:t>
            </a:r>
            <a:r>
              <a:rPr lang="fr-FR" sz="2000" b="1" dirty="0">
                <a:solidFill>
                  <a:srgbClr val="FF0000"/>
                </a:solidFill>
              </a:rPr>
              <a:t>nationale des éventuels séroconverteurs sous PrEP </a:t>
            </a:r>
            <a:r>
              <a:rPr lang="fr-FR" sz="2000" dirty="0" smtClean="0"/>
              <a:t>(</a:t>
            </a:r>
            <a:r>
              <a:rPr lang="fr-FR" sz="2000" dirty="0" err="1"/>
              <a:t>biothèque</a:t>
            </a:r>
            <a:r>
              <a:rPr lang="fr-FR" sz="2000" dirty="0" smtClean="0"/>
              <a:t>).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2000" dirty="0" smtClean="0"/>
              <a:t>Estimation de la population qui pourrait bénéficier en France de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: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plusieurs dizaines de milliers de personnes</a:t>
            </a:r>
            <a:endParaRPr lang="fr-FR" altLang="fr-FR" sz="2000" dirty="0" smtClean="0"/>
          </a:p>
          <a:p>
            <a:r>
              <a:rPr lang="fr-FR" altLang="fr-FR" sz="2000" dirty="0" smtClean="0"/>
              <a:t>Le groupe recommande l’octroi de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dotations spécifiques </a:t>
            </a:r>
            <a:r>
              <a:rPr lang="fr-FR" altLang="fr-FR" sz="2000" dirty="0" smtClean="0"/>
              <a:t>adaptées aux lieux de délivrance de la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 en termes de ressources humaines, techniques et biologiques</a:t>
            </a:r>
          </a:p>
          <a:p>
            <a:r>
              <a:rPr lang="fr-FR" altLang="fr-FR" sz="2000" b="1" dirty="0" smtClean="0">
                <a:solidFill>
                  <a:srgbClr val="FF0000"/>
                </a:solidFill>
              </a:rPr>
              <a:t>Caractère coût-efficace de la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PrEP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dirty="0" smtClean="0"/>
              <a:t>mis en évidence dans le cadre de stratégies ciblées sur des populations à haut risque</a:t>
            </a:r>
          </a:p>
          <a:p>
            <a:r>
              <a:rPr lang="fr-FR" altLang="fr-FR" sz="2000" dirty="0" smtClean="0"/>
              <a:t>Recommandation de réaliser en France des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études coût/efficacité dans l’ensemble des indications retenues par le groupe </a:t>
            </a:r>
            <a:r>
              <a:rPr lang="fr-FR" altLang="fr-FR" sz="2000" dirty="0" smtClean="0"/>
              <a:t>et prenant en compte la mise à disposition proche de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formes génériques de TDF/FTC</a:t>
            </a:r>
          </a:p>
        </p:txBody>
      </p:sp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sz="2800" b="1" dirty="0" smtClean="0">
                <a:solidFill>
                  <a:srgbClr val="FF0000"/>
                </a:solidFill>
              </a:rPr>
              <a:t>Considérations économiques  </a:t>
            </a: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fr-FR" altLang="fr-FR" sz="2000" b="1" dirty="0" smtClean="0">
                <a:solidFill>
                  <a:srgbClr val="FF0000"/>
                </a:solidFill>
              </a:rPr>
              <a:t>Information précise et adaptée </a:t>
            </a:r>
            <a:r>
              <a:rPr lang="fr-FR" altLang="fr-FR" sz="2000" dirty="0" smtClean="0"/>
              <a:t>aux différents publics (professionnels de santé, structures sanitaires, associations de patients, grand public)</a:t>
            </a:r>
          </a:p>
          <a:p>
            <a:r>
              <a:rPr lang="fr-FR" altLang="fr-FR" sz="2000" b="1" dirty="0" smtClean="0">
                <a:solidFill>
                  <a:srgbClr val="FF0000"/>
                </a:solidFill>
              </a:rPr>
              <a:t>Délimiter clairement les indications et les non-indications</a:t>
            </a:r>
            <a:r>
              <a:rPr lang="fr-FR" altLang="fr-FR" sz="2000" dirty="0" smtClean="0"/>
              <a:t> de cette nouvelle modalité de prévention.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traitement antirétroviral en situation de succès virologique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388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B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Hoen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3200" b="1" dirty="0" smtClean="0"/>
              <a:t>Commission </a:t>
            </a:r>
            <a:br>
              <a:rPr lang="fr-FR" sz="3200" b="1" dirty="0" smtClean="0"/>
            </a:br>
            <a:r>
              <a:rPr lang="fr-FR" sz="3200" b="1" dirty="0" smtClean="0"/>
              <a:t>«</a:t>
            </a:r>
            <a:r>
              <a:rPr lang="fr-FR" sz="3200" b="1" dirty="0"/>
              <a:t>t</a:t>
            </a:r>
            <a:r>
              <a:rPr lang="fr-FR" sz="3200" b="1" dirty="0" smtClean="0"/>
              <a:t>raitement antirétroviral»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i="1" dirty="0" smtClean="0">
                <a:latin typeface="Arial" charset="0"/>
                <a:ea typeface="ＭＳ Ｐゴシック" pitchFamily="34" charset="-128"/>
                <a:cs typeface="Arial" charset="0"/>
              </a:rPr>
              <a:t>Sous la coordination de B. HOEN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BONNET 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DELAUGERRE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P. DELOBEL   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C.GOUJARD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M. l’HENAFF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S.MATHERON                                               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L.PIROTH</a:t>
            </a: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D.REY           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A-M </a:t>
            </a: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TABURET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 TATTEVIN </a:t>
            </a: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Y. YAZDANPANAH 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1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15888"/>
            <a:ext cx="8713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Introduction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7963" y="5811838"/>
            <a:ext cx="66246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900" y="657225"/>
            <a:ext cx="9037638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Pourquoi ces recommandations ?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Le changement d'un traitement antirétroviral efficace est une pratique de plus en plus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fréquente.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On observe néanmoins qu’elle est 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hétérogène, </a:t>
            </a:r>
            <a:r>
              <a:rPr lang="fr-FR" sz="2000" dirty="0">
                <a:latin typeface="Arial" charset="0"/>
                <a:cs typeface="Arial" pitchFamily="34" charset="0"/>
              </a:rPr>
              <a:t>ne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prend </a:t>
            </a:r>
            <a:r>
              <a:rPr lang="fr-FR" sz="2000" dirty="0">
                <a:latin typeface="Arial" charset="0"/>
                <a:cs typeface="Arial" pitchFamily="34" charset="0"/>
              </a:rPr>
              <a:t>pas toujours en compte le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risque d’échappement virologique </a:t>
            </a:r>
            <a:r>
              <a:rPr lang="fr-FR" sz="2000" dirty="0">
                <a:latin typeface="Arial" charset="0"/>
                <a:cs typeface="Arial" pitchFamily="34" charset="0"/>
              </a:rPr>
              <a:t>et 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est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souvent motivée par des objectifs non explorés par les essais thérapeutiques</a:t>
            </a:r>
            <a:r>
              <a:rPr lang="fr-FR" sz="2000" dirty="0">
                <a:latin typeface="Arial" charset="0"/>
                <a:cs typeface="Arial" pitchFamily="34" charset="0"/>
              </a:rPr>
              <a:t>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De plus, les switch sont parfois effectués en négligeant 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autres dispositions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</a:t>
            </a:r>
            <a:r>
              <a:rPr lang="fr-FR" sz="2000" dirty="0">
                <a:latin typeface="Arial" charset="0"/>
                <a:cs typeface="Arial" pitchFamily="34" charset="0"/>
              </a:rPr>
              <a:t>pouvant contribuer à l’amélioration des effets indésirables que l’on cherche à diminuer. Il apparait utile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les rappeler.</a:t>
            </a:r>
            <a:r>
              <a:rPr lang="fr-FR" sz="2000" b="1" dirty="0">
                <a:solidFill>
                  <a:srgbClr val="FF6600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smtClean="0">
                <a:solidFill>
                  <a:srgbClr val="FF0000"/>
                </a:solidFill>
              </a:rPr>
              <a:t>ACTUALISATION 2015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Prophylaxie </a:t>
            </a:r>
            <a:r>
              <a:rPr lang="fr-FR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pré-exposition</a:t>
            </a: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PrEP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</a:p>
          <a:p>
            <a:pPr marL="0" indent="0">
              <a:buFont typeface="Arial" charset="0"/>
              <a:buNone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Optimisation du traitement antirétroviral en situation de  succès virologique 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(switch)</a:t>
            </a:r>
          </a:p>
          <a:p>
            <a:pPr>
              <a:buFont typeface="Arial" charset="0"/>
              <a:buChar char="•"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Prise en charge des enfants et des adolescents</a:t>
            </a:r>
          </a:p>
          <a:p>
            <a:pPr>
              <a:buFont typeface="Arial" charset="0"/>
              <a:buChar char="•"/>
              <a:defRPr/>
            </a:pPr>
            <a:endParaRPr lang="fr-FR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Désir d’enfant, grossesse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(incluant</a:t>
            </a:r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prise en charge du nouveau-né de mère PVVIH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fr-F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Principes et règles à respecter (1)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1938" y="764704"/>
            <a:ext cx="8702675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Historique des traitements antirétroviraux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Echecs virologiques antérieurs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ATCD d'intolérance et d'allergie à des ARV prescrits antérieurement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Ré-analyse de tous les tests génotypiques de résistance réalisés antérieurement avec les algorithme les + récents (génotype cumulé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  <a:cs typeface="Arial" pitchFamily="34" charset="0"/>
              </a:rPr>
              <a:t>Génotype sur ADN: uniquement une bonne valeur prédictive positive</a:t>
            </a:r>
            <a:endParaRPr lang="fr-FR" sz="2000" dirty="0">
              <a:latin typeface="Arial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Situations à risque d’échec virologique en cas de réduction du nombre d’ARV actifs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Durée de traitement préalable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une diminution du nombre d’ARV ne devrait pas être réalisée au cours des 24 premiers mois d’un </a:t>
            </a:r>
            <a:r>
              <a:rPr lang="fr-FR" sz="2000" dirty="0" err="1">
                <a:latin typeface="Arial" charset="0"/>
              </a:rPr>
              <a:t>trt</a:t>
            </a:r>
            <a:r>
              <a:rPr lang="fr-FR" sz="2000" dirty="0">
                <a:latin typeface="Arial" charset="0"/>
              </a:rPr>
              <a:t> initié en phase chronique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Lorsque le traitement a été initié au moment de la primo-infection, une diminution du nombre d'ARV n'est pas souhaitable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Arial" charset="0"/>
                <a:cs typeface="Arial" pitchFamily="34" charset="0"/>
              </a:rPr>
              <a:t>Blip</a:t>
            </a:r>
            <a:r>
              <a:rPr lang="fr-FR" sz="2000" dirty="0">
                <a:latin typeface="Arial" charset="0"/>
                <a:cs typeface="Arial" pitchFamily="34" charset="0"/>
              </a:rPr>
              <a:t> ou charge virale &lt;50 copies/ml mais avec signal détectable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  <a:cs typeface="Arial" pitchFamily="34" charset="0"/>
              </a:rPr>
              <a:t>ADN-VIH &gt; 3 log/ 10</a:t>
            </a:r>
            <a:r>
              <a:rPr lang="fr-FR" sz="2000" baseline="30000" dirty="0" smtClean="0">
                <a:latin typeface="Arial" charset="0"/>
                <a:cs typeface="Arial" pitchFamily="34" charset="0"/>
              </a:rPr>
              <a:t>6</a:t>
            </a:r>
            <a:r>
              <a:rPr lang="fr-FR" sz="2000" dirty="0" smtClean="0">
                <a:latin typeface="Arial" charset="0"/>
                <a:cs typeface="Arial" pitchFamily="34" charset="0"/>
              </a:rPr>
              <a:t> PBMC</a:t>
            </a:r>
            <a:endParaRPr lang="fr-FR" sz="2000" dirty="0"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Principes et règles à respecter (2)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1938" y="831850"/>
            <a:ext cx="870267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Situations particulières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Prendre en compte le risque lié à l'arrêt un médicament ayant une bonne diffusion cérébrale en cas d’</a:t>
            </a:r>
            <a:r>
              <a:rPr lang="fr-FR" sz="2000" dirty="0" err="1">
                <a:latin typeface="Arial" charset="0"/>
                <a:cs typeface="Arial" pitchFamily="34" charset="0"/>
              </a:rPr>
              <a:t>atcd</a:t>
            </a:r>
            <a:r>
              <a:rPr lang="fr-FR" sz="2000" dirty="0">
                <a:latin typeface="Arial" charset="0"/>
                <a:cs typeface="Arial" pitchFamily="34" charset="0"/>
              </a:rPr>
              <a:t> d’encéphalite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</a:rPr>
              <a:t>Prudence si mutation </a:t>
            </a:r>
            <a:r>
              <a:rPr lang="fr-FR" sz="2000" dirty="0">
                <a:latin typeface="Arial" charset="0"/>
              </a:rPr>
              <a:t>sur le codon 138 </a:t>
            </a:r>
            <a:r>
              <a:rPr lang="fr-FR" sz="2000" dirty="0" smtClean="0">
                <a:latin typeface="Arial" charset="0"/>
              </a:rPr>
              <a:t>et </a:t>
            </a:r>
            <a:r>
              <a:rPr lang="fr-FR" sz="2000" dirty="0" err="1" smtClean="0">
                <a:latin typeface="Arial" charset="0"/>
              </a:rPr>
              <a:t>rilpivirine</a:t>
            </a:r>
            <a:r>
              <a:rPr lang="fr-FR" sz="2000" dirty="0" smtClean="0">
                <a:latin typeface="Arial" charset="0"/>
              </a:rPr>
              <a:t> 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charset="0"/>
              </a:rPr>
              <a:t>Prudence si 184 V isolée et 3</a:t>
            </a:r>
            <a:r>
              <a:rPr lang="fr-FR" sz="2000" baseline="30000" dirty="0" smtClean="0">
                <a:latin typeface="Arial" charset="0"/>
              </a:rPr>
              <a:t>ème</a:t>
            </a:r>
            <a:r>
              <a:rPr lang="fr-FR" sz="2000" dirty="0" smtClean="0">
                <a:latin typeface="Arial" charset="0"/>
              </a:rPr>
              <a:t> agent à faible barrière génétique. </a:t>
            </a:r>
            <a:endParaRPr lang="fr-FR" sz="2000" dirty="0">
              <a:latin typeface="Arial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Si infection chronique par le VHB ne pas arrêter un ARV actif sur le VHB (TDF, FTC ou 3TC), ou discuter l'introduction d'entécavir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Suivi après un changement de traitement antirétroviral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Tolérance clinique et biologique évaluée à M1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CV VIH plasmatique contrôlée à M1 et M3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  <a:cs typeface="Arial" pitchFamily="34" charset="0"/>
              </a:rPr>
              <a:t>Si efficacité et tolérance confirmées à M3, reprise du suivi semestriel</a:t>
            </a:r>
            <a:endParaRPr lang="fr-FR" dirty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4309725"/>
            <a:ext cx="842493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Recommandation</a:t>
            </a:r>
            <a:r>
              <a:rPr lang="fr-FR" sz="2000" dirty="0"/>
              <a:t> : en raison du nombre de paramètres à prendre en compte, il est recommandé que les décisions de modification de traitement dans les situations complexes soient prises au cours de réunions de concertation pluridisciplinaire [AIII]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simplifier la prise du traitement ARV (1)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4075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360988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de prises et/ou de comprimés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en 2 prises vers IP/r 1 prise (DRV/r ou ATV/r)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RAL + TDF/FTC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+ TDF/FTC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INNTI + 2 INTI vers EVG/c/TDF/FTC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Switch de IP/r + TDF/FTC vers RPV/TDF/FTC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 smtClean="0">
              <a:solidFill>
                <a:srgbClr val="05E520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Switch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d'une trithérapie efficace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vers ABC/3TC/DTG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Réduction de dose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INNTI + 2 INTI : diminution de la dose d'EFV de </a:t>
            </a:r>
            <a:b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600 mg/j à 400 mg/j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IP/r + INTI :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   diminution de la dose d’IP ?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4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102225" y="4292600"/>
            <a:ext cx="404177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5E520"/>
                </a:solidFill>
              </a:rPr>
              <a:t>Schéma thérapeutique possible</a:t>
            </a:r>
          </a:p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Schéma possible mais contraignant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Données insuffisantes (évaluation à poursuivre)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simplifier la prise du traitement ARV (2)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360987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d'antirétroviraux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>
                <a:solidFill>
                  <a:srgbClr val="05E520"/>
                </a:solidFill>
              </a:rPr>
              <a:t>Monothérapie d'IP/r </a:t>
            </a:r>
            <a:r>
              <a:rPr lang="fr-FR" sz="2000" b="1" dirty="0" smtClean="0">
                <a:solidFill>
                  <a:srgbClr val="05E520"/>
                </a:solidFill>
              </a:rPr>
              <a:t>(absence d’échec IP, &gt; 24 mois de CV &lt; 50 copies/ml, ADN &lt; 2,3 log et uniquement avec DRV/r)</a:t>
            </a:r>
            <a:endParaRPr lang="fr-FR" sz="2000" b="1" dirty="0">
              <a:solidFill>
                <a:srgbClr val="05E520"/>
              </a:solidFill>
            </a:endParaRP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Switch de trithérapie vers une bithérapie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05E520"/>
                </a:solidFill>
              </a:rPr>
              <a:t>LPV/r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ATV/r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DRV/r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DTG + 3TC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INI + INNTI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RAL </a:t>
            </a:r>
            <a:r>
              <a:rPr lang="fr-FR" sz="2000" b="1" dirty="0">
                <a:solidFill>
                  <a:srgbClr val="FF0000"/>
                </a:solidFill>
              </a:rPr>
              <a:t>+ </a:t>
            </a:r>
            <a:r>
              <a:rPr lang="fr-FR" sz="2000" b="1" dirty="0" smtClean="0">
                <a:solidFill>
                  <a:srgbClr val="FF0000"/>
                </a:solidFill>
              </a:rPr>
              <a:t>MVC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IP/r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RAL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« dé-</a:t>
            </a:r>
            <a:r>
              <a:rPr lang="fr-FR" sz="2000" u="sng" dirty="0" err="1" smtClean="0"/>
              <a:t>boost</a:t>
            </a:r>
            <a:r>
              <a:rPr lang="fr-FR" sz="2000" u="sng" dirty="0" smtClean="0"/>
              <a:t> »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retrait du ritonavir en association avec </a:t>
            </a:r>
            <a:r>
              <a:rPr lang="fr-F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atazanavir</a:t>
            </a: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u="sng" dirty="0" smtClean="0"/>
              <a:t>diminution du nombre de jours de traitement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prises discontinues (5 jours/7), ARV à longue durée d'action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32275" y="2133600"/>
            <a:ext cx="4784725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5E520"/>
                </a:solidFill>
              </a:rPr>
              <a:t>Schéma thérapeutique possible</a:t>
            </a:r>
          </a:p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Schéma possible mais de façon restreinte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Données insuffisantes  (évaluation à poursuivre)</a:t>
            </a:r>
          </a:p>
          <a:p>
            <a:pPr>
              <a:defRPr/>
            </a:pPr>
            <a:r>
              <a:rPr lang="fr-FR" b="1" dirty="0">
                <a:solidFill>
                  <a:srgbClr val="FF0000"/>
                </a:solidFill>
              </a:rPr>
              <a:t>Schéma thérapeutique non recommandé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61913"/>
            <a:ext cx="87137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rénale (1)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1103313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explorer toute anomalie rénale </a:t>
            </a:r>
            <a:r>
              <a:rPr lang="fr-FR" sz="2000" dirty="0" smtClean="0"/>
              <a:t>[AII]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différencier 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situations correspondant à une diminution de la sécrétion tubulaire de créatinine </a:t>
            </a:r>
            <a:r>
              <a:rPr lang="fr-FR" sz="2000" dirty="0" smtClean="0"/>
              <a:t>(+ 10-12 </a:t>
            </a:r>
            <a:r>
              <a:rPr lang="fr-FR" sz="2000" dirty="0" err="1" smtClean="0"/>
              <a:t>μmol</a:t>
            </a:r>
            <a:r>
              <a:rPr lang="fr-FR" sz="2000" dirty="0" smtClean="0"/>
              <a:t>/L à M1 stable à M3), observées avec DVG, RPV, EVG et IP/c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altérations progressives de la fonction rénale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 smtClean="0"/>
              <a:t>liées à une toxicité des ARV, à la survenue d’une comorbidité rénale, à la </a:t>
            </a:r>
            <a:r>
              <a:rPr lang="fr-FR" sz="2000" dirty="0" err="1" smtClean="0"/>
              <a:t>co</a:t>
            </a:r>
            <a:r>
              <a:rPr lang="fr-FR" sz="2000" dirty="0" smtClean="0"/>
              <a:t>-prescription d’un autre médicament </a:t>
            </a:r>
            <a:r>
              <a:rPr lang="fr-FR" sz="2000" dirty="0"/>
              <a:t>néphrotoxique [AII</a:t>
            </a:r>
            <a:r>
              <a:rPr lang="fr-FR" sz="2000" dirty="0" smtClean="0"/>
              <a:t>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évoquer une possible toxicité rénale après exposition prolongée à ATV/r au LPV/r, associés ou non 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TDF </a:t>
            </a:r>
            <a:r>
              <a:rPr lang="fr-FR" sz="2000" dirty="0"/>
              <a:t>[AII]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15888"/>
            <a:ext cx="8713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rénale (2)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95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977900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adapter le traitement ARV en cas d’insuffisance rénale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du TDF si DFG &lt; 50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mL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/min par l’ABC </a:t>
            </a:r>
            <a:r>
              <a:rPr lang="fr-FR" sz="2000" dirty="0" smtClean="0"/>
              <a:t>si HLA-B*5701 négatif et en l'absence d'infection par le VHB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réduction de la dose de TDF </a:t>
            </a:r>
            <a:r>
              <a:rPr lang="fr-FR" sz="2000" dirty="0" smtClean="0"/>
              <a:t>si DFG entre 30 et 50 ml/min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arrêt du TDF </a:t>
            </a:r>
            <a:r>
              <a:rPr lang="fr-FR" sz="2000" dirty="0" smtClean="0"/>
              <a:t>si le DFG est &lt; 30 ml/min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arrêt des IP/r </a:t>
            </a:r>
            <a:r>
              <a:rPr lang="fr-FR" sz="2000" dirty="0" smtClean="0"/>
              <a:t>si diminution persistante et inexpliquée du DFG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adaptation de la dose de 3TC et FTC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 smtClean="0"/>
              <a:t>en fonction du </a:t>
            </a:r>
            <a:r>
              <a:rPr lang="fr-FR" sz="2000" dirty="0"/>
              <a:t>DFG [AII</a:t>
            </a:r>
            <a:r>
              <a:rPr lang="fr-FR" sz="2000" dirty="0" smtClean="0"/>
              <a:t>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prendre en compte, si prescription d'ARV néphrotoxiques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autres facteurs de risque de maladie rénale</a:t>
            </a:r>
            <a:r>
              <a:rPr lang="fr-FR" sz="2000" dirty="0" smtClean="0"/>
              <a:t> : âge, origine d’Afrique sub-saharienne et des Antilles, diabète, HTA, infection VIH avancée, co-infection par le VHB ou le VHC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la prescription d’autres médicaments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néphrotoxiques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/>
              <a:t>[AII]</a:t>
            </a: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les EI neuropsychiques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8425" y="1128713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réaliser un dépistage systématique des effets indésirables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neuro-psychiques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de l’éfavirenz </a:t>
            </a:r>
            <a:r>
              <a:rPr lang="fr-FR" sz="2000" dirty="0" smtClean="0"/>
              <a:t>qui, bien que fréquents, peuvent être méconnus [AII]. Plusieurs stratégies de switch permettent une amélioration de la qualité de vie des personnes traitées, à efficacité virologique comparable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rechercher la toxicité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neuro-psychique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d’autres antirétroviraux (rilpivirine, étravirine et inhibiteurs d’intégrase) qui doit être reconnue </a:t>
            </a:r>
            <a:r>
              <a:rPr lang="fr-FR" sz="2000" dirty="0" smtClean="0"/>
              <a:t>et peut conduire à envisager un switch [BII]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Options pour corriger et prévenir la toxicité hépatique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908050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/>
              <a:t>En cas d’atteinte hépatique persistante </a:t>
            </a:r>
            <a:r>
              <a:rPr lang="fr-FR" sz="2000" dirty="0" smtClean="0"/>
              <a:t>sous </a:t>
            </a:r>
            <a:r>
              <a:rPr lang="fr-FR" sz="2000" dirty="0"/>
              <a:t>traitement </a:t>
            </a:r>
            <a:r>
              <a:rPr lang="fr-FR" sz="2000" dirty="0" smtClean="0"/>
              <a:t>ARV (notamment une </a:t>
            </a:r>
            <a:r>
              <a:rPr lang="fr-FR" sz="2000" dirty="0"/>
              <a:t>élévation des </a:t>
            </a:r>
            <a:r>
              <a:rPr lang="fr-FR" sz="2000" dirty="0" smtClean="0"/>
              <a:t>transaminases)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rechercher d’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autres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facteurs de toxicité hépatique </a:t>
            </a:r>
            <a:r>
              <a:rPr lang="fr-FR" sz="2000" dirty="0" smtClean="0"/>
              <a:t>[</a:t>
            </a:r>
            <a:r>
              <a:rPr lang="fr-FR" sz="2000" dirty="0"/>
              <a:t>BII</a:t>
            </a:r>
            <a:r>
              <a:rPr lang="fr-FR" sz="2000" dirty="0" smtClean="0"/>
              <a:t>]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s’assurer </a:t>
            </a:r>
            <a:r>
              <a:rPr lang="fr-FR" sz="2000" dirty="0"/>
              <a:t>de l’absence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surdosage des antirétroviraux </a:t>
            </a:r>
            <a:r>
              <a:rPr lang="fr-FR" sz="2000" dirty="0"/>
              <a:t>potentiellement responsables d’une toxicité directe [BIII] ;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envisager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une modification du traitement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ARV, en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l’absence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cause identifiée ou en cas de comorbidité hépatique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évolutive</a:t>
            </a:r>
            <a:r>
              <a:rPr lang="fr-FR" sz="2000" dirty="0" smtClean="0">
                <a:solidFill>
                  <a:srgbClr val="FF6600"/>
                </a:solidFill>
              </a:rPr>
              <a:t>,</a:t>
            </a:r>
            <a:r>
              <a:rPr lang="fr-FR" sz="2000" dirty="0" smtClean="0"/>
              <a:t> </a:t>
            </a:r>
            <a:endParaRPr lang="fr-FR" sz="2000" dirty="0"/>
          </a:p>
          <a:p>
            <a:pPr lvl="2"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/>
              <a:t>e</a:t>
            </a:r>
            <a:r>
              <a:rPr lang="fr-FR" sz="2000" dirty="0" smtClean="0"/>
              <a:t>n arrêtant </a:t>
            </a:r>
            <a:r>
              <a:rPr lang="fr-FR" sz="2000" dirty="0"/>
              <a:t>une prescription de </a:t>
            </a:r>
            <a:r>
              <a:rPr lang="fr-FR" sz="2000" dirty="0" smtClean="0"/>
              <a:t>d4T, </a:t>
            </a:r>
            <a:r>
              <a:rPr lang="fr-FR" sz="2000" dirty="0" err="1" smtClean="0"/>
              <a:t>ddI</a:t>
            </a:r>
            <a:r>
              <a:rPr lang="fr-FR" sz="2000" dirty="0" smtClean="0"/>
              <a:t> et ZDV, </a:t>
            </a:r>
            <a:r>
              <a:rPr lang="fr-FR" sz="2000" dirty="0"/>
              <a:t>qui ne doivent plus être utilisés,</a:t>
            </a:r>
          </a:p>
          <a:p>
            <a:pPr lvl="2"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n remplaçant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dans la mesure du possible les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IP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l'EFV</a:t>
            </a:r>
            <a:r>
              <a:rPr lang="fr-FR" sz="2000" b="1" dirty="0" smtClean="0">
                <a:solidFill>
                  <a:srgbClr val="FF6600"/>
                </a:solidFill>
              </a:rPr>
              <a:t>,</a:t>
            </a:r>
            <a:r>
              <a:rPr lang="fr-FR" sz="2000" dirty="0" smtClean="0"/>
              <a:t> </a:t>
            </a:r>
            <a:r>
              <a:rPr lang="fr-FR" sz="2000" dirty="0"/>
              <a:t>a fortiori en présence d’une insulino-résistance, de troubles lipidiques ou d’une stéatose </a:t>
            </a:r>
            <a:r>
              <a:rPr lang="fr-FR" sz="2000" dirty="0" smtClean="0"/>
              <a:t>hépatique</a:t>
            </a:r>
            <a:endParaRPr lang="fr-FR" sz="2000" dirty="0"/>
          </a:p>
          <a:p>
            <a:pPr marL="914400" lvl="2" indent="0">
              <a:spcBef>
                <a:spcPts val="0"/>
              </a:spcBef>
              <a:buFont typeface="Arial" charset="0"/>
              <a:buNone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Prise en charge du risque cardiovasculaire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590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1125538"/>
            <a:ext cx="8893175" cy="5287962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Sevrage tabac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diététique</a:t>
            </a:r>
            <a:r>
              <a:rPr lang="fr-FR" sz="2000" dirty="0" smtClean="0"/>
              <a:t>, </a:t>
            </a:r>
            <a:r>
              <a:rPr lang="fr-FR" sz="2000" dirty="0"/>
              <a:t>incitation à l’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exercice</a:t>
            </a:r>
            <a:r>
              <a:rPr lang="fr-FR" sz="2000" dirty="0"/>
              <a:t> [AI</a:t>
            </a:r>
            <a:r>
              <a:rPr lang="fr-FR" sz="2000" dirty="0" smtClean="0"/>
              <a:t>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En </a:t>
            </a:r>
            <a:r>
              <a:rPr lang="fr-FR" sz="2000" dirty="0"/>
              <a:t>cas de </a:t>
            </a:r>
            <a:r>
              <a:rPr lang="fr-FR" sz="2000" dirty="0" smtClean="0"/>
              <a:t>dyslipidémie:</a:t>
            </a:r>
            <a:endParaRPr lang="fr-FR" sz="2000" dirty="0"/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ou de l’éfavirenz par un INNTI moins délétère </a:t>
            </a:r>
            <a:r>
              <a:rPr lang="fr-FR" sz="2000" dirty="0"/>
              <a:t>sur les lipides (névirapine, étravirine, rilpivirine), en l’absence d’antécédent d’échec virologique sous un traitement comportant un INNTI [BI]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ou de l’éfavirenz par le raltégravir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[BI],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l’IP/r par un IP/r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moins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perturbateur des lipides </a:t>
            </a:r>
            <a:r>
              <a:rPr lang="fr-FR" sz="2000" dirty="0"/>
              <a:t>(atazanavir éventuellement sans ritonavir, darunavir) [BI] 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Introduction </a:t>
            </a:r>
            <a:r>
              <a:rPr lang="fr-FR" sz="2000" dirty="0"/>
              <a:t>d’un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traitement hypolipémiant si les 2 premières étapes n’ont pas permis d’atteindre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l’objectif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sz="2000" dirty="0" smtClean="0"/>
              <a:t>BI]</a:t>
            </a: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88640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Prise en charge des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lipodystrophies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5930900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0338" y="981075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diagnostic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précoce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les ARV jugés responsables </a:t>
            </a:r>
            <a:r>
              <a:rPr lang="fr-FR" sz="2000" dirty="0"/>
              <a:t>de la lipodystrophie </a:t>
            </a:r>
            <a:r>
              <a:rPr lang="fr-FR" sz="2000" dirty="0" smtClean="0"/>
              <a:t>par </a:t>
            </a:r>
            <a:r>
              <a:rPr lang="fr-FR" sz="2000" dirty="0"/>
              <a:t>des ARV réputés avoir un moindre impact sur les troubles de la répartition des graisses. Néanmoins aucune intervention thérapeutique n’ayant fait la preuve d’une efficacité à large échelle,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aucune stratégie particulière ne peut être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recommandée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réévaluer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l’hygiène de vie </a:t>
            </a:r>
            <a:r>
              <a:rPr lang="fr-FR" sz="2000" dirty="0"/>
              <a:t>et proposer </a:t>
            </a:r>
            <a:r>
              <a:rPr lang="fr-FR" sz="2000" dirty="0" smtClean="0"/>
              <a:t>des </a:t>
            </a:r>
            <a:r>
              <a:rPr lang="fr-FR" sz="2000" dirty="0"/>
              <a:t>mesures </a:t>
            </a:r>
            <a:r>
              <a:rPr lang="fr-FR" sz="2000" dirty="0" smtClean="0"/>
              <a:t>correctrices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évaluer </a:t>
            </a:r>
            <a:r>
              <a:rPr lang="fr-FR" sz="2000" dirty="0"/>
              <a:t>l’intérêt de l’administration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produit de comblement </a:t>
            </a:r>
            <a:r>
              <a:rPr lang="fr-FR" sz="2000" dirty="0"/>
              <a:t>(lipoatrophie du visage) </a:t>
            </a:r>
            <a:r>
              <a:rPr lang="fr-FR" sz="2000" dirty="0" smtClean="0"/>
              <a:t>ou d’une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intervention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réparatrice</a:t>
            </a:r>
            <a:r>
              <a:rPr lang="fr-FR" sz="2000" dirty="0" smtClean="0"/>
              <a:t> en cas de </a:t>
            </a:r>
            <a:r>
              <a:rPr lang="fr-FR" sz="2000" dirty="0" err="1" smtClean="0"/>
              <a:t>lipodystrophie</a:t>
            </a:r>
            <a:r>
              <a:rPr lang="fr-FR" sz="2000" dirty="0" smtClean="0"/>
              <a:t> préjudiciable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6"/>
          <p:cNvSpPr txBox="1">
            <a:spLocks noChangeArrowheads="1"/>
          </p:cNvSpPr>
          <p:nvPr/>
        </p:nvSpPr>
        <p:spPr bwMode="auto">
          <a:xfrm>
            <a:off x="119063" y="836613"/>
            <a:ext cx="89281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500" i="1" dirty="0" smtClean="0">
              <a:latin typeface="Arial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Arnaud BLANC 	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Fabrice BONNET 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 BOURDILLON 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Françoise BRUN-VEZINET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Dominique COSTAGLIOLA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François DABIS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Pierre DELOBEL		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Albert FAYE		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Hugues FISCHER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Cécile GOUJARD	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Bruno HOEN		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Marianne l’HENAFF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0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4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+mn-lt"/>
              </a:rPr>
              <a:t>Déclaration publique d’intérêts sur </a:t>
            </a:r>
            <a:r>
              <a:rPr lang="fr-FR" altLang="fr-FR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http://www.cns.sante.fr</a:t>
            </a:r>
            <a:endParaRPr lang="fr-FR" altLang="fr-FR" sz="2400" dirty="0" smtClean="0"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+mn-lt"/>
                <a:ea typeface="ＭＳ Ｐゴシック" pitchFamily="34" charset="-128"/>
                <a:cs typeface="Arial" charset="0"/>
              </a:rPr>
              <a:t>Avantages en nature sur </a:t>
            </a:r>
            <a:r>
              <a:rPr lang="fr-FR" altLang="fr-FR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  <a:cs typeface="Arial" charset="0"/>
              </a:rPr>
              <a:t>h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ttps://www.transparence.sante.gouv.fr</a:t>
            </a:r>
            <a:endParaRPr lang="fr-FR" altLang="fr-FR" sz="2400" u="sng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altLang="fr-FR" sz="20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CC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GROUPE d’EXPERTS VIH 2015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87900" y="765175"/>
            <a:ext cx="457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Olivier LORTHOLARY 	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Laurent MANDELBROT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Sophie MATHERON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Philippe MORLAT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Lionel PIROTH		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Isabelle POIZOT-MARTIN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David REY	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Christine ROUZIOUX	            </a:t>
            </a:r>
            <a:endParaRPr lang="fr-FR" altLang="fr-FR" sz="20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Anne SIMON    	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Anne-Marie TABURET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Pierre TATTEVIN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5805264"/>
            <a:ext cx="5329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Actualisations 2015 des recommandations PVVIH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SFLS 9 OCTOBRE </a:t>
            </a:r>
            <a:r>
              <a:rPr lang="fr-FR" altLang="fr-FR" sz="1600" b="1" dirty="0" smtClean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2015</a:t>
            </a:r>
            <a:endParaRPr lang="fr-FR" altLang="fr-FR" sz="1600" b="1" dirty="0">
              <a:solidFill>
                <a:srgbClr val="1E1C1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Ph </a:t>
            </a:r>
            <a:r>
              <a:rPr lang="fr-FR" altLang="fr-FR" sz="1600" dirty="0" err="1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Morlat</a:t>
            </a:r>
            <a:r>
              <a:rPr lang="fr-FR" altLang="fr-FR" sz="1600" dirty="0">
                <a:solidFill>
                  <a:srgbClr val="1E1C1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En cas de survenue d'un diabète sous traitement ARV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7013" y="5775325"/>
            <a:ext cx="66246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438" y="1196975"/>
            <a:ext cx="8893175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remplacer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les ARV jugés responsables du diabète (le plus souvent IP/r et éfavirenz) </a:t>
            </a:r>
            <a:r>
              <a:rPr lang="fr-FR" sz="2000" dirty="0"/>
              <a:t>par des ARV réputés avoir un moindre impact métabolique [B III].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Néanmoins</a:t>
            </a:r>
            <a:r>
              <a:rPr lang="fr-FR" sz="2000" dirty="0"/>
              <a:t> aucune modification thérapeutique précise n’ayant fait la preuve d’une efficacité à large échelle,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aucune stratégie particulière ne peut être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recommandée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mesures hygiéno-diététiques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dirty="0"/>
              <a:t>[A II</a:t>
            </a:r>
            <a:r>
              <a:rPr lang="fr-FR" sz="2000" dirty="0" smtClean="0"/>
              <a:t>]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dirty="0" smtClean="0"/>
              <a:t>prescrire </a:t>
            </a:r>
            <a:r>
              <a:rPr lang="fr-FR" sz="2000" dirty="0"/>
              <a:t>des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antidiabétiques oraux en cas d’inefficacité du changement de traitement antirétroviral</a:t>
            </a:r>
            <a:r>
              <a:rPr lang="fr-FR" sz="2000" dirty="0"/>
              <a:t>; la thérapeutique de </a:t>
            </a: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ligne </a:t>
            </a:r>
            <a:r>
              <a:rPr lang="fr-FR" sz="2000" dirty="0"/>
              <a:t>en l’absence d’insuffisance rénale est la metformine (prudence avec les </a:t>
            </a:r>
            <a:r>
              <a:rPr lang="fr-FR" sz="2000" dirty="0" err="1" smtClean="0"/>
              <a:t>co</a:t>
            </a:r>
            <a:r>
              <a:rPr lang="fr-FR" sz="2000" dirty="0" smtClean="0"/>
              <a:t>-prescriptions) </a:t>
            </a:r>
            <a:r>
              <a:rPr lang="fr-FR" sz="2000" dirty="0"/>
              <a:t>[B II</a:t>
            </a:r>
            <a:r>
              <a:rPr lang="fr-FR" sz="2000" dirty="0" smtClean="0"/>
              <a:t>]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193675"/>
            <a:ext cx="8713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Modification du traitement ARV et réduction des coûts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950" y="5805488"/>
            <a:ext cx="66246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Optimisation d'un traitement antirétroviral en situation de succès virologique</a:t>
            </a:r>
            <a:endParaRPr lang="fr-FR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pitchFamily="34" charset="0"/>
              </a:rPr>
              <a:t>Bruno Hoen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950" y="765175"/>
            <a:ext cx="9036050" cy="528955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Favoriser 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prescription des associations d'ARV les moins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coûteuses</a:t>
            </a:r>
            <a:r>
              <a:rPr lang="fr-FR" sz="2000" dirty="0" smtClean="0">
                <a:solidFill>
                  <a:srgbClr val="FF6600"/>
                </a:solidFill>
              </a:rPr>
              <a:t>, </a:t>
            </a:r>
            <a:r>
              <a:rPr lang="fr-FR" sz="2000" dirty="0"/>
              <a:t>lorsqu’à l'issue d'un choix basé sur les critères d’efficacité, de tolérance et de facilité de prise, plusieurs options restent possibles </a:t>
            </a:r>
            <a:endParaRPr lang="fr-FR" sz="2000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000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Proposer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aux PVVIH, dont la situation individuelle le permet, des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switch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dans un objectif de réduction des coûts</a:t>
            </a:r>
            <a:r>
              <a:rPr lang="fr-FR" sz="2000" dirty="0"/>
              <a:t>, sous réserve :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d’expliciter </a:t>
            </a:r>
            <a:r>
              <a:rPr lang="fr-FR" sz="2000" dirty="0"/>
              <a:t>clairement au patient la motivation du changement et les éventuelles contraintes de prise en résultant</a:t>
            </a:r>
          </a:p>
          <a:p>
            <a:pPr lvl="1">
              <a:spcBef>
                <a:spcPts val="0"/>
              </a:spcBef>
              <a:buFont typeface="Arial" charset="0"/>
              <a:buChar char="–"/>
              <a:defRPr/>
            </a:pPr>
            <a:r>
              <a:rPr lang="fr-FR" sz="2000" dirty="0" smtClean="0"/>
              <a:t>de </a:t>
            </a:r>
            <a:r>
              <a:rPr lang="fr-FR" sz="2000" dirty="0"/>
              <a:t>recueillir sa pleine adhésion à cette </a:t>
            </a:r>
            <a:r>
              <a:rPr lang="fr-FR" sz="2000" dirty="0" smtClean="0"/>
              <a:t>attitude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fr-FR" sz="2000" b="1" dirty="0" smtClean="0">
                <a:solidFill>
                  <a:srgbClr val="FF6600"/>
                </a:solidFill>
              </a:rPr>
              <a:t>Intérêt des monothérapies d’IP, des switch IP vers INNRT</a:t>
            </a:r>
            <a:r>
              <a:rPr lang="fr-FR" sz="2000" b="1" dirty="0">
                <a:solidFill>
                  <a:srgbClr val="FF6600"/>
                </a:solidFill>
              </a:rPr>
              <a:t> </a:t>
            </a:r>
            <a:r>
              <a:rPr lang="fr-FR" sz="2000" b="1" dirty="0" smtClean="0">
                <a:solidFill>
                  <a:srgbClr val="FF6600"/>
                </a:solidFill>
              </a:rPr>
              <a:t>(sauf étravirine), des switch intra-classe (ex: TDF/FTC  vers ABC/ 3TC) et dans le futur des génériques</a:t>
            </a:r>
          </a:p>
          <a:p>
            <a:pPr marL="457200" lvl="1" indent="0">
              <a:spcBef>
                <a:spcPts val="0"/>
              </a:spcBef>
              <a:buFont typeface="Arial" charset="0"/>
              <a:buNone/>
              <a:defRPr/>
            </a:pPr>
            <a:endParaRPr lang="fr-FR" sz="2000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Mettre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en place des actions sensibilisant les différents acteurs </a:t>
            </a:r>
            <a:r>
              <a:rPr lang="fr-FR" sz="2000" dirty="0"/>
              <a:t>(PVVIH, médecins, pharmaciens, soignants)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au coût des traitements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ARV</a:t>
            </a:r>
            <a:r>
              <a:rPr lang="fr-FR" sz="2000" dirty="0" smtClean="0"/>
              <a:t> et </a:t>
            </a:r>
            <a:r>
              <a:rPr lang="fr-FR" sz="2000" dirty="0"/>
              <a:t>des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études</a:t>
            </a:r>
            <a:r>
              <a:rPr lang="fr-FR" sz="2000" dirty="0"/>
              <a:t> ayant pour objectif de démontrer la non-infériorité de traitements </a:t>
            </a:r>
            <a:r>
              <a:rPr lang="fr-FR" sz="2000" dirty="0" smtClean="0"/>
              <a:t>moins onéreux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fr-FR" altLang="fr-FR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des enfants et des adolescents</a:t>
            </a:r>
            <a:endParaRPr lang="fr-FR" altLang="fr-FR" b="1" smtClean="0">
              <a:solidFill>
                <a:srgbClr val="FF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7950" y="59499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A Faye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188913"/>
            <a:ext cx="8785225" cy="5446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Commission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«Prise en charge des enfants et adolescents infectés par le VIH»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b="1" i="1" dirty="0">
                <a:latin typeface="Arial" charset="0"/>
              </a:rPr>
              <a:t>Sous la direction du Professeur Albert Faye, CHU Robert Debré, Paris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Pr S. </a:t>
            </a:r>
            <a:r>
              <a:rPr lang="fr-FR" cap="all" dirty="0">
                <a:latin typeface="Arial" charset="0"/>
              </a:rPr>
              <a:t>Blanche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Necker-Enfants malades, Paris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Dr M-L. </a:t>
            </a:r>
            <a:r>
              <a:rPr lang="fr-FR" cap="all" dirty="0">
                <a:latin typeface="Arial" charset="0"/>
              </a:rPr>
              <a:t>Chaix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C. </a:t>
            </a:r>
            <a:r>
              <a:rPr lang="fr-FR" cap="all" dirty="0" err="1">
                <a:latin typeface="Arial" charset="0"/>
              </a:rPr>
              <a:t>Dollfus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Trousseau,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P. </a:t>
            </a:r>
            <a:r>
              <a:rPr lang="fr-FR" cap="all" dirty="0">
                <a:latin typeface="Arial" charset="0"/>
              </a:rPr>
              <a:t>Frange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Necker-Enfants malades, Paris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Mme I. </a:t>
            </a:r>
            <a:r>
              <a:rPr lang="fr-FR" cap="all" dirty="0" err="1">
                <a:latin typeface="Arial" charset="0"/>
              </a:rPr>
              <a:t>Funck</a:t>
            </a:r>
            <a:r>
              <a:rPr lang="fr-FR" cap="all" dirty="0">
                <a:latin typeface="Arial" charset="0"/>
              </a:rPr>
              <a:t> Brentano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</a:t>
            </a:r>
            <a:r>
              <a:rPr lang="fr-FR" dirty="0">
                <a:latin typeface="Arial" charset="0"/>
              </a:rPr>
              <a:t> </a:t>
            </a:r>
            <a:r>
              <a:rPr lang="fr-FR" i="1" dirty="0">
                <a:latin typeface="Arial" charset="0"/>
              </a:rPr>
              <a:t>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F. </a:t>
            </a:r>
            <a:r>
              <a:rPr lang="fr-FR" cap="all" dirty="0" err="1">
                <a:latin typeface="Arial" charset="0"/>
              </a:rPr>
              <a:t>Monpoux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Nice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M G. </a:t>
            </a:r>
            <a:r>
              <a:rPr lang="fr-FR" cap="all" dirty="0">
                <a:latin typeface="Arial" charset="0"/>
              </a:rPr>
              <a:t>Point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TRT-5, Dessine moi un mouton,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I. </a:t>
            </a:r>
            <a:r>
              <a:rPr lang="fr-FR" cap="all" dirty="0">
                <a:latin typeface="Arial" charset="0"/>
              </a:rPr>
              <a:t>Thuret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La </a:t>
            </a:r>
            <a:r>
              <a:rPr lang="fr-FR" i="1" dirty="0" err="1">
                <a:latin typeface="Arial" charset="0"/>
              </a:rPr>
              <a:t>Timone</a:t>
            </a:r>
            <a:r>
              <a:rPr lang="fr-FR" i="1" dirty="0">
                <a:latin typeface="Arial" charset="0"/>
              </a:rPr>
              <a:t>, Marseille</a:t>
            </a:r>
            <a:r>
              <a:rPr lang="fr-FR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charset="0"/>
              </a:rPr>
              <a:t>Pr J-M. </a:t>
            </a:r>
            <a:r>
              <a:rPr lang="fr-FR" cap="all" dirty="0" err="1">
                <a:latin typeface="Arial" charset="0"/>
              </a:rPr>
              <a:t>Treluyer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Cochin,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J. </a:t>
            </a:r>
            <a:r>
              <a:rPr lang="fr-FR" cap="all" dirty="0" err="1">
                <a:latin typeface="Arial" charset="0"/>
              </a:rPr>
              <a:t>Tricoire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Toulouse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N. </a:t>
            </a:r>
            <a:r>
              <a:rPr lang="fr-FR" cap="all" dirty="0" err="1">
                <a:latin typeface="Arial" charset="0"/>
              </a:rPr>
              <a:t>Trocmé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CHU Trousseau, Paris</a:t>
            </a:r>
          </a:p>
          <a:p>
            <a:pPr>
              <a:defRPr/>
            </a:pPr>
            <a:endParaRPr lang="fr-FR" i="1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Audition: </a:t>
            </a:r>
            <a:r>
              <a:rPr lang="fr-FR" dirty="0" smtClean="0">
                <a:latin typeface="Arial" charset="0"/>
              </a:rPr>
              <a:t>Dr D. </a:t>
            </a:r>
            <a:r>
              <a:rPr lang="fr-FR" dirty="0">
                <a:latin typeface="Arial" charset="0"/>
              </a:rPr>
              <a:t>HIRT, </a:t>
            </a:r>
            <a:r>
              <a:rPr lang="fr-FR" i="1" dirty="0">
                <a:latin typeface="Arial" charset="0"/>
              </a:rPr>
              <a:t>CHU Cochin, Paris</a:t>
            </a:r>
          </a:p>
          <a:p>
            <a:pPr>
              <a:defRPr/>
            </a:pPr>
            <a:r>
              <a:rPr lang="fr-FR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3"/>
          <p:cNvSpPr txBox="1">
            <a:spLocks noChangeArrowheads="1"/>
          </p:cNvSpPr>
          <p:nvPr/>
        </p:nvSpPr>
        <p:spPr bwMode="auto">
          <a:xfrm>
            <a:off x="1042988" y="206375"/>
            <a:ext cx="712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de l’enfant et de l’adolescent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1"/>
          </p:nvPr>
        </p:nvSpPr>
        <p:spPr>
          <a:xfrm>
            <a:off x="269875" y="1484313"/>
            <a:ext cx="8713788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Tout enfant infecté par le VIH-1 doit recevoir un traitement antirétroviral le plus tôt possible </a:t>
            </a:r>
            <a:r>
              <a:rPr lang="fr-FR" altLang="fr-FR" sz="2000" dirty="0" smtClean="0"/>
              <a:t>(AII).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r-FR" altLang="fr-FR" sz="2000" dirty="0" smtClean="0"/>
              <a:t>(En 2013, trois niveaux de délais étaient proposés en fonction de la situation clinique et </a:t>
            </a:r>
            <a:r>
              <a:rPr lang="fr-FR" altLang="fr-FR" sz="2000" dirty="0" err="1" smtClean="0"/>
              <a:t>immuno</a:t>
            </a:r>
            <a:r>
              <a:rPr lang="fr-FR" altLang="fr-FR" sz="2000" dirty="0" smtClean="0"/>
              <a:t>-virologique)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Dans certaines situations ce traitement est à initier sans délai </a:t>
            </a:r>
            <a:r>
              <a:rPr lang="fr-FR" altLang="fr-FR" sz="2000" dirty="0" smtClean="0"/>
              <a:t>(dans les 2 semaines suivant le diagnostic):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tous les enfants de moins de 24 mois </a:t>
            </a:r>
            <a:r>
              <a:rPr lang="fr-FR" altLang="fr-FR" sz="2000" dirty="0" smtClean="0"/>
              <a:t>(AI) ;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les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enfants symptomatiques </a:t>
            </a:r>
            <a:r>
              <a:rPr lang="fr-FR" altLang="fr-FR" sz="2000" dirty="0" smtClean="0"/>
              <a:t>(CDC B ou C) (AI) ;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altLang="fr-FR" sz="2000" dirty="0" smtClean="0"/>
              <a:t>chez les enfants asymptomatiques ou peu symptomatiques (CDC N ou A) et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ayant des CD4  &lt; 750/mm3 (20%) entre 2 et  3 ans,  &lt;500/mm3 (20%) entre 3 et 5 ans), ou &lt; 200/mm3(15%)  après 5 ans (AI).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/>
          <p:cNvGraphicFramePr>
            <a:graphicFrameLocks noGrp="1" noChangeAspect="1"/>
          </p:cNvGraphicFramePr>
          <p:nvPr>
            <p:ph/>
          </p:nvPr>
        </p:nvGraphicFramePr>
        <p:xfrm>
          <a:off x="827088" y="-100013"/>
          <a:ext cx="7200900" cy="590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3" imgW="4489403" imgH="4743161" progId="Word.Document.8">
                  <p:embed/>
                </p:oleObj>
              </mc:Choice>
              <mc:Fallback>
                <p:oleObj name="Document" r:id="rId3" imgW="4489403" imgH="474316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-100013"/>
                        <a:ext cx="7200900" cy="5905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539750" y="153035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 d’enfant, grossesse et prise en charge du nouveau-né de mère PVVIH</a:t>
            </a:r>
            <a:endParaRPr lang="fr-FR" altLang="fr-FR" b="1" smtClean="0">
              <a:solidFill>
                <a:srgbClr val="FF0000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07950" y="5949950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L Mandelbrot, A Faye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88913"/>
            <a:ext cx="8497888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Commission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«Désir d’enfant et grossesse»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fr-FR" b="1" i="1" dirty="0">
                <a:latin typeface="Arial" charset="0"/>
              </a:rPr>
              <a:t>Sous la direction du Professeur Laurent MANDELBROT, CHU Louis Mourier, Colombes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b="1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A. BERREBI, </a:t>
            </a:r>
            <a:r>
              <a:rPr lang="fr-FR" i="1" dirty="0">
                <a:latin typeface="Arial" charset="0"/>
              </a:rPr>
              <a:t>CHU Toulouse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S. BLANCHE, </a:t>
            </a:r>
            <a:r>
              <a:rPr lang="fr-FR" i="1" dirty="0">
                <a:latin typeface="Arial" charset="0"/>
              </a:rPr>
              <a:t>CHU 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V. </a:t>
            </a:r>
            <a:r>
              <a:rPr lang="fr-FR" cap="all" dirty="0">
                <a:latin typeface="Arial" charset="0"/>
              </a:rPr>
              <a:t>Boyer</a:t>
            </a:r>
            <a:r>
              <a:rPr lang="fr-FR" dirty="0">
                <a:latin typeface="Arial" charset="0"/>
              </a:rPr>
              <a:t>, </a:t>
            </a:r>
            <a:r>
              <a:rPr lang="fr-FR" i="1" dirty="0">
                <a:latin typeface="Arial" charset="0"/>
              </a:rPr>
              <a:t>AIDES,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L. BUJAN, </a:t>
            </a:r>
            <a:r>
              <a:rPr lang="fr-FR" i="1" dirty="0">
                <a:latin typeface="Arial" charset="0"/>
              </a:rPr>
              <a:t>CHU Toulouse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F. DABIS, </a:t>
            </a:r>
            <a:r>
              <a:rPr lang="fr-FR" i="1" dirty="0">
                <a:latin typeface="Arial" charset="0"/>
              </a:rPr>
              <a:t>INSERM U897 et Université Bordeaux 2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P. FAUCHER, </a:t>
            </a:r>
            <a:r>
              <a:rPr lang="fr-FR" i="1" dirty="0">
                <a:latin typeface="Arial" charset="0"/>
              </a:rPr>
              <a:t>CHU  Bichat-Claude-Bernard,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A. FAYE, </a:t>
            </a:r>
            <a:r>
              <a:rPr lang="fr-FR" i="1" dirty="0">
                <a:latin typeface="Arial" charset="0"/>
              </a:rPr>
              <a:t>CHU Rober-Debré,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S. MATHERON, </a:t>
            </a:r>
            <a:r>
              <a:rPr lang="fr-FR" i="1" dirty="0">
                <a:latin typeface="Arial" charset="0"/>
              </a:rPr>
              <a:t>CHU Bichat-Claude-Bernard,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M. PARTISANI, </a:t>
            </a:r>
            <a:r>
              <a:rPr lang="fr-FR" i="1" dirty="0">
                <a:latin typeface="Arial" charset="0"/>
              </a:rPr>
              <a:t>CHU Strasbourg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Pr C. ROUZIOUX, </a:t>
            </a:r>
            <a:r>
              <a:rPr lang="fr-FR" i="1" dirty="0">
                <a:latin typeface="Arial" charset="0"/>
              </a:rPr>
              <a:t>CHU Necker-Enfants malades,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Mme C. TAERON, </a:t>
            </a:r>
            <a:r>
              <a:rPr lang="fr-FR" i="1" dirty="0">
                <a:latin typeface="Arial" charset="0"/>
              </a:rPr>
              <a:t>ARCAT, Paris 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fr-FR" dirty="0">
                <a:latin typeface="Arial" charset="0"/>
              </a:rPr>
              <a:t>Dr R. TUBIANA, </a:t>
            </a:r>
            <a:r>
              <a:rPr lang="fr-FR" i="1" dirty="0">
                <a:latin typeface="Arial" charset="0"/>
              </a:rPr>
              <a:t>CHU Pitié-Salpêtrière, Paris</a:t>
            </a:r>
            <a:endParaRPr lang="fr-FR" dirty="0">
              <a:latin typeface="Arial" charset="0"/>
            </a:endParaRPr>
          </a:p>
          <a:p>
            <a:pPr>
              <a:defRPr/>
            </a:pPr>
            <a:r>
              <a:rPr lang="en-GB" dirty="0">
                <a:latin typeface="Arial" charset="0"/>
              </a:rPr>
              <a:t>Dr J. WARSZAWSKI, </a:t>
            </a:r>
            <a:r>
              <a:rPr lang="en-GB" i="1" dirty="0">
                <a:latin typeface="Arial" charset="0"/>
              </a:rPr>
              <a:t>INSERM U1022, </a:t>
            </a:r>
            <a:r>
              <a:rPr lang="en-GB" i="1" dirty="0" smtClean="0">
                <a:latin typeface="Arial" charset="0"/>
              </a:rPr>
              <a:t>Kremlin-</a:t>
            </a:r>
            <a:r>
              <a:rPr lang="en-GB" i="1" dirty="0" err="1" smtClean="0">
                <a:latin typeface="Arial" charset="0"/>
              </a:rPr>
              <a:t>Bicêtre</a:t>
            </a:r>
            <a:endParaRPr lang="en-GB" i="1" dirty="0" smtClean="0">
              <a:latin typeface="Arial" charset="0"/>
            </a:endParaRPr>
          </a:p>
          <a:p>
            <a:pPr>
              <a:defRPr/>
            </a:pPr>
            <a:endParaRPr lang="en-GB" i="1" dirty="0">
              <a:latin typeface="Arial" charset="0"/>
            </a:endParaRPr>
          </a:p>
          <a:p>
            <a:pPr>
              <a:defRPr/>
            </a:pPr>
            <a:r>
              <a:rPr lang="fr-FR" dirty="0" smtClean="0">
                <a:latin typeface="Arial" charset="0"/>
              </a:rPr>
              <a:t>Audition: </a:t>
            </a:r>
            <a:r>
              <a:rPr lang="fr-FR" dirty="0">
                <a:latin typeface="Arial" charset="0"/>
              </a:rPr>
              <a:t>Pr J-M. </a:t>
            </a:r>
            <a:r>
              <a:rPr lang="fr-FR" cap="all" dirty="0" err="1" smtClean="0">
                <a:latin typeface="Arial" charset="0"/>
              </a:rPr>
              <a:t>Treluyer</a:t>
            </a:r>
            <a:r>
              <a:rPr lang="fr-FR" dirty="0" smtClean="0">
                <a:latin typeface="Arial" charset="0"/>
              </a:rPr>
              <a:t>, </a:t>
            </a:r>
            <a:r>
              <a:rPr lang="fr-FR" i="1" dirty="0" smtClean="0">
                <a:latin typeface="Arial" charset="0"/>
              </a:rPr>
              <a:t>CHU </a:t>
            </a:r>
            <a:r>
              <a:rPr lang="fr-FR" i="1" dirty="0">
                <a:latin typeface="Arial" charset="0"/>
              </a:rPr>
              <a:t>Cochin, Paris</a:t>
            </a:r>
          </a:p>
          <a:p>
            <a:pPr>
              <a:defRPr/>
            </a:pPr>
            <a:r>
              <a:rPr lang="en-GB" i="1" dirty="0">
                <a:latin typeface="Arial" charset="0"/>
              </a:rPr>
              <a:t> 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4200" cy="1082675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ea typeface="ＭＳ Ｐゴシック" panose="020B0600070205080204" pitchFamily="34" charset="-128"/>
              </a:rPr>
              <a:t>Taux de TME sous multithérapie selon le moment de début de traitement et la charge virale à l</a:t>
            </a:r>
            <a:r>
              <a:rPr lang="ja-JP" altLang="fr-FR" sz="2800" b="1" smtClean="0"/>
              <a:t>’</a:t>
            </a:r>
            <a:r>
              <a:rPr lang="fr-FR" altLang="ja-JP" sz="2800" b="1" smtClean="0"/>
              <a:t>accouchement, 2000-2010</a:t>
            </a:r>
            <a:endParaRPr lang="fr-FR" altLang="fr-FR" sz="2800" b="1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5148263" y="4508500"/>
            <a:ext cx="3851275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077200" y="1143000"/>
            <a:ext cx="781050" cy="757238"/>
            <a:chOff x="4730" y="737"/>
            <a:chExt cx="802" cy="661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30" y="1079"/>
              <a:ext cx="80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INSERM</a:t>
              </a:r>
            </a:p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9" y="737"/>
              <a:ext cx="4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4284663" y="5805488"/>
            <a:ext cx="1865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Mandelbrot et al.CID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107950" y="1844675"/>
            <a:ext cx="5472113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8787"/>
              <a:chOff x="2700338" y="2636838"/>
              <a:chExt cx="1008062" cy="1728787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38137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3617913" y="5300663"/>
            <a:ext cx="7191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5795963" y="2708275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736600" y="5084763"/>
            <a:ext cx="383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i="1">
                <a:solidFill>
                  <a:srgbClr val="000000"/>
                </a:solidFill>
                <a:ea typeface="ＭＳ Ｐゴシック" panose="020B0600070205080204" pitchFamily="34" charset="-128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5219700" y="3573463"/>
            <a:ext cx="193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7950" y="1773238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%</a:t>
            </a:r>
            <a:endParaRPr lang="fr-FR" altLang="fr-F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06438"/>
          </a:xfrm>
        </p:spPr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Désir d’enfant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Prise en charge préconceptionnelle du couple :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Débuter un traitement ARV et chez la femme l’adapter en vue de la grossesse</a:t>
            </a:r>
            <a:endParaRPr lang="fr-FR" altLang="fr-FR" sz="2000" dirty="0" smtClean="0">
              <a:ea typeface="ＭＳ Ｐゴシック" pitchFamily="34" charset="-128"/>
            </a:endParaRP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Vaccinations à jour, notamment rubéole chez la femme, coqueluche chez le couple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Supplémentation acide folique chez la femme</a:t>
            </a:r>
          </a:p>
          <a:p>
            <a:pPr marL="717550" lvl="1" indent="-234950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Traitement anti-VHC avant la grossesse (CI pendant)</a:t>
            </a:r>
          </a:p>
          <a:p>
            <a:pPr marL="482600" lvl="1" indent="0">
              <a:buFont typeface="Arial" charset="0"/>
              <a:buNone/>
              <a:defRPr/>
            </a:pPr>
            <a:endParaRPr lang="fr-FR" altLang="fr-FR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Procréation naturelle : Lorsque le couple opte pour la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procréation naturelle, la principale recommandation est d’obtenir une charge virale plasmatique indétectable au long cours (plus de 6 mois) chez le/la partenaire vivant avec le VIH, par un traitement antirétroviral</a:t>
            </a:r>
          </a:p>
          <a:p>
            <a:pPr marL="0" indent="0">
              <a:buFont typeface="Arial" charset="0"/>
              <a:buNone/>
              <a:defRPr/>
            </a:pPr>
            <a:endParaRPr lang="fr-FR" altLang="fr-FR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Prophylaxie </a:t>
            </a:r>
            <a:r>
              <a:rPr lang="fr-F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pré-exposition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fr-F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buFont typeface="Arial" charset="0"/>
              <a:buChar char="•"/>
              <a:defRPr/>
            </a:pP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50825" y="60928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1E1C11"/>
                </a:solidFill>
                <a:latin typeface="Arial" panose="020B0604020202020204" pitchFamily="34" charset="0"/>
              </a:rPr>
              <a:t>SFLS 9 OCTOBRE </a:t>
            </a:r>
            <a:r>
              <a:rPr lang="fr-FR" altLang="fr-FR" sz="1800" b="1" dirty="0" smtClean="0">
                <a:solidFill>
                  <a:srgbClr val="1E1C11"/>
                </a:solidFill>
                <a:latin typeface="Arial" panose="020B0604020202020204" pitchFamily="34" charset="0"/>
              </a:rPr>
              <a:t>2015</a:t>
            </a:r>
            <a:endParaRPr lang="fr-FR" altLang="fr-FR" sz="1800" b="1" dirty="0">
              <a:solidFill>
                <a:srgbClr val="1E1C1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Ph </a:t>
            </a:r>
            <a:r>
              <a:rPr lang="fr-FR" altLang="fr-FR" sz="1800" dirty="0" err="1">
                <a:solidFill>
                  <a:srgbClr val="1E1C11"/>
                </a:solidFill>
                <a:latin typeface="Arial" panose="020B0604020202020204" pitchFamily="34" charset="0"/>
              </a:rPr>
              <a:t>Morlat</a:t>
            </a:r>
            <a:r>
              <a:rPr lang="fr-FR" altLang="fr-FR" sz="1800" dirty="0">
                <a:solidFill>
                  <a:srgbClr val="1E1C11"/>
                </a:solidFill>
                <a:latin typeface="Arial" panose="020B0604020202020204" pitchFamily="34" charset="0"/>
              </a:rPr>
              <a:t> pour le groupe d’experts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337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Grossesse : choix des antirétroviraux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494712" cy="45243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Premier choix :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2INTI + IP/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ritonavir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(AII)</a:t>
            </a:r>
            <a:endParaRPr lang="fr-FR" altLang="fr-FR" sz="2000" dirty="0" smtClean="0">
              <a:ea typeface="ＭＳ Ｐゴシック" pitchFamily="34" charset="-128"/>
            </a:endParaRP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INTI : </a:t>
            </a:r>
            <a:r>
              <a:rPr lang="fr-FR" altLang="fr-FR" sz="2000" dirty="0" err="1" smtClean="0">
                <a:ea typeface="ＭＳ Ｐゴシック" pitchFamily="34" charset="-128"/>
              </a:rPr>
              <a:t>abacavir</a:t>
            </a:r>
            <a:r>
              <a:rPr lang="fr-FR" altLang="fr-FR" sz="2000" dirty="0" smtClean="0">
                <a:ea typeface="ＭＳ Ｐゴシック" pitchFamily="34" charset="-128"/>
              </a:rPr>
              <a:t> + </a:t>
            </a:r>
            <a:r>
              <a:rPr lang="fr-FR" altLang="fr-FR" sz="2000" dirty="0" err="1" smtClean="0">
                <a:ea typeface="ＭＳ Ｐゴシック" pitchFamily="34" charset="-128"/>
              </a:rPr>
              <a:t>lamivudine</a:t>
            </a:r>
            <a:r>
              <a:rPr lang="fr-FR" altLang="fr-FR" sz="2000" dirty="0" smtClean="0">
                <a:ea typeface="ＭＳ Ｐゴシック" pitchFamily="34" charset="-128"/>
              </a:rPr>
              <a:t> (AII), ou </a:t>
            </a:r>
            <a:r>
              <a:rPr lang="fr-FR" altLang="fr-FR" sz="2000" dirty="0" err="1" smtClean="0">
                <a:ea typeface="ＭＳ Ｐゴシック" pitchFamily="34" charset="-128"/>
              </a:rPr>
              <a:t>ténofovir</a:t>
            </a:r>
            <a:r>
              <a:rPr lang="fr-FR" altLang="fr-FR" sz="2000" dirty="0" smtClean="0">
                <a:ea typeface="ＭＳ Ｐゴシック" pitchFamily="34" charset="-128"/>
              </a:rPr>
              <a:t> + </a:t>
            </a:r>
            <a:r>
              <a:rPr lang="fr-FR" altLang="fr-FR" sz="2000" dirty="0" err="1" smtClean="0">
                <a:ea typeface="ＭＳ Ｐゴシック" pitchFamily="34" charset="-128"/>
              </a:rPr>
              <a:t>emtricitabine</a:t>
            </a:r>
            <a:r>
              <a:rPr lang="fr-FR" altLang="fr-FR" sz="2000" dirty="0" smtClean="0">
                <a:ea typeface="ＭＳ Ｐゴシック" pitchFamily="34" charset="-128"/>
              </a:rPr>
              <a:t> (AII), ou zidovudine + </a:t>
            </a:r>
            <a:r>
              <a:rPr lang="fr-FR" altLang="fr-FR" sz="2000" dirty="0" err="1" smtClean="0">
                <a:ea typeface="ＭＳ Ｐゴシック" pitchFamily="34" charset="-128"/>
              </a:rPr>
              <a:t>lamivudine</a:t>
            </a:r>
            <a:r>
              <a:rPr lang="fr-FR" altLang="fr-FR" sz="2000" dirty="0" smtClean="0">
                <a:ea typeface="ＭＳ Ｐゴシック" pitchFamily="34" charset="-128"/>
              </a:rPr>
              <a:t> (BI)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IP/r:  </a:t>
            </a:r>
            <a:r>
              <a:rPr lang="fr-FR" altLang="fr-FR" sz="2000" dirty="0" err="1" smtClean="0">
                <a:ea typeface="ＭＳ Ｐゴシック" pitchFamily="34" charset="-128"/>
              </a:rPr>
              <a:t>darunavir</a:t>
            </a:r>
            <a:r>
              <a:rPr lang="fr-FR" altLang="fr-FR" sz="2000" dirty="0" smtClean="0">
                <a:ea typeface="ＭＳ Ｐゴシック" pitchFamily="34" charset="-128"/>
              </a:rPr>
              <a:t> (AII), </a:t>
            </a:r>
            <a:r>
              <a:rPr lang="fr-FR" altLang="fr-FR" sz="2000" dirty="0" err="1" smtClean="0">
                <a:ea typeface="ＭＳ Ｐゴシック" pitchFamily="34" charset="-128"/>
              </a:rPr>
              <a:t>atazanavir</a:t>
            </a:r>
            <a:r>
              <a:rPr lang="fr-FR" altLang="fr-FR" sz="2000" dirty="0" smtClean="0">
                <a:ea typeface="ＭＳ Ｐゴシック" pitchFamily="34" charset="-128"/>
              </a:rPr>
              <a:t> (AII) ou en alternative </a:t>
            </a:r>
            <a:r>
              <a:rPr lang="fr-FR" altLang="fr-FR" sz="2000" dirty="0" err="1" smtClean="0">
                <a:ea typeface="ＭＳ Ｐゴシック" pitchFamily="34" charset="-128"/>
              </a:rPr>
              <a:t>lopinavir</a:t>
            </a:r>
            <a:r>
              <a:rPr lang="fr-FR" altLang="fr-FR" sz="2000" dirty="0" smtClean="0">
                <a:ea typeface="ＭＳ Ｐゴシック" pitchFamily="34" charset="-128"/>
              </a:rPr>
              <a:t> (BII)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Alternatives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: 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efavirenz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après 12 SA (BI),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nevirapine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(BII), </a:t>
            </a:r>
            <a:r>
              <a:rPr lang="fr-FR" altLang="fr-FR" sz="2000" dirty="0" err="1" smtClean="0">
                <a:ea typeface="ＭＳ Ｐゴシック" pitchFamily="34" charset="-128"/>
              </a:rPr>
              <a:t>saquinavir</a:t>
            </a:r>
            <a:r>
              <a:rPr lang="fr-FR" altLang="fr-FR" sz="2000" dirty="0" smtClean="0">
                <a:ea typeface="ＭＳ Ｐゴシック" pitchFamily="34" charset="-128"/>
              </a:rPr>
              <a:t> (BIII), </a:t>
            </a:r>
            <a:r>
              <a:rPr lang="fr-FR" altLang="fr-FR" sz="2000" dirty="0" err="1" smtClean="0">
                <a:ea typeface="ＭＳ Ｐゴシック" pitchFamily="34" charset="-128"/>
              </a:rPr>
              <a:t>enfuvirtide</a:t>
            </a:r>
            <a:r>
              <a:rPr lang="fr-FR" altLang="fr-FR" sz="2000" dirty="0" smtClean="0">
                <a:ea typeface="ＭＳ Ｐゴシック" pitchFamily="34" charset="-128"/>
              </a:rPr>
              <a:t> (BIII),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raltégravir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(BIII)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Femmes pas encore sous ARV : débuter le plus précocement possible </a:t>
            </a:r>
            <a:r>
              <a:rPr lang="fr-FR" altLang="fr-FR" sz="2000" dirty="0" smtClean="0">
                <a:ea typeface="ＭＳ Ｐゴシック" pitchFamily="34" charset="-128"/>
              </a:rPr>
              <a:t>(AII) 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Femmes prenant un traitement avant d’être enceinte :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Pas d’</a:t>
            </a:r>
            <a:r>
              <a:rPr lang="fr-FR" altLang="ja-JP" sz="2000" b="1" dirty="0" err="1" smtClean="0">
                <a:solidFill>
                  <a:srgbClr val="FF0000"/>
                </a:solidFill>
              </a:rPr>
              <a:t>efavirenz</a:t>
            </a:r>
            <a:r>
              <a:rPr lang="fr-FR" altLang="ja-JP" sz="2000" b="1" dirty="0" smtClean="0">
                <a:solidFill>
                  <a:srgbClr val="FF0000"/>
                </a:solidFill>
              </a:rPr>
              <a:t> avant 12 semaines d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’</a:t>
            </a:r>
            <a:r>
              <a:rPr lang="fr-FR" altLang="ja-JP" sz="2000" b="1" dirty="0" smtClean="0">
                <a:solidFill>
                  <a:srgbClr val="FF0000"/>
                </a:solidFill>
              </a:rPr>
              <a:t>aménorrhée (SA), risque malformatif (AII). </a:t>
            </a:r>
            <a:r>
              <a:rPr lang="fr-FR" altLang="fr-FR" sz="2000" dirty="0" smtClean="0">
                <a:ea typeface="ＭＳ Ｐゴシック" pitchFamily="34" charset="-128"/>
              </a:rPr>
              <a:t>Privilégier les ARV premier choix ou alternatives (tableau), remplacer les ARV récents non recommandés chez la femme enceinte sauf nécessité pour tolérance ou efficacité (AIII) ;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Début tardif (au 3e trimestre de grossesse) : envisager un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 </a:t>
            </a:r>
            <a:r>
              <a:rPr lang="fr-FR" altLang="fr-FR" sz="2000" dirty="0" smtClean="0">
                <a:ea typeface="ＭＳ Ｐゴシック" pitchFamily="34" charset="-128"/>
              </a:rPr>
              <a:t>       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renforcement par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raltégravir</a:t>
            </a:r>
            <a:r>
              <a:rPr lang="fr-FR" altLang="fr-F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ou </a:t>
            </a:r>
            <a:r>
              <a:rPr lang="fr-FR" altLang="fr-FR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enfuvirtide</a:t>
            </a:r>
            <a:endParaRPr lang="fr-FR" altLang="fr-FR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Accouchement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Voie basse lorsque CV&lt; 50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autour de 36 SA (AII)</a:t>
            </a: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Césarienne </a:t>
            </a:r>
            <a:r>
              <a:rPr lang="fr-FR" altLang="fr-FR" sz="20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prophylactique </a:t>
            </a:r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à 38-39 SA lorsque CV&gt; 400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(AI)</a:t>
            </a:r>
          </a:p>
          <a:p>
            <a:endParaRPr lang="fr-FR" altLang="fr-FR" sz="2000" smtClean="0">
              <a:ea typeface="ＭＳ Ｐゴシック" panose="020B0600070205080204" pitchFamily="34" charset="-128"/>
            </a:endParaRPr>
          </a:p>
          <a:p>
            <a:r>
              <a:rPr lang="fr-FR" altLang="fr-FR" sz="2000" smtClean="0">
                <a:ea typeface="ＭＳ Ｐゴシック" panose="020B0600070205080204" pitchFamily="34" charset="-128"/>
              </a:rPr>
              <a:t>Evaluer au cas par cas lorsque CV entre 50 et 400 c/mL, en envisageant un renforcement du traitement ARV et un contrôle rapproché (BIII)</a:t>
            </a:r>
          </a:p>
          <a:p>
            <a:endParaRPr lang="fr-FR" altLang="fr-FR" sz="2000" smtClean="0">
              <a:ea typeface="ＭＳ Ｐゴシック" panose="020B0600070205080204" pitchFamily="34" charset="-128"/>
            </a:endParaRP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Perfusion de zidovudine seulement si CV &gt; 50 c/mL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(BII) </a:t>
            </a:r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ou en cas de complication obstétricale, telle qu’un accouchement prématuré, une hémorragie ou une chorio-amniotite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 (BIII)</a:t>
            </a:r>
          </a:p>
          <a:p>
            <a:r>
              <a:rPr lang="fr-FR" altLang="fr-FR" sz="20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Débit de perfusion d’AZT diminué de moitié par rapport à la posologie classique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: dose de charge 1 mg/kg, puis dose d’entretien 0,5 mg/kg/h (AII)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3"/>
          <p:cNvSpPr txBox="1">
            <a:spLocks noChangeArrowheads="1"/>
          </p:cNvSpPr>
          <p:nvPr/>
        </p:nvSpPr>
        <p:spPr bwMode="auto">
          <a:xfrm>
            <a:off x="1187450" y="179388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Prise en charge du nouveau-né</a:t>
            </a:r>
          </a:p>
        </p:txBody>
      </p:sp>
      <p:sp>
        <p:nvSpPr>
          <p:cNvPr id="23556" name="Rectangle 7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rgbClr val="FF0000"/>
                </a:solidFill>
              </a:rPr>
              <a:t>Névirapine proposée pour la en PTME au même titre que la zidovudine </a:t>
            </a:r>
            <a:r>
              <a:rPr lang="fr-FR" altLang="fr-FR" sz="2000" dirty="0" smtClean="0">
                <a:solidFill>
                  <a:srgbClr val="FF0000"/>
                </a:solidFill>
              </a:rPr>
              <a:t>chez le nouveau-né à faible risque d’infection</a:t>
            </a:r>
            <a:r>
              <a:rPr lang="fr-FR" altLang="fr-FR" sz="2000" dirty="0" smtClean="0"/>
              <a:t> (B III). Posologie adaptée à au poids(OMS). Pendant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15 jours</a:t>
            </a:r>
            <a:r>
              <a:rPr lang="fr-FR" altLang="fr-FR" sz="20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rgbClr val="FF0000"/>
                </a:solidFill>
              </a:rPr>
              <a:t>Abaissement du seuil de renforcement de la prophylaxie du nouveau-né à 400 copies/ml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fr-FR" sz="2000" dirty="0" smtClean="0"/>
              <a:t>à l’accouchement (au lieu de 1000 copies/ml)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Mise en place du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calendrier vaccinal en vigueur sans retard </a:t>
            </a:r>
            <a:r>
              <a:rPr lang="fr-FR" altLang="fr-FR" sz="2000" dirty="0" smtClean="0"/>
              <a:t>(excepté pour le BCG réalisé après le diagnostic de non contamination) et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renforcé pour le vaccin anti-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pneumococique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conjugué (schéma 3+1)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Poursuite de la vigilance du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suivi de la toxicité potentielle des inhibiteurs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nucléosidiques</a:t>
            </a:r>
            <a:r>
              <a:rPr lang="fr-FR" altLang="fr-FR" sz="2000" dirty="0" smtClean="0"/>
              <a:t> de la RT (neurologique, cardiaque..). Importance de la pharmacovigilance</a:t>
            </a:r>
          </a:p>
          <a:p>
            <a:pPr lvl="1">
              <a:buFont typeface="Arial" charset="0"/>
              <a:buChar char="–"/>
              <a:defRPr/>
            </a:pPr>
            <a:endParaRPr lang="fr-FR" altLang="fr-FR" dirty="0" smtClean="0"/>
          </a:p>
          <a:p>
            <a:pPr lvl="1">
              <a:buFont typeface="Arial" charset="0"/>
              <a:buChar char="–"/>
              <a:defRPr/>
            </a:pPr>
            <a:endParaRPr lang="fr-FR" altLang="fr-FR" sz="2000" dirty="0" smtClean="0"/>
          </a:p>
          <a:p>
            <a:pPr lvl="1">
              <a:buFont typeface="Arial" charset="0"/>
              <a:buChar char="–"/>
              <a:defRPr/>
            </a:pPr>
            <a:endParaRPr lang="fr-FR" altLang="fr-FR" sz="2000" dirty="0" smtClean="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fr-FR" alt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5"/>
          <p:cNvSpPr txBox="1">
            <a:spLocks noChangeArrowheads="1"/>
          </p:cNvSpPr>
          <p:nvPr/>
        </p:nvSpPr>
        <p:spPr bwMode="auto">
          <a:xfrm>
            <a:off x="250825" y="5930900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1E1C11"/>
                </a:solidFill>
              </a:rPr>
              <a:t>SFLS 9 OCTOBRE </a:t>
            </a:r>
            <a:r>
              <a:rPr lang="fr-FR" altLang="fr-FR" b="1" dirty="0" smtClean="0">
                <a:solidFill>
                  <a:srgbClr val="1E1C11"/>
                </a:solidFill>
              </a:rPr>
              <a:t>2015</a:t>
            </a:r>
            <a:endParaRPr lang="fr-FR" altLang="fr-FR" b="1" dirty="0">
              <a:solidFill>
                <a:srgbClr val="1E1C11"/>
              </a:solidFill>
            </a:endParaRPr>
          </a:p>
          <a:p>
            <a:pPr eaLnBrk="1" hangingPunct="1"/>
            <a:r>
              <a:rPr lang="fr-FR" altLang="fr-FR" dirty="0">
                <a:solidFill>
                  <a:srgbClr val="1E1C11"/>
                </a:solidFill>
              </a:rPr>
              <a:t>Ph </a:t>
            </a:r>
            <a:r>
              <a:rPr lang="fr-FR" altLang="fr-FR" dirty="0" err="1">
                <a:solidFill>
                  <a:srgbClr val="1E1C11"/>
                </a:solidFill>
              </a:rPr>
              <a:t>Morlat</a:t>
            </a:r>
            <a:r>
              <a:rPr lang="fr-FR" altLang="fr-FR" dirty="0">
                <a:solidFill>
                  <a:srgbClr val="1E1C11"/>
                </a:solidFill>
              </a:rPr>
              <a:t> pour le groupe d’experts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40200" y="608013"/>
            <a:ext cx="50038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Merci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- à tous les membres du groupe et des commissions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- au CNS (P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Yeni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, J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Bressy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, A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Moussou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- à l’ANRS (JF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Delfraissy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et pour votre attention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</p:txBody>
      </p:sp>
      <p:pic>
        <p:nvPicPr>
          <p:cNvPr id="43012" name="Image 7" descr="volu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273526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sz="3200" b="1" dirty="0" smtClean="0"/>
              <a:t>Commission </a:t>
            </a:r>
            <a:r>
              <a:rPr lang="fr-FR" sz="3200" b="1" dirty="0" err="1" smtClean="0"/>
              <a:t>PrEP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i="1" dirty="0">
                <a:latin typeface="Arial" charset="0"/>
                <a:ea typeface="ＭＳ Ｐゴシック" pitchFamily="34" charset="-128"/>
                <a:cs typeface="Arial" charset="0"/>
              </a:rPr>
              <a:t>Sous la coordination de </a:t>
            </a:r>
            <a:r>
              <a:rPr lang="fr-FR" altLang="fr-FR" sz="2000" i="1" dirty="0" smtClean="0">
                <a:latin typeface="Arial" charset="0"/>
                <a:ea typeface="ＭＳ Ｐゴシック" pitchFamily="34" charset="-128"/>
                <a:cs typeface="Arial" charset="0"/>
              </a:rPr>
              <a:t>Ph MORLAT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	   </a:t>
            </a:r>
            <a:endParaRPr lang="fr-FR" altLang="fr-FR" sz="20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BOURDILLON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BRUN-VEZINET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D.COSTAGLIOLA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F. DABIS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endParaRPr lang="fr-FR" altLang="fr-FR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H.FISCHER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charset="0"/>
                <a:ea typeface="ＭＳ Ｐゴシック" pitchFamily="34" charset="-128"/>
                <a:cs typeface="Arial" charset="0"/>
              </a:rPr>
              <a:t>M. l’HENAFF</a:t>
            </a:r>
            <a:endParaRPr lang="fr-FR" altLang="fr-FR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564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mtClean="0">
                <a:solidFill>
                  <a:srgbClr val="FF0000"/>
                </a:solidFill>
              </a:rPr>
              <a:t>Considérations générales </a:t>
            </a:r>
            <a:endParaRPr lang="fr-FR" altLang="fr-FR" sz="2800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groupe d’experts recommande que la </a:t>
            </a:r>
            <a:r>
              <a:rPr lang="fr-FR" sz="2000" dirty="0" err="1" smtClean="0"/>
              <a:t>PrEP</a:t>
            </a:r>
            <a:endParaRPr lang="fr-FR" alt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soit considérée comme une modalité de prévention s’inscrivant dans une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démarche de santé sexuelle globale </a:t>
            </a:r>
            <a:r>
              <a:rPr lang="fr-FR" altLang="fr-FR" sz="2000" dirty="0" smtClean="0"/>
              <a:t>(BIII) ;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s’inscrive comme une modalité de prévention complémentaire des autres modalités déjà préconisées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dans le cadre de la prévention dite « combinée » </a:t>
            </a:r>
            <a:r>
              <a:rPr lang="fr-FR" altLang="fr-FR" sz="2000" dirty="0" smtClean="0"/>
              <a:t>de l’infection VIH (stratégies comportementales, préservatif, dépistage, traitement ARV des PVVIH et prophylaxie pst exposition)(BIII) 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soit réalisée avec un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accompagnement (counseling) </a:t>
            </a:r>
            <a:r>
              <a:rPr lang="fr-FR" altLang="fr-FR" sz="2000" dirty="0" smtClean="0"/>
              <a:t>visant à favoriser l’adhésion à cette modalité de prévention et l’adoption à terme de pratiques sexuelles à moindre risque vis-à-vis de toutes les IST (BIII) ;</a:t>
            </a:r>
          </a:p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s’accompagne d’une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réévaluation du statut vaccinal </a:t>
            </a:r>
            <a:r>
              <a:rPr lang="fr-FR" altLang="fr-FR" sz="2000" dirty="0" smtClean="0"/>
              <a:t>des personnes et de la proposition, selon les indications, de vaccinations vis-à-vis des virus des hépatites A et B (AII) et du méningocoque (BIII).</a:t>
            </a:r>
          </a:p>
          <a:p>
            <a:pPr>
              <a:buFont typeface="Arial" charset="0"/>
              <a:buChar char="•"/>
              <a:defRPr/>
            </a:pPr>
            <a:endParaRPr lang="fr-FR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mtClean="0"/>
              <a:t>Indications 1</a:t>
            </a:r>
            <a:r>
              <a:rPr lang="fr-FR" altLang="fr-FR" sz="2800" b="1" smtClean="0">
                <a:solidFill>
                  <a:srgbClr val="FF0000"/>
                </a:solidFill>
              </a:rPr>
              <a:t/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chez les HSH ayant des relations sexuelles 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à haut risque d’acquisition du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groupe d’experts recommande que la </a:t>
            </a:r>
            <a:r>
              <a:rPr lang="fr-FR" sz="2000" dirty="0" err="1" smtClean="0"/>
              <a:t>PrEP</a:t>
            </a:r>
            <a:r>
              <a:rPr lang="fr-FR" sz="2000" dirty="0" smtClean="0"/>
              <a:t> puisse être prescrite aux HSH non infectés par le VIH :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rapportant des relations anales non protégées avec </a:t>
            </a:r>
            <a:r>
              <a:rPr lang="fr-FR" sz="2000" b="1" dirty="0" smtClean="0">
                <a:solidFill>
                  <a:srgbClr val="FF0000"/>
                </a:solidFill>
              </a:rPr>
              <a:t>au moins deux partenaires sur une période de six mois </a:t>
            </a:r>
            <a:r>
              <a:rPr lang="fr-FR" sz="2000" dirty="0" smtClean="0"/>
              <a:t>(AI) 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présenté </a:t>
            </a:r>
            <a:r>
              <a:rPr lang="fr-FR" sz="2000" b="1" dirty="0" smtClean="0">
                <a:solidFill>
                  <a:srgbClr val="FF0000"/>
                </a:solidFill>
              </a:rPr>
              <a:t>plusieurs épisodes d’IST </a:t>
            </a:r>
            <a:r>
              <a:rPr lang="fr-FR" sz="2000" dirty="0" smtClean="0"/>
              <a:t>(syphilis, infections à </a:t>
            </a:r>
            <a:r>
              <a:rPr lang="fr-FR" sz="2000" i="1" dirty="0" smtClean="0"/>
              <a:t>Chlamydia</a:t>
            </a:r>
            <a:r>
              <a:rPr lang="fr-FR" sz="2000" dirty="0" smtClean="0"/>
              <a:t>, gonococcie ou primo-infection par les virus des hépatites B ou C) </a:t>
            </a:r>
            <a:r>
              <a:rPr lang="fr-FR" sz="2000" b="1" dirty="0" smtClean="0">
                <a:solidFill>
                  <a:srgbClr val="FF0000"/>
                </a:solidFill>
              </a:rPr>
              <a:t>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eu </a:t>
            </a:r>
            <a:r>
              <a:rPr lang="fr-FR" sz="2000" b="1" dirty="0" smtClean="0">
                <a:solidFill>
                  <a:srgbClr val="FF0000"/>
                </a:solidFill>
              </a:rPr>
              <a:t>plusieurs recours à une prophylaxie antirétrovirale post-exposition 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l’habitude de consommer des </a:t>
            </a:r>
            <a:r>
              <a:rPr lang="fr-FR" sz="2000" b="1" dirty="0" smtClean="0">
                <a:solidFill>
                  <a:srgbClr val="FF0000"/>
                </a:solidFill>
              </a:rPr>
              <a:t>substances </a:t>
            </a:r>
            <a:r>
              <a:rPr lang="fr-FR" sz="2000" b="1" dirty="0" err="1" smtClean="0">
                <a:solidFill>
                  <a:srgbClr val="FF0000"/>
                </a:solidFill>
              </a:rPr>
              <a:t>psycho-actives</a:t>
            </a:r>
            <a:r>
              <a:rPr lang="fr-FR" sz="2000" b="1" dirty="0" smtClean="0">
                <a:solidFill>
                  <a:srgbClr val="FF0000"/>
                </a:solidFill>
              </a:rPr>
              <a:t> lors des rapports sexuels</a:t>
            </a:r>
            <a:r>
              <a:rPr lang="fr-FR" sz="2000" dirty="0" smtClean="0"/>
              <a:t> (BIII)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Indications 2</a:t>
            </a:r>
            <a:br>
              <a:rPr lang="fr-FR" altLang="fr-FR" sz="2800" b="1" smtClean="0"/>
            </a:br>
            <a:r>
              <a:rPr lang="fr-FR" altLang="fr-FR" sz="2800" b="1" smtClean="0">
                <a:solidFill>
                  <a:srgbClr val="FF0000"/>
                </a:solidFill>
              </a:rPr>
              <a:t>PrEP chez les personnes transgenres à haut risque d’acquisition de l’infection VIH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dirty="0" smtClean="0"/>
              <a:t>Le groupe d’experts recommande que les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personnes transgenres </a:t>
            </a:r>
            <a:r>
              <a:rPr lang="fr-FR" altLang="fr-FR" sz="2000" dirty="0" smtClean="0"/>
              <a:t>ayant des relations sexuelles non protégées bénéficient de la prescription de </a:t>
            </a:r>
            <a:r>
              <a:rPr lang="fr-FR" altLang="fr-FR" sz="2000" dirty="0" err="1" smtClean="0"/>
              <a:t>PrEP</a:t>
            </a:r>
            <a:r>
              <a:rPr lang="fr-FR" altLang="fr-FR" sz="2000" dirty="0" smtClean="0"/>
              <a:t> selon les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mêmes indications que chez les HSH </a:t>
            </a:r>
            <a:r>
              <a:rPr lang="fr-FR" altLang="fr-FR" sz="2000" dirty="0" smtClean="0"/>
              <a:t>(BIII)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r-FR" altLang="fr-FR" sz="2800" b="1" smtClean="0"/>
              <a:t>Indications 3</a:t>
            </a:r>
            <a:r>
              <a:rPr lang="fr-FR" altLang="fr-FR" sz="2800" b="1" smtClean="0">
                <a:solidFill>
                  <a:srgbClr val="FF0000"/>
                </a:solidFill>
              </a:rPr>
              <a:t/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chez d’autres personnes en situation à haut risque d’acquisition de l’infection VIH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endParaRPr lang="fr-FR" altLang="fr-FR" sz="280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Personnes </a:t>
            </a:r>
            <a:r>
              <a:rPr lang="fr-FR" sz="2000" dirty="0"/>
              <a:t>chez lesquelles une </a:t>
            </a:r>
            <a:r>
              <a:rPr lang="fr-FR" sz="2000" dirty="0" err="1"/>
              <a:t>PrEP</a:t>
            </a:r>
            <a:r>
              <a:rPr lang="fr-FR" sz="2000" dirty="0"/>
              <a:t> peut être envisagée </a:t>
            </a:r>
            <a:r>
              <a:rPr lang="fr-FR" sz="2000" b="1" u="sng" dirty="0">
                <a:solidFill>
                  <a:srgbClr val="FF0000"/>
                </a:solidFill>
              </a:rPr>
              <a:t>au cas par cas</a:t>
            </a:r>
            <a:endParaRPr lang="fr-FR" sz="2000" u="sng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Usager </a:t>
            </a:r>
            <a:r>
              <a:rPr lang="fr-FR" sz="2000" b="1" dirty="0">
                <a:solidFill>
                  <a:srgbClr val="FF0000"/>
                </a:solidFill>
              </a:rPr>
              <a:t>de drogues intraveineuses avec partage de seringues </a:t>
            </a:r>
            <a:r>
              <a:rPr lang="fr-FR" sz="2000" dirty="0"/>
              <a:t>(AI)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Personne </a:t>
            </a:r>
            <a:r>
              <a:rPr lang="fr-FR" sz="2000" dirty="0"/>
              <a:t>en situation de </a:t>
            </a:r>
            <a:r>
              <a:rPr lang="fr-FR" sz="2000" b="1" dirty="0">
                <a:solidFill>
                  <a:srgbClr val="FF0000"/>
                </a:solidFill>
              </a:rPr>
              <a:t>prostitution exposée à des rapports sexuels non protégés</a:t>
            </a:r>
            <a:r>
              <a:rPr lang="fr-FR" sz="2000" dirty="0"/>
              <a:t> 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Personne </a:t>
            </a:r>
            <a:r>
              <a:rPr lang="fr-FR" sz="2000" dirty="0"/>
              <a:t>en situation de </a:t>
            </a:r>
            <a:r>
              <a:rPr lang="fr-FR" sz="2000" b="1" dirty="0">
                <a:solidFill>
                  <a:srgbClr val="FF0000"/>
                </a:solidFill>
              </a:rPr>
              <a:t>vulnérabilité exposée à des rapports sexuels non protégés à haut risque de transmission du VIH</a:t>
            </a:r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 (BIII)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 il s’agit de </a:t>
            </a:r>
            <a:r>
              <a:rPr lang="fr-FR" sz="2000" b="1" dirty="0"/>
              <a:t>rapports avec des personnes appartenant à un groupe à prévalence du VIH élevée</a:t>
            </a:r>
            <a:r>
              <a:rPr lang="fr-FR" sz="2000" dirty="0"/>
              <a:t> [personne ayant des partenaires sexuels multiples, ou originaire de région à prévalence du VIH &gt;1% (La Guyane fait partie des  régions concernées), ou usager de drogue injectable] ou avec des </a:t>
            </a:r>
            <a:r>
              <a:rPr lang="fr-FR" sz="2000" b="1" dirty="0"/>
              <a:t>facteurs physiques augmentant le risque de transmission </a:t>
            </a:r>
            <a:r>
              <a:rPr lang="fr-FR" sz="2000" dirty="0"/>
              <a:t>chez la personne exposée (ulcération génitale ou anale, IST associée, saignement</a:t>
            </a:r>
            <a:r>
              <a:rPr lang="fr-FR" sz="2000" dirty="0" smtClean="0"/>
              <a:t>)</a:t>
            </a: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b="1" dirty="0"/>
              <a:t> 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3016</Words>
  <Application>Microsoft Office PowerPoint</Application>
  <PresentationFormat>Affichage à l'écran (4:3)</PresentationFormat>
  <Paragraphs>419</Paragraphs>
  <Slides>43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Document</vt:lpstr>
      <vt:lpstr>Présentation PowerPoint</vt:lpstr>
      <vt:lpstr>ACTUALISATION 2015 </vt:lpstr>
      <vt:lpstr>Présentation PowerPoint</vt:lpstr>
      <vt:lpstr>Présentation PowerPoint</vt:lpstr>
      <vt:lpstr>Commission PrEP</vt:lpstr>
      <vt:lpstr>Considérations générales </vt:lpstr>
      <vt:lpstr>Indications 1 PrEP chez les HSH ayant des relations sexuelles  à haut risque d’acquisition du VIH</vt:lpstr>
      <vt:lpstr>Indications 2 PrEP chez les personnes transgenres à haut risque d’acquisition de l’infection VIH </vt:lpstr>
      <vt:lpstr>Indications 3 PrEP chez d’autres personnes en situation à haut risque d’acquisition de l’infection VIH </vt:lpstr>
      <vt:lpstr>Autres indications PrEP au cours des essais </vt:lpstr>
      <vt:lpstr>Non indications de la PrEP</vt:lpstr>
      <vt:lpstr>Modalités d’administration </vt:lpstr>
      <vt:lpstr>Surveillance</vt:lpstr>
      <vt:lpstr>Modalités organisationnelles </vt:lpstr>
      <vt:lpstr>  Considérations économiques    </vt:lpstr>
      <vt:lpstr>Information</vt:lpstr>
      <vt:lpstr>Présentation PowerPoint</vt:lpstr>
      <vt:lpstr>Commission  «traitement antirétroviral»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Taux de TME sous multithérapie selon le moment de début de traitement et la charge virale à l’accouchement, 2000-2010</vt:lpstr>
      <vt:lpstr>Désir d’enfant</vt:lpstr>
      <vt:lpstr>Grossesse : choix des antirétroviraux</vt:lpstr>
      <vt:lpstr>Accouchement</vt:lpstr>
      <vt:lpstr>Présentation PowerPoint</vt:lpstr>
      <vt:lpstr>Présentation PowerPoint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Bressy</dc:creator>
  <cp:lastModifiedBy>Philippe Morlat</cp:lastModifiedBy>
  <cp:revision>63</cp:revision>
  <dcterms:created xsi:type="dcterms:W3CDTF">2013-07-02T11:21:15Z</dcterms:created>
  <dcterms:modified xsi:type="dcterms:W3CDTF">2015-10-09T14:34:25Z</dcterms:modified>
</cp:coreProperties>
</file>