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sldIdLst>
    <p:sldId id="256" r:id="rId2"/>
    <p:sldId id="257" r:id="rId3"/>
    <p:sldId id="258" r:id="rId4"/>
    <p:sldId id="259" r:id="rId5"/>
    <p:sldId id="260" r:id="rId6"/>
    <p:sldId id="266" r:id="rId7"/>
    <p:sldId id="267" r:id="rId8"/>
    <p:sldId id="268" r:id="rId9"/>
    <p:sldId id="269" r:id="rId10"/>
    <p:sldId id="384" r:id="rId11"/>
    <p:sldId id="383" r:id="rId12"/>
    <p:sldId id="388" r:id="rId13"/>
    <p:sldId id="389" r:id="rId14"/>
    <p:sldId id="390" r:id="rId15"/>
    <p:sldId id="391" r:id="rId16"/>
    <p:sldId id="276" r:id="rId17"/>
    <p:sldId id="277" r:id="rId18"/>
    <p:sldId id="278" r:id="rId19"/>
    <p:sldId id="332" r:id="rId20"/>
    <p:sldId id="364" r:id="rId21"/>
    <p:sldId id="366" r:id="rId22"/>
    <p:sldId id="279" r:id="rId23"/>
    <p:sldId id="339" r:id="rId24"/>
    <p:sldId id="343" r:id="rId25"/>
    <p:sldId id="351" r:id="rId26"/>
    <p:sldId id="344" r:id="rId27"/>
    <p:sldId id="352" r:id="rId28"/>
    <p:sldId id="292" r:id="rId29"/>
    <p:sldId id="293" r:id="rId30"/>
    <p:sldId id="342" r:id="rId31"/>
    <p:sldId id="294" r:id="rId32"/>
    <p:sldId id="295" r:id="rId33"/>
    <p:sldId id="299" r:id="rId34"/>
    <p:sldId id="300" r:id="rId35"/>
    <p:sldId id="301" r:id="rId36"/>
    <p:sldId id="302" r:id="rId37"/>
    <p:sldId id="303" r:id="rId38"/>
    <p:sldId id="304" r:id="rId39"/>
    <p:sldId id="310" r:id="rId40"/>
    <p:sldId id="311" r:id="rId41"/>
    <p:sldId id="371" r:id="rId42"/>
    <p:sldId id="312" r:id="rId43"/>
    <p:sldId id="372" r:id="rId44"/>
    <p:sldId id="367" r:id="rId45"/>
    <p:sldId id="368" r:id="rId46"/>
    <p:sldId id="381" r:id="rId47"/>
    <p:sldId id="369" r:id="rId48"/>
    <p:sldId id="373" r:id="rId49"/>
    <p:sldId id="382" r:id="rId50"/>
    <p:sldId id="317" r:id="rId51"/>
    <p:sldId id="380" r:id="rId52"/>
    <p:sldId id="340" r:id="rId53"/>
    <p:sldId id="325" r:id="rId5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288A1"/>
    <a:srgbClr val="28A1C1"/>
    <a:srgbClr val="FFA66D"/>
    <a:srgbClr val="2CC3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14"/>
    <p:restoredTop sz="86413"/>
  </p:normalViewPr>
  <p:slideViewPr>
    <p:cSldViewPr snapToGrid="0" snapToObjects="1">
      <p:cViewPr varScale="1">
        <p:scale>
          <a:sx n="63" d="100"/>
          <a:sy n="63" d="100"/>
        </p:scale>
        <p:origin x="-660" y="-108"/>
      </p:cViewPr>
      <p:guideLst>
        <p:guide orient="horz" pos="2160"/>
        <p:guide pos="2880"/>
      </p:guideLst>
    </p:cSldViewPr>
  </p:slideViewPr>
  <p:outlineViewPr>
    <p:cViewPr>
      <p:scale>
        <a:sx n="33" d="100"/>
        <a:sy n="33" d="100"/>
      </p:scale>
      <p:origin x="0" y="-728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localhost\Users\isabellepoizot-martin\Desktop\BREST%202017.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localhost\Users\isabellepoizot-martin\Desktop\dossier%20BREST%202017\BREST%202017.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localhost\Users\isabellepoizot-martin\Desktop\dossier%20BREST%202017\BREST%202017.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isabellepoizot-martin:Desktop:Classeur1%20POITIERS%202014.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isabellepoizot-martin:Desktop:Classeur1%20POITIERS%202014.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localhost\Users\isabellepoizot-martin\Desktop\BREST%202017.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isabellepoizot-martin:Desktop:dossier%20septembre:dossier%20EVALUATION%20RCP:Classeur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baseline="0"/>
              <a:t>Répartition/année</a:t>
            </a:r>
          </a:p>
        </c:rich>
      </c:tx>
      <c:layout/>
      <c:overlay val="0"/>
      <c:spPr>
        <a:noFill/>
        <a:ln>
          <a:noFill/>
        </a:ln>
        <a:effectLst/>
      </c:spPr>
    </c:title>
    <c:autoTitleDeleted val="0"/>
    <c:plotArea>
      <c:layout/>
      <c:barChart>
        <c:barDir val="col"/>
        <c:grouping val="clustered"/>
        <c:varyColors val="0"/>
        <c:ser>
          <c:idx val="0"/>
          <c:order val="0"/>
          <c:tx>
            <c:strRef>
              <c:f>Feuil1!$B$1</c:f>
              <c:strCache>
                <c:ptCount val="1"/>
                <c:pt idx="0">
                  <c:v>Nb réunions</c:v>
                </c:pt>
              </c:strCache>
            </c:strRef>
          </c:tx>
          <c:spPr>
            <a:solidFill>
              <a:schemeClr val="accent1"/>
            </a:solidFill>
            <a:ln>
              <a:solidFill>
                <a:schemeClr val="tx1"/>
              </a:solid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Feuil1!$A$2:$A$8</c:f>
              <c:numCache>
                <c:formatCode>General</c:formatCode>
                <c:ptCount val="7"/>
                <c:pt idx="0">
                  <c:v>2010</c:v>
                </c:pt>
                <c:pt idx="1">
                  <c:v>2011</c:v>
                </c:pt>
                <c:pt idx="2">
                  <c:v>2012</c:v>
                </c:pt>
                <c:pt idx="3">
                  <c:v>2013</c:v>
                </c:pt>
                <c:pt idx="4">
                  <c:v>2014</c:v>
                </c:pt>
                <c:pt idx="5">
                  <c:v>2015</c:v>
                </c:pt>
                <c:pt idx="6">
                  <c:v>2016</c:v>
                </c:pt>
              </c:numCache>
            </c:numRef>
          </c:cat>
          <c:val>
            <c:numRef>
              <c:f>Feuil1!$B$2:$B$8</c:f>
              <c:numCache>
                <c:formatCode>General</c:formatCode>
                <c:ptCount val="7"/>
                <c:pt idx="0">
                  <c:v>5</c:v>
                </c:pt>
                <c:pt idx="1">
                  <c:v>11</c:v>
                </c:pt>
                <c:pt idx="2">
                  <c:v>16</c:v>
                </c:pt>
                <c:pt idx="3">
                  <c:v>15</c:v>
                </c:pt>
                <c:pt idx="4">
                  <c:v>13</c:v>
                </c:pt>
                <c:pt idx="5">
                  <c:v>17</c:v>
                </c:pt>
                <c:pt idx="6">
                  <c:v>18</c:v>
                </c:pt>
              </c:numCache>
            </c:numRef>
          </c:val>
        </c:ser>
        <c:ser>
          <c:idx val="1"/>
          <c:order val="1"/>
          <c:tx>
            <c:strRef>
              <c:f>Feuil1!$C$1</c:f>
              <c:strCache>
                <c:ptCount val="1"/>
                <c:pt idx="0">
                  <c:v>Nb fiches</c:v>
                </c:pt>
              </c:strCache>
            </c:strRef>
          </c:tx>
          <c:spPr>
            <a:solidFill>
              <a:schemeClr val="accent2"/>
            </a:solidFill>
            <a:ln>
              <a:solidFill>
                <a:srgbClr val="002060"/>
              </a:solidFill>
            </a:ln>
            <a:effectLst/>
            <a:scene3d>
              <a:camera prst="orthographicFront"/>
              <a:lightRig rig="threePt" dir="t"/>
            </a:scene3d>
            <a:sp3d>
              <a:bevelT/>
            </a:sp3d>
          </c:spPr>
          <c:invertIfNegative val="0"/>
          <c:dLbls>
            <c:dLbl>
              <c:idx val="6"/>
              <c:layout>
                <c:manualLayout>
                  <c:x val="-2.3148148148148099E-3"/>
                  <c:y val="7.9365079365079309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Feuil1!$A$2:$A$8</c:f>
              <c:numCache>
                <c:formatCode>General</c:formatCode>
                <c:ptCount val="7"/>
                <c:pt idx="0">
                  <c:v>2010</c:v>
                </c:pt>
                <c:pt idx="1">
                  <c:v>2011</c:v>
                </c:pt>
                <c:pt idx="2">
                  <c:v>2012</c:v>
                </c:pt>
                <c:pt idx="3">
                  <c:v>2013</c:v>
                </c:pt>
                <c:pt idx="4">
                  <c:v>2014</c:v>
                </c:pt>
                <c:pt idx="5">
                  <c:v>2015</c:v>
                </c:pt>
                <c:pt idx="6">
                  <c:v>2016</c:v>
                </c:pt>
              </c:numCache>
            </c:numRef>
          </c:cat>
          <c:val>
            <c:numRef>
              <c:f>Feuil1!$C$2:$C$8</c:f>
              <c:numCache>
                <c:formatCode>General</c:formatCode>
                <c:ptCount val="7"/>
                <c:pt idx="0">
                  <c:v>6</c:v>
                </c:pt>
                <c:pt idx="1">
                  <c:v>14</c:v>
                </c:pt>
                <c:pt idx="2">
                  <c:v>41</c:v>
                </c:pt>
                <c:pt idx="3">
                  <c:v>54</c:v>
                </c:pt>
                <c:pt idx="4">
                  <c:v>49</c:v>
                </c:pt>
                <c:pt idx="5">
                  <c:v>51</c:v>
                </c:pt>
                <c:pt idx="6">
                  <c:v>54</c:v>
                </c:pt>
              </c:numCache>
            </c:numRef>
          </c:val>
        </c:ser>
        <c:dLbls>
          <c:showLegendKey val="0"/>
          <c:showVal val="0"/>
          <c:showCatName val="0"/>
          <c:showSerName val="0"/>
          <c:showPercent val="0"/>
          <c:showBubbleSize val="0"/>
        </c:dLbls>
        <c:gapWidth val="219"/>
        <c:overlap val="-27"/>
        <c:axId val="22155264"/>
        <c:axId val="22156800"/>
      </c:barChart>
      <c:catAx>
        <c:axId val="2215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22156800"/>
        <c:crosses val="autoZero"/>
        <c:auto val="1"/>
        <c:lblAlgn val="ctr"/>
        <c:lblOffset val="100"/>
        <c:noMultiLvlLbl val="0"/>
      </c:catAx>
      <c:valAx>
        <c:axId val="22156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21552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88026044510899"/>
          <c:y val="9.5550991595462608E-3"/>
          <c:w val="0.75552492178205899"/>
          <c:h val="0.89903438951662695"/>
        </c:manualLayout>
      </c:layout>
      <c:barChart>
        <c:barDir val="bar"/>
        <c:grouping val="clustered"/>
        <c:varyColors val="0"/>
        <c:ser>
          <c:idx val="0"/>
          <c:order val="0"/>
          <c:spPr>
            <a:solidFill>
              <a:schemeClr val="accent1"/>
            </a:solidFill>
            <a:ln>
              <a:noFill/>
            </a:ln>
            <a:effectLst/>
            <a:scene3d>
              <a:camera prst="orthographicFront"/>
              <a:lightRig rig="threePt" dir="t"/>
            </a:scene3d>
            <a:sp3d>
              <a:bevelT/>
            </a:sp3d>
          </c:spPr>
          <c:invertIfNegative val="0"/>
          <c:cat>
            <c:strRef>
              <c:f>Feuil1!$A$1:$A$18</c:f>
              <c:strCache>
                <c:ptCount val="18"/>
                <c:pt idx="0">
                  <c:v>MARSEILLE APHM</c:v>
                </c:pt>
                <c:pt idx="1">
                  <c:v>CHU NICE</c:v>
                </c:pt>
                <c:pt idx="2">
                  <c:v>MARSEILLE CLCC</c:v>
                </c:pt>
                <c:pt idx="3">
                  <c:v>MARSEILLE/ST JOSEPH</c:v>
                </c:pt>
                <c:pt idx="4">
                  <c:v>CH DIGNE LES BAINS </c:v>
                </c:pt>
                <c:pt idx="5">
                  <c:v>CH MARTIGUES</c:v>
                </c:pt>
                <c:pt idx="6">
                  <c:v>MARSEILLE HIA LAVERAN </c:v>
                </c:pt>
                <c:pt idx="7">
                  <c:v>HIA STE ANNE TOULON</c:v>
                </c:pt>
                <c:pt idx="8">
                  <c:v>CH GAP </c:v>
                </c:pt>
                <c:pt idx="9">
                  <c:v>CH AJACCIO</c:v>
                </c:pt>
                <c:pt idx="10">
                  <c:v>CH TOULON/STE MUSSE</c:v>
                </c:pt>
                <c:pt idx="11">
                  <c:v>Clinique BASTIA</c:v>
                </c:pt>
                <c:pt idx="12">
                  <c:v>CH BRIANCON </c:v>
                </c:pt>
                <c:pt idx="13">
                  <c:v>CH AIX EN PROVENCE</c:v>
                </c:pt>
                <c:pt idx="14">
                  <c:v>CH AVIGNON</c:v>
                </c:pt>
                <c:pt idx="15">
                  <c:v>CH FREJUS-ST RAPHAEL </c:v>
                </c:pt>
                <c:pt idx="16">
                  <c:v>Clinique LA SEYNE </c:v>
                </c:pt>
                <c:pt idx="17">
                  <c:v>CH SALON DE PROVENCE</c:v>
                </c:pt>
              </c:strCache>
            </c:strRef>
          </c:cat>
          <c:val>
            <c:numRef>
              <c:f>Feuil1!$B$1:$B$18</c:f>
              <c:numCache>
                <c:formatCode>General</c:formatCode>
                <c:ptCount val="18"/>
                <c:pt idx="0">
                  <c:v>87</c:v>
                </c:pt>
                <c:pt idx="1">
                  <c:v>29</c:v>
                </c:pt>
                <c:pt idx="2">
                  <c:v>18</c:v>
                </c:pt>
                <c:pt idx="3">
                  <c:v>11</c:v>
                </c:pt>
                <c:pt idx="4">
                  <c:v>7</c:v>
                </c:pt>
                <c:pt idx="5">
                  <c:v>6</c:v>
                </c:pt>
                <c:pt idx="6">
                  <c:v>5</c:v>
                </c:pt>
                <c:pt idx="7">
                  <c:v>5</c:v>
                </c:pt>
                <c:pt idx="8">
                  <c:v>4</c:v>
                </c:pt>
                <c:pt idx="9">
                  <c:v>3</c:v>
                </c:pt>
                <c:pt idx="10">
                  <c:v>3</c:v>
                </c:pt>
                <c:pt idx="11">
                  <c:v>2</c:v>
                </c:pt>
                <c:pt idx="12">
                  <c:v>2</c:v>
                </c:pt>
                <c:pt idx="13">
                  <c:v>1</c:v>
                </c:pt>
                <c:pt idx="14">
                  <c:v>1</c:v>
                </c:pt>
                <c:pt idx="15">
                  <c:v>1</c:v>
                </c:pt>
                <c:pt idx="16">
                  <c:v>1</c:v>
                </c:pt>
                <c:pt idx="17">
                  <c:v>1</c:v>
                </c:pt>
              </c:numCache>
            </c:numRef>
          </c:val>
        </c:ser>
        <c:dLbls>
          <c:showLegendKey val="0"/>
          <c:showVal val="0"/>
          <c:showCatName val="0"/>
          <c:showSerName val="0"/>
          <c:showPercent val="0"/>
          <c:showBubbleSize val="0"/>
        </c:dLbls>
        <c:gapWidth val="182"/>
        <c:axId val="73589888"/>
        <c:axId val="73591424"/>
      </c:barChart>
      <c:catAx>
        <c:axId val="73589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crossAx val="73591424"/>
        <c:crosses val="autoZero"/>
        <c:auto val="1"/>
        <c:lblAlgn val="ctr"/>
        <c:lblOffset val="100"/>
        <c:noMultiLvlLbl val="0"/>
      </c:catAx>
      <c:valAx>
        <c:axId val="73591424"/>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73589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680622135559401"/>
          <c:y val="2.8368794326241099E-2"/>
          <c:w val="0.72964933981143598"/>
          <c:h val="0.93059429273468497"/>
        </c:manualLayout>
      </c:layout>
      <c:barChart>
        <c:barDir val="bar"/>
        <c:grouping val="clustered"/>
        <c:varyColors val="0"/>
        <c:ser>
          <c:idx val="0"/>
          <c:order val="0"/>
          <c:spPr>
            <a:solidFill>
              <a:schemeClr val="accent1"/>
            </a:solidFill>
            <a:ln>
              <a:noFill/>
            </a:ln>
            <a:effectLst/>
          </c:spPr>
          <c:invertIfNegative val="0"/>
          <c:dPt>
            <c:idx val="1"/>
            <c:invertIfNegative val="0"/>
            <c:bubble3D val="0"/>
            <c:spPr>
              <a:solidFill>
                <a:srgbClr val="FFC000"/>
              </a:solidFill>
              <a:ln>
                <a:noFill/>
              </a:ln>
              <a:effectLst/>
            </c:spPr>
          </c:dPt>
          <c:dPt>
            <c:idx val="4"/>
            <c:invertIfNegative val="0"/>
            <c:bubble3D val="0"/>
            <c:spPr>
              <a:solidFill>
                <a:srgbClr val="FFC000"/>
              </a:solidFill>
              <a:ln>
                <a:noFill/>
              </a:ln>
              <a:effectLst/>
            </c:spPr>
          </c:dPt>
          <c:dPt>
            <c:idx val="10"/>
            <c:invertIfNegative val="0"/>
            <c:bubble3D val="0"/>
            <c:spPr>
              <a:solidFill>
                <a:srgbClr val="FFC000"/>
              </a:solidFill>
              <a:ln>
                <a:noFill/>
              </a:ln>
              <a:effectLst/>
            </c:spPr>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mn-lt"/>
                      <a:ea typeface="+mn-ea"/>
                      <a:cs typeface="+mn-cs"/>
                    </a:defRPr>
                  </a:pPr>
                  <a:endParaRPr lang="fr-FR"/>
                </a:p>
              </c:txPr>
              <c:dLblPos val="outEnd"/>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mn-lt"/>
                      <a:ea typeface="+mn-ea"/>
                      <a:cs typeface="+mn-cs"/>
                    </a:defRPr>
                  </a:pPr>
                  <a:endParaRPr lang="fr-FR"/>
                </a:p>
              </c:txPr>
              <c:dLblPos val="outEnd"/>
              <c:showLegendKey val="0"/>
              <c:showVal val="1"/>
              <c:showCatName val="0"/>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mn-lt"/>
                      <a:ea typeface="+mn-ea"/>
                      <a:cs typeface="+mn-cs"/>
                    </a:defRPr>
                  </a:pPr>
                  <a:endParaRPr lang="fr-FR"/>
                </a:p>
              </c:txPr>
              <c:dLblPos val="outEnd"/>
              <c:showLegendKey val="0"/>
              <c:showVal val="1"/>
              <c:showCatName val="0"/>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mn-lt"/>
                      <a:ea typeface="+mn-ea"/>
                      <a:cs typeface="+mn-cs"/>
                    </a:defRPr>
                  </a:pPr>
                  <a:endParaRPr lang="fr-FR"/>
                </a:p>
              </c:txPr>
              <c:dLblPos val="outEnd"/>
              <c:showLegendKey val="0"/>
              <c:showVal val="1"/>
              <c:showCatName val="0"/>
              <c:showSerName val="0"/>
              <c:showPercent val="0"/>
              <c:showBubbleSize val="0"/>
            </c:dLbl>
            <c:dLbl>
              <c:idx val="6"/>
              <c:layout>
                <c:manualLayout>
                  <c:x val="-1.71495086058131E-3"/>
                  <c:y val="3.78250591016534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15:layout/>
                </c:ext>
              </c:extLst>
            </c:dLbl>
            <c:dLbl>
              <c:idx val="7"/>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mn-lt"/>
                      <a:ea typeface="+mn-ea"/>
                      <a:cs typeface="+mn-cs"/>
                    </a:defRPr>
                  </a:pPr>
                  <a:endParaRPr lang="fr-FR"/>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Feuil1!$A$40:$A$72</c:f>
              <c:strCache>
                <c:ptCount val="33"/>
                <c:pt idx="0">
                  <c:v>Poumon</c:v>
                </c:pt>
                <c:pt idx="1">
                  <c:v>LNH</c:v>
                </c:pt>
                <c:pt idx="2">
                  <c:v>Anus</c:v>
                </c:pt>
                <c:pt idx="3">
                  <c:v>Foie</c:v>
                </c:pt>
                <c:pt idx="4">
                  <c:v>Kaposi</c:v>
                </c:pt>
                <c:pt idx="5">
                  <c:v>Tete et cou</c:v>
                </c:pt>
                <c:pt idx="6">
                  <c:v>Hodgkin</c:v>
                </c:pt>
                <c:pt idx="7">
                  <c:v>Pancréas</c:v>
                </c:pt>
                <c:pt idx="8">
                  <c:v>Colon/Rectum</c:v>
                </c:pt>
                <c:pt idx="9">
                  <c:v>Sein</c:v>
                </c:pt>
                <c:pt idx="10">
                  <c:v>Col utérin</c:v>
                </c:pt>
                <c:pt idx="11">
                  <c:v>Peau Spinocellulaire</c:v>
                </c:pt>
                <c:pt idx="12">
                  <c:v>Vessie</c:v>
                </c:pt>
                <c:pt idx="13">
                  <c:v>Melanome</c:v>
                </c:pt>
                <c:pt idx="14">
                  <c:v>Sarcome des tissus mous</c:v>
                </c:pt>
                <c:pt idx="15">
                  <c:v>Testicule</c:v>
                </c:pt>
                <c:pt idx="16">
                  <c:v>Estomac</c:v>
                </c:pt>
                <c:pt idx="17">
                  <c:v>Peau Basocellulaire</c:v>
                </c:pt>
                <c:pt idx="18">
                  <c:v>Thyroide</c:v>
                </c:pt>
                <c:pt idx="19">
                  <c:v>Urèthre</c:v>
                </c:pt>
                <c:pt idx="20">
                  <c:v>Vulve</c:v>
                </c:pt>
                <c:pt idx="21">
                  <c:v>AREB</c:v>
                </c:pt>
                <c:pt idx="22">
                  <c:v>Myelome</c:v>
                </c:pt>
                <c:pt idx="23">
                  <c:v>Œsophage</c:v>
                </c:pt>
                <c:pt idx="24">
                  <c:v>Prostate</c:v>
                </c:pt>
                <c:pt idx="25">
                  <c:v>Rein</c:v>
                </c:pt>
                <c:pt idx="26">
                  <c:v>Thrombocytemie</c:v>
                </c:pt>
                <c:pt idx="27">
                  <c:v>Leucémie aigüe</c:v>
                </c:pt>
                <c:pt idx="28">
                  <c:v>Peau in situ</c:v>
                </c:pt>
                <c:pt idx="29">
                  <c:v>Plasmocytome</c:v>
                </c:pt>
                <c:pt idx="30">
                  <c:v>Tumeur du pelvis</c:v>
                </c:pt>
                <c:pt idx="31">
                  <c:v>Tumeur neuro-endocrine</c:v>
                </c:pt>
                <c:pt idx="32">
                  <c:v>Vagin</c:v>
                </c:pt>
              </c:strCache>
            </c:strRef>
          </c:cat>
          <c:val>
            <c:numRef>
              <c:f>Feuil1!$B$40:$B$72</c:f>
              <c:numCache>
                <c:formatCode>General</c:formatCode>
                <c:ptCount val="33"/>
                <c:pt idx="0">
                  <c:v>36</c:v>
                </c:pt>
                <c:pt idx="1">
                  <c:v>26</c:v>
                </c:pt>
                <c:pt idx="2">
                  <c:v>20</c:v>
                </c:pt>
                <c:pt idx="3">
                  <c:v>17</c:v>
                </c:pt>
                <c:pt idx="4">
                  <c:v>13</c:v>
                </c:pt>
                <c:pt idx="5">
                  <c:v>13</c:v>
                </c:pt>
                <c:pt idx="6">
                  <c:v>12</c:v>
                </c:pt>
                <c:pt idx="7">
                  <c:v>10</c:v>
                </c:pt>
                <c:pt idx="8">
                  <c:v>8</c:v>
                </c:pt>
                <c:pt idx="9">
                  <c:v>8</c:v>
                </c:pt>
                <c:pt idx="10">
                  <c:v>7</c:v>
                </c:pt>
                <c:pt idx="11">
                  <c:v>5</c:v>
                </c:pt>
                <c:pt idx="12">
                  <c:v>5</c:v>
                </c:pt>
                <c:pt idx="13">
                  <c:v>4</c:v>
                </c:pt>
                <c:pt idx="14">
                  <c:v>4</c:v>
                </c:pt>
                <c:pt idx="15">
                  <c:v>4</c:v>
                </c:pt>
                <c:pt idx="16">
                  <c:v>3</c:v>
                </c:pt>
                <c:pt idx="17">
                  <c:v>3</c:v>
                </c:pt>
                <c:pt idx="18">
                  <c:v>3</c:v>
                </c:pt>
                <c:pt idx="19">
                  <c:v>3</c:v>
                </c:pt>
                <c:pt idx="20">
                  <c:v>3</c:v>
                </c:pt>
                <c:pt idx="21">
                  <c:v>2</c:v>
                </c:pt>
                <c:pt idx="22">
                  <c:v>2</c:v>
                </c:pt>
                <c:pt idx="23">
                  <c:v>2</c:v>
                </c:pt>
                <c:pt idx="24">
                  <c:v>2</c:v>
                </c:pt>
                <c:pt idx="25">
                  <c:v>2</c:v>
                </c:pt>
                <c:pt idx="26">
                  <c:v>2</c:v>
                </c:pt>
                <c:pt idx="27">
                  <c:v>1</c:v>
                </c:pt>
                <c:pt idx="28">
                  <c:v>1</c:v>
                </c:pt>
                <c:pt idx="29">
                  <c:v>1</c:v>
                </c:pt>
                <c:pt idx="30">
                  <c:v>1</c:v>
                </c:pt>
                <c:pt idx="31">
                  <c:v>1</c:v>
                </c:pt>
                <c:pt idx="32">
                  <c:v>1</c:v>
                </c:pt>
              </c:numCache>
            </c:numRef>
          </c:val>
        </c:ser>
        <c:dLbls>
          <c:showLegendKey val="0"/>
          <c:showVal val="0"/>
          <c:showCatName val="0"/>
          <c:showSerName val="0"/>
          <c:showPercent val="0"/>
          <c:showBubbleSize val="0"/>
        </c:dLbls>
        <c:gapWidth val="182"/>
        <c:axId val="81101952"/>
        <c:axId val="81103488"/>
      </c:barChart>
      <c:catAx>
        <c:axId val="81101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81103488"/>
        <c:crosses val="autoZero"/>
        <c:auto val="1"/>
        <c:lblAlgn val="ctr"/>
        <c:lblOffset val="100"/>
        <c:noMultiLvlLbl val="0"/>
      </c:catAx>
      <c:valAx>
        <c:axId val="81103488"/>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1101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a:scene3d>
              <a:camera prst="orthographicFront"/>
              <a:lightRig rig="threePt" dir="t"/>
            </a:scene3d>
            <a:sp3d>
              <a:bevelT/>
            </a:sp3d>
          </c:spPr>
          <c:invertIfNegative val="0"/>
          <c:cat>
            <c:strRef>
              <c:f>Feuil1!$A$30:$A$34</c:f>
              <c:strCache>
                <c:ptCount val="5"/>
                <c:pt idx="0">
                  <c:v>2NRTI+1IP</c:v>
                </c:pt>
                <c:pt idx="1">
                  <c:v>2NRTI+1NNRTi</c:v>
                </c:pt>
                <c:pt idx="2">
                  <c:v>2NRTI+1II</c:v>
                </c:pt>
                <c:pt idx="3">
                  <c:v>3NRTI</c:v>
                </c:pt>
                <c:pt idx="4">
                  <c:v>Autres </c:v>
                </c:pt>
              </c:strCache>
            </c:strRef>
          </c:cat>
          <c:val>
            <c:numRef>
              <c:f>Feuil1!$B$30:$B$34</c:f>
              <c:numCache>
                <c:formatCode>0.00%</c:formatCode>
                <c:ptCount val="5"/>
                <c:pt idx="0" formatCode="0%">
                  <c:v>0.27600000000000002</c:v>
                </c:pt>
                <c:pt idx="1">
                  <c:v>0.25800000000000001</c:v>
                </c:pt>
                <c:pt idx="2">
                  <c:v>0.23599999999999999</c:v>
                </c:pt>
                <c:pt idx="3">
                  <c:v>1.7000000000000001E-2</c:v>
                </c:pt>
                <c:pt idx="4">
                  <c:v>0.14699999999999999</c:v>
                </c:pt>
              </c:numCache>
            </c:numRef>
          </c:val>
        </c:ser>
        <c:dLbls>
          <c:showLegendKey val="0"/>
          <c:showVal val="0"/>
          <c:showCatName val="0"/>
          <c:showSerName val="0"/>
          <c:showPercent val="0"/>
          <c:showBubbleSize val="0"/>
        </c:dLbls>
        <c:gapWidth val="219"/>
        <c:overlap val="-27"/>
        <c:axId val="81050240"/>
        <c:axId val="81052032"/>
      </c:barChart>
      <c:catAx>
        <c:axId val="8105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1052032"/>
        <c:crosses val="autoZero"/>
        <c:auto val="1"/>
        <c:lblAlgn val="ctr"/>
        <c:lblOffset val="100"/>
        <c:noMultiLvlLbl val="0"/>
      </c:catAx>
      <c:valAx>
        <c:axId val="81052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1050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0555555555555499E-2"/>
          <c:y val="0"/>
          <c:w val="0.80398075240594902"/>
          <c:h val="1"/>
        </c:manualLayout>
      </c:layout>
      <c:pie3DChart>
        <c:varyColors val="1"/>
        <c:ser>
          <c:idx val="0"/>
          <c:order val="0"/>
          <c:explosion val="25"/>
          <c:cat>
            <c:strRef>
              <c:f>Feuil1!$A$22:$A$25</c:f>
              <c:strCache>
                <c:ptCount val="4"/>
                <c:pt idx="0">
                  <c:v>&lt;200</c:v>
                </c:pt>
                <c:pt idx="1">
                  <c:v>200-350</c:v>
                </c:pt>
                <c:pt idx="2">
                  <c:v>  350-500</c:v>
                </c:pt>
                <c:pt idx="3">
                  <c:v>  &gt;=500</c:v>
                </c:pt>
              </c:strCache>
            </c:strRef>
          </c:cat>
          <c:val>
            <c:numRef>
              <c:f>Feuil1!$B$22:$B$25</c:f>
              <c:numCache>
                <c:formatCode>0.00%</c:formatCode>
                <c:ptCount val="4"/>
                <c:pt idx="0">
                  <c:v>0.11</c:v>
                </c:pt>
                <c:pt idx="1">
                  <c:v>0.22</c:v>
                </c:pt>
                <c:pt idx="2">
                  <c:v>0.23</c:v>
                </c:pt>
                <c:pt idx="3">
                  <c:v>0.44</c:v>
                </c:pt>
              </c:numCache>
            </c:numRef>
          </c:val>
        </c:ser>
        <c:dLbls>
          <c:showLegendKey val="0"/>
          <c:showVal val="0"/>
          <c:showCatName val="0"/>
          <c:showSerName val="0"/>
          <c:showPercent val="0"/>
          <c:showBubbleSize val="0"/>
          <c:showLeaderLines val="1"/>
        </c:dLbls>
      </c:pie3DChart>
    </c:plotArea>
    <c:legend>
      <c:legendPos val="r"/>
      <c:legendEntry>
        <c:idx val="3"/>
        <c:txPr>
          <a:bodyPr/>
          <a:lstStyle/>
          <a:p>
            <a:pPr>
              <a:defRPr sz="1400" b="1">
                <a:solidFill>
                  <a:srgbClr val="000090"/>
                </a:solidFill>
              </a:defRPr>
            </a:pPr>
            <a:endParaRPr lang="fr-FR"/>
          </a:p>
        </c:txPr>
      </c:legendEntry>
      <c:layout>
        <c:manualLayout>
          <c:xMode val="edge"/>
          <c:yMode val="edge"/>
          <c:x val="0"/>
          <c:y val="0"/>
          <c:w val="1"/>
          <c:h val="0.14384998329212501"/>
        </c:manualLayout>
      </c:layout>
      <c:overlay val="0"/>
      <c:txPr>
        <a:bodyPr/>
        <a:lstStyle/>
        <a:p>
          <a:pPr>
            <a:defRPr sz="1400">
              <a:solidFill>
                <a:srgbClr val="000090"/>
              </a:solidFill>
            </a:defRPr>
          </a:pPr>
          <a:endParaRPr lang="fr-FR"/>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legend>
      <c:legendPos val="r"/>
      <c:layout>
        <c:manualLayout>
          <c:xMode val="edge"/>
          <c:yMode val="edge"/>
          <c:x val="0.66341430446194205"/>
          <c:y val="0.23298275215597999"/>
          <c:w val="0.33491902887139102"/>
          <c:h val="0.35716374738871898"/>
        </c:manualLayout>
      </c:layout>
      <c:overlay val="0"/>
      <c:txPr>
        <a:bodyPr/>
        <a:lstStyle/>
        <a:p>
          <a:pPr>
            <a:defRPr sz="2400" b="1">
              <a:solidFill>
                <a:schemeClr val="tx1"/>
              </a:solidFill>
            </a:defRPr>
          </a:pPr>
          <a:endParaRPr lang="fr-FR"/>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7361488744338999E-3"/>
          <c:y val="3.2407407407407399E-2"/>
          <c:w val="0.89915261415357295"/>
          <c:h val="0.89928149606299201"/>
        </c:manualLayout>
      </c:layout>
      <c:pie3DChart>
        <c:varyColors val="1"/>
        <c:ser>
          <c:idx val="0"/>
          <c:order val="0"/>
          <c:dPt>
            <c:idx val="0"/>
            <c:bubble3D val="0"/>
            <c:explosion val="5"/>
            <c:spPr>
              <a:solidFill>
                <a:srgbClr val="FF0000"/>
              </a:solidFill>
              <a:ln w="25400">
                <a:solidFill>
                  <a:schemeClr val="lt1"/>
                </a:solidFill>
              </a:ln>
              <a:effectLst/>
              <a:sp3d contourW="25400">
                <a:contourClr>
                  <a:schemeClr val="lt1"/>
                </a:contourClr>
              </a:sp3d>
            </c:spPr>
          </c:dPt>
          <c:dPt>
            <c:idx val="1"/>
            <c:bubble3D val="0"/>
            <c:explosion val="19"/>
            <c:spPr>
              <a:solidFill>
                <a:schemeClr val="accent2"/>
              </a:solidFill>
              <a:ln w="25400">
                <a:solidFill>
                  <a:schemeClr val="lt1"/>
                </a:solidFill>
              </a:ln>
              <a:effectLst/>
              <a:sp3d contourW="25400">
                <a:contourClr>
                  <a:schemeClr val="lt1"/>
                </a:contourClr>
              </a:sp3d>
            </c:spPr>
          </c:dPt>
          <c:dPt>
            <c:idx val="2"/>
            <c:bubble3D val="0"/>
            <c:explosion val="39"/>
            <c:spPr>
              <a:solidFill>
                <a:srgbClr val="00B050"/>
              </a:solidFill>
              <a:ln w="25400">
                <a:solidFill>
                  <a:schemeClr val="lt1"/>
                </a:solidFill>
              </a:ln>
              <a:effectLst/>
              <a:sp3d contourW="25400">
                <a:contourClr>
                  <a:schemeClr val="lt1"/>
                </a:contourClr>
              </a:sp3d>
            </c:spPr>
          </c:dPt>
          <c:cat>
            <c:strRef>
              <c:f>Feuil1!$A$36:$A$38</c:f>
              <c:strCache>
                <c:ptCount val="3"/>
                <c:pt idx="0">
                  <c:v>Switch ARV</c:v>
                </c:pt>
                <c:pt idx="1">
                  <c:v>Initiation ARV</c:v>
                </c:pt>
                <c:pt idx="2">
                  <c:v>Maintien ARV</c:v>
                </c:pt>
              </c:strCache>
            </c:strRef>
          </c:cat>
          <c:val>
            <c:numRef>
              <c:f>Feuil1!$B$36:$B$38</c:f>
              <c:numCache>
                <c:formatCode>0.00%</c:formatCode>
                <c:ptCount val="3"/>
                <c:pt idx="0">
                  <c:v>0.246</c:v>
                </c:pt>
                <c:pt idx="1">
                  <c:v>5.8999999999999997E-2</c:v>
                </c:pt>
                <c:pt idx="2">
                  <c:v>0.64700000000000002</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75212481993455604"/>
          <c:y val="2.2666958296879498E-3"/>
          <c:w val="0.24787510222041401"/>
          <c:h val="0.8671286484671719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2.05607506896388E-2"/>
          <c:y val="0"/>
          <c:w val="0.66479750751306299"/>
          <c:h val="1"/>
        </c:manualLayout>
      </c:layout>
      <c:pie3DChart>
        <c:varyColors val="1"/>
        <c:ser>
          <c:idx val="0"/>
          <c:order val="0"/>
          <c:explosion val="25"/>
          <c:cat>
            <c:strRef>
              <c:f>Feuil1!$A$52:$A$55</c:f>
              <c:strCache>
                <c:ptCount val="4"/>
                <c:pt idx="0">
                  <c:v>Manifestation clinique</c:v>
                </c:pt>
                <c:pt idx="1">
                  <c:v>Dépistage individuel</c:v>
                </c:pt>
                <c:pt idx="2">
                  <c:v>Dépistage organisé</c:v>
                </c:pt>
                <c:pt idx="3">
                  <c:v>Ne sait pas</c:v>
                </c:pt>
              </c:strCache>
            </c:strRef>
          </c:cat>
          <c:val>
            <c:numRef>
              <c:f>Feuil1!$B$52:$B$55</c:f>
              <c:numCache>
                <c:formatCode>0.00%</c:formatCode>
                <c:ptCount val="4"/>
                <c:pt idx="0">
                  <c:v>0.64300000000000002</c:v>
                </c:pt>
                <c:pt idx="1">
                  <c:v>0.16</c:v>
                </c:pt>
                <c:pt idx="2" formatCode="0%">
                  <c:v>1.4999999999999999E-2</c:v>
                </c:pt>
                <c:pt idx="3">
                  <c:v>0.18</c:v>
                </c:pt>
              </c:numCache>
            </c:numRef>
          </c:val>
        </c:ser>
        <c:dLbls>
          <c:showLegendKey val="0"/>
          <c:showVal val="0"/>
          <c:showCatName val="0"/>
          <c:showSerName val="0"/>
          <c:showPercent val="0"/>
          <c:showBubbleSize val="0"/>
          <c:showLeaderLines val="1"/>
        </c:dLbls>
      </c:pie3DChart>
    </c:plotArea>
    <c:legend>
      <c:legendPos val="r"/>
      <c:legendEntry>
        <c:idx val="0"/>
        <c:txPr>
          <a:bodyPr/>
          <a:lstStyle/>
          <a:p>
            <a:pPr>
              <a:defRPr sz="2000" b="1">
                <a:solidFill>
                  <a:schemeClr val="tx1"/>
                </a:solidFill>
              </a:defRPr>
            </a:pPr>
            <a:endParaRPr lang="fr-FR"/>
          </a:p>
        </c:txPr>
      </c:legendEntry>
      <c:layout>
        <c:manualLayout>
          <c:xMode val="edge"/>
          <c:yMode val="edge"/>
          <c:x val="0"/>
          <c:y val="0.794513054289267"/>
          <c:w val="0.95528455284552805"/>
          <c:h val="0.15157539518086599"/>
        </c:manualLayout>
      </c:layout>
      <c:overlay val="0"/>
      <c:txPr>
        <a:bodyPr/>
        <a:lstStyle/>
        <a:p>
          <a:pPr>
            <a:defRPr sz="2000">
              <a:solidFill>
                <a:schemeClr val="tx1"/>
              </a:solidFill>
            </a:defRPr>
          </a:pPr>
          <a:endParaRPr lang="fr-FR"/>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D2844-4381-804F-9C1B-350211ED7280}" type="datetimeFigureOut">
              <a:rPr lang="fr-FR" smtClean="0"/>
              <a:t>02/03/2017</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2A952-0076-5145-BB4B-36872D6A3A51}" type="slidenum">
              <a:rPr lang="fr-FR" smtClean="0"/>
              <a:t>‹N°›</a:t>
            </a:fld>
            <a:endParaRPr lang="fr-FR"/>
          </a:p>
        </p:txBody>
      </p:sp>
    </p:spTree>
    <p:extLst>
      <p:ext uri="{BB962C8B-B14F-4D97-AF65-F5344CB8AC3E}">
        <p14:creationId xmlns:p14="http://schemas.microsoft.com/office/powerpoint/2010/main" val="983957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B92A952-0076-5145-BB4B-36872D6A3A51}" type="slidenum">
              <a:rPr lang="fr-FR" smtClean="0"/>
              <a:t>1</a:t>
            </a:fld>
            <a:endParaRPr lang="fr-FR"/>
          </a:p>
        </p:txBody>
      </p:sp>
    </p:spTree>
    <p:extLst>
      <p:ext uri="{BB962C8B-B14F-4D97-AF65-F5344CB8AC3E}">
        <p14:creationId xmlns:p14="http://schemas.microsoft.com/office/powerpoint/2010/main" val="136826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72706" name="Espace réservé des commentaires 2"/>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0"/>
              </a:spcBef>
            </a:pPr>
            <a:endParaRPr lang="fr-FR" altLang="fr-FR" smtClean="0">
              <a:latin typeface="Calibri" panose="020F0502020204030204" pitchFamily="34" charset="0"/>
            </a:endParaRPr>
          </a:p>
        </p:txBody>
      </p:sp>
      <p:sp>
        <p:nvSpPr>
          <p:cNvPr id="72707" name="Espace réservé du numéro de diapositive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baseline="30000">
                <a:solidFill>
                  <a:schemeClr val="tx1"/>
                </a:solidFill>
                <a:latin typeface="Arial" panose="020B0604020202020204" pitchFamily="34" charset="0"/>
                <a:ea typeface="MS PGothic" panose="020B0600070205080204" pitchFamily="34" charset="-128"/>
              </a:defRPr>
            </a:lvl1pPr>
            <a:lvl2pPr marL="742950" indent="-285750">
              <a:defRPr sz="2400" baseline="30000">
                <a:solidFill>
                  <a:schemeClr val="tx1"/>
                </a:solidFill>
                <a:latin typeface="Arial" panose="020B0604020202020204" pitchFamily="34" charset="0"/>
                <a:ea typeface="MS PGothic" panose="020B0600070205080204" pitchFamily="34" charset="-128"/>
              </a:defRPr>
            </a:lvl2pPr>
            <a:lvl3pPr marL="1143000" indent="-228600">
              <a:defRPr sz="2400" baseline="30000">
                <a:solidFill>
                  <a:schemeClr val="tx1"/>
                </a:solidFill>
                <a:latin typeface="Arial" panose="020B0604020202020204" pitchFamily="34" charset="0"/>
                <a:ea typeface="MS PGothic" panose="020B0600070205080204" pitchFamily="34" charset="-128"/>
              </a:defRPr>
            </a:lvl3pPr>
            <a:lvl4pPr marL="1600200" indent="-228600">
              <a:defRPr sz="2400" baseline="30000">
                <a:solidFill>
                  <a:schemeClr val="tx1"/>
                </a:solidFill>
                <a:latin typeface="Arial" panose="020B0604020202020204" pitchFamily="34" charset="0"/>
                <a:ea typeface="MS PGothic" panose="020B0600070205080204" pitchFamily="34" charset="-128"/>
              </a:defRPr>
            </a:lvl4pPr>
            <a:lvl5pPr marL="2057400" indent="-228600">
              <a:defRPr sz="2400" baseline="30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aseline="30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aseline="30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aseline="30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aseline="30000">
                <a:solidFill>
                  <a:schemeClr val="tx1"/>
                </a:solidFill>
                <a:latin typeface="Arial" panose="020B0604020202020204" pitchFamily="34" charset="0"/>
                <a:ea typeface="MS PGothic" panose="020B0600070205080204" pitchFamily="34" charset="-128"/>
              </a:defRPr>
            </a:lvl9pPr>
          </a:lstStyle>
          <a:p>
            <a:fld id="{6EAF84B4-78CA-4221-A2C7-4736C74D569D}" type="slidenum">
              <a:rPr lang="fr-FR" altLang="fr-FR" sz="1200" baseline="0"/>
              <a:pPr/>
              <a:t>12</a:t>
            </a:fld>
            <a:endParaRPr lang="fr-FR" altLang="fr-FR" sz="1200" baseline="0"/>
          </a:p>
        </p:txBody>
      </p:sp>
    </p:spTree>
    <p:extLst>
      <p:ext uri="{BB962C8B-B14F-4D97-AF65-F5344CB8AC3E}">
        <p14:creationId xmlns:p14="http://schemas.microsoft.com/office/powerpoint/2010/main" val="18071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Dans cette </a:t>
            </a:r>
            <a:r>
              <a:rPr lang="fr-FR" sz="1200" kern="1200" baseline="0" dirty="0" smtClean="0">
                <a:solidFill>
                  <a:schemeClr val="tx1"/>
                </a:solidFill>
                <a:latin typeface="+mn-lt"/>
                <a:ea typeface="+mn-ea"/>
                <a:cs typeface="+mn-cs"/>
              </a:rPr>
              <a:t>étude réalisée au sein de la </a:t>
            </a:r>
            <a:r>
              <a:rPr lang="fr-FR" sz="1200" kern="1200" baseline="0" dirty="0" err="1" smtClean="0">
                <a:solidFill>
                  <a:schemeClr val="tx1"/>
                </a:solidFill>
                <a:latin typeface="+mn-lt"/>
                <a:ea typeface="+mn-ea"/>
                <a:cs typeface="+mn-cs"/>
              </a:rPr>
              <a:t>cohhorte</a:t>
            </a:r>
            <a:r>
              <a:rPr lang="fr-FR" sz="1200" kern="1200" baseline="0" dirty="0" smtClean="0">
                <a:solidFill>
                  <a:schemeClr val="tx1"/>
                </a:solidFill>
                <a:latin typeface="+mn-lt"/>
                <a:ea typeface="+mn-ea"/>
                <a:cs typeface="+mn-cs"/>
              </a:rPr>
              <a:t> hospitalière française </a:t>
            </a:r>
            <a:r>
              <a:rPr lang="fr-FR" sz="1200" kern="1200" dirty="0" smtClean="0">
                <a:solidFill>
                  <a:schemeClr val="tx1"/>
                </a:solidFill>
                <a:latin typeface="+mn-lt"/>
                <a:ea typeface="+mn-ea"/>
                <a:cs typeface="+mn-cs"/>
              </a:rPr>
              <a:t>La question est posée de façon un peu plus différente puisque on s’est intéressé aux patients qui avaient un taux de cd4 &gt;</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à 500 depuis au moins 2 ans sous traitement antirétroviral.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l’analyse a porté sur 3 périodes ; 97/2000, 2001/2004, et 2005/2009, Soit sur 84 504 patients.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1ere information, on voit que le ratio de l’incidence standardisé</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sur la dernière période, 2005</a:t>
            </a:r>
            <a:r>
              <a:rPr lang="fr-FR" sz="1200" kern="1200" baseline="0" dirty="0" smtClean="0">
                <a:solidFill>
                  <a:schemeClr val="tx1"/>
                </a:solidFill>
                <a:latin typeface="+mn-lt"/>
                <a:ea typeface="+mn-ea"/>
                <a:cs typeface="+mn-cs"/>
              </a:rPr>
              <a:t> 2009, </a:t>
            </a:r>
            <a:r>
              <a:rPr lang="fr-FR" sz="1200" kern="1200" dirty="0" smtClean="0">
                <a:solidFill>
                  <a:schemeClr val="tx1"/>
                </a:solidFill>
                <a:latin typeface="+mn-lt"/>
                <a:ea typeface="+mn-ea"/>
                <a:cs typeface="+mn-cs"/>
              </a:rPr>
              <a:t>des K broncho-pulmonaire, lymphomes hodgkinien, carcinome hépatocellulaire et cancer anal reste élevée. Et chez des patients plus jeunes/population générale pour les K du poumon, le carcinome hépatocellulaire, où il y avait qu’une différence de 10 ans, et le lymphome hodgkinien. </a:t>
            </a:r>
          </a:p>
          <a:p>
            <a:r>
              <a:rPr lang="fr-FR" sz="1200" b="1" kern="1200" dirty="0" smtClean="0">
                <a:solidFill>
                  <a:schemeClr val="tx1"/>
                </a:solidFill>
                <a:latin typeface="+mn-lt"/>
                <a:ea typeface="+mn-ea"/>
                <a:cs typeface="+mn-cs"/>
              </a:rPr>
              <a:t>Chez les patients sous traitement qui ont pu restaurer un taux de CD4 &gt; 500, le risque de cancer du poumon est proche de celui observé en population générale, mais reste près de 10 fois plus élevé pour la maladie de Hodgkin, et 2,4 fois plus élevé pour la carcinome hépatocellulaire.</a:t>
            </a:r>
          </a:p>
          <a:p>
            <a:r>
              <a:rPr lang="fr-FR" sz="1200" b="1" kern="1200" dirty="0" smtClean="0">
                <a:solidFill>
                  <a:schemeClr val="tx1"/>
                </a:solidFill>
                <a:latin typeface="+mn-lt"/>
                <a:ea typeface="+mn-ea"/>
                <a:cs typeface="+mn-cs"/>
              </a:rPr>
              <a:t>On constate également un </a:t>
            </a:r>
            <a:r>
              <a:rPr lang="fr-FR" sz="1200" b="1" kern="1200" dirty="0" err="1" smtClean="0">
                <a:solidFill>
                  <a:schemeClr val="tx1"/>
                </a:solidFill>
                <a:latin typeface="+mn-lt"/>
                <a:ea typeface="+mn-ea"/>
                <a:cs typeface="+mn-cs"/>
              </a:rPr>
              <a:t>surisque</a:t>
            </a:r>
            <a:r>
              <a:rPr lang="fr-FR" sz="1200" b="1" kern="1200" dirty="0" smtClean="0">
                <a:solidFill>
                  <a:schemeClr val="tx1"/>
                </a:solidFill>
                <a:latin typeface="+mn-lt"/>
                <a:ea typeface="+mn-ea"/>
                <a:cs typeface="+mn-cs"/>
              </a:rPr>
              <a:t> persistant pour la maladie de Kaposi</a:t>
            </a:r>
          </a:p>
          <a:p>
            <a:r>
              <a:rPr lang="fr-FR" sz="1200" b="1" kern="1200" dirty="0" smtClean="0">
                <a:solidFill>
                  <a:schemeClr val="tx1"/>
                </a:solidFill>
                <a:latin typeface="+mn-lt"/>
                <a:ea typeface="+mn-ea"/>
                <a:cs typeface="+mn-cs"/>
              </a:rPr>
              <a:t>69 % d’hommes </a:t>
            </a:r>
          </a:p>
          <a:p>
            <a:r>
              <a:rPr lang="fr-FR" sz="1200" b="1" kern="1200" dirty="0" smtClean="0">
                <a:solidFill>
                  <a:schemeClr val="tx1"/>
                </a:solidFill>
                <a:latin typeface="+mn-lt"/>
                <a:ea typeface="+mn-ea"/>
                <a:cs typeface="+mn-cs"/>
              </a:rPr>
              <a:t>763 cas de poumon, 535 de LH,433 CHC,525 cancer anal.</a:t>
            </a:r>
          </a:p>
          <a:p>
            <a:endParaRPr lang="fr-FR" sz="1200" b="1" kern="1200" dirty="0" smtClean="0">
              <a:solidFill>
                <a:schemeClr val="tx1"/>
              </a:solidFill>
              <a:latin typeface="+mn-lt"/>
              <a:ea typeface="+mn-ea"/>
              <a:cs typeface="+mn-cs"/>
            </a:endParaRPr>
          </a:p>
          <a:p>
            <a:r>
              <a:rPr lang="fr-FR" sz="1200" b="1" kern="1200" dirty="0" err="1" smtClean="0">
                <a:solidFill>
                  <a:schemeClr val="tx1"/>
                </a:solidFill>
                <a:latin typeface="+mn-lt"/>
                <a:ea typeface="+mn-ea"/>
                <a:cs typeface="+mn-cs"/>
              </a:rPr>
              <a:t>HIV-infected</a:t>
            </a:r>
            <a:r>
              <a:rPr lang="fr-FR" sz="1200" b="1" kern="1200" dirty="0" smtClean="0">
                <a:solidFill>
                  <a:schemeClr val="tx1"/>
                </a:solidFill>
                <a:latin typeface="+mn-lt"/>
                <a:ea typeface="+mn-ea"/>
                <a:cs typeface="+mn-cs"/>
              </a:rPr>
              <a:t> patients </a:t>
            </a:r>
            <a:r>
              <a:rPr lang="fr-FR" sz="1200" b="1" kern="1200" dirty="0" err="1" smtClean="0">
                <a:solidFill>
                  <a:schemeClr val="tx1"/>
                </a:solidFill>
                <a:latin typeface="+mn-lt"/>
                <a:ea typeface="+mn-ea"/>
                <a:cs typeface="+mn-cs"/>
              </a:rPr>
              <a:t>were</a:t>
            </a:r>
            <a:r>
              <a:rPr lang="fr-FR" sz="1200" b="1" kern="1200" dirty="0" smtClean="0">
                <a:solidFill>
                  <a:schemeClr val="tx1"/>
                </a:solidFill>
                <a:latin typeface="+mn-lt"/>
                <a:ea typeface="+mn-ea"/>
                <a:cs typeface="+mn-cs"/>
              </a:rPr>
              <a:t> </a:t>
            </a:r>
            <a:r>
              <a:rPr lang="fr-FR" sz="1200" b="1" kern="1200" dirty="0" err="1" smtClean="0">
                <a:solidFill>
                  <a:schemeClr val="tx1"/>
                </a:solidFill>
                <a:latin typeface="+mn-lt"/>
                <a:ea typeface="+mn-ea"/>
                <a:cs typeface="+mn-cs"/>
              </a:rPr>
              <a:t>at</a:t>
            </a:r>
            <a:r>
              <a:rPr lang="fr-FR" sz="1200" b="1" kern="1200" dirty="0" smtClean="0">
                <a:solidFill>
                  <a:schemeClr val="tx1"/>
                </a:solidFill>
                <a:latin typeface="+mn-lt"/>
                <a:ea typeface="+mn-ea"/>
                <a:cs typeface="+mn-cs"/>
              </a:rPr>
              <a:t> a </a:t>
            </a:r>
            <a:r>
              <a:rPr lang="fr-FR" sz="1200" b="1" kern="1200" dirty="0" err="1" smtClean="0">
                <a:solidFill>
                  <a:schemeClr val="tx1"/>
                </a:solidFill>
                <a:latin typeface="+mn-lt"/>
                <a:ea typeface="+mn-ea"/>
                <a:cs typeface="+mn-cs"/>
              </a:rPr>
              <a:t>higher</a:t>
            </a:r>
            <a:r>
              <a:rPr lang="fr-FR" sz="1200" b="1" kern="1200" dirty="0" smtClean="0">
                <a:solidFill>
                  <a:schemeClr val="tx1"/>
                </a:solidFill>
                <a:latin typeface="+mn-lt"/>
                <a:ea typeface="+mn-ea"/>
                <a:cs typeface="+mn-cs"/>
              </a:rPr>
              <a:t> </a:t>
            </a:r>
            <a:r>
              <a:rPr lang="fr-FR" sz="1200" b="1" kern="1200" dirty="0" err="1" smtClean="0">
                <a:solidFill>
                  <a:schemeClr val="tx1"/>
                </a:solidFill>
                <a:latin typeface="+mn-lt"/>
                <a:ea typeface="+mn-ea"/>
                <a:cs typeface="+mn-cs"/>
              </a:rPr>
              <a:t>risk</a:t>
            </a:r>
            <a:r>
              <a:rPr lang="fr-FR" sz="1200" b="1" kern="1200" dirty="0" smtClean="0">
                <a:solidFill>
                  <a:schemeClr val="tx1"/>
                </a:solidFill>
                <a:latin typeface="+mn-lt"/>
                <a:ea typeface="+mn-ea"/>
                <a:cs typeface="+mn-cs"/>
              </a:rPr>
              <a:t> for the four cancers over 1997-2009. CD4 </a:t>
            </a:r>
            <a:r>
              <a:rPr lang="fr-FR" sz="1200" b="1" kern="1200" dirty="0" err="1" smtClean="0">
                <a:solidFill>
                  <a:schemeClr val="tx1"/>
                </a:solidFill>
                <a:latin typeface="+mn-lt"/>
                <a:ea typeface="+mn-ea"/>
                <a:cs typeface="+mn-cs"/>
              </a:rPr>
              <a:t>cell</a:t>
            </a:r>
            <a:r>
              <a:rPr lang="fr-FR" sz="1200" b="1" kern="1200" dirty="0" smtClean="0">
                <a:solidFill>
                  <a:schemeClr val="tx1"/>
                </a:solidFill>
                <a:latin typeface="+mn-lt"/>
                <a:ea typeface="+mn-ea"/>
                <a:cs typeface="+mn-cs"/>
              </a:rPr>
              <a:t> </a:t>
            </a:r>
            <a:r>
              <a:rPr lang="fr-FR" sz="1200" b="1" kern="1200" dirty="0" err="1" smtClean="0">
                <a:solidFill>
                  <a:schemeClr val="tx1"/>
                </a:solidFill>
                <a:latin typeface="+mn-lt"/>
                <a:ea typeface="+mn-ea"/>
                <a:cs typeface="+mn-cs"/>
              </a:rPr>
              <a:t>recovery</a:t>
            </a:r>
            <a:r>
              <a:rPr lang="fr-FR" sz="1200" b="1" kern="1200" dirty="0" smtClean="0">
                <a:solidFill>
                  <a:schemeClr val="tx1"/>
                </a:solidFill>
                <a:latin typeface="+mn-lt"/>
                <a:ea typeface="+mn-ea"/>
                <a:cs typeface="+mn-cs"/>
              </a:rPr>
              <a:t> </a:t>
            </a:r>
            <a:r>
              <a:rPr lang="fr-FR" sz="1200" b="1" kern="1200" dirty="0" err="1" smtClean="0">
                <a:solidFill>
                  <a:schemeClr val="tx1"/>
                </a:solidFill>
                <a:latin typeface="+mn-lt"/>
                <a:ea typeface="+mn-ea"/>
                <a:cs typeface="+mn-cs"/>
              </a:rPr>
              <a:t>appears</a:t>
            </a:r>
            <a:r>
              <a:rPr lang="fr-FR" sz="1200" b="1" kern="1200" dirty="0" smtClean="0">
                <a:solidFill>
                  <a:schemeClr val="tx1"/>
                </a:solidFill>
                <a:latin typeface="+mn-lt"/>
                <a:ea typeface="+mn-ea"/>
                <a:cs typeface="+mn-cs"/>
              </a:rPr>
              <a:t> to control the </a:t>
            </a:r>
            <a:r>
              <a:rPr lang="fr-FR" sz="1200" b="1" kern="1200" dirty="0" err="1" smtClean="0">
                <a:solidFill>
                  <a:schemeClr val="tx1"/>
                </a:solidFill>
                <a:latin typeface="+mn-lt"/>
                <a:ea typeface="+mn-ea"/>
                <a:cs typeface="+mn-cs"/>
              </a:rPr>
              <a:t>excess</a:t>
            </a:r>
            <a:r>
              <a:rPr lang="fr-FR" sz="1200" b="1" kern="1200" dirty="0" smtClean="0">
                <a:solidFill>
                  <a:schemeClr val="tx1"/>
                </a:solidFill>
                <a:latin typeface="+mn-lt"/>
                <a:ea typeface="+mn-ea"/>
                <a:cs typeface="+mn-cs"/>
              </a:rPr>
              <a:t> </a:t>
            </a:r>
            <a:r>
              <a:rPr lang="fr-FR" sz="1200" b="1" kern="1200" dirty="0" err="1" smtClean="0">
                <a:solidFill>
                  <a:schemeClr val="tx1"/>
                </a:solidFill>
                <a:latin typeface="+mn-lt"/>
                <a:ea typeface="+mn-ea"/>
                <a:cs typeface="+mn-cs"/>
              </a:rPr>
              <a:t>risk</a:t>
            </a:r>
            <a:r>
              <a:rPr lang="fr-FR" sz="1200" b="1" kern="1200" dirty="0" smtClean="0">
                <a:solidFill>
                  <a:schemeClr val="tx1"/>
                </a:solidFill>
                <a:latin typeface="+mn-lt"/>
                <a:ea typeface="+mn-ea"/>
                <a:cs typeface="+mn-cs"/>
              </a:rPr>
              <a:t> of </a:t>
            </a:r>
            <a:r>
              <a:rPr lang="fr-FR" sz="1200" b="1" kern="1200" dirty="0" err="1" smtClean="0">
                <a:solidFill>
                  <a:schemeClr val="tx1"/>
                </a:solidFill>
                <a:latin typeface="+mn-lt"/>
                <a:ea typeface="+mn-ea"/>
                <a:cs typeface="+mn-cs"/>
              </a:rPr>
              <a:t>lung</a:t>
            </a:r>
            <a:r>
              <a:rPr lang="fr-FR" sz="1200" b="1" kern="1200" dirty="0" smtClean="0">
                <a:solidFill>
                  <a:schemeClr val="tx1"/>
                </a:solidFill>
                <a:latin typeface="+mn-lt"/>
                <a:ea typeface="+mn-ea"/>
                <a:cs typeface="+mn-cs"/>
              </a:rPr>
              <a:t> cancer.</a:t>
            </a:r>
          </a:p>
          <a:p>
            <a:r>
              <a:rPr lang="fr-FR" sz="1200" b="1" kern="1200" dirty="0" smtClean="0">
                <a:solidFill>
                  <a:schemeClr val="tx1"/>
                </a:solidFill>
                <a:latin typeface="+mn-lt"/>
                <a:ea typeface="+mn-ea"/>
                <a:cs typeface="+mn-cs"/>
              </a:rPr>
              <a:t> For </a:t>
            </a:r>
            <a:r>
              <a:rPr lang="fr-FR" sz="1200" b="1" kern="1200" dirty="0" err="1" smtClean="0">
                <a:solidFill>
                  <a:schemeClr val="tx1"/>
                </a:solidFill>
                <a:latin typeface="+mn-lt"/>
                <a:ea typeface="+mn-ea"/>
                <a:cs typeface="+mn-cs"/>
              </a:rPr>
              <a:t>liver</a:t>
            </a:r>
            <a:r>
              <a:rPr lang="fr-FR" sz="1200" b="1" kern="1200" dirty="0" smtClean="0">
                <a:solidFill>
                  <a:schemeClr val="tx1"/>
                </a:solidFill>
                <a:latin typeface="+mn-lt"/>
                <a:ea typeface="+mn-ea"/>
                <a:cs typeface="+mn-cs"/>
              </a:rPr>
              <a:t> cancer and </a:t>
            </a:r>
            <a:r>
              <a:rPr lang="fr-FR" sz="1200" b="1" kern="1200" dirty="0" err="1" smtClean="0">
                <a:solidFill>
                  <a:schemeClr val="tx1"/>
                </a:solidFill>
                <a:latin typeface="+mn-lt"/>
                <a:ea typeface="+mn-ea"/>
                <a:cs typeface="+mn-cs"/>
              </a:rPr>
              <a:t>Hodgkin's</a:t>
            </a:r>
            <a:r>
              <a:rPr lang="fr-FR" sz="1200" b="1" kern="1200" dirty="0" smtClean="0">
                <a:solidFill>
                  <a:schemeClr val="tx1"/>
                </a:solidFill>
                <a:latin typeface="+mn-lt"/>
                <a:ea typeface="+mn-ea"/>
                <a:cs typeface="+mn-cs"/>
              </a:rPr>
              <a:t> </a:t>
            </a:r>
            <a:r>
              <a:rPr lang="fr-FR" sz="1200" b="1" kern="1200" dirty="0" err="1" smtClean="0">
                <a:solidFill>
                  <a:schemeClr val="tx1"/>
                </a:solidFill>
                <a:latin typeface="+mn-lt"/>
                <a:ea typeface="+mn-ea"/>
                <a:cs typeface="+mn-cs"/>
              </a:rPr>
              <a:t>lymphoma</a:t>
            </a:r>
            <a:r>
              <a:rPr lang="fr-FR" sz="1200" b="1" kern="1200" dirty="0" smtClean="0">
                <a:solidFill>
                  <a:schemeClr val="tx1"/>
                </a:solidFill>
                <a:latin typeface="+mn-lt"/>
                <a:ea typeface="+mn-ea"/>
                <a:cs typeface="+mn-cs"/>
              </a:rPr>
              <a:t>, </a:t>
            </a:r>
            <a:r>
              <a:rPr lang="fr-FR" sz="1200" b="1" kern="1200" dirty="0" err="1" smtClean="0">
                <a:solidFill>
                  <a:schemeClr val="tx1"/>
                </a:solidFill>
                <a:latin typeface="+mn-lt"/>
                <a:ea typeface="+mn-ea"/>
                <a:cs typeface="+mn-cs"/>
              </a:rPr>
              <a:t>our</a:t>
            </a:r>
            <a:r>
              <a:rPr lang="fr-FR" sz="1200" b="1" kern="1200" dirty="0" smtClean="0">
                <a:solidFill>
                  <a:schemeClr val="tx1"/>
                </a:solidFill>
                <a:latin typeface="+mn-lt"/>
                <a:ea typeface="+mn-ea"/>
                <a:cs typeface="+mn-cs"/>
              </a:rPr>
              <a:t> </a:t>
            </a:r>
            <a:r>
              <a:rPr lang="fr-FR" sz="1200" b="1" kern="1200" dirty="0" err="1" smtClean="0">
                <a:solidFill>
                  <a:schemeClr val="tx1"/>
                </a:solidFill>
                <a:latin typeface="+mn-lt"/>
                <a:ea typeface="+mn-ea"/>
                <a:cs typeface="+mn-cs"/>
              </a:rPr>
              <a:t>results</a:t>
            </a:r>
            <a:r>
              <a:rPr lang="fr-FR" sz="1200" b="1" kern="1200" dirty="0" smtClean="0">
                <a:solidFill>
                  <a:schemeClr val="tx1"/>
                </a:solidFill>
                <a:latin typeface="+mn-lt"/>
                <a:ea typeface="+mn-ea"/>
                <a:cs typeface="+mn-cs"/>
              </a:rPr>
              <a:t> </a:t>
            </a:r>
            <a:r>
              <a:rPr lang="fr-FR" sz="1200" b="1" kern="1200" dirty="0" err="1" smtClean="0">
                <a:solidFill>
                  <a:schemeClr val="tx1"/>
                </a:solidFill>
                <a:latin typeface="+mn-lt"/>
                <a:ea typeface="+mn-ea"/>
                <a:cs typeface="+mn-cs"/>
              </a:rPr>
              <a:t>suggest</a:t>
            </a:r>
            <a:r>
              <a:rPr lang="fr-FR" sz="1200" b="1" kern="1200" dirty="0" smtClean="0">
                <a:solidFill>
                  <a:schemeClr val="tx1"/>
                </a:solidFill>
                <a:latin typeface="+mn-lt"/>
                <a:ea typeface="+mn-ea"/>
                <a:cs typeface="+mn-cs"/>
              </a:rPr>
              <a:t> </a:t>
            </a:r>
            <a:r>
              <a:rPr lang="fr-FR" sz="1200" b="1" kern="1200" dirty="0" err="1" smtClean="0">
                <a:solidFill>
                  <a:schemeClr val="tx1"/>
                </a:solidFill>
                <a:latin typeface="+mn-lt"/>
                <a:ea typeface="+mn-ea"/>
                <a:cs typeface="+mn-cs"/>
              </a:rPr>
              <a:t>that</a:t>
            </a:r>
            <a:r>
              <a:rPr lang="fr-FR" sz="1200" b="1" kern="1200" dirty="0" smtClean="0">
                <a:solidFill>
                  <a:schemeClr val="tx1"/>
                </a:solidFill>
                <a:latin typeface="+mn-lt"/>
                <a:ea typeface="+mn-ea"/>
                <a:cs typeface="+mn-cs"/>
              </a:rPr>
              <a:t> CD4 </a:t>
            </a:r>
            <a:r>
              <a:rPr lang="fr-FR" sz="1200" b="1" kern="1200" dirty="0" err="1" smtClean="0">
                <a:solidFill>
                  <a:schemeClr val="tx1"/>
                </a:solidFill>
                <a:latin typeface="+mn-lt"/>
                <a:ea typeface="+mn-ea"/>
                <a:cs typeface="+mn-cs"/>
              </a:rPr>
              <a:t>should</a:t>
            </a:r>
            <a:r>
              <a:rPr lang="fr-FR" sz="1200" b="1" kern="1200" dirty="0" smtClean="0">
                <a:solidFill>
                  <a:schemeClr val="tx1"/>
                </a:solidFill>
                <a:latin typeface="+mn-lt"/>
                <a:ea typeface="+mn-ea"/>
                <a:cs typeface="+mn-cs"/>
              </a:rPr>
              <a:t> </a:t>
            </a:r>
            <a:r>
              <a:rPr lang="fr-FR" sz="1200" b="1" kern="1200" dirty="0" err="1" smtClean="0">
                <a:solidFill>
                  <a:schemeClr val="tx1"/>
                </a:solidFill>
                <a:latin typeface="+mn-lt"/>
                <a:ea typeface="+mn-ea"/>
                <a:cs typeface="+mn-cs"/>
              </a:rPr>
              <a:t>never</a:t>
            </a:r>
            <a:r>
              <a:rPr lang="fr-FR" sz="1200" b="1" kern="1200" dirty="0" smtClean="0">
                <a:solidFill>
                  <a:schemeClr val="tx1"/>
                </a:solidFill>
                <a:latin typeface="+mn-lt"/>
                <a:ea typeface="+mn-ea"/>
                <a:cs typeface="+mn-cs"/>
              </a:rPr>
              <a:t> drop </a:t>
            </a:r>
            <a:r>
              <a:rPr lang="fr-FR" sz="1200" b="1" kern="1200" dirty="0" err="1" smtClean="0">
                <a:solidFill>
                  <a:schemeClr val="tx1"/>
                </a:solidFill>
                <a:latin typeface="+mn-lt"/>
                <a:ea typeface="+mn-ea"/>
                <a:cs typeface="+mn-cs"/>
              </a:rPr>
              <a:t>below</a:t>
            </a:r>
            <a:r>
              <a:rPr lang="fr-FR" sz="1200" b="1" kern="1200" dirty="0" smtClean="0">
                <a:solidFill>
                  <a:schemeClr val="tx1"/>
                </a:solidFill>
                <a:latin typeface="+mn-lt"/>
                <a:ea typeface="+mn-ea"/>
                <a:cs typeface="+mn-cs"/>
              </a:rPr>
              <a:t> 500/μl 500 </a:t>
            </a:r>
            <a:r>
              <a:rPr lang="fr-FR" sz="1200" b="1" kern="1200" dirty="0" err="1" smtClean="0">
                <a:solidFill>
                  <a:schemeClr val="tx1"/>
                </a:solidFill>
                <a:latin typeface="+mn-lt"/>
                <a:ea typeface="+mn-ea"/>
                <a:cs typeface="+mn-cs"/>
              </a:rPr>
              <a:t>cells/μl</a:t>
            </a:r>
            <a:r>
              <a:rPr lang="fr-FR" sz="1200" b="1" kern="1200" dirty="0" smtClean="0">
                <a:solidFill>
                  <a:schemeClr val="tx1"/>
                </a:solidFill>
                <a:latin typeface="+mn-lt"/>
                <a:ea typeface="+mn-ea"/>
                <a:cs typeface="+mn-cs"/>
              </a:rPr>
              <a:t> to </a:t>
            </a:r>
            <a:r>
              <a:rPr lang="fr-FR" sz="1200" b="1" kern="1200" dirty="0" err="1" smtClean="0">
                <a:solidFill>
                  <a:schemeClr val="tx1"/>
                </a:solidFill>
                <a:latin typeface="+mn-lt"/>
                <a:ea typeface="+mn-ea"/>
                <a:cs typeface="+mn-cs"/>
              </a:rPr>
              <a:t>avoid</a:t>
            </a:r>
            <a:r>
              <a:rPr lang="fr-FR" sz="1200" b="1" kern="1200" dirty="0" smtClean="0">
                <a:solidFill>
                  <a:schemeClr val="tx1"/>
                </a:solidFill>
                <a:latin typeface="+mn-lt"/>
                <a:ea typeface="+mn-ea"/>
                <a:cs typeface="+mn-cs"/>
              </a:rPr>
              <a:t> the </a:t>
            </a:r>
            <a:r>
              <a:rPr lang="fr-FR" sz="1200" b="1" kern="1200" dirty="0" err="1" smtClean="0">
                <a:solidFill>
                  <a:schemeClr val="tx1"/>
                </a:solidFill>
                <a:latin typeface="+mn-lt"/>
                <a:ea typeface="+mn-ea"/>
                <a:cs typeface="+mn-cs"/>
              </a:rPr>
              <a:t>excess</a:t>
            </a:r>
            <a:r>
              <a:rPr lang="fr-FR" sz="1200" b="1" kern="1200" dirty="0" smtClean="0">
                <a:solidFill>
                  <a:schemeClr val="tx1"/>
                </a:solidFill>
                <a:latin typeface="+mn-lt"/>
                <a:ea typeface="+mn-ea"/>
                <a:cs typeface="+mn-cs"/>
              </a:rPr>
              <a:t> </a:t>
            </a:r>
            <a:r>
              <a:rPr lang="fr-FR" sz="1200" b="1" kern="1200" dirty="0" err="1" smtClean="0">
                <a:solidFill>
                  <a:schemeClr val="tx1"/>
                </a:solidFill>
                <a:latin typeface="+mn-lt"/>
                <a:ea typeface="+mn-ea"/>
                <a:cs typeface="+mn-cs"/>
              </a:rPr>
              <a:t>risk</a:t>
            </a:r>
            <a:r>
              <a:rPr lang="fr-FR" sz="1200" b="1" kern="1200" dirty="0" smtClean="0">
                <a:solidFill>
                  <a:schemeClr val="tx1"/>
                </a:solidFill>
                <a:latin typeface="+mn-lt"/>
                <a:ea typeface="+mn-ea"/>
                <a:cs typeface="+mn-cs"/>
              </a:rPr>
              <a:t>.</a:t>
            </a:r>
            <a:endParaRPr lang="fr-FR" dirty="0"/>
          </a:p>
        </p:txBody>
      </p:sp>
      <p:sp>
        <p:nvSpPr>
          <p:cNvPr id="4" name="Espace réservé du numéro de diapositive 3"/>
          <p:cNvSpPr>
            <a:spLocks noGrp="1"/>
          </p:cNvSpPr>
          <p:nvPr>
            <p:ph type="sldNum" sz="quarter" idx="10"/>
          </p:nvPr>
        </p:nvSpPr>
        <p:spPr/>
        <p:txBody>
          <a:bodyPr/>
          <a:lstStyle/>
          <a:p>
            <a:fld id="{935B9221-1F15-8C4A-BEA6-5EC363EE2E34}" type="slidenum">
              <a:rPr lang="fr-FR" smtClean="0"/>
              <a:pPr/>
              <a:t>13</a:t>
            </a:fld>
            <a:endParaRPr lang="fr-FR"/>
          </a:p>
        </p:txBody>
      </p:sp>
    </p:spTree>
    <p:extLst>
      <p:ext uri="{BB962C8B-B14F-4D97-AF65-F5344CB8AC3E}">
        <p14:creationId xmlns:p14="http://schemas.microsoft.com/office/powerpoint/2010/main" val="286475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Ce que montre également la cohorte hospitalière française, c’est que seulement 30% des patients, qui sont sous traitement, ont une normalisation du rapport CD4/CD8 qui, je vous le rappelle,  chez un patient non infecté par le VIH doit être supérieur à 1.</a:t>
            </a:r>
          </a:p>
          <a:p>
            <a:endParaRPr lang="fr-FR" dirty="0"/>
          </a:p>
        </p:txBody>
      </p:sp>
      <p:sp>
        <p:nvSpPr>
          <p:cNvPr id="4" name="Espace réservé du numéro de diapositive 3"/>
          <p:cNvSpPr>
            <a:spLocks noGrp="1"/>
          </p:cNvSpPr>
          <p:nvPr>
            <p:ph type="sldNum" sz="quarter" idx="10"/>
          </p:nvPr>
        </p:nvSpPr>
        <p:spPr/>
        <p:txBody>
          <a:bodyPr/>
          <a:lstStyle/>
          <a:p>
            <a:fld id="{935B9221-1F15-8C4A-BEA6-5EC363EE2E34}" type="slidenum">
              <a:rPr lang="fr-FR" smtClean="0"/>
              <a:pPr/>
              <a:t>15</a:t>
            </a:fld>
            <a:endParaRPr lang="fr-FR"/>
          </a:p>
        </p:txBody>
      </p:sp>
    </p:spTree>
    <p:extLst>
      <p:ext uri="{BB962C8B-B14F-4D97-AF65-F5344CB8AC3E}">
        <p14:creationId xmlns:p14="http://schemas.microsoft.com/office/powerpoint/2010/main" val="1880918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Chaque centre expert régional est coordonné par un médecin responsable régional spécialiste de l’infection VIH qui peut être soit </a:t>
            </a:r>
            <a:r>
              <a:rPr lang="fr-FR" dirty="0" err="1" smtClean="0"/>
              <a:t>infectiologue</a:t>
            </a:r>
            <a:r>
              <a:rPr lang="fr-FR" dirty="0" smtClean="0"/>
              <a:t>, soit interniste et un médecin responsable régional spécialiste du cancer, qui peut être soit hématologue, soit oncologue, soit </a:t>
            </a:r>
            <a:r>
              <a:rPr lang="fr-FR" dirty="0" err="1" smtClean="0"/>
              <a:t>oncologue-radiothérapeute</a:t>
            </a:r>
            <a:r>
              <a:rPr lang="fr-FR" dirty="0" smtClean="0"/>
              <a:t>. Les centres experts régionaux sont en général des CHU ou des centres de lutte contre le cancer</a:t>
            </a:r>
          </a:p>
          <a:p>
            <a:endParaRPr lang="fr-FR" dirty="0"/>
          </a:p>
        </p:txBody>
      </p:sp>
      <p:sp>
        <p:nvSpPr>
          <p:cNvPr id="4" name="Espace réservé du numéro de diapositive 3"/>
          <p:cNvSpPr>
            <a:spLocks noGrp="1"/>
          </p:cNvSpPr>
          <p:nvPr>
            <p:ph type="sldNum" sz="quarter" idx="10"/>
          </p:nvPr>
        </p:nvSpPr>
        <p:spPr/>
        <p:txBody>
          <a:bodyPr/>
          <a:lstStyle/>
          <a:p>
            <a:fld id="{B68AB4B0-02A4-2149-8837-52DB85678A2C}" type="slidenum">
              <a:rPr lang="fr-FR" smtClean="0"/>
              <a:pPr/>
              <a:t>24</a:t>
            </a:fld>
            <a:endParaRPr lang="fr-FR"/>
          </a:p>
        </p:txBody>
      </p:sp>
    </p:spTree>
    <p:extLst>
      <p:ext uri="{BB962C8B-B14F-4D97-AF65-F5344CB8AC3E}">
        <p14:creationId xmlns:p14="http://schemas.microsoft.com/office/powerpoint/2010/main" val="140932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L’apport d’un temps de secrétariat pour optimiser la</a:t>
            </a:r>
            <a:r>
              <a:rPr lang="fr-FR" baseline="0" dirty="0" smtClean="0"/>
              <a:t> diffusion de l’information </a:t>
            </a:r>
            <a:endParaRPr lang="fr-FR" dirty="0"/>
          </a:p>
        </p:txBody>
      </p:sp>
      <p:sp>
        <p:nvSpPr>
          <p:cNvPr id="4" name="Espace réservé du numéro de diapositive 3"/>
          <p:cNvSpPr>
            <a:spLocks noGrp="1"/>
          </p:cNvSpPr>
          <p:nvPr>
            <p:ph type="sldNum" sz="quarter" idx="10"/>
          </p:nvPr>
        </p:nvSpPr>
        <p:spPr/>
        <p:txBody>
          <a:bodyPr/>
          <a:lstStyle/>
          <a:p>
            <a:fld id="{A605F88E-69A7-E342-82A7-7E9FE72DBCF2}" type="slidenum">
              <a:rPr lang="fr-FR" smtClean="0"/>
              <a:t>29</a:t>
            </a:fld>
            <a:endParaRPr lang="fr-FR"/>
          </a:p>
        </p:txBody>
      </p:sp>
    </p:spTree>
    <p:extLst>
      <p:ext uri="{BB962C8B-B14F-4D97-AF65-F5344CB8AC3E}">
        <p14:creationId xmlns:p14="http://schemas.microsoft.com/office/powerpoint/2010/main" val="1426252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Les données </a:t>
            </a:r>
            <a:r>
              <a:rPr lang="fr-FR" sz="1200" kern="1200" dirty="0" err="1" smtClean="0">
                <a:solidFill>
                  <a:schemeClr val="tx1"/>
                </a:solidFill>
                <a:latin typeface="+mn-lt"/>
                <a:ea typeface="+mn-ea"/>
                <a:cs typeface="+mn-cs"/>
              </a:rPr>
              <a:t>épidemiologiques</a:t>
            </a:r>
            <a:r>
              <a:rPr lang="fr-FR" sz="1200" kern="1200" dirty="0" smtClean="0">
                <a:solidFill>
                  <a:schemeClr val="tx1"/>
                </a:solidFill>
                <a:latin typeface="+mn-lt"/>
                <a:ea typeface="+mn-ea"/>
                <a:cs typeface="+mn-cs"/>
              </a:rPr>
              <a:t> rendent nécessaire  le renforcement du dépistage d’une infection par le VIH lors du bilan initial de tout cancer, ceci effectivement afin de pouvoir prescrire de façon encadrée un traitement immunosuppresseur ou cytotoxique à un patient potentiellement immunodéprimé. Vous l’avez vu tout cancer classant et non classant SIDA peut désormais en effet être une circonstance de découverte d’une infection par le VIH </a:t>
            </a:r>
            <a:endParaRPr lang="fr-FR" dirty="0"/>
          </a:p>
        </p:txBody>
      </p:sp>
      <p:sp>
        <p:nvSpPr>
          <p:cNvPr id="4" name="Espace réservé du numéro de diapositive 3"/>
          <p:cNvSpPr>
            <a:spLocks noGrp="1"/>
          </p:cNvSpPr>
          <p:nvPr>
            <p:ph type="sldNum" sz="quarter" idx="10"/>
          </p:nvPr>
        </p:nvSpPr>
        <p:spPr/>
        <p:txBody>
          <a:bodyPr/>
          <a:lstStyle/>
          <a:p>
            <a:fld id="{935B9221-1F15-8C4A-BEA6-5EC363EE2E34}" type="slidenum">
              <a:rPr lang="fr-FR" smtClean="0"/>
              <a:pPr/>
              <a:t>34</a:t>
            </a:fld>
            <a:endParaRPr lang="fr-FR"/>
          </a:p>
        </p:txBody>
      </p:sp>
    </p:spTree>
    <p:extLst>
      <p:ext uri="{BB962C8B-B14F-4D97-AF65-F5344CB8AC3E}">
        <p14:creationId xmlns:p14="http://schemas.microsoft.com/office/powerpoint/2010/main" val="1573410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VELCADE a désormais l’AMM en association à la </a:t>
            </a:r>
            <a:r>
              <a:rPr lang="fr-FR" sz="1200" kern="1200" dirty="0" err="1" smtClean="0">
                <a:solidFill>
                  <a:schemeClr val="tx1"/>
                </a:solidFill>
                <a:latin typeface="+mn-lt"/>
                <a:ea typeface="+mn-ea"/>
                <a:cs typeface="+mn-cs"/>
              </a:rPr>
              <a:t>dexaméthasone</a:t>
            </a:r>
            <a:r>
              <a:rPr lang="fr-FR" sz="1200" kern="1200" dirty="0" smtClean="0">
                <a:solidFill>
                  <a:schemeClr val="tx1"/>
                </a:solidFill>
                <a:latin typeface="+mn-lt"/>
                <a:ea typeface="+mn-ea"/>
                <a:cs typeface="+mn-cs"/>
              </a:rPr>
              <a:t>, ou à la </a:t>
            </a:r>
            <a:r>
              <a:rPr lang="fr-FR" sz="1200" kern="1200" dirty="0" err="1" smtClean="0">
                <a:solidFill>
                  <a:schemeClr val="tx1"/>
                </a:solidFill>
                <a:latin typeface="+mn-lt"/>
                <a:ea typeface="+mn-ea"/>
                <a:cs typeface="+mn-cs"/>
              </a:rPr>
              <a:t>dexaméthasone</a:t>
            </a:r>
            <a:r>
              <a:rPr lang="fr-FR" sz="1200" kern="1200" dirty="0" smtClean="0">
                <a:solidFill>
                  <a:schemeClr val="tx1"/>
                </a:solidFill>
                <a:latin typeface="+mn-lt"/>
                <a:ea typeface="+mn-ea"/>
                <a:cs typeface="+mn-cs"/>
              </a:rPr>
              <a:t> et au thalidomide dans le traitement d’induction des adultes atteints de myélome multiple non traité au préalable, éligibles à une chimiothérapie intensive accompagnée d’une greffe de cellules souches hématopoïétiques(Inhibiteur</a:t>
            </a:r>
            <a:r>
              <a:rPr lang="fr-FR" sz="1200" kern="1200" baseline="0" dirty="0" smtClean="0">
                <a:solidFill>
                  <a:schemeClr val="tx1"/>
                </a:solidFill>
                <a:latin typeface="+mn-lt"/>
                <a:ea typeface="+mn-ea"/>
                <a:cs typeface="+mn-cs"/>
              </a:rPr>
              <a:t> du </a:t>
            </a:r>
            <a:r>
              <a:rPr lang="fr-FR" sz="1200" kern="1200" baseline="0" dirty="0" err="1" smtClean="0">
                <a:solidFill>
                  <a:schemeClr val="tx1"/>
                </a:solidFill>
                <a:latin typeface="+mn-lt"/>
                <a:ea typeface="+mn-ea"/>
                <a:cs typeface="+mn-cs"/>
              </a:rPr>
              <a:t>proéasome</a:t>
            </a:r>
            <a:r>
              <a:rPr lang="fr-FR" sz="1200" kern="1200" baseline="0" dirty="0" smtClean="0">
                <a:solidFill>
                  <a:schemeClr val="tx1"/>
                </a:solidFill>
                <a:latin typeface="+mn-lt"/>
                <a:ea typeface="+mn-ea"/>
                <a:cs typeface="+mn-cs"/>
              </a:rPr>
              <a:t>)</a:t>
            </a:r>
          </a:p>
          <a:p>
            <a:endParaRPr lang="fr-FR" sz="1200" kern="1200" baseline="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La posologie initiale recommandée est :. 25 mg/jour de </a:t>
            </a:r>
            <a:r>
              <a:rPr lang="fr-FR" sz="1200" kern="1200" dirty="0" err="1" smtClean="0">
                <a:solidFill>
                  <a:schemeClr val="tx1"/>
                </a:solidFill>
                <a:latin typeface="+mn-lt"/>
                <a:ea typeface="+mn-ea"/>
                <a:cs typeface="+mn-cs"/>
              </a:rPr>
              <a:t>lénalidomide</a:t>
            </a:r>
            <a:r>
              <a:rPr lang="fr-FR" sz="1200" kern="1200" dirty="0" smtClean="0">
                <a:solidFill>
                  <a:schemeClr val="tx1"/>
                </a:solidFill>
                <a:latin typeface="+mn-lt"/>
                <a:ea typeface="+mn-ea"/>
                <a:cs typeface="+mn-cs"/>
              </a:rPr>
              <a:t>, par voie orale pendant 21 jours consécutifs, suivie d'une fenêtre thérapeutique d'une semaine correspondant à un cycle complet de 4 semaines,. associé à de la </a:t>
            </a:r>
            <a:r>
              <a:rPr lang="fr-FR" sz="1200" kern="1200" dirty="0" err="1" smtClean="0">
                <a:solidFill>
                  <a:schemeClr val="tx1"/>
                </a:solidFill>
                <a:latin typeface="+mn-lt"/>
                <a:ea typeface="+mn-ea"/>
                <a:cs typeface="+mn-cs"/>
              </a:rPr>
              <a:t>dexaméthasone</a:t>
            </a:r>
            <a:r>
              <a:rPr lang="fr-FR" sz="1200" kern="1200" dirty="0" smtClean="0">
                <a:solidFill>
                  <a:schemeClr val="tx1"/>
                </a:solidFill>
                <a:latin typeface="+mn-lt"/>
                <a:ea typeface="+mn-ea"/>
                <a:cs typeface="+mn-cs"/>
              </a:rPr>
              <a:t> à la dose de 40 mg/jour par voie orale de J1 à J4, de J9 à J12 et de J17 à J20 pendant les 4 premiers cycles puis de J1 à J4 pour les cycles suivants.</a:t>
            </a:r>
            <a:endParaRPr lang="fr-FR" dirty="0"/>
          </a:p>
        </p:txBody>
      </p:sp>
      <p:sp>
        <p:nvSpPr>
          <p:cNvPr id="4" name="Espace réservé du numéro de diapositive 3"/>
          <p:cNvSpPr>
            <a:spLocks noGrp="1"/>
          </p:cNvSpPr>
          <p:nvPr>
            <p:ph type="sldNum" sz="quarter" idx="10"/>
          </p:nvPr>
        </p:nvSpPr>
        <p:spPr/>
        <p:txBody>
          <a:bodyPr/>
          <a:lstStyle/>
          <a:p>
            <a:fld id="{E7E44919-6E2D-FA49-B217-602CB15A10F7}" type="slidenum">
              <a:rPr lang="fr-FR" smtClean="0"/>
              <a:pPr/>
              <a:t>36</a:t>
            </a:fld>
            <a:endParaRPr lang="fr-FR"/>
          </a:p>
        </p:txBody>
      </p:sp>
    </p:spTree>
    <p:extLst>
      <p:ext uri="{BB962C8B-B14F-4D97-AF65-F5344CB8AC3E}">
        <p14:creationId xmlns:p14="http://schemas.microsoft.com/office/powerpoint/2010/main" val="639008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B68AB4B0-02A4-2149-8837-52DB85678A2C}" type="slidenum">
              <a:rPr lang="fr-FR" smtClean="0"/>
              <a:pPr/>
              <a:t>52</a:t>
            </a:fld>
            <a:endParaRPr lang="fr-FR"/>
          </a:p>
        </p:txBody>
      </p:sp>
    </p:spTree>
    <p:extLst>
      <p:ext uri="{BB962C8B-B14F-4D97-AF65-F5344CB8AC3E}">
        <p14:creationId xmlns:p14="http://schemas.microsoft.com/office/powerpoint/2010/main" val="103243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Bon nombre de données qui seront présentées aujourd’hui sont extraites de la base de données Hospitalières </a:t>
            </a:r>
            <a:r>
              <a:rPr lang="fr-FR" sz="1200" kern="1200" dirty="0" err="1" smtClean="0">
                <a:solidFill>
                  <a:schemeClr val="tx1"/>
                </a:solidFill>
                <a:latin typeface="+mn-lt"/>
                <a:ea typeface="+mn-ea"/>
                <a:cs typeface="+mn-cs"/>
              </a:rPr>
              <a:t>Francaise</a:t>
            </a:r>
            <a:r>
              <a:rPr lang="fr-FR" sz="1200" kern="1200" dirty="0" smtClean="0">
                <a:solidFill>
                  <a:schemeClr val="tx1"/>
                </a:solidFill>
                <a:latin typeface="+mn-lt"/>
                <a:ea typeface="+mn-ea"/>
                <a:cs typeface="+mn-cs"/>
              </a:rPr>
              <a:t> qu’on appelait (anciennement) DMI2 et désormais DOMEVIH. Une base qui, a fin 2011, collectait des données de plus de 140 000 patients dont prés de 40 000 cas de sida, avec un nombre de patients - année suivie de 929 664 </a:t>
            </a:r>
            <a:r>
              <a:rPr lang="fr-FR" sz="1200" kern="1200" dirty="0" err="1" smtClean="0">
                <a:solidFill>
                  <a:schemeClr val="tx1"/>
                </a:solidFill>
                <a:latin typeface="+mn-lt"/>
                <a:ea typeface="+mn-ea"/>
                <a:cs typeface="+mn-cs"/>
              </a:rPr>
              <a:t>patients-année</a:t>
            </a:r>
            <a:r>
              <a:rPr lang="fr-FR" sz="1200" kern="1200" dirty="0" smtClean="0">
                <a:solidFill>
                  <a:schemeClr val="tx1"/>
                </a:solidFill>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935B9221-1F15-8C4A-BEA6-5EC363EE2E34}" type="slidenum">
              <a:rPr lang="fr-FR" smtClean="0"/>
              <a:pPr/>
              <a:t>3</a:t>
            </a:fld>
            <a:endParaRPr lang="fr-FR"/>
          </a:p>
        </p:txBody>
      </p:sp>
    </p:spTree>
    <p:extLst>
      <p:ext uri="{BB962C8B-B14F-4D97-AF65-F5344CB8AC3E}">
        <p14:creationId xmlns:p14="http://schemas.microsoft.com/office/powerpoint/2010/main" val="1750276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Comme vous le savez, 4 cancers ont été identifiés très précocement, au début de l’épidémie VIH et identifiés sous le terme « Cancer classant Sida », ce sont: </a:t>
            </a:r>
          </a:p>
          <a:p>
            <a:pPr lvl="0"/>
            <a:r>
              <a:rPr lang="fr-FR" sz="1200" kern="1200" dirty="0" smtClean="0">
                <a:solidFill>
                  <a:schemeClr val="tx1"/>
                </a:solidFill>
                <a:latin typeface="+mn-lt"/>
                <a:ea typeface="+mn-ea"/>
                <a:cs typeface="+mn-cs"/>
              </a:rPr>
              <a:t>Le cancer invasif du col</a:t>
            </a:r>
          </a:p>
          <a:p>
            <a:pPr lvl="0"/>
            <a:r>
              <a:rPr lang="fr-FR" sz="1200" kern="1200" dirty="0" smtClean="0">
                <a:solidFill>
                  <a:schemeClr val="tx1"/>
                </a:solidFill>
                <a:latin typeface="+mn-lt"/>
                <a:ea typeface="+mn-ea"/>
                <a:cs typeface="+mn-cs"/>
              </a:rPr>
              <a:t> la maladie de kaposi</a:t>
            </a:r>
          </a:p>
          <a:p>
            <a:pPr lvl="0"/>
            <a:r>
              <a:rPr lang="fr-FR" sz="1200" kern="1200" dirty="0" smtClean="0">
                <a:solidFill>
                  <a:schemeClr val="tx1"/>
                </a:solidFill>
                <a:latin typeface="+mn-lt"/>
                <a:ea typeface="+mn-ea"/>
                <a:cs typeface="+mn-cs"/>
              </a:rPr>
              <a:t>les lymphomes </a:t>
            </a:r>
            <a:r>
              <a:rPr lang="fr-FR" sz="1200" kern="1200" dirty="0" err="1" smtClean="0">
                <a:solidFill>
                  <a:schemeClr val="tx1"/>
                </a:solidFill>
                <a:latin typeface="+mn-lt"/>
                <a:ea typeface="+mn-ea"/>
                <a:cs typeface="+mn-cs"/>
              </a:rPr>
              <a:t>non-</a:t>
            </a:r>
            <a:r>
              <a:rPr lang="fr-FR" sz="1200" kern="1200" dirty="0" smtClean="0">
                <a:solidFill>
                  <a:schemeClr val="tx1"/>
                </a:solidFill>
                <a:latin typeface="+mn-lt"/>
                <a:ea typeface="+mn-ea"/>
                <a:cs typeface="+mn-cs"/>
              </a:rPr>
              <a:t> hodgkiniens, dont lymphome de </a:t>
            </a:r>
            <a:r>
              <a:rPr lang="fr-FR" sz="1200" kern="1200" dirty="0" err="1" smtClean="0">
                <a:solidFill>
                  <a:schemeClr val="tx1"/>
                </a:solidFill>
                <a:latin typeface="+mn-lt"/>
                <a:ea typeface="+mn-ea"/>
                <a:cs typeface="+mn-cs"/>
              </a:rPr>
              <a:t>burkitt</a:t>
            </a:r>
            <a:r>
              <a:rPr lang="fr-FR" sz="1200" kern="1200" dirty="0" smtClean="0">
                <a:solidFill>
                  <a:schemeClr val="tx1"/>
                </a:solidFill>
                <a:latin typeface="+mn-lt"/>
                <a:ea typeface="+mn-ea"/>
                <a:cs typeface="+mn-cs"/>
              </a:rPr>
              <a:t>, lymphome </a:t>
            </a:r>
            <a:r>
              <a:rPr lang="fr-FR" sz="1200" kern="1200" dirty="0" err="1" smtClean="0">
                <a:solidFill>
                  <a:schemeClr val="tx1"/>
                </a:solidFill>
                <a:latin typeface="+mn-lt"/>
                <a:ea typeface="+mn-ea"/>
                <a:cs typeface="+mn-cs"/>
              </a:rPr>
              <a:t>immunoblastique</a:t>
            </a:r>
            <a:r>
              <a:rPr lang="fr-FR" sz="1200" kern="1200" dirty="0" smtClean="0">
                <a:solidFill>
                  <a:schemeClr val="tx1"/>
                </a:solidFill>
                <a:latin typeface="+mn-lt"/>
                <a:ea typeface="+mn-ea"/>
                <a:cs typeface="+mn-cs"/>
              </a:rPr>
              <a:t> et lymphome cérébral primaire.</a:t>
            </a:r>
          </a:p>
          <a:p>
            <a:pPr lvl="0"/>
            <a:r>
              <a:rPr lang="fr-FR" sz="1200" kern="1200" dirty="0" smtClean="0">
                <a:solidFill>
                  <a:schemeClr val="tx1"/>
                </a:solidFill>
                <a:latin typeface="+mn-lt"/>
                <a:ea typeface="+mn-ea"/>
                <a:cs typeface="+mn-cs"/>
              </a:rPr>
              <a:t> </a:t>
            </a:r>
          </a:p>
          <a:p>
            <a:r>
              <a:rPr lang="fr-FR" dirty="0" smtClean="0"/>
              <a:t>Trois cancers sont inclus dans les</a:t>
            </a:r>
            <a:r>
              <a:rPr lang="fr-FR" baseline="0" dirty="0" smtClean="0"/>
              <a:t> </a:t>
            </a:r>
            <a:r>
              <a:rPr lang="fr-FR" baseline="0" dirty="0" err="1" smtClean="0"/>
              <a:t>evenements</a:t>
            </a:r>
            <a:r>
              <a:rPr lang="fr-FR" baseline="0" dirty="0" smtClean="0"/>
              <a:t> classant SIDA et parmi les LNH, trois sous types: </a:t>
            </a:r>
            <a:r>
              <a:rPr lang="fr-FR" baseline="0" dirty="0" err="1" smtClean="0"/>
              <a:t>Burkitt</a:t>
            </a:r>
            <a:r>
              <a:rPr lang="fr-FR" baseline="0" dirty="0" smtClean="0"/>
              <a:t> </a:t>
            </a:r>
            <a:r>
              <a:rPr lang="fr-FR" baseline="0" dirty="0" err="1" smtClean="0"/>
              <a:t>immunoblastique</a:t>
            </a:r>
            <a:r>
              <a:rPr lang="fr-FR" baseline="0" dirty="0" smtClean="0"/>
              <a:t> et Lymphome </a:t>
            </a:r>
            <a:r>
              <a:rPr lang="fr-FR" baseline="0" dirty="0" err="1" smtClean="0"/>
              <a:t>cerebral</a:t>
            </a:r>
            <a:r>
              <a:rPr lang="fr-FR" baseline="0" dirty="0" smtClean="0"/>
              <a:t> I</a:t>
            </a:r>
            <a:endParaRPr lang="fr-FR" dirty="0"/>
          </a:p>
        </p:txBody>
      </p:sp>
      <p:sp>
        <p:nvSpPr>
          <p:cNvPr id="4" name="Espace réservé du numéro de diapositive 3"/>
          <p:cNvSpPr>
            <a:spLocks noGrp="1"/>
          </p:cNvSpPr>
          <p:nvPr>
            <p:ph type="sldNum" sz="quarter" idx="10"/>
          </p:nvPr>
        </p:nvSpPr>
        <p:spPr/>
        <p:txBody>
          <a:bodyPr/>
          <a:lstStyle/>
          <a:p>
            <a:fld id="{935B9221-1F15-8C4A-BEA6-5EC363EE2E34}" type="slidenum">
              <a:rPr lang="fr-FR" smtClean="0"/>
              <a:pPr/>
              <a:t>4</a:t>
            </a:fld>
            <a:endParaRPr lang="fr-FR"/>
          </a:p>
        </p:txBody>
      </p:sp>
    </p:spTree>
    <p:extLst>
      <p:ext uri="{BB962C8B-B14F-4D97-AF65-F5344CB8AC3E}">
        <p14:creationId xmlns:p14="http://schemas.microsoft.com/office/powerpoint/2010/main" val="606292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678B4EF-315F-E847-8013-9B73EF91A3AF}" type="slidenum">
              <a:rPr lang="fr-FR" sz="1200">
                <a:latin typeface="Calibri" charset="0"/>
              </a:rPr>
              <a:pPr algn="r"/>
              <a:t>5</a:t>
            </a:fld>
            <a:endParaRPr lang="fr-FR" sz="1200">
              <a:latin typeface="Calibri" charset="0"/>
            </a:endParaRPr>
          </a:p>
        </p:txBody>
      </p:sp>
      <p:sp>
        <p:nvSpPr>
          <p:cNvPr id="20483" name="Rectangle 1026"/>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0484" name="Rectangle 1027"/>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fr-FR" smtClean="0">
              <a:ea typeface="ＭＳ Ｐゴシック" charset="-128"/>
              <a:cs typeface="ＭＳ Ｐゴシック" charset="-128"/>
            </a:endParaRPr>
          </a:p>
        </p:txBody>
      </p:sp>
    </p:spTree>
    <p:extLst>
      <p:ext uri="{BB962C8B-B14F-4D97-AF65-F5344CB8AC3E}">
        <p14:creationId xmlns:p14="http://schemas.microsoft.com/office/powerpoint/2010/main" val="1683426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Vous avez sur cette diapositive l’évolution de l’incidence des cancers classant Sida, à gauche, et des cancers dits « non classant Sida » à droite recensés chez les hommes et chez les femmes au sein de la cohorte hospitalière française.</a:t>
            </a:r>
          </a:p>
          <a:p>
            <a:r>
              <a:rPr lang="fr-FR" sz="1200" kern="1200" dirty="0" smtClean="0">
                <a:solidFill>
                  <a:schemeClr val="tx1"/>
                </a:solidFill>
                <a:latin typeface="+mn-lt"/>
                <a:ea typeface="+mn-ea"/>
                <a:cs typeface="+mn-cs"/>
              </a:rPr>
              <a:t>Comme vous pouvez le constater, après un pic d’incidence en 94, on constate depuis 96, pour les cancers classant Sida,  une diminution progressive de l’incidence qui reste constante jusqu’en 2011.</a:t>
            </a:r>
          </a:p>
          <a:p>
            <a:r>
              <a:rPr lang="fr-FR" sz="1200" kern="1200" dirty="0" smtClean="0">
                <a:solidFill>
                  <a:schemeClr val="tx1"/>
                </a:solidFill>
                <a:latin typeface="+mn-lt"/>
                <a:ea typeface="+mn-ea"/>
                <a:cs typeface="+mn-cs"/>
              </a:rPr>
              <a:t>Il n’en est pas de même pour les cancers non classant Sida qui effectivement étaient déjà répertoriés dès le début de l’épidémie avec également un pic d’incidence en 94 et vous voyez qu’en 2011 les taux d’incidence restent remarquablement stables aussi bien chez les hommes que chez les femmes.</a:t>
            </a:r>
          </a:p>
          <a:p>
            <a:r>
              <a:rPr lang="fr-FR" sz="1200" kern="1200" dirty="0" smtClean="0">
                <a:solidFill>
                  <a:schemeClr val="tx1"/>
                </a:solidFill>
                <a:latin typeface="+mn-lt"/>
                <a:ea typeface="+mn-ea"/>
                <a:cs typeface="+mn-cs"/>
              </a:rPr>
              <a:t>C’est en 2006 devant cette discordance d’évolution qu’a été mise en place l’enquête ONCOVIH</a:t>
            </a: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935B9221-1F15-8C4A-BEA6-5EC363EE2E34}" type="slidenum">
              <a:rPr lang="fr-FR" smtClean="0"/>
              <a:pPr/>
              <a:t>6</a:t>
            </a:fld>
            <a:endParaRPr lang="fr-FR"/>
          </a:p>
        </p:txBody>
      </p:sp>
    </p:spTree>
    <p:extLst>
      <p:ext uri="{BB962C8B-B14F-4D97-AF65-F5344CB8AC3E}">
        <p14:creationId xmlns:p14="http://schemas.microsoft.com/office/powerpoint/2010/main" val="1378449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6C7DFB-1541-DA46-9970-E265E2017BC6}" type="slidenum">
              <a:rPr lang="fr-FR"/>
              <a:pPr>
                <a:defRPr/>
              </a:pPr>
              <a:t>7</a:t>
            </a:fld>
            <a:endParaRPr lang="fr-F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une étude multicentrique, descriptive, des diagnostiques de tumeur chez les personnes vivant avec le VIH, avec également une analyse de la survie à 1 an. Projet soutenu par l’ANRS, le </a:t>
            </a:r>
            <a:r>
              <a:rPr lang="fr-FR" sz="1200" kern="1200" dirty="0" err="1" smtClean="0">
                <a:solidFill>
                  <a:schemeClr val="tx1"/>
                </a:solidFill>
                <a:latin typeface="+mn-lt"/>
                <a:ea typeface="+mn-ea"/>
                <a:cs typeface="+mn-cs"/>
              </a:rPr>
              <a:t>Cancéropôle</a:t>
            </a:r>
            <a:r>
              <a:rPr lang="fr-FR" sz="1200" kern="1200" dirty="0" smtClean="0">
                <a:solidFill>
                  <a:schemeClr val="tx1"/>
                </a:solidFill>
                <a:latin typeface="+mn-lt"/>
                <a:ea typeface="+mn-ea"/>
                <a:cs typeface="+mn-cs"/>
              </a:rPr>
              <a:t> Ile-de-France et l’Unité INSERM.</a:t>
            </a:r>
          </a:p>
          <a:p>
            <a:endParaRPr lang="fr-FR" dirty="0">
              <a:ea typeface="ＭＳ Ｐゴシック" charset="-128"/>
              <a:cs typeface="ＭＳ Ｐゴシック" charset="-128"/>
            </a:endParaRPr>
          </a:p>
        </p:txBody>
      </p:sp>
    </p:spTree>
    <p:extLst>
      <p:ext uri="{BB962C8B-B14F-4D97-AF65-F5344CB8AC3E}">
        <p14:creationId xmlns:p14="http://schemas.microsoft.com/office/powerpoint/2010/main" val="77112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882305">
              <a:defRPr/>
            </a:pPr>
            <a:r>
              <a:rPr lang="fr-FR" dirty="0" smtClean="0">
                <a:ea typeface="ＭＳ Ｐゴシック" charset="-128"/>
                <a:cs typeface="ＭＳ Ｐゴシック" charset="-128"/>
              </a:rPr>
              <a:t>Cette analyse réalisée dans</a:t>
            </a:r>
            <a:r>
              <a:rPr lang="fr-FR" baseline="0" dirty="0" smtClean="0">
                <a:ea typeface="ＭＳ Ｐゴシック" charset="-128"/>
                <a:cs typeface="ＭＳ Ｐゴシック" charset="-128"/>
              </a:rPr>
              <a:t> le cadre de l’étude ONCOVIH</a:t>
            </a:r>
            <a:r>
              <a:rPr lang="fr-FR" dirty="0" smtClean="0">
                <a:ea typeface="ＭＳ Ｐゴシック" charset="-128"/>
                <a:cs typeface="ＭＳ Ｐゴシック" charset="-128"/>
              </a:rPr>
              <a:t> a permis de confirmer le </a:t>
            </a:r>
            <a:r>
              <a:rPr lang="fr-FR" dirty="0" err="1" smtClean="0">
                <a:ea typeface="ＭＳ Ｐゴシック" charset="-128"/>
                <a:cs typeface="ＭＳ Ｐゴシック" charset="-128"/>
              </a:rPr>
              <a:t>surrisque</a:t>
            </a:r>
            <a:r>
              <a:rPr lang="fr-FR" dirty="0" smtClean="0">
                <a:ea typeface="ＭＳ Ｐゴシック" charset="-128"/>
                <a:cs typeface="ＭＳ Ｐゴシック" charset="-128"/>
              </a:rPr>
              <a:t> de cancer chez les PVVIH par rapport à la population générale en France  en prenant les données du réseau </a:t>
            </a:r>
            <a:r>
              <a:rPr lang="fr-FR" dirty="0" err="1" smtClean="0">
                <a:ea typeface="ＭＳ Ｐゴシック" charset="-128"/>
                <a:cs typeface="ＭＳ Ｐゴシック" charset="-128"/>
              </a:rPr>
              <a:t>Francim</a:t>
            </a:r>
            <a:r>
              <a:rPr lang="fr-FR" dirty="0" smtClean="0">
                <a:ea typeface="ＭＳ Ｐゴシック" charset="-128"/>
                <a:cs typeface="ＭＳ Ｐゴシック" charset="-128"/>
              </a:rPr>
              <a:t>,</a:t>
            </a:r>
            <a:r>
              <a:rPr lang="fr-FR" baseline="0" dirty="0" smtClean="0">
                <a:ea typeface="ＭＳ Ｐゴシック" charset="-128"/>
                <a:cs typeface="ＭＳ Ｐゴシック" charset="-128"/>
              </a:rPr>
              <a:t> et </a:t>
            </a:r>
            <a:r>
              <a:rPr lang="fr-FR" dirty="0" smtClean="0">
                <a:ea typeface="ＭＳ Ｐゴシック" charset="-128"/>
                <a:cs typeface="ＭＳ Ｐゴシック" charset="-128"/>
              </a:rPr>
              <a:t>en différenciant ce </a:t>
            </a:r>
            <a:r>
              <a:rPr lang="fr-FR" dirty="0" err="1" smtClean="0">
                <a:ea typeface="ＭＳ Ｐゴシック" charset="-128"/>
                <a:cs typeface="ＭＳ Ｐゴシック" charset="-128"/>
              </a:rPr>
              <a:t>surisque</a:t>
            </a:r>
            <a:r>
              <a:rPr lang="fr-FR" dirty="0" smtClean="0">
                <a:ea typeface="ＭＳ Ｐゴシック" charset="-128"/>
                <a:cs typeface="ＭＳ Ｐゴシック" charset="-128"/>
              </a:rPr>
              <a:t> en fonction du type de cancer, classant ou non classant SIDA</a:t>
            </a:r>
          </a:p>
          <a:p>
            <a:endParaRPr lang="fr-FR" dirty="0"/>
          </a:p>
        </p:txBody>
      </p:sp>
    </p:spTree>
    <p:extLst>
      <p:ext uri="{BB962C8B-B14F-4D97-AF65-F5344CB8AC3E}">
        <p14:creationId xmlns:p14="http://schemas.microsoft.com/office/powerpoint/2010/main" val="1138202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ea typeface="ＭＳ Ｐゴシック" charset="-128"/>
                <a:cs typeface="ＭＳ Ｐゴシック" charset="-128"/>
              </a:rPr>
              <a:t>ET le type de cancer varie selon l’âge du patient</a:t>
            </a:r>
          </a:p>
          <a:p>
            <a:endParaRPr lang="fr-FR" dirty="0" smtClean="0">
              <a:ea typeface="ＭＳ Ｐゴシック" charset="-128"/>
              <a:cs typeface="ＭＳ Ｐゴシック" charset="-128"/>
            </a:endParaRPr>
          </a:p>
          <a:p>
            <a:r>
              <a:rPr lang="fr-FR" dirty="0" smtClean="0">
                <a:ea typeface="ＭＳ Ｐゴシック" charset="-128"/>
                <a:cs typeface="ＭＳ Ｐゴシック" charset="-128"/>
              </a:rPr>
              <a:t>Cette analyse réalisée dans</a:t>
            </a:r>
            <a:r>
              <a:rPr lang="fr-FR" baseline="0" dirty="0" smtClean="0">
                <a:ea typeface="ＭＳ Ｐゴシック" charset="-128"/>
                <a:cs typeface="ＭＳ Ｐゴシック" charset="-128"/>
              </a:rPr>
              <a:t> le cadre de l’étude ONCOVIH</a:t>
            </a:r>
            <a:r>
              <a:rPr lang="fr-FR" dirty="0" smtClean="0">
                <a:ea typeface="ＭＳ Ｐゴシック" charset="-128"/>
                <a:cs typeface="ＭＳ Ｐゴシック" charset="-128"/>
              </a:rPr>
              <a:t> a permis de confirmer le </a:t>
            </a:r>
            <a:r>
              <a:rPr lang="fr-FR" dirty="0" err="1" smtClean="0">
                <a:ea typeface="ＭＳ Ｐゴシック" charset="-128"/>
                <a:cs typeface="ＭＳ Ｐゴシック" charset="-128"/>
              </a:rPr>
              <a:t>surrisque</a:t>
            </a:r>
            <a:r>
              <a:rPr lang="fr-FR" dirty="0" smtClean="0">
                <a:ea typeface="ＭＳ Ｐゴシック" charset="-128"/>
                <a:cs typeface="ＭＳ Ｐゴシック" charset="-128"/>
              </a:rPr>
              <a:t> de cancer chez les PVVIH par rapport à la population générale en France  en prenant les données du réseau </a:t>
            </a:r>
            <a:r>
              <a:rPr lang="fr-FR" dirty="0" err="1" smtClean="0">
                <a:ea typeface="ＭＳ Ｐゴシック" charset="-128"/>
                <a:cs typeface="ＭＳ Ｐゴシック" charset="-128"/>
              </a:rPr>
              <a:t>Francim</a:t>
            </a:r>
            <a:r>
              <a:rPr lang="fr-FR" dirty="0" smtClean="0">
                <a:ea typeface="ＭＳ Ｐゴシック" charset="-128"/>
                <a:cs typeface="ＭＳ Ｐゴシック" charset="-128"/>
              </a:rPr>
              <a:t>,</a:t>
            </a:r>
            <a:r>
              <a:rPr lang="fr-FR" baseline="0" dirty="0" smtClean="0">
                <a:ea typeface="ＭＳ Ｐゴシック" charset="-128"/>
                <a:cs typeface="ＭＳ Ｐゴシック" charset="-128"/>
              </a:rPr>
              <a:t> et </a:t>
            </a:r>
            <a:r>
              <a:rPr lang="fr-FR" dirty="0" smtClean="0">
                <a:ea typeface="ＭＳ Ｐゴシック" charset="-128"/>
                <a:cs typeface="ＭＳ Ｐゴシック" charset="-128"/>
              </a:rPr>
              <a:t>en différenciant ce </a:t>
            </a:r>
            <a:r>
              <a:rPr lang="fr-FR" dirty="0" err="1" smtClean="0">
                <a:ea typeface="ＭＳ Ｐゴシック" charset="-128"/>
                <a:cs typeface="ＭＳ Ｐゴシック" charset="-128"/>
              </a:rPr>
              <a:t>surisque</a:t>
            </a:r>
            <a:r>
              <a:rPr lang="fr-FR" dirty="0" smtClean="0">
                <a:ea typeface="ＭＳ Ｐゴシック" charset="-128"/>
                <a:cs typeface="ＭＳ Ｐゴシック" charset="-128"/>
              </a:rPr>
              <a:t> en fonction du type de cancer, classant ou non classant SIDA</a:t>
            </a:r>
          </a:p>
          <a:p>
            <a:r>
              <a:rPr lang="fr-FR" dirty="0" smtClean="0">
                <a:ea typeface="ＭＳ Ｐゴシック" charset="-128"/>
                <a:cs typeface="ＭＳ Ｐゴシック" charset="-128"/>
              </a:rPr>
              <a:t>Les hommes infectés</a:t>
            </a:r>
            <a:r>
              <a:rPr lang="fr-FR" baseline="0" dirty="0" smtClean="0">
                <a:ea typeface="ＭＳ Ｐゴシック" charset="-128"/>
                <a:cs typeface="ＭＳ Ｐゴシック" charset="-128"/>
              </a:rPr>
              <a:t> par le VIH </a:t>
            </a:r>
            <a:r>
              <a:rPr lang="fr-FR" dirty="0" smtClean="0">
                <a:ea typeface="ＭＳ Ｐゴシック" charset="-128"/>
                <a:cs typeface="ＭＳ Ｐゴシック" charset="-128"/>
              </a:rPr>
              <a:t>de 15-29 ans ont 32,9 fois plus de chance de faire un K que la population générale mais ce sont plutôt des cancers classant SIDA et à l'opposé, les hommes et femmes VIH de plus de 50 ans ont deux à trois fois plus de chance de faire un K mais ce sont plutôt des K non </a:t>
            </a:r>
            <a:r>
              <a:rPr lang="fr-FR" dirty="0" err="1" smtClean="0">
                <a:ea typeface="ＭＳ Ｐゴシック" charset="-128"/>
                <a:cs typeface="ＭＳ Ｐゴシック" charset="-128"/>
              </a:rPr>
              <a:t>classants</a:t>
            </a:r>
            <a:r>
              <a:rPr lang="fr-FR" dirty="0" smtClean="0">
                <a:ea typeface="ＭＳ Ｐゴシック" charset="-128"/>
                <a:cs typeface="ＭＳ Ｐゴシック" charset="-128"/>
              </a:rPr>
              <a:t>!</a:t>
            </a:r>
            <a:r>
              <a:rPr lang="fr-FR" dirty="0" smtClean="0"/>
              <a:t> </a:t>
            </a:r>
          </a:p>
          <a:p>
            <a:endParaRPr lang="fr-FR" dirty="0"/>
          </a:p>
        </p:txBody>
      </p:sp>
      <p:sp>
        <p:nvSpPr>
          <p:cNvPr id="4" name="Espace réservé du numéro de diapositive 3"/>
          <p:cNvSpPr>
            <a:spLocks noGrp="1"/>
          </p:cNvSpPr>
          <p:nvPr>
            <p:ph type="sldNum" sz="quarter" idx="10"/>
          </p:nvPr>
        </p:nvSpPr>
        <p:spPr/>
        <p:txBody>
          <a:bodyPr/>
          <a:lstStyle/>
          <a:p>
            <a:fld id="{F7F68CA9-31D4-204B-9129-9F09E3CA8EC7}" type="slidenum">
              <a:rPr lang="fr-FR" smtClean="0"/>
              <a:pPr/>
              <a:t>9</a:t>
            </a:fld>
            <a:endParaRPr lang="fr-FR"/>
          </a:p>
        </p:txBody>
      </p:sp>
    </p:spTree>
    <p:extLst>
      <p:ext uri="{BB962C8B-B14F-4D97-AF65-F5344CB8AC3E}">
        <p14:creationId xmlns:p14="http://schemas.microsoft.com/office/powerpoint/2010/main" val="1946884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p:cNvSpPr>
          <p:nvPr>
            <p:ph type="sldImg"/>
          </p:nvPr>
        </p:nvSpPr>
        <p:spPr bwMode="auto">
          <a:noFill/>
          <a:ln>
            <a:solidFill>
              <a:srgbClr val="000000"/>
            </a:solidFill>
            <a:miter lim="800000"/>
            <a:headEnd/>
            <a:tailEnd/>
          </a:ln>
        </p:spPr>
      </p:sp>
      <p:sp>
        <p:nvSpPr>
          <p:cNvPr id="32771" name="Rectangle 3"/>
          <p:cNvSpPr>
            <a:spLocks noGrp="1"/>
          </p:cNvSpPr>
          <p:nvPr>
            <p:ph type="body" idx="1"/>
          </p:nvPr>
        </p:nvSpPr>
        <p:spPr bwMode="auto">
          <a:noFill/>
        </p:spPr>
        <p:txBody>
          <a:bodyPr wrap="square" numCol="1" anchor="t" anchorCtr="0" compatLnSpc="1">
            <a:prstTxWarp prst="textNoShape">
              <a:avLst/>
            </a:prstTxWarp>
          </a:bodyPr>
          <a:lstStyle/>
          <a:p>
            <a:endParaRPr lang="fr-FR">
              <a:ea typeface="ＭＳ Ｐゴシック" charset="-128"/>
              <a:cs typeface="ＭＳ Ｐゴシック" charset="-128"/>
            </a:endParaRPr>
          </a:p>
        </p:txBody>
      </p:sp>
    </p:spTree>
    <p:extLst>
      <p:ext uri="{BB962C8B-B14F-4D97-AF65-F5344CB8AC3E}">
        <p14:creationId xmlns:p14="http://schemas.microsoft.com/office/powerpoint/2010/main" val="32624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Cliquez et modifiez le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8E60CFA5-0D9A-3D44-BFE4-510F469CE9B1}" type="datetimeFigureOut">
              <a:rPr lang="fr-FR" smtClean="0"/>
              <a:t>02/03/2017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20E7B8-79F6-304C-8316-59EDCA2133D8}"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E60CFA5-0D9A-3D44-BFE4-510F469CE9B1}" type="datetimeFigureOut">
              <a:rPr lang="fr-FR" smtClean="0"/>
              <a:t>02/03/2017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20E7B8-79F6-304C-8316-59EDCA2133D8}"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Cliquez et modifiez le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E60CFA5-0D9A-3D44-BFE4-510F469CE9B1}" type="datetimeFigureOut">
              <a:rPr lang="fr-FR" smtClean="0"/>
              <a:t>02/03/2017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20E7B8-79F6-304C-8316-59EDCA2133D8}"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E60CFA5-0D9A-3D44-BFE4-510F469CE9B1}" type="datetimeFigureOut">
              <a:rPr lang="fr-FR" smtClean="0"/>
              <a:t>02/03/2017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20E7B8-79F6-304C-8316-59EDCA2133D8}"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Cliquez et modifiez le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8E60CFA5-0D9A-3D44-BFE4-510F469CE9B1}" type="datetimeFigureOut">
              <a:rPr lang="fr-FR" smtClean="0"/>
              <a:t>02/03/2017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120E7B8-79F6-304C-8316-59EDCA2133D8}"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8E60CFA5-0D9A-3D44-BFE4-510F469CE9B1}" type="datetimeFigureOut">
              <a:rPr lang="fr-FR" smtClean="0"/>
              <a:t>02/03/2017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20E7B8-79F6-304C-8316-59EDCA2133D8}"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Cliquez et modifiez le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8E60CFA5-0D9A-3D44-BFE4-510F469CE9B1}" type="datetimeFigureOut">
              <a:rPr lang="fr-FR" smtClean="0"/>
              <a:t>02/03/2017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120E7B8-79F6-304C-8316-59EDCA2133D8}"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Date Placeholder 2"/>
          <p:cNvSpPr>
            <a:spLocks noGrp="1"/>
          </p:cNvSpPr>
          <p:nvPr>
            <p:ph type="dt" sz="half" idx="10"/>
          </p:nvPr>
        </p:nvSpPr>
        <p:spPr/>
        <p:txBody>
          <a:bodyPr/>
          <a:lstStyle/>
          <a:p>
            <a:fld id="{8E60CFA5-0D9A-3D44-BFE4-510F469CE9B1}" type="datetimeFigureOut">
              <a:rPr lang="fr-FR" smtClean="0"/>
              <a:t>02/03/2017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120E7B8-79F6-304C-8316-59EDCA2133D8}"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60CFA5-0D9A-3D44-BFE4-510F469CE9B1}" type="datetimeFigureOut">
              <a:rPr lang="fr-FR" smtClean="0"/>
              <a:t>02/03/2017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120E7B8-79F6-304C-8316-59EDCA2133D8}"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Cliquez et modifiez le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E60CFA5-0D9A-3D44-BFE4-510F469CE9B1}" type="datetimeFigureOut">
              <a:rPr lang="fr-FR" smtClean="0"/>
              <a:t>02/03/2017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20E7B8-79F6-304C-8316-59EDCA2133D8}"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E60CFA5-0D9A-3D44-BFE4-510F469CE9B1}" type="datetimeFigureOut">
              <a:rPr lang="fr-FR" smtClean="0"/>
              <a:t>02/03/2017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120E7B8-79F6-304C-8316-59EDCA2133D8}" type="slidenum">
              <a:rPr lang="fr-FR" smtClean="0"/>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60CFA5-0D9A-3D44-BFE4-510F469CE9B1}" type="datetimeFigureOut">
              <a:rPr lang="fr-FR" smtClean="0"/>
              <a:t>02/03/2017</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0E7B8-79F6-304C-8316-59EDCA2133D8}" type="slidenum">
              <a:rPr lang="fr-FR" smtClean="0"/>
              <a:t>‹N°›</a:t>
            </a:fld>
            <a:endParaRPr lang="fr-FR"/>
          </a:p>
        </p:txBody>
      </p:sp>
    </p:spTree>
    <p:extLst>
      <p:ext uri="{BB962C8B-B14F-4D97-AF65-F5344CB8AC3E}">
        <p14:creationId xmlns:p14="http://schemas.microsoft.com/office/powerpoint/2010/main" val="1459192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emf"/><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tiff"/><Relationship Id="rId5" Type="http://schemas.openxmlformats.org/officeDocument/2006/relationships/image" Target="../media/image34.png"/><Relationship Id="rId10" Type="http://schemas.openxmlformats.org/officeDocument/2006/relationships/image" Target="../media/image39.tiff"/><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cancervih.org/" TargetMode="External"/><Relationship Id="rId2" Type="http://schemas.openxmlformats.org/officeDocument/2006/relationships/image" Target="../media/image56.emf"/><Relationship Id="rId1" Type="http://schemas.openxmlformats.org/officeDocument/2006/relationships/slideLayout" Target="../slideLayouts/slideLayout7.xml"/><Relationship Id="rId6" Type="http://schemas.openxmlformats.org/officeDocument/2006/relationships/image" Target="../media/image58.emf"/><Relationship Id="rId5" Type="http://schemas.openxmlformats.org/officeDocument/2006/relationships/image" Target="../media/image57.jpeg"/><Relationship Id="rId4" Type="http://schemas.openxmlformats.org/officeDocument/2006/relationships/hyperlink" Target="http://www.anrs.f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2.gif"/><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4.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71.gif"/></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jpg"/><Relationship Id="rId5" Type="http://schemas.openxmlformats.org/officeDocument/2006/relationships/image" Target="../media/image69.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6.xml"/><Relationship Id="rId6" Type="http://schemas.openxmlformats.org/officeDocument/2006/relationships/hyperlink" Target="mailto:marianne.veyri@aphp.fr)" TargetMode="External"/><Relationship Id="rId5" Type="http://schemas.openxmlformats.org/officeDocument/2006/relationships/hyperlink" Target="http://www.cancervih.org/" TargetMode="Externa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2.emf"/><Relationship Id="rId1" Type="http://schemas.openxmlformats.org/officeDocument/2006/relationships/slideLayout" Target="../slideLayouts/slideLayout6.xml"/><Relationship Id="rId4" Type="http://schemas.openxmlformats.org/officeDocument/2006/relationships/image" Target="../media/image83.emf"/></Relationships>
</file>

<file path=ppt/slides/_rels/slide4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4.emf"/><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6.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8.emf"/><Relationship Id="rId7" Type="http://schemas.openxmlformats.org/officeDocument/2006/relationships/image" Target="../media/image92.emf"/><Relationship Id="rId2" Type="http://schemas.openxmlformats.org/officeDocument/2006/relationships/image" Target="../media/image87.emf"/><Relationship Id="rId1" Type="http://schemas.openxmlformats.org/officeDocument/2006/relationships/slideLayout" Target="../slideLayouts/slideLayout6.xml"/><Relationship Id="rId6" Type="http://schemas.openxmlformats.org/officeDocument/2006/relationships/image" Target="../media/image91.emf"/><Relationship Id="rId5" Type="http://schemas.openxmlformats.org/officeDocument/2006/relationships/image" Target="../media/image90.emf"/><Relationship Id="rId10" Type="http://schemas.openxmlformats.org/officeDocument/2006/relationships/image" Target="../media/image95.emf"/><Relationship Id="rId4" Type="http://schemas.openxmlformats.org/officeDocument/2006/relationships/image" Target="../media/image89.emf"/><Relationship Id="rId9" Type="http://schemas.openxmlformats.org/officeDocument/2006/relationships/image" Target="../media/image94.emf"/></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52.gif"/><Relationship Id="rId7" Type="http://schemas.openxmlformats.org/officeDocument/2006/relationships/image" Target="../media/image10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99.png"/><Relationship Id="rId4" Type="http://schemas.openxmlformats.org/officeDocument/2006/relationships/image" Target="../media/image51.png"/><Relationship Id="rId9" Type="http://schemas.openxmlformats.org/officeDocument/2006/relationships/image" Target="../media/image79.png"/></Relationships>
</file>

<file path=ppt/slides/_rels/slide53.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4.png"/><Relationship Id="rId11" Type="http://schemas.openxmlformats.org/officeDocument/2006/relationships/image" Target="../media/image8.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r 5"/>
          <p:cNvGrpSpPr/>
          <p:nvPr/>
        </p:nvGrpSpPr>
        <p:grpSpPr>
          <a:xfrm>
            <a:off x="424025" y="3235306"/>
            <a:ext cx="2703929" cy="3327379"/>
            <a:chOff x="211678" y="2219599"/>
            <a:chExt cx="3026566" cy="3924024"/>
          </a:xfrm>
        </p:grpSpPr>
        <p:pic>
          <p:nvPicPr>
            <p:cNvPr id="4" name="Image 3"/>
            <p:cNvPicPr>
              <a:picLocks noChangeAspect="1"/>
            </p:cNvPicPr>
            <p:nvPr/>
          </p:nvPicPr>
          <p:blipFill>
            <a:blip r:embed="rId3"/>
            <a:stretch>
              <a:fillRect/>
            </a:stretch>
          </p:blipFill>
          <p:spPr>
            <a:xfrm>
              <a:off x="211678" y="2219599"/>
              <a:ext cx="3026566" cy="849037"/>
            </a:xfrm>
            <a:prstGeom prst="rect">
              <a:avLst/>
            </a:prstGeom>
          </p:spPr>
        </p:pic>
        <p:pic>
          <p:nvPicPr>
            <p:cNvPr id="5" name="Image 4"/>
            <p:cNvPicPr>
              <a:picLocks noChangeAspect="1"/>
            </p:cNvPicPr>
            <p:nvPr/>
          </p:nvPicPr>
          <p:blipFill>
            <a:blip r:embed="rId4"/>
            <a:stretch>
              <a:fillRect/>
            </a:stretch>
          </p:blipFill>
          <p:spPr>
            <a:xfrm>
              <a:off x="228602" y="3186112"/>
              <a:ext cx="2992719" cy="2957511"/>
            </a:xfrm>
            <a:prstGeom prst="rect">
              <a:avLst/>
            </a:prstGeom>
          </p:spPr>
        </p:pic>
      </p:grpSp>
      <p:sp>
        <p:nvSpPr>
          <p:cNvPr id="7" name="Rectangle 6"/>
          <p:cNvSpPr/>
          <p:nvPr/>
        </p:nvSpPr>
        <p:spPr>
          <a:xfrm>
            <a:off x="3805043" y="3506744"/>
            <a:ext cx="4572000" cy="1415772"/>
          </a:xfrm>
          <a:prstGeom prst="rect">
            <a:avLst/>
          </a:prstGeom>
        </p:spPr>
        <p:txBody>
          <a:bodyPr>
            <a:spAutoFit/>
          </a:bodyPr>
          <a:lstStyle/>
          <a:p>
            <a:pPr algn="ctr"/>
            <a:r>
              <a:rPr lang="fr-FR" sz="3200" b="1" dirty="0" smtClean="0">
                <a:latin typeface="Arial"/>
                <a:cs typeface="Arial"/>
              </a:rPr>
              <a:t>Dr I </a:t>
            </a:r>
            <a:r>
              <a:rPr lang="fr-FR" sz="3200" b="1" dirty="0" err="1" smtClean="0">
                <a:latin typeface="Arial"/>
                <a:cs typeface="Arial"/>
              </a:rPr>
              <a:t>Poizot</a:t>
            </a:r>
            <a:r>
              <a:rPr lang="fr-FR" sz="3200" b="1" dirty="0" smtClean="0">
                <a:latin typeface="Arial"/>
                <a:cs typeface="Arial"/>
              </a:rPr>
              <a:t> Martin</a:t>
            </a:r>
          </a:p>
          <a:p>
            <a:pPr algn="ctr"/>
            <a:r>
              <a:rPr lang="fr-FR" i="1" dirty="0" smtClean="0">
                <a:latin typeface="Arial"/>
                <a:cs typeface="Arial"/>
              </a:rPr>
              <a:t>CHU Sainte Marguerite</a:t>
            </a:r>
          </a:p>
          <a:p>
            <a:pPr algn="ctr"/>
            <a:r>
              <a:rPr lang="fr-FR" i="1" dirty="0" smtClean="0">
                <a:latin typeface="Arial"/>
                <a:cs typeface="Arial"/>
              </a:rPr>
              <a:t>Service d’</a:t>
            </a:r>
            <a:r>
              <a:rPr lang="fr-FR" i="1" dirty="0" err="1" smtClean="0">
                <a:latin typeface="Arial"/>
                <a:cs typeface="Arial"/>
              </a:rPr>
              <a:t>Immuno</a:t>
            </a:r>
            <a:r>
              <a:rPr lang="fr-FR" i="1" dirty="0" smtClean="0">
                <a:latin typeface="Arial"/>
                <a:cs typeface="Arial"/>
              </a:rPr>
              <a:t>- Hématologie Clinique</a:t>
            </a:r>
          </a:p>
          <a:p>
            <a:pPr algn="ctr"/>
            <a:r>
              <a:rPr lang="fr-FR" i="1" dirty="0" smtClean="0">
                <a:latin typeface="Arial"/>
                <a:cs typeface="Arial"/>
              </a:rPr>
              <a:t>Assistance publique Hôpitaux de Marseille</a:t>
            </a:r>
            <a:endParaRPr lang="fr-FR" i="1" dirty="0">
              <a:latin typeface="Arial"/>
              <a:cs typeface="Arial"/>
            </a:endParaRPr>
          </a:p>
        </p:txBody>
      </p:sp>
      <p:sp>
        <p:nvSpPr>
          <p:cNvPr id="8" name="ZoneTexte 7"/>
          <p:cNvSpPr txBox="1"/>
          <p:nvPr/>
        </p:nvSpPr>
        <p:spPr>
          <a:xfrm>
            <a:off x="1235368" y="1625864"/>
            <a:ext cx="6415924" cy="1323439"/>
          </a:xfrm>
          <a:prstGeom prst="rect">
            <a:avLst/>
          </a:prstGeom>
          <a:noFill/>
        </p:spPr>
        <p:txBody>
          <a:bodyPr wrap="none" rtlCol="0">
            <a:spAutoFit/>
          </a:bodyPr>
          <a:lstStyle/>
          <a:p>
            <a:pPr algn="ctr"/>
            <a:r>
              <a:rPr lang="fr-FR" sz="4000" b="1" dirty="0" smtClean="0">
                <a:solidFill>
                  <a:srgbClr val="0070C0"/>
                </a:solidFill>
                <a:latin typeface="Arial" charset="0"/>
                <a:ea typeface="Arial" charset="0"/>
                <a:cs typeface="Arial" charset="0"/>
              </a:rPr>
              <a:t>Bilan de la RCP Nationale</a:t>
            </a:r>
          </a:p>
          <a:p>
            <a:pPr algn="ctr"/>
            <a:r>
              <a:rPr lang="fr-FR" sz="3600" dirty="0" smtClean="0">
                <a:latin typeface="Arial" charset="0"/>
                <a:ea typeface="Arial" charset="0"/>
                <a:cs typeface="Arial" charset="0"/>
              </a:rPr>
              <a:t>«</a:t>
            </a:r>
            <a:r>
              <a:rPr lang="fr-FR" sz="4000" dirty="0" smtClean="0">
                <a:latin typeface="Arial" charset="0"/>
                <a:ea typeface="Arial" charset="0"/>
                <a:cs typeface="Arial" charset="0"/>
              </a:rPr>
              <a:t> </a:t>
            </a:r>
            <a:r>
              <a:rPr lang="fr-FR" sz="4000" b="1" dirty="0" smtClean="0">
                <a:solidFill>
                  <a:schemeClr val="accent5">
                    <a:lumMod val="75000"/>
                  </a:schemeClr>
                </a:solidFill>
                <a:latin typeface="Arial" charset="0"/>
                <a:ea typeface="Arial" charset="0"/>
                <a:cs typeface="Arial" charset="0"/>
              </a:rPr>
              <a:t>ONCO</a:t>
            </a:r>
            <a:r>
              <a:rPr lang="fr-FR" sz="4000" b="1" dirty="0" smtClean="0">
                <a:solidFill>
                  <a:srgbClr val="C00000"/>
                </a:solidFill>
                <a:latin typeface="Arial" charset="0"/>
                <a:ea typeface="Arial" charset="0"/>
                <a:cs typeface="Arial" charset="0"/>
              </a:rPr>
              <a:t>VIH</a:t>
            </a:r>
            <a:r>
              <a:rPr lang="fr-FR" sz="4000" dirty="0" smtClean="0">
                <a:latin typeface="Arial" charset="0"/>
                <a:ea typeface="Arial" charset="0"/>
                <a:cs typeface="Arial" charset="0"/>
              </a:rPr>
              <a:t> </a:t>
            </a:r>
            <a:r>
              <a:rPr lang="fr-FR" sz="3600" dirty="0" smtClean="0">
                <a:latin typeface="Arial" charset="0"/>
                <a:ea typeface="Arial" charset="0"/>
                <a:cs typeface="Arial" charset="0"/>
              </a:rPr>
              <a:t>»</a:t>
            </a:r>
            <a:endParaRPr lang="fr-FR" sz="4000" b="1" dirty="0">
              <a:solidFill>
                <a:srgbClr val="0070C0"/>
              </a:solidFill>
              <a:latin typeface="Arial" charset="0"/>
              <a:ea typeface="Arial" charset="0"/>
              <a:cs typeface="Arial" charset="0"/>
            </a:endParaRPr>
          </a:p>
        </p:txBody>
      </p:sp>
      <p:grpSp>
        <p:nvGrpSpPr>
          <p:cNvPr id="2" name="Grouper 1"/>
          <p:cNvGrpSpPr/>
          <p:nvPr/>
        </p:nvGrpSpPr>
        <p:grpSpPr>
          <a:xfrm>
            <a:off x="4272496" y="4809056"/>
            <a:ext cx="3699927" cy="773974"/>
            <a:chOff x="4332326" y="5997748"/>
            <a:chExt cx="3813135" cy="800100"/>
          </a:xfrm>
        </p:grpSpPr>
        <p:sp>
          <p:nvSpPr>
            <p:cNvPr id="15" name="Text Box 6"/>
            <p:cNvSpPr txBox="1">
              <a:spLocks noChangeArrowheads="1"/>
            </p:cNvSpPr>
            <p:nvPr/>
          </p:nvSpPr>
          <p:spPr bwMode="auto">
            <a:xfrm>
              <a:off x="5132386" y="6162814"/>
              <a:ext cx="3013075" cy="369332"/>
            </a:xfrm>
            <a:prstGeom prst="rect">
              <a:avLst/>
            </a:prstGeom>
            <a:noFill/>
            <a:ln w="9525">
              <a:noFill/>
              <a:miter lim="800000"/>
              <a:headEnd/>
              <a:tailEnd/>
            </a:ln>
            <a:effectLst/>
          </p:spPr>
          <p:txBody>
            <a:bodyPr>
              <a:prstTxWarp prst="textNoShape">
                <a:avLst/>
              </a:prstTxWarp>
              <a:spAutoFit/>
            </a:bodyPr>
            <a:lstStyle/>
            <a:p>
              <a:pPr defTabSz="457200">
                <a:defRPr/>
              </a:pPr>
              <a:r>
                <a:rPr lang="fr-FR" smtClean="0">
                  <a:solidFill>
                    <a:srgbClr val="17375E"/>
                  </a:solidFill>
                  <a:effectLst>
                    <a:outerShdw blurRad="38100" dist="38100" dir="2700000" algn="tl">
                      <a:srgbClr val="DDDDDD"/>
                    </a:outerShdw>
                  </a:effectLst>
                  <a:latin typeface="Calibri" charset="0"/>
                </a:rPr>
                <a:t>isabelle.poizot@ap-hm.fr</a:t>
              </a:r>
              <a:endParaRPr lang="fr-FR" dirty="0" smtClean="0">
                <a:solidFill>
                  <a:srgbClr val="17375E"/>
                </a:solidFill>
                <a:effectLst>
                  <a:outerShdw blurRad="38100" dist="38100" dir="2700000" algn="tl">
                    <a:srgbClr val="DDDDDD"/>
                  </a:outerShdw>
                </a:effectLst>
                <a:latin typeface="Calibri" charset="0"/>
              </a:endParaRPr>
            </a:p>
          </p:txBody>
        </p:sp>
        <p:pic>
          <p:nvPicPr>
            <p:cNvPr id="16" name="Image 12"/>
            <p:cNvPicPr>
              <a:picLocks noChangeAspect="1"/>
            </p:cNvPicPr>
            <p:nvPr/>
          </p:nvPicPr>
          <p:blipFill>
            <a:blip r:embed="rId5"/>
            <a:srcRect/>
            <a:stretch>
              <a:fillRect/>
            </a:stretch>
          </p:blipFill>
          <p:spPr bwMode="auto">
            <a:xfrm>
              <a:off x="4332326" y="5997748"/>
              <a:ext cx="800060" cy="800100"/>
            </a:xfrm>
            <a:prstGeom prst="rect">
              <a:avLst/>
            </a:prstGeom>
            <a:noFill/>
            <a:ln w="9525">
              <a:noFill/>
              <a:miter lim="800000"/>
              <a:headEnd/>
              <a:tailEnd/>
            </a:ln>
          </p:spPr>
        </p:pic>
      </p:gr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8892" y="5147197"/>
            <a:ext cx="998220" cy="1196340"/>
          </a:xfrm>
          <a:prstGeom prst="rect">
            <a:avLst/>
          </a:prstGeom>
        </p:spPr>
      </p:pic>
      <p:grpSp>
        <p:nvGrpSpPr>
          <p:cNvPr id="17" name="Grouper 16"/>
          <p:cNvGrpSpPr/>
          <p:nvPr/>
        </p:nvGrpSpPr>
        <p:grpSpPr>
          <a:xfrm>
            <a:off x="5211680" y="5496508"/>
            <a:ext cx="2138495" cy="891883"/>
            <a:chOff x="6867250" y="234616"/>
            <a:chExt cx="2354136" cy="1027826"/>
          </a:xfrm>
        </p:grpSpPr>
        <p:grpSp>
          <p:nvGrpSpPr>
            <p:cNvPr id="18" name="Grouper 17"/>
            <p:cNvGrpSpPr/>
            <p:nvPr/>
          </p:nvGrpSpPr>
          <p:grpSpPr>
            <a:xfrm>
              <a:off x="6867250" y="234616"/>
              <a:ext cx="1980896" cy="1027826"/>
              <a:chOff x="6671414" y="4539167"/>
              <a:chExt cx="1739900" cy="945927"/>
            </a:xfrm>
          </p:grpSpPr>
          <p:pic>
            <p:nvPicPr>
              <p:cNvPr id="20" name="Image 19"/>
              <p:cNvPicPr>
                <a:picLocks noChangeAspect="1"/>
              </p:cNvPicPr>
              <p:nvPr/>
            </p:nvPicPr>
            <p:blipFill>
              <a:blip r:embed="rId7"/>
              <a:stretch>
                <a:fillRect/>
              </a:stretch>
            </p:blipFill>
            <p:spPr>
              <a:xfrm>
                <a:off x="6671414" y="4539167"/>
                <a:ext cx="1244600" cy="711200"/>
              </a:xfrm>
              <a:prstGeom prst="rect">
                <a:avLst/>
              </a:prstGeom>
            </p:spPr>
          </p:pic>
          <p:pic>
            <p:nvPicPr>
              <p:cNvPr id="21" name="Image 20"/>
              <p:cNvPicPr>
                <a:picLocks noChangeAspect="1"/>
              </p:cNvPicPr>
              <p:nvPr/>
            </p:nvPicPr>
            <p:blipFill>
              <a:blip r:embed="rId8"/>
              <a:stretch>
                <a:fillRect/>
              </a:stretch>
            </p:blipFill>
            <p:spPr>
              <a:xfrm>
                <a:off x="6764329" y="5383494"/>
                <a:ext cx="1524000" cy="101600"/>
              </a:xfrm>
              <a:prstGeom prst="rect">
                <a:avLst/>
              </a:prstGeom>
            </p:spPr>
          </p:pic>
          <p:pic>
            <p:nvPicPr>
              <p:cNvPr id="22" name="Image 21"/>
              <p:cNvPicPr>
                <a:picLocks noChangeAspect="1"/>
              </p:cNvPicPr>
              <p:nvPr/>
            </p:nvPicPr>
            <p:blipFill>
              <a:blip r:embed="rId9"/>
              <a:stretch>
                <a:fillRect/>
              </a:stretch>
            </p:blipFill>
            <p:spPr>
              <a:xfrm>
                <a:off x="6671414" y="5231799"/>
                <a:ext cx="1739900" cy="114300"/>
              </a:xfrm>
              <a:prstGeom prst="rect">
                <a:avLst/>
              </a:prstGeom>
            </p:spPr>
          </p:pic>
        </p:grpSp>
        <p:sp>
          <p:nvSpPr>
            <p:cNvPr id="19" name="ZoneTexte 18"/>
            <p:cNvSpPr txBox="1"/>
            <p:nvPr/>
          </p:nvSpPr>
          <p:spPr>
            <a:xfrm>
              <a:off x="8062094" y="588277"/>
              <a:ext cx="1159292" cy="369332"/>
            </a:xfrm>
            <a:prstGeom prst="rect">
              <a:avLst/>
            </a:prstGeom>
            <a:noFill/>
          </p:spPr>
          <p:txBody>
            <a:bodyPr wrap="none" rtlCol="0">
              <a:spAutoFit/>
            </a:bodyPr>
            <a:lstStyle/>
            <a:p>
              <a:r>
                <a:rPr lang="fr-FR" b="1" dirty="0" smtClean="0">
                  <a:solidFill>
                    <a:srgbClr val="002060"/>
                  </a:solidFill>
                  <a:latin typeface="Arial" charset="0"/>
                  <a:ea typeface="Arial" charset="0"/>
                  <a:cs typeface="Arial" charset="0"/>
                </a:rPr>
                <a:t>UMR</a:t>
              </a:r>
              <a:r>
                <a:rPr lang="fr-FR" b="1" dirty="0" smtClean="0">
                  <a:solidFill>
                    <a:srgbClr val="0070C0"/>
                  </a:solidFill>
                  <a:latin typeface="Arial" charset="0"/>
                  <a:ea typeface="Arial" charset="0"/>
                  <a:cs typeface="Arial" charset="0"/>
                </a:rPr>
                <a:t> 912</a:t>
              </a:r>
              <a:endParaRPr lang="fr-FR" b="1" dirty="0">
                <a:solidFill>
                  <a:srgbClr val="0070C0"/>
                </a:solidFill>
                <a:latin typeface="Arial" charset="0"/>
                <a:ea typeface="Arial" charset="0"/>
                <a:cs typeface="Arial" charset="0"/>
              </a:endParaRPr>
            </a:p>
          </p:txBody>
        </p:sp>
      </p:grpSp>
    </p:spTree>
    <p:extLst>
      <p:ext uri="{BB962C8B-B14F-4D97-AF65-F5344CB8AC3E}">
        <p14:creationId xmlns:p14="http://schemas.microsoft.com/office/powerpoint/2010/main" val="96592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19"/>
          <p:cNvGrpSpPr>
            <a:grpSpLocks/>
          </p:cNvGrpSpPr>
          <p:nvPr/>
        </p:nvGrpSpPr>
        <p:grpSpPr bwMode="auto">
          <a:xfrm>
            <a:off x="3175925" y="2520007"/>
            <a:ext cx="4758323" cy="1724458"/>
            <a:chOff x="1819943" y="2247900"/>
            <a:chExt cx="3387867" cy="1281348"/>
          </a:xfrm>
        </p:grpSpPr>
        <p:sp>
          <p:nvSpPr>
            <p:cNvPr id="2" name="Rectangle 1"/>
            <p:cNvSpPr/>
            <p:nvPr/>
          </p:nvSpPr>
          <p:spPr>
            <a:xfrm>
              <a:off x="1882793" y="2247900"/>
              <a:ext cx="3325017" cy="845690"/>
            </a:xfrm>
            <a:prstGeom prst="rect">
              <a:avLst/>
            </a:prstGeom>
            <a:solidFill>
              <a:schemeClr val="bg1">
                <a:lumMod val="75000"/>
              </a:schemeClr>
            </a:solidFill>
            <a:ln>
              <a:solidFill>
                <a:srgbClr val="604A7B"/>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chemeClr val="tx1"/>
                </a:solidFill>
                <a:latin typeface="Baskerville"/>
                <a:cs typeface="Baskerville"/>
              </a:endParaRPr>
            </a:p>
          </p:txBody>
        </p:sp>
        <p:sp>
          <p:nvSpPr>
            <p:cNvPr id="31786" name="Rectangle 6"/>
            <p:cNvSpPr>
              <a:spLocks noChangeArrowheads="1"/>
            </p:cNvSpPr>
            <p:nvPr/>
          </p:nvSpPr>
          <p:spPr bwMode="auto">
            <a:xfrm>
              <a:off x="1819943" y="2261999"/>
              <a:ext cx="3387867" cy="1267249"/>
            </a:xfrm>
            <a:prstGeom prst="rect">
              <a:avLst/>
            </a:prstGeom>
            <a:noFill/>
            <a:ln w="9525">
              <a:noFill/>
              <a:miter lim="800000"/>
              <a:headEnd/>
              <a:tailEnd/>
            </a:ln>
          </p:spPr>
          <p:txBody>
            <a:bodyPr>
              <a:prstTxWarp prst="textNoShape">
                <a:avLst/>
              </a:prstTxWarp>
              <a:spAutoFit/>
            </a:bodyPr>
            <a:lstStyle/>
            <a:p>
              <a:pPr algn="ctr"/>
              <a:r>
                <a:rPr lang="fr-FR" sz="3200" dirty="0">
                  <a:latin typeface="Baskerville" charset="0"/>
                  <a:ea typeface="Baskerville" charset="0"/>
                  <a:cs typeface="Baskerville" charset="0"/>
                </a:rPr>
                <a:t>Activation Immune</a:t>
              </a:r>
            </a:p>
            <a:p>
              <a:pPr algn="ctr"/>
              <a:r>
                <a:rPr lang="fr-FR" sz="3200" dirty="0">
                  <a:latin typeface="Baskerville" charset="0"/>
                  <a:ea typeface="Baskerville" charset="0"/>
                  <a:cs typeface="Baskerville" charset="0"/>
                </a:rPr>
                <a:t>Inflammation Chronique</a:t>
              </a:r>
            </a:p>
            <a:p>
              <a:pPr algn="ctr"/>
              <a:endParaRPr lang="fr-FR" sz="3200" dirty="0">
                <a:latin typeface="Baskerville" charset="0"/>
                <a:ea typeface="Baskerville" charset="0"/>
                <a:cs typeface="Baskerville" charset="0"/>
              </a:endParaRPr>
            </a:p>
          </p:txBody>
        </p:sp>
      </p:grpSp>
      <p:grpSp>
        <p:nvGrpSpPr>
          <p:cNvPr id="7" name="Grouper 48"/>
          <p:cNvGrpSpPr/>
          <p:nvPr/>
        </p:nvGrpSpPr>
        <p:grpSpPr>
          <a:xfrm>
            <a:off x="359611" y="1685980"/>
            <a:ext cx="2940050" cy="3230562"/>
            <a:chOff x="361950" y="1655763"/>
            <a:chExt cx="2940050" cy="3230562"/>
          </a:xfrm>
        </p:grpSpPr>
        <p:grpSp>
          <p:nvGrpSpPr>
            <p:cNvPr id="9" name="Grouper 53"/>
            <p:cNvGrpSpPr>
              <a:grpSpLocks/>
            </p:cNvGrpSpPr>
            <p:nvPr/>
          </p:nvGrpSpPr>
          <p:grpSpPr bwMode="auto">
            <a:xfrm>
              <a:off x="361950" y="1655763"/>
              <a:ext cx="2686050" cy="860425"/>
              <a:chOff x="361232" y="1825110"/>
              <a:chExt cx="2687813" cy="860402"/>
            </a:xfrm>
          </p:grpSpPr>
          <p:sp>
            <p:nvSpPr>
              <p:cNvPr id="3" name="Éclair 2"/>
              <p:cNvSpPr/>
              <p:nvPr/>
            </p:nvSpPr>
            <p:spPr>
              <a:xfrm>
                <a:off x="2413628" y="2126727"/>
                <a:ext cx="635417" cy="558785"/>
              </a:xfrm>
              <a:prstGeom prst="lightningBolt">
                <a:avLst/>
              </a:prstGeom>
              <a:solidFill>
                <a:srgbClr val="B3A2C7"/>
              </a:solidFill>
              <a:ln>
                <a:solidFill>
                  <a:srgbClr val="604A7B"/>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8" name="Rectangle 7"/>
              <p:cNvSpPr/>
              <p:nvPr/>
            </p:nvSpPr>
            <p:spPr>
              <a:xfrm>
                <a:off x="361233" y="1825110"/>
                <a:ext cx="1911015" cy="663557"/>
              </a:xfrm>
              <a:prstGeom prst="rect">
                <a:avLst/>
              </a:prstGeom>
              <a:solidFill>
                <a:schemeClr val="accent4">
                  <a:lumMod val="40000"/>
                  <a:lumOff val="60000"/>
                </a:schemeClr>
              </a:solidFill>
              <a:ln>
                <a:solidFill>
                  <a:srgbClr val="604A7B"/>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0" name="Rectangle 9"/>
              <p:cNvSpPr/>
              <p:nvPr/>
            </p:nvSpPr>
            <p:spPr>
              <a:xfrm>
                <a:off x="361232" y="1842572"/>
                <a:ext cx="1911016" cy="646096"/>
              </a:xfrm>
              <a:prstGeom prst="rect">
                <a:avLst/>
              </a:prstGeom>
              <a:noFill/>
            </p:spPr>
            <p:txBody>
              <a:bodyPr>
                <a:spAutoFit/>
              </a:bodyPr>
              <a:lstStyle/>
              <a:p>
                <a:pPr algn="ctr">
                  <a:defRPr/>
                </a:pPr>
                <a:r>
                  <a:rPr lang="fr-FR" dirty="0" smtClean="0">
                    <a:solidFill>
                      <a:srgbClr val="000000"/>
                    </a:solidFill>
                  </a:rPr>
                  <a:t>Réplication </a:t>
                </a:r>
                <a:r>
                  <a:rPr lang="fr-FR" dirty="0">
                    <a:solidFill>
                      <a:srgbClr val="000000"/>
                    </a:solidFill>
                  </a:rPr>
                  <a:t>VIH résiduelle</a:t>
                </a:r>
              </a:p>
            </p:txBody>
          </p:sp>
        </p:grpSp>
        <p:grpSp>
          <p:nvGrpSpPr>
            <p:cNvPr id="11" name="Grouper 54"/>
            <p:cNvGrpSpPr>
              <a:grpSpLocks/>
            </p:cNvGrpSpPr>
            <p:nvPr/>
          </p:nvGrpSpPr>
          <p:grpSpPr bwMode="auto">
            <a:xfrm>
              <a:off x="361951" y="2851150"/>
              <a:ext cx="2801937" cy="674688"/>
              <a:chOff x="348359" y="2762250"/>
              <a:chExt cx="2688918" cy="674874"/>
            </a:xfrm>
          </p:grpSpPr>
          <p:sp>
            <p:nvSpPr>
              <p:cNvPr id="6" name="Éclair 5"/>
              <p:cNvSpPr/>
              <p:nvPr/>
            </p:nvSpPr>
            <p:spPr>
              <a:xfrm rot="20665324">
                <a:off x="2394374" y="2876582"/>
                <a:ext cx="642903" cy="479557"/>
              </a:xfrm>
              <a:prstGeom prst="lightningBolt">
                <a:avLst/>
              </a:prstGeom>
              <a:solidFill>
                <a:srgbClr val="B3A2C7"/>
              </a:solidFill>
              <a:ln>
                <a:solidFill>
                  <a:srgbClr val="604A7B"/>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3" name="Rectangle 12"/>
              <p:cNvSpPr/>
              <p:nvPr/>
            </p:nvSpPr>
            <p:spPr>
              <a:xfrm>
                <a:off x="569769" y="2762250"/>
                <a:ext cx="1611320" cy="674874"/>
              </a:xfrm>
              <a:prstGeom prst="rect">
                <a:avLst/>
              </a:prstGeom>
              <a:solidFill>
                <a:schemeClr val="accent4">
                  <a:lumMod val="40000"/>
                  <a:lumOff val="60000"/>
                </a:schemeClr>
              </a:solidFill>
              <a:ln>
                <a:solidFill>
                  <a:srgbClr val="604A7B"/>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31781" name="Rectangle 13"/>
              <p:cNvSpPr>
                <a:spLocks noChangeArrowheads="1"/>
              </p:cNvSpPr>
              <p:nvPr/>
            </p:nvSpPr>
            <p:spPr bwMode="auto">
              <a:xfrm>
                <a:off x="348359" y="2771248"/>
                <a:ext cx="1893308" cy="646331"/>
              </a:xfrm>
              <a:prstGeom prst="rect">
                <a:avLst/>
              </a:prstGeom>
              <a:noFill/>
              <a:ln w="9525">
                <a:noFill/>
                <a:miter lim="800000"/>
                <a:headEnd/>
                <a:tailEnd/>
              </a:ln>
            </p:spPr>
            <p:txBody>
              <a:bodyPr>
                <a:prstTxWarp prst="textNoShape">
                  <a:avLst/>
                </a:prstTxWarp>
                <a:spAutoFit/>
              </a:bodyPr>
              <a:lstStyle/>
              <a:p>
                <a:pPr algn="ctr"/>
                <a:r>
                  <a:rPr lang="fr-FR" dirty="0">
                    <a:solidFill>
                      <a:srgbClr val="000000"/>
                    </a:solidFill>
                  </a:rPr>
                  <a:t>Translocation Microbienne</a:t>
                </a:r>
              </a:p>
            </p:txBody>
          </p:sp>
        </p:grpSp>
        <p:grpSp>
          <p:nvGrpSpPr>
            <p:cNvPr id="12" name="Grouper 55"/>
            <p:cNvGrpSpPr>
              <a:grpSpLocks/>
            </p:cNvGrpSpPr>
            <p:nvPr/>
          </p:nvGrpSpPr>
          <p:grpSpPr bwMode="auto">
            <a:xfrm>
              <a:off x="361951" y="4125913"/>
              <a:ext cx="2940049" cy="760412"/>
              <a:chOff x="94421" y="3769863"/>
              <a:chExt cx="2940310" cy="761245"/>
            </a:xfrm>
          </p:grpSpPr>
          <p:sp>
            <p:nvSpPr>
              <p:cNvPr id="4" name="Éclair 3"/>
              <p:cNvSpPr/>
              <p:nvPr/>
            </p:nvSpPr>
            <p:spPr>
              <a:xfrm flipV="1">
                <a:off x="2399675" y="3769863"/>
                <a:ext cx="635056" cy="559412"/>
              </a:xfrm>
              <a:prstGeom prst="lightningBolt">
                <a:avLst/>
              </a:prstGeom>
              <a:solidFill>
                <a:srgbClr val="B3A2C7"/>
              </a:solidFill>
              <a:ln>
                <a:solidFill>
                  <a:srgbClr val="604A7B"/>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6" name="Rectangle 15"/>
              <p:cNvSpPr/>
              <p:nvPr/>
            </p:nvSpPr>
            <p:spPr>
              <a:xfrm>
                <a:off x="325157" y="3784166"/>
                <a:ext cx="1849389" cy="746942"/>
              </a:xfrm>
              <a:prstGeom prst="rect">
                <a:avLst/>
              </a:prstGeom>
              <a:solidFill>
                <a:schemeClr val="accent4">
                  <a:lumMod val="40000"/>
                  <a:lumOff val="60000"/>
                </a:schemeClr>
              </a:solidFill>
              <a:ln>
                <a:solidFill>
                  <a:srgbClr val="604A7B"/>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31778" name="Rectangle 16"/>
              <p:cNvSpPr>
                <a:spLocks noChangeArrowheads="1"/>
              </p:cNvSpPr>
              <p:nvPr/>
            </p:nvSpPr>
            <p:spPr bwMode="auto">
              <a:xfrm>
                <a:off x="94421" y="3822822"/>
                <a:ext cx="2252855" cy="647039"/>
              </a:xfrm>
              <a:prstGeom prst="rect">
                <a:avLst/>
              </a:prstGeom>
              <a:noFill/>
              <a:ln w="9525">
                <a:noFill/>
                <a:miter lim="800000"/>
                <a:headEnd/>
                <a:tailEnd/>
              </a:ln>
            </p:spPr>
            <p:txBody>
              <a:bodyPr>
                <a:prstTxWarp prst="textNoShape">
                  <a:avLst/>
                </a:prstTxWarp>
                <a:spAutoFit/>
              </a:bodyPr>
              <a:lstStyle/>
              <a:p>
                <a:pPr algn="ctr"/>
                <a:r>
                  <a:rPr lang="fr-FR" dirty="0">
                    <a:solidFill>
                      <a:srgbClr val="000000"/>
                    </a:solidFill>
                  </a:rPr>
                  <a:t>Infections virales chroniques</a:t>
                </a:r>
              </a:p>
            </p:txBody>
          </p:sp>
        </p:grpSp>
      </p:grpSp>
      <p:grpSp>
        <p:nvGrpSpPr>
          <p:cNvPr id="14" name="Grouper 23"/>
          <p:cNvGrpSpPr>
            <a:grpSpLocks/>
          </p:cNvGrpSpPr>
          <p:nvPr/>
        </p:nvGrpSpPr>
        <p:grpSpPr bwMode="auto">
          <a:xfrm>
            <a:off x="877888" y="161925"/>
            <a:ext cx="7410450" cy="1238250"/>
            <a:chOff x="1447800" y="1"/>
            <a:chExt cx="6172200" cy="1085646"/>
          </a:xfrm>
        </p:grpSpPr>
        <p:grpSp>
          <p:nvGrpSpPr>
            <p:cNvPr id="15" name="Grouper 16"/>
            <p:cNvGrpSpPr>
              <a:grpSpLocks/>
            </p:cNvGrpSpPr>
            <p:nvPr/>
          </p:nvGrpSpPr>
          <p:grpSpPr bwMode="auto">
            <a:xfrm>
              <a:off x="1447800" y="1"/>
              <a:ext cx="6172200" cy="1085646"/>
              <a:chOff x="1447800" y="1"/>
              <a:chExt cx="6172200" cy="1085646"/>
            </a:xfrm>
          </p:grpSpPr>
          <p:pic>
            <p:nvPicPr>
              <p:cNvPr id="31774" name="Image 26"/>
              <p:cNvPicPr>
                <a:picLocks noChangeAspect="1"/>
              </p:cNvPicPr>
              <p:nvPr/>
            </p:nvPicPr>
            <p:blipFill>
              <a:blip r:embed="rId3"/>
              <a:srcRect/>
              <a:stretch>
                <a:fillRect/>
              </a:stretch>
            </p:blipFill>
            <p:spPr bwMode="auto">
              <a:xfrm>
                <a:off x="1447800" y="1"/>
                <a:ext cx="6172200" cy="1085646"/>
              </a:xfrm>
              <a:prstGeom prst="rect">
                <a:avLst/>
              </a:prstGeom>
              <a:noFill/>
              <a:ln w="9525">
                <a:noFill/>
                <a:miter lim="800000"/>
                <a:headEnd/>
                <a:tailEnd/>
              </a:ln>
            </p:spPr>
          </p:pic>
          <p:pic>
            <p:nvPicPr>
              <p:cNvPr id="31775" name="Image 27"/>
              <p:cNvPicPr>
                <a:picLocks noChangeAspect="1"/>
              </p:cNvPicPr>
              <p:nvPr/>
            </p:nvPicPr>
            <p:blipFill>
              <a:blip r:embed="rId4"/>
              <a:srcRect/>
              <a:stretch>
                <a:fillRect/>
              </a:stretch>
            </p:blipFill>
            <p:spPr bwMode="auto">
              <a:xfrm>
                <a:off x="5556250" y="593725"/>
                <a:ext cx="2051050" cy="477713"/>
              </a:xfrm>
              <a:prstGeom prst="rect">
                <a:avLst/>
              </a:prstGeom>
              <a:noFill/>
              <a:ln w="9525">
                <a:noFill/>
                <a:miter lim="800000"/>
                <a:headEnd/>
                <a:tailEnd/>
              </a:ln>
            </p:spPr>
          </p:pic>
        </p:grpSp>
        <p:pic>
          <p:nvPicPr>
            <p:cNvPr id="31773" name="Image 25"/>
            <p:cNvPicPr>
              <a:picLocks noChangeAspect="1"/>
            </p:cNvPicPr>
            <p:nvPr/>
          </p:nvPicPr>
          <p:blipFill>
            <a:blip r:embed="rId5"/>
            <a:srcRect/>
            <a:stretch>
              <a:fillRect/>
            </a:stretch>
          </p:blipFill>
          <p:spPr bwMode="auto">
            <a:xfrm>
              <a:off x="3511550" y="889540"/>
              <a:ext cx="2032000" cy="189960"/>
            </a:xfrm>
            <a:prstGeom prst="rect">
              <a:avLst/>
            </a:prstGeom>
            <a:noFill/>
            <a:ln w="9525">
              <a:noFill/>
              <a:miter lim="800000"/>
              <a:headEnd/>
              <a:tailEnd/>
            </a:ln>
          </p:spPr>
        </p:pic>
      </p:grpSp>
      <p:sp>
        <p:nvSpPr>
          <p:cNvPr id="41" name="Rectangle 40"/>
          <p:cNvSpPr>
            <a:spLocks noChangeArrowheads="1"/>
          </p:cNvSpPr>
          <p:nvPr/>
        </p:nvSpPr>
        <p:spPr bwMode="auto">
          <a:xfrm>
            <a:off x="7934249" y="4627562"/>
            <a:ext cx="1171783" cy="461665"/>
          </a:xfrm>
          <a:prstGeom prst="rect">
            <a:avLst/>
          </a:prstGeom>
          <a:solidFill>
            <a:srgbClr val="44FF34"/>
          </a:solidFill>
          <a:ln w="9525">
            <a:solidFill>
              <a:srgbClr val="9CC478"/>
            </a:solidFill>
            <a:miter lim="800000"/>
            <a:headEnd/>
            <a:tailEnd/>
          </a:ln>
          <a:scene3d>
            <a:camera prst="orthographicFront"/>
            <a:lightRig rig="threePt" dir="t"/>
          </a:scene3d>
          <a:sp3d>
            <a:bevelT/>
            <a:bevelB/>
          </a:sp3d>
        </p:spPr>
        <p:txBody>
          <a:bodyPr wrap="square">
            <a:prstTxWarp prst="textNoShape">
              <a:avLst/>
            </a:prstTxWarp>
            <a:spAutoFit/>
          </a:bodyPr>
          <a:lstStyle/>
          <a:p>
            <a:pPr algn="ctr"/>
            <a:r>
              <a:rPr lang="fr-FR" sz="2400" b="1" i="1" dirty="0">
                <a:solidFill>
                  <a:srgbClr val="000000"/>
                </a:solidFill>
              </a:rPr>
              <a:t>Cancer</a:t>
            </a:r>
          </a:p>
        </p:txBody>
      </p:sp>
      <p:grpSp>
        <p:nvGrpSpPr>
          <p:cNvPr id="17" name="Grouper 49"/>
          <p:cNvGrpSpPr/>
          <p:nvPr/>
        </p:nvGrpSpPr>
        <p:grpSpPr>
          <a:xfrm>
            <a:off x="5859254" y="1655763"/>
            <a:ext cx="3110121" cy="3797912"/>
            <a:chOff x="5859254" y="1655763"/>
            <a:chExt cx="3110121" cy="3797912"/>
          </a:xfrm>
        </p:grpSpPr>
        <p:grpSp>
          <p:nvGrpSpPr>
            <p:cNvPr id="18" name="Grouper 62"/>
            <p:cNvGrpSpPr>
              <a:grpSpLocks/>
            </p:cNvGrpSpPr>
            <p:nvPr/>
          </p:nvGrpSpPr>
          <p:grpSpPr bwMode="auto">
            <a:xfrm>
              <a:off x="5859254" y="3606801"/>
              <a:ext cx="2038568" cy="1846874"/>
              <a:chOff x="5795561" y="3436763"/>
              <a:chExt cx="2039088" cy="2015887"/>
            </a:xfrm>
          </p:grpSpPr>
          <p:sp>
            <p:nvSpPr>
              <p:cNvPr id="52" name="Flèche courbée vers le haut 51"/>
              <p:cNvSpPr>
                <a:spLocks noChangeArrowheads="1"/>
              </p:cNvSpPr>
              <p:nvPr/>
            </p:nvSpPr>
            <p:spPr bwMode="auto">
              <a:xfrm rot="2963775" flipV="1">
                <a:off x="6950081" y="3732217"/>
                <a:ext cx="1180022" cy="589114"/>
              </a:xfrm>
              <a:prstGeom prst="curvedUpArrow">
                <a:avLst>
                  <a:gd name="adj1" fmla="val 24993"/>
                  <a:gd name="adj2" fmla="val 49996"/>
                  <a:gd name="adj3" fmla="val 25000"/>
                </a:avLst>
              </a:prstGeom>
              <a:solidFill>
                <a:srgbClr val="B3A2C7"/>
              </a:solidFill>
              <a:ln w="9525">
                <a:solidFill>
                  <a:srgbClr val="604A7B"/>
                </a:solidFill>
                <a:miter lim="800000"/>
                <a:headEnd/>
                <a:tailEnd/>
              </a:ln>
              <a:effectLst>
                <a:outerShdw blurRad="40000" dist="23000" dir="5400000" rotWithShape="0">
                  <a:srgbClr val="000000">
                    <a:alpha val="34999"/>
                  </a:srgbClr>
                </a:outerShdw>
              </a:effectLst>
            </p:spPr>
            <p:txBody>
              <a:bodyPr vert="eaVert" anchor="ctr">
                <a:prstTxWarp prst="textNoShape">
                  <a:avLst/>
                </a:prstTxWarp>
              </a:bodyPr>
              <a:lstStyle/>
              <a:p>
                <a:pPr algn="ctr">
                  <a:defRPr/>
                </a:pPr>
                <a:endParaRPr lang="fr-FR">
                  <a:latin typeface="+mn-lt"/>
                  <a:ea typeface="+mn-ea"/>
                  <a:cs typeface="+mn-cs"/>
                </a:endParaRPr>
              </a:p>
            </p:txBody>
          </p:sp>
          <p:sp>
            <p:nvSpPr>
              <p:cNvPr id="37" name="Rectangle 36"/>
              <p:cNvSpPr/>
              <p:nvPr/>
            </p:nvSpPr>
            <p:spPr>
              <a:xfrm>
                <a:off x="5795561" y="4880834"/>
                <a:ext cx="1910250" cy="571816"/>
              </a:xfrm>
              <a:prstGeom prst="rect">
                <a:avLst/>
              </a:prstGeom>
              <a:solidFill>
                <a:schemeClr val="accent4">
                  <a:lumMod val="60000"/>
                  <a:lumOff val="40000"/>
                </a:schemeClr>
              </a:solidFill>
              <a:ln>
                <a:solidFill>
                  <a:schemeClr val="accent4">
                    <a:lumMod val="75000"/>
                  </a:schemeClr>
                </a:solidFill>
              </a:ln>
              <a:scene3d>
                <a:camera prst="orthographicFront"/>
                <a:lightRig rig="threePt" dir="t"/>
              </a:scene3d>
              <a:sp3d>
                <a:bevelT/>
                <a:bevelB/>
              </a:sp3d>
            </p:spPr>
            <p:txBody>
              <a:bodyPr>
                <a:spAutoFit/>
              </a:bodyPr>
              <a:lstStyle/>
              <a:p>
                <a:pPr algn="ctr">
                  <a:defRPr/>
                </a:pPr>
                <a:r>
                  <a:rPr lang="fr-FR" sz="2800" dirty="0">
                    <a:solidFill>
                      <a:srgbClr val="000000"/>
                    </a:solidFill>
                  </a:rPr>
                  <a:t>Morbidités</a:t>
                </a:r>
              </a:p>
            </p:txBody>
          </p:sp>
        </p:grpSp>
        <p:grpSp>
          <p:nvGrpSpPr>
            <p:cNvPr id="19" name="Grouper 61"/>
            <p:cNvGrpSpPr>
              <a:grpSpLocks/>
            </p:cNvGrpSpPr>
            <p:nvPr/>
          </p:nvGrpSpPr>
          <p:grpSpPr bwMode="auto">
            <a:xfrm>
              <a:off x="7058025" y="1655763"/>
              <a:ext cx="1911350" cy="1400175"/>
              <a:chOff x="6466385" y="1825109"/>
              <a:chExt cx="1910252" cy="1400733"/>
            </a:xfrm>
          </p:grpSpPr>
          <p:sp>
            <p:nvSpPr>
              <p:cNvPr id="31" name="Rectangle 30"/>
              <p:cNvSpPr/>
              <p:nvPr/>
            </p:nvSpPr>
            <p:spPr>
              <a:xfrm>
                <a:off x="6466385" y="1825109"/>
                <a:ext cx="1910252" cy="528848"/>
              </a:xfrm>
              <a:prstGeom prst="rect">
                <a:avLst/>
              </a:prstGeom>
              <a:solidFill>
                <a:schemeClr val="accent4">
                  <a:lumMod val="60000"/>
                  <a:lumOff val="40000"/>
                </a:schemeClr>
              </a:solidFill>
              <a:ln>
                <a:solidFill>
                  <a:schemeClr val="accent4">
                    <a:lumMod val="75000"/>
                  </a:schemeClr>
                </a:solidFill>
              </a:ln>
              <a:scene3d>
                <a:camera prst="orthographicFront"/>
                <a:lightRig rig="threePt" dir="t"/>
              </a:scene3d>
              <a:sp3d>
                <a:bevelT/>
                <a:bevelB/>
              </a:sp3d>
            </p:spPr>
            <p:txBody>
              <a:bodyPr>
                <a:spAutoFit/>
              </a:bodyPr>
              <a:lstStyle/>
              <a:p>
                <a:pPr algn="ctr">
                  <a:defRPr/>
                </a:pPr>
                <a:r>
                  <a:rPr lang="fr-FR" sz="2800" dirty="0">
                    <a:solidFill>
                      <a:srgbClr val="000000"/>
                    </a:solidFill>
                  </a:rPr>
                  <a:t>Mortalité</a:t>
                </a:r>
              </a:p>
            </p:txBody>
          </p:sp>
          <p:sp>
            <p:nvSpPr>
              <p:cNvPr id="61" name="Flèche courbée vers la gauche 60"/>
              <p:cNvSpPr>
                <a:spLocks noChangeArrowheads="1"/>
              </p:cNvSpPr>
              <p:nvPr/>
            </p:nvSpPr>
            <p:spPr bwMode="auto">
              <a:xfrm rot="1002126" flipV="1">
                <a:off x="7185110" y="2373014"/>
                <a:ext cx="472803" cy="852828"/>
              </a:xfrm>
              <a:prstGeom prst="curvedLeftArrow">
                <a:avLst>
                  <a:gd name="adj1" fmla="val 24994"/>
                  <a:gd name="adj2" fmla="val 49996"/>
                  <a:gd name="adj3" fmla="val 53329"/>
                </a:avLst>
              </a:prstGeom>
              <a:solidFill>
                <a:srgbClr val="B3A2C7"/>
              </a:solidFill>
              <a:ln w="9525">
                <a:solidFill>
                  <a:srgbClr val="604A7B"/>
                </a:solidFill>
                <a:miter lim="800000"/>
                <a:headEnd/>
                <a:tailEnd/>
              </a:ln>
              <a:effectLst>
                <a:outerShdw blurRad="40000" dist="23000" dir="5400000" rotWithShape="0">
                  <a:srgbClr val="000000">
                    <a:alpha val="34999"/>
                  </a:srgbClr>
                </a:outerShdw>
              </a:effectLst>
            </p:spPr>
            <p:txBody>
              <a:bodyPr rot="10800000" anchor="ctr">
                <a:prstTxWarp prst="textNoShape">
                  <a:avLst/>
                </a:prstTxWarp>
              </a:bodyPr>
              <a:lstStyle/>
              <a:p>
                <a:pPr algn="ctr">
                  <a:defRPr/>
                </a:pPr>
                <a:endParaRPr lang="fr-FR">
                  <a:latin typeface="+mn-lt"/>
                  <a:ea typeface="+mn-ea"/>
                  <a:cs typeface="+mn-cs"/>
                </a:endParaRPr>
              </a:p>
            </p:txBody>
          </p:sp>
        </p:grpSp>
      </p:grpSp>
      <p:grpSp>
        <p:nvGrpSpPr>
          <p:cNvPr id="20" name="Grouper 50"/>
          <p:cNvGrpSpPr/>
          <p:nvPr/>
        </p:nvGrpSpPr>
        <p:grpSpPr>
          <a:xfrm>
            <a:off x="2947582" y="3853030"/>
            <a:ext cx="6169431" cy="2247790"/>
            <a:chOff x="2947582" y="3853030"/>
            <a:chExt cx="6169431" cy="2247790"/>
          </a:xfrm>
        </p:grpSpPr>
        <p:sp>
          <p:nvSpPr>
            <p:cNvPr id="38" name="Rectangle 37"/>
            <p:cNvSpPr>
              <a:spLocks noChangeArrowheads="1"/>
            </p:cNvSpPr>
            <p:nvPr/>
          </p:nvSpPr>
          <p:spPr bwMode="auto">
            <a:xfrm>
              <a:off x="4495800" y="3887788"/>
              <a:ext cx="2492375" cy="346075"/>
            </a:xfrm>
            <a:prstGeom prst="rect">
              <a:avLst/>
            </a:prstGeom>
            <a:solidFill>
              <a:schemeClr val="accent1">
                <a:lumMod val="60000"/>
                <a:lumOff val="40000"/>
              </a:schemeClr>
            </a:solidFill>
            <a:ln w="9525">
              <a:solidFill>
                <a:srgbClr val="244A58"/>
              </a:solidFill>
              <a:miter lim="800000"/>
              <a:headEnd/>
              <a:tailEnd/>
            </a:ln>
            <a:scene3d>
              <a:camera prst="orthographicFront"/>
              <a:lightRig rig="threePt" dir="t"/>
            </a:scene3d>
            <a:sp3d>
              <a:bevelT/>
              <a:bevelB/>
            </a:sp3d>
          </p:spPr>
          <p:txBody>
            <a:bodyPr>
              <a:prstTxWarp prst="textNoShape">
                <a:avLst/>
              </a:prstTxWarp>
              <a:spAutoFit/>
            </a:bodyPr>
            <a:lstStyle/>
            <a:p>
              <a:pPr algn="ctr"/>
              <a:r>
                <a:rPr lang="fr-FR" sz="1600" i="1" dirty="0" err="1">
                  <a:solidFill>
                    <a:srgbClr val="000000"/>
                  </a:solidFill>
                </a:rPr>
                <a:t>Cardio</a:t>
              </a:r>
              <a:r>
                <a:rPr lang="fr-FR" sz="1600" i="1" dirty="0">
                  <a:solidFill>
                    <a:srgbClr val="000000"/>
                  </a:solidFill>
                </a:rPr>
                <a:t> </a:t>
              </a:r>
              <a:r>
                <a:rPr lang="fr-FR" sz="1600" i="1" dirty="0" err="1">
                  <a:solidFill>
                    <a:srgbClr val="000000"/>
                  </a:solidFill>
                </a:rPr>
                <a:t>Vascular</a:t>
              </a:r>
              <a:r>
                <a:rPr lang="fr-FR" sz="1600" i="1" dirty="0">
                  <a:solidFill>
                    <a:srgbClr val="000000"/>
                  </a:solidFill>
                </a:rPr>
                <a:t> </a:t>
              </a:r>
              <a:r>
                <a:rPr lang="fr-FR" sz="1600" i="1" dirty="0" err="1">
                  <a:solidFill>
                    <a:srgbClr val="000000"/>
                  </a:solidFill>
                </a:rPr>
                <a:t>Disease</a:t>
              </a:r>
              <a:endParaRPr lang="fr-FR" sz="1600" i="1" dirty="0">
                <a:solidFill>
                  <a:srgbClr val="000000"/>
                </a:solidFill>
              </a:endParaRPr>
            </a:p>
          </p:txBody>
        </p:sp>
        <p:sp>
          <p:nvSpPr>
            <p:cNvPr id="39" name="Rectangle 38"/>
            <p:cNvSpPr>
              <a:spLocks noChangeArrowheads="1"/>
            </p:cNvSpPr>
            <p:nvPr/>
          </p:nvSpPr>
          <p:spPr bwMode="auto">
            <a:xfrm>
              <a:off x="3204954" y="4454525"/>
              <a:ext cx="2698750" cy="346075"/>
            </a:xfrm>
            <a:prstGeom prst="rect">
              <a:avLst/>
            </a:prstGeom>
            <a:solidFill>
              <a:schemeClr val="accent1">
                <a:lumMod val="60000"/>
                <a:lumOff val="40000"/>
              </a:schemeClr>
            </a:solidFill>
            <a:ln w="9525">
              <a:solidFill>
                <a:srgbClr val="244A58"/>
              </a:solidFill>
              <a:miter lim="800000"/>
              <a:headEnd/>
              <a:tailEnd/>
            </a:ln>
            <a:scene3d>
              <a:camera prst="orthographicFront"/>
              <a:lightRig rig="threePt" dir="t"/>
            </a:scene3d>
            <a:sp3d>
              <a:bevelT/>
              <a:bevelB/>
            </a:sp3d>
          </p:spPr>
          <p:txBody>
            <a:bodyPr>
              <a:prstTxWarp prst="textNoShape">
                <a:avLst/>
              </a:prstTxWarp>
              <a:spAutoFit/>
            </a:bodyPr>
            <a:lstStyle/>
            <a:p>
              <a:pPr algn="ctr"/>
              <a:r>
                <a:rPr lang="fr-FR" sz="1600" i="1" dirty="0" err="1">
                  <a:solidFill>
                    <a:srgbClr val="000000"/>
                  </a:solidFill>
                </a:rPr>
                <a:t>Thrombo</a:t>
              </a:r>
              <a:r>
                <a:rPr lang="fr-FR" sz="1600" i="1" dirty="0">
                  <a:solidFill>
                    <a:srgbClr val="000000"/>
                  </a:solidFill>
                </a:rPr>
                <a:t> </a:t>
              </a:r>
              <a:r>
                <a:rPr lang="fr-FR" sz="1600" i="1" dirty="0" err="1">
                  <a:solidFill>
                    <a:srgbClr val="000000"/>
                  </a:solidFill>
                </a:rPr>
                <a:t>embolic</a:t>
              </a:r>
              <a:r>
                <a:rPr lang="fr-FR" sz="1600" i="1" dirty="0">
                  <a:solidFill>
                    <a:srgbClr val="000000"/>
                  </a:solidFill>
                </a:rPr>
                <a:t> </a:t>
              </a:r>
              <a:r>
                <a:rPr lang="fr-FR" sz="1600" i="1" dirty="0" err="1">
                  <a:solidFill>
                    <a:srgbClr val="000000"/>
                  </a:solidFill>
                </a:rPr>
                <a:t>Disease</a:t>
              </a:r>
              <a:endParaRPr lang="fr-FR" sz="1600" i="1" dirty="0">
                <a:solidFill>
                  <a:srgbClr val="000000"/>
                </a:solidFill>
              </a:endParaRPr>
            </a:p>
          </p:txBody>
        </p:sp>
        <p:sp>
          <p:nvSpPr>
            <p:cNvPr id="43" name="Rectangle 42"/>
            <p:cNvSpPr>
              <a:spLocks noChangeArrowheads="1"/>
            </p:cNvSpPr>
            <p:nvPr/>
          </p:nvSpPr>
          <p:spPr bwMode="auto">
            <a:xfrm>
              <a:off x="2947582" y="5056773"/>
              <a:ext cx="2698750" cy="346075"/>
            </a:xfrm>
            <a:prstGeom prst="rect">
              <a:avLst/>
            </a:prstGeom>
            <a:solidFill>
              <a:schemeClr val="accent1">
                <a:lumMod val="60000"/>
                <a:lumOff val="40000"/>
              </a:schemeClr>
            </a:solidFill>
            <a:ln w="9525">
              <a:solidFill>
                <a:srgbClr val="244A58"/>
              </a:solidFill>
              <a:miter lim="800000"/>
              <a:headEnd/>
              <a:tailEnd/>
            </a:ln>
            <a:scene3d>
              <a:camera prst="orthographicFront"/>
              <a:lightRig rig="threePt" dir="t"/>
            </a:scene3d>
            <a:sp3d>
              <a:bevelT/>
              <a:bevelB/>
            </a:sp3d>
          </p:spPr>
          <p:txBody>
            <a:bodyPr>
              <a:prstTxWarp prst="textNoShape">
                <a:avLst/>
              </a:prstTxWarp>
              <a:spAutoFit/>
            </a:bodyPr>
            <a:lstStyle/>
            <a:p>
              <a:pPr algn="ctr"/>
              <a:r>
                <a:rPr lang="fr-FR" sz="1600" i="1" dirty="0">
                  <a:solidFill>
                    <a:srgbClr val="000000"/>
                  </a:solidFill>
                </a:rPr>
                <a:t>Neurocognitive </a:t>
              </a:r>
              <a:r>
                <a:rPr lang="fr-FR" sz="1600" i="1" dirty="0" err="1">
                  <a:solidFill>
                    <a:srgbClr val="000000"/>
                  </a:solidFill>
                </a:rPr>
                <a:t>Dysfunction</a:t>
              </a:r>
              <a:endParaRPr lang="fr-FR" sz="1600" i="1" dirty="0">
                <a:solidFill>
                  <a:srgbClr val="000000"/>
                </a:solidFill>
              </a:endParaRPr>
            </a:p>
          </p:txBody>
        </p:sp>
        <p:sp>
          <p:nvSpPr>
            <p:cNvPr id="44" name="Rectangle 43"/>
            <p:cNvSpPr>
              <a:spLocks noChangeArrowheads="1"/>
            </p:cNvSpPr>
            <p:nvPr/>
          </p:nvSpPr>
          <p:spPr bwMode="auto">
            <a:xfrm>
              <a:off x="5093572" y="5754745"/>
              <a:ext cx="2755900" cy="346075"/>
            </a:xfrm>
            <a:prstGeom prst="rect">
              <a:avLst/>
            </a:prstGeom>
            <a:solidFill>
              <a:schemeClr val="accent1">
                <a:lumMod val="60000"/>
                <a:lumOff val="40000"/>
              </a:schemeClr>
            </a:solidFill>
            <a:ln w="9525">
              <a:solidFill>
                <a:srgbClr val="244A58"/>
              </a:solidFill>
              <a:miter lim="800000"/>
              <a:headEnd/>
              <a:tailEnd/>
            </a:ln>
            <a:scene3d>
              <a:camera prst="orthographicFront"/>
              <a:lightRig rig="threePt" dir="t"/>
            </a:scene3d>
            <a:sp3d>
              <a:bevelT/>
              <a:bevelB/>
            </a:sp3d>
          </p:spPr>
          <p:txBody>
            <a:bodyPr>
              <a:prstTxWarp prst="textNoShape">
                <a:avLst/>
              </a:prstTxWarp>
              <a:spAutoFit/>
            </a:bodyPr>
            <a:lstStyle/>
            <a:p>
              <a:pPr algn="ctr"/>
              <a:r>
                <a:rPr lang="fr-FR" sz="1600" i="1" dirty="0">
                  <a:solidFill>
                    <a:srgbClr val="000000"/>
                  </a:solidFill>
                </a:rPr>
                <a:t>Multiple </a:t>
              </a:r>
              <a:r>
                <a:rPr lang="fr-FR" sz="1600" i="1" dirty="0" err="1">
                  <a:solidFill>
                    <a:srgbClr val="000000"/>
                  </a:solidFill>
                </a:rPr>
                <a:t>End-Organ</a:t>
              </a:r>
              <a:r>
                <a:rPr lang="fr-FR" sz="1600" i="1" dirty="0">
                  <a:solidFill>
                    <a:srgbClr val="000000"/>
                  </a:solidFill>
                </a:rPr>
                <a:t> </a:t>
              </a:r>
              <a:r>
                <a:rPr lang="fr-FR" sz="1600" i="1" dirty="0" err="1">
                  <a:solidFill>
                    <a:srgbClr val="000000"/>
                  </a:solidFill>
                </a:rPr>
                <a:t>Disease</a:t>
              </a:r>
              <a:endParaRPr lang="fr-FR" sz="1600" i="1" dirty="0">
                <a:solidFill>
                  <a:srgbClr val="000000"/>
                </a:solidFill>
              </a:endParaRPr>
            </a:p>
          </p:txBody>
        </p:sp>
        <p:sp>
          <p:nvSpPr>
            <p:cNvPr id="45" name="Rectangle 44"/>
            <p:cNvSpPr>
              <a:spLocks noChangeArrowheads="1"/>
            </p:cNvSpPr>
            <p:nvPr/>
          </p:nvSpPr>
          <p:spPr bwMode="auto">
            <a:xfrm>
              <a:off x="8083550" y="5469578"/>
              <a:ext cx="920750" cy="346075"/>
            </a:xfrm>
            <a:prstGeom prst="rect">
              <a:avLst/>
            </a:prstGeom>
            <a:solidFill>
              <a:schemeClr val="accent1">
                <a:lumMod val="60000"/>
                <a:lumOff val="40000"/>
              </a:schemeClr>
            </a:solidFill>
            <a:ln w="9525">
              <a:solidFill>
                <a:srgbClr val="244A58"/>
              </a:solidFill>
              <a:miter lim="800000"/>
              <a:headEnd/>
              <a:tailEnd/>
            </a:ln>
            <a:scene3d>
              <a:camera prst="orthographicFront"/>
              <a:lightRig rig="threePt" dir="t"/>
            </a:scene3d>
            <a:sp3d>
              <a:bevelT/>
              <a:bevelB/>
            </a:sp3d>
          </p:spPr>
          <p:txBody>
            <a:bodyPr>
              <a:prstTxWarp prst="textNoShape">
                <a:avLst/>
              </a:prstTxWarp>
              <a:spAutoFit/>
            </a:bodyPr>
            <a:lstStyle/>
            <a:p>
              <a:pPr algn="ctr"/>
              <a:r>
                <a:rPr lang="fr-FR" sz="1600" i="1" dirty="0" err="1">
                  <a:solidFill>
                    <a:srgbClr val="000000"/>
                  </a:solidFill>
                </a:rPr>
                <a:t>Fraitly</a:t>
              </a:r>
              <a:endParaRPr lang="fr-FR" sz="1600" i="1" dirty="0">
                <a:solidFill>
                  <a:srgbClr val="000000"/>
                </a:solidFill>
              </a:endParaRPr>
            </a:p>
          </p:txBody>
        </p:sp>
        <p:sp>
          <p:nvSpPr>
            <p:cNvPr id="40" name="Rectangle 39"/>
            <p:cNvSpPr>
              <a:spLocks noChangeArrowheads="1"/>
            </p:cNvSpPr>
            <p:nvPr/>
          </p:nvSpPr>
          <p:spPr bwMode="auto">
            <a:xfrm>
              <a:off x="7421563" y="3853030"/>
              <a:ext cx="1695450" cy="346075"/>
            </a:xfrm>
            <a:prstGeom prst="rect">
              <a:avLst/>
            </a:prstGeom>
            <a:solidFill>
              <a:schemeClr val="accent1">
                <a:lumMod val="60000"/>
                <a:lumOff val="40000"/>
              </a:schemeClr>
            </a:solidFill>
            <a:ln w="9525">
              <a:solidFill>
                <a:srgbClr val="244A58"/>
              </a:solidFill>
              <a:miter lim="800000"/>
              <a:headEnd/>
              <a:tailEnd/>
            </a:ln>
            <a:scene3d>
              <a:camera prst="orthographicFront"/>
              <a:lightRig rig="threePt" dir="t"/>
            </a:scene3d>
            <a:sp3d>
              <a:bevelT/>
              <a:bevelB/>
            </a:sp3d>
          </p:spPr>
          <p:txBody>
            <a:bodyPr>
              <a:prstTxWarp prst="textNoShape">
                <a:avLst/>
              </a:prstTxWarp>
              <a:spAutoFit/>
            </a:bodyPr>
            <a:lstStyle/>
            <a:p>
              <a:pPr algn="ctr"/>
              <a:r>
                <a:rPr lang="fr-FR" sz="1600" i="1" dirty="0">
                  <a:solidFill>
                    <a:srgbClr val="000000"/>
                  </a:solidFill>
                </a:rPr>
                <a:t>Type II </a:t>
              </a:r>
              <a:r>
                <a:rPr lang="fr-FR" sz="1600" i="1" dirty="0" err="1">
                  <a:solidFill>
                    <a:srgbClr val="000000"/>
                  </a:solidFill>
                </a:rPr>
                <a:t>diabetes</a:t>
              </a:r>
              <a:endParaRPr lang="fr-FR" sz="1600" i="1" dirty="0">
                <a:solidFill>
                  <a:srgbClr val="000000"/>
                </a:solidFill>
              </a:endParaRPr>
            </a:p>
          </p:txBody>
        </p:sp>
      </p:grpSp>
      <p:grpSp>
        <p:nvGrpSpPr>
          <p:cNvPr id="21" name="Grouper 45"/>
          <p:cNvGrpSpPr>
            <a:grpSpLocks/>
          </p:cNvGrpSpPr>
          <p:nvPr/>
        </p:nvGrpSpPr>
        <p:grpSpPr bwMode="auto">
          <a:xfrm>
            <a:off x="173038" y="2289175"/>
            <a:ext cx="2710999" cy="3094289"/>
            <a:chOff x="173038" y="2289174"/>
            <a:chExt cx="2711402" cy="3093667"/>
          </a:xfrm>
        </p:grpSpPr>
        <p:sp>
          <p:nvSpPr>
            <p:cNvPr id="31765" name="ZoneTexte 63"/>
            <p:cNvSpPr txBox="1">
              <a:spLocks noChangeArrowheads="1"/>
            </p:cNvSpPr>
            <p:nvPr/>
          </p:nvSpPr>
          <p:spPr bwMode="auto">
            <a:xfrm>
              <a:off x="300038" y="4921269"/>
              <a:ext cx="1903368" cy="461572"/>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fr-FR" sz="1200" dirty="0">
                  <a:solidFill>
                    <a:srgbClr val="000090"/>
                  </a:solidFill>
                </a:rPr>
                <a:t> </a:t>
              </a:r>
              <a:r>
                <a:rPr lang="fr-FR" sz="1200" dirty="0" err="1">
                  <a:solidFill>
                    <a:srgbClr val="000090"/>
                  </a:solidFill>
                </a:rPr>
                <a:t>Valganciclovir</a:t>
              </a:r>
              <a:r>
                <a:rPr lang="fr-FR" sz="1200" dirty="0">
                  <a:solidFill>
                    <a:srgbClr val="000090"/>
                  </a:solidFill>
                </a:rPr>
                <a:t> and CMV</a:t>
              </a:r>
            </a:p>
            <a:p>
              <a:r>
                <a:rPr lang="fr-FR" sz="1200" dirty="0">
                  <a:solidFill>
                    <a:srgbClr val="000090"/>
                  </a:solidFill>
                </a:rPr>
                <a:t>JID 2011;203:1474-83</a:t>
              </a:r>
            </a:p>
          </p:txBody>
        </p:sp>
        <p:sp>
          <p:nvSpPr>
            <p:cNvPr id="31766" name="ZoneTexte 64"/>
            <p:cNvSpPr txBox="1">
              <a:spLocks noChangeArrowheads="1"/>
            </p:cNvSpPr>
            <p:nvPr/>
          </p:nvSpPr>
          <p:spPr bwMode="auto">
            <a:xfrm>
              <a:off x="228601" y="2289174"/>
              <a:ext cx="2102696" cy="461572"/>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fr-FR" sz="1200" dirty="0">
                  <a:solidFill>
                    <a:srgbClr val="000090"/>
                  </a:solidFill>
                </a:rPr>
                <a:t> </a:t>
              </a:r>
              <a:r>
                <a:rPr lang="fr-FR" sz="1200" dirty="0" err="1">
                  <a:solidFill>
                    <a:srgbClr val="000090"/>
                  </a:solidFill>
                </a:rPr>
                <a:t>Raltegravir</a:t>
              </a:r>
              <a:r>
                <a:rPr lang="fr-FR" sz="1200" dirty="0">
                  <a:solidFill>
                    <a:srgbClr val="000090"/>
                  </a:solidFill>
                </a:rPr>
                <a:t> 48-weeks</a:t>
              </a:r>
            </a:p>
            <a:p>
              <a:r>
                <a:rPr lang="fr-FR" sz="1200" dirty="0" err="1">
                  <a:solidFill>
                    <a:srgbClr val="000090"/>
                  </a:solidFill>
                </a:rPr>
                <a:t>Antivir</a:t>
              </a:r>
              <a:r>
                <a:rPr lang="fr-FR" sz="1200" dirty="0">
                  <a:solidFill>
                    <a:srgbClr val="000090"/>
                  </a:solidFill>
                </a:rPr>
                <a:t> </a:t>
              </a:r>
              <a:r>
                <a:rPr lang="fr-FR" sz="1200" dirty="0" err="1">
                  <a:solidFill>
                    <a:srgbClr val="000090"/>
                  </a:solidFill>
                </a:rPr>
                <a:t>Ther</a:t>
              </a:r>
              <a:r>
                <a:rPr lang="fr-FR" sz="1200" dirty="0">
                  <a:solidFill>
                    <a:srgbClr val="000090"/>
                  </a:solidFill>
                </a:rPr>
                <a:t> 2012;17:355-64</a:t>
              </a:r>
            </a:p>
          </p:txBody>
        </p:sp>
        <p:sp>
          <p:nvSpPr>
            <p:cNvPr id="31767" name="ZoneTexte 65"/>
            <p:cNvSpPr txBox="1">
              <a:spLocks noChangeArrowheads="1"/>
            </p:cNvSpPr>
            <p:nvPr/>
          </p:nvSpPr>
          <p:spPr bwMode="auto">
            <a:xfrm>
              <a:off x="173038" y="3563936"/>
              <a:ext cx="2711402" cy="461572"/>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fr-FR" sz="1200" dirty="0">
                  <a:solidFill>
                    <a:srgbClr val="000090"/>
                  </a:solidFill>
                </a:rPr>
                <a:t> </a:t>
              </a:r>
              <a:r>
                <a:rPr lang="fr-FR" sz="1200" dirty="0" err="1">
                  <a:solidFill>
                    <a:srgbClr val="000090"/>
                  </a:solidFill>
                </a:rPr>
                <a:t>Probiotics</a:t>
              </a:r>
              <a:r>
                <a:rPr lang="fr-FR" sz="1200" dirty="0">
                  <a:solidFill>
                    <a:srgbClr val="000090"/>
                  </a:solidFill>
                </a:rPr>
                <a:t> and </a:t>
              </a:r>
              <a:r>
                <a:rPr lang="fr-FR" sz="1200" dirty="0" err="1">
                  <a:solidFill>
                    <a:srgbClr val="000090"/>
                  </a:solidFill>
                </a:rPr>
                <a:t>Microb.Translocation</a:t>
              </a:r>
              <a:endParaRPr lang="fr-FR" sz="1200" dirty="0">
                <a:solidFill>
                  <a:srgbClr val="000090"/>
                </a:solidFill>
              </a:endParaRPr>
            </a:p>
            <a:p>
              <a:r>
                <a:rPr lang="fr-FR" sz="1200" dirty="0" err="1">
                  <a:solidFill>
                    <a:srgbClr val="000090"/>
                  </a:solidFill>
                </a:rPr>
                <a:t>Mucosal</a:t>
              </a:r>
              <a:r>
                <a:rPr lang="fr-FR" sz="1200" dirty="0">
                  <a:solidFill>
                    <a:srgbClr val="000090"/>
                  </a:solidFill>
                </a:rPr>
                <a:t> </a:t>
              </a:r>
              <a:r>
                <a:rPr lang="fr-FR" sz="1200" dirty="0" err="1">
                  <a:solidFill>
                    <a:srgbClr val="000090"/>
                  </a:solidFill>
                </a:rPr>
                <a:t>Immunol</a:t>
              </a:r>
              <a:r>
                <a:rPr lang="fr-FR" sz="1200" dirty="0">
                  <a:solidFill>
                    <a:srgbClr val="000090"/>
                  </a:solidFill>
                </a:rPr>
                <a:t> 2011;4:554-63</a:t>
              </a:r>
            </a:p>
          </p:txBody>
        </p:sp>
      </p:grpSp>
      <p:grpSp>
        <p:nvGrpSpPr>
          <p:cNvPr id="23" name="Grouper 22"/>
          <p:cNvGrpSpPr/>
          <p:nvPr/>
        </p:nvGrpSpPr>
        <p:grpSpPr>
          <a:xfrm>
            <a:off x="1921672" y="5169403"/>
            <a:ext cx="2252655" cy="1425328"/>
            <a:chOff x="1921672" y="5169403"/>
            <a:chExt cx="2252655" cy="1425328"/>
          </a:xfrm>
        </p:grpSpPr>
        <p:grpSp>
          <p:nvGrpSpPr>
            <p:cNvPr id="22" name="Grouper 21"/>
            <p:cNvGrpSpPr/>
            <p:nvPr/>
          </p:nvGrpSpPr>
          <p:grpSpPr>
            <a:xfrm>
              <a:off x="1921672" y="5848606"/>
              <a:ext cx="2252655" cy="746125"/>
              <a:chOff x="626645" y="5601292"/>
              <a:chExt cx="2252655" cy="746125"/>
            </a:xfrm>
          </p:grpSpPr>
          <p:sp>
            <p:nvSpPr>
              <p:cNvPr id="42" name="Rectangle 41"/>
              <p:cNvSpPr/>
              <p:nvPr/>
            </p:nvSpPr>
            <p:spPr bwMode="auto">
              <a:xfrm>
                <a:off x="626646" y="5601292"/>
                <a:ext cx="2100468" cy="746125"/>
              </a:xfrm>
              <a:prstGeom prst="rect">
                <a:avLst/>
              </a:prstGeom>
              <a:solidFill>
                <a:srgbClr val="FFFCD5"/>
              </a:solidFill>
              <a:ln>
                <a:solidFill>
                  <a:srgbClr val="604A7B"/>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46" name="Rectangle 16"/>
              <p:cNvSpPr>
                <a:spLocks noChangeArrowheads="1"/>
              </p:cNvSpPr>
              <p:nvPr/>
            </p:nvSpPr>
            <p:spPr bwMode="auto">
              <a:xfrm>
                <a:off x="626645" y="5695829"/>
                <a:ext cx="2252655" cy="646331"/>
              </a:xfrm>
              <a:prstGeom prst="rect">
                <a:avLst/>
              </a:prstGeom>
              <a:noFill/>
              <a:ln w="9525">
                <a:noFill/>
                <a:miter lim="800000"/>
                <a:headEnd/>
                <a:tailEnd/>
              </a:ln>
            </p:spPr>
            <p:txBody>
              <a:bodyPr>
                <a:prstTxWarp prst="textNoShape">
                  <a:avLst/>
                </a:prstTxWarp>
                <a:spAutoFit/>
              </a:bodyPr>
              <a:lstStyle/>
              <a:p>
                <a:pPr algn="ctr"/>
                <a:r>
                  <a:rPr lang="fr-FR" dirty="0" err="1" smtClean="0">
                    <a:solidFill>
                      <a:srgbClr val="000000"/>
                    </a:solidFill>
                  </a:rPr>
                  <a:t>Immunosénescence</a:t>
                </a:r>
                <a:r>
                  <a:rPr lang="fr-FR" dirty="0" smtClean="0">
                    <a:solidFill>
                      <a:srgbClr val="000000"/>
                    </a:solidFill>
                  </a:rPr>
                  <a:t> prématurée</a:t>
                </a:r>
                <a:endParaRPr lang="fr-FR" dirty="0">
                  <a:solidFill>
                    <a:srgbClr val="000000"/>
                  </a:solidFill>
                </a:endParaRPr>
              </a:p>
            </p:txBody>
          </p:sp>
        </p:grpSp>
        <p:sp>
          <p:nvSpPr>
            <p:cNvPr id="47" name="Éclair 46"/>
            <p:cNvSpPr/>
            <p:nvPr/>
          </p:nvSpPr>
          <p:spPr bwMode="auto">
            <a:xfrm rot="5400000" flipV="1">
              <a:off x="2060026" y="5207503"/>
              <a:ext cx="635000" cy="558800"/>
            </a:xfrm>
            <a:prstGeom prst="lightningBolt">
              <a:avLst/>
            </a:prstGeom>
            <a:solidFill>
              <a:srgbClr val="B3A2C7"/>
            </a:solidFill>
            <a:ln>
              <a:solidFill>
                <a:srgbClr val="604A7B"/>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grpSp>
    </p:spTree>
    <p:extLst>
      <p:ext uri="{BB962C8B-B14F-4D97-AF65-F5344CB8AC3E}">
        <p14:creationId xmlns:p14="http://schemas.microsoft.com/office/powerpoint/2010/main" val="180034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3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103266" y="2844800"/>
            <a:ext cx="3367383" cy="1892041"/>
          </a:xfrm>
          <a:prstGeom prst="rect">
            <a:avLst/>
          </a:prstGeom>
          <a:scene3d>
            <a:camera prst="orthographicFront"/>
            <a:lightRig rig="threePt" dir="t"/>
          </a:scene3d>
          <a:sp3d>
            <a:bevelT/>
            <a:bevelB/>
          </a:sp3d>
        </p:spPr>
      </p:pic>
      <p:pic>
        <p:nvPicPr>
          <p:cNvPr id="10" name="Image 9"/>
          <p:cNvPicPr>
            <a:picLocks noChangeAspect="1"/>
          </p:cNvPicPr>
          <p:nvPr/>
        </p:nvPicPr>
        <p:blipFill>
          <a:blip r:embed="rId3"/>
          <a:stretch>
            <a:fillRect/>
          </a:stretch>
        </p:blipFill>
        <p:spPr>
          <a:xfrm>
            <a:off x="6681056" y="908411"/>
            <a:ext cx="2278794" cy="1510940"/>
          </a:xfrm>
          <a:prstGeom prst="rect">
            <a:avLst/>
          </a:prstGeom>
          <a:scene3d>
            <a:camera prst="orthographicFront"/>
            <a:lightRig rig="threePt" dir="t"/>
          </a:scene3d>
          <a:sp3d>
            <a:bevelT/>
            <a:bevelB/>
          </a:sp3d>
        </p:spPr>
      </p:pic>
      <p:pic>
        <p:nvPicPr>
          <p:cNvPr id="11" name="Image 10"/>
          <p:cNvPicPr>
            <a:picLocks noChangeAspect="1"/>
          </p:cNvPicPr>
          <p:nvPr/>
        </p:nvPicPr>
        <p:blipFill>
          <a:blip r:embed="rId4"/>
          <a:stretch>
            <a:fillRect/>
          </a:stretch>
        </p:blipFill>
        <p:spPr>
          <a:xfrm>
            <a:off x="6673850" y="2541092"/>
            <a:ext cx="2286000" cy="1442936"/>
          </a:xfrm>
          <a:prstGeom prst="rect">
            <a:avLst/>
          </a:prstGeom>
          <a:scene3d>
            <a:camera prst="orthographicFront"/>
            <a:lightRig rig="threePt" dir="t"/>
          </a:scene3d>
          <a:sp3d>
            <a:bevelT/>
            <a:bevelB/>
          </a:sp3d>
        </p:spPr>
      </p:pic>
      <p:grpSp>
        <p:nvGrpSpPr>
          <p:cNvPr id="14" name="Grouper 13"/>
          <p:cNvGrpSpPr/>
          <p:nvPr/>
        </p:nvGrpSpPr>
        <p:grpSpPr>
          <a:xfrm>
            <a:off x="-10140" y="33480"/>
            <a:ext cx="2738570" cy="2760519"/>
            <a:chOff x="53360" y="96980"/>
            <a:chExt cx="2738570" cy="2760519"/>
          </a:xfrm>
        </p:grpSpPr>
        <p:pic>
          <p:nvPicPr>
            <p:cNvPr id="8" name="Image 7"/>
            <p:cNvPicPr>
              <a:picLocks noChangeAspect="1"/>
            </p:cNvPicPr>
            <p:nvPr/>
          </p:nvPicPr>
          <p:blipFill>
            <a:blip r:embed="rId5"/>
            <a:stretch>
              <a:fillRect/>
            </a:stretch>
          </p:blipFill>
          <p:spPr>
            <a:xfrm>
              <a:off x="209550" y="466128"/>
              <a:ext cx="2489200" cy="2391371"/>
            </a:xfrm>
            <a:prstGeom prst="rect">
              <a:avLst/>
            </a:prstGeom>
            <a:scene3d>
              <a:camera prst="orthographicFront"/>
              <a:lightRig rig="threePt" dir="t"/>
            </a:scene3d>
            <a:sp3d>
              <a:bevelT/>
              <a:bevelB/>
            </a:sp3d>
          </p:spPr>
        </p:pic>
        <p:sp>
          <p:nvSpPr>
            <p:cNvPr id="13" name="ZoneTexte 12"/>
            <p:cNvSpPr txBox="1"/>
            <p:nvPr/>
          </p:nvSpPr>
          <p:spPr>
            <a:xfrm>
              <a:off x="53360" y="96980"/>
              <a:ext cx="2738570" cy="707886"/>
            </a:xfrm>
            <a:prstGeom prst="rect">
              <a:avLst/>
            </a:prstGeom>
            <a:noFill/>
            <a:scene3d>
              <a:camera prst="orthographicFront"/>
              <a:lightRig rig="threePt" dir="t"/>
            </a:scene3d>
            <a:sp3d>
              <a:bevelT/>
              <a:bevelB/>
            </a:sp3d>
          </p:spPr>
          <p:txBody>
            <a:bodyPr wrap="none" rtlCol="0">
              <a:spAutoFit/>
            </a:bodyPr>
            <a:lstStyle/>
            <a:p>
              <a:pPr algn="ctr"/>
              <a:r>
                <a:rPr lang="fr-FR" sz="2000" b="1" dirty="0" smtClean="0">
                  <a:latin typeface="Arial" charset="0"/>
                  <a:ea typeface="Arial" charset="0"/>
                  <a:cs typeface="Arial" charset="0"/>
                </a:rPr>
                <a:t>VIH –HPV- VHC- VHB</a:t>
              </a:r>
            </a:p>
            <a:p>
              <a:pPr algn="ctr"/>
              <a:r>
                <a:rPr lang="fr-FR" sz="2000" b="1" dirty="0" smtClean="0">
                  <a:latin typeface="Arial" charset="0"/>
                  <a:ea typeface="Arial" charset="0"/>
                  <a:cs typeface="Arial" charset="0"/>
                </a:rPr>
                <a:t>EBV- HHV8- HTLV</a:t>
              </a:r>
              <a:endParaRPr lang="fr-FR" sz="2000" b="1" dirty="0">
                <a:latin typeface="Arial" charset="0"/>
                <a:ea typeface="Arial" charset="0"/>
                <a:cs typeface="Arial" charset="0"/>
              </a:endParaRPr>
            </a:p>
          </p:txBody>
        </p:sp>
      </p:grpSp>
      <p:pic>
        <p:nvPicPr>
          <p:cNvPr id="16" name="Image 15"/>
          <p:cNvPicPr>
            <a:picLocks noChangeAspect="1"/>
          </p:cNvPicPr>
          <p:nvPr/>
        </p:nvPicPr>
        <p:blipFill>
          <a:blip r:embed="rId6"/>
          <a:stretch>
            <a:fillRect/>
          </a:stretch>
        </p:blipFill>
        <p:spPr>
          <a:xfrm>
            <a:off x="3388142" y="4953000"/>
            <a:ext cx="2390358" cy="1590675"/>
          </a:xfrm>
          <a:prstGeom prst="rect">
            <a:avLst/>
          </a:prstGeom>
          <a:scene3d>
            <a:camera prst="orthographicFront"/>
            <a:lightRig rig="threePt" dir="t"/>
          </a:scene3d>
          <a:sp3d>
            <a:bevelT/>
            <a:bevelB/>
          </a:sp3d>
        </p:spPr>
      </p:pic>
      <p:grpSp>
        <p:nvGrpSpPr>
          <p:cNvPr id="12" name="Grouper 11"/>
          <p:cNvGrpSpPr/>
          <p:nvPr/>
        </p:nvGrpSpPr>
        <p:grpSpPr>
          <a:xfrm>
            <a:off x="50800" y="2866909"/>
            <a:ext cx="2908734" cy="3921241"/>
            <a:chOff x="50800" y="2866909"/>
            <a:chExt cx="2908734" cy="3921241"/>
          </a:xfrm>
        </p:grpSpPr>
        <p:pic>
          <p:nvPicPr>
            <p:cNvPr id="9" name="Image 8"/>
            <p:cNvPicPr>
              <a:picLocks noChangeAspect="1"/>
            </p:cNvPicPr>
            <p:nvPr/>
          </p:nvPicPr>
          <p:blipFill>
            <a:blip r:embed="rId7"/>
            <a:stretch>
              <a:fillRect/>
            </a:stretch>
          </p:blipFill>
          <p:spPr>
            <a:xfrm>
              <a:off x="50800" y="2866909"/>
              <a:ext cx="2908734" cy="1628891"/>
            </a:xfrm>
            <a:prstGeom prst="rect">
              <a:avLst/>
            </a:prstGeom>
            <a:scene3d>
              <a:camera prst="orthographicFront"/>
              <a:lightRig rig="threePt" dir="t"/>
            </a:scene3d>
            <a:sp3d>
              <a:bevelT/>
              <a:bevelB/>
            </a:sp3d>
          </p:spPr>
        </p:pic>
        <p:pic>
          <p:nvPicPr>
            <p:cNvPr id="15" name="Image 14"/>
            <p:cNvPicPr>
              <a:picLocks noChangeAspect="1"/>
            </p:cNvPicPr>
            <p:nvPr/>
          </p:nvPicPr>
          <p:blipFill>
            <a:blip r:embed="rId8"/>
            <a:stretch>
              <a:fillRect/>
            </a:stretch>
          </p:blipFill>
          <p:spPr>
            <a:xfrm>
              <a:off x="635000" y="4572625"/>
              <a:ext cx="1638300" cy="2215525"/>
            </a:xfrm>
            <a:prstGeom prst="rect">
              <a:avLst/>
            </a:prstGeom>
            <a:scene3d>
              <a:camera prst="orthographicFront"/>
              <a:lightRig rig="threePt" dir="t"/>
            </a:scene3d>
            <a:sp3d>
              <a:bevelT/>
              <a:bevelB/>
            </a:sp3d>
          </p:spPr>
        </p:pic>
      </p:grpSp>
      <p:grpSp>
        <p:nvGrpSpPr>
          <p:cNvPr id="5" name="Grouper 4"/>
          <p:cNvGrpSpPr/>
          <p:nvPr/>
        </p:nvGrpSpPr>
        <p:grpSpPr>
          <a:xfrm>
            <a:off x="6479317" y="3756645"/>
            <a:ext cx="2587625" cy="3154710"/>
            <a:chOff x="6479317" y="3756645"/>
            <a:chExt cx="2587625" cy="3154710"/>
          </a:xfrm>
        </p:grpSpPr>
        <p:pic>
          <p:nvPicPr>
            <p:cNvPr id="17" name="Image 16"/>
            <p:cNvPicPr>
              <a:picLocks noChangeAspect="1"/>
            </p:cNvPicPr>
            <p:nvPr/>
          </p:nvPicPr>
          <p:blipFill>
            <a:blip r:embed="rId9"/>
            <a:stretch>
              <a:fillRect/>
            </a:stretch>
          </p:blipFill>
          <p:spPr>
            <a:xfrm>
              <a:off x="6630256" y="4210051"/>
              <a:ext cx="2436686" cy="2436686"/>
            </a:xfrm>
            <a:prstGeom prst="rect">
              <a:avLst/>
            </a:prstGeom>
            <a:scene3d>
              <a:camera prst="orthographicFront"/>
              <a:lightRig rig="threePt" dir="t"/>
            </a:scene3d>
            <a:sp3d>
              <a:bevelT/>
              <a:bevelB/>
            </a:sp3d>
          </p:spPr>
        </p:pic>
        <p:sp>
          <p:nvSpPr>
            <p:cNvPr id="21" name="ZoneTexte 20"/>
            <p:cNvSpPr txBox="1"/>
            <p:nvPr/>
          </p:nvSpPr>
          <p:spPr>
            <a:xfrm>
              <a:off x="6479317" y="3756645"/>
              <a:ext cx="1115491" cy="3154710"/>
            </a:xfrm>
            <a:prstGeom prst="rect">
              <a:avLst/>
            </a:prstGeom>
            <a:noFill/>
          </p:spPr>
          <p:txBody>
            <a:bodyPr wrap="none" rtlCol="0">
              <a:spAutoFit/>
            </a:bodyPr>
            <a:lstStyle/>
            <a:p>
              <a:r>
                <a:rPr lang="fr-FR" sz="19900" dirty="0" smtClean="0">
                  <a:latin typeface="Garamond"/>
                  <a:cs typeface="Garamond"/>
                </a:rPr>
                <a:t>?</a:t>
              </a:r>
              <a:endParaRPr lang="fr-FR" sz="19900" dirty="0">
                <a:latin typeface="Garamond"/>
                <a:cs typeface="Garamond"/>
              </a:endParaRPr>
            </a:p>
          </p:txBody>
        </p:sp>
      </p:grpSp>
      <p:sp>
        <p:nvSpPr>
          <p:cNvPr id="18" name="ZoneTexte 17"/>
          <p:cNvSpPr txBox="1"/>
          <p:nvPr/>
        </p:nvSpPr>
        <p:spPr>
          <a:xfrm>
            <a:off x="6990763" y="61669"/>
            <a:ext cx="1920764" cy="923330"/>
          </a:xfrm>
          <a:prstGeom prst="rect">
            <a:avLst/>
          </a:prstGeom>
          <a:noFill/>
        </p:spPr>
        <p:txBody>
          <a:bodyPr wrap="square" rtlCol="0">
            <a:spAutoFit/>
          </a:bodyPr>
          <a:lstStyle/>
          <a:p>
            <a:r>
              <a:rPr lang="fr-FR" dirty="0" smtClean="0">
                <a:latin typeface="Arial" charset="0"/>
                <a:ea typeface="Arial" charset="0"/>
                <a:cs typeface="Arial" charset="0"/>
              </a:rPr>
              <a:t>Hydrocarbures, </a:t>
            </a:r>
            <a:r>
              <a:rPr lang="fr-FR" dirty="0" err="1" smtClean="0">
                <a:latin typeface="Arial" charset="0"/>
                <a:ea typeface="Arial" charset="0"/>
                <a:cs typeface="Arial" charset="0"/>
              </a:rPr>
              <a:t>amiante,arsenic</a:t>
            </a:r>
            <a:r>
              <a:rPr lang="fr-FR" dirty="0" smtClean="0">
                <a:latin typeface="Arial" charset="0"/>
                <a:ea typeface="Arial" charset="0"/>
                <a:cs typeface="Arial" charset="0"/>
              </a:rPr>
              <a:t>,</a:t>
            </a:r>
            <a:r>
              <a:rPr lang="is-IS" dirty="0" smtClean="0">
                <a:latin typeface="Arial" charset="0"/>
                <a:ea typeface="Arial" charset="0"/>
                <a:cs typeface="Arial" charset="0"/>
              </a:rPr>
              <a:t>…...</a:t>
            </a:r>
            <a:endParaRPr lang="fr-FR" dirty="0">
              <a:latin typeface="Arial" charset="0"/>
              <a:ea typeface="Arial" charset="0"/>
              <a:cs typeface="Arial" charset="0"/>
            </a:endParaRPr>
          </a:p>
        </p:txBody>
      </p:sp>
      <p:grpSp>
        <p:nvGrpSpPr>
          <p:cNvPr id="19" name="Grouper 18"/>
          <p:cNvGrpSpPr/>
          <p:nvPr/>
        </p:nvGrpSpPr>
        <p:grpSpPr>
          <a:xfrm>
            <a:off x="2489194" y="132965"/>
            <a:ext cx="2016571" cy="844371"/>
            <a:chOff x="2489194" y="132965"/>
            <a:chExt cx="2016571" cy="844371"/>
          </a:xfrm>
        </p:grpSpPr>
        <p:sp>
          <p:nvSpPr>
            <p:cNvPr id="20" name="ZoneTexte 19"/>
            <p:cNvSpPr txBox="1"/>
            <p:nvPr/>
          </p:nvSpPr>
          <p:spPr>
            <a:xfrm flipH="1">
              <a:off x="2489194" y="325107"/>
              <a:ext cx="1277191" cy="584775"/>
            </a:xfrm>
            <a:prstGeom prst="rect">
              <a:avLst/>
            </a:prstGeom>
            <a:solidFill>
              <a:schemeClr val="bg1"/>
            </a:solidFill>
          </p:spPr>
          <p:txBody>
            <a:bodyPr wrap="square" rtlCol="0">
              <a:spAutoFit/>
            </a:bodyPr>
            <a:lstStyle/>
            <a:p>
              <a:r>
                <a:rPr lang="fr-FR" sz="1600" dirty="0" smtClean="0">
                  <a:latin typeface="Arial" charset="0"/>
                  <a:ea typeface="Arial" charset="0"/>
                  <a:cs typeface="Arial" charset="0"/>
                </a:rPr>
                <a:t>Facteurs </a:t>
              </a:r>
            </a:p>
            <a:p>
              <a:r>
                <a:rPr lang="fr-FR" sz="1600" dirty="0" smtClean="0">
                  <a:latin typeface="Arial" charset="0"/>
                  <a:ea typeface="Arial" charset="0"/>
                  <a:cs typeface="Arial" charset="0"/>
                </a:rPr>
                <a:t>génétiques</a:t>
              </a:r>
              <a:endParaRPr lang="fr-FR" sz="1600" dirty="0">
                <a:latin typeface="Arial" charset="0"/>
                <a:ea typeface="Arial" charset="0"/>
                <a:cs typeface="Arial" charset="0"/>
              </a:endParaRPr>
            </a:p>
          </p:txBody>
        </p:sp>
        <p:pic>
          <p:nvPicPr>
            <p:cNvPr id="22" name="Image 21"/>
            <p:cNvPicPr>
              <a:picLocks noChangeAspect="1"/>
            </p:cNvPicPr>
            <p:nvPr/>
          </p:nvPicPr>
          <p:blipFill>
            <a:blip r:embed="rId10"/>
            <a:stretch>
              <a:fillRect/>
            </a:stretch>
          </p:blipFill>
          <p:spPr>
            <a:xfrm>
              <a:off x="3697324" y="132965"/>
              <a:ext cx="808441" cy="844371"/>
            </a:xfrm>
            <a:prstGeom prst="rect">
              <a:avLst/>
            </a:prstGeom>
          </p:spPr>
        </p:pic>
      </p:grpSp>
      <p:grpSp>
        <p:nvGrpSpPr>
          <p:cNvPr id="23" name="Grouper 22"/>
          <p:cNvGrpSpPr/>
          <p:nvPr/>
        </p:nvGrpSpPr>
        <p:grpSpPr>
          <a:xfrm>
            <a:off x="4687515" y="23181"/>
            <a:ext cx="2014460" cy="923330"/>
            <a:chOff x="4687515" y="23181"/>
            <a:chExt cx="2014460" cy="923330"/>
          </a:xfrm>
        </p:grpSpPr>
        <p:sp>
          <p:nvSpPr>
            <p:cNvPr id="24" name="ZoneTexte 23"/>
            <p:cNvSpPr txBox="1"/>
            <p:nvPr/>
          </p:nvSpPr>
          <p:spPr>
            <a:xfrm>
              <a:off x="4687515" y="23181"/>
              <a:ext cx="1274708" cy="923330"/>
            </a:xfrm>
            <a:prstGeom prst="rect">
              <a:avLst/>
            </a:prstGeom>
            <a:noFill/>
          </p:spPr>
          <p:txBody>
            <a:bodyPr wrap="none" rtlCol="0">
              <a:spAutoFit/>
            </a:bodyPr>
            <a:lstStyle/>
            <a:p>
              <a:pPr algn="ctr"/>
              <a:r>
                <a:rPr lang="fr-FR" dirty="0" err="1" smtClean="0">
                  <a:latin typeface="Arial" charset="0"/>
                  <a:ea typeface="Arial" charset="0"/>
                  <a:cs typeface="Arial" charset="0"/>
                </a:rPr>
                <a:t>Rx,UV</a:t>
              </a:r>
              <a:endParaRPr lang="fr-FR" dirty="0" smtClean="0">
                <a:latin typeface="Arial" charset="0"/>
                <a:ea typeface="Arial" charset="0"/>
                <a:cs typeface="Arial" charset="0"/>
              </a:endParaRPr>
            </a:p>
            <a:p>
              <a:pPr algn="ctr"/>
              <a:r>
                <a:rPr lang="fr-FR" dirty="0" smtClean="0">
                  <a:latin typeface="Arial" charset="0"/>
                  <a:ea typeface="Arial" charset="0"/>
                  <a:cs typeface="Arial" charset="0"/>
                </a:rPr>
                <a:t>Radiations</a:t>
              </a:r>
            </a:p>
            <a:p>
              <a:pPr algn="ctr"/>
              <a:r>
                <a:rPr lang="fr-FR" dirty="0" smtClean="0">
                  <a:latin typeface="Arial" charset="0"/>
                  <a:ea typeface="Arial" charset="0"/>
                  <a:cs typeface="Arial" charset="0"/>
                </a:rPr>
                <a:t>ionisantes</a:t>
              </a:r>
              <a:endParaRPr lang="fr-FR" dirty="0">
                <a:latin typeface="Arial" charset="0"/>
                <a:ea typeface="Arial" charset="0"/>
                <a:cs typeface="Arial" charset="0"/>
              </a:endParaRPr>
            </a:p>
          </p:txBody>
        </p:sp>
        <p:pic>
          <p:nvPicPr>
            <p:cNvPr id="25" name="Image 24"/>
            <p:cNvPicPr>
              <a:picLocks noChangeAspect="1"/>
            </p:cNvPicPr>
            <p:nvPr/>
          </p:nvPicPr>
          <p:blipFill>
            <a:blip r:embed="rId11"/>
            <a:stretch>
              <a:fillRect/>
            </a:stretch>
          </p:blipFill>
          <p:spPr>
            <a:xfrm flipH="1">
              <a:off x="5938038" y="100739"/>
              <a:ext cx="763937" cy="711200"/>
            </a:xfrm>
            <a:prstGeom prst="rect">
              <a:avLst/>
            </a:prstGeom>
          </p:spPr>
        </p:pic>
      </p:grpSp>
      <p:pic>
        <p:nvPicPr>
          <p:cNvPr id="6" name="Image 5"/>
          <p:cNvPicPr>
            <a:picLocks noChangeAspect="1"/>
          </p:cNvPicPr>
          <p:nvPr/>
        </p:nvPicPr>
        <p:blipFill>
          <a:blip r:embed="rId12"/>
          <a:stretch>
            <a:fillRect/>
          </a:stretch>
        </p:blipFill>
        <p:spPr>
          <a:xfrm>
            <a:off x="2470578" y="1189945"/>
            <a:ext cx="3797300" cy="1591355"/>
          </a:xfrm>
          <a:prstGeom prst="rect">
            <a:avLst/>
          </a:prstGeom>
          <a:scene3d>
            <a:camera prst="orthographicFront"/>
            <a:lightRig rig="threePt" dir="t"/>
          </a:scene3d>
          <a:sp3d>
            <a:bevelT/>
            <a:bevelB/>
          </a:sp3d>
        </p:spPr>
      </p:pic>
      <p:pic>
        <p:nvPicPr>
          <p:cNvPr id="7" name="Image 6"/>
          <p:cNvPicPr>
            <a:picLocks noChangeAspect="1"/>
          </p:cNvPicPr>
          <p:nvPr/>
        </p:nvPicPr>
        <p:blipFill>
          <a:blip r:embed="rId13">
            <a:alphaModFix amt="34000"/>
          </a:blip>
          <a:stretch>
            <a:fillRect/>
          </a:stretch>
        </p:blipFill>
        <p:spPr>
          <a:xfrm>
            <a:off x="4137441" y="1189945"/>
            <a:ext cx="1346200" cy="2324100"/>
          </a:xfrm>
          <a:prstGeom prst="rect">
            <a:avLst/>
          </a:prstGeom>
        </p:spPr>
      </p:pic>
    </p:spTree>
    <p:extLst>
      <p:ext uri="{BB962C8B-B14F-4D97-AF65-F5344CB8AC3E}">
        <p14:creationId xmlns:p14="http://schemas.microsoft.com/office/powerpoint/2010/main" val="35791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0-#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3"/>
          <p:cNvGrpSpPr/>
          <p:nvPr/>
        </p:nvGrpSpPr>
        <p:grpSpPr>
          <a:xfrm>
            <a:off x="307844" y="75292"/>
            <a:ext cx="8534397" cy="6718300"/>
            <a:chOff x="307844" y="31750"/>
            <a:chExt cx="8534397" cy="6718300"/>
          </a:xfrm>
        </p:grpSpPr>
        <p:grpSp>
          <p:nvGrpSpPr>
            <p:cNvPr id="3" name="Grouper 2"/>
            <p:cNvGrpSpPr>
              <a:grpSpLocks/>
            </p:cNvGrpSpPr>
            <p:nvPr/>
          </p:nvGrpSpPr>
          <p:grpSpPr bwMode="auto">
            <a:xfrm>
              <a:off x="307844" y="31750"/>
              <a:ext cx="8534397" cy="6718300"/>
              <a:chOff x="1034782" y="1"/>
              <a:chExt cx="7314025" cy="5038722"/>
            </a:xfrm>
          </p:grpSpPr>
          <p:grpSp>
            <p:nvGrpSpPr>
              <p:cNvPr id="4" name="Grouper 1"/>
              <p:cNvGrpSpPr>
                <a:grpSpLocks/>
              </p:cNvGrpSpPr>
              <p:nvPr/>
            </p:nvGrpSpPr>
            <p:grpSpPr bwMode="auto">
              <a:xfrm>
                <a:off x="1034782" y="1"/>
                <a:ext cx="7314025" cy="5038722"/>
                <a:chOff x="1316998" y="1"/>
                <a:chExt cx="7314025" cy="5038722"/>
              </a:xfrm>
            </p:grpSpPr>
            <p:pic>
              <p:nvPicPr>
                <p:cNvPr id="71685"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0255" y="1114799"/>
                  <a:ext cx="7150768" cy="392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Forme libre 20"/>
                <p:cNvSpPr>
                  <a:spLocks/>
                </p:cNvSpPr>
                <p:nvPr/>
              </p:nvSpPr>
              <p:spPr bwMode="auto">
                <a:xfrm>
                  <a:off x="2453721" y="3081686"/>
                  <a:ext cx="5651985" cy="0"/>
                </a:xfrm>
                <a:custGeom>
                  <a:avLst/>
                  <a:gdLst>
                    <a:gd name="T0" fmla="*/ 0 w 283372"/>
                    <a:gd name="T1" fmla="*/ 0 h 10497"/>
                    <a:gd name="T2" fmla="*/ 140354509 w 283372"/>
                    <a:gd name="T3" fmla="*/ 0 h 10497"/>
                    <a:gd name="T4" fmla="*/ 0 60000 65536"/>
                    <a:gd name="T5" fmla="*/ 0 60000 65536"/>
                  </a:gdLst>
                  <a:ahLst/>
                  <a:cxnLst>
                    <a:cxn ang="T4">
                      <a:pos x="T0" y="T1"/>
                    </a:cxn>
                    <a:cxn ang="T5">
                      <a:pos x="T2" y="T3"/>
                    </a:cxn>
                  </a:cxnLst>
                  <a:rect l="0" t="0" r="r" b="b"/>
                  <a:pathLst>
                    <a:path w="283372" h="10497">
                      <a:moveTo>
                        <a:pt x="0" y="0"/>
                      </a:moveTo>
                      <a:lnTo>
                        <a:pt x="283372" y="10497"/>
                      </a:lnTo>
                    </a:path>
                  </a:pathLst>
                </a:custGeom>
                <a:noFill/>
                <a:ln w="28575" cmpd="sng">
                  <a:solidFill>
                    <a:srgbClr val="D53E4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pic>
              <p:nvPicPr>
                <p:cNvPr id="7168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6998" y="1"/>
                  <a:ext cx="7314024" cy="95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round/>
                      <a:headEnd/>
                      <a:tailEnd/>
                    </a14:hiddenLine>
                  </a:ext>
                </a:extLst>
              </p:spPr>
            </p:pic>
            <p:sp>
              <p:nvSpPr>
                <p:cNvPr id="71688" name="Forme libre 20"/>
                <p:cNvSpPr>
                  <a:spLocks/>
                </p:cNvSpPr>
                <p:nvPr/>
              </p:nvSpPr>
              <p:spPr bwMode="auto">
                <a:xfrm>
                  <a:off x="2149353" y="3258232"/>
                  <a:ext cx="5795985" cy="0"/>
                </a:xfrm>
                <a:custGeom>
                  <a:avLst/>
                  <a:gdLst>
                    <a:gd name="T0" fmla="*/ 0 w 283372"/>
                    <a:gd name="T1" fmla="*/ 0 h 10497"/>
                    <a:gd name="T2" fmla="*/ 143930430 w 283372"/>
                    <a:gd name="T3" fmla="*/ 0 h 10497"/>
                    <a:gd name="T4" fmla="*/ 0 60000 65536"/>
                    <a:gd name="T5" fmla="*/ 0 60000 65536"/>
                  </a:gdLst>
                  <a:ahLst/>
                  <a:cxnLst>
                    <a:cxn ang="T4">
                      <a:pos x="T0" y="T1"/>
                    </a:cxn>
                    <a:cxn ang="T5">
                      <a:pos x="T2" y="T3"/>
                    </a:cxn>
                  </a:cxnLst>
                  <a:rect l="0" t="0" r="r" b="b"/>
                  <a:pathLst>
                    <a:path w="283372" h="10497">
                      <a:moveTo>
                        <a:pt x="0" y="0"/>
                      </a:moveTo>
                      <a:lnTo>
                        <a:pt x="283372" y="10497"/>
                      </a:lnTo>
                    </a:path>
                  </a:pathLst>
                </a:custGeom>
                <a:noFill/>
                <a:ln w="28575" cmpd="sng">
                  <a:solidFill>
                    <a:srgbClr val="D53E4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1689" name="Forme libre 20"/>
                <p:cNvSpPr>
                  <a:spLocks/>
                </p:cNvSpPr>
                <p:nvPr/>
              </p:nvSpPr>
              <p:spPr bwMode="auto">
                <a:xfrm>
                  <a:off x="2738466" y="4636630"/>
                  <a:ext cx="5327985" cy="0"/>
                </a:xfrm>
                <a:custGeom>
                  <a:avLst/>
                  <a:gdLst>
                    <a:gd name="T0" fmla="*/ 0 w 283372"/>
                    <a:gd name="T1" fmla="*/ 0 h 10497"/>
                    <a:gd name="T2" fmla="*/ 132308688 w 283372"/>
                    <a:gd name="T3" fmla="*/ 0 h 10497"/>
                    <a:gd name="T4" fmla="*/ 0 60000 65536"/>
                    <a:gd name="T5" fmla="*/ 0 60000 65536"/>
                  </a:gdLst>
                  <a:ahLst/>
                  <a:cxnLst>
                    <a:cxn ang="T4">
                      <a:pos x="T0" y="T1"/>
                    </a:cxn>
                    <a:cxn ang="T5">
                      <a:pos x="T2" y="T3"/>
                    </a:cxn>
                  </a:cxnLst>
                  <a:rect l="0" t="0" r="r" b="b"/>
                  <a:pathLst>
                    <a:path w="283372" h="10497">
                      <a:moveTo>
                        <a:pt x="0" y="0"/>
                      </a:moveTo>
                      <a:lnTo>
                        <a:pt x="283372" y="10497"/>
                      </a:lnTo>
                    </a:path>
                  </a:pathLst>
                </a:custGeom>
                <a:noFill/>
                <a:ln w="28575" cmpd="sng">
                  <a:solidFill>
                    <a:srgbClr val="D53E4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pic>
            <p:nvPicPr>
              <p:cNvPr id="71684"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41350" y="727241"/>
                <a:ext cx="18764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rme libre 20"/>
            <p:cNvSpPr>
              <a:spLocks/>
            </p:cNvSpPr>
            <p:nvPr/>
          </p:nvSpPr>
          <p:spPr bwMode="auto">
            <a:xfrm>
              <a:off x="2029990" y="5352443"/>
              <a:ext cx="6216979" cy="0"/>
            </a:xfrm>
            <a:custGeom>
              <a:avLst/>
              <a:gdLst>
                <a:gd name="T0" fmla="*/ 0 w 283372"/>
                <a:gd name="T1" fmla="*/ 0 h 10497"/>
                <a:gd name="T2" fmla="*/ 132308688 w 283372"/>
                <a:gd name="T3" fmla="*/ 0 h 10497"/>
                <a:gd name="T4" fmla="*/ 0 60000 65536"/>
                <a:gd name="T5" fmla="*/ 0 60000 65536"/>
              </a:gdLst>
              <a:ahLst/>
              <a:cxnLst>
                <a:cxn ang="T4">
                  <a:pos x="T0" y="T1"/>
                </a:cxn>
                <a:cxn ang="T5">
                  <a:pos x="T2" y="T3"/>
                </a:cxn>
              </a:cxnLst>
              <a:rect l="0" t="0" r="r" b="b"/>
              <a:pathLst>
                <a:path w="283372" h="10497">
                  <a:moveTo>
                    <a:pt x="0" y="0"/>
                  </a:moveTo>
                  <a:lnTo>
                    <a:pt x="283372" y="10497"/>
                  </a:lnTo>
                </a:path>
              </a:pathLst>
            </a:custGeom>
            <a:noFill/>
            <a:ln w="28575" cmpd="sng">
              <a:solidFill>
                <a:srgbClr val="D53E4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2" name="Forme libre 20"/>
            <p:cNvSpPr>
              <a:spLocks/>
            </p:cNvSpPr>
            <p:nvPr/>
          </p:nvSpPr>
          <p:spPr bwMode="auto">
            <a:xfrm>
              <a:off x="531390" y="5589510"/>
              <a:ext cx="6216979" cy="0"/>
            </a:xfrm>
            <a:custGeom>
              <a:avLst/>
              <a:gdLst>
                <a:gd name="T0" fmla="*/ 0 w 283372"/>
                <a:gd name="T1" fmla="*/ 0 h 10497"/>
                <a:gd name="T2" fmla="*/ 132308688 w 283372"/>
                <a:gd name="T3" fmla="*/ 0 h 10497"/>
                <a:gd name="T4" fmla="*/ 0 60000 65536"/>
                <a:gd name="T5" fmla="*/ 0 60000 65536"/>
              </a:gdLst>
              <a:ahLst/>
              <a:cxnLst>
                <a:cxn ang="T4">
                  <a:pos x="T0" y="T1"/>
                </a:cxn>
                <a:cxn ang="T5">
                  <a:pos x="T2" y="T3"/>
                </a:cxn>
              </a:cxnLst>
              <a:rect l="0" t="0" r="r" b="b"/>
              <a:pathLst>
                <a:path w="283372" h="10497">
                  <a:moveTo>
                    <a:pt x="0" y="0"/>
                  </a:moveTo>
                  <a:lnTo>
                    <a:pt x="283372" y="10497"/>
                  </a:lnTo>
                </a:path>
              </a:pathLst>
            </a:custGeom>
            <a:noFill/>
            <a:ln w="28575" cmpd="sng">
              <a:solidFill>
                <a:srgbClr val="D53E4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13" name="Forme libre 20"/>
          <p:cNvSpPr>
            <a:spLocks/>
          </p:cNvSpPr>
          <p:nvPr/>
        </p:nvSpPr>
        <p:spPr bwMode="auto">
          <a:xfrm>
            <a:off x="1675701" y="2597616"/>
            <a:ext cx="6595040" cy="0"/>
          </a:xfrm>
          <a:custGeom>
            <a:avLst/>
            <a:gdLst>
              <a:gd name="T0" fmla="*/ 0 w 283372"/>
              <a:gd name="T1" fmla="*/ 0 h 10497"/>
              <a:gd name="T2" fmla="*/ 140354509 w 283372"/>
              <a:gd name="T3" fmla="*/ 0 h 10497"/>
              <a:gd name="T4" fmla="*/ 0 60000 65536"/>
              <a:gd name="T5" fmla="*/ 0 60000 65536"/>
            </a:gdLst>
            <a:ahLst/>
            <a:cxnLst>
              <a:cxn ang="T4">
                <a:pos x="T0" y="T1"/>
              </a:cxn>
              <a:cxn ang="T5">
                <a:pos x="T2" y="T3"/>
              </a:cxn>
            </a:cxnLst>
            <a:rect l="0" t="0" r="r" b="b"/>
            <a:pathLst>
              <a:path w="283372" h="10497">
                <a:moveTo>
                  <a:pt x="0" y="0"/>
                </a:moveTo>
                <a:lnTo>
                  <a:pt x="283372" y="10497"/>
                </a:lnTo>
              </a:path>
            </a:pathLst>
          </a:custGeom>
          <a:noFill/>
          <a:ln w="28575" cmpd="sng">
            <a:solidFill>
              <a:srgbClr val="D53E42"/>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nvGrpSpPr>
          <p:cNvPr id="6" name="Grouper 19"/>
          <p:cNvGrpSpPr/>
          <p:nvPr/>
        </p:nvGrpSpPr>
        <p:grpSpPr>
          <a:xfrm>
            <a:off x="1457191" y="4376061"/>
            <a:ext cx="7105633" cy="1513562"/>
            <a:chOff x="1536566" y="4106186"/>
            <a:chExt cx="7105633" cy="1513562"/>
          </a:xfrm>
        </p:grpSpPr>
        <p:sp>
          <p:nvSpPr>
            <p:cNvPr id="18" name="ZoneTexte 17"/>
            <p:cNvSpPr txBox="1"/>
            <p:nvPr/>
          </p:nvSpPr>
          <p:spPr>
            <a:xfrm>
              <a:off x="3071443" y="4943179"/>
              <a:ext cx="5570756" cy="646331"/>
            </a:xfrm>
            <a:prstGeom prst="rect">
              <a:avLst/>
            </a:prstGeom>
            <a:solidFill>
              <a:schemeClr val="bg1"/>
            </a:solidFill>
            <a:scene3d>
              <a:camera prst="orthographicFront"/>
              <a:lightRig rig="threePt" dir="t"/>
            </a:scene3d>
            <a:sp3d>
              <a:bevelT/>
              <a:bevelB/>
            </a:sp3d>
          </p:spPr>
          <p:txBody>
            <a:bodyPr wrap="none" rtlCol="0">
              <a:spAutoFit/>
            </a:bodyPr>
            <a:lstStyle/>
            <a:p>
              <a:r>
                <a:rPr lang="fr-FR" sz="3600" dirty="0" smtClean="0">
                  <a:latin typeface="Arial"/>
                  <a:cs typeface="Arial"/>
                </a:rPr>
                <a:t>Impact de la guérison ? …</a:t>
              </a:r>
              <a:endParaRPr lang="fr-FR" sz="3600" dirty="0">
                <a:latin typeface="Arial"/>
                <a:cs typeface="Arial"/>
              </a:endParaRPr>
            </a:p>
          </p:txBody>
        </p:sp>
        <p:pic>
          <p:nvPicPr>
            <p:cNvPr id="19" name="Image 18" descr="question-mark.jpg"/>
            <p:cNvPicPr>
              <a:picLocks noChangeAspect="1"/>
            </p:cNvPicPr>
            <p:nvPr/>
          </p:nvPicPr>
          <p:blipFill>
            <a:blip r:embed="rId6"/>
            <a:stretch>
              <a:fillRect/>
            </a:stretch>
          </p:blipFill>
          <p:spPr>
            <a:xfrm>
              <a:off x="1536566" y="4106186"/>
              <a:ext cx="1513563" cy="1513562"/>
            </a:xfrm>
            <a:prstGeom prst="rect">
              <a:avLst/>
            </a:prstGeom>
            <a:scene3d>
              <a:camera prst="orthographicFront"/>
              <a:lightRig rig="threePt" dir="t"/>
            </a:scene3d>
            <a:sp3d>
              <a:bevelT/>
              <a:bevelB/>
            </a:sp3d>
          </p:spPr>
        </p:pic>
      </p:grpSp>
      <p:grpSp>
        <p:nvGrpSpPr>
          <p:cNvPr id="25" name="Grouper 23"/>
          <p:cNvGrpSpPr/>
          <p:nvPr/>
        </p:nvGrpSpPr>
        <p:grpSpPr>
          <a:xfrm>
            <a:off x="638542" y="1358984"/>
            <a:ext cx="7484536" cy="101601"/>
            <a:chOff x="965214" y="1317104"/>
            <a:chExt cx="7484536" cy="101601"/>
          </a:xfrm>
        </p:grpSpPr>
        <p:sp>
          <p:nvSpPr>
            <p:cNvPr id="26"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32"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grpSp>
        <p:nvGrpSpPr>
          <p:cNvPr id="21" name="Grouper 41"/>
          <p:cNvGrpSpPr/>
          <p:nvPr/>
        </p:nvGrpSpPr>
        <p:grpSpPr>
          <a:xfrm>
            <a:off x="7170058" y="957964"/>
            <a:ext cx="1838072" cy="966306"/>
            <a:chOff x="-381343" y="-130026"/>
            <a:chExt cx="2861247" cy="2417668"/>
          </a:xfrm>
        </p:grpSpPr>
        <p:grpSp>
          <p:nvGrpSpPr>
            <p:cNvPr id="22" name="Grouper 5"/>
            <p:cNvGrpSpPr/>
            <p:nvPr/>
          </p:nvGrpSpPr>
          <p:grpSpPr>
            <a:xfrm>
              <a:off x="591412" y="-4"/>
              <a:ext cx="1888492" cy="2287646"/>
              <a:chOff x="3206427" y="516400"/>
              <a:chExt cx="4483203" cy="5938622"/>
            </a:xfrm>
          </p:grpSpPr>
          <p:pic>
            <p:nvPicPr>
              <p:cNvPr id="27" name="Image 26"/>
              <p:cNvPicPr>
                <a:picLocks noChangeAspect="1"/>
              </p:cNvPicPr>
              <p:nvPr/>
            </p:nvPicPr>
            <p:blipFill>
              <a:blip r:embed="rId7"/>
              <a:stretch>
                <a:fillRect/>
              </a:stretch>
            </p:blipFill>
            <p:spPr>
              <a:xfrm>
                <a:off x="3206427" y="3477878"/>
                <a:ext cx="4483203" cy="2977144"/>
              </a:xfrm>
              <a:prstGeom prst="rect">
                <a:avLst/>
              </a:prstGeom>
            </p:spPr>
          </p:pic>
          <p:pic>
            <p:nvPicPr>
              <p:cNvPr id="28" name="Image 27"/>
              <p:cNvPicPr>
                <a:picLocks noChangeAspect="1"/>
              </p:cNvPicPr>
              <p:nvPr/>
            </p:nvPicPr>
            <p:blipFill>
              <a:blip r:embed="rId7"/>
              <a:stretch>
                <a:fillRect/>
              </a:stretch>
            </p:blipFill>
            <p:spPr>
              <a:xfrm flipV="1">
                <a:off x="3206428" y="516400"/>
                <a:ext cx="4483202" cy="2977144"/>
              </a:xfrm>
              <a:prstGeom prst="rect">
                <a:avLst/>
              </a:prstGeom>
            </p:spPr>
          </p:pic>
        </p:grpSp>
        <p:sp>
          <p:nvSpPr>
            <p:cNvPr id="23" name="ZoneTexte 22"/>
            <p:cNvSpPr txBox="1"/>
            <p:nvPr/>
          </p:nvSpPr>
          <p:spPr>
            <a:xfrm>
              <a:off x="-381343" y="-130026"/>
              <a:ext cx="1321598" cy="1155072"/>
            </a:xfrm>
            <a:prstGeom prst="rect">
              <a:avLst/>
            </a:prstGeom>
            <a:noFill/>
          </p:spPr>
          <p:txBody>
            <a:bodyPr wrap="square" rtlCol="0">
              <a:spAutoFit/>
            </a:bodyPr>
            <a:lstStyle/>
            <a:p>
              <a:r>
                <a:rPr lang="fr-FR" sz="2400" b="1" dirty="0" smtClean="0">
                  <a:solidFill>
                    <a:srgbClr val="2288A1"/>
                  </a:solidFill>
                  <a:latin typeface="Casual" charset="0"/>
                  <a:ea typeface="Casual" charset="0"/>
                  <a:cs typeface="Casual" charset="0"/>
                </a:rPr>
                <a:t>VHC</a:t>
              </a:r>
              <a:endParaRPr lang="fr-FR" sz="2400" b="1" dirty="0">
                <a:solidFill>
                  <a:srgbClr val="2288A1"/>
                </a:solidFill>
                <a:latin typeface="Casual" charset="0"/>
                <a:ea typeface="Casual" charset="0"/>
                <a:cs typeface="Casual" charset="0"/>
              </a:endParaRPr>
            </a:p>
          </p:txBody>
        </p:sp>
      </p:grpSp>
    </p:spTree>
    <p:extLst>
      <p:ext uri="{BB962C8B-B14F-4D97-AF65-F5344CB8AC3E}">
        <p14:creationId xmlns:p14="http://schemas.microsoft.com/office/powerpoint/2010/main" val="79794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66983119"/>
              </p:ext>
            </p:extLst>
          </p:nvPr>
        </p:nvGraphicFramePr>
        <p:xfrm>
          <a:off x="251520" y="4664251"/>
          <a:ext cx="8640961" cy="1645742"/>
        </p:xfrm>
        <a:graphic>
          <a:graphicData uri="http://schemas.openxmlformats.org/drawingml/2006/table">
            <a:tbl>
              <a:tblPr firstRow="1" bandRow="1">
                <a:tableStyleId>{17292A2E-F333-43FB-9621-5CBBE7FDCDCB}</a:tableStyleId>
              </a:tblPr>
              <a:tblGrid>
                <a:gridCol w="1440160"/>
                <a:gridCol w="1440160"/>
                <a:gridCol w="1440160"/>
                <a:gridCol w="1512168"/>
                <a:gridCol w="1440160"/>
                <a:gridCol w="1368153"/>
              </a:tblGrid>
              <a:tr h="550481">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latin typeface="Arial"/>
                          <a:cs typeface="Arial"/>
                        </a:rPr>
                        <a:t>SIR in HIV+ with CD4 &gt;= 500/mm</a:t>
                      </a:r>
                      <a:r>
                        <a:rPr lang="en-US" sz="1800" baseline="30000" noProof="0" dirty="0" smtClean="0">
                          <a:latin typeface="Arial"/>
                          <a:cs typeface="Arial"/>
                        </a:rPr>
                        <a:t>3</a:t>
                      </a:r>
                      <a:r>
                        <a:rPr lang="en-US" sz="1800" noProof="0" dirty="0" smtClean="0">
                          <a:latin typeface="Arial"/>
                          <a:cs typeface="Arial"/>
                        </a:rPr>
                        <a:t> </a:t>
                      </a:r>
                      <a:r>
                        <a:rPr lang="en-US" sz="1800" noProof="0" dirty="0" smtClean="0">
                          <a:solidFill>
                            <a:srgbClr val="FFFF00"/>
                          </a:solidFill>
                          <a:latin typeface="Arial"/>
                          <a:cs typeface="Arial"/>
                        </a:rPr>
                        <a:t>for more than 2 years (and controlled VL for ADC) </a:t>
                      </a:r>
                      <a:r>
                        <a:rPr lang="en-US" sz="1800" noProof="0" dirty="0" smtClean="0">
                          <a:latin typeface="Arial"/>
                          <a:cs typeface="Arial"/>
                        </a:rPr>
                        <a:t>compared with </a:t>
                      </a:r>
                      <a:r>
                        <a:rPr lang="en-US" sz="1800" noProof="0" dirty="0" smtClean="0">
                          <a:solidFill>
                            <a:srgbClr val="FFFF00"/>
                          </a:solidFill>
                          <a:latin typeface="Arial"/>
                          <a:cs typeface="Arial"/>
                        </a:rPr>
                        <a:t>general</a:t>
                      </a:r>
                      <a:r>
                        <a:rPr lang="en-US" sz="1800" baseline="0" noProof="0" dirty="0" smtClean="0">
                          <a:solidFill>
                            <a:srgbClr val="FFFF00"/>
                          </a:solidFill>
                          <a:latin typeface="Arial"/>
                          <a:cs typeface="Arial"/>
                        </a:rPr>
                        <a:t> population</a:t>
                      </a:r>
                      <a:endParaRPr lang="en-US" sz="1800" noProof="0" dirty="0" smtClean="0">
                        <a:solidFill>
                          <a:srgbClr val="FFFF00"/>
                        </a:solidFill>
                        <a:latin typeface="Arial"/>
                        <a:cs typeface="Arial"/>
                      </a:endParaRPr>
                    </a:p>
                  </a:txBody>
                  <a:tcPr marL="91428" marR="91428">
                    <a:lnL w="38100" cap="flat" cmpd="sng" algn="ctr">
                      <a:solidFill>
                        <a:srgbClr val="1F497D"/>
                      </a:solidFill>
                      <a:prstDash val="solid"/>
                      <a:round/>
                      <a:headEnd type="none" w="med" len="med"/>
                      <a:tailEnd type="none" w="med" len="med"/>
                    </a:lnL>
                    <a:lnR w="38100" cap="flat" cmpd="sng" algn="ctr">
                      <a:solidFill>
                        <a:srgbClr val="1F497D"/>
                      </a:solidFill>
                      <a:prstDash val="solid"/>
                      <a:round/>
                      <a:headEnd type="none" w="med" len="med"/>
                      <a:tailEnd type="none" w="med" len="med"/>
                    </a:lnR>
                    <a:lnT w="38100" cap="flat" cmpd="sng" algn="ctr">
                      <a:solidFill>
                        <a:srgbClr val="1F497D"/>
                      </a:solidFill>
                      <a:prstDash val="solid"/>
                      <a:round/>
                      <a:headEnd type="none" w="med" len="med"/>
                      <a:tailEnd type="none" w="med" len="med"/>
                    </a:lnT>
                    <a:lnB w="38100" cap="flat" cmpd="sng" algn="ctr">
                      <a:solidFill>
                        <a:srgbClr val="1F497D"/>
                      </a:solidFill>
                      <a:prstDash val="solid"/>
                      <a:round/>
                      <a:headEnd type="none" w="med" len="med"/>
                      <a:tailEnd type="none" w="med" len="med"/>
                    </a:lnB>
                    <a:solidFill>
                      <a:srgbClr val="0070C0"/>
                    </a:solidFill>
                  </a:tcPr>
                </a:tc>
                <a:tc hMerge="1">
                  <a:txBody>
                    <a:bodyPr/>
                    <a:lstStyle/>
                    <a:p>
                      <a:pPr algn="ctr"/>
                      <a:endParaRPr lang="fr-FR" sz="1800" dirty="0">
                        <a:solidFill>
                          <a:srgbClr val="000000"/>
                        </a:solidFill>
                      </a:endParaRPr>
                    </a:p>
                  </a:txBody>
                  <a:tcPr marL="91441" marR="91441" marT="45631" marB="45631"/>
                </a:tc>
                <a:tc hMerge="1">
                  <a:txBody>
                    <a:bodyPr/>
                    <a:lstStyle/>
                    <a:p>
                      <a:pPr algn="ctr"/>
                      <a:endParaRPr lang="fr-FR" sz="1800" dirty="0">
                        <a:solidFill>
                          <a:srgbClr val="000000"/>
                        </a:solidFill>
                      </a:endParaRPr>
                    </a:p>
                  </a:txBody>
                  <a:tcPr marL="91441" marR="91441" marT="45631" marB="45631"/>
                </a:tc>
                <a:tc hMerge="1">
                  <a:txBody>
                    <a:bodyPr/>
                    <a:lstStyle/>
                    <a:p>
                      <a:pPr algn="ctr"/>
                      <a:endParaRPr lang="fr-FR" sz="1800" dirty="0">
                        <a:solidFill>
                          <a:srgbClr val="000000"/>
                        </a:solidFill>
                      </a:endParaRPr>
                    </a:p>
                  </a:txBody>
                  <a:tcPr marL="91441" marR="91441" marT="45631" marB="45631"/>
                </a:tc>
                <a:tc hMerge="1">
                  <a:txBody>
                    <a:bodyPr/>
                    <a:lstStyle/>
                    <a:p>
                      <a:pPr algn="ctr"/>
                      <a:endParaRPr lang="fr-FR" sz="1800" dirty="0">
                        <a:solidFill>
                          <a:srgbClr val="000000"/>
                        </a:solidFill>
                      </a:endParaRPr>
                    </a:p>
                  </a:txBody>
                  <a:tcPr marL="91441" marR="91441" marT="45631" marB="45631"/>
                </a:tc>
                <a:tc hMerge="1">
                  <a:txBody>
                    <a:bodyPr/>
                    <a:lstStyle/>
                    <a:p>
                      <a:pPr algn="ctr"/>
                      <a:endParaRPr lang="fr-FR" sz="1800" dirty="0">
                        <a:solidFill>
                          <a:schemeClr val="bg1"/>
                        </a:solidFill>
                      </a:endParaRPr>
                    </a:p>
                  </a:txBody>
                  <a:tcPr marL="91441" marR="91441" marT="45631" marB="45631"/>
                </a:tc>
              </a:tr>
              <a:tr h="314407">
                <a:tc>
                  <a:txBody>
                    <a:bodyPr/>
                    <a:lstStyle/>
                    <a:p>
                      <a:pPr algn="ctr"/>
                      <a:r>
                        <a:rPr lang="fr-FR" sz="1800" b="1" dirty="0" smtClean="0">
                          <a:latin typeface="Arial"/>
                          <a:cs typeface="Arial"/>
                        </a:rPr>
                        <a:t>KS</a:t>
                      </a:r>
                      <a:endParaRPr lang="fr-FR" sz="1800" b="1" dirty="0">
                        <a:solidFill>
                          <a:srgbClr val="000000"/>
                        </a:solidFill>
                        <a:latin typeface="Arial"/>
                        <a:cs typeface="Arial"/>
                      </a:endParaRPr>
                    </a:p>
                  </a:txBody>
                  <a:tcPr marL="91441" marR="91441" marT="45631" marB="45631">
                    <a:lnL w="38100" cap="flat" cmpd="sng" algn="ctr">
                      <a:solidFill>
                        <a:srgbClr val="1F497D"/>
                      </a:solidFill>
                      <a:prstDash val="solid"/>
                      <a:round/>
                      <a:headEnd type="none" w="med" len="med"/>
                      <a:tailEnd type="none" w="med" len="med"/>
                    </a:lnL>
                    <a:lnT w="38100" cap="flat" cmpd="sng" algn="ctr">
                      <a:solidFill>
                        <a:srgbClr val="1F497D"/>
                      </a:solidFill>
                      <a:prstDash val="solid"/>
                      <a:round/>
                      <a:headEnd type="none" w="med" len="med"/>
                      <a:tailEnd type="none" w="med" len="med"/>
                    </a:lnT>
                    <a:lnB w="38100" cap="flat" cmpd="sng" algn="ctr">
                      <a:solidFill>
                        <a:srgbClr val="1F497D"/>
                      </a:solidFill>
                      <a:prstDash val="solid"/>
                      <a:round/>
                      <a:headEnd type="none" w="med" len="med"/>
                      <a:tailEnd type="none" w="med" len="med"/>
                    </a:lnB>
                  </a:tcPr>
                </a:tc>
                <a:tc>
                  <a:txBody>
                    <a:bodyPr/>
                    <a:lstStyle/>
                    <a:p>
                      <a:pPr algn="ctr"/>
                      <a:r>
                        <a:rPr lang="fr-FR" sz="1800" b="1" dirty="0" smtClean="0">
                          <a:latin typeface="Arial"/>
                          <a:cs typeface="Arial"/>
                        </a:rPr>
                        <a:t>NHL</a:t>
                      </a:r>
                      <a:endParaRPr lang="fr-FR" sz="1800" b="1" dirty="0">
                        <a:solidFill>
                          <a:srgbClr val="000000"/>
                        </a:solidFill>
                        <a:latin typeface="Arial"/>
                        <a:cs typeface="Arial"/>
                      </a:endParaRPr>
                    </a:p>
                  </a:txBody>
                  <a:tcPr marL="91441" marR="91441" marT="45631" marB="45631">
                    <a:lnT w="38100" cap="flat" cmpd="sng" algn="ctr">
                      <a:solidFill>
                        <a:srgbClr val="1F497D"/>
                      </a:solidFill>
                      <a:prstDash val="solid"/>
                      <a:round/>
                      <a:headEnd type="none" w="med" len="med"/>
                      <a:tailEnd type="none" w="med" len="med"/>
                    </a:lnT>
                    <a:lnB w="38100" cap="flat" cmpd="sng" algn="ctr">
                      <a:solidFill>
                        <a:srgbClr val="1F497D"/>
                      </a:solidFill>
                      <a:prstDash val="solid"/>
                      <a:round/>
                      <a:headEnd type="none" w="med" len="med"/>
                      <a:tailEnd type="none" w="med" len="med"/>
                    </a:lnB>
                  </a:tcPr>
                </a:tc>
                <a:tc>
                  <a:txBody>
                    <a:bodyPr/>
                    <a:lstStyle/>
                    <a:p>
                      <a:pPr algn="ctr"/>
                      <a:r>
                        <a:rPr lang="fr-FR" sz="1800" b="1" dirty="0" smtClean="0">
                          <a:latin typeface="Arial"/>
                          <a:cs typeface="Arial"/>
                        </a:rPr>
                        <a:t>HL</a:t>
                      </a:r>
                      <a:endParaRPr lang="fr-FR" sz="1800" b="1" dirty="0">
                        <a:solidFill>
                          <a:srgbClr val="000000"/>
                        </a:solidFill>
                        <a:latin typeface="Arial"/>
                        <a:cs typeface="Arial"/>
                      </a:endParaRPr>
                    </a:p>
                  </a:txBody>
                  <a:tcPr marL="91441" marR="91441" marT="45631" marB="45631">
                    <a:lnT w="38100" cap="flat" cmpd="sng" algn="ctr">
                      <a:solidFill>
                        <a:srgbClr val="1F497D"/>
                      </a:solidFill>
                      <a:prstDash val="solid"/>
                      <a:round/>
                      <a:headEnd type="none" w="med" len="med"/>
                      <a:tailEnd type="none" w="med" len="med"/>
                    </a:lnT>
                    <a:lnB w="38100" cap="flat" cmpd="sng" algn="ctr">
                      <a:solidFill>
                        <a:srgbClr val="1F497D"/>
                      </a:solidFill>
                      <a:prstDash val="solid"/>
                      <a:round/>
                      <a:headEnd type="none" w="med" len="med"/>
                      <a:tailEnd type="none" w="med" len="med"/>
                    </a:lnB>
                  </a:tcPr>
                </a:tc>
                <a:tc>
                  <a:txBody>
                    <a:bodyPr/>
                    <a:lstStyle/>
                    <a:p>
                      <a:pPr algn="ctr"/>
                      <a:r>
                        <a:rPr lang="fr-FR" sz="1800" b="1" dirty="0" smtClean="0">
                          <a:latin typeface="Arial"/>
                          <a:cs typeface="Arial"/>
                        </a:rPr>
                        <a:t>Anal</a:t>
                      </a:r>
                      <a:endParaRPr lang="fr-FR" sz="1800" b="1" dirty="0">
                        <a:solidFill>
                          <a:srgbClr val="000000"/>
                        </a:solidFill>
                        <a:latin typeface="Arial"/>
                        <a:cs typeface="Arial"/>
                      </a:endParaRPr>
                    </a:p>
                  </a:txBody>
                  <a:tcPr marL="91441" marR="91441" marT="45631" marB="45631">
                    <a:lnT w="38100" cap="flat" cmpd="sng" algn="ctr">
                      <a:solidFill>
                        <a:srgbClr val="1F497D"/>
                      </a:solidFill>
                      <a:prstDash val="solid"/>
                      <a:round/>
                      <a:headEnd type="none" w="med" len="med"/>
                      <a:tailEnd type="none" w="med" len="med"/>
                    </a:lnT>
                    <a:lnB w="38100" cap="flat" cmpd="sng" algn="ctr">
                      <a:solidFill>
                        <a:srgbClr val="1F497D"/>
                      </a:solidFill>
                      <a:prstDash val="solid"/>
                      <a:round/>
                      <a:headEnd type="none" w="med" len="med"/>
                      <a:tailEnd type="none" w="med" len="med"/>
                    </a:lnB>
                  </a:tcPr>
                </a:tc>
                <a:tc>
                  <a:txBody>
                    <a:bodyPr/>
                    <a:lstStyle/>
                    <a:p>
                      <a:pPr algn="ctr"/>
                      <a:r>
                        <a:rPr lang="fr-FR" sz="1800" b="1" dirty="0" smtClean="0">
                          <a:latin typeface="Arial"/>
                          <a:cs typeface="Arial"/>
                        </a:rPr>
                        <a:t>Lung</a:t>
                      </a:r>
                      <a:endParaRPr lang="fr-FR" sz="1800" b="1" dirty="0">
                        <a:solidFill>
                          <a:srgbClr val="000000"/>
                        </a:solidFill>
                        <a:latin typeface="Arial"/>
                        <a:cs typeface="Arial"/>
                      </a:endParaRPr>
                    </a:p>
                  </a:txBody>
                  <a:tcPr marL="91441" marR="91441" marT="45631" marB="45631">
                    <a:lnT w="38100" cap="flat" cmpd="sng" algn="ctr">
                      <a:solidFill>
                        <a:srgbClr val="1F497D"/>
                      </a:solidFill>
                      <a:prstDash val="solid"/>
                      <a:round/>
                      <a:headEnd type="none" w="med" len="med"/>
                      <a:tailEnd type="none" w="med" len="med"/>
                    </a:lnT>
                    <a:lnB w="38100" cap="flat" cmpd="sng" algn="ctr">
                      <a:solidFill>
                        <a:srgbClr val="1F497D"/>
                      </a:solidFill>
                      <a:prstDash val="solid"/>
                      <a:round/>
                      <a:headEnd type="none" w="med" len="med"/>
                      <a:tailEnd type="none" w="med" len="med"/>
                    </a:lnB>
                  </a:tcPr>
                </a:tc>
                <a:tc>
                  <a:txBody>
                    <a:bodyPr/>
                    <a:lstStyle/>
                    <a:p>
                      <a:pPr algn="ctr"/>
                      <a:r>
                        <a:rPr lang="fr-FR" sz="1800" b="1" dirty="0" err="1" smtClean="0">
                          <a:latin typeface="Arial"/>
                          <a:cs typeface="Arial"/>
                        </a:rPr>
                        <a:t>Liver</a:t>
                      </a:r>
                      <a:endParaRPr lang="fr-FR" sz="1800" b="1" dirty="0">
                        <a:solidFill>
                          <a:schemeClr val="tx1"/>
                        </a:solidFill>
                        <a:latin typeface="Arial"/>
                        <a:cs typeface="Arial"/>
                      </a:endParaRPr>
                    </a:p>
                  </a:txBody>
                  <a:tcPr marL="91441" marR="91441" marT="45631" marB="45631">
                    <a:lnR w="38100" cap="flat" cmpd="sng" algn="ctr">
                      <a:solidFill>
                        <a:srgbClr val="1F497D"/>
                      </a:solidFill>
                      <a:prstDash val="solid"/>
                      <a:round/>
                      <a:headEnd type="none" w="med" len="med"/>
                      <a:tailEnd type="none" w="med" len="med"/>
                    </a:lnR>
                    <a:lnT w="38100" cap="flat" cmpd="sng" algn="ctr">
                      <a:solidFill>
                        <a:srgbClr val="1F497D"/>
                      </a:solidFill>
                      <a:prstDash val="solid"/>
                      <a:round/>
                      <a:headEnd type="none" w="med" len="med"/>
                      <a:tailEnd type="none" w="med" len="med"/>
                    </a:lnT>
                    <a:lnB w="38100" cap="flat" cmpd="sng" algn="ctr">
                      <a:solidFill>
                        <a:srgbClr val="1F497D"/>
                      </a:solidFill>
                      <a:prstDash val="solid"/>
                      <a:round/>
                      <a:headEnd type="none" w="med" len="med"/>
                      <a:tailEnd type="none" w="med" len="med"/>
                    </a:lnB>
                  </a:tcPr>
                </a:tc>
              </a:tr>
              <a:tr h="639837">
                <a:tc>
                  <a:txBody>
                    <a:bodyPr/>
                    <a:lstStyle/>
                    <a:p>
                      <a:pPr algn="ctr"/>
                      <a:r>
                        <a:rPr lang="en-US" noProof="0" dirty="0" smtClean="0">
                          <a:solidFill>
                            <a:srgbClr val="C00000"/>
                          </a:solidFill>
                          <a:latin typeface="Arial"/>
                          <a:cs typeface="Arial"/>
                        </a:rPr>
                        <a:t>35.4 </a:t>
                      </a:r>
                    </a:p>
                    <a:p>
                      <a:pPr algn="ctr"/>
                      <a:r>
                        <a:rPr lang="en-US" noProof="0" dirty="0" smtClean="0">
                          <a:solidFill>
                            <a:srgbClr val="C00000"/>
                          </a:solidFill>
                          <a:latin typeface="Arial"/>
                          <a:cs typeface="Arial"/>
                        </a:rPr>
                        <a:t>(18.3-61.9)</a:t>
                      </a:r>
                      <a:endParaRPr lang="en-US" noProof="0" dirty="0">
                        <a:solidFill>
                          <a:srgbClr val="C00000"/>
                        </a:solidFill>
                        <a:latin typeface="Arial"/>
                        <a:cs typeface="Arial"/>
                      </a:endParaRPr>
                    </a:p>
                  </a:txBody>
                  <a:tcPr marL="91428" marR="91428">
                    <a:lnL w="38100" cap="flat" cmpd="sng" algn="ctr">
                      <a:solidFill>
                        <a:srgbClr val="1F497D"/>
                      </a:solidFill>
                      <a:prstDash val="solid"/>
                      <a:round/>
                      <a:headEnd type="none" w="med" len="med"/>
                      <a:tailEnd type="none" w="med" len="med"/>
                    </a:lnL>
                    <a:lnT w="38100" cap="flat" cmpd="sng" algn="ctr">
                      <a:solidFill>
                        <a:srgbClr val="1F497D"/>
                      </a:solidFill>
                      <a:prstDash val="solid"/>
                      <a:round/>
                      <a:headEnd type="none" w="med" len="med"/>
                      <a:tailEnd type="none" w="med" len="med"/>
                    </a:lnT>
                    <a:lnB w="38100" cap="flat" cmpd="sng" algn="ctr">
                      <a:solidFill>
                        <a:srgbClr val="1F497D"/>
                      </a:solidFill>
                      <a:prstDash val="solid"/>
                      <a:round/>
                      <a:headEnd type="none" w="med" len="med"/>
                      <a:tailEnd type="none" w="med" len="med"/>
                    </a:lnB>
                  </a:tcPr>
                </a:tc>
                <a:tc>
                  <a:txBody>
                    <a:bodyPr/>
                    <a:lstStyle/>
                    <a:p>
                      <a:pPr algn="ctr"/>
                      <a:r>
                        <a:rPr lang="en-US" noProof="0" dirty="0" smtClean="0">
                          <a:solidFill>
                            <a:schemeClr val="tx1"/>
                          </a:solidFill>
                          <a:latin typeface="Arial"/>
                          <a:cs typeface="Arial"/>
                        </a:rPr>
                        <a:t>1.0</a:t>
                      </a:r>
                      <a:r>
                        <a:rPr lang="en-US" baseline="0" noProof="0" dirty="0" smtClean="0">
                          <a:solidFill>
                            <a:schemeClr val="tx1"/>
                          </a:solidFill>
                          <a:latin typeface="Arial"/>
                          <a:cs typeface="Arial"/>
                        </a:rPr>
                        <a:t> </a:t>
                      </a:r>
                    </a:p>
                    <a:p>
                      <a:pPr algn="ctr"/>
                      <a:r>
                        <a:rPr lang="en-US" baseline="0" noProof="0" dirty="0" smtClean="0">
                          <a:solidFill>
                            <a:schemeClr val="tx1"/>
                          </a:solidFill>
                          <a:latin typeface="Arial"/>
                          <a:cs typeface="Arial"/>
                        </a:rPr>
                        <a:t>(0.4-1.8)</a:t>
                      </a:r>
                      <a:endParaRPr lang="en-US" noProof="0" dirty="0">
                        <a:solidFill>
                          <a:schemeClr val="tx1"/>
                        </a:solidFill>
                        <a:latin typeface="Arial"/>
                        <a:cs typeface="Arial"/>
                      </a:endParaRPr>
                    </a:p>
                  </a:txBody>
                  <a:tcPr marL="91428" marR="91428">
                    <a:lnT w="38100" cap="flat" cmpd="sng" algn="ctr">
                      <a:solidFill>
                        <a:srgbClr val="1F497D"/>
                      </a:solidFill>
                      <a:prstDash val="solid"/>
                      <a:round/>
                      <a:headEnd type="none" w="med" len="med"/>
                      <a:tailEnd type="none" w="med" len="med"/>
                    </a:lnT>
                    <a:lnB w="38100" cap="flat" cmpd="sng" algn="ctr">
                      <a:solidFill>
                        <a:srgbClr val="1F497D"/>
                      </a:solidFill>
                      <a:prstDash val="solid"/>
                      <a:round/>
                      <a:headEnd type="none" w="med" len="med"/>
                      <a:tailEnd type="none" w="med" len="med"/>
                    </a:lnB>
                  </a:tcPr>
                </a:tc>
                <a:tc>
                  <a:txBody>
                    <a:bodyPr/>
                    <a:lstStyle/>
                    <a:p>
                      <a:pPr algn="ctr"/>
                      <a:r>
                        <a:rPr lang="en-US" noProof="0" dirty="0" smtClean="0">
                          <a:solidFill>
                            <a:srgbClr val="C00000"/>
                          </a:solidFill>
                          <a:latin typeface="Arial"/>
                          <a:cs typeface="Arial"/>
                        </a:rPr>
                        <a:t>9.4</a:t>
                      </a:r>
                    </a:p>
                    <a:p>
                      <a:pPr algn="ctr"/>
                      <a:r>
                        <a:rPr lang="en-US" noProof="0" dirty="0" smtClean="0">
                          <a:solidFill>
                            <a:srgbClr val="C00000"/>
                          </a:solidFill>
                          <a:latin typeface="Arial"/>
                          <a:cs typeface="Arial"/>
                        </a:rPr>
                        <a:t>(7.9-16.8)</a:t>
                      </a:r>
                      <a:endParaRPr lang="en-US" noProof="0" dirty="0">
                        <a:solidFill>
                          <a:srgbClr val="C00000"/>
                        </a:solidFill>
                        <a:latin typeface="Arial"/>
                        <a:cs typeface="Arial"/>
                      </a:endParaRPr>
                    </a:p>
                  </a:txBody>
                  <a:tcPr marL="91428" marR="91428">
                    <a:lnT w="38100" cap="flat" cmpd="sng" algn="ctr">
                      <a:solidFill>
                        <a:srgbClr val="1F497D"/>
                      </a:solidFill>
                      <a:prstDash val="solid"/>
                      <a:round/>
                      <a:headEnd type="none" w="med" len="med"/>
                      <a:tailEnd type="none" w="med" len="med"/>
                    </a:lnT>
                    <a:lnB w="38100" cap="flat" cmpd="sng" algn="ctr">
                      <a:solidFill>
                        <a:srgbClr val="1F497D"/>
                      </a:solidFill>
                      <a:prstDash val="solid"/>
                      <a:round/>
                      <a:headEnd type="none" w="med" len="med"/>
                      <a:tailEnd type="none" w="med" len="med"/>
                    </a:lnB>
                  </a:tcPr>
                </a:tc>
                <a:tc>
                  <a:txBody>
                    <a:bodyPr/>
                    <a:lstStyle/>
                    <a:p>
                      <a:pPr algn="ctr"/>
                      <a:r>
                        <a:rPr lang="en-US" noProof="0" dirty="0" smtClean="0">
                          <a:latin typeface="Arial"/>
                          <a:cs typeface="Arial"/>
                        </a:rPr>
                        <a:t>-</a:t>
                      </a:r>
                      <a:endParaRPr lang="en-US" noProof="0" dirty="0">
                        <a:latin typeface="Arial"/>
                        <a:cs typeface="Arial"/>
                      </a:endParaRPr>
                    </a:p>
                  </a:txBody>
                  <a:tcPr marL="91428" marR="91428">
                    <a:lnT w="38100" cap="flat" cmpd="sng" algn="ctr">
                      <a:solidFill>
                        <a:srgbClr val="1F497D"/>
                      </a:solidFill>
                      <a:prstDash val="solid"/>
                      <a:round/>
                      <a:headEnd type="none" w="med" len="med"/>
                      <a:tailEnd type="none" w="med" len="med"/>
                    </a:lnT>
                    <a:lnB w="38100" cap="flat" cmpd="sng" algn="ctr">
                      <a:solidFill>
                        <a:srgbClr val="1F497D"/>
                      </a:solidFill>
                      <a:prstDash val="solid"/>
                      <a:round/>
                      <a:headEnd type="none" w="med" len="med"/>
                      <a:tailEnd type="none" w="med" len="med"/>
                    </a:lnB>
                  </a:tcPr>
                </a:tc>
                <a:tc>
                  <a:txBody>
                    <a:bodyPr/>
                    <a:lstStyle/>
                    <a:p>
                      <a:pPr algn="ctr"/>
                      <a:r>
                        <a:rPr lang="en-US" noProof="0" dirty="0" smtClean="0">
                          <a:latin typeface="Arial"/>
                          <a:cs typeface="Arial"/>
                        </a:rPr>
                        <a:t>0.9 </a:t>
                      </a:r>
                    </a:p>
                    <a:p>
                      <a:pPr algn="ctr"/>
                      <a:r>
                        <a:rPr lang="en-US" noProof="0" dirty="0" smtClean="0">
                          <a:latin typeface="Arial"/>
                          <a:cs typeface="Arial"/>
                        </a:rPr>
                        <a:t>(0.6-1.3)</a:t>
                      </a:r>
                      <a:endParaRPr lang="en-US" noProof="0" dirty="0">
                        <a:latin typeface="Arial"/>
                        <a:cs typeface="Arial"/>
                      </a:endParaRPr>
                    </a:p>
                  </a:txBody>
                  <a:tcPr marL="91428" marR="91428">
                    <a:lnT w="38100" cap="flat" cmpd="sng" algn="ctr">
                      <a:solidFill>
                        <a:srgbClr val="1F497D"/>
                      </a:solidFill>
                      <a:prstDash val="solid"/>
                      <a:round/>
                      <a:headEnd type="none" w="med" len="med"/>
                      <a:tailEnd type="none" w="med" len="med"/>
                    </a:lnT>
                    <a:lnB w="38100" cap="flat" cmpd="sng" algn="ctr">
                      <a:solidFill>
                        <a:srgbClr val="1F497D"/>
                      </a:solidFill>
                      <a:prstDash val="solid"/>
                      <a:round/>
                      <a:headEnd type="none" w="med" len="med"/>
                      <a:tailEnd type="none" w="med" len="med"/>
                    </a:lnB>
                  </a:tcPr>
                </a:tc>
                <a:tc>
                  <a:txBody>
                    <a:bodyPr/>
                    <a:lstStyle/>
                    <a:p>
                      <a:pPr algn="ctr"/>
                      <a:r>
                        <a:rPr lang="en-US" noProof="0" dirty="0" smtClean="0">
                          <a:solidFill>
                            <a:srgbClr val="C00000"/>
                          </a:solidFill>
                          <a:latin typeface="Arial"/>
                          <a:cs typeface="Arial"/>
                        </a:rPr>
                        <a:t>2.4 </a:t>
                      </a:r>
                    </a:p>
                    <a:p>
                      <a:pPr algn="ctr"/>
                      <a:r>
                        <a:rPr lang="en-US" noProof="0" dirty="0" smtClean="0">
                          <a:solidFill>
                            <a:srgbClr val="C00000"/>
                          </a:solidFill>
                          <a:latin typeface="Arial"/>
                          <a:cs typeface="Arial"/>
                        </a:rPr>
                        <a:t>(1.4-4.1)</a:t>
                      </a:r>
                      <a:endParaRPr lang="en-US" noProof="0" dirty="0">
                        <a:solidFill>
                          <a:srgbClr val="C00000"/>
                        </a:solidFill>
                        <a:latin typeface="Arial"/>
                        <a:cs typeface="Arial"/>
                      </a:endParaRPr>
                    </a:p>
                  </a:txBody>
                  <a:tcPr marL="91428" marR="91428">
                    <a:lnR w="38100" cap="flat" cmpd="sng" algn="ctr">
                      <a:solidFill>
                        <a:srgbClr val="1F497D"/>
                      </a:solidFill>
                      <a:prstDash val="solid"/>
                      <a:round/>
                      <a:headEnd type="none" w="med" len="med"/>
                      <a:tailEnd type="none" w="med" len="med"/>
                    </a:lnR>
                    <a:lnT w="38100" cap="flat" cmpd="sng" algn="ctr">
                      <a:solidFill>
                        <a:srgbClr val="1F497D"/>
                      </a:solidFill>
                      <a:prstDash val="solid"/>
                      <a:round/>
                      <a:headEnd type="none" w="med" len="med"/>
                      <a:tailEnd type="none" w="med" len="med"/>
                    </a:lnT>
                    <a:lnB w="38100" cap="flat" cmpd="sng" algn="ctr">
                      <a:solidFill>
                        <a:srgbClr val="1F497D"/>
                      </a:solidFill>
                      <a:prstDash val="solid"/>
                      <a:round/>
                      <a:headEnd type="none" w="med" len="med"/>
                      <a:tailEnd type="none" w="med" len="med"/>
                    </a:lnB>
                  </a:tcPr>
                </a:tc>
              </a:tr>
            </a:tbl>
          </a:graphicData>
        </a:graphic>
      </p:graphicFrame>
      <p:sp>
        <p:nvSpPr>
          <p:cNvPr id="14" name="ZoneTexte 13"/>
          <p:cNvSpPr txBox="1"/>
          <p:nvPr/>
        </p:nvSpPr>
        <p:spPr>
          <a:xfrm>
            <a:off x="612390" y="500242"/>
            <a:ext cx="7716856" cy="646331"/>
          </a:xfrm>
          <a:prstGeom prst="rect">
            <a:avLst/>
          </a:prstGeom>
          <a:noFill/>
        </p:spPr>
        <p:txBody>
          <a:bodyPr wrap="none" rtlCol="0">
            <a:spAutoFit/>
          </a:bodyPr>
          <a:lstStyle/>
          <a:p>
            <a:r>
              <a:rPr lang="fr-FR" sz="3600" dirty="0" smtClean="0">
                <a:latin typeface="Arial"/>
                <a:cs typeface="Arial"/>
              </a:rPr>
              <a:t>Effet de la restauration immunitaire ?</a:t>
            </a:r>
            <a:endParaRPr lang="fr-FR" sz="3600" dirty="0">
              <a:latin typeface="Arial"/>
              <a:cs typeface="Arial"/>
            </a:endParaRPr>
          </a:p>
        </p:txBody>
      </p:sp>
      <p:sp>
        <p:nvSpPr>
          <p:cNvPr id="9" name="Rectangle 8"/>
          <p:cNvSpPr/>
          <p:nvPr/>
        </p:nvSpPr>
        <p:spPr>
          <a:xfrm>
            <a:off x="5996060" y="6437869"/>
            <a:ext cx="2896421" cy="276999"/>
          </a:xfrm>
          <a:prstGeom prst="rect">
            <a:avLst/>
          </a:prstGeom>
        </p:spPr>
        <p:txBody>
          <a:bodyPr wrap="none">
            <a:spAutoFit/>
          </a:bodyPr>
          <a:lstStyle/>
          <a:p>
            <a:r>
              <a:rPr lang="fr-FR" sz="1200" dirty="0" err="1" smtClean="0">
                <a:latin typeface="Arial"/>
                <a:cs typeface="Arial"/>
              </a:rPr>
              <a:t>Hleyhel</a:t>
            </a:r>
            <a:r>
              <a:rPr lang="fr-FR" sz="1200" dirty="0" smtClean="0">
                <a:latin typeface="Arial"/>
                <a:cs typeface="Arial"/>
              </a:rPr>
              <a:t> M et </a:t>
            </a:r>
            <a:r>
              <a:rPr lang="fr-FR" sz="1200" dirty="0" err="1" smtClean="0">
                <a:latin typeface="Arial"/>
                <a:cs typeface="Arial"/>
              </a:rPr>
              <a:t>al,AIDS</a:t>
            </a:r>
            <a:r>
              <a:rPr lang="fr-FR" sz="1200" dirty="0" smtClean="0">
                <a:latin typeface="Arial"/>
                <a:cs typeface="Arial"/>
              </a:rPr>
              <a:t>. 2014;28: 2109-18</a:t>
            </a:r>
            <a:endParaRPr lang="fr-FR" sz="1200" dirty="0">
              <a:latin typeface="Arial"/>
              <a:cs typeface="Arial"/>
            </a:endParaRPr>
          </a:p>
        </p:txBody>
      </p:sp>
      <p:sp>
        <p:nvSpPr>
          <p:cNvPr id="15" name="Rectangle 14"/>
          <p:cNvSpPr/>
          <p:nvPr/>
        </p:nvSpPr>
        <p:spPr>
          <a:xfrm>
            <a:off x="33867" y="1835998"/>
            <a:ext cx="3810000" cy="2554545"/>
          </a:xfrm>
          <a:prstGeom prst="rect">
            <a:avLst/>
          </a:prstGeom>
        </p:spPr>
        <p:txBody>
          <a:bodyPr wrap="square">
            <a:spAutoFit/>
          </a:bodyPr>
          <a:lstStyle/>
          <a:p>
            <a:pPr algn="just">
              <a:buClr>
                <a:srgbClr val="FF6600"/>
              </a:buClr>
              <a:buFont typeface="Wingdings" charset="2"/>
              <a:buChar char="v"/>
            </a:pPr>
            <a:r>
              <a:rPr lang="fr-FR" sz="2000" i="1" dirty="0" smtClean="0">
                <a:latin typeface="Arial"/>
                <a:cs typeface="Arial"/>
              </a:rPr>
              <a:t>Ratio d’Incidence Standardisé (SIR) chez des patients avec un </a:t>
            </a:r>
            <a:r>
              <a:rPr lang="fr-FR" sz="2000" b="1" i="1" dirty="0" smtClean="0">
                <a:latin typeface="Arial"/>
                <a:cs typeface="Arial"/>
              </a:rPr>
              <a:t>taux de CD4 &gt; 500/mm3 depuis au moins 2 ans sous </a:t>
            </a:r>
            <a:r>
              <a:rPr lang="fr-FR" sz="2000" b="1" i="1" dirty="0" err="1" smtClean="0">
                <a:latin typeface="Arial"/>
                <a:cs typeface="Arial"/>
              </a:rPr>
              <a:t>cART</a:t>
            </a:r>
            <a:r>
              <a:rPr lang="fr-FR" sz="2000" b="1" i="1" dirty="0" smtClean="0">
                <a:latin typeface="Arial"/>
                <a:cs typeface="Arial"/>
              </a:rPr>
              <a:t> </a:t>
            </a:r>
            <a:r>
              <a:rPr lang="fr-FR" sz="2000" i="1" dirty="0" smtClean="0">
                <a:latin typeface="Arial"/>
                <a:cs typeface="Arial"/>
              </a:rPr>
              <a:t>comparé à la population générale et analysé sur 3 périodes:1997-2000, 2001-2004 et  2005-2009.  </a:t>
            </a:r>
          </a:p>
        </p:txBody>
      </p:sp>
      <p:sp>
        <p:nvSpPr>
          <p:cNvPr id="17" name="ZoneTexte 16"/>
          <p:cNvSpPr txBox="1"/>
          <p:nvPr/>
        </p:nvSpPr>
        <p:spPr>
          <a:xfrm>
            <a:off x="4030131" y="2108804"/>
            <a:ext cx="4963948" cy="1631216"/>
          </a:xfrm>
          <a:prstGeom prst="rect">
            <a:avLst/>
          </a:prstGeom>
          <a:noFill/>
          <a:ln w="28575" cap="flat" cmpd="sng" algn="ctr">
            <a:solidFill>
              <a:srgbClr val="C00000"/>
            </a:solidFill>
            <a:prstDash val="solid"/>
            <a:round/>
            <a:headEnd type="none" w="med" len="med"/>
            <a:tailEnd type="none" w="med" len="med"/>
          </a:ln>
        </p:spPr>
        <p:txBody>
          <a:bodyPr wrap="square" rtlCol="0">
            <a:spAutoFit/>
          </a:bodyPr>
          <a:lstStyle/>
          <a:p>
            <a:pPr>
              <a:buClr>
                <a:srgbClr val="FF6600"/>
              </a:buClr>
              <a:buFont typeface="Arial"/>
              <a:buChar char="•"/>
            </a:pPr>
            <a:r>
              <a:rPr lang="fr-FR" sz="2000" b="1" dirty="0" smtClean="0">
                <a:latin typeface="Arial"/>
                <a:cs typeface="Arial"/>
              </a:rPr>
              <a:t> SIR global sur la période 2005-2009</a:t>
            </a:r>
          </a:p>
          <a:p>
            <a:r>
              <a:rPr lang="fr-FR" sz="2000" dirty="0" smtClean="0">
                <a:latin typeface="Arial"/>
                <a:cs typeface="Arial"/>
              </a:rPr>
              <a:t>Cancer du poumon: 2.8 (IC-95%): 2.5-3.1)</a:t>
            </a:r>
          </a:p>
          <a:p>
            <a:r>
              <a:rPr lang="fr-FR" sz="2000" dirty="0" smtClean="0">
                <a:latin typeface="Arial"/>
                <a:cs typeface="Arial"/>
              </a:rPr>
              <a:t>L.H:  26.5 (IC-95%:  23.2-30.1)</a:t>
            </a:r>
          </a:p>
          <a:p>
            <a:r>
              <a:rPr lang="fr-FR" sz="2000" dirty="0" smtClean="0">
                <a:latin typeface="Arial"/>
                <a:cs typeface="Arial"/>
              </a:rPr>
              <a:t>CHC: 10.9 (IC-95%: 9.6-12.3) </a:t>
            </a:r>
          </a:p>
          <a:p>
            <a:r>
              <a:rPr lang="fr-FR" sz="2000" dirty="0" smtClean="0">
                <a:latin typeface="Arial"/>
                <a:cs typeface="Arial"/>
              </a:rPr>
              <a:t>Cancer anal: 79.3 (IC-95%: 69.5-90.1). </a:t>
            </a:r>
          </a:p>
        </p:txBody>
      </p:sp>
      <p:sp>
        <p:nvSpPr>
          <p:cNvPr id="18" name="ZoneTexte 17"/>
          <p:cNvSpPr txBox="1"/>
          <p:nvPr/>
        </p:nvSpPr>
        <p:spPr>
          <a:xfrm>
            <a:off x="4030131" y="3834921"/>
            <a:ext cx="5048614" cy="646331"/>
          </a:xfrm>
          <a:prstGeom prst="rect">
            <a:avLst/>
          </a:prstGeom>
          <a:noFill/>
        </p:spPr>
        <p:txBody>
          <a:bodyPr wrap="square" rtlCol="0">
            <a:spAutoFit/>
          </a:bodyPr>
          <a:lstStyle/>
          <a:p>
            <a:pPr>
              <a:buClr>
                <a:srgbClr val="FF6600"/>
              </a:buClr>
              <a:buFont typeface="Arial"/>
              <a:buChar char="•"/>
            </a:pPr>
            <a:r>
              <a:rPr lang="fr-FR" dirty="0" smtClean="0">
                <a:latin typeface="Arial"/>
                <a:cs typeface="Arial"/>
              </a:rPr>
              <a:t> Plus jeune âge au diagnostic de cancer:</a:t>
            </a:r>
          </a:p>
          <a:p>
            <a:pPr>
              <a:buClr>
                <a:srgbClr val="FF6600"/>
              </a:buClr>
            </a:pPr>
            <a:r>
              <a:rPr lang="fr-FR" dirty="0" smtClean="0">
                <a:latin typeface="Arial"/>
                <a:cs typeface="Arial"/>
              </a:rPr>
              <a:t>Poumon: -3,3 ans, CHC: -10,1 ans; LH: -1 an</a:t>
            </a:r>
            <a:endParaRPr lang="fr-FR" dirty="0">
              <a:latin typeface="Arial"/>
              <a:cs typeface="Arial"/>
            </a:endParaRPr>
          </a:p>
        </p:txBody>
      </p:sp>
      <p:sp>
        <p:nvSpPr>
          <p:cNvPr id="19" name="ZoneTexte 18"/>
          <p:cNvSpPr txBox="1"/>
          <p:nvPr/>
        </p:nvSpPr>
        <p:spPr>
          <a:xfrm>
            <a:off x="4013802" y="1539904"/>
            <a:ext cx="5057795" cy="400110"/>
          </a:xfrm>
          <a:prstGeom prst="rect">
            <a:avLst/>
          </a:prstGeom>
          <a:noFill/>
        </p:spPr>
        <p:txBody>
          <a:bodyPr wrap="none" rtlCol="0">
            <a:spAutoFit/>
          </a:bodyPr>
          <a:lstStyle/>
          <a:p>
            <a:pPr>
              <a:buClr>
                <a:srgbClr val="FF6600"/>
              </a:buClr>
              <a:buFont typeface="Arial"/>
              <a:buChar char="•"/>
            </a:pPr>
            <a:r>
              <a:rPr lang="fr-FR" sz="2000" dirty="0" smtClean="0">
                <a:latin typeface="Arial"/>
                <a:cs typeface="Arial"/>
              </a:rPr>
              <a:t> N= 84 504 patients suivis de 1997 à 2009</a:t>
            </a:r>
          </a:p>
        </p:txBody>
      </p:sp>
      <p:pic>
        <p:nvPicPr>
          <p:cNvPr id="20" name="Picture 7" descr="FHDH"/>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8009930" y="61002"/>
            <a:ext cx="984149" cy="950465"/>
          </a:xfrm>
          <a:prstGeom prst="rect">
            <a:avLst/>
          </a:prstGeom>
          <a:noFill/>
          <a:ln w="9525">
            <a:noFill/>
            <a:miter lim="800000"/>
            <a:headEnd/>
            <a:tailEnd/>
          </a:ln>
        </p:spPr>
      </p:pic>
      <p:grpSp>
        <p:nvGrpSpPr>
          <p:cNvPr id="13" name="Grouper 23"/>
          <p:cNvGrpSpPr/>
          <p:nvPr/>
        </p:nvGrpSpPr>
        <p:grpSpPr>
          <a:xfrm>
            <a:off x="720187" y="1228353"/>
            <a:ext cx="7484536" cy="101601"/>
            <a:chOff x="965214" y="1317104"/>
            <a:chExt cx="7484536" cy="101601"/>
          </a:xfrm>
        </p:grpSpPr>
        <p:sp>
          <p:nvSpPr>
            <p:cNvPr id="16"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21"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spTree>
    <p:extLst>
      <p:ext uri="{BB962C8B-B14F-4D97-AF65-F5344CB8AC3E}">
        <p14:creationId xmlns:p14="http://schemas.microsoft.com/office/powerpoint/2010/main" val="203237706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9329" y="3393237"/>
            <a:ext cx="7447234" cy="1169551"/>
          </a:xfrm>
          <a:prstGeom prst="rect">
            <a:avLst/>
          </a:prstGeom>
          <a:solidFill>
            <a:schemeClr val="bg1"/>
          </a:solidFill>
          <a:ln>
            <a:solidFill>
              <a:srgbClr val="4F81BD"/>
            </a:solidFill>
          </a:ln>
        </p:spPr>
        <p:txBody>
          <a:bodyPr wrap="square">
            <a:spAutoFit/>
          </a:bodyPr>
          <a:lstStyle/>
          <a:p>
            <a:pPr>
              <a:buFont typeface="Arial"/>
              <a:buChar char="•"/>
            </a:pPr>
            <a:r>
              <a:rPr lang="fr-FR" sz="1400" dirty="0" smtClean="0">
                <a:latin typeface="Arial"/>
                <a:cs typeface="Arial"/>
              </a:rPr>
              <a:t> </a:t>
            </a:r>
            <a:r>
              <a:rPr lang="fr-FR" sz="1400" dirty="0" err="1" smtClean="0">
                <a:latin typeface="Arial"/>
                <a:cs typeface="Arial"/>
              </a:rPr>
              <a:t>Mussini</a:t>
            </a:r>
            <a:r>
              <a:rPr lang="fr-FR" sz="1400" dirty="0" smtClean="0">
                <a:latin typeface="Arial"/>
                <a:cs typeface="Arial"/>
              </a:rPr>
              <a:t> C, et </a:t>
            </a:r>
            <a:r>
              <a:rPr lang="fr-FR" sz="1400" dirty="0" err="1" smtClean="0">
                <a:latin typeface="Arial"/>
                <a:cs typeface="Arial"/>
              </a:rPr>
              <a:t>al.Incidence</a:t>
            </a:r>
            <a:r>
              <a:rPr lang="fr-FR" sz="1400" dirty="0" smtClean="0">
                <a:latin typeface="Arial"/>
                <a:cs typeface="Arial"/>
              </a:rPr>
              <a:t> of CD4/CD8 Ratio </a:t>
            </a:r>
            <a:r>
              <a:rPr lang="fr-FR" sz="1400" dirty="0" err="1" smtClean="0">
                <a:latin typeface="Arial"/>
                <a:cs typeface="Arial"/>
              </a:rPr>
              <a:t>Normalization</a:t>
            </a:r>
            <a:r>
              <a:rPr lang="fr-FR" sz="1400" dirty="0" smtClean="0">
                <a:latin typeface="Arial"/>
                <a:cs typeface="Arial"/>
              </a:rPr>
              <a:t> and </a:t>
            </a:r>
            <a:r>
              <a:rPr lang="fr-FR" sz="1400" dirty="0" err="1" smtClean="0">
                <a:latin typeface="Arial"/>
                <a:cs typeface="Arial"/>
              </a:rPr>
              <a:t>Its</a:t>
            </a:r>
            <a:r>
              <a:rPr lang="fr-FR" sz="1400" b="1" dirty="0" smtClean="0">
                <a:latin typeface="Arial"/>
                <a:cs typeface="Arial"/>
              </a:rPr>
              <a:t> </a:t>
            </a:r>
            <a:r>
              <a:rPr lang="fr-FR" sz="1400" b="1" dirty="0" err="1" smtClean="0">
                <a:latin typeface="Arial"/>
                <a:cs typeface="Arial"/>
              </a:rPr>
              <a:t>Role</a:t>
            </a:r>
            <a:r>
              <a:rPr lang="fr-FR" sz="1400" b="1" dirty="0" smtClean="0">
                <a:latin typeface="Arial"/>
                <a:cs typeface="Arial"/>
              </a:rPr>
              <a:t> in the </a:t>
            </a:r>
            <a:r>
              <a:rPr lang="fr-FR" sz="1400" b="1" dirty="0" err="1" smtClean="0">
                <a:latin typeface="Arial"/>
                <a:cs typeface="Arial"/>
              </a:rPr>
              <a:t>Onset</a:t>
            </a:r>
            <a:r>
              <a:rPr lang="fr-FR" sz="1400" b="1" dirty="0" smtClean="0">
                <a:latin typeface="Arial"/>
                <a:cs typeface="Arial"/>
              </a:rPr>
              <a:t> of </a:t>
            </a:r>
            <a:r>
              <a:rPr lang="fr-FR" sz="1400" b="1" dirty="0" err="1" smtClean="0">
                <a:latin typeface="Arial"/>
                <a:cs typeface="Arial"/>
              </a:rPr>
              <a:t>Non-AIDS-Related</a:t>
            </a:r>
            <a:r>
              <a:rPr lang="fr-FR" sz="1400" b="1" dirty="0" smtClean="0">
                <a:latin typeface="Arial"/>
                <a:cs typeface="Arial"/>
              </a:rPr>
              <a:t> Events</a:t>
            </a:r>
            <a:r>
              <a:rPr lang="fr-FR" sz="1400" dirty="0" smtClean="0">
                <a:latin typeface="Arial"/>
                <a:cs typeface="Arial"/>
              </a:rPr>
              <a:t>. CROI 2014, Boston, MA, March 3-6, 2014. Abstract 753. </a:t>
            </a:r>
          </a:p>
          <a:p>
            <a:pPr>
              <a:buFont typeface="Arial"/>
              <a:buChar char="•"/>
            </a:pPr>
            <a:r>
              <a:rPr lang="fr-FR" sz="1400" dirty="0" smtClean="0">
                <a:latin typeface="Arial"/>
                <a:cs typeface="Arial"/>
              </a:rPr>
              <a:t> </a:t>
            </a:r>
            <a:r>
              <a:rPr lang="fr-FR" sz="1400" dirty="0" err="1" smtClean="0">
                <a:latin typeface="Arial"/>
                <a:cs typeface="Arial"/>
              </a:rPr>
              <a:t>M.Hema</a:t>
            </a:r>
            <a:r>
              <a:rPr lang="fr-FR" sz="1400" dirty="0" smtClean="0">
                <a:latin typeface="Arial"/>
                <a:cs typeface="Arial"/>
              </a:rPr>
              <a:t> et al. </a:t>
            </a:r>
            <a:r>
              <a:rPr lang="fr-FR" sz="1400" b="1" dirty="0" smtClean="0">
                <a:latin typeface="Arial"/>
                <a:cs typeface="Arial"/>
              </a:rPr>
              <a:t>Rapport CD4/CD8 associé aux cancers </a:t>
            </a:r>
            <a:r>
              <a:rPr lang="fr-FR" sz="1400" dirty="0" smtClean="0">
                <a:latin typeface="Arial"/>
                <a:cs typeface="Arial"/>
              </a:rPr>
              <a:t>mais pas aux autres évènements classant SIDA chez les PVVIH sous </a:t>
            </a:r>
            <a:r>
              <a:rPr lang="fr-FR" sz="1400" dirty="0" err="1" smtClean="0">
                <a:latin typeface="Arial"/>
                <a:cs typeface="Arial"/>
              </a:rPr>
              <a:t>cART</a:t>
            </a:r>
            <a:r>
              <a:rPr lang="fr-FR" sz="1400" dirty="0" smtClean="0">
                <a:latin typeface="Arial"/>
                <a:cs typeface="Arial"/>
              </a:rPr>
              <a:t> Cohorte APROCO/COPILOTE ANRS C08. JNI 2015,Nancy 12juin</a:t>
            </a:r>
            <a:endParaRPr lang="fr-FR" sz="1400" dirty="0">
              <a:latin typeface="Arial"/>
              <a:cs typeface="Arial"/>
            </a:endParaRPr>
          </a:p>
        </p:txBody>
      </p:sp>
      <p:pic>
        <p:nvPicPr>
          <p:cNvPr id="6" name="Image 5"/>
          <p:cNvPicPr>
            <a:picLocks noChangeAspect="1"/>
          </p:cNvPicPr>
          <p:nvPr/>
        </p:nvPicPr>
        <p:blipFill>
          <a:blip r:embed="rId2"/>
          <a:stretch>
            <a:fillRect/>
          </a:stretch>
        </p:blipFill>
        <p:spPr>
          <a:xfrm>
            <a:off x="949087" y="2177286"/>
            <a:ext cx="5306570" cy="817526"/>
          </a:xfrm>
          <a:prstGeom prst="rect">
            <a:avLst/>
          </a:prstGeom>
          <a:ln>
            <a:noFill/>
          </a:ln>
        </p:spPr>
      </p:pic>
      <p:sp>
        <p:nvSpPr>
          <p:cNvPr id="7" name="ZoneTexte 6"/>
          <p:cNvSpPr txBox="1"/>
          <p:nvPr/>
        </p:nvSpPr>
        <p:spPr>
          <a:xfrm>
            <a:off x="916903" y="2979788"/>
            <a:ext cx="3837845" cy="276999"/>
          </a:xfrm>
          <a:prstGeom prst="rect">
            <a:avLst/>
          </a:prstGeom>
          <a:noFill/>
        </p:spPr>
        <p:txBody>
          <a:bodyPr wrap="none" rtlCol="0">
            <a:spAutoFit/>
          </a:bodyPr>
          <a:lstStyle/>
          <a:p>
            <a:pPr>
              <a:buFont typeface="Arial"/>
              <a:buChar char="•"/>
            </a:pPr>
            <a:r>
              <a:rPr lang="fr-FR" sz="1200" dirty="0" smtClean="0"/>
              <a:t> S </a:t>
            </a:r>
            <a:r>
              <a:rPr lang="fr-FR" sz="1200" dirty="0" err="1" smtClean="0"/>
              <a:t>Serrano-Villar</a:t>
            </a:r>
            <a:r>
              <a:rPr lang="fr-FR" sz="1200" dirty="0" smtClean="0"/>
              <a:t> et al , </a:t>
            </a:r>
            <a:r>
              <a:rPr lang="fr-FR" sz="1200" dirty="0" err="1" smtClean="0"/>
              <a:t>Plos</a:t>
            </a:r>
            <a:r>
              <a:rPr lang="fr-FR" sz="1200" dirty="0" smtClean="0"/>
              <a:t> </a:t>
            </a:r>
            <a:r>
              <a:rPr lang="fr-FR" sz="1200" dirty="0" err="1" smtClean="0"/>
              <a:t>Pathogens</a:t>
            </a:r>
            <a:r>
              <a:rPr lang="fr-FR" sz="1200" dirty="0" smtClean="0"/>
              <a:t> 2014;10 e1004078 </a:t>
            </a:r>
            <a:endParaRPr lang="fr-FR" sz="1200" dirty="0"/>
          </a:p>
        </p:txBody>
      </p:sp>
      <p:sp>
        <p:nvSpPr>
          <p:cNvPr id="14" name="ZoneTexte 13"/>
          <p:cNvSpPr txBox="1"/>
          <p:nvPr/>
        </p:nvSpPr>
        <p:spPr>
          <a:xfrm>
            <a:off x="562978" y="262791"/>
            <a:ext cx="8267008" cy="1077218"/>
          </a:xfrm>
          <a:prstGeom prst="rect">
            <a:avLst/>
          </a:prstGeom>
          <a:noFill/>
        </p:spPr>
        <p:txBody>
          <a:bodyPr wrap="none" rtlCol="0">
            <a:spAutoFit/>
          </a:bodyPr>
          <a:lstStyle/>
          <a:p>
            <a:pPr algn="ctr"/>
            <a:r>
              <a:rPr lang="fr-FR" sz="3200" dirty="0" smtClean="0">
                <a:latin typeface="Arial"/>
                <a:cs typeface="Arial"/>
              </a:rPr>
              <a:t>Taux de CD4: toujours le bon marqueur </a:t>
            </a:r>
          </a:p>
          <a:p>
            <a:pPr algn="ctr"/>
            <a:r>
              <a:rPr lang="fr-FR" sz="3200" dirty="0">
                <a:latin typeface="Arial"/>
                <a:cs typeface="Arial"/>
              </a:rPr>
              <a:t>c</a:t>
            </a:r>
            <a:r>
              <a:rPr lang="fr-FR" sz="3200" dirty="0" smtClean="0">
                <a:latin typeface="Arial"/>
                <a:cs typeface="Arial"/>
              </a:rPr>
              <a:t>hez un patient en restauration immunitaire?</a:t>
            </a:r>
            <a:endParaRPr lang="fr-FR" sz="3200" dirty="0">
              <a:latin typeface="Arial"/>
              <a:cs typeface="Arial"/>
            </a:endParaRPr>
          </a:p>
        </p:txBody>
      </p:sp>
      <p:grpSp>
        <p:nvGrpSpPr>
          <p:cNvPr id="11" name="Grouper 23"/>
          <p:cNvGrpSpPr/>
          <p:nvPr/>
        </p:nvGrpSpPr>
        <p:grpSpPr>
          <a:xfrm>
            <a:off x="720187" y="1440626"/>
            <a:ext cx="7484536" cy="101601"/>
            <a:chOff x="965214" y="1317104"/>
            <a:chExt cx="7484536" cy="101601"/>
          </a:xfrm>
        </p:grpSpPr>
        <p:sp>
          <p:nvSpPr>
            <p:cNvPr id="12"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18"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grpSp>
        <p:nvGrpSpPr>
          <p:cNvPr id="10" name="Grouper 9"/>
          <p:cNvGrpSpPr/>
          <p:nvPr/>
        </p:nvGrpSpPr>
        <p:grpSpPr>
          <a:xfrm>
            <a:off x="909332" y="4724356"/>
            <a:ext cx="5889035" cy="1086406"/>
            <a:chOff x="909332" y="5115612"/>
            <a:chExt cx="5889035" cy="1086406"/>
          </a:xfrm>
        </p:grpSpPr>
        <p:grpSp>
          <p:nvGrpSpPr>
            <p:cNvPr id="5" name="Grouper 4"/>
            <p:cNvGrpSpPr/>
            <p:nvPr/>
          </p:nvGrpSpPr>
          <p:grpSpPr>
            <a:xfrm>
              <a:off x="1028600" y="5195124"/>
              <a:ext cx="5626100" cy="912654"/>
              <a:chOff x="906970" y="5434905"/>
              <a:chExt cx="5626100" cy="912654"/>
            </a:xfrm>
          </p:grpSpPr>
          <p:pic>
            <p:nvPicPr>
              <p:cNvPr id="2" name="Image 1"/>
              <p:cNvPicPr>
                <a:picLocks noChangeAspect="1"/>
              </p:cNvPicPr>
              <p:nvPr/>
            </p:nvPicPr>
            <p:blipFill>
              <a:blip r:embed="rId3"/>
              <a:stretch>
                <a:fillRect/>
              </a:stretch>
            </p:blipFill>
            <p:spPr>
              <a:xfrm>
                <a:off x="906970" y="5434905"/>
                <a:ext cx="5626100" cy="622300"/>
              </a:xfrm>
              <a:prstGeom prst="rect">
                <a:avLst/>
              </a:prstGeom>
            </p:spPr>
          </p:pic>
          <p:sp>
            <p:nvSpPr>
              <p:cNvPr id="3" name="ZoneTexte 2"/>
              <p:cNvSpPr txBox="1"/>
              <p:nvPr/>
            </p:nvSpPr>
            <p:spPr>
              <a:xfrm>
                <a:off x="972866" y="5978227"/>
                <a:ext cx="3245440" cy="369332"/>
              </a:xfrm>
              <a:prstGeom prst="rect">
                <a:avLst/>
              </a:prstGeom>
              <a:noFill/>
            </p:spPr>
            <p:txBody>
              <a:bodyPr wrap="none" rtlCol="0">
                <a:spAutoFit/>
              </a:bodyPr>
              <a:lstStyle/>
              <a:p>
                <a:r>
                  <a:rPr lang="fr-FR" dirty="0" smtClean="0"/>
                  <a:t>K </a:t>
                </a:r>
                <a:r>
                  <a:rPr lang="fr-FR" dirty="0" err="1" smtClean="0"/>
                  <a:t>Sigel</a:t>
                </a:r>
                <a:r>
                  <a:rPr lang="fr-FR" dirty="0" smtClean="0"/>
                  <a:t> et al. </a:t>
                </a:r>
                <a:r>
                  <a:rPr lang="fr-FR" dirty="0" err="1" smtClean="0"/>
                  <a:t>LancetHIV</a:t>
                </a:r>
                <a:r>
                  <a:rPr lang="fr-FR" dirty="0" smtClean="0"/>
                  <a:t> </a:t>
                </a:r>
                <a:r>
                  <a:rPr lang="fr-FR" dirty="0" err="1" smtClean="0"/>
                  <a:t>Dec</a:t>
                </a:r>
                <a:r>
                  <a:rPr lang="fr-FR" dirty="0" smtClean="0"/>
                  <a:t> 2016</a:t>
                </a:r>
                <a:endParaRPr lang="fr-FR" dirty="0"/>
              </a:p>
            </p:txBody>
          </p:sp>
        </p:grpSp>
        <p:sp>
          <p:nvSpPr>
            <p:cNvPr id="8" name="Rectangle 7"/>
            <p:cNvSpPr/>
            <p:nvPr/>
          </p:nvSpPr>
          <p:spPr>
            <a:xfrm>
              <a:off x="909332" y="5115612"/>
              <a:ext cx="5889035" cy="10864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p:cNvSpPr txBox="1"/>
          <p:nvPr/>
        </p:nvSpPr>
        <p:spPr>
          <a:xfrm>
            <a:off x="2014914" y="5936678"/>
            <a:ext cx="4520789" cy="707886"/>
          </a:xfrm>
          <a:prstGeom prst="rect">
            <a:avLst/>
          </a:prstGeom>
          <a:noFill/>
        </p:spPr>
        <p:txBody>
          <a:bodyPr wrap="none" rtlCol="0">
            <a:spAutoFit/>
          </a:bodyPr>
          <a:lstStyle/>
          <a:p>
            <a:r>
              <a:rPr lang="fr-FR" sz="4000" b="1" dirty="0" smtClean="0">
                <a:latin typeface="Casual" charset="0"/>
                <a:ea typeface="Casual" charset="0"/>
                <a:cs typeface="Casual" charset="0"/>
              </a:rPr>
              <a:t>Ratio CD4/CD8 &lt;1?</a:t>
            </a:r>
            <a:endParaRPr lang="fr-FR" sz="4000" b="1" dirty="0">
              <a:latin typeface="Casual" charset="0"/>
              <a:ea typeface="Casual" charset="0"/>
              <a:cs typeface="Casual" charset="0"/>
            </a:endParaRPr>
          </a:p>
        </p:txBody>
      </p:sp>
      <p:sp>
        <p:nvSpPr>
          <p:cNvPr id="15" name="Rectangle 14"/>
          <p:cNvSpPr/>
          <p:nvPr/>
        </p:nvSpPr>
        <p:spPr>
          <a:xfrm>
            <a:off x="897133" y="2163000"/>
            <a:ext cx="5757568" cy="10864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066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592666" y="1845730"/>
            <a:ext cx="7929033" cy="4778997"/>
          </a:xfrm>
          <a:prstGeom prst="rect">
            <a:avLst/>
          </a:prstGeom>
        </p:spPr>
      </p:pic>
      <p:pic>
        <p:nvPicPr>
          <p:cNvPr id="3" name="Picture 7" descr="FHDH"/>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8001000" y="112713"/>
            <a:ext cx="1066800" cy="1030287"/>
          </a:xfrm>
          <a:prstGeom prst="rect">
            <a:avLst/>
          </a:prstGeom>
          <a:noFill/>
          <a:ln w="9525">
            <a:noFill/>
            <a:miter lim="800000"/>
            <a:headEnd/>
            <a:tailEnd/>
          </a:ln>
        </p:spPr>
      </p:pic>
      <p:sp>
        <p:nvSpPr>
          <p:cNvPr id="4" name="Text Box 6"/>
          <p:cNvSpPr txBox="1">
            <a:spLocks noChangeArrowheads="1"/>
          </p:cNvSpPr>
          <p:nvPr/>
        </p:nvSpPr>
        <p:spPr bwMode="auto">
          <a:xfrm>
            <a:off x="50799" y="311674"/>
            <a:ext cx="9067800" cy="1077218"/>
          </a:xfrm>
          <a:prstGeom prst="rect">
            <a:avLst/>
          </a:prstGeom>
          <a:noFill/>
          <a:ln w="9525">
            <a:noFill/>
            <a:miter lim="800000"/>
            <a:headEnd/>
            <a:tailEnd/>
          </a:ln>
        </p:spPr>
        <p:txBody>
          <a:bodyPr wrap="square">
            <a:prstTxWarp prst="textNoShape">
              <a:avLst/>
            </a:prstTxWarp>
            <a:spAutoFit/>
          </a:bodyPr>
          <a:lstStyle/>
          <a:p>
            <a:pPr algn="ctr">
              <a:defRPr/>
            </a:pPr>
            <a:r>
              <a:rPr lang="fr-FR" sz="3200" dirty="0" smtClean="0">
                <a:effectLst>
                  <a:outerShdw blurRad="38100" dist="38100" dir="2700000" algn="tl">
                    <a:srgbClr val="DDDDDD"/>
                  </a:outerShdw>
                </a:effectLst>
                <a:latin typeface="Arial"/>
                <a:ea typeface="ＭＳ Ｐゴシック" pitchFamily="1" charset="-128"/>
                <a:cs typeface="Arial"/>
              </a:rPr>
              <a:t>Ratio CD4/CD8 &gt;1</a:t>
            </a:r>
          </a:p>
          <a:p>
            <a:pPr algn="ctr">
              <a:defRPr/>
            </a:pPr>
            <a:r>
              <a:rPr lang="fr-FR" sz="3200" dirty="0" smtClean="0">
                <a:effectLst>
                  <a:outerShdw blurRad="38100" dist="38100" dir="2700000" algn="tl">
                    <a:srgbClr val="DDDDDD"/>
                  </a:outerShdw>
                </a:effectLst>
                <a:latin typeface="Arial"/>
                <a:ea typeface="ＭＳ Ｐゴシック" pitchFamily="1" charset="-128"/>
                <a:cs typeface="Arial"/>
              </a:rPr>
              <a:t>chez seulement 30% des patients traités</a:t>
            </a:r>
            <a:endParaRPr lang="fr-FR" sz="3200" dirty="0">
              <a:effectLst>
                <a:outerShdw blurRad="38100" dist="38100" dir="2700000" algn="tl">
                  <a:srgbClr val="DDDDDD"/>
                </a:outerShdw>
              </a:effectLst>
              <a:latin typeface="Arial"/>
              <a:ea typeface="ＭＳ Ｐゴシック" pitchFamily="1" charset="-128"/>
              <a:cs typeface="Arial"/>
            </a:endParaRPr>
          </a:p>
        </p:txBody>
      </p:sp>
      <p:sp>
        <p:nvSpPr>
          <p:cNvPr id="5" name="Text Box 5"/>
          <p:cNvSpPr txBox="1">
            <a:spLocks noChangeArrowheads="1"/>
          </p:cNvSpPr>
          <p:nvPr/>
        </p:nvSpPr>
        <p:spPr bwMode="auto">
          <a:xfrm>
            <a:off x="1353866" y="1930395"/>
            <a:ext cx="5758134" cy="707886"/>
          </a:xfrm>
          <a:prstGeom prst="rect">
            <a:avLst/>
          </a:prstGeom>
          <a:noFill/>
          <a:ln w="9525">
            <a:noFill/>
            <a:miter lim="800000"/>
            <a:headEnd/>
            <a:tailEnd/>
          </a:ln>
        </p:spPr>
        <p:txBody>
          <a:bodyPr wrap="square">
            <a:prstTxWarp prst="textNoShape">
              <a:avLst/>
            </a:prstTxWarp>
            <a:spAutoFit/>
          </a:bodyPr>
          <a:lstStyle/>
          <a:p>
            <a:pPr>
              <a:buFontTx/>
              <a:buChar char="•"/>
            </a:pPr>
            <a:r>
              <a:rPr lang="fr-FR" sz="2000" dirty="0">
                <a:latin typeface="Arial"/>
                <a:cs typeface="Arial"/>
              </a:rPr>
              <a:t> Patients traités depuis au moins </a:t>
            </a:r>
            <a:r>
              <a:rPr lang="fr-FR" sz="2000" dirty="0" smtClean="0">
                <a:latin typeface="Arial"/>
                <a:cs typeface="Arial"/>
              </a:rPr>
              <a:t>6 mois avec une charge virale &lt; 50 copies/</a:t>
            </a:r>
            <a:r>
              <a:rPr lang="fr-FR" sz="2000" dirty="0" err="1" smtClean="0">
                <a:latin typeface="Arial"/>
                <a:cs typeface="Arial"/>
              </a:rPr>
              <a:t>mL</a:t>
            </a:r>
            <a:endParaRPr lang="fr-FR" sz="2000" dirty="0">
              <a:latin typeface="Arial"/>
              <a:cs typeface="Arial"/>
            </a:endParaRPr>
          </a:p>
        </p:txBody>
      </p:sp>
      <p:grpSp>
        <p:nvGrpSpPr>
          <p:cNvPr id="14" name="Grouper 23"/>
          <p:cNvGrpSpPr/>
          <p:nvPr/>
        </p:nvGrpSpPr>
        <p:grpSpPr>
          <a:xfrm>
            <a:off x="720187" y="1440626"/>
            <a:ext cx="7484536" cy="101601"/>
            <a:chOff x="965214" y="1317104"/>
            <a:chExt cx="7484536" cy="101601"/>
          </a:xfrm>
        </p:grpSpPr>
        <p:sp>
          <p:nvSpPr>
            <p:cNvPr id="15"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16"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spTree>
    <p:extLst>
      <p:ext uri="{BB962C8B-B14F-4D97-AF65-F5344CB8AC3E}">
        <p14:creationId xmlns:p14="http://schemas.microsoft.com/office/powerpoint/2010/main" val="161388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alphaModFix/>
          </a:blip>
          <a:stretch>
            <a:fillRect/>
          </a:stretch>
        </p:blipFill>
        <p:spPr>
          <a:xfrm>
            <a:off x="436479" y="1500188"/>
            <a:ext cx="3365848" cy="4826502"/>
          </a:xfrm>
          <a:prstGeom prst="rect">
            <a:avLst/>
          </a:prstGeom>
          <a:scene3d>
            <a:camera prst="orthographicFront"/>
            <a:lightRig rig="threePt" dir="t"/>
          </a:scene3d>
          <a:sp3d>
            <a:bevelT/>
            <a:bevelB/>
          </a:sp3d>
        </p:spPr>
      </p:pic>
      <p:sp>
        <p:nvSpPr>
          <p:cNvPr id="9" name="ZoneTexte 8"/>
          <p:cNvSpPr txBox="1"/>
          <p:nvPr/>
        </p:nvSpPr>
        <p:spPr>
          <a:xfrm>
            <a:off x="4442647" y="3674037"/>
            <a:ext cx="4122979" cy="954107"/>
          </a:xfrm>
          <a:prstGeom prst="rect">
            <a:avLst/>
          </a:prstGeom>
          <a:solidFill>
            <a:schemeClr val="bg1">
              <a:lumMod val="85000"/>
            </a:schemeClr>
          </a:solidFill>
          <a:scene3d>
            <a:camera prst="orthographicFront"/>
            <a:lightRig rig="threePt" dir="t"/>
          </a:scene3d>
          <a:sp3d>
            <a:bevelT/>
          </a:sp3d>
        </p:spPr>
        <p:txBody>
          <a:bodyPr wrap="none" rtlCol="0">
            <a:spAutoFit/>
          </a:bodyPr>
          <a:lstStyle/>
          <a:p>
            <a:pPr algn="ctr"/>
            <a:r>
              <a:rPr lang="fr-FR" sz="2800" b="1" i="1" dirty="0" smtClean="0">
                <a:latin typeface="Arial"/>
                <a:cs typeface="Arial"/>
              </a:rPr>
              <a:t>Des recommandations</a:t>
            </a:r>
          </a:p>
          <a:p>
            <a:pPr algn="ctr"/>
            <a:r>
              <a:rPr lang="fr-FR" sz="2800" b="1" i="1" dirty="0" smtClean="0">
                <a:latin typeface="Arial"/>
                <a:cs typeface="Arial"/>
              </a:rPr>
              <a:t> adaptées aux PVVIH</a:t>
            </a:r>
            <a:endParaRPr lang="fr-FR" sz="2800" b="1" i="1" dirty="0">
              <a:latin typeface="Arial"/>
              <a:cs typeface="Arial"/>
            </a:endParaRPr>
          </a:p>
        </p:txBody>
      </p:sp>
      <p:sp>
        <p:nvSpPr>
          <p:cNvPr id="10" name="ZoneTexte 9"/>
          <p:cNvSpPr txBox="1"/>
          <p:nvPr/>
        </p:nvSpPr>
        <p:spPr>
          <a:xfrm>
            <a:off x="4269683" y="5659134"/>
            <a:ext cx="4480714" cy="461665"/>
          </a:xfrm>
          <a:prstGeom prst="rect">
            <a:avLst/>
          </a:prstGeom>
          <a:noFill/>
        </p:spPr>
        <p:txBody>
          <a:bodyPr wrap="none" rtlCol="0">
            <a:spAutoFit/>
          </a:bodyPr>
          <a:lstStyle/>
          <a:p>
            <a:pPr>
              <a:buFont typeface="Arial"/>
              <a:buChar char="•"/>
            </a:pPr>
            <a:r>
              <a:rPr lang="fr-FR" sz="2400" dirty="0" smtClean="0">
                <a:latin typeface="Arial"/>
                <a:cs typeface="Arial"/>
              </a:rPr>
              <a:t> Dépistage/ diagnostic précoce</a:t>
            </a:r>
            <a:endParaRPr lang="fr-FR" sz="2400" dirty="0">
              <a:latin typeface="Arial"/>
              <a:cs typeface="Arial"/>
            </a:endParaRPr>
          </a:p>
        </p:txBody>
      </p:sp>
      <p:sp>
        <p:nvSpPr>
          <p:cNvPr id="11" name="ZoneTexte 10"/>
          <p:cNvSpPr txBox="1"/>
          <p:nvPr/>
        </p:nvSpPr>
        <p:spPr>
          <a:xfrm>
            <a:off x="4269683" y="5199971"/>
            <a:ext cx="4693914" cy="461665"/>
          </a:xfrm>
          <a:prstGeom prst="rect">
            <a:avLst/>
          </a:prstGeom>
          <a:noFill/>
        </p:spPr>
        <p:txBody>
          <a:bodyPr wrap="none" rtlCol="0">
            <a:spAutoFit/>
          </a:bodyPr>
          <a:lstStyle/>
          <a:p>
            <a:pPr>
              <a:buFont typeface="Arial"/>
              <a:buChar char="•"/>
            </a:pPr>
            <a:r>
              <a:rPr lang="fr-FR" sz="2400" dirty="0" smtClean="0">
                <a:latin typeface="Arial"/>
                <a:cs typeface="Arial"/>
              </a:rPr>
              <a:t> Prise en charge carcinologique </a:t>
            </a:r>
            <a:endParaRPr lang="fr-FR" sz="2400" dirty="0">
              <a:latin typeface="Arial"/>
              <a:cs typeface="Arial"/>
            </a:endParaRPr>
          </a:p>
        </p:txBody>
      </p:sp>
      <p:sp>
        <p:nvSpPr>
          <p:cNvPr id="12" name="ZoneTexte 11"/>
          <p:cNvSpPr txBox="1"/>
          <p:nvPr/>
        </p:nvSpPr>
        <p:spPr>
          <a:xfrm>
            <a:off x="4269686" y="4740997"/>
            <a:ext cx="4403770" cy="461665"/>
          </a:xfrm>
          <a:prstGeom prst="rect">
            <a:avLst/>
          </a:prstGeom>
          <a:noFill/>
        </p:spPr>
        <p:txBody>
          <a:bodyPr wrap="none" rtlCol="0">
            <a:spAutoFit/>
          </a:bodyPr>
          <a:lstStyle/>
          <a:p>
            <a:pPr>
              <a:buFont typeface="Arial"/>
              <a:buChar char="•"/>
            </a:pPr>
            <a:r>
              <a:rPr lang="fr-FR" sz="2400" dirty="0" smtClean="0">
                <a:latin typeface="Arial"/>
                <a:cs typeface="Arial"/>
              </a:rPr>
              <a:t> Bilan au diagnostic de cancer</a:t>
            </a:r>
            <a:endParaRPr lang="fr-FR" sz="2400" dirty="0">
              <a:latin typeface="Arial"/>
              <a:cs typeface="Arial"/>
            </a:endParaRPr>
          </a:p>
        </p:txBody>
      </p:sp>
      <p:grpSp>
        <p:nvGrpSpPr>
          <p:cNvPr id="2" name="Grouper 15"/>
          <p:cNvGrpSpPr/>
          <p:nvPr/>
        </p:nvGrpSpPr>
        <p:grpSpPr>
          <a:xfrm>
            <a:off x="4813142" y="2250778"/>
            <a:ext cx="3350597" cy="1102674"/>
            <a:chOff x="4899208" y="4684713"/>
            <a:chExt cx="3350597" cy="1102674"/>
          </a:xfrm>
        </p:grpSpPr>
        <p:sp>
          <p:nvSpPr>
            <p:cNvPr id="6" name="ZoneTexte 5"/>
            <p:cNvSpPr txBox="1"/>
            <p:nvPr/>
          </p:nvSpPr>
          <p:spPr>
            <a:xfrm>
              <a:off x="4899208" y="4684713"/>
              <a:ext cx="3350597" cy="584775"/>
            </a:xfrm>
            <a:prstGeom prst="rect">
              <a:avLst/>
            </a:prstGeom>
            <a:noFill/>
          </p:spPr>
          <p:txBody>
            <a:bodyPr wrap="none" rtlCol="0">
              <a:spAutoFit/>
            </a:bodyPr>
            <a:lstStyle/>
            <a:p>
              <a:r>
                <a:rPr lang="fr-FR" sz="3200" b="1" i="1" dirty="0" smtClean="0">
                  <a:latin typeface="Arial" charset="0"/>
                  <a:ea typeface="Arial" charset="0"/>
                  <a:cs typeface="Arial" charset="0"/>
                </a:rPr>
                <a:t>Chapitre Cancer</a:t>
              </a:r>
              <a:endParaRPr lang="fr-FR" sz="3200" b="1" i="1" dirty="0">
                <a:latin typeface="Arial" charset="0"/>
                <a:ea typeface="Arial" charset="0"/>
                <a:cs typeface="Arial" charset="0"/>
              </a:endParaRPr>
            </a:p>
          </p:txBody>
        </p:sp>
        <p:grpSp>
          <p:nvGrpSpPr>
            <p:cNvPr id="3" name="Grouper 14"/>
            <p:cNvGrpSpPr/>
            <p:nvPr/>
          </p:nvGrpSpPr>
          <p:grpSpPr>
            <a:xfrm>
              <a:off x="5509721" y="5338882"/>
              <a:ext cx="1843416" cy="448505"/>
              <a:chOff x="5262101" y="1952186"/>
              <a:chExt cx="2469614" cy="634265"/>
            </a:xfrm>
          </p:grpSpPr>
          <p:pic>
            <p:nvPicPr>
              <p:cNvPr id="5" name="Image 4" descr="logo-inca.gif"/>
              <p:cNvPicPr>
                <a:picLocks noChangeAspect="1"/>
              </p:cNvPicPr>
              <p:nvPr/>
            </p:nvPicPr>
            <p:blipFill>
              <a:blip r:embed="rId3" cstate="print"/>
              <a:stretch>
                <a:fillRect/>
              </a:stretch>
            </p:blipFill>
            <p:spPr>
              <a:xfrm>
                <a:off x="6259087" y="1955324"/>
                <a:ext cx="1472628" cy="631127"/>
              </a:xfrm>
              <a:prstGeom prst="rect">
                <a:avLst/>
              </a:prstGeom>
            </p:spPr>
          </p:pic>
          <p:pic>
            <p:nvPicPr>
              <p:cNvPr id="14" name="Image 13" descr="images-1.jpeg"/>
              <p:cNvPicPr>
                <a:picLocks noChangeAspect="1"/>
              </p:cNvPicPr>
              <p:nvPr/>
            </p:nvPicPr>
            <p:blipFill>
              <a:blip r:embed="rId4"/>
              <a:stretch>
                <a:fillRect/>
              </a:stretch>
            </p:blipFill>
            <p:spPr>
              <a:xfrm>
                <a:off x="5262101" y="1952186"/>
                <a:ext cx="887744" cy="627007"/>
              </a:xfrm>
              <a:prstGeom prst="rect">
                <a:avLst/>
              </a:prstGeom>
              <a:scene3d>
                <a:camera prst="orthographicFront"/>
                <a:lightRig rig="threePt" dir="t"/>
              </a:scene3d>
              <a:sp3d>
                <a:bevelT/>
                <a:bevelB/>
              </a:sp3d>
            </p:spPr>
          </p:pic>
        </p:grpSp>
      </p:grpSp>
    </p:spTree>
    <p:extLst>
      <p:ext uri="{BB962C8B-B14F-4D97-AF65-F5344CB8AC3E}">
        <p14:creationId xmlns:p14="http://schemas.microsoft.com/office/powerpoint/2010/main" val="141538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6200" y="0"/>
            <a:ext cx="9241058" cy="6915412"/>
          </a:xfrm>
          <a:prstGeom prst="rect">
            <a:avLst/>
          </a:prstGeom>
        </p:spPr>
      </p:pic>
    </p:spTree>
    <p:extLst>
      <p:ext uri="{BB962C8B-B14F-4D97-AF65-F5344CB8AC3E}">
        <p14:creationId xmlns:p14="http://schemas.microsoft.com/office/powerpoint/2010/main" val="76987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0" y="692150"/>
          <a:ext cx="9129713" cy="5969003"/>
        </p:xfrm>
        <a:graphic>
          <a:graphicData uri="http://schemas.openxmlformats.org/drawingml/2006/table">
            <a:tbl>
              <a:tblPr/>
              <a:tblGrid>
                <a:gridCol w="9129713"/>
              </a:tblGrid>
              <a:tr h="247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a:ln>
                            <a:noFill/>
                          </a:ln>
                          <a:solidFill>
                            <a:srgbClr val="FFFFFF"/>
                          </a:solidFill>
                          <a:effectLst/>
                          <a:latin typeface="Arial" charset="0"/>
                          <a:ea typeface="Arial" charset="0"/>
                          <a:cs typeface="Arial" charset="0"/>
                        </a:rPr>
                        <a:t>Au Diagnostic du Cancer </a:t>
                      </a:r>
                    </a:p>
                  </a:txBody>
                  <a:tcPr marL="91295" marR="91295" marT="45647" marB="456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793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a:ln>
                            <a:noFill/>
                          </a:ln>
                          <a:solidFill>
                            <a:srgbClr val="000000"/>
                          </a:solidFill>
                          <a:effectLst/>
                          <a:latin typeface="Arial" charset="0"/>
                          <a:ea typeface="Arial" charset="0"/>
                          <a:cs typeface="Arial" charset="0"/>
                        </a:rPr>
                        <a:t>- Bilan de l’infection VIH</a:t>
                      </a:r>
                      <a:r>
                        <a:rPr kumimoji="0" lang="fr-FR" sz="1000" b="0" i="0" u="none" strike="noStrike" cap="none" normalizeH="0" baseline="0">
                          <a:ln>
                            <a:noFill/>
                          </a:ln>
                          <a:solidFill>
                            <a:srgbClr val="000000"/>
                          </a:solidFill>
                          <a:effectLst/>
                          <a:latin typeface="Arial" charset="0"/>
                          <a:ea typeface="Arial" charset="0"/>
                          <a:cs typeface="Arial" charset="0"/>
                        </a:rPr>
                        <a:t>.  Les informations suivantes doivent êtres renseignées: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Stade CDC</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Nombre de CD4/ Charge virale VIH</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Sérologie Toxoplasmose et CMV</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Sérologie VHC : si +, ARN VHC</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Sérologie VHB : si Ag HBs+ ou Ac HBc isolé, ADN VHB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En cas de coinfection VHB ou VHC : Evaluation du score de fibrose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En cas de cirrhose : Evaluation du score de Child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HLAB5701</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Bilan Rénal : ClCr ; Rapport Protéinurie/ Créatininurie et Albuminurie/créatinurie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Bilan CV : ECG, Echocardiographie, FEV </a:t>
                      </a:r>
                    </a:p>
                  </a:txBody>
                  <a:tcPr marL="91295" marR="91295" marT="45647" marB="456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7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a:ln>
                            <a:noFill/>
                          </a:ln>
                          <a:solidFill>
                            <a:srgbClr val="000000"/>
                          </a:solidFill>
                          <a:effectLst/>
                          <a:latin typeface="Arial" charset="0"/>
                          <a:ea typeface="Arial" charset="0"/>
                          <a:cs typeface="Arial" charset="0"/>
                        </a:rPr>
                        <a:t>- Définition du PPS carcinologique en RCP</a:t>
                      </a:r>
                      <a:r>
                        <a:rPr kumimoji="0" lang="fr-FR" sz="1000" b="0" i="0" u="none" strike="noStrike" cap="none" normalizeH="0" baseline="0">
                          <a:ln>
                            <a:noFill/>
                          </a:ln>
                          <a:solidFill>
                            <a:srgbClr val="000000"/>
                          </a:solidFill>
                          <a:effectLst/>
                          <a:latin typeface="Arial" charset="0"/>
                          <a:ea typeface="Arial" charset="0"/>
                          <a:cs typeface="Arial" charset="0"/>
                        </a:rPr>
                        <a:t> </a:t>
                      </a:r>
                      <a:r>
                        <a:rPr kumimoji="0" lang="fr-FR" sz="1000" b="1" i="0" u="none" strike="noStrike" cap="none" normalizeH="0" baseline="0">
                          <a:ln>
                            <a:noFill/>
                          </a:ln>
                          <a:solidFill>
                            <a:srgbClr val="000000"/>
                          </a:solidFill>
                          <a:effectLst/>
                          <a:latin typeface="Arial" charset="0"/>
                          <a:ea typeface="Arial" charset="0"/>
                          <a:cs typeface="Arial" charset="0"/>
                        </a:rPr>
                        <a:t>avec Oncologue, Clinicien référent VIH, Pharmacologue et Virologue</a:t>
                      </a:r>
                    </a:p>
                  </a:txBody>
                  <a:tcPr marL="91295" marR="91295" marT="45647" marB="456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539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a:ln>
                            <a:noFill/>
                          </a:ln>
                          <a:solidFill>
                            <a:srgbClr val="000000"/>
                          </a:solidFill>
                          <a:effectLst/>
                          <a:latin typeface="Arial" charset="0"/>
                          <a:ea typeface="ＭＳ Ｐゴシック" charset="-128"/>
                          <a:cs typeface="ＭＳ Ｐゴシック" charset="-128"/>
                        </a:rPr>
                        <a:t>- Instauration ou adaptation du traitement antirétroviral selon l’avis de la RCP</a:t>
                      </a:r>
                      <a:endParaRPr kumimoji="0" lang="fr-FR" sz="1000" b="0" i="0" u="none" strike="noStrike" cap="none" normalizeH="0" baseline="0">
                        <a:ln>
                          <a:noFill/>
                        </a:ln>
                        <a:solidFill>
                          <a:srgbClr val="000000"/>
                        </a:solidFill>
                        <a:effectLst/>
                        <a:latin typeface="Arial" charset="0"/>
                        <a:ea typeface="ＭＳ Ｐゴシック" charset="-128"/>
                        <a:cs typeface="ＭＳ Ｐゴシック" charset="-128"/>
                      </a:endParaRPr>
                    </a:p>
                  </a:txBody>
                  <a:tcPr marL="68471" marR="684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539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a:ln>
                            <a:noFill/>
                          </a:ln>
                          <a:solidFill>
                            <a:srgbClr val="000000"/>
                          </a:solidFill>
                          <a:effectLst/>
                          <a:latin typeface="Arial" charset="0"/>
                          <a:ea typeface="ＭＳ Ｐゴシック" charset="-128"/>
                          <a:cs typeface="ＭＳ Ｐゴシック" charset="-128"/>
                        </a:rPr>
                        <a:t>- Initiation d’une prophylaxie vis à vis de la pneumocystose et de la toxoplasmose</a:t>
                      </a:r>
                      <a:endParaRPr kumimoji="0" lang="fr-FR" sz="1000" b="0" i="0" u="none" strike="noStrike" cap="none" normalizeH="0" baseline="0">
                        <a:ln>
                          <a:noFill/>
                        </a:ln>
                        <a:solidFill>
                          <a:srgbClr val="000000"/>
                        </a:solidFill>
                        <a:effectLst/>
                        <a:latin typeface="Arial" charset="0"/>
                        <a:ea typeface="ＭＳ Ｐゴシック" charset="-128"/>
                        <a:cs typeface="ＭＳ Ｐゴシック" charset="-128"/>
                      </a:endParaRPr>
                    </a:p>
                  </a:txBody>
                  <a:tcPr marL="68471" marR="684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57213">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fr-FR" sz="1000" b="1" i="0" u="none" strike="noStrike" cap="none" normalizeH="0" baseline="0">
                          <a:ln>
                            <a:noFill/>
                          </a:ln>
                          <a:solidFill>
                            <a:srgbClr val="000000"/>
                          </a:solidFill>
                          <a:effectLst/>
                          <a:latin typeface="Arial" charset="0"/>
                          <a:ea typeface="Arial" charset="0"/>
                          <a:cs typeface="Arial" charset="0"/>
                        </a:rPr>
                        <a:t> Patient avec sérologie CMV positive : </a:t>
                      </a:r>
                      <a:r>
                        <a:rPr kumimoji="0" lang="fr-FR" sz="1000" b="0" i="0" u="none" strike="noStrike" cap="none" normalizeH="0" baseline="0">
                          <a:ln>
                            <a:noFill/>
                          </a:ln>
                          <a:solidFill>
                            <a:srgbClr val="000000"/>
                          </a:solidFill>
                          <a:effectLst/>
                          <a:latin typeface="Arial" charset="0"/>
                          <a:ea typeface="Arial" charset="0"/>
                          <a:cs typeface="Arial" charset="0"/>
                        </a:rPr>
                        <a:t>PCR CMV  Et  si PCR CMV &gt;1000 copies/ml :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      Fond d’œil systématique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      En l’absence de rétinite à CMV: Initiation d’une prophylaxie </a:t>
                      </a:r>
                    </a:p>
                  </a:txBody>
                  <a:tcPr marL="91295" marR="91295" marT="45647" marB="456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7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a:ln>
                            <a:noFill/>
                          </a:ln>
                          <a:solidFill>
                            <a:srgbClr val="000000"/>
                          </a:solidFill>
                          <a:effectLst/>
                          <a:latin typeface="Arial" charset="0"/>
                          <a:ea typeface="Arial" charset="0"/>
                          <a:cs typeface="Arial" charset="0"/>
                        </a:rPr>
                        <a:t>- Initiation d’une prophylaxie anti-HSV/VZV </a:t>
                      </a:r>
                      <a:r>
                        <a:rPr kumimoji="0" lang="fr-FR" sz="1000" b="0" i="0" u="none" strike="noStrike" cap="none" normalizeH="0" baseline="0">
                          <a:ln>
                            <a:noFill/>
                          </a:ln>
                          <a:solidFill>
                            <a:srgbClr val="000000"/>
                          </a:solidFill>
                          <a:effectLst/>
                          <a:latin typeface="Arial" charset="0"/>
                          <a:ea typeface="Arial" charset="0"/>
                          <a:cs typeface="Arial" charset="0"/>
                        </a:rPr>
                        <a:t>chez les patients avec herpès récurrent et/ou en cas de chimiothérapie cytopéniante </a:t>
                      </a:r>
                    </a:p>
                  </a:txBody>
                  <a:tcPr marL="91295" marR="91295" marT="45647" marB="456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7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a:ln>
                            <a:noFill/>
                          </a:ln>
                          <a:solidFill>
                            <a:srgbClr val="FFFFFF"/>
                          </a:solidFill>
                          <a:effectLst/>
                          <a:latin typeface="Arial" charset="0"/>
                          <a:ea typeface="Arial" charset="0"/>
                          <a:cs typeface="Arial" charset="0"/>
                        </a:rPr>
                        <a:t>Suivi spécifique durant le TRT Carcinologique</a:t>
                      </a:r>
                      <a:r>
                        <a:rPr kumimoji="0" lang="fr-FR" sz="1000" b="0" i="0" u="none" strike="noStrike" cap="none" normalizeH="0" baseline="0">
                          <a:ln>
                            <a:noFill/>
                          </a:ln>
                          <a:solidFill>
                            <a:srgbClr val="FFFFFF"/>
                          </a:solidFill>
                          <a:effectLst/>
                          <a:latin typeface="Arial" charset="0"/>
                          <a:ea typeface="Arial" charset="0"/>
                          <a:cs typeface="Arial" charset="0"/>
                        </a:rPr>
                        <a:t> </a:t>
                      </a:r>
                    </a:p>
                  </a:txBody>
                  <a:tcPr marL="91295" marR="91295" marT="45647" marB="456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247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 Monitoring pharmacologique selon la RCP </a:t>
                      </a:r>
                    </a:p>
                  </a:txBody>
                  <a:tcPr marL="91295" marR="91295" marT="45647" marB="456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865188">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fr-FR" sz="1000" b="1" i="0" u="none" strike="noStrike" cap="none" normalizeH="0" baseline="0">
                          <a:ln>
                            <a:noFill/>
                          </a:ln>
                          <a:solidFill>
                            <a:srgbClr val="000000"/>
                          </a:solidFill>
                          <a:effectLst/>
                          <a:latin typeface="Arial" charset="0"/>
                          <a:ea typeface="Arial" charset="0"/>
                          <a:cs typeface="Arial" charset="0"/>
                        </a:rPr>
                        <a:t> Une fois par mois</a:t>
                      </a:r>
                      <a:r>
                        <a:rPr kumimoji="0" lang="fr-FR" sz="1000" b="0" i="0" u="none" strike="noStrike" cap="none" normalizeH="0" baseline="0">
                          <a:ln>
                            <a:noFill/>
                          </a:ln>
                          <a:solidFill>
                            <a:srgbClr val="000000"/>
                          </a:solidFill>
                          <a:effectLst/>
                          <a:latin typeface="Arial" charset="0"/>
                          <a:ea typeface="Arial"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 Charge virale plasmatique VIH</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Si AgHBS+ ou Ac HBc isolé avec traitement par rituximab et tenofovir contre indiqué:  ADN VHB</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En cas de sérologie CMV+: PCR CMV</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sz="1000" b="0" i="0" u="none" strike="noStrike" cap="none" normalizeH="0" baseline="0">
                          <a:ln>
                            <a:noFill/>
                          </a:ln>
                          <a:solidFill>
                            <a:srgbClr val="000000"/>
                          </a:solidFill>
                          <a:effectLst/>
                          <a:latin typeface="Arial" charset="0"/>
                          <a:ea typeface="Arial" charset="0"/>
                          <a:cs typeface="Arial" charset="0"/>
                        </a:rPr>
                        <a:t>Suivi de l’observance  au TRT ARV et aux prophylaxies </a:t>
                      </a:r>
                    </a:p>
                  </a:txBody>
                  <a:tcPr marL="91295" marR="91295" marT="45647" marB="456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01638">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fr-FR" sz="1000" b="1" i="0" u="none" strike="noStrike" cap="none" normalizeH="0" baseline="0">
                          <a:ln>
                            <a:noFill/>
                          </a:ln>
                          <a:solidFill>
                            <a:srgbClr val="000000"/>
                          </a:solidFill>
                          <a:effectLst/>
                          <a:latin typeface="Arial" charset="0"/>
                          <a:ea typeface="Arial" charset="0"/>
                          <a:cs typeface="Arial" charset="0"/>
                        </a:rPr>
                        <a:t> Tous les trois mois</a:t>
                      </a:r>
                      <a:r>
                        <a:rPr kumimoji="0" lang="fr-FR" sz="1000" b="0" i="0" u="none" strike="noStrike" cap="none" normalizeH="0" baseline="0">
                          <a:ln>
                            <a:noFill/>
                          </a:ln>
                          <a:solidFill>
                            <a:srgbClr val="000000"/>
                          </a:solidFill>
                          <a:effectLst/>
                          <a:latin typeface="Arial" charset="0"/>
                          <a:ea typeface="Arial"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sz="1000" b="0" i="0" u="none" strike="noStrike" cap="none" normalizeH="0" baseline="0">
                          <a:ln>
                            <a:noFill/>
                          </a:ln>
                          <a:solidFill>
                            <a:srgbClr val="000000"/>
                          </a:solidFill>
                          <a:effectLst/>
                          <a:latin typeface="Arial" charset="0"/>
                          <a:ea typeface="Arial" charset="0"/>
                          <a:cs typeface="Arial" charset="0"/>
                        </a:rPr>
                        <a:t>Typage lymphocytaire CD4 et CD8</a:t>
                      </a:r>
                    </a:p>
                  </a:txBody>
                  <a:tcPr marL="91295" marR="91295" marT="45647" marB="456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7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a:ln>
                            <a:noFill/>
                          </a:ln>
                          <a:solidFill>
                            <a:schemeClr val="bg1"/>
                          </a:solidFill>
                          <a:effectLst/>
                          <a:latin typeface="Arial" charset="0"/>
                          <a:ea typeface="Arial" charset="0"/>
                          <a:cs typeface="Arial" charset="0"/>
                        </a:rPr>
                        <a:t>Suivi Spécifique Post TRT Carcinologique</a:t>
                      </a:r>
                      <a:endParaRPr kumimoji="0" lang="fr-FR" sz="1000" b="0" i="0" u="none" strike="noStrike" cap="none" normalizeH="0" baseline="0">
                        <a:ln>
                          <a:noFill/>
                        </a:ln>
                        <a:solidFill>
                          <a:schemeClr val="bg1"/>
                        </a:solidFill>
                        <a:effectLst/>
                        <a:latin typeface="Arial" charset="0"/>
                        <a:ea typeface="Arial" charset="0"/>
                        <a:cs typeface="Arial" charset="0"/>
                      </a:endParaRPr>
                    </a:p>
                  </a:txBody>
                  <a:tcPr marL="91295" marR="91295" marT="45647" marB="456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81BD"/>
                    </a:solidFill>
                  </a:tcPr>
                </a:tc>
              </a:tr>
              <a:tr h="557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 </a:t>
                      </a:r>
                      <a:r>
                        <a:rPr kumimoji="0" lang="fr-FR" sz="1000" b="1" i="0" u="none" strike="noStrike" cap="none" normalizeH="0" baseline="0">
                          <a:ln>
                            <a:noFill/>
                          </a:ln>
                          <a:solidFill>
                            <a:srgbClr val="000000"/>
                          </a:solidFill>
                          <a:effectLst/>
                          <a:latin typeface="Arial" charset="0"/>
                          <a:ea typeface="Arial" charset="0"/>
                          <a:cs typeface="Arial" charset="0"/>
                        </a:rPr>
                        <a:t>Réévaluation du TRT ARV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sz="1000" b="1" i="0" u="none" strike="noStrike" cap="none" normalizeH="0" baseline="0">
                          <a:ln>
                            <a:noFill/>
                          </a:ln>
                          <a:solidFill>
                            <a:srgbClr val="000000"/>
                          </a:solidFill>
                          <a:effectLst/>
                          <a:latin typeface="Arial" charset="0"/>
                          <a:ea typeface="Arial" charset="0"/>
                          <a:cs typeface="Arial" charset="0"/>
                        </a:rPr>
                        <a:t> Arrêt des prophylaxies </a:t>
                      </a:r>
                      <a:r>
                        <a:rPr kumimoji="0" lang="fr-FR" sz="1000" b="0" i="0" u="none" strike="noStrike" cap="none" normalizeH="0" baseline="0">
                          <a:ln>
                            <a:noFill/>
                          </a:ln>
                          <a:solidFill>
                            <a:srgbClr val="000000"/>
                          </a:solidFill>
                          <a:effectLst/>
                          <a:latin typeface="Arial" charset="0"/>
                          <a:ea typeface="Arial" charset="0"/>
                          <a:cs typeface="Arial" charset="0"/>
                        </a:rPr>
                        <a:t>si CD4 &gt; 200/mm3 ou 15% depuis au moins 6 mois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Arial" charset="0"/>
                          <a:ea typeface="Arial" charset="0"/>
                          <a:cs typeface="Arial" charset="0"/>
                        </a:rPr>
                        <a:t>- </a:t>
                      </a:r>
                      <a:r>
                        <a:rPr kumimoji="0" lang="fr-FR" sz="1000" b="1" i="0" u="none" strike="noStrike" cap="none" normalizeH="0" baseline="0">
                          <a:ln>
                            <a:noFill/>
                          </a:ln>
                          <a:solidFill>
                            <a:srgbClr val="000000"/>
                          </a:solidFill>
                          <a:effectLst/>
                          <a:latin typeface="Arial" charset="0"/>
                          <a:ea typeface="Arial" charset="0"/>
                          <a:cs typeface="Arial" charset="0"/>
                        </a:rPr>
                        <a:t>Patient Ac HBc isolé traité par rituximab et tenofovir contre indiqué</a:t>
                      </a:r>
                      <a:r>
                        <a:rPr kumimoji="0" lang="fr-FR" sz="1000" b="0" i="0" u="none" strike="noStrike" cap="none" normalizeH="0" baseline="0">
                          <a:ln>
                            <a:noFill/>
                          </a:ln>
                          <a:solidFill>
                            <a:srgbClr val="000000"/>
                          </a:solidFill>
                          <a:effectLst/>
                          <a:latin typeface="Arial" charset="0"/>
                          <a:ea typeface="Arial" charset="0"/>
                          <a:cs typeface="Arial" charset="0"/>
                        </a:rPr>
                        <a:t>: suivi mensuel des transaminases +/- de l’ADN VHB pendant 12 mois </a:t>
                      </a:r>
                    </a:p>
                  </a:txBody>
                  <a:tcPr marL="91295" marR="91295" marT="45647" marB="4564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52256" name="ZoneTexte 5"/>
          <p:cNvSpPr txBox="1">
            <a:spLocks noChangeArrowheads="1"/>
          </p:cNvSpPr>
          <p:nvPr/>
        </p:nvSpPr>
        <p:spPr bwMode="auto">
          <a:xfrm>
            <a:off x="69850" y="112713"/>
            <a:ext cx="9159875" cy="461962"/>
          </a:xfrm>
          <a:prstGeom prst="rect">
            <a:avLst/>
          </a:prstGeom>
          <a:noFill/>
          <a:ln w="9525">
            <a:noFill/>
            <a:miter lim="800000"/>
            <a:headEnd/>
            <a:tailEnd/>
          </a:ln>
        </p:spPr>
        <p:txBody>
          <a:bodyPr>
            <a:prstTxWarp prst="textNoShape">
              <a:avLst/>
            </a:prstTxWarp>
            <a:spAutoFit/>
          </a:bodyPr>
          <a:lstStyle/>
          <a:p>
            <a:r>
              <a:rPr lang="fr-FR" sz="2400" b="1">
                <a:solidFill>
                  <a:srgbClr val="FF6600"/>
                </a:solidFill>
              </a:rPr>
              <a:t>Calendrier de prise en charge carcinologique d’une PVVIH</a:t>
            </a:r>
          </a:p>
        </p:txBody>
      </p:sp>
    </p:spTree>
    <p:extLst>
      <p:ext uri="{BB962C8B-B14F-4D97-AF65-F5344CB8AC3E}">
        <p14:creationId xmlns:p14="http://schemas.microsoft.com/office/powerpoint/2010/main" val="71964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8"/>
          <p:cNvSpPr txBox="1">
            <a:spLocks noChangeArrowheads="1"/>
          </p:cNvSpPr>
          <p:nvPr/>
        </p:nvSpPr>
        <p:spPr bwMode="auto">
          <a:xfrm>
            <a:off x="285752" y="209120"/>
            <a:ext cx="8486774" cy="83099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fr-FR" altLang="x-none" b="1" dirty="0">
                <a:solidFill>
                  <a:srgbClr val="FF6600"/>
                </a:solidFill>
              </a:rPr>
              <a:t>Les </a:t>
            </a:r>
            <a:r>
              <a:rPr lang="fr-FR" altLang="x-none" b="1" dirty="0" smtClean="0">
                <a:solidFill>
                  <a:srgbClr val="FF6600"/>
                </a:solidFill>
              </a:rPr>
              <a:t>règles </a:t>
            </a:r>
            <a:r>
              <a:rPr lang="fr-FR" altLang="x-none" b="1" dirty="0">
                <a:solidFill>
                  <a:srgbClr val="FF6600"/>
                </a:solidFill>
              </a:rPr>
              <a:t>de base </a:t>
            </a:r>
            <a:r>
              <a:rPr lang="fr-FR" altLang="x-none" b="1" dirty="0" smtClean="0">
                <a:solidFill>
                  <a:srgbClr val="FF6600"/>
                </a:solidFill>
              </a:rPr>
              <a:t>pour </a:t>
            </a:r>
            <a:r>
              <a:rPr lang="fr-FR" altLang="x-none" b="1" dirty="0">
                <a:solidFill>
                  <a:srgbClr val="FF6600"/>
                </a:solidFill>
              </a:rPr>
              <a:t>le traitement </a:t>
            </a:r>
            <a:endParaRPr lang="fr-FR" altLang="x-none" b="1" dirty="0" smtClean="0">
              <a:solidFill>
                <a:srgbClr val="FF6600"/>
              </a:solidFill>
            </a:endParaRPr>
          </a:p>
          <a:p>
            <a:pPr algn="ctr" eaLnBrk="1" hangingPunct="1"/>
            <a:r>
              <a:rPr lang="fr-FR" altLang="x-none" b="1" dirty="0" smtClean="0">
                <a:solidFill>
                  <a:srgbClr val="FF6600"/>
                </a:solidFill>
              </a:rPr>
              <a:t>d’une </a:t>
            </a:r>
            <a:r>
              <a:rPr lang="fr-FR" altLang="x-none" b="1" dirty="0">
                <a:solidFill>
                  <a:srgbClr val="FF6600"/>
                </a:solidFill>
              </a:rPr>
              <a:t>affection maligne </a:t>
            </a:r>
            <a:r>
              <a:rPr lang="fr-FR" altLang="x-none" b="1" dirty="0" smtClean="0">
                <a:solidFill>
                  <a:srgbClr val="FF6600"/>
                </a:solidFill>
              </a:rPr>
              <a:t>chez </a:t>
            </a:r>
            <a:r>
              <a:rPr lang="fr-FR" altLang="x-none" b="1" dirty="0">
                <a:solidFill>
                  <a:srgbClr val="FF6600"/>
                </a:solidFill>
              </a:rPr>
              <a:t>une PVVIH </a:t>
            </a:r>
          </a:p>
        </p:txBody>
      </p:sp>
      <p:sp>
        <p:nvSpPr>
          <p:cNvPr id="5" name="Rectangle 4"/>
          <p:cNvSpPr/>
          <p:nvPr/>
        </p:nvSpPr>
        <p:spPr>
          <a:xfrm>
            <a:off x="-1" y="1508001"/>
            <a:ext cx="9144001" cy="707886"/>
          </a:xfrm>
          <a:prstGeom prst="rect">
            <a:avLst/>
          </a:prstGeom>
        </p:spPr>
        <p:txBody>
          <a:bodyPr wrap="square">
            <a:spAutoFit/>
          </a:bodyPr>
          <a:lstStyle/>
          <a:p>
            <a:pPr marL="285750" indent="-285750" algn="just">
              <a:buClr>
                <a:schemeClr val="tx1"/>
              </a:buClr>
              <a:buFont typeface="Arial" charset="0"/>
              <a:buChar char="•"/>
            </a:pPr>
            <a:r>
              <a:rPr lang="fr-FR" altLang="x-none" sz="2000" dirty="0" smtClean="0">
                <a:latin typeface="Arial" charset="0"/>
                <a:ea typeface="Arial" charset="0"/>
                <a:cs typeface="Arial" charset="0"/>
              </a:rPr>
              <a:t>La </a:t>
            </a:r>
            <a:r>
              <a:rPr lang="fr-FR" altLang="x-none" sz="2000" b="1" dirty="0" smtClean="0">
                <a:latin typeface="Arial" charset="0"/>
                <a:ea typeface="Arial" charset="0"/>
                <a:cs typeface="Arial" charset="0"/>
              </a:rPr>
              <a:t>charge </a:t>
            </a:r>
            <a:r>
              <a:rPr lang="fr-FR" altLang="x-none" sz="2000" b="1" dirty="0">
                <a:latin typeface="Arial" charset="0"/>
                <a:ea typeface="Arial" charset="0"/>
                <a:cs typeface="Arial" charset="0"/>
              </a:rPr>
              <a:t>virale </a:t>
            </a:r>
            <a:r>
              <a:rPr lang="fr-FR" altLang="x-none" sz="2000" dirty="0">
                <a:latin typeface="Arial" charset="0"/>
                <a:ea typeface="Arial" charset="0"/>
                <a:cs typeface="Arial" charset="0"/>
              </a:rPr>
              <a:t>VIH </a:t>
            </a:r>
            <a:r>
              <a:rPr lang="fr-FR" altLang="x-none" sz="2000" dirty="0" smtClean="0">
                <a:latin typeface="Arial" charset="0"/>
                <a:ea typeface="Arial" charset="0"/>
                <a:cs typeface="Arial" charset="0"/>
              </a:rPr>
              <a:t>doit être </a:t>
            </a:r>
            <a:r>
              <a:rPr lang="fr-FR" altLang="x-none" sz="2000" b="1" dirty="0" smtClean="0">
                <a:latin typeface="Arial" charset="0"/>
                <a:ea typeface="Arial" charset="0"/>
                <a:cs typeface="Arial" charset="0"/>
              </a:rPr>
              <a:t>indétectable: Le traitement ARV doit être maintenu (ou  initié)</a:t>
            </a:r>
            <a:endParaRPr lang="fr-FR" altLang="x-none" sz="2000" b="1" dirty="0">
              <a:latin typeface="Arial" charset="0"/>
              <a:ea typeface="Arial" charset="0"/>
              <a:cs typeface="Arial" charset="0"/>
            </a:endParaRPr>
          </a:p>
        </p:txBody>
      </p:sp>
      <p:sp>
        <p:nvSpPr>
          <p:cNvPr id="8" name="Rectangle 7"/>
          <p:cNvSpPr/>
          <p:nvPr/>
        </p:nvSpPr>
        <p:spPr>
          <a:xfrm>
            <a:off x="-1" y="2392860"/>
            <a:ext cx="9058274" cy="1631216"/>
          </a:xfrm>
          <a:prstGeom prst="rect">
            <a:avLst/>
          </a:prstGeom>
        </p:spPr>
        <p:txBody>
          <a:bodyPr wrap="square">
            <a:spAutoFit/>
          </a:bodyPr>
          <a:lstStyle/>
          <a:p>
            <a:pPr marL="285750" indent="-285750" algn="just">
              <a:buFont typeface="Arial" charset="0"/>
              <a:buChar char="•"/>
            </a:pPr>
            <a:r>
              <a:rPr lang="fr-FR" altLang="x-none" sz="2000" b="1" dirty="0" smtClean="0">
                <a:latin typeface="Arial" charset="0"/>
                <a:ea typeface="Arial" charset="0"/>
                <a:cs typeface="Arial" charset="0"/>
              </a:rPr>
              <a:t>Une Prophylaxie </a:t>
            </a:r>
            <a:r>
              <a:rPr lang="fr-FR" altLang="x-none" sz="2000" dirty="0">
                <a:latin typeface="Arial" charset="0"/>
                <a:ea typeface="Arial" charset="0"/>
                <a:cs typeface="Arial" charset="0"/>
              </a:rPr>
              <a:t>vis à vis de la </a:t>
            </a:r>
            <a:r>
              <a:rPr lang="fr-FR" altLang="x-none" sz="2000" b="1" dirty="0">
                <a:latin typeface="Arial" charset="0"/>
                <a:ea typeface="Arial" charset="0"/>
                <a:cs typeface="Arial" charset="0"/>
              </a:rPr>
              <a:t>pneumocystose </a:t>
            </a:r>
            <a:r>
              <a:rPr lang="fr-FR" altLang="x-none" sz="2000" b="1" dirty="0" smtClean="0">
                <a:latin typeface="Arial" charset="0"/>
                <a:ea typeface="Arial" charset="0"/>
                <a:cs typeface="Arial" charset="0"/>
              </a:rPr>
              <a:t>et </a:t>
            </a:r>
            <a:r>
              <a:rPr lang="fr-FR" altLang="x-none" sz="2000" b="1" dirty="0">
                <a:latin typeface="Arial" charset="0"/>
                <a:ea typeface="Arial" charset="0"/>
                <a:cs typeface="Arial" charset="0"/>
              </a:rPr>
              <a:t>de la </a:t>
            </a:r>
            <a:r>
              <a:rPr lang="fr-FR" altLang="x-none" sz="2000" b="1" dirty="0" smtClean="0">
                <a:latin typeface="Arial" charset="0"/>
                <a:ea typeface="Arial" charset="0"/>
                <a:cs typeface="Arial" charset="0"/>
              </a:rPr>
              <a:t>toxoplasmose doit être initiée</a:t>
            </a:r>
            <a:r>
              <a:rPr lang="fr-FR" altLang="x-none" sz="2000" dirty="0" smtClean="0">
                <a:latin typeface="Arial" charset="0"/>
                <a:ea typeface="Arial" charset="0"/>
                <a:cs typeface="Arial" charset="0"/>
              </a:rPr>
              <a:t> </a:t>
            </a:r>
            <a:r>
              <a:rPr lang="fr-FR" altLang="x-none" sz="2000" b="1" dirty="0" smtClean="0">
                <a:latin typeface="Arial" charset="0"/>
                <a:ea typeface="Arial" charset="0"/>
                <a:cs typeface="Arial" charset="0"/>
              </a:rPr>
              <a:t>indépendamment </a:t>
            </a:r>
            <a:r>
              <a:rPr lang="fr-FR" altLang="x-none" sz="2000" b="1" dirty="0">
                <a:latin typeface="Arial" charset="0"/>
                <a:ea typeface="Arial" charset="0"/>
                <a:cs typeface="Arial" charset="0"/>
              </a:rPr>
              <a:t>du taux de CD4, du type de tumeur et du traitement </a:t>
            </a:r>
            <a:r>
              <a:rPr lang="fr-FR" altLang="x-none" sz="2000" b="1" dirty="0" smtClean="0">
                <a:latin typeface="Arial" charset="0"/>
                <a:ea typeface="Arial" charset="0"/>
                <a:cs typeface="Arial" charset="0"/>
              </a:rPr>
              <a:t>carcinologique. Elle doit être m</a:t>
            </a:r>
            <a:r>
              <a:rPr lang="fr-FR" sz="2000" b="1" dirty="0" smtClean="0">
                <a:latin typeface="Arial" charset="0"/>
                <a:ea typeface="Arial" charset="0"/>
                <a:cs typeface="Arial" charset="0"/>
              </a:rPr>
              <a:t>aintenue </a:t>
            </a:r>
            <a:r>
              <a:rPr lang="fr-FR" altLang="x-none" sz="2000" b="1" dirty="0">
                <a:latin typeface="Arial" charset="0"/>
                <a:ea typeface="Arial" charset="0"/>
                <a:cs typeface="Arial" charset="0"/>
              </a:rPr>
              <a:t>durant toute la durée du traitement antinéoplasique</a:t>
            </a:r>
            <a:r>
              <a:rPr lang="fr-FR" altLang="x-none" sz="2000" dirty="0">
                <a:latin typeface="Arial" charset="0"/>
                <a:ea typeface="Arial" charset="0"/>
                <a:cs typeface="Arial" charset="0"/>
              </a:rPr>
              <a:t> et </a:t>
            </a:r>
            <a:r>
              <a:rPr lang="fr-FR" altLang="x-none" sz="2000" b="1" dirty="0" smtClean="0">
                <a:latin typeface="Arial" charset="0"/>
                <a:ea typeface="Arial" charset="0"/>
                <a:cs typeface="Arial" charset="0"/>
              </a:rPr>
              <a:t>jusqu’à l’obtention d’un taux </a:t>
            </a:r>
            <a:r>
              <a:rPr lang="fr-FR" altLang="x-none" sz="2000" b="1" dirty="0">
                <a:latin typeface="Arial" charset="0"/>
                <a:ea typeface="Arial" charset="0"/>
                <a:cs typeface="Arial" charset="0"/>
              </a:rPr>
              <a:t>de CD4 &gt;200/mm</a:t>
            </a:r>
            <a:r>
              <a:rPr lang="fr-FR" altLang="x-none" sz="2000" b="1" baseline="30000" dirty="0">
                <a:latin typeface="Arial" charset="0"/>
                <a:ea typeface="Arial" charset="0"/>
                <a:cs typeface="Arial" charset="0"/>
              </a:rPr>
              <a:t>3</a:t>
            </a:r>
            <a:r>
              <a:rPr lang="fr-FR" altLang="x-none" sz="2000" b="1" dirty="0">
                <a:latin typeface="Arial" charset="0"/>
                <a:ea typeface="Arial" charset="0"/>
                <a:cs typeface="Arial" charset="0"/>
              </a:rPr>
              <a:t> et &gt;15% depuis au moins 6 mois. </a:t>
            </a:r>
          </a:p>
        </p:txBody>
      </p:sp>
      <p:sp>
        <p:nvSpPr>
          <p:cNvPr id="9" name="Rectangle 8"/>
          <p:cNvSpPr/>
          <p:nvPr/>
        </p:nvSpPr>
        <p:spPr>
          <a:xfrm>
            <a:off x="-1" y="4021023"/>
            <a:ext cx="9144000" cy="1323439"/>
          </a:xfrm>
          <a:prstGeom prst="rect">
            <a:avLst/>
          </a:prstGeom>
        </p:spPr>
        <p:txBody>
          <a:bodyPr wrap="square">
            <a:spAutoFit/>
          </a:bodyPr>
          <a:lstStyle/>
          <a:p>
            <a:pPr marL="285750" indent="-285750" algn="just">
              <a:buFont typeface="Arial" charset="0"/>
              <a:buChar char="•"/>
            </a:pPr>
            <a:r>
              <a:rPr lang="fr-FR" altLang="x-none" sz="2000" b="1" dirty="0">
                <a:latin typeface="Arial" charset="0"/>
                <a:ea typeface="Arial" charset="0"/>
                <a:cs typeface="Arial" charset="0"/>
              </a:rPr>
              <a:t>E</a:t>
            </a:r>
            <a:r>
              <a:rPr lang="fr-FR" altLang="x-none" sz="2000" b="1" dirty="0" smtClean="0">
                <a:latin typeface="Arial" charset="0"/>
                <a:ea typeface="Arial" charset="0"/>
                <a:cs typeface="Arial" charset="0"/>
              </a:rPr>
              <a:t>n </a:t>
            </a:r>
            <a:r>
              <a:rPr lang="fr-FR" altLang="x-none" sz="2000" b="1" dirty="0">
                <a:latin typeface="Arial" charset="0"/>
                <a:ea typeface="Arial" charset="0"/>
                <a:cs typeface="Arial" charset="0"/>
              </a:rPr>
              <a:t>cas de sérologie CMV </a:t>
            </a:r>
            <a:r>
              <a:rPr lang="fr-FR" altLang="x-none" sz="2000" b="1" dirty="0" smtClean="0">
                <a:latin typeface="Arial" charset="0"/>
                <a:ea typeface="Arial" charset="0"/>
                <a:cs typeface="Arial" charset="0"/>
              </a:rPr>
              <a:t>positive, la PCR </a:t>
            </a:r>
            <a:r>
              <a:rPr lang="fr-FR" altLang="x-none" sz="2000" b="1" dirty="0">
                <a:latin typeface="Arial" charset="0"/>
                <a:ea typeface="Arial" charset="0"/>
                <a:cs typeface="Arial" charset="0"/>
              </a:rPr>
              <a:t>CMV </a:t>
            </a:r>
            <a:r>
              <a:rPr lang="fr-FR" altLang="x-none" sz="2000" b="1" dirty="0" smtClean="0">
                <a:latin typeface="Arial" charset="0"/>
                <a:ea typeface="Arial" charset="0"/>
                <a:cs typeface="Arial" charset="0"/>
              </a:rPr>
              <a:t>doit être contrôlée avant </a:t>
            </a:r>
            <a:r>
              <a:rPr lang="fr-FR" altLang="x-none" sz="2000" b="1" dirty="0">
                <a:latin typeface="Arial" charset="0"/>
                <a:ea typeface="Arial" charset="0"/>
                <a:cs typeface="Arial" charset="0"/>
              </a:rPr>
              <a:t>la première cure de </a:t>
            </a:r>
            <a:r>
              <a:rPr lang="fr-FR" altLang="x-none" sz="2000" b="1" dirty="0" smtClean="0">
                <a:latin typeface="Arial" charset="0"/>
                <a:ea typeface="Arial" charset="0"/>
                <a:cs typeface="Arial" charset="0"/>
              </a:rPr>
              <a:t>chimiothérapie. </a:t>
            </a:r>
            <a:r>
              <a:rPr lang="fr-FR" altLang="x-none" sz="2000" dirty="0" smtClean="0">
                <a:latin typeface="Arial" charset="0"/>
                <a:ea typeface="Arial" charset="0"/>
                <a:cs typeface="Arial" charset="0"/>
              </a:rPr>
              <a:t>Si elle est &gt;1000 copies/ml une prophylaxie </a:t>
            </a:r>
            <a:r>
              <a:rPr lang="fr-FR" altLang="x-none" sz="2000" dirty="0">
                <a:latin typeface="Arial" charset="0"/>
                <a:ea typeface="Arial" charset="0"/>
                <a:cs typeface="Arial" charset="0"/>
              </a:rPr>
              <a:t>par </a:t>
            </a:r>
            <a:r>
              <a:rPr lang="fr-FR" altLang="x-none" sz="2000" dirty="0" err="1">
                <a:latin typeface="Arial" charset="0"/>
                <a:ea typeface="Arial" charset="0"/>
                <a:cs typeface="Arial" charset="0"/>
              </a:rPr>
              <a:t>valganciclovir</a:t>
            </a:r>
            <a:r>
              <a:rPr lang="fr-FR" altLang="x-none" sz="2000" dirty="0">
                <a:latin typeface="Arial" charset="0"/>
                <a:ea typeface="Arial" charset="0"/>
                <a:cs typeface="Arial" charset="0"/>
              </a:rPr>
              <a:t> à 900 </a:t>
            </a:r>
            <a:r>
              <a:rPr lang="fr-FR" altLang="x-none" sz="2000" dirty="0" smtClean="0">
                <a:latin typeface="Arial" charset="0"/>
                <a:ea typeface="Arial" charset="0"/>
                <a:cs typeface="Arial" charset="0"/>
              </a:rPr>
              <a:t>mg/j doit être instaurée après </a:t>
            </a:r>
            <a:r>
              <a:rPr lang="fr-FR" altLang="x-none" sz="2000" dirty="0">
                <a:latin typeface="Arial" charset="0"/>
                <a:ea typeface="Arial" charset="0"/>
                <a:cs typeface="Arial" charset="0"/>
              </a:rPr>
              <a:t>avoir éliminé une </a:t>
            </a:r>
            <a:r>
              <a:rPr lang="fr-FR" altLang="x-none" sz="2000" dirty="0" smtClean="0">
                <a:latin typeface="Arial" charset="0"/>
                <a:ea typeface="Arial" charset="0"/>
                <a:cs typeface="Arial" charset="0"/>
              </a:rPr>
              <a:t>rétinite à CMV (FO)</a:t>
            </a:r>
            <a:endParaRPr lang="fr-FR" altLang="x-none" sz="2000" b="1" dirty="0">
              <a:latin typeface="Arial" charset="0"/>
              <a:ea typeface="Arial" charset="0"/>
              <a:cs typeface="Arial" charset="0"/>
            </a:endParaRPr>
          </a:p>
        </p:txBody>
      </p:sp>
      <p:sp>
        <p:nvSpPr>
          <p:cNvPr id="10" name="Rectangle 9"/>
          <p:cNvSpPr/>
          <p:nvPr/>
        </p:nvSpPr>
        <p:spPr>
          <a:xfrm>
            <a:off x="-3707" y="5578666"/>
            <a:ext cx="8972549" cy="1015663"/>
          </a:xfrm>
          <a:prstGeom prst="rect">
            <a:avLst/>
          </a:prstGeom>
        </p:spPr>
        <p:txBody>
          <a:bodyPr wrap="square">
            <a:spAutoFit/>
          </a:bodyPr>
          <a:lstStyle/>
          <a:p>
            <a:pPr marL="285750" indent="-285750" algn="just">
              <a:buFont typeface="Arial" charset="0"/>
              <a:buChar char="•"/>
            </a:pPr>
            <a:r>
              <a:rPr lang="fr-FR" altLang="x-none" sz="2000" b="1" dirty="0" smtClean="0">
                <a:latin typeface="Arial" charset="0"/>
                <a:ea typeface="Arial" charset="0"/>
                <a:cs typeface="Arial" charset="0"/>
              </a:rPr>
              <a:t>Les </a:t>
            </a:r>
            <a:r>
              <a:rPr lang="fr-FR" altLang="x-none" sz="2000" b="1" dirty="0">
                <a:latin typeface="Arial" charset="0"/>
                <a:ea typeface="Arial" charset="0"/>
                <a:cs typeface="Arial" charset="0"/>
              </a:rPr>
              <a:t>patients </a:t>
            </a:r>
            <a:r>
              <a:rPr lang="fr-FR" altLang="x-none" sz="2000" dirty="0" err="1">
                <a:latin typeface="Arial" charset="0"/>
                <a:ea typeface="Arial" charset="0"/>
                <a:cs typeface="Arial" charset="0"/>
              </a:rPr>
              <a:t>coinfectés</a:t>
            </a:r>
            <a:r>
              <a:rPr lang="fr-FR" altLang="x-none" sz="2000" dirty="0">
                <a:latin typeface="Arial" charset="0"/>
                <a:ea typeface="Arial" charset="0"/>
                <a:cs typeface="Arial" charset="0"/>
              </a:rPr>
              <a:t> VIH/VHB </a:t>
            </a:r>
            <a:r>
              <a:rPr lang="fr-FR" altLang="x-none" sz="2000" b="1" dirty="0">
                <a:latin typeface="Arial" charset="0"/>
                <a:ea typeface="Arial" charset="0"/>
                <a:cs typeface="Arial" charset="0"/>
              </a:rPr>
              <a:t>(Ag </a:t>
            </a:r>
            <a:r>
              <a:rPr lang="fr-FR" altLang="x-none" sz="2000" b="1" dirty="0" err="1">
                <a:latin typeface="Arial" charset="0"/>
                <a:ea typeface="Arial" charset="0"/>
                <a:cs typeface="Arial" charset="0"/>
              </a:rPr>
              <a:t>HBs</a:t>
            </a:r>
            <a:r>
              <a:rPr lang="fr-FR" altLang="x-none" sz="2000" b="1" dirty="0">
                <a:latin typeface="Arial" charset="0"/>
                <a:ea typeface="Arial" charset="0"/>
                <a:cs typeface="Arial" charset="0"/>
              </a:rPr>
              <a:t>+) </a:t>
            </a:r>
            <a:r>
              <a:rPr lang="fr-FR" altLang="x-none" sz="2000" dirty="0">
                <a:latin typeface="Arial" charset="0"/>
                <a:ea typeface="Arial" charset="0"/>
                <a:cs typeface="Arial" charset="0"/>
              </a:rPr>
              <a:t>ou</a:t>
            </a:r>
            <a:r>
              <a:rPr lang="fr-FR" altLang="x-none" sz="2000" b="1" dirty="0">
                <a:latin typeface="Arial" charset="0"/>
                <a:ea typeface="Arial" charset="0"/>
                <a:cs typeface="Arial" charset="0"/>
              </a:rPr>
              <a:t> porteur d'un anticorps </a:t>
            </a:r>
            <a:r>
              <a:rPr lang="fr-FR" altLang="x-none" sz="2000" b="1" dirty="0" err="1">
                <a:latin typeface="Arial" charset="0"/>
                <a:ea typeface="Arial" charset="0"/>
                <a:cs typeface="Arial" charset="0"/>
              </a:rPr>
              <a:t>HBc</a:t>
            </a:r>
            <a:r>
              <a:rPr lang="fr-FR" altLang="x-none" sz="2000" b="1" dirty="0">
                <a:latin typeface="Arial" charset="0"/>
                <a:ea typeface="Arial" charset="0"/>
                <a:cs typeface="Arial" charset="0"/>
              </a:rPr>
              <a:t> isolé </a:t>
            </a:r>
            <a:r>
              <a:rPr lang="fr-FR" altLang="x-none" sz="2000" dirty="0">
                <a:latin typeface="Arial" charset="0"/>
                <a:ea typeface="Arial" charset="0"/>
                <a:cs typeface="Arial" charset="0"/>
              </a:rPr>
              <a:t>doivent</a:t>
            </a:r>
            <a:r>
              <a:rPr lang="fr-FR" altLang="x-none" sz="2000" b="1" dirty="0">
                <a:latin typeface="Arial" charset="0"/>
                <a:ea typeface="Arial" charset="0"/>
                <a:cs typeface="Arial" charset="0"/>
              </a:rPr>
              <a:t> maintenir un traitement antirétroviral actif vis à vis de l'hépatite B.  </a:t>
            </a:r>
          </a:p>
        </p:txBody>
      </p:sp>
      <p:pic>
        <p:nvPicPr>
          <p:cNvPr id="15" name="Image 14"/>
          <p:cNvPicPr>
            <a:picLocks noChangeAspect="1"/>
          </p:cNvPicPr>
          <p:nvPr/>
        </p:nvPicPr>
        <p:blipFill>
          <a:blip r:embed="rId2" cstate="print">
            <a:alphaModFix/>
          </a:blip>
          <a:stretch>
            <a:fillRect/>
          </a:stretch>
        </p:blipFill>
        <p:spPr>
          <a:xfrm>
            <a:off x="8319603" y="108646"/>
            <a:ext cx="738670" cy="1059225"/>
          </a:xfrm>
          <a:prstGeom prst="rect">
            <a:avLst/>
          </a:prstGeom>
          <a:scene3d>
            <a:camera prst="orthographicFront"/>
            <a:lightRig rig="threePt" dir="t"/>
          </a:scene3d>
          <a:sp3d>
            <a:bevelT/>
            <a:bevelB/>
          </a:sp3d>
        </p:spPr>
      </p:pic>
      <p:grpSp>
        <p:nvGrpSpPr>
          <p:cNvPr id="11" name="Grouper 23"/>
          <p:cNvGrpSpPr/>
          <p:nvPr/>
        </p:nvGrpSpPr>
        <p:grpSpPr>
          <a:xfrm>
            <a:off x="720187" y="1228353"/>
            <a:ext cx="7484536" cy="101601"/>
            <a:chOff x="965214" y="1317104"/>
            <a:chExt cx="7484536" cy="101601"/>
          </a:xfrm>
        </p:grpSpPr>
        <p:sp>
          <p:nvSpPr>
            <p:cNvPr id="16"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17"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sp>
        <p:nvSpPr>
          <p:cNvPr id="2" name="Rectangle à coins arrondis 1"/>
          <p:cNvSpPr/>
          <p:nvPr/>
        </p:nvSpPr>
        <p:spPr>
          <a:xfrm>
            <a:off x="285752" y="1508001"/>
            <a:ext cx="5302248" cy="393370"/>
          </a:xfrm>
          <a:prstGeom prst="roundRect">
            <a:avLst/>
          </a:prstGeom>
          <a:noFill/>
          <a:ln w="28575">
            <a:solidFill>
              <a:srgbClr val="FFA6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à coins arrondis 11"/>
          <p:cNvSpPr/>
          <p:nvPr/>
        </p:nvSpPr>
        <p:spPr>
          <a:xfrm>
            <a:off x="285751" y="2404088"/>
            <a:ext cx="8772521" cy="1571238"/>
          </a:xfrm>
          <a:prstGeom prst="roundRect">
            <a:avLst/>
          </a:prstGeom>
          <a:noFill/>
          <a:ln w="28575">
            <a:solidFill>
              <a:srgbClr val="FFA6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à coins arrondis 12"/>
          <p:cNvSpPr/>
          <p:nvPr/>
        </p:nvSpPr>
        <p:spPr>
          <a:xfrm>
            <a:off x="278497" y="4069773"/>
            <a:ext cx="8850987" cy="622526"/>
          </a:xfrm>
          <a:prstGeom prst="roundRect">
            <a:avLst/>
          </a:prstGeom>
          <a:noFill/>
          <a:ln w="28575">
            <a:solidFill>
              <a:srgbClr val="FFA6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293010" y="5579607"/>
            <a:ext cx="8675831" cy="1014721"/>
          </a:xfrm>
          <a:prstGeom prst="roundRect">
            <a:avLst/>
          </a:prstGeom>
          <a:noFill/>
          <a:ln w="28575">
            <a:solidFill>
              <a:srgbClr val="FFA6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6944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0.70"/>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strVal val="#ppt_w*0.70"/>
                                          </p:val>
                                        </p:tav>
                                        <p:tav tm="100000">
                                          <p:val>
                                            <p:strVal val="#ppt_w"/>
                                          </p:val>
                                        </p:tav>
                                      </p:tavLst>
                                    </p:anim>
                                    <p:anim calcmode="lin" valueType="num">
                                      <p:cBhvr>
                                        <p:cTn id="27" dur="1000" fill="hold"/>
                                        <p:tgtEl>
                                          <p:spTgt spid="14"/>
                                        </p:tgtEl>
                                        <p:attrNameLst>
                                          <p:attrName>ppt_h</p:attrName>
                                        </p:attrNameLst>
                                      </p:cBhvr>
                                      <p:tavLst>
                                        <p:tav tm="0">
                                          <p:val>
                                            <p:strVal val="#ppt_h"/>
                                          </p:val>
                                        </p:tav>
                                        <p:tav tm="100000">
                                          <p:val>
                                            <p:strVal val="#ppt_h"/>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328810" y="1117888"/>
            <a:ext cx="4632398" cy="830997"/>
          </a:xfrm>
          <a:prstGeom prst="rect">
            <a:avLst/>
          </a:prstGeom>
          <a:noFill/>
        </p:spPr>
        <p:txBody>
          <a:bodyPr wrap="none" rtlCol="0">
            <a:spAutoFit/>
          </a:bodyPr>
          <a:lstStyle/>
          <a:p>
            <a:r>
              <a:rPr lang="fr-FR" sz="4800" dirty="0" smtClean="0">
                <a:latin typeface="Arial"/>
                <a:cs typeface="Arial"/>
              </a:rPr>
              <a:t>Conflits d’Intérêt</a:t>
            </a:r>
            <a:endParaRPr lang="fr-FR" sz="4800" dirty="0">
              <a:latin typeface="Arial"/>
              <a:cs typeface="Arial"/>
            </a:endParaRPr>
          </a:p>
        </p:txBody>
      </p:sp>
      <p:sp>
        <p:nvSpPr>
          <p:cNvPr id="6" name="ZoneTexte 5"/>
          <p:cNvSpPr txBox="1"/>
          <p:nvPr/>
        </p:nvSpPr>
        <p:spPr>
          <a:xfrm>
            <a:off x="439842" y="2826097"/>
            <a:ext cx="8153400" cy="830997"/>
          </a:xfrm>
          <a:prstGeom prst="rect">
            <a:avLst/>
          </a:prstGeom>
          <a:noFill/>
        </p:spPr>
        <p:txBody>
          <a:bodyPr wrap="square" rtlCol="0">
            <a:spAutoFit/>
          </a:bodyPr>
          <a:lstStyle/>
          <a:p>
            <a:pPr>
              <a:buFont typeface="Arial"/>
              <a:buChar char="•"/>
            </a:pPr>
            <a:r>
              <a:rPr lang="fr-FR" sz="2400" dirty="0" smtClean="0">
                <a:latin typeface="Arial"/>
                <a:cs typeface="Arial"/>
              </a:rPr>
              <a:t> Invitation Congrès: </a:t>
            </a:r>
          </a:p>
          <a:p>
            <a:r>
              <a:rPr lang="fr-FR" sz="2400" dirty="0" err="1" smtClean="0">
                <a:latin typeface="Arial"/>
                <a:cs typeface="Arial"/>
              </a:rPr>
              <a:t>Viiv</a:t>
            </a:r>
            <a:r>
              <a:rPr lang="fr-FR" sz="2400" dirty="0" smtClean="0">
                <a:latin typeface="Arial"/>
                <a:cs typeface="Arial"/>
              </a:rPr>
              <a:t> </a:t>
            </a:r>
            <a:r>
              <a:rPr lang="fr-FR" sz="2400" dirty="0" err="1" smtClean="0">
                <a:latin typeface="Arial"/>
                <a:cs typeface="Arial"/>
              </a:rPr>
              <a:t>Health</a:t>
            </a:r>
            <a:r>
              <a:rPr lang="fr-FR" sz="2400" dirty="0" smtClean="0">
                <a:latin typeface="Arial"/>
                <a:cs typeface="Arial"/>
              </a:rPr>
              <a:t> care, Bristol Myers Squibb </a:t>
            </a:r>
            <a:endParaRPr lang="fr-FR" sz="2400" dirty="0">
              <a:latin typeface="Arial"/>
              <a:cs typeface="Arial"/>
            </a:endParaRPr>
          </a:p>
        </p:txBody>
      </p:sp>
      <p:sp>
        <p:nvSpPr>
          <p:cNvPr id="8" name="ZoneTexte 7"/>
          <p:cNvSpPr txBox="1"/>
          <p:nvPr/>
        </p:nvSpPr>
        <p:spPr>
          <a:xfrm>
            <a:off x="439842" y="3823107"/>
            <a:ext cx="8577158" cy="830997"/>
          </a:xfrm>
          <a:prstGeom prst="rect">
            <a:avLst/>
          </a:prstGeom>
          <a:noFill/>
        </p:spPr>
        <p:txBody>
          <a:bodyPr wrap="square" rtlCol="0">
            <a:spAutoFit/>
          </a:bodyPr>
          <a:lstStyle/>
          <a:p>
            <a:pPr>
              <a:buFont typeface="Arial"/>
              <a:buChar char="•"/>
            </a:pPr>
            <a:r>
              <a:rPr lang="fr-FR" sz="2400" dirty="0" smtClean="0">
                <a:latin typeface="Arial"/>
                <a:cs typeface="Arial"/>
              </a:rPr>
              <a:t> Participation à des symposium Modérateur/Intervenant: </a:t>
            </a:r>
          </a:p>
          <a:p>
            <a:r>
              <a:rPr lang="fr-FR" sz="2400" dirty="0" err="1" smtClean="0">
                <a:latin typeface="Arial"/>
                <a:cs typeface="Arial"/>
              </a:rPr>
              <a:t>Viiv</a:t>
            </a:r>
            <a:r>
              <a:rPr lang="fr-FR" sz="2400" dirty="0" smtClean="0">
                <a:latin typeface="Arial"/>
                <a:cs typeface="Arial"/>
              </a:rPr>
              <a:t> </a:t>
            </a:r>
            <a:r>
              <a:rPr lang="fr-FR" sz="2400" dirty="0" err="1" smtClean="0">
                <a:latin typeface="Arial"/>
                <a:cs typeface="Arial"/>
              </a:rPr>
              <a:t>Health</a:t>
            </a:r>
            <a:r>
              <a:rPr lang="fr-FR" sz="2400" dirty="0" smtClean="0">
                <a:latin typeface="Arial"/>
                <a:cs typeface="Arial"/>
              </a:rPr>
              <a:t> care, </a:t>
            </a:r>
            <a:r>
              <a:rPr lang="fr-FR" sz="2400" dirty="0" err="1" smtClean="0">
                <a:latin typeface="Arial"/>
                <a:cs typeface="Arial"/>
              </a:rPr>
              <a:t>Gilead</a:t>
            </a:r>
            <a:endParaRPr lang="fr-FR" sz="2400" dirty="0">
              <a:latin typeface="Arial"/>
              <a:cs typeface="Arial"/>
            </a:endParaRPr>
          </a:p>
        </p:txBody>
      </p:sp>
    </p:spTree>
    <p:extLst>
      <p:ext uri="{BB962C8B-B14F-4D97-AF65-F5344CB8AC3E}">
        <p14:creationId xmlns:p14="http://schemas.microsoft.com/office/powerpoint/2010/main" val="122267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0" y="-14560"/>
            <a:ext cx="9144000" cy="6872560"/>
          </a:xfrm>
          <a:prstGeom prst="rect">
            <a:avLst/>
          </a:prstGeom>
        </p:spPr>
      </p:pic>
      <p:sp>
        <p:nvSpPr>
          <p:cNvPr id="5" name="Rectangle à coins arrondis 4"/>
          <p:cNvSpPr/>
          <p:nvPr/>
        </p:nvSpPr>
        <p:spPr>
          <a:xfrm>
            <a:off x="450644" y="1873690"/>
            <a:ext cx="8333592" cy="1199294"/>
          </a:xfrm>
          <a:prstGeom prst="roundRect">
            <a:avLst/>
          </a:prstGeom>
          <a:noFill/>
          <a:ln w="28575">
            <a:solidFill>
              <a:srgbClr val="FFA6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7850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87704" y="422070"/>
            <a:ext cx="4519186" cy="1200329"/>
          </a:xfrm>
          <a:prstGeom prst="rect">
            <a:avLst/>
          </a:prstGeom>
          <a:noFill/>
          <a:ln w="28575">
            <a:solidFill>
              <a:srgbClr val="28A1C1"/>
            </a:solidFill>
          </a:ln>
        </p:spPr>
        <p:txBody>
          <a:bodyPr wrap="none" rtlCol="0">
            <a:spAutoFit/>
          </a:bodyPr>
          <a:lstStyle/>
          <a:p>
            <a:pPr algn="ctr"/>
            <a:r>
              <a:rPr lang="fr-FR" sz="3600" dirty="0" err="1" smtClean="0">
                <a:latin typeface="Arial" charset="0"/>
                <a:ea typeface="Arial" charset="0"/>
                <a:cs typeface="Arial" charset="0"/>
              </a:rPr>
              <a:t>Immunomodulateurs</a:t>
            </a:r>
            <a:r>
              <a:rPr lang="fr-FR" sz="3600" dirty="0" smtClean="0">
                <a:latin typeface="Arial" charset="0"/>
                <a:ea typeface="Arial" charset="0"/>
                <a:cs typeface="Arial" charset="0"/>
              </a:rPr>
              <a:t> </a:t>
            </a:r>
          </a:p>
          <a:p>
            <a:pPr algn="ctr"/>
            <a:r>
              <a:rPr lang="fr-FR" sz="3600" dirty="0" smtClean="0">
                <a:latin typeface="Arial" charset="0"/>
                <a:ea typeface="Arial" charset="0"/>
                <a:cs typeface="Arial" charset="0"/>
              </a:rPr>
              <a:t>chez les PVVIH ? </a:t>
            </a:r>
            <a:endParaRPr lang="fr-FR" sz="3600" dirty="0">
              <a:latin typeface="Arial" charset="0"/>
              <a:ea typeface="Arial" charset="0"/>
              <a:cs typeface="Arial" charset="0"/>
            </a:endParaRPr>
          </a:p>
        </p:txBody>
      </p:sp>
      <p:pic>
        <p:nvPicPr>
          <p:cNvPr id="6" name="Image 5"/>
          <p:cNvPicPr>
            <a:picLocks noChangeAspect="1"/>
          </p:cNvPicPr>
          <p:nvPr/>
        </p:nvPicPr>
        <p:blipFill>
          <a:blip r:embed="rId2"/>
          <a:stretch>
            <a:fillRect/>
          </a:stretch>
        </p:blipFill>
        <p:spPr>
          <a:xfrm rot="5400000">
            <a:off x="7004682" y="386505"/>
            <a:ext cx="2065789" cy="1701928"/>
          </a:xfrm>
          <a:prstGeom prst="rect">
            <a:avLst/>
          </a:prstGeom>
          <a:scene3d>
            <a:camera prst="orthographicFront"/>
            <a:lightRig rig="threePt" dir="t"/>
          </a:scene3d>
          <a:sp3d>
            <a:bevelT/>
          </a:sp3d>
        </p:spPr>
      </p:pic>
      <p:grpSp>
        <p:nvGrpSpPr>
          <p:cNvPr id="4" name="Grouper 3"/>
          <p:cNvGrpSpPr/>
          <p:nvPr/>
        </p:nvGrpSpPr>
        <p:grpSpPr>
          <a:xfrm>
            <a:off x="3173227" y="4066036"/>
            <a:ext cx="5210174" cy="1692771"/>
            <a:chOff x="3184526" y="5270500"/>
            <a:chExt cx="5210174" cy="1692771"/>
          </a:xfrm>
        </p:grpSpPr>
        <p:sp>
          <p:nvSpPr>
            <p:cNvPr id="5" name="ZoneTexte 4"/>
            <p:cNvSpPr txBox="1"/>
            <p:nvPr/>
          </p:nvSpPr>
          <p:spPr>
            <a:xfrm>
              <a:off x="3184526" y="5270500"/>
              <a:ext cx="5210174" cy="1692771"/>
            </a:xfrm>
            <a:prstGeom prst="rect">
              <a:avLst/>
            </a:prstGeom>
            <a:solidFill>
              <a:schemeClr val="bg1">
                <a:lumMod val="85000"/>
              </a:schemeClr>
            </a:solidFill>
            <a:ln>
              <a:solidFill>
                <a:schemeClr val="bg1">
                  <a:lumMod val="85000"/>
                </a:schemeClr>
              </a:solidFill>
            </a:ln>
            <a:scene3d>
              <a:camera prst="orthographicFront"/>
              <a:lightRig rig="threePt" dir="t"/>
            </a:scene3d>
            <a:sp3d>
              <a:bevelT/>
            </a:sp3d>
          </p:spPr>
          <p:txBody>
            <a:bodyPr wrap="square" rtlCol="0">
              <a:spAutoFit/>
            </a:bodyPr>
            <a:lstStyle/>
            <a:p>
              <a:pPr marL="285750" indent="-285750" algn="ctr">
                <a:buFont typeface="Arial" charset="0"/>
                <a:buChar char="•"/>
              </a:pPr>
              <a:r>
                <a:rPr lang="fr-FR" sz="2400" b="1" dirty="0" smtClean="0">
                  <a:latin typeface="Arial" charset="0"/>
                  <a:ea typeface="Arial" charset="0"/>
                  <a:cs typeface="Arial" charset="0"/>
                </a:rPr>
                <a:t>Un observatoire National « ONCOVIH-AC »</a:t>
              </a:r>
            </a:p>
            <a:p>
              <a:pPr algn="ctr"/>
              <a:r>
                <a:rPr lang="fr-FR" dirty="0" smtClean="0">
                  <a:latin typeface="Arial" charset="0"/>
                  <a:ea typeface="Arial" charset="0"/>
                  <a:cs typeface="Arial" charset="0"/>
                </a:rPr>
                <a:t>Coordonnateurs: Pr JP </a:t>
              </a:r>
              <a:r>
                <a:rPr lang="fr-FR" dirty="0" err="1" smtClean="0">
                  <a:latin typeface="Arial" charset="0"/>
                  <a:ea typeface="Arial" charset="0"/>
                  <a:cs typeface="Arial" charset="0"/>
                </a:rPr>
                <a:t>Spano</a:t>
              </a:r>
              <a:r>
                <a:rPr lang="fr-FR" dirty="0" smtClean="0">
                  <a:latin typeface="Arial" charset="0"/>
                  <a:ea typeface="Arial" charset="0"/>
                  <a:cs typeface="Arial" charset="0"/>
                </a:rPr>
                <a:t>- Pr O </a:t>
              </a:r>
              <a:r>
                <a:rPr lang="fr-FR" dirty="0" err="1" smtClean="0">
                  <a:latin typeface="Arial" charset="0"/>
                  <a:ea typeface="Arial" charset="0"/>
                  <a:cs typeface="Arial" charset="0"/>
                </a:rPr>
                <a:t>Lambotte</a:t>
              </a:r>
              <a:endParaRPr lang="fr-FR" dirty="0" smtClean="0">
                <a:latin typeface="Arial" charset="0"/>
                <a:ea typeface="Arial" charset="0"/>
                <a:cs typeface="Arial" charset="0"/>
              </a:endParaRPr>
            </a:p>
            <a:p>
              <a:pPr algn="ctr"/>
              <a:r>
                <a:rPr lang="fr-FR" dirty="0" smtClean="0">
                  <a:latin typeface="Arial" charset="0"/>
                  <a:ea typeface="Arial" charset="0"/>
                  <a:cs typeface="Arial" charset="0"/>
                  <a:hlinkClick r:id="rId3"/>
                </a:rPr>
                <a:t>www.cancervih.org</a:t>
              </a:r>
              <a:endParaRPr lang="fr-FR" dirty="0" smtClean="0">
                <a:latin typeface="Arial" charset="0"/>
                <a:ea typeface="Arial" charset="0"/>
                <a:cs typeface="Arial" charset="0"/>
              </a:endParaRPr>
            </a:p>
            <a:p>
              <a:pPr algn="ctr"/>
              <a:r>
                <a:rPr lang="fr-FR" dirty="0" smtClean="0">
                  <a:latin typeface="Arial" charset="0"/>
                  <a:ea typeface="Arial" charset="0"/>
                  <a:cs typeface="Arial" charset="0"/>
                </a:rPr>
                <a:t> </a:t>
              </a:r>
              <a:r>
                <a:rPr lang="fr-FR" sz="2000" dirty="0" smtClean="0">
                  <a:hlinkClick r:id="rId4"/>
                </a:rPr>
                <a:t>www.anrs.fr</a:t>
              </a:r>
              <a:endParaRPr lang="fr-FR" sz="2000" dirty="0" smtClean="0"/>
            </a:p>
          </p:txBody>
        </p:sp>
        <p:pic>
          <p:nvPicPr>
            <p:cNvPr id="7" name="Image 6"/>
            <p:cNvPicPr/>
            <p:nvPr/>
          </p:nvPicPr>
          <p:blipFill>
            <a:blip r:embed="rId5">
              <a:extLst>
                <a:ext uri="{28A0092B-C50C-407E-A947-70E740481C1C}">
                  <a14:useLocalDpi xmlns:a14="http://schemas.microsoft.com/office/drawing/2010/main" val="0"/>
                </a:ext>
              </a:extLst>
            </a:blip>
            <a:srcRect/>
            <a:stretch>
              <a:fillRect/>
            </a:stretch>
          </p:blipFill>
          <p:spPr bwMode="auto">
            <a:xfrm>
              <a:off x="7401928" y="5688140"/>
              <a:ext cx="849894" cy="418054"/>
            </a:xfrm>
            <a:prstGeom prst="rect">
              <a:avLst/>
            </a:prstGeom>
            <a:noFill/>
            <a:ln>
              <a:noFill/>
            </a:ln>
            <a:extLst/>
          </p:spPr>
        </p:pic>
      </p:grpSp>
      <p:pic>
        <p:nvPicPr>
          <p:cNvPr id="8" name="Image 7"/>
          <p:cNvPicPr>
            <a:picLocks noChangeAspect="1"/>
          </p:cNvPicPr>
          <p:nvPr/>
        </p:nvPicPr>
        <p:blipFill>
          <a:blip r:embed="rId6"/>
          <a:stretch>
            <a:fillRect/>
          </a:stretch>
        </p:blipFill>
        <p:spPr>
          <a:xfrm>
            <a:off x="155702" y="2114552"/>
            <a:ext cx="2830841" cy="4329115"/>
          </a:xfrm>
          <a:prstGeom prst="rect">
            <a:avLst/>
          </a:prstGeom>
          <a:scene3d>
            <a:camera prst="orthographicFront"/>
            <a:lightRig rig="threePt" dir="t"/>
          </a:scene3d>
          <a:sp3d>
            <a:bevelT/>
          </a:sp3d>
        </p:spPr>
      </p:pic>
      <p:sp>
        <p:nvSpPr>
          <p:cNvPr id="3" name="ZoneTexte 2"/>
          <p:cNvSpPr txBox="1"/>
          <p:nvPr/>
        </p:nvSpPr>
        <p:spPr>
          <a:xfrm>
            <a:off x="8158171" y="2210106"/>
            <a:ext cx="989373" cy="4508927"/>
          </a:xfrm>
          <a:prstGeom prst="rect">
            <a:avLst/>
          </a:prstGeom>
          <a:noFill/>
        </p:spPr>
        <p:txBody>
          <a:bodyPr wrap="none" rtlCol="0">
            <a:spAutoFit/>
          </a:bodyPr>
          <a:lstStyle/>
          <a:p>
            <a:r>
              <a:rPr lang="fr-FR" sz="28700" dirty="0" smtClean="0">
                <a:solidFill>
                  <a:srgbClr val="28A1C1"/>
                </a:solidFill>
                <a:latin typeface="Garamond" charset="0"/>
                <a:ea typeface="Garamond" charset="0"/>
                <a:cs typeface="Garamond" charset="0"/>
              </a:rPr>
              <a:t>!</a:t>
            </a:r>
            <a:endParaRPr lang="fr-FR" sz="28700" dirty="0">
              <a:solidFill>
                <a:srgbClr val="28A1C1"/>
              </a:solidFill>
              <a:latin typeface="Garamond" charset="0"/>
              <a:ea typeface="Garamond" charset="0"/>
              <a:cs typeface="Garamond" charset="0"/>
            </a:endParaRPr>
          </a:p>
        </p:txBody>
      </p:sp>
    </p:spTree>
    <p:extLst>
      <p:ext uri="{BB962C8B-B14F-4D97-AF65-F5344CB8AC3E}">
        <p14:creationId xmlns:p14="http://schemas.microsoft.com/office/powerpoint/2010/main" val="198662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6"/>
          <p:cNvGrpSpPr/>
          <p:nvPr/>
        </p:nvGrpSpPr>
        <p:grpSpPr>
          <a:xfrm>
            <a:off x="-76200" y="-4076"/>
            <a:ext cx="9220200" cy="6899804"/>
            <a:chOff x="-76200" y="-4076"/>
            <a:chExt cx="9220200" cy="6899804"/>
          </a:xfrm>
        </p:grpSpPr>
        <p:pic>
          <p:nvPicPr>
            <p:cNvPr id="6" name="Image 5"/>
            <p:cNvPicPr>
              <a:picLocks noChangeAspect="1"/>
            </p:cNvPicPr>
            <p:nvPr/>
          </p:nvPicPr>
          <p:blipFill>
            <a:blip r:embed="rId2" cstate="print"/>
            <a:stretch>
              <a:fillRect/>
            </a:stretch>
          </p:blipFill>
          <p:spPr>
            <a:xfrm>
              <a:off x="-76200" y="-4076"/>
              <a:ext cx="9220200" cy="6899804"/>
            </a:xfrm>
            <a:prstGeom prst="rect">
              <a:avLst/>
            </a:prstGeom>
          </p:spPr>
        </p:pic>
        <p:sp>
          <p:nvSpPr>
            <p:cNvPr id="5" name="ZoneTexte 4"/>
            <p:cNvSpPr txBox="1"/>
            <p:nvPr/>
          </p:nvSpPr>
          <p:spPr>
            <a:xfrm>
              <a:off x="533400" y="533400"/>
              <a:ext cx="5054600" cy="523220"/>
            </a:xfrm>
            <a:prstGeom prst="rect">
              <a:avLst/>
            </a:prstGeom>
            <a:solidFill>
              <a:schemeClr val="bg1"/>
            </a:solidFill>
          </p:spPr>
          <p:txBody>
            <a:bodyPr wrap="square" rtlCol="0">
              <a:spAutoFit/>
            </a:bodyPr>
            <a:lstStyle/>
            <a:p>
              <a:r>
                <a:rPr lang="fr-FR" sz="2800" b="1" dirty="0" smtClean="0">
                  <a:solidFill>
                    <a:srgbClr val="FF6600"/>
                  </a:solidFill>
                  <a:latin typeface="Arial"/>
                  <a:cs typeface="Arial"/>
                </a:rPr>
                <a:t>Recommandations 2013 </a:t>
              </a:r>
              <a:endParaRPr lang="fr-FR" sz="2800" b="1" dirty="0">
                <a:solidFill>
                  <a:srgbClr val="FF6600"/>
                </a:solidFill>
                <a:latin typeface="Arial"/>
                <a:cs typeface="Arial"/>
              </a:endParaRPr>
            </a:p>
          </p:txBody>
        </p:sp>
      </p:grpSp>
      <p:pic>
        <p:nvPicPr>
          <p:cNvPr id="7" name="Picture 1030" descr="arton6693-ab346"/>
          <p:cNvPicPr>
            <a:picLocks noChangeAspect="1" noChangeArrowheads="1"/>
          </p:cNvPicPr>
          <p:nvPr/>
        </p:nvPicPr>
        <p:blipFill>
          <a:blip r:embed="rId3"/>
          <a:srcRect/>
          <a:stretch>
            <a:fillRect/>
          </a:stretch>
        </p:blipFill>
        <p:spPr bwMode="auto">
          <a:xfrm>
            <a:off x="7272873" y="199496"/>
            <a:ext cx="1319213" cy="1981200"/>
          </a:xfrm>
          <a:prstGeom prst="rect">
            <a:avLst/>
          </a:prstGeom>
          <a:noFill/>
          <a:ln w="9525">
            <a:noFill/>
            <a:miter lim="800000"/>
            <a:headEnd/>
            <a:tailEnd/>
          </a:ln>
          <a:scene3d>
            <a:camera prst="orthographicFront"/>
            <a:lightRig rig="threePt" dir="t"/>
          </a:scene3d>
          <a:sp3d>
            <a:bevelT/>
            <a:bevelB/>
          </a:sp3d>
        </p:spPr>
      </p:pic>
    </p:spTree>
    <p:extLst>
      <p:ext uri="{BB962C8B-B14F-4D97-AF65-F5344CB8AC3E}">
        <p14:creationId xmlns:p14="http://schemas.microsoft.com/office/powerpoint/2010/main" val="49511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r 19"/>
          <p:cNvGrpSpPr/>
          <p:nvPr/>
        </p:nvGrpSpPr>
        <p:grpSpPr>
          <a:xfrm>
            <a:off x="152400" y="3612419"/>
            <a:ext cx="8915400" cy="3201533"/>
            <a:chOff x="152400" y="3268475"/>
            <a:chExt cx="8915400" cy="3201533"/>
          </a:xfrm>
        </p:grpSpPr>
        <p:sp>
          <p:nvSpPr>
            <p:cNvPr id="21" name="Rectangle 20"/>
            <p:cNvSpPr/>
            <p:nvPr/>
          </p:nvSpPr>
          <p:spPr>
            <a:xfrm>
              <a:off x="196435" y="3268475"/>
              <a:ext cx="8829033" cy="3201533"/>
            </a:xfrm>
            <a:prstGeom prst="rect">
              <a:avLst/>
            </a:prstGeom>
            <a:solidFill>
              <a:schemeClr val="bg1"/>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grpSp>
          <p:nvGrpSpPr>
            <p:cNvPr id="25" name="Grouper 15"/>
            <p:cNvGrpSpPr>
              <a:grpSpLocks/>
            </p:cNvGrpSpPr>
            <p:nvPr/>
          </p:nvGrpSpPr>
          <p:grpSpPr bwMode="auto">
            <a:xfrm>
              <a:off x="152400" y="3530445"/>
              <a:ext cx="8915400" cy="2895758"/>
              <a:chOff x="304800" y="1968501"/>
              <a:chExt cx="8534400" cy="2895591"/>
            </a:xfrm>
          </p:grpSpPr>
          <p:sp>
            <p:nvSpPr>
              <p:cNvPr id="26" name="Rectangle 5"/>
              <p:cNvSpPr>
                <a:spLocks noChangeArrowheads="1"/>
              </p:cNvSpPr>
              <p:nvPr/>
            </p:nvSpPr>
            <p:spPr bwMode="auto">
              <a:xfrm>
                <a:off x="304800" y="1968502"/>
                <a:ext cx="3371614" cy="307759"/>
              </a:xfrm>
              <a:prstGeom prst="rect">
                <a:avLst/>
              </a:prstGeom>
              <a:noFill/>
              <a:ln w="9525">
                <a:noFill/>
                <a:miter lim="800000"/>
                <a:headEnd/>
                <a:tailEnd/>
              </a:ln>
            </p:spPr>
            <p:txBody>
              <a:bodyPr wrap="square">
                <a:prstTxWarp prst="textNoShape">
                  <a:avLst/>
                </a:prstTxWarp>
                <a:spAutoFit/>
              </a:bodyPr>
              <a:lstStyle/>
              <a:p>
                <a:r>
                  <a:rPr lang="fr-FR" sz="1400" dirty="0"/>
                  <a:t>Les réseaux régionaux de cancérologie (RRC)</a:t>
                </a:r>
              </a:p>
            </p:txBody>
          </p:sp>
          <p:pic>
            <p:nvPicPr>
              <p:cNvPr id="27" name="Image 7"/>
              <p:cNvPicPr>
                <a:picLocks noChangeAspect="1"/>
              </p:cNvPicPr>
              <p:nvPr/>
            </p:nvPicPr>
            <p:blipFill>
              <a:blip r:embed="rId2"/>
              <a:srcRect/>
              <a:stretch>
                <a:fillRect/>
              </a:stretch>
            </p:blipFill>
            <p:spPr bwMode="auto">
              <a:xfrm>
                <a:off x="460420" y="2408861"/>
                <a:ext cx="3060374" cy="2387031"/>
              </a:xfrm>
              <a:prstGeom prst="rect">
                <a:avLst/>
              </a:prstGeom>
              <a:noFill/>
              <a:ln w="9525">
                <a:noFill/>
                <a:miter lim="800000"/>
                <a:headEnd/>
                <a:tailEnd/>
              </a:ln>
            </p:spPr>
          </p:pic>
          <p:pic>
            <p:nvPicPr>
              <p:cNvPr id="30" name="Picture 15" descr="images-2"/>
              <p:cNvPicPr>
                <a:picLocks noChangeAspect="1" noChangeArrowheads="1"/>
              </p:cNvPicPr>
              <p:nvPr/>
            </p:nvPicPr>
            <p:blipFill>
              <a:blip r:embed="rId3"/>
              <a:srcRect/>
              <a:stretch>
                <a:fillRect/>
              </a:stretch>
            </p:blipFill>
            <p:spPr bwMode="auto">
              <a:xfrm>
                <a:off x="3886200" y="2378087"/>
                <a:ext cx="1200457" cy="904032"/>
              </a:xfrm>
              <a:prstGeom prst="rect">
                <a:avLst/>
              </a:prstGeom>
              <a:solidFill>
                <a:schemeClr val="tx1"/>
              </a:solidFill>
              <a:ln w="28575">
                <a:solidFill>
                  <a:schemeClr val="tx1"/>
                </a:solidFill>
                <a:miter lim="800000"/>
                <a:headEnd/>
                <a:tailEnd/>
              </a:ln>
            </p:spPr>
          </p:pic>
          <p:pic>
            <p:nvPicPr>
              <p:cNvPr id="31" name="Picture 2"/>
              <p:cNvPicPr>
                <a:picLocks noChangeAspect="1" noChangeArrowheads="1"/>
              </p:cNvPicPr>
              <p:nvPr/>
            </p:nvPicPr>
            <p:blipFill>
              <a:blip r:embed="rId4"/>
              <a:srcRect/>
              <a:stretch>
                <a:fillRect/>
              </a:stretch>
            </p:blipFill>
            <p:spPr bwMode="auto">
              <a:xfrm>
                <a:off x="5762285" y="2408860"/>
                <a:ext cx="2360764" cy="2455232"/>
              </a:xfrm>
              <a:prstGeom prst="rect">
                <a:avLst/>
              </a:prstGeom>
              <a:noFill/>
              <a:ln w="9525">
                <a:noFill/>
                <a:miter lim="800000"/>
                <a:headEnd/>
                <a:tailEnd/>
              </a:ln>
            </p:spPr>
          </p:pic>
          <p:sp>
            <p:nvSpPr>
              <p:cNvPr id="32" name="Rectangle 9"/>
              <p:cNvSpPr>
                <a:spLocks noChangeArrowheads="1"/>
              </p:cNvSpPr>
              <p:nvPr/>
            </p:nvSpPr>
            <p:spPr bwMode="auto">
              <a:xfrm>
                <a:off x="5046133" y="1968501"/>
                <a:ext cx="3793067" cy="523220"/>
              </a:xfrm>
              <a:prstGeom prst="rect">
                <a:avLst/>
              </a:prstGeom>
              <a:noFill/>
              <a:ln w="9525">
                <a:noFill/>
                <a:miter lim="800000"/>
                <a:headEnd/>
                <a:tailEnd/>
              </a:ln>
            </p:spPr>
            <p:txBody>
              <a:bodyPr>
                <a:prstTxWarp prst="textNoShape">
                  <a:avLst/>
                </a:prstTxWarp>
                <a:spAutoFit/>
              </a:bodyPr>
              <a:lstStyle/>
              <a:p>
                <a:pPr algn="ctr"/>
                <a:r>
                  <a:rPr lang="fr-FR" sz="1400" dirty="0"/>
                  <a:t>Les Comités de Coordination de la lutte</a:t>
                </a:r>
              </a:p>
              <a:p>
                <a:pPr algn="ctr"/>
                <a:r>
                  <a:rPr lang="fr-FR" sz="1400" dirty="0"/>
                  <a:t>contre l’infection par le VIH (COREVIH)</a:t>
                </a:r>
              </a:p>
            </p:txBody>
          </p:sp>
        </p:grpSp>
      </p:grpSp>
      <p:grpSp>
        <p:nvGrpSpPr>
          <p:cNvPr id="7" name="Grouper 23"/>
          <p:cNvGrpSpPr/>
          <p:nvPr/>
        </p:nvGrpSpPr>
        <p:grpSpPr>
          <a:xfrm>
            <a:off x="829732" y="1395589"/>
            <a:ext cx="7484536" cy="101601"/>
            <a:chOff x="965214" y="1317104"/>
            <a:chExt cx="7484536" cy="101601"/>
          </a:xfrm>
        </p:grpSpPr>
        <p:sp>
          <p:nvSpPr>
            <p:cNvPr id="8"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9"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grpSp>
        <p:nvGrpSpPr>
          <p:cNvPr id="17" name="Grouper 16"/>
          <p:cNvGrpSpPr/>
          <p:nvPr/>
        </p:nvGrpSpPr>
        <p:grpSpPr>
          <a:xfrm>
            <a:off x="1565" y="1553531"/>
            <a:ext cx="9056991" cy="1839952"/>
            <a:chOff x="281879" y="1696270"/>
            <a:chExt cx="9056991" cy="1578314"/>
          </a:xfrm>
        </p:grpSpPr>
        <p:sp>
          <p:nvSpPr>
            <p:cNvPr id="10" name="ZoneTexte 9"/>
            <p:cNvSpPr txBox="1"/>
            <p:nvPr/>
          </p:nvSpPr>
          <p:spPr>
            <a:xfrm>
              <a:off x="452968" y="1696270"/>
              <a:ext cx="8798692" cy="712830"/>
            </a:xfrm>
            <a:prstGeom prst="rect">
              <a:avLst/>
            </a:prstGeom>
            <a:noFill/>
            <a:ln>
              <a:noFill/>
            </a:ln>
          </p:spPr>
          <p:txBody>
            <a:bodyPr wrap="square" rtlCol="0">
              <a:spAutoFit/>
            </a:bodyPr>
            <a:lstStyle/>
            <a:p>
              <a:pPr algn="ctr"/>
              <a:r>
                <a:rPr lang="fr-FR" sz="2400" b="1" i="1" dirty="0" smtClean="0">
                  <a:solidFill>
                    <a:schemeClr val="accent5">
                      <a:lumMod val="75000"/>
                    </a:schemeClr>
                  </a:solidFill>
                  <a:latin typeface="Arial"/>
                  <a:cs typeface="Arial"/>
                </a:rPr>
                <a:t>Un Centre Expert National</a:t>
              </a:r>
            </a:p>
            <a:p>
              <a:pPr algn="ctr"/>
              <a:r>
                <a:rPr lang="fr-FR" sz="2400" b="1" dirty="0" smtClean="0">
                  <a:latin typeface="Arial"/>
                  <a:cs typeface="Arial"/>
                </a:rPr>
                <a:t>Coordonnateur Pr. J.P. </a:t>
              </a:r>
              <a:r>
                <a:rPr lang="fr-FR" sz="2400" b="1" dirty="0" err="1" smtClean="0">
                  <a:latin typeface="Arial"/>
                  <a:cs typeface="Arial"/>
                </a:rPr>
                <a:t>Spano</a:t>
              </a:r>
              <a:r>
                <a:rPr lang="fr-FR" sz="2400" dirty="0" smtClean="0">
                  <a:latin typeface="Arial"/>
                  <a:cs typeface="Arial"/>
                </a:rPr>
                <a:t>, </a:t>
              </a:r>
              <a:r>
                <a:rPr lang="fr-FR" sz="2400" b="1" i="1" dirty="0" smtClean="0">
                  <a:latin typeface="Arial"/>
                  <a:cs typeface="Arial"/>
                </a:rPr>
                <a:t>Oncologue</a:t>
              </a:r>
              <a:r>
                <a:rPr lang="fr-FR" sz="2400" b="1" dirty="0" smtClean="0">
                  <a:latin typeface="Arial"/>
                  <a:cs typeface="Arial"/>
                </a:rPr>
                <a:t>,</a:t>
              </a:r>
              <a:r>
                <a:rPr lang="fr-FR" dirty="0" smtClean="0">
                  <a:latin typeface="Arial"/>
                  <a:cs typeface="Arial"/>
                </a:rPr>
                <a:t> CHU </a:t>
              </a:r>
              <a:r>
                <a:rPr lang="fr-FR" sz="2000" dirty="0" smtClean="0">
                  <a:latin typeface="Arial"/>
                  <a:cs typeface="Arial"/>
                </a:rPr>
                <a:t>Pitié-Salpêtrière</a:t>
              </a:r>
              <a:endParaRPr lang="fr-FR" sz="2000" dirty="0">
                <a:latin typeface="Arial"/>
                <a:cs typeface="Arial"/>
              </a:endParaRPr>
            </a:p>
          </p:txBody>
        </p:sp>
        <p:sp>
          <p:nvSpPr>
            <p:cNvPr id="15" name="ZoneTexte 14"/>
            <p:cNvSpPr txBox="1"/>
            <p:nvPr/>
          </p:nvSpPr>
          <p:spPr>
            <a:xfrm>
              <a:off x="281879" y="2429748"/>
              <a:ext cx="3343105" cy="844836"/>
            </a:xfrm>
            <a:prstGeom prst="rect">
              <a:avLst/>
            </a:prstGeom>
            <a:noFill/>
          </p:spPr>
          <p:txBody>
            <a:bodyPr wrap="square" rtlCol="0">
              <a:spAutoFit/>
            </a:bodyPr>
            <a:lstStyle/>
            <a:p>
              <a:pPr algn="ctr"/>
              <a:r>
                <a:rPr lang="fr-FR" sz="2400" b="1" dirty="0" smtClean="0">
                  <a:latin typeface="Arial"/>
                  <a:cs typeface="Arial"/>
                </a:rPr>
                <a:t>Coordination « </a:t>
              </a:r>
              <a:r>
                <a:rPr lang="fr-FR" sz="2400" b="1" i="1" dirty="0" smtClean="0">
                  <a:latin typeface="Arial"/>
                  <a:cs typeface="Arial"/>
                </a:rPr>
                <a:t>VIH</a:t>
              </a:r>
              <a:r>
                <a:rPr lang="fr-FR" sz="2400" b="1" dirty="0" smtClean="0">
                  <a:latin typeface="Arial"/>
                  <a:cs typeface="Arial"/>
                </a:rPr>
                <a:t> »</a:t>
              </a:r>
            </a:p>
            <a:p>
              <a:pPr algn="ctr"/>
              <a:r>
                <a:rPr lang="fr-FR" sz="2000" dirty="0" smtClean="0">
                  <a:latin typeface="Arial"/>
                  <a:cs typeface="Arial"/>
                </a:rPr>
                <a:t>Dr I. Poizot-Martin</a:t>
              </a:r>
            </a:p>
            <a:p>
              <a:pPr algn="ctr"/>
              <a:r>
                <a:rPr lang="fr-FR" sz="1400" dirty="0" smtClean="0">
                  <a:latin typeface="Arial"/>
                  <a:cs typeface="Arial"/>
                </a:rPr>
                <a:t>CHU Sainte Marguerite, Marseille</a:t>
              </a:r>
              <a:endParaRPr lang="fr-FR" sz="1600" dirty="0">
                <a:latin typeface="Arial"/>
                <a:cs typeface="Arial"/>
              </a:endParaRPr>
            </a:p>
          </p:txBody>
        </p:sp>
        <p:sp>
          <p:nvSpPr>
            <p:cNvPr id="16" name="ZoneTexte 15"/>
            <p:cNvSpPr txBox="1"/>
            <p:nvPr/>
          </p:nvSpPr>
          <p:spPr>
            <a:xfrm>
              <a:off x="4947249" y="2416890"/>
              <a:ext cx="4391621" cy="844836"/>
            </a:xfrm>
            <a:prstGeom prst="rect">
              <a:avLst/>
            </a:prstGeom>
            <a:noFill/>
          </p:spPr>
          <p:txBody>
            <a:bodyPr wrap="square" rtlCol="0">
              <a:spAutoFit/>
            </a:bodyPr>
            <a:lstStyle/>
            <a:p>
              <a:pPr algn="ctr"/>
              <a:r>
                <a:rPr lang="fr-FR" sz="2400" b="1" dirty="0" smtClean="0">
                  <a:latin typeface="Arial"/>
                  <a:cs typeface="Arial"/>
                </a:rPr>
                <a:t>Coordination« </a:t>
              </a:r>
              <a:r>
                <a:rPr lang="fr-FR" sz="2400" b="1" i="1" dirty="0" smtClean="0">
                  <a:latin typeface="Arial"/>
                  <a:cs typeface="Arial"/>
                </a:rPr>
                <a:t>Hématologie</a:t>
              </a:r>
              <a:r>
                <a:rPr lang="fr-FR" sz="2400" b="1" dirty="0" smtClean="0">
                  <a:latin typeface="Arial"/>
                  <a:cs typeface="Arial"/>
                </a:rPr>
                <a:t>» </a:t>
              </a:r>
            </a:p>
            <a:p>
              <a:pPr algn="ctr"/>
              <a:r>
                <a:rPr lang="fr-FR" sz="2000" dirty="0" smtClean="0">
                  <a:latin typeface="Arial"/>
                  <a:cs typeface="Arial"/>
                </a:rPr>
                <a:t>Pr. F. Boué</a:t>
              </a:r>
            </a:p>
            <a:p>
              <a:pPr algn="ctr"/>
              <a:r>
                <a:rPr lang="fr-FR" sz="1400" dirty="0" smtClean="0">
                  <a:latin typeface="Arial"/>
                  <a:cs typeface="Arial"/>
                </a:rPr>
                <a:t>CHU Antoine Béclère, Clamart</a:t>
              </a:r>
              <a:endParaRPr lang="fr-FR" sz="1400" dirty="0">
                <a:latin typeface="Arial"/>
                <a:cs typeface="Arial"/>
              </a:endParaRPr>
            </a:p>
          </p:txBody>
        </p:sp>
      </p:grpSp>
      <p:sp>
        <p:nvSpPr>
          <p:cNvPr id="18" name="ZoneTexte 17"/>
          <p:cNvSpPr txBox="1"/>
          <p:nvPr/>
        </p:nvSpPr>
        <p:spPr>
          <a:xfrm>
            <a:off x="1120605" y="5388789"/>
            <a:ext cx="7120860" cy="1015663"/>
          </a:xfrm>
          <a:prstGeom prst="rect">
            <a:avLst/>
          </a:prstGeom>
          <a:solidFill>
            <a:schemeClr val="bg1">
              <a:lumMod val="85000"/>
            </a:schemeClr>
          </a:solidFill>
          <a:scene3d>
            <a:camera prst="orthographicFront"/>
            <a:lightRig rig="threePt" dir="t"/>
          </a:scene3d>
          <a:sp3d>
            <a:bevelT/>
            <a:bevelB/>
          </a:sp3d>
        </p:spPr>
        <p:txBody>
          <a:bodyPr wrap="none" rtlCol="0">
            <a:spAutoFit/>
          </a:bodyPr>
          <a:lstStyle/>
          <a:p>
            <a:pPr algn="ctr"/>
            <a:r>
              <a:rPr lang="fr-FR" sz="2000" b="1" i="1" dirty="0" smtClean="0">
                <a:solidFill>
                  <a:schemeClr val="accent5">
                    <a:lumMod val="75000"/>
                  </a:schemeClr>
                </a:solidFill>
                <a:latin typeface="Arial"/>
                <a:cs typeface="Arial"/>
              </a:rPr>
              <a:t>Et 27 Centres Experts </a:t>
            </a:r>
            <a:r>
              <a:rPr lang="fr-FR" sz="2000" b="1" i="1" smtClean="0">
                <a:solidFill>
                  <a:schemeClr val="accent5">
                    <a:lumMod val="75000"/>
                  </a:schemeClr>
                </a:solidFill>
                <a:latin typeface="Arial"/>
                <a:cs typeface="Arial"/>
              </a:rPr>
              <a:t>Régionaux au </a:t>
            </a:r>
            <a:r>
              <a:rPr lang="fr-FR" sz="2000" b="1" i="1" dirty="0" smtClean="0">
                <a:solidFill>
                  <a:schemeClr val="accent5">
                    <a:lumMod val="75000"/>
                  </a:schemeClr>
                </a:solidFill>
                <a:latin typeface="Arial"/>
                <a:cs typeface="Arial"/>
              </a:rPr>
              <a:t>titre des COREVIH : </a:t>
            </a:r>
          </a:p>
          <a:p>
            <a:pPr algn="ctr"/>
            <a:r>
              <a:rPr lang="fr-FR" sz="2000" b="1" dirty="0" smtClean="0">
                <a:latin typeface="Arial"/>
                <a:cs typeface="Arial"/>
              </a:rPr>
              <a:t>Un médecin référent VIH associé ou non à </a:t>
            </a:r>
          </a:p>
          <a:p>
            <a:pPr algn="ctr"/>
            <a:r>
              <a:rPr lang="fr-FR" sz="2000" b="1" dirty="0" smtClean="0">
                <a:latin typeface="Arial"/>
                <a:cs typeface="Arial"/>
              </a:rPr>
              <a:t>un ou plusieurs cancérologues déclaré(s) à la DGOS</a:t>
            </a:r>
          </a:p>
        </p:txBody>
      </p:sp>
      <p:sp>
        <p:nvSpPr>
          <p:cNvPr id="3" name="Double flèche verticale 2"/>
          <p:cNvSpPr/>
          <p:nvPr/>
        </p:nvSpPr>
        <p:spPr>
          <a:xfrm>
            <a:off x="4182256" y="2513526"/>
            <a:ext cx="484679" cy="984885"/>
          </a:xfrm>
          <a:prstGeom prst="upDownArrow">
            <a:avLst/>
          </a:prstGeom>
          <a:solidFill>
            <a:srgbClr val="28A1C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r 3"/>
          <p:cNvGrpSpPr/>
          <p:nvPr/>
        </p:nvGrpSpPr>
        <p:grpSpPr>
          <a:xfrm>
            <a:off x="756015" y="196043"/>
            <a:ext cx="7631970" cy="1003900"/>
            <a:chOff x="798034" y="196043"/>
            <a:chExt cx="7631970" cy="1003900"/>
          </a:xfrm>
        </p:grpSpPr>
        <p:sp>
          <p:nvSpPr>
            <p:cNvPr id="19" name="Rectangle 18"/>
            <p:cNvSpPr/>
            <p:nvPr/>
          </p:nvSpPr>
          <p:spPr>
            <a:xfrm>
              <a:off x="1907600" y="309895"/>
              <a:ext cx="5133521" cy="707886"/>
            </a:xfrm>
            <a:prstGeom prst="rect">
              <a:avLst/>
            </a:prstGeom>
          </p:spPr>
          <p:txBody>
            <a:bodyPr wrap="none">
              <a:spAutoFit/>
            </a:bodyPr>
            <a:lstStyle/>
            <a:p>
              <a:pPr algn="ctr"/>
              <a:r>
                <a:rPr lang="fr-FR" sz="4000" dirty="0" smtClean="0">
                  <a:latin typeface="Arial"/>
                  <a:cs typeface="Arial"/>
                </a:rPr>
                <a:t>Réseau</a:t>
              </a:r>
              <a:r>
                <a:rPr lang="fr-FR" sz="4000" dirty="0">
                  <a:solidFill>
                    <a:srgbClr val="000090"/>
                  </a:solidFill>
                  <a:latin typeface="Arial"/>
                  <a:cs typeface="Arial"/>
                </a:rPr>
                <a:t> </a:t>
              </a:r>
              <a:r>
                <a:rPr lang="fr-FR" sz="4000" b="1" dirty="0" smtClean="0">
                  <a:solidFill>
                    <a:schemeClr val="accent5">
                      <a:lumMod val="75000"/>
                    </a:schemeClr>
                  </a:solidFill>
                  <a:latin typeface="Arial"/>
                  <a:cs typeface="Arial"/>
                </a:rPr>
                <a:t>CANCER</a:t>
              </a:r>
              <a:r>
                <a:rPr lang="fr-FR" sz="4000" b="1" dirty="0" smtClean="0">
                  <a:solidFill>
                    <a:srgbClr val="A50021"/>
                  </a:solidFill>
                  <a:latin typeface="Arial"/>
                  <a:cs typeface="Arial"/>
                </a:rPr>
                <a:t>VIH</a:t>
              </a:r>
              <a:endParaRPr lang="fr-FR" sz="4000" b="1" dirty="0" smtClean="0">
                <a:solidFill>
                  <a:srgbClr val="FF0000"/>
                </a:solidFill>
                <a:latin typeface="Arial"/>
                <a:cs typeface="Arial"/>
              </a:endParaRPr>
            </a:p>
          </p:txBody>
        </p:sp>
        <p:sp>
          <p:nvSpPr>
            <p:cNvPr id="2" name="Rectangle 1"/>
            <p:cNvSpPr/>
            <p:nvPr/>
          </p:nvSpPr>
          <p:spPr>
            <a:xfrm>
              <a:off x="1680864" y="830611"/>
              <a:ext cx="5360257" cy="369332"/>
            </a:xfrm>
            <a:prstGeom prst="rect">
              <a:avLst/>
            </a:prstGeom>
          </p:spPr>
          <p:txBody>
            <a:bodyPr wrap="square">
              <a:spAutoFit/>
            </a:bodyPr>
            <a:lstStyle/>
            <a:p>
              <a:pPr algn="ctr"/>
              <a:r>
                <a:rPr lang="fr-FR" i="1" dirty="0">
                  <a:latin typeface="Arial"/>
                  <a:cs typeface="Arial"/>
                </a:rPr>
                <a:t>Appel d’offres </a:t>
              </a:r>
              <a:r>
                <a:rPr lang="fr-FR" i="1" dirty="0" err="1">
                  <a:latin typeface="Arial"/>
                  <a:cs typeface="Arial"/>
                </a:rPr>
                <a:t>INCa</a:t>
              </a:r>
              <a:r>
                <a:rPr lang="fr-FR" i="1" dirty="0">
                  <a:latin typeface="Arial"/>
                  <a:cs typeface="Arial"/>
                </a:rPr>
                <a:t> Tumeurs Rares Juillet 2012</a:t>
              </a:r>
            </a:p>
          </p:txBody>
        </p:sp>
        <p:pic>
          <p:nvPicPr>
            <p:cNvPr id="23" name="Image 22" descr="logo-inca.gif"/>
            <p:cNvPicPr>
              <a:picLocks noChangeAspect="1"/>
            </p:cNvPicPr>
            <p:nvPr/>
          </p:nvPicPr>
          <p:blipFill>
            <a:blip r:embed="rId5"/>
            <a:stretch>
              <a:fillRect/>
            </a:stretch>
          </p:blipFill>
          <p:spPr>
            <a:xfrm>
              <a:off x="7066871" y="433581"/>
              <a:ext cx="1363133" cy="584200"/>
            </a:xfrm>
            <a:prstGeom prst="rect">
              <a:avLst/>
            </a:prstGeom>
            <a:scene3d>
              <a:camera prst="orthographicFront"/>
              <a:lightRig rig="threePt" dir="t"/>
            </a:scene3d>
            <a:sp3d>
              <a:bevelB/>
            </a:sp3d>
          </p:spPr>
        </p:pic>
        <p:pic>
          <p:nvPicPr>
            <p:cNvPr id="24" name="Picture 2" descr="logo L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034" y="196043"/>
              <a:ext cx="990600" cy="9906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3853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30710" y="310534"/>
            <a:ext cx="8676217" cy="6564602"/>
          </a:xfrm>
          <a:prstGeom prst="rect">
            <a:avLst/>
          </a:prstGeom>
        </p:spPr>
      </p:pic>
      <p:sp>
        <p:nvSpPr>
          <p:cNvPr id="5" name="ZoneTexte 4"/>
          <p:cNvSpPr txBox="1"/>
          <p:nvPr/>
        </p:nvSpPr>
        <p:spPr>
          <a:xfrm>
            <a:off x="1924010" y="-24932"/>
            <a:ext cx="5650255" cy="369332"/>
          </a:xfrm>
          <a:prstGeom prst="rect">
            <a:avLst/>
          </a:prstGeom>
          <a:solidFill>
            <a:srgbClr val="F79646"/>
          </a:solidFill>
          <a:ln>
            <a:solidFill>
              <a:srgbClr val="FF6600"/>
            </a:solidFill>
          </a:ln>
          <a:scene3d>
            <a:camera prst="orthographicFront"/>
            <a:lightRig rig="threePt" dir="t"/>
          </a:scene3d>
          <a:sp3d>
            <a:bevelT/>
            <a:bevelB/>
          </a:sp3d>
        </p:spPr>
        <p:txBody>
          <a:bodyPr wrap="none" rtlCol="0">
            <a:spAutoFit/>
          </a:bodyPr>
          <a:lstStyle/>
          <a:p>
            <a:r>
              <a:rPr lang="fr-FR" dirty="0" smtClean="0">
                <a:latin typeface="Arial"/>
                <a:cs typeface="Arial"/>
              </a:rPr>
              <a:t>27 Centres Experts Régionaux au titre des COREVIH </a:t>
            </a:r>
            <a:endParaRPr lang="fr-FR" dirty="0">
              <a:latin typeface="Arial"/>
              <a:cs typeface="Arial"/>
            </a:endParaRPr>
          </a:p>
        </p:txBody>
      </p:sp>
    </p:spTree>
    <p:extLst>
      <p:ext uri="{BB962C8B-B14F-4D97-AF65-F5344CB8AC3E}">
        <p14:creationId xmlns:p14="http://schemas.microsoft.com/office/powerpoint/2010/main" val="166335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122622" y="2449615"/>
            <a:ext cx="8894236" cy="1015663"/>
          </a:xfrm>
          <a:prstGeom prst="rect">
            <a:avLst/>
          </a:prstGeom>
          <a:noFill/>
        </p:spPr>
        <p:txBody>
          <a:bodyPr wrap="square" rtlCol="0">
            <a:spAutoFit/>
          </a:bodyPr>
          <a:lstStyle/>
          <a:p>
            <a:pPr marL="342900" indent="-342900">
              <a:buFont typeface="Arial" charset="0"/>
              <a:buChar char="•"/>
            </a:pPr>
            <a:r>
              <a:rPr lang="fr-FR" sz="2000" dirty="0" smtClean="0">
                <a:latin typeface="Arial"/>
                <a:cs typeface="Arial"/>
              </a:rPr>
              <a:t>Assurer la </a:t>
            </a:r>
            <a:r>
              <a:rPr lang="fr-FR" sz="2000" b="1" dirty="0" smtClean="0">
                <a:latin typeface="Arial"/>
                <a:cs typeface="Arial"/>
              </a:rPr>
              <a:t>fonction de recours </a:t>
            </a:r>
            <a:r>
              <a:rPr lang="fr-FR" sz="2000" dirty="0" smtClean="0">
                <a:latin typeface="Arial"/>
                <a:cs typeface="Arial"/>
              </a:rPr>
              <a:t>au niveau national en donnant des avis sur des problèmes </a:t>
            </a:r>
            <a:r>
              <a:rPr lang="fr-FR" sz="2000" b="1" dirty="0" smtClean="0">
                <a:latin typeface="Arial"/>
                <a:cs typeface="Arial"/>
              </a:rPr>
              <a:t>thérapeutiques ou diagnostiques </a:t>
            </a:r>
            <a:r>
              <a:rPr lang="fr-FR" sz="2000" dirty="0" smtClean="0">
                <a:latin typeface="Arial"/>
                <a:cs typeface="Arial"/>
              </a:rPr>
              <a:t>concernant les patients infectés par le VIH et atteints d’un cancer: </a:t>
            </a:r>
            <a:r>
              <a:rPr lang="fr-FR" sz="2000" b="1" i="1" dirty="0" smtClean="0">
                <a:latin typeface="Arial"/>
                <a:cs typeface="Arial"/>
              </a:rPr>
              <a:t>la RCP </a:t>
            </a:r>
            <a:r>
              <a:rPr lang="fr-FR" sz="2000" b="1" i="1" dirty="0">
                <a:solidFill>
                  <a:schemeClr val="accent5">
                    <a:lumMod val="75000"/>
                  </a:schemeClr>
                </a:solidFill>
                <a:latin typeface="Arial" charset="0"/>
                <a:ea typeface="Arial" charset="0"/>
                <a:cs typeface="Arial" charset="0"/>
              </a:rPr>
              <a:t>ONCO</a:t>
            </a:r>
            <a:r>
              <a:rPr lang="fr-FR" sz="2000" b="1" i="1" dirty="0">
                <a:solidFill>
                  <a:srgbClr val="A50021"/>
                </a:solidFill>
                <a:latin typeface="Arial" charset="0"/>
                <a:ea typeface="Arial" charset="0"/>
                <a:cs typeface="Arial" charset="0"/>
              </a:rPr>
              <a:t>VIH</a:t>
            </a:r>
          </a:p>
        </p:txBody>
      </p:sp>
      <p:sp>
        <p:nvSpPr>
          <p:cNvPr id="19" name="Rectangle 18"/>
          <p:cNvSpPr/>
          <p:nvPr/>
        </p:nvSpPr>
        <p:spPr>
          <a:xfrm>
            <a:off x="114300" y="3576884"/>
            <a:ext cx="8466271" cy="707886"/>
          </a:xfrm>
          <a:prstGeom prst="rect">
            <a:avLst/>
          </a:prstGeom>
        </p:spPr>
        <p:txBody>
          <a:bodyPr wrap="square">
            <a:spAutoFit/>
          </a:bodyPr>
          <a:lstStyle/>
          <a:p>
            <a:pPr marL="342900" indent="-342900" algn="just">
              <a:buFont typeface="Arial" charset="0"/>
              <a:buChar char="•"/>
            </a:pPr>
            <a:r>
              <a:rPr lang="fr-FR" sz="2000" b="1" dirty="0" smtClean="0">
                <a:solidFill>
                  <a:srgbClr val="28A1C1"/>
                </a:solidFill>
                <a:latin typeface="Arial"/>
                <a:cs typeface="Arial"/>
              </a:rPr>
              <a:t>Assister les différentes RCP régionales </a:t>
            </a:r>
            <a:r>
              <a:rPr lang="fr-FR" sz="2000" dirty="0" smtClean="0">
                <a:latin typeface="Arial"/>
                <a:cs typeface="Arial"/>
              </a:rPr>
              <a:t>à la fois dans leur création et leur développement. </a:t>
            </a:r>
            <a:endParaRPr lang="fr-FR" sz="2000" dirty="0">
              <a:latin typeface="Arial"/>
              <a:cs typeface="Arial"/>
            </a:endParaRPr>
          </a:p>
        </p:txBody>
      </p:sp>
      <p:grpSp>
        <p:nvGrpSpPr>
          <p:cNvPr id="3" name="Grouper 2"/>
          <p:cNvGrpSpPr/>
          <p:nvPr/>
        </p:nvGrpSpPr>
        <p:grpSpPr>
          <a:xfrm>
            <a:off x="114300" y="4342742"/>
            <a:ext cx="8902558" cy="1747264"/>
            <a:chOff x="114300" y="4342742"/>
            <a:chExt cx="8902558" cy="1747264"/>
          </a:xfrm>
        </p:grpSpPr>
        <p:sp>
          <p:nvSpPr>
            <p:cNvPr id="20" name="Rectangle 19"/>
            <p:cNvSpPr/>
            <p:nvPr/>
          </p:nvSpPr>
          <p:spPr>
            <a:xfrm>
              <a:off x="114300" y="4836311"/>
              <a:ext cx="8781112" cy="400110"/>
            </a:xfrm>
            <a:prstGeom prst="rect">
              <a:avLst/>
            </a:prstGeom>
          </p:spPr>
          <p:txBody>
            <a:bodyPr wrap="square">
              <a:spAutoFit/>
            </a:bodyPr>
            <a:lstStyle/>
            <a:p>
              <a:pPr marL="342900" indent="-342900" algn="just">
                <a:buFont typeface="Arial" charset="0"/>
                <a:buChar char="•"/>
              </a:pPr>
              <a:r>
                <a:rPr lang="fr-FR" sz="2000" dirty="0" smtClean="0">
                  <a:latin typeface="Arial"/>
                  <a:cs typeface="Arial"/>
                </a:rPr>
                <a:t>Participer à la </a:t>
              </a:r>
              <a:r>
                <a:rPr lang="fr-FR" sz="2000" b="1" dirty="0" smtClean="0">
                  <a:latin typeface="Arial"/>
                  <a:cs typeface="Arial"/>
                </a:rPr>
                <a:t>formation des professionnels </a:t>
              </a:r>
              <a:r>
                <a:rPr lang="fr-FR" sz="2000" dirty="0" smtClean="0">
                  <a:latin typeface="Arial"/>
                  <a:cs typeface="Arial"/>
                </a:rPr>
                <a:t>(</a:t>
              </a:r>
              <a:r>
                <a:rPr lang="fr-FR" sz="2000" b="1" i="1" dirty="0" smtClean="0">
                  <a:solidFill>
                    <a:srgbClr val="28A1C1"/>
                  </a:solidFill>
                  <a:latin typeface="Arial"/>
                  <a:cs typeface="Arial"/>
                </a:rPr>
                <a:t>partenariat SFLS</a:t>
              </a:r>
              <a:r>
                <a:rPr lang="fr-FR" sz="2000" i="1" dirty="0" smtClean="0">
                  <a:latin typeface="Arial"/>
                  <a:cs typeface="Arial"/>
                </a:rPr>
                <a:t>)</a:t>
              </a:r>
              <a:endParaRPr lang="fr-FR" sz="2000" i="1" dirty="0">
                <a:latin typeface="Arial"/>
                <a:cs typeface="Arial"/>
              </a:endParaRPr>
            </a:p>
          </p:txBody>
        </p:sp>
        <p:sp>
          <p:nvSpPr>
            <p:cNvPr id="23" name="ZoneTexte 22"/>
            <p:cNvSpPr txBox="1"/>
            <p:nvPr/>
          </p:nvSpPr>
          <p:spPr>
            <a:xfrm>
              <a:off x="114300" y="5382120"/>
              <a:ext cx="8712298" cy="707886"/>
            </a:xfrm>
            <a:prstGeom prst="rect">
              <a:avLst/>
            </a:prstGeom>
            <a:noFill/>
          </p:spPr>
          <p:txBody>
            <a:bodyPr wrap="square" rtlCol="0">
              <a:spAutoFit/>
            </a:bodyPr>
            <a:lstStyle/>
            <a:p>
              <a:pPr marL="342900" indent="-342900" algn="just">
                <a:buFont typeface="Arial" charset="0"/>
                <a:buChar char="•"/>
              </a:pPr>
              <a:r>
                <a:rPr lang="fr-FR" sz="2000" dirty="0" smtClean="0">
                  <a:latin typeface="Arial"/>
                  <a:cs typeface="Arial"/>
                </a:rPr>
                <a:t>Développer la </a:t>
              </a:r>
              <a:r>
                <a:rPr lang="fr-FR" sz="2000" b="1" dirty="0" smtClean="0">
                  <a:latin typeface="Arial"/>
                  <a:cs typeface="Arial"/>
                </a:rPr>
                <a:t>recherche</a:t>
              </a:r>
              <a:r>
                <a:rPr lang="fr-FR" sz="2000" dirty="0" smtClean="0">
                  <a:latin typeface="Arial"/>
                  <a:cs typeface="Arial"/>
                </a:rPr>
                <a:t> par le </a:t>
              </a:r>
              <a:r>
                <a:rPr lang="fr-FR" sz="2000" b="1" dirty="0" smtClean="0">
                  <a:solidFill>
                    <a:srgbClr val="28A1C1"/>
                  </a:solidFill>
                  <a:latin typeface="Arial"/>
                  <a:cs typeface="Arial"/>
                </a:rPr>
                <a:t>recueil de données épidémiologiques </a:t>
              </a:r>
              <a:r>
                <a:rPr lang="fr-FR" sz="2000" b="1" dirty="0" smtClean="0">
                  <a:latin typeface="Arial"/>
                  <a:cs typeface="Arial"/>
                </a:rPr>
                <a:t>et</a:t>
              </a:r>
              <a:r>
                <a:rPr lang="fr-FR" sz="2000" b="1" dirty="0" smtClean="0">
                  <a:solidFill>
                    <a:srgbClr val="28A1C1"/>
                  </a:solidFill>
                  <a:latin typeface="Arial"/>
                  <a:cs typeface="Arial"/>
                </a:rPr>
                <a:t> l’organisation d’essais cliniques. </a:t>
              </a:r>
              <a:endParaRPr lang="fr-FR" sz="2000" b="1" dirty="0">
                <a:solidFill>
                  <a:srgbClr val="28A1C1"/>
                </a:solidFill>
                <a:latin typeface="Arial"/>
                <a:cs typeface="Arial"/>
              </a:endParaRPr>
            </a:p>
          </p:txBody>
        </p:sp>
        <p:sp>
          <p:nvSpPr>
            <p:cNvPr id="25" name="Rectangle 24"/>
            <p:cNvSpPr/>
            <p:nvPr/>
          </p:nvSpPr>
          <p:spPr>
            <a:xfrm>
              <a:off x="114300" y="4342742"/>
              <a:ext cx="8902558" cy="400110"/>
            </a:xfrm>
            <a:prstGeom prst="rect">
              <a:avLst/>
            </a:prstGeom>
          </p:spPr>
          <p:txBody>
            <a:bodyPr wrap="square">
              <a:spAutoFit/>
            </a:bodyPr>
            <a:lstStyle/>
            <a:p>
              <a:pPr marL="342900" indent="-342900">
                <a:buFont typeface="Arial" charset="0"/>
                <a:buChar char="•"/>
              </a:pPr>
              <a:r>
                <a:rPr lang="fr-FR" sz="2000" dirty="0" smtClean="0">
                  <a:latin typeface="Arial"/>
                  <a:cs typeface="Arial"/>
                </a:rPr>
                <a:t>Participer à </a:t>
              </a:r>
              <a:r>
                <a:rPr lang="fr-FR" sz="2000" b="1" dirty="0" smtClean="0">
                  <a:solidFill>
                    <a:srgbClr val="28A1C1"/>
                  </a:solidFill>
                  <a:latin typeface="Arial"/>
                  <a:cs typeface="Arial"/>
                </a:rPr>
                <a:t>l’information des patients et de leur entourage</a:t>
              </a:r>
              <a:r>
                <a:rPr lang="fr-FR" sz="2000" dirty="0" smtClean="0">
                  <a:solidFill>
                    <a:srgbClr val="28A1C1"/>
                  </a:solidFill>
                  <a:latin typeface="Arial"/>
                  <a:cs typeface="Arial"/>
                </a:rPr>
                <a:t> </a:t>
              </a:r>
              <a:endParaRPr lang="fr-FR" sz="2000" i="1" dirty="0">
                <a:solidFill>
                  <a:srgbClr val="28A1C1"/>
                </a:solidFill>
                <a:latin typeface="Arial"/>
                <a:cs typeface="Arial"/>
              </a:endParaRPr>
            </a:p>
          </p:txBody>
        </p:sp>
      </p:grpSp>
      <p:sp>
        <p:nvSpPr>
          <p:cNvPr id="2" name="Rectangle 1"/>
          <p:cNvSpPr/>
          <p:nvPr/>
        </p:nvSpPr>
        <p:spPr>
          <a:xfrm>
            <a:off x="47840" y="1820668"/>
            <a:ext cx="2236511" cy="461665"/>
          </a:xfrm>
          <a:prstGeom prst="rect">
            <a:avLst/>
          </a:prstGeom>
        </p:spPr>
        <p:txBody>
          <a:bodyPr wrap="none">
            <a:spAutoFit/>
          </a:bodyPr>
          <a:lstStyle/>
          <a:p>
            <a:pPr algn="ctr"/>
            <a:r>
              <a:rPr lang="fr-FR" sz="2400" b="1" i="1" dirty="0" smtClean="0">
                <a:latin typeface="Arial"/>
                <a:cs typeface="Arial"/>
              </a:rPr>
              <a:t>Ses Missions:</a:t>
            </a:r>
            <a:endParaRPr lang="fr-FR" sz="2400" b="1" i="1" dirty="0">
              <a:latin typeface="Arial"/>
              <a:cs typeface="Arial"/>
            </a:endParaRPr>
          </a:p>
        </p:txBody>
      </p:sp>
      <p:grpSp>
        <p:nvGrpSpPr>
          <p:cNvPr id="17" name="Grouper 23"/>
          <p:cNvGrpSpPr/>
          <p:nvPr/>
        </p:nvGrpSpPr>
        <p:grpSpPr>
          <a:xfrm>
            <a:off x="1505544" y="1510124"/>
            <a:ext cx="7484536" cy="101601"/>
            <a:chOff x="965214" y="1317104"/>
            <a:chExt cx="7484536" cy="101601"/>
          </a:xfrm>
        </p:grpSpPr>
        <p:sp>
          <p:nvSpPr>
            <p:cNvPr id="21"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22"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grpSp>
        <p:nvGrpSpPr>
          <p:cNvPr id="24" name="Grouper 23"/>
          <p:cNvGrpSpPr/>
          <p:nvPr/>
        </p:nvGrpSpPr>
        <p:grpSpPr>
          <a:xfrm>
            <a:off x="3883337" y="356433"/>
            <a:ext cx="5133521" cy="1100769"/>
            <a:chOff x="3883337" y="356433"/>
            <a:chExt cx="5133521" cy="1100769"/>
          </a:xfrm>
        </p:grpSpPr>
        <p:sp>
          <p:nvSpPr>
            <p:cNvPr id="30" name="Rectangle 29"/>
            <p:cNvSpPr/>
            <p:nvPr/>
          </p:nvSpPr>
          <p:spPr>
            <a:xfrm>
              <a:off x="3883337" y="356433"/>
              <a:ext cx="5133521" cy="707886"/>
            </a:xfrm>
            <a:prstGeom prst="rect">
              <a:avLst/>
            </a:prstGeom>
          </p:spPr>
          <p:txBody>
            <a:bodyPr wrap="none">
              <a:spAutoFit/>
            </a:bodyPr>
            <a:lstStyle/>
            <a:p>
              <a:pPr algn="ctr"/>
              <a:r>
                <a:rPr lang="fr-FR" sz="4000" dirty="0" smtClean="0">
                  <a:latin typeface="Arial"/>
                  <a:cs typeface="Arial"/>
                </a:rPr>
                <a:t>Réseau</a:t>
              </a:r>
              <a:r>
                <a:rPr lang="fr-FR" sz="4000" dirty="0">
                  <a:solidFill>
                    <a:srgbClr val="000090"/>
                  </a:solidFill>
                  <a:latin typeface="Arial"/>
                  <a:cs typeface="Arial"/>
                </a:rPr>
                <a:t> </a:t>
              </a:r>
              <a:r>
                <a:rPr lang="fr-FR" sz="4000" b="1" dirty="0" smtClean="0">
                  <a:solidFill>
                    <a:schemeClr val="accent5">
                      <a:lumMod val="75000"/>
                    </a:schemeClr>
                  </a:solidFill>
                  <a:latin typeface="Arial"/>
                  <a:cs typeface="Arial"/>
                </a:rPr>
                <a:t>CANCER</a:t>
              </a:r>
              <a:r>
                <a:rPr lang="fr-FR" sz="4000" b="1" dirty="0" smtClean="0">
                  <a:solidFill>
                    <a:srgbClr val="A50021"/>
                  </a:solidFill>
                  <a:latin typeface="Arial"/>
                  <a:cs typeface="Arial"/>
                </a:rPr>
                <a:t>VIH</a:t>
              </a:r>
              <a:endParaRPr lang="fr-FR" sz="4000" b="1" dirty="0" smtClean="0">
                <a:solidFill>
                  <a:srgbClr val="FF0000"/>
                </a:solidFill>
                <a:latin typeface="Arial"/>
                <a:cs typeface="Arial"/>
              </a:endParaRPr>
            </a:p>
          </p:txBody>
        </p:sp>
        <p:sp>
          <p:nvSpPr>
            <p:cNvPr id="28" name="Rectangle 27"/>
            <p:cNvSpPr/>
            <p:nvPr/>
          </p:nvSpPr>
          <p:spPr>
            <a:xfrm>
              <a:off x="4398641" y="995537"/>
              <a:ext cx="3861955" cy="461665"/>
            </a:xfrm>
            <a:prstGeom prst="rect">
              <a:avLst/>
            </a:prstGeom>
          </p:spPr>
          <p:txBody>
            <a:bodyPr wrap="none">
              <a:spAutoFit/>
            </a:bodyPr>
            <a:lstStyle/>
            <a:p>
              <a:pPr algn="ctr"/>
              <a:r>
                <a:rPr lang="fr-FR" sz="2400" b="1" i="1">
                  <a:latin typeface="Arial"/>
                  <a:cs typeface="Arial"/>
                </a:rPr>
                <a:t>Le centre expert National</a:t>
              </a:r>
              <a:endParaRPr lang="fr-FR" sz="2400" b="1" i="1" dirty="0">
                <a:latin typeface="Arial"/>
                <a:cs typeface="Arial"/>
              </a:endParaRPr>
            </a:p>
          </p:txBody>
        </p:sp>
      </p:grpSp>
      <p:pic>
        <p:nvPicPr>
          <p:cNvPr id="26" name="Picture 2" descr="logo L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1742" y="390913"/>
            <a:ext cx="990600" cy="99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23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612420" y="2006355"/>
            <a:ext cx="3156241" cy="3857098"/>
          </a:xfrm>
          <a:prstGeom prst="rect">
            <a:avLst/>
          </a:prstGeom>
        </p:spPr>
      </p:pic>
      <p:pic>
        <p:nvPicPr>
          <p:cNvPr id="10" name="Image 9"/>
          <p:cNvPicPr>
            <a:picLocks noChangeAspect="1"/>
          </p:cNvPicPr>
          <p:nvPr/>
        </p:nvPicPr>
        <p:blipFill>
          <a:blip r:embed="rId3"/>
          <a:stretch>
            <a:fillRect/>
          </a:stretch>
        </p:blipFill>
        <p:spPr>
          <a:xfrm>
            <a:off x="5432095" y="1955831"/>
            <a:ext cx="2432392" cy="2626015"/>
          </a:xfrm>
          <a:prstGeom prst="rect">
            <a:avLst/>
          </a:prstGeom>
        </p:spPr>
      </p:pic>
      <p:pic>
        <p:nvPicPr>
          <p:cNvPr id="11" name="Image 10"/>
          <p:cNvPicPr>
            <a:picLocks noChangeAspect="1"/>
          </p:cNvPicPr>
          <p:nvPr/>
        </p:nvPicPr>
        <p:blipFill>
          <a:blip r:embed="rId4"/>
          <a:stretch>
            <a:fillRect/>
          </a:stretch>
        </p:blipFill>
        <p:spPr>
          <a:xfrm>
            <a:off x="612420" y="4440725"/>
            <a:ext cx="4177190" cy="2105340"/>
          </a:xfrm>
          <a:prstGeom prst="rect">
            <a:avLst/>
          </a:prstGeom>
        </p:spPr>
      </p:pic>
      <p:grpSp>
        <p:nvGrpSpPr>
          <p:cNvPr id="2" name="Grouper 1"/>
          <p:cNvGrpSpPr/>
          <p:nvPr/>
        </p:nvGrpSpPr>
        <p:grpSpPr>
          <a:xfrm>
            <a:off x="3877916" y="288668"/>
            <a:ext cx="5133521" cy="1147293"/>
            <a:chOff x="3992218" y="260092"/>
            <a:chExt cx="5133521" cy="1147293"/>
          </a:xfrm>
        </p:grpSpPr>
        <p:sp>
          <p:nvSpPr>
            <p:cNvPr id="17" name="ZoneTexte 16"/>
            <p:cNvSpPr txBox="1"/>
            <p:nvPr/>
          </p:nvSpPr>
          <p:spPr>
            <a:xfrm>
              <a:off x="4083759" y="945720"/>
              <a:ext cx="5018618" cy="461665"/>
            </a:xfrm>
            <a:prstGeom prst="rect">
              <a:avLst/>
            </a:prstGeom>
            <a:noFill/>
          </p:spPr>
          <p:txBody>
            <a:bodyPr wrap="none" rtlCol="0">
              <a:spAutoFit/>
            </a:bodyPr>
            <a:lstStyle/>
            <a:p>
              <a:r>
                <a:rPr lang="fr-FR" sz="2400" b="1" dirty="0" smtClean="0">
                  <a:latin typeface="Arial" charset="0"/>
                  <a:ea typeface="Arial" charset="0"/>
                  <a:cs typeface="Arial" charset="0"/>
                </a:rPr>
                <a:t>Les  RCP de Recours Régionales</a:t>
              </a:r>
              <a:endParaRPr lang="fr-FR" sz="2400" b="1" dirty="0">
                <a:latin typeface="Arial" charset="0"/>
                <a:ea typeface="Arial" charset="0"/>
                <a:cs typeface="Arial" charset="0"/>
              </a:endParaRPr>
            </a:p>
          </p:txBody>
        </p:sp>
        <p:sp>
          <p:nvSpPr>
            <p:cNvPr id="19" name="Rectangle 18"/>
            <p:cNvSpPr/>
            <p:nvPr/>
          </p:nvSpPr>
          <p:spPr>
            <a:xfrm>
              <a:off x="3992218" y="260092"/>
              <a:ext cx="5133521" cy="707886"/>
            </a:xfrm>
            <a:prstGeom prst="rect">
              <a:avLst/>
            </a:prstGeom>
          </p:spPr>
          <p:txBody>
            <a:bodyPr wrap="none">
              <a:spAutoFit/>
            </a:bodyPr>
            <a:lstStyle/>
            <a:p>
              <a:pPr algn="ctr"/>
              <a:r>
                <a:rPr lang="fr-FR" sz="4000" dirty="0" smtClean="0">
                  <a:latin typeface="Arial"/>
                  <a:cs typeface="Arial"/>
                </a:rPr>
                <a:t>Réseau</a:t>
              </a:r>
              <a:r>
                <a:rPr lang="fr-FR" sz="4000" dirty="0">
                  <a:solidFill>
                    <a:srgbClr val="000090"/>
                  </a:solidFill>
                  <a:latin typeface="Arial"/>
                  <a:cs typeface="Arial"/>
                </a:rPr>
                <a:t> </a:t>
              </a:r>
              <a:r>
                <a:rPr lang="fr-FR" sz="4000" b="1" dirty="0" smtClean="0">
                  <a:solidFill>
                    <a:schemeClr val="accent5">
                      <a:lumMod val="75000"/>
                    </a:schemeClr>
                  </a:solidFill>
                  <a:latin typeface="Arial"/>
                  <a:cs typeface="Arial"/>
                </a:rPr>
                <a:t>CANCER</a:t>
              </a:r>
              <a:r>
                <a:rPr lang="fr-FR" sz="4000" b="1" dirty="0" smtClean="0">
                  <a:solidFill>
                    <a:srgbClr val="A50021"/>
                  </a:solidFill>
                  <a:latin typeface="Arial"/>
                  <a:cs typeface="Arial"/>
                </a:rPr>
                <a:t>VIH</a:t>
              </a:r>
              <a:endParaRPr lang="fr-FR" sz="4000" b="1" dirty="0" smtClean="0">
                <a:solidFill>
                  <a:srgbClr val="FF0000"/>
                </a:solidFill>
                <a:latin typeface="Arial"/>
                <a:cs typeface="Arial"/>
              </a:endParaRPr>
            </a:p>
          </p:txBody>
        </p:sp>
      </p:grpSp>
      <p:grpSp>
        <p:nvGrpSpPr>
          <p:cNvPr id="23" name="Grouper 22"/>
          <p:cNvGrpSpPr/>
          <p:nvPr/>
        </p:nvGrpSpPr>
        <p:grpSpPr>
          <a:xfrm>
            <a:off x="1408132" y="1545707"/>
            <a:ext cx="7484536" cy="101601"/>
            <a:chOff x="965214" y="1317104"/>
            <a:chExt cx="7484536" cy="101601"/>
          </a:xfrm>
        </p:grpSpPr>
        <p:sp>
          <p:nvSpPr>
            <p:cNvPr id="24"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25"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grpSp>
        <p:nvGrpSpPr>
          <p:cNvPr id="4" name="Grouper 3"/>
          <p:cNvGrpSpPr/>
          <p:nvPr/>
        </p:nvGrpSpPr>
        <p:grpSpPr>
          <a:xfrm>
            <a:off x="5072063" y="4847570"/>
            <a:ext cx="3792039" cy="1553230"/>
            <a:chOff x="5072063" y="4847570"/>
            <a:chExt cx="3792039" cy="1553230"/>
          </a:xfrm>
        </p:grpSpPr>
        <p:grpSp>
          <p:nvGrpSpPr>
            <p:cNvPr id="20" name="Grouper 19"/>
            <p:cNvGrpSpPr/>
            <p:nvPr/>
          </p:nvGrpSpPr>
          <p:grpSpPr>
            <a:xfrm>
              <a:off x="5072063" y="4847570"/>
              <a:ext cx="3792039" cy="1553230"/>
              <a:chOff x="5786438" y="807249"/>
              <a:chExt cx="3227240" cy="962023"/>
            </a:xfrm>
          </p:grpSpPr>
          <p:pic>
            <p:nvPicPr>
              <p:cNvPr id="21" name="Image 10"/>
              <p:cNvPicPr>
                <a:picLocks noChangeAspect="1"/>
              </p:cNvPicPr>
              <p:nvPr/>
            </p:nvPicPr>
            <p:blipFill>
              <a:blip r:embed="rId5"/>
              <a:srcRect/>
              <a:stretch>
                <a:fillRect/>
              </a:stretch>
            </p:blipFill>
            <p:spPr bwMode="auto">
              <a:xfrm>
                <a:off x="5786438" y="807249"/>
                <a:ext cx="3227240" cy="962023"/>
              </a:xfrm>
              <a:prstGeom prst="rect">
                <a:avLst/>
              </a:prstGeom>
              <a:noFill/>
              <a:ln w="9525">
                <a:noFill/>
                <a:miter lim="800000"/>
                <a:headEnd/>
                <a:tailEnd/>
              </a:ln>
            </p:spPr>
          </p:pic>
          <p:pic>
            <p:nvPicPr>
              <p:cNvPr id="22" name="Imag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022" y="865525"/>
                <a:ext cx="857832" cy="823724"/>
              </a:xfrm>
              <a:prstGeom prst="rect">
                <a:avLst/>
              </a:prstGeom>
            </p:spPr>
          </p:pic>
        </p:grpSp>
        <p:sp>
          <p:nvSpPr>
            <p:cNvPr id="3" name="ZoneTexte 2"/>
            <p:cNvSpPr txBox="1"/>
            <p:nvPr/>
          </p:nvSpPr>
          <p:spPr>
            <a:xfrm>
              <a:off x="6550393" y="5424130"/>
              <a:ext cx="755335" cy="400110"/>
            </a:xfrm>
            <a:prstGeom prst="rect">
              <a:avLst/>
            </a:prstGeom>
            <a:noFill/>
          </p:spPr>
          <p:txBody>
            <a:bodyPr wrap="none" rtlCol="0">
              <a:spAutoFit/>
            </a:bodyPr>
            <a:lstStyle/>
            <a:p>
              <a:r>
                <a:rPr lang="fr-FR" sz="2000" b="1" smtClean="0">
                  <a:solidFill>
                    <a:srgbClr val="28A1C1"/>
                  </a:solidFill>
                  <a:latin typeface="Arial" charset="0"/>
                  <a:ea typeface="Arial" charset="0"/>
                  <a:cs typeface="Arial" charset="0"/>
                </a:rPr>
                <a:t>2010</a:t>
              </a:r>
              <a:endParaRPr lang="fr-FR" sz="2000" b="1">
                <a:solidFill>
                  <a:srgbClr val="28A1C1"/>
                </a:solidFill>
                <a:latin typeface="Arial" charset="0"/>
                <a:ea typeface="Arial" charset="0"/>
                <a:cs typeface="Arial" charset="0"/>
              </a:endParaRPr>
            </a:p>
          </p:txBody>
        </p:sp>
      </p:grpSp>
      <p:pic>
        <p:nvPicPr>
          <p:cNvPr id="26" name="Picture 2" descr="logo LO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1742" y="390913"/>
            <a:ext cx="990600" cy="99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09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p:tgtEl>
                                          <p:spTgt spid="5"/>
                                        </p:tgtEl>
                                        <p:attrNameLst>
                                          <p:attrName>ppt_x</p:attrName>
                                        </p:attrNameLst>
                                      </p:cBhvr>
                                      <p:tavLst>
                                        <p:tav tm="0">
                                          <p:val>
                                            <p:strVal val="#ppt_x-#ppt_w*1.125000"/>
                                          </p:val>
                                        </p:tav>
                                        <p:tav tm="100000">
                                          <p:val>
                                            <p:strVal val="#ppt_x"/>
                                          </p:val>
                                        </p:tav>
                                      </p:tavLst>
                                    </p:anim>
                                    <p:animEffect transition="in" filter="wipe(right)">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r 6"/>
          <p:cNvGrpSpPr/>
          <p:nvPr/>
        </p:nvGrpSpPr>
        <p:grpSpPr>
          <a:xfrm>
            <a:off x="271462" y="168444"/>
            <a:ext cx="8560001" cy="2066139"/>
            <a:chOff x="271462" y="197472"/>
            <a:chExt cx="8560001" cy="2066139"/>
          </a:xfrm>
        </p:grpSpPr>
        <p:sp>
          <p:nvSpPr>
            <p:cNvPr id="26" name="Rectangle 25"/>
            <p:cNvSpPr/>
            <p:nvPr/>
          </p:nvSpPr>
          <p:spPr>
            <a:xfrm>
              <a:off x="271462" y="197472"/>
              <a:ext cx="8560001" cy="2039057"/>
            </a:xfrm>
            <a:prstGeom prst="rect">
              <a:avLst/>
            </a:prstGeom>
            <a:solidFill>
              <a:srgbClr val="28A1C1"/>
            </a:solidFill>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ZoneTexte 27"/>
            <p:cNvSpPr txBox="1"/>
            <p:nvPr/>
          </p:nvSpPr>
          <p:spPr>
            <a:xfrm>
              <a:off x="340211" y="1186393"/>
              <a:ext cx="4834310" cy="1077218"/>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rPr>
                <a:t>COREVIH PACA OUEST Corse: </a:t>
              </a:r>
              <a:r>
                <a:rPr lang="fr-FR" sz="1600" b="1" dirty="0" smtClean="0">
                  <a:solidFill>
                    <a:schemeClr val="bg1"/>
                  </a:solidFill>
                  <a:effectLst>
                    <a:outerShdw blurRad="38100" dist="38100" dir="2700000" algn="tl">
                      <a:srgbClr val="000000">
                        <a:alpha val="43137"/>
                      </a:srgbClr>
                    </a:outerShdw>
                  </a:effectLst>
                </a:rPr>
                <a:t>File active 7728 patients</a:t>
              </a:r>
            </a:p>
            <a:p>
              <a:pPr algn="ctr"/>
              <a:r>
                <a:rPr lang="fr-FR" sz="1600" dirty="0" smtClean="0">
                  <a:solidFill>
                    <a:schemeClr val="bg1"/>
                  </a:solidFill>
                  <a:effectLst>
                    <a:outerShdw blurRad="38100" dist="38100" dir="2700000" algn="tl">
                      <a:srgbClr val="000000">
                        <a:alpha val="43137"/>
                      </a:srgbClr>
                    </a:outerShdw>
                  </a:effectLst>
                </a:rPr>
                <a:t>Référent VIH: Dr I Poizot-Martin</a:t>
              </a:r>
            </a:p>
            <a:p>
              <a:pPr algn="ctr"/>
              <a:r>
                <a:rPr lang="fr-FR" sz="1600" dirty="0" smtClean="0">
                  <a:solidFill>
                    <a:schemeClr val="bg1"/>
                  </a:solidFill>
                  <a:effectLst>
                    <a:outerShdw blurRad="38100" dist="38100" dir="2700000" algn="tl">
                      <a:srgbClr val="000000">
                        <a:alpha val="43137"/>
                      </a:srgbClr>
                    </a:outerShdw>
                  </a:effectLst>
                </a:rPr>
                <a:t>Référent  Cancer: Pr F </a:t>
              </a:r>
              <a:r>
                <a:rPr lang="fr-FR" sz="1600" dirty="0" err="1" smtClean="0">
                  <a:solidFill>
                    <a:schemeClr val="bg1"/>
                  </a:solidFill>
                  <a:effectLst>
                    <a:outerShdw blurRad="38100" dist="38100" dir="2700000" algn="tl">
                      <a:srgbClr val="000000">
                        <a:alpha val="43137"/>
                      </a:srgbClr>
                    </a:outerShdw>
                  </a:effectLst>
                </a:rPr>
                <a:t>Barlési</a:t>
              </a:r>
              <a:endParaRPr lang="fr-FR" sz="1600" dirty="0" smtClean="0">
                <a:solidFill>
                  <a:schemeClr val="bg1"/>
                </a:solidFill>
                <a:effectLst>
                  <a:outerShdw blurRad="38100" dist="38100" dir="2700000" algn="tl">
                    <a:srgbClr val="000000">
                      <a:alpha val="43137"/>
                    </a:srgbClr>
                  </a:outerShdw>
                </a:effectLst>
              </a:endParaRPr>
            </a:p>
            <a:p>
              <a:pPr algn="ctr"/>
              <a:r>
                <a:rPr lang="fr-FR" sz="1600" dirty="0" smtClean="0">
                  <a:solidFill>
                    <a:schemeClr val="bg1"/>
                  </a:solidFill>
                  <a:effectLst>
                    <a:outerShdw blurRad="38100" dist="38100" dir="2700000" algn="tl">
                      <a:srgbClr val="000000">
                        <a:alpha val="43137"/>
                      </a:srgbClr>
                    </a:outerShdw>
                  </a:effectLst>
                </a:rPr>
                <a:t>Janvier 2010</a:t>
              </a:r>
              <a:endParaRPr lang="fr-FR" sz="1600" dirty="0">
                <a:solidFill>
                  <a:schemeClr val="bg1"/>
                </a:solidFill>
                <a:effectLst>
                  <a:outerShdw blurRad="38100" dist="38100" dir="2700000" algn="tl">
                    <a:srgbClr val="000000">
                      <a:alpha val="43137"/>
                    </a:srgbClr>
                  </a:outerShdw>
                </a:effectLst>
              </a:endParaRPr>
            </a:p>
          </p:txBody>
        </p:sp>
        <p:pic>
          <p:nvPicPr>
            <p:cNvPr id="29" name="Image 28"/>
            <p:cNvPicPr>
              <a:picLocks noChangeAspect="1"/>
            </p:cNvPicPr>
            <p:nvPr/>
          </p:nvPicPr>
          <p:blipFill>
            <a:blip r:embed="rId2"/>
            <a:stretch>
              <a:fillRect/>
            </a:stretch>
          </p:blipFill>
          <p:spPr>
            <a:xfrm>
              <a:off x="671513" y="225339"/>
              <a:ext cx="7729536" cy="955246"/>
            </a:xfrm>
            <a:prstGeom prst="rect">
              <a:avLst/>
            </a:prstGeom>
          </p:spPr>
        </p:pic>
        <p:pic>
          <p:nvPicPr>
            <p:cNvPr id="24" name="Image 23" descr="logo.gif"/>
            <p:cNvPicPr>
              <a:picLocks noChangeAspect="1"/>
            </p:cNvPicPr>
            <p:nvPr/>
          </p:nvPicPr>
          <p:blipFill>
            <a:blip r:embed="rId3">
              <a:alphaModFix/>
            </a:blip>
            <a:stretch>
              <a:fillRect/>
            </a:stretch>
          </p:blipFill>
          <p:spPr>
            <a:xfrm>
              <a:off x="3994350" y="241253"/>
              <a:ext cx="1180171" cy="918059"/>
            </a:xfrm>
            <a:prstGeom prst="rect">
              <a:avLst/>
            </a:prstGeom>
          </p:spPr>
        </p:pic>
      </p:grpSp>
      <p:grpSp>
        <p:nvGrpSpPr>
          <p:cNvPr id="21" name="Grouper 20"/>
          <p:cNvGrpSpPr/>
          <p:nvPr/>
        </p:nvGrpSpPr>
        <p:grpSpPr>
          <a:xfrm>
            <a:off x="62394" y="2300302"/>
            <a:ext cx="4843179" cy="3338315"/>
            <a:chOff x="62394" y="3405202"/>
            <a:chExt cx="4843179" cy="3338315"/>
          </a:xfrm>
        </p:grpSpPr>
        <p:sp>
          <p:nvSpPr>
            <p:cNvPr id="15" name="Rectangle 14"/>
            <p:cNvSpPr/>
            <p:nvPr/>
          </p:nvSpPr>
          <p:spPr>
            <a:xfrm>
              <a:off x="62395" y="3930640"/>
              <a:ext cx="4843178" cy="1938992"/>
            </a:xfrm>
            <a:prstGeom prst="rect">
              <a:avLst/>
            </a:prstGeom>
          </p:spPr>
          <p:txBody>
            <a:bodyPr wrap="square">
              <a:spAutoFit/>
            </a:bodyPr>
            <a:lstStyle/>
            <a:p>
              <a:pPr>
                <a:buFont typeface="Arial"/>
                <a:buChar char="•"/>
              </a:pPr>
              <a:r>
                <a:rPr lang="fr-FR" sz="2000" b="1" dirty="0" smtClean="0">
                  <a:latin typeface="Arial"/>
                  <a:cs typeface="Arial"/>
                </a:rPr>
                <a:t> RCP de recours mensuelle </a:t>
              </a:r>
              <a:r>
                <a:rPr lang="fr-FR" sz="2000" dirty="0" smtClean="0">
                  <a:latin typeface="Arial"/>
                  <a:cs typeface="Arial"/>
                </a:rPr>
                <a:t>organisée en </a:t>
              </a:r>
              <a:r>
                <a:rPr lang="fr-FR" sz="2000" dirty="0" err="1" smtClean="0">
                  <a:latin typeface="Arial"/>
                  <a:cs typeface="Arial"/>
                </a:rPr>
                <a:t>visio</a:t>
              </a:r>
              <a:r>
                <a:rPr lang="fr-FR" sz="2000" dirty="0" smtClean="0">
                  <a:latin typeface="Arial"/>
                  <a:cs typeface="Arial"/>
                </a:rPr>
                <a:t>/télé conférence le vendredi, 12H</a:t>
              </a:r>
            </a:p>
            <a:p>
              <a:pPr>
                <a:buFont typeface="Arial"/>
                <a:buChar char="•"/>
              </a:pPr>
              <a:endParaRPr lang="fr-FR" sz="2000" dirty="0" smtClean="0">
                <a:latin typeface="Arial"/>
                <a:cs typeface="Arial"/>
              </a:endParaRPr>
            </a:p>
            <a:p>
              <a:pPr lvl="0">
                <a:buFont typeface="Arial"/>
                <a:buChar char="•"/>
              </a:pPr>
              <a:r>
                <a:rPr lang="fr-FR" sz="2000" b="1" dirty="0" smtClean="0">
                  <a:latin typeface="Arial"/>
                  <a:cs typeface="Arial"/>
                </a:rPr>
                <a:t> Accessible également  à la demande par mail </a:t>
              </a:r>
              <a:r>
                <a:rPr lang="fr-FR" sz="2000" dirty="0" smtClean="0">
                  <a:latin typeface="Arial"/>
                  <a:cs typeface="Arial"/>
                </a:rPr>
                <a:t>pour les situations d’urgence </a:t>
              </a:r>
            </a:p>
            <a:p>
              <a:endParaRPr lang="fr-FR" sz="2000" dirty="0" smtClean="0">
                <a:latin typeface="Arial"/>
                <a:cs typeface="Arial"/>
              </a:endParaRPr>
            </a:p>
          </p:txBody>
        </p:sp>
        <p:sp>
          <p:nvSpPr>
            <p:cNvPr id="17" name="Rectangle 16"/>
            <p:cNvSpPr/>
            <p:nvPr/>
          </p:nvSpPr>
          <p:spPr>
            <a:xfrm>
              <a:off x="62394" y="5727854"/>
              <a:ext cx="4699249" cy="1015663"/>
            </a:xfrm>
            <a:prstGeom prst="rect">
              <a:avLst/>
            </a:prstGeom>
          </p:spPr>
          <p:txBody>
            <a:bodyPr wrap="square">
              <a:spAutoFit/>
            </a:bodyPr>
            <a:lstStyle/>
            <a:p>
              <a:pPr>
                <a:buFont typeface="Arial"/>
                <a:buChar char="•"/>
              </a:pPr>
              <a:r>
                <a:rPr lang="fr-FR" sz="2000" dirty="0" smtClean="0">
                  <a:latin typeface="Arial"/>
                  <a:cs typeface="Arial"/>
                </a:rPr>
                <a:t> Calendrier des réunions en ligne sur le </a:t>
              </a:r>
              <a:r>
                <a:rPr lang="fr-FR" sz="2000" b="1" dirty="0" smtClean="0">
                  <a:latin typeface="Arial"/>
                  <a:cs typeface="Arial"/>
                </a:rPr>
                <a:t>site du réseau ONCOPACA Corse et de la COREVIH </a:t>
              </a:r>
              <a:r>
                <a:rPr lang="fr-FR" sz="2000" b="1" dirty="0" err="1" smtClean="0">
                  <a:latin typeface="Arial"/>
                  <a:cs typeface="Arial"/>
                </a:rPr>
                <a:t>PACAOUESTCorse</a:t>
              </a:r>
              <a:endParaRPr lang="fr-FR" sz="2000" b="1" dirty="0" smtClean="0">
                <a:latin typeface="Arial"/>
                <a:cs typeface="Arial"/>
              </a:endParaRPr>
            </a:p>
          </p:txBody>
        </p:sp>
        <p:sp>
          <p:nvSpPr>
            <p:cNvPr id="18" name="Rectangle 17"/>
            <p:cNvSpPr/>
            <p:nvPr/>
          </p:nvSpPr>
          <p:spPr>
            <a:xfrm>
              <a:off x="1267545" y="3405202"/>
              <a:ext cx="2149948" cy="461665"/>
            </a:xfrm>
            <a:prstGeom prst="rect">
              <a:avLst/>
            </a:prstGeom>
          </p:spPr>
          <p:txBody>
            <a:bodyPr wrap="none">
              <a:spAutoFit/>
            </a:bodyPr>
            <a:lstStyle/>
            <a:p>
              <a:r>
                <a:rPr lang="fr-FR" sz="2400" b="1" dirty="0" smtClean="0">
                  <a:latin typeface="Arial"/>
                  <a:cs typeface="Arial"/>
                </a:rPr>
                <a:t>Comment ? : </a:t>
              </a:r>
              <a:endParaRPr lang="fr-FR" sz="2400" b="1" dirty="0"/>
            </a:p>
          </p:txBody>
        </p:sp>
      </p:grpSp>
      <p:grpSp>
        <p:nvGrpSpPr>
          <p:cNvPr id="25" name="Grouper 24"/>
          <p:cNvGrpSpPr/>
          <p:nvPr/>
        </p:nvGrpSpPr>
        <p:grpSpPr>
          <a:xfrm>
            <a:off x="4559967" y="2300421"/>
            <a:ext cx="4518272" cy="4171431"/>
            <a:chOff x="4570921" y="2274902"/>
            <a:chExt cx="4518272" cy="4171431"/>
          </a:xfrm>
        </p:grpSpPr>
        <p:grpSp>
          <p:nvGrpSpPr>
            <p:cNvPr id="22" name="Grouper 21"/>
            <p:cNvGrpSpPr/>
            <p:nvPr/>
          </p:nvGrpSpPr>
          <p:grpSpPr>
            <a:xfrm>
              <a:off x="4570921" y="3707240"/>
              <a:ext cx="4518272" cy="2739093"/>
              <a:chOff x="4574929" y="4215240"/>
              <a:chExt cx="4518272" cy="2739093"/>
            </a:xfrm>
          </p:grpSpPr>
          <p:sp>
            <p:nvSpPr>
              <p:cNvPr id="12" name="ZoneTexte 11"/>
              <p:cNvSpPr txBox="1"/>
              <p:nvPr/>
            </p:nvSpPr>
            <p:spPr>
              <a:xfrm>
                <a:off x="4574929" y="5015341"/>
                <a:ext cx="4518272" cy="1938992"/>
              </a:xfrm>
              <a:prstGeom prst="rect">
                <a:avLst/>
              </a:prstGeom>
              <a:noFill/>
            </p:spPr>
            <p:txBody>
              <a:bodyPr wrap="square" rtlCol="0">
                <a:spAutoFit/>
              </a:bodyPr>
              <a:lstStyle/>
              <a:p>
                <a:pPr algn="ctr"/>
                <a:r>
                  <a:rPr lang="fr-FR" sz="2400" b="1" dirty="0" smtClean="0"/>
                  <a:t>Les centres VIH et les services d’oncologie </a:t>
                </a:r>
                <a:r>
                  <a:rPr lang="fr-FR" sz="2400" dirty="0" smtClean="0"/>
                  <a:t>sur le territoire des COREVIH PACA  OUEST- CORSE </a:t>
                </a:r>
              </a:p>
              <a:p>
                <a:pPr algn="ctr"/>
                <a:r>
                  <a:rPr lang="fr-FR" sz="2400" dirty="0" smtClean="0"/>
                  <a:t>ET PACA EST</a:t>
                </a:r>
                <a:endParaRPr lang="fr-FR" sz="2400" b="1" dirty="0" smtClean="0"/>
              </a:p>
              <a:p>
                <a:pPr algn="ctr">
                  <a:buFont typeface="Arial"/>
                  <a:buChar char="•"/>
                </a:pPr>
                <a:endParaRPr lang="fr-FR" sz="2400" dirty="0"/>
              </a:p>
            </p:txBody>
          </p:sp>
          <p:sp>
            <p:nvSpPr>
              <p:cNvPr id="13" name="Flèche droite rayée 12"/>
              <p:cNvSpPr/>
              <p:nvPr/>
            </p:nvSpPr>
            <p:spPr>
              <a:xfrm rot="5400000">
                <a:off x="6542406" y="3940074"/>
                <a:ext cx="529167" cy="1079500"/>
              </a:xfrm>
              <a:prstGeom prst="stripedRightArrow">
                <a:avLst/>
              </a:prstGeom>
              <a:solidFill>
                <a:srgbClr val="FF0000"/>
              </a:solidFill>
              <a:ln>
                <a:solidFill>
                  <a:srgbClr val="FF0000"/>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grpSp>
          <p:nvGrpSpPr>
            <p:cNvPr id="23" name="Grouper 22"/>
            <p:cNvGrpSpPr/>
            <p:nvPr/>
          </p:nvGrpSpPr>
          <p:grpSpPr>
            <a:xfrm>
              <a:off x="4812444" y="2274902"/>
              <a:ext cx="4238427" cy="1258724"/>
              <a:chOff x="4812444" y="2630502"/>
              <a:chExt cx="4238427" cy="1258724"/>
            </a:xfrm>
          </p:grpSpPr>
          <p:sp>
            <p:nvSpPr>
              <p:cNvPr id="16" name="Rectangle 15"/>
              <p:cNvSpPr/>
              <p:nvPr/>
            </p:nvSpPr>
            <p:spPr>
              <a:xfrm>
                <a:off x="4812444" y="3181340"/>
                <a:ext cx="4238427" cy="707886"/>
              </a:xfrm>
              <a:prstGeom prst="rect">
                <a:avLst/>
              </a:prstGeom>
            </p:spPr>
            <p:txBody>
              <a:bodyPr wrap="square">
                <a:spAutoFit/>
              </a:bodyPr>
              <a:lstStyle/>
              <a:p>
                <a:pPr algn="ctr"/>
                <a:r>
                  <a:rPr lang="fr-FR" sz="2000" dirty="0" smtClean="0">
                    <a:latin typeface="Arial"/>
                    <a:cs typeface="Arial"/>
                  </a:rPr>
                  <a:t>Médecins référents VIH, </a:t>
                </a:r>
                <a:r>
                  <a:rPr lang="fr-FR" sz="2000" b="1" dirty="0" smtClean="0">
                    <a:latin typeface="Arial"/>
                    <a:cs typeface="Arial"/>
                  </a:rPr>
                  <a:t>virologue</a:t>
                </a:r>
                <a:r>
                  <a:rPr lang="fr-FR" sz="2000" dirty="0" smtClean="0">
                    <a:latin typeface="Arial"/>
                    <a:cs typeface="Arial"/>
                  </a:rPr>
                  <a:t>, </a:t>
                </a:r>
                <a:r>
                  <a:rPr lang="fr-FR" sz="2000" b="1" dirty="0" smtClean="0">
                    <a:latin typeface="Arial"/>
                    <a:cs typeface="Arial"/>
                  </a:rPr>
                  <a:t>pharmacologue </a:t>
                </a:r>
                <a:r>
                  <a:rPr lang="fr-FR" sz="2000" dirty="0" smtClean="0">
                    <a:latin typeface="Arial"/>
                    <a:cs typeface="Arial"/>
                  </a:rPr>
                  <a:t>et oncologues</a:t>
                </a:r>
              </a:p>
            </p:txBody>
          </p:sp>
          <p:sp>
            <p:nvSpPr>
              <p:cNvPr id="20" name="Rectangle 19"/>
              <p:cNvSpPr/>
              <p:nvPr/>
            </p:nvSpPr>
            <p:spPr>
              <a:xfrm>
                <a:off x="5745566" y="2630502"/>
                <a:ext cx="2254143" cy="461665"/>
              </a:xfrm>
              <a:prstGeom prst="rect">
                <a:avLst/>
              </a:prstGeom>
            </p:spPr>
            <p:txBody>
              <a:bodyPr wrap="none">
                <a:spAutoFit/>
              </a:bodyPr>
              <a:lstStyle/>
              <a:p>
                <a:r>
                  <a:rPr lang="fr-FR" sz="2400" b="1" dirty="0" smtClean="0">
                    <a:latin typeface="Arial"/>
                    <a:cs typeface="Arial"/>
                  </a:rPr>
                  <a:t>Les acteurs ? </a:t>
                </a:r>
                <a:endParaRPr lang="fr-FR" sz="2400" b="1" dirty="0"/>
              </a:p>
            </p:txBody>
          </p:sp>
        </p:grpSp>
      </p:grpSp>
      <p:sp>
        <p:nvSpPr>
          <p:cNvPr id="27" name="ZoneTexte 26"/>
          <p:cNvSpPr txBox="1"/>
          <p:nvPr/>
        </p:nvSpPr>
        <p:spPr>
          <a:xfrm>
            <a:off x="4877975" y="1158267"/>
            <a:ext cx="3953488" cy="1077218"/>
          </a:xfrm>
          <a:prstGeom prst="rect">
            <a:avLst/>
          </a:prstGeom>
          <a:noFill/>
        </p:spPr>
        <p:txBody>
          <a:bodyPr wrap="square" rtlCol="0">
            <a:spAutoFit/>
          </a:bodyPr>
          <a:lstStyle/>
          <a:p>
            <a:pPr algn="ctr"/>
            <a:r>
              <a:rPr lang="fr-FR" sz="1600" dirty="0" smtClean="0">
                <a:solidFill>
                  <a:schemeClr val="bg1"/>
                </a:solidFill>
                <a:effectLst>
                  <a:outerShdw blurRad="38100" dist="38100" dir="2700000" algn="tl">
                    <a:srgbClr val="000000">
                      <a:alpha val="43137"/>
                    </a:srgbClr>
                  </a:outerShdw>
                </a:effectLst>
              </a:rPr>
              <a:t>COREVIH PACA EST: </a:t>
            </a:r>
            <a:r>
              <a:rPr lang="fr-FR" sz="1600" b="1" dirty="0" smtClean="0">
                <a:solidFill>
                  <a:schemeClr val="bg1"/>
                </a:solidFill>
                <a:effectLst>
                  <a:outerShdw blurRad="38100" dist="38100" dir="2700000" algn="tl">
                    <a:srgbClr val="000000">
                      <a:alpha val="43137"/>
                    </a:srgbClr>
                  </a:outerShdw>
                </a:effectLst>
              </a:rPr>
              <a:t>File active 3085 patients</a:t>
            </a:r>
          </a:p>
          <a:p>
            <a:pPr algn="ctr"/>
            <a:r>
              <a:rPr lang="fr-FR" sz="1600" dirty="0" smtClean="0">
                <a:solidFill>
                  <a:schemeClr val="bg1"/>
                </a:solidFill>
                <a:effectLst>
                  <a:outerShdw blurRad="38100" dist="38100" dir="2700000" algn="tl">
                    <a:srgbClr val="000000">
                      <a:alpha val="43137"/>
                    </a:srgbClr>
                  </a:outerShdw>
                </a:effectLst>
              </a:rPr>
              <a:t>Référent VIH: Pr E </a:t>
            </a:r>
            <a:r>
              <a:rPr lang="fr-FR" sz="1600" dirty="0" err="1" smtClean="0">
                <a:solidFill>
                  <a:schemeClr val="bg1"/>
                </a:solidFill>
                <a:effectLst>
                  <a:outerShdw blurRad="38100" dist="38100" dir="2700000" algn="tl">
                    <a:srgbClr val="000000">
                      <a:alpha val="43137"/>
                    </a:srgbClr>
                  </a:outerShdw>
                </a:effectLst>
              </a:rPr>
              <a:t>Rosenthal</a:t>
            </a:r>
            <a:endParaRPr lang="fr-FR" sz="1600" dirty="0" smtClean="0">
              <a:solidFill>
                <a:schemeClr val="bg1"/>
              </a:solidFill>
              <a:effectLst>
                <a:outerShdw blurRad="38100" dist="38100" dir="2700000" algn="tl">
                  <a:srgbClr val="000000">
                    <a:alpha val="43137"/>
                  </a:srgbClr>
                </a:outerShdw>
              </a:effectLst>
            </a:endParaRPr>
          </a:p>
          <a:p>
            <a:pPr algn="ctr"/>
            <a:r>
              <a:rPr lang="fr-FR" sz="1600" dirty="0" smtClean="0">
                <a:solidFill>
                  <a:schemeClr val="bg1"/>
                </a:solidFill>
                <a:effectLst>
                  <a:outerShdw blurRad="38100" dist="38100" dir="2700000" algn="tl">
                    <a:srgbClr val="000000">
                      <a:alpha val="43137"/>
                    </a:srgbClr>
                  </a:outerShdw>
                </a:effectLst>
              </a:rPr>
              <a:t>Référent Cancer: Pr N Mounier</a:t>
            </a:r>
          </a:p>
          <a:p>
            <a:pPr algn="ctr"/>
            <a:r>
              <a:rPr lang="fr-FR" sz="1600" dirty="0" smtClean="0">
                <a:solidFill>
                  <a:srgbClr val="FFFF00"/>
                </a:solidFill>
                <a:effectLst>
                  <a:outerShdw blurRad="38100" dist="38100" dir="2700000" algn="tl">
                    <a:srgbClr val="000000">
                      <a:alpha val="43137"/>
                    </a:srgbClr>
                  </a:outerShdw>
                </a:effectLst>
              </a:rPr>
              <a:t>Septembre 2012 </a:t>
            </a:r>
            <a:endParaRPr lang="fr-FR" sz="1600" dirty="0">
              <a:solidFill>
                <a:srgbClr val="FFFF00"/>
              </a:solidFill>
              <a:effectLst>
                <a:outerShdw blurRad="38100" dist="38100" dir="2700000" algn="tl">
                  <a:srgbClr val="000000">
                    <a:alpha val="43137"/>
                  </a:srgbClr>
                </a:outerShdw>
              </a:effectLst>
            </a:endParaRPr>
          </a:p>
        </p:txBody>
      </p:sp>
      <p:pic>
        <p:nvPicPr>
          <p:cNvPr id="30" name="Imag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434" y="198613"/>
            <a:ext cx="926509" cy="933603"/>
          </a:xfrm>
          <a:prstGeom prst="rect">
            <a:avLst/>
          </a:prstGeom>
        </p:spPr>
      </p:pic>
      <p:grpSp>
        <p:nvGrpSpPr>
          <p:cNvPr id="5" name="Grouper 4"/>
          <p:cNvGrpSpPr/>
          <p:nvPr/>
        </p:nvGrpSpPr>
        <p:grpSpPr>
          <a:xfrm>
            <a:off x="296111" y="5638617"/>
            <a:ext cx="4888923" cy="1158758"/>
            <a:chOff x="296111" y="5638617"/>
            <a:chExt cx="4888923" cy="1158758"/>
          </a:xfrm>
        </p:grpSpPr>
        <p:grpSp>
          <p:nvGrpSpPr>
            <p:cNvPr id="3" name="Grouper 2"/>
            <p:cNvGrpSpPr/>
            <p:nvPr/>
          </p:nvGrpSpPr>
          <p:grpSpPr>
            <a:xfrm>
              <a:off x="296111" y="5638617"/>
              <a:ext cx="3904305" cy="1158758"/>
              <a:chOff x="296111" y="5638617"/>
              <a:chExt cx="3904305" cy="1158758"/>
            </a:xfrm>
          </p:grpSpPr>
          <p:sp>
            <p:nvSpPr>
              <p:cNvPr id="31" name="Rectangle 30"/>
              <p:cNvSpPr/>
              <p:nvPr/>
            </p:nvSpPr>
            <p:spPr>
              <a:xfrm>
                <a:off x="296111" y="5843268"/>
                <a:ext cx="3904305" cy="954107"/>
              </a:xfrm>
              <a:prstGeom prst="rect">
                <a:avLst/>
              </a:prstGeom>
            </p:spPr>
            <p:txBody>
              <a:bodyPr wrap="square">
                <a:spAutoFit/>
              </a:bodyPr>
              <a:lstStyle/>
              <a:p>
                <a:pPr algn="ctr"/>
                <a:r>
                  <a:rPr lang="fr-FR" sz="2800" b="1" dirty="0" smtClean="0"/>
                  <a:t>Une fiche de soumission spécifique </a:t>
                </a:r>
              </a:p>
            </p:txBody>
          </p:sp>
          <p:sp>
            <p:nvSpPr>
              <p:cNvPr id="32" name="Flèche droite rayée 31"/>
              <p:cNvSpPr/>
              <p:nvPr/>
            </p:nvSpPr>
            <p:spPr>
              <a:xfrm rot="5400000">
                <a:off x="2013494" y="5353275"/>
                <a:ext cx="267511" cy="838195"/>
              </a:xfrm>
              <a:prstGeom prst="stripedRightArrow">
                <a:avLst/>
              </a:prstGeom>
              <a:solidFill>
                <a:srgbClr val="FF0000"/>
              </a:solidFill>
              <a:ln>
                <a:solidFill>
                  <a:srgbClr val="FF0000"/>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3" name="Image 32" descr="logo.gif"/>
            <p:cNvPicPr>
              <a:picLocks noChangeAspect="1"/>
            </p:cNvPicPr>
            <p:nvPr/>
          </p:nvPicPr>
          <p:blipFill>
            <a:blip r:embed="rId3">
              <a:alphaModFix/>
            </a:blip>
            <a:stretch>
              <a:fillRect/>
            </a:stretch>
          </p:blipFill>
          <p:spPr>
            <a:xfrm>
              <a:off x="4200416" y="5813211"/>
              <a:ext cx="984618" cy="906370"/>
            </a:xfrm>
            <a:prstGeom prst="rect">
              <a:avLst/>
            </a:prstGeom>
          </p:spPr>
        </p:pic>
      </p:grpSp>
    </p:spTree>
    <p:extLst>
      <p:ext uri="{BB962C8B-B14F-4D97-AF65-F5344CB8AC3E}">
        <p14:creationId xmlns:p14="http://schemas.microsoft.com/office/powerpoint/2010/main" val="25984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000"/>
                                        <p:tgtEl>
                                          <p:spTgt spid="5"/>
                                        </p:tgtEl>
                                        <p:attrNameLst>
                                          <p:attrName>ppt_y</p:attrName>
                                        </p:attrNameLst>
                                      </p:cBhvr>
                                      <p:tavLst>
                                        <p:tav tm="0">
                                          <p:val>
                                            <p:strVal val="#ppt_y-#ppt_h*1.125000"/>
                                          </p:val>
                                        </p:tav>
                                        <p:tav tm="100000">
                                          <p:val>
                                            <p:strVal val="#ppt_y"/>
                                          </p:val>
                                        </p:tav>
                                      </p:tavLst>
                                    </p:anim>
                                    <p:animEffect transition="in" filter="wipe(down)">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5202" y="1551232"/>
            <a:ext cx="7983276" cy="954107"/>
          </a:xfrm>
          <a:prstGeom prst="rect">
            <a:avLst/>
          </a:prstGeom>
          <a:solidFill>
            <a:srgbClr val="4099B0"/>
          </a:solidFill>
          <a:ln w="38100" cap="flat" cmpd="sng" algn="ctr">
            <a:solidFill>
              <a:srgbClr val="2DCAF5"/>
            </a:solidFill>
            <a:prstDash val="solid"/>
            <a:round/>
            <a:headEnd type="none" w="med" len="med"/>
            <a:tailEnd type="none" w="med" len="med"/>
          </a:ln>
          <a:scene3d>
            <a:camera prst="orthographicFront"/>
            <a:lightRig rig="threePt" dir="t"/>
          </a:scene3d>
          <a:sp3d>
            <a:bevelT/>
            <a:bevelB/>
          </a:sp3d>
        </p:spPr>
        <p:txBody>
          <a:bodyPr wrap="none">
            <a:spAutoFit/>
          </a:bodyPr>
          <a:lstStyle/>
          <a:p>
            <a:pPr algn="ctr"/>
            <a:r>
              <a:rPr lang="fr-FR" sz="2800" dirty="0" smtClean="0">
                <a:solidFill>
                  <a:schemeClr val="bg1"/>
                </a:solidFill>
                <a:latin typeface="Arial"/>
                <a:cs typeface="Arial"/>
              </a:rPr>
              <a:t>Bilan global: </a:t>
            </a:r>
          </a:p>
          <a:p>
            <a:pPr algn="ctr"/>
            <a:r>
              <a:rPr lang="fr-FR" sz="2800" dirty="0" smtClean="0">
                <a:solidFill>
                  <a:schemeClr val="bg1"/>
                </a:solidFill>
                <a:latin typeface="Arial"/>
                <a:cs typeface="Arial"/>
              </a:rPr>
              <a:t>95 séances, 269 Fiches pour </a:t>
            </a:r>
            <a:r>
              <a:rPr lang="fr-FR" sz="2800" b="1" dirty="0" smtClean="0">
                <a:solidFill>
                  <a:schemeClr val="bg1"/>
                </a:solidFill>
                <a:latin typeface="Arial"/>
                <a:cs typeface="Arial"/>
              </a:rPr>
              <a:t>225 cas </a:t>
            </a:r>
            <a:r>
              <a:rPr lang="fr-FR" sz="2800" dirty="0" smtClean="0">
                <a:solidFill>
                  <a:schemeClr val="bg1"/>
                </a:solidFill>
                <a:latin typeface="Arial"/>
                <a:cs typeface="Arial"/>
              </a:rPr>
              <a:t>de cancer*</a:t>
            </a:r>
          </a:p>
        </p:txBody>
      </p:sp>
      <p:grpSp>
        <p:nvGrpSpPr>
          <p:cNvPr id="3" name="Grouper 2"/>
          <p:cNvGrpSpPr/>
          <p:nvPr/>
        </p:nvGrpSpPr>
        <p:grpSpPr>
          <a:xfrm>
            <a:off x="571500" y="2671767"/>
            <a:ext cx="7715250" cy="3546207"/>
            <a:chOff x="571500" y="2757488"/>
            <a:chExt cx="7715250" cy="3546207"/>
          </a:xfrm>
        </p:grpSpPr>
        <p:graphicFrame>
          <p:nvGraphicFramePr>
            <p:cNvPr id="6" name="Graphique 5"/>
            <p:cNvGraphicFramePr/>
            <p:nvPr>
              <p:extLst>
                <p:ext uri="{D42A27DB-BD31-4B8C-83A1-F6EECF244321}">
                  <p14:modId xmlns:p14="http://schemas.microsoft.com/office/powerpoint/2010/main" val="2137170601"/>
                </p:ext>
              </p:extLst>
            </p:nvPr>
          </p:nvGraphicFramePr>
          <p:xfrm>
            <a:off x="571500" y="2757488"/>
            <a:ext cx="7715250" cy="3546207"/>
          </p:xfrm>
          <a:graphic>
            <a:graphicData uri="http://schemas.openxmlformats.org/drawingml/2006/chart">
              <c:chart xmlns:c="http://schemas.openxmlformats.org/drawingml/2006/chart" xmlns:r="http://schemas.openxmlformats.org/officeDocument/2006/relationships" r:id="rId2"/>
            </a:graphicData>
          </a:graphic>
        </p:graphicFrame>
        <p:sp>
          <p:nvSpPr>
            <p:cNvPr id="2" name="ZoneTexte 1"/>
            <p:cNvSpPr txBox="1"/>
            <p:nvPr/>
          </p:nvSpPr>
          <p:spPr>
            <a:xfrm>
              <a:off x="3307593" y="5829300"/>
              <a:ext cx="1356397" cy="369332"/>
            </a:xfrm>
            <a:prstGeom prst="rect">
              <a:avLst/>
            </a:prstGeom>
            <a:solidFill>
              <a:schemeClr val="bg1"/>
            </a:solidFill>
          </p:spPr>
          <p:txBody>
            <a:bodyPr wrap="none" rtlCol="0">
              <a:spAutoFit/>
            </a:bodyPr>
            <a:lstStyle/>
            <a:p>
              <a:r>
                <a:rPr lang="fr-FR" dirty="0" err="1" smtClean="0"/>
                <a:t>Nbre</a:t>
              </a:r>
              <a:r>
                <a:rPr lang="fr-FR" dirty="0" smtClean="0"/>
                <a:t> de RCP</a:t>
              </a:r>
              <a:endParaRPr lang="fr-FR" dirty="0"/>
            </a:p>
          </p:txBody>
        </p:sp>
      </p:grpSp>
      <p:sp>
        <p:nvSpPr>
          <p:cNvPr id="4" name="Rectangle 3"/>
          <p:cNvSpPr/>
          <p:nvPr/>
        </p:nvSpPr>
        <p:spPr>
          <a:xfrm>
            <a:off x="684205" y="6085840"/>
            <a:ext cx="7715250" cy="369332"/>
          </a:xfrm>
          <a:prstGeom prst="rect">
            <a:avLst/>
          </a:prstGeom>
        </p:spPr>
        <p:txBody>
          <a:bodyPr wrap="square">
            <a:spAutoFit/>
          </a:bodyPr>
          <a:lstStyle/>
          <a:p>
            <a:pPr>
              <a:spcAft>
                <a:spcPts val="0"/>
              </a:spcAft>
            </a:pPr>
            <a:r>
              <a:rPr lang="fr-FR" smtClean="0">
                <a:latin typeface="Arial" charset="0"/>
                <a:ea typeface="Arial" charset="0"/>
                <a:cs typeface="Arial" charset="0"/>
              </a:rPr>
              <a:t>(*38 </a:t>
            </a:r>
            <a:r>
              <a:rPr lang="fr-FR" dirty="0" smtClean="0">
                <a:latin typeface="Arial" charset="0"/>
                <a:ea typeface="Arial" charset="0"/>
                <a:cs typeface="Arial" charset="0"/>
              </a:rPr>
              <a:t>dossiers passés 2 fois, 5 dossiers 3 fois et 1 dossier 4 </a:t>
            </a:r>
            <a:r>
              <a:rPr lang="fr-FR" smtClean="0">
                <a:latin typeface="Arial" charset="0"/>
                <a:ea typeface="Arial" charset="0"/>
                <a:cs typeface="Arial" charset="0"/>
              </a:rPr>
              <a:t>fois.)</a:t>
            </a:r>
            <a:endParaRPr lang="fr-FR" dirty="0">
              <a:effectLst/>
              <a:latin typeface="Arial" charset="0"/>
              <a:ea typeface="Arial" charset="0"/>
              <a:cs typeface="Arial" charset="0"/>
            </a:endParaRPr>
          </a:p>
        </p:txBody>
      </p:sp>
      <p:grpSp>
        <p:nvGrpSpPr>
          <p:cNvPr id="12" name="Grouper 11"/>
          <p:cNvGrpSpPr/>
          <p:nvPr/>
        </p:nvGrpSpPr>
        <p:grpSpPr>
          <a:xfrm>
            <a:off x="164483" y="136905"/>
            <a:ext cx="8856135" cy="1177129"/>
            <a:chOff x="152400" y="508384"/>
            <a:chExt cx="8856135" cy="1343590"/>
          </a:xfrm>
        </p:grpSpPr>
        <p:grpSp>
          <p:nvGrpSpPr>
            <p:cNvPr id="13" name="Grouper 12"/>
            <p:cNvGrpSpPr/>
            <p:nvPr/>
          </p:nvGrpSpPr>
          <p:grpSpPr>
            <a:xfrm>
              <a:off x="152400" y="508384"/>
              <a:ext cx="8856135" cy="1343590"/>
              <a:chOff x="0" y="351222"/>
              <a:chExt cx="9008535" cy="1524000"/>
            </a:xfrm>
          </p:grpSpPr>
          <p:pic>
            <p:nvPicPr>
              <p:cNvPr id="16" name="Image 15"/>
              <p:cNvPicPr>
                <a:picLocks noChangeAspect="1"/>
              </p:cNvPicPr>
              <p:nvPr/>
            </p:nvPicPr>
            <p:blipFill>
              <a:blip r:embed="rId3"/>
              <a:stretch>
                <a:fillRect/>
              </a:stretch>
            </p:blipFill>
            <p:spPr>
              <a:xfrm>
                <a:off x="0" y="351222"/>
                <a:ext cx="9008535" cy="1524000"/>
              </a:xfrm>
              <a:prstGeom prst="rect">
                <a:avLst/>
              </a:prstGeom>
            </p:spPr>
          </p:pic>
          <p:pic>
            <p:nvPicPr>
              <p:cNvPr id="17" name="Image 16" descr="logo.gif"/>
              <p:cNvPicPr>
                <a:picLocks noChangeAspect="1"/>
              </p:cNvPicPr>
              <p:nvPr/>
            </p:nvPicPr>
            <p:blipFill>
              <a:blip r:embed="rId4">
                <a:alphaModFix/>
              </a:blip>
              <a:stretch>
                <a:fillRect/>
              </a:stretch>
            </p:blipFill>
            <p:spPr>
              <a:xfrm>
                <a:off x="3845015" y="442640"/>
                <a:ext cx="1318504" cy="1075996"/>
              </a:xfrm>
              <a:prstGeom prst="rect">
                <a:avLst/>
              </a:prstGeom>
            </p:spPr>
          </p:pic>
        </p:grpSp>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0311" y="522034"/>
              <a:ext cx="1090778" cy="1329940"/>
            </a:xfrm>
            <a:prstGeom prst="rect">
              <a:avLst/>
            </a:prstGeom>
          </p:spPr>
        </p:pic>
      </p:grpSp>
    </p:spTree>
    <p:extLst>
      <p:ext uri="{BB962C8B-B14F-4D97-AF65-F5344CB8AC3E}">
        <p14:creationId xmlns:p14="http://schemas.microsoft.com/office/powerpoint/2010/main" val="197536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aphique 10"/>
          <p:cNvGraphicFramePr>
            <a:graphicFrameLocks/>
          </p:cNvGraphicFramePr>
          <p:nvPr>
            <p:extLst>
              <p:ext uri="{D42A27DB-BD31-4B8C-83A1-F6EECF244321}">
                <p14:modId xmlns:p14="http://schemas.microsoft.com/office/powerpoint/2010/main" val="549377329"/>
              </p:ext>
            </p:extLst>
          </p:nvPr>
        </p:nvGraphicFramePr>
        <p:xfrm>
          <a:off x="436362" y="1288261"/>
          <a:ext cx="8577316" cy="5316533"/>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p:cNvSpPr txBox="1"/>
          <p:nvPr/>
        </p:nvSpPr>
        <p:spPr>
          <a:xfrm>
            <a:off x="313134" y="479145"/>
            <a:ext cx="4467890" cy="523220"/>
          </a:xfrm>
          <a:prstGeom prst="rect">
            <a:avLst/>
          </a:prstGeom>
          <a:solidFill>
            <a:srgbClr val="28A1C1"/>
          </a:solidFill>
          <a:ln>
            <a:solidFill>
              <a:srgbClr val="2288A1"/>
            </a:solidFill>
          </a:ln>
          <a:scene3d>
            <a:camera prst="orthographicFront"/>
            <a:lightRig rig="threePt" dir="t"/>
          </a:scene3d>
          <a:sp3d>
            <a:bevelT/>
          </a:sp3d>
        </p:spPr>
        <p:txBody>
          <a:bodyPr wrap="none" rtlCol="0">
            <a:spAutoFit/>
          </a:bodyPr>
          <a:lstStyle/>
          <a:p>
            <a:r>
              <a:rPr lang="fr-FR" sz="2800" dirty="0" smtClean="0">
                <a:solidFill>
                  <a:schemeClr val="bg1"/>
                </a:solidFill>
                <a:latin typeface="Arial" charset="0"/>
                <a:ea typeface="Arial" charset="0"/>
                <a:cs typeface="Arial" charset="0"/>
              </a:rPr>
              <a:t>Une participation régionale</a:t>
            </a:r>
            <a:endParaRPr lang="fr-FR" sz="2800" dirty="0">
              <a:solidFill>
                <a:schemeClr val="bg1"/>
              </a:solidFill>
              <a:latin typeface="Arial" charset="0"/>
              <a:ea typeface="Arial" charset="0"/>
              <a:cs typeface="Arial" charset="0"/>
            </a:endParaRPr>
          </a:p>
        </p:txBody>
      </p:sp>
      <p:sp>
        <p:nvSpPr>
          <p:cNvPr id="2" name="ZoneTexte 1"/>
          <p:cNvSpPr txBox="1"/>
          <p:nvPr/>
        </p:nvSpPr>
        <p:spPr>
          <a:xfrm>
            <a:off x="3225864" y="2760603"/>
            <a:ext cx="5388013" cy="707886"/>
          </a:xfrm>
          <a:prstGeom prst="rect">
            <a:avLst/>
          </a:prstGeom>
          <a:solidFill>
            <a:schemeClr val="bg1"/>
          </a:solidFill>
        </p:spPr>
        <p:txBody>
          <a:bodyPr wrap="none" rtlCol="0">
            <a:spAutoFit/>
          </a:bodyPr>
          <a:lstStyle/>
          <a:p>
            <a:pPr marL="342900" indent="-342900" algn="r">
              <a:buClr>
                <a:schemeClr val="accent2"/>
              </a:buClr>
              <a:buFont typeface="Wingdings" charset="2"/>
              <a:buChar char="v"/>
            </a:pPr>
            <a:r>
              <a:rPr lang="fr-FR" sz="2000" b="1" dirty="0" smtClean="0">
                <a:latin typeface="Arial" charset="0"/>
                <a:ea typeface="Arial" charset="0"/>
                <a:cs typeface="Arial" charset="0"/>
              </a:rPr>
              <a:t>Département de résidence des patients:</a:t>
            </a:r>
          </a:p>
          <a:p>
            <a:pPr algn="r"/>
            <a:r>
              <a:rPr lang="fr-FR" sz="2000" dirty="0" smtClean="0">
                <a:latin typeface="Arial" charset="0"/>
                <a:ea typeface="Arial" charset="0"/>
                <a:cs typeface="Arial" charset="0"/>
              </a:rPr>
              <a:t>2A- 2B- 04- 05- 06- 13- 30- 83- 84</a:t>
            </a:r>
            <a:endParaRPr lang="fr-FR" sz="2000" dirty="0">
              <a:latin typeface="Arial" charset="0"/>
              <a:ea typeface="Arial" charset="0"/>
              <a:cs typeface="Arial" charset="0"/>
            </a:endParaRPr>
          </a:p>
        </p:txBody>
      </p:sp>
      <p:sp>
        <p:nvSpPr>
          <p:cNvPr id="9" name="ZoneTexte 8"/>
          <p:cNvSpPr txBox="1"/>
          <p:nvPr/>
        </p:nvSpPr>
        <p:spPr>
          <a:xfrm>
            <a:off x="5003623" y="4427070"/>
            <a:ext cx="3812710" cy="707886"/>
          </a:xfrm>
          <a:prstGeom prst="rect">
            <a:avLst/>
          </a:prstGeom>
          <a:solidFill>
            <a:schemeClr val="bg1">
              <a:lumMod val="85000"/>
            </a:schemeClr>
          </a:solidFill>
          <a:ln>
            <a:solidFill>
              <a:schemeClr val="bg1">
                <a:lumMod val="75000"/>
              </a:schemeClr>
            </a:solidFill>
          </a:ln>
          <a:scene3d>
            <a:camera prst="orthographicFront"/>
            <a:lightRig rig="threePt" dir="t"/>
          </a:scene3d>
          <a:sp3d>
            <a:bevelT/>
            <a:bevelB/>
          </a:sp3d>
        </p:spPr>
        <p:txBody>
          <a:bodyPr wrap="none" rtlCol="0">
            <a:spAutoFit/>
          </a:bodyPr>
          <a:lstStyle/>
          <a:p>
            <a:pPr algn="ctr"/>
            <a:r>
              <a:rPr lang="fr-FR" sz="2000" dirty="0" smtClean="0">
                <a:latin typeface="Arial" charset="0"/>
                <a:ea typeface="Arial" charset="0"/>
                <a:cs typeface="Arial" charset="0"/>
              </a:rPr>
              <a:t>COREVIH PACAOUEST Corse:</a:t>
            </a:r>
          </a:p>
          <a:p>
            <a:pPr algn="ctr"/>
            <a:r>
              <a:rPr lang="fr-FR" sz="2000" dirty="0" smtClean="0">
                <a:latin typeface="Arial" charset="0"/>
                <a:ea typeface="Arial" charset="0"/>
                <a:cs typeface="Arial" charset="0"/>
              </a:rPr>
              <a:t> 43% de la FA suivie à l’APHM</a:t>
            </a:r>
            <a:endParaRPr lang="fr-FR" sz="2000" dirty="0">
              <a:latin typeface="Arial" charset="0"/>
              <a:ea typeface="Arial" charset="0"/>
              <a:cs typeface="Arial" charset="0"/>
            </a:endParaRPr>
          </a:p>
        </p:txBody>
      </p:sp>
      <p:pic>
        <p:nvPicPr>
          <p:cNvPr id="16" name="Image 15"/>
          <p:cNvPicPr>
            <a:picLocks noChangeAspect="1"/>
          </p:cNvPicPr>
          <p:nvPr/>
        </p:nvPicPr>
        <p:blipFill>
          <a:blip r:embed="rId4"/>
          <a:srcRect/>
          <a:stretch>
            <a:fillRect/>
          </a:stretch>
        </p:blipFill>
        <p:spPr bwMode="auto">
          <a:xfrm>
            <a:off x="6480013" y="142875"/>
            <a:ext cx="2574526" cy="582486"/>
          </a:xfrm>
          <a:prstGeom prst="rect">
            <a:avLst/>
          </a:prstGeom>
          <a:noFill/>
          <a:ln w="9525">
            <a:noFill/>
            <a:miter lim="800000"/>
            <a:headEnd/>
            <a:tailEnd/>
          </a:ln>
        </p:spPr>
      </p:pic>
      <p:grpSp>
        <p:nvGrpSpPr>
          <p:cNvPr id="7" name="Grouper 6"/>
          <p:cNvGrpSpPr/>
          <p:nvPr/>
        </p:nvGrpSpPr>
        <p:grpSpPr>
          <a:xfrm>
            <a:off x="5786438" y="864401"/>
            <a:ext cx="3227240" cy="962023"/>
            <a:chOff x="5786438" y="807249"/>
            <a:chExt cx="3227240" cy="962023"/>
          </a:xfrm>
        </p:grpSpPr>
        <p:pic>
          <p:nvPicPr>
            <p:cNvPr id="12" name="Image 10"/>
            <p:cNvPicPr>
              <a:picLocks noChangeAspect="1"/>
            </p:cNvPicPr>
            <p:nvPr/>
          </p:nvPicPr>
          <p:blipFill>
            <a:blip r:embed="rId5"/>
            <a:srcRect/>
            <a:stretch>
              <a:fillRect/>
            </a:stretch>
          </p:blipFill>
          <p:spPr bwMode="auto">
            <a:xfrm>
              <a:off x="5786438" y="807249"/>
              <a:ext cx="3227240" cy="962023"/>
            </a:xfrm>
            <a:prstGeom prst="rect">
              <a:avLst/>
            </a:prstGeom>
            <a:noFill/>
            <a:ln w="9525">
              <a:noFill/>
              <a:miter lim="800000"/>
              <a:headEnd/>
              <a:tailEnd/>
            </a:ln>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022" y="865525"/>
              <a:ext cx="687311" cy="823724"/>
            </a:xfrm>
            <a:prstGeom prst="rect">
              <a:avLst/>
            </a:prstGeom>
          </p:spPr>
        </p:pic>
      </p:grpSp>
      <p:sp>
        <p:nvSpPr>
          <p:cNvPr id="4" name="Double flèche horizontale 3"/>
          <p:cNvSpPr/>
          <p:nvPr/>
        </p:nvSpPr>
        <p:spPr>
          <a:xfrm rot="19524576">
            <a:off x="5496812" y="5290677"/>
            <a:ext cx="846115" cy="419725"/>
          </a:xfrm>
          <a:prstGeom prst="leftRightArrow">
            <a:avLst/>
          </a:prstGeom>
          <a:solidFill>
            <a:srgbClr val="FFA66D"/>
          </a:solidFill>
          <a:ln>
            <a:solidFill>
              <a:srgbClr val="FFA6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4568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617254" y="3526681"/>
            <a:ext cx="3313728" cy="523220"/>
          </a:xfrm>
          <a:prstGeom prst="rect">
            <a:avLst/>
          </a:prstGeom>
          <a:noFill/>
        </p:spPr>
        <p:txBody>
          <a:bodyPr wrap="none" rtlCol="0">
            <a:spAutoFit/>
          </a:bodyPr>
          <a:lstStyle/>
          <a:p>
            <a:pPr algn="ctr">
              <a:buClr>
                <a:srgbClr val="FF6600"/>
              </a:buClr>
              <a:buFont typeface="Wingdings" charset="2"/>
              <a:buChar char="v"/>
            </a:pPr>
            <a:r>
              <a:rPr lang="fr-FR" sz="2800" dirty="0" smtClean="0">
                <a:solidFill>
                  <a:srgbClr val="000065"/>
                </a:solidFill>
              </a:rPr>
              <a:t> DMI2/ DOMEVIH</a:t>
            </a:r>
            <a:endParaRPr lang="fr-FR" sz="2800" dirty="0">
              <a:solidFill>
                <a:srgbClr val="000065"/>
              </a:solidFill>
            </a:endParaRPr>
          </a:p>
        </p:txBody>
      </p:sp>
      <p:pic>
        <p:nvPicPr>
          <p:cNvPr id="19" name="Picture 7" descr="FHDH"/>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3382062" y="1411192"/>
            <a:ext cx="1972257" cy="1904755"/>
          </a:xfrm>
          <a:prstGeom prst="rect">
            <a:avLst/>
          </a:prstGeom>
          <a:noFill/>
          <a:ln w="9525">
            <a:noFill/>
            <a:miter lim="800000"/>
            <a:headEnd/>
            <a:tailEnd/>
          </a:ln>
        </p:spPr>
      </p:pic>
      <p:sp>
        <p:nvSpPr>
          <p:cNvPr id="23" name="ZoneTexte 22"/>
          <p:cNvSpPr txBox="1"/>
          <p:nvPr/>
        </p:nvSpPr>
        <p:spPr>
          <a:xfrm>
            <a:off x="730097" y="4034689"/>
            <a:ext cx="7833094" cy="1569660"/>
          </a:xfrm>
          <a:prstGeom prst="rect">
            <a:avLst/>
          </a:prstGeom>
          <a:noFill/>
        </p:spPr>
        <p:txBody>
          <a:bodyPr wrap="none" rtlCol="0">
            <a:spAutoFit/>
          </a:bodyPr>
          <a:lstStyle/>
          <a:p>
            <a:pPr>
              <a:buFontTx/>
              <a:buChar char="-"/>
            </a:pPr>
            <a:r>
              <a:rPr lang="fr-FR" sz="2400" dirty="0" smtClean="0">
                <a:solidFill>
                  <a:srgbClr val="000065"/>
                </a:solidFill>
                <a:latin typeface="Arial"/>
                <a:cs typeface="Arial"/>
              </a:rPr>
              <a:t> Base de données hospitalière française (1992)</a:t>
            </a:r>
          </a:p>
          <a:p>
            <a:r>
              <a:rPr lang="fr-FR" sz="2400" dirty="0" smtClean="0">
                <a:solidFill>
                  <a:srgbClr val="000065"/>
                </a:solidFill>
                <a:latin typeface="Arial"/>
                <a:cs typeface="Arial"/>
              </a:rPr>
              <a:t>- Nombre de patients inclus à fin 2011: </a:t>
            </a:r>
            <a:r>
              <a:rPr lang="fr-FR" sz="2400" b="1" dirty="0" smtClean="0">
                <a:solidFill>
                  <a:srgbClr val="000065"/>
                </a:solidFill>
                <a:latin typeface="Arial"/>
                <a:cs typeface="Arial"/>
              </a:rPr>
              <a:t>143 217  </a:t>
            </a:r>
          </a:p>
          <a:p>
            <a:r>
              <a:rPr lang="fr-FR" sz="2400" dirty="0" smtClean="0">
                <a:solidFill>
                  <a:srgbClr val="000065"/>
                </a:solidFill>
                <a:latin typeface="Arial"/>
                <a:cs typeface="Arial"/>
              </a:rPr>
              <a:t>	dont 39 655 cas de SIDA et 24 946 patients décédés</a:t>
            </a:r>
          </a:p>
          <a:p>
            <a:r>
              <a:rPr lang="fr-FR" sz="2400" dirty="0" smtClean="0">
                <a:solidFill>
                  <a:srgbClr val="000065"/>
                </a:solidFill>
                <a:latin typeface="Arial"/>
                <a:cs typeface="Arial"/>
              </a:rPr>
              <a:t>- Nombre de PA suivi: 929 664</a:t>
            </a:r>
            <a:endParaRPr lang="fr-FR" sz="2400" dirty="0">
              <a:solidFill>
                <a:srgbClr val="000065"/>
              </a:solidFill>
              <a:latin typeface="Arial"/>
              <a:cs typeface="Arial"/>
            </a:endParaRPr>
          </a:p>
        </p:txBody>
      </p:sp>
    </p:spTree>
    <p:extLst>
      <p:ext uri="{BB962C8B-B14F-4D97-AF65-F5344CB8AC3E}">
        <p14:creationId xmlns:p14="http://schemas.microsoft.com/office/powerpoint/2010/main" val="163991520"/>
      </p:ext>
    </p:extLst>
  </p:cSld>
  <p:clrMapOvr>
    <a:masterClrMapping/>
  </p:clrMapOvr>
  <mc:AlternateContent xmlns:mc="http://schemas.openxmlformats.org/markup-compatibility/2006" xmlns:p14="http://schemas.microsoft.com/office/powerpoint/2010/main">
    <mc:Choice Requires="p14">
      <p:transition spd="med" p14:dur="700" advTm="24786">
        <p:fade/>
      </p:transition>
    </mc:Choice>
    <mc:Fallback xmlns="">
      <p:transition spd="med" advTm="24786">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824414" y="1189803"/>
            <a:ext cx="6272458" cy="830997"/>
          </a:xfrm>
          <a:prstGeom prst="rect">
            <a:avLst/>
          </a:prstGeom>
          <a:noFill/>
          <a:ln>
            <a:noFill/>
          </a:ln>
        </p:spPr>
        <p:txBody>
          <a:bodyPr wrap="square" rtlCol="0">
            <a:spAutoFit/>
          </a:bodyPr>
          <a:lstStyle/>
          <a:p>
            <a:pPr algn="r">
              <a:buClr>
                <a:schemeClr val="accent2"/>
              </a:buClr>
            </a:pPr>
            <a:r>
              <a:rPr lang="fr-FR" sz="2400" b="1" dirty="0" smtClean="0">
                <a:latin typeface="Arial" charset="0"/>
                <a:ea typeface="Arial" charset="0"/>
                <a:cs typeface="Arial" charset="0"/>
              </a:rPr>
              <a:t> Bilan d’une RCP régionale: </a:t>
            </a:r>
          </a:p>
          <a:p>
            <a:pPr algn="r">
              <a:buClr>
                <a:schemeClr val="accent2"/>
              </a:buClr>
            </a:pPr>
            <a:r>
              <a:rPr lang="fr-FR" sz="2400" b="1" dirty="0" smtClean="0">
                <a:solidFill>
                  <a:srgbClr val="28A1C1"/>
                </a:solidFill>
                <a:latin typeface="Arial" charset="0"/>
                <a:ea typeface="Arial" charset="0"/>
                <a:cs typeface="Arial" charset="0"/>
              </a:rPr>
              <a:t>1. Suivi épidémiologiqu</a:t>
            </a:r>
            <a:r>
              <a:rPr lang="fr-FR" sz="2400" b="1" dirty="0">
                <a:solidFill>
                  <a:srgbClr val="28A1C1"/>
                </a:solidFill>
                <a:latin typeface="Arial" charset="0"/>
                <a:ea typeface="Arial" charset="0"/>
                <a:cs typeface="Arial" charset="0"/>
              </a:rPr>
              <a:t>e</a:t>
            </a:r>
            <a:r>
              <a:rPr lang="fr-FR" sz="2400" b="1" dirty="0" smtClean="0">
                <a:solidFill>
                  <a:srgbClr val="28A1C1"/>
                </a:solidFill>
                <a:latin typeface="Arial" charset="0"/>
                <a:ea typeface="Arial" charset="0"/>
                <a:cs typeface="Arial" charset="0"/>
              </a:rPr>
              <a:t>  </a:t>
            </a:r>
          </a:p>
        </p:txBody>
      </p:sp>
      <p:sp>
        <p:nvSpPr>
          <p:cNvPr id="8" name="ZoneTexte 7"/>
          <p:cNvSpPr txBox="1"/>
          <p:nvPr/>
        </p:nvSpPr>
        <p:spPr>
          <a:xfrm>
            <a:off x="3432748" y="2210357"/>
            <a:ext cx="5597900" cy="1077218"/>
          </a:xfrm>
          <a:prstGeom prst="rect">
            <a:avLst/>
          </a:prstGeom>
          <a:solidFill>
            <a:srgbClr val="28A1C1"/>
          </a:solidFill>
          <a:ln>
            <a:solidFill>
              <a:srgbClr val="FFFFFF"/>
            </a:solidFill>
          </a:ln>
          <a:scene3d>
            <a:camera prst="orthographicFront"/>
            <a:lightRig rig="threePt" dir="t"/>
          </a:scene3d>
          <a:sp3d>
            <a:bevelT/>
          </a:sp3d>
        </p:spPr>
        <p:txBody>
          <a:bodyPr wrap="square" rtlCol="0">
            <a:spAutoFit/>
          </a:bodyPr>
          <a:lstStyle/>
          <a:p>
            <a:pPr marL="342900" indent="-342900" algn="r">
              <a:buClr>
                <a:schemeClr val="accent2"/>
              </a:buClr>
              <a:buFont typeface="Wingdings" charset="2"/>
              <a:buChar char="v"/>
            </a:pPr>
            <a:r>
              <a:rPr lang="fr-FR" sz="2400" i="1" dirty="0">
                <a:solidFill>
                  <a:schemeClr val="bg1"/>
                </a:solidFill>
                <a:latin typeface="Arial" charset="0"/>
                <a:ea typeface="Arial" charset="0"/>
                <a:cs typeface="Arial" charset="0"/>
              </a:rPr>
              <a:t>Au 31/12/2016: </a:t>
            </a:r>
            <a:r>
              <a:rPr lang="fr-FR" sz="2400" b="1" i="1" dirty="0" smtClean="0">
                <a:solidFill>
                  <a:schemeClr val="bg1"/>
                </a:solidFill>
                <a:latin typeface="Arial" charset="0"/>
                <a:ea typeface="Arial" charset="0"/>
                <a:cs typeface="Arial" charset="0"/>
              </a:rPr>
              <a:t>225 </a:t>
            </a:r>
            <a:r>
              <a:rPr lang="fr-FR" sz="2400" b="1" i="1" dirty="0">
                <a:solidFill>
                  <a:schemeClr val="bg1"/>
                </a:solidFill>
                <a:latin typeface="Arial" charset="0"/>
                <a:ea typeface="Arial" charset="0"/>
                <a:cs typeface="Arial" charset="0"/>
              </a:rPr>
              <a:t>cas de </a:t>
            </a:r>
            <a:r>
              <a:rPr lang="fr-FR" sz="2400" b="1" i="1" dirty="0" smtClean="0">
                <a:solidFill>
                  <a:schemeClr val="bg1"/>
                </a:solidFill>
                <a:latin typeface="Arial" charset="0"/>
                <a:ea typeface="Arial" charset="0"/>
                <a:cs typeface="Arial" charset="0"/>
              </a:rPr>
              <a:t>Cancers</a:t>
            </a:r>
          </a:p>
          <a:p>
            <a:pPr algn="r">
              <a:buClr>
                <a:srgbClr val="FF0000"/>
              </a:buClr>
            </a:pPr>
            <a:r>
              <a:rPr lang="fr-FR" sz="2000" b="1" i="1" dirty="0" smtClean="0">
                <a:solidFill>
                  <a:schemeClr val="bg1"/>
                </a:solidFill>
                <a:latin typeface="Arial" charset="0"/>
                <a:ea typeface="Arial" charset="0"/>
                <a:cs typeface="Arial" charset="0"/>
              </a:rPr>
              <a:t>     80% </a:t>
            </a:r>
            <a:r>
              <a:rPr lang="fr-FR" sz="2000" b="1" i="1" dirty="0">
                <a:solidFill>
                  <a:schemeClr val="bg1"/>
                </a:solidFill>
                <a:latin typeface="Arial" charset="0"/>
                <a:ea typeface="Arial" charset="0"/>
                <a:cs typeface="Arial" charset="0"/>
              </a:rPr>
              <a:t>de cancers non classant SIDA</a:t>
            </a:r>
          </a:p>
          <a:p>
            <a:pPr algn="r"/>
            <a:r>
              <a:rPr lang="fr-FR" sz="2000" b="1" dirty="0" smtClean="0">
                <a:solidFill>
                  <a:schemeClr val="bg1"/>
                </a:solidFill>
                <a:latin typeface="Arial"/>
                <a:cs typeface="Arial"/>
              </a:rPr>
              <a:t>86% des cas en phase initiale       </a:t>
            </a:r>
          </a:p>
        </p:txBody>
      </p:sp>
      <p:grpSp>
        <p:nvGrpSpPr>
          <p:cNvPr id="9" name="Grouper 8"/>
          <p:cNvGrpSpPr/>
          <p:nvPr/>
        </p:nvGrpSpPr>
        <p:grpSpPr>
          <a:xfrm>
            <a:off x="6352018" y="248562"/>
            <a:ext cx="2657848" cy="759418"/>
            <a:chOff x="5786438" y="807249"/>
            <a:chExt cx="3227240" cy="962023"/>
          </a:xfrm>
        </p:grpSpPr>
        <p:pic>
          <p:nvPicPr>
            <p:cNvPr id="10" name="Image 10"/>
            <p:cNvPicPr>
              <a:picLocks noChangeAspect="1"/>
            </p:cNvPicPr>
            <p:nvPr/>
          </p:nvPicPr>
          <p:blipFill>
            <a:blip r:embed="rId2"/>
            <a:srcRect/>
            <a:stretch>
              <a:fillRect/>
            </a:stretch>
          </p:blipFill>
          <p:spPr bwMode="auto">
            <a:xfrm>
              <a:off x="5786438" y="807249"/>
              <a:ext cx="3227240" cy="962023"/>
            </a:xfrm>
            <a:prstGeom prst="rect">
              <a:avLst/>
            </a:prstGeom>
            <a:noFill/>
            <a:ln w="9525">
              <a:noFill/>
              <a:miter lim="800000"/>
              <a:headEnd/>
              <a:tailEnd/>
            </a:ln>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022" y="865525"/>
              <a:ext cx="687311" cy="823724"/>
            </a:xfrm>
            <a:prstGeom prst="rect">
              <a:avLst/>
            </a:prstGeom>
          </p:spPr>
        </p:pic>
      </p:grpSp>
      <p:grpSp>
        <p:nvGrpSpPr>
          <p:cNvPr id="6" name="Grouper 5"/>
          <p:cNvGrpSpPr/>
          <p:nvPr/>
        </p:nvGrpSpPr>
        <p:grpSpPr>
          <a:xfrm>
            <a:off x="3486684" y="4943410"/>
            <a:ext cx="948326" cy="730794"/>
            <a:chOff x="3958588" y="4946754"/>
            <a:chExt cx="948326" cy="730794"/>
          </a:xfrm>
        </p:grpSpPr>
        <p:sp>
          <p:nvSpPr>
            <p:cNvPr id="3" name="ZoneTexte 2"/>
            <p:cNvSpPr txBox="1"/>
            <p:nvPr/>
          </p:nvSpPr>
          <p:spPr>
            <a:xfrm>
              <a:off x="3958588" y="4946754"/>
              <a:ext cx="944746" cy="338554"/>
            </a:xfrm>
            <a:prstGeom prst="rect">
              <a:avLst/>
            </a:prstGeom>
            <a:noFill/>
          </p:spPr>
          <p:txBody>
            <a:bodyPr wrap="none" rtlCol="0">
              <a:spAutoFit/>
            </a:bodyPr>
            <a:lstStyle/>
            <a:p>
              <a:r>
                <a:rPr lang="fr-FR" sz="1600" b="1" dirty="0" smtClean="0">
                  <a:solidFill>
                    <a:srgbClr val="FF0000"/>
                  </a:solidFill>
                </a:rPr>
                <a:t>Pancréas</a:t>
              </a:r>
              <a:endParaRPr lang="fr-FR" sz="1600" b="1" dirty="0">
                <a:solidFill>
                  <a:srgbClr val="FF0000"/>
                </a:solidFill>
              </a:endParaRPr>
            </a:p>
          </p:txBody>
        </p:sp>
        <p:sp>
          <p:nvSpPr>
            <p:cNvPr id="13" name="ZoneTexte 12"/>
            <p:cNvSpPr txBox="1"/>
            <p:nvPr/>
          </p:nvSpPr>
          <p:spPr>
            <a:xfrm>
              <a:off x="4380808" y="5338994"/>
              <a:ext cx="526106" cy="338554"/>
            </a:xfrm>
            <a:prstGeom prst="rect">
              <a:avLst/>
            </a:prstGeom>
            <a:noFill/>
          </p:spPr>
          <p:txBody>
            <a:bodyPr wrap="none" rtlCol="0">
              <a:spAutoFit/>
            </a:bodyPr>
            <a:lstStyle/>
            <a:p>
              <a:r>
                <a:rPr lang="fr-FR" sz="1600" b="1" dirty="0" smtClean="0">
                  <a:solidFill>
                    <a:srgbClr val="FF0000"/>
                  </a:solidFill>
                </a:rPr>
                <a:t>ORL</a:t>
              </a:r>
              <a:endParaRPr lang="fr-FR" sz="1600" b="1" dirty="0">
                <a:solidFill>
                  <a:srgbClr val="FF0000"/>
                </a:solidFill>
              </a:endParaRPr>
            </a:p>
          </p:txBody>
        </p:sp>
      </p:grpSp>
      <p:grpSp>
        <p:nvGrpSpPr>
          <p:cNvPr id="18" name="Grouper 17"/>
          <p:cNvGrpSpPr/>
          <p:nvPr/>
        </p:nvGrpSpPr>
        <p:grpSpPr>
          <a:xfrm>
            <a:off x="120342" y="104185"/>
            <a:ext cx="7845496" cy="6715125"/>
            <a:chOff x="526217" y="142875"/>
            <a:chExt cx="7845496" cy="6715125"/>
          </a:xfrm>
        </p:grpSpPr>
        <p:graphicFrame>
          <p:nvGraphicFramePr>
            <p:cNvPr id="12" name="Graphique 11"/>
            <p:cNvGraphicFramePr>
              <a:graphicFrameLocks/>
            </p:cNvGraphicFramePr>
            <p:nvPr>
              <p:extLst>
                <p:ext uri="{D42A27DB-BD31-4B8C-83A1-F6EECF244321}">
                  <p14:modId xmlns:p14="http://schemas.microsoft.com/office/powerpoint/2010/main" val="628643256"/>
                </p:ext>
              </p:extLst>
            </p:nvPr>
          </p:nvGraphicFramePr>
          <p:xfrm>
            <a:off x="526217" y="142875"/>
            <a:ext cx="7405460" cy="6715125"/>
          </p:xfrm>
          <a:graphic>
            <a:graphicData uri="http://schemas.openxmlformats.org/drawingml/2006/chart">
              <c:chart xmlns:c="http://schemas.openxmlformats.org/drawingml/2006/chart" xmlns:r="http://schemas.openxmlformats.org/officeDocument/2006/relationships" r:id="rId4"/>
            </a:graphicData>
          </a:graphic>
        </p:graphicFrame>
        <p:sp>
          <p:nvSpPr>
            <p:cNvPr id="14" name="ZoneTexte 13"/>
            <p:cNvSpPr txBox="1"/>
            <p:nvPr/>
          </p:nvSpPr>
          <p:spPr>
            <a:xfrm>
              <a:off x="4141863" y="5203210"/>
              <a:ext cx="1124262" cy="338554"/>
            </a:xfrm>
            <a:prstGeom prst="rect">
              <a:avLst/>
            </a:prstGeom>
            <a:noFill/>
          </p:spPr>
          <p:txBody>
            <a:bodyPr wrap="square" rtlCol="0">
              <a:spAutoFit/>
            </a:bodyPr>
            <a:lstStyle/>
            <a:p>
              <a:r>
                <a:rPr lang="fr-FR" sz="1600" b="1" dirty="0" smtClean="0">
                  <a:solidFill>
                    <a:srgbClr val="28A1C1"/>
                  </a:solidFill>
                </a:rPr>
                <a:t>L. Hodgkin</a:t>
              </a:r>
              <a:endParaRPr lang="fr-FR" sz="1600" b="1" dirty="0">
                <a:solidFill>
                  <a:srgbClr val="28A1C1"/>
                </a:solidFill>
              </a:endParaRPr>
            </a:p>
          </p:txBody>
        </p:sp>
        <p:sp>
          <p:nvSpPr>
            <p:cNvPr id="15" name="ZoneTexte 14"/>
            <p:cNvSpPr txBox="1"/>
            <p:nvPr/>
          </p:nvSpPr>
          <p:spPr>
            <a:xfrm>
              <a:off x="4875486" y="5713748"/>
              <a:ext cx="530915" cy="338554"/>
            </a:xfrm>
            <a:prstGeom prst="rect">
              <a:avLst/>
            </a:prstGeom>
            <a:noFill/>
          </p:spPr>
          <p:txBody>
            <a:bodyPr wrap="none" rtlCol="0">
              <a:spAutoFit/>
            </a:bodyPr>
            <a:lstStyle/>
            <a:p>
              <a:r>
                <a:rPr lang="fr-FR" sz="1600" b="1" dirty="0" smtClean="0">
                  <a:solidFill>
                    <a:srgbClr val="28A1C1"/>
                  </a:solidFill>
                </a:rPr>
                <a:t>HCC</a:t>
              </a:r>
              <a:endParaRPr lang="fr-FR" sz="1600" b="1" dirty="0">
                <a:solidFill>
                  <a:srgbClr val="28A1C1"/>
                </a:solidFill>
              </a:endParaRPr>
            </a:p>
          </p:txBody>
        </p:sp>
        <p:sp>
          <p:nvSpPr>
            <p:cNvPr id="16" name="ZoneTexte 15"/>
            <p:cNvSpPr txBox="1"/>
            <p:nvPr/>
          </p:nvSpPr>
          <p:spPr>
            <a:xfrm>
              <a:off x="5310200" y="5908618"/>
              <a:ext cx="1176925" cy="338554"/>
            </a:xfrm>
            <a:prstGeom prst="rect">
              <a:avLst/>
            </a:prstGeom>
            <a:noFill/>
          </p:spPr>
          <p:txBody>
            <a:bodyPr wrap="none" rtlCol="0">
              <a:spAutoFit/>
            </a:bodyPr>
            <a:lstStyle/>
            <a:p>
              <a:r>
                <a:rPr lang="fr-FR" sz="1600" b="1" dirty="0" smtClean="0">
                  <a:solidFill>
                    <a:srgbClr val="28A1C1"/>
                  </a:solidFill>
                </a:rPr>
                <a:t>Cancer anal</a:t>
              </a:r>
              <a:endParaRPr lang="fr-FR" sz="1600" b="1" dirty="0">
                <a:solidFill>
                  <a:srgbClr val="28A1C1"/>
                </a:solidFill>
              </a:endParaRPr>
            </a:p>
          </p:txBody>
        </p:sp>
        <p:sp>
          <p:nvSpPr>
            <p:cNvPr id="17" name="ZoneTexte 16"/>
            <p:cNvSpPr txBox="1"/>
            <p:nvPr/>
          </p:nvSpPr>
          <p:spPr>
            <a:xfrm>
              <a:off x="7472171" y="6279649"/>
              <a:ext cx="899542" cy="338554"/>
            </a:xfrm>
            <a:prstGeom prst="rect">
              <a:avLst/>
            </a:prstGeom>
            <a:noFill/>
          </p:spPr>
          <p:txBody>
            <a:bodyPr wrap="none" rtlCol="0">
              <a:spAutoFit/>
            </a:bodyPr>
            <a:lstStyle/>
            <a:p>
              <a:r>
                <a:rPr lang="fr-FR" sz="1600" b="1" dirty="0" smtClean="0">
                  <a:solidFill>
                    <a:srgbClr val="28A1C1"/>
                  </a:solidFill>
                </a:rPr>
                <a:t>Poumon</a:t>
              </a:r>
              <a:endParaRPr lang="fr-FR" sz="1600" b="1" dirty="0">
                <a:solidFill>
                  <a:srgbClr val="28A1C1"/>
                </a:solidFill>
              </a:endParaRPr>
            </a:p>
          </p:txBody>
        </p:sp>
      </p:grpSp>
      <p:sp>
        <p:nvSpPr>
          <p:cNvPr id="2" name="Rectangle 1"/>
          <p:cNvSpPr/>
          <p:nvPr/>
        </p:nvSpPr>
        <p:spPr>
          <a:xfrm>
            <a:off x="3750836" y="3426854"/>
            <a:ext cx="5202364" cy="1323439"/>
          </a:xfrm>
          <a:prstGeom prst="rect">
            <a:avLst/>
          </a:prstGeom>
          <a:noFill/>
        </p:spPr>
        <p:txBody>
          <a:bodyPr wrap="square">
            <a:spAutoFit/>
          </a:bodyPr>
          <a:lstStyle/>
          <a:p>
            <a:pPr algn="r"/>
            <a:r>
              <a:rPr lang="fr-FR" sz="2000" dirty="0" smtClean="0">
                <a:latin typeface="Arial"/>
                <a:cs typeface="Arial"/>
              </a:rPr>
              <a:t>Hommes: </a:t>
            </a:r>
            <a:r>
              <a:rPr lang="fr-FR" sz="2000" b="1" dirty="0">
                <a:latin typeface="Arial"/>
                <a:cs typeface="Arial"/>
              </a:rPr>
              <a:t>70</a:t>
            </a:r>
            <a:r>
              <a:rPr lang="fr-FR" sz="2000" b="1" dirty="0" smtClean="0">
                <a:latin typeface="Arial"/>
                <a:cs typeface="Arial"/>
              </a:rPr>
              <a:t>% </a:t>
            </a:r>
          </a:p>
          <a:p>
            <a:pPr algn="r"/>
            <a:r>
              <a:rPr lang="fr-FR" sz="2000" dirty="0" smtClean="0">
                <a:latin typeface="Arial"/>
                <a:cs typeface="Arial"/>
              </a:rPr>
              <a:t>Age </a:t>
            </a:r>
            <a:r>
              <a:rPr lang="fr-FR" sz="2000" dirty="0">
                <a:latin typeface="Arial"/>
                <a:cs typeface="Arial"/>
              </a:rPr>
              <a:t>médian: </a:t>
            </a:r>
            <a:r>
              <a:rPr lang="fr-FR" sz="2000" b="1" dirty="0">
                <a:latin typeface="Arial"/>
                <a:cs typeface="Arial"/>
              </a:rPr>
              <a:t>52 ans </a:t>
            </a:r>
            <a:r>
              <a:rPr lang="fr-FR" sz="2000" dirty="0">
                <a:latin typeface="Arial"/>
                <a:cs typeface="Arial"/>
              </a:rPr>
              <a:t>(IQ: 47;57)</a:t>
            </a:r>
          </a:p>
          <a:p>
            <a:pPr algn="r"/>
            <a:r>
              <a:rPr lang="fr-FR" sz="2000" dirty="0" smtClean="0">
                <a:latin typeface="Arial"/>
                <a:cs typeface="Arial"/>
              </a:rPr>
              <a:t>Durée </a:t>
            </a:r>
            <a:r>
              <a:rPr lang="fr-FR" sz="2000" dirty="0">
                <a:latin typeface="Arial"/>
                <a:cs typeface="Arial"/>
              </a:rPr>
              <a:t>de suivi VIH: </a:t>
            </a:r>
            <a:r>
              <a:rPr lang="fr-FR" sz="2000" b="1" dirty="0">
                <a:latin typeface="Arial"/>
                <a:cs typeface="Arial"/>
              </a:rPr>
              <a:t>19,4 ans (10,3; 25</a:t>
            </a:r>
            <a:r>
              <a:rPr lang="fr-FR" sz="2000" b="1" dirty="0" smtClean="0">
                <a:latin typeface="Arial"/>
                <a:cs typeface="Arial"/>
              </a:rPr>
              <a:t>)</a:t>
            </a:r>
          </a:p>
          <a:p>
            <a:pPr algn="r"/>
            <a:r>
              <a:rPr lang="fr-FR" sz="2000" dirty="0">
                <a:latin typeface="Arial"/>
                <a:cs typeface="Arial"/>
              </a:rPr>
              <a:t>Stade CDC (n=158): </a:t>
            </a:r>
            <a:r>
              <a:rPr lang="fr-FR" sz="2000" b="1" dirty="0">
                <a:latin typeface="Arial"/>
                <a:cs typeface="Arial"/>
              </a:rPr>
              <a:t>Non SIDA: n= 50</a:t>
            </a:r>
            <a:r>
              <a:rPr lang="fr-FR" sz="2000" b="1" dirty="0" smtClean="0">
                <a:latin typeface="Arial"/>
                <a:cs typeface="Arial"/>
              </a:rPr>
              <a:t>%</a:t>
            </a:r>
            <a:endParaRPr lang="fr-FR" sz="2000" b="1" dirty="0">
              <a:latin typeface="Arial"/>
              <a:cs typeface="Arial"/>
            </a:endParaRPr>
          </a:p>
        </p:txBody>
      </p:sp>
      <p:sp>
        <p:nvSpPr>
          <p:cNvPr id="4" name="ZoneTexte 3"/>
          <p:cNvSpPr txBox="1"/>
          <p:nvPr/>
        </p:nvSpPr>
        <p:spPr>
          <a:xfrm>
            <a:off x="2639683" y="-120770"/>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93317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Graphique 34"/>
          <p:cNvGraphicFramePr>
            <a:graphicFrameLocks/>
          </p:cNvGraphicFramePr>
          <p:nvPr>
            <p:extLst>
              <p:ext uri="{D42A27DB-BD31-4B8C-83A1-F6EECF244321}">
                <p14:modId xmlns:p14="http://schemas.microsoft.com/office/powerpoint/2010/main" val="655444986"/>
              </p:ext>
            </p:extLst>
          </p:nvPr>
        </p:nvGraphicFramePr>
        <p:xfrm>
          <a:off x="4594478" y="241716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p:cNvSpPr txBox="1"/>
          <p:nvPr/>
        </p:nvSpPr>
        <p:spPr>
          <a:xfrm>
            <a:off x="5314672" y="1980987"/>
            <a:ext cx="3795013" cy="461665"/>
          </a:xfrm>
          <a:prstGeom prst="rect">
            <a:avLst/>
          </a:prstGeom>
          <a:solidFill>
            <a:schemeClr val="bg1"/>
          </a:solidFill>
        </p:spPr>
        <p:txBody>
          <a:bodyPr wrap="none" rtlCol="0">
            <a:spAutoFit/>
          </a:bodyPr>
          <a:lstStyle/>
          <a:p>
            <a:pPr>
              <a:buClr>
                <a:schemeClr val="accent2"/>
              </a:buClr>
              <a:buFont typeface="Wingdings" charset="2"/>
              <a:buChar char="v"/>
            </a:pPr>
            <a:r>
              <a:rPr lang="fr-FR" sz="2400" b="1" dirty="0" smtClean="0"/>
              <a:t> CV &lt; 40 copies/</a:t>
            </a:r>
            <a:r>
              <a:rPr lang="fr-FR" sz="2400" b="1" dirty="0" err="1" smtClean="0"/>
              <a:t>mL</a:t>
            </a:r>
            <a:r>
              <a:rPr lang="fr-FR" sz="2400" b="1" dirty="0" smtClean="0"/>
              <a:t>: 74,7%</a:t>
            </a:r>
          </a:p>
        </p:txBody>
      </p:sp>
      <p:grpSp>
        <p:nvGrpSpPr>
          <p:cNvPr id="2" name="Grouper 36"/>
          <p:cNvGrpSpPr/>
          <p:nvPr/>
        </p:nvGrpSpPr>
        <p:grpSpPr>
          <a:xfrm>
            <a:off x="141498" y="2329478"/>
            <a:ext cx="4580350" cy="2850535"/>
            <a:chOff x="240513" y="2610015"/>
            <a:chExt cx="4242384" cy="2699326"/>
          </a:xfrm>
        </p:grpSpPr>
        <p:graphicFrame>
          <p:nvGraphicFramePr>
            <p:cNvPr id="21" name="Graphique 20"/>
            <p:cNvGraphicFramePr/>
            <p:nvPr>
              <p:extLst>
                <p:ext uri="{D42A27DB-BD31-4B8C-83A1-F6EECF244321}">
                  <p14:modId xmlns:p14="http://schemas.microsoft.com/office/powerpoint/2010/main" val="1961184514"/>
                </p:ext>
              </p:extLst>
            </p:nvPr>
          </p:nvGraphicFramePr>
          <p:xfrm>
            <a:off x="240513" y="2610015"/>
            <a:ext cx="4242384" cy="2699326"/>
          </p:xfrm>
          <a:graphic>
            <a:graphicData uri="http://schemas.openxmlformats.org/drawingml/2006/chart">
              <c:chart xmlns:c="http://schemas.openxmlformats.org/drawingml/2006/chart" xmlns:r="http://schemas.openxmlformats.org/officeDocument/2006/relationships" r:id="rId3"/>
            </a:graphicData>
          </a:graphic>
        </p:graphicFrame>
        <p:sp>
          <p:nvSpPr>
            <p:cNvPr id="22" name="ZoneTexte 21"/>
            <p:cNvSpPr txBox="1"/>
            <p:nvPr/>
          </p:nvSpPr>
          <p:spPr>
            <a:xfrm>
              <a:off x="647619" y="3346213"/>
              <a:ext cx="1125718" cy="553755"/>
            </a:xfrm>
            <a:prstGeom prst="rect">
              <a:avLst/>
            </a:prstGeom>
            <a:noFill/>
          </p:spPr>
          <p:txBody>
            <a:bodyPr wrap="none" rtlCol="0">
              <a:spAutoFit/>
            </a:bodyPr>
            <a:lstStyle/>
            <a:p>
              <a:r>
                <a:rPr lang="fr-FR" sz="3200" b="1" dirty="0" smtClean="0">
                  <a:solidFill>
                    <a:schemeClr val="bg1"/>
                  </a:solidFill>
                  <a:effectLst>
                    <a:outerShdw blurRad="38100" dist="38100" dir="2700000" algn="tl">
                      <a:srgbClr val="000000">
                        <a:alpha val="43137"/>
                      </a:srgbClr>
                    </a:outerShdw>
                  </a:effectLst>
                </a:rPr>
                <a:t>46,7%</a:t>
              </a:r>
              <a:endParaRPr lang="fr-FR" sz="3200" b="1" dirty="0">
                <a:solidFill>
                  <a:schemeClr val="bg1"/>
                </a:solidFill>
                <a:effectLst>
                  <a:outerShdw blurRad="38100" dist="38100" dir="2700000" algn="tl">
                    <a:srgbClr val="000000">
                      <a:alpha val="43137"/>
                    </a:srgbClr>
                  </a:outerShdw>
                </a:effectLst>
              </a:endParaRPr>
            </a:p>
          </p:txBody>
        </p:sp>
        <p:sp>
          <p:nvSpPr>
            <p:cNvPr id="23" name="ZoneTexte 22"/>
            <p:cNvSpPr txBox="1"/>
            <p:nvPr/>
          </p:nvSpPr>
          <p:spPr>
            <a:xfrm>
              <a:off x="2104667" y="4089253"/>
              <a:ext cx="766415" cy="378886"/>
            </a:xfrm>
            <a:prstGeom prst="rect">
              <a:avLst/>
            </a:prstGeom>
            <a:noFill/>
          </p:spPr>
          <p:txBody>
            <a:bodyPr wrap="none" rtlCol="0">
              <a:spAutoFit/>
            </a:bodyPr>
            <a:lstStyle/>
            <a:p>
              <a:r>
                <a:rPr lang="fr-FR" sz="2000" b="1" dirty="0" smtClean="0">
                  <a:solidFill>
                    <a:schemeClr val="bg1"/>
                  </a:solidFill>
                  <a:effectLst>
                    <a:outerShdw blurRad="38100" dist="38100" dir="2700000" algn="tl">
                      <a:srgbClr val="000000">
                        <a:alpha val="43137"/>
                      </a:srgbClr>
                    </a:outerShdw>
                  </a:effectLst>
                </a:rPr>
                <a:t>19,6%</a:t>
              </a:r>
              <a:endParaRPr lang="fr-FR" sz="2000" b="1" dirty="0">
                <a:solidFill>
                  <a:schemeClr val="bg1"/>
                </a:solidFill>
                <a:effectLst>
                  <a:outerShdw blurRad="38100" dist="38100" dir="2700000" algn="tl">
                    <a:srgbClr val="000000">
                      <a:alpha val="43137"/>
                    </a:srgbClr>
                  </a:outerShdw>
                </a:effectLst>
              </a:endParaRPr>
            </a:p>
          </p:txBody>
        </p:sp>
        <p:sp>
          <p:nvSpPr>
            <p:cNvPr id="24" name="ZoneTexte 23"/>
            <p:cNvSpPr txBox="1"/>
            <p:nvPr/>
          </p:nvSpPr>
          <p:spPr>
            <a:xfrm>
              <a:off x="3022360" y="3364076"/>
              <a:ext cx="585278" cy="378886"/>
            </a:xfrm>
            <a:prstGeom prst="rect">
              <a:avLst/>
            </a:prstGeom>
            <a:noFill/>
          </p:spPr>
          <p:txBody>
            <a:bodyPr wrap="none" rtlCol="0">
              <a:spAutoFit/>
            </a:bodyPr>
            <a:lstStyle/>
            <a:p>
              <a:r>
                <a:rPr lang="fr-FR" sz="2000" b="1" dirty="0" smtClean="0">
                  <a:solidFill>
                    <a:schemeClr val="bg1"/>
                  </a:solidFill>
                  <a:effectLst>
                    <a:outerShdw blurRad="38100" dist="38100" dir="2700000" algn="tl">
                      <a:srgbClr val="000000">
                        <a:alpha val="43137"/>
                      </a:srgbClr>
                    </a:outerShdw>
                  </a:effectLst>
                </a:rPr>
                <a:t>18%</a:t>
              </a:r>
              <a:endParaRPr lang="fr-FR" sz="2000" b="1" dirty="0">
                <a:solidFill>
                  <a:schemeClr val="bg1"/>
                </a:solidFill>
                <a:effectLst>
                  <a:outerShdw blurRad="38100" dist="38100" dir="2700000" algn="tl">
                    <a:srgbClr val="000000">
                      <a:alpha val="43137"/>
                    </a:srgbClr>
                  </a:outerShdw>
                </a:effectLst>
              </a:endParaRPr>
            </a:p>
          </p:txBody>
        </p:sp>
        <p:sp>
          <p:nvSpPr>
            <p:cNvPr id="25" name="ZoneTexte 24"/>
            <p:cNvSpPr txBox="1"/>
            <p:nvPr/>
          </p:nvSpPr>
          <p:spPr>
            <a:xfrm>
              <a:off x="2140218" y="2928120"/>
              <a:ext cx="666938" cy="437176"/>
            </a:xfrm>
            <a:prstGeom prst="rect">
              <a:avLst/>
            </a:prstGeom>
            <a:noFill/>
          </p:spPr>
          <p:txBody>
            <a:bodyPr wrap="none" rtlCol="0">
              <a:spAutoFit/>
            </a:bodyPr>
            <a:lstStyle/>
            <a:p>
              <a:r>
                <a:rPr lang="fr-FR" sz="2400" b="1" dirty="0" smtClean="0">
                  <a:solidFill>
                    <a:schemeClr val="bg1"/>
                  </a:solidFill>
                  <a:effectLst>
                    <a:outerShdw blurRad="38100" dist="38100" dir="2700000" algn="tl">
                      <a:srgbClr val="000000">
                        <a:alpha val="43137"/>
                      </a:srgbClr>
                    </a:outerShdw>
                  </a:effectLst>
                </a:rPr>
                <a:t>13%</a:t>
              </a:r>
              <a:endParaRPr lang="fr-FR" sz="2400" b="1" dirty="0">
                <a:solidFill>
                  <a:schemeClr val="bg1"/>
                </a:solidFill>
                <a:effectLst>
                  <a:outerShdw blurRad="38100" dist="38100" dir="2700000" algn="tl">
                    <a:srgbClr val="000000">
                      <a:alpha val="43137"/>
                    </a:srgbClr>
                  </a:outerShdw>
                </a:effectLst>
              </a:endParaRPr>
            </a:p>
          </p:txBody>
        </p:sp>
      </p:grpSp>
      <p:grpSp>
        <p:nvGrpSpPr>
          <p:cNvPr id="7" name="Grouper 39"/>
          <p:cNvGrpSpPr/>
          <p:nvPr/>
        </p:nvGrpSpPr>
        <p:grpSpPr>
          <a:xfrm>
            <a:off x="5603395" y="5152600"/>
            <a:ext cx="3499676" cy="1331586"/>
            <a:chOff x="5459105" y="5566214"/>
            <a:chExt cx="3499676" cy="1331586"/>
          </a:xfrm>
        </p:grpSpPr>
        <p:sp>
          <p:nvSpPr>
            <p:cNvPr id="32" name="ZoneTexte 31"/>
            <p:cNvSpPr txBox="1"/>
            <p:nvPr/>
          </p:nvSpPr>
          <p:spPr>
            <a:xfrm>
              <a:off x="5459105" y="6066803"/>
              <a:ext cx="3499676" cy="830997"/>
            </a:xfrm>
            <a:prstGeom prst="rect">
              <a:avLst/>
            </a:prstGeom>
            <a:noFill/>
          </p:spPr>
          <p:txBody>
            <a:bodyPr wrap="none" rtlCol="0">
              <a:spAutoFit/>
            </a:bodyPr>
            <a:lstStyle/>
            <a:p>
              <a:pPr algn="ctr"/>
              <a:r>
                <a:rPr lang="fr-FR" sz="2400" b="1" dirty="0" smtClean="0">
                  <a:latin typeface="Arial"/>
                  <a:cs typeface="Arial"/>
                </a:rPr>
                <a:t>Risque d’interactions: </a:t>
              </a:r>
            </a:p>
            <a:p>
              <a:pPr algn="ctr"/>
              <a:r>
                <a:rPr lang="fr-FR" sz="2400" b="1" dirty="0" smtClean="0">
                  <a:latin typeface="Arial"/>
                  <a:cs typeface="Arial"/>
                </a:rPr>
                <a:t>68,5%</a:t>
              </a:r>
              <a:endParaRPr lang="fr-FR" sz="2400" b="1" dirty="0">
                <a:latin typeface="Arial"/>
                <a:cs typeface="Arial"/>
              </a:endParaRPr>
            </a:p>
          </p:txBody>
        </p:sp>
        <p:sp>
          <p:nvSpPr>
            <p:cNvPr id="38" name="Flèche droite rayée 37"/>
            <p:cNvSpPr/>
            <p:nvPr/>
          </p:nvSpPr>
          <p:spPr>
            <a:xfrm rot="5400000">
              <a:off x="6688939" y="5379947"/>
              <a:ext cx="465662" cy="838195"/>
            </a:xfrm>
            <a:prstGeom prst="stripedRightArrow">
              <a:avLst/>
            </a:prstGeom>
            <a:solidFill>
              <a:srgbClr val="FF0000"/>
            </a:solidFill>
            <a:ln>
              <a:solidFill>
                <a:srgbClr val="FF0000"/>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sp>
        <p:nvSpPr>
          <p:cNvPr id="12" name="Rectangle 11"/>
          <p:cNvSpPr/>
          <p:nvPr/>
        </p:nvSpPr>
        <p:spPr>
          <a:xfrm>
            <a:off x="45119" y="1676976"/>
            <a:ext cx="5093061" cy="400110"/>
          </a:xfrm>
          <a:prstGeom prst="rect">
            <a:avLst/>
          </a:prstGeom>
        </p:spPr>
        <p:txBody>
          <a:bodyPr wrap="none">
            <a:spAutoFit/>
          </a:bodyPr>
          <a:lstStyle/>
          <a:p>
            <a:pPr marL="342900" indent="-342900">
              <a:buClr>
                <a:schemeClr val="accent2"/>
              </a:buClr>
              <a:buFont typeface="Wingdings" charset="2"/>
              <a:buChar char="v"/>
            </a:pPr>
            <a:r>
              <a:rPr lang="fr-FR" sz="2000" dirty="0">
                <a:latin typeface="Arial"/>
                <a:cs typeface="Arial"/>
              </a:rPr>
              <a:t> </a:t>
            </a:r>
            <a:r>
              <a:rPr lang="fr-FR" sz="2000" b="1" dirty="0">
                <a:latin typeface="Arial"/>
                <a:cs typeface="Arial"/>
              </a:rPr>
              <a:t>Médiane CD4: </a:t>
            </a:r>
            <a:r>
              <a:rPr lang="fr-FR" sz="2000" b="1" dirty="0" smtClean="0">
                <a:latin typeface="Arial"/>
                <a:cs typeface="Arial"/>
              </a:rPr>
              <a:t>473/mm</a:t>
            </a:r>
            <a:r>
              <a:rPr lang="fr-FR" sz="2000" b="1" baseline="30000" dirty="0" smtClean="0">
                <a:latin typeface="Arial"/>
                <a:cs typeface="Arial"/>
              </a:rPr>
              <a:t>3</a:t>
            </a:r>
            <a:r>
              <a:rPr lang="fr-FR" sz="2000" b="1" dirty="0" smtClean="0">
                <a:latin typeface="Arial"/>
                <a:cs typeface="Arial"/>
              </a:rPr>
              <a:t> </a:t>
            </a:r>
            <a:r>
              <a:rPr lang="fr-FR" sz="2000" b="1" dirty="0">
                <a:latin typeface="Arial"/>
                <a:cs typeface="Arial"/>
              </a:rPr>
              <a:t>(IQ: </a:t>
            </a:r>
            <a:r>
              <a:rPr lang="fr-FR" sz="2000" b="1" dirty="0" smtClean="0">
                <a:latin typeface="Arial"/>
                <a:cs typeface="Arial"/>
              </a:rPr>
              <a:t>267; 700)</a:t>
            </a:r>
            <a:endParaRPr lang="fr-FR" sz="2000" b="1" dirty="0">
              <a:latin typeface="Arial"/>
              <a:cs typeface="Arial"/>
            </a:endParaRPr>
          </a:p>
        </p:txBody>
      </p:sp>
      <p:grpSp>
        <p:nvGrpSpPr>
          <p:cNvPr id="16" name="Grouper 15"/>
          <p:cNvGrpSpPr/>
          <p:nvPr/>
        </p:nvGrpSpPr>
        <p:grpSpPr>
          <a:xfrm>
            <a:off x="121160" y="5370752"/>
            <a:ext cx="5348099" cy="1158404"/>
            <a:chOff x="121160" y="5175882"/>
            <a:chExt cx="5348099" cy="1158404"/>
          </a:xfrm>
        </p:grpSpPr>
        <p:sp>
          <p:nvSpPr>
            <p:cNvPr id="15" name="Rectangle à coins arrondis 14"/>
            <p:cNvSpPr/>
            <p:nvPr/>
          </p:nvSpPr>
          <p:spPr>
            <a:xfrm>
              <a:off x="141498" y="5175882"/>
              <a:ext cx="5327761" cy="1158404"/>
            </a:xfrm>
            <a:prstGeom prst="roundRect">
              <a:avLst/>
            </a:prstGeom>
            <a:solidFill>
              <a:srgbClr val="28A1C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r 13"/>
            <p:cNvGrpSpPr/>
            <p:nvPr/>
          </p:nvGrpSpPr>
          <p:grpSpPr>
            <a:xfrm>
              <a:off x="121160" y="5252119"/>
              <a:ext cx="5348099" cy="1026776"/>
              <a:chOff x="59231" y="4994399"/>
              <a:chExt cx="5348099" cy="1026776"/>
            </a:xfrm>
          </p:grpSpPr>
          <p:sp>
            <p:nvSpPr>
              <p:cNvPr id="33" name="ZoneTexte 32"/>
              <p:cNvSpPr txBox="1"/>
              <p:nvPr/>
            </p:nvSpPr>
            <p:spPr>
              <a:xfrm>
                <a:off x="87502" y="5621065"/>
                <a:ext cx="5114925" cy="400110"/>
              </a:xfrm>
              <a:prstGeom prst="rect">
                <a:avLst/>
              </a:prstGeom>
              <a:noFill/>
            </p:spPr>
            <p:txBody>
              <a:bodyPr wrap="square" rtlCol="0">
                <a:spAutoFit/>
              </a:bodyPr>
              <a:lstStyle/>
              <a:p>
                <a:pPr>
                  <a:buFont typeface="Arial"/>
                  <a:buChar char="•"/>
                </a:pPr>
                <a:r>
                  <a:rPr lang="fr-FR" sz="2000" b="1" dirty="0" smtClean="0">
                    <a:solidFill>
                      <a:schemeClr val="bg1"/>
                    </a:solidFill>
                    <a:latin typeface="Arial"/>
                    <a:cs typeface="Arial"/>
                  </a:rPr>
                  <a:t>   Sérologie CMV+ </a:t>
                </a:r>
                <a:r>
                  <a:rPr lang="fr-FR" sz="2000" dirty="0" smtClean="0">
                    <a:solidFill>
                      <a:schemeClr val="bg1"/>
                    </a:solidFill>
                    <a:latin typeface="Arial"/>
                    <a:cs typeface="Arial"/>
                  </a:rPr>
                  <a:t>(n= 155): </a:t>
                </a:r>
                <a:r>
                  <a:rPr lang="fr-FR" sz="2000" b="1" dirty="0" smtClean="0">
                    <a:solidFill>
                      <a:schemeClr val="bg1"/>
                    </a:solidFill>
                    <a:latin typeface="Arial"/>
                    <a:cs typeface="Arial"/>
                  </a:rPr>
                  <a:t>71%</a:t>
                </a:r>
              </a:p>
            </p:txBody>
          </p:sp>
          <p:sp>
            <p:nvSpPr>
              <p:cNvPr id="37" name="Rectangle 36"/>
              <p:cNvSpPr/>
              <p:nvPr/>
            </p:nvSpPr>
            <p:spPr>
              <a:xfrm>
                <a:off x="59231" y="4994399"/>
                <a:ext cx="5348099" cy="707886"/>
              </a:xfrm>
              <a:prstGeom prst="rect">
                <a:avLst/>
              </a:prstGeom>
            </p:spPr>
            <p:txBody>
              <a:bodyPr wrap="square">
                <a:spAutoFit/>
              </a:bodyPr>
              <a:lstStyle/>
              <a:p>
                <a:pPr>
                  <a:buFont typeface="Arial"/>
                  <a:buChar char="•"/>
                </a:pPr>
                <a:r>
                  <a:rPr lang="fr-FR" sz="2000" dirty="0" smtClean="0">
                    <a:solidFill>
                      <a:schemeClr val="bg1"/>
                    </a:solidFill>
                    <a:latin typeface="Arial"/>
                    <a:cs typeface="Arial"/>
                  </a:rPr>
                  <a:t>   </a:t>
                </a:r>
                <a:r>
                  <a:rPr lang="fr-FR" sz="2000" b="1" dirty="0" err="1" smtClean="0">
                    <a:solidFill>
                      <a:schemeClr val="bg1"/>
                    </a:solidFill>
                    <a:latin typeface="Arial"/>
                    <a:cs typeface="Arial"/>
                  </a:rPr>
                  <a:t>Coinfection</a:t>
                </a:r>
                <a:r>
                  <a:rPr lang="fr-FR" sz="2000" b="1" dirty="0" smtClean="0">
                    <a:solidFill>
                      <a:schemeClr val="bg1"/>
                    </a:solidFill>
                    <a:latin typeface="Arial"/>
                    <a:cs typeface="Arial"/>
                  </a:rPr>
                  <a:t> VHC</a:t>
                </a:r>
                <a:r>
                  <a:rPr lang="fr-FR" sz="2000" dirty="0" smtClean="0">
                    <a:solidFill>
                      <a:schemeClr val="bg1"/>
                    </a:solidFill>
                    <a:latin typeface="Arial"/>
                    <a:cs typeface="Arial"/>
                  </a:rPr>
                  <a:t>: </a:t>
                </a:r>
                <a:r>
                  <a:rPr lang="fr-FR" sz="2000" b="1" dirty="0" smtClean="0">
                    <a:solidFill>
                      <a:schemeClr val="bg1"/>
                    </a:solidFill>
                    <a:latin typeface="Arial"/>
                    <a:cs typeface="Arial"/>
                  </a:rPr>
                  <a:t>34% (ARN VHC+: 20%)</a:t>
                </a:r>
              </a:p>
              <a:p>
                <a:pPr marL="342900" indent="-342900">
                  <a:buFont typeface="Arial" charset="0"/>
                  <a:buChar char="•"/>
                </a:pPr>
                <a:r>
                  <a:rPr lang="fr-FR" sz="2000" b="1" dirty="0" err="1" smtClean="0">
                    <a:solidFill>
                      <a:schemeClr val="bg1"/>
                    </a:solidFill>
                    <a:latin typeface="Arial"/>
                    <a:cs typeface="Arial"/>
                  </a:rPr>
                  <a:t>AgHBs</a:t>
                </a:r>
                <a:r>
                  <a:rPr lang="fr-FR" sz="2000" b="1" dirty="0" smtClean="0">
                    <a:solidFill>
                      <a:schemeClr val="bg1"/>
                    </a:solidFill>
                    <a:latin typeface="Arial"/>
                    <a:cs typeface="Arial"/>
                  </a:rPr>
                  <a:t>+:</a:t>
                </a:r>
                <a:r>
                  <a:rPr lang="fr-FR" sz="2000" dirty="0">
                    <a:solidFill>
                      <a:schemeClr val="bg1"/>
                    </a:solidFill>
                    <a:latin typeface="Arial"/>
                    <a:cs typeface="Arial"/>
                  </a:rPr>
                  <a:t> </a:t>
                </a:r>
                <a:r>
                  <a:rPr lang="fr-FR" sz="2000" b="1" dirty="0" smtClean="0">
                    <a:solidFill>
                      <a:schemeClr val="bg1"/>
                    </a:solidFill>
                    <a:latin typeface="Arial"/>
                    <a:cs typeface="Arial"/>
                  </a:rPr>
                  <a:t>7,6%; </a:t>
                </a:r>
                <a:r>
                  <a:rPr lang="fr-FR" sz="2000" b="1" dirty="0" err="1" smtClean="0">
                    <a:solidFill>
                      <a:schemeClr val="bg1"/>
                    </a:solidFill>
                    <a:latin typeface="Arial"/>
                    <a:cs typeface="Arial"/>
                  </a:rPr>
                  <a:t>ACHBc</a:t>
                </a:r>
                <a:r>
                  <a:rPr lang="fr-FR" sz="2000" b="1" dirty="0" smtClean="0">
                    <a:solidFill>
                      <a:schemeClr val="bg1"/>
                    </a:solidFill>
                    <a:latin typeface="Arial"/>
                    <a:cs typeface="Arial"/>
                  </a:rPr>
                  <a:t> isolé: 11,6%</a:t>
                </a:r>
              </a:p>
            </p:txBody>
          </p:sp>
        </p:grpSp>
      </p:grpSp>
      <p:grpSp>
        <p:nvGrpSpPr>
          <p:cNvPr id="13" name="Grouper 12"/>
          <p:cNvGrpSpPr/>
          <p:nvPr/>
        </p:nvGrpSpPr>
        <p:grpSpPr>
          <a:xfrm>
            <a:off x="5123164" y="1592924"/>
            <a:ext cx="3889967" cy="2935860"/>
            <a:chOff x="4960217" y="1390296"/>
            <a:chExt cx="3889967" cy="2935860"/>
          </a:xfrm>
        </p:grpSpPr>
        <p:grpSp>
          <p:nvGrpSpPr>
            <p:cNvPr id="3" name="Grouper 38"/>
            <p:cNvGrpSpPr/>
            <p:nvPr/>
          </p:nvGrpSpPr>
          <p:grpSpPr>
            <a:xfrm>
              <a:off x="4960217" y="1390296"/>
              <a:ext cx="3889967" cy="2935860"/>
              <a:chOff x="4519083" y="1872511"/>
              <a:chExt cx="4379437" cy="5448168"/>
            </a:xfrm>
          </p:grpSpPr>
          <p:sp>
            <p:nvSpPr>
              <p:cNvPr id="10" name="ZoneTexte 9"/>
              <p:cNvSpPr txBox="1"/>
              <p:nvPr/>
            </p:nvSpPr>
            <p:spPr>
              <a:xfrm>
                <a:off x="5238342" y="1872511"/>
                <a:ext cx="3409236" cy="856726"/>
              </a:xfrm>
              <a:prstGeom prst="rect">
                <a:avLst/>
              </a:prstGeom>
              <a:noFill/>
            </p:spPr>
            <p:txBody>
              <a:bodyPr wrap="none" rtlCol="0">
                <a:spAutoFit/>
              </a:bodyPr>
              <a:lstStyle/>
              <a:p>
                <a:pPr marL="342900" indent="-342900">
                  <a:buClr>
                    <a:schemeClr val="accent2"/>
                  </a:buClr>
                  <a:buFont typeface="Wingdings" charset="2"/>
                  <a:buChar char="v"/>
                </a:pPr>
                <a:r>
                  <a:rPr lang="fr-FR" sz="2400" b="1" dirty="0" smtClean="0">
                    <a:latin typeface="Arial"/>
                    <a:cs typeface="Arial"/>
                  </a:rPr>
                  <a:t> Sous </a:t>
                </a:r>
                <a:r>
                  <a:rPr lang="fr-FR" sz="2400" b="1" dirty="0" err="1" smtClean="0">
                    <a:latin typeface="Arial"/>
                    <a:cs typeface="Arial"/>
                  </a:rPr>
                  <a:t>cART</a:t>
                </a:r>
                <a:r>
                  <a:rPr lang="fr-FR" sz="2400" b="1" dirty="0" smtClean="0">
                    <a:latin typeface="Arial"/>
                    <a:cs typeface="Arial"/>
                  </a:rPr>
                  <a:t>: 93%</a:t>
                </a:r>
                <a:endParaRPr lang="fr-FR" sz="2400" b="1" dirty="0">
                  <a:latin typeface="Arial"/>
                  <a:cs typeface="Arial"/>
                </a:endParaRPr>
              </a:p>
            </p:txBody>
          </p:sp>
          <p:grpSp>
            <p:nvGrpSpPr>
              <p:cNvPr id="4" name="Grouper 32"/>
              <p:cNvGrpSpPr/>
              <p:nvPr/>
            </p:nvGrpSpPr>
            <p:grpSpPr>
              <a:xfrm>
                <a:off x="4519083" y="3466130"/>
                <a:ext cx="4379437" cy="3854549"/>
                <a:chOff x="4480983" y="4431330"/>
                <a:chExt cx="4379437" cy="3854549"/>
              </a:xfrm>
            </p:grpSpPr>
            <p:sp>
              <p:nvSpPr>
                <p:cNvPr id="27" name="ZoneTexte 26"/>
                <p:cNvSpPr txBox="1"/>
                <p:nvPr/>
              </p:nvSpPr>
              <p:spPr>
                <a:xfrm>
                  <a:off x="4480983" y="4431330"/>
                  <a:ext cx="657275" cy="685381"/>
                </a:xfrm>
                <a:prstGeom prst="rect">
                  <a:avLst/>
                </a:prstGeom>
                <a:noFill/>
              </p:spPr>
              <p:txBody>
                <a:bodyPr wrap="none" rtlCol="0">
                  <a:spAutoFit/>
                </a:bodyPr>
                <a:lstStyle/>
                <a:p>
                  <a:r>
                    <a:rPr lang="fr-FR" dirty="0" smtClean="0"/>
                    <a:t>28%</a:t>
                  </a:r>
                  <a:endParaRPr lang="fr-FR" dirty="0"/>
                </a:p>
              </p:txBody>
            </p:sp>
            <p:grpSp>
              <p:nvGrpSpPr>
                <p:cNvPr id="5" name="Grouper 30"/>
                <p:cNvGrpSpPr/>
                <p:nvPr/>
              </p:nvGrpSpPr>
              <p:grpSpPr>
                <a:xfrm>
                  <a:off x="7138798" y="6211972"/>
                  <a:ext cx="1721622" cy="2073907"/>
                  <a:chOff x="7164198" y="7647072"/>
                  <a:chExt cx="1721622" cy="2073907"/>
                </a:xfrm>
              </p:grpSpPr>
              <p:sp>
                <p:nvSpPr>
                  <p:cNvPr id="29" name="ZoneTexte 28"/>
                  <p:cNvSpPr txBox="1"/>
                  <p:nvPr/>
                </p:nvSpPr>
                <p:spPr>
                  <a:xfrm>
                    <a:off x="7164198" y="9351647"/>
                    <a:ext cx="774700"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800" dirty="0" smtClean="0"/>
                      <a:t>1,7%</a:t>
                    </a:r>
                    <a:endParaRPr lang="fr-FR" sz="1800" dirty="0"/>
                  </a:p>
                </p:txBody>
              </p:sp>
              <p:sp>
                <p:nvSpPr>
                  <p:cNvPr id="30" name="ZoneTexte 29"/>
                  <p:cNvSpPr txBox="1"/>
                  <p:nvPr/>
                </p:nvSpPr>
                <p:spPr>
                  <a:xfrm>
                    <a:off x="8031832" y="7647072"/>
                    <a:ext cx="853988" cy="68538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800" dirty="0" smtClean="0"/>
                      <a:t>14,7%</a:t>
                    </a:r>
                    <a:endParaRPr lang="fr-FR" sz="1800" dirty="0"/>
                  </a:p>
                </p:txBody>
              </p:sp>
            </p:grpSp>
            <p:sp>
              <p:nvSpPr>
                <p:cNvPr id="28" name="ZoneTexte 27"/>
                <p:cNvSpPr txBox="1"/>
                <p:nvPr/>
              </p:nvSpPr>
              <p:spPr>
                <a:xfrm>
                  <a:off x="5365600" y="4609256"/>
                  <a:ext cx="853987" cy="685381"/>
                </a:xfrm>
                <a:prstGeom prst="rect">
                  <a:avLst/>
                </a:prstGeom>
                <a:noFill/>
              </p:spPr>
              <p:txBody>
                <a:bodyPr wrap="none" rtlCol="0">
                  <a:spAutoFit/>
                </a:bodyPr>
                <a:lstStyle/>
                <a:p>
                  <a:r>
                    <a:rPr lang="fr-FR" dirty="0" smtClean="0"/>
                    <a:t>25,8%</a:t>
                  </a:r>
                  <a:endParaRPr lang="fr-FR" dirty="0"/>
                </a:p>
              </p:txBody>
            </p:sp>
          </p:grpSp>
        </p:grpSp>
        <p:sp>
          <p:nvSpPr>
            <p:cNvPr id="40" name="ZoneTexte 39"/>
            <p:cNvSpPr txBox="1"/>
            <p:nvPr/>
          </p:nvSpPr>
          <p:spPr>
            <a:xfrm>
              <a:off x="6488385" y="2512209"/>
              <a:ext cx="758541" cy="369332"/>
            </a:xfrm>
            <a:prstGeom prst="rect">
              <a:avLst/>
            </a:prstGeom>
            <a:noFill/>
          </p:spPr>
          <p:txBody>
            <a:bodyPr wrap="none" rtlCol="0">
              <a:spAutoFit/>
            </a:bodyPr>
            <a:lstStyle/>
            <a:p>
              <a:r>
                <a:rPr lang="fr-FR" dirty="0" smtClean="0"/>
                <a:t>23,6%</a:t>
              </a:r>
              <a:endParaRPr lang="fr-FR" dirty="0"/>
            </a:p>
          </p:txBody>
        </p:sp>
      </p:grpSp>
      <p:sp>
        <p:nvSpPr>
          <p:cNvPr id="6" name="Flèche vers la droite 5"/>
          <p:cNvSpPr/>
          <p:nvPr/>
        </p:nvSpPr>
        <p:spPr>
          <a:xfrm rot="1025999">
            <a:off x="884480" y="2798501"/>
            <a:ext cx="1353040" cy="2648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6" name="Grouper 35"/>
          <p:cNvGrpSpPr/>
          <p:nvPr/>
        </p:nvGrpSpPr>
        <p:grpSpPr>
          <a:xfrm>
            <a:off x="4470400" y="201211"/>
            <a:ext cx="4510438" cy="1286807"/>
            <a:chOff x="5786438" y="807249"/>
            <a:chExt cx="3227240" cy="962023"/>
          </a:xfrm>
        </p:grpSpPr>
        <p:pic>
          <p:nvPicPr>
            <p:cNvPr id="39" name="Image 10"/>
            <p:cNvPicPr>
              <a:picLocks noChangeAspect="1"/>
            </p:cNvPicPr>
            <p:nvPr/>
          </p:nvPicPr>
          <p:blipFill>
            <a:blip r:embed="rId4"/>
            <a:srcRect/>
            <a:stretch>
              <a:fillRect/>
            </a:stretch>
          </p:blipFill>
          <p:spPr bwMode="auto">
            <a:xfrm>
              <a:off x="5786438" y="807249"/>
              <a:ext cx="3227240" cy="962023"/>
            </a:xfrm>
            <a:prstGeom prst="rect">
              <a:avLst/>
            </a:prstGeom>
            <a:noFill/>
            <a:ln w="9525">
              <a:noFill/>
              <a:miter lim="800000"/>
              <a:headEnd/>
              <a:tailEnd/>
            </a:ln>
          </p:spPr>
        </p:pic>
        <p:pic>
          <p:nvPicPr>
            <p:cNvPr id="41" name="Imag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9022" y="865525"/>
              <a:ext cx="687311" cy="823724"/>
            </a:xfrm>
            <a:prstGeom prst="rect">
              <a:avLst/>
            </a:prstGeom>
          </p:spPr>
        </p:pic>
      </p:grpSp>
    </p:spTree>
    <p:extLst>
      <p:ext uri="{BB962C8B-B14F-4D97-AF65-F5344CB8AC3E}">
        <p14:creationId xmlns:p14="http://schemas.microsoft.com/office/powerpoint/2010/main" val="80889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ppt_h*1.125000"/>
                                          </p:val>
                                        </p:tav>
                                        <p:tav tm="100000">
                                          <p:val>
                                            <p:strVal val="#ppt_y"/>
                                          </p:val>
                                        </p:tav>
                                      </p:tavLst>
                                    </p:anim>
                                    <p:animEffect transition="in" filter="wipe(down)">
                                      <p:cBhvr>
                                        <p:cTn id="8" dur="10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p:cNvGraphicFramePr/>
          <p:nvPr>
            <p:extLst>
              <p:ext uri="{D42A27DB-BD31-4B8C-83A1-F6EECF244321}">
                <p14:modId xmlns:p14="http://schemas.microsoft.com/office/powerpoint/2010/main" val="960663474"/>
              </p:ext>
            </p:extLst>
          </p:nvPr>
        </p:nvGraphicFramePr>
        <p:xfrm>
          <a:off x="152400" y="2112002"/>
          <a:ext cx="7620000" cy="3733800"/>
        </p:xfrm>
        <a:graphic>
          <a:graphicData uri="http://schemas.openxmlformats.org/drawingml/2006/chart">
            <c:chart xmlns:c="http://schemas.openxmlformats.org/drawingml/2006/chart" xmlns:r="http://schemas.openxmlformats.org/officeDocument/2006/relationships" r:id="rId2"/>
          </a:graphicData>
        </a:graphic>
      </p:graphicFrame>
      <p:sp>
        <p:nvSpPr>
          <p:cNvPr id="3" name="ZoneTexte 2"/>
          <p:cNvSpPr txBox="1"/>
          <p:nvPr/>
        </p:nvSpPr>
        <p:spPr>
          <a:xfrm>
            <a:off x="3271803" y="1271852"/>
            <a:ext cx="5783705" cy="830997"/>
          </a:xfrm>
          <a:prstGeom prst="rect">
            <a:avLst/>
          </a:prstGeom>
          <a:noFill/>
        </p:spPr>
        <p:txBody>
          <a:bodyPr wrap="square" rtlCol="0">
            <a:spAutoFit/>
          </a:bodyPr>
          <a:lstStyle/>
          <a:p>
            <a:pPr algn="r">
              <a:buClr>
                <a:srgbClr val="FF6600"/>
              </a:buClr>
            </a:pPr>
            <a:r>
              <a:rPr lang="fr-FR" sz="2400" b="1" dirty="0" smtClean="0">
                <a:latin typeface="Arial"/>
                <a:cs typeface="Arial"/>
              </a:rPr>
              <a:t>Bilan d’une RCP régionale: </a:t>
            </a:r>
          </a:p>
          <a:p>
            <a:pPr algn="r">
              <a:buClr>
                <a:srgbClr val="FF6600"/>
              </a:buClr>
            </a:pPr>
            <a:r>
              <a:rPr lang="fr-FR" sz="2400" b="1" dirty="0" smtClean="0">
                <a:solidFill>
                  <a:srgbClr val="28A1C1"/>
                </a:solidFill>
                <a:latin typeface="Arial"/>
                <a:cs typeface="Arial"/>
              </a:rPr>
              <a:t>2.Optimisation de la prise en charge</a:t>
            </a:r>
            <a:endParaRPr lang="fr-FR" sz="2400" dirty="0" smtClean="0">
              <a:solidFill>
                <a:srgbClr val="28A1C1"/>
              </a:solidFill>
              <a:latin typeface="Arial"/>
              <a:cs typeface="Arial"/>
            </a:endParaRPr>
          </a:p>
        </p:txBody>
      </p:sp>
      <p:grpSp>
        <p:nvGrpSpPr>
          <p:cNvPr id="2" name="Grouper 1"/>
          <p:cNvGrpSpPr/>
          <p:nvPr/>
        </p:nvGrpSpPr>
        <p:grpSpPr>
          <a:xfrm>
            <a:off x="76200" y="2094512"/>
            <a:ext cx="6455229" cy="3451701"/>
            <a:chOff x="76200" y="2094512"/>
            <a:chExt cx="6455229" cy="3451701"/>
          </a:xfrm>
        </p:grpSpPr>
        <p:graphicFrame>
          <p:nvGraphicFramePr>
            <p:cNvPr id="15" name="Graphique 14"/>
            <p:cNvGraphicFramePr>
              <a:graphicFrameLocks/>
            </p:cNvGraphicFramePr>
            <p:nvPr>
              <p:extLst>
                <p:ext uri="{D42A27DB-BD31-4B8C-83A1-F6EECF244321}">
                  <p14:modId xmlns:p14="http://schemas.microsoft.com/office/powerpoint/2010/main" val="381776035"/>
                </p:ext>
              </p:extLst>
            </p:nvPr>
          </p:nvGraphicFramePr>
          <p:xfrm>
            <a:off x="76200" y="2305537"/>
            <a:ext cx="6455229" cy="3240676"/>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7"/>
            <p:cNvSpPr txBox="1"/>
            <p:nvPr/>
          </p:nvSpPr>
          <p:spPr>
            <a:xfrm>
              <a:off x="76200" y="2094512"/>
              <a:ext cx="5032147" cy="461665"/>
            </a:xfrm>
            <a:prstGeom prst="rect">
              <a:avLst/>
            </a:prstGeom>
            <a:noFill/>
          </p:spPr>
          <p:txBody>
            <a:bodyPr wrap="none" rtlCol="0">
              <a:spAutoFit/>
            </a:bodyPr>
            <a:lstStyle/>
            <a:p>
              <a:pPr>
                <a:buClr>
                  <a:srgbClr val="FF0000"/>
                </a:buClr>
                <a:buFont typeface="Wingdings" charset="2"/>
                <a:buChar char="Ø"/>
              </a:pPr>
              <a:r>
                <a:rPr lang="fr-FR" sz="2400" b="1" dirty="0" smtClean="0">
                  <a:latin typeface="Arial"/>
                  <a:cs typeface="Arial"/>
                </a:rPr>
                <a:t> Décision de la RCP de recours:</a:t>
              </a:r>
              <a:endParaRPr lang="fr-FR" sz="2400" b="1" dirty="0">
                <a:latin typeface="Arial"/>
                <a:cs typeface="Arial"/>
              </a:endParaRPr>
            </a:p>
          </p:txBody>
        </p:sp>
      </p:grpSp>
      <p:sp>
        <p:nvSpPr>
          <p:cNvPr id="9" name="ZoneTexte 8"/>
          <p:cNvSpPr txBox="1"/>
          <p:nvPr/>
        </p:nvSpPr>
        <p:spPr>
          <a:xfrm>
            <a:off x="3263361" y="2809437"/>
            <a:ext cx="955711" cy="461665"/>
          </a:xfrm>
          <a:prstGeom prst="rect">
            <a:avLst/>
          </a:prstGeom>
          <a:noFill/>
        </p:spPr>
        <p:txBody>
          <a:bodyPr wrap="none" rtlCol="0">
            <a:spAutoFit/>
          </a:bodyPr>
          <a:lstStyle/>
          <a:p>
            <a:r>
              <a:rPr lang="fr-FR" sz="2400" b="1" dirty="0" smtClean="0">
                <a:solidFill>
                  <a:schemeClr val="bg1"/>
                </a:solidFill>
              </a:rPr>
              <a:t>25,8%</a:t>
            </a:r>
            <a:endParaRPr lang="fr-FR" sz="2400" b="1" dirty="0">
              <a:solidFill>
                <a:schemeClr val="bg1"/>
              </a:solidFill>
            </a:endParaRPr>
          </a:p>
        </p:txBody>
      </p:sp>
      <p:sp>
        <p:nvSpPr>
          <p:cNvPr id="10" name="ZoneTexte 9"/>
          <p:cNvSpPr txBox="1"/>
          <p:nvPr/>
        </p:nvSpPr>
        <p:spPr>
          <a:xfrm>
            <a:off x="1460500" y="3711738"/>
            <a:ext cx="720069" cy="461665"/>
          </a:xfrm>
          <a:prstGeom prst="rect">
            <a:avLst/>
          </a:prstGeom>
          <a:noFill/>
        </p:spPr>
        <p:txBody>
          <a:bodyPr wrap="none" rtlCol="0">
            <a:spAutoFit/>
          </a:bodyPr>
          <a:lstStyle/>
          <a:p>
            <a:r>
              <a:rPr lang="fr-FR" sz="2400" b="1" dirty="0" smtClean="0">
                <a:solidFill>
                  <a:schemeClr val="bg1"/>
                </a:solidFill>
              </a:rPr>
              <a:t>63%</a:t>
            </a:r>
            <a:endParaRPr lang="fr-FR" sz="2400" b="1" dirty="0">
              <a:solidFill>
                <a:schemeClr val="bg1"/>
              </a:solidFill>
            </a:endParaRPr>
          </a:p>
        </p:txBody>
      </p:sp>
      <p:sp>
        <p:nvSpPr>
          <p:cNvPr id="11" name="ZoneTexte 10"/>
          <p:cNvSpPr txBox="1"/>
          <p:nvPr/>
        </p:nvSpPr>
        <p:spPr>
          <a:xfrm>
            <a:off x="4115771" y="3595719"/>
            <a:ext cx="560670" cy="461665"/>
          </a:xfrm>
          <a:prstGeom prst="rect">
            <a:avLst/>
          </a:prstGeom>
          <a:noFill/>
        </p:spPr>
        <p:txBody>
          <a:bodyPr wrap="none" rtlCol="0">
            <a:spAutoFit/>
          </a:bodyPr>
          <a:lstStyle/>
          <a:p>
            <a:r>
              <a:rPr lang="fr-FR" sz="2400" b="1" dirty="0" smtClean="0">
                <a:solidFill>
                  <a:schemeClr val="bg1"/>
                </a:solidFill>
              </a:rPr>
              <a:t>6%</a:t>
            </a:r>
            <a:endParaRPr lang="fr-FR" sz="2400" b="1" dirty="0">
              <a:solidFill>
                <a:schemeClr val="bg1"/>
              </a:solidFill>
            </a:endParaRPr>
          </a:p>
        </p:txBody>
      </p:sp>
      <p:grpSp>
        <p:nvGrpSpPr>
          <p:cNvPr id="14" name="Grouper 13"/>
          <p:cNvGrpSpPr/>
          <p:nvPr/>
        </p:nvGrpSpPr>
        <p:grpSpPr>
          <a:xfrm>
            <a:off x="5442911" y="2629698"/>
            <a:ext cx="3508140" cy="3272687"/>
            <a:chOff x="4965703" y="2551984"/>
            <a:chExt cx="3508140" cy="2985258"/>
          </a:xfrm>
        </p:grpSpPr>
        <p:sp>
          <p:nvSpPr>
            <p:cNvPr id="6" name="ZoneTexte 5"/>
            <p:cNvSpPr txBox="1"/>
            <p:nvPr/>
          </p:nvSpPr>
          <p:spPr>
            <a:xfrm>
              <a:off x="4965703" y="4706245"/>
              <a:ext cx="3508140" cy="830997"/>
            </a:xfrm>
            <a:prstGeom prst="rect">
              <a:avLst/>
            </a:prstGeom>
            <a:solidFill>
              <a:srgbClr val="28A1C1"/>
            </a:solidFill>
            <a:scene3d>
              <a:camera prst="orthographicFront"/>
              <a:lightRig rig="threePt" dir="t"/>
            </a:scene3d>
            <a:sp3d>
              <a:bevelT/>
              <a:bevelB/>
            </a:sp3d>
          </p:spPr>
          <p:txBody>
            <a:bodyPr wrap="none" rtlCol="0">
              <a:spAutoFit/>
            </a:bodyPr>
            <a:lstStyle/>
            <a:p>
              <a:r>
                <a:rPr lang="fr-FR" sz="2400" b="1" dirty="0" smtClean="0">
                  <a:solidFill>
                    <a:schemeClr val="bg1"/>
                  </a:solidFill>
                </a:rPr>
                <a:t>Interaction efficacité: 15%</a:t>
              </a:r>
            </a:p>
            <a:p>
              <a:r>
                <a:rPr lang="fr-FR" sz="2400" b="1" dirty="0" smtClean="0">
                  <a:solidFill>
                    <a:schemeClr val="bg1"/>
                  </a:solidFill>
                </a:rPr>
                <a:t>Interaction Toxicité: 34%</a:t>
              </a:r>
            </a:p>
          </p:txBody>
        </p:sp>
        <p:sp>
          <p:nvSpPr>
            <p:cNvPr id="12" name="Flèche courbée vers la droite 11"/>
            <p:cNvSpPr/>
            <p:nvPr/>
          </p:nvSpPr>
          <p:spPr>
            <a:xfrm rot="20377191" flipH="1">
              <a:off x="6493785" y="2551984"/>
              <a:ext cx="696443" cy="1657795"/>
            </a:xfrm>
            <a:prstGeom prst="curved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grpSp>
        <p:nvGrpSpPr>
          <p:cNvPr id="4" name="Grouper 3"/>
          <p:cNvGrpSpPr/>
          <p:nvPr/>
        </p:nvGrpSpPr>
        <p:grpSpPr>
          <a:xfrm>
            <a:off x="774700" y="5739136"/>
            <a:ext cx="7325008" cy="892552"/>
            <a:chOff x="774700" y="5739136"/>
            <a:chExt cx="7325008" cy="892552"/>
          </a:xfrm>
        </p:grpSpPr>
        <p:sp>
          <p:nvSpPr>
            <p:cNvPr id="7" name="ZoneTexte 6"/>
            <p:cNvSpPr txBox="1"/>
            <p:nvPr/>
          </p:nvSpPr>
          <p:spPr>
            <a:xfrm>
              <a:off x="1504333" y="5739136"/>
              <a:ext cx="6595375" cy="892552"/>
            </a:xfrm>
            <a:prstGeom prst="rect">
              <a:avLst/>
            </a:prstGeom>
            <a:noFill/>
          </p:spPr>
          <p:txBody>
            <a:bodyPr wrap="none" rtlCol="0">
              <a:spAutoFit/>
            </a:bodyPr>
            <a:lstStyle/>
            <a:p>
              <a:r>
                <a:rPr lang="fr-FR" sz="2800" dirty="0" smtClean="0"/>
                <a:t>Instauration prophylaxie IO:</a:t>
              </a:r>
            </a:p>
            <a:p>
              <a:r>
                <a:rPr lang="fr-FR" sz="2400" dirty="0" smtClean="0"/>
                <a:t>100% en cas de chimiothérapie et/ou radiothérapie</a:t>
              </a:r>
              <a:endParaRPr lang="fr-FR" sz="2400" dirty="0"/>
            </a:p>
          </p:txBody>
        </p:sp>
        <p:sp>
          <p:nvSpPr>
            <p:cNvPr id="13" name="Flèche droite rayée 12"/>
            <p:cNvSpPr/>
            <p:nvPr/>
          </p:nvSpPr>
          <p:spPr>
            <a:xfrm>
              <a:off x="774700" y="5778188"/>
              <a:ext cx="685800" cy="685800"/>
            </a:xfrm>
            <a:prstGeom prst="stripedRightArrow">
              <a:avLst/>
            </a:prstGeom>
            <a:solidFill>
              <a:schemeClr val="bg1">
                <a:lumMod val="85000"/>
              </a:schemeClr>
            </a:solidFill>
            <a:ln>
              <a:solidFill>
                <a:schemeClr val="bg1">
                  <a:lumMod val="85000"/>
                </a:schemeClr>
              </a:solid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1" name="Grouper 20"/>
          <p:cNvGrpSpPr/>
          <p:nvPr/>
        </p:nvGrpSpPr>
        <p:grpSpPr>
          <a:xfrm>
            <a:off x="4310743" y="87614"/>
            <a:ext cx="4640308" cy="1268419"/>
            <a:chOff x="5786438" y="807249"/>
            <a:chExt cx="3227240" cy="962023"/>
          </a:xfrm>
        </p:grpSpPr>
        <p:pic>
          <p:nvPicPr>
            <p:cNvPr id="22" name="Image 10"/>
            <p:cNvPicPr>
              <a:picLocks noChangeAspect="1"/>
            </p:cNvPicPr>
            <p:nvPr/>
          </p:nvPicPr>
          <p:blipFill>
            <a:blip r:embed="rId4"/>
            <a:srcRect/>
            <a:stretch>
              <a:fillRect/>
            </a:stretch>
          </p:blipFill>
          <p:spPr bwMode="auto">
            <a:xfrm>
              <a:off x="5786438" y="807249"/>
              <a:ext cx="3227240" cy="962023"/>
            </a:xfrm>
            <a:prstGeom prst="rect">
              <a:avLst/>
            </a:prstGeom>
            <a:noFill/>
            <a:ln w="9525">
              <a:noFill/>
              <a:miter lim="800000"/>
              <a:headEnd/>
              <a:tailEnd/>
            </a:ln>
          </p:spPr>
        </p:pic>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9022" y="865525"/>
              <a:ext cx="687311" cy="823724"/>
            </a:xfrm>
            <a:prstGeom prst="rect">
              <a:avLst/>
            </a:prstGeom>
          </p:spPr>
        </p:pic>
      </p:grpSp>
    </p:spTree>
    <p:extLst>
      <p:ext uri="{BB962C8B-B14F-4D97-AF65-F5344CB8AC3E}">
        <p14:creationId xmlns:p14="http://schemas.microsoft.com/office/powerpoint/2010/main" val="154782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
          <p:cNvGrpSpPr/>
          <p:nvPr/>
        </p:nvGrpSpPr>
        <p:grpSpPr>
          <a:xfrm>
            <a:off x="152400" y="2747553"/>
            <a:ext cx="6578184" cy="3945501"/>
            <a:chOff x="152400" y="2747553"/>
            <a:chExt cx="6578184" cy="3945501"/>
          </a:xfrm>
        </p:grpSpPr>
        <p:grpSp>
          <p:nvGrpSpPr>
            <p:cNvPr id="2" name="Grouper 10"/>
            <p:cNvGrpSpPr/>
            <p:nvPr/>
          </p:nvGrpSpPr>
          <p:grpSpPr>
            <a:xfrm>
              <a:off x="152400" y="2747553"/>
              <a:ext cx="6578184" cy="3945501"/>
              <a:chOff x="558800" y="1371600"/>
              <a:chExt cx="6794499" cy="4051300"/>
            </a:xfrm>
          </p:grpSpPr>
          <p:graphicFrame>
            <p:nvGraphicFramePr>
              <p:cNvPr id="10" name="Graphique 9"/>
              <p:cNvGraphicFramePr/>
              <p:nvPr>
                <p:extLst/>
              </p:nvPr>
            </p:nvGraphicFramePr>
            <p:xfrm>
              <a:off x="558800" y="1371600"/>
              <a:ext cx="6794499" cy="4051300"/>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p:cNvSpPr txBox="1"/>
              <p:nvPr/>
            </p:nvSpPr>
            <p:spPr>
              <a:xfrm>
                <a:off x="3606800" y="3098800"/>
                <a:ext cx="720069" cy="461665"/>
              </a:xfrm>
              <a:prstGeom prst="rect">
                <a:avLst/>
              </a:prstGeom>
              <a:noFill/>
            </p:spPr>
            <p:txBody>
              <a:bodyPr wrap="none" rtlCol="0">
                <a:spAutoFit/>
              </a:bodyPr>
              <a:lstStyle/>
              <a:p>
                <a:r>
                  <a:rPr lang="fr-FR" sz="2400" b="1" dirty="0" smtClean="0">
                    <a:solidFill>
                      <a:schemeClr val="bg1"/>
                    </a:solidFill>
                    <a:effectLst>
                      <a:outerShdw blurRad="38100" dist="38100" dir="2700000" algn="tl">
                        <a:srgbClr val="000000">
                          <a:alpha val="43137"/>
                        </a:srgbClr>
                      </a:outerShdw>
                    </a:effectLst>
                  </a:rPr>
                  <a:t>62%</a:t>
                </a:r>
                <a:endParaRPr lang="fr-FR" sz="2400" b="1" dirty="0">
                  <a:solidFill>
                    <a:schemeClr val="bg1"/>
                  </a:solidFill>
                  <a:effectLst>
                    <a:outerShdw blurRad="38100" dist="38100" dir="2700000" algn="tl">
                      <a:srgbClr val="000000">
                        <a:alpha val="43137"/>
                      </a:srgbClr>
                    </a:outerShdw>
                  </a:effectLst>
                </a:endParaRPr>
              </a:p>
            </p:txBody>
          </p:sp>
          <p:sp>
            <p:nvSpPr>
              <p:cNvPr id="7" name="ZoneTexte 6"/>
              <p:cNvSpPr txBox="1"/>
              <p:nvPr/>
            </p:nvSpPr>
            <p:spPr>
              <a:xfrm>
                <a:off x="990600" y="2895600"/>
                <a:ext cx="720069" cy="461665"/>
              </a:xfrm>
              <a:prstGeom prst="rect">
                <a:avLst/>
              </a:prstGeom>
              <a:noFill/>
            </p:spPr>
            <p:txBody>
              <a:bodyPr wrap="none" rtlCol="0">
                <a:spAutoFit/>
              </a:bodyPr>
              <a:lstStyle/>
              <a:p>
                <a:r>
                  <a:rPr lang="fr-FR" sz="2400" b="1" dirty="0" smtClean="0">
                    <a:solidFill>
                      <a:schemeClr val="bg1"/>
                    </a:solidFill>
                    <a:effectLst>
                      <a:outerShdw blurRad="38100" dist="38100" dir="2700000" algn="tl">
                        <a:srgbClr val="000000">
                          <a:alpha val="43137"/>
                        </a:srgbClr>
                      </a:outerShdw>
                    </a:effectLst>
                  </a:rPr>
                  <a:t>15%</a:t>
                </a:r>
                <a:endParaRPr lang="fr-FR" sz="2400" b="1" dirty="0">
                  <a:solidFill>
                    <a:schemeClr val="bg1"/>
                  </a:solidFill>
                  <a:effectLst>
                    <a:outerShdw blurRad="38100" dist="38100" dir="2700000" algn="tl">
                      <a:srgbClr val="000000">
                        <a:alpha val="43137"/>
                      </a:srgbClr>
                    </a:outerShdw>
                  </a:effectLst>
                </a:endParaRPr>
              </a:p>
            </p:txBody>
          </p:sp>
          <p:sp>
            <p:nvSpPr>
              <p:cNvPr id="8" name="ZoneTexte 7"/>
              <p:cNvSpPr txBox="1"/>
              <p:nvPr/>
            </p:nvSpPr>
            <p:spPr>
              <a:xfrm>
                <a:off x="1993900" y="2221468"/>
                <a:ext cx="587020" cy="369332"/>
              </a:xfrm>
              <a:prstGeom prst="rect">
                <a:avLst/>
              </a:prstGeom>
              <a:noFill/>
            </p:spPr>
            <p:txBody>
              <a:bodyPr wrap="none" rtlCol="0">
                <a:spAutoFit/>
              </a:bodyPr>
              <a:lstStyle/>
              <a:p>
                <a:r>
                  <a:rPr lang="fr-FR" b="1" dirty="0" smtClean="0">
                    <a:solidFill>
                      <a:schemeClr val="bg1"/>
                    </a:solidFill>
                    <a:effectLst>
                      <a:outerShdw blurRad="38100" dist="38100" dir="2700000" algn="tl">
                        <a:srgbClr val="000000">
                          <a:alpha val="43137"/>
                        </a:srgbClr>
                      </a:outerShdw>
                    </a:effectLst>
                  </a:rPr>
                  <a:t>19%</a:t>
                </a:r>
                <a:endParaRPr lang="fr-FR" b="1" dirty="0">
                  <a:solidFill>
                    <a:schemeClr val="bg1"/>
                  </a:solidFill>
                  <a:effectLst>
                    <a:outerShdw blurRad="38100" dist="38100" dir="2700000" algn="tl">
                      <a:srgbClr val="000000">
                        <a:alpha val="43137"/>
                      </a:srgbClr>
                    </a:outerShdw>
                  </a:effectLst>
                </a:endParaRPr>
              </a:p>
            </p:txBody>
          </p:sp>
          <p:sp>
            <p:nvSpPr>
              <p:cNvPr id="9" name="ZoneTexte 8"/>
              <p:cNvSpPr txBox="1"/>
              <p:nvPr/>
            </p:nvSpPr>
            <p:spPr>
              <a:xfrm>
                <a:off x="1143000" y="2463800"/>
                <a:ext cx="646331" cy="369332"/>
              </a:xfrm>
              <a:prstGeom prst="rect">
                <a:avLst/>
              </a:prstGeom>
              <a:noFill/>
            </p:spPr>
            <p:txBody>
              <a:bodyPr wrap="none" rtlCol="0">
                <a:spAutoFit/>
              </a:bodyPr>
              <a:lstStyle/>
              <a:p>
                <a:r>
                  <a:rPr lang="fr-FR" b="1" dirty="0" smtClean="0">
                    <a:solidFill>
                      <a:schemeClr val="bg1"/>
                    </a:solidFill>
                    <a:effectLst>
                      <a:outerShdw blurRad="38100" dist="38100" dir="2700000" algn="tl">
                        <a:srgbClr val="000000">
                          <a:alpha val="43137"/>
                        </a:srgbClr>
                      </a:outerShdw>
                    </a:effectLst>
                  </a:rPr>
                  <a:t>0,4%</a:t>
                </a:r>
                <a:endParaRPr lang="fr-FR" b="1" dirty="0">
                  <a:solidFill>
                    <a:schemeClr val="bg1"/>
                  </a:solidFill>
                  <a:effectLst>
                    <a:outerShdw blurRad="38100" dist="38100" dir="2700000" algn="tl">
                      <a:srgbClr val="000000">
                        <a:alpha val="43137"/>
                      </a:srgbClr>
                    </a:outerShdw>
                  </a:effectLst>
                </a:endParaRPr>
              </a:p>
            </p:txBody>
          </p:sp>
        </p:grpSp>
        <p:sp>
          <p:nvSpPr>
            <p:cNvPr id="5" name="ZoneTexte 4"/>
            <p:cNvSpPr txBox="1"/>
            <p:nvPr/>
          </p:nvSpPr>
          <p:spPr>
            <a:xfrm>
              <a:off x="165908" y="2808246"/>
              <a:ext cx="6040436" cy="461665"/>
            </a:xfrm>
            <a:prstGeom prst="rect">
              <a:avLst/>
            </a:prstGeom>
            <a:noFill/>
          </p:spPr>
          <p:txBody>
            <a:bodyPr wrap="none" rtlCol="0">
              <a:spAutoFit/>
            </a:bodyPr>
            <a:lstStyle/>
            <a:p>
              <a:pPr>
                <a:buClr>
                  <a:schemeClr val="accent2"/>
                </a:buClr>
                <a:buFont typeface="Wingdings" charset="2"/>
                <a:buChar char="v"/>
              </a:pPr>
              <a:r>
                <a:rPr lang="fr-FR" sz="2400" dirty="0" smtClean="0">
                  <a:latin typeface="Arial"/>
                  <a:cs typeface="Arial"/>
                </a:rPr>
                <a:t> Circonstances de découverte du Cancer</a:t>
              </a:r>
              <a:endParaRPr lang="fr-FR" sz="2400" dirty="0">
                <a:latin typeface="Arial"/>
                <a:cs typeface="Arial"/>
              </a:endParaRPr>
            </a:p>
          </p:txBody>
        </p:sp>
      </p:grpSp>
      <p:grpSp>
        <p:nvGrpSpPr>
          <p:cNvPr id="3" name="Grouper 2"/>
          <p:cNvGrpSpPr/>
          <p:nvPr/>
        </p:nvGrpSpPr>
        <p:grpSpPr>
          <a:xfrm>
            <a:off x="4857519" y="3820673"/>
            <a:ext cx="4096202" cy="1651213"/>
            <a:chOff x="4632305" y="3330603"/>
            <a:chExt cx="4525000" cy="1651213"/>
          </a:xfrm>
        </p:grpSpPr>
        <p:sp>
          <p:nvSpPr>
            <p:cNvPr id="15" name="Rectangle à coins arrondis 14"/>
            <p:cNvSpPr/>
            <p:nvPr/>
          </p:nvSpPr>
          <p:spPr>
            <a:xfrm>
              <a:off x="4632305" y="3330603"/>
              <a:ext cx="4491474" cy="1651213"/>
            </a:xfrm>
            <a:prstGeom prst="roundRect">
              <a:avLst/>
            </a:prstGeom>
            <a:solidFill>
              <a:srgbClr val="28A1C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4632305" y="3407378"/>
              <a:ext cx="4525000" cy="1446550"/>
            </a:xfrm>
            <a:prstGeom prst="rect">
              <a:avLst/>
            </a:prstGeom>
            <a:noFill/>
          </p:spPr>
          <p:txBody>
            <a:bodyPr wrap="square" rtlCol="0">
              <a:spAutoFit/>
            </a:bodyPr>
            <a:lstStyle/>
            <a:p>
              <a:pPr algn="ctr">
                <a:buClr>
                  <a:schemeClr val="accent2"/>
                </a:buClr>
              </a:pPr>
              <a:r>
                <a:rPr lang="fr-FR" sz="2400" b="1" dirty="0" smtClean="0">
                  <a:solidFill>
                    <a:schemeClr val="bg1"/>
                  </a:solidFill>
                  <a:latin typeface="Arial"/>
                  <a:cs typeface="Arial"/>
                </a:rPr>
                <a:t>Cancer révélateur </a:t>
              </a:r>
              <a:r>
                <a:rPr lang="fr-FR" sz="2400" dirty="0" smtClean="0">
                  <a:solidFill>
                    <a:schemeClr val="bg1"/>
                  </a:solidFill>
                  <a:latin typeface="Arial"/>
                  <a:cs typeface="Arial"/>
                </a:rPr>
                <a:t>de la </a:t>
              </a:r>
              <a:r>
                <a:rPr lang="fr-FR" sz="2400" b="1" dirty="0" smtClean="0">
                  <a:solidFill>
                    <a:schemeClr val="bg1"/>
                  </a:solidFill>
                  <a:latin typeface="Arial"/>
                  <a:cs typeface="Arial"/>
                </a:rPr>
                <a:t>séropositivité VIH</a:t>
              </a:r>
              <a:r>
                <a:rPr lang="fr-FR" sz="2400" dirty="0" smtClean="0">
                  <a:solidFill>
                    <a:schemeClr val="bg1"/>
                  </a:solidFill>
                  <a:latin typeface="Arial"/>
                  <a:cs typeface="Arial"/>
                </a:rPr>
                <a:t>:</a:t>
              </a:r>
              <a:r>
                <a:rPr lang="fr-FR" sz="2000" dirty="0" smtClean="0">
                  <a:solidFill>
                    <a:schemeClr val="bg1"/>
                  </a:solidFill>
                  <a:latin typeface="Arial"/>
                  <a:cs typeface="Arial"/>
                </a:rPr>
                <a:t> </a:t>
              </a:r>
              <a:r>
                <a:rPr lang="fr-FR" sz="2400" b="1" dirty="0" smtClean="0">
                  <a:solidFill>
                    <a:schemeClr val="bg1"/>
                  </a:solidFill>
                  <a:latin typeface="Arial"/>
                  <a:cs typeface="Arial"/>
                </a:rPr>
                <a:t>n= 13</a:t>
              </a:r>
            </a:p>
            <a:p>
              <a:pPr algn="ctr">
                <a:buClr>
                  <a:schemeClr val="accent2"/>
                </a:buClr>
              </a:pPr>
              <a:r>
                <a:rPr lang="fr-FR" sz="2000" dirty="0" smtClean="0">
                  <a:solidFill>
                    <a:schemeClr val="bg1"/>
                  </a:solidFill>
                  <a:latin typeface="Arial"/>
                  <a:cs typeface="Arial"/>
                </a:rPr>
                <a:t>(</a:t>
              </a:r>
              <a:r>
                <a:rPr lang="fr-FR" sz="2000" b="1" dirty="0" smtClean="0">
                  <a:solidFill>
                    <a:schemeClr val="bg1"/>
                  </a:solidFill>
                  <a:latin typeface="Arial"/>
                  <a:cs typeface="Arial"/>
                </a:rPr>
                <a:t>myélome</a:t>
              </a:r>
              <a:r>
                <a:rPr lang="fr-FR" sz="2000" dirty="0" smtClean="0">
                  <a:solidFill>
                    <a:schemeClr val="bg1"/>
                  </a:solidFill>
                  <a:latin typeface="Arial"/>
                  <a:cs typeface="Arial"/>
                </a:rPr>
                <a:t>, </a:t>
              </a:r>
              <a:r>
                <a:rPr lang="fr-FR" sz="2000" b="1" dirty="0" smtClean="0">
                  <a:solidFill>
                    <a:schemeClr val="bg1"/>
                  </a:solidFill>
                  <a:latin typeface="Arial"/>
                  <a:cs typeface="Arial"/>
                </a:rPr>
                <a:t>pancréas, poumon</a:t>
              </a:r>
              <a:r>
                <a:rPr lang="fr-FR" sz="2000" dirty="0" smtClean="0">
                  <a:solidFill>
                    <a:schemeClr val="bg1"/>
                  </a:solidFill>
                  <a:latin typeface="Arial"/>
                  <a:cs typeface="Arial"/>
                </a:rPr>
                <a:t>, </a:t>
              </a:r>
              <a:r>
                <a:rPr lang="fr-FR" sz="2000" b="1" dirty="0" smtClean="0">
                  <a:solidFill>
                    <a:schemeClr val="bg1"/>
                  </a:solidFill>
                  <a:latin typeface="Arial"/>
                  <a:cs typeface="Arial"/>
                </a:rPr>
                <a:t>sarcome</a:t>
              </a:r>
              <a:r>
                <a:rPr lang="fr-FR" sz="2000" dirty="0" smtClean="0">
                  <a:solidFill>
                    <a:schemeClr val="bg1"/>
                  </a:solidFill>
                  <a:latin typeface="Arial"/>
                  <a:cs typeface="Arial"/>
                </a:rPr>
                <a:t>, col</a:t>
              </a:r>
              <a:r>
                <a:rPr lang="fr-FR" sz="2000" dirty="0">
                  <a:solidFill>
                    <a:schemeClr val="bg1"/>
                  </a:solidFill>
                  <a:latin typeface="Arial"/>
                  <a:cs typeface="Arial"/>
                </a:rPr>
                <a:t>, kaposi </a:t>
              </a:r>
              <a:r>
                <a:rPr lang="fr-FR" sz="2000" dirty="0" smtClean="0">
                  <a:solidFill>
                    <a:schemeClr val="bg1"/>
                  </a:solidFill>
                  <a:latin typeface="Arial"/>
                  <a:cs typeface="Arial"/>
                </a:rPr>
                <a:t>(4), LNH (3))</a:t>
              </a:r>
              <a:endParaRPr lang="fr-FR" sz="2400" dirty="0">
                <a:solidFill>
                  <a:schemeClr val="bg1"/>
                </a:solidFill>
                <a:latin typeface="Arial"/>
                <a:cs typeface="Arial"/>
              </a:endParaRPr>
            </a:p>
          </p:txBody>
        </p:sp>
      </p:grpSp>
      <p:grpSp>
        <p:nvGrpSpPr>
          <p:cNvPr id="21" name="Grouper 20"/>
          <p:cNvGrpSpPr/>
          <p:nvPr/>
        </p:nvGrpSpPr>
        <p:grpSpPr>
          <a:xfrm>
            <a:off x="4397829" y="248562"/>
            <a:ext cx="4612037" cy="959096"/>
            <a:chOff x="5786438" y="807249"/>
            <a:chExt cx="3227240" cy="962023"/>
          </a:xfrm>
        </p:grpSpPr>
        <p:pic>
          <p:nvPicPr>
            <p:cNvPr id="22" name="Image 10"/>
            <p:cNvPicPr>
              <a:picLocks noChangeAspect="1"/>
            </p:cNvPicPr>
            <p:nvPr/>
          </p:nvPicPr>
          <p:blipFill>
            <a:blip r:embed="rId3"/>
            <a:srcRect/>
            <a:stretch>
              <a:fillRect/>
            </a:stretch>
          </p:blipFill>
          <p:spPr bwMode="auto">
            <a:xfrm>
              <a:off x="5786438" y="807249"/>
              <a:ext cx="3227240" cy="962023"/>
            </a:xfrm>
            <a:prstGeom prst="rect">
              <a:avLst/>
            </a:prstGeom>
            <a:noFill/>
            <a:ln w="9525">
              <a:noFill/>
              <a:miter lim="800000"/>
              <a:headEnd/>
              <a:tailEnd/>
            </a:ln>
          </p:spPr>
        </p:pic>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022" y="865525"/>
              <a:ext cx="687311" cy="823724"/>
            </a:xfrm>
            <a:prstGeom prst="rect">
              <a:avLst/>
            </a:prstGeom>
          </p:spPr>
        </p:pic>
      </p:grpSp>
      <p:sp>
        <p:nvSpPr>
          <p:cNvPr id="24" name="Rectangle 23"/>
          <p:cNvSpPr/>
          <p:nvPr/>
        </p:nvSpPr>
        <p:spPr>
          <a:xfrm>
            <a:off x="360778" y="1377441"/>
            <a:ext cx="8763000" cy="1200329"/>
          </a:xfrm>
          <a:prstGeom prst="rect">
            <a:avLst/>
          </a:prstGeom>
          <a:ln>
            <a:noFill/>
          </a:ln>
        </p:spPr>
        <p:txBody>
          <a:bodyPr wrap="square">
            <a:spAutoFit/>
          </a:bodyPr>
          <a:lstStyle/>
          <a:p>
            <a:pPr algn="r">
              <a:buClr>
                <a:srgbClr val="FF6600"/>
              </a:buClr>
            </a:pPr>
            <a:r>
              <a:rPr lang="fr-FR" sz="2400" b="1" dirty="0" smtClean="0">
                <a:latin typeface="Arial"/>
                <a:cs typeface="Arial"/>
              </a:rPr>
              <a:t>Bilan d’une RCP régionale: </a:t>
            </a:r>
          </a:p>
          <a:p>
            <a:pPr algn="r">
              <a:buClr>
                <a:srgbClr val="FF6600"/>
              </a:buClr>
            </a:pPr>
            <a:r>
              <a:rPr lang="fr-FR" sz="2400" b="1" dirty="0" smtClean="0">
                <a:solidFill>
                  <a:srgbClr val="28A1C1"/>
                </a:solidFill>
                <a:latin typeface="Arial"/>
                <a:cs typeface="Arial"/>
              </a:rPr>
              <a:t>3. Meilleur contrôle régional de l’épidémie VIH </a:t>
            </a:r>
          </a:p>
          <a:p>
            <a:pPr algn="r">
              <a:buClr>
                <a:srgbClr val="FF6600"/>
              </a:buClr>
            </a:pPr>
            <a:r>
              <a:rPr lang="fr-FR" sz="2400" b="1" dirty="0" smtClean="0">
                <a:solidFill>
                  <a:srgbClr val="28A1C1"/>
                </a:solidFill>
                <a:latin typeface="Arial"/>
                <a:cs typeface="Arial"/>
              </a:rPr>
              <a:t>(Mise sous traitement ARV </a:t>
            </a:r>
            <a:r>
              <a:rPr lang="fr-FR" sz="2400" dirty="0" smtClean="0">
                <a:solidFill>
                  <a:srgbClr val="28A1C1"/>
                </a:solidFill>
                <a:latin typeface="Arial"/>
                <a:cs typeface="Arial"/>
              </a:rPr>
              <a:t>et </a:t>
            </a:r>
            <a:r>
              <a:rPr lang="fr-FR" sz="2400" b="1" dirty="0" smtClean="0">
                <a:solidFill>
                  <a:srgbClr val="28A1C1"/>
                </a:solidFill>
                <a:latin typeface="Arial"/>
                <a:cs typeface="Arial"/>
              </a:rPr>
              <a:t>dépistage des partenaires)</a:t>
            </a:r>
          </a:p>
        </p:txBody>
      </p:sp>
    </p:spTree>
    <p:extLst>
      <p:ext uri="{BB962C8B-B14F-4D97-AF65-F5344CB8AC3E}">
        <p14:creationId xmlns:p14="http://schemas.microsoft.com/office/powerpoint/2010/main" val="114052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4"/>
          <p:cNvGrpSpPr/>
          <p:nvPr/>
        </p:nvGrpSpPr>
        <p:grpSpPr>
          <a:xfrm>
            <a:off x="0" y="-29843"/>
            <a:ext cx="9144000" cy="6917686"/>
            <a:chOff x="0" y="-29843"/>
            <a:chExt cx="9144000" cy="6917686"/>
          </a:xfrm>
        </p:grpSpPr>
        <p:pic>
          <p:nvPicPr>
            <p:cNvPr id="4" name="Image 3"/>
            <p:cNvPicPr>
              <a:picLocks noChangeAspect="1"/>
            </p:cNvPicPr>
            <p:nvPr/>
          </p:nvPicPr>
          <p:blipFill>
            <a:blip r:embed="rId3"/>
            <a:stretch>
              <a:fillRect/>
            </a:stretch>
          </p:blipFill>
          <p:spPr>
            <a:xfrm>
              <a:off x="0" y="-29843"/>
              <a:ext cx="9144000" cy="6917686"/>
            </a:xfrm>
            <a:prstGeom prst="rect">
              <a:avLst/>
            </a:prstGeom>
          </p:spPr>
        </p:pic>
        <p:sp>
          <p:nvSpPr>
            <p:cNvPr id="3" name="ZoneTexte 2"/>
            <p:cNvSpPr txBox="1"/>
            <p:nvPr/>
          </p:nvSpPr>
          <p:spPr>
            <a:xfrm>
              <a:off x="360240" y="475668"/>
              <a:ext cx="5054600" cy="523220"/>
            </a:xfrm>
            <a:prstGeom prst="rect">
              <a:avLst/>
            </a:prstGeom>
            <a:solidFill>
              <a:schemeClr val="bg1"/>
            </a:solidFill>
          </p:spPr>
          <p:txBody>
            <a:bodyPr wrap="square" rtlCol="0">
              <a:spAutoFit/>
            </a:bodyPr>
            <a:lstStyle/>
            <a:p>
              <a:r>
                <a:rPr lang="fr-FR" sz="2800" b="1" dirty="0" smtClean="0">
                  <a:solidFill>
                    <a:srgbClr val="FF6600"/>
                  </a:solidFill>
                  <a:latin typeface="Arial"/>
                  <a:cs typeface="Arial"/>
                </a:rPr>
                <a:t>Recommandations 2013 </a:t>
              </a:r>
              <a:endParaRPr lang="fr-FR" sz="2800" b="1" dirty="0">
                <a:solidFill>
                  <a:srgbClr val="FF6600"/>
                </a:solidFill>
                <a:latin typeface="Arial"/>
                <a:cs typeface="Arial"/>
              </a:endParaRPr>
            </a:p>
          </p:txBody>
        </p:sp>
      </p:grpSp>
      <p:sp>
        <p:nvSpPr>
          <p:cNvPr id="6" name="Rectangle 5"/>
          <p:cNvSpPr/>
          <p:nvPr/>
        </p:nvSpPr>
        <p:spPr>
          <a:xfrm>
            <a:off x="495300" y="1299411"/>
            <a:ext cx="8007016" cy="930442"/>
          </a:xfrm>
          <a:prstGeom prst="rect">
            <a:avLst/>
          </a:prstGeom>
          <a:noFill/>
          <a:ln w="38100" cap="flat" cmpd="sng" algn="ctr">
            <a:solidFill>
              <a:srgbClr val="C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503322" y="2494547"/>
            <a:ext cx="8007016" cy="930442"/>
          </a:xfrm>
          <a:prstGeom prst="rect">
            <a:avLst/>
          </a:prstGeom>
          <a:noFill/>
          <a:ln w="57150" cap="flat" cmpd="sng" algn="ctr">
            <a:solidFill>
              <a:srgbClr val="C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738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57200" y="762000"/>
            <a:ext cx="4121641" cy="1077218"/>
          </a:xfrm>
          <a:prstGeom prst="rect">
            <a:avLst/>
          </a:prstGeom>
          <a:noFill/>
        </p:spPr>
        <p:txBody>
          <a:bodyPr wrap="none" rtlCol="0">
            <a:spAutoFit/>
          </a:bodyPr>
          <a:lstStyle/>
          <a:p>
            <a:pPr>
              <a:buClr>
                <a:srgbClr val="FF6600"/>
              </a:buClr>
              <a:buFont typeface="Wingdings" charset="2"/>
              <a:buChar char="v"/>
            </a:pPr>
            <a:r>
              <a:rPr lang="fr-FR" sz="3200" b="1" dirty="0" smtClean="0">
                <a:latin typeface="Arial"/>
                <a:cs typeface="Arial"/>
              </a:rPr>
              <a:t> Madame Y, 57 ans </a:t>
            </a:r>
          </a:p>
          <a:p>
            <a:pPr>
              <a:buClr>
                <a:srgbClr val="FF6600"/>
              </a:buClr>
            </a:pPr>
            <a:r>
              <a:rPr lang="fr-FR" sz="3200" b="1" dirty="0" smtClean="0">
                <a:latin typeface="Arial"/>
                <a:cs typeface="Arial"/>
              </a:rPr>
              <a:t>    2 enfants</a:t>
            </a:r>
            <a:endParaRPr lang="fr-FR" sz="3200" b="1" dirty="0">
              <a:latin typeface="Arial"/>
              <a:cs typeface="Arial"/>
            </a:endParaRPr>
          </a:p>
        </p:txBody>
      </p:sp>
      <p:sp>
        <p:nvSpPr>
          <p:cNvPr id="5" name="ZoneTexte 4"/>
          <p:cNvSpPr txBox="1"/>
          <p:nvPr/>
        </p:nvSpPr>
        <p:spPr>
          <a:xfrm>
            <a:off x="228600" y="2381072"/>
            <a:ext cx="5410200" cy="1569660"/>
          </a:xfrm>
          <a:prstGeom prst="rect">
            <a:avLst/>
          </a:prstGeom>
          <a:noFill/>
          <a:ln w="38100" cap="flat" cmpd="sng" algn="ctr">
            <a:solidFill>
              <a:srgbClr val="37850B"/>
            </a:solidFill>
            <a:prstDash val="solid"/>
            <a:round/>
            <a:headEnd type="none" w="med" len="med"/>
            <a:tailEnd type="none" w="med" len="med"/>
          </a:ln>
        </p:spPr>
        <p:txBody>
          <a:bodyPr wrap="square" rtlCol="0">
            <a:spAutoFit/>
          </a:bodyPr>
          <a:lstStyle/>
          <a:p>
            <a:r>
              <a:rPr lang="fr-FR" sz="2400" dirty="0" smtClean="0">
                <a:latin typeface="Arial"/>
                <a:cs typeface="Arial"/>
              </a:rPr>
              <a:t>ATCD:</a:t>
            </a:r>
          </a:p>
          <a:p>
            <a:r>
              <a:rPr lang="fr-FR" sz="2400" dirty="0" smtClean="0">
                <a:latin typeface="Arial"/>
                <a:cs typeface="Arial"/>
              </a:rPr>
              <a:t>1978: Cholécystectomie</a:t>
            </a:r>
          </a:p>
          <a:p>
            <a:r>
              <a:rPr lang="fr-FR" sz="2400" dirty="0" smtClean="0">
                <a:latin typeface="Arial"/>
                <a:cs typeface="Arial"/>
              </a:rPr>
              <a:t>1990: Adénocarcinome colon gauche </a:t>
            </a:r>
          </a:p>
          <a:p>
            <a:r>
              <a:rPr lang="fr-FR" sz="2400" dirty="0" smtClean="0">
                <a:latin typeface="Arial"/>
                <a:cs typeface="Arial"/>
              </a:rPr>
              <a:t>(Colostomie)</a:t>
            </a:r>
          </a:p>
        </p:txBody>
      </p:sp>
      <p:sp>
        <p:nvSpPr>
          <p:cNvPr id="7" name="ZoneTexte 6"/>
          <p:cNvSpPr txBox="1"/>
          <p:nvPr/>
        </p:nvSpPr>
        <p:spPr>
          <a:xfrm>
            <a:off x="228600" y="4343400"/>
            <a:ext cx="8607094" cy="1384995"/>
          </a:xfrm>
          <a:prstGeom prst="rect">
            <a:avLst/>
          </a:prstGeom>
          <a:noFill/>
          <a:ln w="38100" cap="flat" cmpd="sng" algn="ctr">
            <a:solidFill>
              <a:srgbClr val="FF6600"/>
            </a:solidFill>
            <a:prstDash val="solid"/>
            <a:round/>
            <a:headEnd type="none" w="med" len="med"/>
            <a:tailEnd type="none" w="med" len="med"/>
          </a:ln>
        </p:spPr>
        <p:txBody>
          <a:bodyPr wrap="none" rtlCol="0">
            <a:spAutoFit/>
          </a:bodyPr>
          <a:lstStyle/>
          <a:p>
            <a:r>
              <a:rPr lang="fr-FR" sz="2800" b="1" dirty="0" smtClean="0">
                <a:latin typeface="Arial"/>
                <a:cs typeface="Arial"/>
              </a:rPr>
              <a:t>Février 2008:</a:t>
            </a:r>
          </a:p>
          <a:p>
            <a:r>
              <a:rPr lang="fr-FR" sz="2800" dirty="0" err="1" smtClean="0">
                <a:latin typeface="Arial"/>
                <a:cs typeface="Arial"/>
              </a:rPr>
              <a:t>Dc</a:t>
            </a:r>
            <a:r>
              <a:rPr lang="fr-FR" sz="2800" dirty="0" smtClean="0">
                <a:latin typeface="Arial"/>
                <a:cs typeface="Arial"/>
              </a:rPr>
              <a:t> d’une </a:t>
            </a:r>
            <a:r>
              <a:rPr lang="fr-FR" sz="2800" dirty="0" err="1" smtClean="0">
                <a:latin typeface="Arial"/>
                <a:cs typeface="Arial"/>
              </a:rPr>
              <a:t>dysglobulinémie</a:t>
            </a:r>
            <a:r>
              <a:rPr lang="fr-FR" sz="2800" dirty="0" smtClean="0">
                <a:latin typeface="Arial"/>
                <a:cs typeface="Arial"/>
              </a:rPr>
              <a:t> monoclonale à </a:t>
            </a:r>
            <a:r>
              <a:rPr lang="fr-FR" sz="2800" b="1" dirty="0" err="1" smtClean="0">
                <a:latin typeface="Arial"/>
                <a:cs typeface="Arial"/>
              </a:rPr>
              <a:t>IgG</a:t>
            </a:r>
            <a:r>
              <a:rPr lang="fr-FR" sz="2800" b="1" dirty="0" smtClean="0">
                <a:latin typeface="Arial"/>
                <a:cs typeface="Arial"/>
              </a:rPr>
              <a:t> Kappa </a:t>
            </a:r>
          </a:p>
          <a:p>
            <a:r>
              <a:rPr lang="fr-FR" sz="2800" dirty="0" smtClean="0">
                <a:latin typeface="Arial"/>
                <a:cs typeface="Arial"/>
              </a:rPr>
              <a:t>(38,87g/l) devant un syndrome inflammatoire</a:t>
            </a:r>
            <a:endParaRPr lang="fr-FR" sz="2800" dirty="0">
              <a:latin typeface="Arial"/>
              <a:cs typeface="Arial"/>
            </a:endParaRPr>
          </a:p>
        </p:txBody>
      </p:sp>
    </p:spTree>
    <p:extLst>
      <p:ext uri="{BB962C8B-B14F-4D97-AF65-F5344CB8AC3E}">
        <p14:creationId xmlns:p14="http://schemas.microsoft.com/office/powerpoint/2010/main" val="19289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droite à entaille 3"/>
          <p:cNvSpPr/>
          <p:nvPr/>
        </p:nvSpPr>
        <p:spPr>
          <a:xfrm>
            <a:off x="0" y="2819400"/>
            <a:ext cx="9144000" cy="1219200"/>
          </a:xfrm>
          <a:prstGeom prst="notchedRightArrow">
            <a:avLst/>
          </a:prstGeom>
          <a:solidFill>
            <a:srgbClr val="FF6600"/>
          </a:solidFill>
          <a:ln>
            <a:solidFill>
              <a:srgbClr val="FF6600"/>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0" y="3733800"/>
            <a:ext cx="1111778" cy="400110"/>
          </a:xfrm>
          <a:prstGeom prst="rect">
            <a:avLst/>
          </a:prstGeom>
          <a:noFill/>
        </p:spPr>
        <p:txBody>
          <a:bodyPr wrap="none" rtlCol="0">
            <a:spAutoFit/>
          </a:bodyPr>
          <a:lstStyle/>
          <a:p>
            <a:pPr algn="ctr"/>
            <a:r>
              <a:rPr lang="fr-FR" sz="2000" b="1" dirty="0" smtClean="0">
                <a:latin typeface="Arial"/>
                <a:cs typeface="Arial"/>
              </a:rPr>
              <a:t>02/2008</a:t>
            </a:r>
            <a:endParaRPr lang="fr-FR" sz="2000" b="1" dirty="0">
              <a:latin typeface="Arial"/>
              <a:cs typeface="Arial"/>
            </a:endParaRPr>
          </a:p>
        </p:txBody>
      </p:sp>
      <p:sp>
        <p:nvSpPr>
          <p:cNvPr id="6" name="ZoneTexte 5"/>
          <p:cNvSpPr txBox="1"/>
          <p:nvPr/>
        </p:nvSpPr>
        <p:spPr>
          <a:xfrm>
            <a:off x="381000" y="2057400"/>
            <a:ext cx="1918581" cy="861774"/>
          </a:xfrm>
          <a:prstGeom prst="rect">
            <a:avLst/>
          </a:prstGeom>
          <a:noFill/>
          <a:ln>
            <a:solidFill>
              <a:srgbClr val="008000"/>
            </a:solidFill>
          </a:ln>
        </p:spPr>
        <p:txBody>
          <a:bodyPr wrap="none" rtlCol="0">
            <a:spAutoFit/>
          </a:bodyPr>
          <a:lstStyle/>
          <a:p>
            <a:r>
              <a:rPr lang="fr-FR" sz="3200" dirty="0" err="1" smtClean="0">
                <a:latin typeface="Arial"/>
                <a:cs typeface="Arial"/>
              </a:rPr>
              <a:t>Velcade</a:t>
            </a:r>
            <a:r>
              <a:rPr lang="fr-FR" sz="3200" baseline="30000" dirty="0" smtClean="0">
                <a:latin typeface="Arial"/>
                <a:cs typeface="Arial"/>
              </a:rPr>
              <a:t>Ⓡ</a:t>
            </a:r>
          </a:p>
          <a:p>
            <a:r>
              <a:rPr lang="fr-FR" dirty="0" smtClean="0">
                <a:latin typeface="Arial"/>
                <a:cs typeface="Arial"/>
              </a:rPr>
              <a:t>(</a:t>
            </a:r>
            <a:r>
              <a:rPr lang="fr-FR" dirty="0" err="1" smtClean="0">
                <a:latin typeface="Arial"/>
                <a:cs typeface="Arial"/>
              </a:rPr>
              <a:t>bortezomib</a:t>
            </a:r>
            <a:r>
              <a:rPr lang="fr-FR" dirty="0" smtClean="0">
                <a:latin typeface="Arial"/>
                <a:cs typeface="Arial"/>
              </a:rPr>
              <a:t>)</a:t>
            </a:r>
            <a:endParaRPr lang="fr-FR" dirty="0">
              <a:latin typeface="Arial"/>
              <a:cs typeface="Arial"/>
            </a:endParaRPr>
          </a:p>
        </p:txBody>
      </p:sp>
      <p:sp>
        <p:nvSpPr>
          <p:cNvPr id="7" name="ZoneTexte 6"/>
          <p:cNvSpPr txBox="1"/>
          <p:nvPr/>
        </p:nvSpPr>
        <p:spPr>
          <a:xfrm>
            <a:off x="1752600" y="3733800"/>
            <a:ext cx="1111778" cy="400110"/>
          </a:xfrm>
          <a:prstGeom prst="rect">
            <a:avLst/>
          </a:prstGeom>
          <a:noFill/>
        </p:spPr>
        <p:txBody>
          <a:bodyPr wrap="none" rtlCol="0">
            <a:spAutoFit/>
          </a:bodyPr>
          <a:lstStyle/>
          <a:p>
            <a:pPr algn="ctr"/>
            <a:r>
              <a:rPr lang="fr-FR" sz="2000" b="1" dirty="0" smtClean="0">
                <a:latin typeface="Arial"/>
                <a:cs typeface="Arial"/>
              </a:rPr>
              <a:t>12/2008</a:t>
            </a:r>
            <a:endParaRPr lang="fr-FR" sz="2000" b="1" dirty="0">
              <a:latin typeface="Arial"/>
              <a:cs typeface="Arial"/>
            </a:endParaRPr>
          </a:p>
        </p:txBody>
      </p:sp>
      <p:sp>
        <p:nvSpPr>
          <p:cNvPr id="8" name="ZoneTexte 7"/>
          <p:cNvSpPr txBox="1"/>
          <p:nvPr/>
        </p:nvSpPr>
        <p:spPr>
          <a:xfrm>
            <a:off x="2895600" y="2057400"/>
            <a:ext cx="2031592" cy="861774"/>
          </a:xfrm>
          <a:prstGeom prst="rect">
            <a:avLst/>
          </a:prstGeom>
          <a:noFill/>
          <a:ln>
            <a:solidFill>
              <a:srgbClr val="008000"/>
            </a:solidFill>
          </a:ln>
        </p:spPr>
        <p:txBody>
          <a:bodyPr wrap="none" rtlCol="0">
            <a:spAutoFit/>
          </a:bodyPr>
          <a:lstStyle/>
          <a:p>
            <a:r>
              <a:rPr lang="fr-FR" sz="3200" dirty="0" err="1" smtClean="0">
                <a:latin typeface="Arial"/>
                <a:cs typeface="Arial"/>
              </a:rPr>
              <a:t>Révlimid</a:t>
            </a:r>
            <a:r>
              <a:rPr lang="fr-FR" sz="3200" baseline="30000" dirty="0" smtClean="0">
                <a:latin typeface="Arial"/>
                <a:cs typeface="Arial"/>
              </a:rPr>
              <a:t>Ⓡ</a:t>
            </a:r>
            <a:endParaRPr lang="fr-FR" sz="3200" dirty="0" smtClean="0">
              <a:latin typeface="Arial"/>
              <a:cs typeface="Arial"/>
            </a:endParaRPr>
          </a:p>
          <a:p>
            <a:r>
              <a:rPr lang="fr-FR" dirty="0" smtClean="0">
                <a:latin typeface="Arial"/>
                <a:cs typeface="Arial"/>
              </a:rPr>
              <a:t>(</a:t>
            </a:r>
            <a:r>
              <a:rPr lang="fr-FR" dirty="0" err="1" smtClean="0">
                <a:latin typeface="Arial"/>
                <a:cs typeface="Arial"/>
              </a:rPr>
              <a:t>lenalidomide</a:t>
            </a:r>
            <a:r>
              <a:rPr lang="fr-FR" dirty="0" smtClean="0">
                <a:latin typeface="Arial"/>
                <a:cs typeface="Arial"/>
              </a:rPr>
              <a:t>)</a:t>
            </a:r>
            <a:endParaRPr lang="fr-FR" dirty="0">
              <a:latin typeface="Arial"/>
              <a:cs typeface="Arial"/>
            </a:endParaRPr>
          </a:p>
        </p:txBody>
      </p:sp>
      <p:cxnSp>
        <p:nvCxnSpPr>
          <p:cNvPr id="11" name="Connecteur droit avec flèche 10"/>
          <p:cNvCxnSpPr/>
          <p:nvPr/>
        </p:nvCxnSpPr>
        <p:spPr>
          <a:xfrm>
            <a:off x="152400" y="3046412"/>
            <a:ext cx="2209800" cy="1588"/>
          </a:xfrm>
          <a:prstGeom prst="straightConnector1">
            <a:avLst/>
          </a:prstGeom>
          <a:ln w="38100" cap="flat" cmpd="sng" algn="ctr">
            <a:solidFill>
              <a:srgbClr val="37850B"/>
            </a:solidFill>
            <a:prstDash val="solid"/>
            <a:round/>
            <a:headEnd type="arrow" w="med" len="med"/>
            <a:tailEnd type="arrow" w="med" len="med"/>
          </a:ln>
          <a:effectLst/>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p:nvPr/>
        </p:nvCxnSpPr>
        <p:spPr>
          <a:xfrm>
            <a:off x="2362200" y="3048000"/>
            <a:ext cx="2819400" cy="1588"/>
          </a:xfrm>
          <a:prstGeom prst="straightConnector1">
            <a:avLst/>
          </a:prstGeom>
          <a:ln w="38100" cap="flat" cmpd="sng" algn="ctr">
            <a:solidFill>
              <a:srgbClr val="37850B"/>
            </a:solidFill>
            <a:prstDash val="solid"/>
            <a:round/>
            <a:headEnd type="arrow" w="med" len="med"/>
            <a:tailEnd type="arrow" w="med" len="med"/>
          </a:ln>
          <a:effectLst/>
          <a:scene3d>
            <a:camera prst="orthographicFront"/>
            <a:lightRig rig="threePt" dir="t"/>
          </a:scene3d>
          <a:sp3d>
            <a:bevelT/>
            <a:bevelB/>
          </a:sp3d>
        </p:spPr>
        <p:style>
          <a:lnRef idx="2">
            <a:schemeClr val="accent1"/>
          </a:lnRef>
          <a:fillRef idx="0">
            <a:schemeClr val="accent1"/>
          </a:fillRef>
          <a:effectRef idx="1">
            <a:schemeClr val="accent1"/>
          </a:effectRef>
          <a:fontRef idx="minor">
            <a:schemeClr val="tx1"/>
          </a:fontRef>
        </p:style>
      </p:cxnSp>
      <p:sp>
        <p:nvSpPr>
          <p:cNvPr id="25" name="ZoneTexte 24"/>
          <p:cNvSpPr txBox="1"/>
          <p:nvPr/>
        </p:nvSpPr>
        <p:spPr>
          <a:xfrm>
            <a:off x="6680970" y="1325940"/>
            <a:ext cx="2158230" cy="1569660"/>
          </a:xfrm>
          <a:prstGeom prst="rect">
            <a:avLst/>
          </a:prstGeom>
          <a:noFill/>
          <a:ln>
            <a:solidFill>
              <a:srgbClr val="008000"/>
            </a:solidFill>
          </a:ln>
        </p:spPr>
        <p:txBody>
          <a:bodyPr wrap="none" rtlCol="0">
            <a:spAutoFit/>
          </a:bodyPr>
          <a:lstStyle/>
          <a:p>
            <a:r>
              <a:rPr lang="fr-FR" sz="3200" dirty="0" err="1" smtClean="0">
                <a:latin typeface="Arial"/>
                <a:cs typeface="Arial"/>
              </a:rPr>
              <a:t>Velcade</a:t>
            </a:r>
            <a:r>
              <a:rPr lang="fr-FR" sz="3200" baseline="30000" dirty="0" smtClean="0">
                <a:latin typeface="Arial"/>
                <a:cs typeface="Arial"/>
              </a:rPr>
              <a:t>Ⓡ</a:t>
            </a:r>
            <a:r>
              <a:rPr lang="fr-FR" sz="3200" dirty="0" smtClean="0">
                <a:latin typeface="Arial"/>
                <a:cs typeface="Arial"/>
              </a:rPr>
              <a:t>+ </a:t>
            </a:r>
            <a:endParaRPr lang="fr-FR" sz="2000" dirty="0" smtClean="0">
              <a:latin typeface="Arial"/>
              <a:cs typeface="Arial"/>
            </a:endParaRPr>
          </a:p>
          <a:p>
            <a:r>
              <a:rPr lang="fr-FR" sz="3200" dirty="0" err="1" smtClean="0">
                <a:latin typeface="Arial"/>
                <a:cs typeface="Arial"/>
              </a:rPr>
              <a:t>Caelyx</a:t>
            </a:r>
            <a:r>
              <a:rPr lang="fr-FR" sz="3200" baseline="30000" dirty="0" smtClean="0">
                <a:latin typeface="Arial"/>
                <a:cs typeface="Arial"/>
              </a:rPr>
              <a:t>Ⓡ</a:t>
            </a:r>
            <a:r>
              <a:rPr lang="fr-FR" sz="3200" dirty="0" smtClean="0">
                <a:latin typeface="Arial"/>
                <a:cs typeface="Arial"/>
              </a:rPr>
              <a:t>+</a:t>
            </a:r>
          </a:p>
          <a:p>
            <a:r>
              <a:rPr lang="fr-FR" sz="3200" dirty="0" smtClean="0">
                <a:latin typeface="Arial"/>
                <a:cs typeface="Arial"/>
              </a:rPr>
              <a:t>DXM</a:t>
            </a:r>
          </a:p>
        </p:txBody>
      </p:sp>
      <p:sp>
        <p:nvSpPr>
          <p:cNvPr id="26" name="ZoneTexte 25"/>
          <p:cNvSpPr txBox="1"/>
          <p:nvPr/>
        </p:nvSpPr>
        <p:spPr>
          <a:xfrm>
            <a:off x="6705600" y="3714690"/>
            <a:ext cx="1371599" cy="400110"/>
          </a:xfrm>
          <a:prstGeom prst="rect">
            <a:avLst/>
          </a:prstGeom>
          <a:noFill/>
        </p:spPr>
        <p:txBody>
          <a:bodyPr wrap="square" rtlCol="0">
            <a:spAutoFit/>
          </a:bodyPr>
          <a:lstStyle/>
          <a:p>
            <a:pPr algn="ctr"/>
            <a:r>
              <a:rPr lang="fr-FR" sz="2000" b="1" dirty="0" smtClean="0">
                <a:latin typeface="Arial"/>
                <a:cs typeface="Arial"/>
              </a:rPr>
              <a:t>01/2011</a:t>
            </a:r>
            <a:endParaRPr lang="fr-FR" sz="2000" b="1" dirty="0">
              <a:latin typeface="Arial"/>
              <a:cs typeface="Arial"/>
            </a:endParaRPr>
          </a:p>
        </p:txBody>
      </p:sp>
      <p:cxnSp>
        <p:nvCxnSpPr>
          <p:cNvPr id="31" name="Connecteur droit 30"/>
          <p:cNvCxnSpPr/>
          <p:nvPr/>
        </p:nvCxnSpPr>
        <p:spPr>
          <a:xfrm rot="5400000">
            <a:off x="1218803" y="2514203"/>
            <a:ext cx="2286000" cy="794"/>
          </a:xfrm>
          <a:prstGeom prst="line">
            <a:avLst/>
          </a:prstGeom>
          <a:ln w="57150" cap="flat" cmpd="sng" algn="ctr">
            <a:solidFill>
              <a:schemeClr val="tx1"/>
            </a:solidFill>
            <a:prstDash val="dash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 name="ZoneTexte 33"/>
          <p:cNvSpPr txBox="1"/>
          <p:nvPr/>
        </p:nvSpPr>
        <p:spPr>
          <a:xfrm>
            <a:off x="1676400" y="710624"/>
            <a:ext cx="1393731" cy="584776"/>
          </a:xfrm>
          <a:prstGeom prst="rect">
            <a:avLst/>
          </a:prstGeom>
          <a:noFill/>
        </p:spPr>
        <p:txBody>
          <a:bodyPr wrap="none" rtlCol="0">
            <a:spAutoFit/>
          </a:bodyPr>
          <a:lstStyle/>
          <a:p>
            <a:r>
              <a:rPr lang="fr-FR" sz="3200" b="1" dirty="0" smtClean="0">
                <a:latin typeface="Arial"/>
                <a:cs typeface="Arial"/>
              </a:rPr>
              <a:t>Echec</a:t>
            </a:r>
            <a:endParaRPr lang="fr-FR" sz="3200" b="1" dirty="0">
              <a:latin typeface="Arial"/>
              <a:cs typeface="Arial"/>
            </a:endParaRPr>
          </a:p>
        </p:txBody>
      </p:sp>
      <p:cxnSp>
        <p:nvCxnSpPr>
          <p:cNvPr id="35" name="Connecteur droit 34"/>
          <p:cNvCxnSpPr/>
          <p:nvPr/>
        </p:nvCxnSpPr>
        <p:spPr>
          <a:xfrm rot="5400000">
            <a:off x="4114403" y="2514203"/>
            <a:ext cx="2286000" cy="794"/>
          </a:xfrm>
          <a:prstGeom prst="line">
            <a:avLst/>
          </a:prstGeom>
          <a:ln w="57150" cap="flat" cmpd="sng" algn="ctr">
            <a:solidFill>
              <a:schemeClr val="tx1"/>
            </a:solidFill>
            <a:prstDash val="dash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 name="ZoneTexte 35"/>
          <p:cNvSpPr txBox="1"/>
          <p:nvPr/>
        </p:nvSpPr>
        <p:spPr>
          <a:xfrm>
            <a:off x="4549869" y="685800"/>
            <a:ext cx="1393731" cy="584776"/>
          </a:xfrm>
          <a:prstGeom prst="rect">
            <a:avLst/>
          </a:prstGeom>
          <a:noFill/>
        </p:spPr>
        <p:txBody>
          <a:bodyPr wrap="none" rtlCol="0">
            <a:spAutoFit/>
          </a:bodyPr>
          <a:lstStyle/>
          <a:p>
            <a:r>
              <a:rPr lang="fr-FR" sz="3200" b="1" dirty="0" smtClean="0">
                <a:latin typeface="Arial"/>
                <a:cs typeface="Arial"/>
              </a:rPr>
              <a:t>Echec</a:t>
            </a:r>
            <a:endParaRPr lang="fr-FR" sz="3200" b="1" dirty="0">
              <a:latin typeface="Arial"/>
              <a:cs typeface="Arial"/>
            </a:endParaRPr>
          </a:p>
        </p:txBody>
      </p:sp>
      <p:sp>
        <p:nvSpPr>
          <p:cNvPr id="37" name="ZoneTexte 36"/>
          <p:cNvSpPr txBox="1"/>
          <p:nvPr/>
        </p:nvSpPr>
        <p:spPr>
          <a:xfrm>
            <a:off x="76200" y="4114800"/>
            <a:ext cx="1295400" cy="707886"/>
          </a:xfrm>
          <a:prstGeom prst="rect">
            <a:avLst/>
          </a:prstGeom>
          <a:solidFill>
            <a:srgbClr val="FFFF00"/>
          </a:solidFill>
          <a:ln>
            <a:solidFill>
              <a:srgbClr val="FFFF00"/>
            </a:solidFill>
          </a:ln>
          <a:scene3d>
            <a:camera prst="orthographicFront"/>
            <a:lightRig rig="threePt" dir="t"/>
          </a:scene3d>
          <a:sp3d>
            <a:bevelT/>
            <a:bevelB/>
          </a:sp3d>
        </p:spPr>
        <p:txBody>
          <a:bodyPr wrap="square" rtlCol="0">
            <a:spAutoFit/>
          </a:bodyPr>
          <a:lstStyle/>
          <a:p>
            <a:r>
              <a:rPr lang="fr-FR" sz="2000" b="1" dirty="0" err="1" smtClean="0">
                <a:latin typeface="Arial"/>
                <a:cs typeface="Arial"/>
              </a:rPr>
              <a:t>IgG</a:t>
            </a:r>
            <a:r>
              <a:rPr lang="fr-FR" sz="2000" b="1" dirty="0" smtClean="0">
                <a:latin typeface="Arial"/>
                <a:cs typeface="Arial"/>
              </a:rPr>
              <a:t> K:</a:t>
            </a:r>
          </a:p>
          <a:p>
            <a:r>
              <a:rPr lang="fr-FR" sz="2000" b="1" dirty="0" smtClean="0">
                <a:latin typeface="Arial"/>
                <a:cs typeface="Arial"/>
              </a:rPr>
              <a:t>38,87 g/L</a:t>
            </a:r>
            <a:endParaRPr lang="fr-FR" sz="2000" b="1" dirty="0">
              <a:latin typeface="Arial"/>
              <a:cs typeface="Arial"/>
            </a:endParaRPr>
          </a:p>
        </p:txBody>
      </p:sp>
      <p:sp>
        <p:nvSpPr>
          <p:cNvPr id="38" name="ZoneTexte 37"/>
          <p:cNvSpPr txBox="1"/>
          <p:nvPr/>
        </p:nvSpPr>
        <p:spPr>
          <a:xfrm>
            <a:off x="6894618" y="4077293"/>
            <a:ext cx="953982" cy="707886"/>
          </a:xfrm>
          <a:prstGeom prst="rect">
            <a:avLst/>
          </a:prstGeom>
          <a:solidFill>
            <a:srgbClr val="FFFF00"/>
          </a:solidFill>
          <a:ln>
            <a:solidFill>
              <a:srgbClr val="FFFF00"/>
            </a:solidFill>
          </a:ln>
          <a:scene3d>
            <a:camera prst="orthographicFront"/>
            <a:lightRig rig="threePt" dir="t"/>
          </a:scene3d>
          <a:sp3d>
            <a:bevelT/>
            <a:bevelB/>
          </a:sp3d>
        </p:spPr>
        <p:txBody>
          <a:bodyPr wrap="none" rtlCol="0">
            <a:spAutoFit/>
          </a:bodyPr>
          <a:lstStyle/>
          <a:p>
            <a:pPr algn="ctr"/>
            <a:r>
              <a:rPr lang="fr-FR" sz="2000" b="1" dirty="0" err="1" smtClean="0">
                <a:latin typeface="Arial"/>
                <a:cs typeface="Arial"/>
              </a:rPr>
              <a:t>IgG</a:t>
            </a:r>
            <a:r>
              <a:rPr lang="fr-FR" sz="2000" b="1" dirty="0" smtClean="0">
                <a:latin typeface="Arial"/>
                <a:cs typeface="Arial"/>
              </a:rPr>
              <a:t> K:</a:t>
            </a:r>
          </a:p>
          <a:p>
            <a:pPr algn="ctr"/>
            <a:r>
              <a:rPr lang="fr-FR" sz="2000" b="1" dirty="0" smtClean="0">
                <a:latin typeface="Arial"/>
                <a:cs typeface="Arial"/>
              </a:rPr>
              <a:t>53 g/L</a:t>
            </a:r>
            <a:endParaRPr lang="fr-FR" sz="2000" b="1" dirty="0">
              <a:latin typeface="Arial"/>
              <a:cs typeface="Arial"/>
            </a:endParaRPr>
          </a:p>
        </p:txBody>
      </p:sp>
      <p:grpSp>
        <p:nvGrpSpPr>
          <p:cNvPr id="3" name="Grouper 2"/>
          <p:cNvGrpSpPr/>
          <p:nvPr/>
        </p:nvGrpSpPr>
        <p:grpSpPr>
          <a:xfrm>
            <a:off x="2133600" y="3429000"/>
            <a:ext cx="6934200" cy="3200400"/>
            <a:chOff x="2133600" y="3429000"/>
            <a:chExt cx="6934200" cy="3200400"/>
          </a:xfrm>
        </p:grpSpPr>
        <p:sp>
          <p:nvSpPr>
            <p:cNvPr id="14" name="Flèche vers le bas 13"/>
            <p:cNvSpPr/>
            <p:nvPr/>
          </p:nvSpPr>
          <p:spPr>
            <a:xfrm>
              <a:off x="3048000" y="3429000"/>
              <a:ext cx="304800" cy="1371600"/>
            </a:xfrm>
            <a:prstGeom prst="downArrow">
              <a:avLst/>
            </a:prstGeom>
            <a:solidFill>
              <a:srgbClr val="FF0000"/>
            </a:solidFill>
            <a:ln>
              <a:solidFill>
                <a:srgbClr val="FF0000"/>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p:cNvSpPr txBox="1"/>
            <p:nvPr/>
          </p:nvSpPr>
          <p:spPr>
            <a:xfrm>
              <a:off x="2133600" y="4800600"/>
              <a:ext cx="1981200" cy="923330"/>
            </a:xfrm>
            <a:prstGeom prst="rect">
              <a:avLst/>
            </a:prstGeom>
            <a:noFill/>
            <a:ln w="38100" cap="flat" cmpd="sng" algn="ctr">
              <a:solidFill>
                <a:srgbClr val="FF0000"/>
              </a:solidFill>
              <a:prstDash val="solid"/>
              <a:round/>
              <a:headEnd type="none" w="med" len="med"/>
              <a:tailEnd type="none" w="med" len="med"/>
            </a:ln>
          </p:spPr>
          <p:txBody>
            <a:bodyPr wrap="square" rtlCol="0">
              <a:spAutoFit/>
            </a:bodyPr>
            <a:lstStyle/>
            <a:p>
              <a:pPr algn="ctr"/>
              <a:r>
                <a:rPr lang="fr-FR" b="1" dirty="0" smtClean="0"/>
                <a:t>Mai 2009:</a:t>
              </a:r>
            </a:p>
            <a:p>
              <a:pPr algn="ctr"/>
              <a:r>
                <a:rPr lang="fr-FR" b="1" dirty="0" smtClean="0"/>
                <a:t>Pneumopathie à Pneumocoque</a:t>
              </a:r>
            </a:p>
          </p:txBody>
        </p:sp>
        <p:sp>
          <p:nvSpPr>
            <p:cNvPr id="17" name="ZoneTexte 16"/>
            <p:cNvSpPr txBox="1"/>
            <p:nvPr/>
          </p:nvSpPr>
          <p:spPr>
            <a:xfrm>
              <a:off x="4191000" y="4419600"/>
              <a:ext cx="1787669" cy="646331"/>
            </a:xfrm>
            <a:prstGeom prst="rect">
              <a:avLst/>
            </a:prstGeom>
            <a:noFill/>
            <a:ln w="28575" cap="flat" cmpd="sng" algn="ctr">
              <a:solidFill>
                <a:srgbClr val="FF0000"/>
              </a:solidFill>
              <a:prstDash val="solid"/>
              <a:round/>
              <a:headEnd type="none" w="med" len="med"/>
              <a:tailEnd type="none" w="med" len="med"/>
            </a:ln>
          </p:spPr>
          <p:txBody>
            <a:bodyPr wrap="none" rtlCol="0">
              <a:spAutoFit/>
            </a:bodyPr>
            <a:lstStyle/>
            <a:p>
              <a:pPr algn="ctr"/>
              <a:r>
                <a:rPr lang="fr-FR" b="1" dirty="0" smtClean="0"/>
                <a:t>Pneumopathie</a:t>
              </a:r>
            </a:p>
            <a:p>
              <a:pPr algn="ctr"/>
              <a:r>
                <a:rPr lang="fr-FR" b="1" dirty="0" smtClean="0"/>
                <a:t> à Pneumocoque</a:t>
              </a:r>
            </a:p>
          </p:txBody>
        </p:sp>
        <p:sp>
          <p:nvSpPr>
            <p:cNvPr id="20" name="ZoneTexte 19"/>
            <p:cNvSpPr txBox="1"/>
            <p:nvPr/>
          </p:nvSpPr>
          <p:spPr>
            <a:xfrm>
              <a:off x="5715000" y="5144869"/>
              <a:ext cx="1149361" cy="646331"/>
            </a:xfrm>
            <a:prstGeom prst="rect">
              <a:avLst/>
            </a:prstGeom>
            <a:noFill/>
            <a:ln w="38100" cap="flat" cmpd="sng" algn="ctr">
              <a:solidFill>
                <a:srgbClr val="FF0000"/>
              </a:solidFill>
              <a:prstDash val="solid"/>
              <a:round/>
              <a:headEnd type="none" w="med" len="med"/>
              <a:tailEnd type="none" w="med" len="med"/>
            </a:ln>
          </p:spPr>
          <p:txBody>
            <a:bodyPr wrap="none" rtlCol="0">
              <a:spAutoFit/>
            </a:bodyPr>
            <a:lstStyle/>
            <a:p>
              <a:pPr algn="ctr"/>
              <a:r>
                <a:rPr lang="fr-FR" b="1" dirty="0" smtClean="0"/>
                <a:t>Juin 2010:</a:t>
              </a:r>
            </a:p>
            <a:p>
              <a:pPr algn="ctr"/>
              <a:r>
                <a:rPr lang="fr-FR" b="1" dirty="0" smtClean="0"/>
                <a:t>Varicelle</a:t>
              </a:r>
            </a:p>
          </p:txBody>
        </p:sp>
        <p:sp>
          <p:nvSpPr>
            <p:cNvPr id="23" name="Flèche vers le bas 22"/>
            <p:cNvSpPr/>
            <p:nvPr/>
          </p:nvSpPr>
          <p:spPr>
            <a:xfrm>
              <a:off x="6165839" y="3429000"/>
              <a:ext cx="304800" cy="1371600"/>
            </a:xfrm>
            <a:prstGeom prst="downArrow">
              <a:avLst/>
            </a:prstGeom>
            <a:solidFill>
              <a:srgbClr val="FF0000"/>
            </a:solidFill>
            <a:ln>
              <a:solidFill>
                <a:srgbClr val="FF0000"/>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Flèche vers le bas 23"/>
            <p:cNvSpPr/>
            <p:nvPr/>
          </p:nvSpPr>
          <p:spPr>
            <a:xfrm>
              <a:off x="4800601" y="3429000"/>
              <a:ext cx="381000" cy="990600"/>
            </a:xfrm>
            <a:prstGeom prst="downArrow">
              <a:avLst/>
            </a:prstGeom>
            <a:solidFill>
              <a:srgbClr val="FF0000"/>
            </a:solidFill>
            <a:ln>
              <a:solidFill>
                <a:srgbClr val="FF0000"/>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4495800" y="3733800"/>
              <a:ext cx="1371599" cy="400110"/>
            </a:xfrm>
            <a:prstGeom prst="rect">
              <a:avLst/>
            </a:prstGeom>
            <a:noFill/>
          </p:spPr>
          <p:txBody>
            <a:bodyPr wrap="square" rtlCol="0">
              <a:spAutoFit/>
            </a:bodyPr>
            <a:lstStyle/>
            <a:p>
              <a:pPr algn="ctr"/>
              <a:r>
                <a:rPr lang="fr-FR" sz="2000" b="1" dirty="0" smtClean="0">
                  <a:latin typeface="Arial"/>
                  <a:cs typeface="Arial"/>
                </a:rPr>
                <a:t>12/2009</a:t>
              </a:r>
              <a:endParaRPr lang="fr-FR" sz="2000" b="1" dirty="0">
                <a:latin typeface="Arial"/>
                <a:cs typeface="Arial"/>
              </a:endParaRPr>
            </a:p>
          </p:txBody>
        </p:sp>
        <p:grpSp>
          <p:nvGrpSpPr>
            <p:cNvPr id="2" name="Grouper 40"/>
            <p:cNvGrpSpPr/>
            <p:nvPr/>
          </p:nvGrpSpPr>
          <p:grpSpPr>
            <a:xfrm>
              <a:off x="7086600" y="3429000"/>
              <a:ext cx="1981200" cy="3200400"/>
              <a:chOff x="7086600" y="3429000"/>
              <a:chExt cx="1981200" cy="3200400"/>
            </a:xfrm>
          </p:grpSpPr>
          <p:sp>
            <p:nvSpPr>
              <p:cNvPr id="29" name="ZoneTexte 28"/>
              <p:cNvSpPr txBox="1"/>
              <p:nvPr/>
            </p:nvSpPr>
            <p:spPr>
              <a:xfrm>
                <a:off x="7086600" y="5152072"/>
                <a:ext cx="1981200" cy="1477328"/>
              </a:xfrm>
              <a:prstGeom prst="rect">
                <a:avLst/>
              </a:prstGeom>
              <a:noFill/>
              <a:ln w="38100" cap="flat" cmpd="sng" algn="ctr">
                <a:solidFill>
                  <a:srgbClr val="FF0000"/>
                </a:solidFill>
                <a:prstDash val="solid"/>
                <a:round/>
                <a:headEnd type="none" w="med" len="med"/>
                <a:tailEnd type="none" w="med" len="med"/>
              </a:ln>
            </p:spPr>
            <p:txBody>
              <a:bodyPr wrap="square" rtlCol="0">
                <a:spAutoFit/>
              </a:bodyPr>
              <a:lstStyle/>
              <a:p>
                <a:pPr algn="ctr"/>
                <a:r>
                  <a:rPr lang="fr-FR" b="1" dirty="0" smtClean="0"/>
                  <a:t>Mars 2011:</a:t>
                </a:r>
              </a:p>
              <a:p>
                <a:pPr algn="ctr"/>
                <a:r>
                  <a:rPr lang="fr-FR" b="1" dirty="0" smtClean="0"/>
                  <a:t>Pneumopathie +</a:t>
                </a:r>
              </a:p>
              <a:p>
                <a:pPr algn="ctr"/>
                <a:r>
                  <a:rPr lang="fr-FR" b="1" dirty="0" err="1" smtClean="0"/>
                  <a:t>Septicemie</a:t>
                </a:r>
                <a:r>
                  <a:rPr lang="fr-FR" b="1" dirty="0" smtClean="0"/>
                  <a:t> à </a:t>
                </a:r>
                <a:r>
                  <a:rPr lang="fr-FR" b="1" dirty="0" err="1" smtClean="0"/>
                  <a:t>Streptococcus</a:t>
                </a:r>
                <a:endParaRPr lang="fr-FR" b="1" dirty="0" smtClean="0"/>
              </a:p>
              <a:p>
                <a:pPr algn="ctr"/>
                <a:r>
                  <a:rPr lang="fr-FR" b="1" dirty="0" err="1" smtClean="0"/>
                  <a:t>Pneumoniae</a:t>
                </a:r>
                <a:r>
                  <a:rPr lang="fr-FR" b="1" dirty="0" smtClean="0"/>
                  <a:t> …</a:t>
                </a:r>
              </a:p>
            </p:txBody>
          </p:sp>
          <p:sp>
            <p:nvSpPr>
              <p:cNvPr id="39" name="Flèche vers le bas 38"/>
              <p:cNvSpPr/>
              <p:nvPr/>
            </p:nvSpPr>
            <p:spPr>
              <a:xfrm>
                <a:off x="8153400" y="3429000"/>
                <a:ext cx="304800" cy="1371600"/>
              </a:xfrm>
              <a:prstGeom prst="downArrow">
                <a:avLst/>
              </a:prstGeom>
              <a:solidFill>
                <a:srgbClr val="FF0000"/>
              </a:solidFill>
              <a:ln>
                <a:solidFill>
                  <a:srgbClr val="FF0000"/>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
        <p:nvSpPr>
          <p:cNvPr id="27" name="Parenthèse fermante 26"/>
          <p:cNvSpPr/>
          <p:nvPr/>
        </p:nvSpPr>
        <p:spPr>
          <a:xfrm>
            <a:off x="5334000" y="1981200"/>
            <a:ext cx="76200" cy="990600"/>
          </a:xfrm>
          <a:prstGeom prst="rightBracket">
            <a:avLst/>
          </a:prstGeom>
          <a:ln w="2857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0" name="Parenthèse fermante 29"/>
          <p:cNvSpPr/>
          <p:nvPr/>
        </p:nvSpPr>
        <p:spPr>
          <a:xfrm flipH="1">
            <a:off x="6477000" y="1981200"/>
            <a:ext cx="76200" cy="990600"/>
          </a:xfrm>
          <a:prstGeom prst="rightBracket">
            <a:avLst/>
          </a:prstGeom>
          <a:ln w="2857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3" name="Connecteur droit 32"/>
          <p:cNvCxnSpPr/>
          <p:nvPr/>
        </p:nvCxnSpPr>
        <p:spPr>
          <a:xfrm>
            <a:off x="5562600" y="2514600"/>
            <a:ext cx="762000" cy="1588"/>
          </a:xfrm>
          <a:prstGeom prst="line">
            <a:avLst/>
          </a:prstGeom>
          <a:ln w="57150" cap="flat" cmpd="sng" algn="ctr">
            <a:solidFill>
              <a:srgbClr val="000000"/>
            </a:solidFill>
            <a:prstDash val="dash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0" name="ZoneTexte 39"/>
          <p:cNvSpPr txBox="1"/>
          <p:nvPr/>
        </p:nvSpPr>
        <p:spPr>
          <a:xfrm>
            <a:off x="6781800" y="420469"/>
            <a:ext cx="1929322" cy="646331"/>
          </a:xfrm>
          <a:prstGeom prst="rect">
            <a:avLst/>
          </a:prstGeom>
          <a:noFill/>
        </p:spPr>
        <p:txBody>
          <a:bodyPr wrap="none" rtlCol="0">
            <a:spAutoFit/>
          </a:bodyPr>
          <a:lstStyle/>
          <a:p>
            <a:r>
              <a:rPr lang="fr-FR" b="1" dirty="0" smtClean="0">
                <a:latin typeface="Arial"/>
                <a:cs typeface="Arial"/>
              </a:rPr>
              <a:t>Changement </a:t>
            </a:r>
          </a:p>
          <a:p>
            <a:r>
              <a:rPr lang="fr-FR" b="1" dirty="0" smtClean="0">
                <a:latin typeface="Arial"/>
                <a:cs typeface="Arial"/>
              </a:rPr>
              <a:t>d’établissement</a:t>
            </a:r>
            <a:endParaRPr lang="fr-FR" b="1" dirty="0">
              <a:latin typeface="Arial"/>
              <a:cs typeface="Arial"/>
            </a:endParaRPr>
          </a:p>
        </p:txBody>
      </p:sp>
    </p:spTree>
    <p:extLst>
      <p:ext uri="{BB962C8B-B14F-4D97-AF65-F5344CB8AC3E}">
        <p14:creationId xmlns:p14="http://schemas.microsoft.com/office/powerpoint/2010/main" val="145665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158780" y="788091"/>
            <a:ext cx="3879820" cy="3418129"/>
          </a:xfrm>
          <a:prstGeom prst="rect">
            <a:avLst/>
          </a:prstGeom>
        </p:spPr>
      </p:pic>
      <p:sp>
        <p:nvSpPr>
          <p:cNvPr id="4" name="ZoneTexte 3"/>
          <p:cNvSpPr txBox="1"/>
          <p:nvPr/>
        </p:nvSpPr>
        <p:spPr>
          <a:xfrm>
            <a:off x="76200" y="152400"/>
            <a:ext cx="8917826" cy="523220"/>
          </a:xfrm>
          <a:prstGeom prst="rect">
            <a:avLst/>
          </a:prstGeom>
          <a:noFill/>
        </p:spPr>
        <p:txBody>
          <a:bodyPr wrap="none" rtlCol="0">
            <a:spAutoFit/>
          </a:bodyPr>
          <a:lstStyle/>
          <a:p>
            <a:pPr>
              <a:buClr>
                <a:srgbClr val="FF6600"/>
              </a:buClr>
              <a:buFont typeface="Wingdings" charset="2"/>
              <a:buChar char="v"/>
            </a:pPr>
            <a:r>
              <a:rPr lang="fr-FR" sz="2800" b="1" dirty="0" smtClean="0">
                <a:latin typeface="Arial"/>
                <a:cs typeface="Arial"/>
              </a:rPr>
              <a:t>Aout 2011: Bilan après 4 </a:t>
            </a:r>
            <a:r>
              <a:rPr lang="fr-FR" sz="2800" b="1" dirty="0" err="1" smtClean="0">
                <a:latin typeface="Arial"/>
                <a:cs typeface="Arial"/>
              </a:rPr>
              <a:t>cures-</a:t>
            </a:r>
            <a:r>
              <a:rPr lang="fr-FR" sz="2800" b="1" dirty="0" smtClean="0">
                <a:latin typeface="Arial"/>
                <a:cs typeface="Arial"/>
              </a:rPr>
              <a:t> Réponse partielle</a:t>
            </a:r>
            <a:endParaRPr lang="fr-FR" sz="2800" b="1" dirty="0">
              <a:latin typeface="Arial"/>
              <a:cs typeface="Arial"/>
            </a:endParaRPr>
          </a:p>
        </p:txBody>
      </p:sp>
      <p:sp>
        <p:nvSpPr>
          <p:cNvPr id="6" name="ZoneTexte 5"/>
          <p:cNvSpPr txBox="1"/>
          <p:nvPr/>
        </p:nvSpPr>
        <p:spPr>
          <a:xfrm>
            <a:off x="1676400" y="838200"/>
            <a:ext cx="2362200" cy="1015663"/>
          </a:xfrm>
          <a:prstGeom prst="rect">
            <a:avLst/>
          </a:prstGeom>
          <a:solidFill>
            <a:srgbClr val="FFFF00"/>
          </a:solidFill>
          <a:ln>
            <a:solidFill>
              <a:srgbClr val="FFFF00"/>
            </a:solidFill>
          </a:ln>
          <a:scene3d>
            <a:camera prst="orthographicFront"/>
            <a:lightRig rig="threePt" dir="t"/>
          </a:scene3d>
          <a:sp3d>
            <a:bevelT/>
            <a:bevelB/>
          </a:sp3d>
        </p:spPr>
        <p:txBody>
          <a:bodyPr wrap="square" rtlCol="0">
            <a:spAutoFit/>
          </a:bodyPr>
          <a:lstStyle/>
          <a:p>
            <a:r>
              <a:rPr lang="fr-FR" sz="2000" b="1" dirty="0" smtClean="0">
                <a:latin typeface="Arial"/>
                <a:cs typeface="Arial"/>
              </a:rPr>
              <a:t>Aout2011:</a:t>
            </a:r>
          </a:p>
          <a:p>
            <a:r>
              <a:rPr lang="fr-FR" sz="2000" b="1" dirty="0" err="1" smtClean="0">
                <a:latin typeface="Arial"/>
                <a:cs typeface="Arial"/>
              </a:rPr>
              <a:t>IgG</a:t>
            </a:r>
            <a:r>
              <a:rPr lang="fr-FR" sz="2000" b="1" dirty="0" smtClean="0">
                <a:latin typeface="Arial"/>
                <a:cs typeface="Arial"/>
              </a:rPr>
              <a:t>: 25 g/L</a:t>
            </a:r>
          </a:p>
          <a:p>
            <a:r>
              <a:rPr lang="fr-FR" sz="2000" b="1" dirty="0" smtClean="0">
                <a:latin typeface="Arial"/>
                <a:cs typeface="Arial"/>
              </a:rPr>
              <a:t>Beta2M: 3,6 mg/L</a:t>
            </a:r>
            <a:endParaRPr lang="fr-FR" sz="2000" b="1" dirty="0">
              <a:latin typeface="Arial"/>
              <a:cs typeface="Arial"/>
            </a:endParaRPr>
          </a:p>
        </p:txBody>
      </p:sp>
      <p:grpSp>
        <p:nvGrpSpPr>
          <p:cNvPr id="3" name="Grouper 13"/>
          <p:cNvGrpSpPr/>
          <p:nvPr/>
        </p:nvGrpSpPr>
        <p:grpSpPr>
          <a:xfrm>
            <a:off x="4495800" y="1285220"/>
            <a:ext cx="4038600" cy="2057400"/>
            <a:chOff x="4800600" y="2819400"/>
            <a:chExt cx="4038600" cy="2057400"/>
          </a:xfrm>
        </p:grpSpPr>
        <p:sp>
          <p:nvSpPr>
            <p:cNvPr id="11" name="Rectangle 10"/>
            <p:cNvSpPr/>
            <p:nvPr/>
          </p:nvSpPr>
          <p:spPr>
            <a:xfrm>
              <a:off x="4800600" y="2819400"/>
              <a:ext cx="4038600" cy="2057400"/>
            </a:xfrm>
            <a:prstGeom prst="rect">
              <a:avLst/>
            </a:prstGeom>
            <a:noFill/>
            <a:ln w="38100" cap="flat" cmpd="sng" algn="ctr">
              <a:solidFill>
                <a:srgbClr val="28A1C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4876800" y="2819400"/>
              <a:ext cx="3879888" cy="1200328"/>
            </a:xfrm>
            <a:prstGeom prst="rect">
              <a:avLst/>
            </a:prstGeom>
            <a:noFill/>
          </p:spPr>
          <p:txBody>
            <a:bodyPr wrap="square" rtlCol="0">
              <a:spAutoFit/>
            </a:bodyPr>
            <a:lstStyle/>
            <a:p>
              <a:r>
                <a:rPr lang="fr-FR" sz="2400" dirty="0" smtClean="0">
                  <a:latin typeface="Arial"/>
                  <a:cs typeface="Arial"/>
                </a:rPr>
                <a:t>Mais mauvaise tolérance</a:t>
              </a:r>
            </a:p>
            <a:p>
              <a:r>
                <a:rPr lang="fr-FR" sz="2400" dirty="0" smtClean="0">
                  <a:latin typeface="Arial"/>
                  <a:cs typeface="Arial"/>
                </a:rPr>
                <a:t>- 3</a:t>
              </a:r>
              <a:r>
                <a:rPr lang="fr-FR" sz="2400" baseline="30000" dirty="0" smtClean="0">
                  <a:latin typeface="Arial"/>
                  <a:cs typeface="Arial"/>
                </a:rPr>
                <a:t>ième</a:t>
              </a:r>
              <a:r>
                <a:rPr lang="fr-FR" sz="2400" dirty="0" smtClean="0">
                  <a:latin typeface="Arial"/>
                  <a:cs typeface="Arial"/>
                </a:rPr>
                <a:t> cure sans </a:t>
              </a:r>
              <a:r>
                <a:rPr lang="fr-FR" sz="2400" dirty="0" err="1" smtClean="0">
                  <a:latin typeface="Arial"/>
                  <a:cs typeface="Arial"/>
                </a:rPr>
                <a:t>Caelyx</a:t>
              </a:r>
              <a:r>
                <a:rPr lang="fr-FR" sz="2400" baseline="30000" dirty="0" smtClean="0">
                  <a:latin typeface="Arial"/>
                  <a:cs typeface="Arial"/>
                </a:rPr>
                <a:t>Ⓡ</a:t>
              </a:r>
              <a:endParaRPr lang="fr-FR" sz="2400" dirty="0" smtClean="0">
                <a:latin typeface="Arial"/>
                <a:cs typeface="Arial"/>
              </a:endParaRPr>
            </a:p>
            <a:p>
              <a:r>
                <a:rPr lang="fr-FR" sz="2400" dirty="0" smtClean="0">
                  <a:latin typeface="Arial"/>
                  <a:cs typeface="Arial"/>
                </a:rPr>
                <a:t>- 4</a:t>
              </a:r>
              <a:r>
                <a:rPr lang="fr-FR" sz="2400" baseline="30000" dirty="0" smtClean="0">
                  <a:latin typeface="Arial"/>
                  <a:cs typeface="Arial"/>
                </a:rPr>
                <a:t>ième</a:t>
              </a:r>
              <a:r>
                <a:rPr lang="fr-FR" sz="2400" dirty="0" smtClean="0">
                  <a:latin typeface="Arial"/>
                  <a:cs typeface="Arial"/>
                </a:rPr>
                <a:t>  cure sans </a:t>
              </a:r>
              <a:r>
                <a:rPr lang="fr-FR" sz="2400" dirty="0" err="1" smtClean="0">
                  <a:latin typeface="Arial"/>
                  <a:cs typeface="Arial"/>
                </a:rPr>
                <a:t>Velcade</a:t>
              </a:r>
              <a:r>
                <a:rPr lang="fr-FR" sz="2400" baseline="30000" dirty="0" smtClean="0">
                  <a:latin typeface="Arial"/>
                  <a:cs typeface="Arial"/>
                </a:rPr>
                <a:t>Ⓡ</a:t>
              </a:r>
              <a:endParaRPr lang="fr-FR" sz="2400" dirty="0">
                <a:latin typeface="Arial"/>
                <a:cs typeface="Arial"/>
              </a:endParaRPr>
            </a:p>
          </p:txBody>
        </p:sp>
        <p:sp>
          <p:nvSpPr>
            <p:cNvPr id="10" name="ZoneTexte 9"/>
            <p:cNvSpPr txBox="1"/>
            <p:nvPr/>
          </p:nvSpPr>
          <p:spPr>
            <a:xfrm>
              <a:off x="6019800" y="4086761"/>
              <a:ext cx="1600200" cy="707886"/>
            </a:xfrm>
            <a:prstGeom prst="rect">
              <a:avLst/>
            </a:prstGeom>
            <a:solidFill>
              <a:srgbClr val="FFFF00"/>
            </a:solidFill>
            <a:ln>
              <a:solidFill>
                <a:srgbClr val="FFFF00"/>
              </a:solidFill>
            </a:ln>
            <a:scene3d>
              <a:camera prst="orthographicFront"/>
              <a:lightRig rig="threePt" dir="t"/>
            </a:scene3d>
            <a:sp3d>
              <a:bevelT/>
              <a:bevelB/>
            </a:sp3d>
          </p:spPr>
          <p:txBody>
            <a:bodyPr wrap="square" rtlCol="0">
              <a:spAutoFit/>
            </a:bodyPr>
            <a:lstStyle/>
            <a:p>
              <a:r>
                <a:rPr lang="fr-FR" sz="2000" b="1" dirty="0" smtClean="0">
                  <a:latin typeface="Arial"/>
                  <a:cs typeface="Arial"/>
                </a:rPr>
                <a:t>Avril 2011</a:t>
              </a:r>
            </a:p>
            <a:p>
              <a:r>
                <a:rPr lang="fr-FR" sz="2000" b="1" dirty="0" err="1" smtClean="0">
                  <a:latin typeface="Arial"/>
                  <a:cs typeface="Arial"/>
                </a:rPr>
                <a:t>IgG</a:t>
              </a:r>
              <a:r>
                <a:rPr lang="fr-FR" sz="2000" b="1" dirty="0" smtClean="0">
                  <a:latin typeface="Arial"/>
                  <a:cs typeface="Arial"/>
                </a:rPr>
                <a:t> : 40 g/L</a:t>
              </a:r>
            </a:p>
          </p:txBody>
        </p:sp>
      </p:grpSp>
      <p:grpSp>
        <p:nvGrpSpPr>
          <p:cNvPr id="2" name="Grouper 1"/>
          <p:cNvGrpSpPr/>
          <p:nvPr/>
        </p:nvGrpSpPr>
        <p:grpSpPr>
          <a:xfrm>
            <a:off x="4039229" y="3839357"/>
            <a:ext cx="4957447" cy="2446738"/>
            <a:chOff x="4183607" y="3791231"/>
            <a:chExt cx="4957447" cy="2446738"/>
          </a:xfrm>
        </p:grpSpPr>
        <p:sp>
          <p:nvSpPr>
            <p:cNvPr id="15" name="ZoneTexte 14"/>
            <p:cNvSpPr txBox="1"/>
            <p:nvPr/>
          </p:nvSpPr>
          <p:spPr>
            <a:xfrm>
              <a:off x="4183607" y="3791231"/>
              <a:ext cx="4810419" cy="523220"/>
            </a:xfrm>
            <a:prstGeom prst="rect">
              <a:avLst/>
            </a:prstGeom>
            <a:noFill/>
          </p:spPr>
          <p:txBody>
            <a:bodyPr wrap="none" rtlCol="0">
              <a:spAutoFit/>
            </a:bodyPr>
            <a:lstStyle/>
            <a:p>
              <a:r>
                <a:rPr lang="fr-FR" sz="2800" b="1" i="1" dirty="0" smtClean="0">
                  <a:latin typeface="Arial"/>
                  <a:cs typeface="Arial"/>
                </a:rPr>
                <a:t>Intensification + Allogreffe</a:t>
              </a:r>
            </a:p>
          </p:txBody>
        </p:sp>
        <p:sp>
          <p:nvSpPr>
            <p:cNvPr id="16" name="Flèche droite rayée 15"/>
            <p:cNvSpPr/>
            <p:nvPr/>
          </p:nvSpPr>
          <p:spPr>
            <a:xfrm rot="16200000" flipH="1">
              <a:off x="6218350" y="4258771"/>
              <a:ext cx="702183" cy="1101777"/>
            </a:xfrm>
            <a:prstGeom prst="stripedRightArrow">
              <a:avLst/>
            </a:prstGeom>
            <a:solidFill>
              <a:srgbClr val="FF0000"/>
            </a:solidFill>
            <a:ln>
              <a:solidFill>
                <a:srgbClr val="FF6600"/>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4183607" y="5160751"/>
              <a:ext cx="4957447" cy="1077218"/>
            </a:xfrm>
            <a:prstGeom prst="rect">
              <a:avLst/>
            </a:prstGeom>
          </p:spPr>
          <p:txBody>
            <a:bodyPr wrap="none">
              <a:spAutoFit/>
            </a:bodyPr>
            <a:lstStyle/>
            <a:p>
              <a:r>
                <a:rPr lang="fr-FR" sz="3200" b="1" i="1" dirty="0">
                  <a:latin typeface="Arial"/>
                  <a:cs typeface="Arial"/>
                </a:rPr>
                <a:t>Sérologie </a:t>
              </a:r>
              <a:r>
                <a:rPr lang="fr-FR" sz="3200" b="1" i="1">
                  <a:latin typeface="Arial"/>
                  <a:cs typeface="Arial"/>
                </a:rPr>
                <a:t>VIH </a:t>
              </a:r>
              <a:endParaRPr lang="fr-FR" sz="3200" b="1" i="1" smtClean="0">
                <a:latin typeface="Arial"/>
                <a:cs typeface="Arial"/>
              </a:endParaRPr>
            </a:p>
            <a:p>
              <a:r>
                <a:rPr lang="fr-FR" sz="3200" b="1" i="1" dirty="0" smtClean="0">
                  <a:latin typeface="Arial"/>
                  <a:cs typeface="Arial"/>
                </a:rPr>
                <a:t>dans </a:t>
              </a:r>
              <a:r>
                <a:rPr lang="fr-FR" sz="3200" b="1" i="1" dirty="0">
                  <a:latin typeface="Arial"/>
                  <a:cs typeface="Arial"/>
                </a:rPr>
                <a:t>le bilan </a:t>
              </a:r>
              <a:r>
                <a:rPr lang="fr-FR" sz="3200" b="1" i="1" dirty="0" err="1">
                  <a:latin typeface="Arial"/>
                  <a:cs typeface="Arial"/>
                </a:rPr>
                <a:t>prégreffe</a:t>
              </a:r>
              <a:r>
                <a:rPr lang="is-IS" sz="3200" b="1" i="1" dirty="0">
                  <a:latin typeface="Arial"/>
                  <a:cs typeface="Arial"/>
                </a:rPr>
                <a:t>…</a:t>
              </a:r>
              <a:endParaRPr lang="fr-FR" sz="3200" b="1" i="1" dirty="0">
                <a:latin typeface="Arial"/>
                <a:cs typeface="Arial"/>
              </a:endParaRPr>
            </a:p>
          </p:txBody>
        </p:sp>
      </p:grpSp>
    </p:spTree>
    <p:extLst>
      <p:ext uri="{BB962C8B-B14F-4D97-AF65-F5344CB8AC3E}">
        <p14:creationId xmlns:p14="http://schemas.microsoft.com/office/powerpoint/2010/main" val="24859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729844" y="1371600"/>
            <a:ext cx="5775940" cy="954107"/>
          </a:xfrm>
          <a:prstGeom prst="rect">
            <a:avLst/>
          </a:prstGeom>
          <a:noFill/>
        </p:spPr>
        <p:txBody>
          <a:bodyPr wrap="none" rtlCol="0">
            <a:spAutoFit/>
          </a:bodyPr>
          <a:lstStyle/>
          <a:p>
            <a:pPr>
              <a:buClr>
                <a:srgbClr val="FFC000"/>
              </a:buClr>
              <a:buFont typeface="Wingdings" charset="2"/>
              <a:buChar char="v"/>
            </a:pPr>
            <a:r>
              <a:rPr lang="fr-FR" sz="2800" b="1" dirty="0" smtClean="0">
                <a:latin typeface="Arial"/>
                <a:cs typeface="Arial"/>
              </a:rPr>
              <a:t> Dépistage  à plus de 3 ans </a:t>
            </a:r>
          </a:p>
          <a:p>
            <a:pPr>
              <a:buClr>
                <a:srgbClr val="FFC000"/>
              </a:buClr>
            </a:pPr>
            <a:r>
              <a:rPr lang="fr-FR" sz="2800" b="1" dirty="0" smtClean="0">
                <a:latin typeface="Arial"/>
                <a:cs typeface="Arial"/>
              </a:rPr>
              <a:t>du diagnostic initial d’un cancer </a:t>
            </a:r>
            <a:endParaRPr lang="fr-FR" sz="2800" b="1" dirty="0">
              <a:latin typeface="Arial"/>
              <a:cs typeface="Arial"/>
            </a:endParaRPr>
          </a:p>
        </p:txBody>
      </p:sp>
      <p:sp>
        <p:nvSpPr>
          <p:cNvPr id="8" name="ZoneTexte 7"/>
          <p:cNvSpPr txBox="1"/>
          <p:nvPr/>
        </p:nvSpPr>
        <p:spPr>
          <a:xfrm>
            <a:off x="1719714" y="2362200"/>
            <a:ext cx="6814686" cy="954107"/>
          </a:xfrm>
          <a:prstGeom prst="rect">
            <a:avLst/>
          </a:prstGeom>
          <a:noFill/>
        </p:spPr>
        <p:txBody>
          <a:bodyPr wrap="none" rtlCol="0">
            <a:spAutoFit/>
          </a:bodyPr>
          <a:lstStyle/>
          <a:p>
            <a:pPr>
              <a:buClr>
                <a:srgbClr val="FFC000"/>
              </a:buClr>
              <a:buFont typeface="Wingdings" charset="2"/>
              <a:buChar char="v"/>
            </a:pPr>
            <a:r>
              <a:rPr lang="fr-FR" sz="2800" b="1" dirty="0" smtClean="0">
                <a:latin typeface="Arial"/>
                <a:cs typeface="Arial"/>
              </a:rPr>
              <a:t> Dépistage  après plusieurs épisodes</a:t>
            </a:r>
          </a:p>
          <a:p>
            <a:pPr>
              <a:buClr>
                <a:srgbClr val="FFC000"/>
              </a:buClr>
            </a:pPr>
            <a:r>
              <a:rPr lang="fr-FR" sz="2800" b="1" dirty="0" smtClean="0">
                <a:latin typeface="Arial"/>
                <a:cs typeface="Arial"/>
              </a:rPr>
              <a:t>Infectieux à pneumocoque</a:t>
            </a:r>
            <a:endParaRPr lang="fr-FR" sz="2800" b="1" dirty="0">
              <a:latin typeface="Arial"/>
              <a:cs typeface="Arial"/>
            </a:endParaRPr>
          </a:p>
        </p:txBody>
      </p:sp>
      <p:sp>
        <p:nvSpPr>
          <p:cNvPr id="9" name="Flèche droite rayée 8"/>
          <p:cNvSpPr/>
          <p:nvPr/>
        </p:nvSpPr>
        <p:spPr>
          <a:xfrm>
            <a:off x="457200" y="2170093"/>
            <a:ext cx="1066800" cy="1143000"/>
          </a:xfrm>
          <a:prstGeom prst="stripedRightArrow">
            <a:avLst/>
          </a:prstGeom>
          <a:solidFill>
            <a:srgbClr val="FF0000"/>
          </a:solidFill>
          <a:ln>
            <a:solidFill>
              <a:srgbClr val="005425"/>
            </a:solidFill>
          </a:ln>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FFC000"/>
              </a:buClr>
            </a:pPr>
            <a:endParaRPr lang="fr-FR">
              <a:solidFill>
                <a:srgbClr val="28A1C1"/>
              </a:solidFill>
            </a:endParaRPr>
          </a:p>
        </p:txBody>
      </p:sp>
      <p:sp>
        <p:nvSpPr>
          <p:cNvPr id="10" name="ZoneTexte 9"/>
          <p:cNvSpPr txBox="1"/>
          <p:nvPr/>
        </p:nvSpPr>
        <p:spPr>
          <a:xfrm>
            <a:off x="1729844" y="3313093"/>
            <a:ext cx="5559535" cy="954107"/>
          </a:xfrm>
          <a:prstGeom prst="rect">
            <a:avLst/>
          </a:prstGeom>
          <a:noFill/>
        </p:spPr>
        <p:txBody>
          <a:bodyPr wrap="none" rtlCol="0">
            <a:spAutoFit/>
          </a:bodyPr>
          <a:lstStyle/>
          <a:p>
            <a:pPr>
              <a:buClr>
                <a:srgbClr val="FFC000"/>
              </a:buClr>
              <a:buFont typeface="Wingdings" charset="2"/>
              <a:buChar char="v"/>
            </a:pPr>
            <a:r>
              <a:rPr lang="fr-FR" sz="2800" b="1" dirty="0" smtClean="0">
                <a:solidFill>
                  <a:srgbClr val="28A1C1"/>
                </a:solidFill>
                <a:latin typeface="Arial"/>
                <a:cs typeface="Arial"/>
              </a:rPr>
              <a:t> Dépistage  à un stade </a:t>
            </a:r>
          </a:p>
          <a:p>
            <a:pPr>
              <a:buClr>
                <a:srgbClr val="FFC000"/>
              </a:buClr>
            </a:pPr>
            <a:r>
              <a:rPr lang="fr-FR" sz="2800" b="1" dirty="0" smtClean="0">
                <a:solidFill>
                  <a:srgbClr val="28A1C1"/>
                </a:solidFill>
                <a:latin typeface="Arial"/>
                <a:cs typeface="Arial"/>
              </a:rPr>
              <a:t>d’Immunodépression avancée: </a:t>
            </a:r>
            <a:endParaRPr lang="fr-FR" sz="2800" b="1" dirty="0">
              <a:solidFill>
                <a:srgbClr val="28A1C1"/>
              </a:solidFill>
              <a:latin typeface="Arial"/>
              <a:cs typeface="Arial"/>
            </a:endParaRPr>
          </a:p>
        </p:txBody>
      </p:sp>
      <p:sp>
        <p:nvSpPr>
          <p:cNvPr id="11" name="ZoneTexte 10"/>
          <p:cNvSpPr txBox="1"/>
          <p:nvPr/>
        </p:nvSpPr>
        <p:spPr>
          <a:xfrm>
            <a:off x="2209800" y="4572000"/>
            <a:ext cx="4267200" cy="1323439"/>
          </a:xfrm>
          <a:prstGeom prst="rect">
            <a:avLst/>
          </a:prstGeom>
          <a:noFill/>
        </p:spPr>
        <p:txBody>
          <a:bodyPr wrap="square" rtlCol="0">
            <a:spAutoFit/>
          </a:bodyPr>
          <a:lstStyle/>
          <a:p>
            <a:pPr algn="ctr"/>
            <a:r>
              <a:rPr lang="fr-FR" sz="4000" b="1" dirty="0" smtClean="0">
                <a:solidFill>
                  <a:srgbClr val="C00000"/>
                </a:solidFill>
                <a:latin typeface="Arial"/>
                <a:cs typeface="Arial"/>
              </a:rPr>
              <a:t>CD4: 24/mm</a:t>
            </a:r>
            <a:r>
              <a:rPr lang="fr-FR" sz="4000" b="1" baseline="30000" dirty="0" smtClean="0">
                <a:solidFill>
                  <a:srgbClr val="C00000"/>
                </a:solidFill>
                <a:latin typeface="Arial"/>
                <a:cs typeface="Arial"/>
              </a:rPr>
              <a:t>3</a:t>
            </a:r>
          </a:p>
          <a:p>
            <a:pPr algn="ctr"/>
            <a:r>
              <a:rPr lang="fr-FR" sz="4000" b="1" baseline="30000" dirty="0" smtClean="0">
                <a:solidFill>
                  <a:srgbClr val="C00000"/>
                </a:solidFill>
                <a:latin typeface="Arial"/>
                <a:cs typeface="Arial"/>
              </a:rPr>
              <a:t>(</a:t>
            </a:r>
            <a:r>
              <a:rPr lang="fr-FR" sz="4000" b="1" baseline="30000" dirty="0" err="1" smtClean="0">
                <a:solidFill>
                  <a:srgbClr val="C00000"/>
                </a:solidFill>
                <a:latin typeface="Arial"/>
                <a:cs typeface="Arial"/>
              </a:rPr>
              <a:t>Nle</a:t>
            </a:r>
            <a:r>
              <a:rPr lang="fr-FR" sz="4000" b="1" baseline="30000" dirty="0" smtClean="0">
                <a:solidFill>
                  <a:srgbClr val="C00000"/>
                </a:solidFill>
                <a:latin typeface="Arial"/>
                <a:cs typeface="Arial"/>
              </a:rPr>
              <a:t>: 600-1200)</a:t>
            </a:r>
            <a:r>
              <a:rPr lang="fr-FR" sz="4000" b="1" dirty="0" smtClean="0">
                <a:solidFill>
                  <a:srgbClr val="C00000"/>
                </a:solidFill>
                <a:latin typeface="Arial"/>
                <a:cs typeface="Arial"/>
              </a:rPr>
              <a:t> </a:t>
            </a:r>
            <a:endParaRPr lang="fr-FR" sz="4000" b="1" dirty="0">
              <a:solidFill>
                <a:srgbClr val="C00000"/>
              </a:solidFill>
              <a:latin typeface="Arial"/>
              <a:cs typeface="Arial"/>
            </a:endParaRPr>
          </a:p>
        </p:txBody>
      </p:sp>
    </p:spTree>
    <p:extLst>
      <p:ext uri="{BB962C8B-B14F-4D97-AF65-F5344CB8AC3E}">
        <p14:creationId xmlns:p14="http://schemas.microsoft.com/office/powerpoint/2010/main" val="127390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34179" y="204231"/>
            <a:ext cx="8468985" cy="1200329"/>
          </a:xfrm>
          <a:prstGeom prst="rect">
            <a:avLst/>
          </a:prstGeom>
          <a:noFill/>
        </p:spPr>
        <p:txBody>
          <a:bodyPr wrap="none" rtlCol="0">
            <a:spAutoFit/>
          </a:bodyPr>
          <a:lstStyle/>
          <a:p>
            <a:pPr algn="ctr"/>
            <a:r>
              <a:rPr lang="fr-FR" sz="3600" dirty="0" smtClean="0">
                <a:latin typeface="Arial" charset="0"/>
                <a:ea typeface="Arial" charset="0"/>
                <a:cs typeface="Arial" charset="0"/>
              </a:rPr>
              <a:t>Diagnostic tardif d’une séropositivité VIH</a:t>
            </a:r>
          </a:p>
          <a:p>
            <a:pPr algn="ctr"/>
            <a:r>
              <a:rPr lang="fr-FR" sz="3600" dirty="0" smtClean="0">
                <a:latin typeface="Arial" charset="0"/>
                <a:ea typeface="Arial" charset="0"/>
                <a:cs typeface="Arial" charset="0"/>
              </a:rPr>
              <a:t>chez les patients atteints d’un cancer </a:t>
            </a:r>
          </a:p>
        </p:txBody>
      </p:sp>
      <p:grpSp>
        <p:nvGrpSpPr>
          <p:cNvPr id="5" name="Grouper 10"/>
          <p:cNvGrpSpPr/>
          <p:nvPr/>
        </p:nvGrpSpPr>
        <p:grpSpPr>
          <a:xfrm>
            <a:off x="837668" y="1486926"/>
            <a:ext cx="7484536" cy="101601"/>
            <a:chOff x="965214" y="1317104"/>
            <a:chExt cx="7484536" cy="101601"/>
          </a:xfrm>
        </p:grpSpPr>
        <p:sp>
          <p:nvSpPr>
            <p:cNvPr id="6"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Arial"/>
                <a:ea typeface="+mn-ea"/>
                <a:cs typeface="Arial"/>
              </a:endParaRPr>
            </a:p>
          </p:txBody>
        </p:sp>
        <p:sp>
          <p:nvSpPr>
            <p:cNvPr id="7"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Arial"/>
                <a:ea typeface="+mn-ea"/>
                <a:cs typeface="Arial"/>
              </a:endParaRPr>
            </a:p>
          </p:txBody>
        </p:sp>
      </p:grpSp>
      <p:sp>
        <p:nvSpPr>
          <p:cNvPr id="9" name="ZoneTexte 8"/>
          <p:cNvSpPr txBox="1"/>
          <p:nvPr/>
        </p:nvSpPr>
        <p:spPr>
          <a:xfrm>
            <a:off x="1642930" y="2970796"/>
            <a:ext cx="5593549" cy="954107"/>
          </a:xfrm>
          <a:prstGeom prst="rect">
            <a:avLst/>
          </a:prstGeom>
          <a:noFill/>
        </p:spPr>
        <p:txBody>
          <a:bodyPr wrap="none" rtlCol="0">
            <a:spAutoFit/>
          </a:bodyPr>
          <a:lstStyle/>
          <a:p>
            <a:pPr>
              <a:buFontTx/>
              <a:buChar char="-"/>
            </a:pPr>
            <a:r>
              <a:rPr lang="fr-FR" sz="2800" dirty="0" smtClean="0">
                <a:solidFill>
                  <a:srgbClr val="000071"/>
                </a:solidFill>
                <a:latin typeface="Arial"/>
                <a:cs typeface="Arial"/>
              </a:rPr>
              <a:t> 3 cures d’</a:t>
            </a:r>
            <a:r>
              <a:rPr lang="fr-FR" sz="2800" dirty="0" err="1" smtClean="0">
                <a:solidFill>
                  <a:srgbClr val="000071"/>
                </a:solidFill>
                <a:latin typeface="Arial"/>
                <a:cs typeface="Arial"/>
              </a:rPr>
              <a:t>antracyclines</a:t>
            </a:r>
            <a:r>
              <a:rPr lang="fr-FR" sz="2800" dirty="0" smtClean="0">
                <a:solidFill>
                  <a:srgbClr val="000071"/>
                </a:solidFill>
                <a:latin typeface="Arial"/>
                <a:cs typeface="Arial"/>
              </a:rPr>
              <a:t>: Echec</a:t>
            </a:r>
          </a:p>
          <a:p>
            <a:r>
              <a:rPr lang="fr-FR" sz="2800" dirty="0" smtClean="0">
                <a:solidFill>
                  <a:srgbClr val="000071"/>
                </a:solidFill>
                <a:latin typeface="Arial"/>
                <a:cs typeface="Arial"/>
              </a:rPr>
              <a:t>- 10 cures de </a:t>
            </a:r>
            <a:r>
              <a:rPr lang="fr-FR" sz="2800" dirty="0" err="1" smtClean="0">
                <a:solidFill>
                  <a:srgbClr val="000071"/>
                </a:solidFill>
                <a:latin typeface="Arial"/>
                <a:cs typeface="Arial"/>
              </a:rPr>
              <a:t>Dacarbazine</a:t>
            </a:r>
            <a:r>
              <a:rPr lang="fr-FR" sz="2800" dirty="0" smtClean="0">
                <a:solidFill>
                  <a:srgbClr val="000071"/>
                </a:solidFill>
                <a:latin typeface="Arial"/>
                <a:cs typeface="Arial"/>
              </a:rPr>
              <a:t>: Echec</a:t>
            </a:r>
            <a:endParaRPr lang="fr-FR" sz="2800" dirty="0">
              <a:solidFill>
                <a:srgbClr val="000071"/>
              </a:solidFill>
              <a:latin typeface="Arial"/>
              <a:cs typeface="Arial"/>
            </a:endParaRPr>
          </a:p>
        </p:txBody>
      </p:sp>
      <p:sp>
        <p:nvSpPr>
          <p:cNvPr id="12" name="ZoneTexte 11"/>
          <p:cNvSpPr txBox="1"/>
          <p:nvPr/>
        </p:nvSpPr>
        <p:spPr>
          <a:xfrm>
            <a:off x="3056242" y="5687104"/>
            <a:ext cx="2544286" cy="584775"/>
          </a:xfrm>
          <a:prstGeom prst="rect">
            <a:avLst/>
          </a:prstGeom>
          <a:noFill/>
          <a:ln w="57150" cap="flat" cmpd="sng" algn="ctr">
            <a:solidFill>
              <a:srgbClr val="28A1C1"/>
            </a:solidFill>
            <a:prstDash val="solid"/>
            <a:round/>
            <a:headEnd type="none" w="med" len="med"/>
            <a:tailEnd type="none" w="med" len="med"/>
          </a:ln>
          <a:scene3d>
            <a:camera prst="orthographicFront"/>
            <a:lightRig rig="threePt" dir="t"/>
          </a:scene3d>
          <a:sp3d>
            <a:bevelT/>
          </a:sp3d>
        </p:spPr>
        <p:txBody>
          <a:bodyPr wrap="none" rtlCol="0">
            <a:spAutoFit/>
          </a:bodyPr>
          <a:lstStyle/>
          <a:p>
            <a:r>
              <a:rPr lang="fr-FR" sz="3200" b="1" dirty="0" smtClean="0">
                <a:solidFill>
                  <a:srgbClr val="C00000"/>
                </a:solidFill>
              </a:rPr>
              <a:t>CD4: 49/mm3</a:t>
            </a:r>
            <a:endParaRPr lang="fr-FR" sz="3200" b="1" dirty="0">
              <a:solidFill>
                <a:srgbClr val="C00000"/>
              </a:solidFill>
            </a:endParaRPr>
          </a:p>
        </p:txBody>
      </p:sp>
      <p:sp>
        <p:nvSpPr>
          <p:cNvPr id="13" name="Rectangle 12"/>
          <p:cNvSpPr/>
          <p:nvPr/>
        </p:nvSpPr>
        <p:spPr>
          <a:xfrm>
            <a:off x="186028" y="2072856"/>
            <a:ext cx="8738290" cy="830997"/>
          </a:xfrm>
          <a:prstGeom prst="rect">
            <a:avLst/>
          </a:prstGeom>
        </p:spPr>
        <p:txBody>
          <a:bodyPr wrap="none">
            <a:spAutoFit/>
          </a:bodyPr>
          <a:lstStyle/>
          <a:p>
            <a:pPr>
              <a:buClr>
                <a:srgbClr val="FF6600"/>
              </a:buClr>
              <a:buFont typeface="Arial"/>
              <a:buChar char="•"/>
            </a:pPr>
            <a:r>
              <a:rPr lang="fr-FR" sz="2400" dirty="0" smtClean="0">
                <a:solidFill>
                  <a:srgbClr val="21116B"/>
                </a:solidFill>
                <a:latin typeface="Arial"/>
                <a:cs typeface="Arial"/>
              </a:rPr>
              <a:t> Homme 71 ans</a:t>
            </a:r>
          </a:p>
          <a:p>
            <a:r>
              <a:rPr lang="fr-FR" sz="2400" b="1" dirty="0" smtClean="0">
                <a:solidFill>
                  <a:srgbClr val="21116B"/>
                </a:solidFill>
                <a:latin typeface="Arial"/>
                <a:cs typeface="Arial"/>
              </a:rPr>
              <a:t>Juillet 2014: </a:t>
            </a:r>
            <a:r>
              <a:rPr lang="fr-FR" sz="2400" dirty="0" smtClean="0">
                <a:solidFill>
                  <a:srgbClr val="21116B"/>
                </a:solidFill>
                <a:latin typeface="Arial"/>
                <a:cs typeface="Arial"/>
              </a:rPr>
              <a:t>Liposarcome dédifférencié </a:t>
            </a:r>
            <a:r>
              <a:rPr lang="fr-FR" sz="2400" dirty="0" err="1" smtClean="0">
                <a:solidFill>
                  <a:srgbClr val="21116B"/>
                </a:solidFill>
                <a:latin typeface="Arial"/>
                <a:cs typeface="Arial"/>
              </a:rPr>
              <a:t>sous-diaphragmatique</a:t>
            </a:r>
            <a:endParaRPr lang="fr-FR" sz="2400" dirty="0">
              <a:latin typeface="Arial"/>
              <a:cs typeface="Arial"/>
            </a:endParaRPr>
          </a:p>
        </p:txBody>
      </p:sp>
      <p:grpSp>
        <p:nvGrpSpPr>
          <p:cNvPr id="14" name="Grouper 13"/>
          <p:cNvGrpSpPr/>
          <p:nvPr/>
        </p:nvGrpSpPr>
        <p:grpSpPr>
          <a:xfrm>
            <a:off x="179620" y="4146914"/>
            <a:ext cx="8829216" cy="2377765"/>
            <a:chOff x="826950" y="4146914"/>
            <a:chExt cx="8294303" cy="2377765"/>
          </a:xfrm>
        </p:grpSpPr>
        <p:sp>
          <p:nvSpPr>
            <p:cNvPr id="10" name="ZoneTexte 9"/>
            <p:cNvSpPr txBox="1"/>
            <p:nvPr/>
          </p:nvSpPr>
          <p:spPr>
            <a:xfrm>
              <a:off x="826950" y="4146914"/>
              <a:ext cx="8294303" cy="954107"/>
            </a:xfrm>
            <a:prstGeom prst="rect">
              <a:avLst/>
            </a:prstGeom>
            <a:noFill/>
            <a:ln w="57150" cap="flat" cmpd="sng" algn="ctr">
              <a:solidFill>
                <a:srgbClr val="FF6600"/>
              </a:solidFill>
              <a:prstDash val="solid"/>
              <a:round/>
              <a:headEnd type="none" w="med" len="med"/>
              <a:tailEnd type="none" w="med" len="med"/>
            </a:ln>
          </p:spPr>
          <p:txBody>
            <a:bodyPr wrap="none" rtlCol="0">
              <a:spAutoFit/>
            </a:bodyPr>
            <a:lstStyle/>
            <a:p>
              <a:pPr algn="ctr">
                <a:buClr>
                  <a:srgbClr val="FF6600"/>
                </a:buClr>
                <a:buFont typeface="Wingdings" charset="2"/>
                <a:buChar char="v"/>
              </a:pPr>
              <a:r>
                <a:rPr lang="fr-FR" sz="2800" b="1" dirty="0" smtClean="0">
                  <a:solidFill>
                    <a:srgbClr val="000071"/>
                  </a:solidFill>
                  <a:latin typeface="Arial"/>
                  <a:cs typeface="Arial"/>
                </a:rPr>
                <a:t> Juillet 2015</a:t>
              </a:r>
              <a:r>
                <a:rPr lang="fr-FR" sz="2800" b="1" smtClean="0">
                  <a:solidFill>
                    <a:srgbClr val="000071"/>
                  </a:solidFill>
                  <a:latin typeface="Arial"/>
                  <a:cs typeface="Arial"/>
                </a:rPr>
                <a:t>: </a:t>
              </a:r>
              <a:r>
                <a:rPr lang="fr-FR" sz="2800" smtClean="0">
                  <a:solidFill>
                    <a:srgbClr val="000071"/>
                  </a:solidFill>
                  <a:latin typeface="Arial"/>
                  <a:cs typeface="Arial"/>
                </a:rPr>
                <a:t>Transfert dans </a:t>
              </a:r>
              <a:r>
                <a:rPr lang="fr-FR" sz="2800" dirty="0" smtClean="0">
                  <a:solidFill>
                    <a:srgbClr val="000071"/>
                  </a:solidFill>
                  <a:latin typeface="Arial"/>
                  <a:cs typeface="Arial"/>
                </a:rPr>
                <a:t>un </a:t>
              </a:r>
              <a:r>
                <a:rPr lang="fr-FR" sz="2800" smtClean="0">
                  <a:solidFill>
                    <a:srgbClr val="000071"/>
                  </a:solidFill>
                  <a:latin typeface="Arial"/>
                  <a:cs typeface="Arial"/>
                </a:rPr>
                <a:t>centre participant à </a:t>
              </a:r>
              <a:endParaRPr lang="fr-FR" sz="2800">
                <a:solidFill>
                  <a:srgbClr val="000071"/>
                </a:solidFill>
                <a:latin typeface="Arial"/>
                <a:cs typeface="Arial"/>
              </a:endParaRPr>
            </a:p>
            <a:p>
              <a:pPr algn="ctr">
                <a:buClr>
                  <a:srgbClr val="FF6600"/>
                </a:buClr>
              </a:pPr>
              <a:r>
                <a:rPr lang="fr-FR" sz="2800" dirty="0" smtClean="0">
                  <a:solidFill>
                    <a:srgbClr val="000071"/>
                  </a:solidFill>
                  <a:latin typeface="Arial"/>
                  <a:cs typeface="Arial"/>
                </a:rPr>
                <a:t>la RCP de recours Cancer-VIH en ONCO-PACA</a:t>
              </a:r>
            </a:p>
          </p:txBody>
        </p:sp>
        <p:sp>
          <p:nvSpPr>
            <p:cNvPr id="11" name="Rectangle 10"/>
            <p:cNvSpPr/>
            <p:nvPr/>
          </p:nvSpPr>
          <p:spPr>
            <a:xfrm>
              <a:off x="1642930" y="5124602"/>
              <a:ext cx="6746670" cy="523220"/>
            </a:xfrm>
            <a:prstGeom prst="rect">
              <a:avLst/>
            </a:prstGeom>
          </p:spPr>
          <p:txBody>
            <a:bodyPr wrap="none">
              <a:spAutoFit/>
            </a:bodyPr>
            <a:lstStyle/>
            <a:p>
              <a:r>
                <a:rPr lang="fr-FR" sz="2800" dirty="0" smtClean="0">
                  <a:solidFill>
                    <a:srgbClr val="000071"/>
                  </a:solidFill>
                  <a:latin typeface="Arial"/>
                  <a:cs typeface="Arial"/>
                </a:rPr>
                <a:t>Dépistage du VIH inscrit dans le bilan initial:</a:t>
              </a:r>
            </a:p>
          </p:txBody>
        </p:sp>
        <p:sp>
          <p:nvSpPr>
            <p:cNvPr id="15" name="Flèche droite rayée 14"/>
            <p:cNvSpPr/>
            <p:nvPr/>
          </p:nvSpPr>
          <p:spPr>
            <a:xfrm>
              <a:off x="2648912" y="5671403"/>
              <a:ext cx="652847" cy="853276"/>
            </a:xfrm>
            <a:prstGeom prst="stripedRightArrow">
              <a:avLst/>
            </a:prstGeom>
            <a:solidFill>
              <a:srgbClr val="FF6600"/>
            </a:solidFill>
            <a:ln>
              <a:solidFill>
                <a:srgbClr val="FF6600"/>
              </a:solid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21116B"/>
                </a:solidFill>
              </a:endParaRPr>
            </a:p>
          </p:txBody>
        </p:sp>
      </p:grpSp>
    </p:spTree>
    <p:extLst>
      <p:ext uri="{BB962C8B-B14F-4D97-AF65-F5344CB8AC3E}">
        <p14:creationId xmlns:p14="http://schemas.microsoft.com/office/powerpoint/2010/main" val="183346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80">
                                          <p:stCondLst>
                                            <p:cond delay="0"/>
                                          </p:stCondLst>
                                        </p:cTn>
                                        <p:tgtEl>
                                          <p:spTgt spid="12"/>
                                        </p:tgtEl>
                                      </p:cBhvr>
                                    </p:animEffect>
                                    <p:anim calcmode="lin" valueType="num">
                                      <p:cBhvr>
                                        <p:cTn id="1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8" dur="26">
                                          <p:stCondLst>
                                            <p:cond delay="650"/>
                                          </p:stCondLst>
                                        </p:cTn>
                                        <p:tgtEl>
                                          <p:spTgt spid="12"/>
                                        </p:tgtEl>
                                      </p:cBhvr>
                                      <p:to x="100000" y="60000"/>
                                    </p:animScale>
                                    <p:animScale>
                                      <p:cBhvr>
                                        <p:cTn id="19" dur="166" decel="50000">
                                          <p:stCondLst>
                                            <p:cond delay="676"/>
                                          </p:stCondLst>
                                        </p:cTn>
                                        <p:tgtEl>
                                          <p:spTgt spid="12"/>
                                        </p:tgtEl>
                                      </p:cBhvr>
                                      <p:to x="100000" y="100000"/>
                                    </p:animScale>
                                    <p:animScale>
                                      <p:cBhvr>
                                        <p:cTn id="20" dur="26">
                                          <p:stCondLst>
                                            <p:cond delay="1312"/>
                                          </p:stCondLst>
                                        </p:cTn>
                                        <p:tgtEl>
                                          <p:spTgt spid="12"/>
                                        </p:tgtEl>
                                      </p:cBhvr>
                                      <p:to x="100000" y="80000"/>
                                    </p:animScale>
                                    <p:animScale>
                                      <p:cBhvr>
                                        <p:cTn id="21" dur="166" decel="50000">
                                          <p:stCondLst>
                                            <p:cond delay="1338"/>
                                          </p:stCondLst>
                                        </p:cTn>
                                        <p:tgtEl>
                                          <p:spTgt spid="12"/>
                                        </p:tgtEl>
                                      </p:cBhvr>
                                      <p:to x="100000" y="100000"/>
                                    </p:animScale>
                                    <p:animScale>
                                      <p:cBhvr>
                                        <p:cTn id="22" dur="26">
                                          <p:stCondLst>
                                            <p:cond delay="1642"/>
                                          </p:stCondLst>
                                        </p:cTn>
                                        <p:tgtEl>
                                          <p:spTgt spid="12"/>
                                        </p:tgtEl>
                                      </p:cBhvr>
                                      <p:to x="100000" y="90000"/>
                                    </p:animScale>
                                    <p:animScale>
                                      <p:cBhvr>
                                        <p:cTn id="23" dur="166" decel="50000">
                                          <p:stCondLst>
                                            <p:cond delay="1668"/>
                                          </p:stCondLst>
                                        </p:cTn>
                                        <p:tgtEl>
                                          <p:spTgt spid="12"/>
                                        </p:tgtEl>
                                      </p:cBhvr>
                                      <p:to x="100000" y="100000"/>
                                    </p:animScale>
                                    <p:animScale>
                                      <p:cBhvr>
                                        <p:cTn id="24" dur="26">
                                          <p:stCondLst>
                                            <p:cond delay="1808"/>
                                          </p:stCondLst>
                                        </p:cTn>
                                        <p:tgtEl>
                                          <p:spTgt spid="12"/>
                                        </p:tgtEl>
                                      </p:cBhvr>
                                      <p:to x="100000" y="95000"/>
                                    </p:animScale>
                                    <p:animScale>
                                      <p:cBhvr>
                                        <p:cTn id="2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27000" y="133350"/>
            <a:ext cx="8890000" cy="6591300"/>
          </a:xfrm>
          <a:prstGeom prst="rect">
            <a:avLst/>
          </a:prstGeom>
        </p:spPr>
      </p:pic>
      <p:sp>
        <p:nvSpPr>
          <p:cNvPr id="3" name="Rectangle 2"/>
          <p:cNvSpPr/>
          <p:nvPr/>
        </p:nvSpPr>
        <p:spPr>
          <a:xfrm>
            <a:off x="203200" y="3987800"/>
            <a:ext cx="3632200" cy="939800"/>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203200" y="1714500"/>
            <a:ext cx="2552700" cy="241300"/>
          </a:xfrm>
          <a:prstGeom prst="rect">
            <a:avLst/>
          </a:prstGeom>
          <a:no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58962305"/>
      </p:ext>
    </p:extLst>
  </p:cSld>
  <p:clrMapOvr>
    <a:masterClrMapping/>
  </p:clrMapOvr>
  <mc:AlternateContent xmlns:mc="http://schemas.openxmlformats.org/markup-compatibility/2006" xmlns:p14="http://schemas.microsoft.com/office/powerpoint/2010/main">
    <mc:Choice Requires="p14">
      <p:transition spd="med" p14:dur="700" advTm="24994">
        <p:fade/>
      </p:transition>
    </mc:Choice>
    <mc:Fallback xmlns="">
      <p:transition spd="med" advTm="24994">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164792" y="400641"/>
            <a:ext cx="8807744" cy="646331"/>
          </a:xfrm>
          <a:prstGeom prst="rect">
            <a:avLst/>
          </a:prstGeom>
          <a:noFill/>
        </p:spPr>
        <p:txBody>
          <a:bodyPr wrap="none" rtlCol="0">
            <a:spAutoFit/>
          </a:bodyPr>
          <a:lstStyle/>
          <a:p>
            <a:pPr algn="ctr"/>
            <a:r>
              <a:rPr lang="fr-FR" sz="3600" dirty="0" smtClean="0">
                <a:latin typeface="Arial"/>
                <a:cs typeface="Arial"/>
              </a:rPr>
              <a:t>Dépistage du VIH au diagnostic du cancer</a:t>
            </a:r>
            <a:endParaRPr lang="fr-FR" sz="3600" dirty="0">
              <a:latin typeface="Arial"/>
              <a:cs typeface="Arial"/>
            </a:endParaRPr>
          </a:p>
        </p:txBody>
      </p:sp>
      <p:sp>
        <p:nvSpPr>
          <p:cNvPr id="10" name="ZoneTexte 9"/>
          <p:cNvSpPr txBox="1"/>
          <p:nvPr/>
        </p:nvSpPr>
        <p:spPr>
          <a:xfrm>
            <a:off x="3860114" y="2403542"/>
            <a:ext cx="5298951" cy="1569660"/>
          </a:xfrm>
          <a:prstGeom prst="rect">
            <a:avLst/>
          </a:prstGeom>
          <a:noFill/>
        </p:spPr>
        <p:txBody>
          <a:bodyPr wrap="none" rtlCol="0">
            <a:spAutoFit/>
          </a:bodyPr>
          <a:lstStyle/>
          <a:p>
            <a:pPr>
              <a:buClr>
                <a:srgbClr val="FF6600"/>
              </a:buClr>
              <a:buFont typeface="Wingdings" charset="2"/>
              <a:buChar char="v"/>
            </a:pPr>
            <a:r>
              <a:rPr lang="fr-FR" sz="2400" b="1" dirty="0" smtClean="0">
                <a:solidFill>
                  <a:srgbClr val="21116B"/>
                </a:solidFill>
                <a:latin typeface="Arial" charset="0"/>
                <a:ea typeface="Arial" charset="0"/>
                <a:cs typeface="Arial" charset="0"/>
              </a:rPr>
              <a:t> Homme de 53 ans</a:t>
            </a:r>
          </a:p>
          <a:p>
            <a:r>
              <a:rPr lang="fr-FR" sz="2400" dirty="0" smtClean="0">
                <a:solidFill>
                  <a:srgbClr val="21116B"/>
                </a:solidFill>
                <a:latin typeface="Arial" charset="0"/>
                <a:ea typeface="Arial" charset="0"/>
                <a:cs typeface="Arial" charset="0"/>
              </a:rPr>
              <a:t>Marié, 4 enfants</a:t>
            </a:r>
          </a:p>
          <a:p>
            <a:r>
              <a:rPr lang="fr-FR" sz="2400" dirty="0" smtClean="0">
                <a:solidFill>
                  <a:srgbClr val="21116B"/>
                </a:solidFill>
                <a:latin typeface="Arial" charset="0"/>
                <a:ea typeface="Arial" charset="0"/>
                <a:cs typeface="Arial" charset="0"/>
              </a:rPr>
              <a:t>Tabac: 33 Paquets Année</a:t>
            </a:r>
          </a:p>
          <a:p>
            <a:r>
              <a:rPr lang="fr-FR" sz="2400" b="1" dirty="0" smtClean="0">
                <a:solidFill>
                  <a:srgbClr val="21116B"/>
                </a:solidFill>
                <a:latin typeface="Arial" charset="0"/>
                <a:ea typeface="Arial" charset="0"/>
                <a:cs typeface="Arial" charset="0"/>
              </a:rPr>
              <a:t>10/2013</a:t>
            </a:r>
            <a:r>
              <a:rPr lang="fr-FR" sz="2400" dirty="0" smtClean="0">
                <a:solidFill>
                  <a:srgbClr val="21116B"/>
                </a:solidFill>
                <a:latin typeface="Arial" charset="0"/>
                <a:ea typeface="Arial" charset="0"/>
                <a:cs typeface="Arial" charset="0"/>
              </a:rPr>
              <a:t>: Toux chronique, hémoptysie</a:t>
            </a:r>
            <a:endParaRPr lang="fr-FR" sz="2400" dirty="0">
              <a:solidFill>
                <a:srgbClr val="21116B"/>
              </a:solidFill>
              <a:latin typeface="Arial" charset="0"/>
              <a:ea typeface="Arial" charset="0"/>
              <a:cs typeface="Arial" charset="0"/>
            </a:endParaRPr>
          </a:p>
        </p:txBody>
      </p:sp>
      <p:sp>
        <p:nvSpPr>
          <p:cNvPr id="11" name="ZoneTexte 10"/>
          <p:cNvSpPr txBox="1"/>
          <p:nvPr/>
        </p:nvSpPr>
        <p:spPr>
          <a:xfrm>
            <a:off x="4771864" y="3985236"/>
            <a:ext cx="3533403" cy="461665"/>
          </a:xfrm>
          <a:prstGeom prst="rect">
            <a:avLst/>
          </a:prstGeom>
          <a:noFill/>
          <a:ln>
            <a:noFill/>
          </a:ln>
        </p:spPr>
        <p:txBody>
          <a:bodyPr wrap="square" rtlCol="0">
            <a:spAutoFit/>
          </a:bodyPr>
          <a:lstStyle/>
          <a:p>
            <a:pPr>
              <a:buClr>
                <a:srgbClr val="FFA66D"/>
              </a:buClr>
            </a:pPr>
            <a:r>
              <a:rPr lang="fr-FR" sz="2400" dirty="0" smtClean="0">
                <a:solidFill>
                  <a:srgbClr val="21116B"/>
                </a:solidFill>
                <a:latin typeface="Arial" charset="0"/>
                <a:ea typeface="Arial" charset="0"/>
                <a:cs typeface="Arial" charset="0"/>
              </a:rPr>
              <a:t> Carcinome bronchique</a:t>
            </a:r>
            <a:endParaRPr lang="fr-FR" sz="2400" dirty="0">
              <a:solidFill>
                <a:srgbClr val="21116B"/>
              </a:solidFill>
              <a:latin typeface="Arial" charset="0"/>
              <a:ea typeface="Arial" charset="0"/>
              <a:cs typeface="Arial" charset="0"/>
            </a:endParaRPr>
          </a:p>
        </p:txBody>
      </p:sp>
      <p:sp>
        <p:nvSpPr>
          <p:cNvPr id="12" name="ZoneTexte 11"/>
          <p:cNvSpPr txBox="1"/>
          <p:nvPr/>
        </p:nvSpPr>
        <p:spPr>
          <a:xfrm>
            <a:off x="164792" y="4945344"/>
            <a:ext cx="8807743" cy="461665"/>
          </a:xfrm>
          <a:prstGeom prst="rect">
            <a:avLst/>
          </a:prstGeom>
          <a:noFill/>
        </p:spPr>
        <p:txBody>
          <a:bodyPr wrap="square" rtlCol="0">
            <a:spAutoFit/>
          </a:bodyPr>
          <a:lstStyle/>
          <a:p>
            <a:r>
              <a:rPr lang="fr-FR" sz="2400" dirty="0" smtClean="0">
                <a:solidFill>
                  <a:srgbClr val="21116B"/>
                </a:solidFill>
                <a:latin typeface="Arial" charset="0"/>
                <a:ea typeface="Arial" charset="0"/>
                <a:cs typeface="Arial" charset="0"/>
              </a:rPr>
              <a:t>Depuis 2013: Dépistage du VIH dans le </a:t>
            </a:r>
            <a:r>
              <a:rPr lang="fr-FR" sz="2400" b="1" dirty="0" smtClean="0">
                <a:solidFill>
                  <a:srgbClr val="21116B"/>
                </a:solidFill>
                <a:latin typeface="Arial" charset="0"/>
                <a:ea typeface="Arial" charset="0"/>
                <a:cs typeface="Arial" charset="0"/>
              </a:rPr>
              <a:t>bilan tumoral initial </a:t>
            </a:r>
            <a:r>
              <a:rPr lang="is-IS" sz="2400" dirty="0" smtClean="0">
                <a:solidFill>
                  <a:srgbClr val="21116B"/>
                </a:solidFill>
                <a:latin typeface="Arial" charset="0"/>
                <a:ea typeface="Arial" charset="0"/>
                <a:cs typeface="Arial" charset="0"/>
              </a:rPr>
              <a:t>…</a:t>
            </a:r>
            <a:endParaRPr lang="fr-FR" sz="2400" dirty="0">
              <a:solidFill>
                <a:srgbClr val="21116B"/>
              </a:solidFill>
              <a:latin typeface="Arial" charset="0"/>
              <a:ea typeface="Arial" charset="0"/>
              <a:cs typeface="Arial" charset="0"/>
            </a:endParaRPr>
          </a:p>
        </p:txBody>
      </p:sp>
      <p:sp>
        <p:nvSpPr>
          <p:cNvPr id="13" name="ZoneTexte 12"/>
          <p:cNvSpPr txBox="1"/>
          <p:nvPr/>
        </p:nvSpPr>
        <p:spPr>
          <a:xfrm>
            <a:off x="1561391" y="5700503"/>
            <a:ext cx="5503430" cy="584775"/>
          </a:xfrm>
          <a:prstGeom prst="rect">
            <a:avLst/>
          </a:prstGeom>
          <a:noFill/>
          <a:ln w="38100" cap="flat" cmpd="sng" algn="ctr">
            <a:solidFill>
              <a:srgbClr val="28A1C1"/>
            </a:solidFill>
            <a:prstDash val="solid"/>
            <a:round/>
            <a:headEnd type="none" w="med" len="med"/>
            <a:tailEnd type="none" w="med" len="med"/>
          </a:ln>
          <a:scene3d>
            <a:camera prst="orthographicFront"/>
            <a:lightRig rig="threePt" dir="t"/>
          </a:scene3d>
          <a:sp3d>
            <a:bevelT/>
            <a:bevelB/>
          </a:sp3d>
        </p:spPr>
        <p:txBody>
          <a:bodyPr wrap="none" rtlCol="0">
            <a:spAutoFit/>
          </a:bodyPr>
          <a:lstStyle/>
          <a:p>
            <a:pPr>
              <a:buFont typeface="Arial"/>
              <a:buChar char="•"/>
            </a:pPr>
            <a:r>
              <a:rPr lang="fr-FR" sz="3200" b="1" dirty="0" smtClean="0">
                <a:solidFill>
                  <a:srgbClr val="C00000"/>
                </a:solidFill>
              </a:rPr>
              <a:t> CD4= 57/mm</a:t>
            </a:r>
            <a:r>
              <a:rPr lang="fr-FR" sz="3200" b="1" baseline="30000" dirty="0" smtClean="0">
                <a:solidFill>
                  <a:srgbClr val="C00000"/>
                </a:solidFill>
              </a:rPr>
              <a:t>3   </a:t>
            </a:r>
            <a:r>
              <a:rPr lang="fr-FR" sz="3200" b="1" dirty="0" smtClean="0">
                <a:solidFill>
                  <a:srgbClr val="C00000"/>
                </a:solidFill>
              </a:rPr>
              <a:t>(</a:t>
            </a:r>
            <a:r>
              <a:rPr lang="fr-FR" sz="3200" b="1" dirty="0" err="1" smtClean="0">
                <a:solidFill>
                  <a:srgbClr val="C00000"/>
                </a:solidFill>
              </a:rPr>
              <a:t>Nl</a:t>
            </a:r>
            <a:r>
              <a:rPr lang="fr-FR" sz="3200" b="1" dirty="0" smtClean="0">
                <a:solidFill>
                  <a:srgbClr val="C00000"/>
                </a:solidFill>
              </a:rPr>
              <a:t>: 600- 1200)</a:t>
            </a:r>
            <a:endParaRPr lang="fr-FR" sz="3200" b="1" dirty="0">
              <a:solidFill>
                <a:srgbClr val="C00000"/>
              </a:solidFill>
            </a:endParaRPr>
          </a:p>
        </p:txBody>
      </p:sp>
      <p:pic>
        <p:nvPicPr>
          <p:cNvPr id="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079" y="2328820"/>
            <a:ext cx="3743656" cy="2307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er 10"/>
          <p:cNvGrpSpPr/>
          <p:nvPr/>
        </p:nvGrpSpPr>
        <p:grpSpPr>
          <a:xfrm>
            <a:off x="837668" y="1329798"/>
            <a:ext cx="7484536" cy="101601"/>
            <a:chOff x="965214" y="1317104"/>
            <a:chExt cx="7484536" cy="101601"/>
          </a:xfrm>
        </p:grpSpPr>
        <p:sp>
          <p:nvSpPr>
            <p:cNvPr id="23"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Arial"/>
                <a:ea typeface="+mn-ea"/>
                <a:cs typeface="Arial"/>
              </a:endParaRPr>
            </a:p>
          </p:txBody>
        </p:sp>
        <p:sp>
          <p:nvSpPr>
            <p:cNvPr id="24"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Arial"/>
                <a:ea typeface="+mn-ea"/>
                <a:cs typeface="Arial"/>
              </a:endParaRPr>
            </a:p>
          </p:txBody>
        </p:sp>
      </p:grpSp>
      <p:sp>
        <p:nvSpPr>
          <p:cNvPr id="25" name="ZoneTexte 24"/>
          <p:cNvSpPr txBox="1"/>
          <p:nvPr/>
        </p:nvSpPr>
        <p:spPr>
          <a:xfrm>
            <a:off x="2766842" y="4216069"/>
            <a:ext cx="1069787" cy="369332"/>
          </a:xfrm>
          <a:prstGeom prst="rect">
            <a:avLst/>
          </a:prstGeom>
          <a:noFill/>
        </p:spPr>
        <p:txBody>
          <a:bodyPr wrap="none" rtlCol="0">
            <a:spAutoFit/>
          </a:bodyPr>
          <a:lstStyle/>
          <a:p>
            <a:r>
              <a:rPr lang="fr-FR" dirty="0" smtClean="0">
                <a:solidFill>
                  <a:schemeClr val="bg1"/>
                </a:solidFill>
              </a:rPr>
              <a:t>T3N3M0</a:t>
            </a:r>
            <a:endParaRPr lang="fr-FR" dirty="0">
              <a:solidFill>
                <a:schemeClr val="bg1"/>
              </a:solidFill>
            </a:endParaRPr>
          </a:p>
        </p:txBody>
      </p:sp>
      <p:sp>
        <p:nvSpPr>
          <p:cNvPr id="14" name="Flèche droite rayée 13"/>
          <p:cNvSpPr/>
          <p:nvPr/>
        </p:nvSpPr>
        <p:spPr>
          <a:xfrm>
            <a:off x="4365462" y="4076077"/>
            <a:ext cx="406403" cy="395568"/>
          </a:xfrm>
          <a:prstGeom prst="stripedRightArrow">
            <a:avLst/>
          </a:prstGeom>
          <a:solidFill>
            <a:srgbClr val="FF6600"/>
          </a:solidFill>
          <a:ln>
            <a:solidFill>
              <a:srgbClr val="FF6600"/>
            </a:solid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21116B"/>
              </a:solidFill>
            </a:endParaRPr>
          </a:p>
        </p:txBody>
      </p:sp>
    </p:spTree>
    <p:extLst>
      <p:ext uri="{BB962C8B-B14F-4D97-AF65-F5344CB8AC3E}">
        <p14:creationId xmlns:p14="http://schemas.microsoft.com/office/powerpoint/2010/main" val="86770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4"/>
          <p:cNvGrpSpPr>
            <a:grpSpLocks/>
          </p:cNvGrpSpPr>
          <p:nvPr/>
        </p:nvGrpSpPr>
        <p:grpSpPr bwMode="auto">
          <a:xfrm>
            <a:off x="0" y="0"/>
            <a:ext cx="9144000" cy="6858000"/>
            <a:chOff x="0" y="0"/>
            <a:chExt cx="7469359" cy="5632392"/>
          </a:xfrm>
        </p:grpSpPr>
        <p:pic>
          <p:nvPicPr>
            <p:cNvPr id="177156" name="Image 1"/>
            <p:cNvPicPr>
              <a:picLocks noChangeAspect="1"/>
            </p:cNvPicPr>
            <p:nvPr/>
          </p:nvPicPr>
          <p:blipFill>
            <a:blip r:embed="rId2"/>
            <a:srcRect/>
            <a:stretch>
              <a:fillRect/>
            </a:stretch>
          </p:blipFill>
          <p:spPr bwMode="auto">
            <a:xfrm>
              <a:off x="0" y="0"/>
              <a:ext cx="2598004" cy="5581650"/>
            </a:xfrm>
            <a:prstGeom prst="rect">
              <a:avLst/>
            </a:prstGeom>
            <a:noFill/>
            <a:ln w="9525">
              <a:noFill/>
              <a:miter lim="800000"/>
              <a:headEnd/>
              <a:tailEnd/>
            </a:ln>
          </p:spPr>
        </p:pic>
        <p:pic>
          <p:nvPicPr>
            <p:cNvPr id="177157" name="Image 2"/>
            <p:cNvPicPr>
              <a:picLocks noChangeAspect="1"/>
            </p:cNvPicPr>
            <p:nvPr/>
          </p:nvPicPr>
          <p:blipFill>
            <a:blip r:embed="rId3"/>
            <a:srcRect/>
            <a:stretch>
              <a:fillRect/>
            </a:stretch>
          </p:blipFill>
          <p:spPr bwMode="auto">
            <a:xfrm>
              <a:off x="5005407" y="0"/>
              <a:ext cx="2463952" cy="5632392"/>
            </a:xfrm>
            <a:prstGeom prst="rect">
              <a:avLst/>
            </a:prstGeom>
            <a:noFill/>
            <a:ln w="9525">
              <a:noFill/>
              <a:miter lim="800000"/>
              <a:headEnd/>
              <a:tailEnd/>
            </a:ln>
          </p:spPr>
        </p:pic>
        <p:pic>
          <p:nvPicPr>
            <p:cNvPr id="177158" name="Image 3"/>
            <p:cNvPicPr>
              <a:picLocks noChangeAspect="1"/>
            </p:cNvPicPr>
            <p:nvPr/>
          </p:nvPicPr>
          <p:blipFill>
            <a:blip r:embed="rId4"/>
            <a:srcRect/>
            <a:stretch>
              <a:fillRect/>
            </a:stretch>
          </p:blipFill>
          <p:spPr bwMode="auto">
            <a:xfrm>
              <a:off x="2625595" y="0"/>
              <a:ext cx="2379812" cy="5632392"/>
            </a:xfrm>
            <a:prstGeom prst="rect">
              <a:avLst/>
            </a:prstGeom>
            <a:noFill/>
            <a:ln w="9525">
              <a:noFill/>
              <a:miter lim="800000"/>
              <a:headEnd/>
              <a:tailEnd/>
            </a:ln>
          </p:spPr>
        </p:pic>
      </p:grpSp>
      <p:sp>
        <p:nvSpPr>
          <p:cNvPr id="10" name="Rectangle 9"/>
          <p:cNvSpPr/>
          <p:nvPr/>
        </p:nvSpPr>
        <p:spPr>
          <a:xfrm>
            <a:off x="220663" y="3487738"/>
            <a:ext cx="2692400" cy="1711325"/>
          </a:xfrm>
          <a:prstGeom prst="rect">
            <a:avLst/>
          </a:prstGeom>
          <a:noFill/>
          <a:ln w="57150" cap="flat" cmpd="sng" algn="ctr">
            <a:solidFill>
              <a:srgbClr val="C30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ln w="57150" cmpd="sng">
                <a:solidFill>
                  <a:schemeClr val="tx1"/>
                </a:solidFill>
              </a:ln>
              <a:solidFill>
                <a:srgbClr val="C30C28"/>
              </a:solidFill>
            </a:endParaRPr>
          </a:p>
        </p:txBody>
      </p:sp>
    </p:spTree>
    <p:extLst>
      <p:ext uri="{BB962C8B-B14F-4D97-AF65-F5344CB8AC3E}">
        <p14:creationId xmlns:p14="http://schemas.microsoft.com/office/powerpoint/2010/main" val="135371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4983035"/>
            <a:ext cx="8915400" cy="954107"/>
          </a:xfrm>
          <a:prstGeom prst="rect">
            <a:avLst/>
          </a:prstGeom>
        </p:spPr>
        <p:txBody>
          <a:bodyPr wrap="square">
            <a:spAutoFit/>
          </a:bodyPr>
          <a:lstStyle/>
          <a:p>
            <a:pPr algn="r">
              <a:buClr>
                <a:srgbClr val="FF6600"/>
              </a:buClr>
            </a:pPr>
            <a:r>
              <a:rPr lang="fr-FR" sz="2800" b="1" dirty="0" smtClean="0">
                <a:latin typeface="Arial"/>
                <a:cs typeface="Arial"/>
              </a:rPr>
              <a:t>Bilan d’une RCP régionale: </a:t>
            </a:r>
          </a:p>
          <a:p>
            <a:pPr algn="r">
              <a:buClr>
                <a:srgbClr val="FF6600"/>
              </a:buClr>
            </a:pPr>
            <a:r>
              <a:rPr lang="fr-FR" sz="2800" b="1" dirty="0" smtClean="0">
                <a:solidFill>
                  <a:srgbClr val="28A1C1"/>
                </a:solidFill>
                <a:latin typeface="Arial"/>
                <a:cs typeface="Arial"/>
              </a:rPr>
              <a:t>4. Répertoire National du Réseau </a:t>
            </a:r>
            <a:r>
              <a:rPr lang="fr-FR" sz="2800" b="1" dirty="0">
                <a:solidFill>
                  <a:schemeClr val="accent5">
                    <a:lumMod val="75000"/>
                  </a:schemeClr>
                </a:solidFill>
                <a:latin typeface="Arial"/>
                <a:cs typeface="Arial"/>
              </a:rPr>
              <a:t>CANCER</a:t>
            </a:r>
            <a:r>
              <a:rPr lang="fr-FR" sz="2800" b="1" dirty="0" smtClean="0">
                <a:solidFill>
                  <a:srgbClr val="C00000"/>
                </a:solidFill>
                <a:latin typeface="Arial"/>
                <a:cs typeface="Arial"/>
              </a:rPr>
              <a:t>VIH</a:t>
            </a:r>
            <a:endParaRPr lang="fr-FR" sz="2800" dirty="0" smtClean="0">
              <a:solidFill>
                <a:srgbClr val="000059"/>
              </a:solidFill>
              <a:latin typeface="Arial"/>
              <a:cs typeface="Arial"/>
            </a:endParaRPr>
          </a:p>
        </p:txBody>
      </p:sp>
      <p:sp>
        <p:nvSpPr>
          <p:cNvPr id="5" name="ZoneTexte 4"/>
          <p:cNvSpPr txBox="1"/>
          <p:nvPr/>
        </p:nvSpPr>
        <p:spPr>
          <a:xfrm>
            <a:off x="152400" y="2512415"/>
            <a:ext cx="8915400" cy="523220"/>
          </a:xfrm>
          <a:prstGeom prst="rect">
            <a:avLst/>
          </a:prstGeom>
          <a:noFill/>
        </p:spPr>
        <p:txBody>
          <a:bodyPr wrap="square" rtlCol="0">
            <a:spAutoFit/>
          </a:bodyPr>
          <a:lstStyle/>
          <a:p>
            <a:pPr>
              <a:buClr>
                <a:srgbClr val="FF6600"/>
              </a:buClr>
              <a:buFont typeface="Wingdings" charset="2"/>
              <a:buChar char="v"/>
            </a:pPr>
            <a:r>
              <a:rPr lang="fr-FR" sz="2800" dirty="0" smtClean="0">
                <a:latin typeface="Arial"/>
                <a:cs typeface="Arial"/>
              </a:rPr>
              <a:t> </a:t>
            </a:r>
            <a:r>
              <a:rPr lang="fr-FR" sz="2800" b="1" dirty="0" smtClean="0">
                <a:latin typeface="Arial"/>
                <a:cs typeface="Arial"/>
              </a:rPr>
              <a:t>Optimisation de la prise en charge </a:t>
            </a:r>
            <a:r>
              <a:rPr lang="fr-FR" sz="2800" dirty="0" smtClean="0">
                <a:latin typeface="Arial"/>
                <a:cs typeface="Arial"/>
              </a:rPr>
              <a:t>des cancers</a:t>
            </a:r>
          </a:p>
        </p:txBody>
      </p:sp>
      <p:sp>
        <p:nvSpPr>
          <p:cNvPr id="7" name="Rectangle 6"/>
          <p:cNvSpPr/>
          <p:nvPr/>
        </p:nvSpPr>
        <p:spPr>
          <a:xfrm>
            <a:off x="152400" y="3241950"/>
            <a:ext cx="7177314" cy="523220"/>
          </a:xfrm>
          <a:prstGeom prst="rect">
            <a:avLst/>
          </a:prstGeom>
          <a:noFill/>
          <a:ln w="76200" cap="flat" cmpd="sng" algn="ctr">
            <a:noFill/>
            <a:prstDash val="solid"/>
            <a:round/>
            <a:headEnd type="none" w="med" len="med"/>
            <a:tailEnd type="none" w="med" len="med"/>
          </a:ln>
          <a:scene3d>
            <a:camera prst="orthographicFront"/>
            <a:lightRig rig="threePt" dir="t"/>
          </a:scene3d>
          <a:sp3d>
            <a:bevelT/>
            <a:bevelB/>
          </a:sp3d>
        </p:spPr>
        <p:txBody>
          <a:bodyPr wrap="square">
            <a:spAutoFit/>
          </a:bodyPr>
          <a:lstStyle/>
          <a:p>
            <a:pPr>
              <a:buClr>
                <a:srgbClr val="FF6600"/>
              </a:buClr>
              <a:buFont typeface="Wingdings" charset="2"/>
              <a:buChar char="v"/>
            </a:pPr>
            <a:r>
              <a:rPr lang="fr-FR" sz="2800" dirty="0" smtClean="0">
                <a:latin typeface="Arial"/>
                <a:cs typeface="Arial"/>
              </a:rPr>
              <a:t> </a:t>
            </a:r>
            <a:r>
              <a:rPr lang="fr-FR" sz="2800" b="1" dirty="0" smtClean="0">
                <a:latin typeface="Arial"/>
                <a:cs typeface="Arial"/>
              </a:rPr>
              <a:t>Suivi épidémiologique </a:t>
            </a:r>
            <a:r>
              <a:rPr lang="fr-FR" sz="2800" dirty="0" smtClean="0">
                <a:latin typeface="Arial"/>
                <a:cs typeface="Arial"/>
              </a:rPr>
              <a:t>régional</a:t>
            </a:r>
          </a:p>
        </p:txBody>
      </p:sp>
      <p:sp>
        <p:nvSpPr>
          <p:cNvPr id="8" name="Rectangle 7"/>
          <p:cNvSpPr/>
          <p:nvPr/>
        </p:nvSpPr>
        <p:spPr>
          <a:xfrm>
            <a:off x="152400" y="3971485"/>
            <a:ext cx="7177314" cy="523220"/>
          </a:xfrm>
          <a:prstGeom prst="rect">
            <a:avLst/>
          </a:prstGeom>
        </p:spPr>
        <p:txBody>
          <a:bodyPr wrap="square">
            <a:spAutoFit/>
          </a:bodyPr>
          <a:lstStyle/>
          <a:p>
            <a:pPr marL="457200" indent="-457200">
              <a:buClr>
                <a:srgbClr val="FF6600"/>
              </a:buClr>
              <a:buFont typeface="Wingdings" charset="2"/>
              <a:buChar char="v"/>
            </a:pPr>
            <a:r>
              <a:rPr lang="fr-FR" sz="2800" b="1" dirty="0" smtClean="0">
                <a:latin typeface="Arial"/>
                <a:cs typeface="Arial"/>
              </a:rPr>
              <a:t>Contrôle régional de l’épidémie VIH</a:t>
            </a:r>
            <a:endParaRPr lang="fr-FR" sz="2800" dirty="0" smtClean="0">
              <a:latin typeface="Arial"/>
              <a:cs typeface="Arial"/>
            </a:endParaRPr>
          </a:p>
        </p:txBody>
      </p:sp>
      <p:grpSp>
        <p:nvGrpSpPr>
          <p:cNvPr id="9" name="Grouper 8"/>
          <p:cNvGrpSpPr/>
          <p:nvPr/>
        </p:nvGrpSpPr>
        <p:grpSpPr>
          <a:xfrm>
            <a:off x="2654459" y="118440"/>
            <a:ext cx="6356978" cy="1320800"/>
            <a:chOff x="2768761" y="89864"/>
            <a:chExt cx="6356978" cy="1320800"/>
          </a:xfrm>
        </p:grpSpPr>
        <p:sp>
          <p:nvSpPr>
            <p:cNvPr id="10" name="ZoneTexte 9"/>
            <p:cNvSpPr txBox="1"/>
            <p:nvPr/>
          </p:nvSpPr>
          <p:spPr>
            <a:xfrm>
              <a:off x="4083759" y="945720"/>
              <a:ext cx="5018618" cy="461665"/>
            </a:xfrm>
            <a:prstGeom prst="rect">
              <a:avLst/>
            </a:prstGeom>
            <a:noFill/>
          </p:spPr>
          <p:txBody>
            <a:bodyPr wrap="none" rtlCol="0">
              <a:spAutoFit/>
            </a:bodyPr>
            <a:lstStyle/>
            <a:p>
              <a:r>
                <a:rPr lang="fr-FR" sz="2400" b="1" dirty="0" smtClean="0">
                  <a:latin typeface="Arial" charset="0"/>
                  <a:ea typeface="Arial" charset="0"/>
                  <a:cs typeface="Arial" charset="0"/>
                </a:rPr>
                <a:t>Les  RCP de Recours Régionales</a:t>
              </a:r>
              <a:endParaRPr lang="fr-FR" sz="2400" b="1" dirty="0">
                <a:latin typeface="Arial" charset="0"/>
                <a:ea typeface="Arial" charset="0"/>
                <a:cs typeface="Arial" charset="0"/>
              </a:endParaRPr>
            </a:p>
          </p:txBody>
        </p:sp>
        <p:pic>
          <p:nvPicPr>
            <p:cNvPr id="11" name="Image 10"/>
            <p:cNvPicPr>
              <a:picLocks noChangeAspect="1"/>
            </p:cNvPicPr>
            <p:nvPr/>
          </p:nvPicPr>
          <p:blipFill>
            <a:blip r:embed="rId2"/>
            <a:stretch>
              <a:fillRect/>
            </a:stretch>
          </p:blipFill>
          <p:spPr>
            <a:xfrm>
              <a:off x="2768761" y="89864"/>
              <a:ext cx="1320800" cy="1320800"/>
            </a:xfrm>
            <a:prstGeom prst="rect">
              <a:avLst/>
            </a:prstGeom>
            <a:solidFill>
              <a:schemeClr val="bg1"/>
            </a:solidFill>
          </p:spPr>
        </p:pic>
        <p:sp>
          <p:nvSpPr>
            <p:cNvPr id="12" name="Rectangle 11"/>
            <p:cNvSpPr/>
            <p:nvPr/>
          </p:nvSpPr>
          <p:spPr>
            <a:xfrm>
              <a:off x="3992218" y="260092"/>
              <a:ext cx="5133521" cy="707886"/>
            </a:xfrm>
            <a:prstGeom prst="rect">
              <a:avLst/>
            </a:prstGeom>
          </p:spPr>
          <p:txBody>
            <a:bodyPr wrap="none">
              <a:spAutoFit/>
            </a:bodyPr>
            <a:lstStyle/>
            <a:p>
              <a:pPr algn="ctr"/>
              <a:r>
                <a:rPr lang="fr-FR" sz="4000" dirty="0" smtClean="0">
                  <a:latin typeface="Arial"/>
                  <a:cs typeface="Arial"/>
                </a:rPr>
                <a:t>Réseau</a:t>
              </a:r>
              <a:r>
                <a:rPr lang="fr-FR" sz="4000" dirty="0">
                  <a:solidFill>
                    <a:srgbClr val="000090"/>
                  </a:solidFill>
                  <a:latin typeface="Arial"/>
                  <a:cs typeface="Arial"/>
                </a:rPr>
                <a:t> </a:t>
              </a:r>
              <a:r>
                <a:rPr lang="fr-FR" sz="4000" b="1" dirty="0" smtClean="0">
                  <a:solidFill>
                    <a:schemeClr val="accent5">
                      <a:lumMod val="75000"/>
                    </a:schemeClr>
                  </a:solidFill>
                  <a:latin typeface="Arial"/>
                  <a:cs typeface="Arial"/>
                </a:rPr>
                <a:t>CANCER</a:t>
              </a:r>
              <a:r>
                <a:rPr lang="fr-FR" sz="4000" b="1" dirty="0" smtClean="0">
                  <a:solidFill>
                    <a:srgbClr val="A50021"/>
                  </a:solidFill>
                  <a:latin typeface="Arial"/>
                  <a:cs typeface="Arial"/>
                </a:rPr>
                <a:t>VIH</a:t>
              </a:r>
              <a:endParaRPr lang="fr-FR" sz="4000" b="1" dirty="0" smtClean="0">
                <a:solidFill>
                  <a:srgbClr val="FF0000"/>
                </a:solidFill>
                <a:latin typeface="Arial"/>
                <a:cs typeface="Arial"/>
              </a:endParaRPr>
            </a:p>
          </p:txBody>
        </p:sp>
      </p:grpSp>
      <p:grpSp>
        <p:nvGrpSpPr>
          <p:cNvPr id="13" name="Grouper 12"/>
          <p:cNvGrpSpPr/>
          <p:nvPr/>
        </p:nvGrpSpPr>
        <p:grpSpPr>
          <a:xfrm>
            <a:off x="1408132" y="1545707"/>
            <a:ext cx="7484536" cy="101601"/>
            <a:chOff x="965214" y="1317104"/>
            <a:chExt cx="7484536" cy="101601"/>
          </a:xfrm>
        </p:grpSpPr>
        <p:sp>
          <p:nvSpPr>
            <p:cNvPr id="14"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15"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spTree>
    <p:extLst>
      <p:ext uri="{BB962C8B-B14F-4D97-AF65-F5344CB8AC3E}">
        <p14:creationId xmlns:p14="http://schemas.microsoft.com/office/powerpoint/2010/main" val="319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r 2"/>
          <p:cNvGrpSpPr/>
          <p:nvPr/>
        </p:nvGrpSpPr>
        <p:grpSpPr>
          <a:xfrm>
            <a:off x="3877916" y="288668"/>
            <a:ext cx="5158138" cy="1208848"/>
            <a:chOff x="3992218" y="260092"/>
            <a:chExt cx="5158138" cy="1208848"/>
          </a:xfrm>
        </p:grpSpPr>
        <p:sp>
          <p:nvSpPr>
            <p:cNvPr id="4" name="ZoneTexte 3"/>
            <p:cNvSpPr txBox="1"/>
            <p:nvPr/>
          </p:nvSpPr>
          <p:spPr>
            <a:xfrm>
              <a:off x="4002857" y="945720"/>
              <a:ext cx="5147499" cy="523220"/>
            </a:xfrm>
            <a:prstGeom prst="rect">
              <a:avLst/>
            </a:prstGeom>
            <a:noFill/>
          </p:spPr>
          <p:txBody>
            <a:bodyPr wrap="none" rtlCol="0">
              <a:spAutoFit/>
            </a:bodyPr>
            <a:lstStyle/>
            <a:p>
              <a:r>
                <a:rPr lang="fr-FR" sz="2800" b="1" dirty="0" smtClean="0">
                  <a:latin typeface="Arial" charset="0"/>
                  <a:ea typeface="Arial" charset="0"/>
                  <a:cs typeface="Arial" charset="0"/>
                </a:rPr>
                <a:t>La  RCP Nationale </a:t>
              </a:r>
              <a:r>
                <a:rPr lang="fr-FR" sz="2800" b="1" dirty="0">
                  <a:solidFill>
                    <a:schemeClr val="accent5">
                      <a:lumMod val="75000"/>
                    </a:schemeClr>
                  </a:solidFill>
                  <a:latin typeface="Arial" charset="0"/>
                  <a:ea typeface="Arial" charset="0"/>
                  <a:cs typeface="Arial" charset="0"/>
                </a:rPr>
                <a:t>ONCO</a:t>
              </a:r>
              <a:r>
                <a:rPr lang="fr-FR" sz="2800" b="1" dirty="0">
                  <a:solidFill>
                    <a:srgbClr val="C00000"/>
                  </a:solidFill>
                  <a:latin typeface="Arial" charset="0"/>
                  <a:ea typeface="Arial" charset="0"/>
                  <a:cs typeface="Arial" charset="0"/>
                </a:rPr>
                <a:t>VIH</a:t>
              </a:r>
              <a:r>
                <a:rPr lang="fr-FR" sz="2800" b="1" dirty="0" smtClean="0">
                  <a:latin typeface="Arial" charset="0"/>
                  <a:ea typeface="Arial" charset="0"/>
                  <a:cs typeface="Arial" charset="0"/>
                </a:rPr>
                <a:t> </a:t>
              </a:r>
              <a:endParaRPr lang="fr-FR" sz="2800" b="1" dirty="0">
                <a:latin typeface="Arial" charset="0"/>
                <a:ea typeface="Arial" charset="0"/>
                <a:cs typeface="Arial" charset="0"/>
              </a:endParaRPr>
            </a:p>
          </p:txBody>
        </p:sp>
        <p:sp>
          <p:nvSpPr>
            <p:cNvPr id="6" name="Rectangle 5"/>
            <p:cNvSpPr/>
            <p:nvPr/>
          </p:nvSpPr>
          <p:spPr>
            <a:xfrm>
              <a:off x="3992218" y="260092"/>
              <a:ext cx="5133521" cy="707886"/>
            </a:xfrm>
            <a:prstGeom prst="rect">
              <a:avLst/>
            </a:prstGeom>
          </p:spPr>
          <p:txBody>
            <a:bodyPr wrap="none">
              <a:spAutoFit/>
            </a:bodyPr>
            <a:lstStyle/>
            <a:p>
              <a:pPr algn="ctr"/>
              <a:r>
                <a:rPr lang="fr-FR" sz="4000" dirty="0" smtClean="0">
                  <a:latin typeface="Arial"/>
                  <a:cs typeface="Arial"/>
                </a:rPr>
                <a:t>Réseau</a:t>
              </a:r>
              <a:r>
                <a:rPr lang="fr-FR" sz="4000" dirty="0">
                  <a:solidFill>
                    <a:srgbClr val="000090"/>
                  </a:solidFill>
                  <a:latin typeface="Arial"/>
                  <a:cs typeface="Arial"/>
                </a:rPr>
                <a:t> </a:t>
              </a:r>
              <a:r>
                <a:rPr lang="fr-FR" sz="4000" b="1" dirty="0" smtClean="0">
                  <a:solidFill>
                    <a:schemeClr val="accent5">
                      <a:lumMod val="75000"/>
                    </a:schemeClr>
                  </a:solidFill>
                  <a:latin typeface="Arial"/>
                  <a:cs typeface="Arial"/>
                </a:rPr>
                <a:t>CANCER</a:t>
              </a:r>
              <a:r>
                <a:rPr lang="fr-FR" sz="4000" b="1" dirty="0" smtClean="0">
                  <a:solidFill>
                    <a:srgbClr val="A50021"/>
                  </a:solidFill>
                  <a:latin typeface="Arial"/>
                  <a:cs typeface="Arial"/>
                </a:rPr>
                <a:t>VIH</a:t>
              </a:r>
              <a:endParaRPr lang="fr-FR" sz="4000" b="1" dirty="0" smtClean="0">
                <a:solidFill>
                  <a:srgbClr val="FF0000"/>
                </a:solidFill>
                <a:latin typeface="Arial"/>
                <a:cs typeface="Arial"/>
              </a:endParaRPr>
            </a:p>
          </p:txBody>
        </p:sp>
      </p:grpSp>
      <p:grpSp>
        <p:nvGrpSpPr>
          <p:cNvPr id="7" name="Grouper 6"/>
          <p:cNvGrpSpPr/>
          <p:nvPr/>
        </p:nvGrpSpPr>
        <p:grpSpPr>
          <a:xfrm>
            <a:off x="1408132" y="1545707"/>
            <a:ext cx="7484536" cy="101601"/>
            <a:chOff x="965214" y="1317104"/>
            <a:chExt cx="7484536" cy="101601"/>
          </a:xfrm>
        </p:grpSpPr>
        <p:sp>
          <p:nvSpPr>
            <p:cNvPr id="8"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9"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pic>
        <p:nvPicPr>
          <p:cNvPr id="11" name="Image 10"/>
          <p:cNvPicPr>
            <a:picLocks noChangeAspect="1"/>
          </p:cNvPicPr>
          <p:nvPr/>
        </p:nvPicPr>
        <p:blipFill>
          <a:blip r:embed="rId2"/>
          <a:stretch>
            <a:fillRect/>
          </a:stretch>
        </p:blipFill>
        <p:spPr>
          <a:xfrm>
            <a:off x="252057" y="1716580"/>
            <a:ext cx="3723202" cy="5059214"/>
          </a:xfrm>
          <a:prstGeom prst="rect">
            <a:avLst/>
          </a:prstGeom>
        </p:spPr>
      </p:pic>
      <p:pic>
        <p:nvPicPr>
          <p:cNvPr id="12" name="Image 11"/>
          <p:cNvPicPr>
            <a:picLocks noChangeAspect="1"/>
          </p:cNvPicPr>
          <p:nvPr/>
        </p:nvPicPr>
        <p:blipFill>
          <a:blip r:embed="rId3"/>
          <a:stretch>
            <a:fillRect/>
          </a:stretch>
        </p:blipFill>
        <p:spPr>
          <a:xfrm>
            <a:off x="3975259" y="1836398"/>
            <a:ext cx="3689005" cy="4932112"/>
          </a:xfrm>
          <a:prstGeom prst="rect">
            <a:avLst/>
          </a:prstGeom>
        </p:spPr>
      </p:pic>
      <p:sp>
        <p:nvSpPr>
          <p:cNvPr id="10" name="ZoneTexte 9"/>
          <p:cNvSpPr txBox="1"/>
          <p:nvPr/>
        </p:nvSpPr>
        <p:spPr>
          <a:xfrm>
            <a:off x="6022477" y="3980140"/>
            <a:ext cx="2988960" cy="923330"/>
          </a:xfrm>
          <a:prstGeom prst="rect">
            <a:avLst/>
          </a:prstGeom>
          <a:solidFill>
            <a:srgbClr val="28A1C1"/>
          </a:solidFill>
          <a:scene3d>
            <a:camera prst="orthographicFront"/>
            <a:lightRig rig="threePt" dir="t"/>
          </a:scene3d>
          <a:sp3d>
            <a:bevelT/>
          </a:sp3d>
        </p:spPr>
        <p:txBody>
          <a:bodyPr wrap="none" rtlCol="0">
            <a:spAutoFit/>
          </a:bodyPr>
          <a:lstStyle/>
          <a:p>
            <a:pPr algn="ctr"/>
            <a:r>
              <a:rPr lang="fr-FR" b="1" dirty="0" smtClean="0">
                <a:solidFill>
                  <a:schemeClr val="bg1"/>
                </a:solidFill>
                <a:latin typeface="Arial" charset="0"/>
                <a:ea typeface="Arial" charset="0"/>
                <a:cs typeface="Arial" charset="0"/>
              </a:rPr>
              <a:t>Deux fois/mois</a:t>
            </a:r>
          </a:p>
          <a:p>
            <a:pPr algn="ctr"/>
            <a:r>
              <a:rPr lang="fr-FR" b="1" dirty="0" smtClean="0">
                <a:solidFill>
                  <a:schemeClr val="bg1"/>
                </a:solidFill>
                <a:latin typeface="Arial" charset="0"/>
                <a:ea typeface="Arial" charset="0"/>
                <a:cs typeface="Arial" charset="0"/>
              </a:rPr>
              <a:t>Mardi, 17h45</a:t>
            </a:r>
          </a:p>
          <a:p>
            <a:pPr algn="ctr"/>
            <a:r>
              <a:rPr lang="fr-FR" b="1" dirty="0" err="1" smtClean="0">
                <a:solidFill>
                  <a:schemeClr val="bg1"/>
                </a:solidFill>
                <a:latin typeface="Arial" charset="0"/>
                <a:ea typeface="Arial" charset="0"/>
                <a:cs typeface="Arial" charset="0"/>
              </a:rPr>
              <a:t>Weblink</a:t>
            </a:r>
            <a:r>
              <a:rPr lang="fr-FR" b="1" dirty="0" smtClean="0">
                <a:solidFill>
                  <a:schemeClr val="bg1"/>
                </a:solidFill>
                <a:latin typeface="Arial" charset="0"/>
                <a:ea typeface="Arial" charset="0"/>
                <a:cs typeface="Arial" charset="0"/>
              </a:rPr>
              <a:t> ou par téléphone</a:t>
            </a:r>
          </a:p>
        </p:txBody>
      </p:sp>
      <p:pic>
        <p:nvPicPr>
          <p:cNvPr id="13" name="Picture 2" descr="logo L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1742" y="390913"/>
            <a:ext cx="990600" cy="9906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7029" y="5425044"/>
            <a:ext cx="8338703" cy="646331"/>
          </a:xfrm>
          <a:prstGeom prst="rect">
            <a:avLst/>
          </a:prstGeom>
          <a:solidFill>
            <a:schemeClr val="bg1"/>
          </a:solidFill>
          <a:ln w="38100">
            <a:solidFill>
              <a:srgbClr val="FFA66D"/>
            </a:solidFill>
          </a:ln>
        </p:spPr>
        <p:txBody>
          <a:bodyPr wrap="square">
            <a:spAutoFit/>
          </a:bodyPr>
          <a:lstStyle/>
          <a:p>
            <a:r>
              <a:rPr lang="fr-FR" dirty="0">
                <a:latin typeface="Calibri" panose="020F0502020204030204" pitchFamily="34" charset="0"/>
              </a:rPr>
              <a:t>Fiche RCP disponible sur le site internet </a:t>
            </a:r>
            <a:r>
              <a:rPr lang="fr-FR" dirty="0">
                <a:hlinkClick r:id="rId5"/>
              </a:rPr>
              <a:t>ww.cancervih.org</a:t>
            </a:r>
            <a:r>
              <a:rPr lang="fr-FR" dirty="0"/>
              <a:t> </a:t>
            </a:r>
            <a:endParaRPr lang="fr-FR" dirty="0" smtClean="0"/>
          </a:p>
          <a:p>
            <a:r>
              <a:rPr lang="fr-FR" dirty="0" smtClean="0">
                <a:latin typeface="Calibri" panose="020F0502020204030204" pitchFamily="34" charset="0"/>
              </a:rPr>
              <a:t>À </a:t>
            </a:r>
            <a:r>
              <a:rPr lang="fr-FR" dirty="0">
                <a:latin typeface="Calibri" panose="020F0502020204030204" pitchFamily="34" charset="0"/>
              </a:rPr>
              <a:t>renvoyer à </a:t>
            </a:r>
            <a:r>
              <a:rPr lang="fr-FR" dirty="0" smtClean="0">
                <a:latin typeface="Calibri" panose="020F0502020204030204" pitchFamily="34" charset="0"/>
              </a:rPr>
              <a:t>Marianne </a:t>
            </a:r>
            <a:r>
              <a:rPr lang="fr-FR" dirty="0" err="1" smtClean="0">
                <a:latin typeface="Calibri" panose="020F0502020204030204" pitchFamily="34" charset="0"/>
              </a:rPr>
              <a:t>Veyri</a:t>
            </a:r>
            <a:r>
              <a:rPr lang="fr-FR" dirty="0" smtClean="0">
                <a:latin typeface="Calibri" panose="020F0502020204030204" pitchFamily="34" charset="0"/>
              </a:rPr>
              <a:t>, Chef de projet ( </a:t>
            </a:r>
            <a:r>
              <a:rPr lang="fr-FR" dirty="0" smtClean="0">
                <a:solidFill>
                  <a:prstClr val="black">
                    <a:lumMod val="50000"/>
                    <a:lumOff val="50000"/>
                  </a:prstClr>
                </a:solidFill>
                <a:latin typeface="Calibri" panose="020F0502020204030204" pitchFamily="34" charset="0"/>
                <a:hlinkClick r:id="rId6"/>
              </a:rPr>
              <a:t>marianne.veyri@aphp.fr</a:t>
            </a:r>
            <a:r>
              <a:rPr lang="fr-FR" dirty="0" smtClean="0">
                <a:solidFill>
                  <a:prstClr val="black">
                    <a:lumMod val="50000"/>
                    <a:lumOff val="50000"/>
                  </a:prstClr>
                </a:solidFill>
                <a:latin typeface="Calibri" panose="020F0502020204030204" pitchFamily="34" charset="0"/>
              </a:rPr>
              <a:t>; </a:t>
            </a:r>
            <a:r>
              <a:rPr lang="fr-FR" dirty="0" smtClean="0">
                <a:latin typeface="Calibri" panose="020F0502020204030204" pitchFamily="34" charset="0"/>
              </a:rPr>
              <a:t>01 42 16 00 26)</a:t>
            </a:r>
            <a:endParaRPr lang="fr-FR" dirty="0">
              <a:latin typeface="Calibri" panose="020F0502020204030204" pitchFamily="34" charset="0"/>
            </a:endParaRPr>
          </a:p>
        </p:txBody>
      </p:sp>
    </p:spTree>
    <p:extLst>
      <p:ext uri="{BB962C8B-B14F-4D97-AF65-F5344CB8AC3E}">
        <p14:creationId xmlns:p14="http://schemas.microsoft.com/office/powerpoint/2010/main" val="78743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682981" y="2106319"/>
            <a:ext cx="8311112" cy="4608024"/>
          </a:xfrm>
          <a:prstGeom prst="rect">
            <a:avLst/>
          </a:prstGeom>
        </p:spPr>
      </p:pic>
      <p:grpSp>
        <p:nvGrpSpPr>
          <p:cNvPr id="12" name="Grouper 11"/>
          <p:cNvGrpSpPr/>
          <p:nvPr/>
        </p:nvGrpSpPr>
        <p:grpSpPr>
          <a:xfrm>
            <a:off x="3877916" y="288668"/>
            <a:ext cx="5133521" cy="1147293"/>
            <a:chOff x="3992218" y="260092"/>
            <a:chExt cx="5133521" cy="1147293"/>
          </a:xfrm>
        </p:grpSpPr>
        <p:sp>
          <p:nvSpPr>
            <p:cNvPr id="13" name="ZoneTexte 12"/>
            <p:cNvSpPr txBox="1"/>
            <p:nvPr/>
          </p:nvSpPr>
          <p:spPr>
            <a:xfrm>
              <a:off x="4278629" y="945720"/>
              <a:ext cx="4435125" cy="461665"/>
            </a:xfrm>
            <a:prstGeom prst="rect">
              <a:avLst/>
            </a:prstGeom>
            <a:noFill/>
          </p:spPr>
          <p:txBody>
            <a:bodyPr wrap="none" rtlCol="0">
              <a:spAutoFit/>
            </a:bodyPr>
            <a:lstStyle/>
            <a:p>
              <a:r>
                <a:rPr lang="fr-FR" sz="2400" b="1" dirty="0" smtClean="0">
                  <a:latin typeface="Arial" charset="0"/>
                  <a:ea typeface="Arial" charset="0"/>
                  <a:cs typeface="Arial" charset="0"/>
                </a:rPr>
                <a:t>La  RCP Nationale </a:t>
              </a:r>
              <a:r>
                <a:rPr lang="fr-FR" sz="2400" b="1" dirty="0">
                  <a:solidFill>
                    <a:schemeClr val="accent5">
                      <a:lumMod val="75000"/>
                    </a:schemeClr>
                  </a:solidFill>
                  <a:latin typeface="Arial" charset="0"/>
                  <a:ea typeface="Arial" charset="0"/>
                  <a:cs typeface="Arial" charset="0"/>
                </a:rPr>
                <a:t>ONCO</a:t>
              </a:r>
              <a:r>
                <a:rPr lang="fr-FR" sz="2400" b="1" dirty="0">
                  <a:solidFill>
                    <a:srgbClr val="C00000"/>
                  </a:solidFill>
                  <a:latin typeface="Arial" charset="0"/>
                  <a:ea typeface="Arial" charset="0"/>
                  <a:cs typeface="Arial" charset="0"/>
                </a:rPr>
                <a:t>VIH</a:t>
              </a:r>
              <a:r>
                <a:rPr lang="fr-FR" sz="2400" b="1" dirty="0" smtClean="0">
                  <a:latin typeface="Arial" charset="0"/>
                  <a:ea typeface="Arial" charset="0"/>
                  <a:cs typeface="Arial" charset="0"/>
                </a:rPr>
                <a:t> </a:t>
              </a:r>
              <a:endParaRPr lang="fr-FR" sz="2400" b="1" dirty="0">
                <a:latin typeface="Arial" charset="0"/>
                <a:ea typeface="Arial" charset="0"/>
                <a:cs typeface="Arial" charset="0"/>
              </a:endParaRPr>
            </a:p>
          </p:txBody>
        </p:sp>
        <p:sp>
          <p:nvSpPr>
            <p:cNvPr id="15" name="Rectangle 14"/>
            <p:cNvSpPr/>
            <p:nvPr/>
          </p:nvSpPr>
          <p:spPr>
            <a:xfrm>
              <a:off x="3992218" y="260092"/>
              <a:ext cx="5133521" cy="707886"/>
            </a:xfrm>
            <a:prstGeom prst="rect">
              <a:avLst/>
            </a:prstGeom>
          </p:spPr>
          <p:txBody>
            <a:bodyPr wrap="none">
              <a:spAutoFit/>
            </a:bodyPr>
            <a:lstStyle/>
            <a:p>
              <a:pPr algn="ctr"/>
              <a:r>
                <a:rPr lang="fr-FR" sz="4000" dirty="0" smtClean="0">
                  <a:latin typeface="Arial"/>
                  <a:cs typeface="Arial"/>
                </a:rPr>
                <a:t>Réseau</a:t>
              </a:r>
              <a:r>
                <a:rPr lang="fr-FR" sz="4000" dirty="0">
                  <a:solidFill>
                    <a:srgbClr val="000090"/>
                  </a:solidFill>
                  <a:latin typeface="Arial"/>
                  <a:cs typeface="Arial"/>
                </a:rPr>
                <a:t> </a:t>
              </a:r>
              <a:r>
                <a:rPr lang="fr-FR" sz="4000" b="1" dirty="0" smtClean="0">
                  <a:solidFill>
                    <a:schemeClr val="accent5">
                      <a:lumMod val="75000"/>
                    </a:schemeClr>
                  </a:solidFill>
                  <a:latin typeface="Arial"/>
                  <a:cs typeface="Arial"/>
                </a:rPr>
                <a:t>CANCER</a:t>
              </a:r>
              <a:r>
                <a:rPr lang="fr-FR" sz="4000" b="1" dirty="0" smtClean="0">
                  <a:solidFill>
                    <a:srgbClr val="A50021"/>
                  </a:solidFill>
                  <a:latin typeface="Arial"/>
                  <a:cs typeface="Arial"/>
                </a:rPr>
                <a:t>VIH</a:t>
              </a:r>
              <a:endParaRPr lang="fr-FR" sz="4000" b="1" dirty="0" smtClean="0">
                <a:solidFill>
                  <a:srgbClr val="FF0000"/>
                </a:solidFill>
                <a:latin typeface="Arial"/>
                <a:cs typeface="Arial"/>
              </a:endParaRPr>
            </a:p>
          </p:txBody>
        </p:sp>
      </p:grpSp>
      <p:grpSp>
        <p:nvGrpSpPr>
          <p:cNvPr id="16" name="Grouper 15"/>
          <p:cNvGrpSpPr/>
          <p:nvPr/>
        </p:nvGrpSpPr>
        <p:grpSpPr>
          <a:xfrm>
            <a:off x="1408132" y="1545707"/>
            <a:ext cx="7484536" cy="101601"/>
            <a:chOff x="965214" y="1317104"/>
            <a:chExt cx="7484536" cy="101601"/>
          </a:xfrm>
        </p:grpSpPr>
        <p:sp>
          <p:nvSpPr>
            <p:cNvPr id="17"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18"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pic>
        <p:nvPicPr>
          <p:cNvPr id="11" name="Picture 2" descr="logo L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1742" y="390913"/>
            <a:ext cx="990600" cy="99060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p:cNvPicPr>
            <a:picLocks noChangeAspect="1"/>
          </p:cNvPicPr>
          <p:nvPr/>
        </p:nvPicPr>
        <p:blipFill>
          <a:blip r:embed="rId4"/>
          <a:stretch>
            <a:fillRect/>
          </a:stretch>
        </p:blipFill>
        <p:spPr>
          <a:xfrm>
            <a:off x="7282929" y="6559442"/>
            <a:ext cx="1803400" cy="304800"/>
          </a:xfrm>
          <a:prstGeom prst="rect">
            <a:avLst/>
          </a:prstGeom>
        </p:spPr>
      </p:pic>
    </p:spTree>
    <p:extLst>
      <p:ext uri="{BB962C8B-B14F-4D97-AF65-F5344CB8AC3E}">
        <p14:creationId xmlns:p14="http://schemas.microsoft.com/office/powerpoint/2010/main" val="102373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256465" y="1948713"/>
            <a:ext cx="6577802" cy="3327823"/>
          </a:xfrm>
          <a:prstGeom prst="rect">
            <a:avLst/>
          </a:prstGeom>
        </p:spPr>
      </p:pic>
      <p:grpSp>
        <p:nvGrpSpPr>
          <p:cNvPr id="2" name="Grouper 1"/>
          <p:cNvGrpSpPr/>
          <p:nvPr/>
        </p:nvGrpSpPr>
        <p:grpSpPr>
          <a:xfrm>
            <a:off x="314793" y="5276536"/>
            <a:ext cx="8453604" cy="1477328"/>
            <a:chOff x="314793" y="5276536"/>
            <a:chExt cx="8453604" cy="1477328"/>
          </a:xfrm>
        </p:grpSpPr>
        <p:sp>
          <p:nvSpPr>
            <p:cNvPr id="5" name="ZoneTexte 4"/>
            <p:cNvSpPr txBox="1"/>
            <p:nvPr/>
          </p:nvSpPr>
          <p:spPr>
            <a:xfrm>
              <a:off x="314793" y="5276536"/>
              <a:ext cx="3993401" cy="1200329"/>
            </a:xfrm>
            <a:prstGeom prst="rect">
              <a:avLst/>
            </a:prstGeom>
            <a:noFill/>
          </p:spPr>
          <p:txBody>
            <a:bodyPr wrap="none" rtlCol="0">
              <a:spAutoFit/>
            </a:bodyPr>
            <a:lstStyle/>
            <a:p>
              <a:r>
                <a:rPr lang="fr-FR" b="1" dirty="0" smtClean="0">
                  <a:solidFill>
                    <a:srgbClr val="28A1C1"/>
                  </a:solidFill>
                  <a:latin typeface="Arial" charset="0"/>
                  <a:ea typeface="Arial" charset="0"/>
                  <a:cs typeface="Arial" charset="0"/>
                </a:rPr>
                <a:t>2015</a:t>
              </a:r>
            </a:p>
            <a:p>
              <a:r>
                <a:rPr lang="fr-FR" b="1" dirty="0" smtClean="0">
                  <a:latin typeface="Arial" charset="0"/>
                  <a:ea typeface="Arial" charset="0"/>
                  <a:cs typeface="Arial" charset="0"/>
                </a:rPr>
                <a:t>Lorient: </a:t>
              </a:r>
              <a:r>
                <a:rPr lang="fr-FR" dirty="0" smtClean="0">
                  <a:latin typeface="Arial" charset="0"/>
                  <a:ea typeface="Arial" charset="0"/>
                  <a:cs typeface="Arial" charset="0"/>
                </a:rPr>
                <a:t>cancer ORL(1)</a:t>
              </a:r>
            </a:p>
            <a:p>
              <a:r>
                <a:rPr lang="fr-FR" b="1" dirty="0" smtClean="0">
                  <a:latin typeface="Arial" charset="0"/>
                  <a:ea typeface="Arial" charset="0"/>
                  <a:cs typeface="Arial" charset="0"/>
                </a:rPr>
                <a:t>Saint-Brieuc: </a:t>
              </a:r>
              <a:r>
                <a:rPr lang="fr-FR" dirty="0" smtClean="0">
                  <a:latin typeface="Arial" charset="0"/>
                  <a:ea typeface="Arial" charset="0"/>
                  <a:cs typeface="Arial" charset="0"/>
                </a:rPr>
                <a:t>Cancer du poumon(1) </a:t>
              </a:r>
            </a:p>
            <a:p>
              <a:r>
                <a:rPr lang="fr-FR" b="1" dirty="0" smtClean="0">
                  <a:latin typeface="Arial" charset="0"/>
                  <a:ea typeface="Arial" charset="0"/>
                  <a:cs typeface="Arial" charset="0"/>
                </a:rPr>
                <a:t>Vannes: </a:t>
              </a:r>
              <a:r>
                <a:rPr lang="fr-FR" dirty="0" smtClean="0">
                  <a:latin typeface="Arial" charset="0"/>
                  <a:ea typeface="Arial" charset="0"/>
                  <a:cs typeface="Arial" charset="0"/>
                </a:rPr>
                <a:t>Kaposi (1)</a:t>
              </a:r>
              <a:endParaRPr lang="fr-FR" dirty="0">
                <a:latin typeface="Arial" charset="0"/>
                <a:ea typeface="Arial" charset="0"/>
                <a:cs typeface="Arial" charset="0"/>
              </a:endParaRPr>
            </a:p>
          </p:txBody>
        </p:sp>
        <p:sp>
          <p:nvSpPr>
            <p:cNvPr id="6" name="ZoneTexte 5"/>
            <p:cNvSpPr txBox="1"/>
            <p:nvPr/>
          </p:nvSpPr>
          <p:spPr>
            <a:xfrm>
              <a:off x="4774996" y="5276536"/>
              <a:ext cx="3993401" cy="1477328"/>
            </a:xfrm>
            <a:prstGeom prst="rect">
              <a:avLst/>
            </a:prstGeom>
            <a:noFill/>
          </p:spPr>
          <p:txBody>
            <a:bodyPr wrap="none" rtlCol="0">
              <a:spAutoFit/>
            </a:bodyPr>
            <a:lstStyle/>
            <a:p>
              <a:r>
                <a:rPr lang="fr-FR" b="1" dirty="0" smtClean="0">
                  <a:solidFill>
                    <a:srgbClr val="28A1C1"/>
                  </a:solidFill>
                  <a:latin typeface="Arial" charset="0"/>
                  <a:ea typeface="Arial" charset="0"/>
                  <a:cs typeface="Arial" charset="0"/>
                </a:rPr>
                <a:t>2016</a:t>
              </a:r>
            </a:p>
            <a:p>
              <a:r>
                <a:rPr lang="fr-FR" b="1" dirty="0" smtClean="0">
                  <a:latin typeface="Arial" charset="0"/>
                  <a:ea typeface="Arial" charset="0"/>
                  <a:cs typeface="Arial" charset="0"/>
                </a:rPr>
                <a:t>Quimper: </a:t>
              </a:r>
              <a:r>
                <a:rPr lang="fr-FR" dirty="0" smtClean="0">
                  <a:latin typeface="Arial" charset="0"/>
                  <a:ea typeface="Arial" charset="0"/>
                  <a:cs typeface="Arial" charset="0"/>
                </a:rPr>
                <a:t>Rectum (1);Testicule(1)</a:t>
              </a:r>
            </a:p>
            <a:p>
              <a:r>
                <a:rPr lang="fr-FR" b="1" dirty="0" smtClean="0">
                  <a:latin typeface="Arial" charset="0"/>
                  <a:ea typeface="Arial" charset="0"/>
                  <a:cs typeface="Arial" charset="0"/>
                </a:rPr>
                <a:t>Saint-Brieuc: </a:t>
              </a:r>
              <a:r>
                <a:rPr lang="fr-FR" dirty="0" smtClean="0">
                  <a:latin typeface="Arial" charset="0"/>
                  <a:ea typeface="Arial" charset="0"/>
                  <a:cs typeface="Arial" charset="0"/>
                </a:rPr>
                <a:t>Cancer du poumon(1) </a:t>
              </a:r>
            </a:p>
            <a:p>
              <a:r>
                <a:rPr lang="fr-FR" b="1" dirty="0" smtClean="0">
                  <a:latin typeface="Arial" charset="0"/>
                  <a:ea typeface="Arial" charset="0"/>
                  <a:cs typeface="Arial" charset="0"/>
                </a:rPr>
                <a:t>Vannes: </a:t>
              </a:r>
              <a:r>
                <a:rPr lang="fr-FR" dirty="0" smtClean="0">
                  <a:latin typeface="Arial" charset="0"/>
                  <a:ea typeface="Arial" charset="0"/>
                  <a:cs typeface="Arial" charset="0"/>
                </a:rPr>
                <a:t>Cancer Anal (1); Rectum(1)</a:t>
              </a:r>
            </a:p>
            <a:p>
              <a:r>
                <a:rPr lang="fr-FR" b="1" dirty="0" smtClean="0">
                  <a:latin typeface="Arial" charset="0"/>
                  <a:ea typeface="Arial" charset="0"/>
                  <a:cs typeface="Arial" charset="0"/>
                </a:rPr>
                <a:t>Morlaix: </a:t>
              </a:r>
              <a:r>
                <a:rPr lang="fr-FR" dirty="0" smtClean="0">
                  <a:latin typeface="Arial" charset="0"/>
                  <a:ea typeface="Arial" charset="0"/>
                  <a:cs typeface="Arial" charset="0"/>
                </a:rPr>
                <a:t>Poumon (1)</a:t>
              </a:r>
              <a:endParaRPr lang="fr-FR" dirty="0">
                <a:latin typeface="Arial" charset="0"/>
                <a:ea typeface="Arial" charset="0"/>
                <a:cs typeface="Arial" charset="0"/>
              </a:endParaRPr>
            </a:p>
          </p:txBody>
        </p:sp>
      </p:grpSp>
      <p:grpSp>
        <p:nvGrpSpPr>
          <p:cNvPr id="9" name="Grouper 8"/>
          <p:cNvGrpSpPr/>
          <p:nvPr/>
        </p:nvGrpSpPr>
        <p:grpSpPr>
          <a:xfrm>
            <a:off x="3877916" y="288668"/>
            <a:ext cx="5133521" cy="1147293"/>
            <a:chOff x="3992218" y="260092"/>
            <a:chExt cx="5133521" cy="1147293"/>
          </a:xfrm>
        </p:grpSpPr>
        <p:sp>
          <p:nvSpPr>
            <p:cNvPr id="10" name="ZoneTexte 9"/>
            <p:cNvSpPr txBox="1"/>
            <p:nvPr/>
          </p:nvSpPr>
          <p:spPr>
            <a:xfrm>
              <a:off x="4278629" y="945720"/>
              <a:ext cx="4435125" cy="461665"/>
            </a:xfrm>
            <a:prstGeom prst="rect">
              <a:avLst/>
            </a:prstGeom>
            <a:noFill/>
          </p:spPr>
          <p:txBody>
            <a:bodyPr wrap="none" rtlCol="0">
              <a:spAutoFit/>
            </a:bodyPr>
            <a:lstStyle/>
            <a:p>
              <a:r>
                <a:rPr lang="fr-FR" sz="2400" b="1" dirty="0" smtClean="0">
                  <a:latin typeface="Arial" charset="0"/>
                  <a:ea typeface="Arial" charset="0"/>
                  <a:cs typeface="Arial" charset="0"/>
                </a:rPr>
                <a:t>La  RCP Nationale </a:t>
              </a:r>
              <a:r>
                <a:rPr lang="fr-FR" sz="2400" b="1" dirty="0">
                  <a:solidFill>
                    <a:schemeClr val="accent5">
                      <a:lumMod val="75000"/>
                    </a:schemeClr>
                  </a:solidFill>
                  <a:latin typeface="Arial" charset="0"/>
                  <a:ea typeface="Arial" charset="0"/>
                  <a:cs typeface="Arial" charset="0"/>
                </a:rPr>
                <a:t>ONCO</a:t>
              </a:r>
              <a:r>
                <a:rPr lang="fr-FR" sz="2400" b="1" dirty="0">
                  <a:solidFill>
                    <a:srgbClr val="C00000"/>
                  </a:solidFill>
                  <a:latin typeface="Arial" charset="0"/>
                  <a:ea typeface="Arial" charset="0"/>
                  <a:cs typeface="Arial" charset="0"/>
                </a:rPr>
                <a:t>VIH</a:t>
              </a:r>
              <a:r>
                <a:rPr lang="fr-FR" sz="2400" b="1" dirty="0" smtClean="0">
                  <a:latin typeface="Arial" charset="0"/>
                  <a:ea typeface="Arial" charset="0"/>
                  <a:cs typeface="Arial" charset="0"/>
                </a:rPr>
                <a:t> </a:t>
              </a:r>
              <a:endParaRPr lang="fr-FR" sz="2400" b="1" dirty="0">
                <a:latin typeface="Arial" charset="0"/>
                <a:ea typeface="Arial" charset="0"/>
                <a:cs typeface="Arial" charset="0"/>
              </a:endParaRPr>
            </a:p>
          </p:txBody>
        </p:sp>
        <p:sp>
          <p:nvSpPr>
            <p:cNvPr id="12" name="Rectangle 11"/>
            <p:cNvSpPr/>
            <p:nvPr/>
          </p:nvSpPr>
          <p:spPr>
            <a:xfrm>
              <a:off x="3992218" y="260092"/>
              <a:ext cx="5133521" cy="707886"/>
            </a:xfrm>
            <a:prstGeom prst="rect">
              <a:avLst/>
            </a:prstGeom>
          </p:spPr>
          <p:txBody>
            <a:bodyPr wrap="none">
              <a:spAutoFit/>
            </a:bodyPr>
            <a:lstStyle/>
            <a:p>
              <a:pPr algn="ctr"/>
              <a:r>
                <a:rPr lang="fr-FR" sz="4000" dirty="0" smtClean="0">
                  <a:latin typeface="Arial"/>
                  <a:cs typeface="Arial"/>
                </a:rPr>
                <a:t>Réseau</a:t>
              </a:r>
              <a:r>
                <a:rPr lang="fr-FR" sz="4000" dirty="0">
                  <a:solidFill>
                    <a:srgbClr val="000090"/>
                  </a:solidFill>
                  <a:latin typeface="Arial"/>
                  <a:cs typeface="Arial"/>
                </a:rPr>
                <a:t> </a:t>
              </a:r>
              <a:r>
                <a:rPr lang="fr-FR" sz="4000" b="1" dirty="0" smtClean="0">
                  <a:solidFill>
                    <a:schemeClr val="accent5">
                      <a:lumMod val="75000"/>
                    </a:schemeClr>
                  </a:solidFill>
                  <a:latin typeface="Arial"/>
                  <a:cs typeface="Arial"/>
                </a:rPr>
                <a:t>CANCER</a:t>
              </a:r>
              <a:r>
                <a:rPr lang="fr-FR" sz="4000" b="1" dirty="0" smtClean="0">
                  <a:solidFill>
                    <a:srgbClr val="A50021"/>
                  </a:solidFill>
                  <a:latin typeface="Arial"/>
                  <a:cs typeface="Arial"/>
                </a:rPr>
                <a:t>VIH</a:t>
              </a:r>
              <a:endParaRPr lang="fr-FR" sz="4000" b="1" dirty="0" smtClean="0">
                <a:solidFill>
                  <a:srgbClr val="FF0000"/>
                </a:solidFill>
                <a:latin typeface="Arial"/>
                <a:cs typeface="Arial"/>
              </a:endParaRPr>
            </a:p>
          </p:txBody>
        </p:sp>
      </p:grpSp>
      <p:grpSp>
        <p:nvGrpSpPr>
          <p:cNvPr id="13" name="Grouper 12"/>
          <p:cNvGrpSpPr/>
          <p:nvPr/>
        </p:nvGrpSpPr>
        <p:grpSpPr>
          <a:xfrm>
            <a:off x="1408132" y="1545707"/>
            <a:ext cx="7484536" cy="101601"/>
            <a:chOff x="965214" y="1317104"/>
            <a:chExt cx="7484536" cy="101601"/>
          </a:xfrm>
        </p:grpSpPr>
        <p:sp>
          <p:nvSpPr>
            <p:cNvPr id="14"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15"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pic>
        <p:nvPicPr>
          <p:cNvPr id="16" name="Image 15"/>
          <p:cNvPicPr>
            <a:picLocks noChangeAspect="1"/>
          </p:cNvPicPr>
          <p:nvPr/>
        </p:nvPicPr>
        <p:blipFill>
          <a:blip r:embed="rId3"/>
          <a:stretch>
            <a:fillRect/>
          </a:stretch>
        </p:blipFill>
        <p:spPr>
          <a:xfrm>
            <a:off x="7282929" y="6559442"/>
            <a:ext cx="1803400" cy="304800"/>
          </a:xfrm>
          <a:prstGeom prst="rect">
            <a:avLst/>
          </a:prstGeom>
        </p:spPr>
      </p:pic>
      <p:pic>
        <p:nvPicPr>
          <p:cNvPr id="17" name="Picture 2" descr="logo L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1742" y="390913"/>
            <a:ext cx="990600" cy="99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0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16" y="404663"/>
            <a:ext cx="8402955" cy="6117093"/>
          </a:xfrm>
          <a:prstGeom prst="rect">
            <a:avLst/>
          </a:prstGeom>
        </p:spPr>
      </p:pic>
      <p:sp>
        <p:nvSpPr>
          <p:cNvPr id="5" name="ZoneTexte 4"/>
          <p:cNvSpPr txBox="1"/>
          <p:nvPr/>
        </p:nvSpPr>
        <p:spPr>
          <a:xfrm>
            <a:off x="7072381" y="948418"/>
            <a:ext cx="1728192" cy="261610"/>
          </a:xfrm>
          <a:prstGeom prst="rect">
            <a:avLst/>
          </a:prstGeom>
          <a:noFill/>
          <a:ln>
            <a:solidFill>
              <a:schemeClr val="accent1"/>
            </a:solidFill>
          </a:ln>
        </p:spPr>
        <p:txBody>
          <a:bodyPr wrap="square" rtlCol="0">
            <a:spAutoFit/>
          </a:bodyPr>
          <a:lstStyle/>
          <a:p>
            <a:pPr algn="ctr"/>
            <a:r>
              <a:rPr lang="fr-FR" sz="1100" b="1" dirty="0" smtClean="0">
                <a:solidFill>
                  <a:srgbClr val="C00000"/>
                </a:solidFill>
              </a:rPr>
              <a:t>3</a:t>
            </a:r>
            <a:r>
              <a:rPr lang="fr-FR" sz="900" b="1" dirty="0" smtClean="0">
                <a:solidFill>
                  <a:srgbClr val="0070C0"/>
                </a:solidFill>
              </a:rPr>
              <a:t> (Amiens, Creil) </a:t>
            </a:r>
            <a:endParaRPr lang="fr-FR" sz="900" b="1" dirty="0">
              <a:solidFill>
                <a:srgbClr val="0070C0"/>
              </a:solidFill>
            </a:endParaRPr>
          </a:p>
        </p:txBody>
      </p:sp>
      <p:sp>
        <p:nvSpPr>
          <p:cNvPr id="7" name="ZoneTexte 6"/>
          <p:cNvSpPr txBox="1"/>
          <p:nvPr/>
        </p:nvSpPr>
        <p:spPr>
          <a:xfrm>
            <a:off x="7236296" y="1605787"/>
            <a:ext cx="1728192" cy="276999"/>
          </a:xfrm>
          <a:prstGeom prst="rect">
            <a:avLst/>
          </a:prstGeom>
          <a:noFill/>
          <a:ln>
            <a:solidFill>
              <a:schemeClr val="accent1"/>
            </a:solidFill>
          </a:ln>
        </p:spPr>
        <p:txBody>
          <a:bodyPr wrap="square" rtlCol="0">
            <a:spAutoFit/>
          </a:bodyPr>
          <a:lstStyle/>
          <a:p>
            <a:pPr algn="ctr"/>
            <a:r>
              <a:rPr lang="fr-FR" sz="1200" b="1" dirty="0" smtClean="0">
                <a:solidFill>
                  <a:srgbClr val="C00000"/>
                </a:solidFill>
              </a:rPr>
              <a:t>5</a:t>
            </a:r>
            <a:r>
              <a:rPr lang="fr-FR" sz="900" b="1" dirty="0" smtClean="0">
                <a:solidFill>
                  <a:srgbClr val="0070C0"/>
                </a:solidFill>
              </a:rPr>
              <a:t> (Nancy, Reims, Troyes)</a:t>
            </a:r>
            <a:endParaRPr lang="fr-FR" sz="900" b="1" dirty="0">
              <a:solidFill>
                <a:srgbClr val="0070C0"/>
              </a:solidFill>
            </a:endParaRPr>
          </a:p>
        </p:txBody>
      </p:sp>
      <p:sp>
        <p:nvSpPr>
          <p:cNvPr id="8" name="ZoneTexte 7"/>
          <p:cNvSpPr txBox="1"/>
          <p:nvPr/>
        </p:nvSpPr>
        <p:spPr>
          <a:xfrm>
            <a:off x="7107723" y="3645024"/>
            <a:ext cx="1728192" cy="392415"/>
          </a:xfrm>
          <a:prstGeom prst="rect">
            <a:avLst/>
          </a:prstGeom>
          <a:noFill/>
          <a:ln>
            <a:solidFill>
              <a:schemeClr val="accent1"/>
            </a:solidFill>
          </a:ln>
        </p:spPr>
        <p:txBody>
          <a:bodyPr wrap="square" rtlCol="0">
            <a:spAutoFit/>
          </a:bodyPr>
          <a:lstStyle/>
          <a:p>
            <a:pPr algn="ctr"/>
            <a:r>
              <a:rPr lang="fr-FR" sz="1050" b="1" dirty="0">
                <a:solidFill>
                  <a:srgbClr val="C00000"/>
                </a:solidFill>
              </a:rPr>
              <a:t>7</a:t>
            </a:r>
            <a:r>
              <a:rPr lang="fr-FR" sz="900" b="1" dirty="0" smtClean="0">
                <a:solidFill>
                  <a:srgbClr val="0070C0"/>
                </a:solidFill>
              </a:rPr>
              <a:t> (Dijon, Chalon-sur-Saône, Besançon)</a:t>
            </a:r>
            <a:endParaRPr lang="fr-FR" sz="900" b="1" dirty="0">
              <a:solidFill>
                <a:srgbClr val="0070C0"/>
              </a:solidFill>
            </a:endParaRPr>
          </a:p>
        </p:txBody>
      </p:sp>
      <p:sp>
        <p:nvSpPr>
          <p:cNvPr id="9" name="ZoneTexte 8"/>
          <p:cNvSpPr txBox="1"/>
          <p:nvPr/>
        </p:nvSpPr>
        <p:spPr>
          <a:xfrm>
            <a:off x="7107723" y="4685395"/>
            <a:ext cx="1728192" cy="392415"/>
          </a:xfrm>
          <a:prstGeom prst="rect">
            <a:avLst/>
          </a:prstGeom>
          <a:noFill/>
          <a:ln>
            <a:solidFill>
              <a:schemeClr val="accent1"/>
            </a:solidFill>
          </a:ln>
        </p:spPr>
        <p:txBody>
          <a:bodyPr wrap="square" rtlCol="0">
            <a:spAutoFit/>
          </a:bodyPr>
          <a:lstStyle/>
          <a:p>
            <a:pPr algn="ctr"/>
            <a:r>
              <a:rPr lang="fr-FR" sz="1050" b="1" dirty="0" smtClean="0">
                <a:solidFill>
                  <a:srgbClr val="C00000"/>
                </a:solidFill>
              </a:rPr>
              <a:t>35 </a:t>
            </a:r>
            <a:r>
              <a:rPr lang="fr-FR" sz="900" b="1" dirty="0" smtClean="0">
                <a:solidFill>
                  <a:srgbClr val="0070C0"/>
                </a:solidFill>
              </a:rPr>
              <a:t>(Lyon, Grenoble, St Etienne, Clermont-Ferrand)</a:t>
            </a:r>
            <a:endParaRPr lang="fr-FR" sz="900" b="1" dirty="0">
              <a:solidFill>
                <a:srgbClr val="0070C0"/>
              </a:solidFill>
            </a:endParaRPr>
          </a:p>
        </p:txBody>
      </p:sp>
      <p:sp>
        <p:nvSpPr>
          <p:cNvPr id="10" name="ZoneTexte 9"/>
          <p:cNvSpPr txBox="1"/>
          <p:nvPr/>
        </p:nvSpPr>
        <p:spPr>
          <a:xfrm>
            <a:off x="7236296" y="5373216"/>
            <a:ext cx="1728192" cy="553998"/>
          </a:xfrm>
          <a:prstGeom prst="rect">
            <a:avLst/>
          </a:prstGeom>
          <a:noFill/>
          <a:ln>
            <a:solidFill>
              <a:schemeClr val="accent1"/>
            </a:solidFill>
          </a:ln>
        </p:spPr>
        <p:txBody>
          <a:bodyPr wrap="square" rtlCol="0">
            <a:spAutoFit/>
          </a:bodyPr>
          <a:lstStyle/>
          <a:p>
            <a:pPr algn="ctr"/>
            <a:r>
              <a:rPr lang="fr-FR" sz="1200" b="1" dirty="0" smtClean="0">
                <a:solidFill>
                  <a:srgbClr val="C00000"/>
                </a:solidFill>
              </a:rPr>
              <a:t>166</a:t>
            </a:r>
            <a:r>
              <a:rPr lang="fr-FR" sz="900" b="1" dirty="0" smtClean="0">
                <a:solidFill>
                  <a:srgbClr val="0070C0"/>
                </a:solidFill>
              </a:rPr>
              <a:t> (Marseille, Aix, </a:t>
            </a:r>
            <a:r>
              <a:rPr lang="fr-FR" sz="900" b="1" dirty="0" err="1" smtClean="0">
                <a:solidFill>
                  <a:srgbClr val="0070C0"/>
                </a:solidFill>
              </a:rPr>
              <a:t>Avignon,Martigues,Gap,Dignes,Salon,Toulon,Fréjus</a:t>
            </a:r>
            <a:r>
              <a:rPr lang="fr-FR" sz="900" b="1" dirty="0" smtClean="0">
                <a:solidFill>
                  <a:srgbClr val="0070C0"/>
                </a:solidFill>
              </a:rPr>
              <a:t>, Nice)</a:t>
            </a:r>
            <a:endParaRPr lang="fr-FR" sz="900" b="1" dirty="0">
              <a:solidFill>
                <a:srgbClr val="0070C0"/>
              </a:solidFill>
            </a:endParaRPr>
          </a:p>
        </p:txBody>
      </p:sp>
      <p:sp>
        <p:nvSpPr>
          <p:cNvPr id="11" name="ZoneTexte 10"/>
          <p:cNvSpPr txBox="1"/>
          <p:nvPr/>
        </p:nvSpPr>
        <p:spPr>
          <a:xfrm>
            <a:off x="7232631" y="6165304"/>
            <a:ext cx="1728192" cy="253916"/>
          </a:xfrm>
          <a:prstGeom prst="rect">
            <a:avLst/>
          </a:prstGeom>
          <a:noFill/>
          <a:ln>
            <a:solidFill>
              <a:schemeClr val="accent1"/>
            </a:solidFill>
          </a:ln>
        </p:spPr>
        <p:txBody>
          <a:bodyPr wrap="square" rtlCol="0">
            <a:spAutoFit/>
          </a:bodyPr>
          <a:lstStyle/>
          <a:p>
            <a:pPr algn="ctr"/>
            <a:r>
              <a:rPr lang="fr-FR" sz="1050" b="1" dirty="0" smtClean="0">
                <a:solidFill>
                  <a:srgbClr val="C00000"/>
                </a:solidFill>
              </a:rPr>
              <a:t>4 </a:t>
            </a:r>
            <a:r>
              <a:rPr lang="fr-FR" sz="900" b="1" dirty="0" smtClean="0">
                <a:solidFill>
                  <a:srgbClr val="0070C0"/>
                </a:solidFill>
              </a:rPr>
              <a:t>(Ajaccio)</a:t>
            </a:r>
            <a:endParaRPr lang="fr-FR" sz="900" b="1" dirty="0">
              <a:solidFill>
                <a:srgbClr val="0070C0"/>
              </a:solidFill>
            </a:endParaRPr>
          </a:p>
        </p:txBody>
      </p:sp>
      <p:sp>
        <p:nvSpPr>
          <p:cNvPr id="12" name="ZoneTexte 11"/>
          <p:cNvSpPr txBox="1"/>
          <p:nvPr/>
        </p:nvSpPr>
        <p:spPr>
          <a:xfrm>
            <a:off x="683568" y="6034499"/>
            <a:ext cx="1728192" cy="253916"/>
          </a:xfrm>
          <a:prstGeom prst="rect">
            <a:avLst/>
          </a:prstGeom>
          <a:noFill/>
          <a:ln>
            <a:solidFill>
              <a:schemeClr val="accent1"/>
            </a:solidFill>
          </a:ln>
        </p:spPr>
        <p:txBody>
          <a:bodyPr wrap="square" rtlCol="0">
            <a:spAutoFit/>
          </a:bodyPr>
          <a:lstStyle/>
          <a:p>
            <a:pPr algn="ctr"/>
            <a:r>
              <a:rPr lang="fr-FR" sz="1050" b="1" dirty="0" smtClean="0">
                <a:solidFill>
                  <a:srgbClr val="C00000"/>
                </a:solidFill>
              </a:rPr>
              <a:t>21 </a:t>
            </a:r>
            <a:r>
              <a:rPr lang="fr-FR" sz="900" b="1" dirty="0" smtClean="0">
                <a:solidFill>
                  <a:srgbClr val="0070C0"/>
                </a:solidFill>
              </a:rPr>
              <a:t>(Montpellier, Cahors)</a:t>
            </a:r>
            <a:endParaRPr lang="fr-FR" sz="900" b="1" dirty="0">
              <a:solidFill>
                <a:srgbClr val="0070C0"/>
              </a:solidFill>
            </a:endParaRPr>
          </a:p>
        </p:txBody>
      </p:sp>
      <p:sp>
        <p:nvSpPr>
          <p:cNvPr id="13" name="ZoneTexte 12"/>
          <p:cNvSpPr txBox="1"/>
          <p:nvPr/>
        </p:nvSpPr>
        <p:spPr>
          <a:xfrm>
            <a:off x="611560" y="4399229"/>
            <a:ext cx="1728192" cy="538609"/>
          </a:xfrm>
          <a:prstGeom prst="rect">
            <a:avLst/>
          </a:prstGeom>
          <a:noFill/>
          <a:ln>
            <a:solidFill>
              <a:schemeClr val="accent1"/>
            </a:solidFill>
          </a:ln>
        </p:spPr>
        <p:txBody>
          <a:bodyPr wrap="square" rtlCol="0">
            <a:spAutoFit/>
          </a:bodyPr>
          <a:lstStyle/>
          <a:p>
            <a:pPr algn="ctr"/>
            <a:r>
              <a:rPr lang="fr-FR" sz="1100" b="1" dirty="0" smtClean="0">
                <a:solidFill>
                  <a:srgbClr val="C00000"/>
                </a:solidFill>
              </a:rPr>
              <a:t>13</a:t>
            </a:r>
            <a:r>
              <a:rPr lang="fr-FR" sz="900" b="1" dirty="0" smtClean="0">
                <a:solidFill>
                  <a:srgbClr val="0070C0"/>
                </a:solidFill>
              </a:rPr>
              <a:t> (Bordeaux, Poitiers, Pau, Mont de Marsan, Rochefort, Niort)</a:t>
            </a:r>
            <a:endParaRPr lang="fr-FR" sz="900" b="1" dirty="0">
              <a:solidFill>
                <a:srgbClr val="0070C0"/>
              </a:solidFill>
            </a:endParaRPr>
          </a:p>
        </p:txBody>
      </p:sp>
      <p:sp>
        <p:nvSpPr>
          <p:cNvPr id="14" name="ZoneTexte 13"/>
          <p:cNvSpPr txBox="1"/>
          <p:nvPr/>
        </p:nvSpPr>
        <p:spPr>
          <a:xfrm>
            <a:off x="1547662" y="3686031"/>
            <a:ext cx="1184062" cy="415498"/>
          </a:xfrm>
          <a:prstGeom prst="rect">
            <a:avLst/>
          </a:prstGeom>
          <a:noFill/>
          <a:ln>
            <a:solidFill>
              <a:schemeClr val="accent1"/>
            </a:solidFill>
          </a:ln>
        </p:spPr>
        <p:txBody>
          <a:bodyPr wrap="square" rtlCol="0">
            <a:spAutoFit/>
          </a:bodyPr>
          <a:lstStyle/>
          <a:p>
            <a:pPr algn="ctr"/>
            <a:r>
              <a:rPr lang="fr-FR" sz="1200" b="1" dirty="0">
                <a:solidFill>
                  <a:srgbClr val="C00000"/>
                </a:solidFill>
              </a:rPr>
              <a:t>3</a:t>
            </a:r>
            <a:r>
              <a:rPr lang="fr-FR" sz="900" b="1" dirty="0" smtClean="0">
                <a:solidFill>
                  <a:srgbClr val="0070C0"/>
                </a:solidFill>
              </a:rPr>
              <a:t> (Orléans, Tours, Le Mans)</a:t>
            </a:r>
            <a:endParaRPr lang="fr-FR" sz="900" b="1" dirty="0">
              <a:solidFill>
                <a:srgbClr val="0070C0"/>
              </a:solidFill>
            </a:endParaRPr>
          </a:p>
        </p:txBody>
      </p:sp>
      <p:sp>
        <p:nvSpPr>
          <p:cNvPr id="15" name="ZoneTexte 14"/>
          <p:cNvSpPr txBox="1"/>
          <p:nvPr/>
        </p:nvSpPr>
        <p:spPr>
          <a:xfrm>
            <a:off x="515322" y="3242426"/>
            <a:ext cx="2064681" cy="261610"/>
          </a:xfrm>
          <a:prstGeom prst="rect">
            <a:avLst/>
          </a:prstGeom>
          <a:noFill/>
          <a:ln>
            <a:solidFill>
              <a:schemeClr val="accent1"/>
            </a:solidFill>
          </a:ln>
        </p:spPr>
        <p:txBody>
          <a:bodyPr wrap="square" rtlCol="0">
            <a:spAutoFit/>
          </a:bodyPr>
          <a:lstStyle/>
          <a:p>
            <a:pPr algn="ctr"/>
            <a:r>
              <a:rPr lang="fr-FR" sz="1100" b="1" dirty="0" smtClean="0">
                <a:solidFill>
                  <a:srgbClr val="C00000"/>
                </a:solidFill>
              </a:rPr>
              <a:t>11 </a:t>
            </a:r>
            <a:r>
              <a:rPr lang="fr-FR" sz="900" b="1" dirty="0" smtClean="0">
                <a:solidFill>
                  <a:srgbClr val="0070C0"/>
                </a:solidFill>
              </a:rPr>
              <a:t>(Nantes, Roche-sur-Yon, St Nazaire)</a:t>
            </a:r>
            <a:endParaRPr lang="fr-FR" sz="900" b="1" dirty="0">
              <a:solidFill>
                <a:srgbClr val="0070C0"/>
              </a:solidFill>
            </a:endParaRPr>
          </a:p>
        </p:txBody>
      </p:sp>
      <p:sp>
        <p:nvSpPr>
          <p:cNvPr id="16" name="ZoneTexte 15"/>
          <p:cNvSpPr txBox="1"/>
          <p:nvPr/>
        </p:nvSpPr>
        <p:spPr>
          <a:xfrm>
            <a:off x="50915" y="2613751"/>
            <a:ext cx="1583462" cy="400110"/>
          </a:xfrm>
          <a:prstGeom prst="rect">
            <a:avLst/>
          </a:prstGeom>
          <a:noFill/>
          <a:ln>
            <a:solidFill>
              <a:schemeClr val="accent1"/>
            </a:solidFill>
          </a:ln>
        </p:spPr>
        <p:txBody>
          <a:bodyPr wrap="square" rtlCol="0">
            <a:spAutoFit/>
          </a:bodyPr>
          <a:lstStyle/>
          <a:p>
            <a:pPr algn="ctr"/>
            <a:r>
              <a:rPr lang="fr-FR" sz="1100" b="1" dirty="0" smtClean="0">
                <a:solidFill>
                  <a:srgbClr val="C00000"/>
                </a:solidFill>
              </a:rPr>
              <a:t>12</a:t>
            </a:r>
            <a:r>
              <a:rPr lang="fr-FR" sz="900" b="1" dirty="0" smtClean="0">
                <a:solidFill>
                  <a:srgbClr val="0070C0"/>
                </a:solidFill>
              </a:rPr>
              <a:t> (Vannes, Lorient, Morlaix, Quimper, St Brieuc)</a:t>
            </a:r>
            <a:endParaRPr lang="fr-FR" sz="900" b="1" dirty="0">
              <a:solidFill>
                <a:srgbClr val="0070C0"/>
              </a:solidFill>
            </a:endParaRPr>
          </a:p>
        </p:txBody>
      </p:sp>
      <p:sp>
        <p:nvSpPr>
          <p:cNvPr id="17" name="ZoneTexte 16"/>
          <p:cNvSpPr txBox="1"/>
          <p:nvPr/>
        </p:nvSpPr>
        <p:spPr>
          <a:xfrm>
            <a:off x="667991" y="1609026"/>
            <a:ext cx="1814206" cy="261610"/>
          </a:xfrm>
          <a:prstGeom prst="rect">
            <a:avLst/>
          </a:prstGeom>
          <a:noFill/>
          <a:ln>
            <a:solidFill>
              <a:schemeClr val="accent1"/>
            </a:solidFill>
          </a:ln>
        </p:spPr>
        <p:txBody>
          <a:bodyPr wrap="square" rtlCol="0">
            <a:spAutoFit/>
          </a:bodyPr>
          <a:lstStyle/>
          <a:p>
            <a:pPr algn="ctr"/>
            <a:r>
              <a:rPr lang="fr-FR" sz="1100" b="1" dirty="0" smtClean="0">
                <a:solidFill>
                  <a:srgbClr val="C00000"/>
                </a:solidFill>
              </a:rPr>
              <a:t>5</a:t>
            </a:r>
            <a:r>
              <a:rPr lang="fr-FR" sz="900" b="1" dirty="0" smtClean="0">
                <a:solidFill>
                  <a:srgbClr val="0070C0"/>
                </a:solidFill>
              </a:rPr>
              <a:t> (Caen, Rouen, Granville, Evreux)</a:t>
            </a:r>
            <a:endParaRPr lang="fr-FR" sz="900" b="1" dirty="0">
              <a:solidFill>
                <a:srgbClr val="0070C0"/>
              </a:solidFill>
            </a:endParaRPr>
          </a:p>
        </p:txBody>
      </p:sp>
      <p:sp>
        <p:nvSpPr>
          <p:cNvPr id="18" name="ZoneTexte 17"/>
          <p:cNvSpPr txBox="1"/>
          <p:nvPr/>
        </p:nvSpPr>
        <p:spPr>
          <a:xfrm>
            <a:off x="683568" y="686808"/>
            <a:ext cx="3384376" cy="261610"/>
          </a:xfrm>
          <a:prstGeom prst="rect">
            <a:avLst/>
          </a:prstGeom>
          <a:noFill/>
          <a:ln>
            <a:solidFill>
              <a:schemeClr val="accent1"/>
            </a:solidFill>
          </a:ln>
        </p:spPr>
        <p:txBody>
          <a:bodyPr wrap="square" rtlCol="0">
            <a:spAutoFit/>
          </a:bodyPr>
          <a:lstStyle/>
          <a:p>
            <a:pPr algn="ctr"/>
            <a:r>
              <a:rPr lang="fr-FR" sz="1100" b="1" dirty="0" smtClean="0">
                <a:solidFill>
                  <a:srgbClr val="C00000"/>
                </a:solidFill>
              </a:rPr>
              <a:t>133</a:t>
            </a:r>
            <a:r>
              <a:rPr lang="fr-FR" sz="900" b="1" dirty="0" smtClean="0">
                <a:solidFill>
                  <a:srgbClr val="0070C0"/>
                </a:solidFill>
              </a:rPr>
              <a:t> (Paris, Versailles, Bry, Créteil, Kremlin-Bicêtre)</a:t>
            </a:r>
            <a:endParaRPr lang="fr-FR" sz="900" b="1" dirty="0">
              <a:solidFill>
                <a:srgbClr val="0070C0"/>
              </a:solidFill>
            </a:endParaRPr>
          </a:p>
        </p:txBody>
      </p:sp>
      <p:sp>
        <p:nvSpPr>
          <p:cNvPr id="19" name="ZoneTexte 18"/>
          <p:cNvSpPr txBox="1"/>
          <p:nvPr/>
        </p:nvSpPr>
        <p:spPr>
          <a:xfrm>
            <a:off x="179512" y="172171"/>
            <a:ext cx="3240360" cy="261610"/>
          </a:xfrm>
          <a:prstGeom prst="rect">
            <a:avLst/>
          </a:prstGeom>
          <a:noFill/>
          <a:ln>
            <a:solidFill>
              <a:schemeClr val="accent1"/>
            </a:solidFill>
          </a:ln>
        </p:spPr>
        <p:txBody>
          <a:bodyPr wrap="square" rtlCol="0">
            <a:spAutoFit/>
          </a:bodyPr>
          <a:lstStyle/>
          <a:p>
            <a:pPr algn="ctr"/>
            <a:r>
              <a:rPr lang="fr-FR" sz="900" b="1" dirty="0" smtClean="0">
                <a:solidFill>
                  <a:srgbClr val="0070C0"/>
                </a:solidFill>
              </a:rPr>
              <a:t>DOM-TOM :</a:t>
            </a:r>
            <a:r>
              <a:rPr lang="fr-FR" sz="1100" b="1" dirty="0" smtClean="0">
                <a:solidFill>
                  <a:srgbClr val="C00000"/>
                </a:solidFill>
              </a:rPr>
              <a:t> 15 </a:t>
            </a:r>
            <a:r>
              <a:rPr lang="fr-FR" sz="900" b="1" dirty="0" smtClean="0">
                <a:solidFill>
                  <a:srgbClr val="0070C0"/>
                </a:solidFill>
              </a:rPr>
              <a:t>(Réunion, Guyane, Martinique, Guadeloupe)</a:t>
            </a:r>
            <a:endParaRPr lang="fr-FR" sz="900" b="1" dirty="0">
              <a:solidFill>
                <a:srgbClr val="0070C0"/>
              </a:solidFill>
            </a:endParaRPr>
          </a:p>
        </p:txBody>
      </p:sp>
    </p:spTree>
    <p:extLst>
      <p:ext uri="{BB962C8B-B14F-4D97-AF65-F5344CB8AC3E}">
        <p14:creationId xmlns:p14="http://schemas.microsoft.com/office/powerpoint/2010/main" val="194445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32004" y="1783830"/>
            <a:ext cx="8637241" cy="4984226"/>
          </a:xfrm>
          <a:prstGeom prst="rect">
            <a:avLst/>
          </a:prstGeom>
        </p:spPr>
      </p:pic>
      <p:grpSp>
        <p:nvGrpSpPr>
          <p:cNvPr id="6" name="Grouper 5"/>
          <p:cNvGrpSpPr/>
          <p:nvPr/>
        </p:nvGrpSpPr>
        <p:grpSpPr>
          <a:xfrm>
            <a:off x="3877916" y="288668"/>
            <a:ext cx="5133521" cy="1147293"/>
            <a:chOff x="3992218" y="260092"/>
            <a:chExt cx="5133521" cy="1147293"/>
          </a:xfrm>
        </p:grpSpPr>
        <p:sp>
          <p:nvSpPr>
            <p:cNvPr id="7" name="ZoneTexte 6"/>
            <p:cNvSpPr txBox="1"/>
            <p:nvPr/>
          </p:nvSpPr>
          <p:spPr>
            <a:xfrm>
              <a:off x="4278629" y="945720"/>
              <a:ext cx="4435125" cy="461665"/>
            </a:xfrm>
            <a:prstGeom prst="rect">
              <a:avLst/>
            </a:prstGeom>
            <a:noFill/>
          </p:spPr>
          <p:txBody>
            <a:bodyPr wrap="none" rtlCol="0">
              <a:spAutoFit/>
            </a:bodyPr>
            <a:lstStyle/>
            <a:p>
              <a:r>
                <a:rPr lang="fr-FR" sz="2400" b="1" dirty="0" smtClean="0">
                  <a:latin typeface="Arial" charset="0"/>
                  <a:ea typeface="Arial" charset="0"/>
                  <a:cs typeface="Arial" charset="0"/>
                </a:rPr>
                <a:t>La  RCP Nationale </a:t>
              </a:r>
              <a:r>
                <a:rPr lang="fr-FR" sz="2400" b="1" dirty="0">
                  <a:solidFill>
                    <a:schemeClr val="accent5">
                      <a:lumMod val="75000"/>
                    </a:schemeClr>
                  </a:solidFill>
                  <a:latin typeface="Arial" charset="0"/>
                  <a:ea typeface="Arial" charset="0"/>
                  <a:cs typeface="Arial" charset="0"/>
                </a:rPr>
                <a:t>ONCO</a:t>
              </a:r>
              <a:r>
                <a:rPr lang="fr-FR" sz="2400" b="1" dirty="0">
                  <a:solidFill>
                    <a:srgbClr val="C00000"/>
                  </a:solidFill>
                  <a:latin typeface="Arial" charset="0"/>
                  <a:ea typeface="Arial" charset="0"/>
                  <a:cs typeface="Arial" charset="0"/>
                </a:rPr>
                <a:t>VIH</a:t>
              </a:r>
              <a:r>
                <a:rPr lang="fr-FR" sz="2400" b="1" dirty="0" smtClean="0">
                  <a:latin typeface="Arial" charset="0"/>
                  <a:ea typeface="Arial" charset="0"/>
                  <a:cs typeface="Arial" charset="0"/>
                </a:rPr>
                <a:t> </a:t>
              </a:r>
              <a:endParaRPr lang="fr-FR" sz="2400" b="1" dirty="0">
                <a:latin typeface="Arial" charset="0"/>
                <a:ea typeface="Arial" charset="0"/>
                <a:cs typeface="Arial" charset="0"/>
              </a:endParaRPr>
            </a:p>
          </p:txBody>
        </p:sp>
        <p:sp>
          <p:nvSpPr>
            <p:cNvPr id="9" name="Rectangle 8"/>
            <p:cNvSpPr/>
            <p:nvPr/>
          </p:nvSpPr>
          <p:spPr>
            <a:xfrm>
              <a:off x="3992218" y="260092"/>
              <a:ext cx="5133521" cy="707886"/>
            </a:xfrm>
            <a:prstGeom prst="rect">
              <a:avLst/>
            </a:prstGeom>
          </p:spPr>
          <p:txBody>
            <a:bodyPr wrap="none">
              <a:spAutoFit/>
            </a:bodyPr>
            <a:lstStyle/>
            <a:p>
              <a:pPr algn="ctr"/>
              <a:r>
                <a:rPr lang="fr-FR" sz="4000" dirty="0" smtClean="0">
                  <a:latin typeface="Arial"/>
                  <a:cs typeface="Arial"/>
                </a:rPr>
                <a:t>Réseau</a:t>
              </a:r>
              <a:r>
                <a:rPr lang="fr-FR" sz="4000" dirty="0">
                  <a:solidFill>
                    <a:srgbClr val="000090"/>
                  </a:solidFill>
                  <a:latin typeface="Arial"/>
                  <a:cs typeface="Arial"/>
                </a:rPr>
                <a:t> </a:t>
              </a:r>
              <a:r>
                <a:rPr lang="fr-FR" sz="4000" b="1" dirty="0" smtClean="0">
                  <a:solidFill>
                    <a:schemeClr val="accent5">
                      <a:lumMod val="75000"/>
                    </a:schemeClr>
                  </a:solidFill>
                  <a:latin typeface="Arial"/>
                  <a:cs typeface="Arial"/>
                </a:rPr>
                <a:t>CANCER</a:t>
              </a:r>
              <a:r>
                <a:rPr lang="fr-FR" sz="4000" b="1" dirty="0" smtClean="0">
                  <a:solidFill>
                    <a:srgbClr val="A50021"/>
                  </a:solidFill>
                  <a:latin typeface="Arial"/>
                  <a:cs typeface="Arial"/>
                </a:rPr>
                <a:t>VIH</a:t>
              </a:r>
              <a:endParaRPr lang="fr-FR" sz="4000" b="1" dirty="0" smtClean="0">
                <a:solidFill>
                  <a:srgbClr val="FF0000"/>
                </a:solidFill>
                <a:latin typeface="Arial"/>
                <a:cs typeface="Arial"/>
              </a:endParaRPr>
            </a:p>
          </p:txBody>
        </p:sp>
      </p:grpSp>
      <p:grpSp>
        <p:nvGrpSpPr>
          <p:cNvPr id="10" name="Grouper 9"/>
          <p:cNvGrpSpPr/>
          <p:nvPr/>
        </p:nvGrpSpPr>
        <p:grpSpPr>
          <a:xfrm>
            <a:off x="1408132" y="1545707"/>
            <a:ext cx="7484536" cy="101601"/>
            <a:chOff x="965214" y="1317104"/>
            <a:chExt cx="7484536" cy="101601"/>
          </a:xfrm>
        </p:grpSpPr>
        <p:sp>
          <p:nvSpPr>
            <p:cNvPr id="11"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12"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pic>
        <p:nvPicPr>
          <p:cNvPr id="14" name="Picture 2" descr="logo L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1742" y="390913"/>
            <a:ext cx="990600" cy="99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60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r 8"/>
          <p:cNvGrpSpPr/>
          <p:nvPr/>
        </p:nvGrpSpPr>
        <p:grpSpPr>
          <a:xfrm>
            <a:off x="719528" y="265075"/>
            <a:ext cx="7734924" cy="3492708"/>
            <a:chOff x="0" y="179882"/>
            <a:chExt cx="6389505" cy="4410960"/>
          </a:xfrm>
        </p:grpSpPr>
        <p:pic>
          <p:nvPicPr>
            <p:cNvPr id="3" name="Image 2"/>
            <p:cNvPicPr>
              <a:picLocks noChangeAspect="1"/>
            </p:cNvPicPr>
            <p:nvPr/>
          </p:nvPicPr>
          <p:blipFill>
            <a:blip r:embed="rId2"/>
            <a:stretch>
              <a:fillRect/>
            </a:stretch>
          </p:blipFill>
          <p:spPr>
            <a:xfrm>
              <a:off x="0" y="179882"/>
              <a:ext cx="6389505" cy="2417060"/>
            </a:xfrm>
            <a:prstGeom prst="rect">
              <a:avLst/>
            </a:prstGeom>
          </p:spPr>
        </p:pic>
        <p:pic>
          <p:nvPicPr>
            <p:cNvPr id="5" name="Image 4"/>
            <p:cNvPicPr>
              <a:picLocks noChangeAspect="1"/>
            </p:cNvPicPr>
            <p:nvPr/>
          </p:nvPicPr>
          <p:blipFill>
            <a:blip r:embed="rId3"/>
            <a:stretch>
              <a:fillRect/>
            </a:stretch>
          </p:blipFill>
          <p:spPr>
            <a:xfrm>
              <a:off x="2884305" y="2596942"/>
              <a:ext cx="3505200" cy="1993900"/>
            </a:xfrm>
            <a:prstGeom prst="rect">
              <a:avLst/>
            </a:prstGeom>
          </p:spPr>
        </p:pic>
        <p:pic>
          <p:nvPicPr>
            <p:cNvPr id="6" name="Image 5"/>
            <p:cNvPicPr>
              <a:picLocks noChangeAspect="1"/>
            </p:cNvPicPr>
            <p:nvPr/>
          </p:nvPicPr>
          <p:blipFill>
            <a:blip r:embed="rId4"/>
            <a:stretch>
              <a:fillRect/>
            </a:stretch>
          </p:blipFill>
          <p:spPr>
            <a:xfrm>
              <a:off x="0" y="2596942"/>
              <a:ext cx="2946400" cy="1993900"/>
            </a:xfrm>
            <a:prstGeom prst="rect">
              <a:avLst/>
            </a:prstGeom>
          </p:spPr>
        </p:pic>
        <p:pic>
          <p:nvPicPr>
            <p:cNvPr id="7" name="Image 6"/>
            <p:cNvPicPr>
              <a:picLocks noChangeAspect="1"/>
            </p:cNvPicPr>
            <p:nvPr/>
          </p:nvPicPr>
          <p:blipFill>
            <a:blip r:embed="rId5"/>
            <a:stretch>
              <a:fillRect/>
            </a:stretch>
          </p:blipFill>
          <p:spPr>
            <a:xfrm>
              <a:off x="1473200" y="2349292"/>
              <a:ext cx="506334" cy="495300"/>
            </a:xfrm>
            <a:prstGeom prst="rect">
              <a:avLst/>
            </a:prstGeom>
          </p:spPr>
        </p:pic>
        <p:pic>
          <p:nvPicPr>
            <p:cNvPr id="8" name="Image 7"/>
            <p:cNvPicPr>
              <a:picLocks noChangeAspect="1"/>
            </p:cNvPicPr>
            <p:nvPr/>
          </p:nvPicPr>
          <p:blipFill>
            <a:blip r:embed="rId6"/>
            <a:stretch>
              <a:fillRect/>
            </a:stretch>
          </p:blipFill>
          <p:spPr>
            <a:xfrm>
              <a:off x="2919812" y="2491804"/>
              <a:ext cx="381000" cy="495300"/>
            </a:xfrm>
            <a:prstGeom prst="rect">
              <a:avLst/>
            </a:prstGeom>
          </p:spPr>
        </p:pic>
      </p:grpSp>
      <p:grpSp>
        <p:nvGrpSpPr>
          <p:cNvPr id="14" name="Grouper 13"/>
          <p:cNvGrpSpPr/>
          <p:nvPr/>
        </p:nvGrpSpPr>
        <p:grpSpPr>
          <a:xfrm>
            <a:off x="718584" y="3832847"/>
            <a:ext cx="7735868" cy="2878312"/>
            <a:chOff x="133896" y="3817857"/>
            <a:chExt cx="4991100" cy="2878312"/>
          </a:xfrm>
        </p:grpSpPr>
        <p:pic>
          <p:nvPicPr>
            <p:cNvPr id="10" name="Image 9"/>
            <p:cNvPicPr>
              <a:picLocks noChangeAspect="1"/>
            </p:cNvPicPr>
            <p:nvPr/>
          </p:nvPicPr>
          <p:blipFill>
            <a:blip r:embed="rId7"/>
            <a:stretch>
              <a:fillRect/>
            </a:stretch>
          </p:blipFill>
          <p:spPr>
            <a:xfrm>
              <a:off x="133896" y="3817857"/>
              <a:ext cx="4991100" cy="1638300"/>
            </a:xfrm>
            <a:prstGeom prst="rect">
              <a:avLst/>
            </a:prstGeom>
          </p:spPr>
        </p:pic>
        <p:pic>
          <p:nvPicPr>
            <p:cNvPr id="11" name="Image 10"/>
            <p:cNvPicPr>
              <a:picLocks noChangeAspect="1"/>
            </p:cNvPicPr>
            <p:nvPr/>
          </p:nvPicPr>
          <p:blipFill>
            <a:blip r:embed="rId8"/>
            <a:stretch>
              <a:fillRect/>
            </a:stretch>
          </p:blipFill>
          <p:spPr>
            <a:xfrm>
              <a:off x="1873796" y="5451569"/>
              <a:ext cx="3251200" cy="1244600"/>
            </a:xfrm>
            <a:prstGeom prst="rect">
              <a:avLst/>
            </a:prstGeom>
          </p:spPr>
        </p:pic>
        <p:pic>
          <p:nvPicPr>
            <p:cNvPr id="12" name="Image 11"/>
            <p:cNvPicPr>
              <a:picLocks noChangeAspect="1"/>
            </p:cNvPicPr>
            <p:nvPr/>
          </p:nvPicPr>
          <p:blipFill>
            <a:blip r:embed="rId9"/>
            <a:stretch>
              <a:fillRect/>
            </a:stretch>
          </p:blipFill>
          <p:spPr>
            <a:xfrm>
              <a:off x="2353038" y="5223845"/>
              <a:ext cx="217613" cy="293778"/>
            </a:xfrm>
            <a:prstGeom prst="rect">
              <a:avLst/>
            </a:prstGeom>
          </p:spPr>
        </p:pic>
        <p:pic>
          <p:nvPicPr>
            <p:cNvPr id="13" name="Image 12"/>
            <p:cNvPicPr>
              <a:picLocks noChangeAspect="1"/>
            </p:cNvPicPr>
            <p:nvPr/>
          </p:nvPicPr>
          <p:blipFill>
            <a:blip r:embed="rId10"/>
            <a:stretch>
              <a:fillRect/>
            </a:stretch>
          </p:blipFill>
          <p:spPr>
            <a:xfrm>
              <a:off x="141231" y="5446821"/>
              <a:ext cx="1787042" cy="1249348"/>
            </a:xfrm>
            <a:prstGeom prst="rect">
              <a:avLst/>
            </a:prstGeom>
          </p:spPr>
        </p:pic>
      </p:grpSp>
      <p:sp>
        <p:nvSpPr>
          <p:cNvPr id="4" name="Rectangle à coins arrondis 3"/>
          <p:cNvSpPr/>
          <p:nvPr/>
        </p:nvSpPr>
        <p:spPr>
          <a:xfrm>
            <a:off x="6836229" y="2801257"/>
            <a:ext cx="1422400" cy="13062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7043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773" y="1601078"/>
            <a:ext cx="8229600" cy="576064"/>
          </a:xfrm>
        </p:spPr>
        <p:txBody>
          <a:bodyPr>
            <a:noAutofit/>
          </a:bodyPr>
          <a:lstStyle/>
          <a:p>
            <a:pPr algn="ctr"/>
            <a:r>
              <a:rPr lang="fr-FR" sz="2800" b="1" dirty="0"/>
              <a:t>Un site internet : </a:t>
            </a:r>
            <a:r>
              <a:rPr lang="fr-FR" sz="2800" b="1" dirty="0" err="1" smtClean="0"/>
              <a:t>www.cancervih.org</a:t>
            </a:r>
            <a:endParaRPr lang="fr-FR" sz="2800" b="1" dirty="0"/>
          </a:p>
        </p:txBody>
      </p:sp>
      <p:pic>
        <p:nvPicPr>
          <p:cNvPr id="8194"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256" t="11660" r="1600" b="4927"/>
          <a:stretch/>
        </p:blipFill>
        <p:spPr bwMode="auto">
          <a:xfrm>
            <a:off x="993184" y="2177142"/>
            <a:ext cx="6626777" cy="459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er 23"/>
          <p:cNvGrpSpPr/>
          <p:nvPr/>
        </p:nvGrpSpPr>
        <p:grpSpPr>
          <a:xfrm>
            <a:off x="1505544" y="1510124"/>
            <a:ext cx="7484536" cy="101601"/>
            <a:chOff x="965214" y="1317104"/>
            <a:chExt cx="7484536" cy="101601"/>
          </a:xfrm>
        </p:grpSpPr>
        <p:sp>
          <p:nvSpPr>
            <p:cNvPr id="6"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7"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grpSp>
        <p:nvGrpSpPr>
          <p:cNvPr id="8" name="Grouper 7"/>
          <p:cNvGrpSpPr/>
          <p:nvPr/>
        </p:nvGrpSpPr>
        <p:grpSpPr>
          <a:xfrm>
            <a:off x="3883337" y="356433"/>
            <a:ext cx="5133521" cy="1100769"/>
            <a:chOff x="3883337" y="356433"/>
            <a:chExt cx="5133521" cy="1100769"/>
          </a:xfrm>
        </p:grpSpPr>
        <p:sp>
          <p:nvSpPr>
            <p:cNvPr id="12" name="Rectangle 11"/>
            <p:cNvSpPr/>
            <p:nvPr/>
          </p:nvSpPr>
          <p:spPr>
            <a:xfrm>
              <a:off x="3883337" y="356433"/>
              <a:ext cx="5133521" cy="707886"/>
            </a:xfrm>
            <a:prstGeom prst="rect">
              <a:avLst/>
            </a:prstGeom>
          </p:spPr>
          <p:txBody>
            <a:bodyPr wrap="none">
              <a:spAutoFit/>
            </a:bodyPr>
            <a:lstStyle/>
            <a:p>
              <a:pPr algn="ctr"/>
              <a:r>
                <a:rPr lang="fr-FR" sz="4000" dirty="0" smtClean="0">
                  <a:latin typeface="Arial"/>
                  <a:cs typeface="Arial"/>
                </a:rPr>
                <a:t>Réseau</a:t>
              </a:r>
              <a:r>
                <a:rPr lang="fr-FR" sz="4000" dirty="0">
                  <a:solidFill>
                    <a:srgbClr val="000090"/>
                  </a:solidFill>
                  <a:latin typeface="Arial"/>
                  <a:cs typeface="Arial"/>
                </a:rPr>
                <a:t> </a:t>
              </a:r>
              <a:r>
                <a:rPr lang="fr-FR" sz="4000" b="1" dirty="0" smtClean="0">
                  <a:solidFill>
                    <a:schemeClr val="accent5">
                      <a:lumMod val="75000"/>
                    </a:schemeClr>
                  </a:solidFill>
                  <a:latin typeface="Arial"/>
                  <a:cs typeface="Arial"/>
                </a:rPr>
                <a:t>CANCER</a:t>
              </a:r>
              <a:r>
                <a:rPr lang="fr-FR" sz="4000" b="1" dirty="0" smtClean="0">
                  <a:solidFill>
                    <a:srgbClr val="A50021"/>
                  </a:solidFill>
                  <a:latin typeface="Arial"/>
                  <a:cs typeface="Arial"/>
                </a:rPr>
                <a:t>VIH</a:t>
              </a:r>
              <a:endParaRPr lang="fr-FR" sz="4000" b="1" dirty="0" smtClean="0">
                <a:solidFill>
                  <a:srgbClr val="FF0000"/>
                </a:solidFill>
                <a:latin typeface="Arial"/>
                <a:cs typeface="Arial"/>
              </a:endParaRPr>
            </a:p>
          </p:txBody>
        </p:sp>
        <p:sp>
          <p:nvSpPr>
            <p:cNvPr id="10" name="Rectangle 9"/>
            <p:cNvSpPr/>
            <p:nvPr/>
          </p:nvSpPr>
          <p:spPr>
            <a:xfrm>
              <a:off x="4398641" y="995537"/>
              <a:ext cx="3861955" cy="461665"/>
            </a:xfrm>
            <a:prstGeom prst="rect">
              <a:avLst/>
            </a:prstGeom>
          </p:spPr>
          <p:txBody>
            <a:bodyPr wrap="none">
              <a:spAutoFit/>
            </a:bodyPr>
            <a:lstStyle/>
            <a:p>
              <a:pPr algn="ctr"/>
              <a:r>
                <a:rPr lang="fr-FR" sz="2400" b="1" i="1" dirty="0">
                  <a:latin typeface="Arial"/>
                  <a:cs typeface="Arial"/>
                </a:rPr>
                <a:t>Le centre expert National</a:t>
              </a:r>
            </a:p>
          </p:txBody>
        </p:sp>
      </p:grpSp>
      <p:pic>
        <p:nvPicPr>
          <p:cNvPr id="13" name="Picture 2" descr="logo L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1742" y="390913"/>
            <a:ext cx="990600" cy="99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25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 14"/>
          <p:cNvPicPr>
            <a:picLocks noChangeAspect="1"/>
          </p:cNvPicPr>
          <p:nvPr/>
        </p:nvPicPr>
        <p:blipFill>
          <a:blip r:embed="rId3"/>
          <a:srcRect/>
          <a:stretch>
            <a:fillRect/>
          </a:stretch>
        </p:blipFill>
        <p:spPr bwMode="auto">
          <a:xfrm>
            <a:off x="237075" y="1467181"/>
            <a:ext cx="8101012" cy="5128868"/>
          </a:xfrm>
          <a:prstGeom prst="rect">
            <a:avLst/>
          </a:prstGeom>
          <a:noFill/>
          <a:ln w="9525">
            <a:noFill/>
            <a:miter lim="800000"/>
            <a:headEnd/>
            <a:tailEnd/>
          </a:ln>
        </p:spPr>
      </p:pic>
      <p:sp>
        <p:nvSpPr>
          <p:cNvPr id="2" name="Text Box 23"/>
          <p:cNvSpPr txBox="1">
            <a:spLocks noChangeArrowheads="1"/>
          </p:cNvSpPr>
          <p:nvPr/>
        </p:nvSpPr>
        <p:spPr bwMode="auto">
          <a:xfrm>
            <a:off x="274842" y="75788"/>
            <a:ext cx="8404866" cy="954107"/>
          </a:xfrm>
          <a:prstGeom prst="rect">
            <a:avLst/>
          </a:prstGeom>
          <a:noFill/>
          <a:ln w="9525">
            <a:noFill/>
            <a:miter lim="800000"/>
            <a:headEnd/>
            <a:tailEnd/>
          </a:ln>
        </p:spPr>
        <p:txBody>
          <a:bodyPr wrap="none">
            <a:prstTxWarp prst="textNoShape">
              <a:avLst/>
            </a:prstTxWarp>
            <a:spAutoFit/>
          </a:bodyPr>
          <a:lstStyle/>
          <a:p>
            <a:pPr algn="ctr">
              <a:defRPr/>
            </a:pPr>
            <a:r>
              <a:rPr lang="fr-FR" sz="2800" dirty="0">
                <a:latin typeface="Arial"/>
                <a:ea typeface="ＭＳ Ｐゴシック" pitchFamily="1" charset="-128"/>
                <a:cs typeface="Arial"/>
              </a:rPr>
              <a:t>Depuis 1996, le nombre de décès et d’évènements </a:t>
            </a:r>
          </a:p>
          <a:p>
            <a:pPr algn="ctr">
              <a:defRPr/>
            </a:pPr>
            <a:r>
              <a:rPr lang="fr-FR" sz="2800" dirty="0">
                <a:latin typeface="Arial"/>
                <a:ea typeface="ＭＳ Ｐゴシック" pitchFamily="1" charset="-128"/>
                <a:cs typeface="Arial"/>
              </a:rPr>
              <a:t>cliniques classant SIDA sont toujours à la baisse …</a:t>
            </a:r>
          </a:p>
        </p:txBody>
      </p:sp>
      <p:sp>
        <p:nvSpPr>
          <p:cNvPr id="19460" name="Line 24"/>
          <p:cNvSpPr>
            <a:spLocks noChangeShapeType="1"/>
          </p:cNvSpPr>
          <p:nvPr/>
        </p:nvSpPr>
        <p:spPr bwMode="auto">
          <a:xfrm>
            <a:off x="0" y="1371600"/>
            <a:ext cx="9115425" cy="0"/>
          </a:xfrm>
          <a:prstGeom prst="line">
            <a:avLst/>
          </a:prstGeom>
          <a:noFill/>
          <a:ln w="19050">
            <a:solidFill>
              <a:schemeClr val="bg1"/>
            </a:solidFill>
            <a:round/>
            <a:headEnd/>
            <a:tailEnd/>
          </a:ln>
        </p:spPr>
        <p:txBody>
          <a:bodyPr>
            <a:prstTxWarp prst="textNoShape">
              <a:avLst/>
            </a:prstTxWarp>
          </a:bodyPr>
          <a:lstStyle/>
          <a:p>
            <a:endParaRPr lang="fr-FR">
              <a:solidFill>
                <a:srgbClr val="000090"/>
              </a:solidFill>
            </a:endParaRPr>
          </a:p>
        </p:txBody>
      </p:sp>
      <p:pic>
        <p:nvPicPr>
          <p:cNvPr id="19462" name="Picture 7" descr="FHDH"/>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8151382" y="1096963"/>
            <a:ext cx="954517" cy="921847"/>
          </a:xfrm>
          <a:prstGeom prst="rect">
            <a:avLst/>
          </a:prstGeom>
          <a:noFill/>
          <a:ln w="9525">
            <a:noFill/>
            <a:miter lim="800000"/>
            <a:headEnd/>
            <a:tailEnd/>
          </a:ln>
        </p:spPr>
      </p:pic>
      <p:grpSp>
        <p:nvGrpSpPr>
          <p:cNvPr id="4" name="Grouper 13"/>
          <p:cNvGrpSpPr>
            <a:grpSpLocks/>
          </p:cNvGrpSpPr>
          <p:nvPr/>
        </p:nvGrpSpPr>
        <p:grpSpPr bwMode="auto">
          <a:xfrm>
            <a:off x="551388" y="1482191"/>
            <a:ext cx="7932211" cy="5370728"/>
            <a:chOff x="493764" y="1211263"/>
            <a:chExt cx="7532636" cy="5370183"/>
          </a:xfrm>
        </p:grpSpPr>
        <p:sp>
          <p:nvSpPr>
            <p:cNvPr id="19465" name="Rectangle 1034"/>
            <p:cNvSpPr>
              <a:spLocks noChangeArrowheads="1"/>
            </p:cNvSpPr>
            <p:nvPr/>
          </p:nvSpPr>
          <p:spPr bwMode="auto">
            <a:xfrm>
              <a:off x="3568700" y="1211263"/>
              <a:ext cx="1447800" cy="434975"/>
            </a:xfrm>
            <a:prstGeom prst="rect">
              <a:avLst/>
            </a:prstGeom>
            <a:solidFill>
              <a:schemeClr val="bg1"/>
            </a:solidFill>
            <a:ln w="9525">
              <a:noFill/>
              <a:miter lim="800000"/>
              <a:headEnd/>
              <a:tailEnd/>
            </a:ln>
          </p:spPr>
          <p:txBody>
            <a:bodyPr wrap="none" anchor="ctr">
              <a:prstTxWarp prst="textNoShape">
                <a:avLst/>
              </a:prstTxWarp>
            </a:bodyPr>
            <a:lstStyle/>
            <a:p>
              <a:endParaRPr lang="fr-FR">
                <a:solidFill>
                  <a:srgbClr val="000090"/>
                </a:solidFill>
              </a:endParaRPr>
            </a:p>
          </p:txBody>
        </p:sp>
        <p:sp>
          <p:nvSpPr>
            <p:cNvPr id="19466" name="ZoneTexte 11"/>
            <p:cNvSpPr txBox="1">
              <a:spLocks noChangeArrowheads="1"/>
            </p:cNvSpPr>
            <p:nvPr/>
          </p:nvSpPr>
          <p:spPr bwMode="auto">
            <a:xfrm>
              <a:off x="493764" y="5935181"/>
              <a:ext cx="1177423" cy="646265"/>
            </a:xfrm>
            <a:prstGeom prst="rect">
              <a:avLst/>
            </a:prstGeom>
            <a:solidFill>
              <a:schemeClr val="bg1"/>
            </a:solidFill>
            <a:ln w="9525">
              <a:noFill/>
              <a:miter lim="800000"/>
              <a:headEnd/>
              <a:tailEnd/>
            </a:ln>
          </p:spPr>
          <p:txBody>
            <a:bodyPr wrap="square">
              <a:prstTxWarp prst="textNoShape">
                <a:avLst/>
              </a:prstTxWarp>
              <a:spAutoFit/>
            </a:bodyPr>
            <a:lstStyle/>
            <a:p>
              <a:r>
                <a:rPr lang="fr-FR" smtClean="0"/>
                <a:t>1992</a:t>
              </a:r>
              <a:r>
                <a:rPr lang="fr-FR" dirty="0" smtClean="0"/>
                <a:t>		</a:t>
              </a:r>
              <a:endParaRPr lang="fr-FR" dirty="0"/>
            </a:p>
          </p:txBody>
        </p:sp>
        <p:sp>
          <p:nvSpPr>
            <p:cNvPr id="19467" name="ZoneTexte 12"/>
            <p:cNvSpPr txBox="1">
              <a:spLocks noChangeArrowheads="1"/>
            </p:cNvSpPr>
            <p:nvPr/>
          </p:nvSpPr>
          <p:spPr bwMode="auto">
            <a:xfrm>
              <a:off x="7312024" y="5955269"/>
              <a:ext cx="714376" cy="369332"/>
            </a:xfrm>
            <a:prstGeom prst="rect">
              <a:avLst/>
            </a:prstGeom>
            <a:noFill/>
            <a:ln w="9525">
              <a:noFill/>
              <a:miter lim="800000"/>
              <a:headEnd/>
              <a:tailEnd/>
            </a:ln>
          </p:spPr>
          <p:txBody>
            <a:bodyPr wrap="square">
              <a:prstTxWarp prst="textNoShape">
                <a:avLst/>
              </a:prstTxWarp>
              <a:spAutoFit/>
            </a:bodyPr>
            <a:lstStyle/>
            <a:p>
              <a:r>
                <a:rPr lang="fr-FR" dirty="0"/>
                <a:t>2011</a:t>
              </a:r>
            </a:p>
          </p:txBody>
        </p:sp>
      </p:grpSp>
      <p:pic>
        <p:nvPicPr>
          <p:cNvPr id="13" name="Image 1"/>
          <p:cNvPicPr>
            <a:picLocks noChangeAspect="1"/>
          </p:cNvPicPr>
          <p:nvPr/>
        </p:nvPicPr>
        <p:blipFill>
          <a:blip r:embed="rId5"/>
          <a:srcRect/>
          <a:stretch>
            <a:fillRect/>
          </a:stretch>
        </p:blipFill>
        <p:spPr bwMode="auto">
          <a:xfrm>
            <a:off x="2979918" y="2019300"/>
            <a:ext cx="6113281" cy="3262831"/>
          </a:xfrm>
          <a:prstGeom prst="rect">
            <a:avLst/>
          </a:prstGeom>
          <a:noFill/>
          <a:ln w="9525">
            <a:noFill/>
            <a:miter lim="800000"/>
            <a:headEnd/>
            <a:tailEnd/>
          </a:ln>
        </p:spPr>
      </p:pic>
      <p:sp>
        <p:nvSpPr>
          <p:cNvPr id="18" name="ZoneTexte 17"/>
          <p:cNvSpPr txBox="1"/>
          <p:nvPr/>
        </p:nvSpPr>
        <p:spPr>
          <a:xfrm>
            <a:off x="1645218" y="1227859"/>
            <a:ext cx="3198311" cy="369332"/>
          </a:xfrm>
          <a:prstGeom prst="rect">
            <a:avLst/>
          </a:prstGeom>
          <a:noFill/>
        </p:spPr>
        <p:txBody>
          <a:bodyPr wrap="none" rtlCol="0">
            <a:spAutoFit/>
          </a:bodyPr>
          <a:lstStyle/>
          <a:p>
            <a:r>
              <a:rPr lang="fr-FR" dirty="0" err="1" smtClean="0">
                <a:latin typeface="Arial" charset="0"/>
                <a:ea typeface="Arial" charset="0"/>
                <a:cs typeface="Arial" charset="0"/>
              </a:rPr>
              <a:t>Multithérapies</a:t>
            </a:r>
            <a:r>
              <a:rPr lang="fr-FR" dirty="0" smtClean="0">
                <a:latin typeface="Arial" charset="0"/>
                <a:ea typeface="Arial" charset="0"/>
                <a:cs typeface="Arial" charset="0"/>
              </a:rPr>
              <a:t> antirétrovirales</a:t>
            </a:r>
            <a:endParaRPr lang="fr-FR" dirty="0">
              <a:latin typeface="Arial" charset="0"/>
              <a:ea typeface="Arial" charset="0"/>
              <a:cs typeface="Arial" charset="0"/>
            </a:endParaRPr>
          </a:p>
        </p:txBody>
      </p:sp>
      <p:sp>
        <p:nvSpPr>
          <p:cNvPr id="19" name="Flèche droite rayée 18"/>
          <p:cNvSpPr/>
          <p:nvPr/>
        </p:nvSpPr>
        <p:spPr>
          <a:xfrm rot="5400000">
            <a:off x="1902393" y="1511466"/>
            <a:ext cx="330200" cy="552450"/>
          </a:xfrm>
          <a:prstGeom prst="stripedRightArrow">
            <a:avLst/>
          </a:prstGeom>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6" name="Grouper 23"/>
          <p:cNvGrpSpPr/>
          <p:nvPr/>
        </p:nvGrpSpPr>
        <p:grpSpPr>
          <a:xfrm>
            <a:off x="648753" y="1071195"/>
            <a:ext cx="7484536" cy="101601"/>
            <a:chOff x="965214" y="1317104"/>
            <a:chExt cx="7484536" cy="101601"/>
          </a:xfrm>
        </p:grpSpPr>
        <p:sp>
          <p:nvSpPr>
            <p:cNvPr id="17"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23"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sp>
        <p:nvSpPr>
          <p:cNvPr id="3" name="Rectangle 2"/>
          <p:cNvSpPr/>
          <p:nvPr/>
        </p:nvSpPr>
        <p:spPr>
          <a:xfrm>
            <a:off x="2495378" y="6210673"/>
            <a:ext cx="652743" cy="369332"/>
          </a:xfrm>
          <a:prstGeom prst="rect">
            <a:avLst/>
          </a:prstGeom>
          <a:solidFill>
            <a:schemeClr val="bg1"/>
          </a:solidFill>
        </p:spPr>
        <p:txBody>
          <a:bodyPr wrap="none">
            <a:spAutoFit/>
          </a:bodyPr>
          <a:lstStyle/>
          <a:p>
            <a:r>
              <a:rPr lang="fr-FR"/>
              <a:t>1997</a:t>
            </a:r>
            <a:endParaRPr lang="fr-FR" dirty="0"/>
          </a:p>
        </p:txBody>
      </p:sp>
    </p:spTree>
    <p:extLst>
      <p:ext uri="{BB962C8B-B14F-4D97-AF65-F5344CB8AC3E}">
        <p14:creationId xmlns:p14="http://schemas.microsoft.com/office/powerpoint/2010/main" val="14908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r 23"/>
          <p:cNvGrpSpPr/>
          <p:nvPr/>
        </p:nvGrpSpPr>
        <p:grpSpPr>
          <a:xfrm>
            <a:off x="1505544" y="1510124"/>
            <a:ext cx="7484536" cy="101601"/>
            <a:chOff x="965214" y="1317104"/>
            <a:chExt cx="7484536" cy="101601"/>
          </a:xfrm>
        </p:grpSpPr>
        <p:sp>
          <p:nvSpPr>
            <p:cNvPr id="16"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17"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grpSp>
        <p:nvGrpSpPr>
          <p:cNvPr id="25" name="Grouper 24"/>
          <p:cNvGrpSpPr/>
          <p:nvPr/>
        </p:nvGrpSpPr>
        <p:grpSpPr>
          <a:xfrm>
            <a:off x="3883337" y="356433"/>
            <a:ext cx="5133521" cy="1100769"/>
            <a:chOff x="3883337" y="356433"/>
            <a:chExt cx="5133521" cy="1100769"/>
          </a:xfrm>
        </p:grpSpPr>
        <p:sp>
          <p:nvSpPr>
            <p:cNvPr id="32" name="Rectangle 31"/>
            <p:cNvSpPr/>
            <p:nvPr/>
          </p:nvSpPr>
          <p:spPr>
            <a:xfrm>
              <a:off x="3883337" y="356433"/>
              <a:ext cx="5133521" cy="707886"/>
            </a:xfrm>
            <a:prstGeom prst="rect">
              <a:avLst/>
            </a:prstGeom>
          </p:spPr>
          <p:txBody>
            <a:bodyPr wrap="none">
              <a:spAutoFit/>
            </a:bodyPr>
            <a:lstStyle/>
            <a:p>
              <a:pPr algn="ctr"/>
              <a:r>
                <a:rPr lang="fr-FR" sz="4000" dirty="0" smtClean="0">
                  <a:latin typeface="Arial"/>
                  <a:cs typeface="Arial"/>
                </a:rPr>
                <a:t>Réseau</a:t>
              </a:r>
              <a:r>
                <a:rPr lang="fr-FR" sz="4000" dirty="0">
                  <a:solidFill>
                    <a:srgbClr val="000090"/>
                  </a:solidFill>
                  <a:latin typeface="Arial"/>
                  <a:cs typeface="Arial"/>
                </a:rPr>
                <a:t> </a:t>
              </a:r>
              <a:r>
                <a:rPr lang="fr-FR" sz="4000" b="1" dirty="0" smtClean="0">
                  <a:solidFill>
                    <a:schemeClr val="accent5">
                      <a:lumMod val="75000"/>
                    </a:schemeClr>
                  </a:solidFill>
                  <a:latin typeface="Arial"/>
                  <a:cs typeface="Arial"/>
                </a:rPr>
                <a:t>CANCER</a:t>
              </a:r>
              <a:r>
                <a:rPr lang="fr-FR" sz="4000" b="1" dirty="0" smtClean="0">
                  <a:solidFill>
                    <a:srgbClr val="A50021"/>
                  </a:solidFill>
                  <a:latin typeface="Arial"/>
                  <a:cs typeface="Arial"/>
                </a:rPr>
                <a:t>VIH</a:t>
              </a:r>
              <a:endParaRPr lang="fr-FR" sz="4000" b="1" dirty="0" smtClean="0">
                <a:solidFill>
                  <a:srgbClr val="FF0000"/>
                </a:solidFill>
                <a:latin typeface="Arial"/>
                <a:cs typeface="Arial"/>
              </a:endParaRPr>
            </a:p>
          </p:txBody>
        </p:sp>
        <p:sp>
          <p:nvSpPr>
            <p:cNvPr id="27" name="Rectangle 26"/>
            <p:cNvSpPr/>
            <p:nvPr/>
          </p:nvSpPr>
          <p:spPr>
            <a:xfrm>
              <a:off x="4398641" y="995537"/>
              <a:ext cx="3861955" cy="461665"/>
            </a:xfrm>
            <a:prstGeom prst="rect">
              <a:avLst/>
            </a:prstGeom>
          </p:spPr>
          <p:txBody>
            <a:bodyPr wrap="none">
              <a:spAutoFit/>
            </a:bodyPr>
            <a:lstStyle/>
            <a:p>
              <a:pPr algn="ctr"/>
              <a:r>
                <a:rPr lang="fr-FR" sz="2400" b="1" i="1" dirty="0">
                  <a:latin typeface="Arial"/>
                  <a:cs typeface="Arial"/>
                </a:rPr>
                <a:t>Le centre expert National</a:t>
              </a:r>
            </a:p>
          </p:txBody>
        </p:sp>
      </p:grpSp>
      <p:grpSp>
        <p:nvGrpSpPr>
          <p:cNvPr id="4" name="Grouper 3"/>
          <p:cNvGrpSpPr/>
          <p:nvPr/>
        </p:nvGrpSpPr>
        <p:grpSpPr>
          <a:xfrm>
            <a:off x="198088" y="1796483"/>
            <a:ext cx="5375398" cy="4957489"/>
            <a:chOff x="198088" y="1609299"/>
            <a:chExt cx="6460380" cy="5144673"/>
          </a:xfrm>
        </p:grpSpPr>
        <p:pic>
          <p:nvPicPr>
            <p:cNvPr id="23" name="Image 22"/>
            <p:cNvPicPr>
              <a:picLocks noChangeAspect="1"/>
            </p:cNvPicPr>
            <p:nvPr/>
          </p:nvPicPr>
          <p:blipFill>
            <a:blip r:embed="rId2"/>
            <a:stretch>
              <a:fillRect/>
            </a:stretch>
          </p:blipFill>
          <p:spPr>
            <a:xfrm>
              <a:off x="198088" y="1609299"/>
              <a:ext cx="6460380" cy="5144673"/>
            </a:xfrm>
            <a:prstGeom prst="rect">
              <a:avLst/>
            </a:prstGeom>
          </p:spPr>
        </p:pic>
        <p:sp>
          <p:nvSpPr>
            <p:cNvPr id="3" name="Rectangle 2"/>
            <p:cNvSpPr/>
            <p:nvPr/>
          </p:nvSpPr>
          <p:spPr>
            <a:xfrm>
              <a:off x="4775200" y="2511338"/>
              <a:ext cx="1554418" cy="4242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Rectangle 1"/>
          <p:cNvSpPr/>
          <p:nvPr/>
        </p:nvSpPr>
        <p:spPr>
          <a:xfrm>
            <a:off x="4653183" y="3776306"/>
            <a:ext cx="4004622" cy="954107"/>
          </a:xfrm>
          <a:prstGeom prst="rect">
            <a:avLst/>
          </a:prstGeom>
        </p:spPr>
        <p:txBody>
          <a:bodyPr wrap="none">
            <a:spAutoFit/>
          </a:bodyPr>
          <a:lstStyle/>
          <a:p>
            <a:pPr algn="ctr"/>
            <a:r>
              <a:rPr lang="fr-FR" sz="2800" dirty="0" smtClean="0">
                <a:latin typeface="Arial"/>
                <a:cs typeface="Arial"/>
              </a:rPr>
              <a:t>Information </a:t>
            </a:r>
            <a:r>
              <a:rPr lang="fr-FR" sz="2800" dirty="0">
                <a:latin typeface="Arial"/>
                <a:cs typeface="Arial"/>
              </a:rPr>
              <a:t>des </a:t>
            </a:r>
            <a:r>
              <a:rPr lang="fr-FR" sz="2800" dirty="0" smtClean="0">
                <a:latin typeface="Arial"/>
                <a:cs typeface="Arial"/>
              </a:rPr>
              <a:t>patients</a:t>
            </a:r>
          </a:p>
          <a:p>
            <a:pPr algn="ctr"/>
            <a:r>
              <a:rPr lang="fr-FR" sz="2800" dirty="0" smtClean="0">
                <a:latin typeface="Arial"/>
                <a:cs typeface="Arial"/>
              </a:rPr>
              <a:t>et </a:t>
            </a:r>
            <a:r>
              <a:rPr lang="fr-FR" sz="2800" dirty="0">
                <a:latin typeface="Arial"/>
                <a:cs typeface="Arial"/>
              </a:rPr>
              <a:t>des familles</a:t>
            </a:r>
            <a:endParaRPr lang="fr-FR" sz="2800" dirty="0"/>
          </a:p>
        </p:txBody>
      </p:sp>
      <p:pic>
        <p:nvPicPr>
          <p:cNvPr id="33" name="Image 32"/>
          <p:cNvPicPr>
            <a:picLocks noChangeAspect="1"/>
          </p:cNvPicPr>
          <p:nvPr/>
        </p:nvPicPr>
        <p:blipFill>
          <a:blip r:embed="rId3"/>
          <a:stretch>
            <a:fillRect/>
          </a:stretch>
        </p:blipFill>
        <p:spPr>
          <a:xfrm>
            <a:off x="4398641" y="4713983"/>
            <a:ext cx="4368800" cy="605576"/>
          </a:xfrm>
          <a:prstGeom prst="rect">
            <a:avLst/>
          </a:prstGeom>
          <a:solidFill>
            <a:schemeClr val="bg1"/>
          </a:solidFill>
        </p:spPr>
      </p:pic>
      <p:pic>
        <p:nvPicPr>
          <p:cNvPr id="18" name="Picture 2" descr="logo L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1742" y="390913"/>
            <a:ext cx="990600" cy="99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19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52400" y="2240448"/>
            <a:ext cx="8915400" cy="523220"/>
          </a:xfrm>
          <a:prstGeom prst="rect">
            <a:avLst/>
          </a:prstGeom>
          <a:noFill/>
        </p:spPr>
        <p:txBody>
          <a:bodyPr wrap="square" rtlCol="0">
            <a:spAutoFit/>
          </a:bodyPr>
          <a:lstStyle/>
          <a:p>
            <a:pPr>
              <a:buClr>
                <a:srgbClr val="FF6600"/>
              </a:buClr>
              <a:buFont typeface="Wingdings" charset="2"/>
              <a:buChar char="v"/>
            </a:pPr>
            <a:r>
              <a:rPr lang="fr-FR" sz="2800" dirty="0" smtClean="0">
                <a:latin typeface="Arial"/>
                <a:cs typeface="Arial"/>
              </a:rPr>
              <a:t> </a:t>
            </a:r>
            <a:r>
              <a:rPr lang="fr-FR" sz="2800" b="1" dirty="0" smtClean="0">
                <a:latin typeface="Arial"/>
                <a:cs typeface="Arial"/>
              </a:rPr>
              <a:t>Optimisation de la prise en charge </a:t>
            </a:r>
            <a:r>
              <a:rPr lang="fr-FR" sz="2800" dirty="0" smtClean="0">
                <a:latin typeface="Arial"/>
                <a:cs typeface="Arial"/>
              </a:rPr>
              <a:t>des cancers</a:t>
            </a:r>
          </a:p>
        </p:txBody>
      </p:sp>
      <p:sp>
        <p:nvSpPr>
          <p:cNvPr id="7" name="Rectangle 6"/>
          <p:cNvSpPr/>
          <p:nvPr/>
        </p:nvSpPr>
        <p:spPr>
          <a:xfrm>
            <a:off x="152399" y="2925013"/>
            <a:ext cx="8541657" cy="523220"/>
          </a:xfrm>
          <a:prstGeom prst="rect">
            <a:avLst/>
          </a:prstGeom>
          <a:noFill/>
          <a:ln w="76200" cap="flat" cmpd="sng" algn="ctr">
            <a:noFill/>
            <a:prstDash val="solid"/>
            <a:round/>
            <a:headEnd type="none" w="med" len="med"/>
            <a:tailEnd type="none" w="med" len="med"/>
          </a:ln>
          <a:scene3d>
            <a:camera prst="orthographicFront"/>
            <a:lightRig rig="threePt" dir="t"/>
          </a:scene3d>
          <a:sp3d>
            <a:bevelT/>
            <a:bevelB/>
          </a:sp3d>
        </p:spPr>
        <p:txBody>
          <a:bodyPr wrap="square">
            <a:spAutoFit/>
          </a:bodyPr>
          <a:lstStyle/>
          <a:p>
            <a:pPr>
              <a:buClr>
                <a:srgbClr val="FF6600"/>
              </a:buClr>
              <a:buFont typeface="Wingdings" charset="2"/>
              <a:buChar char="v"/>
            </a:pPr>
            <a:r>
              <a:rPr lang="fr-FR" sz="2800" dirty="0" smtClean="0">
                <a:latin typeface="Arial"/>
                <a:cs typeface="Arial"/>
              </a:rPr>
              <a:t> </a:t>
            </a:r>
            <a:r>
              <a:rPr lang="fr-FR" sz="2800" b="1" dirty="0" smtClean="0">
                <a:latin typeface="Arial"/>
                <a:cs typeface="Arial"/>
              </a:rPr>
              <a:t>Suivi épidémiologique régional et national</a:t>
            </a:r>
          </a:p>
        </p:txBody>
      </p:sp>
      <p:sp>
        <p:nvSpPr>
          <p:cNvPr id="8" name="Rectangle 7"/>
          <p:cNvSpPr/>
          <p:nvPr/>
        </p:nvSpPr>
        <p:spPr>
          <a:xfrm>
            <a:off x="152400" y="3518526"/>
            <a:ext cx="8763000" cy="523220"/>
          </a:xfrm>
          <a:prstGeom prst="rect">
            <a:avLst/>
          </a:prstGeom>
        </p:spPr>
        <p:txBody>
          <a:bodyPr wrap="square">
            <a:spAutoFit/>
          </a:bodyPr>
          <a:lstStyle/>
          <a:p>
            <a:pPr marL="457200" indent="-457200">
              <a:buClr>
                <a:srgbClr val="FF6600"/>
              </a:buClr>
              <a:buFont typeface="Wingdings" charset="2"/>
              <a:buChar char="v"/>
            </a:pPr>
            <a:r>
              <a:rPr lang="fr-FR" sz="2800" b="1" dirty="0" smtClean="0">
                <a:latin typeface="Arial"/>
                <a:cs typeface="Arial"/>
              </a:rPr>
              <a:t>Contrôle régional de l’épidémie VIH</a:t>
            </a:r>
          </a:p>
        </p:txBody>
      </p:sp>
      <p:sp>
        <p:nvSpPr>
          <p:cNvPr id="12" name="Rectangle 11"/>
          <p:cNvSpPr/>
          <p:nvPr/>
        </p:nvSpPr>
        <p:spPr>
          <a:xfrm>
            <a:off x="3877916" y="153758"/>
            <a:ext cx="5133521" cy="1323439"/>
          </a:xfrm>
          <a:prstGeom prst="rect">
            <a:avLst/>
          </a:prstGeom>
        </p:spPr>
        <p:txBody>
          <a:bodyPr wrap="none">
            <a:spAutoFit/>
          </a:bodyPr>
          <a:lstStyle/>
          <a:p>
            <a:pPr algn="ctr"/>
            <a:r>
              <a:rPr lang="fr-FR" sz="4000" dirty="0" smtClean="0">
                <a:latin typeface="Arial"/>
                <a:cs typeface="Arial"/>
              </a:rPr>
              <a:t>Réseau</a:t>
            </a:r>
            <a:r>
              <a:rPr lang="fr-FR" sz="4000" dirty="0">
                <a:solidFill>
                  <a:srgbClr val="000090"/>
                </a:solidFill>
                <a:latin typeface="Arial"/>
                <a:cs typeface="Arial"/>
              </a:rPr>
              <a:t> </a:t>
            </a:r>
            <a:r>
              <a:rPr lang="fr-FR" sz="4000" b="1" dirty="0" smtClean="0">
                <a:solidFill>
                  <a:schemeClr val="accent5">
                    <a:lumMod val="75000"/>
                  </a:schemeClr>
                </a:solidFill>
                <a:latin typeface="Arial"/>
                <a:cs typeface="Arial"/>
              </a:rPr>
              <a:t>CANCER</a:t>
            </a:r>
            <a:r>
              <a:rPr lang="fr-FR" sz="4000" b="1" dirty="0" smtClean="0">
                <a:solidFill>
                  <a:srgbClr val="A50021"/>
                </a:solidFill>
                <a:latin typeface="Arial"/>
                <a:cs typeface="Arial"/>
              </a:rPr>
              <a:t>VIH</a:t>
            </a:r>
          </a:p>
          <a:p>
            <a:pPr algn="ctr"/>
            <a:r>
              <a:rPr lang="fr-FR" sz="4000" b="1" dirty="0" smtClean="0">
                <a:solidFill>
                  <a:srgbClr val="A50021"/>
                </a:solidFill>
                <a:latin typeface="Arial"/>
                <a:cs typeface="Arial"/>
              </a:rPr>
              <a:t>Bilan à ≈ 3 ans </a:t>
            </a:r>
            <a:endParaRPr lang="fr-FR" sz="4000" b="1" dirty="0" smtClean="0">
              <a:solidFill>
                <a:srgbClr val="FF0000"/>
              </a:solidFill>
              <a:latin typeface="Arial"/>
              <a:cs typeface="Arial"/>
            </a:endParaRPr>
          </a:p>
        </p:txBody>
      </p:sp>
      <p:grpSp>
        <p:nvGrpSpPr>
          <p:cNvPr id="13" name="Grouper 12"/>
          <p:cNvGrpSpPr/>
          <p:nvPr/>
        </p:nvGrpSpPr>
        <p:grpSpPr>
          <a:xfrm>
            <a:off x="1408132" y="1545707"/>
            <a:ext cx="7484536" cy="101601"/>
            <a:chOff x="965214" y="1317104"/>
            <a:chExt cx="7484536" cy="101601"/>
          </a:xfrm>
        </p:grpSpPr>
        <p:sp>
          <p:nvSpPr>
            <p:cNvPr id="14"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15"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sp>
        <p:nvSpPr>
          <p:cNvPr id="16" name="Rectangle 15"/>
          <p:cNvSpPr/>
          <p:nvPr/>
        </p:nvSpPr>
        <p:spPr>
          <a:xfrm>
            <a:off x="152400" y="4129751"/>
            <a:ext cx="9096530" cy="523220"/>
          </a:xfrm>
          <a:prstGeom prst="rect">
            <a:avLst/>
          </a:prstGeom>
          <a:noFill/>
          <a:ln w="76200" cap="flat" cmpd="sng" algn="ctr">
            <a:noFill/>
            <a:prstDash val="solid"/>
            <a:round/>
            <a:headEnd type="none" w="med" len="med"/>
            <a:tailEnd type="none" w="med" len="med"/>
          </a:ln>
          <a:scene3d>
            <a:camera prst="orthographicFront"/>
            <a:lightRig rig="threePt" dir="t"/>
          </a:scene3d>
          <a:sp3d>
            <a:bevelT/>
            <a:bevelB/>
          </a:sp3d>
        </p:spPr>
        <p:txBody>
          <a:bodyPr wrap="square">
            <a:spAutoFit/>
          </a:bodyPr>
          <a:lstStyle/>
          <a:p>
            <a:pPr>
              <a:buClr>
                <a:srgbClr val="FF6600"/>
              </a:buClr>
              <a:buFont typeface="Wingdings" charset="2"/>
              <a:buChar char="v"/>
            </a:pPr>
            <a:r>
              <a:rPr lang="fr-FR" sz="2800" dirty="0" smtClean="0">
                <a:latin typeface="Arial"/>
                <a:cs typeface="Arial"/>
              </a:rPr>
              <a:t> </a:t>
            </a:r>
            <a:r>
              <a:rPr lang="fr-FR" sz="2800" b="1" dirty="0" smtClean="0">
                <a:latin typeface="Arial"/>
                <a:cs typeface="Arial"/>
              </a:rPr>
              <a:t>Meilleure information des patients et des familles</a:t>
            </a:r>
          </a:p>
        </p:txBody>
      </p:sp>
      <p:pic>
        <p:nvPicPr>
          <p:cNvPr id="18" name="Picture 2" descr="logo L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1742" y="390913"/>
            <a:ext cx="990600" cy="9906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er 8"/>
          <p:cNvGrpSpPr/>
          <p:nvPr/>
        </p:nvGrpSpPr>
        <p:grpSpPr>
          <a:xfrm>
            <a:off x="139910" y="4796604"/>
            <a:ext cx="8775489" cy="2093227"/>
            <a:chOff x="139910" y="4796604"/>
            <a:chExt cx="8775489" cy="2093227"/>
          </a:xfrm>
        </p:grpSpPr>
        <p:sp>
          <p:nvSpPr>
            <p:cNvPr id="17" name="Rectangle 16"/>
            <p:cNvSpPr/>
            <p:nvPr/>
          </p:nvSpPr>
          <p:spPr>
            <a:xfrm>
              <a:off x="139910" y="4920061"/>
              <a:ext cx="7189804" cy="1969770"/>
            </a:xfrm>
            <a:prstGeom prst="rect">
              <a:avLst/>
            </a:prstGeom>
            <a:noFill/>
            <a:ln w="76200" cap="flat" cmpd="sng" algn="ctr">
              <a:noFill/>
              <a:prstDash val="solid"/>
              <a:round/>
              <a:headEnd type="none" w="med" len="med"/>
              <a:tailEnd type="none" w="med" len="med"/>
            </a:ln>
            <a:scene3d>
              <a:camera prst="orthographicFront"/>
              <a:lightRig rig="threePt" dir="t"/>
            </a:scene3d>
            <a:sp3d>
              <a:bevelT/>
              <a:bevelB/>
            </a:sp3d>
          </p:spPr>
          <p:txBody>
            <a:bodyPr wrap="square">
              <a:spAutoFit/>
            </a:bodyPr>
            <a:lstStyle/>
            <a:p>
              <a:pPr>
                <a:buClr>
                  <a:srgbClr val="FF6600"/>
                </a:buClr>
                <a:buFont typeface="Wingdings" charset="2"/>
                <a:buChar char="v"/>
              </a:pPr>
              <a:r>
                <a:rPr lang="fr-FR" sz="2800" dirty="0" smtClean="0">
                  <a:latin typeface="Arial"/>
                  <a:cs typeface="Arial"/>
                </a:rPr>
                <a:t> </a:t>
              </a:r>
              <a:r>
                <a:rPr lang="fr-FR" sz="2800" b="1" dirty="0" smtClean="0">
                  <a:solidFill>
                    <a:srgbClr val="28A1C1"/>
                  </a:solidFill>
                  <a:latin typeface="Arial"/>
                  <a:cs typeface="Arial"/>
                </a:rPr>
                <a:t>Promotion de la recherche clinique    	</a:t>
              </a:r>
              <a:r>
                <a:rPr lang="fr-FR" sz="2800" b="1" dirty="0" smtClean="0">
                  <a:latin typeface="Arial"/>
                  <a:cs typeface="Arial"/>
                </a:rPr>
                <a:t>-</a:t>
              </a:r>
              <a:r>
                <a:rPr lang="fr-FR" sz="2800" b="1" dirty="0" smtClean="0">
                  <a:solidFill>
                    <a:srgbClr val="28A1C1"/>
                  </a:solidFill>
                  <a:latin typeface="Arial"/>
                  <a:cs typeface="Arial"/>
                </a:rPr>
                <a:t> </a:t>
              </a:r>
              <a:r>
                <a:rPr lang="fr-FR" sz="2400" b="1" dirty="0" smtClean="0">
                  <a:latin typeface="Arial"/>
                  <a:cs typeface="Arial"/>
                </a:rPr>
                <a:t>Anti -PD1 et  LH (Essai HANOVRE) </a:t>
              </a:r>
            </a:p>
            <a:p>
              <a:pPr>
                <a:buClr>
                  <a:srgbClr val="FF6600"/>
                </a:buClr>
              </a:pPr>
              <a:r>
                <a:rPr lang="fr-FR" sz="2400" b="1" dirty="0">
                  <a:latin typeface="Arial"/>
                  <a:cs typeface="Arial"/>
                </a:rPr>
                <a:t> </a:t>
              </a:r>
              <a:r>
                <a:rPr lang="fr-FR" sz="2400" b="1" dirty="0" smtClean="0">
                  <a:latin typeface="Arial"/>
                  <a:cs typeface="Arial"/>
                </a:rPr>
                <a:t>          - Anti-PD1 et cancer du Poumon (CHIVA2)</a:t>
              </a:r>
            </a:p>
            <a:p>
              <a:pPr>
                <a:buClr>
                  <a:srgbClr val="FF6600"/>
                </a:buClr>
              </a:pPr>
              <a:r>
                <a:rPr lang="fr-FR" sz="2400" b="1" dirty="0">
                  <a:latin typeface="Arial"/>
                  <a:cs typeface="Arial"/>
                </a:rPr>
                <a:t> </a:t>
              </a:r>
              <a:r>
                <a:rPr lang="fr-FR" sz="2400" b="1" dirty="0" smtClean="0">
                  <a:latin typeface="Arial"/>
                  <a:cs typeface="Arial"/>
                </a:rPr>
                <a:t>          - Observatoire national (ONCOVIHAC)</a:t>
              </a:r>
            </a:p>
            <a:p>
              <a:pPr algn="r">
                <a:buClr>
                  <a:srgbClr val="FF6600"/>
                </a:buClr>
              </a:pPr>
              <a:r>
                <a:rPr lang="fr-FR" sz="1600" i="1" dirty="0" err="1" smtClean="0">
                  <a:latin typeface="Arial"/>
                  <a:cs typeface="Arial"/>
                </a:rPr>
                <a:t>Cancervih.org</a:t>
              </a:r>
              <a:endParaRPr lang="fr-FR" sz="1600" i="1" dirty="0" smtClean="0">
                <a:latin typeface="Arial"/>
                <a:cs typeface="Arial"/>
              </a:endParaRPr>
            </a:p>
          </p:txBody>
        </p:sp>
        <p:grpSp>
          <p:nvGrpSpPr>
            <p:cNvPr id="6" name="Grouper 5"/>
            <p:cNvGrpSpPr/>
            <p:nvPr/>
          </p:nvGrpSpPr>
          <p:grpSpPr>
            <a:xfrm>
              <a:off x="7010400" y="4796604"/>
              <a:ext cx="1904999" cy="1705796"/>
              <a:chOff x="6905048" y="4796604"/>
              <a:chExt cx="1313789" cy="1016000"/>
            </a:xfrm>
          </p:grpSpPr>
          <p:sp>
            <p:nvSpPr>
              <p:cNvPr id="4" name="Soleil 3"/>
              <p:cNvSpPr/>
              <p:nvPr/>
            </p:nvSpPr>
            <p:spPr>
              <a:xfrm>
                <a:off x="6905048" y="4796604"/>
                <a:ext cx="1313789" cy="1016000"/>
              </a:xfrm>
              <a:prstGeom prst="sun">
                <a:avLst/>
              </a:prstGeom>
              <a:solidFill>
                <a:srgbClr val="FFC000"/>
              </a:solidFill>
              <a:ln>
                <a:solidFill>
                  <a:srgbClr val="2288A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asual" charset="0"/>
                  <a:ea typeface="Casual" charset="0"/>
                  <a:cs typeface="Casual" charset="0"/>
                </a:endParaRPr>
              </a:p>
            </p:txBody>
          </p:sp>
          <p:sp>
            <p:nvSpPr>
              <p:cNvPr id="2" name="ZoneTexte 1"/>
              <p:cNvSpPr txBox="1"/>
              <p:nvPr/>
            </p:nvSpPr>
            <p:spPr>
              <a:xfrm>
                <a:off x="7295433" y="5169305"/>
                <a:ext cx="600589" cy="274975"/>
              </a:xfrm>
              <a:prstGeom prst="rect">
                <a:avLst/>
              </a:prstGeom>
              <a:noFill/>
              <a:ln>
                <a:noFill/>
              </a:ln>
              <a:scene3d>
                <a:camera prst="orthographicFront"/>
                <a:lightRig rig="threePt" dir="t"/>
              </a:scene3d>
              <a:sp3d>
                <a:bevelT/>
              </a:sp3d>
            </p:spPr>
            <p:txBody>
              <a:bodyPr wrap="square" rtlCol="0">
                <a:spAutoFit/>
              </a:bodyPr>
              <a:lstStyle/>
              <a:p>
                <a:r>
                  <a:rPr lang="fr-FR" sz="2400" smtClean="0">
                    <a:latin typeface="Casual" charset="0"/>
                    <a:ea typeface="Casual" charset="0"/>
                    <a:cs typeface="Casual" charset="0"/>
                  </a:rPr>
                  <a:t>2017</a:t>
                </a:r>
                <a:endParaRPr lang="fr-FR" sz="2400">
                  <a:latin typeface="Casual" charset="0"/>
                  <a:ea typeface="Casual" charset="0"/>
                  <a:cs typeface="Casual" charset="0"/>
                </a:endParaRPr>
              </a:p>
            </p:txBody>
          </p:sp>
        </p:grpSp>
      </p:grpSp>
    </p:spTree>
    <p:extLst>
      <p:ext uri="{BB962C8B-B14F-4D97-AF65-F5344CB8AC3E}">
        <p14:creationId xmlns:p14="http://schemas.microsoft.com/office/powerpoint/2010/main" val="93135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inca.gif"/>
          <p:cNvPicPr>
            <a:picLocks noChangeAspect="1"/>
          </p:cNvPicPr>
          <p:nvPr/>
        </p:nvPicPr>
        <p:blipFill>
          <a:blip r:embed="rId3"/>
          <a:stretch>
            <a:fillRect/>
          </a:stretch>
        </p:blipFill>
        <p:spPr>
          <a:xfrm>
            <a:off x="422116" y="4087942"/>
            <a:ext cx="2365606" cy="1013831"/>
          </a:xfrm>
          <a:prstGeom prst="rect">
            <a:avLst/>
          </a:prstGeom>
          <a:scene3d>
            <a:camera prst="orthographicFront"/>
            <a:lightRig rig="threePt" dir="t"/>
          </a:scene3d>
          <a:sp3d>
            <a:bevelT/>
            <a:bevelB/>
          </a:sp3d>
        </p:spPr>
      </p:pic>
      <p:sp>
        <p:nvSpPr>
          <p:cNvPr id="7" name="ZoneTexte 6"/>
          <p:cNvSpPr txBox="1"/>
          <p:nvPr/>
        </p:nvSpPr>
        <p:spPr>
          <a:xfrm>
            <a:off x="3721845" y="4417058"/>
            <a:ext cx="1903511" cy="646331"/>
          </a:xfrm>
          <a:prstGeom prst="rect">
            <a:avLst/>
          </a:prstGeom>
          <a:noFill/>
        </p:spPr>
        <p:txBody>
          <a:bodyPr wrap="none" rtlCol="0">
            <a:spAutoFit/>
          </a:bodyPr>
          <a:lstStyle/>
          <a:p>
            <a:r>
              <a:rPr lang="fr-FR" sz="3600" dirty="0" smtClean="0">
                <a:latin typeface="Arial"/>
                <a:cs typeface="Arial"/>
              </a:rPr>
              <a:t>Informer</a:t>
            </a:r>
            <a:endParaRPr lang="fr-FR" sz="3600" dirty="0">
              <a:latin typeface="Arial"/>
              <a:cs typeface="Arial"/>
            </a:endParaRPr>
          </a:p>
        </p:txBody>
      </p:sp>
      <p:sp>
        <p:nvSpPr>
          <p:cNvPr id="8" name="ZoneTexte 7"/>
          <p:cNvSpPr txBox="1"/>
          <p:nvPr/>
        </p:nvSpPr>
        <p:spPr>
          <a:xfrm>
            <a:off x="3400956" y="3835837"/>
            <a:ext cx="2545288" cy="646331"/>
          </a:xfrm>
          <a:prstGeom prst="rect">
            <a:avLst/>
          </a:prstGeom>
          <a:noFill/>
        </p:spPr>
        <p:txBody>
          <a:bodyPr wrap="none" rtlCol="0">
            <a:spAutoFit/>
          </a:bodyPr>
          <a:lstStyle/>
          <a:p>
            <a:r>
              <a:rPr lang="fr-FR" sz="3600" dirty="0" smtClean="0">
                <a:latin typeface="Arial"/>
                <a:cs typeface="Arial"/>
              </a:rPr>
              <a:t>Sensibiliser</a:t>
            </a:r>
            <a:endParaRPr lang="fr-FR" sz="3600" dirty="0">
              <a:latin typeface="Arial"/>
              <a:cs typeface="Arial"/>
            </a:endParaRPr>
          </a:p>
        </p:txBody>
      </p:sp>
      <p:sp>
        <p:nvSpPr>
          <p:cNvPr id="9" name="ZoneTexte 8"/>
          <p:cNvSpPr txBox="1"/>
          <p:nvPr/>
        </p:nvSpPr>
        <p:spPr>
          <a:xfrm>
            <a:off x="3837474" y="4991816"/>
            <a:ext cx="1672253" cy="646331"/>
          </a:xfrm>
          <a:prstGeom prst="rect">
            <a:avLst/>
          </a:prstGeom>
          <a:noFill/>
        </p:spPr>
        <p:txBody>
          <a:bodyPr wrap="none" rtlCol="0">
            <a:spAutoFit/>
          </a:bodyPr>
          <a:lstStyle/>
          <a:p>
            <a:r>
              <a:rPr lang="fr-FR" sz="3600" dirty="0" smtClean="0">
                <a:latin typeface="Arial"/>
                <a:cs typeface="Arial"/>
              </a:rPr>
              <a:t>Former</a:t>
            </a:r>
            <a:endParaRPr lang="fr-FR" sz="3600" dirty="0">
              <a:latin typeface="Arial"/>
              <a:cs typeface="Arial"/>
            </a:endParaRPr>
          </a:p>
        </p:txBody>
      </p:sp>
      <p:sp>
        <p:nvSpPr>
          <p:cNvPr id="11" name="ZoneTexte 10"/>
          <p:cNvSpPr txBox="1"/>
          <p:nvPr/>
        </p:nvSpPr>
        <p:spPr>
          <a:xfrm>
            <a:off x="862492" y="206916"/>
            <a:ext cx="7419019" cy="1938992"/>
          </a:xfrm>
          <a:prstGeom prst="rect">
            <a:avLst/>
          </a:prstGeom>
          <a:noFill/>
        </p:spPr>
        <p:txBody>
          <a:bodyPr wrap="none" rtlCol="0">
            <a:spAutoFit/>
          </a:bodyPr>
          <a:lstStyle/>
          <a:p>
            <a:pPr algn="ctr"/>
            <a:r>
              <a:rPr lang="fr-FR" sz="3600" dirty="0">
                <a:latin typeface="Arial"/>
                <a:cs typeface="Arial"/>
              </a:rPr>
              <a:t>Réseau</a:t>
            </a:r>
            <a:r>
              <a:rPr lang="fr-FR" sz="3600" dirty="0">
                <a:solidFill>
                  <a:srgbClr val="000090"/>
                </a:solidFill>
                <a:latin typeface="Arial"/>
                <a:cs typeface="Arial"/>
              </a:rPr>
              <a:t> </a:t>
            </a:r>
            <a:r>
              <a:rPr lang="fr-FR" sz="3600" b="1" dirty="0">
                <a:solidFill>
                  <a:schemeClr val="accent5">
                    <a:lumMod val="75000"/>
                  </a:schemeClr>
                </a:solidFill>
                <a:latin typeface="Arial"/>
                <a:cs typeface="Arial"/>
              </a:rPr>
              <a:t>CANCER</a:t>
            </a:r>
            <a:r>
              <a:rPr lang="fr-FR" sz="3600" b="1" dirty="0">
                <a:solidFill>
                  <a:srgbClr val="A50021"/>
                </a:solidFill>
                <a:latin typeface="Arial"/>
                <a:cs typeface="Arial"/>
              </a:rPr>
              <a:t>VIH</a:t>
            </a:r>
          </a:p>
          <a:p>
            <a:pPr algn="ctr"/>
            <a:r>
              <a:rPr lang="fr-FR" sz="2800" b="1" i="1" dirty="0" smtClean="0">
                <a:solidFill>
                  <a:srgbClr val="404040"/>
                </a:solidFill>
                <a:latin typeface="Arial"/>
                <a:cs typeface="Arial"/>
              </a:rPr>
              <a:t>Rapprochement</a:t>
            </a:r>
          </a:p>
          <a:p>
            <a:pPr algn="ctr"/>
            <a:r>
              <a:rPr lang="fr-FR" sz="2800" b="1" i="1" dirty="0" smtClean="0">
                <a:solidFill>
                  <a:srgbClr val="404040"/>
                </a:solidFill>
                <a:latin typeface="Arial"/>
                <a:cs typeface="Arial"/>
              </a:rPr>
              <a:t> des Réseaux Régionaux de Cancérologie </a:t>
            </a:r>
          </a:p>
          <a:p>
            <a:pPr algn="ctr"/>
            <a:r>
              <a:rPr lang="fr-FR" sz="2800" b="1" i="1" dirty="0" smtClean="0">
                <a:solidFill>
                  <a:srgbClr val="404040"/>
                </a:solidFill>
                <a:latin typeface="Arial"/>
                <a:cs typeface="Arial"/>
              </a:rPr>
              <a:t>&amp; les Coordinations Régionales VIH</a:t>
            </a:r>
            <a:endParaRPr lang="fr-FR" sz="2800" b="1" i="1" dirty="0">
              <a:solidFill>
                <a:srgbClr val="404040"/>
              </a:solidFill>
              <a:latin typeface="Arial"/>
              <a:cs typeface="Arial"/>
            </a:endParaRPr>
          </a:p>
        </p:txBody>
      </p:sp>
      <p:grpSp>
        <p:nvGrpSpPr>
          <p:cNvPr id="15" name="Grouper 14"/>
          <p:cNvGrpSpPr/>
          <p:nvPr/>
        </p:nvGrpSpPr>
        <p:grpSpPr>
          <a:xfrm>
            <a:off x="1388479" y="5368863"/>
            <a:ext cx="6657471" cy="1178259"/>
            <a:chOff x="1642479" y="5546663"/>
            <a:chExt cx="6657471" cy="1178259"/>
          </a:xfrm>
        </p:grpSpPr>
        <p:sp>
          <p:nvSpPr>
            <p:cNvPr id="10" name="ZoneTexte 9"/>
            <p:cNvSpPr txBox="1"/>
            <p:nvPr/>
          </p:nvSpPr>
          <p:spPr>
            <a:xfrm>
              <a:off x="1642479" y="5709259"/>
              <a:ext cx="5871143" cy="1015663"/>
            </a:xfrm>
            <a:prstGeom prst="rect">
              <a:avLst/>
            </a:prstGeom>
            <a:noFill/>
          </p:spPr>
          <p:txBody>
            <a:bodyPr wrap="none" rtlCol="0">
              <a:spAutoFit/>
            </a:bodyPr>
            <a:lstStyle/>
            <a:p>
              <a:pPr algn="ctr"/>
              <a:r>
                <a:rPr lang="fr-FR" sz="3600" dirty="0" smtClean="0">
                  <a:latin typeface="Arial"/>
                  <a:cs typeface="Arial"/>
                </a:rPr>
                <a:t>Pour mieux Accompagner: </a:t>
              </a:r>
            </a:p>
            <a:p>
              <a:pPr algn="ctr"/>
              <a:r>
                <a:rPr lang="fr-FR" sz="2400" b="1" i="1" dirty="0" smtClean="0">
                  <a:latin typeface="Arial"/>
                  <a:cs typeface="Arial"/>
                </a:rPr>
                <a:t>Parcours Personnalisé de Soin adapté</a:t>
              </a:r>
              <a:endParaRPr lang="fr-FR" sz="2400" b="1" i="1" dirty="0">
                <a:latin typeface="Arial"/>
                <a:cs typeface="Arial"/>
              </a:endParaRPr>
            </a:p>
          </p:txBody>
        </p:sp>
        <p:pic>
          <p:nvPicPr>
            <p:cNvPr id="14" name="Image 13"/>
            <p:cNvPicPr>
              <a:picLocks noChangeAspect="1"/>
            </p:cNvPicPr>
            <p:nvPr/>
          </p:nvPicPr>
          <p:blipFill>
            <a:blip r:embed="rId4"/>
            <a:stretch>
              <a:fillRect/>
            </a:stretch>
          </p:blipFill>
          <p:spPr>
            <a:xfrm>
              <a:off x="7541520" y="5546663"/>
              <a:ext cx="758430" cy="1087560"/>
            </a:xfrm>
            <a:prstGeom prst="rect">
              <a:avLst/>
            </a:prstGeom>
            <a:scene3d>
              <a:camera prst="orthographicFront"/>
              <a:lightRig rig="threePt" dir="t"/>
            </a:scene3d>
            <a:sp3d>
              <a:bevelT/>
              <a:bevelB/>
            </a:sp3d>
          </p:spPr>
        </p:pic>
      </p:grpSp>
      <p:grpSp>
        <p:nvGrpSpPr>
          <p:cNvPr id="19" name="Grouper 18"/>
          <p:cNvGrpSpPr/>
          <p:nvPr/>
        </p:nvGrpSpPr>
        <p:grpSpPr>
          <a:xfrm>
            <a:off x="142808" y="2315227"/>
            <a:ext cx="8196162" cy="1663210"/>
            <a:chOff x="-277513" y="2391427"/>
            <a:chExt cx="8196162" cy="1663210"/>
          </a:xfrm>
        </p:grpSpPr>
        <p:pic>
          <p:nvPicPr>
            <p:cNvPr id="5" name="Image 4"/>
            <p:cNvPicPr>
              <a:picLocks noChangeAspect="1"/>
            </p:cNvPicPr>
            <p:nvPr/>
          </p:nvPicPr>
          <p:blipFill>
            <a:blip r:embed="rId5"/>
            <a:stretch>
              <a:fillRect/>
            </a:stretch>
          </p:blipFill>
          <p:spPr>
            <a:xfrm>
              <a:off x="6330634" y="2391427"/>
              <a:ext cx="1588015" cy="1663210"/>
            </a:xfrm>
            <a:prstGeom prst="rect">
              <a:avLst/>
            </a:prstGeom>
            <a:scene3d>
              <a:camera prst="orthographicFront"/>
              <a:lightRig rig="threePt" dir="t"/>
            </a:scene3d>
            <a:sp3d>
              <a:bevelT/>
              <a:bevelB/>
            </a:sp3d>
          </p:spPr>
        </p:pic>
        <p:pic>
          <p:nvPicPr>
            <p:cNvPr id="6" name="Picture 15" descr="images-2"/>
            <p:cNvPicPr>
              <a:picLocks noChangeAspect="1" noChangeArrowheads="1"/>
            </p:cNvPicPr>
            <p:nvPr/>
          </p:nvPicPr>
          <p:blipFill>
            <a:blip r:embed="rId6"/>
            <a:srcRect/>
            <a:stretch>
              <a:fillRect/>
            </a:stretch>
          </p:blipFill>
          <p:spPr bwMode="auto">
            <a:xfrm>
              <a:off x="3562844" y="2688857"/>
              <a:ext cx="1420812" cy="1069975"/>
            </a:xfrm>
            <a:prstGeom prst="rect">
              <a:avLst/>
            </a:prstGeom>
            <a:solidFill>
              <a:schemeClr val="tx1"/>
            </a:solidFill>
            <a:ln w="28575">
              <a:solidFill>
                <a:schemeClr val="tx1"/>
              </a:solidFill>
              <a:miter lim="800000"/>
              <a:headEnd/>
              <a:tailEnd/>
            </a:ln>
            <a:scene3d>
              <a:camera prst="orthographicFront"/>
              <a:lightRig rig="threePt" dir="t"/>
            </a:scene3d>
            <a:sp3d>
              <a:bevelT/>
              <a:bevelB/>
            </a:sp3d>
          </p:spPr>
        </p:pic>
        <p:sp>
          <p:nvSpPr>
            <p:cNvPr id="17" name="Rectangle 16"/>
            <p:cNvSpPr/>
            <p:nvPr/>
          </p:nvSpPr>
          <p:spPr>
            <a:xfrm>
              <a:off x="-277513" y="2469944"/>
              <a:ext cx="2920999" cy="1569660"/>
            </a:xfrm>
            <a:prstGeom prst="rect">
              <a:avLst/>
            </a:prstGeom>
            <a:ln w="57150" cap="flat" cmpd="sng" algn="ctr">
              <a:solidFill>
                <a:srgbClr val="660066"/>
              </a:solidFill>
              <a:prstDash val="solid"/>
              <a:round/>
              <a:headEnd type="none" w="med" len="med"/>
              <a:tailEnd type="none" w="med" len="med"/>
            </a:ln>
            <a:scene3d>
              <a:camera prst="orthographicFront"/>
              <a:lightRig rig="threePt" dir="t"/>
            </a:scene3d>
            <a:sp3d>
              <a:bevelT/>
              <a:bevelB/>
            </a:sp3d>
          </p:spPr>
          <p:txBody>
            <a:bodyPr wrap="square">
              <a:spAutoFit/>
            </a:bodyPr>
            <a:lstStyle/>
            <a:p>
              <a:pPr algn="ctr"/>
              <a:r>
                <a:rPr lang="fr-FR" sz="2400" b="1" dirty="0" smtClean="0">
                  <a:solidFill>
                    <a:schemeClr val="accent4">
                      <a:lumMod val="75000"/>
                    </a:schemeClr>
                  </a:solidFill>
                  <a:latin typeface="Arial Black"/>
                  <a:cs typeface="Arial Black"/>
                </a:rPr>
                <a:t>Les Réseaux Régionaux </a:t>
              </a:r>
            </a:p>
            <a:p>
              <a:pPr algn="ctr"/>
              <a:r>
                <a:rPr lang="fr-FR" sz="2400" b="1" dirty="0" smtClean="0">
                  <a:solidFill>
                    <a:schemeClr val="accent4">
                      <a:lumMod val="75000"/>
                    </a:schemeClr>
                  </a:solidFill>
                  <a:latin typeface="Arial Black"/>
                  <a:cs typeface="Arial Black"/>
                </a:rPr>
                <a:t>de Cancérologie</a:t>
              </a:r>
            </a:p>
            <a:p>
              <a:pPr algn="ctr"/>
              <a:r>
                <a:rPr lang="fr-FR" sz="2400" b="1" dirty="0" smtClean="0">
                  <a:solidFill>
                    <a:schemeClr val="accent4">
                      <a:lumMod val="75000"/>
                    </a:schemeClr>
                  </a:solidFill>
                  <a:latin typeface="Arial Black"/>
                  <a:cs typeface="Arial Black"/>
                </a:rPr>
                <a:t>(RRC)</a:t>
              </a:r>
              <a:endParaRPr lang="fr-FR" sz="2400" b="1" dirty="0">
                <a:solidFill>
                  <a:schemeClr val="accent4">
                    <a:lumMod val="75000"/>
                  </a:schemeClr>
                </a:solidFill>
                <a:latin typeface="Arial Black"/>
                <a:cs typeface="Arial Black"/>
              </a:endParaRPr>
            </a:p>
          </p:txBody>
        </p:sp>
      </p:grpSp>
      <p:pic>
        <p:nvPicPr>
          <p:cNvPr id="18" name="Image 17" descr="ARS_national.jpg"/>
          <p:cNvPicPr>
            <a:picLocks noChangeAspect="1"/>
          </p:cNvPicPr>
          <p:nvPr/>
        </p:nvPicPr>
        <p:blipFill>
          <a:blip r:embed="rId7"/>
          <a:stretch>
            <a:fillRect/>
          </a:stretch>
        </p:blipFill>
        <p:spPr>
          <a:xfrm>
            <a:off x="6800155" y="4125376"/>
            <a:ext cx="1368608" cy="805713"/>
          </a:xfrm>
          <a:prstGeom prst="rect">
            <a:avLst/>
          </a:prstGeom>
          <a:ln>
            <a:solidFill>
              <a:schemeClr val="tx2"/>
            </a:solidFill>
          </a:ln>
          <a:scene3d>
            <a:camera prst="orthographicFront"/>
            <a:lightRig rig="threePt" dir="t"/>
          </a:scene3d>
          <a:sp3d>
            <a:bevelT/>
            <a:bevelB/>
          </a:sp3d>
        </p:spPr>
      </p:pic>
      <p:pic>
        <p:nvPicPr>
          <p:cNvPr id="20" name="Image 19"/>
          <p:cNvPicPr>
            <a:picLocks noChangeAspect="1"/>
          </p:cNvPicPr>
          <p:nvPr/>
        </p:nvPicPr>
        <p:blipFill>
          <a:blip r:embed="rId8"/>
          <a:stretch>
            <a:fillRect/>
          </a:stretch>
        </p:blipFill>
        <p:spPr>
          <a:xfrm>
            <a:off x="2926882" y="2264657"/>
            <a:ext cx="3713975" cy="2781896"/>
          </a:xfrm>
          <a:prstGeom prst="rect">
            <a:avLst/>
          </a:prstGeom>
          <a:scene3d>
            <a:camera prst="orthographicFront"/>
            <a:lightRig rig="threePt" dir="t"/>
          </a:scene3d>
          <a:sp3d>
            <a:bevelT/>
            <a:bevelB/>
          </a:sp3d>
        </p:spPr>
      </p:pic>
      <p:pic>
        <p:nvPicPr>
          <p:cNvPr id="16" name="Image 15"/>
          <p:cNvPicPr>
            <a:picLocks noChangeAspect="1"/>
          </p:cNvPicPr>
          <p:nvPr/>
        </p:nvPicPr>
        <p:blipFill>
          <a:blip r:embed="rId9"/>
          <a:stretch>
            <a:fillRect/>
          </a:stretch>
        </p:blipFill>
        <p:spPr>
          <a:xfrm>
            <a:off x="140997" y="116976"/>
            <a:ext cx="1130506" cy="1130506"/>
          </a:xfrm>
          <a:prstGeom prst="rect">
            <a:avLst/>
          </a:prstGeom>
          <a:solidFill>
            <a:schemeClr val="bg1"/>
          </a:solidFill>
        </p:spPr>
      </p:pic>
    </p:spTree>
    <p:extLst>
      <p:ext uri="{BB962C8B-B14F-4D97-AF65-F5344CB8AC3E}">
        <p14:creationId xmlns:p14="http://schemas.microsoft.com/office/powerpoint/2010/main" val="196055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302106" y="2438400"/>
            <a:ext cx="4660900" cy="1739900"/>
          </a:xfrm>
          <a:prstGeom prst="rect">
            <a:avLst/>
          </a:prstGeom>
        </p:spPr>
      </p:pic>
    </p:spTree>
    <p:extLst>
      <p:ext uri="{BB962C8B-B14F-4D97-AF65-F5344CB8AC3E}">
        <p14:creationId xmlns:p14="http://schemas.microsoft.com/office/powerpoint/2010/main" val="161140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34"/>
          <p:cNvGrpSpPr/>
          <p:nvPr/>
        </p:nvGrpSpPr>
        <p:grpSpPr>
          <a:xfrm>
            <a:off x="50800" y="458462"/>
            <a:ext cx="4503738" cy="6392100"/>
            <a:chOff x="0" y="450753"/>
            <a:chExt cx="4503738" cy="6392100"/>
          </a:xfrm>
        </p:grpSpPr>
        <p:pic>
          <p:nvPicPr>
            <p:cNvPr id="36" name="Image 35"/>
            <p:cNvPicPr>
              <a:picLocks noChangeAspect="1"/>
            </p:cNvPicPr>
            <p:nvPr/>
          </p:nvPicPr>
          <p:blipFill>
            <a:blip r:embed="rId4"/>
            <a:stretch>
              <a:fillRect/>
            </a:stretch>
          </p:blipFill>
          <p:spPr>
            <a:xfrm>
              <a:off x="2032062" y="835232"/>
              <a:ext cx="1198837" cy="5992474"/>
            </a:xfrm>
            <a:prstGeom prst="rect">
              <a:avLst/>
            </a:prstGeom>
          </p:spPr>
        </p:pic>
        <p:pic>
          <p:nvPicPr>
            <p:cNvPr id="37" name="Image 1"/>
            <p:cNvPicPr>
              <a:picLocks noChangeAspect="1"/>
            </p:cNvPicPr>
            <p:nvPr/>
          </p:nvPicPr>
          <p:blipFill>
            <a:blip r:embed="rId5"/>
            <a:srcRect/>
            <a:stretch>
              <a:fillRect/>
            </a:stretch>
          </p:blipFill>
          <p:spPr bwMode="auto">
            <a:xfrm>
              <a:off x="810025" y="799138"/>
              <a:ext cx="1312240" cy="6028568"/>
            </a:xfrm>
            <a:prstGeom prst="rect">
              <a:avLst/>
            </a:prstGeom>
            <a:noFill/>
            <a:ln w="9525">
              <a:noFill/>
              <a:miter lim="800000"/>
              <a:headEnd/>
              <a:tailEnd/>
            </a:ln>
          </p:spPr>
        </p:pic>
        <p:pic>
          <p:nvPicPr>
            <p:cNvPr id="38" name="Image 2"/>
            <p:cNvPicPr>
              <a:picLocks noChangeAspect="1"/>
            </p:cNvPicPr>
            <p:nvPr/>
          </p:nvPicPr>
          <p:blipFill>
            <a:blip r:embed="rId6"/>
            <a:srcRect/>
            <a:stretch>
              <a:fillRect/>
            </a:stretch>
          </p:blipFill>
          <p:spPr bwMode="auto">
            <a:xfrm>
              <a:off x="0" y="799138"/>
              <a:ext cx="810025" cy="6028568"/>
            </a:xfrm>
            <a:prstGeom prst="rect">
              <a:avLst/>
            </a:prstGeom>
            <a:noFill/>
            <a:ln w="9525">
              <a:noFill/>
              <a:miter lim="800000"/>
              <a:headEnd/>
              <a:tailEnd/>
            </a:ln>
          </p:spPr>
        </p:pic>
        <p:pic>
          <p:nvPicPr>
            <p:cNvPr id="39" name="Image 7"/>
            <p:cNvPicPr>
              <a:picLocks noChangeAspect="1"/>
            </p:cNvPicPr>
            <p:nvPr/>
          </p:nvPicPr>
          <p:blipFill>
            <a:blip r:embed="rId7"/>
            <a:srcRect/>
            <a:stretch>
              <a:fillRect/>
            </a:stretch>
          </p:blipFill>
          <p:spPr bwMode="auto">
            <a:xfrm>
              <a:off x="3256300" y="814285"/>
              <a:ext cx="1247438" cy="6028568"/>
            </a:xfrm>
            <a:prstGeom prst="rect">
              <a:avLst/>
            </a:prstGeom>
            <a:noFill/>
            <a:ln w="9525">
              <a:noFill/>
              <a:miter lim="800000"/>
              <a:headEnd/>
              <a:tailEnd/>
            </a:ln>
          </p:spPr>
        </p:pic>
        <p:sp>
          <p:nvSpPr>
            <p:cNvPr id="40" name="ZoneTexte 11"/>
            <p:cNvSpPr txBox="1">
              <a:spLocks noChangeArrowheads="1"/>
            </p:cNvSpPr>
            <p:nvPr/>
          </p:nvSpPr>
          <p:spPr bwMode="auto">
            <a:xfrm>
              <a:off x="810025" y="465900"/>
              <a:ext cx="1135901" cy="369332"/>
            </a:xfrm>
            <a:prstGeom prst="rect">
              <a:avLst/>
            </a:prstGeom>
            <a:noFill/>
            <a:ln w="9525">
              <a:noFill/>
              <a:miter lim="800000"/>
              <a:headEnd/>
              <a:tailEnd/>
            </a:ln>
          </p:spPr>
          <p:txBody>
            <a:bodyPr>
              <a:prstTxWarp prst="textNoShape">
                <a:avLst/>
              </a:prstTxWarp>
              <a:spAutoFit/>
            </a:bodyPr>
            <a:lstStyle/>
            <a:p>
              <a:r>
                <a:rPr lang="fr-FR" dirty="0"/>
                <a:t>Kaposi</a:t>
              </a:r>
            </a:p>
          </p:txBody>
        </p:sp>
        <p:sp>
          <p:nvSpPr>
            <p:cNvPr id="41" name="ZoneTexte 12"/>
            <p:cNvSpPr txBox="1">
              <a:spLocks noChangeArrowheads="1"/>
            </p:cNvSpPr>
            <p:nvPr/>
          </p:nvSpPr>
          <p:spPr bwMode="auto">
            <a:xfrm>
              <a:off x="2154666" y="450753"/>
              <a:ext cx="824622" cy="369332"/>
            </a:xfrm>
            <a:prstGeom prst="rect">
              <a:avLst/>
            </a:prstGeom>
            <a:noFill/>
            <a:ln w="9525">
              <a:noFill/>
              <a:miter lim="800000"/>
              <a:headEnd/>
              <a:tailEnd/>
            </a:ln>
          </p:spPr>
          <p:txBody>
            <a:bodyPr>
              <a:prstTxWarp prst="textNoShape">
                <a:avLst/>
              </a:prstTxWarp>
              <a:spAutoFit/>
            </a:bodyPr>
            <a:lstStyle/>
            <a:p>
              <a:r>
                <a:rPr lang="fr-FR" dirty="0"/>
                <a:t>LNH</a:t>
              </a:r>
            </a:p>
          </p:txBody>
        </p:sp>
        <p:sp>
          <p:nvSpPr>
            <p:cNvPr id="42" name="ZoneTexte 13"/>
            <p:cNvSpPr txBox="1">
              <a:spLocks noChangeArrowheads="1"/>
            </p:cNvSpPr>
            <p:nvPr/>
          </p:nvSpPr>
          <p:spPr bwMode="auto">
            <a:xfrm>
              <a:off x="3353503" y="465900"/>
              <a:ext cx="677394" cy="369332"/>
            </a:xfrm>
            <a:prstGeom prst="rect">
              <a:avLst/>
            </a:prstGeom>
            <a:noFill/>
            <a:ln w="9525">
              <a:noFill/>
              <a:miter lim="800000"/>
              <a:headEnd/>
              <a:tailEnd/>
            </a:ln>
          </p:spPr>
          <p:txBody>
            <a:bodyPr>
              <a:prstTxWarp prst="textNoShape">
                <a:avLst/>
              </a:prstTxWarp>
              <a:spAutoFit/>
            </a:bodyPr>
            <a:lstStyle/>
            <a:p>
              <a:r>
                <a:rPr lang="fr-FR"/>
                <a:t>Col</a:t>
              </a:r>
            </a:p>
          </p:txBody>
        </p:sp>
        <p:sp>
          <p:nvSpPr>
            <p:cNvPr id="43" name="Rectangle 42"/>
            <p:cNvSpPr/>
            <p:nvPr/>
          </p:nvSpPr>
          <p:spPr>
            <a:xfrm>
              <a:off x="203200" y="2794000"/>
              <a:ext cx="4086225" cy="236538"/>
            </a:xfrm>
            <a:prstGeom prst="rect">
              <a:avLst/>
            </a:prstGeom>
            <a:noFill/>
            <a:ln w="3810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44" name="Rectangle 43"/>
            <p:cNvSpPr/>
            <p:nvPr/>
          </p:nvSpPr>
          <p:spPr>
            <a:xfrm>
              <a:off x="228600" y="6484938"/>
              <a:ext cx="4086225" cy="238125"/>
            </a:xfrm>
            <a:prstGeom prst="rect">
              <a:avLst/>
            </a:prstGeom>
            <a:noFill/>
            <a:ln w="3810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grpSp>
      <p:grpSp>
        <p:nvGrpSpPr>
          <p:cNvPr id="3" name="Grouper 33"/>
          <p:cNvGrpSpPr/>
          <p:nvPr/>
        </p:nvGrpSpPr>
        <p:grpSpPr>
          <a:xfrm>
            <a:off x="4622800" y="76199"/>
            <a:ext cx="4294176" cy="6751639"/>
            <a:chOff x="4622800" y="76199"/>
            <a:chExt cx="4294176" cy="6751639"/>
          </a:xfrm>
        </p:grpSpPr>
        <p:grpSp>
          <p:nvGrpSpPr>
            <p:cNvPr id="4" name="Grouper 23"/>
            <p:cNvGrpSpPr>
              <a:grpSpLocks/>
            </p:cNvGrpSpPr>
            <p:nvPr/>
          </p:nvGrpSpPr>
          <p:grpSpPr bwMode="auto">
            <a:xfrm>
              <a:off x="4622800" y="76199"/>
              <a:ext cx="4294176" cy="6751639"/>
              <a:chOff x="4622800" y="76199"/>
              <a:chExt cx="4294176" cy="6751639"/>
            </a:xfrm>
          </p:grpSpPr>
          <p:grpSp>
            <p:nvGrpSpPr>
              <p:cNvPr id="5" name="Grouper 22"/>
              <p:cNvGrpSpPr>
                <a:grpSpLocks/>
              </p:cNvGrpSpPr>
              <p:nvPr/>
            </p:nvGrpSpPr>
            <p:grpSpPr bwMode="auto">
              <a:xfrm>
                <a:off x="4656140" y="76199"/>
                <a:ext cx="4260836" cy="6751639"/>
                <a:chOff x="4953000" y="587848"/>
                <a:chExt cx="3142070" cy="5685952"/>
              </a:xfrm>
            </p:grpSpPr>
            <p:grpSp>
              <p:nvGrpSpPr>
                <p:cNvPr id="6" name="Grouper 14"/>
                <p:cNvGrpSpPr>
                  <a:grpSpLocks/>
                </p:cNvGrpSpPr>
                <p:nvPr/>
              </p:nvGrpSpPr>
              <p:grpSpPr bwMode="auto">
                <a:xfrm>
                  <a:off x="4966957" y="1168400"/>
                  <a:ext cx="2857500" cy="5105400"/>
                  <a:chOff x="1638300" y="850900"/>
                  <a:chExt cx="2857500" cy="5105400"/>
                </a:xfrm>
              </p:grpSpPr>
              <p:pic>
                <p:nvPicPr>
                  <p:cNvPr id="44054" name="Image 15"/>
                  <p:cNvPicPr>
                    <a:picLocks noChangeAspect="1"/>
                  </p:cNvPicPr>
                  <p:nvPr/>
                </p:nvPicPr>
                <p:blipFill>
                  <a:blip r:embed="rId8"/>
                  <a:srcRect/>
                  <a:stretch>
                    <a:fillRect/>
                  </a:stretch>
                </p:blipFill>
                <p:spPr bwMode="auto">
                  <a:xfrm>
                    <a:off x="1638300" y="889000"/>
                    <a:ext cx="1016000" cy="5054600"/>
                  </a:xfrm>
                  <a:prstGeom prst="rect">
                    <a:avLst/>
                  </a:prstGeom>
                  <a:noFill/>
                  <a:ln w="9525">
                    <a:noFill/>
                    <a:miter lim="800000"/>
                    <a:headEnd/>
                    <a:tailEnd/>
                  </a:ln>
                </p:spPr>
              </p:pic>
              <p:pic>
                <p:nvPicPr>
                  <p:cNvPr id="44055" name="Image 16"/>
                  <p:cNvPicPr>
                    <a:picLocks noChangeAspect="1"/>
                  </p:cNvPicPr>
                  <p:nvPr/>
                </p:nvPicPr>
                <p:blipFill>
                  <a:blip r:embed="rId9"/>
                  <a:srcRect/>
                  <a:stretch>
                    <a:fillRect/>
                  </a:stretch>
                </p:blipFill>
                <p:spPr bwMode="auto">
                  <a:xfrm>
                    <a:off x="2578100" y="850900"/>
                    <a:ext cx="1041400" cy="5105400"/>
                  </a:xfrm>
                  <a:prstGeom prst="rect">
                    <a:avLst/>
                  </a:prstGeom>
                  <a:noFill/>
                  <a:ln w="9525">
                    <a:noFill/>
                    <a:miter lim="800000"/>
                    <a:headEnd/>
                    <a:tailEnd/>
                  </a:ln>
                </p:spPr>
              </p:pic>
              <p:pic>
                <p:nvPicPr>
                  <p:cNvPr id="44056" name="Image 17"/>
                  <p:cNvPicPr>
                    <a:picLocks noChangeAspect="1"/>
                  </p:cNvPicPr>
                  <p:nvPr/>
                </p:nvPicPr>
                <p:blipFill>
                  <a:blip r:embed="rId10"/>
                  <a:srcRect/>
                  <a:stretch>
                    <a:fillRect/>
                  </a:stretch>
                </p:blipFill>
                <p:spPr bwMode="auto">
                  <a:xfrm>
                    <a:off x="3530600" y="901700"/>
                    <a:ext cx="965200" cy="5029200"/>
                  </a:xfrm>
                  <a:prstGeom prst="rect">
                    <a:avLst/>
                  </a:prstGeom>
                  <a:noFill/>
                  <a:ln w="9525">
                    <a:noFill/>
                    <a:miter lim="800000"/>
                    <a:headEnd/>
                    <a:tailEnd/>
                  </a:ln>
                </p:spPr>
              </p:pic>
            </p:grpSp>
            <p:sp>
              <p:nvSpPr>
                <p:cNvPr id="44052" name="ZoneTexte 19"/>
                <p:cNvSpPr txBox="1">
                  <a:spLocks noChangeArrowheads="1"/>
                </p:cNvSpPr>
                <p:nvPr/>
              </p:nvSpPr>
              <p:spPr bwMode="auto">
                <a:xfrm>
                  <a:off x="4999350" y="587848"/>
                  <a:ext cx="3095720" cy="311042"/>
                </a:xfrm>
                <a:prstGeom prst="rect">
                  <a:avLst/>
                </a:prstGeom>
                <a:noFill/>
                <a:ln w="9525">
                  <a:noFill/>
                  <a:miter lim="800000"/>
                  <a:headEnd/>
                  <a:tailEnd/>
                </a:ln>
              </p:spPr>
              <p:txBody>
                <a:bodyPr>
                  <a:prstTxWarp prst="textNoShape">
                    <a:avLst/>
                  </a:prstTxWarp>
                  <a:spAutoFit/>
                </a:bodyPr>
                <a:lstStyle/>
                <a:p>
                  <a:r>
                    <a:rPr lang="fr-FR" b="1" dirty="0">
                      <a:solidFill>
                        <a:srgbClr val="000090"/>
                      </a:solidFill>
                      <a:latin typeface="Arial"/>
                      <a:cs typeface="Arial"/>
                    </a:rPr>
                    <a:t>Cancers Non Classant SIDA</a:t>
                  </a:r>
                </a:p>
              </p:txBody>
            </p:sp>
            <p:sp>
              <p:nvSpPr>
                <p:cNvPr id="44053" name="ZoneTexte 21"/>
                <p:cNvSpPr txBox="1">
                  <a:spLocks noChangeArrowheads="1"/>
                </p:cNvSpPr>
                <p:nvPr/>
              </p:nvSpPr>
              <p:spPr bwMode="auto">
                <a:xfrm>
                  <a:off x="4953000" y="939800"/>
                  <a:ext cx="3058011" cy="311042"/>
                </a:xfrm>
                <a:prstGeom prst="rect">
                  <a:avLst/>
                </a:prstGeom>
                <a:noFill/>
                <a:ln w="9525">
                  <a:noFill/>
                  <a:miter lim="800000"/>
                  <a:headEnd/>
                  <a:tailEnd/>
                </a:ln>
              </p:spPr>
              <p:txBody>
                <a:bodyPr>
                  <a:prstTxWarp prst="textNoShape">
                    <a:avLst/>
                  </a:prstTxWarp>
                  <a:spAutoFit/>
                </a:bodyPr>
                <a:lstStyle/>
                <a:p>
                  <a:r>
                    <a:rPr lang="fr-FR"/>
                    <a:t>Globale       Hommes     Femmes</a:t>
                  </a:r>
                </a:p>
              </p:txBody>
            </p:sp>
          </p:grpSp>
          <p:sp>
            <p:nvSpPr>
              <p:cNvPr id="27" name="Rectangle 26"/>
              <p:cNvSpPr/>
              <p:nvPr/>
            </p:nvSpPr>
            <p:spPr>
              <a:xfrm>
                <a:off x="4622800" y="2794000"/>
                <a:ext cx="3690938" cy="236538"/>
              </a:xfrm>
              <a:prstGeom prst="rect">
                <a:avLst/>
              </a:prstGeom>
              <a:noFill/>
              <a:ln w="3810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29" name="Rectangle 28"/>
              <p:cNvSpPr/>
              <p:nvPr/>
            </p:nvSpPr>
            <p:spPr>
              <a:xfrm>
                <a:off x="4673600" y="6484938"/>
                <a:ext cx="3690938" cy="238125"/>
              </a:xfrm>
              <a:prstGeom prst="rect">
                <a:avLst/>
              </a:prstGeom>
              <a:noFill/>
              <a:ln w="3810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grpSp>
        <p:sp>
          <p:nvSpPr>
            <p:cNvPr id="33" name="Rectangle 32"/>
            <p:cNvSpPr/>
            <p:nvPr/>
          </p:nvSpPr>
          <p:spPr>
            <a:xfrm>
              <a:off x="4622800" y="2311400"/>
              <a:ext cx="3700463" cy="236538"/>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grpSp>
      <p:pic>
        <p:nvPicPr>
          <p:cNvPr id="44036" name="Picture 7" descr="FHDH"/>
          <p:cNvPicPr>
            <a:picLocks noChangeAspect="1" noChangeArrowheads="1"/>
          </p:cNvPicPr>
          <p:nvPr/>
        </p:nvPicPr>
        <p:blipFill>
          <a:blip r:embed="rId11">
            <a:clrChange>
              <a:clrFrom>
                <a:srgbClr val="000000"/>
              </a:clrFrom>
              <a:clrTo>
                <a:srgbClr val="000000">
                  <a:alpha val="0"/>
                </a:srgbClr>
              </a:clrTo>
            </a:clrChange>
          </a:blip>
          <a:srcRect/>
          <a:stretch>
            <a:fillRect/>
          </a:stretch>
        </p:blipFill>
        <p:spPr bwMode="auto">
          <a:xfrm>
            <a:off x="-2503" y="35383"/>
            <a:ext cx="907512" cy="876452"/>
          </a:xfrm>
          <a:prstGeom prst="rect">
            <a:avLst/>
          </a:prstGeom>
          <a:noFill/>
          <a:ln w="9525">
            <a:noFill/>
            <a:miter lim="800000"/>
            <a:headEnd/>
            <a:tailEnd/>
          </a:ln>
        </p:spPr>
      </p:pic>
      <p:grpSp>
        <p:nvGrpSpPr>
          <p:cNvPr id="7" name="Grouper 30"/>
          <p:cNvGrpSpPr/>
          <p:nvPr/>
        </p:nvGrpSpPr>
        <p:grpSpPr>
          <a:xfrm>
            <a:off x="263525" y="5275262"/>
            <a:ext cx="8059738" cy="236538"/>
            <a:chOff x="263525" y="5275262"/>
            <a:chExt cx="8059738" cy="236538"/>
          </a:xfrm>
        </p:grpSpPr>
        <p:sp>
          <p:nvSpPr>
            <p:cNvPr id="25" name="Rectangle 24"/>
            <p:cNvSpPr/>
            <p:nvPr/>
          </p:nvSpPr>
          <p:spPr bwMode="auto">
            <a:xfrm>
              <a:off x="4632325" y="5275262"/>
              <a:ext cx="3690938" cy="236538"/>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30" name="Rectangle 29"/>
            <p:cNvSpPr/>
            <p:nvPr/>
          </p:nvSpPr>
          <p:spPr>
            <a:xfrm>
              <a:off x="263525" y="5275262"/>
              <a:ext cx="4086225" cy="236538"/>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grpSp>
      <p:sp>
        <p:nvSpPr>
          <p:cNvPr id="32" name="Rectangle 31"/>
          <p:cNvSpPr/>
          <p:nvPr/>
        </p:nvSpPr>
        <p:spPr>
          <a:xfrm>
            <a:off x="241300" y="2311400"/>
            <a:ext cx="4086225" cy="236538"/>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45" name="ZoneTexte 19"/>
          <p:cNvSpPr txBox="1">
            <a:spLocks noChangeArrowheads="1"/>
          </p:cNvSpPr>
          <p:nvPr/>
        </p:nvSpPr>
        <p:spPr bwMode="auto">
          <a:xfrm>
            <a:off x="860825" y="89123"/>
            <a:ext cx="3045201" cy="369332"/>
          </a:xfrm>
          <a:prstGeom prst="rect">
            <a:avLst/>
          </a:prstGeom>
          <a:noFill/>
          <a:ln w="9525">
            <a:noFill/>
            <a:miter lim="800000"/>
            <a:headEnd/>
            <a:tailEnd/>
          </a:ln>
        </p:spPr>
        <p:txBody>
          <a:bodyPr wrap="square">
            <a:prstTxWarp prst="textNoShape">
              <a:avLst/>
            </a:prstTxWarp>
            <a:spAutoFit/>
          </a:bodyPr>
          <a:lstStyle/>
          <a:p>
            <a:r>
              <a:rPr lang="fr-FR" b="1" dirty="0" smtClean="0">
                <a:solidFill>
                  <a:srgbClr val="000090"/>
                </a:solidFill>
                <a:latin typeface="Arial"/>
                <a:cs typeface="Arial"/>
              </a:rPr>
              <a:t>Cancers </a:t>
            </a:r>
            <a:r>
              <a:rPr lang="fr-FR" b="1" dirty="0">
                <a:solidFill>
                  <a:srgbClr val="000090"/>
                </a:solidFill>
                <a:latin typeface="Arial"/>
                <a:cs typeface="Arial"/>
              </a:rPr>
              <a:t>Classant </a:t>
            </a:r>
            <a:r>
              <a:rPr lang="fr-FR" b="1" dirty="0" smtClean="0">
                <a:solidFill>
                  <a:srgbClr val="000090"/>
                </a:solidFill>
                <a:latin typeface="Arial"/>
                <a:cs typeface="Arial"/>
              </a:rPr>
              <a:t>SIDA*</a:t>
            </a:r>
            <a:endParaRPr lang="fr-FR" b="1" dirty="0">
              <a:solidFill>
                <a:srgbClr val="000090"/>
              </a:solidFill>
              <a:latin typeface="Arial"/>
              <a:cs typeface="Arial"/>
            </a:endParaRPr>
          </a:p>
        </p:txBody>
      </p:sp>
      <p:sp>
        <p:nvSpPr>
          <p:cNvPr id="8" name="Rectangle 7"/>
          <p:cNvSpPr/>
          <p:nvPr/>
        </p:nvSpPr>
        <p:spPr>
          <a:xfrm>
            <a:off x="139699" y="5557040"/>
            <a:ext cx="8561687" cy="12557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mtClean="0"/>
              <a:t>*</a:t>
            </a:r>
            <a:endParaRPr lang="fr-FR"/>
          </a:p>
        </p:txBody>
      </p:sp>
      <p:sp>
        <p:nvSpPr>
          <p:cNvPr id="9" name="ZoneTexte 8"/>
          <p:cNvSpPr txBox="1"/>
          <p:nvPr/>
        </p:nvSpPr>
        <p:spPr>
          <a:xfrm>
            <a:off x="7182" y="5526649"/>
            <a:ext cx="5146858" cy="1077218"/>
          </a:xfrm>
          <a:prstGeom prst="rect">
            <a:avLst/>
          </a:prstGeom>
          <a:noFill/>
        </p:spPr>
        <p:txBody>
          <a:bodyPr wrap="none" rtlCol="0">
            <a:spAutoFit/>
          </a:bodyPr>
          <a:lstStyle/>
          <a:p>
            <a:pPr marL="285750" indent="-285750">
              <a:buFont typeface="Arial" charset="0"/>
              <a:buChar char="•"/>
            </a:pPr>
            <a:r>
              <a:rPr lang="fr-FR" sz="1600" dirty="0" smtClean="0">
                <a:solidFill>
                  <a:srgbClr val="002060"/>
                </a:solidFill>
                <a:latin typeface="Arial" charset="0"/>
                <a:ea typeface="Arial" charset="0"/>
                <a:cs typeface="Arial" charset="0"/>
              </a:rPr>
              <a:t>* Maladie de Kaposi </a:t>
            </a:r>
          </a:p>
          <a:p>
            <a:pPr marL="285750" indent="-285750">
              <a:buFont typeface="Arial" charset="0"/>
              <a:buChar char="•"/>
            </a:pPr>
            <a:r>
              <a:rPr lang="fr-FR" sz="1600" dirty="0" smtClean="0">
                <a:solidFill>
                  <a:srgbClr val="002060"/>
                </a:solidFill>
                <a:latin typeface="Arial" charset="0"/>
                <a:ea typeface="Arial" charset="0"/>
                <a:cs typeface="Arial" charset="0"/>
              </a:rPr>
              <a:t>Cancer du col </a:t>
            </a:r>
          </a:p>
          <a:p>
            <a:pPr marL="285750" indent="-285750">
              <a:buFont typeface="Arial" charset="0"/>
              <a:buChar char="•"/>
            </a:pPr>
            <a:r>
              <a:rPr lang="fr-FR" sz="1600" dirty="0" smtClean="0">
                <a:solidFill>
                  <a:srgbClr val="002060"/>
                </a:solidFill>
                <a:latin typeface="Arial" charset="0"/>
                <a:ea typeface="Arial" charset="0"/>
                <a:cs typeface="Arial" charset="0"/>
              </a:rPr>
              <a:t>Lymphome cérébral primaire</a:t>
            </a:r>
          </a:p>
          <a:p>
            <a:pPr marL="285750" indent="-285750">
              <a:buFont typeface="Arial" charset="0"/>
              <a:buChar char="•"/>
            </a:pPr>
            <a:r>
              <a:rPr lang="fr-FR" sz="1600" dirty="0" smtClean="0">
                <a:solidFill>
                  <a:srgbClr val="002060"/>
                </a:solidFill>
                <a:latin typeface="Arial" charset="0"/>
                <a:ea typeface="Arial" charset="0"/>
                <a:cs typeface="Arial" charset="0"/>
              </a:rPr>
              <a:t>Lymphome de </a:t>
            </a:r>
            <a:r>
              <a:rPr lang="fr-FR" sz="1600" dirty="0" err="1" smtClean="0">
                <a:solidFill>
                  <a:srgbClr val="002060"/>
                </a:solidFill>
                <a:latin typeface="Arial" charset="0"/>
                <a:ea typeface="Arial" charset="0"/>
                <a:cs typeface="Arial" charset="0"/>
              </a:rPr>
              <a:t>Burkitt</a:t>
            </a:r>
            <a:r>
              <a:rPr lang="fr-FR" sz="1600" dirty="0" smtClean="0">
                <a:solidFill>
                  <a:srgbClr val="002060"/>
                </a:solidFill>
                <a:latin typeface="Arial" charset="0"/>
                <a:ea typeface="Arial" charset="0"/>
                <a:cs typeface="Arial" charset="0"/>
              </a:rPr>
              <a:t>, Lymphome </a:t>
            </a:r>
            <a:r>
              <a:rPr lang="fr-FR" sz="1600" dirty="0" err="1" smtClean="0">
                <a:solidFill>
                  <a:srgbClr val="002060"/>
                </a:solidFill>
                <a:latin typeface="Arial" charset="0"/>
                <a:ea typeface="Arial" charset="0"/>
                <a:cs typeface="Arial" charset="0"/>
              </a:rPr>
              <a:t>Immunoblastique</a:t>
            </a:r>
            <a:endParaRPr lang="fr-FR" sz="1600" dirty="0" smtClean="0">
              <a:solidFill>
                <a:srgbClr val="002060"/>
              </a:solidFill>
              <a:latin typeface="Arial" charset="0"/>
              <a:ea typeface="Arial" charset="0"/>
              <a:cs typeface="Arial" charset="0"/>
            </a:endParaRPr>
          </a:p>
        </p:txBody>
      </p:sp>
      <p:sp>
        <p:nvSpPr>
          <p:cNvPr id="10" name="Rectangle 9"/>
          <p:cNvSpPr/>
          <p:nvPr/>
        </p:nvSpPr>
        <p:spPr>
          <a:xfrm>
            <a:off x="4525551" y="3038247"/>
            <a:ext cx="4618449" cy="27892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182391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469900" y="1663699"/>
            <a:ext cx="7568407" cy="1790701"/>
          </a:xfrm>
          <a:ln w="28575">
            <a:noFill/>
          </a:ln>
        </p:spPr>
        <p:txBody>
          <a:bodyPr>
            <a:noAutofit/>
          </a:bodyPr>
          <a:lstStyle/>
          <a:p>
            <a:r>
              <a:rPr lang="en-US" sz="2800" dirty="0" smtClean="0">
                <a:latin typeface="Arial"/>
                <a:cs typeface="Arial"/>
              </a:rPr>
              <a:t>Etude </a:t>
            </a:r>
            <a:r>
              <a:rPr lang="en-US" sz="2800" dirty="0" err="1" smtClean="0">
                <a:latin typeface="Arial"/>
                <a:cs typeface="Arial"/>
              </a:rPr>
              <a:t>multicentrique</a:t>
            </a:r>
            <a:r>
              <a:rPr lang="en-US" sz="2800" dirty="0" smtClean="0">
                <a:latin typeface="Arial"/>
                <a:cs typeface="Arial"/>
              </a:rPr>
              <a:t> descriptive des diagnostics de </a:t>
            </a:r>
            <a:r>
              <a:rPr lang="en-US" sz="2800" dirty="0" err="1" smtClean="0">
                <a:latin typeface="Arial"/>
                <a:cs typeface="Arial"/>
              </a:rPr>
              <a:t>tumeurs</a:t>
            </a:r>
            <a:r>
              <a:rPr lang="en-US" sz="2800" dirty="0" smtClean="0">
                <a:latin typeface="Arial"/>
                <a:cs typeface="Arial"/>
              </a:rPr>
              <a:t> chez les PVVIH en 2006 et de la </a:t>
            </a:r>
            <a:r>
              <a:rPr lang="en-US" sz="2800" dirty="0" err="1" smtClean="0">
                <a:latin typeface="Arial"/>
                <a:cs typeface="Arial"/>
              </a:rPr>
              <a:t>survie</a:t>
            </a:r>
            <a:r>
              <a:rPr lang="en-US" sz="2800" dirty="0" smtClean="0">
                <a:latin typeface="Arial"/>
                <a:cs typeface="Arial"/>
              </a:rPr>
              <a:t> </a:t>
            </a:r>
            <a:r>
              <a:rPr lang="en-US" sz="2800" dirty="0" err="1" smtClean="0">
                <a:latin typeface="Arial"/>
                <a:cs typeface="Arial"/>
              </a:rPr>
              <a:t>à</a:t>
            </a:r>
            <a:r>
              <a:rPr lang="en-US" sz="2800" dirty="0" smtClean="0">
                <a:latin typeface="Arial"/>
                <a:cs typeface="Arial"/>
              </a:rPr>
              <a:t> un an. </a:t>
            </a:r>
            <a:endParaRPr lang="fr-FR" sz="2800" dirty="0">
              <a:ea typeface="ＭＳ Ｐゴシック" charset="-128"/>
              <a:cs typeface="ＭＳ Ｐゴシック" charset="-128"/>
            </a:endParaRPr>
          </a:p>
        </p:txBody>
      </p:sp>
      <p:sp>
        <p:nvSpPr>
          <p:cNvPr id="128003" name="Rectangle 3"/>
          <p:cNvSpPr>
            <a:spLocks noGrp="1" noChangeArrowheads="1"/>
          </p:cNvSpPr>
          <p:nvPr>
            <p:ph type="subTitle" idx="1"/>
          </p:nvPr>
        </p:nvSpPr>
        <p:spPr>
          <a:xfrm>
            <a:off x="684213" y="3860800"/>
            <a:ext cx="6119812" cy="1752600"/>
          </a:xfrm>
        </p:spPr>
        <p:txBody>
          <a:bodyPr/>
          <a:lstStyle/>
          <a:p>
            <a:pPr algn="l">
              <a:defRPr/>
            </a:pPr>
            <a:endParaRPr lang="fr-FR" sz="1200"/>
          </a:p>
          <a:p>
            <a:pPr algn="l">
              <a:defRPr/>
            </a:pPr>
            <a:endParaRPr lang="fr-FR" sz="2400" i="1"/>
          </a:p>
          <a:p>
            <a:pPr algn="l">
              <a:defRPr/>
            </a:pPr>
            <a:endParaRPr lang="fr-FR" sz="2400" i="1"/>
          </a:p>
        </p:txBody>
      </p:sp>
      <p:sp>
        <p:nvSpPr>
          <p:cNvPr id="101380" name="Rectangle 4"/>
          <p:cNvSpPr>
            <a:spLocks noChangeArrowheads="1"/>
          </p:cNvSpPr>
          <p:nvPr/>
        </p:nvSpPr>
        <p:spPr bwMode="auto">
          <a:xfrm>
            <a:off x="8480425" y="6046788"/>
            <a:ext cx="184150" cy="457200"/>
          </a:xfrm>
          <a:prstGeom prst="rect">
            <a:avLst/>
          </a:prstGeom>
          <a:noFill/>
          <a:ln w="9525">
            <a:noFill/>
            <a:miter lim="800000"/>
            <a:headEnd/>
            <a:tailEnd/>
          </a:ln>
        </p:spPr>
        <p:txBody>
          <a:bodyPr wrap="none">
            <a:prstTxWarp prst="textNoShape">
              <a:avLst/>
            </a:prstTxWarp>
            <a:spAutoFit/>
          </a:bodyPr>
          <a:lstStyle/>
          <a:p>
            <a:pPr eaLnBrk="0" hangingPunct="0"/>
            <a:endParaRPr lang="fr-FR" sz="2400">
              <a:latin typeface="Times New Roman" charset="0"/>
            </a:endParaRPr>
          </a:p>
        </p:txBody>
      </p:sp>
      <p:pic>
        <p:nvPicPr>
          <p:cNvPr id="101381" name="Picture 5" descr="http___www"/>
          <p:cNvPicPr>
            <a:picLocks noChangeAspect="1" noChangeArrowheads="1"/>
          </p:cNvPicPr>
          <p:nvPr/>
        </p:nvPicPr>
        <p:blipFill>
          <a:blip r:embed="rId3"/>
          <a:srcRect/>
          <a:stretch>
            <a:fillRect/>
          </a:stretch>
        </p:blipFill>
        <p:spPr bwMode="auto">
          <a:xfrm>
            <a:off x="250825" y="5734050"/>
            <a:ext cx="3635375" cy="908050"/>
          </a:xfrm>
          <a:prstGeom prst="rect">
            <a:avLst/>
          </a:prstGeom>
          <a:noFill/>
          <a:ln w="9525">
            <a:noFill/>
            <a:miter lim="800000"/>
            <a:headEnd/>
            <a:tailEnd/>
          </a:ln>
        </p:spPr>
      </p:pic>
      <p:pic>
        <p:nvPicPr>
          <p:cNvPr id="101382" name="Picture 6" descr="Logo anRs"/>
          <p:cNvPicPr>
            <a:picLocks noChangeAspect="1" noChangeArrowheads="1"/>
          </p:cNvPicPr>
          <p:nvPr/>
        </p:nvPicPr>
        <p:blipFill>
          <a:blip r:embed="rId4"/>
          <a:srcRect/>
          <a:stretch>
            <a:fillRect/>
          </a:stretch>
        </p:blipFill>
        <p:spPr bwMode="auto">
          <a:xfrm>
            <a:off x="684213" y="188913"/>
            <a:ext cx="2124075" cy="1185862"/>
          </a:xfrm>
          <a:prstGeom prst="rect">
            <a:avLst/>
          </a:prstGeom>
          <a:noFill/>
          <a:ln w="9525">
            <a:noFill/>
            <a:miter lim="800000"/>
            <a:headEnd/>
            <a:tailEnd/>
          </a:ln>
        </p:spPr>
      </p:pic>
      <p:pic>
        <p:nvPicPr>
          <p:cNvPr id="101383" name="Picture 7" descr="UPMC_pantones_7504-703"/>
          <p:cNvPicPr>
            <a:picLocks noChangeAspect="1" noChangeArrowheads="1"/>
          </p:cNvPicPr>
          <p:nvPr/>
        </p:nvPicPr>
        <p:blipFill>
          <a:blip r:embed="rId5"/>
          <a:srcRect/>
          <a:stretch>
            <a:fillRect/>
          </a:stretch>
        </p:blipFill>
        <p:spPr bwMode="auto">
          <a:xfrm>
            <a:off x="4067175" y="5524500"/>
            <a:ext cx="2665413" cy="1333500"/>
          </a:xfrm>
          <a:prstGeom prst="rect">
            <a:avLst/>
          </a:prstGeom>
          <a:noFill/>
          <a:ln w="9525">
            <a:noFill/>
            <a:miter lim="800000"/>
            <a:headEnd/>
            <a:tailEnd/>
          </a:ln>
        </p:spPr>
      </p:pic>
      <p:sp>
        <p:nvSpPr>
          <p:cNvPr id="101384" name="Text Box 8"/>
          <p:cNvSpPr txBox="1">
            <a:spLocks noChangeArrowheads="1"/>
          </p:cNvSpPr>
          <p:nvPr/>
        </p:nvSpPr>
        <p:spPr bwMode="auto">
          <a:xfrm>
            <a:off x="0" y="3644900"/>
            <a:ext cx="9144000" cy="2055178"/>
          </a:xfrm>
          <a:prstGeom prst="rect">
            <a:avLst/>
          </a:prstGeom>
          <a:noFill/>
          <a:ln w="9525">
            <a:noFill/>
            <a:miter lim="800000"/>
            <a:headEnd/>
            <a:tailEnd/>
          </a:ln>
        </p:spPr>
        <p:txBody>
          <a:bodyPr>
            <a:prstTxWarp prst="textNoShape">
              <a:avLst/>
            </a:prstTxWarp>
            <a:spAutoFit/>
          </a:bodyPr>
          <a:lstStyle/>
          <a:p>
            <a:pPr algn="ctr">
              <a:lnSpc>
                <a:spcPct val="105000"/>
              </a:lnSpc>
              <a:spcBef>
                <a:spcPct val="30000"/>
              </a:spcBef>
            </a:pPr>
            <a:r>
              <a:rPr lang="fr-FR" sz="3200" baseline="30000" dirty="0">
                <a:solidFill>
                  <a:srgbClr val="000000"/>
                </a:solidFill>
                <a:latin typeface="Tahoma" charset="0"/>
              </a:rPr>
              <a:t>E. </a:t>
            </a:r>
            <a:r>
              <a:rPr lang="fr-FR" sz="3200" baseline="30000" dirty="0" err="1">
                <a:solidFill>
                  <a:srgbClr val="000000"/>
                </a:solidFill>
                <a:latin typeface="Tahoma" charset="0"/>
              </a:rPr>
              <a:t>Lanoy</a:t>
            </a:r>
            <a:r>
              <a:rPr lang="fr-FR" sz="3200" baseline="30000" dirty="0">
                <a:solidFill>
                  <a:srgbClr val="000000"/>
                </a:solidFill>
                <a:latin typeface="Tahoma" charset="0"/>
              </a:rPr>
              <a:t>, J.P. </a:t>
            </a:r>
            <a:r>
              <a:rPr lang="fr-FR" sz="3200" baseline="30000" dirty="0" err="1">
                <a:solidFill>
                  <a:srgbClr val="000000"/>
                </a:solidFill>
                <a:latin typeface="Tahoma" charset="0"/>
              </a:rPr>
              <a:t>Spano</a:t>
            </a:r>
            <a:r>
              <a:rPr lang="fr-FR" sz="3200" baseline="30000" dirty="0">
                <a:solidFill>
                  <a:srgbClr val="000000"/>
                </a:solidFill>
                <a:latin typeface="Tahoma" charset="0"/>
              </a:rPr>
              <a:t>, F. Bonnet, M. </a:t>
            </a:r>
            <a:r>
              <a:rPr lang="fr-FR" sz="3200" baseline="30000" dirty="0" err="1">
                <a:solidFill>
                  <a:srgbClr val="000000"/>
                </a:solidFill>
                <a:latin typeface="Tahoma" charset="0"/>
              </a:rPr>
              <a:t>Guiguet</a:t>
            </a:r>
            <a:r>
              <a:rPr lang="fr-FR" sz="3200" baseline="30000" dirty="0">
                <a:solidFill>
                  <a:srgbClr val="000000"/>
                </a:solidFill>
                <a:latin typeface="Tahoma" charset="0"/>
              </a:rPr>
              <a:t>,</a:t>
            </a:r>
          </a:p>
          <a:p>
            <a:pPr algn="ctr">
              <a:lnSpc>
                <a:spcPct val="105000"/>
              </a:lnSpc>
              <a:spcBef>
                <a:spcPct val="30000"/>
              </a:spcBef>
            </a:pPr>
            <a:r>
              <a:rPr lang="fr-FR" sz="3200" baseline="30000" dirty="0">
                <a:solidFill>
                  <a:srgbClr val="000000"/>
                </a:solidFill>
                <a:latin typeface="Tahoma" charset="0"/>
              </a:rPr>
              <a:t>F. Boué, J. </a:t>
            </a:r>
            <a:r>
              <a:rPr lang="fr-FR" sz="3200" baseline="30000" dirty="0" err="1">
                <a:solidFill>
                  <a:srgbClr val="000000"/>
                </a:solidFill>
                <a:latin typeface="Tahoma" charset="0"/>
              </a:rPr>
              <a:t>Cadranel</a:t>
            </a:r>
            <a:r>
              <a:rPr lang="fr-FR" sz="3200" baseline="30000" dirty="0">
                <a:solidFill>
                  <a:srgbClr val="000000"/>
                </a:solidFill>
                <a:latin typeface="Tahoma" charset="0"/>
              </a:rPr>
              <a:t>, G. </a:t>
            </a:r>
            <a:r>
              <a:rPr lang="fr-FR" sz="3200" baseline="30000" dirty="0" err="1">
                <a:solidFill>
                  <a:srgbClr val="000000"/>
                </a:solidFill>
                <a:latin typeface="Tahoma" charset="0"/>
              </a:rPr>
              <a:t>Carcelain</a:t>
            </a:r>
            <a:r>
              <a:rPr lang="fr-FR" sz="3200" baseline="30000" dirty="0">
                <a:solidFill>
                  <a:srgbClr val="000000"/>
                </a:solidFill>
                <a:latin typeface="Tahoma" charset="0"/>
              </a:rPr>
              <a:t>, L.J. Couderc, P. Frange,</a:t>
            </a:r>
          </a:p>
          <a:p>
            <a:pPr algn="ctr">
              <a:lnSpc>
                <a:spcPct val="105000"/>
              </a:lnSpc>
              <a:spcBef>
                <a:spcPct val="30000"/>
              </a:spcBef>
            </a:pPr>
            <a:r>
              <a:rPr lang="fr-FR" sz="3200" baseline="30000" dirty="0">
                <a:solidFill>
                  <a:srgbClr val="000000"/>
                </a:solidFill>
                <a:latin typeface="Tahoma" charset="0"/>
              </a:rPr>
              <a:t> P.M. Girard, E. </a:t>
            </a:r>
            <a:r>
              <a:rPr lang="fr-FR" sz="3200" baseline="30000" dirty="0" err="1">
                <a:solidFill>
                  <a:srgbClr val="000000"/>
                </a:solidFill>
                <a:latin typeface="Tahoma" charset="0"/>
              </a:rPr>
              <a:t>Oksenhendler</a:t>
            </a:r>
            <a:r>
              <a:rPr lang="fr-FR" sz="3200" baseline="30000" dirty="0">
                <a:solidFill>
                  <a:srgbClr val="000000"/>
                </a:solidFill>
                <a:latin typeface="Tahoma" charset="0"/>
              </a:rPr>
              <a:t>, I. Poizot-Martin, C. </a:t>
            </a:r>
            <a:r>
              <a:rPr lang="fr-FR" sz="3200" baseline="30000" dirty="0" err="1">
                <a:solidFill>
                  <a:srgbClr val="000000"/>
                </a:solidFill>
                <a:latin typeface="Tahoma" charset="0"/>
              </a:rPr>
              <a:t>Semaille</a:t>
            </a:r>
            <a:r>
              <a:rPr lang="fr-FR" sz="3200" baseline="30000" dirty="0">
                <a:solidFill>
                  <a:srgbClr val="000000"/>
                </a:solidFill>
                <a:latin typeface="Tahoma" charset="0"/>
              </a:rPr>
              <a:t>, H. </a:t>
            </a:r>
            <a:r>
              <a:rPr lang="fr-FR" sz="3200" baseline="30000" dirty="0" err="1">
                <a:solidFill>
                  <a:srgbClr val="000000"/>
                </a:solidFill>
                <a:latin typeface="Tahoma" charset="0"/>
              </a:rPr>
              <a:t>Agut</a:t>
            </a:r>
            <a:r>
              <a:rPr lang="fr-FR" sz="3200" baseline="30000" dirty="0">
                <a:solidFill>
                  <a:srgbClr val="000000"/>
                </a:solidFill>
                <a:latin typeface="Tahoma" charset="0"/>
              </a:rPr>
              <a:t>,</a:t>
            </a:r>
          </a:p>
          <a:p>
            <a:pPr algn="ctr">
              <a:lnSpc>
                <a:spcPct val="105000"/>
              </a:lnSpc>
              <a:spcBef>
                <a:spcPct val="30000"/>
              </a:spcBef>
            </a:pPr>
            <a:r>
              <a:rPr lang="fr-FR" sz="3200" baseline="30000" dirty="0">
                <a:solidFill>
                  <a:srgbClr val="000000"/>
                </a:solidFill>
                <a:latin typeface="Tahoma" charset="0"/>
              </a:rPr>
              <a:t>C. </a:t>
            </a:r>
            <a:r>
              <a:rPr lang="fr-FR" sz="3200" baseline="30000" dirty="0" err="1">
                <a:solidFill>
                  <a:srgbClr val="000000"/>
                </a:solidFill>
                <a:latin typeface="Tahoma" charset="0"/>
              </a:rPr>
              <a:t>Katlama</a:t>
            </a:r>
            <a:r>
              <a:rPr lang="fr-FR" sz="3200" baseline="30000" dirty="0">
                <a:solidFill>
                  <a:srgbClr val="000000"/>
                </a:solidFill>
                <a:latin typeface="Tahoma" charset="0"/>
              </a:rPr>
              <a:t>, D. </a:t>
            </a:r>
            <a:r>
              <a:rPr lang="fr-FR" sz="3200" baseline="30000" dirty="0" err="1">
                <a:solidFill>
                  <a:srgbClr val="000000"/>
                </a:solidFill>
                <a:latin typeface="Tahoma" charset="0"/>
              </a:rPr>
              <a:t>Costagliola</a:t>
            </a:r>
            <a:r>
              <a:rPr lang="fr-FR" sz="3200" baseline="30000" dirty="0">
                <a:solidFill>
                  <a:srgbClr val="000000"/>
                </a:solidFill>
                <a:latin typeface="Tahoma" charset="0"/>
              </a:rPr>
              <a:t/>
            </a:r>
            <a:br>
              <a:rPr lang="fr-FR" sz="3200" baseline="30000" dirty="0">
                <a:solidFill>
                  <a:srgbClr val="000000"/>
                </a:solidFill>
                <a:latin typeface="Tahoma" charset="0"/>
              </a:rPr>
            </a:br>
            <a:r>
              <a:rPr lang="en-GB" i="1" dirty="0" err="1"/>
              <a:t>Int</a:t>
            </a:r>
            <a:r>
              <a:rPr lang="en-GB" i="1" dirty="0"/>
              <a:t> J Cancer</a:t>
            </a:r>
            <a:r>
              <a:rPr lang="en-GB" dirty="0"/>
              <a:t> 2011 ;</a:t>
            </a:r>
            <a:r>
              <a:rPr lang="fr-FR" dirty="0"/>
              <a:t> 129 : 467 </a:t>
            </a:r>
          </a:p>
        </p:txBody>
      </p:sp>
      <p:pic>
        <p:nvPicPr>
          <p:cNvPr id="101385" name="Picture 9" descr="cancéropole"/>
          <p:cNvPicPr>
            <a:picLocks noChangeAspect="1" noChangeArrowheads="1"/>
          </p:cNvPicPr>
          <p:nvPr/>
        </p:nvPicPr>
        <p:blipFill>
          <a:blip r:embed="rId6"/>
          <a:srcRect/>
          <a:stretch>
            <a:fillRect/>
          </a:stretch>
        </p:blipFill>
        <p:spPr bwMode="auto">
          <a:xfrm>
            <a:off x="6516688" y="188913"/>
            <a:ext cx="2016125" cy="1208087"/>
          </a:xfrm>
          <a:prstGeom prst="rect">
            <a:avLst/>
          </a:prstGeom>
          <a:noFill/>
          <a:ln w="9525">
            <a:noFill/>
            <a:miter lim="800000"/>
            <a:headEnd/>
            <a:tailEnd/>
          </a:ln>
        </p:spPr>
      </p:pic>
      <p:pic>
        <p:nvPicPr>
          <p:cNvPr id="101386" name="Picture 10" descr="FHDH"/>
          <p:cNvPicPr>
            <a:picLocks noChangeAspect="1" noChangeArrowheads="1"/>
          </p:cNvPicPr>
          <p:nvPr/>
        </p:nvPicPr>
        <p:blipFill>
          <a:blip r:embed="rId7">
            <a:clrChange>
              <a:clrFrom>
                <a:srgbClr val="000000"/>
              </a:clrFrom>
              <a:clrTo>
                <a:srgbClr val="000000">
                  <a:alpha val="0"/>
                </a:srgbClr>
              </a:clrTo>
            </a:clrChange>
          </a:blip>
          <a:srcRect/>
          <a:stretch>
            <a:fillRect/>
          </a:stretch>
        </p:blipFill>
        <p:spPr bwMode="auto">
          <a:xfrm>
            <a:off x="7092950" y="5445125"/>
            <a:ext cx="1296988" cy="1182688"/>
          </a:xfrm>
          <a:prstGeom prst="rect">
            <a:avLst/>
          </a:prstGeom>
          <a:noFill/>
          <a:ln w="9525">
            <a:noFill/>
            <a:miter lim="800000"/>
            <a:headEnd/>
            <a:tailEnd/>
          </a:ln>
        </p:spPr>
      </p:pic>
      <p:grpSp>
        <p:nvGrpSpPr>
          <p:cNvPr id="2" name="Group 4"/>
          <p:cNvGrpSpPr>
            <a:grpSpLocks/>
          </p:cNvGrpSpPr>
          <p:nvPr/>
        </p:nvGrpSpPr>
        <p:grpSpPr bwMode="auto">
          <a:xfrm>
            <a:off x="8038307" y="2034381"/>
            <a:ext cx="989012" cy="836613"/>
            <a:chOff x="0" y="0"/>
            <a:chExt cx="623" cy="527"/>
          </a:xfrm>
        </p:grpSpPr>
        <p:grpSp>
          <p:nvGrpSpPr>
            <p:cNvPr id="3" name="Group 5"/>
            <p:cNvGrpSpPr>
              <a:grpSpLocks/>
            </p:cNvGrpSpPr>
            <p:nvPr/>
          </p:nvGrpSpPr>
          <p:grpSpPr bwMode="auto">
            <a:xfrm>
              <a:off x="0" y="0"/>
              <a:ext cx="624" cy="528"/>
              <a:chOff x="0" y="0"/>
              <a:chExt cx="624" cy="528"/>
            </a:xfrm>
          </p:grpSpPr>
          <p:pic>
            <p:nvPicPr>
              <p:cNvPr id="15" name="Picture 6"/>
              <p:cNvPicPr>
                <a:picLocks noChangeAspect="1" noChangeArrowheads="1"/>
              </p:cNvPicPr>
              <p:nvPr/>
            </p:nvPicPr>
            <p:blipFill>
              <a:blip r:embed="rId8"/>
              <a:srcRect/>
              <a:stretch>
                <a:fillRect/>
              </a:stretch>
            </p:blipFill>
            <p:spPr bwMode="auto">
              <a:xfrm>
                <a:off x="0" y="0"/>
                <a:ext cx="624" cy="528"/>
              </a:xfrm>
              <a:prstGeom prst="rect">
                <a:avLst/>
              </a:prstGeom>
              <a:noFill/>
              <a:ln w="9360">
                <a:solidFill>
                  <a:srgbClr val="800000"/>
                </a:solidFill>
                <a:miter lim="800000"/>
                <a:headEnd/>
                <a:tailEnd/>
              </a:ln>
            </p:spPr>
          </p:pic>
          <p:sp>
            <p:nvSpPr>
              <p:cNvPr id="16" name="Text Box 7"/>
              <p:cNvSpPr txBox="1">
                <a:spLocks noChangeArrowheads="1"/>
              </p:cNvSpPr>
              <p:nvPr/>
            </p:nvSpPr>
            <p:spPr bwMode="auto">
              <a:xfrm>
                <a:off x="0" y="0"/>
                <a:ext cx="624" cy="528"/>
              </a:xfrm>
              <a:prstGeom prst="rect">
                <a:avLst/>
              </a:prstGeom>
              <a:noFill/>
              <a:ln w="9525">
                <a:noFill/>
                <a:round/>
                <a:headEnd/>
                <a:tailEnd/>
              </a:ln>
            </p:spPr>
            <p:txBody>
              <a:bodyPr wrap="none" anchor="ctr">
                <a:prstTxWarp prst="textNoShape">
                  <a:avLst/>
                </a:prstTxWarp>
              </a:bodyPr>
              <a:lstStyle/>
              <a:p>
                <a:endParaRPr lang="fr-FR"/>
              </a:p>
            </p:txBody>
          </p:sp>
        </p:grpSp>
        <p:sp>
          <p:nvSpPr>
            <p:cNvPr id="13" name="WordArt 8"/>
            <p:cNvSpPr>
              <a:spLocks noChangeArrowheads="1" noChangeShapeType="1" noTextEdit="1"/>
            </p:cNvSpPr>
            <p:nvPr/>
          </p:nvSpPr>
          <p:spPr bwMode="auto">
            <a:xfrm>
              <a:off x="164" y="372"/>
              <a:ext cx="254" cy="99"/>
            </a:xfrm>
            <a:prstGeom prst="rect">
              <a:avLst/>
            </a:prstGeom>
          </p:spPr>
          <p:txBody>
            <a:bodyPr spcFirstLastPara="1" wrap="none" fromWordArt="1">
              <a:prstTxWarp prst="textArchDown">
                <a:avLst>
                  <a:gd name="adj" fmla="val 0"/>
                </a:avLst>
              </a:prstTxWarp>
            </a:bodyPr>
            <a:lstStyle/>
            <a:p>
              <a:pPr algn="ctr"/>
              <a:r>
                <a:rPr lang="fr-FR" sz="3600" b="1" kern="10" dirty="0">
                  <a:ln w="9360">
                    <a:solidFill>
                      <a:srgbClr val="000000"/>
                    </a:solidFill>
                    <a:miter lim="800000"/>
                    <a:headEnd/>
                    <a:tailEnd/>
                  </a:ln>
                  <a:solidFill>
                    <a:srgbClr val="800000"/>
                  </a:solidFill>
                  <a:latin typeface="Georgia"/>
                  <a:ea typeface="Georgia"/>
                  <a:cs typeface="Georgia"/>
                </a:rPr>
                <a:t>2006</a:t>
              </a:r>
            </a:p>
          </p:txBody>
        </p:sp>
        <p:sp>
          <p:nvSpPr>
            <p:cNvPr id="14" name="WordArt 9"/>
            <p:cNvSpPr>
              <a:spLocks noChangeArrowheads="1" noChangeShapeType="1" noTextEdit="1"/>
            </p:cNvSpPr>
            <p:nvPr/>
          </p:nvSpPr>
          <p:spPr bwMode="auto">
            <a:xfrm>
              <a:off x="82" y="93"/>
              <a:ext cx="491" cy="105"/>
            </a:xfrm>
            <a:prstGeom prst="rect">
              <a:avLst/>
            </a:prstGeom>
          </p:spPr>
          <p:txBody>
            <a:bodyPr spcFirstLastPara="1" wrap="none" fromWordArt="1">
              <a:prstTxWarp prst="textArchUp">
                <a:avLst>
                  <a:gd name="adj" fmla="val 10800000"/>
                </a:avLst>
              </a:prstTxWarp>
            </a:bodyPr>
            <a:lstStyle/>
            <a:p>
              <a:pPr algn="ctr"/>
              <a:r>
                <a:rPr lang="fr-FR" sz="3600" b="1" kern="10">
                  <a:ln w="9525">
                    <a:noFill/>
                    <a:round/>
                    <a:headEnd/>
                    <a:tailEnd/>
                  </a:ln>
                  <a:solidFill>
                    <a:srgbClr val="800000"/>
                  </a:solidFill>
                  <a:latin typeface="Georgia"/>
                  <a:ea typeface="Georgia"/>
                  <a:cs typeface="Georgia"/>
                </a:rPr>
                <a:t>ONCOVIH </a:t>
              </a:r>
            </a:p>
          </p:txBody>
        </p:sp>
      </p:grpSp>
    </p:spTree>
    <p:extLst>
      <p:ext uri="{BB962C8B-B14F-4D97-AF65-F5344CB8AC3E}">
        <p14:creationId xmlns:p14="http://schemas.microsoft.com/office/powerpoint/2010/main" val="55407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79399" y="2209800"/>
            <a:ext cx="8483601" cy="2861749"/>
          </a:xfrm>
        </p:spPr>
        <p:txBody>
          <a:bodyPr>
            <a:noAutofit/>
          </a:bodyPr>
          <a:lstStyle/>
          <a:p>
            <a:r>
              <a:rPr lang="fr-FR" sz="2400" dirty="0" smtClean="0">
                <a:latin typeface="Arial" charset="0"/>
                <a:ea typeface="Arial" charset="0"/>
                <a:cs typeface="Arial" charset="0"/>
              </a:rPr>
              <a:t>Comparé à la </a:t>
            </a:r>
            <a:r>
              <a:rPr lang="fr-FR" sz="2400" kern="1200" dirty="0" smtClean="0">
                <a:latin typeface="Arial" charset="0"/>
                <a:ea typeface="Arial" charset="0"/>
                <a:cs typeface="Arial" charset="0"/>
              </a:rPr>
              <a:t>population générale française, </a:t>
            </a:r>
            <a:r>
              <a:rPr lang="fr-FR" sz="2400" b="1" kern="1200" dirty="0" smtClean="0">
                <a:latin typeface="Arial" charset="0"/>
                <a:ea typeface="Arial" charset="0"/>
                <a:cs typeface="Arial" charset="0"/>
              </a:rPr>
              <a:t>le risque relatif de survenue d’un cancer chez les </a:t>
            </a:r>
            <a:r>
              <a:rPr lang="fr-FR" sz="2400" b="1" dirty="0" smtClean="0">
                <a:latin typeface="Arial" charset="0"/>
                <a:ea typeface="Arial" charset="0"/>
                <a:cs typeface="Arial" charset="0"/>
              </a:rPr>
              <a:t>P</a:t>
            </a:r>
            <a:r>
              <a:rPr lang="fr-FR" sz="2400" b="1" kern="1200" dirty="0" smtClean="0">
                <a:latin typeface="Arial" charset="0"/>
                <a:ea typeface="Arial" charset="0"/>
                <a:cs typeface="Arial" charset="0"/>
              </a:rPr>
              <a:t>VVIH est 3,5 plus élevé (IC 95%: 3.4–3.7).</a:t>
            </a:r>
          </a:p>
          <a:p>
            <a:r>
              <a:rPr lang="fr-FR" sz="2400" b="1" dirty="0" smtClean="0">
                <a:latin typeface="Arial" charset="0"/>
                <a:ea typeface="Arial" charset="0"/>
                <a:cs typeface="Arial" charset="0"/>
              </a:rPr>
              <a:t>Le risque de survenue varie selon le type de cancer…</a:t>
            </a:r>
          </a:p>
          <a:p>
            <a:pPr marL="0" indent="0">
              <a:buNone/>
            </a:pPr>
            <a:r>
              <a:rPr lang="fr-FR" sz="2400" i="1" dirty="0" smtClean="0">
                <a:latin typeface="Arial" charset="0"/>
                <a:ea typeface="Arial" charset="0"/>
                <a:cs typeface="Arial" charset="0"/>
              </a:rPr>
              <a:t>    (</a:t>
            </a:r>
            <a:r>
              <a:rPr lang="fr-FR" sz="2400" i="1" dirty="0">
                <a:latin typeface="Arial" charset="0"/>
                <a:ea typeface="Arial" charset="0"/>
                <a:cs typeface="Arial" charset="0"/>
              </a:rPr>
              <a:t>Cancer anal, carcinome hépatocellulaire, </a:t>
            </a:r>
            <a:endParaRPr lang="fr-FR" sz="2400" i="1" dirty="0" smtClean="0">
              <a:latin typeface="Arial" charset="0"/>
              <a:ea typeface="Arial" charset="0"/>
              <a:cs typeface="Arial" charset="0"/>
            </a:endParaRPr>
          </a:p>
          <a:p>
            <a:pPr marL="0" indent="0">
              <a:buNone/>
            </a:pPr>
            <a:r>
              <a:rPr lang="fr-FR" sz="2400" i="1" dirty="0" smtClean="0">
                <a:latin typeface="Arial" charset="0"/>
                <a:ea typeface="Arial" charset="0"/>
                <a:cs typeface="Arial" charset="0"/>
              </a:rPr>
              <a:t>    lymphome  Hodgkinien</a:t>
            </a:r>
            <a:r>
              <a:rPr lang="fr-FR" sz="2400" i="1" dirty="0">
                <a:latin typeface="Arial" charset="0"/>
                <a:ea typeface="Arial" charset="0"/>
                <a:cs typeface="Arial" charset="0"/>
              </a:rPr>
              <a:t>, </a:t>
            </a:r>
            <a:r>
              <a:rPr lang="fr-FR" sz="2400" i="1" dirty="0" smtClean="0">
                <a:latin typeface="Arial" charset="0"/>
                <a:ea typeface="Arial" charset="0"/>
                <a:cs typeface="Arial" charset="0"/>
              </a:rPr>
              <a:t> Cancer </a:t>
            </a:r>
            <a:r>
              <a:rPr lang="fr-FR" sz="2400" i="1" dirty="0">
                <a:latin typeface="Arial" charset="0"/>
                <a:ea typeface="Arial" charset="0"/>
                <a:cs typeface="Arial" charset="0"/>
              </a:rPr>
              <a:t>broncho- pulmonaire</a:t>
            </a:r>
            <a:r>
              <a:rPr lang="fr-FR" sz="2400" i="1" dirty="0" smtClean="0">
                <a:latin typeface="Arial" charset="0"/>
                <a:ea typeface="Arial" charset="0"/>
                <a:cs typeface="Arial" charset="0"/>
              </a:rPr>
              <a:t>)</a:t>
            </a:r>
            <a:endParaRPr lang="fr-FR" sz="2400" b="1" dirty="0" smtClean="0">
              <a:latin typeface="Arial" charset="0"/>
              <a:ea typeface="Arial" charset="0"/>
              <a:cs typeface="Arial" charset="0"/>
            </a:endParaRPr>
          </a:p>
          <a:p>
            <a:pPr>
              <a:buNone/>
            </a:pPr>
            <a:r>
              <a:rPr lang="fr-FR" sz="2400" b="1" i="1" dirty="0" smtClean="0">
                <a:latin typeface="Arial" charset="0"/>
                <a:ea typeface="Arial" charset="0"/>
                <a:cs typeface="Arial" charset="0"/>
              </a:rPr>
              <a:t>    </a:t>
            </a:r>
            <a:endParaRPr lang="fr-FR" sz="2400" b="1" dirty="0" smtClean="0">
              <a:latin typeface="Arial" charset="0"/>
              <a:ea typeface="Arial" charset="0"/>
              <a:cs typeface="Arial" charset="0"/>
            </a:endParaRPr>
          </a:p>
        </p:txBody>
      </p:sp>
      <p:sp>
        <p:nvSpPr>
          <p:cNvPr id="14" name="Rectangle 13"/>
          <p:cNvSpPr/>
          <p:nvPr/>
        </p:nvSpPr>
        <p:spPr>
          <a:xfrm>
            <a:off x="4974727" y="6337293"/>
            <a:ext cx="4120832" cy="307777"/>
          </a:xfrm>
          <a:prstGeom prst="rect">
            <a:avLst/>
          </a:prstGeom>
        </p:spPr>
        <p:txBody>
          <a:bodyPr wrap="none">
            <a:spAutoFit/>
          </a:bodyPr>
          <a:lstStyle/>
          <a:p>
            <a:r>
              <a:rPr lang="fr-FR" sz="1400" i="1" dirty="0" err="1" smtClean="0">
                <a:latin typeface="Arial"/>
                <a:cs typeface="Arial"/>
              </a:rPr>
              <a:t>Lanoy</a:t>
            </a:r>
            <a:r>
              <a:rPr lang="fr-FR" sz="1400" i="1" dirty="0" smtClean="0">
                <a:latin typeface="Arial"/>
                <a:cs typeface="Arial"/>
              </a:rPr>
              <a:t> E et al. Int. J. Cancer. 2011; 129, 467–475 </a:t>
            </a:r>
            <a:endParaRPr lang="fr-FR" sz="1400" i="1" dirty="0">
              <a:latin typeface="Arial"/>
              <a:cs typeface="Arial"/>
            </a:endParaRPr>
          </a:p>
        </p:txBody>
      </p:sp>
      <p:pic>
        <p:nvPicPr>
          <p:cNvPr id="12" name="Image 11"/>
          <p:cNvPicPr>
            <a:picLocks noChangeAspect="1"/>
          </p:cNvPicPr>
          <p:nvPr/>
        </p:nvPicPr>
        <p:blipFill>
          <a:blip r:embed="rId3"/>
          <a:stretch>
            <a:fillRect/>
          </a:stretch>
        </p:blipFill>
        <p:spPr>
          <a:xfrm>
            <a:off x="457200" y="152401"/>
            <a:ext cx="8686800" cy="914400"/>
          </a:xfrm>
          <a:prstGeom prst="rect">
            <a:avLst/>
          </a:prstGeom>
        </p:spPr>
      </p:pic>
      <p:pic>
        <p:nvPicPr>
          <p:cNvPr id="13" name="Image 12"/>
          <p:cNvPicPr>
            <a:picLocks noChangeAspect="1"/>
          </p:cNvPicPr>
          <p:nvPr/>
        </p:nvPicPr>
        <p:blipFill>
          <a:blip r:embed="rId4"/>
          <a:stretch>
            <a:fillRect/>
          </a:stretch>
        </p:blipFill>
        <p:spPr>
          <a:xfrm>
            <a:off x="479915" y="914400"/>
            <a:ext cx="8615643" cy="638898"/>
          </a:xfrm>
          <a:prstGeom prst="rect">
            <a:avLst/>
          </a:prstGeom>
        </p:spPr>
      </p:pic>
      <p:sp>
        <p:nvSpPr>
          <p:cNvPr id="5" name="Rectangle 4"/>
          <p:cNvSpPr/>
          <p:nvPr/>
        </p:nvSpPr>
        <p:spPr>
          <a:xfrm>
            <a:off x="609600" y="5181600"/>
            <a:ext cx="6832600" cy="584775"/>
          </a:xfrm>
          <a:prstGeom prst="rect">
            <a:avLst/>
          </a:prstGeom>
          <a:solidFill>
            <a:schemeClr val="bg1">
              <a:lumMod val="85000"/>
            </a:schemeClr>
          </a:solidFill>
          <a:scene3d>
            <a:camera prst="orthographicFront"/>
            <a:lightRig rig="threePt" dir="t"/>
          </a:scene3d>
          <a:sp3d>
            <a:bevelT/>
          </a:sp3d>
        </p:spPr>
        <p:txBody>
          <a:bodyPr wrap="square">
            <a:spAutoFit/>
          </a:bodyPr>
          <a:lstStyle/>
          <a:p>
            <a:r>
              <a:rPr lang="is-IS" sz="3200" dirty="0" smtClean="0">
                <a:ea typeface="Arial" charset="0"/>
              </a:rPr>
              <a:t>… </a:t>
            </a:r>
            <a:r>
              <a:rPr lang="fr-FR" sz="3200" dirty="0" smtClean="0">
                <a:ea typeface="Arial" charset="0"/>
              </a:rPr>
              <a:t>Et </a:t>
            </a:r>
            <a:r>
              <a:rPr lang="fr-FR" sz="3200" dirty="0">
                <a:ea typeface="Arial" charset="0"/>
              </a:rPr>
              <a:t>le type de cancer varie avec l’âge … </a:t>
            </a:r>
          </a:p>
        </p:txBody>
      </p:sp>
      <p:grpSp>
        <p:nvGrpSpPr>
          <p:cNvPr id="15" name="Grouper 23"/>
          <p:cNvGrpSpPr/>
          <p:nvPr/>
        </p:nvGrpSpPr>
        <p:grpSpPr>
          <a:xfrm>
            <a:off x="734478" y="1785572"/>
            <a:ext cx="7484536" cy="101601"/>
            <a:chOff x="965214" y="1317104"/>
            <a:chExt cx="7484536" cy="101601"/>
          </a:xfrm>
        </p:grpSpPr>
        <p:sp>
          <p:nvSpPr>
            <p:cNvPr id="16"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17"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spTree>
    <p:extLst>
      <p:ext uri="{BB962C8B-B14F-4D97-AF65-F5344CB8AC3E}">
        <p14:creationId xmlns:p14="http://schemas.microsoft.com/office/powerpoint/2010/main" val="28104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46620" y="1633503"/>
            <a:ext cx="8081380" cy="4873552"/>
          </a:xfrm>
          <a:prstGeom prst="rect">
            <a:avLst/>
          </a:prstGeom>
        </p:spPr>
      </p:pic>
      <p:pic>
        <p:nvPicPr>
          <p:cNvPr id="4" name="Image 3"/>
          <p:cNvPicPr>
            <a:picLocks noChangeAspect="1"/>
          </p:cNvPicPr>
          <p:nvPr/>
        </p:nvPicPr>
        <p:blipFill>
          <a:blip r:embed="rId4"/>
          <a:stretch>
            <a:fillRect/>
          </a:stretch>
        </p:blipFill>
        <p:spPr>
          <a:xfrm>
            <a:off x="0" y="1"/>
            <a:ext cx="9144000" cy="914400"/>
          </a:xfrm>
          <a:prstGeom prst="rect">
            <a:avLst/>
          </a:prstGeom>
        </p:spPr>
      </p:pic>
      <p:sp>
        <p:nvSpPr>
          <p:cNvPr id="6" name="Text Box 8"/>
          <p:cNvSpPr txBox="1">
            <a:spLocks noChangeArrowheads="1"/>
          </p:cNvSpPr>
          <p:nvPr/>
        </p:nvSpPr>
        <p:spPr bwMode="auto">
          <a:xfrm>
            <a:off x="1370931" y="1767527"/>
            <a:ext cx="2355326" cy="584775"/>
          </a:xfrm>
          <a:prstGeom prst="rect">
            <a:avLst/>
          </a:prstGeom>
          <a:noFill/>
          <a:ln w="28575" cap="flat" cmpd="sng" algn="ctr">
            <a:solidFill>
              <a:schemeClr val="tx1"/>
            </a:solidFill>
            <a:prstDash val="solid"/>
            <a:miter lim="800000"/>
            <a:headEnd type="none" w="med" len="med"/>
            <a:tailEnd type="none" w="med" len="med"/>
          </a:ln>
        </p:spPr>
        <p:txBody>
          <a:bodyPr wrap="square">
            <a:prstTxWarp prst="textNoShape">
              <a:avLst/>
            </a:prstTxWarp>
            <a:spAutoFit/>
          </a:bodyPr>
          <a:lstStyle/>
          <a:p>
            <a:pPr algn="ctr">
              <a:spcBef>
                <a:spcPct val="50000"/>
              </a:spcBef>
            </a:pPr>
            <a:r>
              <a:rPr lang="fr-FR" sz="1600" dirty="0" smtClean="0"/>
              <a:t>Cancers classant SIDA (LNH, Col, Kaposi)</a:t>
            </a:r>
            <a:endParaRPr lang="fr-FR" sz="1600" dirty="0"/>
          </a:p>
        </p:txBody>
      </p:sp>
      <p:sp>
        <p:nvSpPr>
          <p:cNvPr id="7" name="Text Box 10"/>
          <p:cNvSpPr txBox="1">
            <a:spLocks noChangeArrowheads="1"/>
          </p:cNvSpPr>
          <p:nvPr/>
        </p:nvSpPr>
        <p:spPr bwMode="auto">
          <a:xfrm>
            <a:off x="5335849" y="3339453"/>
            <a:ext cx="1506537" cy="584776"/>
          </a:xfrm>
          <a:prstGeom prst="rect">
            <a:avLst/>
          </a:prstGeom>
          <a:noFill/>
          <a:ln w="19050" cap="flat" cmpd="sng" algn="ctr">
            <a:solidFill>
              <a:srgbClr val="000000"/>
            </a:solidFill>
            <a:prstDash val="solid"/>
            <a:miter lim="800000"/>
            <a:headEnd type="none" w="med" len="med"/>
            <a:tailEnd type="none" w="med" len="med"/>
          </a:ln>
        </p:spPr>
        <p:txBody>
          <a:bodyPr wrap="square">
            <a:prstTxWarp prst="textNoShape">
              <a:avLst/>
            </a:prstTxWarp>
            <a:spAutoFit/>
          </a:bodyPr>
          <a:lstStyle/>
          <a:p>
            <a:pPr algn="ctr">
              <a:spcBef>
                <a:spcPct val="50000"/>
              </a:spcBef>
            </a:pPr>
            <a:r>
              <a:rPr lang="fr-FR" sz="1600" dirty="0" smtClean="0"/>
              <a:t>Cancers Non classant SIDA</a:t>
            </a:r>
            <a:endParaRPr lang="fr-FR" sz="1600" dirty="0"/>
          </a:p>
        </p:txBody>
      </p:sp>
      <p:sp>
        <p:nvSpPr>
          <p:cNvPr id="10" name="Rectangle 9"/>
          <p:cNvSpPr/>
          <p:nvPr/>
        </p:nvSpPr>
        <p:spPr>
          <a:xfrm>
            <a:off x="5021284" y="6527790"/>
            <a:ext cx="4120832" cy="307777"/>
          </a:xfrm>
          <a:prstGeom prst="rect">
            <a:avLst/>
          </a:prstGeom>
        </p:spPr>
        <p:txBody>
          <a:bodyPr wrap="none">
            <a:spAutoFit/>
          </a:bodyPr>
          <a:lstStyle/>
          <a:p>
            <a:r>
              <a:rPr lang="fr-FR" sz="1400" i="1" dirty="0" err="1" smtClean="0">
                <a:latin typeface="Arial"/>
                <a:cs typeface="Arial"/>
              </a:rPr>
              <a:t>Lanoy</a:t>
            </a:r>
            <a:r>
              <a:rPr lang="fr-FR" sz="1400" i="1" dirty="0" smtClean="0">
                <a:latin typeface="Arial"/>
                <a:cs typeface="Arial"/>
              </a:rPr>
              <a:t> E et al. Int. J. Cancer. 2011; 129, 467–475 </a:t>
            </a:r>
            <a:endParaRPr lang="fr-FR" sz="1400" i="1" dirty="0">
              <a:latin typeface="Arial"/>
              <a:cs typeface="Arial"/>
            </a:endParaRPr>
          </a:p>
        </p:txBody>
      </p:sp>
      <p:sp>
        <p:nvSpPr>
          <p:cNvPr id="11" name="Text Box 4"/>
          <p:cNvSpPr txBox="1">
            <a:spLocks noChangeArrowheads="1"/>
          </p:cNvSpPr>
          <p:nvPr/>
        </p:nvSpPr>
        <p:spPr bwMode="auto">
          <a:xfrm>
            <a:off x="7010400" y="5522970"/>
            <a:ext cx="2095120" cy="1077218"/>
          </a:xfrm>
          <a:prstGeom prst="rect">
            <a:avLst/>
          </a:prstGeom>
          <a:noFill/>
          <a:ln w="9525">
            <a:noFill/>
            <a:miter lim="800000"/>
            <a:headEnd/>
            <a:tailEnd/>
          </a:ln>
        </p:spPr>
        <p:txBody>
          <a:bodyPr wrap="square">
            <a:prstTxWarp prst="textNoShape">
              <a:avLst/>
            </a:prstTxWarp>
            <a:spAutoFit/>
          </a:bodyPr>
          <a:lstStyle/>
          <a:p>
            <a:pPr algn="r" eaLnBrk="0" hangingPunct="0"/>
            <a:r>
              <a:rPr lang="fr-FR" sz="1600" b="1" i="1" dirty="0"/>
              <a:t>Comparaison à la population générale (données </a:t>
            </a:r>
            <a:r>
              <a:rPr lang="fr-FR" sz="1600" b="1" i="1" dirty="0" err="1"/>
              <a:t>Francim</a:t>
            </a:r>
            <a:r>
              <a:rPr lang="fr-FR" sz="1600" b="1" i="1" dirty="0"/>
              <a:t>)</a:t>
            </a:r>
          </a:p>
        </p:txBody>
      </p:sp>
      <p:sp>
        <p:nvSpPr>
          <p:cNvPr id="9" name="Rectangle 10"/>
          <p:cNvSpPr>
            <a:spLocks noChangeArrowheads="1"/>
          </p:cNvSpPr>
          <p:nvPr/>
        </p:nvSpPr>
        <p:spPr bwMode="auto">
          <a:xfrm>
            <a:off x="4584699" y="2095500"/>
            <a:ext cx="4515375" cy="923330"/>
          </a:xfrm>
          <a:prstGeom prst="rect">
            <a:avLst/>
          </a:prstGeom>
          <a:solidFill>
            <a:schemeClr val="bg1">
              <a:lumMod val="85000"/>
            </a:schemeClr>
          </a:solidFill>
          <a:ln w="19050" cap="flat" cmpd="sng" algn="ctr">
            <a:solidFill>
              <a:srgbClr val="000090"/>
            </a:solidFill>
            <a:prstDash val="solid"/>
            <a:miter lim="800000"/>
            <a:headEnd type="none" w="med" len="med"/>
            <a:tailEnd type="none" w="med" len="med"/>
          </a:ln>
          <a:scene3d>
            <a:camera prst="orthographicFront"/>
            <a:lightRig rig="threePt" dir="t"/>
          </a:scene3d>
          <a:sp3d>
            <a:bevelT/>
          </a:sp3d>
        </p:spPr>
        <p:txBody>
          <a:bodyPr wrap="square">
            <a:prstTxWarp prst="textNoShape">
              <a:avLst/>
            </a:prstTxWarp>
            <a:spAutoFit/>
          </a:bodyPr>
          <a:lstStyle/>
          <a:p>
            <a:pPr algn="ctr"/>
            <a:r>
              <a:rPr lang="fr-FR" dirty="0" smtClean="0">
                <a:ea typeface="Arial" charset="0"/>
              </a:rPr>
              <a:t>Les Hommes </a:t>
            </a:r>
            <a:r>
              <a:rPr lang="fr-FR" dirty="0">
                <a:ea typeface="Arial" charset="0"/>
              </a:rPr>
              <a:t>et Femmes VIH+ de</a:t>
            </a:r>
            <a:r>
              <a:rPr lang="fr-FR" dirty="0" smtClean="0">
                <a:ea typeface="Arial" charset="0"/>
              </a:rPr>
              <a:t> 50 ans et plus ont </a:t>
            </a:r>
            <a:r>
              <a:rPr lang="fr-FR" b="1" i="1" dirty="0" smtClean="0">
                <a:ea typeface="Arial" charset="0"/>
              </a:rPr>
              <a:t>2 à 3 fois </a:t>
            </a:r>
            <a:r>
              <a:rPr lang="fr-FR" b="1" i="1" dirty="0">
                <a:ea typeface="Arial" charset="0"/>
              </a:rPr>
              <a:t>plus de risque de faire un</a:t>
            </a:r>
            <a:r>
              <a:rPr lang="fr-FR" b="1" i="1" dirty="0" smtClean="0">
                <a:ea typeface="Arial" charset="0"/>
              </a:rPr>
              <a:t> cancer non classant SIDA</a:t>
            </a:r>
            <a:endParaRPr lang="fr-FR" b="1" i="1" dirty="0">
              <a:ea typeface="Arial" charset="0"/>
            </a:endParaRPr>
          </a:p>
        </p:txBody>
      </p:sp>
      <p:cxnSp>
        <p:nvCxnSpPr>
          <p:cNvPr id="19" name="Connecteur droit avec flèche 18"/>
          <p:cNvCxnSpPr/>
          <p:nvPr/>
        </p:nvCxnSpPr>
        <p:spPr>
          <a:xfrm rot="5400000" flipH="1" flipV="1">
            <a:off x="2507248" y="3672528"/>
            <a:ext cx="3927895" cy="1588"/>
          </a:xfrm>
          <a:prstGeom prst="straightConnector1">
            <a:avLst/>
          </a:prstGeom>
          <a:ln>
            <a:solidFill>
              <a:srgbClr val="FF0000"/>
            </a:solidFill>
            <a:prstDash val="dashDot"/>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15" name="Grouper 23"/>
          <p:cNvGrpSpPr/>
          <p:nvPr/>
        </p:nvGrpSpPr>
        <p:grpSpPr>
          <a:xfrm>
            <a:off x="720187" y="1228353"/>
            <a:ext cx="7484536" cy="101601"/>
            <a:chOff x="965214" y="1317104"/>
            <a:chExt cx="7484536" cy="101601"/>
          </a:xfrm>
        </p:grpSpPr>
        <p:sp>
          <p:nvSpPr>
            <p:cNvPr id="16" name="Line 36"/>
            <p:cNvSpPr>
              <a:spLocks noChangeShapeType="1"/>
            </p:cNvSpPr>
            <p:nvPr/>
          </p:nvSpPr>
          <p:spPr bwMode="auto">
            <a:xfrm>
              <a:off x="965214" y="1317104"/>
              <a:ext cx="7467600" cy="0"/>
            </a:xfrm>
            <a:prstGeom prst="line">
              <a:avLst/>
            </a:prstGeom>
            <a:noFill/>
            <a:ln w="38100" cap="flat" cmpd="sng" algn="ctr">
              <a:solidFill>
                <a:srgbClr val="000090"/>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sp>
          <p:nvSpPr>
            <p:cNvPr id="17" name="Line 36"/>
            <p:cNvSpPr>
              <a:spLocks noChangeShapeType="1"/>
            </p:cNvSpPr>
            <p:nvPr/>
          </p:nvSpPr>
          <p:spPr bwMode="auto">
            <a:xfrm>
              <a:off x="982150" y="1418705"/>
              <a:ext cx="7467600" cy="0"/>
            </a:xfrm>
            <a:prstGeom prst="line">
              <a:avLst/>
            </a:prstGeom>
            <a:noFill/>
            <a:ln w="76200" cap="flat" cmpd="sng" algn="ctr">
              <a:solidFill>
                <a:srgbClr val="67DDD9"/>
              </a:solidFill>
              <a:prstDash val="solid"/>
              <a:round/>
              <a:headEnd type="none" w="med" len="med"/>
              <a:tailEnd type="none" w="med" len="med"/>
            </a:ln>
          </p:spPr>
          <p:txBody>
            <a:bodyPr wrap="none" anchor="ctr">
              <a:prstTxWarp prst="textNoShape">
                <a:avLst/>
              </a:prstTxWarp>
            </a:bodyPr>
            <a:lstStyle/>
            <a:p>
              <a:pPr fontAlgn="auto">
                <a:spcBef>
                  <a:spcPts val="0"/>
                </a:spcBef>
                <a:spcAft>
                  <a:spcPts val="0"/>
                </a:spcAft>
                <a:defRPr/>
              </a:pPr>
              <a:endParaRPr lang="fr-FR">
                <a:solidFill>
                  <a:srgbClr val="000090"/>
                </a:solidFill>
                <a:effectLst>
                  <a:outerShdw blurRad="38100" dist="38100" dir="2700000" algn="tl">
                    <a:srgbClr val="000000">
                      <a:alpha val="43137"/>
                    </a:srgbClr>
                  </a:outerShdw>
                </a:effectLst>
                <a:latin typeface="+mn-lt"/>
                <a:ea typeface="+mn-ea"/>
                <a:cs typeface="+mn-cs"/>
              </a:endParaRPr>
            </a:p>
          </p:txBody>
        </p:sp>
      </p:grpSp>
    </p:spTree>
    <p:extLst>
      <p:ext uri="{BB962C8B-B14F-4D97-AF65-F5344CB8AC3E}">
        <p14:creationId xmlns:p14="http://schemas.microsoft.com/office/powerpoint/2010/main" val="213571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955</TotalTime>
  <Words>3165</Words>
  <Application>Microsoft Office PowerPoint</Application>
  <PresentationFormat>Affichage à l'écran (4:3)</PresentationFormat>
  <Paragraphs>494</Paragraphs>
  <Slides>53</Slides>
  <Notes>17</Notes>
  <HiddenSlides>0</HiddenSlides>
  <MMClips>0</MMClips>
  <ScaleCrop>false</ScaleCrop>
  <HeadingPairs>
    <vt:vector size="4" baseType="variant">
      <vt:variant>
        <vt:lpstr>Thème</vt:lpstr>
      </vt:variant>
      <vt:variant>
        <vt:i4>1</vt:i4>
      </vt:variant>
      <vt:variant>
        <vt:lpstr>Titres des diapositives</vt:lpstr>
      </vt:variant>
      <vt:variant>
        <vt:i4>53</vt:i4>
      </vt:variant>
    </vt:vector>
  </HeadingPairs>
  <TitlesOfParts>
    <vt:vector size="54"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Etude multicentrique descriptive des diagnostics de tumeurs chez les PVVIH en 2006 et de la survie à un an.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 site internet : www.cancervih.org</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CEDRIC</cp:lastModifiedBy>
  <cp:revision>84</cp:revision>
  <dcterms:created xsi:type="dcterms:W3CDTF">2017-02-15T09:56:41Z</dcterms:created>
  <dcterms:modified xsi:type="dcterms:W3CDTF">2017-03-02T08:34:40Z</dcterms:modified>
</cp:coreProperties>
</file>