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1" r:id="rId3"/>
    <p:sldId id="272" r:id="rId4"/>
    <p:sldId id="257" r:id="rId5"/>
    <p:sldId id="260" r:id="rId6"/>
    <p:sldId id="258" r:id="rId7"/>
    <p:sldId id="261" r:id="rId8"/>
    <p:sldId id="263" r:id="rId9"/>
    <p:sldId id="262" r:id="rId10"/>
    <p:sldId id="264" r:id="rId11"/>
    <p:sldId id="265" r:id="rId12"/>
    <p:sldId id="270" r:id="rId13"/>
    <p:sldId id="266" r:id="rId14"/>
    <p:sldId id="267" r:id="rId15"/>
    <p:sldId id="268" r:id="rId16"/>
    <p:sldId id="269" r:id="rId17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BB5B76-51CC-46CD-9AB7-81F62A01830F}" type="datetimeFigureOut">
              <a:rPr lang="fr-FR" smtClean="0"/>
              <a:pPr/>
              <a:t>06/03/2015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F358081-364C-4CDB-9B11-C6D45A461E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cap="none" dirty="0" err="1" smtClean="0"/>
              <a:t>CeGIDD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LORIENT et VANNES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13 mars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16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9376"/>
          </a:xfrm>
        </p:spPr>
        <p:txBody>
          <a:bodyPr/>
          <a:lstStyle/>
          <a:p>
            <a:r>
              <a:rPr lang="fr-FR" dirty="0" smtClean="0"/>
              <a:t>Missions des </a:t>
            </a:r>
            <a:r>
              <a:rPr lang="fr-FR" dirty="0" err="1" smtClean="0"/>
              <a:t>CeGIDD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641379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fr-FR" dirty="0" smtClean="0"/>
              <a:t>Accueil, information, évaluation facteurs d’exposition,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Dépistage et/ou examen clinique et biologique (y compris partenaires)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Prise en charge des chlamydia, gonocoque, syphilis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Ou orientation vers une prise en charge spécialisée si nécessaire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Prise en charge d’un accident d’exposition au VIH</a:t>
            </a:r>
          </a:p>
          <a:p>
            <a:pPr>
              <a:spcAft>
                <a:spcPts val="600"/>
              </a:spcAft>
              <a:buNone/>
            </a:pPr>
            <a:r>
              <a:rPr lang="fr-FR" smtClean="0"/>
              <a:t>    Et </a:t>
            </a:r>
            <a:r>
              <a:rPr lang="fr-FR" dirty="0" smtClean="0"/>
              <a:t>orientation vers une </a:t>
            </a:r>
            <a:r>
              <a:rPr lang="fr-FR" smtClean="0"/>
              <a:t>structure autorisée</a:t>
            </a:r>
            <a:endParaRPr lang="fr-FR" dirty="0" smtClean="0"/>
          </a:p>
          <a:p>
            <a:pPr>
              <a:spcAft>
                <a:spcPts val="600"/>
              </a:spcAft>
            </a:pPr>
            <a:r>
              <a:rPr lang="fr-FR" dirty="0" smtClean="0"/>
              <a:t>Vaccination VHB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Activités hors-murs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Prévention des autres risques liés à la sexualité : contraception d’urgence, tests de grossesse, prévention de violences sexuelles ou liés à l’orientation ou identité de genre.</a:t>
            </a:r>
          </a:p>
          <a:p>
            <a:r>
              <a:rPr lang="fr-FR" dirty="0" smtClean="0"/>
              <a:t>Consultations de sexologie et expertise (suivi des addictions sexuelles, de </a:t>
            </a:r>
            <a:r>
              <a:rPr lang="fr-FR" dirty="0" err="1" smtClean="0"/>
              <a:t>paraphilies</a:t>
            </a:r>
            <a:r>
              <a:rPr lang="fr-FR" dirty="0" smtClean="0"/>
              <a:t>…..)</a:t>
            </a:r>
          </a:p>
          <a:p>
            <a:r>
              <a:rPr lang="fr-FR" dirty="0" smtClean="0"/>
              <a:t>Orientation si nécessaire vers spécialiste (gynécologue, urologue….)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100" b="1" u="sng" dirty="0" smtClean="0"/>
              <a:t>Remarque</a:t>
            </a:r>
            <a:r>
              <a:rPr lang="fr-FR" sz="2100" dirty="0" smtClean="0"/>
              <a:t> : Toutes ces missions sont réalisées actuellement</a:t>
            </a:r>
          </a:p>
        </p:txBody>
      </p:sp>
      <p:sp>
        <p:nvSpPr>
          <p:cNvPr id="4" name="Accolade ouvrante 3"/>
          <p:cNvSpPr/>
          <p:nvPr/>
        </p:nvSpPr>
        <p:spPr>
          <a:xfrm>
            <a:off x="467544" y="2071678"/>
            <a:ext cx="45719" cy="500066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0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864096"/>
          </a:xfrm>
        </p:spPr>
        <p:txBody>
          <a:bodyPr>
            <a:normAutofit/>
          </a:bodyPr>
          <a:lstStyle/>
          <a:p>
            <a:r>
              <a:rPr lang="fr-FR" dirty="0" smtClean="0"/>
              <a:t>ACTIVITES HORS-MURS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713387"/>
          </a:xfrm>
        </p:spPr>
        <p:txBody>
          <a:bodyPr>
            <a:noAutofit/>
          </a:bodyPr>
          <a:lstStyle/>
          <a:p>
            <a:r>
              <a:rPr lang="fr-FR" sz="2000" u="sng" dirty="0" smtClean="0"/>
              <a:t>Dépistage TROD hors-murs </a:t>
            </a:r>
            <a:r>
              <a:rPr lang="fr-FR" sz="2000" dirty="0" smtClean="0"/>
              <a:t>: </a:t>
            </a:r>
          </a:p>
          <a:p>
            <a:pPr marL="893763" indent="-893763">
              <a:buNone/>
              <a:tabLst>
                <a:tab pos="1071563" algn="l"/>
              </a:tabLst>
            </a:pPr>
            <a:r>
              <a:rPr lang="fr-FR" sz="2000" dirty="0"/>
              <a:t>	</a:t>
            </a:r>
            <a:r>
              <a:rPr lang="fr-FR" sz="2000" dirty="0" smtClean="0"/>
              <a:t>- public étudiants : UBS, IUT, </a:t>
            </a:r>
            <a:r>
              <a:rPr lang="fr-FR" sz="2000" dirty="0" err="1" smtClean="0"/>
              <a:t>Ecole</a:t>
            </a:r>
            <a:r>
              <a:rPr lang="fr-FR" sz="2000" dirty="0" smtClean="0"/>
              <a:t> des beaux-arts, IFSI  (dans les    	locaux de la structure)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public HSH : aires de rencontre (unité mobile de dépistage)</a:t>
            </a:r>
          </a:p>
          <a:p>
            <a:pPr marL="0" indent="0">
              <a:buNone/>
            </a:pPr>
            <a:r>
              <a:rPr lang="fr-FR" sz="2000" dirty="0" smtClean="0"/>
              <a:t>	- permanences dans les centres médico-sociaux, maisons de </a:t>
            </a:r>
          </a:p>
          <a:p>
            <a:pPr marL="893763" indent="-893763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000" dirty="0"/>
              <a:t> </a:t>
            </a:r>
            <a:r>
              <a:rPr lang="fr-FR" sz="2000" dirty="0" smtClean="0"/>
              <a:t>               quartiers, CCAS, foyers d’accueil d’urgence. (locaux de la 		   structure)</a:t>
            </a:r>
          </a:p>
          <a:p>
            <a:r>
              <a:rPr lang="fr-FR" sz="2000" u="sng" dirty="0" smtClean="0"/>
              <a:t>Actions en direction du public gay lesbien </a:t>
            </a:r>
            <a:r>
              <a:rPr lang="fr-FR" sz="2000" dirty="0" smtClean="0"/>
              <a:t>: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Entretiens sexologiques dans les établissements LGBT (bars </a:t>
            </a:r>
          </a:p>
          <a:p>
            <a:pPr marL="893763" indent="-893763">
              <a:spcBef>
                <a:spcPts val="0"/>
              </a:spcBef>
              <a:spcAft>
                <a:spcPts val="1200"/>
              </a:spcAft>
              <a:buNone/>
              <a:tabLst>
                <a:tab pos="1071563" algn="l"/>
              </a:tabLst>
            </a:pPr>
            <a:r>
              <a:rPr lang="fr-FR" sz="2000" dirty="0"/>
              <a:t> </a:t>
            </a:r>
            <a:r>
              <a:rPr lang="fr-FR" sz="2000" dirty="0" smtClean="0"/>
              <a:t>              et boîtes) et les </a:t>
            </a:r>
            <a:r>
              <a:rPr lang="fr-FR" sz="2000" dirty="0" err="1" smtClean="0"/>
              <a:t>sex</a:t>
            </a:r>
            <a:r>
              <a:rPr lang="fr-FR" sz="2000" dirty="0" smtClean="0"/>
              <a:t>-clubs. (partenariat avec ENIPSE, créneaux 	horaires : 21 h 00 – 00 h 00)</a:t>
            </a:r>
          </a:p>
          <a:p>
            <a:r>
              <a:rPr lang="fr-FR" sz="2000" u="sng" dirty="0" smtClean="0"/>
              <a:t>Actions en direction des usagers de drogue</a:t>
            </a:r>
          </a:p>
          <a:p>
            <a:pPr marL="893763" indent="-893763">
              <a:buNone/>
              <a:tabLst>
                <a:tab pos="1071563" algn="l"/>
              </a:tabLst>
            </a:pPr>
            <a:r>
              <a:rPr lang="fr-FR" sz="2000" dirty="0"/>
              <a:t>	</a:t>
            </a:r>
            <a:r>
              <a:rPr lang="fr-FR" sz="2000" dirty="0" smtClean="0"/>
              <a:t>- consultations IDE sur site et prélèvements sanguins : CAARUD 	(IDE avec DU d’addictologie)</a:t>
            </a:r>
          </a:p>
        </p:txBody>
      </p:sp>
    </p:spTree>
    <p:extLst>
      <p:ext uri="{BB962C8B-B14F-4D97-AF65-F5344CB8AC3E}">
        <p14:creationId xmlns:p14="http://schemas.microsoft.com/office/powerpoint/2010/main" val="147737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68280"/>
          </a:xfrm>
        </p:spPr>
        <p:txBody>
          <a:bodyPr/>
          <a:lstStyle/>
          <a:p>
            <a:r>
              <a:rPr lang="fr-FR" sz="2000" u="sng" dirty="0"/>
              <a:t>Actions en direction du public jeune et/ou en </a:t>
            </a:r>
            <a:r>
              <a:rPr lang="fr-FR" sz="2000" u="sng" dirty="0" smtClean="0"/>
              <a:t>précarité </a:t>
            </a:r>
            <a:r>
              <a:rPr lang="fr-FR" sz="2000" dirty="0" smtClean="0"/>
              <a:t>:</a:t>
            </a:r>
          </a:p>
          <a:p>
            <a:pPr marL="0" indent="0">
              <a:buNone/>
            </a:pPr>
            <a:r>
              <a:rPr lang="fr-FR" sz="2000" dirty="0"/>
              <a:t> </a:t>
            </a:r>
            <a:r>
              <a:rPr lang="fr-FR" sz="2000" dirty="0" smtClean="0"/>
              <a:t> Actions d’informations (IST, sexualité) et de prévention : Foyers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000" dirty="0" smtClean="0"/>
              <a:t>  jeunes </a:t>
            </a:r>
            <a:r>
              <a:rPr lang="fr-FR" sz="2000" dirty="0"/>
              <a:t>travailleurs, MLDS, SEGPA, Sauvegarde </a:t>
            </a:r>
            <a:r>
              <a:rPr lang="fr-FR" sz="2000" dirty="0" smtClean="0"/>
              <a:t>56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FR" sz="12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2000" u="sng" dirty="0"/>
              <a:t>Actions d’informations et prévention en direction </a:t>
            </a:r>
            <a:r>
              <a:rPr lang="fr-FR" sz="2000" u="sng" dirty="0" smtClean="0"/>
              <a:t>de publics «vulnérables</a:t>
            </a:r>
            <a:r>
              <a:rPr lang="fr-FR" sz="2000" u="sng" dirty="0"/>
              <a:t> » </a:t>
            </a:r>
            <a:r>
              <a:rPr lang="fr-FR" sz="2000" dirty="0"/>
              <a:t>: </a:t>
            </a:r>
            <a:r>
              <a:rPr lang="fr-FR" sz="2000" dirty="0" err="1"/>
              <a:t>Etablissements</a:t>
            </a:r>
            <a:r>
              <a:rPr lang="fr-FR" sz="2000" dirty="0"/>
              <a:t> de </a:t>
            </a:r>
            <a:r>
              <a:rPr lang="fr-FR" sz="2000" dirty="0" err="1"/>
              <a:t>post-cure</a:t>
            </a:r>
            <a:r>
              <a:rPr lang="fr-FR" sz="2000" dirty="0"/>
              <a:t>, ESAT</a:t>
            </a:r>
            <a:r>
              <a:rPr lang="fr-FR" sz="2000" dirty="0" smtClean="0"/>
              <a:t>……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FR" sz="1200" dirty="0"/>
          </a:p>
          <a:p>
            <a:r>
              <a:rPr lang="fr-FR" sz="2000" u="sng" dirty="0"/>
              <a:t>Actions d’informations et de prévention en direction du public scolaire </a:t>
            </a:r>
            <a:r>
              <a:rPr lang="fr-FR" sz="2000" dirty="0"/>
              <a:t>: </a:t>
            </a:r>
            <a:r>
              <a:rPr lang="fr-FR" sz="2000" b="1" dirty="0"/>
              <a:t>?</a:t>
            </a:r>
          </a:p>
          <a:p>
            <a:pPr marL="0" indent="0">
              <a:buNone/>
            </a:pPr>
            <a:r>
              <a:rPr lang="fr-FR" sz="2000" dirty="0" smtClean="0"/>
              <a:t>Remarque </a:t>
            </a:r>
            <a:r>
              <a:rPr lang="fr-FR" sz="2000" dirty="0"/>
              <a:t>: beaucoup d’intervention à l’heure actuelle en particulier vers les lycées professionnels et beaucoup de retours </a:t>
            </a:r>
            <a:r>
              <a:rPr lang="fr-FR" sz="2000" dirty="0" smtClean="0"/>
              <a:t>….. Cela ne serait pas pertinent de les arrêter. </a:t>
            </a: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06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PARTENARIAT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/>
          <a:lstStyle/>
          <a:p>
            <a:r>
              <a:rPr lang="fr-FR" dirty="0" smtClean="0"/>
              <a:t>Avec les autres acteurs du territoire 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CPEF *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Douar </a:t>
            </a:r>
            <a:r>
              <a:rPr lang="fr-FR" dirty="0" err="1" smtClean="0"/>
              <a:t>Nevez</a:t>
            </a:r>
            <a:r>
              <a:rPr lang="fr-FR" dirty="0" smtClean="0"/>
              <a:t>, pare-à-chutes,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ENIPSE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SIDA INFO SERVICE</a:t>
            </a:r>
          </a:p>
          <a:p>
            <a:pPr marL="893763" indent="-893763">
              <a:buNone/>
            </a:pPr>
            <a:r>
              <a:rPr lang="fr-FR" dirty="0"/>
              <a:t>	</a:t>
            </a:r>
            <a:r>
              <a:rPr lang="fr-FR" dirty="0" smtClean="0"/>
              <a:t>- Ensemble des travailleurs sociaux du conseil   </a:t>
            </a:r>
          </a:p>
          <a:p>
            <a:pPr marL="893763" indent="-893763">
              <a:spcBef>
                <a:spcPts val="0"/>
              </a:spcBef>
              <a:buNone/>
            </a:pPr>
            <a:r>
              <a:rPr lang="fr-FR" dirty="0"/>
              <a:t> </a:t>
            </a:r>
            <a:r>
              <a:rPr lang="fr-FR" dirty="0" smtClean="0"/>
              <a:t>            général du Morbihan (service social, service de la </a:t>
            </a:r>
          </a:p>
          <a:p>
            <a:pPr marL="893763" indent="-893763">
              <a:spcBef>
                <a:spcPts val="0"/>
              </a:spcBef>
              <a:buNone/>
            </a:pPr>
            <a:r>
              <a:rPr lang="fr-FR" dirty="0"/>
              <a:t> </a:t>
            </a:r>
            <a:r>
              <a:rPr lang="fr-FR" dirty="0" smtClean="0"/>
              <a:t>            protection de l’enfance)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19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fr-FR" dirty="0" smtClean="0"/>
              <a:t>CPEF : il existe depuis très longtemps un partenariat actif entre le CDAG –CIDDIST et le CPEF de Vannes : avec une orientation réciproque. Des journées de formation et d’échanges de pratiques annuelles entre les deux structures.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Ex : 26 février 2015 : journée formation pour l’ensemble des IDE du conseil général du Morbihan et personnel CPEF ayant pour thèmes : TROD et Contraception </a:t>
            </a:r>
          </a:p>
          <a:p>
            <a:pPr marL="0" indent="0">
              <a:buNone/>
            </a:pPr>
            <a:r>
              <a:rPr lang="fr-FR" dirty="0" smtClean="0"/>
              <a:t>Animée par le médecin responsable du CDAG et celui du CPEF.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33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BUDGET DU PERSONNEL</a:t>
            </a: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763760"/>
              </p:ext>
            </p:extLst>
          </p:nvPr>
        </p:nvGraphicFramePr>
        <p:xfrm>
          <a:off x="251520" y="764703"/>
          <a:ext cx="8712968" cy="5979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1089121"/>
                <a:gridCol w="1089121"/>
                <a:gridCol w="1089121"/>
                <a:gridCol w="1089121"/>
                <a:gridCol w="1089121"/>
                <a:gridCol w="1089121"/>
              </a:tblGrid>
              <a:tr h="102860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Catégorie</a:t>
                      </a:r>
                      <a:r>
                        <a:rPr lang="fr-FR" sz="1600" baseline="0" dirty="0" smtClean="0"/>
                        <a:t> professionnelle</a:t>
                      </a:r>
                      <a:endParaRPr lang="fr-FR" sz="16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Temps</a:t>
                      </a:r>
                      <a:r>
                        <a:rPr lang="fr-FR" sz="1600" baseline="0" dirty="0" smtClean="0"/>
                        <a:t> réalisé actuellement/semaine travaillée et ETP</a:t>
                      </a:r>
                      <a:endParaRPr lang="fr-FR" sz="16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Temps souhaité/semaine travaillée</a:t>
                      </a:r>
                      <a:r>
                        <a:rPr lang="fr-FR" sz="1600" baseline="0" dirty="0" smtClean="0"/>
                        <a:t> et</a:t>
                      </a:r>
                      <a:r>
                        <a:rPr lang="fr-FR" sz="1600" dirty="0" smtClean="0"/>
                        <a:t> ETP</a:t>
                      </a:r>
                      <a:endParaRPr lang="fr-FR" sz="16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Temps </a:t>
                      </a:r>
                      <a:r>
                        <a:rPr lang="fr-FR" sz="1600" dirty="0" err="1" smtClean="0"/>
                        <a:t>budgetisé</a:t>
                      </a:r>
                      <a:r>
                        <a:rPr lang="fr-FR" sz="1600" dirty="0" smtClean="0"/>
                        <a:t>/semaine</a:t>
                      </a:r>
                      <a:endParaRPr lang="fr-FR" sz="16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1715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VANNES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LORIENT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VANNES 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LORIENT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VANNES 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LORIENT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17156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MEDECIN</a:t>
                      </a:r>
                      <a:endParaRPr lang="fr-FR" sz="1600" b="1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17 h 00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24 h 30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14 h 30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24 h 30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11 h 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19 h 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</a:tr>
              <a:tr h="417156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41 h 30 soit &gt; 1 ETP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39 h soit 1 ETP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30 h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17156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Salaire annuel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85000 €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85000 €</a:t>
                      </a:r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72 000€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</a:tr>
              <a:tr h="1307944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INFIRMIERE</a:t>
                      </a:r>
                      <a:endParaRPr lang="fr-FR" sz="16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 h 30 </a:t>
                      </a:r>
                    </a:p>
                    <a:p>
                      <a:r>
                        <a:rPr lang="fr-FR" sz="1600" dirty="0" smtClean="0"/>
                        <a:t>Soit 0,4 ETP ou 0,48 de 80%     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24 h 30</a:t>
                      </a:r>
                    </a:p>
                    <a:p>
                      <a:r>
                        <a:rPr lang="fr-FR" sz="1600" dirty="0" smtClean="0"/>
                        <a:t>Soit 0,63 ETP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23 h 00 soit 0,6 ETP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31 h 00 soit</a:t>
                      </a:r>
                      <a:r>
                        <a:rPr lang="fr-FR" sz="1600" baseline="0" dirty="0" smtClean="0"/>
                        <a:t> 0,8 ETP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6 h </a:t>
                      </a:r>
                    </a:p>
                    <a:p>
                      <a:r>
                        <a:rPr lang="fr-FR" sz="1600" dirty="0" smtClean="0"/>
                        <a:t>soit 0,15 </a:t>
                      </a:r>
                    </a:p>
                    <a:p>
                      <a:r>
                        <a:rPr lang="fr-FR" sz="1600" dirty="0" smtClean="0"/>
                        <a:t>ETP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 h soit 0,26</a:t>
                      </a:r>
                      <a:r>
                        <a:rPr lang="fr-FR" sz="1600" baseline="0" dirty="0" smtClean="0"/>
                        <a:t> ETP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7156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Salaire annuel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13645 €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31716 €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20467</a:t>
                      </a:r>
                      <a:r>
                        <a:rPr lang="fr-FR" sz="1600" baseline="0" dirty="0" smtClean="0"/>
                        <a:t> €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40 274 €</a:t>
                      </a:r>
                      <a:endParaRPr lang="fr-FR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5848 €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14383 €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7156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SECRETAIRE</a:t>
                      </a:r>
                      <a:endParaRPr lang="fr-FR" sz="16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0,1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0,3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0,3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0,5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</a:t>
                      </a:r>
                      <a:r>
                        <a:rPr lang="fr-FR" sz="1600" baseline="0" dirty="0" smtClean="0"/>
                        <a:t>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17156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0,4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0,8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600" dirty="0" smtClean="0"/>
                        <a:t>0 ETP</a:t>
                      </a:r>
                      <a:endParaRPr lang="fr-FR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20023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ASSISTANTE</a:t>
                      </a:r>
                      <a:r>
                        <a:rPr lang="fr-FR" sz="1600" b="1" baseline="0" dirty="0" smtClean="0"/>
                        <a:t> SOCIALE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0,1 ETP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0,1</a:t>
                      </a:r>
                      <a:r>
                        <a:rPr lang="fr-FR" sz="1600" baseline="0" dirty="0" smtClean="0"/>
                        <a:t> ETP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0,1 ETP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0,1 ETP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 ETP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</a:t>
                      </a:r>
                      <a:r>
                        <a:rPr lang="fr-FR" sz="1600" baseline="0" dirty="0" smtClean="0"/>
                        <a:t> ETP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07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9466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BUDGET PREVISIONNEL SOUHAITE sur les deux sites</a:t>
            </a:r>
            <a:endParaRPr lang="fr-FR" sz="2000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29213"/>
              </p:ext>
            </p:extLst>
          </p:nvPr>
        </p:nvGraphicFramePr>
        <p:xfrm>
          <a:off x="251520" y="764704"/>
          <a:ext cx="8507288" cy="587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2183"/>
                <a:gridCol w="2685105"/>
              </a:tblGrid>
              <a:tr h="346360">
                <a:tc>
                  <a:txBody>
                    <a:bodyPr/>
                    <a:lstStyle/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Analyses</a:t>
                      </a:r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98 000 €</a:t>
                      </a:r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Produits</a:t>
                      </a:r>
                      <a:r>
                        <a:rPr lang="fr-FR" sz="1600" baseline="0" dirty="0" smtClean="0"/>
                        <a:t> pharmaceutiques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1 900 €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TROD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3 500</a:t>
                      </a:r>
                      <a:r>
                        <a:rPr lang="fr-FR" sz="1600" baseline="0" dirty="0" smtClean="0"/>
                        <a:t>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 déplacement du personnel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3 200 €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 cours et stage +</a:t>
                      </a:r>
                      <a:r>
                        <a:rPr lang="fr-FR" sz="1600" baseline="0" dirty="0" smtClean="0"/>
                        <a:t> déplacement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2500 €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Autres (fournitures,</a:t>
                      </a:r>
                      <a:r>
                        <a:rPr lang="fr-FR" sz="1600" baseline="0" dirty="0" smtClean="0"/>
                        <a:t> petit matériel, documentation)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650 €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TOTAL</a:t>
                      </a:r>
                      <a:r>
                        <a:rPr lang="fr-FR" sz="1600" b="1" baseline="0" dirty="0" smtClean="0"/>
                        <a:t> FRAIS DE FONCTIONNEMENT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 smtClean="0"/>
                        <a:t>109 750 €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</a:t>
                      </a:r>
                      <a:r>
                        <a:rPr lang="fr-FR" sz="1600" baseline="0" dirty="0" smtClean="0"/>
                        <a:t> personnel médecin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85 000 €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 personnel 2 infirmiers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61 000 €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TOTAL COUT PERSONNEL</a:t>
                      </a:r>
                      <a:r>
                        <a:rPr lang="fr-FR" sz="1600" b="1" baseline="0" dirty="0" smtClean="0"/>
                        <a:t> MEDICAL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 smtClean="0"/>
                        <a:t>146 000 €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 personnel</a:t>
                      </a:r>
                      <a:r>
                        <a:rPr lang="fr-FR" sz="1600" baseline="0" dirty="0" smtClean="0"/>
                        <a:t> secrétaire 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20 000 €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</a:t>
                      </a:r>
                      <a:r>
                        <a:rPr lang="fr-FR" sz="1600" baseline="0" dirty="0" smtClean="0"/>
                        <a:t> personnel entretien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6 500 €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d’immeuble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smtClean="0"/>
                        <a:t>1 300 </a:t>
                      </a:r>
                      <a:r>
                        <a:rPr lang="fr-FR" sz="1600" dirty="0" smtClean="0"/>
                        <a:t>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Frais de fourniture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700 €</a:t>
                      </a:r>
                      <a:endParaRPr lang="fr-FR" sz="1600" dirty="0"/>
                    </a:p>
                  </a:txBody>
                  <a:tcPr/>
                </a:tc>
              </a:tr>
              <a:tr h="33553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Acquisition mobilier – matériel</a:t>
                      </a:r>
                      <a:r>
                        <a:rPr lang="fr-FR" sz="1600" baseline="0" dirty="0" smtClean="0"/>
                        <a:t> – affranchissement courrier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900 €</a:t>
                      </a:r>
                      <a:endParaRPr lang="fr-FR" sz="1600" dirty="0"/>
                    </a:p>
                  </a:txBody>
                  <a:tcPr/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TOTAL FRAIS GENERAUX 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 smtClean="0"/>
                        <a:t>29400 €</a:t>
                      </a:r>
                      <a:endParaRPr lang="fr-FR" sz="16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636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bg1"/>
                          </a:solidFill>
                        </a:rPr>
                        <a:t>TOTAL GENERAL</a:t>
                      </a:r>
                      <a:endParaRPr lang="fr-F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 smtClean="0">
                          <a:solidFill>
                            <a:schemeClr val="bg1"/>
                          </a:solidFill>
                        </a:rPr>
                        <a:t>285 150</a:t>
                      </a:r>
                      <a:r>
                        <a:rPr lang="fr-FR" sz="1600" b="1" baseline="0" dirty="0" smtClean="0">
                          <a:solidFill>
                            <a:schemeClr val="bg1"/>
                          </a:solidFill>
                        </a:rPr>
                        <a:t> €</a:t>
                      </a:r>
                      <a:endParaRPr lang="fr-F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45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318992"/>
              </p:ext>
            </p:extLst>
          </p:nvPr>
        </p:nvGraphicFramePr>
        <p:xfrm>
          <a:off x="323528" y="1556792"/>
          <a:ext cx="8229600" cy="4320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903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2000" dirty="0" smtClean="0"/>
                        <a:t>Moyenne 2012-2013-2014</a:t>
                      </a:r>
                      <a:endParaRPr lang="fr-F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LORIENT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VANNES</a:t>
                      </a:r>
                      <a:endParaRPr lang="fr-FR" b="1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Cons. Médicales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4 303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2437</a:t>
                      </a:r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VIH (sérologies +</a:t>
                      </a:r>
                      <a:r>
                        <a:rPr lang="fr-FR" baseline="0" dirty="0" smtClean="0"/>
                        <a:t> TROD)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2213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1339</a:t>
                      </a:r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Hépatite</a:t>
                      </a:r>
                      <a:r>
                        <a:rPr lang="fr-FR" baseline="0" dirty="0" smtClean="0"/>
                        <a:t> 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477</a:t>
                      </a:r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Hépatite 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1033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619</a:t>
                      </a:r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Syphilis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1141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679</a:t>
                      </a:r>
                      <a:endParaRPr lang="fr-FR" dirty="0"/>
                    </a:p>
                  </a:txBody>
                  <a:tcPr/>
                </a:tc>
              </a:tr>
              <a:tr h="534492">
                <a:tc>
                  <a:txBody>
                    <a:bodyPr/>
                    <a:lstStyle/>
                    <a:p>
                      <a:r>
                        <a:rPr lang="fr-FR" dirty="0" smtClean="0"/>
                        <a:t>Chlamydia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551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348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835696" y="620688"/>
            <a:ext cx="5832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ACTIVITE DES </a:t>
            </a:r>
            <a:r>
              <a:rPr lang="fr-FR" sz="2400" spc="-1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CeGIDD</a:t>
            </a:r>
            <a:r>
              <a:rPr lang="fr-FR" sz="24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fr-FR" sz="2400" spc="-1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fr-FR" sz="24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 LORIENT </a:t>
            </a:r>
            <a:r>
              <a:rPr lang="fr-FR" sz="24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ET VANNES</a:t>
            </a:r>
          </a:p>
        </p:txBody>
      </p:sp>
    </p:spTree>
    <p:extLst>
      <p:ext uri="{BB962C8B-B14F-4D97-AF65-F5344CB8AC3E}">
        <p14:creationId xmlns:p14="http://schemas.microsoft.com/office/powerpoint/2010/main" val="124148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84715"/>
              </p:ext>
            </p:extLst>
          </p:nvPr>
        </p:nvGraphicFramePr>
        <p:xfrm>
          <a:off x="457200" y="548678"/>
          <a:ext cx="8229600" cy="5364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1028411"/>
                <a:gridCol w="1028989"/>
                <a:gridCol w="1028411"/>
                <a:gridCol w="1028989"/>
                <a:gridCol w="1028411"/>
                <a:gridCol w="1028989"/>
              </a:tblGrid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2012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2013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2014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Lorient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Vannes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Lorient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Vannes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Lorient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Vannes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7565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Nombre de consultations médicales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4041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2549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4485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2384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4383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2379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611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de consultations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6590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6869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6762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2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VIH (sérologies + TROD)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1795 + 362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1190+146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1971+307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1089+188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1914+292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1139+265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3493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3555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3610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Hépatite B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653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501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811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488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694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442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1154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1299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1136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Hépatite C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925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603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1165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640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1011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616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1528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1805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1627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Syphilis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764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479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1309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730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1350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829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1243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2039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2179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Chlamydia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404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250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576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343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674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453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</a:tr>
              <a:tr h="30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Total sur les deux sites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654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919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1127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503" marR="62503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6021814"/>
            <a:ext cx="840646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 noter le déménagement du CDAG sur Vannes en 2013 ayant entraîné une baisse passagère de la fréquentation. 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 noter également 5 consultations ayant été supprimées (</a:t>
            </a:r>
            <a:r>
              <a:rPr kumimoji="0" lang="fr-FR" sz="11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CDAG fermé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 en 2014, les IDE du département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ayant été inscrite à une formation départementale spécifique aux infirmières obligatoire sans concertation  avec  le médecin CDAG.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12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CeGIDD</a:t>
            </a:r>
            <a:r>
              <a:rPr lang="fr-FR" dirty="0" smtClean="0"/>
              <a:t> LORIENT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76800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Lieu</a:t>
            </a:r>
            <a:r>
              <a:rPr lang="fr-FR" dirty="0" smtClean="0"/>
              <a:t> : centre médico-social 11 quai de Rohan à Lorient</a:t>
            </a:r>
          </a:p>
          <a:p>
            <a:endParaRPr lang="fr-FR" dirty="0" smtClean="0"/>
          </a:p>
          <a:p>
            <a:r>
              <a:rPr lang="fr-FR" b="1" u="sng" dirty="0" smtClean="0"/>
              <a:t>Ouverture</a:t>
            </a:r>
            <a:r>
              <a:rPr lang="fr-FR" dirty="0" smtClean="0"/>
              <a:t> : 5 séances de </a:t>
            </a:r>
            <a:r>
              <a:rPr lang="fr-FR" b="1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dépistage</a:t>
            </a:r>
            <a:r>
              <a:rPr lang="fr-FR" b="1" dirty="0" smtClean="0"/>
              <a:t> 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lundi de 17 h à 19 h 00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Mardi de 9 h à 17 h 00 sans interruption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Vendredi de 16 h 00 à 19 h 00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Samedi de 8 h 30 à 12 h 00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600" dirty="0" smtClean="0">
                <a:sym typeface="Wingdings"/>
              </a:rPr>
              <a:t></a:t>
            </a:r>
            <a:r>
              <a:rPr lang="fr-FR" sz="1600" dirty="0" smtClean="0"/>
              <a:t>16 h 30 d’ouverture équivalent à environ 5 demi-journées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39778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Présence médecin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fr-FR" sz="1800" dirty="0" smtClean="0"/>
              <a:t>Lundi de 16 h 45 à 19 h 00 </a:t>
            </a:r>
          </a:p>
          <a:p>
            <a:r>
              <a:rPr lang="fr-FR" sz="1800" dirty="0" smtClean="0"/>
              <a:t>Mardi de 8 h 30 à 17 h 30</a:t>
            </a:r>
          </a:p>
          <a:p>
            <a:r>
              <a:rPr lang="fr-FR" sz="1800" dirty="0" smtClean="0"/>
              <a:t>Jeudi : 1 demi-journée ou 1 journée de consultation sexologique      soit environ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/>
              <a:t> </a:t>
            </a:r>
            <a:r>
              <a:rPr lang="fr-FR" sz="1800" dirty="0" smtClean="0"/>
              <a:t>   ou d’intervention extérieure (une fois sur deux)                               24 h 30 de    </a:t>
            </a:r>
          </a:p>
          <a:p>
            <a:pPr>
              <a:spcBef>
                <a:spcPts val="0"/>
              </a:spcBef>
            </a:pPr>
            <a:r>
              <a:rPr lang="fr-FR" sz="1800" dirty="0" smtClean="0"/>
              <a:t> Vendredi de 15 h 15 à 19 h 00                                                          présence</a:t>
            </a:r>
            <a:endParaRPr lang="fr-FR" sz="2000" dirty="0" smtClean="0"/>
          </a:p>
          <a:p>
            <a:r>
              <a:rPr lang="fr-FR" sz="1800" dirty="0" smtClean="0"/>
              <a:t>Samedi de 8 h 30 à 12 h 00			                     soit </a:t>
            </a:r>
            <a:r>
              <a:rPr lang="fr-FR" sz="1600" dirty="0" smtClean="0"/>
              <a:t> </a:t>
            </a:r>
            <a:r>
              <a:rPr lang="fr-FR" sz="1800" b="1" dirty="0"/>
              <a:t>0,62 ETP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u="sng" dirty="0" smtClean="0"/>
              <a:t>Fonctions</a:t>
            </a:r>
            <a:r>
              <a:rPr lang="fr-FR" sz="1800" dirty="0" smtClean="0"/>
              <a:t> : </a:t>
            </a:r>
          </a:p>
          <a:p>
            <a:pPr marL="0" indent="0">
              <a:buNone/>
            </a:pPr>
            <a:r>
              <a:rPr lang="fr-FR" sz="1800" dirty="0" smtClean="0"/>
              <a:t>Consultations pendant les séances de dépistage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 smtClean="0"/>
              <a:t>Consultations de sexologie</a:t>
            </a:r>
          </a:p>
          <a:p>
            <a:pPr marL="0" indent="0">
              <a:buNone/>
            </a:pPr>
            <a:r>
              <a:rPr lang="fr-FR" sz="1800" dirty="0" smtClean="0"/>
              <a:t>Interventions hors-murs</a:t>
            </a:r>
          </a:p>
          <a:p>
            <a:pPr marL="0" indent="0">
              <a:buNone/>
            </a:pPr>
            <a:r>
              <a:rPr lang="fr-FR" sz="1800" dirty="0" smtClean="0"/>
              <a:t>Coordination - administratif</a:t>
            </a:r>
            <a:endParaRPr lang="fr-FR" sz="1800" dirty="0"/>
          </a:p>
        </p:txBody>
      </p:sp>
      <p:sp>
        <p:nvSpPr>
          <p:cNvPr id="4" name="Accolade fermante 3"/>
          <p:cNvSpPr/>
          <p:nvPr/>
        </p:nvSpPr>
        <p:spPr>
          <a:xfrm>
            <a:off x="3491880" y="4638327"/>
            <a:ext cx="576064" cy="11817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355976" y="4767535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dehors des séances de dépistage</a:t>
            </a: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7236296" y="1612852"/>
            <a:ext cx="45719" cy="19601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1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/>
          <a:lstStyle/>
          <a:p>
            <a:r>
              <a:rPr lang="fr-FR" dirty="0" smtClean="0"/>
              <a:t>Présence IDE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4785395"/>
          </a:xfrm>
        </p:spPr>
        <p:txBody>
          <a:bodyPr>
            <a:noAutofit/>
          </a:bodyPr>
          <a:lstStyle/>
          <a:p>
            <a:r>
              <a:rPr lang="fr-FR" sz="1800" dirty="0" smtClean="0"/>
              <a:t>Lundi de 14 h à 19 h 00</a:t>
            </a:r>
          </a:p>
          <a:p>
            <a:r>
              <a:rPr lang="fr-FR" sz="1800" dirty="0" smtClean="0"/>
              <a:t>Mardi de 8 h 30 à 17 h 30</a:t>
            </a:r>
          </a:p>
          <a:p>
            <a:pPr>
              <a:buFont typeface="Wingdings" pitchFamily="2" charset="2"/>
              <a:buChar char="§"/>
            </a:pPr>
            <a:r>
              <a:rPr lang="fr-FR" sz="1800" dirty="0" smtClean="0"/>
              <a:t>Jeudi : 1 demi-journée d’intervention extérieure        soit environ 24 h 30 de</a:t>
            </a:r>
            <a:endParaRPr lang="fr-FR" sz="1800" dirty="0"/>
          </a:p>
          <a:p>
            <a:r>
              <a:rPr lang="fr-FR" sz="1800" dirty="0"/>
              <a:t>Vendredi de 14 h 00 à 19 h 00 			</a:t>
            </a:r>
            <a:r>
              <a:rPr lang="fr-FR" sz="1800" dirty="0" smtClean="0"/>
              <a:t>présence soit </a:t>
            </a:r>
            <a:r>
              <a:rPr lang="fr-FR" sz="2000" b="1" dirty="0"/>
              <a:t>0,63 </a:t>
            </a:r>
            <a:r>
              <a:rPr lang="fr-FR" sz="2000" b="1" dirty="0" smtClean="0"/>
              <a:t>ETP</a:t>
            </a:r>
            <a:endParaRPr lang="fr-FR" sz="2000" dirty="0" smtClean="0"/>
          </a:p>
          <a:p>
            <a:r>
              <a:rPr lang="fr-FR" sz="1800" dirty="0" smtClean="0"/>
              <a:t>Samedi de 9 h 30 à 12 h 00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u="sng" dirty="0" smtClean="0"/>
              <a:t>Fonctions </a:t>
            </a:r>
            <a:r>
              <a:rPr lang="fr-FR" sz="1800" dirty="0" smtClean="0"/>
              <a:t>: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</a:t>
            </a:r>
            <a:r>
              <a:rPr lang="fr-FR" sz="1800" dirty="0" smtClean="0"/>
              <a:t>prélèvement pendant les séances de dépistage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</a:t>
            </a:r>
            <a:r>
              <a:rPr lang="fr-FR" sz="1800" dirty="0" smtClean="0"/>
              <a:t>Consultations TROD avec ou sans RDV (mardi matin)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</a:t>
            </a:r>
            <a:r>
              <a:rPr lang="fr-FR" sz="1800" dirty="0" smtClean="0"/>
              <a:t>Rendu de résultats (mardi matin)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</a:t>
            </a:r>
            <a:r>
              <a:rPr lang="fr-FR" sz="1800" dirty="0" smtClean="0"/>
              <a:t>Accueil, contraception d’urgence, test de grossesse, informations,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   transport des tubes au laboratoire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S</a:t>
            </a:r>
            <a:r>
              <a:rPr lang="fr-FR" sz="1800" dirty="0" smtClean="0"/>
              <a:t>aisie des résultats sur le logiciel </a:t>
            </a:r>
            <a:r>
              <a:rPr lang="fr-FR" sz="1800" dirty="0" err="1" smtClean="0"/>
              <a:t>siloxane</a:t>
            </a:r>
            <a:r>
              <a:rPr lang="fr-FR" sz="1800" dirty="0" smtClean="0"/>
              <a:t>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</a:t>
            </a:r>
            <a:r>
              <a:rPr lang="fr-FR" sz="1800" dirty="0" smtClean="0"/>
              <a:t>Interventions extérieures</a:t>
            </a:r>
            <a:endParaRPr lang="fr-FR" sz="1800" dirty="0"/>
          </a:p>
        </p:txBody>
      </p:sp>
      <p:sp>
        <p:nvSpPr>
          <p:cNvPr id="4" name="Accolade fermante 3"/>
          <p:cNvSpPr/>
          <p:nvPr/>
        </p:nvSpPr>
        <p:spPr>
          <a:xfrm>
            <a:off x="7020272" y="4774749"/>
            <a:ext cx="504056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524328" y="5177180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dehors des séances de dépistage</a:t>
            </a: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5652120" y="1566338"/>
            <a:ext cx="144016" cy="17186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22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CeGIDD</a:t>
            </a:r>
            <a:r>
              <a:rPr lang="fr-FR" dirty="0" smtClean="0"/>
              <a:t> VANNES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4525963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Lieu</a:t>
            </a:r>
            <a:r>
              <a:rPr lang="fr-FR" dirty="0" smtClean="0"/>
              <a:t> : Centre médico-social bd de la Paix à Vannes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u="sng" dirty="0" smtClean="0"/>
              <a:t>Ouverture</a:t>
            </a:r>
            <a:r>
              <a:rPr lang="fr-FR" dirty="0" smtClean="0"/>
              <a:t> : 3 séances de </a:t>
            </a:r>
            <a:r>
              <a:rPr lang="fr-FR" b="1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dépistage</a:t>
            </a:r>
            <a:r>
              <a:rPr lang="fr-FR" dirty="0" smtClean="0"/>
              <a:t> 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lundi de 13 h 30 à 16 h 15 (dont 45 mn sur RDV pour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les mineurs étrangers isolés)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Jeudi de 14 h à 16 h 00 (consultations IDE)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Vendredi de 10 h 00 à 14 h 30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>
                <a:sym typeface="Wingdings"/>
              </a:rPr>
              <a:t></a:t>
            </a:r>
            <a:r>
              <a:rPr lang="fr-FR" sz="1600" dirty="0" smtClean="0"/>
              <a:t>9 h 15 d’ouverture équivalent à environ 3 demi-journées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6650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Présence médecin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Autofit/>
          </a:bodyPr>
          <a:lstStyle/>
          <a:p>
            <a:r>
              <a:rPr lang="fr-FR" sz="1800" dirty="0" smtClean="0"/>
              <a:t>Lundi matin : de 9 h 15 à 12 h 45 : consultation sexologique   </a:t>
            </a:r>
          </a:p>
          <a:p>
            <a:pPr marL="0" indent="0">
              <a:buNone/>
            </a:pPr>
            <a:r>
              <a:rPr lang="fr-FR" sz="1800" dirty="0"/>
              <a:t> </a:t>
            </a:r>
            <a:r>
              <a:rPr lang="fr-FR" sz="1800" dirty="0" smtClean="0"/>
              <a:t>  (1 fois sur 2 au CDAG ou au CPEF)                                              soit environ</a:t>
            </a:r>
          </a:p>
          <a:p>
            <a:r>
              <a:rPr lang="fr-FR" sz="1800" dirty="0" smtClean="0"/>
              <a:t>Lundi après-midi : de 13 h à 16 h 00 			     17 </a:t>
            </a:r>
            <a:r>
              <a:rPr lang="fr-FR" sz="1800" dirty="0"/>
              <a:t>h </a:t>
            </a:r>
            <a:r>
              <a:rPr lang="fr-FR" sz="1800" dirty="0" smtClean="0"/>
              <a:t>00  </a:t>
            </a:r>
            <a:r>
              <a:rPr lang="fr-FR" sz="1800" dirty="0"/>
              <a:t>de </a:t>
            </a:r>
            <a:endParaRPr lang="fr-FR" sz="1800" dirty="0" smtClean="0"/>
          </a:p>
          <a:p>
            <a:r>
              <a:rPr lang="fr-FR" sz="1800" dirty="0" smtClean="0"/>
              <a:t>Jeudi : 1 demi-journée de consultation </a:t>
            </a:r>
            <a:r>
              <a:rPr lang="fr-FR" sz="1800" dirty="0"/>
              <a:t>sexologique                 </a:t>
            </a:r>
            <a:r>
              <a:rPr lang="fr-FR" sz="1800" dirty="0" smtClean="0"/>
              <a:t>       présence</a:t>
            </a:r>
            <a:endParaRPr lang="fr-FR" sz="1800" dirty="0"/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    ou </a:t>
            </a:r>
            <a:r>
              <a:rPr lang="fr-FR" sz="1800" dirty="0"/>
              <a:t>d’intervention extérieure   (2 jeudi par mois</a:t>
            </a:r>
            <a:r>
              <a:rPr lang="fr-FR" sz="1800" dirty="0" smtClean="0"/>
              <a:t>)                           s</a:t>
            </a:r>
            <a:r>
              <a:rPr lang="fr-FR" sz="1600" dirty="0" smtClean="0"/>
              <a:t>oit </a:t>
            </a:r>
            <a:r>
              <a:rPr lang="fr-FR" sz="1800" b="1" dirty="0" smtClean="0"/>
              <a:t>0,43 </a:t>
            </a:r>
            <a:r>
              <a:rPr lang="fr-FR" sz="1800" b="1" dirty="0"/>
              <a:t>ETP</a:t>
            </a:r>
            <a:endParaRPr lang="fr-FR" sz="1800" dirty="0"/>
          </a:p>
          <a:p>
            <a:r>
              <a:rPr lang="fr-FR" sz="1800" dirty="0" smtClean="0"/>
              <a:t>Vendredi </a:t>
            </a:r>
            <a:r>
              <a:rPr lang="fr-FR" sz="1800" dirty="0"/>
              <a:t>de </a:t>
            </a:r>
            <a:r>
              <a:rPr lang="fr-FR" sz="1800" dirty="0" smtClean="0"/>
              <a:t>9 </a:t>
            </a:r>
            <a:r>
              <a:rPr lang="fr-FR" sz="1800" dirty="0"/>
              <a:t>h 30 à 14 h </a:t>
            </a:r>
            <a:r>
              <a:rPr lang="fr-FR" sz="1800" dirty="0" smtClean="0"/>
              <a:t>30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+ 1 h 30 de trajet aller-retour à chaque déplacement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u="sng" dirty="0" smtClean="0"/>
              <a:t>Fonctions</a:t>
            </a:r>
            <a:r>
              <a:rPr lang="fr-FR" sz="1800" dirty="0" smtClean="0"/>
              <a:t> : </a:t>
            </a:r>
          </a:p>
          <a:p>
            <a:pPr marL="0" indent="0">
              <a:buNone/>
            </a:pPr>
            <a:r>
              <a:rPr lang="fr-FR" sz="1800" dirty="0">
                <a:sym typeface="Wingdings"/>
              </a:rPr>
              <a:t> </a:t>
            </a:r>
            <a:r>
              <a:rPr lang="fr-FR" sz="1800" dirty="0" smtClean="0"/>
              <a:t>Consultations pendant les séances de dépistage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</a:t>
            </a:r>
            <a:r>
              <a:rPr lang="fr-FR" sz="1800" dirty="0" smtClean="0"/>
              <a:t>Consultations de sexologie</a:t>
            </a:r>
          </a:p>
          <a:p>
            <a:pPr marL="0" indent="0">
              <a:buNone/>
            </a:pPr>
            <a:r>
              <a:rPr lang="fr-FR" sz="1800" dirty="0">
                <a:sym typeface="Wingdings"/>
              </a:rPr>
              <a:t> </a:t>
            </a:r>
            <a:r>
              <a:rPr lang="fr-FR" sz="1800" dirty="0" smtClean="0"/>
              <a:t>Interventions hors-murs</a:t>
            </a:r>
          </a:p>
          <a:p>
            <a:pPr marL="0" indent="0">
              <a:buNone/>
            </a:pPr>
            <a:r>
              <a:rPr lang="fr-FR" sz="1800" dirty="0">
                <a:sym typeface="Wingdings"/>
              </a:rPr>
              <a:t> </a:t>
            </a:r>
            <a:r>
              <a:rPr lang="fr-FR" sz="1800" dirty="0" smtClean="0"/>
              <a:t>Coordination - administratif</a:t>
            </a:r>
            <a:endParaRPr lang="fr-FR" sz="1800" dirty="0"/>
          </a:p>
        </p:txBody>
      </p:sp>
      <p:sp>
        <p:nvSpPr>
          <p:cNvPr id="4" name="Accolade fermante 3"/>
          <p:cNvSpPr/>
          <p:nvPr/>
        </p:nvSpPr>
        <p:spPr>
          <a:xfrm>
            <a:off x="4067944" y="5296294"/>
            <a:ext cx="45719" cy="12211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355976" y="544522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dehors des séances de dépistage</a:t>
            </a: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6728496" y="1628800"/>
            <a:ext cx="268158" cy="2520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2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831304"/>
          </a:xfrm>
        </p:spPr>
        <p:txBody>
          <a:bodyPr/>
          <a:lstStyle/>
          <a:p>
            <a:r>
              <a:rPr lang="fr-FR" dirty="0" smtClean="0"/>
              <a:t>Présence IDE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4641379"/>
          </a:xfrm>
        </p:spPr>
        <p:txBody>
          <a:bodyPr>
            <a:noAutofit/>
          </a:bodyPr>
          <a:lstStyle/>
          <a:p>
            <a:r>
              <a:rPr lang="fr-FR" sz="1800" dirty="0" smtClean="0"/>
              <a:t>Lundi de 13 h à 16 h 30</a:t>
            </a:r>
          </a:p>
          <a:p>
            <a:r>
              <a:rPr lang="fr-FR" sz="1800" dirty="0" smtClean="0"/>
              <a:t>Jeudi : 14 h 00 à 16 h 00                                       soit environ 15 h 30</a:t>
            </a:r>
          </a:p>
          <a:p>
            <a:r>
              <a:rPr lang="fr-FR" sz="1800" dirty="0" smtClean="0"/>
              <a:t>Vendredi de 9 h 00 à 16 h 00                                de </a:t>
            </a:r>
            <a:r>
              <a:rPr lang="fr-FR" sz="1800" dirty="0"/>
              <a:t>présence</a:t>
            </a:r>
            <a:endParaRPr lang="fr-FR" sz="1800" dirty="0" smtClean="0"/>
          </a:p>
          <a:p>
            <a:r>
              <a:rPr lang="fr-FR" sz="1800" dirty="0" smtClean="0"/>
              <a:t>+ 1 demi-journée d’interventions extérieures        soit environ  </a:t>
            </a:r>
            <a:r>
              <a:rPr lang="fr-FR" sz="1800" b="1" dirty="0" smtClean="0"/>
              <a:t>0,40 ETP mais  					                        0,48 d’un 80%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u="sng" dirty="0" smtClean="0"/>
              <a:t>Fonctions</a:t>
            </a:r>
            <a:r>
              <a:rPr lang="fr-FR" sz="1800" dirty="0" smtClean="0"/>
              <a:t> :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</a:t>
            </a:r>
            <a:r>
              <a:rPr lang="fr-FR" sz="1800" dirty="0" smtClean="0"/>
              <a:t>Prélèvement pendant les séances de dépistage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</a:t>
            </a:r>
            <a:r>
              <a:rPr lang="fr-FR" sz="1800" dirty="0" smtClean="0"/>
              <a:t>Consultations TROD avec ou sans RDV (jeudi après-midi)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</a:t>
            </a:r>
            <a:r>
              <a:rPr lang="fr-FR" sz="1800" dirty="0" smtClean="0"/>
              <a:t>Rendu de résultats (jeudi après-midi)</a:t>
            </a:r>
          </a:p>
          <a:p>
            <a:pPr marL="0" indent="0">
              <a:buNone/>
            </a:pPr>
            <a:r>
              <a:rPr lang="fr-FR" sz="1800" dirty="0">
                <a:sym typeface="Wingdings"/>
              </a:rPr>
              <a:t> </a:t>
            </a:r>
            <a:r>
              <a:rPr lang="fr-FR" sz="1800" dirty="0" smtClean="0"/>
              <a:t>Accueil, contraception d’urgence, test de grossesse, informations,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T</a:t>
            </a:r>
            <a:r>
              <a:rPr lang="fr-FR" sz="1800" dirty="0" smtClean="0"/>
              <a:t>ransport des tubes au laboratoire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S</a:t>
            </a:r>
            <a:r>
              <a:rPr lang="fr-FR" sz="1800" dirty="0" smtClean="0"/>
              <a:t>aisie des résultats sur le logiciel </a:t>
            </a:r>
            <a:r>
              <a:rPr lang="fr-FR" sz="1800" dirty="0" err="1" smtClean="0"/>
              <a:t>siloxane</a:t>
            </a:r>
            <a:r>
              <a:rPr lang="fr-FR" sz="1800" dirty="0" smtClean="0"/>
              <a:t> </a:t>
            </a:r>
          </a:p>
          <a:p>
            <a:pPr marL="0" indent="0">
              <a:buNone/>
            </a:pPr>
            <a:r>
              <a:rPr lang="fr-FR" sz="1800" dirty="0" smtClean="0">
                <a:sym typeface="Wingdings"/>
              </a:rPr>
              <a:t> </a:t>
            </a:r>
            <a:r>
              <a:rPr lang="fr-FR" sz="1800" dirty="0" smtClean="0"/>
              <a:t>Interventions extérieures</a:t>
            </a:r>
            <a:endParaRPr lang="fr-FR" sz="1800" dirty="0"/>
          </a:p>
        </p:txBody>
      </p:sp>
      <p:sp>
        <p:nvSpPr>
          <p:cNvPr id="4" name="Accolade fermante 3"/>
          <p:cNvSpPr/>
          <p:nvPr/>
        </p:nvSpPr>
        <p:spPr>
          <a:xfrm>
            <a:off x="7129741" y="4466729"/>
            <a:ext cx="648072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631832" y="4869160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dehors des séances de dépistage</a:t>
            </a: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5076056" y="1556792"/>
            <a:ext cx="432048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72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462</TotalTime>
  <Words>992</Words>
  <Application>Microsoft Office PowerPoint</Application>
  <PresentationFormat>Affichage à l'écran (4:3)</PresentationFormat>
  <Paragraphs>331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Clarté</vt:lpstr>
      <vt:lpstr>CeGIDD  LORIENT et VANNES</vt:lpstr>
      <vt:lpstr>Présentation PowerPoint</vt:lpstr>
      <vt:lpstr>Présentation PowerPoint</vt:lpstr>
      <vt:lpstr>CeGIDD LORIENT</vt:lpstr>
      <vt:lpstr>Présence médecin</vt:lpstr>
      <vt:lpstr>Présence IDE</vt:lpstr>
      <vt:lpstr>CeGIDD VANNES</vt:lpstr>
      <vt:lpstr>Présence médecin</vt:lpstr>
      <vt:lpstr>Présence IDE</vt:lpstr>
      <vt:lpstr>Missions des CeGIDD</vt:lpstr>
      <vt:lpstr>ACTIVITES HORS-MURS</vt:lpstr>
      <vt:lpstr>Présentation PowerPoint</vt:lpstr>
      <vt:lpstr>PARTENARIAT</vt:lpstr>
      <vt:lpstr>Présentation PowerPoint</vt:lpstr>
      <vt:lpstr>BUDGET DU PERSONNEL</vt:lpstr>
      <vt:lpstr>BUDGET PREVISIONNEL SOUHAITE sur les deux sites</vt:lpstr>
    </vt:vector>
  </TitlesOfParts>
  <Company>CG56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FREMAUX-F</dc:creator>
  <cp:lastModifiedBy>profil</cp:lastModifiedBy>
  <cp:revision>49</cp:revision>
  <cp:lastPrinted>2015-03-05T15:13:43Z</cp:lastPrinted>
  <dcterms:created xsi:type="dcterms:W3CDTF">2015-03-03T10:01:02Z</dcterms:created>
  <dcterms:modified xsi:type="dcterms:W3CDTF">2015-03-06T17:42:50Z</dcterms:modified>
</cp:coreProperties>
</file>