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4" r:id="rId3"/>
    <p:sldId id="258" r:id="rId4"/>
    <p:sldId id="269" r:id="rId5"/>
    <p:sldId id="271" r:id="rId6"/>
    <p:sldId id="270" r:id="rId7"/>
    <p:sldId id="259" r:id="rId8"/>
    <p:sldId id="266" r:id="rId9"/>
    <p:sldId id="264" r:id="rId10"/>
    <p:sldId id="273" r:id="rId11"/>
    <p:sldId id="265" r:id="rId12"/>
  </p:sldIdLst>
  <p:sldSz cx="9144000" cy="5715000" type="screen16x10"/>
  <p:notesSz cx="6797675" cy="9928225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283" autoAdjust="0"/>
  </p:normalViewPr>
  <p:slideViewPr>
    <p:cSldViewPr snapToGrid="0" snapToObjects="1">
      <p:cViewPr varScale="1">
        <p:scale>
          <a:sx n="128" d="100"/>
          <a:sy n="128" d="100"/>
        </p:scale>
        <p:origin x="-84" y="-13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324F2E8-DEE4-4B72-B51B-B188DFB783B7}" type="datetimeFigureOut">
              <a:rPr lang="fr-FR"/>
              <a:pPr>
                <a:defRPr/>
              </a:pPr>
              <a:t>13/03/2015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F77B22B-98DB-4DBB-BA93-1078649D9F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A004ACA-346C-443E-8980-43EC5D60E2B8}" type="datetimeFigureOut">
              <a:rPr lang="fr-FR"/>
              <a:pPr>
                <a:defRPr/>
              </a:pPr>
              <a:t>13/03/2015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44538"/>
            <a:ext cx="59563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8A1B00B-42D9-463F-9B34-6251458B150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B3951A1-6989-478E-A0F7-BEAAFAD49610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smtClean="0"/>
              <a:t>Insister sur risque</a:t>
            </a:r>
          </a:p>
          <a:p>
            <a:pPr eaLnBrk="1" hangingPunct="1">
              <a:spcBef>
                <a:spcPct val="0"/>
              </a:spcBef>
            </a:pPr>
            <a:r>
              <a:rPr lang="fr-FR" smtClean="0"/>
              <a:t>Insister sur précarité</a:t>
            </a:r>
          </a:p>
        </p:txBody>
      </p:sp>
      <p:sp>
        <p:nvSpPr>
          <p:cNvPr id="1741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1EDA16-C478-4917-975E-A88D162567D3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smtClean="0"/>
              <a:t>Insister sur l’ouverture du Lundi liée à la prise de risque du week-end, et celle du samedi pour toucher un public différent de celui de la semaine.</a:t>
            </a:r>
          </a:p>
        </p:txBody>
      </p:sp>
      <p:sp>
        <p:nvSpPr>
          <p:cNvPr id="19459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AD0B05-B70D-4AA6-B9FB-DBECD938FE76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514AC3-F4C3-411D-9084-08C54CA45610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 eaLnBrk="1" hangingPunct="1">
              <a:spcBef>
                <a:spcPct val="0"/>
              </a:spcBef>
            </a:pPr>
            <a:r>
              <a:rPr lang="fr-FR" smtClean="0"/>
              <a:t>Coopération avec le CDV : </a:t>
            </a:r>
            <a:r>
              <a:rPr lang="fr-FR" sz="1800" smtClean="0"/>
              <a:t>(gestion des stock)</a:t>
            </a:r>
          </a:p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3555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0DC2A5-60A5-460D-8C7A-0A04DC595B5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smtClean="0"/>
              <a:t>10% ETP = ½ journée par semaine.</a:t>
            </a:r>
          </a:p>
          <a:p>
            <a:pPr eaLnBrk="1" hangingPunct="1">
              <a:spcBef>
                <a:spcPct val="0"/>
              </a:spcBef>
            </a:pPr>
            <a:r>
              <a:rPr lang="fr-FR" smtClean="0"/>
              <a:t>Personnel sur cette dia = 310 004€</a:t>
            </a:r>
          </a:p>
          <a:p>
            <a:pPr eaLnBrk="1" hangingPunct="1">
              <a:spcBef>
                <a:spcPct val="0"/>
              </a:spcBef>
            </a:pPr>
            <a:endParaRPr lang="fr-FR" smtClean="0"/>
          </a:p>
          <a:p>
            <a:pPr eaLnBrk="1" hangingPunct="1">
              <a:spcBef>
                <a:spcPct val="0"/>
              </a:spcBef>
            </a:pPr>
            <a:r>
              <a:rPr lang="fr-FR" smtClean="0"/>
              <a:t>0.6 ETP pour le local et 0.2 pour l’extérieur</a:t>
            </a:r>
          </a:p>
          <a:p>
            <a:pPr eaLnBrk="1" hangingPunct="1">
              <a:spcBef>
                <a:spcPct val="0"/>
              </a:spcBef>
            </a:pPr>
            <a:r>
              <a:rPr lang="fr-FR" smtClean="0"/>
              <a:t>Vacations : dermato (0.10), sexo etc</a:t>
            </a:r>
          </a:p>
        </p:txBody>
      </p:sp>
      <p:sp>
        <p:nvSpPr>
          <p:cNvPr id="2765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94E661-67BC-40C0-A821-68534B8DD499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smtClean="0"/>
              <a:t>480 258 hors charges</a:t>
            </a:r>
          </a:p>
        </p:txBody>
      </p:sp>
      <p:sp>
        <p:nvSpPr>
          <p:cNvPr id="29699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043490-03DD-4A65-A069-F1752D880C91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smtClean="0"/>
              <a:t>Outils modernes : unité mobile de dépistage, TROD combinés etc…</a:t>
            </a:r>
          </a:p>
        </p:txBody>
      </p:sp>
      <p:sp>
        <p:nvSpPr>
          <p:cNvPr id="3174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3BC245-CE0D-49A2-BD72-E8C662D92BEE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851648" cy="15240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690447"/>
            <a:ext cx="7854696" cy="14605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99448-53D0-42C3-A0CA-7C3EFE531BEE}" type="datetime1">
              <a:rPr lang="fr-FR"/>
              <a:pPr>
                <a:defRPr/>
              </a:pPr>
              <a:t>13/03/2015</a:t>
            </a:fld>
            <a:endParaRPr lang="fr-FR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57D73-8BD8-4F85-96AD-27D5CF4BD01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C56CA-C4DB-496F-AA6D-99930F31E3EC}" type="datetime1">
              <a:rPr lang="fr-FR"/>
              <a:pPr>
                <a:defRPr/>
              </a:pPr>
              <a:t>13/03/2015</a:t>
            </a:fld>
            <a:endParaRPr lang="fr-F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628A4-0B5F-4C37-8EC2-775499DF27F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1"/>
            <a:ext cx="2057400" cy="4343136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1"/>
            <a:ext cx="6019800" cy="4343136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CEE3A-D409-438B-9B32-60E33FF3E786}" type="datetime1">
              <a:rPr lang="fr-FR"/>
              <a:pPr>
                <a:defRPr/>
              </a:pPr>
              <a:t>13/03/2015</a:t>
            </a:fld>
            <a:endParaRPr lang="fr-F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DAF51-F81E-4629-9455-8868E66879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474B0-3F3E-449D-A0A1-07685545B25B}" type="datetime1">
              <a:rPr lang="fr-FR"/>
              <a:pPr>
                <a:defRPr/>
              </a:pPr>
              <a:t>13/03/2015</a:t>
            </a:fld>
            <a:endParaRPr lang="fr-F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0E5C-26E1-44D0-9637-C826A2675C2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097280"/>
            <a:ext cx="7772400" cy="1135380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253887"/>
            <a:ext cx="7772400" cy="1258093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F98EE-9FBE-4E2E-A4BF-DEF864FFFABE}" type="datetime1">
              <a:rPr lang="fr-FR"/>
              <a:pPr>
                <a:defRPr/>
              </a:pPr>
              <a:t>13/03/2015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D7040-A4E7-4A2F-999C-EAD6CD85B15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6740"/>
            <a:ext cx="8229600" cy="9525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071"/>
            <a:ext cx="4038600" cy="36957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071"/>
            <a:ext cx="4038600" cy="36957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CF675-2C4D-4DEE-8743-B27B796815F8}" type="datetime1">
              <a:rPr lang="fr-FR"/>
              <a:pPr>
                <a:defRPr/>
              </a:pPr>
              <a:t>13/03/2015</a:t>
            </a:fld>
            <a:endParaRPr lang="fr-F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D70FC-D5D4-4DA2-B2CE-FDDF6CB5B20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6740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46040"/>
            <a:ext cx="4040188" cy="549460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549798"/>
            <a:ext cx="4041775" cy="54570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095500"/>
            <a:ext cx="4040188" cy="320476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095500"/>
            <a:ext cx="4041775" cy="320476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FF247-D2DA-4BDA-B957-2C15F11CEE75}" type="datetime1">
              <a:rPr lang="fr-FR"/>
              <a:pPr>
                <a:defRPr/>
              </a:pPr>
              <a:t>13/03/2015</a:t>
            </a:fld>
            <a:endParaRPr lang="fr-FR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9FBD7-5366-4B00-8E73-87A64F53EE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6740"/>
            <a:ext cx="8305800" cy="9525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0AA55-3310-459F-9920-A17365765ACE}" type="datetime1">
              <a:rPr lang="fr-FR"/>
              <a:pPr>
                <a:defRPr/>
              </a:pPr>
              <a:t>13/03/2015</a:t>
            </a:fld>
            <a:endParaRPr lang="fr-FR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BAC40-BA9B-4593-A389-5C59B779285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AF7BB-E48E-4280-8DA1-DE83BFF618E5}" type="datetime1">
              <a:rPr lang="fr-FR"/>
              <a:pPr>
                <a:defRPr/>
              </a:pPr>
              <a:t>13/03/2015</a:t>
            </a:fld>
            <a:endParaRPr lang="fr-F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31DAA-CA26-4A7C-BB1B-DBFA36CCC87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28627"/>
            <a:ext cx="2743200" cy="968375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397000"/>
            <a:ext cx="2743200" cy="3810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397000"/>
            <a:ext cx="5111750" cy="3810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0ED97-8D9E-4885-B543-EE21AE526B84}" type="datetime1">
              <a:rPr lang="fr-FR"/>
              <a:pPr>
                <a:defRPr/>
              </a:pPr>
              <a:t>13/03/2015</a:t>
            </a:fld>
            <a:endParaRPr lang="fr-F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29C11-1DE0-4F77-9FFC-3AE0C4CC80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923925"/>
            <a:ext cx="5257800" cy="34290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4467225"/>
            <a:ext cx="155575" cy="12858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4846638"/>
            <a:ext cx="9163050" cy="8683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5183188"/>
            <a:ext cx="4762500" cy="53181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80830"/>
            <a:ext cx="2212848" cy="131885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357321"/>
            <a:ext cx="2209800" cy="181610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999598"/>
            <a:ext cx="4617720" cy="327660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DEBEA-6AD0-45EB-BA1C-F373642D0351}" type="datetime1">
              <a:rPr lang="fr-FR"/>
              <a:pPr>
                <a:defRPr/>
              </a:pPr>
              <a:t>13/03/2015</a:t>
            </a:fld>
            <a:endParaRPr lang="fr-FR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5297488"/>
            <a:ext cx="609600" cy="3032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ABD8A-178E-4D68-A6F5-D2E569DB21F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6350"/>
            <a:ext cx="9163050" cy="8683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6350"/>
            <a:ext cx="4762500" cy="5318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587375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12900"/>
            <a:ext cx="8229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5297488"/>
            <a:ext cx="2133600" cy="303212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252A28B-8D88-4069-A378-717AB4A67DDA}" type="datetime1">
              <a:rPr lang="fr-FR"/>
              <a:pPr>
                <a:defRPr/>
              </a:pPr>
              <a:t>13/03/2015</a:t>
            </a:fld>
            <a:endParaRPr lang="fr-F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5297488"/>
            <a:ext cx="3352800" cy="303212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5297488"/>
            <a:ext cx="762000" cy="303212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35C33BC-DE41-44AC-BAD3-17F90BA689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168275"/>
            <a:ext cx="9180513" cy="54133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14" name="Image 13" descr="Logo CHU Rennes HR.jpg"/>
          <p:cNvPicPr>
            <a:picLocks noChangeAspect="1"/>
          </p:cNvPicPr>
          <p:nvPr userDrawn="1"/>
        </p:nvPicPr>
        <p:blipFill>
          <a:blip r:embed="rId13">
            <a:extLst/>
          </a:blip>
          <a:stretch>
            <a:fillRect/>
          </a:stretch>
        </p:blipFill>
        <p:spPr>
          <a:xfrm>
            <a:off x="149352" y="5271634"/>
            <a:ext cx="257099" cy="3163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9" r:id="rId2"/>
    <p:sldLayoutId id="2147483781" r:id="rId3"/>
    <p:sldLayoutId id="2147483778" r:id="rId4"/>
    <p:sldLayoutId id="2147483777" r:id="rId5"/>
    <p:sldLayoutId id="2147483776" r:id="rId6"/>
    <p:sldLayoutId id="2147483775" r:id="rId7"/>
    <p:sldLayoutId id="2147483774" r:id="rId8"/>
    <p:sldLayoutId id="2147483782" r:id="rId9"/>
    <p:sldLayoutId id="2147483773" r:id="rId10"/>
    <p:sldLayoutId id="214748377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4800" smtClean="0">
                <a:cs typeface="Calibri" pitchFamily="34" charset="0"/>
              </a:rPr>
              <a:t>Le futur CeGIDD</a:t>
            </a:r>
            <a:br>
              <a:rPr lang="fr-FR" sz="4800" smtClean="0">
                <a:cs typeface="Calibri" pitchFamily="34" charset="0"/>
              </a:rPr>
            </a:br>
            <a:r>
              <a:rPr lang="fr-FR" sz="4800" smtClean="0">
                <a:cs typeface="Calibri" pitchFamily="34" charset="0"/>
              </a:rPr>
              <a:t>spécialisé de Rennes</a:t>
            </a:r>
          </a:p>
        </p:txBody>
      </p:sp>
      <p:sp>
        <p:nvSpPr>
          <p:cNvPr id="2" name="Sous-titre 2"/>
          <p:cNvSpPr>
            <a:spLocks noGrp="1"/>
          </p:cNvSpPr>
          <p:nvPr>
            <p:ph type="subTitle" idx="1"/>
          </p:nvPr>
        </p:nvSpPr>
        <p:spPr>
          <a:xfrm>
            <a:off x="0" y="2690813"/>
            <a:ext cx="8388350" cy="1460500"/>
          </a:xfrm>
        </p:spPr>
        <p:txBody>
          <a:bodyPr/>
          <a:lstStyle/>
          <a:p>
            <a:pPr marR="0" eaLnBrk="1" hangingPunct="1"/>
            <a:r>
              <a:rPr lang="fr-FR" sz="2400" smtClean="0"/>
              <a:t>Un centre de dépistage et de prise en charge orienté </a:t>
            </a:r>
          </a:p>
          <a:p>
            <a:pPr marR="0" eaLnBrk="1" hangingPunct="1"/>
            <a:r>
              <a:rPr lang="fr-FR" sz="2400" smtClean="0"/>
              <a:t>vers la santé sexuelle, en lien avec les acteurs du territoire 5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3B1568-83ED-4073-9462-0C88F5F823A5}" type="slidenum">
              <a:rPr lang="fr-FR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smtClean="0">
                <a:cs typeface="Calibri" pitchFamily="34" charset="0"/>
              </a:rPr>
              <a:t>Coût de fonctionnement</a:t>
            </a:r>
            <a:r>
              <a:rPr lang="fr-FR" sz="4000" smtClean="0">
                <a:solidFill>
                  <a:srgbClr val="7B9899"/>
                </a:solidFill>
                <a:cs typeface="Calibri" pitchFamily="34" charset="0"/>
              </a:rPr>
              <a:t> </a:t>
            </a:r>
            <a:r>
              <a:rPr lang="fr-FR" sz="4000" smtClean="0">
                <a:cs typeface="Calibri" pitchFamily="34" charset="0"/>
              </a:rPr>
              <a:t>annuel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B5F56-3878-4C11-9493-4889FE788371}" type="slidenum">
              <a:rPr lang="fr-FR"/>
              <a:pPr>
                <a:defRPr/>
              </a:pPr>
              <a:t>10</a:t>
            </a:fld>
            <a:endParaRPr lang="fr-FR"/>
          </a:p>
        </p:txBody>
      </p:sp>
      <p:graphicFrame>
        <p:nvGraphicFramePr>
          <p:cNvPr id="30767" name="Group 47"/>
          <p:cNvGraphicFramePr>
            <a:graphicFrameLocks noGrp="1"/>
          </p:cNvGraphicFramePr>
          <p:nvPr/>
        </p:nvGraphicFramePr>
        <p:xfrm>
          <a:off x="493713" y="1500188"/>
          <a:ext cx="8035925" cy="3611562"/>
        </p:xfrm>
        <a:graphic>
          <a:graphicData uri="http://schemas.openxmlformats.org/drawingml/2006/table">
            <a:tbl>
              <a:tblPr/>
              <a:tblGrid>
                <a:gridCol w="3197225"/>
                <a:gridCol w="2160587"/>
                <a:gridCol w="2678113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Poste de dépense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Coûts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Remarques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Personnel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301 258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Biologie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165 000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Coût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Médicaments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6 000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Extencilline, azithromycine,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pilule du lendemain…vaccins en dehors d’HPV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Consommables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TROD, préservatifs etc…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Fonctionnement/Hors les murs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Charges de structure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72 038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15 % du budget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556296 €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re 1"/>
          <p:cNvSpPr>
            <a:spLocks noGrp="1"/>
          </p:cNvSpPr>
          <p:nvPr>
            <p:ph type="title"/>
          </p:nvPr>
        </p:nvSpPr>
        <p:spPr>
          <a:xfrm>
            <a:off x="457200" y="473075"/>
            <a:ext cx="8229600" cy="952500"/>
          </a:xfrm>
        </p:spPr>
        <p:txBody>
          <a:bodyPr/>
          <a:lstStyle/>
          <a:p>
            <a:pPr eaLnBrk="1" hangingPunct="1"/>
            <a:r>
              <a:rPr lang="fr-FR" sz="4000" smtClean="0">
                <a:cs typeface="Calibri" pitchFamily="34" charset="0"/>
              </a:rPr>
              <a:t>Conclusions</a:t>
            </a:r>
          </a:p>
        </p:txBody>
      </p:sp>
      <p:sp>
        <p:nvSpPr>
          <p:cNvPr id="32770" name="Espace réservé du contenu 2"/>
          <p:cNvSpPr>
            <a:spLocks noGrp="1"/>
          </p:cNvSpPr>
          <p:nvPr>
            <p:ph idx="1"/>
          </p:nvPr>
        </p:nvSpPr>
        <p:spPr>
          <a:xfrm>
            <a:off x="301625" y="1524000"/>
            <a:ext cx="8504238" cy="35591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mtClean="0"/>
              <a:t>Aller au devant des </a:t>
            </a:r>
            <a:r>
              <a:rPr lang="fr-FR" b="1" smtClean="0"/>
              <a:t>publics identifiés </a:t>
            </a:r>
            <a:r>
              <a:rPr lang="fr-FR" smtClean="0"/>
              <a:t>par le COREVIH</a:t>
            </a:r>
          </a:p>
          <a:p>
            <a:pPr eaLnBrk="1" hangingPunct="1">
              <a:lnSpc>
                <a:spcPct val="90000"/>
              </a:lnSpc>
            </a:pPr>
            <a:r>
              <a:rPr lang="fr-FR" smtClean="0"/>
              <a:t>Aller au devant des publics ayant un </a:t>
            </a:r>
            <a:r>
              <a:rPr lang="fr-FR" b="1" smtClean="0"/>
              <a:t>accès limité à l’offre de soins</a:t>
            </a:r>
          </a:p>
          <a:p>
            <a:pPr eaLnBrk="1" hangingPunct="1">
              <a:lnSpc>
                <a:spcPct val="90000"/>
              </a:lnSpc>
            </a:pPr>
            <a:r>
              <a:rPr lang="fr-FR" smtClean="0"/>
              <a:t>Se coordonner avec les autres acteurs pour </a:t>
            </a:r>
            <a:r>
              <a:rPr lang="fr-FR" b="1" smtClean="0"/>
              <a:t>rendre les offres complémentaires</a:t>
            </a:r>
          </a:p>
          <a:p>
            <a:pPr eaLnBrk="1" hangingPunct="1">
              <a:lnSpc>
                <a:spcPct val="90000"/>
              </a:lnSpc>
            </a:pPr>
            <a:r>
              <a:rPr lang="fr-FR" smtClean="0"/>
              <a:t>Proposer une prise en </a:t>
            </a:r>
            <a:r>
              <a:rPr lang="fr-FR" b="1" smtClean="0"/>
              <a:t>charge intégrée permettant de dépister, traiter et prévenir </a:t>
            </a:r>
            <a:r>
              <a:rPr lang="fr-FR" smtClean="0"/>
              <a:t>les IST les plus courantes</a:t>
            </a:r>
          </a:p>
          <a:p>
            <a:pPr eaLnBrk="1" hangingPunct="1">
              <a:lnSpc>
                <a:spcPct val="90000"/>
              </a:lnSpc>
            </a:pPr>
            <a:r>
              <a:rPr lang="fr-FR" smtClean="0"/>
              <a:t>Utiliser les outils modernes facilitant le dépistage</a:t>
            </a:r>
          </a:p>
          <a:p>
            <a:pPr eaLnBrk="1" hangingPunct="1">
              <a:lnSpc>
                <a:spcPct val="90000"/>
              </a:lnSpc>
            </a:pPr>
            <a:r>
              <a:rPr lang="fr-FR" smtClean="0"/>
              <a:t>Faciliter le parcours santé/éviter l’effet entonnoir de la cascade de soins 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D04253-8A69-4647-9186-A4840D1C3A2D}" type="slidenum">
              <a:rPr lang="fr-FR"/>
              <a:pPr>
                <a:defRPr/>
              </a:pPr>
              <a:t>11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re 1"/>
          <p:cNvSpPr>
            <a:spLocks noGrp="1"/>
          </p:cNvSpPr>
          <p:nvPr>
            <p:ph type="title"/>
          </p:nvPr>
        </p:nvSpPr>
        <p:spPr>
          <a:xfrm>
            <a:off x="457200" y="555625"/>
            <a:ext cx="8229600" cy="952500"/>
          </a:xfrm>
        </p:spPr>
        <p:txBody>
          <a:bodyPr/>
          <a:lstStyle/>
          <a:p>
            <a:pPr eaLnBrk="1" hangingPunct="1"/>
            <a:r>
              <a:rPr lang="fr-FR" sz="3600" smtClean="0">
                <a:cs typeface="Calibri" pitchFamily="34" charset="0"/>
              </a:rPr>
              <a:t>Objectifs et Principes</a:t>
            </a:r>
          </a:p>
        </p:txBody>
      </p:sp>
      <p:sp>
        <p:nvSpPr>
          <p:cNvPr id="17410" name="Espace réservé du contenu 2"/>
          <p:cNvSpPr>
            <a:spLocks noGrp="1"/>
          </p:cNvSpPr>
          <p:nvPr>
            <p:ph idx="1"/>
          </p:nvPr>
        </p:nvSpPr>
        <p:spPr>
          <a:xfrm>
            <a:off x="160338" y="1720850"/>
            <a:ext cx="8785225" cy="3448050"/>
          </a:xfrm>
        </p:spPr>
        <p:txBody>
          <a:bodyPr/>
          <a:lstStyle/>
          <a:p>
            <a:pPr eaLnBrk="1" hangingPunct="1"/>
            <a:r>
              <a:rPr lang="fr-FR" smtClean="0">
                <a:latin typeface="Calibri" pitchFamily="34" charset="0"/>
                <a:cs typeface="Calibri" pitchFamily="34" charset="0"/>
              </a:rPr>
              <a:t>Offrir prévention et dépistage en matière de santé sexuelle</a:t>
            </a:r>
          </a:p>
          <a:p>
            <a:pPr eaLnBrk="1" hangingPunct="1"/>
            <a:r>
              <a:rPr lang="fr-FR" smtClean="0">
                <a:latin typeface="Calibri" pitchFamily="34" charset="0"/>
                <a:cs typeface="Calibri" pitchFamily="34" charset="0"/>
              </a:rPr>
              <a:t>Conserver la possibilité d’une prise en charge anonyme pour ceux qui le souhaitent</a:t>
            </a:r>
          </a:p>
          <a:p>
            <a:pPr eaLnBrk="1" hangingPunct="1"/>
            <a:r>
              <a:rPr lang="fr-FR" smtClean="0">
                <a:latin typeface="Calibri" pitchFamily="34" charset="0"/>
                <a:cs typeface="Calibri" pitchFamily="34" charset="0"/>
              </a:rPr>
              <a:t>Aller au devant des populations les plus concernées ou les moins informées</a:t>
            </a:r>
          </a:p>
          <a:p>
            <a:pPr eaLnBrk="1" hangingPunct="1"/>
            <a:r>
              <a:rPr lang="fr-FR" smtClean="0">
                <a:latin typeface="Calibri" pitchFamily="34" charset="0"/>
                <a:cs typeface="Calibri" pitchFamily="34" charset="0"/>
              </a:rPr>
              <a:t>Capter les exclus de l’offre de soins</a:t>
            </a:r>
          </a:p>
          <a:p>
            <a:pPr eaLnBrk="1" hangingPunct="1"/>
            <a:r>
              <a:rPr lang="fr-FR" smtClean="0">
                <a:latin typeface="Calibri" pitchFamily="34" charset="0"/>
                <a:cs typeface="Calibri" pitchFamily="34" charset="0"/>
              </a:rPr>
              <a:t>Coordonner l’offre en matière de dépistage médicalisé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B90E4F-BDE2-4767-B94D-0A4128F629B9}" type="slidenum">
              <a:rPr lang="fr-FR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600" smtClean="0"/>
              <a:t>Un centre de prise en charge hospitalier</a:t>
            </a:r>
          </a:p>
        </p:txBody>
      </p:sp>
      <p:sp>
        <p:nvSpPr>
          <p:cNvPr id="18434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dirty="0" smtClean="0">
                <a:latin typeface="Calibri" pitchFamily="34" charset="0"/>
                <a:cs typeface="Calibri" pitchFamily="34" charset="0"/>
              </a:rPr>
              <a:t>En lieu et place du CDAG actuel du CHU de Rennes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dirty="0" smtClean="0">
                <a:latin typeface="Calibri" pitchFamily="34" charset="0"/>
                <a:cs typeface="Calibri" pitchFamily="34" charset="0"/>
              </a:rPr>
              <a:t>En étendant l’offre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>
                <a:latin typeface="Calibri" pitchFamily="34" charset="0"/>
                <a:cs typeface="Calibri" pitchFamily="34" charset="0"/>
              </a:rPr>
              <a:t>Consultation sage-femme sur place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>
                <a:latin typeface="Calibri" pitchFamily="34" charset="0"/>
                <a:cs typeface="Calibri" pitchFamily="34" charset="0"/>
              </a:rPr>
              <a:t>Une ½ journée consacrée à la </a:t>
            </a:r>
            <a:r>
              <a:rPr lang="fr-FR" dirty="0" err="1" smtClean="0">
                <a:latin typeface="Calibri" pitchFamily="34" charset="0"/>
                <a:cs typeface="Calibri" pitchFamily="34" charset="0"/>
              </a:rPr>
              <a:t>dermato-vénérologie</a:t>
            </a:r>
            <a:endParaRPr lang="fr-FR" dirty="0" smtClean="0">
              <a:latin typeface="Calibri" pitchFamily="34" charset="0"/>
              <a:cs typeface="Calibri" pitchFamily="34" charset="0"/>
            </a:endParaRP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>
                <a:latin typeface="Calibri" pitchFamily="34" charset="0"/>
                <a:cs typeface="Calibri" pitchFamily="34" charset="0"/>
              </a:rPr>
              <a:t>Conventions pour infectiologie, proctologie, </a:t>
            </a:r>
            <a:r>
              <a:rPr lang="fr-FR" dirty="0" err="1" smtClean="0">
                <a:latin typeface="Calibri" pitchFamily="34" charset="0"/>
                <a:cs typeface="Calibri" pitchFamily="34" charset="0"/>
              </a:rPr>
              <a:t>urologie,sexologie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…..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>
                <a:latin typeface="Calibri" pitchFamily="34" charset="0"/>
                <a:cs typeface="Calibri" pitchFamily="34" charset="0"/>
              </a:rPr>
              <a:t>Accessibilité facilitée au travailleur social et psychologue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dirty="0" smtClean="0">
                <a:latin typeface="Calibri" pitchFamily="34" charset="0"/>
                <a:cs typeface="Calibri" pitchFamily="34" charset="0"/>
              </a:rPr>
              <a:t>Aux heures d’ouverture adaptées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>
                <a:latin typeface="Calibri" pitchFamily="34" charset="0"/>
                <a:cs typeface="Calibri" pitchFamily="34" charset="0"/>
              </a:rPr>
              <a:t>Lundi, soirées, samedi, le midi…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dirty="0" smtClean="0">
              <a:latin typeface="Calibri" pitchFamily="34" charset="0"/>
              <a:cs typeface="Calibri" pitchFamily="34" charset="0"/>
            </a:endParaRP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D7A560-5EB6-4123-A359-A13B0D400294}" type="slidenum">
              <a:rPr lang="fr-FR"/>
              <a:pPr>
                <a:defRPr/>
              </a:pPr>
              <a:t>3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re 1"/>
          <p:cNvSpPr>
            <a:spLocks noGrp="1"/>
          </p:cNvSpPr>
          <p:nvPr>
            <p:ph type="title"/>
          </p:nvPr>
        </p:nvSpPr>
        <p:spPr>
          <a:xfrm>
            <a:off x="192088" y="803275"/>
            <a:ext cx="8951912" cy="631825"/>
          </a:xfrm>
        </p:spPr>
        <p:txBody>
          <a:bodyPr/>
          <a:lstStyle/>
          <a:p>
            <a:pPr eaLnBrk="1" hangingPunct="1"/>
            <a:r>
              <a:rPr lang="fr-FR" sz="3400" smtClean="0"/>
              <a:t>Une première étape de prévention et dépistage (1)</a:t>
            </a:r>
          </a:p>
        </p:txBody>
      </p:sp>
      <p:sp>
        <p:nvSpPr>
          <p:cNvPr id="21506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lvl="1" eaLnBrk="1" hangingPunct="1"/>
            <a:r>
              <a:rPr lang="fr-FR" smtClean="0">
                <a:latin typeface="Calibri" pitchFamily="34" charset="0"/>
                <a:cs typeface="Calibri" pitchFamily="34" charset="0"/>
              </a:rPr>
              <a:t>Accueil, information, évaluation des facteurs d’exposition, symptômes éventuels (y compris partenaire si présent)</a:t>
            </a:r>
          </a:p>
          <a:p>
            <a:pPr marL="273050" lvl="1" eaLnBrk="1" hangingPunct="1"/>
            <a:r>
              <a:rPr lang="fr-FR" smtClean="0">
                <a:latin typeface="Calibri" pitchFamily="34" charset="0"/>
                <a:cs typeface="Calibri" pitchFamily="34" charset="0"/>
              </a:rPr>
              <a:t>Examen clinique </a:t>
            </a:r>
          </a:p>
          <a:p>
            <a:pPr marL="273050" lvl="1" eaLnBrk="1" hangingPunct="1"/>
            <a:r>
              <a:rPr lang="fr-FR" smtClean="0">
                <a:latin typeface="Calibri" pitchFamily="34" charset="0"/>
                <a:cs typeface="Calibri" pitchFamily="34" charset="0"/>
              </a:rPr>
              <a:t>Dépistage adapté et ciblé (choix du test de dépistage VIH, VHC, prélèvements pour les autres IST, hépatites virales)</a:t>
            </a:r>
          </a:p>
          <a:p>
            <a:pPr marL="273050" lvl="1" eaLnBrk="1" hangingPunct="1"/>
            <a:r>
              <a:rPr lang="fr-FR" smtClean="0">
                <a:latin typeface="Calibri" pitchFamily="34" charset="0"/>
                <a:cs typeface="Calibri" pitchFamily="34" charset="0"/>
              </a:rPr>
              <a:t>Evaluation de l’état vaccinal</a:t>
            </a:r>
          </a:p>
          <a:p>
            <a:pPr marL="273050" lvl="1" eaLnBrk="1" hangingPunct="1"/>
            <a:r>
              <a:rPr lang="fr-FR" smtClean="0">
                <a:latin typeface="Calibri" pitchFamily="34" charset="0"/>
                <a:cs typeface="Calibri" pitchFamily="34" charset="0"/>
              </a:rPr>
              <a:t>Dépistage des violences sexuelles</a:t>
            </a:r>
          </a:p>
          <a:p>
            <a:pPr marL="273050" lvl="1" eaLnBrk="1" hangingPunct="1"/>
            <a:r>
              <a:rPr lang="fr-FR" smtClean="0">
                <a:latin typeface="Calibri" pitchFamily="34" charset="0"/>
                <a:cs typeface="Calibri" pitchFamily="34" charset="0"/>
              </a:rPr>
              <a:t>Evaluation du retentissement psychologique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C030B4-4228-4299-8931-2E6F589A6A98}" type="slidenum">
              <a:rPr lang="fr-FR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re 1"/>
          <p:cNvSpPr>
            <a:spLocks noGrp="1"/>
          </p:cNvSpPr>
          <p:nvPr>
            <p:ph type="title"/>
          </p:nvPr>
        </p:nvSpPr>
        <p:spPr>
          <a:xfrm>
            <a:off x="457200" y="587375"/>
            <a:ext cx="8686800" cy="952500"/>
          </a:xfrm>
        </p:spPr>
        <p:txBody>
          <a:bodyPr/>
          <a:lstStyle/>
          <a:p>
            <a:pPr eaLnBrk="1" hangingPunct="1"/>
            <a:r>
              <a:rPr lang="fr-FR" sz="3200" smtClean="0">
                <a:cs typeface="Calibri" pitchFamily="34" charset="0"/>
              </a:rPr>
              <a:t>Une première étape de prévention et dépistage (2)</a:t>
            </a:r>
          </a:p>
        </p:txBody>
      </p:sp>
      <p:sp>
        <p:nvSpPr>
          <p:cNvPr id="22530" name="Espace réservé du contenu 3"/>
          <p:cNvSpPr>
            <a:spLocks noGrp="1"/>
          </p:cNvSpPr>
          <p:nvPr>
            <p:ph idx="1"/>
          </p:nvPr>
        </p:nvSpPr>
        <p:spPr>
          <a:xfrm>
            <a:off x="301625" y="1630363"/>
            <a:ext cx="8504238" cy="3651250"/>
          </a:xfrm>
        </p:spPr>
        <p:txBody>
          <a:bodyPr/>
          <a:lstStyle/>
          <a:p>
            <a:pPr marL="273050" lvl="1" eaLnBrk="1" hangingPunct="1"/>
            <a:r>
              <a:rPr lang="fr-FR" sz="2000" smtClean="0">
                <a:latin typeface="Calibri" pitchFamily="34" charset="0"/>
                <a:cs typeface="Calibri" pitchFamily="34" charset="0"/>
              </a:rPr>
              <a:t>Dépistage des troubles du comportement sexuel et proposition de prise en charge</a:t>
            </a:r>
          </a:p>
          <a:p>
            <a:pPr marL="547688" lvl="2" eaLnBrk="1" hangingPunct="1">
              <a:buClr>
                <a:schemeClr val="accent1"/>
              </a:buClr>
              <a:buSzPct val="85000"/>
            </a:pPr>
            <a:r>
              <a:rPr lang="fr-FR" sz="1800" smtClean="0">
                <a:latin typeface="Calibri" pitchFamily="34" charset="0"/>
                <a:cs typeface="Calibri" pitchFamily="34" charset="0"/>
              </a:rPr>
              <a:t>Orientation vers psychologue, urologue, sexologue …</a:t>
            </a:r>
          </a:p>
          <a:p>
            <a:pPr marL="273050" lvl="1" eaLnBrk="1" hangingPunct="1"/>
            <a:r>
              <a:rPr lang="fr-FR" sz="2000" smtClean="0">
                <a:latin typeface="Calibri" pitchFamily="34" charset="0"/>
                <a:cs typeface="Calibri" pitchFamily="34" charset="0"/>
              </a:rPr>
              <a:t>Information sur moyens de prévention adaptés, ciblés, combinés</a:t>
            </a:r>
          </a:p>
          <a:p>
            <a:pPr marL="547688" lvl="2" eaLnBrk="1" hangingPunct="1">
              <a:buClr>
                <a:schemeClr val="accent1"/>
              </a:buClr>
              <a:buSzPct val="85000"/>
            </a:pPr>
            <a:r>
              <a:rPr lang="fr-FR" sz="1800" smtClean="0">
                <a:latin typeface="Calibri" pitchFamily="34" charset="0"/>
                <a:cs typeface="Calibri" pitchFamily="34" charset="0"/>
              </a:rPr>
              <a:t>Risque bucco-génital des IST</a:t>
            </a:r>
          </a:p>
          <a:p>
            <a:pPr marL="547688" lvl="2" eaLnBrk="1" hangingPunct="1">
              <a:buClr>
                <a:schemeClr val="accent1"/>
              </a:buClr>
              <a:buSzPct val="85000"/>
            </a:pPr>
            <a:r>
              <a:rPr lang="fr-FR" sz="1800" smtClean="0">
                <a:latin typeface="Calibri" pitchFamily="34" charset="0"/>
                <a:cs typeface="Calibri" pitchFamily="34" charset="0"/>
              </a:rPr>
              <a:t>Les différents préservatifs</a:t>
            </a:r>
          </a:p>
          <a:p>
            <a:pPr marL="547688" lvl="2" eaLnBrk="1" hangingPunct="1">
              <a:buClr>
                <a:schemeClr val="accent1"/>
              </a:buClr>
              <a:buSzPct val="85000"/>
            </a:pPr>
            <a:r>
              <a:rPr lang="fr-FR" sz="1800" smtClean="0">
                <a:latin typeface="Calibri" pitchFamily="34" charset="0"/>
                <a:cs typeface="Calibri" pitchFamily="34" charset="0"/>
              </a:rPr>
              <a:t>La PreP, leTasP, TPE …</a:t>
            </a:r>
          </a:p>
          <a:p>
            <a:pPr marL="273050" lvl="1" eaLnBrk="1" hangingPunct="1"/>
            <a:r>
              <a:rPr lang="fr-FR" sz="200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Dépister et savoir orienter en cas d’insuffisance de suivi gynécologique.</a:t>
            </a:r>
          </a:p>
          <a:p>
            <a:pPr marL="273050" lvl="1" eaLnBrk="1" hangingPunct="1"/>
            <a:r>
              <a:rPr lang="fr-FR" sz="200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Proposer une prise en charge proctologique chez les personnes à risque.</a:t>
            </a:r>
          </a:p>
          <a:p>
            <a:pPr marL="273050" lvl="1" eaLnBrk="1" hangingPunct="1">
              <a:buFont typeface="Wingdings" pitchFamily="2" charset="2"/>
              <a:buNone/>
            </a:pPr>
            <a:endParaRPr lang="fr-FR" sz="200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95532-3882-4D18-A02F-71C963A4DF64}" type="slidenum">
              <a:rPr lang="fr-FR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re 1"/>
          <p:cNvSpPr>
            <a:spLocks noGrp="1"/>
          </p:cNvSpPr>
          <p:nvPr>
            <p:ph type="title"/>
          </p:nvPr>
        </p:nvSpPr>
        <p:spPr>
          <a:xfrm>
            <a:off x="309563" y="860425"/>
            <a:ext cx="8842375" cy="631825"/>
          </a:xfrm>
        </p:spPr>
        <p:txBody>
          <a:bodyPr/>
          <a:lstStyle/>
          <a:p>
            <a:pPr eaLnBrk="1" hangingPunct="1"/>
            <a:r>
              <a:rPr lang="fr-FR" sz="3400" smtClean="0">
                <a:cs typeface="Calibri" pitchFamily="34" charset="0"/>
              </a:rPr>
              <a:t>Une seconde étape, thérapeutique</a:t>
            </a:r>
          </a:p>
        </p:txBody>
      </p:sp>
      <p:sp>
        <p:nvSpPr>
          <p:cNvPr id="22531" name="Espace réservé du contenu 3"/>
          <p:cNvSpPr>
            <a:spLocks noGrp="1"/>
          </p:cNvSpPr>
          <p:nvPr>
            <p:ph idx="1"/>
          </p:nvPr>
        </p:nvSpPr>
        <p:spPr>
          <a:xfrm>
            <a:off x="457200" y="1612900"/>
            <a:ext cx="8456613" cy="36576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200" dirty="0" smtClean="0">
                <a:latin typeface="Calibri" pitchFamily="34" charset="0"/>
                <a:cs typeface="Calibri" pitchFamily="34" charset="0"/>
              </a:rPr>
              <a:t>Prise en charge des AES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sz="1800" dirty="0">
                <a:latin typeface="Calibri" pitchFamily="34" charset="0"/>
                <a:cs typeface="Calibri" pitchFamily="34" charset="0"/>
              </a:rPr>
              <a:t>Savoir débuter un traitement de prévention dans l’urgence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sz="1800" dirty="0">
                <a:latin typeface="Calibri" pitchFamily="34" charset="0"/>
                <a:cs typeface="Calibri" pitchFamily="34" charset="0"/>
              </a:rPr>
              <a:t>Traitement des IST : Syphilis, chlamydiae, gonocoque, en fonction de l’évolution des résistances bactériennes </a:t>
            </a:r>
            <a:r>
              <a:rPr lang="fr-FR" sz="1800" dirty="0" smtClean="0">
                <a:latin typeface="Calibri" pitchFamily="34" charset="0"/>
                <a:cs typeface="Calibri" pitchFamily="34" charset="0"/>
              </a:rPr>
              <a:t>...</a:t>
            </a:r>
            <a:endParaRPr lang="fr-FR" sz="1800" dirty="0">
              <a:latin typeface="Calibri" pitchFamily="34" charset="0"/>
              <a:cs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r-FR" sz="1100" dirty="0" smtClean="0">
              <a:latin typeface="Calibri" pitchFamily="34" charset="0"/>
              <a:cs typeface="Calibri" pitchFamily="34" charset="0"/>
            </a:endParaRPr>
          </a:p>
          <a:p>
            <a:pPr marL="274320" lvl="1" indent="-274320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fr-FR" sz="2200" dirty="0" smtClean="0">
                <a:latin typeface="Calibri" pitchFamily="34" charset="0"/>
                <a:cs typeface="Calibri" pitchFamily="34" charset="0"/>
              </a:rPr>
              <a:t>Prévention </a:t>
            </a:r>
            <a:r>
              <a:rPr lang="fr-FR" sz="2200" dirty="0">
                <a:latin typeface="Calibri" pitchFamily="34" charset="0"/>
                <a:cs typeface="Calibri" pitchFamily="34" charset="0"/>
              </a:rPr>
              <a:t>pré exposition </a:t>
            </a:r>
            <a:endParaRPr lang="fr-FR" sz="2200" dirty="0" smtClean="0">
              <a:latin typeface="Calibri" pitchFamily="34" charset="0"/>
              <a:cs typeface="Calibri" pitchFamily="34" charset="0"/>
            </a:endParaRPr>
          </a:p>
          <a:p>
            <a:pPr marL="0" lvl="1" indent="0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lang="fr-FR" sz="1100" dirty="0">
              <a:latin typeface="Calibri" pitchFamily="34" charset="0"/>
              <a:cs typeface="Calibri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200" dirty="0" smtClean="0">
                <a:latin typeface="Calibri" pitchFamily="34" charset="0"/>
                <a:cs typeface="Calibri" pitchFamily="34" charset="0"/>
              </a:rPr>
              <a:t>Contraception d’urgence</a:t>
            </a:r>
            <a:endParaRPr lang="fr-FR" sz="2200" dirty="0">
              <a:latin typeface="Calibri" pitchFamily="34" charset="0"/>
              <a:cs typeface="Calibri" pitchFamily="34" charset="0"/>
            </a:endParaRP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sz="1800" dirty="0">
                <a:latin typeface="Calibri" pitchFamily="34" charset="0"/>
                <a:cs typeface="Calibri" pitchFamily="34" charset="0"/>
              </a:rPr>
              <a:t>Et réorientation vers la sage-femme du </a:t>
            </a:r>
            <a:r>
              <a:rPr lang="fr-FR" sz="1800" dirty="0" err="1">
                <a:latin typeface="Calibri" pitchFamily="34" charset="0"/>
                <a:cs typeface="Calibri" pitchFamily="34" charset="0"/>
              </a:rPr>
              <a:t>CeGIDD</a:t>
            </a:r>
            <a:r>
              <a:rPr lang="fr-FR" sz="1800" dirty="0">
                <a:latin typeface="Calibri" pitchFamily="34" charset="0"/>
                <a:cs typeface="Calibri" pitchFamily="34" charset="0"/>
              </a:rPr>
              <a:t> ou vers les CPEF pour la contraception usuelle, les médecins généralistes …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r-FR" sz="1100" dirty="0" smtClean="0">
              <a:latin typeface="Calibri" pitchFamily="34" charset="0"/>
              <a:cs typeface="Calibri" pitchFamily="34" charset="0"/>
            </a:endParaRPr>
          </a:p>
          <a:p>
            <a:pPr marL="274320" lvl="1" indent="-274320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fr-FR" sz="2200" dirty="0" smtClean="0">
                <a:latin typeface="Calibri" pitchFamily="34" charset="0"/>
                <a:cs typeface="Calibri" pitchFamily="34" charset="0"/>
              </a:rPr>
              <a:t>Collaboration </a:t>
            </a:r>
            <a:r>
              <a:rPr lang="fr-FR" sz="2200" dirty="0">
                <a:latin typeface="Calibri" pitchFamily="34" charset="0"/>
                <a:cs typeface="Calibri" pitchFamily="34" charset="0"/>
              </a:rPr>
              <a:t>avec le centre de vaccination international du service de M. Inf</a:t>
            </a:r>
            <a:r>
              <a:rPr lang="fr-FR" sz="22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sz="1800" dirty="0" smtClean="0">
                <a:latin typeface="Calibri" pitchFamily="34" charset="0"/>
                <a:cs typeface="Calibri" pitchFamily="34" charset="0"/>
              </a:rPr>
              <a:t>Vaccination (Hépatite B, A, papillomavirus, Méningocoque ...)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sz="2000" dirty="0" smtClean="0">
              <a:latin typeface="Calibri" pitchFamily="34" charset="0"/>
              <a:cs typeface="Calibri" pitchFamily="34" charset="0"/>
            </a:endParaRPr>
          </a:p>
          <a:p>
            <a:pPr marL="640080" lvl="1" indent="-246888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r-FR" sz="18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E1C12B-612E-431F-A899-1453D8880B29}" type="slidenum">
              <a:rPr lang="fr-FR"/>
              <a:pPr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re 1"/>
          <p:cNvSpPr>
            <a:spLocks noGrp="1"/>
          </p:cNvSpPr>
          <p:nvPr>
            <p:ph type="title"/>
          </p:nvPr>
        </p:nvSpPr>
        <p:spPr>
          <a:xfrm>
            <a:off x="360363" y="692150"/>
            <a:ext cx="8534400" cy="633413"/>
          </a:xfrm>
        </p:spPr>
        <p:txBody>
          <a:bodyPr/>
          <a:lstStyle/>
          <a:p>
            <a:pPr eaLnBrk="1" hangingPunct="1"/>
            <a:r>
              <a:rPr lang="fr-FR" sz="2600" smtClean="0">
                <a:cs typeface="Calibri" pitchFamily="34" charset="0"/>
              </a:rPr>
              <a:t>Actions hors mûrs, adaptées à l’épidémiologie bretonne des IST</a:t>
            </a:r>
          </a:p>
        </p:txBody>
      </p:sp>
      <p:sp>
        <p:nvSpPr>
          <p:cNvPr id="26626" name="Espace réservé du contenu 2"/>
          <p:cNvSpPr>
            <a:spLocks noGrp="1"/>
          </p:cNvSpPr>
          <p:nvPr>
            <p:ph idx="1"/>
          </p:nvPr>
        </p:nvSpPr>
        <p:spPr>
          <a:xfrm>
            <a:off x="242888" y="1468438"/>
            <a:ext cx="8842375" cy="36147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sz="2300" b="1" i="1" smtClean="0">
                <a:latin typeface="Calibri" pitchFamily="34" charset="0"/>
                <a:cs typeface="Calibri" pitchFamily="34" charset="0"/>
              </a:rPr>
              <a:t>Public HSH </a:t>
            </a:r>
            <a:r>
              <a:rPr lang="fr-FR" sz="2300" smtClean="0">
                <a:latin typeface="Calibri" pitchFamily="34" charset="0"/>
                <a:cs typeface="Calibri" pitchFamily="34" charset="0"/>
              </a:rPr>
              <a:t>: 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1900" smtClean="0">
                <a:latin typeface="Calibri" pitchFamily="34" charset="0"/>
                <a:cs typeface="Calibri" pitchFamily="34" charset="0"/>
              </a:rPr>
              <a:t>Offre mobile coordonnée avec les associations communautaires (AIDES) et l’ENIPSE</a:t>
            </a:r>
          </a:p>
          <a:p>
            <a:pPr eaLnBrk="1" hangingPunct="1">
              <a:lnSpc>
                <a:spcPct val="80000"/>
              </a:lnSpc>
            </a:pPr>
            <a:r>
              <a:rPr lang="fr-FR" sz="2300" b="1" i="1" smtClean="0">
                <a:latin typeface="Calibri" pitchFamily="34" charset="0"/>
                <a:cs typeface="Calibri" pitchFamily="34" charset="0"/>
              </a:rPr>
              <a:t>Public en situation précaire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1900" b="1" i="1" smtClean="0">
                <a:latin typeface="Calibri" pitchFamily="34" charset="0"/>
                <a:cs typeface="Calibri" pitchFamily="34" charset="0"/>
              </a:rPr>
              <a:t>Migrant </a:t>
            </a:r>
            <a:r>
              <a:rPr lang="fr-FR" sz="1900" smtClean="0">
                <a:latin typeface="Calibri" pitchFamily="34" charset="0"/>
                <a:cs typeface="Calibri" pitchFamily="34" charset="0"/>
              </a:rPr>
              <a:t>: Offre coordonnée avec le réseau Louis Guilloux, démarche auprès des lieux de culte/formation de pairs-éducateurs en prévention, resto du cœur  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1900" b="1" i="1" smtClean="0">
                <a:latin typeface="Calibri" pitchFamily="34" charset="0"/>
                <a:cs typeface="Calibri" pitchFamily="34" charset="0"/>
              </a:rPr>
              <a:t>Désocialisé</a:t>
            </a:r>
            <a:r>
              <a:rPr lang="fr-FR" sz="1900" smtClean="0">
                <a:latin typeface="Calibri" pitchFamily="34" charset="0"/>
                <a:cs typeface="Calibri" pitchFamily="34" charset="0"/>
              </a:rPr>
              <a:t> : élargissement du dépistage aux soins d’hygiène et aux co-morbidités (HTA, diabète) …..  (Pathologie de captation)</a:t>
            </a:r>
          </a:p>
          <a:p>
            <a:pPr eaLnBrk="1" hangingPunct="1">
              <a:lnSpc>
                <a:spcPct val="80000"/>
              </a:lnSpc>
            </a:pPr>
            <a:r>
              <a:rPr lang="fr-FR" sz="2300" b="1" i="1" smtClean="0">
                <a:latin typeface="Calibri" pitchFamily="34" charset="0"/>
                <a:cs typeface="Calibri" pitchFamily="34" charset="0"/>
              </a:rPr>
              <a:t>Public « distant » </a:t>
            </a:r>
            <a:r>
              <a:rPr lang="fr-FR" sz="230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1900" smtClean="0">
                <a:latin typeface="Calibri" pitchFamily="34" charset="0"/>
                <a:cs typeface="Calibri" pitchFamily="34" charset="0"/>
              </a:rPr>
              <a:t>Antenne et/ou coopération pour la zone de Redon, Vitré, Fougères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1900" smtClean="0">
                <a:latin typeface="Calibri" pitchFamily="34" charset="0"/>
                <a:cs typeface="Calibri" pitchFamily="34" charset="0"/>
              </a:rPr>
              <a:t>Actions coordonnées avec le CeGGID ou antenne de St Malo ?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1900" smtClean="0">
                <a:latin typeface="Calibri" pitchFamily="34" charset="0"/>
                <a:cs typeface="Calibri" pitchFamily="34" charset="0"/>
              </a:rPr>
              <a:t>Actions en milieu rural …</a:t>
            </a:r>
          </a:p>
          <a:p>
            <a:pPr lvl="1" eaLnBrk="1" hangingPunct="1">
              <a:lnSpc>
                <a:spcPct val="80000"/>
              </a:lnSpc>
            </a:pPr>
            <a:endParaRPr lang="fr-FR" sz="190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fr-FR" sz="2300" b="1" i="1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7F4C32-99C6-40A5-93D9-E8DD2CC5F281}" type="slidenum">
              <a:rPr lang="fr-FR"/>
              <a:pPr>
                <a:defRPr/>
              </a:pPr>
              <a:t>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re 1"/>
          <p:cNvSpPr>
            <a:spLocks noGrp="1"/>
          </p:cNvSpPr>
          <p:nvPr>
            <p:ph type="title"/>
          </p:nvPr>
        </p:nvSpPr>
        <p:spPr>
          <a:xfrm>
            <a:off x="301625" y="925513"/>
            <a:ext cx="8534400" cy="511175"/>
          </a:xfrm>
        </p:spPr>
        <p:txBody>
          <a:bodyPr/>
          <a:lstStyle/>
          <a:p>
            <a:pPr eaLnBrk="1" hangingPunct="1"/>
            <a:r>
              <a:rPr lang="fr-FR" sz="2600" smtClean="0">
                <a:cs typeface="Calibri" pitchFamily="34" charset="0"/>
              </a:rPr>
              <a:t>S’intégrer dans une offre de dépistage/prévention préexistante</a:t>
            </a:r>
          </a:p>
        </p:txBody>
      </p:sp>
      <p:sp>
        <p:nvSpPr>
          <p:cNvPr id="27650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mtClean="0">
                <a:latin typeface="Calibri" pitchFamily="34" charset="0"/>
                <a:cs typeface="Calibri" pitchFamily="34" charset="0"/>
              </a:rPr>
              <a:t>Travailler en réseau, répondre aux sollicitations des partenaires, avec un comité de pilotage</a:t>
            </a:r>
          </a:p>
          <a:p>
            <a:pPr lvl="1" eaLnBrk="1" hangingPunct="1">
              <a:lnSpc>
                <a:spcPct val="90000"/>
              </a:lnSpc>
            </a:pPr>
            <a:r>
              <a:rPr lang="fr-FR" smtClean="0">
                <a:latin typeface="Calibri" pitchFamily="34" charset="0"/>
                <a:cs typeface="Calibri" pitchFamily="34" charset="0"/>
              </a:rPr>
              <a:t>Réseau Louis Guilloux et coordination de l’UMD</a:t>
            </a:r>
          </a:p>
          <a:p>
            <a:pPr lvl="1" eaLnBrk="1" hangingPunct="1">
              <a:lnSpc>
                <a:spcPct val="90000"/>
              </a:lnSpc>
            </a:pPr>
            <a:r>
              <a:rPr lang="fr-FR" smtClean="0">
                <a:latin typeface="Calibri" pitchFamily="34" charset="0"/>
                <a:cs typeface="Calibri" pitchFamily="34" charset="0"/>
              </a:rPr>
              <a:t>Planning familial,CPEF…..</a:t>
            </a:r>
          </a:p>
          <a:p>
            <a:pPr lvl="1" eaLnBrk="1" hangingPunct="1">
              <a:lnSpc>
                <a:spcPct val="90000"/>
              </a:lnSpc>
            </a:pPr>
            <a:r>
              <a:rPr lang="fr-FR" smtClean="0">
                <a:latin typeface="Calibri" pitchFamily="34" charset="0"/>
                <a:cs typeface="Calibri" pitchFamily="34" charset="0"/>
              </a:rPr>
              <a:t>Associations….</a:t>
            </a:r>
          </a:p>
          <a:p>
            <a:pPr lvl="1" eaLnBrk="1" hangingPunct="1">
              <a:lnSpc>
                <a:spcPct val="90000"/>
              </a:lnSpc>
            </a:pPr>
            <a:r>
              <a:rPr lang="fr-FR" smtClean="0">
                <a:latin typeface="Calibri" pitchFamily="34" charset="0"/>
                <a:cs typeface="Calibri" pitchFamily="34" charset="0"/>
              </a:rPr>
              <a:t>Pharmaciens …</a:t>
            </a:r>
          </a:p>
          <a:p>
            <a:pPr lvl="1" eaLnBrk="1" hangingPunct="1">
              <a:lnSpc>
                <a:spcPct val="90000"/>
              </a:lnSpc>
            </a:pPr>
            <a:r>
              <a:rPr lang="fr-FR" smtClean="0">
                <a:latin typeface="Calibri" pitchFamily="34" charset="0"/>
                <a:cs typeface="Calibri" pitchFamily="34" charset="0"/>
              </a:rPr>
              <a:t>CAARUD, CSAPA</a:t>
            </a:r>
          </a:p>
          <a:p>
            <a:pPr lvl="1" eaLnBrk="1" hangingPunct="1">
              <a:lnSpc>
                <a:spcPct val="90000"/>
              </a:lnSpc>
            </a:pPr>
            <a:r>
              <a:rPr lang="fr-FR" smtClean="0">
                <a:latin typeface="Calibri" pitchFamily="34" charset="0"/>
                <a:cs typeface="Calibri" pitchFamily="34" charset="0"/>
              </a:rPr>
              <a:t>Ville, conseil général</a:t>
            </a:r>
          </a:p>
          <a:p>
            <a:pPr lvl="1" eaLnBrk="1" hangingPunct="1">
              <a:lnSpc>
                <a:spcPct val="90000"/>
              </a:lnSpc>
            </a:pPr>
            <a:r>
              <a:rPr lang="fr-FR" smtClean="0">
                <a:latin typeface="Calibri" pitchFamily="34" charset="0"/>
                <a:cs typeface="Calibri" pitchFamily="34" charset="0"/>
              </a:rPr>
              <a:t>Groupe Vie affective et sexuelle de l’ARS</a:t>
            </a:r>
          </a:p>
          <a:p>
            <a:pPr lvl="1" eaLnBrk="1" hangingPunct="1">
              <a:lnSpc>
                <a:spcPct val="90000"/>
              </a:lnSpc>
            </a:pPr>
            <a:r>
              <a:rPr lang="fr-FR" smtClean="0">
                <a:latin typeface="Calibri" pitchFamily="34" charset="0"/>
                <a:cs typeface="Calibri" pitchFamily="34" charset="0"/>
              </a:rPr>
              <a:t>COREVIH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A4B1E7-20C5-4F4D-ADFB-9990CCB800C9}" type="slidenum">
              <a:rPr lang="fr-FR"/>
              <a:pPr>
                <a:defRPr/>
              </a:pPr>
              <a:t>8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re 1"/>
          <p:cNvSpPr>
            <a:spLocks noGrp="1"/>
          </p:cNvSpPr>
          <p:nvPr>
            <p:ph type="title"/>
          </p:nvPr>
        </p:nvSpPr>
        <p:spPr>
          <a:xfrm>
            <a:off x="754063" y="400050"/>
            <a:ext cx="8229600" cy="952500"/>
          </a:xfrm>
        </p:spPr>
        <p:txBody>
          <a:bodyPr/>
          <a:lstStyle/>
          <a:p>
            <a:pPr eaLnBrk="1" hangingPunct="1"/>
            <a:r>
              <a:rPr lang="fr-FR" sz="3200" smtClean="0">
                <a:cs typeface="Calibri" pitchFamily="34" charset="0"/>
              </a:rPr>
              <a:t>Personnel pour le fonctionnement CeGGID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754063" y="1441450"/>
          <a:ext cx="7645400" cy="3703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6596"/>
                <a:gridCol w="779734"/>
                <a:gridCol w="1818544"/>
                <a:gridCol w="1609748"/>
              </a:tblGrid>
              <a:tr h="150991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/>
                          <a:cs typeface="Calibri"/>
                        </a:rPr>
                        <a:t>Qualification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/>
                          <a:cs typeface="Calibri"/>
                        </a:rPr>
                        <a:t>ETP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/>
                          <a:cs typeface="Calibri"/>
                        </a:rPr>
                        <a:t>Cout unitaire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/>
                          <a:cs typeface="Calibri"/>
                        </a:rPr>
                        <a:t>Coût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/>
                          <a:cs typeface="Calibri"/>
                        </a:rPr>
                        <a:t>Infirmières (dont coordination)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/>
                          <a:cs typeface="Calibri"/>
                        </a:rPr>
                        <a:t>1,8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alibri"/>
                          <a:cs typeface="Calibri"/>
                        </a:rPr>
                        <a:t>49 656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alibri"/>
                          <a:cs typeface="Calibri"/>
                        </a:rPr>
                        <a:t>89 381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/>
                          <a:cs typeface="Calibri"/>
                        </a:rPr>
                        <a:t>Secrétaire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/>
                          <a:cs typeface="Calibri"/>
                        </a:rPr>
                        <a:t>1,0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/>
                          <a:cs typeface="Calibri"/>
                        </a:rPr>
                        <a:t>47 820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/>
                          <a:cs typeface="Calibri"/>
                        </a:rPr>
                        <a:t>47 820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/>
                          <a:cs typeface="Calibri"/>
                        </a:rPr>
                        <a:t>Temps médical coordination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/>
                          <a:cs typeface="Calibri"/>
                        </a:rPr>
                        <a:t>0,2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/>
                          <a:cs typeface="Calibri"/>
                        </a:rPr>
                        <a:t>120 291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/>
                          <a:cs typeface="Calibri"/>
                        </a:rPr>
                        <a:t>24 058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/>
                          <a:cs typeface="Calibri"/>
                        </a:rPr>
                        <a:t>Temps médical consultation*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/>
                          <a:cs typeface="Calibri"/>
                        </a:rPr>
                        <a:t>0,6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/>
                          <a:cs typeface="Calibri"/>
                        </a:rPr>
                        <a:t>120 291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i="0" dirty="0" smtClean="0">
                          <a:latin typeface="Calibri"/>
                          <a:cs typeface="Calibri"/>
                        </a:rPr>
                        <a:t>72 175</a:t>
                      </a:r>
                      <a:endParaRPr lang="fr-FR" i="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/>
                          <a:cs typeface="Calibri"/>
                        </a:rPr>
                        <a:t>Temps médical « hors les</a:t>
                      </a:r>
                      <a:r>
                        <a:rPr lang="fr-FR" baseline="0" dirty="0" smtClean="0">
                          <a:latin typeface="Calibri"/>
                          <a:cs typeface="Calibri"/>
                        </a:rPr>
                        <a:t> murs »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/>
                          <a:cs typeface="Calibri"/>
                        </a:rPr>
                        <a:t>0,3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/>
                          <a:cs typeface="Calibri"/>
                        </a:rPr>
                        <a:t>120 291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/>
                          <a:cs typeface="Calibri"/>
                        </a:rPr>
                        <a:t>36 087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/>
                          <a:cs typeface="Calibri"/>
                        </a:rPr>
                        <a:t>Vacations médicales spécialités**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/>
                          <a:cs typeface="Calibri"/>
                        </a:rPr>
                        <a:t>0,1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/>
                          <a:cs typeface="Calibri"/>
                        </a:rPr>
                        <a:t>120 291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/>
                          <a:cs typeface="Calibri"/>
                        </a:rPr>
                        <a:t>12 029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/>
                          <a:cs typeface="Calibri"/>
                        </a:rPr>
                        <a:t>Sage Femme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/>
                          <a:cs typeface="Calibri"/>
                        </a:rPr>
                        <a:t>0,1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/>
                          <a:cs typeface="Calibri"/>
                        </a:rPr>
                        <a:t>56 132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/>
                          <a:cs typeface="Calibri"/>
                        </a:rPr>
                        <a:t>5 613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/>
                          <a:cs typeface="Calibri"/>
                        </a:rPr>
                        <a:t>Psychologue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/>
                          <a:cs typeface="Calibri"/>
                        </a:rPr>
                        <a:t>0,2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/>
                          <a:cs typeface="Calibri"/>
                        </a:rPr>
                        <a:t>48 094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/>
                          <a:cs typeface="Calibri"/>
                        </a:rPr>
                        <a:t>9 619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/>
                          <a:cs typeface="Calibri"/>
                        </a:rPr>
                        <a:t>Assistant Social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/>
                          <a:cs typeface="Calibri"/>
                        </a:rPr>
                        <a:t>0,1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/>
                          <a:cs typeface="Calibri"/>
                        </a:rPr>
                        <a:t>44 764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/>
                          <a:cs typeface="Calibri"/>
                        </a:rPr>
                        <a:t>4 476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E7910-E9B7-47B6-8D45-6E8867AFD55D}" type="slidenum">
              <a:rPr lang="fr-FR"/>
              <a:pPr>
                <a:defRPr/>
              </a:pPr>
              <a:t>9</a:t>
            </a:fld>
            <a:endParaRPr lang="fr-FR"/>
          </a:p>
        </p:txBody>
      </p:sp>
      <p:sp>
        <p:nvSpPr>
          <p:cNvPr id="28732" name="ZoneTexte 2"/>
          <p:cNvSpPr txBox="1">
            <a:spLocks noChangeArrowheads="1"/>
          </p:cNvSpPr>
          <p:nvPr/>
        </p:nvSpPr>
        <p:spPr bwMode="auto">
          <a:xfrm>
            <a:off x="754063" y="5141913"/>
            <a:ext cx="7645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>
                <a:latin typeface="Calibri" pitchFamily="34" charset="0"/>
              </a:rPr>
              <a:t>* Dont 0,1 ETP dermatologie             **proctologie, sexologie, hépatologie, gynécologie, urologie etc…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823</TotalTime>
  <Words>748</Words>
  <Application>Microsoft Office PowerPoint</Application>
  <PresentationFormat>Affichage à l'écran (16:10)</PresentationFormat>
  <Paragraphs>167</Paragraphs>
  <Slides>11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Modèle de conception</vt:lpstr>
      </vt:variant>
      <vt:variant>
        <vt:i4>4</vt:i4>
      </vt:variant>
      <vt:variant>
        <vt:lpstr>Titres des diapositives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Constantia</vt:lpstr>
      <vt:lpstr>Wingdings 2</vt:lpstr>
      <vt:lpstr>Wingdings</vt:lpstr>
      <vt:lpstr>Débit</vt:lpstr>
      <vt:lpstr>Débit</vt:lpstr>
      <vt:lpstr>Débit</vt:lpstr>
      <vt:lpstr>Débit</vt:lpstr>
      <vt:lpstr>Diapositive 1</vt:lpstr>
      <vt:lpstr>Objectifs et Principes</vt:lpstr>
      <vt:lpstr>Un centre de prise en charge hospitalier</vt:lpstr>
      <vt:lpstr>Une première étape de prévention et dépistage (1)</vt:lpstr>
      <vt:lpstr>Une première étape de prévention et dépistage (2)</vt:lpstr>
      <vt:lpstr>Une seconde étape, thérapeutique</vt:lpstr>
      <vt:lpstr>Actions hors mûrs, adaptées à l’épidémiologie bretonne des IST</vt:lpstr>
      <vt:lpstr>S’intégrer dans une offre de dépistage/prévention préexistante</vt:lpstr>
      <vt:lpstr>Personnel pour le fonctionnement CeGGID</vt:lpstr>
      <vt:lpstr>Coût de fonctionnement annuel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futur CeDIGG spécialisé de Rennes</dc:title>
  <dc:creator>Cédric Arvieux</dc:creator>
  <cp:lastModifiedBy>souala</cp:lastModifiedBy>
  <cp:revision>59</cp:revision>
  <cp:lastPrinted>2015-03-07T10:47:51Z</cp:lastPrinted>
  <dcterms:created xsi:type="dcterms:W3CDTF">2015-02-22T07:12:12Z</dcterms:created>
  <dcterms:modified xsi:type="dcterms:W3CDTF">2015-03-13T07:30:45Z</dcterms:modified>
</cp:coreProperties>
</file>