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notesSlides/notesSlide4.xml" ContentType="application/vnd.openxmlformats-officedocument.presentationml.notesSlide+xml"/>
  <Override PartName="/ppt/tags/tag8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9.xml" ContentType="application/vnd.openxmlformats-officedocument.presentationml.tags+xml"/>
  <Override PartName="/ppt/notesSlides/notesSlide7.xml" ContentType="application/vnd.openxmlformats-officedocument.presentationml.notesSlide+xml"/>
  <Override PartName="/ppt/tags/tag10.xml" ContentType="application/vnd.openxmlformats-officedocument.presentationml.tags+xml"/>
  <Override PartName="/ppt/notesSlides/notesSlide8.xml" ContentType="application/vnd.openxmlformats-officedocument.presentationml.notesSlide+xml"/>
  <Override PartName="/ppt/tags/tag11.xml" ContentType="application/vnd.openxmlformats-officedocument.presentationml.tag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notesSlides/notesSlide11.xml" ContentType="application/vnd.openxmlformats-officedocument.presentationml.notesSlide+xml"/>
  <Override PartName="/ppt/tags/tag13.xml" ContentType="application/vnd.openxmlformats-officedocument.presentationml.tags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notesSlides/notesSlide13.xml" ContentType="application/vnd.openxmlformats-officedocument.presentationml.notesSlide+xml"/>
  <Override PartName="/ppt/tags/tag15.xml" ContentType="application/vnd.openxmlformats-officedocument.presentationml.tags+xml"/>
  <Override PartName="/ppt/notesSlides/notesSlide14.xml" ContentType="application/vnd.openxmlformats-officedocument.presentationml.notesSlide+xml"/>
  <Override PartName="/ppt/tags/tag16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584" r:id="rId2"/>
    <p:sldId id="585" r:id="rId3"/>
    <p:sldId id="586" r:id="rId4"/>
    <p:sldId id="375" r:id="rId5"/>
    <p:sldId id="555" r:id="rId6"/>
    <p:sldId id="556" r:id="rId7"/>
    <p:sldId id="557" r:id="rId8"/>
    <p:sldId id="378" r:id="rId9"/>
    <p:sldId id="558" r:id="rId10"/>
    <p:sldId id="382" r:id="rId11"/>
    <p:sldId id="559" r:id="rId12"/>
    <p:sldId id="385" r:id="rId13"/>
    <p:sldId id="560" r:id="rId14"/>
    <p:sldId id="387" r:id="rId15"/>
    <p:sldId id="561" r:id="rId16"/>
    <p:sldId id="562" r:id="rId17"/>
    <p:sldId id="566" r:id="rId18"/>
    <p:sldId id="394" r:id="rId19"/>
    <p:sldId id="395" r:id="rId20"/>
    <p:sldId id="567" r:id="rId21"/>
    <p:sldId id="569" r:id="rId22"/>
    <p:sldId id="442" r:id="rId23"/>
    <p:sldId id="571" r:id="rId24"/>
    <p:sldId id="573" r:id="rId25"/>
    <p:sldId id="574" r:id="rId26"/>
    <p:sldId id="576" r:id="rId27"/>
    <p:sldId id="471" r:id="rId28"/>
    <p:sldId id="578" r:id="rId29"/>
    <p:sldId id="579" r:id="rId30"/>
    <p:sldId id="529" r:id="rId31"/>
    <p:sldId id="531" r:id="rId32"/>
    <p:sldId id="532" r:id="rId33"/>
    <p:sldId id="534" r:id="rId34"/>
    <p:sldId id="582" r:id="rId35"/>
    <p:sldId id="580" r:id="rId36"/>
    <p:sldId id="581" r:id="rId37"/>
    <p:sldId id="588" r:id="rId38"/>
    <p:sldId id="587" r:id="rId39"/>
    <p:sldId id="583" r:id="rId40"/>
  </p:sldIdLst>
  <p:sldSz cx="9144000" cy="5715000" type="screen16x10"/>
  <p:notesSz cx="7099300" cy="10234613"/>
  <p:custDataLst>
    <p:tags r:id="rId44"/>
  </p:custDataLst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Yannick Darrats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FFFF66"/>
    <a:srgbClr val="1585FF"/>
    <a:srgbClr val="FF9933"/>
    <a:srgbClr val="FF00FF"/>
    <a:srgbClr val="FF6600"/>
    <a:srgbClr val="FFCB1A"/>
    <a:srgbClr val="59FF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147" autoAdjust="0"/>
    <p:restoredTop sz="80381" autoAdjust="0"/>
  </p:normalViewPr>
  <p:slideViewPr>
    <p:cSldViewPr snapToGrid="0" snapToObjects="1">
      <p:cViewPr varScale="1">
        <p:scale>
          <a:sx n="112" d="100"/>
          <a:sy n="112" d="100"/>
        </p:scale>
        <p:origin x="-328" y="-104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88" d="100"/>
        <a:sy n="188" d="100"/>
      </p:scale>
      <p:origin x="0" y="0"/>
    </p:cViewPr>
  </p:sorterViewPr>
  <p:notesViewPr>
    <p:cSldViewPr snapToGrid="0" snapToObjects="1">
      <p:cViewPr>
        <p:scale>
          <a:sx n="75" d="100"/>
          <a:sy n="75" d="100"/>
        </p:scale>
        <p:origin x="-2508" y="1062"/>
      </p:cViewPr>
      <p:guideLst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notesMaster" Target="notesMasters/notesMaster1.xml"/><Relationship Id="rId42" Type="http://schemas.openxmlformats.org/officeDocument/2006/relationships/handoutMaster" Target="handoutMasters/handoutMaster1.xml"/><Relationship Id="rId43" Type="http://schemas.openxmlformats.org/officeDocument/2006/relationships/printerSettings" Target="printerSettings/printerSettings1.bin"/><Relationship Id="rId44" Type="http://schemas.openxmlformats.org/officeDocument/2006/relationships/tags" Target="tags/tag1.xml"/><Relationship Id="rId45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tags" Target="../tags/tag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55123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984" tIns="49992" rIns="99984" bIns="49992"/>
          <a:lstStyle/>
          <a:p>
            <a:pPr defTabSz="998538"/>
            <a:r>
              <a:rPr lang="fr-FR" sz="1500">
                <a:solidFill>
                  <a:schemeClr val="tx1"/>
                </a:solidFill>
                <a:latin typeface="Trebuchet MS" pitchFamily="34" charset="0"/>
                <a:ea typeface="Arial Unicode MS" pitchFamily="34" charset="-128"/>
                <a:cs typeface="Arial Unicode MS" pitchFamily="34" charset="-128"/>
              </a:rPr>
              <a:t>Le Meilleur de … la CROI 2014</a:t>
            </a:r>
          </a:p>
          <a:p>
            <a:pPr defTabSz="998538"/>
            <a:r>
              <a:rPr lang="fr-FR" sz="900">
                <a:solidFill>
                  <a:schemeClr val="tx1"/>
                </a:solidFill>
                <a:latin typeface="Trebuchet MS" pitchFamily="34" charset="0"/>
                <a:ea typeface="Arial Unicode MS" pitchFamily="34" charset="-128"/>
                <a:cs typeface="Arial Unicode MS" pitchFamily="34" charset="-128"/>
              </a:rPr>
              <a:t>C. Charpentier, B. Hoen, G. Peytavin, F. Raffi et J. Reynes</a:t>
            </a:r>
            <a:r>
              <a:rPr lang="fr-FR" sz="1500">
                <a:solidFill>
                  <a:schemeClr val="tx1"/>
                </a:solidFill>
                <a:latin typeface="Trebuchet MS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</a:p>
        </p:txBody>
      </p:sp>
      <p:sp>
        <p:nvSpPr>
          <p:cNvPr id="64515" name="Rectangle 7"/>
          <p:cNvSpPr txBox="1">
            <a:spLocks noGrp="1" noChangeArrowheads="1"/>
          </p:cNvSpPr>
          <p:nvPr/>
        </p:nvSpPr>
        <p:spPr bwMode="auto">
          <a:xfrm>
            <a:off x="4025900" y="9699625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55" tIns="46026" rIns="92055" bIns="46026" anchor="b"/>
          <a:lstStyle/>
          <a:p>
            <a:pPr algn="r" defTabSz="920750"/>
            <a:fld id="{4CF0AC89-815C-4F7B-BE04-26EF6B41C584}" type="slidenum">
              <a:rPr lang="fr-FR" sz="12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pPr algn="r" defTabSz="920750"/>
              <a:t>‹#›</a:t>
            </a:fld>
            <a:endParaRPr lang="fr-FR" sz="1200">
              <a:solidFill>
                <a:schemeClr val="tx1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9282544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82600" y="769938"/>
            <a:ext cx="6135688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93" tIns="47746" rIns="95493" bIns="477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dirty="0" smtClean="0"/>
              <a:t>Cliquez pour modifier les styles du texte du masque</a:t>
            </a:r>
          </a:p>
          <a:p>
            <a:pPr lvl="1"/>
            <a:r>
              <a:rPr lang="fr-FR" noProof="0" dirty="0" smtClean="0"/>
              <a:t>Deuxième niveau</a:t>
            </a:r>
          </a:p>
          <a:p>
            <a:pPr lvl="2"/>
            <a:r>
              <a:rPr lang="fr-FR" noProof="0" dirty="0" smtClean="0"/>
              <a:t>Troisième niveau</a:t>
            </a:r>
          </a:p>
          <a:p>
            <a:pPr lvl="3"/>
            <a:r>
              <a:rPr lang="fr-FR" noProof="0" dirty="0" smtClean="0"/>
              <a:t>Quatrième niveau</a:t>
            </a:r>
          </a:p>
          <a:p>
            <a:pPr lvl="4"/>
            <a:r>
              <a:rPr lang="fr-FR" noProof="0" dirty="0" smtClean="0"/>
              <a:t>Cinquième niveau</a:t>
            </a:r>
          </a:p>
        </p:txBody>
      </p:sp>
      <p:sp>
        <p:nvSpPr>
          <p:cNvPr id="32772" name="Rectangle 7"/>
          <p:cNvSpPr txBox="1">
            <a:spLocks noGrp="1" noChangeArrowheads="1"/>
          </p:cNvSpPr>
          <p:nvPr/>
        </p:nvSpPr>
        <p:spPr bwMode="auto">
          <a:xfrm>
            <a:off x="4025900" y="9699625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55" tIns="46026" rIns="92055" bIns="46026" anchor="b"/>
          <a:lstStyle/>
          <a:p>
            <a:pPr algn="r" defTabSz="920750"/>
            <a:fld id="{97A68FCA-87F6-4D09-A1A1-CE5F794F9E57}" type="slidenum">
              <a:rPr lang="fr-FR" sz="1200">
                <a:solidFill>
                  <a:schemeClr val="tx1"/>
                </a:solidFill>
                <a:ea typeface="Arial Unicode MS" pitchFamily="34" charset="-128"/>
                <a:cs typeface="Arial Unicode MS" pitchFamily="34" charset="-128"/>
              </a:rPr>
              <a:pPr algn="r" defTabSz="920750"/>
              <a:t>‹#›</a:t>
            </a:fld>
            <a:endParaRPr lang="fr-FR" sz="1200">
              <a:solidFill>
                <a:schemeClr val="tx1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55123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9984" tIns="49992" rIns="99984" bIns="49992"/>
          <a:lstStyle/>
          <a:p>
            <a:pPr defTabSz="998538"/>
            <a:r>
              <a:rPr lang="fr-FR" sz="1500">
                <a:solidFill>
                  <a:schemeClr val="tx1"/>
                </a:solidFill>
                <a:latin typeface="Trebuchet MS" pitchFamily="34" charset="0"/>
                <a:ea typeface="Arial Unicode MS" pitchFamily="34" charset="-128"/>
                <a:cs typeface="Arial Unicode MS" pitchFamily="34" charset="-128"/>
              </a:rPr>
              <a:t>Le Meilleur de … la CROI 2014</a:t>
            </a:r>
          </a:p>
          <a:p>
            <a:pPr defTabSz="998538"/>
            <a:r>
              <a:rPr lang="fr-FR" sz="900">
                <a:solidFill>
                  <a:schemeClr val="tx1"/>
                </a:solidFill>
                <a:latin typeface="Trebuchet MS" pitchFamily="34" charset="0"/>
                <a:ea typeface="Arial Unicode MS" pitchFamily="34" charset="-128"/>
                <a:cs typeface="Arial Unicode MS" pitchFamily="34" charset="-128"/>
              </a:rPr>
              <a:t>C. Charpentier, B. Hoen, G. Peytavin, F. Raffi et J. Reynes</a:t>
            </a:r>
            <a:r>
              <a:rPr lang="fr-FR" sz="1500">
                <a:solidFill>
                  <a:schemeClr val="tx1"/>
                </a:solidFill>
                <a:latin typeface="Trebuchet MS" pitchFamily="34" charset="0"/>
                <a:ea typeface="Arial Unicode MS" pitchFamily="34" charset="-128"/>
                <a:cs typeface="Arial Unicode MS" pitchFamily="34" charset="-12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768395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7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482600" y="769938"/>
            <a:ext cx="6135688" cy="3835400"/>
          </a:xfrm>
          <a:ln/>
        </p:spPr>
      </p:sp>
      <p:sp>
        <p:nvSpPr>
          <p:cNvPr id="147458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627291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7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482600" y="769938"/>
            <a:ext cx="6135688" cy="3835400"/>
          </a:xfrm>
          <a:ln/>
        </p:spPr>
      </p:sp>
      <p:sp>
        <p:nvSpPr>
          <p:cNvPr id="342018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7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482600" y="769938"/>
            <a:ext cx="6135688" cy="3835400"/>
          </a:xfrm>
          <a:ln/>
        </p:spPr>
      </p:sp>
      <p:sp>
        <p:nvSpPr>
          <p:cNvPr id="454658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3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82600" y="769938"/>
            <a:ext cx="6135688" cy="3835400"/>
          </a:xfrm>
          <a:ln/>
        </p:spPr>
      </p:sp>
      <p:sp>
        <p:nvSpPr>
          <p:cNvPr id="458754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altLang="fr-FR" smtClean="0"/>
              <a:t>Des cas de contamination de VIH sont survenus chez les partenaires négatifs (nombre non précisé), mais aucun cas de transmission phylogénétiquement liée n’était observé.</a:t>
            </a:r>
          </a:p>
          <a:p>
            <a:endParaRPr lang="fr-FR" altLang="fr-F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1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82600" y="769938"/>
            <a:ext cx="6135688" cy="3835400"/>
          </a:xfrm>
          <a:ln/>
        </p:spPr>
      </p:sp>
      <p:sp>
        <p:nvSpPr>
          <p:cNvPr id="460802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7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482600" y="769938"/>
            <a:ext cx="6135688" cy="3835400"/>
          </a:xfrm>
          <a:ln/>
        </p:spPr>
      </p:sp>
      <p:sp>
        <p:nvSpPr>
          <p:cNvPr id="464898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881063"/>
            <a:r>
              <a:rPr lang="fr-FR" altLang="fr-FR" smtClean="0"/>
              <a:t>Interprétation : le calcul de l’IC 95 % indique qu’il y a 2,5 % de probabilité que le risque de transmission intra-couple pour tous rapports soit supérieur à 3,9 %, et pour les rapports anaux supérieur à 9,2 %.</a:t>
            </a:r>
          </a:p>
          <a:p>
            <a:pPr defTabSz="881063"/>
            <a:endParaRPr lang="fr-FR" altLang="fr-FR" smtClean="0"/>
          </a:p>
          <a:p>
            <a:pPr defTabSz="881063"/>
            <a:endParaRPr lang="fr-FR" altLang="fr-FR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482600" y="769938"/>
            <a:ext cx="6135688" cy="38354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33">
              <a:defRPr/>
            </a:pPr>
            <a:r>
              <a:rPr lang="fr-FR" dirty="0"/>
              <a:t>Au Malawi (Abs 147, AT. </a:t>
            </a:r>
            <a:r>
              <a:rPr lang="fr-FR" dirty="0" err="1"/>
              <a:t>Choko</a:t>
            </a:r>
            <a:r>
              <a:rPr lang="fr-FR" dirty="0"/>
              <a:t>) en 2011, </a:t>
            </a:r>
            <a:r>
              <a:rPr lang="fr-FR" b="1" dirty="0"/>
              <a:t>910 000 personnes vivent avec le VIH dont 66% ne connaissant pas leur statut, avec 46 000 nouvelles infections dans l’année</a:t>
            </a:r>
            <a:r>
              <a:rPr lang="fr-FR" dirty="0"/>
              <a:t> : le Malawi s’est donc intéressé aux nouvelles approches de dépistage et notamment </a:t>
            </a:r>
            <a:r>
              <a:rPr lang="fr-FR" b="1" dirty="0"/>
              <a:t>l’autotest</a:t>
            </a:r>
            <a:r>
              <a:rPr lang="fr-FR" dirty="0"/>
              <a:t>. Au cours d’une période de 12 mois, 76% des 16 660 résidents du quartier étudié se sont testés suite à une opération « porte à porte » par un conseiller-santé, et 89% ont retourné les kits réalisés avec le questionnaire complété. La population était plutôt enthousiaste quant à la méthode proposée. 43% de la population concernée ne s’était jamais testée auparavant. Le taux de séro+ était de 10.3% (en population générale, le taux est de 18.5% au Malawi). </a:t>
            </a:r>
            <a:r>
              <a:rPr lang="fr-FR" b="1" dirty="0"/>
              <a:t>La méthode a plus de succès auprès des jeunes que des plus âgés, et il y a peu de différence hommes/femmes</a:t>
            </a:r>
            <a:r>
              <a:rPr lang="fr-FR" dirty="0"/>
              <a:t>. Quel a été l’accès aux soins des dépistés positifs ? </a:t>
            </a:r>
            <a:r>
              <a:rPr lang="fr-FR" b="1" dirty="0"/>
              <a:t>Au moins 77% des personnes testées positives sont venues se faire suivre dans les centres de la même zone</a:t>
            </a:r>
            <a:r>
              <a:rPr lang="fr-FR" dirty="0"/>
              <a:t>, ce qui n’exclut pas que d’autres soient allés se faire suivre ailleurs. </a:t>
            </a:r>
            <a:r>
              <a:rPr lang="fr-FR" b="1" dirty="0"/>
              <a:t>287 personnes sur les 10 000 ayant répondu au questionnaire disent s’être sentie forcées à se tester (plus d’homme que de femmes (!)</a:t>
            </a:r>
            <a:r>
              <a:rPr lang="fr-FR" dirty="0"/>
              <a:t>, l’explication étant peut être que les femmes ayant déjà été testées au cours des consultations prénatales </a:t>
            </a:r>
            <a:r>
              <a:rPr lang="fr-FR" dirty="0" err="1"/>
              <a:t>faisaientt</a:t>
            </a:r>
            <a:r>
              <a:rPr lang="fr-FR" dirty="0"/>
              <a:t> pression sur leur mari pour qu’ils se testent également. </a:t>
            </a:r>
            <a:r>
              <a:rPr lang="fr-FR" dirty="0" err="1"/>
              <a:t>Nénamoins</a:t>
            </a:r>
            <a:r>
              <a:rPr lang="fr-FR" dirty="0"/>
              <a:t>, 94% de ceux qui disent s’être sentis forcés recommanderaient aux autres de se tester. Cette essai montre donc a la fois la faisabilité et le succès d’opération de ce type, avec un cout/efficacité qui n’a pas été étudié mais probablement excellent (2 conseillers communautaires pendant quelques semaines pour 10 000 personnes testées et 80% d’accès ultérieur au système de soins, cela ferait probablement rêver certains directeurs d’ARS !).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46583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82600" y="769938"/>
            <a:ext cx="6135688" cy="3835400"/>
          </a:xfrm>
          <a:ln/>
        </p:spPr>
      </p:sp>
      <p:sp>
        <p:nvSpPr>
          <p:cNvPr id="1536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82600" y="769938"/>
            <a:ext cx="6135688" cy="3835400"/>
          </a:xfrm>
          <a:ln/>
        </p:spPr>
      </p:sp>
      <p:sp>
        <p:nvSpPr>
          <p:cNvPr id="1617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82600" y="769938"/>
            <a:ext cx="6135688" cy="3835400"/>
          </a:xfrm>
          <a:ln/>
        </p:spPr>
      </p:sp>
      <p:sp>
        <p:nvSpPr>
          <p:cNvPr id="1679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82600" y="769938"/>
            <a:ext cx="6135688" cy="3835400"/>
          </a:xfrm>
          <a:ln/>
        </p:spPr>
      </p:sp>
      <p:sp>
        <p:nvSpPr>
          <p:cNvPr id="1720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Un</a:t>
            </a:r>
            <a:r>
              <a:rPr lang="fr-FR" baseline="0" dirty="0" smtClean="0"/>
              <a:t> peu has been avec l’option B+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619575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82600" y="769938"/>
            <a:ext cx="6135688" cy="3835400"/>
          </a:xfrm>
          <a:ln/>
        </p:spPr>
      </p:sp>
      <p:sp>
        <p:nvSpPr>
          <p:cNvPr id="1863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altLang="fr-FR" dirty="0" smtClean="0"/>
              <a:t>Dans un symposium consacré aux perspectives d'élimination de l'infection par le VIH chez les enfants, S. Ahmed, du Malawi, a brillamment démontré que l'option B+ de PTME a tellement d'avantages sur l'option A qu'elle doit être privilégiée y compris dans les pays à très faibles ressources.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82600" y="769938"/>
            <a:ext cx="6135688" cy="3835400"/>
          </a:xfrm>
          <a:ln/>
        </p:spPr>
      </p:sp>
      <p:sp>
        <p:nvSpPr>
          <p:cNvPr id="1884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altLang="fr-FR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5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482600" y="769938"/>
            <a:ext cx="6135688" cy="3835400"/>
          </a:xfrm>
          <a:ln/>
        </p:spPr>
      </p:sp>
      <p:sp>
        <p:nvSpPr>
          <p:cNvPr id="282626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ctr"/>
          <a:lstStyle>
            <a:lvl1pPr marL="0" indent="0" algn="ctr">
              <a:buNone/>
              <a:defRPr sz="2800" b="1">
                <a:solidFill>
                  <a:srgbClr val="FFFF66"/>
                </a:solidFill>
                <a:latin typeface="Trebuchet MS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ctr"/>
          <a:lstStyle>
            <a:lvl1pPr marL="0" indent="0">
              <a:buNone/>
              <a:defRPr sz="2800" b="1">
                <a:solidFill>
                  <a:srgbClr val="FFFF66"/>
                </a:solidFill>
                <a:latin typeface="Trebuchet MS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tags" Target="../tags/tag2.xml"/><Relationship Id="rId8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3575" y="96574"/>
            <a:ext cx="8812940" cy="78052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et modifiez le titre</a:t>
            </a:r>
          </a:p>
        </p:txBody>
      </p:sp>
      <p:sp>
        <p:nvSpPr>
          <p:cNvPr id="10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1" y="1117865"/>
            <a:ext cx="8507413" cy="4259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2" name="ZoneTexte 1"/>
          <p:cNvSpPr txBox="1"/>
          <p:nvPr userDrawn="1"/>
        </p:nvSpPr>
        <p:spPr>
          <a:xfrm>
            <a:off x="0" y="5453390"/>
            <a:ext cx="5368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8703ABA1-BA8D-544D-8B2D-8AB45BB14CF7}" type="slidenum">
              <a:rPr lang="fr-FR" sz="1050" smtClean="0">
                <a:solidFill>
                  <a:schemeClr val="accent2">
                    <a:lumMod val="75000"/>
                  </a:schemeClr>
                </a:solidFill>
              </a:rPr>
              <a:t>‹#›</a:t>
            </a:fld>
            <a:endParaRPr lang="fr-FR" sz="105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custDataLst>
      <p:tags r:id="rId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2" r:id="rId2"/>
    <p:sldLayoutId id="2147483651" r:id="rId3"/>
    <p:sldLayoutId id="2147483650" r:id="rId4"/>
    <p:sldLayoutId id="2147483649" r:id="rId5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FFFF66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FFFF66"/>
          </a:solidFill>
          <a:latin typeface="Arial" charset="0"/>
          <a:cs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FFFF66"/>
          </a:solidFill>
          <a:latin typeface="Arial" charset="0"/>
          <a:cs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FFFF66"/>
          </a:solidFill>
          <a:latin typeface="Arial" charset="0"/>
          <a:cs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FFFF66"/>
          </a:solidFill>
          <a:latin typeface="Arial" charset="0"/>
          <a:cs typeface="Arial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FFFF66"/>
          </a:solidFill>
          <a:latin typeface="Arial" charset="0"/>
          <a:cs typeface="Arial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FFFF66"/>
          </a:solidFill>
          <a:latin typeface="Arial" charset="0"/>
          <a:cs typeface="Arial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FFFF66"/>
          </a:solidFill>
          <a:latin typeface="Arial" charset="0"/>
          <a:cs typeface="Arial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rgbClr val="FFFF66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lr>
          <a:srgbClr val="FFFF00"/>
        </a:buClr>
        <a:buChar char="•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buClr>
          <a:srgbClr val="FFFF00"/>
        </a:buClr>
        <a:buChar char="–"/>
        <a:defRPr sz="24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buClr>
          <a:srgbClr val="FFFF00"/>
        </a:buClr>
        <a:buChar char="•"/>
        <a:defRPr sz="20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buClr>
          <a:srgbClr val="FFFF00"/>
        </a:buClr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buClr>
          <a:srgbClr val="FFFF00"/>
        </a:buClr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0"/>
        </a:spcBef>
        <a:spcAft>
          <a:spcPct val="0"/>
        </a:spcAft>
        <a:buClr>
          <a:srgbClr val="FFFF00"/>
        </a:buClr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0"/>
        </a:spcBef>
        <a:spcAft>
          <a:spcPct val="0"/>
        </a:spcAft>
        <a:buClr>
          <a:srgbClr val="FFFF00"/>
        </a:buClr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0"/>
        </a:spcBef>
        <a:spcAft>
          <a:spcPct val="0"/>
        </a:spcAft>
        <a:buClr>
          <a:srgbClr val="FFFF00"/>
        </a:buClr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0"/>
        </a:spcBef>
        <a:spcAft>
          <a:spcPct val="0"/>
        </a:spcAft>
        <a:buClr>
          <a:srgbClr val="FFFF00"/>
        </a:buClr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tags" Target="../tags/tag6.xm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tags" Target="../tags/tag7.xm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tags" Target="../tags/tag8.xm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tags" Target="../tags/tag9.xm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tags" Target="../tags/tag10.xm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tags" Target="../tags/tag11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tags" Target="../tags/tag12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tags" Target="../tags/tag13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tags" Target="../tags/tag14.xm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tags" Target="../tags/tag15.xm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tags" Target="../tags/tag16.xm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tags" Target="../tags/tag5.xm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>
          <a:xfrm>
            <a:off x="299359" y="1599570"/>
            <a:ext cx="8552073" cy="3033235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fr-FR" dirty="0" smtClean="0">
                <a:solidFill>
                  <a:schemeClr val="bg1"/>
                </a:solidFill>
              </a:rPr>
              <a:t>Le programme (18h – 20h30)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chemeClr val="bg1"/>
                </a:solidFill>
              </a:rPr>
              <a:t>Charlotte </a:t>
            </a:r>
            <a:r>
              <a:rPr lang="fr-FR" sz="1600" dirty="0" err="1" smtClean="0">
                <a:solidFill>
                  <a:schemeClr val="bg1"/>
                </a:solidFill>
              </a:rPr>
              <a:t>Pronier</a:t>
            </a:r>
            <a:r>
              <a:rPr lang="fr-FR" sz="1600" dirty="0" smtClean="0">
                <a:solidFill>
                  <a:schemeClr val="bg1"/>
                </a:solidFill>
              </a:rPr>
              <a:t> </a:t>
            </a:r>
            <a:r>
              <a:rPr lang="fr-FR" sz="1600" b="0" dirty="0" smtClean="0">
                <a:solidFill>
                  <a:schemeClr val="bg1"/>
                </a:solidFill>
              </a:rPr>
              <a:t>: virologie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chemeClr val="bg1"/>
                </a:solidFill>
              </a:rPr>
              <a:t>Pascale </a:t>
            </a:r>
            <a:r>
              <a:rPr lang="fr-FR" sz="1600" dirty="0" err="1" smtClean="0">
                <a:solidFill>
                  <a:schemeClr val="bg1"/>
                </a:solidFill>
              </a:rPr>
              <a:t>Perfezou</a:t>
            </a:r>
            <a:r>
              <a:rPr lang="fr-FR" sz="1600" dirty="0" smtClean="0">
                <a:solidFill>
                  <a:schemeClr val="bg1"/>
                </a:solidFill>
              </a:rPr>
              <a:t> </a:t>
            </a:r>
            <a:r>
              <a:rPr lang="fr-FR" sz="1600" b="0" dirty="0" smtClean="0">
                <a:solidFill>
                  <a:schemeClr val="bg1"/>
                </a:solidFill>
              </a:rPr>
              <a:t>: complications, traitement de 1</a:t>
            </a:r>
            <a:r>
              <a:rPr lang="fr-FR" sz="1600" b="0" baseline="30000" dirty="0" smtClean="0">
                <a:solidFill>
                  <a:schemeClr val="bg1"/>
                </a:solidFill>
              </a:rPr>
              <a:t>ère</a:t>
            </a:r>
            <a:r>
              <a:rPr lang="fr-FR" sz="1600" b="0" dirty="0" smtClean="0">
                <a:solidFill>
                  <a:schemeClr val="bg1"/>
                </a:solidFill>
              </a:rPr>
              <a:t> ligne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chemeClr val="bg1"/>
                </a:solidFill>
              </a:rPr>
              <a:t>Faouzi Souala </a:t>
            </a:r>
            <a:r>
              <a:rPr lang="fr-FR" sz="1600" b="0" dirty="0" smtClean="0">
                <a:solidFill>
                  <a:schemeClr val="bg1"/>
                </a:solidFill>
              </a:rPr>
              <a:t>: infections VHC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chemeClr val="bg1"/>
                </a:solidFill>
              </a:rPr>
              <a:t>Cédric Arvieux </a:t>
            </a:r>
            <a:r>
              <a:rPr lang="fr-FR" sz="1600" b="0" dirty="0" smtClean="0">
                <a:solidFill>
                  <a:schemeClr val="bg1"/>
                </a:solidFill>
              </a:rPr>
              <a:t>: mère-enfant, </a:t>
            </a:r>
            <a:r>
              <a:rPr lang="fr-FR" sz="1600" b="0" dirty="0" err="1" smtClean="0">
                <a:solidFill>
                  <a:schemeClr val="bg1"/>
                </a:solidFill>
              </a:rPr>
              <a:t>TasP</a:t>
            </a:r>
            <a:r>
              <a:rPr lang="fr-FR" sz="1600" b="0" dirty="0" smtClean="0">
                <a:solidFill>
                  <a:schemeClr val="bg1"/>
                </a:solidFill>
              </a:rPr>
              <a:t>, </a:t>
            </a:r>
            <a:r>
              <a:rPr lang="fr-FR" sz="1600" b="0" dirty="0" err="1" smtClean="0">
                <a:solidFill>
                  <a:schemeClr val="bg1"/>
                </a:solidFill>
              </a:rPr>
              <a:t>PreP</a:t>
            </a:r>
            <a:r>
              <a:rPr lang="fr-FR" sz="1600" b="0" dirty="0" smtClean="0">
                <a:solidFill>
                  <a:schemeClr val="bg1"/>
                </a:solidFill>
              </a:rPr>
              <a:t>, PEP, dépistage, traitements de 2</a:t>
            </a:r>
            <a:r>
              <a:rPr lang="fr-FR" sz="1600" b="0" baseline="30000" dirty="0" smtClean="0">
                <a:solidFill>
                  <a:schemeClr val="bg1"/>
                </a:solidFill>
              </a:rPr>
              <a:t>nde</a:t>
            </a:r>
            <a:r>
              <a:rPr lang="fr-FR" sz="1600" b="0" dirty="0" smtClean="0">
                <a:solidFill>
                  <a:schemeClr val="bg1"/>
                </a:solidFill>
              </a:rPr>
              <a:t> ligne.</a:t>
            </a:r>
            <a:endParaRPr lang="fr-FR" sz="1600" b="0" dirty="0">
              <a:solidFill>
                <a:schemeClr val="bg1"/>
              </a:solidFill>
            </a:endParaRPr>
          </a:p>
        </p:txBody>
      </p:sp>
      <p:sp>
        <p:nvSpPr>
          <p:cNvPr id="3" name="Espace réservé du texte 1"/>
          <p:cNvSpPr txBox="1">
            <a:spLocks/>
          </p:cNvSpPr>
          <p:nvPr/>
        </p:nvSpPr>
        <p:spPr bwMode="auto">
          <a:xfrm>
            <a:off x="299360" y="170509"/>
            <a:ext cx="3317143" cy="1250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None/>
              <a:defRPr sz="2800" b="1">
                <a:solidFill>
                  <a:srgbClr val="FFFF66"/>
                </a:solidFill>
                <a:latin typeface="Trebuchet MS" pitchFamily="34" charset="0"/>
                <a:ea typeface="+mn-ea"/>
                <a:cs typeface="+mn-cs"/>
              </a:defRPr>
            </a:lvl1pPr>
            <a:lvl2pPr marL="457200" indent="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None/>
              <a:defRPr sz="1800">
                <a:solidFill>
                  <a:schemeClr val="bg1"/>
                </a:solidFill>
                <a:latin typeface="+mn-lt"/>
              </a:defRPr>
            </a:lvl2pPr>
            <a:lvl3pPr marL="914400" indent="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None/>
              <a:defRPr sz="1600">
                <a:solidFill>
                  <a:schemeClr val="bg1"/>
                </a:solidFill>
                <a:latin typeface="+mn-lt"/>
              </a:defRPr>
            </a:lvl3pPr>
            <a:lvl4pPr marL="1371600" indent="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None/>
              <a:defRPr sz="1400">
                <a:solidFill>
                  <a:schemeClr val="bg1"/>
                </a:solidFill>
                <a:latin typeface="+mn-lt"/>
              </a:defRPr>
            </a:lvl4pPr>
            <a:lvl5pPr marL="1828800" indent="0" algn="l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None/>
              <a:defRPr sz="1400">
                <a:solidFill>
                  <a:schemeClr val="bg1"/>
                </a:solidFill>
                <a:latin typeface="+mn-lt"/>
              </a:defRPr>
            </a:lvl5pPr>
            <a:lvl6pPr marL="2286000" indent="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None/>
              <a:defRPr sz="1400">
                <a:solidFill>
                  <a:schemeClr val="bg1"/>
                </a:solidFill>
                <a:latin typeface="+mn-lt"/>
              </a:defRPr>
            </a:lvl6pPr>
            <a:lvl7pPr marL="2743200" indent="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None/>
              <a:defRPr sz="1400">
                <a:solidFill>
                  <a:schemeClr val="bg1"/>
                </a:solidFill>
                <a:latin typeface="+mn-lt"/>
              </a:defRPr>
            </a:lvl7pPr>
            <a:lvl8pPr marL="3200400" indent="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None/>
              <a:defRPr sz="1400">
                <a:solidFill>
                  <a:schemeClr val="bg1"/>
                </a:solidFill>
                <a:latin typeface="+mn-lt"/>
              </a:defRPr>
            </a:lvl8pPr>
            <a:lvl9pPr marL="3657600" indent="0" algn="l" rtl="0" fontAlgn="base">
              <a:spcBef>
                <a:spcPct val="0"/>
              </a:spcBef>
              <a:spcAft>
                <a:spcPct val="0"/>
              </a:spcAft>
              <a:buClr>
                <a:srgbClr val="FFFF00"/>
              </a:buClr>
              <a:buNone/>
              <a:defRPr sz="1400">
                <a:solidFill>
                  <a:schemeClr val="bg1"/>
                </a:solidFill>
                <a:latin typeface="+mn-lt"/>
              </a:defRPr>
            </a:lvl9pPr>
          </a:lstStyle>
          <a:p>
            <a:r>
              <a:rPr lang="fr-FR" kern="0" dirty="0" smtClean="0"/>
              <a:t>Post-CROI Rennes</a:t>
            </a:r>
          </a:p>
          <a:p>
            <a:r>
              <a:rPr lang="fr-FR" kern="0" dirty="0" smtClean="0"/>
              <a:t>9 avril 2014</a:t>
            </a:r>
            <a:endParaRPr lang="fr-FR" kern="0" dirty="0"/>
          </a:p>
        </p:txBody>
      </p:sp>
      <p:pic>
        <p:nvPicPr>
          <p:cNvPr id="4" name="Image 3" descr="LogoCoreVIH Bretagne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28517" y="170509"/>
            <a:ext cx="1322916" cy="8413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4479" y="5113229"/>
            <a:ext cx="1470991" cy="401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5898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ATV/r et grossesse (2)</a:t>
            </a:r>
          </a:p>
        </p:txBody>
      </p:sp>
      <p:sp>
        <p:nvSpPr>
          <p:cNvPr id="160770" name="Espace réservé du contenu 1"/>
          <p:cNvSpPr>
            <a:spLocks noGrp="1"/>
          </p:cNvSpPr>
          <p:nvPr>
            <p:ph idx="1"/>
          </p:nvPr>
        </p:nvSpPr>
        <p:spPr>
          <a:xfrm>
            <a:off x="457201" y="4102365"/>
            <a:ext cx="8507413" cy="1231635"/>
          </a:xfrm>
        </p:spPr>
        <p:txBody>
          <a:bodyPr/>
          <a:lstStyle/>
          <a:p>
            <a:r>
              <a:rPr lang="fr-FR" altLang="fr-FR" sz="1800" b="1" dirty="0" smtClean="0">
                <a:solidFill>
                  <a:srgbClr val="FFFF66"/>
                </a:solidFill>
                <a:ea typeface="ＭＳ Ｐゴシック" pitchFamily="34" charset="-128"/>
              </a:rPr>
              <a:t>Conclusions</a:t>
            </a:r>
          </a:p>
          <a:p>
            <a:pPr lvl="1"/>
            <a:r>
              <a:rPr lang="fr-FR" altLang="fr-FR" sz="1600" dirty="0" smtClean="0">
                <a:ea typeface="ＭＳ Ｐゴシック" pitchFamily="34" charset="-128"/>
              </a:rPr>
              <a:t>  34 % des ASC d’ATV au 3</a:t>
            </a:r>
            <a:r>
              <a:rPr lang="fr-FR" altLang="fr-FR" sz="1600" baseline="30000" dirty="0" smtClean="0">
                <a:ea typeface="ＭＳ Ｐゴシック" pitchFamily="34" charset="-128"/>
              </a:rPr>
              <a:t>ème</a:t>
            </a:r>
            <a:r>
              <a:rPr lang="fr-FR" altLang="fr-FR" sz="1600" dirty="0" smtClean="0">
                <a:ea typeface="ＭＳ Ｐゴシック" pitchFamily="34" charset="-128"/>
              </a:rPr>
              <a:t> trimestre vs post-partum..</a:t>
            </a:r>
          </a:p>
          <a:p>
            <a:pPr lvl="1"/>
            <a:r>
              <a:rPr lang="fr-FR" altLang="fr-FR" sz="1600" dirty="0" smtClean="0">
                <a:ea typeface="ＭＳ Ｐゴシック" pitchFamily="34" charset="-128"/>
              </a:rPr>
              <a:t>… mais les concentrations restent toujours « efficaces », avec ou sans TDF</a:t>
            </a:r>
          </a:p>
        </p:txBody>
      </p:sp>
      <p:sp>
        <p:nvSpPr>
          <p:cNvPr id="160771" name="Text Box 3"/>
          <p:cNvSpPr txBox="1">
            <a:spLocks noChangeArrowheads="1"/>
          </p:cNvSpPr>
          <p:nvPr/>
        </p:nvSpPr>
        <p:spPr bwMode="auto">
          <a:xfrm>
            <a:off x="6335714" y="5486136"/>
            <a:ext cx="28082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GB" altLang="fr-FR" sz="1200" i="1">
                <a:ea typeface="ＭＳ Ｐゴシック" pitchFamily="34" charset="-128"/>
              </a:rPr>
              <a:t>Colbers A, CROI 2014, Abs. 892</a:t>
            </a:r>
          </a:p>
        </p:txBody>
      </p:sp>
      <p:sp>
        <p:nvSpPr>
          <p:cNvPr id="160772" name="Rectangle 7"/>
          <p:cNvSpPr>
            <a:spLocks noChangeArrowheads="1"/>
          </p:cNvSpPr>
          <p:nvPr/>
        </p:nvSpPr>
        <p:spPr bwMode="auto">
          <a:xfrm>
            <a:off x="1578137" y="867833"/>
            <a:ext cx="602265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altLang="fr-FR" b="1">
                <a:solidFill>
                  <a:srgbClr val="FFFF66"/>
                </a:solidFill>
              </a:rPr>
              <a:t>Profils PK plasmatiques moyens d’ATV (mg/l) +/- TDF</a:t>
            </a:r>
            <a:endParaRPr lang="fr-FR" altLang="fr-FR" b="1"/>
          </a:p>
        </p:txBody>
      </p:sp>
      <p:grpSp>
        <p:nvGrpSpPr>
          <p:cNvPr id="160773" name="Groupe 103"/>
          <p:cNvGrpSpPr>
            <a:grpSpLocks/>
          </p:cNvGrpSpPr>
          <p:nvPr/>
        </p:nvGrpSpPr>
        <p:grpSpPr bwMode="auto">
          <a:xfrm>
            <a:off x="2171867" y="1239574"/>
            <a:ext cx="6075463" cy="3049131"/>
            <a:chOff x="2171867" y="1487488"/>
            <a:chExt cx="6075231" cy="3658958"/>
          </a:xfrm>
        </p:grpSpPr>
        <p:sp>
          <p:nvSpPr>
            <p:cNvPr id="160775" name="Freeform 8"/>
            <p:cNvSpPr>
              <a:spLocks/>
            </p:cNvSpPr>
            <p:nvPr/>
          </p:nvSpPr>
          <p:spPr bwMode="auto">
            <a:xfrm>
              <a:off x="2465388" y="1571625"/>
              <a:ext cx="4205287" cy="3001963"/>
            </a:xfrm>
            <a:custGeom>
              <a:avLst/>
              <a:gdLst>
                <a:gd name="T0" fmla="*/ 0 w 11052"/>
                <a:gd name="T1" fmla="*/ 0 h 9007"/>
                <a:gd name="T2" fmla="*/ 0 w 11052"/>
                <a:gd name="T3" fmla="*/ 2147483647 h 9007"/>
                <a:gd name="T4" fmla="*/ 2147483647 w 11052"/>
                <a:gd name="T5" fmla="*/ 2147483647 h 9007"/>
                <a:gd name="T6" fmla="*/ 0 60000 65536"/>
                <a:gd name="T7" fmla="*/ 0 60000 65536"/>
                <a:gd name="T8" fmla="*/ 0 60000 65536"/>
                <a:gd name="T9" fmla="*/ 0 w 11052"/>
                <a:gd name="T10" fmla="*/ 0 h 9007"/>
                <a:gd name="T11" fmla="*/ 11052 w 11052"/>
                <a:gd name="T12" fmla="*/ 9007 h 900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052" h="9007">
                  <a:moveTo>
                    <a:pt x="0" y="0"/>
                  </a:moveTo>
                  <a:lnTo>
                    <a:pt x="0" y="9007"/>
                  </a:lnTo>
                  <a:lnTo>
                    <a:pt x="11052" y="9007"/>
                  </a:lnTo>
                </a:path>
              </a:pathLst>
            </a:custGeom>
            <a:noFill/>
            <a:ln w="11113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776" name="Line 9"/>
            <p:cNvSpPr>
              <a:spLocks noChangeShapeType="1"/>
            </p:cNvSpPr>
            <p:nvPr/>
          </p:nvSpPr>
          <p:spPr bwMode="auto">
            <a:xfrm>
              <a:off x="5948363" y="4581525"/>
              <a:ext cx="0" cy="57150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777" name="Line 10"/>
            <p:cNvSpPr>
              <a:spLocks noChangeShapeType="1"/>
            </p:cNvSpPr>
            <p:nvPr/>
          </p:nvSpPr>
          <p:spPr bwMode="auto">
            <a:xfrm>
              <a:off x="6669088" y="4581525"/>
              <a:ext cx="0" cy="57150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778" name="Line 11"/>
            <p:cNvSpPr>
              <a:spLocks noChangeShapeType="1"/>
            </p:cNvSpPr>
            <p:nvPr/>
          </p:nvSpPr>
          <p:spPr bwMode="auto">
            <a:xfrm flipH="1">
              <a:off x="2405063" y="1582738"/>
              <a:ext cx="60325" cy="0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779" name="Line 12"/>
            <p:cNvSpPr>
              <a:spLocks noChangeShapeType="1"/>
            </p:cNvSpPr>
            <p:nvPr/>
          </p:nvSpPr>
          <p:spPr bwMode="auto">
            <a:xfrm flipH="1">
              <a:off x="2405063" y="2052638"/>
              <a:ext cx="60325" cy="0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780" name="Line 14"/>
            <p:cNvSpPr>
              <a:spLocks noChangeShapeType="1"/>
            </p:cNvSpPr>
            <p:nvPr/>
          </p:nvSpPr>
          <p:spPr bwMode="auto">
            <a:xfrm flipH="1">
              <a:off x="2405063" y="2565400"/>
              <a:ext cx="60325" cy="0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781" name="Line 15"/>
            <p:cNvSpPr>
              <a:spLocks noChangeShapeType="1"/>
            </p:cNvSpPr>
            <p:nvPr/>
          </p:nvSpPr>
          <p:spPr bwMode="auto">
            <a:xfrm flipH="1">
              <a:off x="2405063" y="3062288"/>
              <a:ext cx="60325" cy="0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782" name="Line 16"/>
            <p:cNvSpPr>
              <a:spLocks noChangeShapeType="1"/>
            </p:cNvSpPr>
            <p:nvPr/>
          </p:nvSpPr>
          <p:spPr bwMode="auto">
            <a:xfrm flipH="1">
              <a:off x="2405063" y="3568700"/>
              <a:ext cx="60325" cy="0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783" name="Line 18"/>
            <p:cNvSpPr>
              <a:spLocks noChangeShapeType="1"/>
            </p:cNvSpPr>
            <p:nvPr/>
          </p:nvSpPr>
          <p:spPr bwMode="auto">
            <a:xfrm flipH="1">
              <a:off x="2405063" y="4059238"/>
              <a:ext cx="60325" cy="0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784" name="Line 19"/>
            <p:cNvSpPr>
              <a:spLocks noChangeShapeType="1"/>
            </p:cNvSpPr>
            <p:nvPr/>
          </p:nvSpPr>
          <p:spPr bwMode="auto">
            <a:xfrm>
              <a:off x="3856038" y="4581525"/>
              <a:ext cx="0" cy="57150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785" name="Line 20"/>
            <p:cNvSpPr>
              <a:spLocks noChangeShapeType="1"/>
            </p:cNvSpPr>
            <p:nvPr/>
          </p:nvSpPr>
          <p:spPr bwMode="auto">
            <a:xfrm>
              <a:off x="3159125" y="4581525"/>
              <a:ext cx="0" cy="57150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786" name="Line 21"/>
            <p:cNvSpPr>
              <a:spLocks noChangeShapeType="1"/>
            </p:cNvSpPr>
            <p:nvPr/>
          </p:nvSpPr>
          <p:spPr bwMode="auto">
            <a:xfrm>
              <a:off x="5254625" y="4581525"/>
              <a:ext cx="0" cy="57150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787" name="Line 22"/>
            <p:cNvSpPr>
              <a:spLocks noChangeShapeType="1"/>
            </p:cNvSpPr>
            <p:nvPr/>
          </p:nvSpPr>
          <p:spPr bwMode="auto">
            <a:xfrm>
              <a:off x="4552950" y="4581525"/>
              <a:ext cx="0" cy="57150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788" name="Rectangle 24"/>
            <p:cNvSpPr>
              <a:spLocks noChangeArrowheads="1"/>
            </p:cNvSpPr>
            <p:nvPr/>
          </p:nvSpPr>
          <p:spPr bwMode="auto">
            <a:xfrm>
              <a:off x="6592888" y="4033838"/>
              <a:ext cx="90487" cy="90487"/>
            </a:xfrm>
            <a:prstGeom prst="rect">
              <a:avLst/>
            </a:prstGeom>
            <a:solidFill>
              <a:srgbClr val="FF99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60789" name="Line 26"/>
            <p:cNvSpPr>
              <a:spLocks noChangeShapeType="1"/>
            </p:cNvSpPr>
            <p:nvPr/>
          </p:nvSpPr>
          <p:spPr bwMode="auto">
            <a:xfrm flipH="1">
              <a:off x="5891413" y="2626756"/>
              <a:ext cx="274637" cy="0"/>
            </a:xfrm>
            <a:prstGeom prst="line">
              <a:avLst/>
            </a:prstGeom>
            <a:noFill/>
            <a:ln w="20638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790" name="Freeform 28"/>
            <p:cNvSpPr>
              <a:spLocks/>
            </p:cNvSpPr>
            <p:nvPr/>
          </p:nvSpPr>
          <p:spPr bwMode="auto">
            <a:xfrm>
              <a:off x="5956500" y="2571194"/>
              <a:ext cx="134938" cy="115888"/>
            </a:xfrm>
            <a:custGeom>
              <a:avLst/>
              <a:gdLst>
                <a:gd name="T0" fmla="*/ 2147483647 w 355"/>
                <a:gd name="T1" fmla="*/ 2147483647 h 353"/>
                <a:gd name="T2" fmla="*/ 2147483647 w 355"/>
                <a:gd name="T3" fmla="*/ 0 h 353"/>
                <a:gd name="T4" fmla="*/ 0 w 355"/>
                <a:gd name="T5" fmla="*/ 2147483647 h 353"/>
                <a:gd name="T6" fmla="*/ 2147483647 w 355"/>
                <a:gd name="T7" fmla="*/ 2147483647 h 353"/>
                <a:gd name="T8" fmla="*/ 2147483647 w 355"/>
                <a:gd name="T9" fmla="*/ 2147483647 h 3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5"/>
                <a:gd name="T16" fmla="*/ 0 h 353"/>
                <a:gd name="T17" fmla="*/ 355 w 355"/>
                <a:gd name="T18" fmla="*/ 353 h 3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5" h="353">
                  <a:moveTo>
                    <a:pt x="355" y="175"/>
                  </a:moveTo>
                  <a:lnTo>
                    <a:pt x="178" y="0"/>
                  </a:lnTo>
                  <a:lnTo>
                    <a:pt x="0" y="175"/>
                  </a:lnTo>
                  <a:lnTo>
                    <a:pt x="178" y="353"/>
                  </a:lnTo>
                  <a:lnTo>
                    <a:pt x="355" y="175"/>
                  </a:lnTo>
                  <a:close/>
                </a:path>
              </a:pathLst>
            </a:custGeom>
            <a:solidFill>
              <a:srgbClr val="66FFFF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791" name="Rectangle 215"/>
            <p:cNvSpPr>
              <a:spLocks noChangeArrowheads="1"/>
            </p:cNvSpPr>
            <p:nvPr/>
          </p:nvSpPr>
          <p:spPr bwMode="auto">
            <a:xfrm>
              <a:off x="2406733" y="4638675"/>
              <a:ext cx="99846" cy="258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fr-FR" sz="1400">
                  <a:solidFill>
                    <a:srgbClr val="FFFFFF"/>
                  </a:solidFill>
                  <a:ea typeface="ＭＳ Ｐゴシック" pitchFamily="34" charset="-128"/>
                </a:rPr>
                <a:t>0</a:t>
              </a:r>
            </a:p>
          </p:txBody>
        </p:sp>
        <p:sp>
          <p:nvSpPr>
            <p:cNvPr id="160792" name="Rectangle 217"/>
            <p:cNvSpPr>
              <a:spLocks noChangeArrowheads="1"/>
            </p:cNvSpPr>
            <p:nvPr/>
          </p:nvSpPr>
          <p:spPr bwMode="auto">
            <a:xfrm>
              <a:off x="2171867" y="4449763"/>
              <a:ext cx="99846" cy="258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altLang="fr-FR" sz="1400">
                  <a:solidFill>
                    <a:srgbClr val="FFFFFF"/>
                  </a:solidFill>
                  <a:ea typeface="ＭＳ Ｐゴシック" pitchFamily="34" charset="-128"/>
                </a:rPr>
                <a:t>0</a:t>
              </a:r>
            </a:p>
          </p:txBody>
        </p:sp>
        <p:sp>
          <p:nvSpPr>
            <p:cNvPr id="160793" name="Rectangle 217"/>
            <p:cNvSpPr>
              <a:spLocks noChangeArrowheads="1"/>
            </p:cNvSpPr>
            <p:nvPr/>
          </p:nvSpPr>
          <p:spPr bwMode="auto">
            <a:xfrm>
              <a:off x="2171867" y="3484563"/>
              <a:ext cx="99846" cy="258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altLang="fr-FR" sz="1400">
                  <a:solidFill>
                    <a:srgbClr val="FFFFFF"/>
                  </a:solidFill>
                  <a:ea typeface="ＭＳ Ｐゴシック" pitchFamily="34" charset="-128"/>
                </a:rPr>
                <a:t>2</a:t>
              </a:r>
            </a:p>
          </p:txBody>
        </p:sp>
        <p:sp>
          <p:nvSpPr>
            <p:cNvPr id="160794" name="Rectangle 217"/>
            <p:cNvSpPr>
              <a:spLocks noChangeArrowheads="1"/>
            </p:cNvSpPr>
            <p:nvPr/>
          </p:nvSpPr>
          <p:spPr bwMode="auto">
            <a:xfrm>
              <a:off x="2171867" y="2978150"/>
              <a:ext cx="99846" cy="258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altLang="fr-FR" sz="1400">
                  <a:solidFill>
                    <a:srgbClr val="FFFFFF"/>
                  </a:solidFill>
                  <a:ea typeface="ＭＳ Ｐゴシック" pitchFamily="34" charset="-128"/>
                </a:rPr>
                <a:t>3</a:t>
              </a:r>
            </a:p>
          </p:txBody>
        </p:sp>
        <p:sp>
          <p:nvSpPr>
            <p:cNvPr id="160795" name="Rectangle 217"/>
            <p:cNvSpPr>
              <a:spLocks noChangeArrowheads="1"/>
            </p:cNvSpPr>
            <p:nvPr/>
          </p:nvSpPr>
          <p:spPr bwMode="auto">
            <a:xfrm>
              <a:off x="2171867" y="2462213"/>
              <a:ext cx="99846" cy="258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altLang="fr-FR" sz="1400">
                  <a:solidFill>
                    <a:srgbClr val="FFFFFF"/>
                  </a:solidFill>
                  <a:ea typeface="ＭＳ Ｐゴシック" pitchFamily="34" charset="-128"/>
                </a:rPr>
                <a:t>4</a:t>
              </a:r>
            </a:p>
          </p:txBody>
        </p:sp>
        <p:sp>
          <p:nvSpPr>
            <p:cNvPr id="160796" name="Rectangle 217"/>
            <p:cNvSpPr>
              <a:spLocks noChangeArrowheads="1"/>
            </p:cNvSpPr>
            <p:nvPr/>
          </p:nvSpPr>
          <p:spPr bwMode="auto">
            <a:xfrm>
              <a:off x="2171867" y="1966913"/>
              <a:ext cx="99846" cy="258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altLang="fr-FR" sz="1400">
                  <a:solidFill>
                    <a:srgbClr val="FFFFFF"/>
                  </a:solidFill>
                  <a:ea typeface="ＭＳ Ｐゴシック" pitchFamily="34" charset="-128"/>
                </a:rPr>
                <a:t>5</a:t>
              </a:r>
            </a:p>
          </p:txBody>
        </p:sp>
        <p:sp>
          <p:nvSpPr>
            <p:cNvPr id="160797" name="Rectangle 217"/>
            <p:cNvSpPr>
              <a:spLocks noChangeArrowheads="1"/>
            </p:cNvSpPr>
            <p:nvPr/>
          </p:nvSpPr>
          <p:spPr bwMode="auto">
            <a:xfrm>
              <a:off x="2171867" y="1487488"/>
              <a:ext cx="99846" cy="258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altLang="fr-FR" sz="1400">
                  <a:solidFill>
                    <a:srgbClr val="FFFFFF"/>
                  </a:solidFill>
                  <a:ea typeface="ＭＳ Ｐゴシック" pitchFamily="34" charset="-128"/>
                </a:rPr>
                <a:t>6</a:t>
              </a:r>
            </a:p>
          </p:txBody>
        </p:sp>
        <p:sp>
          <p:nvSpPr>
            <p:cNvPr id="160798" name="Rectangle 215"/>
            <p:cNvSpPr>
              <a:spLocks noChangeArrowheads="1"/>
            </p:cNvSpPr>
            <p:nvPr/>
          </p:nvSpPr>
          <p:spPr bwMode="auto">
            <a:xfrm>
              <a:off x="3095708" y="4667251"/>
              <a:ext cx="99846" cy="258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fr-FR" sz="1400">
                  <a:solidFill>
                    <a:srgbClr val="FFFFFF"/>
                  </a:solidFill>
                  <a:ea typeface="ＭＳ Ｐゴシック" pitchFamily="34" charset="-128"/>
                </a:rPr>
                <a:t>4</a:t>
              </a:r>
            </a:p>
          </p:txBody>
        </p:sp>
        <p:sp>
          <p:nvSpPr>
            <p:cNvPr id="160799" name="Rectangle 215"/>
            <p:cNvSpPr>
              <a:spLocks noChangeArrowheads="1"/>
            </p:cNvSpPr>
            <p:nvPr/>
          </p:nvSpPr>
          <p:spPr bwMode="auto">
            <a:xfrm>
              <a:off x="3795796" y="4667251"/>
              <a:ext cx="99846" cy="258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fr-FR" sz="1400">
                  <a:solidFill>
                    <a:srgbClr val="FFFFFF"/>
                  </a:solidFill>
                  <a:ea typeface="ＭＳ Ｐゴシック" pitchFamily="34" charset="-128"/>
                </a:rPr>
                <a:t>8</a:t>
              </a:r>
            </a:p>
          </p:txBody>
        </p:sp>
        <p:sp>
          <p:nvSpPr>
            <p:cNvPr id="160800" name="Rectangle 215"/>
            <p:cNvSpPr>
              <a:spLocks noChangeArrowheads="1"/>
            </p:cNvSpPr>
            <p:nvPr/>
          </p:nvSpPr>
          <p:spPr bwMode="auto">
            <a:xfrm>
              <a:off x="4468186" y="4667251"/>
              <a:ext cx="199691" cy="258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fr-FR" sz="1400">
                  <a:solidFill>
                    <a:srgbClr val="FFFFFF"/>
                  </a:solidFill>
                  <a:ea typeface="ＭＳ Ｐゴシック" pitchFamily="34" charset="-128"/>
                </a:rPr>
                <a:t>12</a:t>
              </a:r>
            </a:p>
          </p:txBody>
        </p:sp>
        <p:sp>
          <p:nvSpPr>
            <p:cNvPr id="160801" name="Rectangle 215"/>
            <p:cNvSpPr>
              <a:spLocks noChangeArrowheads="1"/>
            </p:cNvSpPr>
            <p:nvPr/>
          </p:nvSpPr>
          <p:spPr bwMode="auto">
            <a:xfrm>
              <a:off x="5155574" y="4667251"/>
              <a:ext cx="199691" cy="258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fr-FR" sz="1400">
                  <a:solidFill>
                    <a:srgbClr val="FFFFFF"/>
                  </a:solidFill>
                  <a:ea typeface="ＭＳ Ｐゴシック" pitchFamily="34" charset="-128"/>
                </a:rPr>
                <a:t>16</a:t>
              </a:r>
            </a:p>
          </p:txBody>
        </p:sp>
        <p:sp>
          <p:nvSpPr>
            <p:cNvPr id="160802" name="Rectangle 215"/>
            <p:cNvSpPr>
              <a:spLocks noChangeArrowheads="1"/>
            </p:cNvSpPr>
            <p:nvPr/>
          </p:nvSpPr>
          <p:spPr bwMode="auto">
            <a:xfrm>
              <a:off x="5845342" y="4667251"/>
              <a:ext cx="199691" cy="258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fr-FR" sz="1400">
                  <a:solidFill>
                    <a:srgbClr val="FFFFFF"/>
                  </a:solidFill>
                  <a:ea typeface="ＭＳ Ｐゴシック" pitchFamily="34" charset="-128"/>
                </a:rPr>
                <a:t>20</a:t>
              </a:r>
            </a:p>
          </p:txBody>
        </p:sp>
        <p:sp>
          <p:nvSpPr>
            <p:cNvPr id="160803" name="Rectangle 215"/>
            <p:cNvSpPr>
              <a:spLocks noChangeArrowheads="1"/>
            </p:cNvSpPr>
            <p:nvPr/>
          </p:nvSpPr>
          <p:spPr bwMode="auto">
            <a:xfrm>
              <a:off x="6561305" y="4667251"/>
              <a:ext cx="199691" cy="258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fr-FR" sz="1400">
                  <a:solidFill>
                    <a:srgbClr val="FFFFFF"/>
                  </a:solidFill>
                  <a:ea typeface="ＭＳ Ｐゴシック" pitchFamily="34" charset="-128"/>
                </a:rPr>
                <a:t>24</a:t>
              </a:r>
            </a:p>
          </p:txBody>
        </p:sp>
        <p:sp>
          <p:nvSpPr>
            <p:cNvPr id="160804" name="Rectangle 215"/>
            <p:cNvSpPr>
              <a:spLocks noChangeArrowheads="1"/>
            </p:cNvSpPr>
            <p:nvPr/>
          </p:nvSpPr>
          <p:spPr bwMode="auto">
            <a:xfrm>
              <a:off x="4243829" y="4887913"/>
              <a:ext cx="608717" cy="258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fr-FR" sz="1400" b="1">
                  <a:solidFill>
                    <a:srgbClr val="FFFFFF"/>
                  </a:solidFill>
                  <a:ea typeface="ＭＳ Ｐゴシック" pitchFamily="34" charset="-128"/>
                </a:rPr>
                <a:t>Heures</a:t>
              </a:r>
            </a:p>
          </p:txBody>
        </p:sp>
        <p:sp>
          <p:nvSpPr>
            <p:cNvPr id="160805" name="Rectangle 215"/>
            <p:cNvSpPr>
              <a:spLocks noChangeArrowheads="1"/>
            </p:cNvSpPr>
            <p:nvPr/>
          </p:nvSpPr>
          <p:spPr bwMode="auto">
            <a:xfrm>
              <a:off x="6286700" y="1924125"/>
              <a:ext cx="1905484" cy="258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altLang="fr-FR" sz="1400">
                  <a:solidFill>
                    <a:srgbClr val="FFFFFF"/>
                  </a:solidFill>
                  <a:ea typeface="ＭＳ Ｐゴシック" pitchFamily="34" charset="-128"/>
                </a:rPr>
                <a:t>3</a:t>
              </a:r>
              <a:r>
                <a:rPr lang="fr-FR" altLang="fr-FR" sz="1400" baseline="30000">
                  <a:solidFill>
                    <a:srgbClr val="FFFFFF"/>
                  </a:solidFill>
                  <a:ea typeface="ＭＳ Ｐゴシック" pitchFamily="34" charset="-128"/>
                </a:rPr>
                <a:t>ème</a:t>
              </a:r>
              <a:r>
                <a:rPr lang="fr-FR" altLang="fr-FR" sz="1400">
                  <a:solidFill>
                    <a:srgbClr val="FFFFFF"/>
                  </a:solidFill>
                  <a:ea typeface="ＭＳ Ｐゴシック" pitchFamily="34" charset="-128"/>
                </a:rPr>
                <a:t> trimestre avec TDF</a:t>
              </a:r>
            </a:p>
          </p:txBody>
        </p:sp>
        <p:sp>
          <p:nvSpPr>
            <p:cNvPr id="160806" name="Rectangle 215"/>
            <p:cNvSpPr>
              <a:spLocks noChangeArrowheads="1"/>
            </p:cNvSpPr>
            <p:nvPr/>
          </p:nvSpPr>
          <p:spPr bwMode="auto">
            <a:xfrm>
              <a:off x="6286700" y="2481338"/>
              <a:ext cx="1802483" cy="258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altLang="fr-FR" sz="1400" dirty="0">
                  <a:solidFill>
                    <a:srgbClr val="FFFFFF"/>
                  </a:solidFill>
                  <a:ea typeface="ＭＳ Ｐゴシック" pitchFamily="34" charset="-128"/>
                </a:rPr>
                <a:t>Post-partum avec TDF</a:t>
              </a:r>
            </a:p>
          </p:txBody>
        </p:sp>
        <p:sp>
          <p:nvSpPr>
            <p:cNvPr id="160807" name="Freeform 69"/>
            <p:cNvSpPr>
              <a:spLocks/>
            </p:cNvSpPr>
            <p:nvPr/>
          </p:nvSpPr>
          <p:spPr bwMode="auto">
            <a:xfrm>
              <a:off x="2460625" y="2152650"/>
              <a:ext cx="4181475" cy="1882775"/>
            </a:xfrm>
            <a:custGeom>
              <a:avLst/>
              <a:gdLst>
                <a:gd name="T0" fmla="*/ 0 w 2634"/>
                <a:gd name="T1" fmla="*/ 2147483647 h 1186"/>
                <a:gd name="T2" fmla="*/ 2147483647 w 2634"/>
                <a:gd name="T3" fmla="*/ 2147483647 h 1186"/>
                <a:gd name="T4" fmla="*/ 2147483647 w 2634"/>
                <a:gd name="T5" fmla="*/ 2147483647 h 1186"/>
                <a:gd name="T6" fmla="*/ 2147483647 w 2634"/>
                <a:gd name="T7" fmla="*/ 0 h 1186"/>
                <a:gd name="T8" fmla="*/ 2147483647 w 2634"/>
                <a:gd name="T9" fmla="*/ 2147483647 h 1186"/>
                <a:gd name="T10" fmla="*/ 2147483647 w 2634"/>
                <a:gd name="T11" fmla="*/ 2147483647 h 1186"/>
                <a:gd name="T12" fmla="*/ 2147483647 w 2634"/>
                <a:gd name="T13" fmla="*/ 2147483647 h 1186"/>
                <a:gd name="T14" fmla="*/ 2147483647 w 2634"/>
                <a:gd name="T15" fmla="*/ 2147483647 h 1186"/>
                <a:gd name="T16" fmla="*/ 2147483647 w 2634"/>
                <a:gd name="T17" fmla="*/ 2147483647 h 1186"/>
                <a:gd name="T18" fmla="*/ 2147483647 w 2634"/>
                <a:gd name="T19" fmla="*/ 2147483647 h 118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634"/>
                <a:gd name="T31" fmla="*/ 0 h 1186"/>
                <a:gd name="T32" fmla="*/ 2634 w 2634"/>
                <a:gd name="T33" fmla="*/ 1186 h 118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634" h="1186">
                  <a:moveTo>
                    <a:pt x="0" y="1186"/>
                  </a:moveTo>
                  <a:lnTo>
                    <a:pt x="60" y="674"/>
                  </a:lnTo>
                  <a:lnTo>
                    <a:pt x="98" y="246"/>
                  </a:lnTo>
                  <a:lnTo>
                    <a:pt x="206" y="0"/>
                  </a:lnTo>
                  <a:lnTo>
                    <a:pt x="318" y="90"/>
                  </a:lnTo>
                  <a:lnTo>
                    <a:pt x="430" y="150"/>
                  </a:lnTo>
                  <a:lnTo>
                    <a:pt x="654" y="350"/>
                  </a:lnTo>
                  <a:lnTo>
                    <a:pt x="862" y="506"/>
                  </a:lnTo>
                  <a:lnTo>
                    <a:pt x="1286" y="714"/>
                  </a:lnTo>
                  <a:lnTo>
                    <a:pt x="2634" y="1178"/>
                  </a:lnTo>
                </a:path>
              </a:pathLst>
            </a:custGeom>
            <a:noFill/>
            <a:ln w="25400" cap="flat" cmpd="sng">
              <a:solidFill>
                <a:srgbClr val="FF6600"/>
              </a:solidFill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808" name="Line 70"/>
            <p:cNvSpPr>
              <a:spLocks noChangeShapeType="1"/>
            </p:cNvSpPr>
            <p:nvPr/>
          </p:nvSpPr>
          <p:spPr bwMode="auto">
            <a:xfrm flipH="1">
              <a:off x="5891413" y="3078875"/>
              <a:ext cx="274637" cy="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809" name="Rectangle 215"/>
            <p:cNvSpPr>
              <a:spLocks noChangeArrowheads="1"/>
            </p:cNvSpPr>
            <p:nvPr/>
          </p:nvSpPr>
          <p:spPr bwMode="auto">
            <a:xfrm>
              <a:off x="6286700" y="2911550"/>
              <a:ext cx="1960398" cy="258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altLang="fr-FR" sz="1400" dirty="0">
                  <a:solidFill>
                    <a:srgbClr val="FFFFFF"/>
                  </a:solidFill>
                  <a:ea typeface="ＭＳ Ｐゴシック" pitchFamily="34" charset="-128"/>
                </a:rPr>
                <a:t> Patientes non </a:t>
              </a:r>
              <a:r>
                <a:rPr lang="fr-FR" altLang="fr-FR" sz="1400" dirty="0" smtClean="0">
                  <a:solidFill>
                    <a:srgbClr val="FFFFFF"/>
                  </a:solidFill>
                  <a:ea typeface="ＭＳ Ｐゴシック" pitchFamily="34" charset="-128"/>
                </a:rPr>
                <a:t>enceintes</a:t>
              </a:r>
              <a:endParaRPr lang="fr-FR" altLang="fr-FR" sz="1400" dirty="0">
                <a:solidFill>
                  <a:srgbClr val="FFFFFF"/>
                </a:solidFill>
                <a:ea typeface="ＭＳ Ｐゴシック" pitchFamily="34" charset="-128"/>
              </a:endParaRPr>
            </a:p>
          </p:txBody>
        </p:sp>
        <p:sp>
          <p:nvSpPr>
            <p:cNvPr id="160810" name="Freeform 72"/>
            <p:cNvSpPr>
              <a:spLocks/>
            </p:cNvSpPr>
            <p:nvPr/>
          </p:nvSpPr>
          <p:spPr bwMode="auto">
            <a:xfrm>
              <a:off x="4491038" y="3495675"/>
              <a:ext cx="114300" cy="106363"/>
            </a:xfrm>
            <a:custGeom>
              <a:avLst/>
              <a:gdLst>
                <a:gd name="T0" fmla="*/ 2147483647 w 355"/>
                <a:gd name="T1" fmla="*/ 2147483647 h 353"/>
                <a:gd name="T2" fmla="*/ 2147483647 w 355"/>
                <a:gd name="T3" fmla="*/ 0 h 353"/>
                <a:gd name="T4" fmla="*/ 0 w 355"/>
                <a:gd name="T5" fmla="*/ 2147483647 h 353"/>
                <a:gd name="T6" fmla="*/ 2147483647 w 355"/>
                <a:gd name="T7" fmla="*/ 2147483647 h 353"/>
                <a:gd name="T8" fmla="*/ 2147483647 w 355"/>
                <a:gd name="T9" fmla="*/ 2147483647 h 3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5"/>
                <a:gd name="T16" fmla="*/ 0 h 353"/>
                <a:gd name="T17" fmla="*/ 355 w 355"/>
                <a:gd name="T18" fmla="*/ 353 h 3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5" h="353">
                  <a:moveTo>
                    <a:pt x="355" y="175"/>
                  </a:moveTo>
                  <a:lnTo>
                    <a:pt x="178" y="0"/>
                  </a:lnTo>
                  <a:lnTo>
                    <a:pt x="0" y="175"/>
                  </a:lnTo>
                  <a:lnTo>
                    <a:pt x="178" y="353"/>
                  </a:lnTo>
                  <a:lnTo>
                    <a:pt x="355" y="175"/>
                  </a:lnTo>
                  <a:close/>
                </a:path>
              </a:pathLst>
            </a:custGeom>
            <a:solidFill>
              <a:srgbClr val="66FFFF"/>
            </a:solidFill>
            <a:ln w="63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811" name="Freeform 73"/>
            <p:cNvSpPr>
              <a:spLocks/>
            </p:cNvSpPr>
            <p:nvPr/>
          </p:nvSpPr>
          <p:spPr bwMode="auto">
            <a:xfrm>
              <a:off x="3789363" y="3217863"/>
              <a:ext cx="114300" cy="106362"/>
            </a:xfrm>
            <a:custGeom>
              <a:avLst/>
              <a:gdLst>
                <a:gd name="T0" fmla="*/ 2147483647 w 355"/>
                <a:gd name="T1" fmla="*/ 2147483647 h 353"/>
                <a:gd name="T2" fmla="*/ 2147483647 w 355"/>
                <a:gd name="T3" fmla="*/ 0 h 353"/>
                <a:gd name="T4" fmla="*/ 0 w 355"/>
                <a:gd name="T5" fmla="*/ 2147483647 h 353"/>
                <a:gd name="T6" fmla="*/ 2147483647 w 355"/>
                <a:gd name="T7" fmla="*/ 2147483647 h 353"/>
                <a:gd name="T8" fmla="*/ 2147483647 w 355"/>
                <a:gd name="T9" fmla="*/ 2147483647 h 3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5"/>
                <a:gd name="T16" fmla="*/ 0 h 353"/>
                <a:gd name="T17" fmla="*/ 355 w 355"/>
                <a:gd name="T18" fmla="*/ 353 h 3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5" h="353">
                  <a:moveTo>
                    <a:pt x="355" y="175"/>
                  </a:moveTo>
                  <a:lnTo>
                    <a:pt x="178" y="0"/>
                  </a:lnTo>
                  <a:lnTo>
                    <a:pt x="0" y="175"/>
                  </a:lnTo>
                  <a:lnTo>
                    <a:pt x="178" y="353"/>
                  </a:lnTo>
                  <a:lnTo>
                    <a:pt x="355" y="175"/>
                  </a:lnTo>
                  <a:close/>
                </a:path>
              </a:pathLst>
            </a:custGeom>
            <a:solidFill>
              <a:srgbClr val="66FFFF"/>
            </a:solidFill>
            <a:ln w="63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812" name="Freeform 74"/>
            <p:cNvSpPr>
              <a:spLocks/>
            </p:cNvSpPr>
            <p:nvPr/>
          </p:nvSpPr>
          <p:spPr bwMode="auto">
            <a:xfrm>
              <a:off x="3430588" y="2932113"/>
              <a:ext cx="114300" cy="106362"/>
            </a:xfrm>
            <a:custGeom>
              <a:avLst/>
              <a:gdLst>
                <a:gd name="T0" fmla="*/ 2147483647 w 355"/>
                <a:gd name="T1" fmla="*/ 2147483647 h 353"/>
                <a:gd name="T2" fmla="*/ 2147483647 w 355"/>
                <a:gd name="T3" fmla="*/ 0 h 353"/>
                <a:gd name="T4" fmla="*/ 0 w 355"/>
                <a:gd name="T5" fmla="*/ 2147483647 h 353"/>
                <a:gd name="T6" fmla="*/ 2147483647 w 355"/>
                <a:gd name="T7" fmla="*/ 2147483647 h 353"/>
                <a:gd name="T8" fmla="*/ 2147483647 w 355"/>
                <a:gd name="T9" fmla="*/ 2147483647 h 3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5"/>
                <a:gd name="T16" fmla="*/ 0 h 353"/>
                <a:gd name="T17" fmla="*/ 355 w 355"/>
                <a:gd name="T18" fmla="*/ 353 h 3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5" h="353">
                  <a:moveTo>
                    <a:pt x="355" y="175"/>
                  </a:moveTo>
                  <a:lnTo>
                    <a:pt x="178" y="0"/>
                  </a:lnTo>
                  <a:lnTo>
                    <a:pt x="0" y="175"/>
                  </a:lnTo>
                  <a:lnTo>
                    <a:pt x="178" y="353"/>
                  </a:lnTo>
                  <a:lnTo>
                    <a:pt x="355" y="175"/>
                  </a:lnTo>
                  <a:close/>
                </a:path>
              </a:pathLst>
            </a:custGeom>
            <a:solidFill>
              <a:srgbClr val="66FFFF"/>
            </a:solidFill>
            <a:ln w="63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813" name="Freeform 75"/>
            <p:cNvSpPr>
              <a:spLocks/>
            </p:cNvSpPr>
            <p:nvPr/>
          </p:nvSpPr>
          <p:spPr bwMode="auto">
            <a:xfrm>
              <a:off x="3087688" y="2681288"/>
              <a:ext cx="114300" cy="106362"/>
            </a:xfrm>
            <a:custGeom>
              <a:avLst/>
              <a:gdLst>
                <a:gd name="T0" fmla="*/ 2147483647 w 355"/>
                <a:gd name="T1" fmla="*/ 2147483647 h 353"/>
                <a:gd name="T2" fmla="*/ 2147483647 w 355"/>
                <a:gd name="T3" fmla="*/ 0 h 353"/>
                <a:gd name="T4" fmla="*/ 0 w 355"/>
                <a:gd name="T5" fmla="*/ 2147483647 h 353"/>
                <a:gd name="T6" fmla="*/ 2147483647 w 355"/>
                <a:gd name="T7" fmla="*/ 2147483647 h 353"/>
                <a:gd name="T8" fmla="*/ 2147483647 w 355"/>
                <a:gd name="T9" fmla="*/ 2147483647 h 3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5"/>
                <a:gd name="T16" fmla="*/ 0 h 353"/>
                <a:gd name="T17" fmla="*/ 355 w 355"/>
                <a:gd name="T18" fmla="*/ 353 h 3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5" h="353">
                  <a:moveTo>
                    <a:pt x="355" y="175"/>
                  </a:moveTo>
                  <a:lnTo>
                    <a:pt x="178" y="0"/>
                  </a:lnTo>
                  <a:lnTo>
                    <a:pt x="0" y="175"/>
                  </a:lnTo>
                  <a:lnTo>
                    <a:pt x="178" y="353"/>
                  </a:lnTo>
                  <a:lnTo>
                    <a:pt x="355" y="175"/>
                  </a:lnTo>
                  <a:close/>
                </a:path>
              </a:pathLst>
            </a:custGeom>
            <a:solidFill>
              <a:srgbClr val="66FFFF"/>
            </a:solidFill>
            <a:ln w="63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814" name="Freeform 76"/>
            <p:cNvSpPr>
              <a:spLocks/>
            </p:cNvSpPr>
            <p:nvPr/>
          </p:nvSpPr>
          <p:spPr bwMode="auto">
            <a:xfrm>
              <a:off x="2913063" y="2690813"/>
              <a:ext cx="114300" cy="106362"/>
            </a:xfrm>
            <a:custGeom>
              <a:avLst/>
              <a:gdLst>
                <a:gd name="T0" fmla="*/ 2147483647 w 355"/>
                <a:gd name="T1" fmla="*/ 2147483647 h 353"/>
                <a:gd name="T2" fmla="*/ 2147483647 w 355"/>
                <a:gd name="T3" fmla="*/ 0 h 353"/>
                <a:gd name="T4" fmla="*/ 0 w 355"/>
                <a:gd name="T5" fmla="*/ 2147483647 h 353"/>
                <a:gd name="T6" fmla="*/ 2147483647 w 355"/>
                <a:gd name="T7" fmla="*/ 2147483647 h 353"/>
                <a:gd name="T8" fmla="*/ 2147483647 w 355"/>
                <a:gd name="T9" fmla="*/ 2147483647 h 3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5"/>
                <a:gd name="T16" fmla="*/ 0 h 353"/>
                <a:gd name="T17" fmla="*/ 355 w 355"/>
                <a:gd name="T18" fmla="*/ 353 h 3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5" h="353">
                  <a:moveTo>
                    <a:pt x="355" y="175"/>
                  </a:moveTo>
                  <a:lnTo>
                    <a:pt x="178" y="0"/>
                  </a:lnTo>
                  <a:lnTo>
                    <a:pt x="0" y="175"/>
                  </a:lnTo>
                  <a:lnTo>
                    <a:pt x="178" y="353"/>
                  </a:lnTo>
                  <a:lnTo>
                    <a:pt x="355" y="175"/>
                  </a:lnTo>
                  <a:close/>
                </a:path>
              </a:pathLst>
            </a:custGeom>
            <a:solidFill>
              <a:srgbClr val="66FFFF"/>
            </a:solidFill>
            <a:ln w="63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815" name="Freeform 77"/>
            <p:cNvSpPr>
              <a:spLocks/>
            </p:cNvSpPr>
            <p:nvPr/>
          </p:nvSpPr>
          <p:spPr bwMode="auto">
            <a:xfrm>
              <a:off x="2913063" y="2570163"/>
              <a:ext cx="114300" cy="106362"/>
            </a:xfrm>
            <a:custGeom>
              <a:avLst/>
              <a:gdLst>
                <a:gd name="T0" fmla="*/ 2147483647 w 355"/>
                <a:gd name="T1" fmla="*/ 2147483647 h 353"/>
                <a:gd name="T2" fmla="*/ 2147483647 w 355"/>
                <a:gd name="T3" fmla="*/ 0 h 353"/>
                <a:gd name="T4" fmla="*/ 0 w 355"/>
                <a:gd name="T5" fmla="*/ 2147483647 h 353"/>
                <a:gd name="T6" fmla="*/ 2147483647 w 355"/>
                <a:gd name="T7" fmla="*/ 2147483647 h 353"/>
                <a:gd name="T8" fmla="*/ 2147483647 w 355"/>
                <a:gd name="T9" fmla="*/ 2147483647 h 3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5"/>
                <a:gd name="T16" fmla="*/ 0 h 353"/>
                <a:gd name="T17" fmla="*/ 355 w 355"/>
                <a:gd name="T18" fmla="*/ 353 h 3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5" h="353">
                  <a:moveTo>
                    <a:pt x="355" y="175"/>
                  </a:moveTo>
                  <a:lnTo>
                    <a:pt x="178" y="0"/>
                  </a:lnTo>
                  <a:lnTo>
                    <a:pt x="0" y="175"/>
                  </a:lnTo>
                  <a:lnTo>
                    <a:pt x="178" y="353"/>
                  </a:lnTo>
                  <a:lnTo>
                    <a:pt x="355" y="175"/>
                  </a:lnTo>
                  <a:close/>
                </a:path>
              </a:pathLst>
            </a:custGeom>
            <a:solidFill>
              <a:srgbClr val="66FFFF"/>
            </a:solidFill>
            <a:ln w="63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816" name="Freeform 78"/>
            <p:cNvSpPr>
              <a:spLocks/>
            </p:cNvSpPr>
            <p:nvPr/>
          </p:nvSpPr>
          <p:spPr bwMode="auto">
            <a:xfrm>
              <a:off x="3084513" y="2322513"/>
              <a:ext cx="114300" cy="106362"/>
            </a:xfrm>
            <a:custGeom>
              <a:avLst/>
              <a:gdLst>
                <a:gd name="T0" fmla="*/ 2147483647 w 355"/>
                <a:gd name="T1" fmla="*/ 2147483647 h 353"/>
                <a:gd name="T2" fmla="*/ 2147483647 w 355"/>
                <a:gd name="T3" fmla="*/ 0 h 353"/>
                <a:gd name="T4" fmla="*/ 0 w 355"/>
                <a:gd name="T5" fmla="*/ 2147483647 h 353"/>
                <a:gd name="T6" fmla="*/ 2147483647 w 355"/>
                <a:gd name="T7" fmla="*/ 2147483647 h 353"/>
                <a:gd name="T8" fmla="*/ 2147483647 w 355"/>
                <a:gd name="T9" fmla="*/ 2147483647 h 3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5"/>
                <a:gd name="T16" fmla="*/ 0 h 353"/>
                <a:gd name="T17" fmla="*/ 355 w 355"/>
                <a:gd name="T18" fmla="*/ 353 h 3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5" h="353">
                  <a:moveTo>
                    <a:pt x="355" y="175"/>
                  </a:moveTo>
                  <a:lnTo>
                    <a:pt x="178" y="0"/>
                  </a:lnTo>
                  <a:lnTo>
                    <a:pt x="0" y="175"/>
                  </a:lnTo>
                  <a:lnTo>
                    <a:pt x="178" y="353"/>
                  </a:lnTo>
                  <a:lnTo>
                    <a:pt x="355" y="175"/>
                  </a:lnTo>
                  <a:close/>
                </a:path>
              </a:pathLst>
            </a:custGeom>
            <a:solidFill>
              <a:srgbClr val="66FFFF"/>
            </a:solidFill>
            <a:ln w="63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817" name="Freeform 79"/>
            <p:cNvSpPr>
              <a:spLocks/>
            </p:cNvSpPr>
            <p:nvPr/>
          </p:nvSpPr>
          <p:spPr bwMode="auto">
            <a:xfrm>
              <a:off x="2735263" y="2652713"/>
              <a:ext cx="114300" cy="106362"/>
            </a:xfrm>
            <a:custGeom>
              <a:avLst/>
              <a:gdLst>
                <a:gd name="T0" fmla="*/ 2147483647 w 355"/>
                <a:gd name="T1" fmla="*/ 2147483647 h 353"/>
                <a:gd name="T2" fmla="*/ 2147483647 w 355"/>
                <a:gd name="T3" fmla="*/ 0 h 353"/>
                <a:gd name="T4" fmla="*/ 0 w 355"/>
                <a:gd name="T5" fmla="*/ 2147483647 h 353"/>
                <a:gd name="T6" fmla="*/ 2147483647 w 355"/>
                <a:gd name="T7" fmla="*/ 2147483647 h 353"/>
                <a:gd name="T8" fmla="*/ 2147483647 w 355"/>
                <a:gd name="T9" fmla="*/ 2147483647 h 3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5"/>
                <a:gd name="T16" fmla="*/ 0 h 353"/>
                <a:gd name="T17" fmla="*/ 355 w 355"/>
                <a:gd name="T18" fmla="*/ 353 h 3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5" h="353">
                  <a:moveTo>
                    <a:pt x="355" y="175"/>
                  </a:moveTo>
                  <a:lnTo>
                    <a:pt x="178" y="0"/>
                  </a:lnTo>
                  <a:lnTo>
                    <a:pt x="0" y="175"/>
                  </a:lnTo>
                  <a:lnTo>
                    <a:pt x="178" y="353"/>
                  </a:lnTo>
                  <a:lnTo>
                    <a:pt x="355" y="175"/>
                  </a:lnTo>
                  <a:close/>
                </a:path>
              </a:pathLst>
            </a:custGeom>
            <a:solidFill>
              <a:srgbClr val="66FFFF"/>
            </a:solidFill>
            <a:ln w="63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818" name="Freeform 80"/>
            <p:cNvSpPr>
              <a:spLocks/>
            </p:cNvSpPr>
            <p:nvPr/>
          </p:nvSpPr>
          <p:spPr bwMode="auto">
            <a:xfrm>
              <a:off x="2738438" y="2894013"/>
              <a:ext cx="114300" cy="106362"/>
            </a:xfrm>
            <a:custGeom>
              <a:avLst/>
              <a:gdLst>
                <a:gd name="T0" fmla="*/ 2147483647 w 355"/>
                <a:gd name="T1" fmla="*/ 2147483647 h 353"/>
                <a:gd name="T2" fmla="*/ 2147483647 w 355"/>
                <a:gd name="T3" fmla="*/ 0 h 353"/>
                <a:gd name="T4" fmla="*/ 0 w 355"/>
                <a:gd name="T5" fmla="*/ 2147483647 h 353"/>
                <a:gd name="T6" fmla="*/ 2147483647 w 355"/>
                <a:gd name="T7" fmla="*/ 2147483647 h 353"/>
                <a:gd name="T8" fmla="*/ 2147483647 w 355"/>
                <a:gd name="T9" fmla="*/ 2147483647 h 3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5"/>
                <a:gd name="T16" fmla="*/ 0 h 353"/>
                <a:gd name="T17" fmla="*/ 355 w 355"/>
                <a:gd name="T18" fmla="*/ 353 h 3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5" h="353">
                  <a:moveTo>
                    <a:pt x="355" y="175"/>
                  </a:moveTo>
                  <a:lnTo>
                    <a:pt x="178" y="0"/>
                  </a:lnTo>
                  <a:lnTo>
                    <a:pt x="0" y="175"/>
                  </a:lnTo>
                  <a:lnTo>
                    <a:pt x="178" y="353"/>
                  </a:lnTo>
                  <a:lnTo>
                    <a:pt x="355" y="175"/>
                  </a:lnTo>
                  <a:close/>
                </a:path>
              </a:pathLst>
            </a:custGeom>
            <a:solidFill>
              <a:srgbClr val="66FFFF"/>
            </a:solidFill>
            <a:ln w="63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819" name="Freeform 81"/>
            <p:cNvSpPr>
              <a:spLocks/>
            </p:cNvSpPr>
            <p:nvPr/>
          </p:nvSpPr>
          <p:spPr bwMode="auto">
            <a:xfrm>
              <a:off x="2563813" y="3367088"/>
              <a:ext cx="114300" cy="106362"/>
            </a:xfrm>
            <a:custGeom>
              <a:avLst/>
              <a:gdLst>
                <a:gd name="T0" fmla="*/ 2147483647 w 355"/>
                <a:gd name="T1" fmla="*/ 2147483647 h 353"/>
                <a:gd name="T2" fmla="*/ 2147483647 w 355"/>
                <a:gd name="T3" fmla="*/ 0 h 353"/>
                <a:gd name="T4" fmla="*/ 0 w 355"/>
                <a:gd name="T5" fmla="*/ 2147483647 h 353"/>
                <a:gd name="T6" fmla="*/ 2147483647 w 355"/>
                <a:gd name="T7" fmla="*/ 2147483647 h 353"/>
                <a:gd name="T8" fmla="*/ 2147483647 w 355"/>
                <a:gd name="T9" fmla="*/ 2147483647 h 3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5"/>
                <a:gd name="T16" fmla="*/ 0 h 353"/>
                <a:gd name="T17" fmla="*/ 355 w 355"/>
                <a:gd name="T18" fmla="*/ 353 h 3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5" h="353">
                  <a:moveTo>
                    <a:pt x="355" y="175"/>
                  </a:moveTo>
                  <a:lnTo>
                    <a:pt x="178" y="0"/>
                  </a:lnTo>
                  <a:lnTo>
                    <a:pt x="0" y="175"/>
                  </a:lnTo>
                  <a:lnTo>
                    <a:pt x="178" y="353"/>
                  </a:lnTo>
                  <a:lnTo>
                    <a:pt x="355" y="175"/>
                  </a:lnTo>
                  <a:close/>
                </a:path>
              </a:pathLst>
            </a:custGeom>
            <a:solidFill>
              <a:srgbClr val="66FFFF"/>
            </a:solidFill>
            <a:ln w="63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820" name="Freeform 82"/>
            <p:cNvSpPr>
              <a:spLocks/>
            </p:cNvSpPr>
            <p:nvPr/>
          </p:nvSpPr>
          <p:spPr bwMode="auto">
            <a:xfrm>
              <a:off x="4491038" y="3422650"/>
              <a:ext cx="114300" cy="106363"/>
            </a:xfrm>
            <a:custGeom>
              <a:avLst/>
              <a:gdLst>
                <a:gd name="T0" fmla="*/ 2147483647 w 355"/>
                <a:gd name="T1" fmla="*/ 2147483647 h 353"/>
                <a:gd name="T2" fmla="*/ 2147483647 w 355"/>
                <a:gd name="T3" fmla="*/ 0 h 353"/>
                <a:gd name="T4" fmla="*/ 0 w 355"/>
                <a:gd name="T5" fmla="*/ 2147483647 h 353"/>
                <a:gd name="T6" fmla="*/ 2147483647 w 355"/>
                <a:gd name="T7" fmla="*/ 2147483647 h 353"/>
                <a:gd name="T8" fmla="*/ 2147483647 w 355"/>
                <a:gd name="T9" fmla="*/ 2147483647 h 3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5"/>
                <a:gd name="T16" fmla="*/ 0 h 353"/>
                <a:gd name="T17" fmla="*/ 355 w 355"/>
                <a:gd name="T18" fmla="*/ 353 h 3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5" h="353">
                  <a:moveTo>
                    <a:pt x="355" y="175"/>
                  </a:moveTo>
                  <a:lnTo>
                    <a:pt x="178" y="0"/>
                  </a:lnTo>
                  <a:lnTo>
                    <a:pt x="0" y="175"/>
                  </a:lnTo>
                  <a:lnTo>
                    <a:pt x="178" y="353"/>
                  </a:lnTo>
                  <a:lnTo>
                    <a:pt x="355" y="175"/>
                  </a:lnTo>
                  <a:close/>
                </a:path>
              </a:pathLst>
            </a:custGeom>
            <a:solidFill>
              <a:srgbClr val="66FFFF"/>
            </a:solidFill>
            <a:ln w="63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821" name="Freeform 83"/>
            <p:cNvSpPr>
              <a:spLocks/>
            </p:cNvSpPr>
            <p:nvPr/>
          </p:nvSpPr>
          <p:spPr bwMode="auto">
            <a:xfrm>
              <a:off x="2570163" y="3713163"/>
              <a:ext cx="114300" cy="106362"/>
            </a:xfrm>
            <a:custGeom>
              <a:avLst/>
              <a:gdLst>
                <a:gd name="T0" fmla="*/ 2147483647 w 355"/>
                <a:gd name="T1" fmla="*/ 2147483647 h 353"/>
                <a:gd name="T2" fmla="*/ 2147483647 w 355"/>
                <a:gd name="T3" fmla="*/ 0 h 353"/>
                <a:gd name="T4" fmla="*/ 0 w 355"/>
                <a:gd name="T5" fmla="*/ 2147483647 h 353"/>
                <a:gd name="T6" fmla="*/ 2147483647 w 355"/>
                <a:gd name="T7" fmla="*/ 2147483647 h 353"/>
                <a:gd name="T8" fmla="*/ 2147483647 w 355"/>
                <a:gd name="T9" fmla="*/ 2147483647 h 3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5"/>
                <a:gd name="T16" fmla="*/ 0 h 353"/>
                <a:gd name="T17" fmla="*/ 355 w 355"/>
                <a:gd name="T18" fmla="*/ 353 h 3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5" h="353">
                  <a:moveTo>
                    <a:pt x="355" y="175"/>
                  </a:moveTo>
                  <a:lnTo>
                    <a:pt x="178" y="0"/>
                  </a:lnTo>
                  <a:lnTo>
                    <a:pt x="0" y="175"/>
                  </a:lnTo>
                  <a:lnTo>
                    <a:pt x="178" y="353"/>
                  </a:lnTo>
                  <a:lnTo>
                    <a:pt x="355" y="175"/>
                  </a:lnTo>
                  <a:close/>
                </a:path>
              </a:pathLst>
            </a:custGeom>
            <a:solidFill>
              <a:srgbClr val="66FFFF"/>
            </a:solidFill>
            <a:ln w="63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822" name="Freeform 84"/>
            <p:cNvSpPr>
              <a:spLocks/>
            </p:cNvSpPr>
            <p:nvPr/>
          </p:nvSpPr>
          <p:spPr bwMode="auto">
            <a:xfrm>
              <a:off x="2481263" y="3789363"/>
              <a:ext cx="114300" cy="106362"/>
            </a:xfrm>
            <a:custGeom>
              <a:avLst/>
              <a:gdLst>
                <a:gd name="T0" fmla="*/ 2147483647 w 355"/>
                <a:gd name="T1" fmla="*/ 2147483647 h 353"/>
                <a:gd name="T2" fmla="*/ 2147483647 w 355"/>
                <a:gd name="T3" fmla="*/ 0 h 353"/>
                <a:gd name="T4" fmla="*/ 0 w 355"/>
                <a:gd name="T5" fmla="*/ 2147483647 h 353"/>
                <a:gd name="T6" fmla="*/ 2147483647 w 355"/>
                <a:gd name="T7" fmla="*/ 2147483647 h 353"/>
                <a:gd name="T8" fmla="*/ 2147483647 w 355"/>
                <a:gd name="T9" fmla="*/ 2147483647 h 3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5"/>
                <a:gd name="T16" fmla="*/ 0 h 353"/>
                <a:gd name="T17" fmla="*/ 355 w 355"/>
                <a:gd name="T18" fmla="*/ 353 h 3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5" h="353">
                  <a:moveTo>
                    <a:pt x="355" y="175"/>
                  </a:moveTo>
                  <a:lnTo>
                    <a:pt x="178" y="0"/>
                  </a:lnTo>
                  <a:lnTo>
                    <a:pt x="0" y="175"/>
                  </a:lnTo>
                  <a:lnTo>
                    <a:pt x="178" y="353"/>
                  </a:lnTo>
                  <a:lnTo>
                    <a:pt x="355" y="175"/>
                  </a:lnTo>
                  <a:close/>
                </a:path>
              </a:pathLst>
            </a:custGeom>
            <a:solidFill>
              <a:srgbClr val="66FFFF"/>
            </a:solidFill>
            <a:ln w="63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823" name="Freeform 85"/>
            <p:cNvSpPr>
              <a:spLocks/>
            </p:cNvSpPr>
            <p:nvPr/>
          </p:nvSpPr>
          <p:spPr bwMode="auto">
            <a:xfrm>
              <a:off x="2401888" y="3763963"/>
              <a:ext cx="114300" cy="106362"/>
            </a:xfrm>
            <a:custGeom>
              <a:avLst/>
              <a:gdLst>
                <a:gd name="T0" fmla="*/ 2147483647 w 355"/>
                <a:gd name="T1" fmla="*/ 2147483647 h 353"/>
                <a:gd name="T2" fmla="*/ 2147483647 w 355"/>
                <a:gd name="T3" fmla="*/ 0 h 353"/>
                <a:gd name="T4" fmla="*/ 0 w 355"/>
                <a:gd name="T5" fmla="*/ 2147483647 h 353"/>
                <a:gd name="T6" fmla="*/ 2147483647 w 355"/>
                <a:gd name="T7" fmla="*/ 2147483647 h 353"/>
                <a:gd name="T8" fmla="*/ 2147483647 w 355"/>
                <a:gd name="T9" fmla="*/ 2147483647 h 3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5"/>
                <a:gd name="T16" fmla="*/ 0 h 353"/>
                <a:gd name="T17" fmla="*/ 355 w 355"/>
                <a:gd name="T18" fmla="*/ 353 h 3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5" h="353">
                  <a:moveTo>
                    <a:pt x="355" y="175"/>
                  </a:moveTo>
                  <a:lnTo>
                    <a:pt x="178" y="0"/>
                  </a:lnTo>
                  <a:lnTo>
                    <a:pt x="0" y="175"/>
                  </a:lnTo>
                  <a:lnTo>
                    <a:pt x="178" y="353"/>
                  </a:lnTo>
                  <a:lnTo>
                    <a:pt x="355" y="175"/>
                  </a:lnTo>
                  <a:close/>
                </a:path>
              </a:pathLst>
            </a:custGeom>
            <a:solidFill>
              <a:srgbClr val="66FFFF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824" name="Freeform 86"/>
            <p:cNvSpPr>
              <a:spLocks/>
            </p:cNvSpPr>
            <p:nvPr/>
          </p:nvSpPr>
          <p:spPr bwMode="auto">
            <a:xfrm>
              <a:off x="2401888" y="4017963"/>
              <a:ext cx="114300" cy="106362"/>
            </a:xfrm>
            <a:custGeom>
              <a:avLst/>
              <a:gdLst>
                <a:gd name="T0" fmla="*/ 2147483647 w 355"/>
                <a:gd name="T1" fmla="*/ 2147483647 h 353"/>
                <a:gd name="T2" fmla="*/ 2147483647 w 355"/>
                <a:gd name="T3" fmla="*/ 0 h 353"/>
                <a:gd name="T4" fmla="*/ 0 w 355"/>
                <a:gd name="T5" fmla="*/ 2147483647 h 353"/>
                <a:gd name="T6" fmla="*/ 2147483647 w 355"/>
                <a:gd name="T7" fmla="*/ 2147483647 h 353"/>
                <a:gd name="T8" fmla="*/ 2147483647 w 355"/>
                <a:gd name="T9" fmla="*/ 2147483647 h 3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5"/>
                <a:gd name="T16" fmla="*/ 0 h 353"/>
                <a:gd name="T17" fmla="*/ 355 w 355"/>
                <a:gd name="T18" fmla="*/ 353 h 3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5" h="353">
                  <a:moveTo>
                    <a:pt x="355" y="175"/>
                  </a:moveTo>
                  <a:lnTo>
                    <a:pt x="178" y="0"/>
                  </a:lnTo>
                  <a:lnTo>
                    <a:pt x="0" y="175"/>
                  </a:lnTo>
                  <a:lnTo>
                    <a:pt x="178" y="353"/>
                  </a:lnTo>
                  <a:lnTo>
                    <a:pt x="355" y="175"/>
                  </a:lnTo>
                  <a:close/>
                </a:path>
              </a:pathLst>
            </a:custGeom>
            <a:solidFill>
              <a:srgbClr val="66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825" name="Freeform 87"/>
            <p:cNvSpPr>
              <a:spLocks/>
            </p:cNvSpPr>
            <p:nvPr/>
          </p:nvSpPr>
          <p:spPr bwMode="auto">
            <a:xfrm>
              <a:off x="2484438" y="4024313"/>
              <a:ext cx="114300" cy="106362"/>
            </a:xfrm>
            <a:custGeom>
              <a:avLst/>
              <a:gdLst>
                <a:gd name="T0" fmla="*/ 2147483647 w 355"/>
                <a:gd name="T1" fmla="*/ 2147483647 h 353"/>
                <a:gd name="T2" fmla="*/ 2147483647 w 355"/>
                <a:gd name="T3" fmla="*/ 0 h 353"/>
                <a:gd name="T4" fmla="*/ 0 w 355"/>
                <a:gd name="T5" fmla="*/ 2147483647 h 353"/>
                <a:gd name="T6" fmla="*/ 2147483647 w 355"/>
                <a:gd name="T7" fmla="*/ 2147483647 h 353"/>
                <a:gd name="T8" fmla="*/ 2147483647 w 355"/>
                <a:gd name="T9" fmla="*/ 2147483647 h 3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5"/>
                <a:gd name="T16" fmla="*/ 0 h 353"/>
                <a:gd name="T17" fmla="*/ 355 w 355"/>
                <a:gd name="T18" fmla="*/ 353 h 3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5" h="353">
                  <a:moveTo>
                    <a:pt x="355" y="175"/>
                  </a:moveTo>
                  <a:lnTo>
                    <a:pt x="178" y="0"/>
                  </a:lnTo>
                  <a:lnTo>
                    <a:pt x="0" y="175"/>
                  </a:lnTo>
                  <a:lnTo>
                    <a:pt x="178" y="353"/>
                  </a:lnTo>
                  <a:lnTo>
                    <a:pt x="355" y="175"/>
                  </a:lnTo>
                  <a:close/>
                </a:path>
              </a:pathLst>
            </a:custGeom>
            <a:solidFill>
              <a:srgbClr val="66FFFF"/>
            </a:solidFill>
            <a:ln w="63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826" name="Freeform 88"/>
            <p:cNvSpPr>
              <a:spLocks/>
            </p:cNvSpPr>
            <p:nvPr/>
          </p:nvSpPr>
          <p:spPr bwMode="auto">
            <a:xfrm>
              <a:off x="6577013" y="3662363"/>
              <a:ext cx="114300" cy="106362"/>
            </a:xfrm>
            <a:custGeom>
              <a:avLst/>
              <a:gdLst>
                <a:gd name="T0" fmla="*/ 2147483647 w 355"/>
                <a:gd name="T1" fmla="*/ 2147483647 h 353"/>
                <a:gd name="T2" fmla="*/ 2147483647 w 355"/>
                <a:gd name="T3" fmla="*/ 0 h 353"/>
                <a:gd name="T4" fmla="*/ 0 w 355"/>
                <a:gd name="T5" fmla="*/ 2147483647 h 353"/>
                <a:gd name="T6" fmla="*/ 2147483647 w 355"/>
                <a:gd name="T7" fmla="*/ 2147483647 h 353"/>
                <a:gd name="T8" fmla="*/ 2147483647 w 355"/>
                <a:gd name="T9" fmla="*/ 2147483647 h 3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5"/>
                <a:gd name="T16" fmla="*/ 0 h 353"/>
                <a:gd name="T17" fmla="*/ 355 w 355"/>
                <a:gd name="T18" fmla="*/ 353 h 3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5" h="353">
                  <a:moveTo>
                    <a:pt x="355" y="175"/>
                  </a:moveTo>
                  <a:lnTo>
                    <a:pt x="178" y="0"/>
                  </a:lnTo>
                  <a:lnTo>
                    <a:pt x="0" y="175"/>
                  </a:lnTo>
                  <a:lnTo>
                    <a:pt x="178" y="353"/>
                  </a:lnTo>
                  <a:lnTo>
                    <a:pt x="355" y="175"/>
                  </a:lnTo>
                  <a:close/>
                </a:path>
              </a:pathLst>
            </a:custGeom>
            <a:solidFill>
              <a:srgbClr val="66FFFF"/>
            </a:solidFill>
            <a:ln w="63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827" name="Freeform 89"/>
            <p:cNvSpPr>
              <a:spLocks/>
            </p:cNvSpPr>
            <p:nvPr/>
          </p:nvSpPr>
          <p:spPr bwMode="auto">
            <a:xfrm>
              <a:off x="6577013" y="3846513"/>
              <a:ext cx="114300" cy="106362"/>
            </a:xfrm>
            <a:custGeom>
              <a:avLst/>
              <a:gdLst>
                <a:gd name="T0" fmla="*/ 2147483647 w 355"/>
                <a:gd name="T1" fmla="*/ 2147483647 h 353"/>
                <a:gd name="T2" fmla="*/ 2147483647 w 355"/>
                <a:gd name="T3" fmla="*/ 0 h 353"/>
                <a:gd name="T4" fmla="*/ 0 w 355"/>
                <a:gd name="T5" fmla="*/ 2147483647 h 353"/>
                <a:gd name="T6" fmla="*/ 2147483647 w 355"/>
                <a:gd name="T7" fmla="*/ 2147483647 h 353"/>
                <a:gd name="T8" fmla="*/ 2147483647 w 355"/>
                <a:gd name="T9" fmla="*/ 2147483647 h 3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5"/>
                <a:gd name="T16" fmla="*/ 0 h 353"/>
                <a:gd name="T17" fmla="*/ 355 w 355"/>
                <a:gd name="T18" fmla="*/ 353 h 3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5" h="353">
                  <a:moveTo>
                    <a:pt x="355" y="175"/>
                  </a:moveTo>
                  <a:lnTo>
                    <a:pt x="178" y="0"/>
                  </a:lnTo>
                  <a:lnTo>
                    <a:pt x="0" y="175"/>
                  </a:lnTo>
                  <a:lnTo>
                    <a:pt x="178" y="353"/>
                  </a:lnTo>
                  <a:lnTo>
                    <a:pt x="355" y="175"/>
                  </a:lnTo>
                  <a:close/>
                </a:path>
              </a:pathLst>
            </a:custGeom>
            <a:solidFill>
              <a:srgbClr val="66FFFF"/>
            </a:solidFill>
            <a:ln w="6350" cmpd="sng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828" name="Rectangle 90"/>
            <p:cNvSpPr>
              <a:spLocks noChangeArrowheads="1"/>
            </p:cNvSpPr>
            <p:nvPr/>
          </p:nvSpPr>
          <p:spPr bwMode="auto">
            <a:xfrm>
              <a:off x="6592888" y="4154488"/>
              <a:ext cx="90487" cy="90487"/>
            </a:xfrm>
            <a:prstGeom prst="rect">
              <a:avLst/>
            </a:prstGeom>
            <a:solidFill>
              <a:srgbClr val="FF99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60829" name="Rectangle 91"/>
            <p:cNvSpPr>
              <a:spLocks noChangeArrowheads="1"/>
            </p:cNvSpPr>
            <p:nvPr/>
          </p:nvSpPr>
          <p:spPr bwMode="auto">
            <a:xfrm>
              <a:off x="4503738" y="3836988"/>
              <a:ext cx="90487" cy="90487"/>
            </a:xfrm>
            <a:prstGeom prst="rect">
              <a:avLst/>
            </a:prstGeom>
            <a:solidFill>
              <a:srgbClr val="FF99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60830" name="Rectangle 92"/>
            <p:cNvSpPr>
              <a:spLocks noChangeArrowheads="1"/>
            </p:cNvSpPr>
            <p:nvPr/>
          </p:nvSpPr>
          <p:spPr bwMode="auto">
            <a:xfrm>
              <a:off x="4503738" y="3786188"/>
              <a:ext cx="90487" cy="90487"/>
            </a:xfrm>
            <a:prstGeom prst="rect">
              <a:avLst/>
            </a:prstGeom>
            <a:solidFill>
              <a:srgbClr val="FF99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60831" name="Rectangle 93"/>
            <p:cNvSpPr>
              <a:spLocks noChangeArrowheads="1"/>
            </p:cNvSpPr>
            <p:nvPr/>
          </p:nvSpPr>
          <p:spPr bwMode="auto">
            <a:xfrm>
              <a:off x="3805238" y="3586163"/>
              <a:ext cx="90487" cy="90487"/>
            </a:xfrm>
            <a:prstGeom prst="rect">
              <a:avLst/>
            </a:prstGeom>
            <a:solidFill>
              <a:srgbClr val="FF99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60832" name="Rectangle 94"/>
            <p:cNvSpPr>
              <a:spLocks noChangeArrowheads="1"/>
            </p:cNvSpPr>
            <p:nvPr/>
          </p:nvSpPr>
          <p:spPr bwMode="auto">
            <a:xfrm>
              <a:off x="3455988" y="3287713"/>
              <a:ext cx="90487" cy="90487"/>
            </a:xfrm>
            <a:prstGeom prst="rect">
              <a:avLst/>
            </a:prstGeom>
            <a:solidFill>
              <a:srgbClr val="FF99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60833" name="Rectangle 95"/>
            <p:cNvSpPr>
              <a:spLocks noChangeArrowheads="1"/>
            </p:cNvSpPr>
            <p:nvPr/>
          </p:nvSpPr>
          <p:spPr bwMode="auto">
            <a:xfrm>
              <a:off x="3455988" y="3328988"/>
              <a:ext cx="90487" cy="90487"/>
            </a:xfrm>
            <a:prstGeom prst="rect">
              <a:avLst/>
            </a:prstGeom>
            <a:solidFill>
              <a:srgbClr val="FF99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60834" name="Rectangle 96"/>
            <p:cNvSpPr>
              <a:spLocks noChangeArrowheads="1"/>
            </p:cNvSpPr>
            <p:nvPr/>
          </p:nvSpPr>
          <p:spPr bwMode="auto">
            <a:xfrm>
              <a:off x="3097213" y="2970213"/>
              <a:ext cx="90487" cy="90487"/>
            </a:xfrm>
            <a:prstGeom prst="rect">
              <a:avLst/>
            </a:prstGeom>
            <a:solidFill>
              <a:srgbClr val="FF99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60835" name="Rectangle 97"/>
            <p:cNvSpPr>
              <a:spLocks noChangeArrowheads="1"/>
            </p:cNvSpPr>
            <p:nvPr/>
          </p:nvSpPr>
          <p:spPr bwMode="auto">
            <a:xfrm>
              <a:off x="3103563" y="3221038"/>
              <a:ext cx="90487" cy="90487"/>
            </a:xfrm>
            <a:prstGeom prst="rect">
              <a:avLst/>
            </a:prstGeom>
            <a:solidFill>
              <a:srgbClr val="FF99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60836" name="Rectangle 98"/>
            <p:cNvSpPr>
              <a:spLocks noChangeArrowheads="1"/>
            </p:cNvSpPr>
            <p:nvPr/>
          </p:nvSpPr>
          <p:spPr bwMode="auto">
            <a:xfrm>
              <a:off x="2925763" y="3103563"/>
              <a:ext cx="90487" cy="90487"/>
            </a:xfrm>
            <a:prstGeom prst="rect">
              <a:avLst/>
            </a:prstGeom>
            <a:solidFill>
              <a:srgbClr val="FF99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60837" name="Rectangle 99"/>
            <p:cNvSpPr>
              <a:spLocks noChangeArrowheads="1"/>
            </p:cNvSpPr>
            <p:nvPr/>
          </p:nvSpPr>
          <p:spPr bwMode="auto">
            <a:xfrm>
              <a:off x="2928938" y="3224213"/>
              <a:ext cx="90487" cy="90487"/>
            </a:xfrm>
            <a:prstGeom prst="rect">
              <a:avLst/>
            </a:prstGeom>
            <a:solidFill>
              <a:srgbClr val="FF99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60838" name="Rectangle 100"/>
            <p:cNvSpPr>
              <a:spLocks noChangeArrowheads="1"/>
            </p:cNvSpPr>
            <p:nvPr/>
          </p:nvSpPr>
          <p:spPr bwMode="auto">
            <a:xfrm>
              <a:off x="2751138" y="3411538"/>
              <a:ext cx="90487" cy="90487"/>
            </a:xfrm>
            <a:prstGeom prst="rect">
              <a:avLst/>
            </a:prstGeom>
            <a:solidFill>
              <a:srgbClr val="FF99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60839" name="Rectangle 101"/>
            <p:cNvSpPr>
              <a:spLocks noChangeArrowheads="1"/>
            </p:cNvSpPr>
            <p:nvPr/>
          </p:nvSpPr>
          <p:spPr bwMode="auto">
            <a:xfrm>
              <a:off x="2751138" y="3500438"/>
              <a:ext cx="90487" cy="90487"/>
            </a:xfrm>
            <a:prstGeom prst="rect">
              <a:avLst/>
            </a:prstGeom>
            <a:solidFill>
              <a:srgbClr val="FF99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60840" name="Rectangle 102"/>
            <p:cNvSpPr>
              <a:spLocks noChangeArrowheads="1"/>
            </p:cNvSpPr>
            <p:nvPr/>
          </p:nvSpPr>
          <p:spPr bwMode="auto">
            <a:xfrm>
              <a:off x="2579688" y="3929063"/>
              <a:ext cx="90487" cy="90487"/>
            </a:xfrm>
            <a:prstGeom prst="rect">
              <a:avLst/>
            </a:prstGeom>
            <a:solidFill>
              <a:srgbClr val="FF99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60841" name="Rectangle 103"/>
            <p:cNvSpPr>
              <a:spLocks noChangeArrowheads="1"/>
            </p:cNvSpPr>
            <p:nvPr/>
          </p:nvSpPr>
          <p:spPr bwMode="auto">
            <a:xfrm>
              <a:off x="2586038" y="3998913"/>
              <a:ext cx="90487" cy="90487"/>
            </a:xfrm>
            <a:prstGeom prst="rect">
              <a:avLst/>
            </a:prstGeom>
            <a:solidFill>
              <a:srgbClr val="FF99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60842" name="Rectangle 106"/>
            <p:cNvSpPr>
              <a:spLocks noChangeArrowheads="1"/>
            </p:cNvSpPr>
            <p:nvPr/>
          </p:nvSpPr>
          <p:spPr bwMode="auto">
            <a:xfrm>
              <a:off x="2411413" y="4208463"/>
              <a:ext cx="90487" cy="90487"/>
            </a:xfrm>
            <a:prstGeom prst="rect">
              <a:avLst/>
            </a:prstGeom>
            <a:solidFill>
              <a:srgbClr val="FF99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60843" name="Rectangle 107"/>
            <p:cNvSpPr>
              <a:spLocks noChangeArrowheads="1"/>
            </p:cNvSpPr>
            <p:nvPr/>
          </p:nvSpPr>
          <p:spPr bwMode="auto">
            <a:xfrm>
              <a:off x="2493963" y="4164013"/>
              <a:ext cx="90487" cy="90487"/>
            </a:xfrm>
            <a:prstGeom prst="rect">
              <a:avLst/>
            </a:prstGeom>
            <a:solidFill>
              <a:srgbClr val="FF99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60844" name="Line 108"/>
            <p:cNvSpPr>
              <a:spLocks noChangeShapeType="1"/>
            </p:cNvSpPr>
            <p:nvPr/>
          </p:nvSpPr>
          <p:spPr bwMode="auto">
            <a:xfrm flipH="1">
              <a:off x="5892488" y="2093079"/>
              <a:ext cx="274637" cy="0"/>
            </a:xfrm>
            <a:prstGeom prst="line">
              <a:avLst/>
            </a:prstGeom>
            <a:noFill/>
            <a:ln w="20638">
              <a:solidFill>
                <a:srgbClr val="FF99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845" name="Rectangle 23"/>
            <p:cNvSpPr>
              <a:spLocks noChangeArrowheads="1"/>
            </p:cNvSpPr>
            <p:nvPr/>
          </p:nvSpPr>
          <p:spPr bwMode="auto">
            <a:xfrm>
              <a:off x="5981388" y="2043867"/>
              <a:ext cx="104775" cy="90487"/>
            </a:xfrm>
            <a:prstGeom prst="rect">
              <a:avLst/>
            </a:prstGeom>
            <a:solidFill>
              <a:srgbClr val="FF99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60846" name="Freeform 110"/>
            <p:cNvSpPr>
              <a:spLocks/>
            </p:cNvSpPr>
            <p:nvPr/>
          </p:nvSpPr>
          <p:spPr bwMode="auto">
            <a:xfrm>
              <a:off x="2454275" y="2733675"/>
              <a:ext cx="4181475" cy="1347788"/>
            </a:xfrm>
            <a:custGeom>
              <a:avLst/>
              <a:gdLst>
                <a:gd name="T0" fmla="*/ 0 w 2634"/>
                <a:gd name="T1" fmla="*/ 2147483647 h 849"/>
                <a:gd name="T2" fmla="*/ 2147483647 w 2634"/>
                <a:gd name="T3" fmla="*/ 2147483647 h 849"/>
                <a:gd name="T4" fmla="*/ 2147483647 w 2634"/>
                <a:gd name="T5" fmla="*/ 2147483647 h 849"/>
                <a:gd name="T6" fmla="*/ 2147483647 w 2634"/>
                <a:gd name="T7" fmla="*/ 2147483647 h 849"/>
                <a:gd name="T8" fmla="*/ 2147483647 w 2634"/>
                <a:gd name="T9" fmla="*/ 0 h 849"/>
                <a:gd name="T10" fmla="*/ 2147483647 w 2634"/>
                <a:gd name="T11" fmla="*/ 2147483647 h 849"/>
                <a:gd name="T12" fmla="*/ 2147483647 w 2634"/>
                <a:gd name="T13" fmla="*/ 2147483647 h 849"/>
                <a:gd name="T14" fmla="*/ 2147483647 w 2634"/>
                <a:gd name="T15" fmla="*/ 2147483647 h 849"/>
                <a:gd name="T16" fmla="*/ 2147483647 w 2634"/>
                <a:gd name="T17" fmla="*/ 2147483647 h 84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634"/>
                <a:gd name="T28" fmla="*/ 0 h 849"/>
                <a:gd name="T29" fmla="*/ 2634 w 2634"/>
                <a:gd name="T30" fmla="*/ 849 h 84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634" h="849">
                  <a:moveTo>
                    <a:pt x="0" y="840"/>
                  </a:moveTo>
                  <a:lnTo>
                    <a:pt x="54" y="849"/>
                  </a:lnTo>
                  <a:lnTo>
                    <a:pt x="219" y="129"/>
                  </a:lnTo>
                  <a:lnTo>
                    <a:pt x="321" y="9"/>
                  </a:lnTo>
                  <a:lnTo>
                    <a:pt x="432" y="0"/>
                  </a:lnTo>
                  <a:lnTo>
                    <a:pt x="660" y="159"/>
                  </a:lnTo>
                  <a:lnTo>
                    <a:pt x="876" y="342"/>
                  </a:lnTo>
                  <a:lnTo>
                    <a:pt x="1320" y="465"/>
                  </a:lnTo>
                  <a:lnTo>
                    <a:pt x="2634" y="732"/>
                  </a:lnTo>
                </a:path>
              </a:pathLst>
            </a:custGeom>
            <a:noFill/>
            <a:ln w="19050" cmpd="sng">
              <a:solidFill>
                <a:srgbClr val="66FF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847" name="Rectangle 104"/>
            <p:cNvSpPr>
              <a:spLocks noChangeArrowheads="1"/>
            </p:cNvSpPr>
            <p:nvPr/>
          </p:nvSpPr>
          <p:spPr bwMode="auto">
            <a:xfrm>
              <a:off x="2503488" y="4062413"/>
              <a:ext cx="90487" cy="90487"/>
            </a:xfrm>
            <a:prstGeom prst="rect">
              <a:avLst/>
            </a:prstGeom>
            <a:solidFill>
              <a:srgbClr val="FF99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60848" name="Rectangle 105"/>
            <p:cNvSpPr>
              <a:spLocks noChangeArrowheads="1"/>
            </p:cNvSpPr>
            <p:nvPr/>
          </p:nvSpPr>
          <p:spPr bwMode="auto">
            <a:xfrm>
              <a:off x="2408238" y="4040188"/>
              <a:ext cx="90487" cy="90487"/>
            </a:xfrm>
            <a:prstGeom prst="rect">
              <a:avLst/>
            </a:prstGeom>
            <a:solidFill>
              <a:srgbClr val="FF99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60849" name="Freeform 112"/>
            <p:cNvSpPr>
              <a:spLocks/>
            </p:cNvSpPr>
            <p:nvPr/>
          </p:nvSpPr>
          <p:spPr bwMode="auto">
            <a:xfrm>
              <a:off x="2463800" y="2381250"/>
              <a:ext cx="4176713" cy="1462088"/>
            </a:xfrm>
            <a:custGeom>
              <a:avLst/>
              <a:gdLst>
                <a:gd name="T0" fmla="*/ 0 w 2631"/>
                <a:gd name="T1" fmla="*/ 2147483647 h 921"/>
                <a:gd name="T2" fmla="*/ 2147483647 w 2631"/>
                <a:gd name="T3" fmla="*/ 2147483647 h 921"/>
                <a:gd name="T4" fmla="*/ 2147483647 w 2631"/>
                <a:gd name="T5" fmla="*/ 2147483647 h 921"/>
                <a:gd name="T6" fmla="*/ 2147483647 w 2631"/>
                <a:gd name="T7" fmla="*/ 2147483647 h 921"/>
                <a:gd name="T8" fmla="*/ 2147483647 w 2631"/>
                <a:gd name="T9" fmla="*/ 2147483647 h 921"/>
                <a:gd name="T10" fmla="*/ 2147483647 w 2631"/>
                <a:gd name="T11" fmla="*/ 0 h 921"/>
                <a:gd name="T12" fmla="*/ 2147483647 w 2631"/>
                <a:gd name="T13" fmla="*/ 2147483647 h 921"/>
                <a:gd name="T14" fmla="*/ 2147483647 w 2631"/>
                <a:gd name="T15" fmla="*/ 2147483647 h 921"/>
                <a:gd name="T16" fmla="*/ 2147483647 w 2631"/>
                <a:gd name="T17" fmla="*/ 2147483647 h 921"/>
                <a:gd name="T18" fmla="*/ 2147483647 w 2631"/>
                <a:gd name="T19" fmla="*/ 2147483647 h 92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631"/>
                <a:gd name="T31" fmla="*/ 0 h 921"/>
                <a:gd name="T32" fmla="*/ 2631 w 2631"/>
                <a:gd name="T33" fmla="*/ 921 h 92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631" h="921">
                  <a:moveTo>
                    <a:pt x="0" y="906"/>
                  </a:moveTo>
                  <a:lnTo>
                    <a:pt x="45" y="921"/>
                  </a:lnTo>
                  <a:lnTo>
                    <a:pt x="93" y="660"/>
                  </a:lnTo>
                  <a:lnTo>
                    <a:pt x="207" y="204"/>
                  </a:lnTo>
                  <a:lnTo>
                    <a:pt x="318" y="156"/>
                  </a:lnTo>
                  <a:lnTo>
                    <a:pt x="420" y="0"/>
                  </a:lnTo>
                  <a:lnTo>
                    <a:pt x="648" y="378"/>
                  </a:lnTo>
                  <a:lnTo>
                    <a:pt x="864" y="558"/>
                  </a:lnTo>
                  <a:lnTo>
                    <a:pt x="1311" y="735"/>
                  </a:lnTo>
                  <a:lnTo>
                    <a:pt x="2631" y="840"/>
                  </a:lnTo>
                </a:path>
              </a:pathLst>
            </a:custGeom>
            <a:noFill/>
            <a:ln w="19050" cap="flat" cmpd="sng">
              <a:solidFill>
                <a:srgbClr val="66FFFF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850" name="Freeform 113"/>
            <p:cNvSpPr>
              <a:spLocks/>
            </p:cNvSpPr>
            <p:nvPr/>
          </p:nvSpPr>
          <p:spPr bwMode="auto">
            <a:xfrm>
              <a:off x="2449513" y="3019425"/>
              <a:ext cx="4191000" cy="1085850"/>
            </a:xfrm>
            <a:custGeom>
              <a:avLst/>
              <a:gdLst>
                <a:gd name="T0" fmla="*/ 0 w 2640"/>
                <a:gd name="T1" fmla="*/ 2147483647 h 684"/>
                <a:gd name="T2" fmla="*/ 2147483647 w 2640"/>
                <a:gd name="T3" fmla="*/ 2147483647 h 684"/>
                <a:gd name="T4" fmla="*/ 2147483647 w 2640"/>
                <a:gd name="T5" fmla="*/ 2147483647 h 684"/>
                <a:gd name="T6" fmla="*/ 2147483647 w 2640"/>
                <a:gd name="T7" fmla="*/ 2147483647 h 684"/>
                <a:gd name="T8" fmla="*/ 2147483647 w 2640"/>
                <a:gd name="T9" fmla="*/ 2147483647 h 684"/>
                <a:gd name="T10" fmla="*/ 2147483647 w 2640"/>
                <a:gd name="T11" fmla="*/ 0 h 684"/>
                <a:gd name="T12" fmla="*/ 2147483647 w 2640"/>
                <a:gd name="T13" fmla="*/ 2147483647 h 684"/>
                <a:gd name="T14" fmla="*/ 2147483647 w 2640"/>
                <a:gd name="T15" fmla="*/ 2147483647 h 684"/>
                <a:gd name="T16" fmla="*/ 2147483647 w 2640"/>
                <a:gd name="T17" fmla="*/ 2147483647 h 684"/>
                <a:gd name="T18" fmla="*/ 2147483647 w 2640"/>
                <a:gd name="T19" fmla="*/ 2147483647 h 684"/>
                <a:gd name="T20" fmla="*/ 2147483647 w 2640"/>
                <a:gd name="T21" fmla="*/ 2147483647 h 68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640"/>
                <a:gd name="T34" fmla="*/ 0 h 684"/>
                <a:gd name="T35" fmla="*/ 2640 w 2640"/>
                <a:gd name="T36" fmla="*/ 684 h 68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640" h="684">
                  <a:moveTo>
                    <a:pt x="0" y="675"/>
                  </a:moveTo>
                  <a:lnTo>
                    <a:pt x="60" y="684"/>
                  </a:lnTo>
                  <a:lnTo>
                    <a:pt x="105" y="639"/>
                  </a:lnTo>
                  <a:lnTo>
                    <a:pt x="216" y="276"/>
                  </a:lnTo>
                  <a:lnTo>
                    <a:pt x="324" y="93"/>
                  </a:lnTo>
                  <a:lnTo>
                    <a:pt x="435" y="0"/>
                  </a:lnTo>
                  <a:lnTo>
                    <a:pt x="651" y="195"/>
                  </a:lnTo>
                  <a:lnTo>
                    <a:pt x="657" y="203"/>
                  </a:lnTo>
                  <a:lnTo>
                    <a:pt x="876" y="390"/>
                  </a:lnTo>
                  <a:lnTo>
                    <a:pt x="1320" y="516"/>
                  </a:lnTo>
                  <a:lnTo>
                    <a:pt x="2640" y="665"/>
                  </a:lnTo>
                </a:path>
              </a:pathLst>
            </a:custGeom>
            <a:noFill/>
            <a:ln w="19050" cap="flat" cmpd="sng">
              <a:solidFill>
                <a:srgbClr val="FF99FF"/>
              </a:solidFill>
              <a:prstDash val="dash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851" name="Freeform 114"/>
            <p:cNvSpPr>
              <a:spLocks/>
            </p:cNvSpPr>
            <p:nvPr/>
          </p:nvSpPr>
          <p:spPr bwMode="auto">
            <a:xfrm>
              <a:off x="2438400" y="3267075"/>
              <a:ext cx="4202113" cy="985838"/>
            </a:xfrm>
            <a:custGeom>
              <a:avLst/>
              <a:gdLst>
                <a:gd name="T0" fmla="*/ 0 w 2647"/>
                <a:gd name="T1" fmla="*/ 2147483647 h 621"/>
                <a:gd name="T2" fmla="*/ 2147483647 w 2647"/>
                <a:gd name="T3" fmla="*/ 2147483647 h 621"/>
                <a:gd name="T4" fmla="*/ 2147483647 w 2647"/>
                <a:gd name="T5" fmla="*/ 2147483647 h 621"/>
                <a:gd name="T6" fmla="*/ 2147483647 w 2647"/>
                <a:gd name="T7" fmla="*/ 2147483647 h 621"/>
                <a:gd name="T8" fmla="*/ 2147483647 w 2647"/>
                <a:gd name="T9" fmla="*/ 2147483647 h 621"/>
                <a:gd name="T10" fmla="*/ 2147483647 w 2647"/>
                <a:gd name="T11" fmla="*/ 0 h 621"/>
                <a:gd name="T12" fmla="*/ 2147483647 w 2647"/>
                <a:gd name="T13" fmla="*/ 2147483647 h 621"/>
                <a:gd name="T14" fmla="*/ 2147483647 w 2647"/>
                <a:gd name="T15" fmla="*/ 2147483647 h 621"/>
                <a:gd name="T16" fmla="*/ 2147483647 w 2647"/>
                <a:gd name="T17" fmla="*/ 2147483647 h 621"/>
                <a:gd name="T18" fmla="*/ 2147483647 w 2647"/>
                <a:gd name="T19" fmla="*/ 2147483647 h 62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2647"/>
                <a:gd name="T31" fmla="*/ 0 h 621"/>
                <a:gd name="T32" fmla="*/ 2647 w 2647"/>
                <a:gd name="T33" fmla="*/ 621 h 62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2647" h="621">
                  <a:moveTo>
                    <a:pt x="0" y="621"/>
                  </a:moveTo>
                  <a:lnTo>
                    <a:pt x="61" y="597"/>
                  </a:lnTo>
                  <a:lnTo>
                    <a:pt x="118" y="453"/>
                  </a:lnTo>
                  <a:lnTo>
                    <a:pt x="232" y="174"/>
                  </a:lnTo>
                  <a:lnTo>
                    <a:pt x="334" y="3"/>
                  </a:lnTo>
                  <a:lnTo>
                    <a:pt x="448" y="0"/>
                  </a:lnTo>
                  <a:lnTo>
                    <a:pt x="667" y="69"/>
                  </a:lnTo>
                  <a:lnTo>
                    <a:pt x="886" y="243"/>
                  </a:lnTo>
                  <a:lnTo>
                    <a:pt x="1318" y="390"/>
                  </a:lnTo>
                  <a:lnTo>
                    <a:pt x="2647" y="591"/>
                  </a:lnTo>
                </a:path>
              </a:pathLst>
            </a:custGeom>
            <a:noFill/>
            <a:ln w="19050" cap="flat" cmpd="sng">
              <a:solidFill>
                <a:srgbClr val="FF99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852" name="Rectangle 115"/>
            <p:cNvSpPr>
              <a:spLocks noChangeArrowheads="1"/>
            </p:cNvSpPr>
            <p:nvPr/>
          </p:nvSpPr>
          <p:spPr bwMode="auto">
            <a:xfrm>
              <a:off x="3805238" y="3616325"/>
              <a:ext cx="90487" cy="90488"/>
            </a:xfrm>
            <a:prstGeom prst="rect">
              <a:avLst/>
            </a:prstGeom>
            <a:solidFill>
              <a:srgbClr val="FF99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60853" name="Rectangle 217"/>
            <p:cNvSpPr>
              <a:spLocks noChangeArrowheads="1"/>
            </p:cNvSpPr>
            <p:nvPr/>
          </p:nvSpPr>
          <p:spPr bwMode="auto">
            <a:xfrm>
              <a:off x="2171867" y="3975101"/>
              <a:ext cx="99846" cy="258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altLang="fr-FR" sz="1400">
                  <a:solidFill>
                    <a:srgbClr val="FFFFFF"/>
                  </a:solidFill>
                  <a:ea typeface="ＭＳ Ｐゴシック" pitchFamily="34" charset="-128"/>
                </a:rPr>
                <a:t>1</a:t>
              </a:r>
            </a:p>
          </p:txBody>
        </p:sp>
        <p:sp>
          <p:nvSpPr>
            <p:cNvPr id="160854" name="Line 118"/>
            <p:cNvSpPr>
              <a:spLocks noChangeShapeType="1"/>
            </p:cNvSpPr>
            <p:nvPr/>
          </p:nvSpPr>
          <p:spPr bwMode="auto">
            <a:xfrm>
              <a:off x="5578475" y="4581525"/>
              <a:ext cx="0" cy="57150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855" name="Line 119"/>
            <p:cNvSpPr>
              <a:spLocks noChangeShapeType="1"/>
            </p:cNvSpPr>
            <p:nvPr/>
          </p:nvSpPr>
          <p:spPr bwMode="auto">
            <a:xfrm>
              <a:off x="6299200" y="4581525"/>
              <a:ext cx="0" cy="57150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856" name="Line 120"/>
            <p:cNvSpPr>
              <a:spLocks noChangeShapeType="1"/>
            </p:cNvSpPr>
            <p:nvPr/>
          </p:nvSpPr>
          <p:spPr bwMode="auto">
            <a:xfrm>
              <a:off x="3486150" y="4581525"/>
              <a:ext cx="0" cy="57150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857" name="Line 121"/>
            <p:cNvSpPr>
              <a:spLocks noChangeShapeType="1"/>
            </p:cNvSpPr>
            <p:nvPr/>
          </p:nvSpPr>
          <p:spPr bwMode="auto">
            <a:xfrm>
              <a:off x="2789238" y="4581525"/>
              <a:ext cx="0" cy="57150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858" name="Line 122"/>
            <p:cNvSpPr>
              <a:spLocks noChangeShapeType="1"/>
            </p:cNvSpPr>
            <p:nvPr/>
          </p:nvSpPr>
          <p:spPr bwMode="auto">
            <a:xfrm>
              <a:off x="4884738" y="4581525"/>
              <a:ext cx="0" cy="57150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859" name="Line 123"/>
            <p:cNvSpPr>
              <a:spLocks noChangeShapeType="1"/>
            </p:cNvSpPr>
            <p:nvPr/>
          </p:nvSpPr>
          <p:spPr bwMode="auto">
            <a:xfrm>
              <a:off x="4183063" y="4581525"/>
              <a:ext cx="0" cy="57150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860" name="Rectangle 215"/>
            <p:cNvSpPr>
              <a:spLocks noChangeArrowheads="1"/>
            </p:cNvSpPr>
            <p:nvPr/>
          </p:nvSpPr>
          <p:spPr bwMode="auto">
            <a:xfrm>
              <a:off x="2725821" y="4667250"/>
              <a:ext cx="99846" cy="258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fr-FR" sz="1400">
                  <a:solidFill>
                    <a:srgbClr val="FFFFFF"/>
                  </a:solidFill>
                  <a:ea typeface="ＭＳ Ｐゴシック" pitchFamily="34" charset="-128"/>
                </a:rPr>
                <a:t>2</a:t>
              </a:r>
            </a:p>
          </p:txBody>
        </p:sp>
        <p:sp>
          <p:nvSpPr>
            <p:cNvPr id="160861" name="Rectangle 215"/>
            <p:cNvSpPr>
              <a:spLocks noChangeArrowheads="1"/>
            </p:cNvSpPr>
            <p:nvPr/>
          </p:nvSpPr>
          <p:spPr bwMode="auto">
            <a:xfrm>
              <a:off x="3425908" y="4667250"/>
              <a:ext cx="99846" cy="258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fr-FR" sz="1400">
                  <a:solidFill>
                    <a:srgbClr val="FFFFFF"/>
                  </a:solidFill>
                  <a:ea typeface="ＭＳ Ｐゴシック" pitchFamily="34" charset="-128"/>
                </a:rPr>
                <a:t>6</a:t>
              </a:r>
            </a:p>
          </p:txBody>
        </p:sp>
        <p:sp>
          <p:nvSpPr>
            <p:cNvPr id="160862" name="Rectangle 215"/>
            <p:cNvSpPr>
              <a:spLocks noChangeArrowheads="1"/>
            </p:cNvSpPr>
            <p:nvPr/>
          </p:nvSpPr>
          <p:spPr bwMode="auto">
            <a:xfrm>
              <a:off x="4099092" y="4667250"/>
              <a:ext cx="199691" cy="258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fr-FR" sz="1400">
                  <a:solidFill>
                    <a:srgbClr val="FFFFFF"/>
                  </a:solidFill>
                  <a:ea typeface="ＭＳ Ｐゴシック" pitchFamily="34" charset="-128"/>
                </a:rPr>
                <a:t>10</a:t>
              </a:r>
            </a:p>
          </p:txBody>
        </p:sp>
        <p:sp>
          <p:nvSpPr>
            <p:cNvPr id="160863" name="Rectangle 215"/>
            <p:cNvSpPr>
              <a:spLocks noChangeArrowheads="1"/>
            </p:cNvSpPr>
            <p:nvPr/>
          </p:nvSpPr>
          <p:spPr bwMode="auto">
            <a:xfrm>
              <a:off x="4784892" y="4667250"/>
              <a:ext cx="199691" cy="258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fr-FR" sz="1400">
                  <a:solidFill>
                    <a:srgbClr val="FFFFFF"/>
                  </a:solidFill>
                  <a:ea typeface="ＭＳ Ｐゴシック" pitchFamily="34" charset="-128"/>
                </a:rPr>
                <a:t>14</a:t>
              </a:r>
            </a:p>
          </p:txBody>
        </p:sp>
        <p:sp>
          <p:nvSpPr>
            <p:cNvPr id="160864" name="Rectangle 215"/>
            <p:cNvSpPr>
              <a:spLocks noChangeArrowheads="1"/>
            </p:cNvSpPr>
            <p:nvPr/>
          </p:nvSpPr>
          <p:spPr bwMode="auto">
            <a:xfrm>
              <a:off x="5475455" y="4667250"/>
              <a:ext cx="199691" cy="258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fr-FR" sz="1400">
                  <a:solidFill>
                    <a:srgbClr val="FFFFFF"/>
                  </a:solidFill>
                  <a:ea typeface="ＭＳ Ｐゴシック" pitchFamily="34" charset="-128"/>
                </a:rPr>
                <a:t>18</a:t>
              </a:r>
            </a:p>
          </p:txBody>
        </p:sp>
        <p:sp>
          <p:nvSpPr>
            <p:cNvPr id="160865" name="Rectangle 215"/>
            <p:cNvSpPr>
              <a:spLocks noChangeArrowheads="1"/>
            </p:cNvSpPr>
            <p:nvPr/>
          </p:nvSpPr>
          <p:spPr bwMode="auto">
            <a:xfrm>
              <a:off x="6191417" y="4667250"/>
              <a:ext cx="199691" cy="258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fr-FR" sz="1400">
                  <a:solidFill>
                    <a:srgbClr val="FFFFFF"/>
                  </a:solidFill>
                  <a:ea typeface="ＭＳ Ｐゴシック" pitchFamily="34" charset="-128"/>
                </a:rPr>
                <a:t>22</a:t>
              </a:r>
            </a:p>
          </p:txBody>
        </p:sp>
        <p:sp>
          <p:nvSpPr>
            <p:cNvPr id="160866" name="Line 130"/>
            <p:cNvSpPr>
              <a:spLocks noChangeShapeType="1"/>
            </p:cNvSpPr>
            <p:nvPr/>
          </p:nvSpPr>
          <p:spPr bwMode="auto">
            <a:xfrm flipH="1">
              <a:off x="5853313" y="2885518"/>
              <a:ext cx="349250" cy="0"/>
            </a:xfrm>
            <a:prstGeom prst="line">
              <a:avLst/>
            </a:prstGeom>
            <a:noFill/>
            <a:ln w="20638">
              <a:solidFill>
                <a:srgbClr val="66FF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867" name="Freeform 131"/>
            <p:cNvSpPr>
              <a:spLocks/>
            </p:cNvSpPr>
            <p:nvPr/>
          </p:nvSpPr>
          <p:spPr bwMode="auto">
            <a:xfrm>
              <a:off x="5956500" y="2829957"/>
              <a:ext cx="134938" cy="115886"/>
            </a:xfrm>
            <a:custGeom>
              <a:avLst/>
              <a:gdLst>
                <a:gd name="T0" fmla="*/ 2147483647 w 355"/>
                <a:gd name="T1" fmla="*/ 2147483647 h 353"/>
                <a:gd name="T2" fmla="*/ 2147483647 w 355"/>
                <a:gd name="T3" fmla="*/ 0 h 353"/>
                <a:gd name="T4" fmla="*/ 0 w 355"/>
                <a:gd name="T5" fmla="*/ 2147483647 h 353"/>
                <a:gd name="T6" fmla="*/ 2147483647 w 355"/>
                <a:gd name="T7" fmla="*/ 2147483647 h 353"/>
                <a:gd name="T8" fmla="*/ 2147483647 w 355"/>
                <a:gd name="T9" fmla="*/ 2147483647 h 3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5"/>
                <a:gd name="T16" fmla="*/ 0 h 353"/>
                <a:gd name="T17" fmla="*/ 355 w 355"/>
                <a:gd name="T18" fmla="*/ 353 h 3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5" h="353">
                  <a:moveTo>
                    <a:pt x="355" y="175"/>
                  </a:moveTo>
                  <a:lnTo>
                    <a:pt x="178" y="0"/>
                  </a:lnTo>
                  <a:lnTo>
                    <a:pt x="0" y="175"/>
                  </a:lnTo>
                  <a:lnTo>
                    <a:pt x="178" y="353"/>
                  </a:lnTo>
                  <a:lnTo>
                    <a:pt x="355" y="175"/>
                  </a:lnTo>
                  <a:close/>
                </a:path>
              </a:pathLst>
            </a:custGeom>
            <a:solidFill>
              <a:srgbClr val="66FFFF"/>
            </a:solidFill>
            <a:ln w="6350" cmpd="sng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0868" name="Rectangle 215"/>
            <p:cNvSpPr>
              <a:spLocks noChangeArrowheads="1"/>
            </p:cNvSpPr>
            <p:nvPr/>
          </p:nvSpPr>
          <p:spPr bwMode="auto">
            <a:xfrm>
              <a:off x="6286700" y="2182888"/>
              <a:ext cx="1905484" cy="258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altLang="fr-FR" sz="1400">
                  <a:solidFill>
                    <a:srgbClr val="FFFFFF"/>
                  </a:solidFill>
                  <a:ea typeface="ＭＳ Ｐゴシック" pitchFamily="34" charset="-128"/>
                </a:rPr>
                <a:t>3</a:t>
              </a:r>
              <a:r>
                <a:rPr lang="fr-FR" altLang="fr-FR" sz="1400" baseline="30000">
                  <a:solidFill>
                    <a:srgbClr val="FFFFFF"/>
                  </a:solidFill>
                  <a:ea typeface="ＭＳ Ｐゴシック" pitchFamily="34" charset="-128"/>
                </a:rPr>
                <a:t>ème</a:t>
              </a:r>
              <a:r>
                <a:rPr lang="fr-FR" altLang="fr-FR" sz="1400">
                  <a:solidFill>
                    <a:srgbClr val="FFFFFF"/>
                  </a:solidFill>
                  <a:ea typeface="ＭＳ Ｐゴシック" pitchFamily="34" charset="-128"/>
                </a:rPr>
                <a:t> trimestre sans TDF</a:t>
              </a:r>
            </a:p>
          </p:txBody>
        </p:sp>
        <p:sp>
          <p:nvSpPr>
            <p:cNvPr id="160869" name="Rectangle 215"/>
            <p:cNvSpPr>
              <a:spLocks noChangeArrowheads="1"/>
            </p:cNvSpPr>
            <p:nvPr/>
          </p:nvSpPr>
          <p:spPr bwMode="auto">
            <a:xfrm>
              <a:off x="6286700" y="2702000"/>
              <a:ext cx="1802483" cy="258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altLang="fr-FR" sz="1400">
                  <a:solidFill>
                    <a:srgbClr val="FFFFFF"/>
                  </a:solidFill>
                  <a:ea typeface="ＭＳ Ｐゴシック" pitchFamily="34" charset="-128"/>
                </a:rPr>
                <a:t>Post-partum sans TDF</a:t>
              </a:r>
            </a:p>
          </p:txBody>
        </p:sp>
        <p:sp>
          <p:nvSpPr>
            <p:cNvPr id="160870" name="Rectangle 135"/>
            <p:cNvSpPr>
              <a:spLocks noChangeArrowheads="1"/>
            </p:cNvSpPr>
            <p:nvPr/>
          </p:nvSpPr>
          <p:spPr bwMode="auto">
            <a:xfrm>
              <a:off x="5992645" y="2266910"/>
              <a:ext cx="104775" cy="90488"/>
            </a:xfrm>
            <a:prstGeom prst="rect">
              <a:avLst/>
            </a:prstGeom>
            <a:solidFill>
              <a:srgbClr val="FF99FF"/>
            </a:solidFill>
            <a:ln w="6350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60871" name="Line 136"/>
            <p:cNvSpPr>
              <a:spLocks noChangeShapeType="1"/>
            </p:cNvSpPr>
            <p:nvPr/>
          </p:nvSpPr>
          <p:spPr bwMode="auto">
            <a:xfrm flipH="1">
              <a:off x="5854388" y="2312155"/>
              <a:ext cx="349250" cy="0"/>
            </a:xfrm>
            <a:prstGeom prst="line">
              <a:avLst/>
            </a:prstGeom>
            <a:noFill/>
            <a:ln w="20638">
              <a:solidFill>
                <a:srgbClr val="FF99FF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" name="Flèche vers le bas 1"/>
          <p:cNvSpPr/>
          <p:nvPr/>
        </p:nvSpPr>
        <p:spPr bwMode="auto">
          <a:xfrm>
            <a:off x="1197429" y="4426857"/>
            <a:ext cx="108858" cy="299357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Et pour le darunavir…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9660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DRV/r (800/100 mg </a:t>
            </a:r>
            <a:r>
              <a:rPr lang="fr-FR" dirty="0" err="1" smtClean="0"/>
              <a:t>qd</a:t>
            </a:r>
            <a:r>
              <a:rPr lang="fr-FR" dirty="0" smtClean="0"/>
              <a:t>) et grossesse</a:t>
            </a:r>
          </a:p>
        </p:txBody>
      </p:sp>
      <p:sp>
        <p:nvSpPr>
          <p:cNvPr id="166914" name="Espace réservé du contenu 1"/>
          <p:cNvSpPr>
            <a:spLocks noGrp="1"/>
          </p:cNvSpPr>
          <p:nvPr>
            <p:ph idx="1"/>
          </p:nvPr>
        </p:nvSpPr>
        <p:spPr>
          <a:xfrm>
            <a:off x="85725" y="4061354"/>
            <a:ext cx="8878890" cy="1307042"/>
          </a:xfrm>
        </p:spPr>
        <p:txBody>
          <a:bodyPr/>
          <a:lstStyle/>
          <a:p>
            <a:r>
              <a:rPr lang="fr-FR" altLang="fr-FR" sz="1800" b="1" dirty="0" smtClean="0">
                <a:solidFill>
                  <a:srgbClr val="FFFF66"/>
                </a:solidFill>
                <a:ea typeface="ＭＳ Ｐゴシック" pitchFamily="34" charset="-128"/>
              </a:rPr>
              <a:t>Conclusion</a:t>
            </a:r>
            <a:r>
              <a:rPr lang="fr-FR" altLang="fr-FR" sz="1600" b="1" dirty="0" smtClean="0">
                <a:solidFill>
                  <a:srgbClr val="FFFF66"/>
                </a:solidFill>
                <a:ea typeface="ＭＳ Ｐゴシック" pitchFamily="34" charset="-128"/>
              </a:rPr>
              <a:t> </a:t>
            </a:r>
          </a:p>
          <a:p>
            <a:pPr lvl="1"/>
            <a:r>
              <a:rPr lang="fr-FR" altLang="fr-FR" sz="1600" dirty="0" smtClean="0">
                <a:ea typeface="ＭＳ Ｐゴシック" pitchFamily="34" charset="-128"/>
              </a:rPr>
              <a:t>Passage transplacentaire faible</a:t>
            </a:r>
          </a:p>
          <a:p>
            <a:pPr lvl="1"/>
            <a:r>
              <a:rPr lang="fr-FR" altLang="fr-FR" sz="1600" dirty="0" smtClean="0">
                <a:ea typeface="ＭＳ Ｐゴシック" pitchFamily="34" charset="-128"/>
              </a:rPr>
              <a:t>La dose de DRV/r (600/100 mg </a:t>
            </a:r>
            <a:r>
              <a:rPr lang="fr-FR" altLang="fr-FR" sz="1600" dirty="0" err="1" smtClean="0">
                <a:ea typeface="ＭＳ Ｐゴシック" pitchFamily="34" charset="-128"/>
              </a:rPr>
              <a:t>bid</a:t>
            </a:r>
            <a:r>
              <a:rPr lang="fr-FR" altLang="fr-FR" sz="1600" dirty="0" smtClean="0">
                <a:ea typeface="ＭＳ Ｐゴシック" pitchFamily="34" charset="-128"/>
              </a:rPr>
              <a:t>) reste recommandée chez des patientes prétraitées </a:t>
            </a:r>
          </a:p>
          <a:p>
            <a:endParaRPr lang="fr-FR" altLang="fr-FR" sz="1600" dirty="0" smtClean="0"/>
          </a:p>
        </p:txBody>
      </p:sp>
      <p:sp>
        <p:nvSpPr>
          <p:cNvPr id="166915" name="Text Box 3"/>
          <p:cNvSpPr txBox="1">
            <a:spLocks noChangeArrowheads="1"/>
          </p:cNvSpPr>
          <p:nvPr/>
        </p:nvSpPr>
        <p:spPr bwMode="auto">
          <a:xfrm>
            <a:off x="6335714" y="5486136"/>
            <a:ext cx="28082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GB" altLang="fr-FR" sz="1200" i="1">
                <a:ea typeface="ＭＳ Ｐゴシック" pitchFamily="34" charset="-128"/>
              </a:rPr>
              <a:t>Colbers A, CROI 2014, Abs. 887</a:t>
            </a:r>
          </a:p>
        </p:txBody>
      </p:sp>
      <p:sp>
        <p:nvSpPr>
          <p:cNvPr id="166916" name="Rectangle 7"/>
          <p:cNvSpPr>
            <a:spLocks noChangeArrowheads="1"/>
          </p:cNvSpPr>
          <p:nvPr/>
        </p:nvSpPr>
        <p:spPr bwMode="auto">
          <a:xfrm>
            <a:off x="1901160" y="1000125"/>
            <a:ext cx="53369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altLang="fr-FR" b="1">
                <a:solidFill>
                  <a:srgbClr val="FFFF66"/>
                </a:solidFill>
              </a:rPr>
              <a:t>Profils PK plasmatiques moyens de DRV (mg/l) </a:t>
            </a:r>
          </a:p>
        </p:txBody>
      </p:sp>
      <p:grpSp>
        <p:nvGrpSpPr>
          <p:cNvPr id="166917" name="Groupe 68"/>
          <p:cNvGrpSpPr>
            <a:grpSpLocks/>
          </p:cNvGrpSpPr>
          <p:nvPr/>
        </p:nvGrpSpPr>
        <p:grpSpPr bwMode="auto">
          <a:xfrm>
            <a:off x="2764267" y="1362604"/>
            <a:ext cx="4974965" cy="2700017"/>
            <a:chOff x="2764267" y="1635125"/>
            <a:chExt cx="4974537" cy="3240020"/>
          </a:xfrm>
        </p:grpSpPr>
        <p:sp>
          <p:nvSpPr>
            <p:cNvPr id="166919" name="Freeform 8"/>
            <p:cNvSpPr>
              <a:spLocks/>
            </p:cNvSpPr>
            <p:nvPr/>
          </p:nvSpPr>
          <p:spPr bwMode="auto">
            <a:xfrm>
              <a:off x="3048000" y="1755775"/>
              <a:ext cx="3227388" cy="2587625"/>
            </a:xfrm>
            <a:custGeom>
              <a:avLst/>
              <a:gdLst>
                <a:gd name="T0" fmla="*/ 0 w 11052"/>
                <a:gd name="T1" fmla="*/ 0 h 9007"/>
                <a:gd name="T2" fmla="*/ 0 w 11052"/>
                <a:gd name="T3" fmla="*/ 2147483647 h 9007"/>
                <a:gd name="T4" fmla="*/ 2147483647 w 11052"/>
                <a:gd name="T5" fmla="*/ 2147483647 h 9007"/>
                <a:gd name="T6" fmla="*/ 0 60000 65536"/>
                <a:gd name="T7" fmla="*/ 0 60000 65536"/>
                <a:gd name="T8" fmla="*/ 0 60000 65536"/>
                <a:gd name="T9" fmla="*/ 0 w 11052"/>
                <a:gd name="T10" fmla="*/ 0 h 9007"/>
                <a:gd name="T11" fmla="*/ 11052 w 11052"/>
                <a:gd name="T12" fmla="*/ 9007 h 900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052" h="9007">
                  <a:moveTo>
                    <a:pt x="0" y="0"/>
                  </a:moveTo>
                  <a:lnTo>
                    <a:pt x="0" y="9007"/>
                  </a:lnTo>
                  <a:lnTo>
                    <a:pt x="11052" y="9007"/>
                  </a:lnTo>
                </a:path>
              </a:pathLst>
            </a:custGeom>
            <a:noFill/>
            <a:ln w="11113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6920" name="Line 9"/>
            <p:cNvSpPr>
              <a:spLocks noChangeShapeType="1"/>
            </p:cNvSpPr>
            <p:nvPr/>
          </p:nvSpPr>
          <p:spPr bwMode="auto">
            <a:xfrm>
              <a:off x="5721350" y="4349750"/>
              <a:ext cx="0" cy="49213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6921" name="Line 10"/>
            <p:cNvSpPr>
              <a:spLocks noChangeShapeType="1"/>
            </p:cNvSpPr>
            <p:nvPr/>
          </p:nvSpPr>
          <p:spPr bwMode="auto">
            <a:xfrm>
              <a:off x="6273800" y="4349750"/>
              <a:ext cx="0" cy="49213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6922" name="Line 11"/>
            <p:cNvSpPr>
              <a:spLocks noChangeShapeType="1"/>
            </p:cNvSpPr>
            <p:nvPr/>
          </p:nvSpPr>
          <p:spPr bwMode="auto">
            <a:xfrm flipH="1">
              <a:off x="3001963" y="1765300"/>
              <a:ext cx="46037" cy="0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6923" name="Line 12"/>
            <p:cNvSpPr>
              <a:spLocks noChangeShapeType="1"/>
            </p:cNvSpPr>
            <p:nvPr/>
          </p:nvSpPr>
          <p:spPr bwMode="auto">
            <a:xfrm flipH="1">
              <a:off x="3001963" y="2112963"/>
              <a:ext cx="46037" cy="0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6924" name="Line 14"/>
            <p:cNvSpPr>
              <a:spLocks noChangeShapeType="1"/>
            </p:cNvSpPr>
            <p:nvPr/>
          </p:nvSpPr>
          <p:spPr bwMode="auto">
            <a:xfrm flipH="1">
              <a:off x="3001963" y="2482850"/>
              <a:ext cx="46037" cy="0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6925" name="Line 15"/>
            <p:cNvSpPr>
              <a:spLocks noChangeShapeType="1"/>
            </p:cNvSpPr>
            <p:nvPr/>
          </p:nvSpPr>
          <p:spPr bwMode="auto">
            <a:xfrm flipH="1">
              <a:off x="3001963" y="2867025"/>
              <a:ext cx="46037" cy="0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6926" name="Line 16"/>
            <p:cNvSpPr>
              <a:spLocks noChangeShapeType="1"/>
            </p:cNvSpPr>
            <p:nvPr/>
          </p:nvSpPr>
          <p:spPr bwMode="auto">
            <a:xfrm flipH="1">
              <a:off x="3001963" y="3273425"/>
              <a:ext cx="46037" cy="0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6927" name="Line 17"/>
            <p:cNvSpPr>
              <a:spLocks noChangeShapeType="1"/>
            </p:cNvSpPr>
            <p:nvPr/>
          </p:nvSpPr>
          <p:spPr bwMode="auto">
            <a:xfrm flipH="1">
              <a:off x="3001963" y="3695700"/>
              <a:ext cx="46037" cy="0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6928" name="Line 18"/>
            <p:cNvSpPr>
              <a:spLocks noChangeShapeType="1"/>
            </p:cNvSpPr>
            <p:nvPr/>
          </p:nvSpPr>
          <p:spPr bwMode="auto">
            <a:xfrm flipH="1">
              <a:off x="3001963" y="3967163"/>
              <a:ext cx="46037" cy="0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6929" name="Line 19"/>
            <p:cNvSpPr>
              <a:spLocks noChangeShapeType="1"/>
            </p:cNvSpPr>
            <p:nvPr/>
          </p:nvSpPr>
          <p:spPr bwMode="auto">
            <a:xfrm>
              <a:off x="4114800" y="4349750"/>
              <a:ext cx="0" cy="49213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6930" name="Line 20"/>
            <p:cNvSpPr>
              <a:spLocks noChangeShapeType="1"/>
            </p:cNvSpPr>
            <p:nvPr/>
          </p:nvSpPr>
          <p:spPr bwMode="auto">
            <a:xfrm>
              <a:off x="3579813" y="4349750"/>
              <a:ext cx="0" cy="49213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6931" name="Line 21"/>
            <p:cNvSpPr>
              <a:spLocks noChangeShapeType="1"/>
            </p:cNvSpPr>
            <p:nvPr/>
          </p:nvSpPr>
          <p:spPr bwMode="auto">
            <a:xfrm>
              <a:off x="5187950" y="4349750"/>
              <a:ext cx="0" cy="49213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6932" name="Line 22"/>
            <p:cNvSpPr>
              <a:spLocks noChangeShapeType="1"/>
            </p:cNvSpPr>
            <p:nvPr/>
          </p:nvSpPr>
          <p:spPr bwMode="auto">
            <a:xfrm>
              <a:off x="4649788" y="4349750"/>
              <a:ext cx="0" cy="49213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6933" name="Rectangle 23"/>
            <p:cNvSpPr>
              <a:spLocks noChangeArrowheads="1"/>
            </p:cNvSpPr>
            <p:nvPr/>
          </p:nvSpPr>
          <p:spPr bwMode="auto">
            <a:xfrm>
              <a:off x="5572125" y="2355850"/>
              <a:ext cx="80963" cy="77788"/>
            </a:xfrm>
            <a:prstGeom prst="rect">
              <a:avLst/>
            </a:prstGeom>
            <a:solidFill>
              <a:srgbClr val="FF99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66934" name="Rectangle 25"/>
            <p:cNvSpPr>
              <a:spLocks noChangeArrowheads="1"/>
            </p:cNvSpPr>
            <p:nvPr/>
          </p:nvSpPr>
          <p:spPr bwMode="auto">
            <a:xfrm>
              <a:off x="6227763" y="3795713"/>
              <a:ext cx="79375" cy="80962"/>
            </a:xfrm>
            <a:prstGeom prst="rect">
              <a:avLst/>
            </a:prstGeom>
            <a:solidFill>
              <a:srgbClr val="FF99FF"/>
            </a:solidFill>
            <a:ln w="12700">
              <a:solidFill>
                <a:srgbClr val="FF99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66935" name="Line 36"/>
            <p:cNvSpPr>
              <a:spLocks noChangeShapeType="1"/>
            </p:cNvSpPr>
            <p:nvPr/>
          </p:nvSpPr>
          <p:spPr bwMode="auto">
            <a:xfrm flipH="1">
              <a:off x="5503863" y="2395538"/>
              <a:ext cx="211137" cy="0"/>
            </a:xfrm>
            <a:prstGeom prst="line">
              <a:avLst/>
            </a:prstGeom>
            <a:noFill/>
            <a:ln w="20638">
              <a:solidFill>
                <a:srgbClr val="FF99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6936" name="Line 37"/>
            <p:cNvSpPr>
              <a:spLocks noChangeShapeType="1"/>
            </p:cNvSpPr>
            <p:nvPr/>
          </p:nvSpPr>
          <p:spPr bwMode="auto">
            <a:xfrm flipH="1">
              <a:off x="5503863" y="2205038"/>
              <a:ext cx="211137" cy="0"/>
            </a:xfrm>
            <a:prstGeom prst="line">
              <a:avLst/>
            </a:prstGeom>
            <a:noFill/>
            <a:ln w="20638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6937" name="Freeform 39"/>
            <p:cNvSpPr>
              <a:spLocks/>
            </p:cNvSpPr>
            <p:nvPr/>
          </p:nvSpPr>
          <p:spPr bwMode="auto">
            <a:xfrm>
              <a:off x="6221413" y="3500438"/>
              <a:ext cx="103187" cy="101600"/>
            </a:xfrm>
            <a:custGeom>
              <a:avLst/>
              <a:gdLst>
                <a:gd name="T0" fmla="*/ 2147483647 w 354"/>
                <a:gd name="T1" fmla="*/ 2147483647 h 352"/>
                <a:gd name="T2" fmla="*/ 2147483647 w 354"/>
                <a:gd name="T3" fmla="*/ 0 h 352"/>
                <a:gd name="T4" fmla="*/ 0 w 354"/>
                <a:gd name="T5" fmla="*/ 2147483647 h 352"/>
                <a:gd name="T6" fmla="*/ 2147483647 w 354"/>
                <a:gd name="T7" fmla="*/ 2147483647 h 352"/>
                <a:gd name="T8" fmla="*/ 2147483647 w 354"/>
                <a:gd name="T9" fmla="*/ 2147483647 h 3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352"/>
                <a:gd name="T17" fmla="*/ 354 w 354"/>
                <a:gd name="T18" fmla="*/ 352 h 3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352">
                  <a:moveTo>
                    <a:pt x="354" y="175"/>
                  </a:moveTo>
                  <a:lnTo>
                    <a:pt x="177" y="0"/>
                  </a:lnTo>
                  <a:lnTo>
                    <a:pt x="0" y="175"/>
                  </a:lnTo>
                  <a:lnTo>
                    <a:pt x="177" y="352"/>
                  </a:lnTo>
                  <a:lnTo>
                    <a:pt x="354" y="175"/>
                  </a:lnTo>
                  <a:close/>
                </a:path>
              </a:pathLst>
            </a:custGeom>
            <a:solidFill>
              <a:srgbClr val="66FFFF"/>
            </a:solidFill>
            <a:ln w="12700" cmpd="sng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6938" name="Freeform 40"/>
            <p:cNvSpPr>
              <a:spLocks/>
            </p:cNvSpPr>
            <p:nvPr/>
          </p:nvSpPr>
          <p:spPr bwMode="auto">
            <a:xfrm>
              <a:off x="5554663" y="2157413"/>
              <a:ext cx="103187" cy="100012"/>
            </a:xfrm>
            <a:custGeom>
              <a:avLst/>
              <a:gdLst>
                <a:gd name="T0" fmla="*/ 2147483647 w 355"/>
                <a:gd name="T1" fmla="*/ 2147483647 h 353"/>
                <a:gd name="T2" fmla="*/ 2147483647 w 355"/>
                <a:gd name="T3" fmla="*/ 0 h 353"/>
                <a:gd name="T4" fmla="*/ 0 w 355"/>
                <a:gd name="T5" fmla="*/ 2147483647 h 353"/>
                <a:gd name="T6" fmla="*/ 2147483647 w 355"/>
                <a:gd name="T7" fmla="*/ 2147483647 h 353"/>
                <a:gd name="T8" fmla="*/ 2147483647 w 355"/>
                <a:gd name="T9" fmla="*/ 2147483647 h 3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5"/>
                <a:gd name="T16" fmla="*/ 0 h 353"/>
                <a:gd name="T17" fmla="*/ 355 w 355"/>
                <a:gd name="T18" fmla="*/ 353 h 3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5" h="353">
                  <a:moveTo>
                    <a:pt x="355" y="175"/>
                  </a:moveTo>
                  <a:lnTo>
                    <a:pt x="178" y="0"/>
                  </a:lnTo>
                  <a:lnTo>
                    <a:pt x="0" y="175"/>
                  </a:lnTo>
                  <a:lnTo>
                    <a:pt x="178" y="353"/>
                  </a:lnTo>
                  <a:lnTo>
                    <a:pt x="355" y="175"/>
                  </a:lnTo>
                  <a:close/>
                </a:path>
              </a:pathLst>
            </a:custGeom>
            <a:solidFill>
              <a:srgbClr val="66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6939" name="Rectangle 215"/>
            <p:cNvSpPr>
              <a:spLocks noChangeArrowheads="1"/>
            </p:cNvSpPr>
            <p:nvPr/>
          </p:nvSpPr>
          <p:spPr bwMode="auto">
            <a:xfrm>
              <a:off x="3001634" y="4408488"/>
              <a:ext cx="78446" cy="203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fr-FR" sz="1100">
                  <a:solidFill>
                    <a:srgbClr val="FFFFFF"/>
                  </a:solidFill>
                  <a:ea typeface="ＭＳ Ｐゴシック" pitchFamily="34" charset="-128"/>
                </a:rPr>
                <a:t>0</a:t>
              </a:r>
            </a:p>
          </p:txBody>
        </p:sp>
        <p:sp>
          <p:nvSpPr>
            <p:cNvPr id="166940" name="Rectangle 215"/>
            <p:cNvSpPr>
              <a:spLocks noChangeArrowheads="1"/>
            </p:cNvSpPr>
            <p:nvPr/>
          </p:nvSpPr>
          <p:spPr bwMode="auto">
            <a:xfrm>
              <a:off x="3532652" y="4433888"/>
              <a:ext cx="78446" cy="203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fr-FR" sz="1100">
                  <a:solidFill>
                    <a:srgbClr val="FFFFFF"/>
                  </a:solidFill>
                  <a:ea typeface="ＭＳ Ｐゴシック" pitchFamily="34" charset="-128"/>
                </a:rPr>
                <a:t>4</a:t>
              </a:r>
            </a:p>
          </p:txBody>
        </p:sp>
        <p:sp>
          <p:nvSpPr>
            <p:cNvPr id="166941" name="Rectangle 215"/>
            <p:cNvSpPr>
              <a:spLocks noChangeArrowheads="1"/>
            </p:cNvSpPr>
            <p:nvPr/>
          </p:nvSpPr>
          <p:spPr bwMode="auto">
            <a:xfrm>
              <a:off x="4070021" y="4433888"/>
              <a:ext cx="78446" cy="203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fr-FR" sz="1100">
                  <a:solidFill>
                    <a:srgbClr val="FFFFFF"/>
                  </a:solidFill>
                  <a:ea typeface="ＭＳ Ｐゴシック" pitchFamily="34" charset="-128"/>
                </a:rPr>
                <a:t>8</a:t>
              </a:r>
            </a:p>
          </p:txBody>
        </p:sp>
        <p:sp>
          <p:nvSpPr>
            <p:cNvPr id="166942" name="Rectangle 215"/>
            <p:cNvSpPr>
              <a:spLocks noChangeArrowheads="1"/>
            </p:cNvSpPr>
            <p:nvPr/>
          </p:nvSpPr>
          <p:spPr bwMode="auto">
            <a:xfrm>
              <a:off x="4585629" y="4433888"/>
              <a:ext cx="156893" cy="203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fr-FR" sz="1100">
                  <a:solidFill>
                    <a:srgbClr val="FFFFFF"/>
                  </a:solidFill>
                  <a:ea typeface="ＭＳ Ｐゴシック" pitchFamily="34" charset="-128"/>
                </a:rPr>
                <a:t>12</a:t>
              </a:r>
            </a:p>
          </p:txBody>
        </p:sp>
        <p:sp>
          <p:nvSpPr>
            <p:cNvPr id="166943" name="Rectangle 215"/>
            <p:cNvSpPr>
              <a:spLocks noChangeArrowheads="1"/>
            </p:cNvSpPr>
            <p:nvPr/>
          </p:nvSpPr>
          <p:spPr bwMode="auto">
            <a:xfrm>
              <a:off x="5112679" y="4433888"/>
              <a:ext cx="156893" cy="203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fr-FR" sz="1100">
                  <a:solidFill>
                    <a:srgbClr val="FFFFFF"/>
                  </a:solidFill>
                  <a:ea typeface="ＭＳ Ｐゴシック" pitchFamily="34" charset="-128"/>
                </a:rPr>
                <a:t>16</a:t>
              </a:r>
            </a:p>
          </p:txBody>
        </p:sp>
        <p:sp>
          <p:nvSpPr>
            <p:cNvPr id="166944" name="Rectangle 215"/>
            <p:cNvSpPr>
              <a:spLocks noChangeArrowheads="1"/>
            </p:cNvSpPr>
            <p:nvPr/>
          </p:nvSpPr>
          <p:spPr bwMode="auto">
            <a:xfrm>
              <a:off x="5641316" y="4433888"/>
              <a:ext cx="156893" cy="203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fr-FR" sz="1100">
                  <a:solidFill>
                    <a:srgbClr val="FFFFFF"/>
                  </a:solidFill>
                  <a:ea typeface="ＭＳ Ｐゴシック" pitchFamily="34" charset="-128"/>
                </a:rPr>
                <a:t>20</a:t>
              </a:r>
            </a:p>
          </p:txBody>
        </p:sp>
        <p:sp>
          <p:nvSpPr>
            <p:cNvPr id="166945" name="Rectangle 215"/>
            <p:cNvSpPr>
              <a:spLocks noChangeArrowheads="1"/>
            </p:cNvSpPr>
            <p:nvPr/>
          </p:nvSpPr>
          <p:spPr bwMode="auto">
            <a:xfrm>
              <a:off x="6189004" y="4433888"/>
              <a:ext cx="156893" cy="203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fr-FR" sz="1100">
                  <a:solidFill>
                    <a:srgbClr val="FFFFFF"/>
                  </a:solidFill>
                  <a:ea typeface="ＭＳ Ｐゴシック" pitchFamily="34" charset="-128"/>
                </a:rPr>
                <a:t>24</a:t>
              </a:r>
            </a:p>
          </p:txBody>
        </p:sp>
        <p:sp>
          <p:nvSpPr>
            <p:cNvPr id="166946" name="Rectangle 215"/>
            <p:cNvSpPr>
              <a:spLocks noChangeArrowheads="1"/>
            </p:cNvSpPr>
            <p:nvPr/>
          </p:nvSpPr>
          <p:spPr bwMode="auto">
            <a:xfrm>
              <a:off x="4415423" y="4672013"/>
              <a:ext cx="478255" cy="203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altLang="fr-FR" sz="1100" b="1">
                  <a:solidFill>
                    <a:srgbClr val="FFFFFF"/>
                  </a:solidFill>
                  <a:ea typeface="ＭＳ Ｐゴシック" pitchFamily="34" charset="-128"/>
                </a:rPr>
                <a:t>Heures</a:t>
              </a:r>
            </a:p>
          </p:txBody>
        </p:sp>
        <p:sp>
          <p:nvSpPr>
            <p:cNvPr id="166947" name="Rectangle 215"/>
            <p:cNvSpPr>
              <a:spLocks noChangeArrowheads="1"/>
            </p:cNvSpPr>
            <p:nvPr/>
          </p:nvSpPr>
          <p:spPr bwMode="auto">
            <a:xfrm>
              <a:off x="5807075" y="2079688"/>
              <a:ext cx="977723" cy="258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fr-FR" sz="1400">
                  <a:solidFill>
                    <a:srgbClr val="FFFFFF"/>
                  </a:solidFill>
                  <a:ea typeface="ＭＳ Ｐゴシック" pitchFamily="34" charset="-128"/>
                </a:rPr>
                <a:t>Post-partum</a:t>
              </a:r>
            </a:p>
          </p:txBody>
        </p:sp>
        <p:sp>
          <p:nvSpPr>
            <p:cNvPr id="166948" name="Rectangle 215"/>
            <p:cNvSpPr>
              <a:spLocks noChangeArrowheads="1"/>
            </p:cNvSpPr>
            <p:nvPr/>
          </p:nvSpPr>
          <p:spPr bwMode="auto">
            <a:xfrm>
              <a:off x="5807075" y="2279713"/>
              <a:ext cx="1080719" cy="258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fr-FR" sz="1400">
                  <a:solidFill>
                    <a:srgbClr val="FFFFFF"/>
                  </a:solidFill>
                  <a:ea typeface="ＭＳ Ｐゴシック" pitchFamily="34" charset="-128"/>
                </a:rPr>
                <a:t>3</a:t>
              </a:r>
              <a:r>
                <a:rPr lang="en-US" altLang="fr-FR" sz="1400" baseline="30000">
                  <a:solidFill>
                    <a:srgbClr val="FFFFFF"/>
                  </a:solidFill>
                  <a:ea typeface="ＭＳ Ｐゴシック" pitchFamily="34" charset="-128"/>
                </a:rPr>
                <a:t>ème</a:t>
              </a:r>
              <a:r>
                <a:rPr lang="en-US" altLang="fr-FR" sz="1400">
                  <a:solidFill>
                    <a:srgbClr val="FFFFFF"/>
                  </a:solidFill>
                  <a:ea typeface="ＭＳ Ｐゴシック" pitchFamily="34" charset="-128"/>
                </a:rPr>
                <a:t> trimestre</a:t>
              </a:r>
            </a:p>
          </p:txBody>
        </p:sp>
        <p:sp>
          <p:nvSpPr>
            <p:cNvPr id="166949" name="Rectangle 71"/>
            <p:cNvSpPr>
              <a:spLocks noChangeArrowheads="1"/>
            </p:cNvSpPr>
            <p:nvPr/>
          </p:nvSpPr>
          <p:spPr bwMode="auto">
            <a:xfrm>
              <a:off x="4629150" y="3616325"/>
              <a:ext cx="79375" cy="79375"/>
            </a:xfrm>
            <a:prstGeom prst="rect">
              <a:avLst/>
            </a:prstGeom>
            <a:solidFill>
              <a:srgbClr val="FF99FF"/>
            </a:solidFill>
            <a:ln w="12700">
              <a:solidFill>
                <a:srgbClr val="FF99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66950" name="Rectangle 72"/>
            <p:cNvSpPr>
              <a:spLocks noChangeArrowheads="1"/>
            </p:cNvSpPr>
            <p:nvPr/>
          </p:nvSpPr>
          <p:spPr bwMode="auto">
            <a:xfrm>
              <a:off x="4087813" y="3402013"/>
              <a:ext cx="79375" cy="79375"/>
            </a:xfrm>
            <a:prstGeom prst="rect">
              <a:avLst/>
            </a:prstGeom>
            <a:solidFill>
              <a:srgbClr val="FF99FF"/>
            </a:solidFill>
            <a:ln w="12700">
              <a:solidFill>
                <a:srgbClr val="FF99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66951" name="Rectangle 73"/>
            <p:cNvSpPr>
              <a:spLocks noChangeArrowheads="1"/>
            </p:cNvSpPr>
            <p:nvPr/>
          </p:nvSpPr>
          <p:spPr bwMode="auto">
            <a:xfrm>
              <a:off x="3813175" y="3094038"/>
              <a:ext cx="79375" cy="80962"/>
            </a:xfrm>
            <a:prstGeom prst="rect">
              <a:avLst/>
            </a:prstGeom>
            <a:solidFill>
              <a:srgbClr val="FF99FF"/>
            </a:solidFill>
            <a:ln w="12700">
              <a:solidFill>
                <a:srgbClr val="FF99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66952" name="Rectangle 75"/>
            <p:cNvSpPr>
              <a:spLocks noChangeArrowheads="1"/>
            </p:cNvSpPr>
            <p:nvPr/>
          </p:nvSpPr>
          <p:spPr bwMode="auto">
            <a:xfrm>
              <a:off x="3525838" y="2579688"/>
              <a:ext cx="79375" cy="79375"/>
            </a:xfrm>
            <a:prstGeom prst="rect">
              <a:avLst/>
            </a:prstGeom>
            <a:solidFill>
              <a:srgbClr val="FF99FF"/>
            </a:solidFill>
            <a:ln w="12700">
              <a:solidFill>
                <a:srgbClr val="FF99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66953" name="Rectangle 76"/>
            <p:cNvSpPr>
              <a:spLocks noChangeArrowheads="1"/>
            </p:cNvSpPr>
            <p:nvPr/>
          </p:nvSpPr>
          <p:spPr bwMode="auto">
            <a:xfrm>
              <a:off x="3405188" y="2405063"/>
              <a:ext cx="79375" cy="80962"/>
            </a:xfrm>
            <a:prstGeom prst="rect">
              <a:avLst/>
            </a:prstGeom>
            <a:solidFill>
              <a:srgbClr val="FF99FF"/>
            </a:solidFill>
            <a:ln w="12700">
              <a:solidFill>
                <a:srgbClr val="FF99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66954" name="Rectangle 77"/>
            <p:cNvSpPr>
              <a:spLocks noChangeArrowheads="1"/>
            </p:cNvSpPr>
            <p:nvPr/>
          </p:nvSpPr>
          <p:spPr bwMode="auto">
            <a:xfrm>
              <a:off x="3265488" y="2579688"/>
              <a:ext cx="77787" cy="79375"/>
            </a:xfrm>
            <a:prstGeom prst="rect">
              <a:avLst/>
            </a:prstGeom>
            <a:solidFill>
              <a:srgbClr val="FF99FF"/>
            </a:solidFill>
            <a:ln w="12700">
              <a:solidFill>
                <a:srgbClr val="FF99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66955" name="Rectangle 80"/>
            <p:cNvSpPr>
              <a:spLocks noChangeArrowheads="1"/>
            </p:cNvSpPr>
            <p:nvPr/>
          </p:nvSpPr>
          <p:spPr bwMode="auto">
            <a:xfrm>
              <a:off x="3005138" y="3829050"/>
              <a:ext cx="77787" cy="80963"/>
            </a:xfrm>
            <a:prstGeom prst="rect">
              <a:avLst/>
            </a:prstGeom>
            <a:solidFill>
              <a:srgbClr val="FF99FF"/>
            </a:solidFill>
            <a:ln w="12700">
              <a:solidFill>
                <a:srgbClr val="FF99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66956" name="Freeform 81"/>
            <p:cNvSpPr>
              <a:spLocks/>
            </p:cNvSpPr>
            <p:nvPr/>
          </p:nvSpPr>
          <p:spPr bwMode="auto">
            <a:xfrm>
              <a:off x="2992438" y="3657600"/>
              <a:ext cx="104775" cy="101600"/>
            </a:xfrm>
            <a:custGeom>
              <a:avLst/>
              <a:gdLst>
                <a:gd name="T0" fmla="*/ 2147483647 w 354"/>
                <a:gd name="T1" fmla="*/ 2147483647 h 352"/>
                <a:gd name="T2" fmla="*/ 2147483647 w 354"/>
                <a:gd name="T3" fmla="*/ 0 h 352"/>
                <a:gd name="T4" fmla="*/ 0 w 354"/>
                <a:gd name="T5" fmla="*/ 2147483647 h 352"/>
                <a:gd name="T6" fmla="*/ 2147483647 w 354"/>
                <a:gd name="T7" fmla="*/ 2147483647 h 352"/>
                <a:gd name="T8" fmla="*/ 2147483647 w 354"/>
                <a:gd name="T9" fmla="*/ 2147483647 h 3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352"/>
                <a:gd name="T17" fmla="*/ 354 w 354"/>
                <a:gd name="T18" fmla="*/ 352 h 3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352">
                  <a:moveTo>
                    <a:pt x="354" y="175"/>
                  </a:moveTo>
                  <a:lnTo>
                    <a:pt x="177" y="0"/>
                  </a:lnTo>
                  <a:lnTo>
                    <a:pt x="0" y="175"/>
                  </a:lnTo>
                  <a:lnTo>
                    <a:pt x="177" y="352"/>
                  </a:lnTo>
                  <a:lnTo>
                    <a:pt x="354" y="175"/>
                  </a:lnTo>
                  <a:close/>
                </a:path>
              </a:pathLst>
            </a:custGeom>
            <a:solidFill>
              <a:srgbClr val="66FFFF"/>
            </a:solidFill>
            <a:ln w="12700" cmpd="sng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6957" name="Freeform 82"/>
            <p:cNvSpPr>
              <a:spLocks/>
            </p:cNvSpPr>
            <p:nvPr/>
          </p:nvSpPr>
          <p:spPr bwMode="auto">
            <a:xfrm>
              <a:off x="3048000" y="3443288"/>
              <a:ext cx="103188" cy="101600"/>
            </a:xfrm>
            <a:custGeom>
              <a:avLst/>
              <a:gdLst>
                <a:gd name="T0" fmla="*/ 2147483647 w 354"/>
                <a:gd name="T1" fmla="*/ 2147483647 h 352"/>
                <a:gd name="T2" fmla="*/ 2147483647 w 354"/>
                <a:gd name="T3" fmla="*/ 0 h 352"/>
                <a:gd name="T4" fmla="*/ 0 w 354"/>
                <a:gd name="T5" fmla="*/ 2147483647 h 352"/>
                <a:gd name="T6" fmla="*/ 2147483647 w 354"/>
                <a:gd name="T7" fmla="*/ 2147483647 h 352"/>
                <a:gd name="T8" fmla="*/ 2147483647 w 354"/>
                <a:gd name="T9" fmla="*/ 2147483647 h 3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352"/>
                <a:gd name="T17" fmla="*/ 354 w 354"/>
                <a:gd name="T18" fmla="*/ 352 h 3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352">
                  <a:moveTo>
                    <a:pt x="354" y="175"/>
                  </a:moveTo>
                  <a:lnTo>
                    <a:pt x="177" y="0"/>
                  </a:lnTo>
                  <a:lnTo>
                    <a:pt x="0" y="175"/>
                  </a:lnTo>
                  <a:lnTo>
                    <a:pt x="177" y="352"/>
                  </a:lnTo>
                  <a:lnTo>
                    <a:pt x="354" y="175"/>
                  </a:lnTo>
                  <a:close/>
                </a:path>
              </a:pathLst>
            </a:custGeom>
            <a:solidFill>
              <a:srgbClr val="66FFFF"/>
            </a:solidFill>
            <a:ln w="12700" cmpd="sng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6958" name="Freeform 83"/>
            <p:cNvSpPr>
              <a:spLocks/>
            </p:cNvSpPr>
            <p:nvPr/>
          </p:nvSpPr>
          <p:spPr bwMode="auto">
            <a:xfrm>
              <a:off x="3116263" y="2540000"/>
              <a:ext cx="104775" cy="103188"/>
            </a:xfrm>
            <a:custGeom>
              <a:avLst/>
              <a:gdLst>
                <a:gd name="T0" fmla="*/ 2147483647 w 354"/>
                <a:gd name="T1" fmla="*/ 2147483647 h 352"/>
                <a:gd name="T2" fmla="*/ 2147483647 w 354"/>
                <a:gd name="T3" fmla="*/ 0 h 352"/>
                <a:gd name="T4" fmla="*/ 0 w 354"/>
                <a:gd name="T5" fmla="*/ 2147483647 h 352"/>
                <a:gd name="T6" fmla="*/ 2147483647 w 354"/>
                <a:gd name="T7" fmla="*/ 2147483647 h 352"/>
                <a:gd name="T8" fmla="*/ 2147483647 w 354"/>
                <a:gd name="T9" fmla="*/ 2147483647 h 3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352"/>
                <a:gd name="T17" fmla="*/ 354 w 354"/>
                <a:gd name="T18" fmla="*/ 352 h 3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352">
                  <a:moveTo>
                    <a:pt x="354" y="175"/>
                  </a:moveTo>
                  <a:lnTo>
                    <a:pt x="177" y="0"/>
                  </a:lnTo>
                  <a:lnTo>
                    <a:pt x="0" y="175"/>
                  </a:lnTo>
                  <a:lnTo>
                    <a:pt x="177" y="352"/>
                  </a:lnTo>
                  <a:lnTo>
                    <a:pt x="354" y="175"/>
                  </a:lnTo>
                  <a:close/>
                </a:path>
              </a:pathLst>
            </a:custGeom>
            <a:solidFill>
              <a:srgbClr val="66FFFF"/>
            </a:solidFill>
            <a:ln w="12700" cmpd="sng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6959" name="Freeform 84"/>
            <p:cNvSpPr>
              <a:spLocks/>
            </p:cNvSpPr>
            <p:nvPr/>
          </p:nvSpPr>
          <p:spPr bwMode="auto">
            <a:xfrm>
              <a:off x="3241675" y="2008188"/>
              <a:ext cx="104775" cy="103187"/>
            </a:xfrm>
            <a:custGeom>
              <a:avLst/>
              <a:gdLst>
                <a:gd name="T0" fmla="*/ 2147483647 w 354"/>
                <a:gd name="T1" fmla="*/ 2147483647 h 352"/>
                <a:gd name="T2" fmla="*/ 2147483647 w 354"/>
                <a:gd name="T3" fmla="*/ 0 h 352"/>
                <a:gd name="T4" fmla="*/ 0 w 354"/>
                <a:gd name="T5" fmla="*/ 2147483647 h 352"/>
                <a:gd name="T6" fmla="*/ 2147483647 w 354"/>
                <a:gd name="T7" fmla="*/ 2147483647 h 352"/>
                <a:gd name="T8" fmla="*/ 2147483647 w 354"/>
                <a:gd name="T9" fmla="*/ 2147483647 h 3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352"/>
                <a:gd name="T17" fmla="*/ 354 w 354"/>
                <a:gd name="T18" fmla="*/ 352 h 3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352">
                  <a:moveTo>
                    <a:pt x="354" y="175"/>
                  </a:moveTo>
                  <a:lnTo>
                    <a:pt x="177" y="0"/>
                  </a:lnTo>
                  <a:lnTo>
                    <a:pt x="0" y="175"/>
                  </a:lnTo>
                  <a:lnTo>
                    <a:pt x="177" y="352"/>
                  </a:lnTo>
                  <a:lnTo>
                    <a:pt x="354" y="175"/>
                  </a:lnTo>
                  <a:close/>
                </a:path>
              </a:pathLst>
            </a:custGeom>
            <a:solidFill>
              <a:srgbClr val="66FFFF"/>
            </a:solidFill>
            <a:ln w="12700" cmpd="sng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6960" name="Freeform 85"/>
            <p:cNvSpPr>
              <a:spLocks/>
            </p:cNvSpPr>
            <p:nvPr/>
          </p:nvSpPr>
          <p:spPr bwMode="auto">
            <a:xfrm>
              <a:off x="3382963" y="2049463"/>
              <a:ext cx="103187" cy="101600"/>
            </a:xfrm>
            <a:custGeom>
              <a:avLst/>
              <a:gdLst>
                <a:gd name="T0" fmla="*/ 2147483647 w 354"/>
                <a:gd name="T1" fmla="*/ 2147483647 h 352"/>
                <a:gd name="T2" fmla="*/ 2147483647 w 354"/>
                <a:gd name="T3" fmla="*/ 0 h 352"/>
                <a:gd name="T4" fmla="*/ 0 w 354"/>
                <a:gd name="T5" fmla="*/ 2147483647 h 352"/>
                <a:gd name="T6" fmla="*/ 2147483647 w 354"/>
                <a:gd name="T7" fmla="*/ 2147483647 h 352"/>
                <a:gd name="T8" fmla="*/ 2147483647 w 354"/>
                <a:gd name="T9" fmla="*/ 2147483647 h 3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352"/>
                <a:gd name="T17" fmla="*/ 354 w 354"/>
                <a:gd name="T18" fmla="*/ 352 h 3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352">
                  <a:moveTo>
                    <a:pt x="354" y="175"/>
                  </a:moveTo>
                  <a:lnTo>
                    <a:pt x="177" y="0"/>
                  </a:lnTo>
                  <a:lnTo>
                    <a:pt x="0" y="175"/>
                  </a:lnTo>
                  <a:lnTo>
                    <a:pt x="177" y="352"/>
                  </a:lnTo>
                  <a:lnTo>
                    <a:pt x="354" y="175"/>
                  </a:lnTo>
                  <a:close/>
                </a:path>
              </a:pathLst>
            </a:custGeom>
            <a:solidFill>
              <a:srgbClr val="66FFFF"/>
            </a:solidFill>
            <a:ln w="12700" cmpd="sng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6961" name="Freeform 86"/>
            <p:cNvSpPr>
              <a:spLocks/>
            </p:cNvSpPr>
            <p:nvPr/>
          </p:nvSpPr>
          <p:spPr bwMode="auto">
            <a:xfrm>
              <a:off x="3527425" y="2044700"/>
              <a:ext cx="104775" cy="101600"/>
            </a:xfrm>
            <a:custGeom>
              <a:avLst/>
              <a:gdLst>
                <a:gd name="T0" fmla="*/ 2147483647 w 354"/>
                <a:gd name="T1" fmla="*/ 2147483647 h 352"/>
                <a:gd name="T2" fmla="*/ 2147483647 w 354"/>
                <a:gd name="T3" fmla="*/ 0 h 352"/>
                <a:gd name="T4" fmla="*/ 0 w 354"/>
                <a:gd name="T5" fmla="*/ 2147483647 h 352"/>
                <a:gd name="T6" fmla="*/ 2147483647 w 354"/>
                <a:gd name="T7" fmla="*/ 2147483647 h 352"/>
                <a:gd name="T8" fmla="*/ 2147483647 w 354"/>
                <a:gd name="T9" fmla="*/ 2147483647 h 3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352"/>
                <a:gd name="T17" fmla="*/ 354 w 354"/>
                <a:gd name="T18" fmla="*/ 352 h 3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352">
                  <a:moveTo>
                    <a:pt x="354" y="175"/>
                  </a:moveTo>
                  <a:lnTo>
                    <a:pt x="177" y="0"/>
                  </a:lnTo>
                  <a:lnTo>
                    <a:pt x="0" y="175"/>
                  </a:lnTo>
                  <a:lnTo>
                    <a:pt x="177" y="352"/>
                  </a:lnTo>
                  <a:lnTo>
                    <a:pt x="354" y="175"/>
                  </a:lnTo>
                  <a:close/>
                </a:path>
              </a:pathLst>
            </a:custGeom>
            <a:solidFill>
              <a:srgbClr val="66FFFF"/>
            </a:solidFill>
            <a:ln w="12700" cmpd="sng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6962" name="Freeform 87"/>
            <p:cNvSpPr>
              <a:spLocks/>
            </p:cNvSpPr>
            <p:nvPr/>
          </p:nvSpPr>
          <p:spPr bwMode="auto">
            <a:xfrm>
              <a:off x="3789363" y="2635250"/>
              <a:ext cx="103187" cy="103188"/>
            </a:xfrm>
            <a:custGeom>
              <a:avLst/>
              <a:gdLst>
                <a:gd name="T0" fmla="*/ 2147483647 w 354"/>
                <a:gd name="T1" fmla="*/ 2147483647 h 352"/>
                <a:gd name="T2" fmla="*/ 2147483647 w 354"/>
                <a:gd name="T3" fmla="*/ 0 h 352"/>
                <a:gd name="T4" fmla="*/ 0 w 354"/>
                <a:gd name="T5" fmla="*/ 2147483647 h 352"/>
                <a:gd name="T6" fmla="*/ 2147483647 w 354"/>
                <a:gd name="T7" fmla="*/ 2147483647 h 352"/>
                <a:gd name="T8" fmla="*/ 2147483647 w 354"/>
                <a:gd name="T9" fmla="*/ 2147483647 h 3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352"/>
                <a:gd name="T17" fmla="*/ 354 w 354"/>
                <a:gd name="T18" fmla="*/ 352 h 3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352">
                  <a:moveTo>
                    <a:pt x="354" y="175"/>
                  </a:moveTo>
                  <a:lnTo>
                    <a:pt x="177" y="0"/>
                  </a:lnTo>
                  <a:lnTo>
                    <a:pt x="0" y="175"/>
                  </a:lnTo>
                  <a:lnTo>
                    <a:pt x="177" y="352"/>
                  </a:lnTo>
                  <a:lnTo>
                    <a:pt x="354" y="175"/>
                  </a:lnTo>
                  <a:close/>
                </a:path>
              </a:pathLst>
            </a:custGeom>
            <a:solidFill>
              <a:srgbClr val="66FFFF"/>
            </a:solidFill>
            <a:ln w="12700" cmpd="sng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6963" name="Freeform 88"/>
            <p:cNvSpPr>
              <a:spLocks/>
            </p:cNvSpPr>
            <p:nvPr/>
          </p:nvSpPr>
          <p:spPr bwMode="auto">
            <a:xfrm>
              <a:off x="4064000" y="2981325"/>
              <a:ext cx="104775" cy="103188"/>
            </a:xfrm>
            <a:custGeom>
              <a:avLst/>
              <a:gdLst>
                <a:gd name="T0" fmla="*/ 2147483647 w 354"/>
                <a:gd name="T1" fmla="*/ 2147483647 h 352"/>
                <a:gd name="T2" fmla="*/ 2147483647 w 354"/>
                <a:gd name="T3" fmla="*/ 0 h 352"/>
                <a:gd name="T4" fmla="*/ 0 w 354"/>
                <a:gd name="T5" fmla="*/ 2147483647 h 352"/>
                <a:gd name="T6" fmla="*/ 2147483647 w 354"/>
                <a:gd name="T7" fmla="*/ 2147483647 h 352"/>
                <a:gd name="T8" fmla="*/ 2147483647 w 354"/>
                <a:gd name="T9" fmla="*/ 2147483647 h 3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352"/>
                <a:gd name="T17" fmla="*/ 354 w 354"/>
                <a:gd name="T18" fmla="*/ 352 h 3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352">
                  <a:moveTo>
                    <a:pt x="354" y="175"/>
                  </a:moveTo>
                  <a:lnTo>
                    <a:pt x="177" y="0"/>
                  </a:lnTo>
                  <a:lnTo>
                    <a:pt x="0" y="175"/>
                  </a:lnTo>
                  <a:lnTo>
                    <a:pt x="177" y="352"/>
                  </a:lnTo>
                  <a:lnTo>
                    <a:pt x="354" y="175"/>
                  </a:lnTo>
                  <a:close/>
                </a:path>
              </a:pathLst>
            </a:custGeom>
            <a:solidFill>
              <a:srgbClr val="66FFFF"/>
            </a:solidFill>
            <a:ln w="12700" cmpd="sng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6964" name="Freeform 89"/>
            <p:cNvSpPr>
              <a:spLocks/>
            </p:cNvSpPr>
            <p:nvPr/>
          </p:nvSpPr>
          <p:spPr bwMode="auto">
            <a:xfrm>
              <a:off x="4606925" y="3217863"/>
              <a:ext cx="103188" cy="101600"/>
            </a:xfrm>
            <a:custGeom>
              <a:avLst/>
              <a:gdLst>
                <a:gd name="T0" fmla="*/ 2147483647 w 354"/>
                <a:gd name="T1" fmla="*/ 2147483647 h 352"/>
                <a:gd name="T2" fmla="*/ 2147483647 w 354"/>
                <a:gd name="T3" fmla="*/ 0 h 352"/>
                <a:gd name="T4" fmla="*/ 0 w 354"/>
                <a:gd name="T5" fmla="*/ 2147483647 h 352"/>
                <a:gd name="T6" fmla="*/ 2147483647 w 354"/>
                <a:gd name="T7" fmla="*/ 2147483647 h 352"/>
                <a:gd name="T8" fmla="*/ 2147483647 w 354"/>
                <a:gd name="T9" fmla="*/ 2147483647 h 3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352"/>
                <a:gd name="T17" fmla="*/ 354 w 354"/>
                <a:gd name="T18" fmla="*/ 352 h 3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352">
                  <a:moveTo>
                    <a:pt x="354" y="175"/>
                  </a:moveTo>
                  <a:lnTo>
                    <a:pt x="177" y="0"/>
                  </a:lnTo>
                  <a:lnTo>
                    <a:pt x="0" y="175"/>
                  </a:lnTo>
                  <a:lnTo>
                    <a:pt x="177" y="352"/>
                  </a:lnTo>
                  <a:lnTo>
                    <a:pt x="354" y="175"/>
                  </a:lnTo>
                  <a:close/>
                </a:path>
              </a:pathLst>
            </a:custGeom>
            <a:solidFill>
              <a:srgbClr val="66FFFF"/>
            </a:solidFill>
            <a:ln w="12700" cmpd="sng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6965" name="Freeform 90"/>
            <p:cNvSpPr>
              <a:spLocks/>
            </p:cNvSpPr>
            <p:nvPr/>
          </p:nvSpPr>
          <p:spPr bwMode="auto">
            <a:xfrm>
              <a:off x="3044825" y="2058988"/>
              <a:ext cx="3235325" cy="1681162"/>
            </a:xfrm>
            <a:custGeom>
              <a:avLst/>
              <a:gdLst>
                <a:gd name="T0" fmla="*/ 0 w 1935"/>
                <a:gd name="T1" fmla="*/ 2147483647 h 1005"/>
                <a:gd name="T2" fmla="*/ 2147483647 w 1935"/>
                <a:gd name="T3" fmla="*/ 2147483647 h 1005"/>
                <a:gd name="T4" fmla="*/ 2147483647 w 1935"/>
                <a:gd name="T5" fmla="*/ 2147483647 h 1005"/>
                <a:gd name="T6" fmla="*/ 2147483647 w 1935"/>
                <a:gd name="T7" fmla="*/ 0 h 1005"/>
                <a:gd name="T8" fmla="*/ 2147483647 w 1935"/>
                <a:gd name="T9" fmla="*/ 2147483647 h 1005"/>
                <a:gd name="T10" fmla="*/ 2147483647 w 1935"/>
                <a:gd name="T11" fmla="*/ 2147483647 h 1005"/>
                <a:gd name="T12" fmla="*/ 2147483647 w 1935"/>
                <a:gd name="T13" fmla="*/ 2147483647 h 1005"/>
                <a:gd name="T14" fmla="*/ 2147483647 w 1935"/>
                <a:gd name="T15" fmla="*/ 2147483647 h 1005"/>
                <a:gd name="T16" fmla="*/ 2147483647 w 1935"/>
                <a:gd name="T17" fmla="*/ 2147483647 h 1005"/>
                <a:gd name="T18" fmla="*/ 2147483647 w 1935"/>
                <a:gd name="T19" fmla="*/ 2147483647 h 1005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935"/>
                <a:gd name="T31" fmla="*/ 0 h 1005"/>
                <a:gd name="T32" fmla="*/ 1935 w 1935"/>
                <a:gd name="T33" fmla="*/ 1005 h 1005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935" h="1005">
                  <a:moveTo>
                    <a:pt x="0" y="1005"/>
                  </a:moveTo>
                  <a:lnTo>
                    <a:pt x="30" y="858"/>
                  </a:lnTo>
                  <a:lnTo>
                    <a:pt x="66" y="321"/>
                  </a:lnTo>
                  <a:lnTo>
                    <a:pt x="144" y="0"/>
                  </a:lnTo>
                  <a:lnTo>
                    <a:pt x="231" y="33"/>
                  </a:lnTo>
                  <a:lnTo>
                    <a:pt x="309" y="9"/>
                  </a:lnTo>
                  <a:lnTo>
                    <a:pt x="465" y="363"/>
                  </a:lnTo>
                  <a:lnTo>
                    <a:pt x="633" y="576"/>
                  </a:lnTo>
                  <a:lnTo>
                    <a:pt x="954" y="720"/>
                  </a:lnTo>
                  <a:lnTo>
                    <a:pt x="1935" y="891"/>
                  </a:lnTo>
                </a:path>
              </a:pathLst>
            </a:custGeom>
            <a:noFill/>
            <a:ln w="25400" cmpd="sng">
              <a:solidFill>
                <a:srgbClr val="66FF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6966" name="Freeform 91"/>
            <p:cNvSpPr>
              <a:spLocks/>
            </p:cNvSpPr>
            <p:nvPr/>
          </p:nvSpPr>
          <p:spPr bwMode="auto">
            <a:xfrm>
              <a:off x="3038475" y="2439988"/>
              <a:ext cx="3221038" cy="1465262"/>
            </a:xfrm>
            <a:custGeom>
              <a:avLst/>
              <a:gdLst>
                <a:gd name="T0" fmla="*/ 0 w 1927"/>
                <a:gd name="T1" fmla="*/ 2147483647 h 876"/>
                <a:gd name="T2" fmla="*/ 2147483647 w 1927"/>
                <a:gd name="T3" fmla="*/ 2147483647 h 876"/>
                <a:gd name="T4" fmla="*/ 2147483647 w 1927"/>
                <a:gd name="T5" fmla="*/ 2147483647 h 876"/>
                <a:gd name="T6" fmla="*/ 2147483647 w 1927"/>
                <a:gd name="T7" fmla="*/ 2147483647 h 876"/>
                <a:gd name="T8" fmla="*/ 2147483647 w 1927"/>
                <a:gd name="T9" fmla="*/ 0 h 876"/>
                <a:gd name="T10" fmla="*/ 2147483647 w 1927"/>
                <a:gd name="T11" fmla="*/ 2147483647 h 876"/>
                <a:gd name="T12" fmla="*/ 2147483647 w 1927"/>
                <a:gd name="T13" fmla="*/ 2147483647 h 876"/>
                <a:gd name="T14" fmla="*/ 2147483647 w 1927"/>
                <a:gd name="T15" fmla="*/ 2147483647 h 876"/>
                <a:gd name="T16" fmla="*/ 2147483647 w 1927"/>
                <a:gd name="T17" fmla="*/ 2147483647 h 876"/>
                <a:gd name="T18" fmla="*/ 2147483647 w 1927"/>
                <a:gd name="T19" fmla="*/ 2147483647 h 87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927"/>
                <a:gd name="T31" fmla="*/ 0 h 876"/>
                <a:gd name="T32" fmla="*/ 1927 w 1927"/>
                <a:gd name="T33" fmla="*/ 876 h 87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927" h="876">
                  <a:moveTo>
                    <a:pt x="0" y="876"/>
                  </a:moveTo>
                  <a:lnTo>
                    <a:pt x="43" y="600"/>
                  </a:lnTo>
                  <a:lnTo>
                    <a:pt x="79" y="312"/>
                  </a:lnTo>
                  <a:lnTo>
                    <a:pt x="148" y="99"/>
                  </a:lnTo>
                  <a:lnTo>
                    <a:pt x="244" y="0"/>
                  </a:lnTo>
                  <a:lnTo>
                    <a:pt x="316" y="114"/>
                  </a:lnTo>
                  <a:lnTo>
                    <a:pt x="478" y="414"/>
                  </a:lnTo>
                  <a:lnTo>
                    <a:pt x="646" y="588"/>
                  </a:lnTo>
                  <a:lnTo>
                    <a:pt x="961" y="726"/>
                  </a:lnTo>
                  <a:lnTo>
                    <a:pt x="1927" y="840"/>
                  </a:lnTo>
                </a:path>
              </a:pathLst>
            </a:custGeom>
            <a:noFill/>
            <a:ln w="25400" cmpd="sng">
              <a:solidFill>
                <a:srgbClr val="FF99FF"/>
              </a:solidFill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6967" name="Rectangle 79"/>
            <p:cNvSpPr>
              <a:spLocks noChangeArrowheads="1"/>
            </p:cNvSpPr>
            <p:nvPr/>
          </p:nvSpPr>
          <p:spPr bwMode="auto">
            <a:xfrm>
              <a:off x="3065463" y="3429000"/>
              <a:ext cx="77787" cy="79375"/>
            </a:xfrm>
            <a:prstGeom prst="rect">
              <a:avLst/>
            </a:prstGeom>
            <a:solidFill>
              <a:srgbClr val="FF99FF"/>
            </a:solidFill>
            <a:ln w="12700">
              <a:solidFill>
                <a:srgbClr val="FF99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66968" name="Rectangle 78"/>
            <p:cNvSpPr>
              <a:spLocks noChangeArrowheads="1"/>
            </p:cNvSpPr>
            <p:nvPr/>
          </p:nvSpPr>
          <p:spPr bwMode="auto">
            <a:xfrm>
              <a:off x="3132138" y="2906713"/>
              <a:ext cx="77787" cy="80962"/>
            </a:xfrm>
            <a:prstGeom prst="rect">
              <a:avLst/>
            </a:prstGeom>
            <a:solidFill>
              <a:srgbClr val="FF99FF"/>
            </a:solidFill>
            <a:ln w="12700">
              <a:solidFill>
                <a:srgbClr val="FF99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66969" name="Freeform 92"/>
            <p:cNvSpPr>
              <a:spLocks/>
            </p:cNvSpPr>
            <p:nvPr/>
          </p:nvSpPr>
          <p:spPr bwMode="auto">
            <a:xfrm>
              <a:off x="3048000" y="2128838"/>
              <a:ext cx="3246438" cy="1585912"/>
            </a:xfrm>
            <a:custGeom>
              <a:avLst/>
              <a:gdLst>
                <a:gd name="T0" fmla="*/ 0 w 1942"/>
                <a:gd name="T1" fmla="*/ 2147483647 h 948"/>
                <a:gd name="T2" fmla="*/ 2147483647 w 1942"/>
                <a:gd name="T3" fmla="*/ 2147483647 h 948"/>
                <a:gd name="T4" fmla="*/ 2147483647 w 1942"/>
                <a:gd name="T5" fmla="*/ 0 h 948"/>
                <a:gd name="T6" fmla="*/ 2147483647 w 1942"/>
                <a:gd name="T7" fmla="*/ 2147483647 h 948"/>
                <a:gd name="T8" fmla="*/ 2147483647 w 1942"/>
                <a:gd name="T9" fmla="*/ 2147483647 h 948"/>
                <a:gd name="T10" fmla="*/ 2147483647 w 1942"/>
                <a:gd name="T11" fmla="*/ 2147483647 h 948"/>
                <a:gd name="T12" fmla="*/ 2147483647 w 1942"/>
                <a:gd name="T13" fmla="*/ 2147483647 h 9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942"/>
                <a:gd name="T22" fmla="*/ 0 h 948"/>
                <a:gd name="T23" fmla="*/ 1942 w 1942"/>
                <a:gd name="T24" fmla="*/ 948 h 94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942" h="948">
                  <a:moveTo>
                    <a:pt x="0" y="788"/>
                  </a:moveTo>
                  <a:lnTo>
                    <a:pt x="148" y="210"/>
                  </a:lnTo>
                  <a:lnTo>
                    <a:pt x="307" y="0"/>
                  </a:lnTo>
                  <a:lnTo>
                    <a:pt x="472" y="159"/>
                  </a:lnTo>
                  <a:lnTo>
                    <a:pt x="631" y="603"/>
                  </a:lnTo>
                  <a:lnTo>
                    <a:pt x="976" y="723"/>
                  </a:lnTo>
                  <a:lnTo>
                    <a:pt x="1942" y="948"/>
                  </a:lnTo>
                </a:path>
              </a:pathLst>
            </a:custGeom>
            <a:noFill/>
            <a:ln w="25400" cap="flat" cmpd="sng">
              <a:solidFill>
                <a:srgbClr val="FF6600"/>
              </a:solidFill>
              <a:prstDash val="sysDot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6970" name="Line 94"/>
            <p:cNvSpPr>
              <a:spLocks noChangeShapeType="1"/>
            </p:cNvSpPr>
            <p:nvPr/>
          </p:nvSpPr>
          <p:spPr bwMode="auto">
            <a:xfrm flipH="1">
              <a:off x="5503863" y="2632075"/>
              <a:ext cx="211137" cy="0"/>
            </a:xfrm>
            <a:prstGeom prst="line">
              <a:avLst/>
            </a:prstGeom>
            <a:noFill/>
            <a:ln w="20638">
              <a:solidFill>
                <a:srgbClr val="FF66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6971" name="Rectangle 215"/>
            <p:cNvSpPr>
              <a:spLocks noChangeArrowheads="1"/>
            </p:cNvSpPr>
            <p:nvPr/>
          </p:nvSpPr>
          <p:spPr bwMode="auto">
            <a:xfrm>
              <a:off x="5778500" y="2490850"/>
              <a:ext cx="1960304" cy="2585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fr-FR" sz="1400" dirty="0">
                  <a:solidFill>
                    <a:srgbClr val="FFFFFF"/>
                  </a:solidFill>
                  <a:ea typeface="ＭＳ Ｐゴシック" pitchFamily="34" charset="-128"/>
                </a:rPr>
                <a:t> </a:t>
              </a:r>
              <a:r>
                <a:rPr lang="en-US" altLang="fr-FR" sz="1400" dirty="0" err="1">
                  <a:solidFill>
                    <a:srgbClr val="FFFFFF"/>
                  </a:solidFill>
                  <a:ea typeface="ＭＳ Ｐゴシック" pitchFamily="34" charset="-128"/>
                </a:rPr>
                <a:t>Patientes</a:t>
              </a:r>
              <a:r>
                <a:rPr lang="en-US" altLang="fr-FR" sz="1400" dirty="0">
                  <a:solidFill>
                    <a:srgbClr val="FFFFFF"/>
                  </a:solidFill>
                  <a:ea typeface="ＭＳ Ｐゴシック" pitchFamily="34" charset="-128"/>
                </a:rPr>
                <a:t> non </a:t>
              </a:r>
              <a:r>
                <a:rPr lang="en-US" altLang="fr-FR" sz="1400" dirty="0" smtClean="0">
                  <a:solidFill>
                    <a:srgbClr val="FFFFFF"/>
                  </a:solidFill>
                  <a:ea typeface="ＭＳ Ｐゴシック" pitchFamily="34" charset="-128"/>
                </a:rPr>
                <a:t>enceintes</a:t>
              </a:r>
              <a:endParaRPr lang="en-US" altLang="fr-FR" sz="1400" dirty="0">
                <a:solidFill>
                  <a:srgbClr val="FFFFFF"/>
                </a:solidFill>
                <a:ea typeface="ＭＳ Ｐゴシック" pitchFamily="34" charset="-128"/>
              </a:endParaRPr>
            </a:p>
          </p:txBody>
        </p:sp>
        <p:sp>
          <p:nvSpPr>
            <p:cNvPr id="166972" name="Line 18"/>
            <p:cNvSpPr>
              <a:spLocks noChangeShapeType="1"/>
            </p:cNvSpPr>
            <p:nvPr/>
          </p:nvSpPr>
          <p:spPr bwMode="auto">
            <a:xfrm flipH="1">
              <a:off x="2995613" y="3605213"/>
              <a:ext cx="46037" cy="0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66973" name="ZoneTexte 2"/>
            <p:cNvSpPr txBox="1">
              <a:spLocks noChangeArrowheads="1"/>
            </p:cNvSpPr>
            <p:nvPr/>
          </p:nvSpPr>
          <p:spPr bwMode="auto">
            <a:xfrm>
              <a:off x="2764267" y="4210050"/>
              <a:ext cx="263096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altLang="fr-FR" sz="1100"/>
                <a:t>0</a:t>
              </a:r>
            </a:p>
          </p:txBody>
        </p:sp>
        <p:sp>
          <p:nvSpPr>
            <p:cNvPr id="166974" name="ZoneTexte 68"/>
            <p:cNvSpPr txBox="1">
              <a:spLocks noChangeArrowheads="1"/>
            </p:cNvSpPr>
            <p:nvPr/>
          </p:nvSpPr>
          <p:spPr bwMode="auto">
            <a:xfrm>
              <a:off x="2764267" y="3841750"/>
              <a:ext cx="263096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altLang="fr-FR" sz="1100"/>
                <a:t>1</a:t>
              </a:r>
            </a:p>
          </p:txBody>
        </p:sp>
        <p:sp>
          <p:nvSpPr>
            <p:cNvPr id="166975" name="ZoneTexte 69"/>
            <p:cNvSpPr txBox="1">
              <a:spLocks noChangeArrowheads="1"/>
            </p:cNvSpPr>
            <p:nvPr/>
          </p:nvSpPr>
          <p:spPr bwMode="auto">
            <a:xfrm>
              <a:off x="2764267" y="3473450"/>
              <a:ext cx="263096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altLang="fr-FR" sz="1100"/>
                <a:t>2</a:t>
              </a:r>
            </a:p>
          </p:txBody>
        </p:sp>
        <p:sp>
          <p:nvSpPr>
            <p:cNvPr id="166976" name="ZoneTexte 70"/>
            <p:cNvSpPr txBox="1">
              <a:spLocks noChangeArrowheads="1"/>
            </p:cNvSpPr>
            <p:nvPr/>
          </p:nvSpPr>
          <p:spPr bwMode="auto">
            <a:xfrm>
              <a:off x="2764267" y="3106738"/>
              <a:ext cx="263096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altLang="fr-FR" sz="1100"/>
                <a:t>3</a:t>
              </a:r>
            </a:p>
          </p:txBody>
        </p:sp>
        <p:sp>
          <p:nvSpPr>
            <p:cNvPr id="166977" name="ZoneTexte 71"/>
            <p:cNvSpPr txBox="1">
              <a:spLocks noChangeArrowheads="1"/>
            </p:cNvSpPr>
            <p:nvPr/>
          </p:nvSpPr>
          <p:spPr bwMode="auto">
            <a:xfrm>
              <a:off x="2764267" y="2738438"/>
              <a:ext cx="263096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altLang="fr-FR" sz="1100"/>
                <a:t>4</a:t>
              </a:r>
            </a:p>
          </p:txBody>
        </p:sp>
        <p:sp>
          <p:nvSpPr>
            <p:cNvPr id="166978" name="ZoneTexte 72"/>
            <p:cNvSpPr txBox="1">
              <a:spLocks noChangeArrowheads="1"/>
            </p:cNvSpPr>
            <p:nvPr/>
          </p:nvSpPr>
          <p:spPr bwMode="auto">
            <a:xfrm>
              <a:off x="2764267" y="2370138"/>
              <a:ext cx="263096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altLang="fr-FR" sz="1100"/>
                <a:t>5</a:t>
              </a:r>
            </a:p>
          </p:txBody>
        </p:sp>
        <p:sp>
          <p:nvSpPr>
            <p:cNvPr id="166979" name="ZoneTexte 73"/>
            <p:cNvSpPr txBox="1">
              <a:spLocks noChangeArrowheads="1"/>
            </p:cNvSpPr>
            <p:nvPr/>
          </p:nvSpPr>
          <p:spPr bwMode="auto">
            <a:xfrm>
              <a:off x="2764267" y="2001838"/>
              <a:ext cx="263096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altLang="fr-FR" sz="1100"/>
                <a:t>6</a:t>
              </a:r>
            </a:p>
          </p:txBody>
        </p:sp>
        <p:sp>
          <p:nvSpPr>
            <p:cNvPr id="166980" name="ZoneTexte 74"/>
            <p:cNvSpPr txBox="1">
              <a:spLocks noChangeArrowheads="1"/>
            </p:cNvSpPr>
            <p:nvPr/>
          </p:nvSpPr>
          <p:spPr bwMode="auto">
            <a:xfrm>
              <a:off x="2764267" y="1635125"/>
              <a:ext cx="263096" cy="3139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altLang="fr-FR" sz="1100"/>
                <a:t>7</a:t>
              </a:r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Et le raltegravir…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5649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RAL et grossesse </a:t>
            </a:r>
          </a:p>
        </p:txBody>
      </p:sp>
      <p:sp>
        <p:nvSpPr>
          <p:cNvPr id="171010" name="Espace réservé du contenu 5"/>
          <p:cNvSpPr>
            <a:spLocks noGrp="1"/>
          </p:cNvSpPr>
          <p:nvPr>
            <p:ph idx="1"/>
          </p:nvPr>
        </p:nvSpPr>
        <p:spPr>
          <a:xfrm>
            <a:off x="4207442" y="1969160"/>
            <a:ext cx="4553688" cy="2991115"/>
          </a:xfrm>
        </p:spPr>
        <p:txBody>
          <a:bodyPr/>
          <a:lstStyle/>
          <a:p>
            <a:pPr lvl="1"/>
            <a:r>
              <a:rPr lang="fr-FR" altLang="fr-FR" sz="1600" dirty="0" smtClean="0"/>
              <a:t>11/14 patientes ont débuté RAL </a:t>
            </a:r>
            <a:r>
              <a:rPr lang="fr-FR" altLang="fr-FR" sz="1600" dirty="0" err="1" smtClean="0"/>
              <a:t>pdt</a:t>
            </a:r>
            <a:r>
              <a:rPr lang="fr-FR" altLang="fr-FR" sz="1600" dirty="0" smtClean="0"/>
              <a:t> la grossesse et 6 d’entre elles en quadrithérapie</a:t>
            </a:r>
          </a:p>
          <a:p>
            <a:pPr lvl="1"/>
            <a:r>
              <a:rPr lang="fr-FR" altLang="fr-FR" sz="1600" dirty="0" smtClean="0"/>
              <a:t>C</a:t>
            </a:r>
            <a:r>
              <a:rPr lang="fr-FR" altLang="fr-FR" sz="1600" baseline="-25000" dirty="0" smtClean="0"/>
              <a:t>12h</a:t>
            </a:r>
            <a:r>
              <a:rPr lang="fr-FR" altLang="fr-FR" sz="1600" dirty="0" smtClean="0"/>
              <a:t> de RAL au 3</a:t>
            </a:r>
            <a:r>
              <a:rPr lang="fr-FR" altLang="fr-FR" sz="1600" baseline="30000" dirty="0" smtClean="0"/>
              <a:t>ème</a:t>
            </a:r>
            <a:r>
              <a:rPr lang="fr-FR" altLang="fr-FR" sz="1600" dirty="0" smtClean="0"/>
              <a:t> trimestre 50 % plus faibles qu’en post-partum</a:t>
            </a:r>
          </a:p>
          <a:p>
            <a:pPr lvl="1"/>
            <a:r>
              <a:rPr lang="fr-FR" altLang="fr-FR" sz="1600" dirty="0" smtClean="0"/>
              <a:t>Importante variabilité interindividuelle</a:t>
            </a:r>
          </a:p>
          <a:p>
            <a:pPr lvl="1"/>
            <a:r>
              <a:rPr lang="fr-FR" altLang="fr-FR" sz="1600" dirty="0" smtClean="0"/>
              <a:t>Passage transplacentaire important ≈ 1,24 (0,13-4,53 ; n = 8)</a:t>
            </a:r>
          </a:p>
        </p:txBody>
      </p:sp>
      <p:sp>
        <p:nvSpPr>
          <p:cNvPr id="171011" name="Text Box 3"/>
          <p:cNvSpPr txBox="1">
            <a:spLocks noChangeArrowheads="1"/>
          </p:cNvSpPr>
          <p:nvPr/>
        </p:nvSpPr>
        <p:spPr bwMode="auto">
          <a:xfrm>
            <a:off x="6335714" y="5486136"/>
            <a:ext cx="28082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GB" altLang="fr-FR" sz="1200" i="1">
                <a:ea typeface="ＭＳ Ｐゴシック" pitchFamily="34" charset="-128"/>
              </a:rPr>
              <a:t>Blonk M, CROI 2014, Abs. 890</a:t>
            </a:r>
          </a:p>
        </p:txBody>
      </p:sp>
      <p:grpSp>
        <p:nvGrpSpPr>
          <p:cNvPr id="171046" name="Group 107"/>
          <p:cNvGrpSpPr>
            <a:grpSpLocks/>
          </p:cNvGrpSpPr>
          <p:nvPr/>
        </p:nvGrpSpPr>
        <p:grpSpPr bwMode="auto">
          <a:xfrm>
            <a:off x="218019" y="2598208"/>
            <a:ext cx="3721100" cy="2451364"/>
            <a:chOff x="386" y="783"/>
            <a:chExt cx="2344" cy="1853"/>
          </a:xfrm>
        </p:grpSpPr>
        <p:sp>
          <p:nvSpPr>
            <p:cNvPr id="171049" name="AutoShape 42"/>
            <p:cNvSpPr>
              <a:spLocks noChangeAspect="1" noChangeArrowheads="1" noTextEdit="1"/>
            </p:cNvSpPr>
            <p:nvPr/>
          </p:nvSpPr>
          <p:spPr bwMode="auto">
            <a:xfrm>
              <a:off x="527" y="822"/>
              <a:ext cx="2121" cy="15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1050" name="Freeform 44"/>
            <p:cNvSpPr>
              <a:spLocks/>
            </p:cNvSpPr>
            <p:nvPr/>
          </p:nvSpPr>
          <p:spPr bwMode="auto">
            <a:xfrm>
              <a:off x="571" y="838"/>
              <a:ext cx="1842" cy="1501"/>
            </a:xfrm>
            <a:custGeom>
              <a:avLst/>
              <a:gdLst>
                <a:gd name="T0" fmla="*/ 0 w 11052"/>
                <a:gd name="T1" fmla="*/ 0 h 9007"/>
                <a:gd name="T2" fmla="*/ 0 w 11052"/>
                <a:gd name="T3" fmla="*/ 0 h 9007"/>
                <a:gd name="T4" fmla="*/ 0 w 11052"/>
                <a:gd name="T5" fmla="*/ 0 h 9007"/>
                <a:gd name="T6" fmla="*/ 0 60000 65536"/>
                <a:gd name="T7" fmla="*/ 0 60000 65536"/>
                <a:gd name="T8" fmla="*/ 0 60000 65536"/>
                <a:gd name="T9" fmla="*/ 0 w 11052"/>
                <a:gd name="T10" fmla="*/ 0 h 9007"/>
                <a:gd name="T11" fmla="*/ 11052 w 11052"/>
                <a:gd name="T12" fmla="*/ 9007 h 900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052" h="9007">
                  <a:moveTo>
                    <a:pt x="0" y="0"/>
                  </a:moveTo>
                  <a:lnTo>
                    <a:pt x="0" y="9007"/>
                  </a:lnTo>
                  <a:lnTo>
                    <a:pt x="11052" y="9007"/>
                  </a:lnTo>
                </a:path>
              </a:pathLst>
            </a:custGeom>
            <a:noFill/>
            <a:ln w="11113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1051" name="Line 45"/>
            <p:cNvSpPr>
              <a:spLocks noChangeShapeType="1"/>
            </p:cNvSpPr>
            <p:nvPr/>
          </p:nvSpPr>
          <p:spPr bwMode="auto">
            <a:xfrm>
              <a:off x="2097" y="2343"/>
              <a:ext cx="0" cy="28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1052" name="Line 46"/>
            <p:cNvSpPr>
              <a:spLocks noChangeShapeType="1"/>
            </p:cNvSpPr>
            <p:nvPr/>
          </p:nvSpPr>
          <p:spPr bwMode="auto">
            <a:xfrm>
              <a:off x="2412" y="2343"/>
              <a:ext cx="0" cy="28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1053" name="Line 47"/>
            <p:cNvSpPr>
              <a:spLocks noChangeShapeType="1"/>
            </p:cNvSpPr>
            <p:nvPr/>
          </p:nvSpPr>
          <p:spPr bwMode="auto">
            <a:xfrm flipH="1">
              <a:off x="544" y="843"/>
              <a:ext cx="27" cy="0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1054" name="Line 48"/>
            <p:cNvSpPr>
              <a:spLocks noChangeShapeType="1"/>
            </p:cNvSpPr>
            <p:nvPr/>
          </p:nvSpPr>
          <p:spPr bwMode="auto">
            <a:xfrm flipH="1">
              <a:off x="544" y="1030"/>
              <a:ext cx="27" cy="0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1055" name="Line 49"/>
            <p:cNvSpPr>
              <a:spLocks noChangeShapeType="1"/>
            </p:cNvSpPr>
            <p:nvPr/>
          </p:nvSpPr>
          <p:spPr bwMode="auto">
            <a:xfrm flipH="1">
              <a:off x="544" y="1217"/>
              <a:ext cx="27" cy="0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1056" name="Line 50"/>
            <p:cNvSpPr>
              <a:spLocks noChangeShapeType="1"/>
            </p:cNvSpPr>
            <p:nvPr/>
          </p:nvSpPr>
          <p:spPr bwMode="auto">
            <a:xfrm flipH="1">
              <a:off x="544" y="1400"/>
              <a:ext cx="27" cy="0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1057" name="Line 51"/>
            <p:cNvSpPr>
              <a:spLocks noChangeShapeType="1"/>
            </p:cNvSpPr>
            <p:nvPr/>
          </p:nvSpPr>
          <p:spPr bwMode="auto">
            <a:xfrm flipH="1">
              <a:off x="544" y="1593"/>
              <a:ext cx="27" cy="0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1058" name="Line 52"/>
            <p:cNvSpPr>
              <a:spLocks noChangeShapeType="1"/>
            </p:cNvSpPr>
            <p:nvPr/>
          </p:nvSpPr>
          <p:spPr bwMode="auto">
            <a:xfrm flipH="1">
              <a:off x="544" y="1777"/>
              <a:ext cx="27" cy="0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1059" name="Line 53"/>
            <p:cNvSpPr>
              <a:spLocks noChangeShapeType="1"/>
            </p:cNvSpPr>
            <p:nvPr/>
          </p:nvSpPr>
          <p:spPr bwMode="auto">
            <a:xfrm flipH="1">
              <a:off x="544" y="1964"/>
              <a:ext cx="27" cy="0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1060" name="Line 54"/>
            <p:cNvSpPr>
              <a:spLocks noChangeShapeType="1"/>
            </p:cNvSpPr>
            <p:nvPr/>
          </p:nvSpPr>
          <p:spPr bwMode="auto">
            <a:xfrm flipH="1">
              <a:off x="544" y="2154"/>
              <a:ext cx="27" cy="0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1061" name="Line 55"/>
            <p:cNvSpPr>
              <a:spLocks noChangeShapeType="1"/>
            </p:cNvSpPr>
            <p:nvPr/>
          </p:nvSpPr>
          <p:spPr bwMode="auto">
            <a:xfrm>
              <a:off x="1180" y="2343"/>
              <a:ext cx="0" cy="28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1062" name="Line 56"/>
            <p:cNvSpPr>
              <a:spLocks noChangeShapeType="1"/>
            </p:cNvSpPr>
            <p:nvPr/>
          </p:nvSpPr>
          <p:spPr bwMode="auto">
            <a:xfrm>
              <a:off x="875" y="2343"/>
              <a:ext cx="0" cy="28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1063" name="Line 57"/>
            <p:cNvSpPr>
              <a:spLocks noChangeShapeType="1"/>
            </p:cNvSpPr>
            <p:nvPr/>
          </p:nvSpPr>
          <p:spPr bwMode="auto">
            <a:xfrm>
              <a:off x="1793" y="2343"/>
              <a:ext cx="0" cy="28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1064" name="Line 58"/>
            <p:cNvSpPr>
              <a:spLocks noChangeShapeType="1"/>
            </p:cNvSpPr>
            <p:nvPr/>
          </p:nvSpPr>
          <p:spPr bwMode="auto">
            <a:xfrm>
              <a:off x="1485" y="2343"/>
              <a:ext cx="0" cy="28"/>
            </a:xfrm>
            <a:prstGeom prst="line">
              <a:avLst/>
            </a:prstGeom>
            <a:noFill/>
            <a:ln w="11113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1065" name="Rectangle 59"/>
            <p:cNvSpPr>
              <a:spLocks noChangeArrowheads="1"/>
            </p:cNvSpPr>
            <p:nvPr/>
          </p:nvSpPr>
          <p:spPr bwMode="auto">
            <a:xfrm>
              <a:off x="2012" y="1186"/>
              <a:ext cx="46" cy="45"/>
            </a:xfrm>
            <a:prstGeom prst="rect">
              <a:avLst/>
            </a:prstGeom>
            <a:solidFill>
              <a:srgbClr val="FF99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71066" name="Rectangle 60"/>
            <p:cNvSpPr>
              <a:spLocks noChangeArrowheads="1"/>
            </p:cNvSpPr>
            <p:nvPr/>
          </p:nvSpPr>
          <p:spPr bwMode="auto">
            <a:xfrm>
              <a:off x="1772" y="1973"/>
              <a:ext cx="45" cy="45"/>
            </a:xfrm>
            <a:prstGeom prst="rect">
              <a:avLst/>
            </a:prstGeom>
            <a:solidFill>
              <a:srgbClr val="FF99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71067" name="Rectangle 61"/>
            <p:cNvSpPr>
              <a:spLocks noChangeArrowheads="1"/>
            </p:cNvSpPr>
            <p:nvPr/>
          </p:nvSpPr>
          <p:spPr bwMode="auto">
            <a:xfrm>
              <a:off x="2386" y="2258"/>
              <a:ext cx="45" cy="46"/>
            </a:xfrm>
            <a:prstGeom prst="rect">
              <a:avLst/>
            </a:prstGeom>
            <a:solidFill>
              <a:srgbClr val="FF99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71068" name="Rectangle 62"/>
            <p:cNvSpPr>
              <a:spLocks noChangeArrowheads="1"/>
            </p:cNvSpPr>
            <p:nvPr/>
          </p:nvSpPr>
          <p:spPr bwMode="auto">
            <a:xfrm>
              <a:off x="1463" y="1878"/>
              <a:ext cx="45" cy="46"/>
            </a:xfrm>
            <a:prstGeom prst="rect">
              <a:avLst/>
            </a:prstGeom>
            <a:solidFill>
              <a:srgbClr val="FF99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71069" name="Rectangle 63"/>
            <p:cNvSpPr>
              <a:spLocks noChangeArrowheads="1"/>
            </p:cNvSpPr>
            <p:nvPr/>
          </p:nvSpPr>
          <p:spPr bwMode="auto">
            <a:xfrm>
              <a:off x="1155" y="1393"/>
              <a:ext cx="46" cy="45"/>
            </a:xfrm>
            <a:prstGeom prst="rect">
              <a:avLst/>
            </a:prstGeom>
            <a:solidFill>
              <a:srgbClr val="FF99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71070" name="Rectangle 64"/>
            <p:cNvSpPr>
              <a:spLocks noChangeArrowheads="1"/>
            </p:cNvSpPr>
            <p:nvPr/>
          </p:nvSpPr>
          <p:spPr bwMode="auto">
            <a:xfrm>
              <a:off x="1007" y="1438"/>
              <a:ext cx="45" cy="45"/>
            </a:xfrm>
            <a:prstGeom prst="rect">
              <a:avLst/>
            </a:prstGeom>
            <a:solidFill>
              <a:srgbClr val="FF99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71071" name="Rectangle 65"/>
            <p:cNvSpPr>
              <a:spLocks noChangeArrowheads="1"/>
            </p:cNvSpPr>
            <p:nvPr/>
          </p:nvSpPr>
          <p:spPr bwMode="auto">
            <a:xfrm>
              <a:off x="850" y="942"/>
              <a:ext cx="45" cy="45"/>
            </a:xfrm>
            <a:prstGeom prst="rect">
              <a:avLst/>
            </a:prstGeom>
            <a:solidFill>
              <a:srgbClr val="FF99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71072" name="Rectangle 66"/>
            <p:cNvSpPr>
              <a:spLocks noChangeArrowheads="1"/>
            </p:cNvSpPr>
            <p:nvPr/>
          </p:nvSpPr>
          <p:spPr bwMode="auto">
            <a:xfrm>
              <a:off x="695" y="1367"/>
              <a:ext cx="45" cy="45"/>
            </a:xfrm>
            <a:prstGeom prst="rect">
              <a:avLst/>
            </a:prstGeom>
            <a:solidFill>
              <a:srgbClr val="FF99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71073" name="Rectangle 67"/>
            <p:cNvSpPr>
              <a:spLocks noChangeArrowheads="1"/>
            </p:cNvSpPr>
            <p:nvPr/>
          </p:nvSpPr>
          <p:spPr bwMode="auto">
            <a:xfrm>
              <a:off x="620" y="2001"/>
              <a:ext cx="45" cy="45"/>
            </a:xfrm>
            <a:prstGeom prst="rect">
              <a:avLst/>
            </a:prstGeom>
            <a:solidFill>
              <a:srgbClr val="FF99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71074" name="Rectangle 68"/>
            <p:cNvSpPr>
              <a:spLocks noChangeArrowheads="1"/>
            </p:cNvSpPr>
            <p:nvPr/>
          </p:nvSpPr>
          <p:spPr bwMode="auto">
            <a:xfrm>
              <a:off x="548" y="1983"/>
              <a:ext cx="45" cy="46"/>
            </a:xfrm>
            <a:prstGeom prst="rect">
              <a:avLst/>
            </a:prstGeom>
            <a:solidFill>
              <a:srgbClr val="FF99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grpSp>
          <p:nvGrpSpPr>
            <p:cNvPr id="171075" name="Group 106"/>
            <p:cNvGrpSpPr>
              <a:grpSpLocks/>
            </p:cNvGrpSpPr>
            <p:nvPr/>
          </p:nvGrpSpPr>
          <p:grpSpPr bwMode="auto">
            <a:xfrm>
              <a:off x="574" y="966"/>
              <a:ext cx="1831" cy="1313"/>
              <a:chOff x="574" y="966"/>
              <a:chExt cx="1831" cy="1313"/>
            </a:xfrm>
          </p:grpSpPr>
          <p:sp>
            <p:nvSpPr>
              <p:cNvPr id="171108" name="Freeform 69"/>
              <p:cNvSpPr>
                <a:spLocks/>
              </p:cNvSpPr>
              <p:nvPr/>
            </p:nvSpPr>
            <p:spPr bwMode="auto">
              <a:xfrm>
                <a:off x="721" y="966"/>
                <a:ext cx="1684" cy="1313"/>
              </a:xfrm>
              <a:custGeom>
                <a:avLst/>
                <a:gdLst>
                  <a:gd name="T0" fmla="*/ 0 w 10105"/>
                  <a:gd name="T1" fmla="*/ 0 h 7876"/>
                  <a:gd name="T2" fmla="*/ 0 w 10105"/>
                  <a:gd name="T3" fmla="*/ 0 h 7876"/>
                  <a:gd name="T4" fmla="*/ 0 w 10105"/>
                  <a:gd name="T5" fmla="*/ 0 h 7876"/>
                  <a:gd name="T6" fmla="*/ 0 w 10105"/>
                  <a:gd name="T7" fmla="*/ 0 h 7876"/>
                  <a:gd name="T8" fmla="*/ 0 w 10105"/>
                  <a:gd name="T9" fmla="*/ 0 h 7876"/>
                  <a:gd name="T10" fmla="*/ 0 w 10105"/>
                  <a:gd name="T11" fmla="*/ 0 h 7876"/>
                  <a:gd name="T12" fmla="*/ 0 w 10105"/>
                  <a:gd name="T13" fmla="*/ 0 h 787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0105"/>
                  <a:gd name="T22" fmla="*/ 0 h 7876"/>
                  <a:gd name="T23" fmla="*/ 10105 w 10105"/>
                  <a:gd name="T24" fmla="*/ 7876 h 787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0105" h="7876">
                    <a:moveTo>
                      <a:pt x="10105" y="7876"/>
                    </a:moveTo>
                    <a:lnTo>
                      <a:pt x="6424" y="6175"/>
                    </a:lnTo>
                    <a:lnTo>
                      <a:pt x="4590" y="5638"/>
                    </a:lnTo>
                    <a:lnTo>
                      <a:pt x="2765" y="2702"/>
                    </a:lnTo>
                    <a:lnTo>
                      <a:pt x="1815" y="2970"/>
                    </a:lnTo>
                    <a:lnTo>
                      <a:pt x="886" y="0"/>
                    </a:lnTo>
                    <a:lnTo>
                      <a:pt x="0" y="2537"/>
                    </a:lnTo>
                  </a:path>
                </a:pathLst>
              </a:custGeom>
              <a:noFill/>
              <a:ln w="20638">
                <a:solidFill>
                  <a:srgbClr val="FF99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71109" name="Freeform 70"/>
              <p:cNvSpPr>
                <a:spLocks/>
              </p:cNvSpPr>
              <p:nvPr/>
            </p:nvSpPr>
            <p:spPr bwMode="auto">
              <a:xfrm>
                <a:off x="574" y="1412"/>
                <a:ext cx="144" cy="613"/>
              </a:xfrm>
              <a:custGeom>
                <a:avLst/>
                <a:gdLst>
                  <a:gd name="T0" fmla="*/ 0 w 862"/>
                  <a:gd name="T1" fmla="*/ 0 h 3675"/>
                  <a:gd name="T2" fmla="*/ 0 w 862"/>
                  <a:gd name="T3" fmla="*/ 0 h 3675"/>
                  <a:gd name="T4" fmla="*/ 0 w 862"/>
                  <a:gd name="T5" fmla="*/ 0 h 3675"/>
                  <a:gd name="T6" fmla="*/ 0 60000 65536"/>
                  <a:gd name="T7" fmla="*/ 0 60000 65536"/>
                  <a:gd name="T8" fmla="*/ 0 60000 65536"/>
                  <a:gd name="T9" fmla="*/ 0 w 862"/>
                  <a:gd name="T10" fmla="*/ 0 h 3675"/>
                  <a:gd name="T11" fmla="*/ 862 w 862"/>
                  <a:gd name="T12" fmla="*/ 3675 h 3675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862" h="3675">
                    <a:moveTo>
                      <a:pt x="862" y="0"/>
                    </a:moveTo>
                    <a:lnTo>
                      <a:pt x="360" y="3675"/>
                    </a:lnTo>
                    <a:lnTo>
                      <a:pt x="0" y="3547"/>
                    </a:lnTo>
                  </a:path>
                </a:pathLst>
              </a:custGeom>
              <a:noFill/>
              <a:ln w="20638">
                <a:solidFill>
                  <a:srgbClr val="FF99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171076" name="Line 71"/>
            <p:cNvSpPr>
              <a:spLocks noChangeShapeType="1"/>
            </p:cNvSpPr>
            <p:nvPr/>
          </p:nvSpPr>
          <p:spPr bwMode="auto">
            <a:xfrm flipH="1">
              <a:off x="1973" y="1208"/>
              <a:ext cx="120" cy="0"/>
            </a:xfrm>
            <a:prstGeom prst="line">
              <a:avLst/>
            </a:prstGeom>
            <a:noFill/>
            <a:ln w="20638">
              <a:solidFill>
                <a:srgbClr val="FF99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1077" name="Line 72"/>
            <p:cNvSpPr>
              <a:spLocks noChangeShapeType="1"/>
            </p:cNvSpPr>
            <p:nvPr/>
          </p:nvSpPr>
          <p:spPr bwMode="auto">
            <a:xfrm flipH="1">
              <a:off x="1973" y="1098"/>
              <a:ext cx="120" cy="0"/>
            </a:xfrm>
            <a:prstGeom prst="line">
              <a:avLst/>
            </a:prstGeom>
            <a:noFill/>
            <a:ln w="20638">
              <a:solidFill>
                <a:srgbClr val="66FFFF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1078" name="Freeform 73"/>
            <p:cNvSpPr>
              <a:spLocks/>
            </p:cNvSpPr>
            <p:nvPr/>
          </p:nvSpPr>
          <p:spPr bwMode="auto">
            <a:xfrm>
              <a:off x="574" y="990"/>
              <a:ext cx="1840" cy="1194"/>
            </a:xfrm>
            <a:custGeom>
              <a:avLst/>
              <a:gdLst>
                <a:gd name="T0" fmla="*/ 0 w 11037"/>
                <a:gd name="T1" fmla="*/ 0 h 7166"/>
                <a:gd name="T2" fmla="*/ 0 w 11037"/>
                <a:gd name="T3" fmla="*/ 0 h 7166"/>
                <a:gd name="T4" fmla="*/ 0 w 11037"/>
                <a:gd name="T5" fmla="*/ 0 h 7166"/>
                <a:gd name="T6" fmla="*/ 0 w 11037"/>
                <a:gd name="T7" fmla="*/ 0 h 7166"/>
                <a:gd name="T8" fmla="*/ 0 w 11037"/>
                <a:gd name="T9" fmla="*/ 0 h 7166"/>
                <a:gd name="T10" fmla="*/ 0 w 11037"/>
                <a:gd name="T11" fmla="*/ 0 h 7166"/>
                <a:gd name="T12" fmla="*/ 0 w 11037"/>
                <a:gd name="T13" fmla="*/ 0 h 7166"/>
                <a:gd name="T14" fmla="*/ 0 w 11037"/>
                <a:gd name="T15" fmla="*/ 0 h 7166"/>
                <a:gd name="T16" fmla="*/ 0 w 11037"/>
                <a:gd name="T17" fmla="*/ 0 h 716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1037"/>
                <a:gd name="T28" fmla="*/ 0 h 7166"/>
                <a:gd name="T29" fmla="*/ 11037 w 11037"/>
                <a:gd name="T30" fmla="*/ 7166 h 716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1037" h="7166">
                  <a:moveTo>
                    <a:pt x="11037" y="7166"/>
                  </a:moveTo>
                  <a:lnTo>
                    <a:pt x="7314" y="5277"/>
                  </a:lnTo>
                  <a:lnTo>
                    <a:pt x="5470" y="2454"/>
                  </a:lnTo>
                  <a:lnTo>
                    <a:pt x="3645" y="104"/>
                  </a:lnTo>
                  <a:lnTo>
                    <a:pt x="2705" y="0"/>
                  </a:lnTo>
                  <a:lnTo>
                    <a:pt x="1808" y="2175"/>
                  </a:lnTo>
                  <a:lnTo>
                    <a:pt x="850" y="185"/>
                  </a:lnTo>
                  <a:lnTo>
                    <a:pt x="396" y="3496"/>
                  </a:lnTo>
                  <a:lnTo>
                    <a:pt x="0" y="6078"/>
                  </a:lnTo>
                </a:path>
              </a:pathLst>
            </a:custGeom>
            <a:noFill/>
            <a:ln w="20638">
              <a:solidFill>
                <a:srgbClr val="66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1079" name="Freeform 74"/>
            <p:cNvSpPr>
              <a:spLocks/>
            </p:cNvSpPr>
            <p:nvPr/>
          </p:nvSpPr>
          <p:spPr bwMode="auto">
            <a:xfrm>
              <a:off x="2379" y="2150"/>
              <a:ext cx="59" cy="59"/>
            </a:xfrm>
            <a:custGeom>
              <a:avLst/>
              <a:gdLst>
                <a:gd name="T0" fmla="*/ 0 w 354"/>
                <a:gd name="T1" fmla="*/ 0 h 352"/>
                <a:gd name="T2" fmla="*/ 0 w 354"/>
                <a:gd name="T3" fmla="*/ 0 h 352"/>
                <a:gd name="T4" fmla="*/ 0 w 354"/>
                <a:gd name="T5" fmla="*/ 0 h 352"/>
                <a:gd name="T6" fmla="*/ 0 w 354"/>
                <a:gd name="T7" fmla="*/ 0 h 352"/>
                <a:gd name="T8" fmla="*/ 0 w 354"/>
                <a:gd name="T9" fmla="*/ 0 h 3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352"/>
                <a:gd name="T17" fmla="*/ 354 w 354"/>
                <a:gd name="T18" fmla="*/ 352 h 3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352">
                  <a:moveTo>
                    <a:pt x="354" y="175"/>
                  </a:moveTo>
                  <a:lnTo>
                    <a:pt x="177" y="0"/>
                  </a:lnTo>
                  <a:lnTo>
                    <a:pt x="0" y="175"/>
                  </a:lnTo>
                  <a:lnTo>
                    <a:pt x="177" y="352"/>
                  </a:lnTo>
                  <a:lnTo>
                    <a:pt x="354" y="175"/>
                  </a:lnTo>
                  <a:close/>
                </a:path>
              </a:pathLst>
            </a:custGeom>
            <a:solidFill>
              <a:srgbClr val="66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1080" name="Freeform 75"/>
            <p:cNvSpPr>
              <a:spLocks/>
            </p:cNvSpPr>
            <p:nvPr/>
          </p:nvSpPr>
          <p:spPr bwMode="auto">
            <a:xfrm>
              <a:off x="2002" y="1071"/>
              <a:ext cx="59" cy="58"/>
            </a:xfrm>
            <a:custGeom>
              <a:avLst/>
              <a:gdLst>
                <a:gd name="T0" fmla="*/ 0 w 355"/>
                <a:gd name="T1" fmla="*/ 0 h 353"/>
                <a:gd name="T2" fmla="*/ 0 w 355"/>
                <a:gd name="T3" fmla="*/ 0 h 353"/>
                <a:gd name="T4" fmla="*/ 0 w 355"/>
                <a:gd name="T5" fmla="*/ 0 h 353"/>
                <a:gd name="T6" fmla="*/ 0 w 355"/>
                <a:gd name="T7" fmla="*/ 0 h 353"/>
                <a:gd name="T8" fmla="*/ 0 w 355"/>
                <a:gd name="T9" fmla="*/ 0 h 3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5"/>
                <a:gd name="T16" fmla="*/ 0 h 353"/>
                <a:gd name="T17" fmla="*/ 355 w 355"/>
                <a:gd name="T18" fmla="*/ 353 h 3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5" h="353">
                  <a:moveTo>
                    <a:pt x="355" y="175"/>
                  </a:moveTo>
                  <a:lnTo>
                    <a:pt x="178" y="0"/>
                  </a:lnTo>
                  <a:lnTo>
                    <a:pt x="0" y="175"/>
                  </a:lnTo>
                  <a:lnTo>
                    <a:pt x="178" y="353"/>
                  </a:lnTo>
                  <a:lnTo>
                    <a:pt x="355" y="175"/>
                  </a:lnTo>
                  <a:close/>
                </a:path>
              </a:pathLst>
            </a:custGeom>
            <a:solidFill>
              <a:srgbClr val="66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1081" name="Freeform 76"/>
            <p:cNvSpPr>
              <a:spLocks/>
            </p:cNvSpPr>
            <p:nvPr/>
          </p:nvSpPr>
          <p:spPr bwMode="auto">
            <a:xfrm>
              <a:off x="1763" y="1840"/>
              <a:ext cx="60" cy="59"/>
            </a:xfrm>
            <a:custGeom>
              <a:avLst/>
              <a:gdLst>
                <a:gd name="T0" fmla="*/ 0 w 354"/>
                <a:gd name="T1" fmla="*/ 0 h 352"/>
                <a:gd name="T2" fmla="*/ 0 w 354"/>
                <a:gd name="T3" fmla="*/ 0 h 352"/>
                <a:gd name="T4" fmla="*/ 0 w 354"/>
                <a:gd name="T5" fmla="*/ 0 h 352"/>
                <a:gd name="T6" fmla="*/ 0 w 354"/>
                <a:gd name="T7" fmla="*/ 0 h 352"/>
                <a:gd name="T8" fmla="*/ 0 w 354"/>
                <a:gd name="T9" fmla="*/ 0 h 3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352"/>
                <a:gd name="T17" fmla="*/ 354 w 354"/>
                <a:gd name="T18" fmla="*/ 352 h 3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352">
                  <a:moveTo>
                    <a:pt x="354" y="175"/>
                  </a:moveTo>
                  <a:lnTo>
                    <a:pt x="177" y="0"/>
                  </a:lnTo>
                  <a:lnTo>
                    <a:pt x="0" y="175"/>
                  </a:lnTo>
                  <a:lnTo>
                    <a:pt x="177" y="352"/>
                  </a:lnTo>
                  <a:lnTo>
                    <a:pt x="354" y="175"/>
                  </a:lnTo>
                  <a:close/>
                </a:path>
              </a:pathLst>
            </a:custGeom>
            <a:solidFill>
              <a:srgbClr val="66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1082" name="Freeform 77"/>
            <p:cNvSpPr>
              <a:spLocks/>
            </p:cNvSpPr>
            <p:nvPr/>
          </p:nvSpPr>
          <p:spPr bwMode="auto">
            <a:xfrm>
              <a:off x="1454" y="1361"/>
              <a:ext cx="59" cy="59"/>
            </a:xfrm>
            <a:custGeom>
              <a:avLst/>
              <a:gdLst>
                <a:gd name="T0" fmla="*/ 0 w 355"/>
                <a:gd name="T1" fmla="*/ 0 h 352"/>
                <a:gd name="T2" fmla="*/ 0 w 355"/>
                <a:gd name="T3" fmla="*/ 0 h 352"/>
                <a:gd name="T4" fmla="*/ 0 w 355"/>
                <a:gd name="T5" fmla="*/ 0 h 352"/>
                <a:gd name="T6" fmla="*/ 0 w 355"/>
                <a:gd name="T7" fmla="*/ 0 h 352"/>
                <a:gd name="T8" fmla="*/ 0 w 355"/>
                <a:gd name="T9" fmla="*/ 0 h 3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5"/>
                <a:gd name="T16" fmla="*/ 0 h 352"/>
                <a:gd name="T17" fmla="*/ 355 w 355"/>
                <a:gd name="T18" fmla="*/ 352 h 3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5" h="352">
                  <a:moveTo>
                    <a:pt x="355" y="175"/>
                  </a:moveTo>
                  <a:lnTo>
                    <a:pt x="178" y="0"/>
                  </a:lnTo>
                  <a:lnTo>
                    <a:pt x="0" y="175"/>
                  </a:lnTo>
                  <a:lnTo>
                    <a:pt x="178" y="352"/>
                  </a:lnTo>
                  <a:lnTo>
                    <a:pt x="355" y="175"/>
                  </a:lnTo>
                  <a:close/>
                </a:path>
              </a:pathLst>
            </a:custGeom>
            <a:solidFill>
              <a:srgbClr val="66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1083" name="Freeform 78"/>
            <p:cNvSpPr>
              <a:spLocks/>
            </p:cNvSpPr>
            <p:nvPr/>
          </p:nvSpPr>
          <p:spPr bwMode="auto">
            <a:xfrm>
              <a:off x="1149" y="978"/>
              <a:ext cx="59" cy="59"/>
            </a:xfrm>
            <a:custGeom>
              <a:avLst/>
              <a:gdLst>
                <a:gd name="T0" fmla="*/ 0 w 354"/>
                <a:gd name="T1" fmla="*/ 0 h 353"/>
                <a:gd name="T2" fmla="*/ 0 w 354"/>
                <a:gd name="T3" fmla="*/ 0 h 353"/>
                <a:gd name="T4" fmla="*/ 0 w 354"/>
                <a:gd name="T5" fmla="*/ 0 h 353"/>
                <a:gd name="T6" fmla="*/ 0 w 354"/>
                <a:gd name="T7" fmla="*/ 0 h 353"/>
                <a:gd name="T8" fmla="*/ 0 w 354"/>
                <a:gd name="T9" fmla="*/ 0 h 3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353"/>
                <a:gd name="T17" fmla="*/ 354 w 354"/>
                <a:gd name="T18" fmla="*/ 353 h 3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353">
                  <a:moveTo>
                    <a:pt x="354" y="175"/>
                  </a:moveTo>
                  <a:lnTo>
                    <a:pt x="177" y="0"/>
                  </a:lnTo>
                  <a:lnTo>
                    <a:pt x="0" y="175"/>
                  </a:lnTo>
                  <a:lnTo>
                    <a:pt x="177" y="353"/>
                  </a:lnTo>
                  <a:lnTo>
                    <a:pt x="354" y="175"/>
                  </a:lnTo>
                  <a:close/>
                </a:path>
              </a:pathLst>
            </a:custGeom>
            <a:solidFill>
              <a:srgbClr val="66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1084" name="Freeform 79"/>
            <p:cNvSpPr>
              <a:spLocks/>
            </p:cNvSpPr>
            <p:nvPr/>
          </p:nvSpPr>
          <p:spPr bwMode="auto">
            <a:xfrm>
              <a:off x="1001" y="964"/>
              <a:ext cx="59" cy="58"/>
            </a:xfrm>
            <a:custGeom>
              <a:avLst/>
              <a:gdLst>
                <a:gd name="T0" fmla="*/ 0 w 355"/>
                <a:gd name="T1" fmla="*/ 0 h 352"/>
                <a:gd name="T2" fmla="*/ 0 w 355"/>
                <a:gd name="T3" fmla="*/ 0 h 352"/>
                <a:gd name="T4" fmla="*/ 0 w 355"/>
                <a:gd name="T5" fmla="*/ 0 h 352"/>
                <a:gd name="T6" fmla="*/ 0 w 355"/>
                <a:gd name="T7" fmla="*/ 0 h 352"/>
                <a:gd name="T8" fmla="*/ 0 w 355"/>
                <a:gd name="T9" fmla="*/ 0 h 3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5"/>
                <a:gd name="T16" fmla="*/ 0 h 352"/>
                <a:gd name="T17" fmla="*/ 355 w 355"/>
                <a:gd name="T18" fmla="*/ 352 h 3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5" h="352">
                  <a:moveTo>
                    <a:pt x="355" y="175"/>
                  </a:moveTo>
                  <a:lnTo>
                    <a:pt x="178" y="0"/>
                  </a:lnTo>
                  <a:lnTo>
                    <a:pt x="0" y="175"/>
                  </a:lnTo>
                  <a:lnTo>
                    <a:pt x="178" y="352"/>
                  </a:lnTo>
                  <a:lnTo>
                    <a:pt x="355" y="175"/>
                  </a:lnTo>
                  <a:close/>
                </a:path>
              </a:pathLst>
            </a:custGeom>
            <a:solidFill>
              <a:srgbClr val="66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1085" name="Freeform 80"/>
            <p:cNvSpPr>
              <a:spLocks/>
            </p:cNvSpPr>
            <p:nvPr/>
          </p:nvSpPr>
          <p:spPr bwMode="auto">
            <a:xfrm>
              <a:off x="845" y="1318"/>
              <a:ext cx="59" cy="59"/>
            </a:xfrm>
            <a:custGeom>
              <a:avLst/>
              <a:gdLst>
                <a:gd name="T0" fmla="*/ 0 w 355"/>
                <a:gd name="T1" fmla="*/ 0 h 353"/>
                <a:gd name="T2" fmla="*/ 0 w 355"/>
                <a:gd name="T3" fmla="*/ 0 h 353"/>
                <a:gd name="T4" fmla="*/ 0 w 355"/>
                <a:gd name="T5" fmla="*/ 0 h 353"/>
                <a:gd name="T6" fmla="*/ 0 w 355"/>
                <a:gd name="T7" fmla="*/ 0 h 353"/>
                <a:gd name="T8" fmla="*/ 0 w 355"/>
                <a:gd name="T9" fmla="*/ 0 h 35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5"/>
                <a:gd name="T16" fmla="*/ 0 h 353"/>
                <a:gd name="T17" fmla="*/ 355 w 355"/>
                <a:gd name="T18" fmla="*/ 353 h 35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5" h="353">
                  <a:moveTo>
                    <a:pt x="355" y="175"/>
                  </a:moveTo>
                  <a:lnTo>
                    <a:pt x="178" y="0"/>
                  </a:lnTo>
                  <a:lnTo>
                    <a:pt x="0" y="175"/>
                  </a:lnTo>
                  <a:lnTo>
                    <a:pt x="178" y="353"/>
                  </a:lnTo>
                  <a:lnTo>
                    <a:pt x="355" y="175"/>
                  </a:lnTo>
                  <a:close/>
                </a:path>
              </a:pathLst>
            </a:custGeom>
            <a:solidFill>
              <a:srgbClr val="66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1086" name="Freeform 81"/>
            <p:cNvSpPr>
              <a:spLocks/>
            </p:cNvSpPr>
            <p:nvPr/>
          </p:nvSpPr>
          <p:spPr bwMode="auto">
            <a:xfrm>
              <a:off x="692" y="995"/>
              <a:ext cx="59" cy="59"/>
            </a:xfrm>
            <a:custGeom>
              <a:avLst/>
              <a:gdLst>
                <a:gd name="T0" fmla="*/ 0 w 354"/>
                <a:gd name="T1" fmla="*/ 0 h 352"/>
                <a:gd name="T2" fmla="*/ 0 w 354"/>
                <a:gd name="T3" fmla="*/ 0 h 352"/>
                <a:gd name="T4" fmla="*/ 0 w 354"/>
                <a:gd name="T5" fmla="*/ 0 h 352"/>
                <a:gd name="T6" fmla="*/ 0 w 354"/>
                <a:gd name="T7" fmla="*/ 0 h 352"/>
                <a:gd name="T8" fmla="*/ 0 w 354"/>
                <a:gd name="T9" fmla="*/ 0 h 3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352"/>
                <a:gd name="T17" fmla="*/ 354 w 354"/>
                <a:gd name="T18" fmla="*/ 352 h 3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352">
                  <a:moveTo>
                    <a:pt x="354" y="175"/>
                  </a:moveTo>
                  <a:lnTo>
                    <a:pt x="177" y="0"/>
                  </a:lnTo>
                  <a:lnTo>
                    <a:pt x="0" y="175"/>
                  </a:lnTo>
                  <a:lnTo>
                    <a:pt x="177" y="352"/>
                  </a:lnTo>
                  <a:lnTo>
                    <a:pt x="354" y="175"/>
                  </a:lnTo>
                  <a:close/>
                </a:path>
              </a:pathLst>
            </a:custGeom>
            <a:solidFill>
              <a:srgbClr val="66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1087" name="Freeform 82"/>
            <p:cNvSpPr>
              <a:spLocks/>
            </p:cNvSpPr>
            <p:nvPr/>
          </p:nvSpPr>
          <p:spPr bwMode="auto">
            <a:xfrm>
              <a:off x="614" y="1552"/>
              <a:ext cx="59" cy="59"/>
            </a:xfrm>
            <a:custGeom>
              <a:avLst/>
              <a:gdLst>
                <a:gd name="T0" fmla="*/ 0 w 354"/>
                <a:gd name="T1" fmla="*/ 0 h 352"/>
                <a:gd name="T2" fmla="*/ 0 w 354"/>
                <a:gd name="T3" fmla="*/ 0 h 352"/>
                <a:gd name="T4" fmla="*/ 0 w 354"/>
                <a:gd name="T5" fmla="*/ 0 h 352"/>
                <a:gd name="T6" fmla="*/ 0 w 354"/>
                <a:gd name="T7" fmla="*/ 0 h 352"/>
                <a:gd name="T8" fmla="*/ 0 w 354"/>
                <a:gd name="T9" fmla="*/ 0 h 3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4"/>
                <a:gd name="T16" fmla="*/ 0 h 352"/>
                <a:gd name="T17" fmla="*/ 354 w 354"/>
                <a:gd name="T18" fmla="*/ 352 h 3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4" h="352">
                  <a:moveTo>
                    <a:pt x="354" y="175"/>
                  </a:moveTo>
                  <a:lnTo>
                    <a:pt x="177" y="0"/>
                  </a:lnTo>
                  <a:lnTo>
                    <a:pt x="0" y="175"/>
                  </a:lnTo>
                  <a:lnTo>
                    <a:pt x="177" y="352"/>
                  </a:lnTo>
                  <a:lnTo>
                    <a:pt x="354" y="175"/>
                  </a:lnTo>
                  <a:close/>
                </a:path>
              </a:pathLst>
            </a:custGeom>
            <a:solidFill>
              <a:srgbClr val="66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1088" name="Freeform 83"/>
            <p:cNvSpPr>
              <a:spLocks/>
            </p:cNvSpPr>
            <p:nvPr/>
          </p:nvSpPr>
          <p:spPr bwMode="auto">
            <a:xfrm>
              <a:off x="541" y="1976"/>
              <a:ext cx="60" cy="58"/>
            </a:xfrm>
            <a:custGeom>
              <a:avLst/>
              <a:gdLst>
                <a:gd name="T0" fmla="*/ 0 w 355"/>
                <a:gd name="T1" fmla="*/ 0 h 352"/>
                <a:gd name="T2" fmla="*/ 0 w 355"/>
                <a:gd name="T3" fmla="*/ 0 h 352"/>
                <a:gd name="T4" fmla="*/ 0 w 355"/>
                <a:gd name="T5" fmla="*/ 0 h 352"/>
                <a:gd name="T6" fmla="*/ 0 w 355"/>
                <a:gd name="T7" fmla="*/ 0 h 352"/>
                <a:gd name="T8" fmla="*/ 0 w 355"/>
                <a:gd name="T9" fmla="*/ 0 h 3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5"/>
                <a:gd name="T16" fmla="*/ 0 h 352"/>
                <a:gd name="T17" fmla="*/ 355 w 355"/>
                <a:gd name="T18" fmla="*/ 352 h 3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5" h="352">
                  <a:moveTo>
                    <a:pt x="355" y="175"/>
                  </a:moveTo>
                  <a:lnTo>
                    <a:pt x="177" y="0"/>
                  </a:lnTo>
                  <a:lnTo>
                    <a:pt x="0" y="175"/>
                  </a:lnTo>
                  <a:lnTo>
                    <a:pt x="177" y="352"/>
                  </a:lnTo>
                  <a:lnTo>
                    <a:pt x="355" y="175"/>
                  </a:lnTo>
                  <a:close/>
                </a:path>
              </a:pathLst>
            </a:custGeom>
            <a:solidFill>
              <a:srgbClr val="66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71089" name="Rectangle 215"/>
            <p:cNvSpPr>
              <a:spLocks noChangeArrowheads="1"/>
            </p:cNvSpPr>
            <p:nvPr/>
          </p:nvSpPr>
          <p:spPr bwMode="auto">
            <a:xfrm>
              <a:off x="543" y="2383"/>
              <a:ext cx="49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fr-FR" sz="1100">
                  <a:solidFill>
                    <a:srgbClr val="FFFFFF"/>
                  </a:solidFill>
                </a:rPr>
                <a:t>0</a:t>
              </a:r>
            </a:p>
          </p:txBody>
        </p:sp>
        <p:sp>
          <p:nvSpPr>
            <p:cNvPr id="171090" name="Rectangle 217"/>
            <p:cNvSpPr>
              <a:spLocks noChangeArrowheads="1"/>
            </p:cNvSpPr>
            <p:nvPr/>
          </p:nvSpPr>
          <p:spPr bwMode="auto">
            <a:xfrm>
              <a:off x="386" y="2278"/>
              <a:ext cx="124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altLang="fr-FR" sz="1100">
                  <a:solidFill>
                    <a:srgbClr val="FFFFFF"/>
                  </a:solidFill>
                </a:rPr>
                <a:t>0,0</a:t>
              </a:r>
            </a:p>
          </p:txBody>
        </p:sp>
        <p:sp>
          <p:nvSpPr>
            <p:cNvPr id="171091" name="Rectangle 217"/>
            <p:cNvSpPr>
              <a:spLocks noChangeArrowheads="1"/>
            </p:cNvSpPr>
            <p:nvPr/>
          </p:nvSpPr>
          <p:spPr bwMode="auto">
            <a:xfrm>
              <a:off x="386" y="2091"/>
              <a:ext cx="124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altLang="fr-FR" sz="1100">
                  <a:solidFill>
                    <a:srgbClr val="FFFFFF"/>
                  </a:solidFill>
                </a:rPr>
                <a:t>0,2</a:t>
              </a:r>
            </a:p>
          </p:txBody>
        </p:sp>
        <p:sp>
          <p:nvSpPr>
            <p:cNvPr id="171092" name="Rectangle 217"/>
            <p:cNvSpPr>
              <a:spLocks noChangeArrowheads="1"/>
            </p:cNvSpPr>
            <p:nvPr/>
          </p:nvSpPr>
          <p:spPr bwMode="auto">
            <a:xfrm>
              <a:off x="386" y="1904"/>
              <a:ext cx="124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altLang="fr-FR" sz="1100">
                  <a:solidFill>
                    <a:srgbClr val="FFFFFF"/>
                  </a:solidFill>
                </a:rPr>
                <a:t>0,4</a:t>
              </a:r>
            </a:p>
          </p:txBody>
        </p:sp>
        <p:sp>
          <p:nvSpPr>
            <p:cNvPr id="171093" name="Rectangle 217"/>
            <p:cNvSpPr>
              <a:spLocks noChangeArrowheads="1"/>
            </p:cNvSpPr>
            <p:nvPr/>
          </p:nvSpPr>
          <p:spPr bwMode="auto">
            <a:xfrm>
              <a:off x="386" y="1716"/>
              <a:ext cx="124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altLang="fr-FR" sz="1100">
                  <a:solidFill>
                    <a:srgbClr val="FFFFFF"/>
                  </a:solidFill>
                </a:rPr>
                <a:t>0,6</a:t>
              </a:r>
            </a:p>
          </p:txBody>
        </p:sp>
        <p:sp>
          <p:nvSpPr>
            <p:cNvPr id="171094" name="Rectangle 217"/>
            <p:cNvSpPr>
              <a:spLocks noChangeArrowheads="1"/>
            </p:cNvSpPr>
            <p:nvPr/>
          </p:nvSpPr>
          <p:spPr bwMode="auto">
            <a:xfrm>
              <a:off x="386" y="1529"/>
              <a:ext cx="124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altLang="fr-FR" sz="1100">
                  <a:solidFill>
                    <a:srgbClr val="FFFFFF"/>
                  </a:solidFill>
                </a:rPr>
                <a:t>0,8</a:t>
              </a:r>
            </a:p>
          </p:txBody>
        </p:sp>
        <p:sp>
          <p:nvSpPr>
            <p:cNvPr id="171095" name="Rectangle 217"/>
            <p:cNvSpPr>
              <a:spLocks noChangeArrowheads="1"/>
            </p:cNvSpPr>
            <p:nvPr/>
          </p:nvSpPr>
          <p:spPr bwMode="auto">
            <a:xfrm>
              <a:off x="386" y="1342"/>
              <a:ext cx="124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altLang="fr-FR" sz="1100">
                  <a:solidFill>
                    <a:srgbClr val="FFFFFF"/>
                  </a:solidFill>
                </a:rPr>
                <a:t>1,0</a:t>
              </a:r>
            </a:p>
          </p:txBody>
        </p:sp>
        <p:sp>
          <p:nvSpPr>
            <p:cNvPr id="171096" name="Rectangle 217"/>
            <p:cNvSpPr>
              <a:spLocks noChangeArrowheads="1"/>
            </p:cNvSpPr>
            <p:nvPr/>
          </p:nvSpPr>
          <p:spPr bwMode="auto">
            <a:xfrm>
              <a:off x="386" y="1156"/>
              <a:ext cx="124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altLang="fr-FR" sz="1100">
                  <a:solidFill>
                    <a:srgbClr val="FFFFFF"/>
                  </a:solidFill>
                </a:rPr>
                <a:t>1,2</a:t>
              </a:r>
            </a:p>
          </p:txBody>
        </p:sp>
        <p:sp>
          <p:nvSpPr>
            <p:cNvPr id="171097" name="Rectangle 217"/>
            <p:cNvSpPr>
              <a:spLocks noChangeArrowheads="1"/>
            </p:cNvSpPr>
            <p:nvPr/>
          </p:nvSpPr>
          <p:spPr bwMode="auto">
            <a:xfrm>
              <a:off x="386" y="969"/>
              <a:ext cx="124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altLang="fr-FR" sz="1100">
                  <a:solidFill>
                    <a:srgbClr val="FFFFFF"/>
                  </a:solidFill>
                </a:rPr>
                <a:t>1,4</a:t>
              </a:r>
            </a:p>
          </p:txBody>
        </p:sp>
        <p:sp>
          <p:nvSpPr>
            <p:cNvPr id="171098" name="Rectangle 217"/>
            <p:cNvSpPr>
              <a:spLocks noChangeArrowheads="1"/>
            </p:cNvSpPr>
            <p:nvPr/>
          </p:nvSpPr>
          <p:spPr bwMode="auto">
            <a:xfrm>
              <a:off x="386" y="783"/>
              <a:ext cx="124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r"/>
              <a:r>
                <a:rPr lang="en-US" altLang="fr-FR" sz="1100">
                  <a:solidFill>
                    <a:srgbClr val="FFFFFF"/>
                  </a:solidFill>
                </a:rPr>
                <a:t>1,6</a:t>
              </a:r>
            </a:p>
          </p:txBody>
        </p:sp>
        <p:sp>
          <p:nvSpPr>
            <p:cNvPr id="171099" name="Rectangle 215"/>
            <p:cNvSpPr>
              <a:spLocks noChangeArrowheads="1"/>
            </p:cNvSpPr>
            <p:nvPr/>
          </p:nvSpPr>
          <p:spPr bwMode="auto">
            <a:xfrm>
              <a:off x="847" y="2383"/>
              <a:ext cx="49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fr-FR" sz="1100">
                  <a:solidFill>
                    <a:srgbClr val="FFFFFF"/>
                  </a:solidFill>
                </a:rPr>
                <a:t>2</a:t>
              </a:r>
            </a:p>
          </p:txBody>
        </p:sp>
        <p:sp>
          <p:nvSpPr>
            <p:cNvPr id="171100" name="Rectangle 215"/>
            <p:cNvSpPr>
              <a:spLocks noChangeArrowheads="1"/>
            </p:cNvSpPr>
            <p:nvPr/>
          </p:nvSpPr>
          <p:spPr bwMode="auto">
            <a:xfrm>
              <a:off x="1153" y="2383"/>
              <a:ext cx="49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fr-FR" sz="1100">
                  <a:solidFill>
                    <a:srgbClr val="FFFFFF"/>
                  </a:solidFill>
                </a:rPr>
                <a:t>4</a:t>
              </a:r>
            </a:p>
          </p:txBody>
        </p:sp>
        <p:sp>
          <p:nvSpPr>
            <p:cNvPr id="171101" name="Rectangle 215"/>
            <p:cNvSpPr>
              <a:spLocks noChangeArrowheads="1"/>
            </p:cNvSpPr>
            <p:nvPr/>
          </p:nvSpPr>
          <p:spPr bwMode="auto">
            <a:xfrm>
              <a:off x="1470" y="2383"/>
              <a:ext cx="49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fr-FR" sz="1100">
                  <a:solidFill>
                    <a:srgbClr val="FFFFFF"/>
                  </a:solidFill>
                </a:rPr>
                <a:t>6</a:t>
              </a:r>
            </a:p>
          </p:txBody>
        </p:sp>
        <p:sp>
          <p:nvSpPr>
            <p:cNvPr id="171102" name="Rectangle 215"/>
            <p:cNvSpPr>
              <a:spLocks noChangeArrowheads="1"/>
            </p:cNvSpPr>
            <p:nvPr/>
          </p:nvSpPr>
          <p:spPr bwMode="auto">
            <a:xfrm>
              <a:off x="1771" y="2383"/>
              <a:ext cx="49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fr-FR" sz="1100">
                  <a:solidFill>
                    <a:srgbClr val="FFFFFF"/>
                  </a:solidFill>
                </a:rPr>
                <a:t>8</a:t>
              </a:r>
            </a:p>
          </p:txBody>
        </p:sp>
        <p:sp>
          <p:nvSpPr>
            <p:cNvPr id="171103" name="Rectangle 215"/>
            <p:cNvSpPr>
              <a:spLocks noChangeArrowheads="1"/>
            </p:cNvSpPr>
            <p:nvPr/>
          </p:nvSpPr>
          <p:spPr bwMode="auto">
            <a:xfrm>
              <a:off x="2048" y="2383"/>
              <a:ext cx="99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fr-FR" sz="1100">
                  <a:solidFill>
                    <a:srgbClr val="FFFFFF"/>
                  </a:solidFill>
                </a:rPr>
                <a:t>10</a:t>
              </a:r>
            </a:p>
          </p:txBody>
        </p:sp>
        <p:sp>
          <p:nvSpPr>
            <p:cNvPr id="171104" name="Rectangle 215"/>
            <p:cNvSpPr>
              <a:spLocks noChangeArrowheads="1"/>
            </p:cNvSpPr>
            <p:nvPr/>
          </p:nvSpPr>
          <p:spPr bwMode="auto">
            <a:xfrm>
              <a:off x="2361" y="2383"/>
              <a:ext cx="99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fr-FR" sz="1100">
                  <a:solidFill>
                    <a:srgbClr val="FFFFFF"/>
                  </a:solidFill>
                </a:rPr>
                <a:t>12</a:t>
              </a:r>
            </a:p>
          </p:txBody>
        </p:sp>
        <p:sp>
          <p:nvSpPr>
            <p:cNvPr id="171105" name="Rectangle 215"/>
            <p:cNvSpPr>
              <a:spLocks noChangeArrowheads="1"/>
            </p:cNvSpPr>
            <p:nvPr/>
          </p:nvSpPr>
          <p:spPr bwMode="auto">
            <a:xfrm>
              <a:off x="1340" y="2508"/>
              <a:ext cx="301" cy="1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altLang="fr-FR" sz="1100" b="1">
                  <a:solidFill>
                    <a:srgbClr val="FFFFFF"/>
                  </a:solidFill>
                </a:rPr>
                <a:t>Heures</a:t>
              </a:r>
            </a:p>
          </p:txBody>
        </p:sp>
        <p:sp>
          <p:nvSpPr>
            <p:cNvPr id="171106" name="Rectangle 215"/>
            <p:cNvSpPr>
              <a:spLocks noChangeArrowheads="1"/>
            </p:cNvSpPr>
            <p:nvPr/>
          </p:nvSpPr>
          <p:spPr bwMode="auto">
            <a:xfrm>
              <a:off x="2146" y="1033"/>
              <a:ext cx="528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fr-FR" sz="1200">
                  <a:solidFill>
                    <a:srgbClr val="FFFFFF"/>
                  </a:solidFill>
                </a:rPr>
                <a:t>Post-partum</a:t>
              </a:r>
            </a:p>
          </p:txBody>
        </p:sp>
        <p:sp>
          <p:nvSpPr>
            <p:cNvPr id="171107" name="Rectangle 215"/>
            <p:cNvSpPr>
              <a:spLocks noChangeArrowheads="1"/>
            </p:cNvSpPr>
            <p:nvPr/>
          </p:nvSpPr>
          <p:spPr bwMode="auto">
            <a:xfrm>
              <a:off x="2146" y="1148"/>
              <a:ext cx="584" cy="1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altLang="fr-FR" sz="1200">
                  <a:solidFill>
                    <a:srgbClr val="FFFFFF"/>
                  </a:solidFill>
                </a:rPr>
                <a:t>3</a:t>
              </a:r>
              <a:r>
                <a:rPr lang="en-US" altLang="fr-FR" sz="1200" baseline="30000">
                  <a:solidFill>
                    <a:srgbClr val="FFFFFF"/>
                  </a:solidFill>
                </a:rPr>
                <a:t>ème</a:t>
              </a:r>
              <a:r>
                <a:rPr lang="en-US" altLang="fr-FR" sz="1200">
                  <a:solidFill>
                    <a:srgbClr val="FFFFFF"/>
                  </a:solidFill>
                </a:rPr>
                <a:t> trimestre</a:t>
              </a:r>
            </a:p>
          </p:txBody>
        </p:sp>
      </p:grpSp>
      <p:sp>
        <p:nvSpPr>
          <p:cNvPr id="171047" name="Rectangle 71"/>
          <p:cNvSpPr>
            <a:spLocks noChangeArrowheads="1"/>
          </p:cNvSpPr>
          <p:nvPr/>
        </p:nvSpPr>
        <p:spPr bwMode="auto">
          <a:xfrm>
            <a:off x="504300" y="2098146"/>
            <a:ext cx="3366026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altLang="fr-FR" sz="1600" b="1" dirty="0">
                <a:solidFill>
                  <a:srgbClr val="FFFF66"/>
                </a:solidFill>
              </a:rPr>
              <a:t>Profils PK plasmatiques moyens </a:t>
            </a:r>
            <a:br>
              <a:rPr lang="fr-FR" altLang="fr-FR" sz="1600" b="1" dirty="0">
                <a:solidFill>
                  <a:srgbClr val="FFFF66"/>
                </a:solidFill>
              </a:rPr>
            </a:br>
            <a:r>
              <a:rPr lang="fr-FR" altLang="fr-FR" sz="1600" b="1" dirty="0">
                <a:solidFill>
                  <a:srgbClr val="FFFF66"/>
                </a:solidFill>
              </a:rPr>
              <a:t>de RAL (mg/l)</a:t>
            </a:r>
          </a:p>
        </p:txBody>
      </p:sp>
      <p:sp>
        <p:nvSpPr>
          <p:cNvPr id="171048" name="Text Box 5"/>
          <p:cNvSpPr txBox="1">
            <a:spLocks noChangeArrowheads="1"/>
          </p:cNvSpPr>
          <p:nvPr/>
        </p:nvSpPr>
        <p:spPr bwMode="auto">
          <a:xfrm>
            <a:off x="8761130" y="38365"/>
            <a:ext cx="32730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fr-FR" sz="1000">
                <a:ea typeface="ＭＳ Ｐゴシック" pitchFamily="34" charset="-128"/>
              </a:rPr>
              <a:t>71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Schémas </a:t>
            </a:r>
            <a:r>
              <a:rPr lang="fr-FR" dirty="0" err="1" smtClean="0"/>
              <a:t>préferentiels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0402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Quelques essais (1)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Essai </a:t>
            </a:r>
            <a:r>
              <a:rPr lang="fr-FR" dirty="0" err="1" smtClean="0"/>
              <a:t>Promote</a:t>
            </a:r>
            <a:endParaRPr lang="fr-FR" dirty="0" smtClean="0"/>
          </a:p>
          <a:p>
            <a:pPr lvl="1"/>
            <a:r>
              <a:rPr lang="fr-FR" dirty="0" smtClean="0"/>
              <a:t>EFV versus LPV/r (400 femmes, </a:t>
            </a:r>
            <a:r>
              <a:rPr lang="fr-FR" dirty="0" err="1" smtClean="0"/>
              <a:t>backbone</a:t>
            </a:r>
            <a:r>
              <a:rPr lang="fr-FR" dirty="0" smtClean="0"/>
              <a:t> AZT/3TC)</a:t>
            </a:r>
          </a:p>
          <a:p>
            <a:pPr lvl="1"/>
            <a:r>
              <a:rPr lang="fr-FR" dirty="0" smtClean="0">
                <a:sym typeface="Wingdings"/>
              </a:rPr>
              <a:t> non infériorité du schéma avec EFV</a:t>
            </a:r>
          </a:p>
          <a:p>
            <a:pPr lvl="2"/>
            <a:r>
              <a:rPr lang="fr-FR" altLang="fr-FR" sz="1600" dirty="0" smtClean="0"/>
              <a:t>Taux </a:t>
            </a:r>
            <a:r>
              <a:rPr lang="fr-FR" altLang="fr-FR" sz="1600" dirty="0"/>
              <a:t>de transmission observé : 0,5 % (2/374)</a:t>
            </a:r>
          </a:p>
          <a:p>
            <a:pPr lvl="3"/>
            <a:r>
              <a:rPr lang="fr-FR" altLang="fr-FR" sz="1800" dirty="0"/>
              <a:t>1 transmission in utero sous LPV/r</a:t>
            </a:r>
          </a:p>
          <a:p>
            <a:pPr lvl="3"/>
            <a:r>
              <a:rPr lang="fr-FR" altLang="fr-FR" sz="1800" dirty="0"/>
              <a:t>1 transmission pendant l'allaitement sous LPV/r</a:t>
            </a:r>
          </a:p>
          <a:p>
            <a:pPr lvl="1"/>
            <a:r>
              <a:rPr lang="fr-FR" altLang="fr-FR" sz="2000" dirty="0"/>
              <a:t>Taux de survie sans infection par le VIH à la fin de l'étude</a:t>
            </a:r>
          </a:p>
          <a:p>
            <a:pPr lvl="2"/>
            <a:r>
              <a:rPr lang="fr-FR" altLang="fr-FR" sz="1800" dirty="0"/>
              <a:t>97,2 % sous EFV vs 92,9 % sous LPV/r, p = 0,10</a:t>
            </a:r>
          </a:p>
          <a:p>
            <a:pPr lvl="2"/>
            <a:endParaRPr lang="fr-FR" dirty="0"/>
          </a:p>
        </p:txBody>
      </p:sp>
      <p:graphicFrame>
        <p:nvGraphicFramePr>
          <p:cNvPr id="5" name="Group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846857"/>
              </p:ext>
            </p:extLst>
          </p:nvPr>
        </p:nvGraphicFramePr>
        <p:xfrm>
          <a:off x="666750" y="3757083"/>
          <a:ext cx="7997824" cy="1620574"/>
        </p:xfrm>
        <a:graphic>
          <a:graphicData uri="http://schemas.openxmlformats.org/drawingml/2006/table">
            <a:tbl>
              <a:tblPr/>
              <a:tblGrid>
                <a:gridCol w="3037482"/>
                <a:gridCol w="1855443"/>
                <a:gridCol w="2003879"/>
                <a:gridCol w="1101020"/>
              </a:tblGrid>
              <a:tr h="3122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3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Arial" charset="0"/>
                      </a:endParaRPr>
                    </a:p>
                  </a:txBody>
                  <a:tcPr marL="91447" marR="91447" marT="33785" marB="33785"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EFV</a:t>
                      </a:r>
                    </a:p>
                  </a:txBody>
                  <a:tcPr marL="91447" marR="91447" marT="33785" marB="33785"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LPV/r</a:t>
                      </a:r>
                    </a:p>
                  </a:txBody>
                  <a:tcPr marL="91447" marR="91447" marT="33785" marB="33785"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marL="91447" marR="91447" marT="33785" marB="33785"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Naissance prématurée</a:t>
                      </a:r>
                    </a:p>
                  </a:txBody>
                  <a:tcPr marL="91447" marR="91447" marT="33785" marB="33785"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14,7 % (26/177)</a:t>
                      </a:r>
                    </a:p>
                  </a:txBody>
                  <a:tcPr marL="91447" marR="91447" marT="33785" marB="33785"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16,2 % (29/179)</a:t>
                      </a:r>
                    </a:p>
                  </a:txBody>
                  <a:tcPr marL="91447" marR="91447" marT="33785" marB="33785"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0,70</a:t>
                      </a:r>
                    </a:p>
                  </a:txBody>
                  <a:tcPr marL="91447" marR="91447" marT="33785" marB="33785"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52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Fausses couches et mort-nés</a:t>
                      </a:r>
                    </a:p>
                  </a:txBody>
                  <a:tcPr marL="91447" marR="91447" marT="33785" marB="33785"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3,7 % (7/187)</a:t>
                      </a:r>
                    </a:p>
                  </a:txBody>
                  <a:tcPr marL="91447" marR="91447" marT="33785" marB="33785"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2,6 % (5/190)</a:t>
                      </a:r>
                    </a:p>
                  </a:txBody>
                  <a:tcPr marL="91447" marR="91447" marT="33785" marB="33785"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0,57</a:t>
                      </a:r>
                    </a:p>
                  </a:txBody>
                  <a:tcPr marL="91447" marR="91447" marT="33785" marB="33785"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Mort du nouveau-né avant J28</a:t>
                      </a:r>
                    </a:p>
                  </a:txBody>
                  <a:tcPr marL="91447" marR="91447" marT="33785" marB="33785"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2,7 % (5/187)</a:t>
                      </a:r>
                    </a:p>
                  </a:txBody>
                  <a:tcPr marL="91447" marR="91447" marT="33785" marB="33785"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4,2 % (8/190)</a:t>
                      </a:r>
                    </a:p>
                  </a:txBody>
                  <a:tcPr marL="91447" marR="91447" marT="33785" marB="33785"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0,57</a:t>
                      </a:r>
                    </a:p>
                  </a:txBody>
                  <a:tcPr marL="91447" marR="91447" marT="33785" marB="33785"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921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Quelques essais (2) : ANRS 12174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6765879"/>
              </p:ext>
            </p:extLst>
          </p:nvPr>
        </p:nvGraphicFramePr>
        <p:xfrm>
          <a:off x="211138" y="1678517"/>
          <a:ext cx="8932862" cy="375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8699"/>
                <a:gridCol w="1473136"/>
                <a:gridCol w="1281034"/>
                <a:gridCol w="1468127"/>
                <a:gridCol w="1623056"/>
                <a:gridCol w="1488810"/>
              </a:tblGrid>
              <a:tr h="431778">
                <a:tc>
                  <a:txBody>
                    <a:bodyPr/>
                    <a:lstStyle/>
                    <a:p>
                      <a:r>
                        <a:rPr lang="fr-FR" sz="1200" b="1" dirty="0" smtClean="0">
                          <a:solidFill>
                            <a:srgbClr val="FFFF66"/>
                          </a:solidFill>
                        </a:rPr>
                        <a:t>Etudes</a:t>
                      </a:r>
                      <a:endParaRPr lang="fr-FR" sz="1200" b="1" dirty="0">
                        <a:solidFill>
                          <a:srgbClr val="FFFF66"/>
                        </a:solidFill>
                      </a:endParaRP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rgbClr val="FFFF66"/>
                          </a:solidFill>
                        </a:rPr>
                        <a:t>CD4 mère</a:t>
                      </a:r>
                      <a:endParaRPr lang="fr-FR" sz="1200" b="1" dirty="0">
                        <a:solidFill>
                          <a:srgbClr val="FFFF66"/>
                        </a:solidFill>
                      </a:endParaRP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rgbClr val="FFFF66"/>
                          </a:solidFill>
                        </a:rPr>
                        <a:t>ARV utilisé</a:t>
                      </a:r>
                      <a:endParaRPr lang="fr-FR" sz="1200" b="1" dirty="0">
                        <a:solidFill>
                          <a:srgbClr val="FFFF66"/>
                        </a:solidFill>
                      </a:endParaRP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rgbClr val="FFFF66"/>
                          </a:solidFill>
                        </a:rPr>
                        <a:t>Durée ARV </a:t>
                      </a:r>
                      <a:r>
                        <a:rPr lang="fr-FR" sz="1200" b="1" dirty="0" err="1" smtClean="0">
                          <a:solidFill>
                            <a:srgbClr val="FFFF66"/>
                          </a:solidFill>
                        </a:rPr>
                        <a:t>PrEP</a:t>
                      </a:r>
                      <a:endParaRPr lang="fr-FR" sz="1200" b="1" dirty="0">
                        <a:solidFill>
                          <a:srgbClr val="FFFF66"/>
                        </a:solidFill>
                      </a:endParaRP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rgbClr val="FFFF66"/>
                          </a:solidFill>
                        </a:rPr>
                        <a:t>Durée exposition ARV</a:t>
                      </a:r>
                      <a:endParaRPr lang="fr-FR" sz="1200" b="1" dirty="0">
                        <a:solidFill>
                          <a:srgbClr val="FFFF66"/>
                        </a:solidFill>
                      </a:endParaRP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rgbClr val="FFFF66"/>
                          </a:solidFill>
                        </a:rPr>
                        <a:t>Transmission post-natale</a:t>
                      </a:r>
                      <a:endParaRPr lang="fr-FR" sz="1200" b="1" dirty="0">
                        <a:solidFill>
                          <a:srgbClr val="FFFF66"/>
                        </a:solidFill>
                      </a:endParaRP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0066"/>
                    </a:solidFill>
                  </a:tcPr>
                </a:tc>
              </a:tr>
              <a:tr h="431778"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PEPI (Malawi)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&gt; 200</a:t>
                      </a:r>
                      <a:br>
                        <a:rPr lang="fr-FR" sz="1200" b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Médiane &gt; 400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NVP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Max 14 S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13</a:t>
                      </a:r>
                      <a:r>
                        <a:rPr lang="fr-FR" sz="1200" b="0" baseline="0" dirty="0" smtClean="0">
                          <a:solidFill>
                            <a:schemeClr val="bg1"/>
                          </a:solidFill>
                        </a:rPr>
                        <a:t> % encore exposés à M18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S6-M9 : 5,2 %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1778"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PEPI (Malawi)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&gt; 200</a:t>
                      </a:r>
                      <a:br>
                        <a:rPr lang="fr-FR" sz="1200" b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Médiane &gt; 400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NVP + ZDV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Max 14 S</a:t>
                      </a: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13</a:t>
                      </a:r>
                      <a:r>
                        <a:rPr lang="fr-FR" sz="1200" b="0" baseline="0" dirty="0" smtClean="0">
                          <a:solidFill>
                            <a:schemeClr val="bg1"/>
                          </a:solidFill>
                        </a:rPr>
                        <a:t> % encore exposés à M18</a:t>
                      </a:r>
                      <a:endParaRPr lang="fr-FR" sz="12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S6-M9 : 6,3 %</a:t>
                      </a: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609578"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SWEN (Ouganda, Ethiopie, Inde)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&gt; 200</a:t>
                      </a:r>
                      <a:br>
                        <a:rPr lang="fr-FR" sz="1200" b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Médiane &gt; 400</a:t>
                      </a: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NVP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Max 6 S</a:t>
                      </a: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32 </a:t>
                      </a:r>
                      <a:r>
                        <a:rPr lang="fr-FR" sz="1200" b="0" baseline="0" dirty="0" smtClean="0">
                          <a:solidFill>
                            <a:schemeClr val="bg1"/>
                          </a:solidFill>
                        </a:rPr>
                        <a:t>% encore exposés à M6</a:t>
                      </a:r>
                      <a:endParaRPr lang="fr-FR" sz="12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S6-M9 : 4,3 %</a:t>
                      </a: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1778"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MITRA</a:t>
                      </a:r>
                      <a:r>
                        <a:rPr lang="fr-FR" sz="1200" b="0" baseline="0" dirty="0" smtClean="0">
                          <a:solidFill>
                            <a:schemeClr val="bg1"/>
                          </a:solidFill>
                        </a:rPr>
                        <a:t> (Tanzanie)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269-611</a:t>
                      </a:r>
                      <a:br>
                        <a:rPr lang="fr-FR" sz="1200" b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Médiane 411</a:t>
                      </a: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3TC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Max 6 M</a:t>
                      </a: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Médiane 18 S</a:t>
                      </a: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S6-M6 : 1,1 %</a:t>
                      </a: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1778"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BAN (Malawi)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&gt; 250</a:t>
                      </a:r>
                      <a:br>
                        <a:rPr lang="fr-FR" sz="1200" b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Médiane 440</a:t>
                      </a: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NVP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Max 6 M</a:t>
                      </a: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96 % arrêt</a:t>
                      </a:r>
                      <a:r>
                        <a:rPr lang="fr-FR" sz="1200" b="0" baseline="0" dirty="0" smtClean="0">
                          <a:solidFill>
                            <a:schemeClr val="bg1"/>
                          </a:solidFill>
                        </a:rPr>
                        <a:t> avant S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32</a:t>
                      </a: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S2-M6 : 1,7 %</a:t>
                      </a:r>
                      <a:br>
                        <a:rPr lang="fr-FR" sz="1200" b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S2-S48 : 4 %</a:t>
                      </a: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1778"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HPTN 046 (Afrique du Sud)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&gt; 350</a:t>
                      </a:r>
                      <a:br>
                        <a:rPr lang="fr-FR" sz="1200" b="0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Médiane 530</a:t>
                      </a: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NVP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Max 6</a:t>
                      </a:r>
                      <a:r>
                        <a:rPr lang="fr-FR" sz="1200" b="0" baseline="0" dirty="0" smtClean="0">
                          <a:solidFill>
                            <a:schemeClr val="bg1"/>
                          </a:solidFill>
                        </a:rPr>
                        <a:t> M</a:t>
                      </a:r>
                      <a:endParaRPr lang="fr-FR" sz="1200" b="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&gt; 6 M</a:t>
                      </a: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S6-M12 : 1,7%</a:t>
                      </a: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98674"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rgbClr val="FFFF00"/>
                          </a:solidFill>
                        </a:rPr>
                        <a:t>ANRS 12174</a:t>
                      </a:r>
                      <a:endParaRPr lang="fr-FR" sz="1200" b="0" dirty="0">
                        <a:solidFill>
                          <a:srgbClr val="FFFF00"/>
                        </a:solidFill>
                      </a:endParaRP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rgbClr val="FFFF00"/>
                          </a:solidFill>
                        </a:rPr>
                        <a:t>&gt; 350</a:t>
                      </a:r>
                      <a:br>
                        <a:rPr lang="fr-FR" sz="1200" b="0" dirty="0" smtClean="0">
                          <a:solidFill>
                            <a:srgbClr val="FFFF00"/>
                          </a:solidFill>
                        </a:rPr>
                      </a:br>
                      <a:r>
                        <a:rPr lang="fr-FR" sz="1200" b="0" dirty="0" smtClean="0">
                          <a:solidFill>
                            <a:srgbClr val="FFFF00"/>
                          </a:solidFill>
                        </a:rPr>
                        <a:t>Médiane 578</a:t>
                      </a: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rgbClr val="FFFF00"/>
                          </a:solidFill>
                        </a:rPr>
                        <a:t>LPV/r</a:t>
                      </a:r>
                      <a:br>
                        <a:rPr lang="fr-FR" sz="1200" b="0" dirty="0" smtClean="0">
                          <a:solidFill>
                            <a:srgbClr val="FFFF00"/>
                          </a:solidFill>
                        </a:rPr>
                      </a:br>
                      <a:r>
                        <a:rPr lang="fr-FR" sz="1200" b="0" dirty="0" smtClean="0">
                          <a:solidFill>
                            <a:srgbClr val="FFFF00"/>
                          </a:solidFill>
                        </a:rPr>
                        <a:t>ou 3TC</a:t>
                      </a:r>
                      <a:endParaRPr lang="fr-FR" sz="1200" b="0" dirty="0">
                        <a:solidFill>
                          <a:srgbClr val="FFFF00"/>
                        </a:solidFill>
                      </a:endParaRP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rgbClr val="FFFF00"/>
                          </a:solidFill>
                        </a:rPr>
                        <a:t>Max 12</a:t>
                      </a:r>
                      <a:r>
                        <a:rPr lang="fr-FR" sz="1200" b="0" baseline="0" dirty="0" smtClean="0">
                          <a:solidFill>
                            <a:srgbClr val="FFFF00"/>
                          </a:solidFill>
                        </a:rPr>
                        <a:t> M</a:t>
                      </a:r>
                      <a:endParaRPr lang="fr-FR" sz="1200" b="0" dirty="0" smtClean="0">
                        <a:solidFill>
                          <a:srgbClr val="FFFF00"/>
                        </a:solidFill>
                      </a:endParaRP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rgbClr val="FFFF00"/>
                          </a:solidFill>
                        </a:rPr>
                        <a:t>Max 12 M</a:t>
                      </a: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dirty="0" smtClean="0">
                          <a:solidFill>
                            <a:srgbClr val="FFFF00"/>
                          </a:solidFill>
                        </a:rPr>
                        <a:t>J7-M12 : 1,4 %</a:t>
                      </a:r>
                      <a:br>
                        <a:rPr lang="fr-FR" sz="1200" b="0" dirty="0" smtClean="0">
                          <a:solidFill>
                            <a:srgbClr val="FFFF00"/>
                          </a:solidFill>
                        </a:rPr>
                      </a:br>
                      <a:r>
                        <a:rPr lang="fr-FR" sz="1200" b="0" dirty="0" smtClean="0">
                          <a:solidFill>
                            <a:srgbClr val="FFFF00"/>
                          </a:solidFill>
                        </a:rPr>
                        <a:t>J7-M6 : 0,7 %</a:t>
                      </a:r>
                    </a:p>
                  </a:txBody>
                  <a:tcPr marL="91436" marR="91436" marT="38089" marB="38089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290638" y="826585"/>
            <a:ext cx="6600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LPV vs 3Tc monothérapie du nouveau-né pendant l’allaitement.</a:t>
            </a:r>
            <a:endParaRPr lang="fr-FR" dirty="0"/>
          </a:p>
        </p:txBody>
      </p:sp>
      <p:sp>
        <p:nvSpPr>
          <p:cNvPr id="3" name="Cadre 2"/>
          <p:cNvSpPr/>
          <p:nvPr/>
        </p:nvSpPr>
        <p:spPr bwMode="auto">
          <a:xfrm>
            <a:off x="211138" y="4878917"/>
            <a:ext cx="8932862" cy="635000"/>
          </a:xfrm>
          <a:prstGeom prst="fram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14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altLang="fr-FR" dirty="0" smtClean="0"/>
              <a:t>l'option B+ !!!!</a:t>
            </a:r>
          </a:p>
        </p:txBody>
      </p:sp>
      <p:sp>
        <p:nvSpPr>
          <p:cNvPr id="185346" name="Espace réservé du contenu 5"/>
          <p:cNvSpPr>
            <a:spLocks noGrp="1"/>
          </p:cNvSpPr>
          <p:nvPr>
            <p:ph idx="1"/>
          </p:nvPr>
        </p:nvSpPr>
        <p:spPr>
          <a:xfrm>
            <a:off x="457201" y="3572933"/>
            <a:ext cx="8507413" cy="1884099"/>
          </a:xfrm>
        </p:spPr>
        <p:txBody>
          <a:bodyPr/>
          <a:lstStyle/>
          <a:p>
            <a:pPr lvl="1">
              <a:lnSpc>
                <a:spcPct val="120000"/>
              </a:lnSpc>
            </a:pPr>
            <a:r>
              <a:rPr lang="fr-FR" altLang="fr-FR" sz="1400" dirty="0" smtClean="0"/>
              <a:t>Option B : jusqu'à la fin de l'allaitement</a:t>
            </a:r>
          </a:p>
          <a:p>
            <a:pPr lvl="1">
              <a:lnSpc>
                <a:spcPct val="120000"/>
              </a:lnSpc>
            </a:pPr>
            <a:r>
              <a:rPr lang="fr-FR" altLang="fr-FR" sz="1400" dirty="0" smtClean="0"/>
              <a:t>Option B +, à vie !</a:t>
            </a:r>
          </a:p>
          <a:p>
            <a:pPr lvl="1">
              <a:lnSpc>
                <a:spcPct val="120000"/>
              </a:lnSpc>
            </a:pPr>
            <a:endParaRPr lang="fr-FR" altLang="fr-FR" sz="1400" dirty="0" smtClean="0"/>
          </a:p>
          <a:p>
            <a:pPr>
              <a:lnSpc>
                <a:spcPct val="120000"/>
              </a:lnSpc>
            </a:pPr>
            <a:r>
              <a:rPr lang="fr-FR" altLang="fr-FR" sz="1600" dirty="0" smtClean="0"/>
              <a:t>Depuis 2013, l'OMS recommande aux pays qui le peuvent de recourir au schéma B+</a:t>
            </a:r>
            <a:endParaRPr lang="fr-FR" altLang="fr-FR" sz="1600" dirty="0"/>
          </a:p>
          <a:p>
            <a:pPr lvl="1">
              <a:lnSpc>
                <a:spcPct val="120000"/>
              </a:lnSpc>
            </a:pPr>
            <a:r>
              <a:rPr lang="fr-FR" altLang="fr-FR" sz="1600" dirty="0" smtClean="0"/>
              <a:t>20 pays d’Afrique subsaharienne en 2014</a:t>
            </a:r>
          </a:p>
        </p:txBody>
      </p:sp>
      <p:sp>
        <p:nvSpPr>
          <p:cNvPr id="185347" name="Text Box 3"/>
          <p:cNvSpPr txBox="1">
            <a:spLocks noChangeArrowheads="1"/>
          </p:cNvSpPr>
          <p:nvPr/>
        </p:nvSpPr>
        <p:spPr bwMode="auto">
          <a:xfrm>
            <a:off x="6335714" y="5486136"/>
            <a:ext cx="28082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GB" altLang="fr-FR" sz="1200" i="1">
                <a:solidFill>
                  <a:srgbClr val="FFFFFF"/>
                </a:solidFill>
              </a:rPr>
              <a:t>Ahmed S, CROI 2014, Abs. 158</a:t>
            </a:r>
          </a:p>
        </p:txBody>
      </p:sp>
      <p:grpSp>
        <p:nvGrpSpPr>
          <p:cNvPr id="185348" name="Groupe 11"/>
          <p:cNvGrpSpPr>
            <a:grpSpLocks/>
          </p:cNvGrpSpPr>
          <p:nvPr/>
        </p:nvGrpSpPr>
        <p:grpSpPr bwMode="auto">
          <a:xfrm>
            <a:off x="457201" y="1443299"/>
            <a:ext cx="8469314" cy="1320272"/>
            <a:chOff x="1370013" y="1731963"/>
            <a:chExt cx="7558131" cy="1584325"/>
          </a:xfrm>
        </p:grpSpPr>
        <p:sp>
          <p:nvSpPr>
            <p:cNvPr id="185350" name="Rectangle à coins arrondis 20"/>
            <p:cNvSpPr>
              <a:spLocks noChangeArrowheads="1"/>
            </p:cNvSpPr>
            <p:nvPr/>
          </p:nvSpPr>
          <p:spPr bwMode="auto">
            <a:xfrm>
              <a:off x="1370013" y="1731963"/>
              <a:ext cx="1298659" cy="57308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fr-FR" altLang="fr-FR" sz="1400" b="1">
                  <a:solidFill>
                    <a:srgbClr val="000066"/>
                  </a:solidFill>
                  <a:ea typeface="ＭＳ Ｐゴシック" pitchFamily="34" charset="-128"/>
                </a:rPr>
                <a:t>Grossesse</a:t>
              </a:r>
            </a:p>
          </p:txBody>
        </p:sp>
        <p:sp>
          <p:nvSpPr>
            <p:cNvPr id="185351" name="Rectangle à coins arrondis 20"/>
            <p:cNvSpPr>
              <a:spLocks noChangeArrowheads="1"/>
            </p:cNvSpPr>
            <p:nvPr/>
          </p:nvSpPr>
          <p:spPr bwMode="auto">
            <a:xfrm>
              <a:off x="2668672" y="1731963"/>
              <a:ext cx="1384428" cy="57308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fr-FR" altLang="fr-FR" sz="1400" b="1" dirty="0">
                  <a:solidFill>
                    <a:srgbClr val="000066"/>
                  </a:solidFill>
                  <a:ea typeface="ＭＳ Ｐゴシック" pitchFamily="34" charset="-128"/>
                </a:rPr>
                <a:t>Travail et accouchement</a:t>
              </a:r>
            </a:p>
          </p:txBody>
        </p:sp>
        <p:sp>
          <p:nvSpPr>
            <p:cNvPr id="185352" name="Rectangle à coins arrondis 20"/>
            <p:cNvSpPr>
              <a:spLocks noChangeArrowheads="1"/>
            </p:cNvSpPr>
            <p:nvPr/>
          </p:nvSpPr>
          <p:spPr bwMode="auto">
            <a:xfrm>
              <a:off x="4053101" y="1731963"/>
              <a:ext cx="1272357" cy="57308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r>
                <a:rPr lang="fr-FR" altLang="fr-FR" sz="1400" b="1" dirty="0">
                  <a:solidFill>
                    <a:srgbClr val="000066"/>
                  </a:solidFill>
                  <a:ea typeface="ＭＳ Ｐゴシック" pitchFamily="34" charset="-128"/>
                </a:rPr>
                <a:t>Allaitement</a:t>
              </a:r>
            </a:p>
          </p:txBody>
        </p:sp>
        <p:sp>
          <p:nvSpPr>
            <p:cNvPr id="185353" name="Flèche vers la droite 2"/>
            <p:cNvSpPr>
              <a:spLocks noChangeArrowheads="1"/>
            </p:cNvSpPr>
            <p:nvPr/>
          </p:nvSpPr>
          <p:spPr bwMode="auto">
            <a:xfrm>
              <a:off x="1403350" y="2493964"/>
              <a:ext cx="6180138" cy="822324"/>
            </a:xfrm>
            <a:prstGeom prst="rightArrow">
              <a:avLst>
                <a:gd name="adj1" fmla="val 77389"/>
                <a:gd name="adj2" fmla="val 49999"/>
              </a:avLst>
            </a:prstGeom>
            <a:solidFill>
              <a:srgbClr val="FFFF6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altLang="fr-FR" sz="2400" b="1">
                <a:solidFill>
                  <a:srgbClr val="FFFFFF"/>
                </a:solidFill>
              </a:endParaRPr>
            </a:p>
          </p:txBody>
        </p:sp>
        <p:sp>
          <p:nvSpPr>
            <p:cNvPr id="185354" name="ZoneTexte 3"/>
            <p:cNvSpPr txBox="1">
              <a:spLocks noChangeArrowheads="1"/>
            </p:cNvSpPr>
            <p:nvPr/>
          </p:nvSpPr>
          <p:spPr bwMode="auto">
            <a:xfrm>
              <a:off x="1825856" y="2493966"/>
              <a:ext cx="3070059" cy="738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400" b="1" dirty="0">
                  <a:solidFill>
                    <a:srgbClr val="000066"/>
                  </a:solidFill>
                </a:rPr>
                <a:t>Traitement ARV de la mère </a:t>
              </a:r>
              <a:r>
                <a:rPr lang="fr-FR" altLang="fr-FR" sz="2000" b="1" dirty="0">
                  <a:solidFill>
                    <a:srgbClr val="000066"/>
                  </a:solidFill>
                </a:rPr>
                <a:t>à vie</a:t>
              </a:r>
            </a:p>
            <a:p>
              <a:pPr algn="ctr"/>
              <a:r>
                <a:rPr lang="fr-FR" altLang="fr-FR" sz="1400" b="1" dirty="0">
                  <a:solidFill>
                    <a:srgbClr val="000066"/>
                  </a:solidFill>
                </a:rPr>
                <a:t>(STR : TDF + 3TC/FTC + EFV)</a:t>
              </a:r>
            </a:p>
          </p:txBody>
        </p:sp>
        <p:sp>
          <p:nvSpPr>
            <p:cNvPr id="185355" name="Rectangle 9"/>
            <p:cNvSpPr>
              <a:spLocks noChangeArrowheads="1"/>
            </p:cNvSpPr>
            <p:nvPr/>
          </p:nvSpPr>
          <p:spPr bwMode="auto">
            <a:xfrm>
              <a:off x="7634288" y="2703513"/>
              <a:ext cx="1293856" cy="443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altLang="fr-FR" b="1" dirty="0">
                  <a:solidFill>
                    <a:srgbClr val="FFFFFF"/>
                  </a:solidFill>
                  <a:ea typeface="ＭＳ Ｐゴシック" pitchFamily="34" charset="-128"/>
                </a:rPr>
                <a:t>Option B+</a:t>
              </a:r>
              <a:endParaRPr lang="fr-FR" altLang="fr-FR" dirty="0">
                <a:solidFill>
                  <a:srgbClr val="FFFFFF"/>
                </a:solidFill>
                <a:ea typeface="ＭＳ Ｐゴシック" pitchFamily="34" charset="-128"/>
              </a:endParaRPr>
            </a:p>
          </p:txBody>
        </p:sp>
      </p:grpSp>
      <p:grpSp>
        <p:nvGrpSpPr>
          <p:cNvPr id="8" name="Grouper 7"/>
          <p:cNvGrpSpPr/>
          <p:nvPr/>
        </p:nvGrpSpPr>
        <p:grpSpPr>
          <a:xfrm>
            <a:off x="4974166" y="1443299"/>
            <a:ext cx="4161322" cy="477573"/>
            <a:chOff x="4974166" y="1443299"/>
            <a:chExt cx="4161322" cy="477573"/>
          </a:xfrm>
        </p:grpSpPr>
        <p:grpSp>
          <p:nvGrpSpPr>
            <p:cNvPr id="7" name="Grouper 6"/>
            <p:cNvGrpSpPr/>
            <p:nvPr/>
          </p:nvGrpSpPr>
          <p:grpSpPr>
            <a:xfrm>
              <a:off x="4974166" y="1443299"/>
              <a:ext cx="3825888" cy="477573"/>
              <a:chOff x="4974166" y="1443299"/>
              <a:chExt cx="3825888" cy="477573"/>
            </a:xfrm>
          </p:grpSpPr>
          <p:sp>
            <p:nvSpPr>
              <p:cNvPr id="13" name="Rectangle à coins arrondis 20"/>
              <p:cNvSpPr>
                <a:spLocks noChangeArrowheads="1"/>
              </p:cNvSpPr>
              <p:nvPr/>
            </p:nvSpPr>
            <p:spPr bwMode="auto">
              <a:xfrm>
                <a:off x="7344833" y="1443299"/>
                <a:ext cx="1455221" cy="477573"/>
              </a:xfrm>
              <a:prstGeom prst="roundRect">
                <a:avLst>
                  <a:gd name="adj" fmla="val 16667"/>
                </a:avLst>
              </a:pr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 eaLnBrk="0" hangingPunct="0">
                  <a:spcBef>
                    <a:spcPct val="50000"/>
                  </a:spcBef>
                </a:pPr>
                <a:r>
                  <a:rPr lang="fr-FR" altLang="fr-FR" sz="1400" b="1" dirty="0">
                    <a:solidFill>
                      <a:srgbClr val="000066"/>
                    </a:solidFill>
                    <a:ea typeface="ＭＳ Ｐゴシック" pitchFamily="34" charset="-128"/>
                  </a:rPr>
                  <a:t>Grossesse</a:t>
                </a:r>
              </a:p>
            </p:txBody>
          </p:sp>
          <p:cxnSp>
            <p:nvCxnSpPr>
              <p:cNvPr id="3" name="Connecteur droit 2"/>
              <p:cNvCxnSpPr/>
              <p:nvPr/>
            </p:nvCxnSpPr>
            <p:spPr bwMode="auto">
              <a:xfrm flipV="1">
                <a:off x="4974166" y="1693333"/>
                <a:ext cx="2296584" cy="2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bg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22" name="Rectangle à coins arrondis 20"/>
            <p:cNvSpPr>
              <a:spLocks noChangeArrowheads="1"/>
            </p:cNvSpPr>
            <p:nvPr/>
          </p:nvSpPr>
          <p:spPr bwMode="auto">
            <a:xfrm>
              <a:off x="8793740" y="1443299"/>
              <a:ext cx="341748" cy="477573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 eaLnBrk="0" hangingPunct="0">
                <a:spcBef>
                  <a:spcPct val="50000"/>
                </a:spcBef>
              </a:pPr>
              <a:endParaRPr lang="fr-FR" altLang="fr-FR" sz="1400" b="1" dirty="0">
                <a:solidFill>
                  <a:srgbClr val="000066"/>
                </a:solidFill>
                <a:ea typeface="ＭＳ Ｐゴシック" pitchFamily="34" charset="-128"/>
              </a:endParaRPr>
            </a:p>
          </p:txBody>
        </p:sp>
      </p:grpSp>
      <p:cxnSp>
        <p:nvCxnSpPr>
          <p:cNvPr id="4" name="Connecteur droit 3"/>
          <p:cNvCxnSpPr/>
          <p:nvPr/>
        </p:nvCxnSpPr>
        <p:spPr bwMode="auto">
          <a:xfrm>
            <a:off x="4889501" y="2150533"/>
            <a:ext cx="0" cy="54332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4464050" y="2693855"/>
            <a:ext cx="8509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00" b="1" dirty="0" smtClean="0">
                <a:solidFill>
                  <a:srgbClr val="FFFF00"/>
                </a:solidFill>
              </a:rPr>
              <a:t>Fin de l’option B</a:t>
            </a:r>
            <a:endParaRPr lang="fr-FR" sz="1000" b="1" dirty="0">
              <a:solidFill>
                <a:srgbClr val="FFFF00"/>
              </a:solidFill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altLang="fr-FR" smtClean="0"/>
              <a:t>PTME : c'est l'option B+ qui doit prévaloir (2) </a:t>
            </a:r>
            <a:br>
              <a:rPr lang="fr-FR" altLang="fr-FR" smtClean="0"/>
            </a:br>
            <a:r>
              <a:rPr lang="fr-FR" altLang="fr-FR" smtClean="0"/>
              <a:t>Ses avantages</a:t>
            </a:r>
          </a:p>
        </p:txBody>
      </p:sp>
      <p:sp>
        <p:nvSpPr>
          <p:cNvPr id="187394" name="Espace réservé du contenu 2"/>
          <p:cNvSpPr>
            <a:spLocks noGrp="1"/>
          </p:cNvSpPr>
          <p:nvPr>
            <p:ph idx="1"/>
          </p:nvPr>
        </p:nvSpPr>
        <p:spPr>
          <a:xfrm>
            <a:off x="457201" y="1375833"/>
            <a:ext cx="8507413" cy="310091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altLang="fr-FR" dirty="0" smtClean="0"/>
              <a:t>Simplification du programme de PTME</a:t>
            </a:r>
          </a:p>
          <a:p>
            <a:pPr>
              <a:lnSpc>
                <a:spcPct val="150000"/>
              </a:lnSpc>
            </a:pPr>
            <a:r>
              <a:rPr lang="fr-FR" altLang="fr-FR" dirty="0" smtClean="0"/>
              <a:t>Amélioration de la santé maternelle</a:t>
            </a:r>
          </a:p>
          <a:p>
            <a:pPr>
              <a:lnSpc>
                <a:spcPct val="150000"/>
              </a:lnSpc>
            </a:pPr>
            <a:r>
              <a:rPr lang="fr-FR" altLang="fr-FR" dirty="0" smtClean="0"/>
              <a:t>Réduction de la transmission du VIH au partenaire</a:t>
            </a:r>
          </a:p>
          <a:p>
            <a:pPr>
              <a:lnSpc>
                <a:spcPct val="150000"/>
              </a:lnSpc>
            </a:pPr>
            <a:r>
              <a:rPr lang="fr-FR" altLang="fr-FR" dirty="0" smtClean="0"/>
              <a:t>Cohérence du discours !</a:t>
            </a:r>
          </a:p>
          <a:p>
            <a:pPr>
              <a:lnSpc>
                <a:spcPct val="150000"/>
              </a:lnSpc>
            </a:pPr>
            <a:r>
              <a:rPr lang="fr-FR" altLang="fr-FR" dirty="0" smtClean="0"/>
              <a:t>Efficacité de la PTME renforcée</a:t>
            </a:r>
          </a:p>
          <a:p>
            <a:pPr>
              <a:lnSpc>
                <a:spcPct val="150000"/>
              </a:lnSpc>
            </a:pPr>
            <a:r>
              <a:rPr lang="fr-FR" altLang="fr-FR" dirty="0" smtClean="0"/>
              <a:t>Coût-efficace</a:t>
            </a:r>
          </a:p>
          <a:p>
            <a:pPr marL="0" indent="0">
              <a:lnSpc>
                <a:spcPct val="150000"/>
              </a:lnSpc>
              <a:buNone/>
            </a:pPr>
            <a:endParaRPr lang="fr-FR" altLang="fr-FR" dirty="0" smtClean="0"/>
          </a:p>
        </p:txBody>
      </p:sp>
      <p:sp>
        <p:nvSpPr>
          <p:cNvPr id="187395" name="Text Box 3"/>
          <p:cNvSpPr txBox="1">
            <a:spLocks noChangeArrowheads="1"/>
          </p:cNvSpPr>
          <p:nvPr/>
        </p:nvSpPr>
        <p:spPr bwMode="auto">
          <a:xfrm>
            <a:off x="6335714" y="5486136"/>
            <a:ext cx="28082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GB" altLang="fr-FR" sz="1200" i="1">
                <a:solidFill>
                  <a:srgbClr val="FFFFFF"/>
                </a:solidFill>
              </a:rPr>
              <a:t>Ahmed S, CROI 2014, Abs. 158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L’excellent site </a:t>
            </a:r>
            <a:r>
              <a:rPr lang="fr-FR" dirty="0"/>
              <a:t>Internet </a:t>
            </a:r>
            <a:r>
              <a:rPr lang="fr-FR" dirty="0" smtClean="0"/>
              <a:t>du COREVIH !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812" r="-110"/>
          <a:stretch/>
        </p:blipFill>
        <p:spPr>
          <a:xfrm>
            <a:off x="886764" y="997434"/>
            <a:ext cx="4192939" cy="42597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Ruban vers le haut 6"/>
          <p:cNvSpPr/>
          <p:nvPr/>
        </p:nvSpPr>
        <p:spPr bwMode="auto">
          <a:xfrm>
            <a:off x="5234437" y="3154247"/>
            <a:ext cx="3527871" cy="1226207"/>
          </a:xfrm>
          <a:prstGeom prst="ribbon2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fr-FR" sz="1400" dirty="0">
                <a:solidFill>
                  <a:srgbClr val="000000"/>
                </a:solidFill>
              </a:rPr>
              <a:t>Accompagné du non moins excellent compte twitter du @</a:t>
            </a:r>
            <a:r>
              <a:rPr lang="fr-FR" sz="1400" dirty="0" err="1">
                <a:solidFill>
                  <a:srgbClr val="000000"/>
                </a:solidFill>
              </a:rPr>
              <a:t>coreVIH_B</a:t>
            </a:r>
            <a:endParaRPr lang="fr-FR" sz="1400" dirty="0">
              <a:solidFill>
                <a:srgbClr val="000000"/>
              </a:solidFill>
            </a:endParaRPr>
          </a:p>
        </p:txBody>
      </p:sp>
      <p:sp>
        <p:nvSpPr>
          <p:cNvPr id="9" name="Cadre 8"/>
          <p:cNvSpPr/>
          <p:nvPr/>
        </p:nvSpPr>
        <p:spPr bwMode="auto">
          <a:xfrm>
            <a:off x="3722190" y="2956034"/>
            <a:ext cx="1226134" cy="2301192"/>
          </a:xfrm>
          <a:prstGeom prst="frame">
            <a:avLst>
              <a:gd name="adj1" fmla="val 625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192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Très attendue, données sur la toxicité fœtale du ténofovir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75091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Dexa</a:t>
            </a:r>
            <a:r>
              <a:rPr lang="fr-FR" dirty="0" smtClean="0"/>
              <a:t> scan chez le nouveau-né…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sz="2000" dirty="0" smtClean="0"/>
              <a:t>Non randomisé, donc difficile à interpréter…</a:t>
            </a:r>
          </a:p>
          <a:p>
            <a:r>
              <a:rPr lang="fr-FR" sz="2000" dirty="0" smtClean="0"/>
              <a:t>Baisse significative du contenu minéral osseux (CMO) sous TDF</a:t>
            </a:r>
          </a:p>
          <a:p>
            <a:endParaRPr lang="fr-FR" dirty="0"/>
          </a:p>
          <a:p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964856"/>
              </p:ext>
            </p:extLst>
          </p:nvPr>
        </p:nvGraphicFramePr>
        <p:xfrm>
          <a:off x="557214" y="2639221"/>
          <a:ext cx="8108951" cy="619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3733"/>
                <a:gridCol w="2212736"/>
                <a:gridCol w="1921238"/>
                <a:gridCol w="1391244"/>
              </a:tblGrid>
              <a:tr h="309563"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rgbClr val="FFFF66"/>
                        </a:solidFill>
                      </a:endParaRPr>
                    </a:p>
                  </a:txBody>
                  <a:tcPr marL="91424" marR="91424" marT="38165" marB="38165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solidFill>
                            <a:srgbClr val="FFFF66"/>
                          </a:solidFill>
                        </a:rPr>
                        <a:t>Pas</a:t>
                      </a:r>
                      <a:r>
                        <a:rPr lang="fr-FR" sz="1300" baseline="0" dirty="0" smtClean="0">
                          <a:solidFill>
                            <a:srgbClr val="FFFF66"/>
                          </a:solidFill>
                        </a:rPr>
                        <a:t> de</a:t>
                      </a:r>
                      <a:r>
                        <a:rPr lang="fr-FR" sz="1300" dirty="0" smtClean="0">
                          <a:solidFill>
                            <a:srgbClr val="FFFF66"/>
                          </a:solidFill>
                        </a:rPr>
                        <a:t> TDF</a:t>
                      </a:r>
                      <a:endParaRPr lang="fr-FR" sz="1300" dirty="0">
                        <a:solidFill>
                          <a:srgbClr val="FFFF66"/>
                        </a:solidFill>
                      </a:endParaRPr>
                    </a:p>
                  </a:txBody>
                  <a:tcPr marL="91424" marR="91424" marT="38165" marB="38165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solidFill>
                            <a:srgbClr val="FFFF66"/>
                          </a:solidFill>
                        </a:rPr>
                        <a:t>TDF</a:t>
                      </a:r>
                      <a:endParaRPr lang="fr-FR" sz="1300" dirty="0">
                        <a:solidFill>
                          <a:srgbClr val="FFFF66"/>
                        </a:solidFill>
                      </a:endParaRPr>
                    </a:p>
                  </a:txBody>
                  <a:tcPr marL="91424" marR="91424" marT="38165" marB="38165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sz="1300" dirty="0" smtClean="0">
                          <a:solidFill>
                            <a:srgbClr val="FFFF66"/>
                          </a:solidFill>
                        </a:rPr>
                        <a:t>Δ</a:t>
                      </a:r>
                      <a:endParaRPr lang="fr-FR" sz="1300" dirty="0">
                        <a:solidFill>
                          <a:srgbClr val="FFFF66"/>
                        </a:solidFill>
                      </a:endParaRPr>
                    </a:p>
                  </a:txBody>
                  <a:tcPr marL="91424" marR="91424" marT="38165" marB="38165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</a:tr>
              <a:tr h="309563"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chemeClr val="bg1"/>
                          </a:solidFill>
                        </a:rPr>
                        <a:t>CMO CT moyen</a:t>
                      </a:r>
                      <a:endParaRPr lang="fr-FR" sz="1300" dirty="0">
                        <a:solidFill>
                          <a:schemeClr val="bg1"/>
                        </a:solidFill>
                      </a:endParaRPr>
                    </a:p>
                  </a:txBody>
                  <a:tcPr marL="91424" marR="91424" marT="38165" marB="38165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solidFill>
                            <a:schemeClr val="bg1"/>
                          </a:solidFill>
                        </a:rPr>
                        <a:t>63,8 g</a:t>
                      </a:r>
                      <a:endParaRPr lang="fr-FR" sz="1300" dirty="0">
                        <a:solidFill>
                          <a:schemeClr val="bg1"/>
                        </a:solidFill>
                      </a:endParaRPr>
                    </a:p>
                  </a:txBody>
                  <a:tcPr marL="91424" marR="91424" marT="38165" marB="38165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solidFill>
                            <a:schemeClr val="bg1"/>
                          </a:solidFill>
                        </a:rPr>
                        <a:t>56,0 g</a:t>
                      </a:r>
                      <a:endParaRPr lang="fr-FR" sz="1300" dirty="0">
                        <a:solidFill>
                          <a:schemeClr val="bg1"/>
                        </a:solidFill>
                      </a:endParaRPr>
                    </a:p>
                  </a:txBody>
                  <a:tcPr marL="91424" marR="91424" marT="38165" marB="38165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solidFill>
                            <a:schemeClr val="bg1"/>
                          </a:solidFill>
                        </a:rPr>
                        <a:t>-12,2 %</a:t>
                      </a:r>
                      <a:endParaRPr lang="fr-FR" sz="1300" dirty="0">
                        <a:solidFill>
                          <a:schemeClr val="bg1"/>
                        </a:solidFill>
                      </a:endParaRPr>
                    </a:p>
                  </a:txBody>
                  <a:tcPr marL="91424" marR="91424" marT="38165" marB="38165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160465"/>
              </p:ext>
            </p:extLst>
          </p:nvPr>
        </p:nvGraphicFramePr>
        <p:xfrm>
          <a:off x="508000" y="3857627"/>
          <a:ext cx="8110538" cy="914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4350"/>
                <a:gridCol w="4019550"/>
                <a:gridCol w="1036638"/>
              </a:tblGrid>
              <a:tr h="304712">
                <a:tc>
                  <a:txBody>
                    <a:bodyPr/>
                    <a:lstStyle/>
                    <a:p>
                      <a:endParaRPr lang="fr-FR" sz="1300" dirty="0">
                        <a:solidFill>
                          <a:srgbClr val="FFFF66"/>
                        </a:solidFill>
                      </a:endParaRPr>
                    </a:p>
                  </a:txBody>
                  <a:tcPr marL="91442" marR="91442" marT="38053" marB="38053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solidFill>
                            <a:srgbClr val="FFFF66"/>
                          </a:solidFill>
                        </a:rPr>
                        <a:t>Différence moyenne de CMO CT</a:t>
                      </a:r>
                      <a:endParaRPr lang="fr-FR" sz="1300" dirty="0">
                        <a:solidFill>
                          <a:srgbClr val="FFFF66"/>
                        </a:solidFill>
                      </a:endParaRPr>
                    </a:p>
                  </a:txBody>
                  <a:tcPr marL="91442" marR="91442" marT="38053" marB="38053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solidFill>
                            <a:srgbClr val="FFFF66"/>
                          </a:solidFill>
                        </a:rPr>
                        <a:t>p</a:t>
                      </a:r>
                      <a:endParaRPr lang="fr-FR" sz="1300" dirty="0">
                        <a:solidFill>
                          <a:srgbClr val="FFFF66"/>
                        </a:solidFill>
                      </a:endParaRPr>
                    </a:p>
                  </a:txBody>
                  <a:tcPr marL="91442" marR="91442" marT="38053" marB="38053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</a:tr>
              <a:tr h="304712"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chemeClr val="bg1"/>
                          </a:solidFill>
                        </a:rPr>
                        <a:t>CMO CT sans ajustement</a:t>
                      </a:r>
                      <a:endParaRPr lang="fr-FR" sz="1300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38053" marB="38053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solidFill>
                            <a:schemeClr val="bg1"/>
                          </a:solidFill>
                        </a:rPr>
                        <a:t>7,8 g plus faible dans le bras TDF</a:t>
                      </a:r>
                      <a:endParaRPr lang="fr-FR" sz="1300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38053" marB="38053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solidFill>
                            <a:schemeClr val="bg1"/>
                          </a:solidFill>
                        </a:rPr>
                        <a:t>0,002</a:t>
                      </a:r>
                      <a:endParaRPr lang="fr-FR" sz="1300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38053" marB="38053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47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dirty="0" smtClean="0">
                          <a:solidFill>
                            <a:schemeClr val="bg1"/>
                          </a:solidFill>
                        </a:rPr>
                        <a:t>CMO CT avec ajustement</a:t>
                      </a:r>
                    </a:p>
                  </a:txBody>
                  <a:tcPr marL="91442" marR="91442" marT="38053" marB="38053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solidFill>
                            <a:schemeClr val="bg1"/>
                          </a:solidFill>
                        </a:rPr>
                        <a:t>6,4 g plus faible dans le bras TDF</a:t>
                      </a:r>
                      <a:endParaRPr lang="fr-FR" sz="1300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38053" marB="38053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300" dirty="0" smtClean="0">
                          <a:solidFill>
                            <a:schemeClr val="bg1"/>
                          </a:solidFill>
                        </a:rPr>
                        <a:t>0,004</a:t>
                      </a:r>
                      <a:endParaRPr lang="fr-FR" sz="1300" dirty="0">
                        <a:solidFill>
                          <a:schemeClr val="bg1"/>
                        </a:solidFill>
                      </a:endParaRPr>
                    </a:p>
                  </a:txBody>
                  <a:tcPr marL="91442" marR="91442" marT="38053" marB="38053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6" name="Cadre 5"/>
          <p:cNvSpPr/>
          <p:nvPr/>
        </p:nvSpPr>
        <p:spPr bwMode="auto">
          <a:xfrm>
            <a:off x="7569200" y="3857627"/>
            <a:ext cx="1049338" cy="1019173"/>
          </a:xfrm>
          <a:prstGeom prst="frame">
            <a:avLst>
              <a:gd name="adj1" fmla="val 5023"/>
            </a:avLst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7769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1" name="Text Box 5"/>
          <p:cNvSpPr txBox="1">
            <a:spLocks noChangeArrowheads="1"/>
          </p:cNvSpPr>
          <p:nvPr/>
        </p:nvSpPr>
        <p:spPr bwMode="auto">
          <a:xfrm>
            <a:off x="8689810" y="38365"/>
            <a:ext cx="39862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fr-FR" sz="1000">
                <a:ea typeface="ＭＳ Ｐゴシック" pitchFamily="34" charset="-128"/>
              </a:rPr>
              <a:t>125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685800" y="1775355"/>
            <a:ext cx="7772400" cy="122502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/>
        </p:spPr>
        <p:txBody>
          <a:bodyPr anchor="ctr"/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fr-FR" sz="3600" kern="0" dirty="0">
                <a:solidFill>
                  <a:srgbClr val="FFFF66"/>
                </a:solidFill>
                <a:latin typeface="Trebuchet MS" pitchFamily="34" charset="0"/>
                <a:ea typeface="ＭＳ Ｐゴシック" pitchFamily="34" charset="-128"/>
                <a:cs typeface="+mj-cs"/>
              </a:rPr>
              <a:t>IV. Traitement ARV</a:t>
            </a:r>
          </a:p>
          <a:p>
            <a:pPr algn="ctr" eaLnBrk="0" hangingPunct="0">
              <a:lnSpc>
                <a:spcPct val="90000"/>
              </a:lnSpc>
              <a:defRPr/>
            </a:pPr>
            <a:r>
              <a:rPr lang="fr-FR" sz="2800" kern="0" dirty="0">
                <a:solidFill>
                  <a:srgbClr val="FFFF66"/>
                </a:solidFill>
                <a:latin typeface="Trebuchet MS" pitchFamily="34" charset="0"/>
                <a:ea typeface="ＭＳ Ｐゴシック" pitchFamily="34" charset="-128"/>
                <a:cs typeface="+mj-cs"/>
              </a:rPr>
              <a:t>Traitements chez les patients </a:t>
            </a:r>
            <a:br>
              <a:rPr lang="fr-FR" sz="2800" kern="0" dirty="0">
                <a:solidFill>
                  <a:srgbClr val="FFFF66"/>
                </a:solidFill>
                <a:latin typeface="Trebuchet MS" pitchFamily="34" charset="0"/>
                <a:ea typeface="ＭＳ Ｐゴシック" pitchFamily="34" charset="-128"/>
                <a:cs typeface="+mj-cs"/>
              </a:rPr>
            </a:br>
            <a:r>
              <a:rPr lang="fr-FR" sz="2800" kern="0" dirty="0">
                <a:solidFill>
                  <a:srgbClr val="FFFF66"/>
                </a:solidFill>
                <a:latin typeface="Trebuchet MS" pitchFamily="34" charset="0"/>
                <a:ea typeface="ＭＳ Ｐゴシック" pitchFamily="34" charset="-128"/>
                <a:cs typeface="+mj-cs"/>
              </a:rPr>
              <a:t>en suppression virologique </a:t>
            </a:r>
            <a:r>
              <a:rPr lang="fr-FR" sz="3600" kern="0" dirty="0">
                <a:solidFill>
                  <a:srgbClr val="FFFF66"/>
                </a:solidFill>
                <a:latin typeface="Trebuchet MS" pitchFamily="34" charset="0"/>
                <a:ea typeface="ＭＳ Ｐゴシック" pitchFamily="34" charset="-128"/>
                <a:cs typeface="+mj-cs"/>
              </a:rPr>
              <a:t/>
            </a:r>
            <a:br>
              <a:rPr lang="fr-FR" sz="3600" kern="0" dirty="0">
                <a:solidFill>
                  <a:srgbClr val="FFFF66"/>
                </a:solidFill>
                <a:latin typeface="Trebuchet MS" pitchFamily="34" charset="0"/>
                <a:ea typeface="ＭＳ Ｐゴシック" pitchFamily="34" charset="-128"/>
                <a:cs typeface="+mj-cs"/>
              </a:rPr>
            </a:br>
            <a:endParaRPr lang="fr-FR" sz="3600" kern="0" dirty="0">
              <a:solidFill>
                <a:srgbClr val="FFFF66"/>
              </a:solidFill>
              <a:latin typeface="Trebuchet MS" pitchFamily="34" charset="0"/>
              <a:ea typeface="ＭＳ Ｐゴシック" pitchFamily="34" charset="-128"/>
              <a:cs typeface="+mj-cs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Deux essais « STRATEGY 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/>
              <a:t>Strategy</a:t>
            </a:r>
            <a:r>
              <a:rPr lang="fr-FR" dirty="0" smtClean="0"/>
              <a:t> –PI</a:t>
            </a:r>
          </a:p>
          <a:p>
            <a:pPr lvl="1"/>
            <a:r>
              <a:rPr lang="fr-FR" dirty="0" smtClean="0"/>
              <a:t>Poursuite TDF/FTC/IP vs switch </a:t>
            </a:r>
            <a:r>
              <a:rPr lang="fr-FR" dirty="0" err="1" smtClean="0"/>
              <a:t>Stribild</a:t>
            </a:r>
            <a:r>
              <a:rPr lang="fr-FR" dirty="0" smtClean="0"/>
              <a:t>® (433 patients)</a:t>
            </a:r>
            <a:endParaRPr lang="fr-FR" dirty="0"/>
          </a:p>
        </p:txBody>
      </p:sp>
      <p:grpSp>
        <p:nvGrpSpPr>
          <p:cNvPr id="4" name="Groupe 61"/>
          <p:cNvGrpSpPr>
            <a:grpSpLocks/>
          </p:cNvGrpSpPr>
          <p:nvPr/>
        </p:nvGrpSpPr>
        <p:grpSpPr bwMode="auto">
          <a:xfrm>
            <a:off x="85725" y="2412538"/>
            <a:ext cx="4078288" cy="2379464"/>
            <a:chOff x="1225550" y="1716088"/>
            <a:chExt cx="4078288" cy="2855357"/>
          </a:xfrm>
        </p:grpSpPr>
        <p:sp>
          <p:nvSpPr>
            <p:cNvPr id="5" name="Rectangle 49"/>
            <p:cNvSpPr>
              <a:spLocks noChangeArrowheads="1"/>
            </p:cNvSpPr>
            <p:nvPr/>
          </p:nvSpPr>
          <p:spPr bwMode="auto">
            <a:xfrm>
              <a:off x="1828800" y="1941513"/>
              <a:ext cx="357188" cy="2181225"/>
            </a:xfrm>
            <a:prstGeom prst="rect">
              <a:avLst/>
            </a:prstGeom>
            <a:solidFill>
              <a:srgbClr val="FF33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6" name="Rectangle 51"/>
            <p:cNvSpPr>
              <a:spLocks noChangeArrowheads="1"/>
            </p:cNvSpPr>
            <p:nvPr/>
          </p:nvSpPr>
          <p:spPr bwMode="auto">
            <a:xfrm>
              <a:off x="3086100" y="4108450"/>
              <a:ext cx="350838" cy="14288"/>
            </a:xfrm>
            <a:prstGeom prst="rect">
              <a:avLst/>
            </a:prstGeom>
            <a:solidFill>
              <a:srgbClr val="FF33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7" name="Rectangle 53"/>
            <p:cNvSpPr>
              <a:spLocks noChangeArrowheads="1"/>
            </p:cNvSpPr>
            <p:nvPr/>
          </p:nvSpPr>
          <p:spPr bwMode="auto">
            <a:xfrm>
              <a:off x="4325938" y="3995738"/>
              <a:ext cx="358775" cy="127000"/>
            </a:xfrm>
            <a:prstGeom prst="rect">
              <a:avLst/>
            </a:prstGeom>
            <a:solidFill>
              <a:srgbClr val="FF33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8" name="Rectangle 55"/>
            <p:cNvSpPr>
              <a:spLocks noChangeArrowheads="1"/>
            </p:cNvSpPr>
            <p:nvPr/>
          </p:nvSpPr>
          <p:spPr bwMode="auto">
            <a:xfrm>
              <a:off x="2182813" y="2098675"/>
              <a:ext cx="350837" cy="2024063"/>
            </a:xfrm>
            <a:prstGeom prst="rect">
              <a:avLst/>
            </a:prstGeom>
            <a:solidFill>
              <a:srgbClr val="B7DEE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9" name="Rectangle 57"/>
            <p:cNvSpPr>
              <a:spLocks noChangeArrowheads="1"/>
            </p:cNvSpPr>
            <p:nvPr/>
          </p:nvSpPr>
          <p:spPr bwMode="auto">
            <a:xfrm>
              <a:off x="3436938" y="4086225"/>
              <a:ext cx="358775" cy="36513"/>
            </a:xfrm>
            <a:prstGeom prst="rect">
              <a:avLst/>
            </a:prstGeom>
            <a:solidFill>
              <a:srgbClr val="B7DEE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0" name="Rectangle 59"/>
            <p:cNvSpPr>
              <a:spLocks noChangeArrowheads="1"/>
            </p:cNvSpPr>
            <p:nvPr/>
          </p:nvSpPr>
          <p:spPr bwMode="auto">
            <a:xfrm>
              <a:off x="4684713" y="3854450"/>
              <a:ext cx="350837" cy="268288"/>
            </a:xfrm>
            <a:prstGeom prst="rect">
              <a:avLst/>
            </a:prstGeom>
            <a:solidFill>
              <a:srgbClr val="B7DEE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1" name="Rectangle 61"/>
            <p:cNvSpPr>
              <a:spLocks noChangeArrowheads="1"/>
            </p:cNvSpPr>
            <p:nvPr/>
          </p:nvSpPr>
          <p:spPr bwMode="auto">
            <a:xfrm>
              <a:off x="1570038" y="1803400"/>
              <a:ext cx="7937" cy="2316163"/>
            </a:xfrm>
            <a:prstGeom prst="rect">
              <a:avLst/>
            </a:prstGeom>
            <a:solidFill>
              <a:srgbClr val="FFFFFF"/>
            </a:solidFill>
            <a:ln w="7938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2" name="Freeform 62"/>
            <p:cNvSpPr>
              <a:spLocks noEditPoints="1"/>
            </p:cNvSpPr>
            <p:nvPr/>
          </p:nvSpPr>
          <p:spPr bwMode="auto">
            <a:xfrm>
              <a:off x="1528763" y="1800225"/>
              <a:ext cx="46037" cy="2322513"/>
            </a:xfrm>
            <a:custGeom>
              <a:avLst/>
              <a:gdLst>
                <a:gd name="T0" fmla="*/ 0 w 29"/>
                <a:gd name="T1" fmla="*/ 2147483647 h 1463"/>
                <a:gd name="T2" fmla="*/ 2147483647 w 29"/>
                <a:gd name="T3" fmla="*/ 2147483647 h 1463"/>
                <a:gd name="T4" fmla="*/ 2147483647 w 29"/>
                <a:gd name="T5" fmla="*/ 2147483647 h 1463"/>
                <a:gd name="T6" fmla="*/ 0 w 29"/>
                <a:gd name="T7" fmla="*/ 2147483647 h 1463"/>
                <a:gd name="T8" fmla="*/ 0 w 29"/>
                <a:gd name="T9" fmla="*/ 2147483647 h 1463"/>
                <a:gd name="T10" fmla="*/ 0 w 29"/>
                <a:gd name="T11" fmla="*/ 2147483647 h 1463"/>
                <a:gd name="T12" fmla="*/ 2147483647 w 29"/>
                <a:gd name="T13" fmla="*/ 2147483647 h 1463"/>
                <a:gd name="T14" fmla="*/ 2147483647 w 29"/>
                <a:gd name="T15" fmla="*/ 2147483647 h 1463"/>
                <a:gd name="T16" fmla="*/ 0 w 29"/>
                <a:gd name="T17" fmla="*/ 2147483647 h 1463"/>
                <a:gd name="T18" fmla="*/ 0 w 29"/>
                <a:gd name="T19" fmla="*/ 2147483647 h 1463"/>
                <a:gd name="T20" fmla="*/ 0 w 29"/>
                <a:gd name="T21" fmla="*/ 2147483647 h 1463"/>
                <a:gd name="T22" fmla="*/ 2147483647 w 29"/>
                <a:gd name="T23" fmla="*/ 2147483647 h 1463"/>
                <a:gd name="T24" fmla="*/ 2147483647 w 29"/>
                <a:gd name="T25" fmla="*/ 2147483647 h 1463"/>
                <a:gd name="T26" fmla="*/ 0 w 29"/>
                <a:gd name="T27" fmla="*/ 2147483647 h 1463"/>
                <a:gd name="T28" fmla="*/ 0 w 29"/>
                <a:gd name="T29" fmla="*/ 2147483647 h 1463"/>
                <a:gd name="T30" fmla="*/ 0 w 29"/>
                <a:gd name="T31" fmla="*/ 2147483647 h 1463"/>
                <a:gd name="T32" fmla="*/ 2147483647 w 29"/>
                <a:gd name="T33" fmla="*/ 2147483647 h 1463"/>
                <a:gd name="T34" fmla="*/ 2147483647 w 29"/>
                <a:gd name="T35" fmla="*/ 2147483647 h 1463"/>
                <a:gd name="T36" fmla="*/ 0 w 29"/>
                <a:gd name="T37" fmla="*/ 2147483647 h 1463"/>
                <a:gd name="T38" fmla="*/ 0 w 29"/>
                <a:gd name="T39" fmla="*/ 2147483647 h 1463"/>
                <a:gd name="T40" fmla="*/ 0 w 29"/>
                <a:gd name="T41" fmla="*/ 2147483647 h 1463"/>
                <a:gd name="T42" fmla="*/ 2147483647 w 29"/>
                <a:gd name="T43" fmla="*/ 2147483647 h 1463"/>
                <a:gd name="T44" fmla="*/ 2147483647 w 29"/>
                <a:gd name="T45" fmla="*/ 2147483647 h 1463"/>
                <a:gd name="T46" fmla="*/ 0 w 29"/>
                <a:gd name="T47" fmla="*/ 2147483647 h 1463"/>
                <a:gd name="T48" fmla="*/ 0 w 29"/>
                <a:gd name="T49" fmla="*/ 2147483647 h 1463"/>
                <a:gd name="T50" fmla="*/ 0 w 29"/>
                <a:gd name="T51" fmla="*/ 2147483647 h 1463"/>
                <a:gd name="T52" fmla="*/ 2147483647 w 29"/>
                <a:gd name="T53" fmla="*/ 2147483647 h 1463"/>
                <a:gd name="T54" fmla="*/ 2147483647 w 29"/>
                <a:gd name="T55" fmla="*/ 2147483647 h 1463"/>
                <a:gd name="T56" fmla="*/ 0 w 29"/>
                <a:gd name="T57" fmla="*/ 2147483647 h 1463"/>
                <a:gd name="T58" fmla="*/ 0 w 29"/>
                <a:gd name="T59" fmla="*/ 2147483647 h 1463"/>
                <a:gd name="T60" fmla="*/ 0 w 29"/>
                <a:gd name="T61" fmla="*/ 2147483647 h 1463"/>
                <a:gd name="T62" fmla="*/ 2147483647 w 29"/>
                <a:gd name="T63" fmla="*/ 2147483647 h 1463"/>
                <a:gd name="T64" fmla="*/ 2147483647 w 29"/>
                <a:gd name="T65" fmla="*/ 2147483647 h 1463"/>
                <a:gd name="T66" fmla="*/ 0 w 29"/>
                <a:gd name="T67" fmla="*/ 2147483647 h 1463"/>
                <a:gd name="T68" fmla="*/ 0 w 29"/>
                <a:gd name="T69" fmla="*/ 2147483647 h 1463"/>
                <a:gd name="T70" fmla="*/ 0 w 29"/>
                <a:gd name="T71" fmla="*/ 2147483647 h 1463"/>
                <a:gd name="T72" fmla="*/ 2147483647 w 29"/>
                <a:gd name="T73" fmla="*/ 2147483647 h 1463"/>
                <a:gd name="T74" fmla="*/ 2147483647 w 29"/>
                <a:gd name="T75" fmla="*/ 2147483647 h 1463"/>
                <a:gd name="T76" fmla="*/ 0 w 29"/>
                <a:gd name="T77" fmla="*/ 2147483647 h 1463"/>
                <a:gd name="T78" fmla="*/ 0 w 29"/>
                <a:gd name="T79" fmla="*/ 2147483647 h 1463"/>
                <a:gd name="T80" fmla="*/ 0 w 29"/>
                <a:gd name="T81" fmla="*/ 2147483647 h 1463"/>
                <a:gd name="T82" fmla="*/ 2147483647 w 29"/>
                <a:gd name="T83" fmla="*/ 2147483647 h 1463"/>
                <a:gd name="T84" fmla="*/ 2147483647 w 29"/>
                <a:gd name="T85" fmla="*/ 2147483647 h 1463"/>
                <a:gd name="T86" fmla="*/ 0 w 29"/>
                <a:gd name="T87" fmla="*/ 2147483647 h 1463"/>
                <a:gd name="T88" fmla="*/ 0 w 29"/>
                <a:gd name="T89" fmla="*/ 2147483647 h 1463"/>
                <a:gd name="T90" fmla="*/ 0 w 29"/>
                <a:gd name="T91" fmla="*/ 2147483647 h 1463"/>
                <a:gd name="T92" fmla="*/ 2147483647 w 29"/>
                <a:gd name="T93" fmla="*/ 2147483647 h 1463"/>
                <a:gd name="T94" fmla="*/ 2147483647 w 29"/>
                <a:gd name="T95" fmla="*/ 2147483647 h 1463"/>
                <a:gd name="T96" fmla="*/ 0 w 29"/>
                <a:gd name="T97" fmla="*/ 2147483647 h 1463"/>
                <a:gd name="T98" fmla="*/ 0 w 29"/>
                <a:gd name="T99" fmla="*/ 2147483647 h 1463"/>
                <a:gd name="T100" fmla="*/ 0 w 29"/>
                <a:gd name="T101" fmla="*/ 0 h 1463"/>
                <a:gd name="T102" fmla="*/ 2147483647 w 29"/>
                <a:gd name="T103" fmla="*/ 0 h 1463"/>
                <a:gd name="T104" fmla="*/ 2147483647 w 29"/>
                <a:gd name="T105" fmla="*/ 2147483647 h 1463"/>
                <a:gd name="T106" fmla="*/ 0 w 29"/>
                <a:gd name="T107" fmla="*/ 2147483647 h 1463"/>
                <a:gd name="T108" fmla="*/ 0 w 29"/>
                <a:gd name="T109" fmla="*/ 0 h 1463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29"/>
                <a:gd name="T166" fmla="*/ 0 h 1463"/>
                <a:gd name="T167" fmla="*/ 29 w 29"/>
                <a:gd name="T168" fmla="*/ 1463 h 1463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29" h="1463">
                  <a:moveTo>
                    <a:pt x="0" y="1459"/>
                  </a:moveTo>
                  <a:lnTo>
                    <a:pt x="29" y="1459"/>
                  </a:lnTo>
                  <a:lnTo>
                    <a:pt x="29" y="1463"/>
                  </a:lnTo>
                  <a:lnTo>
                    <a:pt x="0" y="1463"/>
                  </a:lnTo>
                  <a:lnTo>
                    <a:pt x="0" y="1459"/>
                  </a:lnTo>
                  <a:close/>
                  <a:moveTo>
                    <a:pt x="0" y="1313"/>
                  </a:moveTo>
                  <a:lnTo>
                    <a:pt x="29" y="1313"/>
                  </a:lnTo>
                  <a:lnTo>
                    <a:pt x="29" y="1317"/>
                  </a:lnTo>
                  <a:lnTo>
                    <a:pt x="0" y="1317"/>
                  </a:lnTo>
                  <a:lnTo>
                    <a:pt x="0" y="1313"/>
                  </a:lnTo>
                  <a:close/>
                  <a:moveTo>
                    <a:pt x="0" y="1167"/>
                  </a:moveTo>
                  <a:lnTo>
                    <a:pt x="29" y="1167"/>
                  </a:lnTo>
                  <a:lnTo>
                    <a:pt x="29" y="1171"/>
                  </a:lnTo>
                  <a:lnTo>
                    <a:pt x="0" y="1171"/>
                  </a:lnTo>
                  <a:lnTo>
                    <a:pt x="0" y="1167"/>
                  </a:lnTo>
                  <a:close/>
                  <a:moveTo>
                    <a:pt x="0" y="1021"/>
                  </a:moveTo>
                  <a:lnTo>
                    <a:pt x="29" y="1021"/>
                  </a:lnTo>
                  <a:lnTo>
                    <a:pt x="29" y="1026"/>
                  </a:lnTo>
                  <a:lnTo>
                    <a:pt x="0" y="1026"/>
                  </a:lnTo>
                  <a:lnTo>
                    <a:pt x="0" y="1021"/>
                  </a:lnTo>
                  <a:close/>
                  <a:moveTo>
                    <a:pt x="0" y="875"/>
                  </a:moveTo>
                  <a:lnTo>
                    <a:pt x="29" y="875"/>
                  </a:lnTo>
                  <a:lnTo>
                    <a:pt x="29" y="880"/>
                  </a:lnTo>
                  <a:lnTo>
                    <a:pt x="0" y="880"/>
                  </a:lnTo>
                  <a:lnTo>
                    <a:pt x="0" y="875"/>
                  </a:lnTo>
                  <a:close/>
                  <a:moveTo>
                    <a:pt x="0" y="729"/>
                  </a:moveTo>
                  <a:lnTo>
                    <a:pt x="29" y="729"/>
                  </a:lnTo>
                  <a:lnTo>
                    <a:pt x="29" y="734"/>
                  </a:lnTo>
                  <a:lnTo>
                    <a:pt x="0" y="734"/>
                  </a:lnTo>
                  <a:lnTo>
                    <a:pt x="0" y="729"/>
                  </a:lnTo>
                  <a:close/>
                  <a:moveTo>
                    <a:pt x="0" y="583"/>
                  </a:moveTo>
                  <a:lnTo>
                    <a:pt x="29" y="583"/>
                  </a:lnTo>
                  <a:lnTo>
                    <a:pt x="29" y="588"/>
                  </a:lnTo>
                  <a:lnTo>
                    <a:pt x="0" y="588"/>
                  </a:lnTo>
                  <a:lnTo>
                    <a:pt x="0" y="583"/>
                  </a:lnTo>
                  <a:close/>
                  <a:moveTo>
                    <a:pt x="0" y="437"/>
                  </a:moveTo>
                  <a:lnTo>
                    <a:pt x="29" y="437"/>
                  </a:lnTo>
                  <a:lnTo>
                    <a:pt x="29" y="442"/>
                  </a:lnTo>
                  <a:lnTo>
                    <a:pt x="0" y="442"/>
                  </a:lnTo>
                  <a:lnTo>
                    <a:pt x="0" y="437"/>
                  </a:lnTo>
                  <a:close/>
                  <a:moveTo>
                    <a:pt x="0" y="291"/>
                  </a:moveTo>
                  <a:lnTo>
                    <a:pt x="29" y="291"/>
                  </a:lnTo>
                  <a:lnTo>
                    <a:pt x="29" y="296"/>
                  </a:lnTo>
                  <a:lnTo>
                    <a:pt x="0" y="296"/>
                  </a:lnTo>
                  <a:lnTo>
                    <a:pt x="0" y="291"/>
                  </a:lnTo>
                  <a:close/>
                  <a:moveTo>
                    <a:pt x="0" y="145"/>
                  </a:moveTo>
                  <a:lnTo>
                    <a:pt x="29" y="145"/>
                  </a:lnTo>
                  <a:lnTo>
                    <a:pt x="29" y="150"/>
                  </a:lnTo>
                  <a:lnTo>
                    <a:pt x="0" y="150"/>
                  </a:lnTo>
                  <a:lnTo>
                    <a:pt x="0" y="145"/>
                  </a:lnTo>
                  <a:close/>
                  <a:moveTo>
                    <a:pt x="0" y="0"/>
                  </a:moveTo>
                  <a:lnTo>
                    <a:pt x="29" y="0"/>
                  </a:lnTo>
                  <a:lnTo>
                    <a:pt x="29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7938" cap="flat">
              <a:solidFill>
                <a:srgbClr val="FFFFFF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3" name="Rectangle 63"/>
            <p:cNvSpPr>
              <a:spLocks noChangeArrowheads="1"/>
            </p:cNvSpPr>
            <p:nvPr/>
          </p:nvSpPr>
          <p:spPr bwMode="auto">
            <a:xfrm>
              <a:off x="1574800" y="4116388"/>
              <a:ext cx="3725863" cy="6350"/>
            </a:xfrm>
            <a:prstGeom prst="rect">
              <a:avLst/>
            </a:prstGeom>
            <a:solidFill>
              <a:srgbClr val="FFFFFF"/>
            </a:solidFill>
            <a:ln w="7938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4" name="Freeform 64"/>
            <p:cNvSpPr>
              <a:spLocks noEditPoints="1"/>
            </p:cNvSpPr>
            <p:nvPr/>
          </p:nvSpPr>
          <p:spPr bwMode="auto">
            <a:xfrm>
              <a:off x="1570038" y="4119563"/>
              <a:ext cx="3733800" cy="36512"/>
            </a:xfrm>
            <a:custGeom>
              <a:avLst/>
              <a:gdLst>
                <a:gd name="T0" fmla="*/ 2147483647 w 2352"/>
                <a:gd name="T1" fmla="*/ 0 h 23"/>
                <a:gd name="T2" fmla="*/ 2147483647 w 2352"/>
                <a:gd name="T3" fmla="*/ 2147483647 h 23"/>
                <a:gd name="T4" fmla="*/ 0 w 2352"/>
                <a:gd name="T5" fmla="*/ 2147483647 h 23"/>
                <a:gd name="T6" fmla="*/ 0 w 2352"/>
                <a:gd name="T7" fmla="*/ 0 h 23"/>
                <a:gd name="T8" fmla="*/ 2147483647 w 2352"/>
                <a:gd name="T9" fmla="*/ 0 h 23"/>
                <a:gd name="T10" fmla="*/ 2147483647 w 2352"/>
                <a:gd name="T11" fmla="*/ 0 h 23"/>
                <a:gd name="T12" fmla="*/ 2147483647 w 2352"/>
                <a:gd name="T13" fmla="*/ 2147483647 h 23"/>
                <a:gd name="T14" fmla="*/ 2147483647 w 2352"/>
                <a:gd name="T15" fmla="*/ 2147483647 h 23"/>
                <a:gd name="T16" fmla="*/ 2147483647 w 2352"/>
                <a:gd name="T17" fmla="*/ 0 h 23"/>
                <a:gd name="T18" fmla="*/ 2147483647 w 2352"/>
                <a:gd name="T19" fmla="*/ 0 h 23"/>
                <a:gd name="T20" fmla="*/ 2147483647 w 2352"/>
                <a:gd name="T21" fmla="*/ 0 h 23"/>
                <a:gd name="T22" fmla="*/ 2147483647 w 2352"/>
                <a:gd name="T23" fmla="*/ 2147483647 h 23"/>
                <a:gd name="T24" fmla="*/ 2147483647 w 2352"/>
                <a:gd name="T25" fmla="*/ 2147483647 h 23"/>
                <a:gd name="T26" fmla="*/ 2147483647 w 2352"/>
                <a:gd name="T27" fmla="*/ 0 h 23"/>
                <a:gd name="T28" fmla="*/ 2147483647 w 2352"/>
                <a:gd name="T29" fmla="*/ 0 h 23"/>
                <a:gd name="T30" fmla="*/ 2147483647 w 2352"/>
                <a:gd name="T31" fmla="*/ 0 h 23"/>
                <a:gd name="T32" fmla="*/ 2147483647 w 2352"/>
                <a:gd name="T33" fmla="*/ 2147483647 h 23"/>
                <a:gd name="T34" fmla="*/ 2147483647 w 2352"/>
                <a:gd name="T35" fmla="*/ 2147483647 h 23"/>
                <a:gd name="T36" fmla="*/ 2147483647 w 2352"/>
                <a:gd name="T37" fmla="*/ 0 h 23"/>
                <a:gd name="T38" fmla="*/ 2147483647 w 2352"/>
                <a:gd name="T39" fmla="*/ 0 h 23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352"/>
                <a:gd name="T61" fmla="*/ 0 h 23"/>
                <a:gd name="T62" fmla="*/ 2352 w 2352"/>
                <a:gd name="T63" fmla="*/ 23 h 23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352" h="23">
                  <a:moveTo>
                    <a:pt x="5" y="0"/>
                  </a:moveTo>
                  <a:lnTo>
                    <a:pt x="5" y="23"/>
                  </a:lnTo>
                  <a:lnTo>
                    <a:pt x="0" y="23"/>
                  </a:lnTo>
                  <a:lnTo>
                    <a:pt x="0" y="0"/>
                  </a:lnTo>
                  <a:lnTo>
                    <a:pt x="5" y="0"/>
                  </a:lnTo>
                  <a:close/>
                  <a:moveTo>
                    <a:pt x="790" y="0"/>
                  </a:moveTo>
                  <a:lnTo>
                    <a:pt x="790" y="23"/>
                  </a:lnTo>
                  <a:lnTo>
                    <a:pt x="786" y="23"/>
                  </a:lnTo>
                  <a:lnTo>
                    <a:pt x="786" y="0"/>
                  </a:lnTo>
                  <a:lnTo>
                    <a:pt x="790" y="0"/>
                  </a:lnTo>
                  <a:close/>
                  <a:moveTo>
                    <a:pt x="1571" y="0"/>
                  </a:moveTo>
                  <a:lnTo>
                    <a:pt x="1571" y="23"/>
                  </a:lnTo>
                  <a:lnTo>
                    <a:pt x="1566" y="23"/>
                  </a:lnTo>
                  <a:lnTo>
                    <a:pt x="1566" y="0"/>
                  </a:lnTo>
                  <a:lnTo>
                    <a:pt x="1571" y="0"/>
                  </a:lnTo>
                  <a:close/>
                  <a:moveTo>
                    <a:pt x="2352" y="0"/>
                  </a:moveTo>
                  <a:lnTo>
                    <a:pt x="2352" y="23"/>
                  </a:lnTo>
                  <a:lnTo>
                    <a:pt x="2347" y="23"/>
                  </a:lnTo>
                  <a:lnTo>
                    <a:pt x="2347" y="0"/>
                  </a:lnTo>
                  <a:lnTo>
                    <a:pt x="2352" y="0"/>
                  </a:lnTo>
                  <a:close/>
                </a:path>
              </a:pathLst>
            </a:custGeom>
            <a:solidFill>
              <a:srgbClr val="FFFFFF"/>
            </a:solidFill>
            <a:ln w="7938" cap="flat">
              <a:solidFill>
                <a:srgbClr val="FFFFFF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" name="Rectangle 65"/>
            <p:cNvSpPr>
              <a:spLocks noChangeArrowheads="1"/>
            </p:cNvSpPr>
            <p:nvPr/>
          </p:nvSpPr>
          <p:spPr bwMode="auto">
            <a:xfrm>
              <a:off x="1889125" y="1720850"/>
              <a:ext cx="321527" cy="203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1100" b="1" dirty="0">
                  <a:solidFill>
                    <a:srgbClr val="FFFFFF"/>
                  </a:solidFill>
                  <a:latin typeface="+mn-lt"/>
                </a:rPr>
                <a:t>94 %</a:t>
              </a:r>
              <a:endParaRPr lang="fr-FR" sz="1100" b="1" dirty="0">
                <a:latin typeface="+mn-lt"/>
              </a:endParaRPr>
            </a:p>
          </p:txBody>
        </p:sp>
        <p:sp>
          <p:nvSpPr>
            <p:cNvPr id="16" name="Rectangle 66"/>
            <p:cNvSpPr>
              <a:spLocks noChangeArrowheads="1"/>
            </p:cNvSpPr>
            <p:nvPr/>
          </p:nvSpPr>
          <p:spPr bwMode="auto">
            <a:xfrm>
              <a:off x="3130550" y="3881438"/>
              <a:ext cx="364646" cy="203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1100" b="1" dirty="0">
                  <a:solidFill>
                    <a:srgbClr val="FFFFFF"/>
                  </a:solidFill>
                  <a:latin typeface="+mn-lt"/>
                </a:rPr>
                <a:t>&lt; 1 %</a:t>
              </a:r>
              <a:endParaRPr lang="fr-FR" sz="1100" b="1" dirty="0">
                <a:latin typeface="+mn-lt"/>
              </a:endParaRPr>
            </a:p>
          </p:txBody>
        </p:sp>
        <p:sp>
          <p:nvSpPr>
            <p:cNvPr id="17" name="Rectangle 67"/>
            <p:cNvSpPr>
              <a:spLocks noChangeArrowheads="1"/>
            </p:cNvSpPr>
            <p:nvPr/>
          </p:nvSpPr>
          <p:spPr bwMode="auto">
            <a:xfrm>
              <a:off x="4410075" y="3770313"/>
              <a:ext cx="243074" cy="203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1100" b="1" dirty="0">
                  <a:solidFill>
                    <a:srgbClr val="FFFFFF"/>
                  </a:solidFill>
                  <a:latin typeface="+mn-lt"/>
                </a:rPr>
                <a:t>6 %</a:t>
              </a:r>
              <a:endParaRPr lang="fr-FR" sz="1100" b="1" dirty="0">
                <a:latin typeface="+mn-lt"/>
              </a:endParaRPr>
            </a:p>
          </p:txBody>
        </p:sp>
        <p:sp>
          <p:nvSpPr>
            <p:cNvPr id="18" name="Rectangle 68"/>
            <p:cNvSpPr>
              <a:spLocks noChangeArrowheads="1"/>
            </p:cNvSpPr>
            <p:nvPr/>
          </p:nvSpPr>
          <p:spPr bwMode="auto">
            <a:xfrm>
              <a:off x="2322513" y="1876425"/>
              <a:ext cx="321527" cy="203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1100" b="1" dirty="0">
                  <a:solidFill>
                    <a:srgbClr val="FFFFFF"/>
                  </a:solidFill>
                  <a:latin typeface="+mn-lt"/>
                </a:rPr>
                <a:t>87 %</a:t>
              </a:r>
              <a:endParaRPr lang="fr-FR" sz="1100" b="1" dirty="0">
                <a:latin typeface="+mn-lt"/>
              </a:endParaRPr>
            </a:p>
          </p:txBody>
        </p:sp>
        <p:sp>
          <p:nvSpPr>
            <p:cNvPr id="19" name="Rectangle 69"/>
            <p:cNvSpPr>
              <a:spLocks noChangeArrowheads="1"/>
            </p:cNvSpPr>
            <p:nvPr/>
          </p:nvSpPr>
          <p:spPr bwMode="auto">
            <a:xfrm>
              <a:off x="3522663" y="3865563"/>
              <a:ext cx="243074" cy="203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1100" b="1" dirty="0">
                  <a:solidFill>
                    <a:srgbClr val="FFFFFF"/>
                  </a:solidFill>
                  <a:latin typeface="+mn-lt"/>
                </a:rPr>
                <a:t>1 %</a:t>
              </a:r>
              <a:endParaRPr lang="fr-FR" sz="1100" b="1" dirty="0">
                <a:latin typeface="+mn-lt"/>
              </a:endParaRPr>
            </a:p>
          </p:txBody>
        </p:sp>
        <p:sp>
          <p:nvSpPr>
            <p:cNvPr id="20" name="Rectangle 70"/>
            <p:cNvSpPr>
              <a:spLocks noChangeArrowheads="1"/>
            </p:cNvSpPr>
            <p:nvPr/>
          </p:nvSpPr>
          <p:spPr bwMode="auto">
            <a:xfrm>
              <a:off x="4727575" y="3630613"/>
              <a:ext cx="321527" cy="203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1100" b="1" dirty="0">
                  <a:solidFill>
                    <a:srgbClr val="FFFFFF"/>
                  </a:solidFill>
                  <a:latin typeface="+mn-lt"/>
                </a:rPr>
                <a:t>12 %</a:t>
              </a:r>
              <a:endParaRPr lang="fr-FR" sz="1100" b="1" dirty="0">
                <a:latin typeface="+mn-lt"/>
              </a:endParaRPr>
            </a:p>
          </p:txBody>
        </p:sp>
        <p:sp>
          <p:nvSpPr>
            <p:cNvPr id="21" name="Rectangle 71"/>
            <p:cNvSpPr>
              <a:spLocks noChangeArrowheads="1"/>
            </p:cNvSpPr>
            <p:nvPr/>
          </p:nvSpPr>
          <p:spPr bwMode="auto">
            <a:xfrm>
              <a:off x="1366838" y="4037013"/>
              <a:ext cx="71321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1000">
                  <a:solidFill>
                    <a:srgbClr val="FFFFFF"/>
                  </a:solidFill>
                  <a:latin typeface="+mn-lt"/>
                </a:rPr>
                <a:t>0</a:t>
              </a:r>
              <a:endParaRPr lang="fr-FR" sz="1000">
                <a:latin typeface="+mn-lt"/>
              </a:endParaRPr>
            </a:p>
          </p:txBody>
        </p:sp>
        <p:sp>
          <p:nvSpPr>
            <p:cNvPr id="22" name="Rectangle 73"/>
            <p:cNvSpPr>
              <a:spLocks noChangeArrowheads="1"/>
            </p:cNvSpPr>
            <p:nvPr/>
          </p:nvSpPr>
          <p:spPr bwMode="auto">
            <a:xfrm>
              <a:off x="1296988" y="3571875"/>
              <a:ext cx="142642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1000">
                  <a:solidFill>
                    <a:srgbClr val="FFFFFF"/>
                  </a:solidFill>
                  <a:latin typeface="+mn-lt"/>
                </a:rPr>
                <a:t>20</a:t>
              </a:r>
              <a:endParaRPr lang="fr-FR" sz="1000">
                <a:latin typeface="+mn-lt"/>
              </a:endParaRPr>
            </a:p>
          </p:txBody>
        </p:sp>
        <p:sp>
          <p:nvSpPr>
            <p:cNvPr id="23" name="Rectangle 75"/>
            <p:cNvSpPr>
              <a:spLocks noChangeArrowheads="1"/>
            </p:cNvSpPr>
            <p:nvPr/>
          </p:nvSpPr>
          <p:spPr bwMode="auto">
            <a:xfrm>
              <a:off x="1296988" y="3108325"/>
              <a:ext cx="142642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1000">
                  <a:solidFill>
                    <a:srgbClr val="FFFFFF"/>
                  </a:solidFill>
                  <a:latin typeface="+mn-lt"/>
                </a:rPr>
                <a:t>40</a:t>
              </a:r>
              <a:endParaRPr lang="fr-FR" sz="1000">
                <a:latin typeface="+mn-lt"/>
              </a:endParaRPr>
            </a:p>
          </p:txBody>
        </p:sp>
        <p:sp>
          <p:nvSpPr>
            <p:cNvPr id="24" name="Rectangle 77"/>
            <p:cNvSpPr>
              <a:spLocks noChangeArrowheads="1"/>
            </p:cNvSpPr>
            <p:nvPr/>
          </p:nvSpPr>
          <p:spPr bwMode="auto">
            <a:xfrm>
              <a:off x="1296988" y="2644775"/>
              <a:ext cx="142642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1000">
                  <a:solidFill>
                    <a:srgbClr val="FFFFFF"/>
                  </a:solidFill>
                  <a:latin typeface="+mn-lt"/>
                </a:rPr>
                <a:t>60</a:t>
              </a:r>
              <a:endParaRPr lang="fr-FR" sz="1000">
                <a:latin typeface="+mn-lt"/>
              </a:endParaRPr>
            </a:p>
          </p:txBody>
        </p:sp>
        <p:sp>
          <p:nvSpPr>
            <p:cNvPr id="25" name="Rectangle 79"/>
            <p:cNvSpPr>
              <a:spLocks noChangeArrowheads="1"/>
            </p:cNvSpPr>
            <p:nvPr/>
          </p:nvSpPr>
          <p:spPr bwMode="auto">
            <a:xfrm>
              <a:off x="1296988" y="2179638"/>
              <a:ext cx="142642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1000">
                  <a:solidFill>
                    <a:srgbClr val="FFFFFF"/>
                  </a:solidFill>
                  <a:latin typeface="+mn-lt"/>
                </a:rPr>
                <a:t>80</a:t>
              </a:r>
              <a:endParaRPr lang="fr-FR" sz="1000">
                <a:latin typeface="+mn-lt"/>
              </a:endParaRPr>
            </a:p>
          </p:txBody>
        </p:sp>
        <p:sp>
          <p:nvSpPr>
            <p:cNvPr id="26" name="Rectangle 81"/>
            <p:cNvSpPr>
              <a:spLocks noChangeArrowheads="1"/>
            </p:cNvSpPr>
            <p:nvPr/>
          </p:nvSpPr>
          <p:spPr bwMode="auto">
            <a:xfrm>
              <a:off x="1225550" y="1716088"/>
              <a:ext cx="213963" cy="1846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1000" dirty="0">
                  <a:solidFill>
                    <a:srgbClr val="FFFFFF"/>
                  </a:solidFill>
                  <a:latin typeface="+mn-lt"/>
                </a:rPr>
                <a:t>100</a:t>
              </a:r>
              <a:endParaRPr lang="fr-FR" sz="1000" dirty="0">
                <a:latin typeface="+mn-lt"/>
              </a:endParaRPr>
            </a:p>
          </p:txBody>
        </p:sp>
        <p:sp>
          <p:nvSpPr>
            <p:cNvPr id="27" name="Rectangle 82"/>
            <p:cNvSpPr>
              <a:spLocks noChangeArrowheads="1"/>
            </p:cNvSpPr>
            <p:nvPr/>
          </p:nvSpPr>
          <p:spPr bwMode="auto">
            <a:xfrm>
              <a:off x="1634299" y="4202113"/>
              <a:ext cx="107639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000" dirty="0">
                  <a:solidFill>
                    <a:srgbClr val="FFFFFF"/>
                  </a:solidFill>
                  <a:latin typeface="+mn-lt"/>
                </a:rPr>
                <a:t>Succès virologique</a:t>
              </a:r>
              <a:br>
                <a:rPr lang="fr-FR" sz="1000" dirty="0">
                  <a:solidFill>
                    <a:srgbClr val="FFFFFF"/>
                  </a:solidFill>
                  <a:latin typeface="+mn-lt"/>
                </a:rPr>
              </a:br>
              <a:r>
                <a:rPr lang="fr-FR" sz="1000" dirty="0">
                  <a:solidFill>
                    <a:srgbClr val="FFFFFF"/>
                  </a:solidFill>
                  <a:latin typeface="+mn-lt"/>
                </a:rPr>
                <a:t>à S48 </a:t>
              </a:r>
              <a:endParaRPr lang="fr-FR" sz="1000" dirty="0">
                <a:latin typeface="+mn-lt"/>
              </a:endParaRPr>
            </a:p>
          </p:txBody>
        </p:sp>
        <p:sp>
          <p:nvSpPr>
            <p:cNvPr id="28" name="Rectangle 84"/>
            <p:cNvSpPr>
              <a:spLocks noChangeArrowheads="1"/>
            </p:cNvSpPr>
            <p:nvPr/>
          </p:nvSpPr>
          <p:spPr bwMode="auto">
            <a:xfrm>
              <a:off x="2900640" y="4202113"/>
              <a:ext cx="101227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000" dirty="0">
                  <a:solidFill>
                    <a:srgbClr val="FFFFFF"/>
                  </a:solidFill>
                  <a:latin typeface="+mn-lt"/>
                </a:rPr>
                <a:t>Echec virologique</a:t>
              </a:r>
              <a:br>
                <a:rPr lang="fr-FR" sz="1000" dirty="0">
                  <a:solidFill>
                    <a:srgbClr val="FFFFFF"/>
                  </a:solidFill>
                  <a:latin typeface="+mn-lt"/>
                </a:rPr>
              </a:br>
              <a:r>
                <a:rPr lang="fr-FR" sz="1000" dirty="0">
                  <a:solidFill>
                    <a:srgbClr val="FFFFFF"/>
                  </a:solidFill>
                  <a:latin typeface="+mn-lt"/>
                </a:rPr>
                <a:t>à S48 </a:t>
              </a:r>
              <a:endParaRPr lang="fr-FR" sz="1000" dirty="0">
                <a:latin typeface="+mn-lt"/>
              </a:endParaRPr>
            </a:p>
          </p:txBody>
        </p:sp>
        <p:sp>
          <p:nvSpPr>
            <p:cNvPr id="29" name="Rectangle 86"/>
            <p:cNvSpPr>
              <a:spLocks noChangeArrowheads="1"/>
            </p:cNvSpPr>
            <p:nvPr/>
          </p:nvSpPr>
          <p:spPr bwMode="auto">
            <a:xfrm>
              <a:off x="4147637" y="4202113"/>
              <a:ext cx="1055102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1000" dirty="0">
                  <a:solidFill>
                    <a:srgbClr val="FFFFFF"/>
                  </a:solidFill>
                  <a:latin typeface="+mn-lt"/>
                </a:rPr>
                <a:t>Pas de données </a:t>
              </a:r>
              <a:br>
                <a:rPr lang="fr-FR" sz="1000" dirty="0">
                  <a:solidFill>
                    <a:srgbClr val="FFFFFF"/>
                  </a:solidFill>
                  <a:latin typeface="+mn-lt"/>
                </a:rPr>
              </a:br>
              <a:r>
                <a:rPr lang="fr-FR" sz="1000" dirty="0">
                  <a:solidFill>
                    <a:srgbClr val="FFFFFF"/>
                  </a:solidFill>
                  <a:latin typeface="+mn-lt"/>
                </a:rPr>
                <a:t>virologiques à S48</a:t>
              </a:r>
              <a:endParaRPr lang="fr-FR" sz="1000" dirty="0">
                <a:latin typeface="+mn-lt"/>
              </a:endParaRPr>
            </a:p>
          </p:txBody>
        </p:sp>
        <p:sp>
          <p:nvSpPr>
            <p:cNvPr id="30" name="ZoneTexte 72"/>
            <p:cNvSpPr txBox="1">
              <a:spLocks noChangeArrowheads="1"/>
            </p:cNvSpPr>
            <p:nvPr/>
          </p:nvSpPr>
          <p:spPr bwMode="auto">
            <a:xfrm>
              <a:off x="3095625" y="2333625"/>
              <a:ext cx="1978025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altLang="fr-FR" sz="1200"/>
                <a:t>TDF/FTC/EVG/c (n = 290)</a:t>
              </a:r>
            </a:p>
            <a:p>
              <a:r>
                <a:rPr lang="fr-FR" altLang="fr-FR" sz="1200"/>
                <a:t>TDF/FTC + IP/r (n = 139)</a:t>
              </a:r>
            </a:p>
          </p:txBody>
        </p:sp>
        <p:sp>
          <p:nvSpPr>
            <p:cNvPr id="31" name="Rectangle 73"/>
            <p:cNvSpPr>
              <a:spLocks noChangeArrowheads="1"/>
            </p:cNvSpPr>
            <p:nvPr/>
          </p:nvSpPr>
          <p:spPr bwMode="auto">
            <a:xfrm>
              <a:off x="3019425" y="2438400"/>
              <a:ext cx="111125" cy="87313"/>
            </a:xfrm>
            <a:prstGeom prst="rect">
              <a:avLst/>
            </a:prstGeom>
            <a:solidFill>
              <a:srgbClr val="FF33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altLang="fr-FR" sz="2400"/>
            </a:p>
          </p:txBody>
        </p:sp>
        <p:sp>
          <p:nvSpPr>
            <p:cNvPr id="32" name="Rectangle 74"/>
            <p:cNvSpPr>
              <a:spLocks noChangeArrowheads="1"/>
            </p:cNvSpPr>
            <p:nvPr/>
          </p:nvSpPr>
          <p:spPr bwMode="auto">
            <a:xfrm>
              <a:off x="3021013" y="2611438"/>
              <a:ext cx="111125" cy="873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altLang="fr-FR" sz="2400"/>
            </a:p>
          </p:txBody>
        </p:sp>
      </p:grpSp>
      <p:grpSp>
        <p:nvGrpSpPr>
          <p:cNvPr id="33" name="Groupe 66"/>
          <p:cNvGrpSpPr>
            <a:grpSpLocks/>
          </p:cNvGrpSpPr>
          <p:nvPr/>
        </p:nvGrpSpPr>
        <p:grpSpPr bwMode="auto">
          <a:xfrm>
            <a:off x="4352381" y="2785086"/>
            <a:ext cx="4575175" cy="1808934"/>
            <a:chOff x="1144588" y="2419350"/>
            <a:chExt cx="7215187" cy="3604840"/>
          </a:xfrm>
        </p:grpSpPr>
        <p:cxnSp>
          <p:nvCxnSpPr>
            <p:cNvPr id="34" name="Straight Connector 3"/>
            <p:cNvCxnSpPr/>
            <p:nvPr/>
          </p:nvCxnSpPr>
          <p:spPr>
            <a:xfrm flipV="1">
              <a:off x="4810125" y="3808413"/>
              <a:ext cx="0" cy="17526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6"/>
            <p:cNvSpPr txBox="1">
              <a:spLocks noChangeArrowheads="1"/>
            </p:cNvSpPr>
            <p:nvPr/>
          </p:nvSpPr>
          <p:spPr bwMode="auto">
            <a:xfrm>
              <a:off x="5181600" y="3003549"/>
              <a:ext cx="3178175" cy="429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altLang="fr-FR" sz="800" b="1">
                  <a:ea typeface="ＭＳ Ｐゴシック" pitchFamily="34" charset="-128"/>
                </a:rPr>
                <a:t>Ballonnements/météorisme</a:t>
              </a:r>
            </a:p>
          </p:txBody>
        </p:sp>
        <p:sp>
          <p:nvSpPr>
            <p:cNvPr id="36" name="TextBox 6"/>
            <p:cNvSpPr txBox="1">
              <a:spLocks noChangeArrowheads="1"/>
            </p:cNvSpPr>
            <p:nvPr/>
          </p:nvSpPr>
          <p:spPr bwMode="auto">
            <a:xfrm>
              <a:off x="1523999" y="3003549"/>
              <a:ext cx="2895600" cy="429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altLang="fr-FR" sz="800" b="1">
                  <a:ea typeface="ＭＳ Ｐゴシック" pitchFamily="34" charset="-128"/>
                </a:rPr>
                <a:t>Diarrhée</a:t>
              </a:r>
            </a:p>
          </p:txBody>
        </p:sp>
        <p:sp>
          <p:nvSpPr>
            <p:cNvPr id="37" name="TextBox 1"/>
            <p:cNvSpPr txBox="1">
              <a:spLocks noChangeArrowheads="1"/>
            </p:cNvSpPr>
            <p:nvPr/>
          </p:nvSpPr>
          <p:spPr bwMode="auto">
            <a:xfrm>
              <a:off x="3478214" y="3422650"/>
              <a:ext cx="533400" cy="613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fr-FR" sz="700" b="1">
                  <a:ea typeface="ＭＳ Ｐゴシック" pitchFamily="34" charset="-128"/>
                </a:rPr>
                <a:t>42 %</a:t>
              </a:r>
            </a:p>
          </p:txBody>
        </p:sp>
        <p:sp>
          <p:nvSpPr>
            <p:cNvPr id="38" name="TextBox 2"/>
            <p:cNvSpPr txBox="1">
              <a:spLocks noChangeArrowheads="1"/>
            </p:cNvSpPr>
            <p:nvPr/>
          </p:nvSpPr>
          <p:spPr bwMode="auto">
            <a:xfrm>
              <a:off x="1828800" y="3275014"/>
              <a:ext cx="533400" cy="613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fr-FR" sz="700" b="1">
                  <a:ea typeface="ＭＳ Ｐゴシック" pitchFamily="34" charset="-128"/>
                </a:rPr>
                <a:t>44 %</a:t>
              </a:r>
            </a:p>
          </p:txBody>
        </p:sp>
        <p:sp>
          <p:nvSpPr>
            <p:cNvPr id="39" name="TextBox 31"/>
            <p:cNvSpPr txBox="1">
              <a:spLocks noChangeArrowheads="1"/>
            </p:cNvSpPr>
            <p:nvPr/>
          </p:nvSpPr>
          <p:spPr bwMode="auto">
            <a:xfrm>
              <a:off x="6721475" y="3808414"/>
              <a:ext cx="533400" cy="613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fr-FR" sz="700" b="1">
                  <a:ea typeface="ＭＳ Ｐゴシック" pitchFamily="34" charset="-128"/>
                </a:rPr>
                <a:t>33 %</a:t>
              </a:r>
            </a:p>
          </p:txBody>
        </p:sp>
        <p:sp>
          <p:nvSpPr>
            <p:cNvPr id="40" name="TextBox 32"/>
            <p:cNvSpPr txBox="1">
              <a:spLocks noChangeArrowheads="1"/>
            </p:cNvSpPr>
            <p:nvPr/>
          </p:nvSpPr>
          <p:spPr bwMode="auto">
            <a:xfrm>
              <a:off x="5105401" y="3590926"/>
              <a:ext cx="533400" cy="613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fr-FR" sz="700" b="1">
                  <a:ea typeface="ＭＳ Ｐゴシック" pitchFamily="34" charset="-128"/>
                </a:rPr>
                <a:t>38 %</a:t>
              </a:r>
            </a:p>
          </p:txBody>
        </p:sp>
        <p:sp>
          <p:nvSpPr>
            <p:cNvPr id="41" name="TextBox 39"/>
            <p:cNvSpPr txBox="1">
              <a:spLocks noChangeArrowheads="1"/>
            </p:cNvSpPr>
            <p:nvPr/>
          </p:nvSpPr>
          <p:spPr bwMode="auto">
            <a:xfrm>
              <a:off x="5653087" y="3851275"/>
              <a:ext cx="533400" cy="613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fr-FR" sz="700" b="1">
                  <a:ea typeface="ＭＳ Ｐゴシック" pitchFamily="34" charset="-128"/>
                </a:rPr>
                <a:t>33 %</a:t>
              </a:r>
            </a:p>
          </p:txBody>
        </p:sp>
        <p:sp>
          <p:nvSpPr>
            <p:cNvPr id="42" name="TextBox 40"/>
            <p:cNvSpPr txBox="1">
              <a:spLocks noChangeArrowheads="1"/>
            </p:cNvSpPr>
            <p:nvPr/>
          </p:nvSpPr>
          <p:spPr bwMode="auto">
            <a:xfrm>
              <a:off x="7221538" y="3460750"/>
              <a:ext cx="533400" cy="613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fr-FR" sz="700" b="1">
                  <a:ea typeface="ＭＳ Ｐゴシック" pitchFamily="34" charset="-128"/>
                </a:rPr>
                <a:t>41 %</a:t>
              </a:r>
            </a:p>
          </p:txBody>
        </p:sp>
        <p:sp>
          <p:nvSpPr>
            <p:cNvPr id="43" name="TextBox 27"/>
            <p:cNvSpPr txBox="1">
              <a:spLocks noChangeArrowheads="1"/>
            </p:cNvSpPr>
            <p:nvPr/>
          </p:nvSpPr>
          <p:spPr bwMode="auto">
            <a:xfrm>
              <a:off x="3962399" y="3275014"/>
              <a:ext cx="533400" cy="613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fr-FR" sz="700" b="1">
                  <a:ea typeface="ＭＳ Ｐゴシック" pitchFamily="34" charset="-128"/>
                </a:rPr>
                <a:t>46 %</a:t>
              </a:r>
            </a:p>
          </p:txBody>
        </p:sp>
        <p:sp>
          <p:nvSpPr>
            <p:cNvPr id="44" name="TextBox 26"/>
            <p:cNvSpPr txBox="1">
              <a:spLocks noChangeArrowheads="1"/>
            </p:cNvSpPr>
            <p:nvPr/>
          </p:nvSpPr>
          <p:spPr bwMode="auto">
            <a:xfrm>
              <a:off x="2389188" y="3927476"/>
              <a:ext cx="533400" cy="6133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fr-FR" sz="700" b="1">
                  <a:ea typeface="ＭＳ Ｐゴシック" pitchFamily="34" charset="-128"/>
                </a:rPr>
                <a:t>30 %</a:t>
              </a:r>
            </a:p>
          </p:txBody>
        </p:sp>
        <p:sp>
          <p:nvSpPr>
            <p:cNvPr id="45" name="TextBox 4"/>
            <p:cNvSpPr txBox="1">
              <a:spLocks noChangeArrowheads="1"/>
            </p:cNvSpPr>
            <p:nvPr/>
          </p:nvSpPr>
          <p:spPr bwMode="auto">
            <a:xfrm>
              <a:off x="2452688" y="3773488"/>
              <a:ext cx="103187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ct val="90000"/>
                </a:lnSpc>
              </a:pPr>
              <a:r>
                <a:rPr lang="en-US" altLang="fr-FR" sz="700"/>
                <a:t>p &lt; 0,001</a:t>
              </a:r>
            </a:p>
          </p:txBody>
        </p:sp>
        <p:sp>
          <p:nvSpPr>
            <p:cNvPr id="46" name="Freeform 5"/>
            <p:cNvSpPr>
              <a:spLocks/>
            </p:cNvSpPr>
            <p:nvPr/>
          </p:nvSpPr>
          <p:spPr bwMode="auto">
            <a:xfrm>
              <a:off x="1916113" y="3575050"/>
              <a:ext cx="465137" cy="1984375"/>
            </a:xfrm>
            <a:custGeom>
              <a:avLst/>
              <a:gdLst>
                <a:gd name="T0" fmla="*/ 0 w 293"/>
                <a:gd name="T1" fmla="*/ 0 h 1250"/>
                <a:gd name="T2" fmla="*/ 2147483647 w 293"/>
                <a:gd name="T3" fmla="*/ 0 h 1250"/>
                <a:gd name="T4" fmla="*/ 2147483647 w 293"/>
                <a:gd name="T5" fmla="*/ 2147483647 h 1250"/>
                <a:gd name="T6" fmla="*/ 0 w 293"/>
                <a:gd name="T7" fmla="*/ 2147483647 h 1250"/>
                <a:gd name="T8" fmla="*/ 0 w 293"/>
                <a:gd name="T9" fmla="*/ 0 h 1250"/>
                <a:gd name="T10" fmla="*/ 0 w 293"/>
                <a:gd name="T11" fmla="*/ 0 h 125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93"/>
                <a:gd name="T19" fmla="*/ 0 h 1250"/>
                <a:gd name="T20" fmla="*/ 293 w 293"/>
                <a:gd name="T21" fmla="*/ 1250 h 125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93" h="1250">
                  <a:moveTo>
                    <a:pt x="0" y="0"/>
                  </a:moveTo>
                  <a:lnTo>
                    <a:pt x="293" y="0"/>
                  </a:lnTo>
                  <a:lnTo>
                    <a:pt x="293" y="1250"/>
                  </a:lnTo>
                  <a:lnTo>
                    <a:pt x="0" y="12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/>
            </a:p>
          </p:txBody>
        </p:sp>
        <p:sp>
          <p:nvSpPr>
            <p:cNvPr id="47" name="Freeform 7"/>
            <p:cNvSpPr>
              <a:spLocks/>
            </p:cNvSpPr>
            <p:nvPr/>
          </p:nvSpPr>
          <p:spPr bwMode="auto">
            <a:xfrm>
              <a:off x="2425700" y="4235450"/>
              <a:ext cx="463550" cy="1323975"/>
            </a:xfrm>
            <a:custGeom>
              <a:avLst/>
              <a:gdLst>
                <a:gd name="T0" fmla="*/ 0 w 292"/>
                <a:gd name="T1" fmla="*/ 0 h 834"/>
                <a:gd name="T2" fmla="*/ 2147483647 w 292"/>
                <a:gd name="T3" fmla="*/ 0 h 834"/>
                <a:gd name="T4" fmla="*/ 2147483647 w 292"/>
                <a:gd name="T5" fmla="*/ 2147483647 h 834"/>
                <a:gd name="T6" fmla="*/ 0 w 292"/>
                <a:gd name="T7" fmla="*/ 2147483647 h 834"/>
                <a:gd name="T8" fmla="*/ 0 w 292"/>
                <a:gd name="T9" fmla="*/ 0 h 834"/>
                <a:gd name="T10" fmla="*/ 0 w 292"/>
                <a:gd name="T11" fmla="*/ 0 h 83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92"/>
                <a:gd name="T19" fmla="*/ 0 h 834"/>
                <a:gd name="T20" fmla="*/ 292 w 292"/>
                <a:gd name="T21" fmla="*/ 834 h 83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92" h="834">
                  <a:moveTo>
                    <a:pt x="0" y="0"/>
                  </a:moveTo>
                  <a:lnTo>
                    <a:pt x="292" y="0"/>
                  </a:lnTo>
                  <a:lnTo>
                    <a:pt x="292" y="834"/>
                  </a:lnTo>
                  <a:lnTo>
                    <a:pt x="0" y="8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/>
            </a:p>
          </p:txBody>
        </p:sp>
        <p:sp>
          <p:nvSpPr>
            <p:cNvPr id="48" name="Freeform 9"/>
            <p:cNvSpPr>
              <a:spLocks/>
            </p:cNvSpPr>
            <p:nvPr/>
          </p:nvSpPr>
          <p:spPr bwMode="auto">
            <a:xfrm>
              <a:off x="5168900" y="3851275"/>
              <a:ext cx="465138" cy="1708150"/>
            </a:xfrm>
            <a:custGeom>
              <a:avLst/>
              <a:gdLst>
                <a:gd name="T0" fmla="*/ 0 w 293"/>
                <a:gd name="T1" fmla="*/ 0 h 1076"/>
                <a:gd name="T2" fmla="*/ 2147483647 w 293"/>
                <a:gd name="T3" fmla="*/ 0 h 1076"/>
                <a:gd name="T4" fmla="*/ 2147483647 w 293"/>
                <a:gd name="T5" fmla="*/ 2147483647 h 1076"/>
                <a:gd name="T6" fmla="*/ 0 w 293"/>
                <a:gd name="T7" fmla="*/ 2147483647 h 1076"/>
                <a:gd name="T8" fmla="*/ 0 w 293"/>
                <a:gd name="T9" fmla="*/ 0 h 1076"/>
                <a:gd name="T10" fmla="*/ 0 w 293"/>
                <a:gd name="T11" fmla="*/ 0 h 10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93"/>
                <a:gd name="T19" fmla="*/ 0 h 1076"/>
                <a:gd name="T20" fmla="*/ 293 w 293"/>
                <a:gd name="T21" fmla="*/ 1076 h 107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93" h="1076">
                  <a:moveTo>
                    <a:pt x="0" y="0"/>
                  </a:moveTo>
                  <a:lnTo>
                    <a:pt x="293" y="0"/>
                  </a:lnTo>
                  <a:lnTo>
                    <a:pt x="293" y="1076"/>
                  </a:lnTo>
                  <a:lnTo>
                    <a:pt x="0" y="10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/>
            </a:p>
          </p:txBody>
        </p:sp>
        <p:sp>
          <p:nvSpPr>
            <p:cNvPr id="49" name="Freeform 11"/>
            <p:cNvSpPr>
              <a:spLocks/>
            </p:cNvSpPr>
            <p:nvPr/>
          </p:nvSpPr>
          <p:spPr bwMode="auto">
            <a:xfrm>
              <a:off x="5665788" y="4103688"/>
              <a:ext cx="465137" cy="1455737"/>
            </a:xfrm>
            <a:custGeom>
              <a:avLst/>
              <a:gdLst>
                <a:gd name="T0" fmla="*/ 0 w 293"/>
                <a:gd name="T1" fmla="*/ 0 h 917"/>
                <a:gd name="T2" fmla="*/ 2147483647 w 293"/>
                <a:gd name="T3" fmla="*/ 0 h 917"/>
                <a:gd name="T4" fmla="*/ 2147483647 w 293"/>
                <a:gd name="T5" fmla="*/ 2147483647 h 917"/>
                <a:gd name="T6" fmla="*/ 0 w 293"/>
                <a:gd name="T7" fmla="*/ 2147483647 h 917"/>
                <a:gd name="T8" fmla="*/ 0 w 293"/>
                <a:gd name="T9" fmla="*/ 0 h 917"/>
                <a:gd name="T10" fmla="*/ 0 w 293"/>
                <a:gd name="T11" fmla="*/ 0 h 9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93"/>
                <a:gd name="T19" fmla="*/ 0 h 917"/>
                <a:gd name="T20" fmla="*/ 293 w 293"/>
                <a:gd name="T21" fmla="*/ 917 h 9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93" h="917">
                  <a:moveTo>
                    <a:pt x="0" y="0"/>
                  </a:moveTo>
                  <a:lnTo>
                    <a:pt x="293" y="0"/>
                  </a:lnTo>
                  <a:lnTo>
                    <a:pt x="293" y="917"/>
                  </a:lnTo>
                  <a:lnTo>
                    <a:pt x="0" y="91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/>
            </a:p>
          </p:txBody>
        </p:sp>
        <p:sp>
          <p:nvSpPr>
            <p:cNvPr id="50" name="Freeform 13"/>
            <p:cNvSpPr>
              <a:spLocks/>
            </p:cNvSpPr>
            <p:nvPr/>
          </p:nvSpPr>
          <p:spPr bwMode="auto">
            <a:xfrm>
              <a:off x="3497263" y="3678238"/>
              <a:ext cx="463550" cy="1881187"/>
            </a:xfrm>
            <a:custGeom>
              <a:avLst/>
              <a:gdLst>
                <a:gd name="T0" fmla="*/ 0 w 292"/>
                <a:gd name="T1" fmla="*/ 0 h 1185"/>
                <a:gd name="T2" fmla="*/ 2147483647 w 292"/>
                <a:gd name="T3" fmla="*/ 0 h 1185"/>
                <a:gd name="T4" fmla="*/ 2147483647 w 292"/>
                <a:gd name="T5" fmla="*/ 2147483647 h 1185"/>
                <a:gd name="T6" fmla="*/ 0 w 292"/>
                <a:gd name="T7" fmla="*/ 2147483647 h 1185"/>
                <a:gd name="T8" fmla="*/ 0 w 292"/>
                <a:gd name="T9" fmla="*/ 0 h 1185"/>
                <a:gd name="T10" fmla="*/ 0 w 292"/>
                <a:gd name="T11" fmla="*/ 0 h 118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92"/>
                <a:gd name="T19" fmla="*/ 0 h 1185"/>
                <a:gd name="T20" fmla="*/ 292 w 292"/>
                <a:gd name="T21" fmla="*/ 1185 h 118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92" h="1185">
                  <a:moveTo>
                    <a:pt x="0" y="0"/>
                  </a:moveTo>
                  <a:lnTo>
                    <a:pt x="292" y="0"/>
                  </a:lnTo>
                  <a:lnTo>
                    <a:pt x="292" y="1185"/>
                  </a:lnTo>
                  <a:lnTo>
                    <a:pt x="0" y="11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/>
            </a:p>
          </p:txBody>
        </p:sp>
        <p:sp>
          <p:nvSpPr>
            <p:cNvPr id="51" name="Freeform 15"/>
            <p:cNvSpPr>
              <a:spLocks/>
            </p:cNvSpPr>
            <p:nvPr/>
          </p:nvSpPr>
          <p:spPr bwMode="auto">
            <a:xfrm>
              <a:off x="4005263" y="3514725"/>
              <a:ext cx="465137" cy="2044700"/>
            </a:xfrm>
            <a:custGeom>
              <a:avLst/>
              <a:gdLst>
                <a:gd name="T0" fmla="*/ 0 w 293"/>
                <a:gd name="T1" fmla="*/ 0 h 1288"/>
                <a:gd name="T2" fmla="*/ 2147483647 w 293"/>
                <a:gd name="T3" fmla="*/ 0 h 1288"/>
                <a:gd name="T4" fmla="*/ 2147483647 w 293"/>
                <a:gd name="T5" fmla="*/ 2147483647 h 1288"/>
                <a:gd name="T6" fmla="*/ 0 w 293"/>
                <a:gd name="T7" fmla="*/ 2147483647 h 1288"/>
                <a:gd name="T8" fmla="*/ 0 w 293"/>
                <a:gd name="T9" fmla="*/ 0 h 1288"/>
                <a:gd name="T10" fmla="*/ 0 w 293"/>
                <a:gd name="T11" fmla="*/ 0 h 128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93"/>
                <a:gd name="T19" fmla="*/ 0 h 1288"/>
                <a:gd name="T20" fmla="*/ 293 w 293"/>
                <a:gd name="T21" fmla="*/ 1288 h 128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93" h="1288">
                  <a:moveTo>
                    <a:pt x="0" y="0"/>
                  </a:moveTo>
                  <a:lnTo>
                    <a:pt x="293" y="0"/>
                  </a:lnTo>
                  <a:lnTo>
                    <a:pt x="293" y="1288"/>
                  </a:lnTo>
                  <a:lnTo>
                    <a:pt x="0" y="12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/>
            </a:p>
          </p:txBody>
        </p:sp>
        <p:sp>
          <p:nvSpPr>
            <p:cNvPr id="52" name="Freeform 17"/>
            <p:cNvSpPr>
              <a:spLocks/>
            </p:cNvSpPr>
            <p:nvPr/>
          </p:nvSpPr>
          <p:spPr bwMode="auto">
            <a:xfrm>
              <a:off x="6738938" y="4094163"/>
              <a:ext cx="461962" cy="1465262"/>
            </a:xfrm>
            <a:custGeom>
              <a:avLst/>
              <a:gdLst>
                <a:gd name="T0" fmla="*/ 0 w 291"/>
                <a:gd name="T1" fmla="*/ 0 h 923"/>
                <a:gd name="T2" fmla="*/ 2147483647 w 291"/>
                <a:gd name="T3" fmla="*/ 0 h 923"/>
                <a:gd name="T4" fmla="*/ 2147483647 w 291"/>
                <a:gd name="T5" fmla="*/ 2147483647 h 923"/>
                <a:gd name="T6" fmla="*/ 0 w 291"/>
                <a:gd name="T7" fmla="*/ 2147483647 h 923"/>
                <a:gd name="T8" fmla="*/ 0 w 291"/>
                <a:gd name="T9" fmla="*/ 0 h 923"/>
                <a:gd name="T10" fmla="*/ 0 w 291"/>
                <a:gd name="T11" fmla="*/ 0 h 9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91"/>
                <a:gd name="T19" fmla="*/ 0 h 923"/>
                <a:gd name="T20" fmla="*/ 291 w 291"/>
                <a:gd name="T21" fmla="*/ 923 h 9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91" h="923">
                  <a:moveTo>
                    <a:pt x="0" y="0"/>
                  </a:moveTo>
                  <a:lnTo>
                    <a:pt x="291" y="0"/>
                  </a:lnTo>
                  <a:lnTo>
                    <a:pt x="291" y="923"/>
                  </a:lnTo>
                  <a:lnTo>
                    <a:pt x="0" y="9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/>
            </a:p>
          </p:txBody>
        </p:sp>
        <p:sp>
          <p:nvSpPr>
            <p:cNvPr id="53" name="Freeform 19"/>
            <p:cNvSpPr>
              <a:spLocks/>
            </p:cNvSpPr>
            <p:nvPr/>
          </p:nvSpPr>
          <p:spPr bwMode="auto">
            <a:xfrm>
              <a:off x="7235825" y="3738563"/>
              <a:ext cx="465138" cy="1820862"/>
            </a:xfrm>
            <a:custGeom>
              <a:avLst/>
              <a:gdLst>
                <a:gd name="T0" fmla="*/ 0 w 293"/>
                <a:gd name="T1" fmla="*/ 0 h 1147"/>
                <a:gd name="T2" fmla="*/ 2147483647 w 293"/>
                <a:gd name="T3" fmla="*/ 0 h 1147"/>
                <a:gd name="T4" fmla="*/ 2147483647 w 293"/>
                <a:gd name="T5" fmla="*/ 2147483647 h 1147"/>
                <a:gd name="T6" fmla="*/ 0 w 293"/>
                <a:gd name="T7" fmla="*/ 2147483647 h 1147"/>
                <a:gd name="T8" fmla="*/ 0 w 293"/>
                <a:gd name="T9" fmla="*/ 0 h 1147"/>
                <a:gd name="T10" fmla="*/ 0 w 293"/>
                <a:gd name="T11" fmla="*/ 0 h 114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93"/>
                <a:gd name="T19" fmla="*/ 0 h 1147"/>
                <a:gd name="T20" fmla="*/ 293 w 293"/>
                <a:gd name="T21" fmla="*/ 1147 h 114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93" h="1147">
                  <a:moveTo>
                    <a:pt x="0" y="0"/>
                  </a:moveTo>
                  <a:lnTo>
                    <a:pt x="293" y="0"/>
                  </a:lnTo>
                  <a:lnTo>
                    <a:pt x="293" y="1147"/>
                  </a:lnTo>
                  <a:lnTo>
                    <a:pt x="0" y="11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accent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/>
            </a:p>
          </p:txBody>
        </p:sp>
        <p:sp>
          <p:nvSpPr>
            <p:cNvPr id="54" name="Line 21"/>
            <p:cNvSpPr>
              <a:spLocks noChangeShapeType="1"/>
            </p:cNvSpPr>
            <p:nvPr/>
          </p:nvSpPr>
          <p:spPr bwMode="auto">
            <a:xfrm flipV="1">
              <a:off x="1566863" y="3017838"/>
              <a:ext cx="1587" cy="2541587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/>
            </a:p>
          </p:txBody>
        </p:sp>
        <p:sp>
          <p:nvSpPr>
            <p:cNvPr id="55" name="Line 22"/>
            <p:cNvSpPr>
              <a:spLocks noChangeShapeType="1"/>
            </p:cNvSpPr>
            <p:nvPr/>
          </p:nvSpPr>
          <p:spPr bwMode="auto">
            <a:xfrm flipV="1">
              <a:off x="1566863" y="2670175"/>
              <a:ext cx="1587" cy="27622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/>
            </a:p>
          </p:txBody>
        </p:sp>
        <p:sp>
          <p:nvSpPr>
            <p:cNvPr id="56" name="Line 23"/>
            <p:cNvSpPr>
              <a:spLocks noChangeShapeType="1"/>
            </p:cNvSpPr>
            <p:nvPr/>
          </p:nvSpPr>
          <p:spPr bwMode="auto">
            <a:xfrm>
              <a:off x="1514475" y="5559425"/>
              <a:ext cx="52388" cy="158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/>
            </a:p>
          </p:txBody>
        </p:sp>
        <p:sp>
          <p:nvSpPr>
            <p:cNvPr id="57" name="Line 24"/>
            <p:cNvSpPr>
              <a:spLocks noChangeShapeType="1"/>
            </p:cNvSpPr>
            <p:nvPr/>
          </p:nvSpPr>
          <p:spPr bwMode="auto">
            <a:xfrm>
              <a:off x="1514475" y="5111750"/>
              <a:ext cx="52388" cy="158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/>
            </a:p>
          </p:txBody>
        </p:sp>
        <p:sp>
          <p:nvSpPr>
            <p:cNvPr id="58" name="Line 25"/>
            <p:cNvSpPr>
              <a:spLocks noChangeShapeType="1"/>
            </p:cNvSpPr>
            <p:nvPr/>
          </p:nvSpPr>
          <p:spPr bwMode="auto">
            <a:xfrm>
              <a:off x="1514475" y="4665663"/>
              <a:ext cx="52388" cy="1587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/>
            </a:p>
          </p:txBody>
        </p:sp>
        <p:sp>
          <p:nvSpPr>
            <p:cNvPr id="59" name="Line 26"/>
            <p:cNvSpPr>
              <a:spLocks noChangeShapeType="1"/>
            </p:cNvSpPr>
            <p:nvPr/>
          </p:nvSpPr>
          <p:spPr bwMode="auto">
            <a:xfrm>
              <a:off x="1514475" y="4219575"/>
              <a:ext cx="52388" cy="158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/>
            </a:p>
          </p:txBody>
        </p:sp>
        <p:sp>
          <p:nvSpPr>
            <p:cNvPr id="60" name="Line 27"/>
            <p:cNvSpPr>
              <a:spLocks noChangeShapeType="1"/>
            </p:cNvSpPr>
            <p:nvPr/>
          </p:nvSpPr>
          <p:spPr bwMode="auto">
            <a:xfrm>
              <a:off x="1514475" y="3770313"/>
              <a:ext cx="52388" cy="1587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/>
            </a:p>
          </p:txBody>
        </p:sp>
        <p:sp>
          <p:nvSpPr>
            <p:cNvPr id="61" name="Line 28"/>
            <p:cNvSpPr>
              <a:spLocks noChangeShapeType="1"/>
            </p:cNvSpPr>
            <p:nvPr/>
          </p:nvSpPr>
          <p:spPr bwMode="auto">
            <a:xfrm>
              <a:off x="1514475" y="3322638"/>
              <a:ext cx="52388" cy="1587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/>
            </a:p>
          </p:txBody>
        </p:sp>
        <p:sp>
          <p:nvSpPr>
            <p:cNvPr id="62" name="Line 29"/>
            <p:cNvSpPr>
              <a:spLocks noChangeShapeType="1"/>
            </p:cNvSpPr>
            <p:nvPr/>
          </p:nvSpPr>
          <p:spPr bwMode="auto">
            <a:xfrm>
              <a:off x="1514475" y="2670175"/>
              <a:ext cx="52388" cy="158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/>
            </a:p>
          </p:txBody>
        </p:sp>
        <p:sp>
          <p:nvSpPr>
            <p:cNvPr id="63" name="Line 30"/>
            <p:cNvSpPr>
              <a:spLocks noChangeShapeType="1"/>
            </p:cNvSpPr>
            <p:nvPr/>
          </p:nvSpPr>
          <p:spPr bwMode="auto">
            <a:xfrm>
              <a:off x="1566863" y="5559425"/>
              <a:ext cx="6503987" cy="158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/>
            </a:p>
          </p:txBody>
        </p:sp>
        <p:sp>
          <p:nvSpPr>
            <p:cNvPr id="64" name="Freeform 31"/>
            <p:cNvSpPr>
              <a:spLocks noEditPoints="1"/>
            </p:cNvSpPr>
            <p:nvPr/>
          </p:nvSpPr>
          <p:spPr bwMode="auto">
            <a:xfrm>
              <a:off x="1566863" y="5559425"/>
              <a:ext cx="6503987" cy="68263"/>
            </a:xfrm>
            <a:custGeom>
              <a:avLst/>
              <a:gdLst>
                <a:gd name="T0" fmla="*/ 0 w 4097"/>
                <a:gd name="T1" fmla="*/ 0 h 43"/>
                <a:gd name="T2" fmla="*/ 0 w 4097"/>
                <a:gd name="T3" fmla="*/ 2147483647 h 43"/>
                <a:gd name="T4" fmla="*/ 2147483647 w 4097"/>
                <a:gd name="T5" fmla="*/ 0 h 43"/>
                <a:gd name="T6" fmla="*/ 2147483647 w 4097"/>
                <a:gd name="T7" fmla="*/ 2147483647 h 43"/>
                <a:gd name="T8" fmla="*/ 2147483647 w 4097"/>
                <a:gd name="T9" fmla="*/ 0 h 43"/>
                <a:gd name="T10" fmla="*/ 2147483647 w 4097"/>
                <a:gd name="T11" fmla="*/ 2147483647 h 43"/>
                <a:gd name="T12" fmla="*/ 2147483647 w 4097"/>
                <a:gd name="T13" fmla="*/ 0 h 43"/>
                <a:gd name="T14" fmla="*/ 2147483647 w 4097"/>
                <a:gd name="T15" fmla="*/ 2147483647 h 43"/>
                <a:gd name="T16" fmla="*/ 2147483647 w 4097"/>
                <a:gd name="T17" fmla="*/ 0 h 43"/>
                <a:gd name="T18" fmla="*/ 2147483647 w 4097"/>
                <a:gd name="T19" fmla="*/ 2147483647 h 4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097"/>
                <a:gd name="T31" fmla="*/ 0 h 43"/>
                <a:gd name="T32" fmla="*/ 4097 w 4097"/>
                <a:gd name="T33" fmla="*/ 43 h 4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097" h="43">
                  <a:moveTo>
                    <a:pt x="0" y="0"/>
                  </a:moveTo>
                  <a:lnTo>
                    <a:pt x="0" y="43"/>
                  </a:lnTo>
                  <a:moveTo>
                    <a:pt x="1025" y="0"/>
                  </a:moveTo>
                  <a:lnTo>
                    <a:pt x="1025" y="43"/>
                  </a:lnTo>
                  <a:moveTo>
                    <a:pt x="2049" y="0"/>
                  </a:moveTo>
                  <a:lnTo>
                    <a:pt x="2049" y="43"/>
                  </a:lnTo>
                  <a:moveTo>
                    <a:pt x="3073" y="0"/>
                  </a:moveTo>
                  <a:lnTo>
                    <a:pt x="3073" y="43"/>
                  </a:lnTo>
                  <a:moveTo>
                    <a:pt x="4097" y="0"/>
                  </a:moveTo>
                  <a:lnTo>
                    <a:pt x="4097" y="43"/>
                  </a:lnTo>
                </a:path>
              </a:pathLst>
            </a:custGeom>
            <a:noFill/>
            <a:ln w="9525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 sz="1000"/>
            </a:p>
          </p:txBody>
        </p:sp>
        <p:sp>
          <p:nvSpPr>
            <p:cNvPr id="65" name="Rectangle 32"/>
            <p:cNvSpPr>
              <a:spLocks noChangeArrowheads="1"/>
            </p:cNvSpPr>
            <p:nvPr/>
          </p:nvSpPr>
          <p:spPr bwMode="auto">
            <a:xfrm>
              <a:off x="1317624" y="5451476"/>
              <a:ext cx="80895" cy="2146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altLang="fr-FR" sz="700"/>
                <a:t>0</a:t>
              </a:r>
            </a:p>
          </p:txBody>
        </p:sp>
        <p:sp>
          <p:nvSpPr>
            <p:cNvPr id="66" name="Rectangle 33"/>
            <p:cNvSpPr>
              <a:spLocks noChangeArrowheads="1"/>
            </p:cNvSpPr>
            <p:nvPr/>
          </p:nvSpPr>
          <p:spPr bwMode="auto">
            <a:xfrm>
              <a:off x="1220788" y="5005388"/>
              <a:ext cx="161791" cy="2146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altLang="fr-FR" sz="700"/>
                <a:t>10</a:t>
              </a:r>
            </a:p>
          </p:txBody>
        </p:sp>
        <p:sp>
          <p:nvSpPr>
            <p:cNvPr id="67" name="Rectangle 34"/>
            <p:cNvSpPr>
              <a:spLocks noChangeArrowheads="1"/>
            </p:cNvSpPr>
            <p:nvPr/>
          </p:nvSpPr>
          <p:spPr bwMode="auto">
            <a:xfrm>
              <a:off x="1220788" y="4557712"/>
              <a:ext cx="161791" cy="2146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altLang="fr-FR" sz="700"/>
                <a:t>20</a:t>
              </a:r>
            </a:p>
          </p:txBody>
        </p:sp>
        <p:sp>
          <p:nvSpPr>
            <p:cNvPr id="68" name="Rectangle 35"/>
            <p:cNvSpPr>
              <a:spLocks noChangeArrowheads="1"/>
            </p:cNvSpPr>
            <p:nvPr/>
          </p:nvSpPr>
          <p:spPr bwMode="auto">
            <a:xfrm>
              <a:off x="1220788" y="4111626"/>
              <a:ext cx="161791" cy="2146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altLang="fr-FR" sz="700"/>
                <a:t>30</a:t>
              </a:r>
            </a:p>
          </p:txBody>
        </p:sp>
        <p:sp>
          <p:nvSpPr>
            <p:cNvPr id="69" name="Rectangle 36"/>
            <p:cNvSpPr>
              <a:spLocks noChangeArrowheads="1"/>
            </p:cNvSpPr>
            <p:nvPr/>
          </p:nvSpPr>
          <p:spPr bwMode="auto">
            <a:xfrm>
              <a:off x="1220788" y="3663950"/>
              <a:ext cx="161791" cy="2146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altLang="fr-FR" sz="700"/>
                <a:t>40</a:t>
              </a:r>
            </a:p>
          </p:txBody>
        </p:sp>
        <p:sp>
          <p:nvSpPr>
            <p:cNvPr id="70" name="Rectangle 37"/>
            <p:cNvSpPr>
              <a:spLocks noChangeArrowheads="1"/>
            </p:cNvSpPr>
            <p:nvPr/>
          </p:nvSpPr>
          <p:spPr bwMode="auto">
            <a:xfrm>
              <a:off x="1220788" y="3217864"/>
              <a:ext cx="161791" cy="2146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altLang="fr-FR" sz="700"/>
                <a:t>50</a:t>
              </a:r>
            </a:p>
          </p:txBody>
        </p:sp>
        <p:sp>
          <p:nvSpPr>
            <p:cNvPr id="71" name="Rectangle 38"/>
            <p:cNvSpPr>
              <a:spLocks noChangeArrowheads="1"/>
            </p:cNvSpPr>
            <p:nvPr/>
          </p:nvSpPr>
          <p:spPr bwMode="auto">
            <a:xfrm>
              <a:off x="1144588" y="2576514"/>
              <a:ext cx="242686" cy="2146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altLang="fr-FR" sz="700"/>
                <a:t>100</a:t>
              </a:r>
            </a:p>
          </p:txBody>
        </p:sp>
        <p:sp>
          <p:nvSpPr>
            <p:cNvPr id="72" name="Line 85"/>
            <p:cNvSpPr>
              <a:spLocks noChangeShapeType="1"/>
            </p:cNvSpPr>
            <p:nvPr/>
          </p:nvSpPr>
          <p:spPr bwMode="auto">
            <a:xfrm flipV="1">
              <a:off x="1530350" y="2908300"/>
              <a:ext cx="74613" cy="7620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/>
            </a:p>
          </p:txBody>
        </p:sp>
        <p:sp>
          <p:nvSpPr>
            <p:cNvPr id="73" name="Line 86"/>
            <p:cNvSpPr>
              <a:spLocks noChangeShapeType="1"/>
            </p:cNvSpPr>
            <p:nvPr/>
          </p:nvSpPr>
          <p:spPr bwMode="auto">
            <a:xfrm flipV="1">
              <a:off x="1530350" y="2981325"/>
              <a:ext cx="74613" cy="74613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000"/>
            </a:p>
          </p:txBody>
        </p:sp>
        <p:sp>
          <p:nvSpPr>
            <p:cNvPr id="74" name="ZoneTexte 112"/>
            <p:cNvSpPr txBox="1">
              <a:spLocks noChangeArrowheads="1"/>
            </p:cNvSpPr>
            <p:nvPr/>
          </p:nvSpPr>
          <p:spPr bwMode="auto">
            <a:xfrm>
              <a:off x="1963738" y="5561014"/>
              <a:ext cx="483459" cy="460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altLang="fr-FR" sz="900"/>
                <a:t>J0</a:t>
              </a:r>
            </a:p>
          </p:txBody>
        </p:sp>
        <p:sp>
          <p:nvSpPr>
            <p:cNvPr id="75" name="ZoneTexte 117"/>
            <p:cNvSpPr txBox="1">
              <a:spLocks noChangeArrowheads="1"/>
            </p:cNvSpPr>
            <p:nvPr/>
          </p:nvSpPr>
          <p:spPr bwMode="auto">
            <a:xfrm>
              <a:off x="3505200" y="2419350"/>
              <a:ext cx="1978024" cy="7360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altLang="fr-FR" sz="900"/>
                <a:t>TDF/FTC/EVG/c </a:t>
              </a:r>
            </a:p>
            <a:p>
              <a:r>
                <a:rPr lang="fr-FR" altLang="fr-FR" sz="900"/>
                <a:t>TDF/FTC + IP/r</a:t>
              </a:r>
            </a:p>
          </p:txBody>
        </p:sp>
        <p:sp>
          <p:nvSpPr>
            <p:cNvPr id="76" name="Rectangle 118"/>
            <p:cNvSpPr>
              <a:spLocks noChangeArrowheads="1"/>
            </p:cNvSpPr>
            <p:nvPr/>
          </p:nvSpPr>
          <p:spPr bwMode="auto">
            <a:xfrm>
              <a:off x="3429000" y="2524125"/>
              <a:ext cx="111125" cy="87313"/>
            </a:xfrm>
            <a:prstGeom prst="rect">
              <a:avLst/>
            </a:prstGeom>
            <a:solidFill>
              <a:srgbClr val="FF33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altLang="fr-FR" sz="1100"/>
            </a:p>
          </p:txBody>
        </p:sp>
        <p:sp>
          <p:nvSpPr>
            <p:cNvPr id="77" name="Rectangle 119"/>
            <p:cNvSpPr>
              <a:spLocks noChangeArrowheads="1"/>
            </p:cNvSpPr>
            <p:nvPr/>
          </p:nvSpPr>
          <p:spPr bwMode="auto">
            <a:xfrm>
              <a:off x="3430588" y="2782888"/>
              <a:ext cx="111125" cy="873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altLang="fr-FR" sz="1100"/>
            </a:p>
          </p:txBody>
        </p:sp>
        <p:sp>
          <p:nvSpPr>
            <p:cNvPr id="78" name="TextBox 33"/>
            <p:cNvSpPr txBox="1">
              <a:spLocks noChangeArrowheads="1"/>
            </p:cNvSpPr>
            <p:nvPr/>
          </p:nvSpPr>
          <p:spPr bwMode="auto">
            <a:xfrm>
              <a:off x="5127626" y="5202238"/>
              <a:ext cx="533400" cy="429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fr-FR" sz="400" b="1" u="sng">
                  <a:solidFill>
                    <a:schemeClr val="tx1"/>
                  </a:solidFill>
                  <a:ea typeface="ＭＳ Ｐゴシック" pitchFamily="34" charset="-128"/>
                </a:rPr>
                <a:t>108</a:t>
              </a:r>
            </a:p>
            <a:p>
              <a:pPr algn="ctr"/>
              <a:r>
                <a:rPr lang="en-US" altLang="fr-FR" sz="400" b="1">
                  <a:solidFill>
                    <a:schemeClr val="tx1"/>
                  </a:solidFill>
                  <a:ea typeface="ＭＳ Ｐゴシック" pitchFamily="34" charset="-128"/>
                </a:rPr>
                <a:t>283</a:t>
              </a:r>
            </a:p>
          </p:txBody>
        </p:sp>
        <p:sp>
          <p:nvSpPr>
            <p:cNvPr id="79" name="TextBox 34"/>
            <p:cNvSpPr txBox="1">
              <a:spLocks noChangeArrowheads="1"/>
            </p:cNvSpPr>
            <p:nvPr/>
          </p:nvSpPr>
          <p:spPr bwMode="auto">
            <a:xfrm>
              <a:off x="6689726" y="5202238"/>
              <a:ext cx="533400" cy="429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fr-FR" sz="400" b="1" u="sng">
                  <a:solidFill>
                    <a:schemeClr val="tx1"/>
                  </a:solidFill>
                  <a:ea typeface="ＭＳ Ｐゴシック" pitchFamily="34" charset="-128"/>
                </a:rPr>
                <a:t>44</a:t>
              </a:r>
            </a:p>
            <a:p>
              <a:pPr algn="ctr"/>
              <a:r>
                <a:rPr lang="en-US" altLang="fr-FR" sz="400" b="1">
                  <a:solidFill>
                    <a:schemeClr val="tx1"/>
                  </a:solidFill>
                  <a:ea typeface="ＭＳ Ｐゴシック" pitchFamily="34" charset="-128"/>
                </a:rPr>
                <a:t>134</a:t>
              </a:r>
            </a:p>
          </p:txBody>
        </p:sp>
        <p:sp>
          <p:nvSpPr>
            <p:cNvPr id="80" name="TextBox 37"/>
            <p:cNvSpPr txBox="1">
              <a:spLocks noChangeArrowheads="1"/>
            </p:cNvSpPr>
            <p:nvPr/>
          </p:nvSpPr>
          <p:spPr bwMode="auto">
            <a:xfrm>
              <a:off x="5600700" y="5202238"/>
              <a:ext cx="533400" cy="429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fr-FR" sz="400" b="1" u="sng">
                  <a:solidFill>
                    <a:schemeClr val="tx1"/>
                  </a:solidFill>
                  <a:ea typeface="ＭＳ Ｐゴシック" pitchFamily="34" charset="-128"/>
                </a:rPr>
                <a:t>86</a:t>
              </a:r>
            </a:p>
            <a:p>
              <a:pPr algn="ctr"/>
              <a:r>
                <a:rPr lang="en-US" altLang="fr-FR" sz="400" b="1">
                  <a:solidFill>
                    <a:schemeClr val="tx1"/>
                  </a:solidFill>
                  <a:ea typeface="ＭＳ Ｐゴシック" pitchFamily="34" charset="-128"/>
                </a:rPr>
                <a:t>264</a:t>
              </a:r>
            </a:p>
          </p:txBody>
        </p:sp>
        <p:sp>
          <p:nvSpPr>
            <p:cNvPr id="81" name="TextBox 38"/>
            <p:cNvSpPr txBox="1">
              <a:spLocks noChangeArrowheads="1"/>
            </p:cNvSpPr>
            <p:nvPr/>
          </p:nvSpPr>
          <p:spPr bwMode="auto">
            <a:xfrm>
              <a:off x="7239000" y="5202238"/>
              <a:ext cx="533400" cy="429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fr-FR" sz="400" b="1" u="sng">
                  <a:solidFill>
                    <a:schemeClr val="tx1"/>
                  </a:solidFill>
                  <a:ea typeface="ＭＳ Ｐゴシック" pitchFamily="34" charset="-128"/>
                </a:rPr>
                <a:t>48</a:t>
              </a:r>
            </a:p>
            <a:p>
              <a:pPr algn="ctr"/>
              <a:r>
                <a:rPr lang="en-US" altLang="fr-FR" sz="400" b="1">
                  <a:solidFill>
                    <a:schemeClr val="tx1"/>
                  </a:solidFill>
                  <a:ea typeface="ＭＳ Ｐゴシック" pitchFamily="34" charset="-128"/>
                </a:rPr>
                <a:t>118</a:t>
              </a:r>
            </a:p>
          </p:txBody>
        </p:sp>
        <p:sp>
          <p:nvSpPr>
            <p:cNvPr id="82" name="TextBox 20"/>
            <p:cNvSpPr txBox="1">
              <a:spLocks noChangeArrowheads="1"/>
            </p:cNvSpPr>
            <p:nvPr/>
          </p:nvSpPr>
          <p:spPr bwMode="auto">
            <a:xfrm>
              <a:off x="1851025" y="5202238"/>
              <a:ext cx="533400" cy="429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fr-FR" sz="400" b="1" u="sng">
                  <a:solidFill>
                    <a:schemeClr val="tx1"/>
                  </a:solidFill>
                  <a:ea typeface="ＭＳ Ｐゴシック" pitchFamily="34" charset="-128"/>
                </a:rPr>
                <a:t>126</a:t>
              </a:r>
            </a:p>
            <a:p>
              <a:pPr algn="ctr"/>
              <a:r>
                <a:rPr lang="en-US" altLang="fr-FR" sz="400" b="1">
                  <a:solidFill>
                    <a:schemeClr val="tx1"/>
                  </a:solidFill>
                  <a:ea typeface="ＭＳ Ｐゴシック" pitchFamily="34" charset="-128"/>
                </a:rPr>
                <a:t>284</a:t>
              </a:r>
            </a:p>
          </p:txBody>
        </p:sp>
        <p:sp>
          <p:nvSpPr>
            <p:cNvPr id="83" name="TextBox 21"/>
            <p:cNvSpPr txBox="1">
              <a:spLocks noChangeArrowheads="1"/>
            </p:cNvSpPr>
            <p:nvPr/>
          </p:nvSpPr>
          <p:spPr bwMode="auto">
            <a:xfrm>
              <a:off x="3478214" y="5202238"/>
              <a:ext cx="533400" cy="429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fr-FR" sz="400" b="1" u="sng">
                  <a:solidFill>
                    <a:schemeClr val="tx1"/>
                  </a:solidFill>
                  <a:ea typeface="ＭＳ Ｐゴシック" pitchFamily="34" charset="-128"/>
                </a:rPr>
                <a:t>56</a:t>
              </a:r>
            </a:p>
            <a:p>
              <a:pPr algn="ctr"/>
              <a:r>
                <a:rPr lang="en-US" altLang="fr-FR" sz="400" b="1">
                  <a:solidFill>
                    <a:schemeClr val="tx1"/>
                  </a:solidFill>
                  <a:ea typeface="ＭＳ Ｐゴシック" pitchFamily="34" charset="-128"/>
                </a:rPr>
                <a:t>133</a:t>
              </a:r>
            </a:p>
          </p:txBody>
        </p:sp>
        <p:sp>
          <p:nvSpPr>
            <p:cNvPr id="84" name="TextBox 24"/>
            <p:cNvSpPr txBox="1">
              <a:spLocks noChangeArrowheads="1"/>
            </p:cNvSpPr>
            <p:nvPr/>
          </p:nvSpPr>
          <p:spPr bwMode="auto">
            <a:xfrm>
              <a:off x="2387600" y="5202238"/>
              <a:ext cx="533400" cy="429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fr-FR" sz="400" b="1" u="sng">
                  <a:solidFill>
                    <a:schemeClr val="tx1"/>
                  </a:solidFill>
                  <a:ea typeface="ＭＳ Ｐゴシック" pitchFamily="34" charset="-128"/>
                </a:rPr>
                <a:t>77</a:t>
              </a:r>
            </a:p>
            <a:p>
              <a:pPr algn="ctr"/>
              <a:r>
                <a:rPr lang="en-US" altLang="fr-FR" sz="400" b="1">
                  <a:solidFill>
                    <a:schemeClr val="tx1"/>
                  </a:solidFill>
                  <a:ea typeface="ＭＳ Ｐゴシック" pitchFamily="34" charset="-128"/>
                </a:rPr>
                <a:t>260</a:t>
              </a:r>
            </a:p>
          </p:txBody>
        </p:sp>
        <p:sp>
          <p:nvSpPr>
            <p:cNvPr id="85" name="TextBox 25"/>
            <p:cNvSpPr txBox="1">
              <a:spLocks noChangeArrowheads="1"/>
            </p:cNvSpPr>
            <p:nvPr/>
          </p:nvSpPr>
          <p:spPr bwMode="auto">
            <a:xfrm>
              <a:off x="3984625" y="5202238"/>
              <a:ext cx="533400" cy="429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fr-FR" sz="400" b="1" u="sng">
                  <a:solidFill>
                    <a:schemeClr val="tx1"/>
                  </a:solidFill>
                  <a:ea typeface="ＭＳ Ｐゴシック" pitchFamily="34" charset="-128"/>
                </a:rPr>
                <a:t>53</a:t>
              </a:r>
            </a:p>
            <a:p>
              <a:pPr algn="ctr"/>
              <a:r>
                <a:rPr lang="en-US" altLang="fr-FR" sz="400" b="1">
                  <a:solidFill>
                    <a:schemeClr val="tx1"/>
                  </a:solidFill>
                  <a:ea typeface="ＭＳ Ｐゴシック" pitchFamily="34" charset="-128"/>
                </a:rPr>
                <a:t>116</a:t>
              </a:r>
            </a:p>
          </p:txBody>
        </p:sp>
        <p:sp>
          <p:nvSpPr>
            <p:cNvPr id="86" name="ZoneTexte 112"/>
            <p:cNvSpPr txBox="1">
              <a:spLocks noChangeArrowheads="1"/>
            </p:cNvSpPr>
            <p:nvPr/>
          </p:nvSpPr>
          <p:spPr bwMode="auto">
            <a:xfrm>
              <a:off x="2389188" y="5559424"/>
              <a:ext cx="615083" cy="460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altLang="fr-FR" sz="900"/>
                <a:t>S48</a:t>
              </a:r>
            </a:p>
          </p:txBody>
        </p:sp>
        <p:sp>
          <p:nvSpPr>
            <p:cNvPr id="87" name="ZoneTexte 112"/>
            <p:cNvSpPr txBox="1">
              <a:spLocks noChangeArrowheads="1"/>
            </p:cNvSpPr>
            <p:nvPr/>
          </p:nvSpPr>
          <p:spPr bwMode="auto">
            <a:xfrm>
              <a:off x="3552824" y="5559424"/>
              <a:ext cx="483459" cy="460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altLang="fr-FR" sz="900"/>
                <a:t>J0</a:t>
              </a:r>
            </a:p>
          </p:txBody>
        </p:sp>
        <p:sp>
          <p:nvSpPr>
            <p:cNvPr id="88" name="ZoneTexte 112"/>
            <p:cNvSpPr txBox="1">
              <a:spLocks noChangeArrowheads="1"/>
            </p:cNvSpPr>
            <p:nvPr/>
          </p:nvSpPr>
          <p:spPr bwMode="auto">
            <a:xfrm>
              <a:off x="3990975" y="5557839"/>
              <a:ext cx="615083" cy="460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altLang="fr-FR" sz="900"/>
                <a:t>S48</a:t>
              </a:r>
            </a:p>
          </p:txBody>
        </p:sp>
        <p:sp>
          <p:nvSpPr>
            <p:cNvPr id="89" name="ZoneTexte 112"/>
            <p:cNvSpPr txBox="1">
              <a:spLocks noChangeArrowheads="1"/>
            </p:cNvSpPr>
            <p:nvPr/>
          </p:nvSpPr>
          <p:spPr bwMode="auto">
            <a:xfrm>
              <a:off x="5180013" y="5564188"/>
              <a:ext cx="483459" cy="460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altLang="fr-FR" sz="900"/>
                <a:t>J0</a:t>
              </a:r>
            </a:p>
          </p:txBody>
        </p:sp>
        <p:sp>
          <p:nvSpPr>
            <p:cNvPr id="90" name="ZoneTexte 112"/>
            <p:cNvSpPr txBox="1">
              <a:spLocks noChangeArrowheads="1"/>
            </p:cNvSpPr>
            <p:nvPr/>
          </p:nvSpPr>
          <p:spPr bwMode="auto">
            <a:xfrm>
              <a:off x="5605463" y="5562599"/>
              <a:ext cx="615083" cy="4600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altLang="fr-FR" sz="900"/>
                <a:t>S48</a:t>
              </a:r>
            </a:p>
          </p:txBody>
        </p:sp>
        <p:sp>
          <p:nvSpPr>
            <p:cNvPr id="91" name="ZoneTexte 112"/>
            <p:cNvSpPr txBox="1">
              <a:spLocks noChangeArrowheads="1"/>
            </p:cNvSpPr>
            <p:nvPr/>
          </p:nvSpPr>
          <p:spPr bwMode="auto">
            <a:xfrm>
              <a:off x="6769099" y="5562599"/>
              <a:ext cx="483459" cy="4600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altLang="fr-FR" sz="900"/>
                <a:t>J0</a:t>
              </a:r>
            </a:p>
          </p:txBody>
        </p:sp>
        <p:sp>
          <p:nvSpPr>
            <p:cNvPr id="92" name="ZoneTexte 112"/>
            <p:cNvSpPr txBox="1">
              <a:spLocks noChangeArrowheads="1"/>
            </p:cNvSpPr>
            <p:nvPr/>
          </p:nvSpPr>
          <p:spPr bwMode="auto">
            <a:xfrm>
              <a:off x="7207250" y="5561013"/>
              <a:ext cx="615083" cy="4600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altLang="fr-FR" sz="900"/>
                <a:t>S48</a:t>
              </a:r>
            </a:p>
          </p:txBody>
        </p:sp>
        <p:sp>
          <p:nvSpPr>
            <p:cNvPr id="93" name="TextBox 4"/>
            <p:cNvSpPr txBox="1">
              <a:spLocks noChangeArrowheads="1"/>
            </p:cNvSpPr>
            <p:nvPr/>
          </p:nvSpPr>
          <p:spPr bwMode="auto">
            <a:xfrm>
              <a:off x="5719763" y="3686175"/>
              <a:ext cx="1030287" cy="2270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>
                <a:lnSpc>
                  <a:spcPct val="90000"/>
                </a:lnSpc>
              </a:pPr>
              <a:r>
                <a:rPr lang="en-US" altLang="fr-FR" sz="700"/>
                <a:t>p &lt; 0,04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6151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Deux essais « STRATEGY »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8335" y="1117865"/>
            <a:ext cx="8845666" cy="4259792"/>
          </a:xfrm>
        </p:spPr>
        <p:txBody>
          <a:bodyPr/>
          <a:lstStyle/>
          <a:p>
            <a:r>
              <a:rPr lang="fr-FR" sz="2000" dirty="0" err="1" smtClean="0"/>
              <a:t>Strategy</a:t>
            </a:r>
            <a:r>
              <a:rPr lang="fr-FR" sz="2000" dirty="0" smtClean="0"/>
              <a:t> – NNRTI</a:t>
            </a:r>
          </a:p>
          <a:p>
            <a:pPr lvl="1"/>
            <a:r>
              <a:rPr lang="fr-FR" sz="2000" dirty="0" smtClean="0"/>
              <a:t>Poursuite TDF/FTC/NNRTI vs switch </a:t>
            </a:r>
            <a:r>
              <a:rPr lang="fr-FR" sz="2000" dirty="0" err="1" smtClean="0"/>
              <a:t>Stribild</a:t>
            </a:r>
            <a:r>
              <a:rPr lang="fr-FR" sz="2000" dirty="0" smtClean="0"/>
              <a:t>® (434 patients)</a:t>
            </a:r>
            <a:endParaRPr lang="fr-FR" sz="2000" dirty="0"/>
          </a:p>
        </p:txBody>
      </p:sp>
      <p:grpSp>
        <p:nvGrpSpPr>
          <p:cNvPr id="94" name="Groupe 58"/>
          <p:cNvGrpSpPr>
            <a:grpSpLocks/>
          </p:cNvGrpSpPr>
          <p:nvPr/>
        </p:nvGrpSpPr>
        <p:grpSpPr bwMode="auto">
          <a:xfrm>
            <a:off x="221923" y="2449950"/>
            <a:ext cx="2627313" cy="1609523"/>
            <a:chOff x="696913" y="1706563"/>
            <a:chExt cx="4746625" cy="3371301"/>
          </a:xfrm>
        </p:grpSpPr>
        <p:sp>
          <p:nvSpPr>
            <p:cNvPr id="95" name="Rectangle 49"/>
            <p:cNvSpPr>
              <a:spLocks noChangeArrowheads="1"/>
            </p:cNvSpPr>
            <p:nvPr/>
          </p:nvSpPr>
          <p:spPr bwMode="auto">
            <a:xfrm>
              <a:off x="1409700" y="2008188"/>
              <a:ext cx="411163" cy="2613025"/>
            </a:xfrm>
            <a:prstGeom prst="rect">
              <a:avLst/>
            </a:prstGeom>
            <a:solidFill>
              <a:srgbClr val="FF33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600">
                <a:latin typeface="+mn-lt"/>
              </a:endParaRPr>
            </a:p>
          </p:txBody>
        </p:sp>
        <p:sp>
          <p:nvSpPr>
            <p:cNvPr id="96" name="Rectangle 51"/>
            <p:cNvSpPr>
              <a:spLocks noChangeArrowheads="1"/>
            </p:cNvSpPr>
            <p:nvPr/>
          </p:nvSpPr>
          <p:spPr bwMode="auto">
            <a:xfrm>
              <a:off x="2855913" y="4594225"/>
              <a:ext cx="412750" cy="26988"/>
            </a:xfrm>
            <a:prstGeom prst="rect">
              <a:avLst/>
            </a:prstGeom>
            <a:solidFill>
              <a:srgbClr val="FF3300"/>
            </a:solidFill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600">
                <a:latin typeface="+mn-lt"/>
              </a:endParaRPr>
            </a:p>
          </p:txBody>
        </p:sp>
        <p:sp>
          <p:nvSpPr>
            <p:cNvPr id="97" name="Rectangle 53"/>
            <p:cNvSpPr>
              <a:spLocks noChangeArrowheads="1"/>
            </p:cNvSpPr>
            <p:nvPr/>
          </p:nvSpPr>
          <p:spPr bwMode="auto">
            <a:xfrm>
              <a:off x="4303713" y="4467225"/>
              <a:ext cx="411162" cy="153988"/>
            </a:xfrm>
            <a:prstGeom prst="rect">
              <a:avLst/>
            </a:prstGeom>
            <a:solidFill>
              <a:srgbClr val="FF33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600">
                <a:latin typeface="+mn-lt"/>
              </a:endParaRPr>
            </a:p>
          </p:txBody>
        </p:sp>
        <p:sp>
          <p:nvSpPr>
            <p:cNvPr id="98" name="Rectangle 55"/>
            <p:cNvSpPr>
              <a:spLocks noChangeArrowheads="1"/>
            </p:cNvSpPr>
            <p:nvPr/>
          </p:nvSpPr>
          <p:spPr bwMode="auto">
            <a:xfrm>
              <a:off x="1820863" y="2152650"/>
              <a:ext cx="412750" cy="2468563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600">
                <a:latin typeface="+mn-lt"/>
              </a:endParaRPr>
            </a:p>
          </p:txBody>
        </p:sp>
        <p:sp>
          <p:nvSpPr>
            <p:cNvPr id="99" name="Freeform 58"/>
            <p:cNvSpPr>
              <a:spLocks noEditPoints="1"/>
            </p:cNvSpPr>
            <p:nvPr/>
          </p:nvSpPr>
          <p:spPr bwMode="auto">
            <a:xfrm>
              <a:off x="3298825" y="4583113"/>
              <a:ext cx="431800" cy="34925"/>
            </a:xfrm>
            <a:custGeom>
              <a:avLst/>
              <a:gdLst/>
              <a:ahLst/>
              <a:cxnLst>
                <a:cxn ang="0">
                  <a:pos x="0" y="16"/>
                </a:cxn>
                <a:cxn ang="0">
                  <a:pos x="16" y="0"/>
                </a:cxn>
                <a:cxn ang="0">
                  <a:pos x="768" y="0"/>
                </a:cxn>
                <a:cxn ang="0">
                  <a:pos x="784" y="16"/>
                </a:cxn>
                <a:cxn ang="0">
                  <a:pos x="784" y="48"/>
                </a:cxn>
                <a:cxn ang="0">
                  <a:pos x="768" y="64"/>
                </a:cxn>
                <a:cxn ang="0">
                  <a:pos x="16" y="64"/>
                </a:cxn>
                <a:cxn ang="0">
                  <a:pos x="0" y="48"/>
                </a:cxn>
                <a:cxn ang="0">
                  <a:pos x="0" y="16"/>
                </a:cxn>
                <a:cxn ang="0">
                  <a:pos x="32" y="48"/>
                </a:cxn>
                <a:cxn ang="0">
                  <a:pos x="16" y="32"/>
                </a:cxn>
                <a:cxn ang="0">
                  <a:pos x="768" y="32"/>
                </a:cxn>
                <a:cxn ang="0">
                  <a:pos x="752" y="48"/>
                </a:cxn>
                <a:cxn ang="0">
                  <a:pos x="752" y="16"/>
                </a:cxn>
                <a:cxn ang="0">
                  <a:pos x="768" y="32"/>
                </a:cxn>
                <a:cxn ang="0">
                  <a:pos x="16" y="32"/>
                </a:cxn>
                <a:cxn ang="0">
                  <a:pos x="32" y="16"/>
                </a:cxn>
                <a:cxn ang="0">
                  <a:pos x="32" y="48"/>
                </a:cxn>
              </a:cxnLst>
              <a:rect l="0" t="0" r="r" b="b"/>
              <a:pathLst>
                <a:path w="784" h="64">
                  <a:moveTo>
                    <a:pt x="0" y="16"/>
                  </a:moveTo>
                  <a:cubicBezTo>
                    <a:pt x="0" y="8"/>
                    <a:pt x="8" y="0"/>
                    <a:pt x="16" y="0"/>
                  </a:cubicBezTo>
                  <a:lnTo>
                    <a:pt x="768" y="0"/>
                  </a:lnTo>
                  <a:cubicBezTo>
                    <a:pt x="777" y="0"/>
                    <a:pt x="784" y="8"/>
                    <a:pt x="784" y="16"/>
                  </a:cubicBezTo>
                  <a:lnTo>
                    <a:pt x="784" y="48"/>
                  </a:lnTo>
                  <a:cubicBezTo>
                    <a:pt x="784" y="57"/>
                    <a:pt x="777" y="64"/>
                    <a:pt x="768" y="64"/>
                  </a:cubicBezTo>
                  <a:lnTo>
                    <a:pt x="16" y="64"/>
                  </a:lnTo>
                  <a:cubicBezTo>
                    <a:pt x="8" y="64"/>
                    <a:pt x="0" y="57"/>
                    <a:pt x="0" y="48"/>
                  </a:cubicBezTo>
                  <a:lnTo>
                    <a:pt x="0" y="16"/>
                  </a:lnTo>
                  <a:close/>
                  <a:moveTo>
                    <a:pt x="32" y="48"/>
                  </a:moveTo>
                  <a:lnTo>
                    <a:pt x="16" y="32"/>
                  </a:lnTo>
                  <a:lnTo>
                    <a:pt x="768" y="32"/>
                  </a:lnTo>
                  <a:lnTo>
                    <a:pt x="752" y="48"/>
                  </a:lnTo>
                  <a:lnTo>
                    <a:pt x="752" y="16"/>
                  </a:lnTo>
                  <a:lnTo>
                    <a:pt x="768" y="32"/>
                  </a:lnTo>
                  <a:lnTo>
                    <a:pt x="16" y="32"/>
                  </a:lnTo>
                  <a:lnTo>
                    <a:pt x="32" y="16"/>
                  </a:lnTo>
                  <a:lnTo>
                    <a:pt x="32" y="48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solidFill>
                <a:schemeClr val="accent1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600">
                <a:latin typeface="+mn-lt"/>
              </a:endParaRPr>
            </a:p>
          </p:txBody>
        </p:sp>
        <p:sp>
          <p:nvSpPr>
            <p:cNvPr id="100" name="Rectangle 59"/>
            <p:cNvSpPr>
              <a:spLocks noChangeArrowheads="1"/>
            </p:cNvSpPr>
            <p:nvPr/>
          </p:nvSpPr>
          <p:spPr bwMode="auto">
            <a:xfrm>
              <a:off x="4714875" y="4313238"/>
              <a:ext cx="412750" cy="307975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600">
                <a:latin typeface="+mn-lt"/>
              </a:endParaRPr>
            </a:p>
          </p:txBody>
        </p:sp>
        <p:sp>
          <p:nvSpPr>
            <p:cNvPr id="101" name="Rectangle 61"/>
            <p:cNvSpPr>
              <a:spLocks noChangeArrowheads="1"/>
            </p:cNvSpPr>
            <p:nvPr/>
          </p:nvSpPr>
          <p:spPr bwMode="auto">
            <a:xfrm>
              <a:off x="1092200" y="1820863"/>
              <a:ext cx="9525" cy="280511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bg1"/>
              </a:solidFill>
              <a:bevel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600">
                <a:latin typeface="+mn-lt"/>
              </a:endParaRPr>
            </a:p>
          </p:txBody>
        </p:sp>
        <p:sp>
          <p:nvSpPr>
            <p:cNvPr id="102" name="Freeform 62"/>
            <p:cNvSpPr>
              <a:spLocks noEditPoints="1"/>
            </p:cNvSpPr>
            <p:nvPr/>
          </p:nvSpPr>
          <p:spPr bwMode="auto">
            <a:xfrm>
              <a:off x="1044575" y="1816100"/>
              <a:ext cx="52388" cy="2814638"/>
            </a:xfrm>
            <a:custGeom>
              <a:avLst/>
              <a:gdLst/>
              <a:ahLst/>
              <a:cxnLst>
                <a:cxn ang="0">
                  <a:pos x="0" y="1864"/>
                </a:cxn>
                <a:cxn ang="0">
                  <a:pos x="36" y="1864"/>
                </a:cxn>
                <a:cxn ang="0">
                  <a:pos x="36" y="1870"/>
                </a:cxn>
                <a:cxn ang="0">
                  <a:pos x="0" y="1870"/>
                </a:cxn>
                <a:cxn ang="0">
                  <a:pos x="0" y="1864"/>
                </a:cxn>
                <a:cxn ang="0">
                  <a:pos x="0" y="1677"/>
                </a:cxn>
                <a:cxn ang="0">
                  <a:pos x="36" y="1677"/>
                </a:cxn>
                <a:cxn ang="0">
                  <a:pos x="36" y="1683"/>
                </a:cxn>
                <a:cxn ang="0">
                  <a:pos x="0" y="1683"/>
                </a:cxn>
                <a:cxn ang="0">
                  <a:pos x="0" y="1677"/>
                </a:cxn>
                <a:cxn ang="0">
                  <a:pos x="0" y="1491"/>
                </a:cxn>
                <a:cxn ang="0">
                  <a:pos x="36" y="1491"/>
                </a:cxn>
                <a:cxn ang="0">
                  <a:pos x="36" y="1497"/>
                </a:cxn>
                <a:cxn ang="0">
                  <a:pos x="0" y="1497"/>
                </a:cxn>
                <a:cxn ang="0">
                  <a:pos x="0" y="1491"/>
                </a:cxn>
                <a:cxn ang="0">
                  <a:pos x="0" y="1305"/>
                </a:cxn>
                <a:cxn ang="0">
                  <a:pos x="36" y="1305"/>
                </a:cxn>
                <a:cxn ang="0">
                  <a:pos x="36" y="1311"/>
                </a:cxn>
                <a:cxn ang="0">
                  <a:pos x="0" y="1311"/>
                </a:cxn>
                <a:cxn ang="0">
                  <a:pos x="0" y="1305"/>
                </a:cxn>
                <a:cxn ang="0">
                  <a:pos x="0" y="1118"/>
                </a:cxn>
                <a:cxn ang="0">
                  <a:pos x="36" y="1118"/>
                </a:cxn>
                <a:cxn ang="0">
                  <a:pos x="36" y="1124"/>
                </a:cxn>
                <a:cxn ang="0">
                  <a:pos x="0" y="1124"/>
                </a:cxn>
                <a:cxn ang="0">
                  <a:pos x="0" y="1118"/>
                </a:cxn>
                <a:cxn ang="0">
                  <a:pos x="0" y="932"/>
                </a:cxn>
                <a:cxn ang="0">
                  <a:pos x="36" y="932"/>
                </a:cxn>
                <a:cxn ang="0">
                  <a:pos x="36" y="938"/>
                </a:cxn>
                <a:cxn ang="0">
                  <a:pos x="0" y="938"/>
                </a:cxn>
                <a:cxn ang="0">
                  <a:pos x="0" y="932"/>
                </a:cxn>
                <a:cxn ang="0">
                  <a:pos x="0" y="746"/>
                </a:cxn>
                <a:cxn ang="0">
                  <a:pos x="36" y="746"/>
                </a:cxn>
                <a:cxn ang="0">
                  <a:pos x="36" y="752"/>
                </a:cxn>
                <a:cxn ang="0">
                  <a:pos x="0" y="752"/>
                </a:cxn>
                <a:cxn ang="0">
                  <a:pos x="0" y="746"/>
                </a:cxn>
                <a:cxn ang="0">
                  <a:pos x="0" y="559"/>
                </a:cxn>
                <a:cxn ang="0">
                  <a:pos x="36" y="559"/>
                </a:cxn>
                <a:cxn ang="0">
                  <a:pos x="36" y="565"/>
                </a:cxn>
                <a:cxn ang="0">
                  <a:pos x="0" y="565"/>
                </a:cxn>
                <a:cxn ang="0">
                  <a:pos x="0" y="559"/>
                </a:cxn>
                <a:cxn ang="0">
                  <a:pos x="0" y="373"/>
                </a:cxn>
                <a:cxn ang="0">
                  <a:pos x="36" y="373"/>
                </a:cxn>
                <a:cxn ang="0">
                  <a:pos x="36" y="379"/>
                </a:cxn>
                <a:cxn ang="0">
                  <a:pos x="0" y="379"/>
                </a:cxn>
                <a:cxn ang="0">
                  <a:pos x="0" y="373"/>
                </a:cxn>
                <a:cxn ang="0">
                  <a:pos x="0" y="187"/>
                </a:cxn>
                <a:cxn ang="0">
                  <a:pos x="36" y="187"/>
                </a:cxn>
                <a:cxn ang="0">
                  <a:pos x="36" y="193"/>
                </a:cxn>
                <a:cxn ang="0">
                  <a:pos x="0" y="193"/>
                </a:cxn>
                <a:cxn ang="0">
                  <a:pos x="0" y="187"/>
                </a:cxn>
                <a:cxn ang="0">
                  <a:pos x="0" y="0"/>
                </a:cxn>
                <a:cxn ang="0">
                  <a:pos x="36" y="0"/>
                </a:cxn>
                <a:cxn ang="0">
                  <a:pos x="36" y="6"/>
                </a:cxn>
                <a:cxn ang="0">
                  <a:pos x="0" y="6"/>
                </a:cxn>
                <a:cxn ang="0">
                  <a:pos x="0" y="0"/>
                </a:cxn>
              </a:cxnLst>
              <a:rect l="0" t="0" r="r" b="b"/>
              <a:pathLst>
                <a:path w="36" h="1870">
                  <a:moveTo>
                    <a:pt x="0" y="1864"/>
                  </a:moveTo>
                  <a:lnTo>
                    <a:pt x="36" y="1864"/>
                  </a:lnTo>
                  <a:lnTo>
                    <a:pt x="36" y="1870"/>
                  </a:lnTo>
                  <a:lnTo>
                    <a:pt x="0" y="1870"/>
                  </a:lnTo>
                  <a:lnTo>
                    <a:pt x="0" y="1864"/>
                  </a:lnTo>
                  <a:close/>
                  <a:moveTo>
                    <a:pt x="0" y="1677"/>
                  </a:moveTo>
                  <a:lnTo>
                    <a:pt x="36" y="1677"/>
                  </a:lnTo>
                  <a:lnTo>
                    <a:pt x="36" y="1683"/>
                  </a:lnTo>
                  <a:lnTo>
                    <a:pt x="0" y="1683"/>
                  </a:lnTo>
                  <a:lnTo>
                    <a:pt x="0" y="1677"/>
                  </a:lnTo>
                  <a:close/>
                  <a:moveTo>
                    <a:pt x="0" y="1491"/>
                  </a:moveTo>
                  <a:lnTo>
                    <a:pt x="36" y="1491"/>
                  </a:lnTo>
                  <a:lnTo>
                    <a:pt x="36" y="1497"/>
                  </a:lnTo>
                  <a:lnTo>
                    <a:pt x="0" y="1497"/>
                  </a:lnTo>
                  <a:lnTo>
                    <a:pt x="0" y="1491"/>
                  </a:lnTo>
                  <a:close/>
                  <a:moveTo>
                    <a:pt x="0" y="1305"/>
                  </a:moveTo>
                  <a:lnTo>
                    <a:pt x="36" y="1305"/>
                  </a:lnTo>
                  <a:lnTo>
                    <a:pt x="36" y="1311"/>
                  </a:lnTo>
                  <a:lnTo>
                    <a:pt x="0" y="1311"/>
                  </a:lnTo>
                  <a:lnTo>
                    <a:pt x="0" y="1305"/>
                  </a:lnTo>
                  <a:close/>
                  <a:moveTo>
                    <a:pt x="0" y="1118"/>
                  </a:moveTo>
                  <a:lnTo>
                    <a:pt x="36" y="1118"/>
                  </a:lnTo>
                  <a:lnTo>
                    <a:pt x="36" y="1124"/>
                  </a:lnTo>
                  <a:lnTo>
                    <a:pt x="0" y="1124"/>
                  </a:lnTo>
                  <a:lnTo>
                    <a:pt x="0" y="1118"/>
                  </a:lnTo>
                  <a:close/>
                  <a:moveTo>
                    <a:pt x="0" y="932"/>
                  </a:moveTo>
                  <a:lnTo>
                    <a:pt x="36" y="932"/>
                  </a:lnTo>
                  <a:lnTo>
                    <a:pt x="36" y="938"/>
                  </a:lnTo>
                  <a:lnTo>
                    <a:pt x="0" y="938"/>
                  </a:lnTo>
                  <a:lnTo>
                    <a:pt x="0" y="932"/>
                  </a:lnTo>
                  <a:close/>
                  <a:moveTo>
                    <a:pt x="0" y="746"/>
                  </a:moveTo>
                  <a:lnTo>
                    <a:pt x="36" y="746"/>
                  </a:lnTo>
                  <a:lnTo>
                    <a:pt x="36" y="752"/>
                  </a:lnTo>
                  <a:lnTo>
                    <a:pt x="0" y="752"/>
                  </a:lnTo>
                  <a:lnTo>
                    <a:pt x="0" y="746"/>
                  </a:lnTo>
                  <a:close/>
                  <a:moveTo>
                    <a:pt x="0" y="559"/>
                  </a:moveTo>
                  <a:lnTo>
                    <a:pt x="36" y="559"/>
                  </a:lnTo>
                  <a:lnTo>
                    <a:pt x="36" y="565"/>
                  </a:lnTo>
                  <a:lnTo>
                    <a:pt x="0" y="565"/>
                  </a:lnTo>
                  <a:lnTo>
                    <a:pt x="0" y="559"/>
                  </a:lnTo>
                  <a:close/>
                  <a:moveTo>
                    <a:pt x="0" y="373"/>
                  </a:moveTo>
                  <a:lnTo>
                    <a:pt x="36" y="373"/>
                  </a:lnTo>
                  <a:lnTo>
                    <a:pt x="36" y="379"/>
                  </a:lnTo>
                  <a:lnTo>
                    <a:pt x="0" y="379"/>
                  </a:lnTo>
                  <a:lnTo>
                    <a:pt x="0" y="373"/>
                  </a:lnTo>
                  <a:close/>
                  <a:moveTo>
                    <a:pt x="0" y="187"/>
                  </a:moveTo>
                  <a:lnTo>
                    <a:pt x="36" y="187"/>
                  </a:lnTo>
                  <a:lnTo>
                    <a:pt x="36" y="193"/>
                  </a:lnTo>
                  <a:lnTo>
                    <a:pt x="0" y="193"/>
                  </a:lnTo>
                  <a:lnTo>
                    <a:pt x="0" y="187"/>
                  </a:lnTo>
                  <a:close/>
                  <a:moveTo>
                    <a:pt x="0" y="0"/>
                  </a:moveTo>
                  <a:lnTo>
                    <a:pt x="36" y="0"/>
                  </a:lnTo>
                  <a:lnTo>
                    <a:pt x="36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solidFill>
                <a:schemeClr val="bg1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600">
                <a:latin typeface="+mn-lt"/>
              </a:endParaRPr>
            </a:p>
          </p:txBody>
        </p:sp>
        <p:sp>
          <p:nvSpPr>
            <p:cNvPr id="103" name="Rectangle 63"/>
            <p:cNvSpPr>
              <a:spLocks noChangeArrowheads="1"/>
            </p:cNvSpPr>
            <p:nvPr/>
          </p:nvSpPr>
          <p:spPr bwMode="auto">
            <a:xfrm>
              <a:off x="1101725" y="4618038"/>
              <a:ext cx="4341813" cy="9525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bg1"/>
              </a:solidFill>
              <a:bevel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600">
                <a:latin typeface="+mn-lt"/>
              </a:endParaRPr>
            </a:p>
          </p:txBody>
        </p:sp>
        <p:sp>
          <p:nvSpPr>
            <p:cNvPr id="104" name="Freeform 64"/>
            <p:cNvSpPr>
              <a:spLocks noEditPoints="1"/>
            </p:cNvSpPr>
            <p:nvPr/>
          </p:nvSpPr>
          <p:spPr bwMode="auto">
            <a:xfrm>
              <a:off x="1092200" y="4625975"/>
              <a:ext cx="4351338" cy="46038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6" y="30"/>
                </a:cxn>
                <a:cxn ang="0">
                  <a:pos x="0" y="30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998" y="0"/>
                </a:cxn>
                <a:cxn ang="0">
                  <a:pos x="998" y="30"/>
                </a:cxn>
                <a:cxn ang="0">
                  <a:pos x="992" y="30"/>
                </a:cxn>
                <a:cxn ang="0">
                  <a:pos x="992" y="0"/>
                </a:cxn>
                <a:cxn ang="0">
                  <a:pos x="998" y="0"/>
                </a:cxn>
                <a:cxn ang="0">
                  <a:pos x="1989" y="0"/>
                </a:cxn>
                <a:cxn ang="0">
                  <a:pos x="1989" y="30"/>
                </a:cxn>
                <a:cxn ang="0">
                  <a:pos x="1983" y="30"/>
                </a:cxn>
                <a:cxn ang="0">
                  <a:pos x="1983" y="0"/>
                </a:cxn>
                <a:cxn ang="0">
                  <a:pos x="1989" y="0"/>
                </a:cxn>
                <a:cxn ang="0">
                  <a:pos x="2980" y="0"/>
                </a:cxn>
                <a:cxn ang="0">
                  <a:pos x="2980" y="30"/>
                </a:cxn>
                <a:cxn ang="0">
                  <a:pos x="2974" y="30"/>
                </a:cxn>
                <a:cxn ang="0">
                  <a:pos x="2974" y="0"/>
                </a:cxn>
                <a:cxn ang="0">
                  <a:pos x="2980" y="0"/>
                </a:cxn>
              </a:cxnLst>
              <a:rect l="0" t="0" r="r" b="b"/>
              <a:pathLst>
                <a:path w="2980" h="30">
                  <a:moveTo>
                    <a:pt x="6" y="0"/>
                  </a:moveTo>
                  <a:lnTo>
                    <a:pt x="6" y="30"/>
                  </a:lnTo>
                  <a:lnTo>
                    <a:pt x="0" y="30"/>
                  </a:lnTo>
                  <a:lnTo>
                    <a:pt x="0" y="0"/>
                  </a:lnTo>
                  <a:lnTo>
                    <a:pt x="6" y="0"/>
                  </a:lnTo>
                  <a:close/>
                  <a:moveTo>
                    <a:pt x="998" y="0"/>
                  </a:moveTo>
                  <a:lnTo>
                    <a:pt x="998" y="30"/>
                  </a:lnTo>
                  <a:lnTo>
                    <a:pt x="992" y="30"/>
                  </a:lnTo>
                  <a:lnTo>
                    <a:pt x="992" y="0"/>
                  </a:lnTo>
                  <a:lnTo>
                    <a:pt x="998" y="0"/>
                  </a:lnTo>
                  <a:close/>
                  <a:moveTo>
                    <a:pt x="1989" y="0"/>
                  </a:moveTo>
                  <a:lnTo>
                    <a:pt x="1989" y="30"/>
                  </a:lnTo>
                  <a:lnTo>
                    <a:pt x="1983" y="30"/>
                  </a:lnTo>
                  <a:lnTo>
                    <a:pt x="1983" y="0"/>
                  </a:lnTo>
                  <a:lnTo>
                    <a:pt x="1989" y="0"/>
                  </a:lnTo>
                  <a:close/>
                  <a:moveTo>
                    <a:pt x="2980" y="0"/>
                  </a:moveTo>
                  <a:lnTo>
                    <a:pt x="2980" y="30"/>
                  </a:lnTo>
                  <a:lnTo>
                    <a:pt x="2974" y="30"/>
                  </a:lnTo>
                  <a:lnTo>
                    <a:pt x="2974" y="0"/>
                  </a:lnTo>
                  <a:lnTo>
                    <a:pt x="2980" y="0"/>
                  </a:lnTo>
                  <a:close/>
                </a:path>
              </a:pathLst>
            </a:custGeom>
            <a:solidFill>
              <a:srgbClr val="000000"/>
            </a:solidFill>
            <a:ln w="9525" cap="flat">
              <a:solidFill>
                <a:schemeClr val="bg1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600">
                <a:latin typeface="+mn-lt"/>
              </a:endParaRPr>
            </a:p>
          </p:txBody>
        </p:sp>
        <p:sp>
          <p:nvSpPr>
            <p:cNvPr id="105" name="Rectangle 65"/>
            <p:cNvSpPr>
              <a:spLocks noChangeArrowheads="1"/>
            </p:cNvSpPr>
            <p:nvPr/>
          </p:nvSpPr>
          <p:spPr bwMode="auto">
            <a:xfrm>
              <a:off x="1462087" y="1733550"/>
              <a:ext cx="316848" cy="19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600" b="1" dirty="0">
                  <a:latin typeface="+mn-lt"/>
                </a:rPr>
                <a:t>93 %</a:t>
              </a:r>
            </a:p>
          </p:txBody>
        </p:sp>
        <p:sp>
          <p:nvSpPr>
            <p:cNvPr id="106" name="Rectangle 66"/>
            <p:cNvSpPr>
              <a:spLocks noChangeArrowheads="1"/>
            </p:cNvSpPr>
            <p:nvPr/>
          </p:nvSpPr>
          <p:spPr bwMode="auto">
            <a:xfrm>
              <a:off x="2954337" y="4295775"/>
              <a:ext cx="239536" cy="19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600" b="1" dirty="0">
                  <a:latin typeface="+mn-lt"/>
                </a:rPr>
                <a:t>1 %</a:t>
              </a:r>
            </a:p>
          </p:txBody>
        </p:sp>
        <p:sp>
          <p:nvSpPr>
            <p:cNvPr id="107" name="Rectangle 67"/>
            <p:cNvSpPr>
              <a:spLocks noChangeArrowheads="1"/>
            </p:cNvSpPr>
            <p:nvPr/>
          </p:nvSpPr>
          <p:spPr bwMode="auto">
            <a:xfrm>
              <a:off x="4400549" y="4200525"/>
              <a:ext cx="239536" cy="19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600" b="1" dirty="0">
                  <a:latin typeface="+mn-lt"/>
                </a:rPr>
                <a:t>6 %</a:t>
              </a:r>
            </a:p>
          </p:txBody>
        </p:sp>
        <p:sp>
          <p:nvSpPr>
            <p:cNvPr id="108" name="Rectangle 68"/>
            <p:cNvSpPr>
              <a:spLocks noChangeArrowheads="1"/>
            </p:cNvSpPr>
            <p:nvPr/>
          </p:nvSpPr>
          <p:spPr bwMode="auto">
            <a:xfrm>
              <a:off x="1908175" y="1881187"/>
              <a:ext cx="316848" cy="19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600" b="1" dirty="0">
                  <a:latin typeface="+mn-lt"/>
                </a:rPr>
                <a:t>88 %</a:t>
              </a:r>
            </a:p>
          </p:txBody>
        </p:sp>
        <p:sp>
          <p:nvSpPr>
            <p:cNvPr id="109" name="Rectangle 69"/>
            <p:cNvSpPr>
              <a:spLocks noChangeArrowheads="1"/>
            </p:cNvSpPr>
            <p:nvPr/>
          </p:nvSpPr>
          <p:spPr bwMode="auto">
            <a:xfrm>
              <a:off x="3324225" y="4303713"/>
              <a:ext cx="359338" cy="19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600" b="1" dirty="0">
                  <a:latin typeface="+mn-lt"/>
                </a:rPr>
                <a:t>&lt; 1 %</a:t>
              </a:r>
            </a:p>
          </p:txBody>
        </p:sp>
        <p:sp>
          <p:nvSpPr>
            <p:cNvPr id="110" name="Rectangle 70"/>
            <p:cNvSpPr>
              <a:spLocks noChangeArrowheads="1"/>
            </p:cNvSpPr>
            <p:nvPr/>
          </p:nvSpPr>
          <p:spPr bwMode="auto">
            <a:xfrm>
              <a:off x="4770438" y="4038600"/>
              <a:ext cx="309177" cy="19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600" b="1" dirty="0">
                  <a:latin typeface="+mn-lt"/>
                </a:rPr>
                <a:t>11 %</a:t>
              </a:r>
            </a:p>
          </p:txBody>
        </p:sp>
        <p:sp>
          <p:nvSpPr>
            <p:cNvPr id="111" name="Rectangle 71"/>
            <p:cNvSpPr>
              <a:spLocks noChangeArrowheads="1"/>
            </p:cNvSpPr>
            <p:nvPr/>
          </p:nvSpPr>
          <p:spPr bwMode="auto">
            <a:xfrm>
              <a:off x="854075" y="4513263"/>
              <a:ext cx="77312" cy="19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600">
                  <a:latin typeface="+mn-lt"/>
                </a:rPr>
                <a:t>0</a:t>
              </a:r>
            </a:p>
          </p:txBody>
        </p:sp>
        <p:sp>
          <p:nvSpPr>
            <p:cNvPr id="112" name="Rectangle 72"/>
            <p:cNvSpPr>
              <a:spLocks noChangeArrowheads="1"/>
            </p:cNvSpPr>
            <p:nvPr/>
          </p:nvSpPr>
          <p:spPr bwMode="auto">
            <a:xfrm>
              <a:off x="774700" y="4232275"/>
              <a:ext cx="154622" cy="19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600">
                  <a:latin typeface="+mn-lt"/>
                </a:rPr>
                <a:t>10</a:t>
              </a:r>
            </a:p>
          </p:txBody>
        </p:sp>
        <p:sp>
          <p:nvSpPr>
            <p:cNvPr id="113" name="Rectangle 73"/>
            <p:cNvSpPr>
              <a:spLocks noChangeArrowheads="1"/>
            </p:cNvSpPr>
            <p:nvPr/>
          </p:nvSpPr>
          <p:spPr bwMode="auto">
            <a:xfrm>
              <a:off x="774700" y="3951289"/>
              <a:ext cx="154622" cy="19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600">
                  <a:latin typeface="+mn-lt"/>
                </a:rPr>
                <a:t>20</a:t>
              </a:r>
            </a:p>
          </p:txBody>
        </p:sp>
        <p:sp>
          <p:nvSpPr>
            <p:cNvPr id="114" name="Rectangle 74"/>
            <p:cNvSpPr>
              <a:spLocks noChangeArrowheads="1"/>
            </p:cNvSpPr>
            <p:nvPr/>
          </p:nvSpPr>
          <p:spPr bwMode="auto">
            <a:xfrm>
              <a:off x="774700" y="3670299"/>
              <a:ext cx="154622" cy="19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600">
                  <a:latin typeface="+mn-lt"/>
                </a:rPr>
                <a:t>30</a:t>
              </a:r>
            </a:p>
          </p:txBody>
        </p:sp>
        <p:sp>
          <p:nvSpPr>
            <p:cNvPr id="115" name="Rectangle 75"/>
            <p:cNvSpPr>
              <a:spLocks noChangeArrowheads="1"/>
            </p:cNvSpPr>
            <p:nvPr/>
          </p:nvSpPr>
          <p:spPr bwMode="auto">
            <a:xfrm>
              <a:off x="774700" y="3390899"/>
              <a:ext cx="154622" cy="19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600">
                  <a:latin typeface="+mn-lt"/>
                </a:rPr>
                <a:t>40</a:t>
              </a:r>
            </a:p>
          </p:txBody>
        </p:sp>
        <p:sp>
          <p:nvSpPr>
            <p:cNvPr id="116" name="Rectangle 76"/>
            <p:cNvSpPr>
              <a:spLocks noChangeArrowheads="1"/>
            </p:cNvSpPr>
            <p:nvPr/>
          </p:nvSpPr>
          <p:spPr bwMode="auto">
            <a:xfrm>
              <a:off x="774700" y="3109913"/>
              <a:ext cx="154622" cy="19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600">
                  <a:latin typeface="+mn-lt"/>
                </a:rPr>
                <a:t>50</a:t>
              </a:r>
            </a:p>
          </p:txBody>
        </p:sp>
        <p:sp>
          <p:nvSpPr>
            <p:cNvPr id="117" name="Rectangle 77"/>
            <p:cNvSpPr>
              <a:spLocks noChangeArrowheads="1"/>
            </p:cNvSpPr>
            <p:nvPr/>
          </p:nvSpPr>
          <p:spPr bwMode="auto">
            <a:xfrm>
              <a:off x="774700" y="2828925"/>
              <a:ext cx="154622" cy="19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600">
                  <a:latin typeface="+mn-lt"/>
                </a:rPr>
                <a:t>60</a:t>
              </a:r>
            </a:p>
          </p:txBody>
        </p:sp>
        <p:sp>
          <p:nvSpPr>
            <p:cNvPr id="118" name="Rectangle 78"/>
            <p:cNvSpPr>
              <a:spLocks noChangeArrowheads="1"/>
            </p:cNvSpPr>
            <p:nvPr/>
          </p:nvSpPr>
          <p:spPr bwMode="auto">
            <a:xfrm>
              <a:off x="774700" y="2547937"/>
              <a:ext cx="154622" cy="19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600">
                  <a:latin typeface="+mn-lt"/>
                </a:rPr>
                <a:t>70</a:t>
              </a:r>
            </a:p>
          </p:txBody>
        </p:sp>
        <p:sp>
          <p:nvSpPr>
            <p:cNvPr id="119" name="Rectangle 79"/>
            <p:cNvSpPr>
              <a:spLocks noChangeArrowheads="1"/>
            </p:cNvSpPr>
            <p:nvPr/>
          </p:nvSpPr>
          <p:spPr bwMode="auto">
            <a:xfrm>
              <a:off x="774700" y="2268539"/>
              <a:ext cx="154622" cy="19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600">
                  <a:latin typeface="+mn-lt"/>
                </a:rPr>
                <a:t>80</a:t>
              </a:r>
            </a:p>
          </p:txBody>
        </p:sp>
        <p:sp>
          <p:nvSpPr>
            <p:cNvPr id="120" name="Rectangle 80"/>
            <p:cNvSpPr>
              <a:spLocks noChangeArrowheads="1"/>
            </p:cNvSpPr>
            <p:nvPr/>
          </p:nvSpPr>
          <p:spPr bwMode="auto">
            <a:xfrm>
              <a:off x="774700" y="1985963"/>
              <a:ext cx="154622" cy="19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600">
                  <a:latin typeface="+mn-lt"/>
                </a:rPr>
                <a:t>90</a:t>
              </a:r>
            </a:p>
          </p:txBody>
        </p:sp>
        <p:sp>
          <p:nvSpPr>
            <p:cNvPr id="121" name="Rectangle 81"/>
            <p:cNvSpPr>
              <a:spLocks noChangeArrowheads="1"/>
            </p:cNvSpPr>
            <p:nvPr/>
          </p:nvSpPr>
          <p:spPr bwMode="auto">
            <a:xfrm>
              <a:off x="696913" y="1706563"/>
              <a:ext cx="231934" cy="19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600" dirty="0">
                  <a:latin typeface="+mn-lt"/>
                </a:rPr>
                <a:t>100</a:t>
              </a:r>
            </a:p>
          </p:txBody>
        </p:sp>
        <p:sp>
          <p:nvSpPr>
            <p:cNvPr id="122" name="Rectangle 82"/>
            <p:cNvSpPr>
              <a:spLocks noChangeArrowheads="1"/>
            </p:cNvSpPr>
            <p:nvPr/>
          </p:nvSpPr>
          <p:spPr bwMode="auto">
            <a:xfrm>
              <a:off x="1211271" y="4691063"/>
              <a:ext cx="1166795" cy="3868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600" dirty="0">
                  <a:solidFill>
                    <a:srgbClr val="FFFFFF"/>
                  </a:solidFill>
                  <a:latin typeface="+mn-lt"/>
                </a:rPr>
                <a:t>Succès virologique</a:t>
              </a:r>
              <a:br>
                <a:rPr lang="fr-FR" sz="600" dirty="0">
                  <a:solidFill>
                    <a:srgbClr val="FFFFFF"/>
                  </a:solidFill>
                  <a:latin typeface="+mn-lt"/>
                </a:rPr>
              </a:br>
              <a:r>
                <a:rPr lang="fr-FR" sz="600" dirty="0">
                  <a:solidFill>
                    <a:srgbClr val="FFFFFF"/>
                  </a:solidFill>
                  <a:latin typeface="+mn-lt"/>
                </a:rPr>
                <a:t>à S48 </a:t>
              </a:r>
              <a:endParaRPr lang="fr-FR" sz="600" dirty="0">
                <a:latin typeface="+mn-lt"/>
              </a:endParaRPr>
            </a:p>
          </p:txBody>
        </p:sp>
        <p:sp>
          <p:nvSpPr>
            <p:cNvPr id="123" name="Rectangle 84"/>
            <p:cNvSpPr>
              <a:spLocks noChangeArrowheads="1"/>
            </p:cNvSpPr>
            <p:nvPr/>
          </p:nvSpPr>
          <p:spPr bwMode="auto">
            <a:xfrm>
              <a:off x="2736683" y="4679949"/>
              <a:ext cx="1097290" cy="3868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600" dirty="0">
                  <a:solidFill>
                    <a:srgbClr val="FFFFFF"/>
                  </a:solidFill>
                  <a:latin typeface="+mn-lt"/>
                </a:rPr>
                <a:t>Echec virologique</a:t>
              </a:r>
              <a:br>
                <a:rPr lang="fr-FR" sz="600" dirty="0">
                  <a:solidFill>
                    <a:srgbClr val="FFFFFF"/>
                  </a:solidFill>
                  <a:latin typeface="+mn-lt"/>
                </a:rPr>
              </a:br>
              <a:r>
                <a:rPr lang="fr-FR" sz="600" dirty="0">
                  <a:solidFill>
                    <a:srgbClr val="FFFFFF"/>
                  </a:solidFill>
                  <a:latin typeface="+mn-lt"/>
                </a:rPr>
                <a:t>à S48 </a:t>
              </a:r>
              <a:endParaRPr lang="fr-FR" sz="600" dirty="0">
                <a:latin typeface="+mn-lt"/>
              </a:endParaRPr>
            </a:p>
          </p:txBody>
        </p:sp>
        <p:sp>
          <p:nvSpPr>
            <p:cNvPr id="124" name="Rectangle 86"/>
            <p:cNvSpPr>
              <a:spLocks noChangeArrowheads="1"/>
            </p:cNvSpPr>
            <p:nvPr/>
          </p:nvSpPr>
          <p:spPr bwMode="auto">
            <a:xfrm>
              <a:off x="4139839" y="4679949"/>
              <a:ext cx="1143717" cy="3868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>
                <a:defRPr/>
              </a:pPr>
              <a:r>
                <a:rPr lang="fr-FR" sz="600" dirty="0">
                  <a:solidFill>
                    <a:srgbClr val="FFFFFF"/>
                  </a:solidFill>
                  <a:latin typeface="+mn-lt"/>
                </a:rPr>
                <a:t>Pas de données </a:t>
              </a:r>
              <a:br>
                <a:rPr lang="fr-FR" sz="600" dirty="0">
                  <a:solidFill>
                    <a:srgbClr val="FFFFFF"/>
                  </a:solidFill>
                  <a:latin typeface="+mn-lt"/>
                </a:rPr>
              </a:br>
              <a:r>
                <a:rPr lang="fr-FR" sz="600" dirty="0">
                  <a:solidFill>
                    <a:srgbClr val="FFFFFF"/>
                  </a:solidFill>
                  <a:latin typeface="+mn-lt"/>
                </a:rPr>
                <a:t>virologiques à S48</a:t>
              </a:r>
              <a:endParaRPr lang="fr-FR" sz="600" dirty="0">
                <a:latin typeface="+mn-lt"/>
              </a:endParaRPr>
            </a:p>
          </p:txBody>
        </p:sp>
        <p:sp>
          <p:nvSpPr>
            <p:cNvPr id="125" name="ZoneTexte 72"/>
            <p:cNvSpPr txBox="1">
              <a:spLocks noChangeArrowheads="1"/>
            </p:cNvSpPr>
            <p:nvPr/>
          </p:nvSpPr>
          <p:spPr bwMode="auto">
            <a:xfrm>
              <a:off x="3095624" y="2152649"/>
              <a:ext cx="2246312" cy="5802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altLang="fr-FR" sz="600"/>
                <a:t>TDF/FTC/EVG/c (n = 290)</a:t>
              </a:r>
            </a:p>
            <a:p>
              <a:r>
                <a:rPr lang="fr-FR" altLang="fr-FR" sz="600"/>
                <a:t>TDF/FTC + INNTI (n = 143)</a:t>
              </a:r>
            </a:p>
          </p:txBody>
        </p:sp>
        <p:sp>
          <p:nvSpPr>
            <p:cNvPr id="126" name="Rectangle 73"/>
            <p:cNvSpPr>
              <a:spLocks noChangeArrowheads="1"/>
            </p:cNvSpPr>
            <p:nvPr/>
          </p:nvSpPr>
          <p:spPr bwMode="auto">
            <a:xfrm>
              <a:off x="3019425" y="2257425"/>
              <a:ext cx="111125" cy="87313"/>
            </a:xfrm>
            <a:prstGeom prst="rect">
              <a:avLst/>
            </a:prstGeom>
            <a:solidFill>
              <a:srgbClr val="FF33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altLang="fr-FR" sz="1050"/>
            </a:p>
          </p:txBody>
        </p:sp>
        <p:sp>
          <p:nvSpPr>
            <p:cNvPr id="127" name="Rectangle 74"/>
            <p:cNvSpPr>
              <a:spLocks noChangeArrowheads="1"/>
            </p:cNvSpPr>
            <p:nvPr/>
          </p:nvSpPr>
          <p:spPr bwMode="auto">
            <a:xfrm>
              <a:off x="3021013" y="2430463"/>
              <a:ext cx="111125" cy="873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altLang="fr-FR" sz="1050"/>
            </a:p>
          </p:txBody>
        </p:sp>
      </p:grpSp>
      <p:grpSp>
        <p:nvGrpSpPr>
          <p:cNvPr id="129" name="Groupe 111"/>
          <p:cNvGrpSpPr>
            <a:grpSpLocks/>
          </p:cNvGrpSpPr>
          <p:nvPr/>
        </p:nvGrpSpPr>
        <p:grpSpPr bwMode="auto">
          <a:xfrm>
            <a:off x="2995083" y="2863903"/>
            <a:ext cx="6053667" cy="2349039"/>
            <a:chOff x="500063" y="2362200"/>
            <a:chExt cx="8197850" cy="4189987"/>
          </a:xfrm>
        </p:grpSpPr>
        <p:sp>
          <p:nvSpPr>
            <p:cNvPr id="130" name="ZoneTexte 117"/>
            <p:cNvSpPr txBox="1">
              <a:spLocks noChangeArrowheads="1"/>
            </p:cNvSpPr>
            <p:nvPr/>
          </p:nvSpPr>
          <p:spPr bwMode="auto">
            <a:xfrm>
              <a:off x="3505200" y="2362200"/>
              <a:ext cx="1978025" cy="7411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altLang="fr-FR" sz="1050"/>
                <a:t>TDF/FTC/EVG/c </a:t>
              </a:r>
            </a:p>
            <a:p>
              <a:r>
                <a:rPr lang="fr-FR" altLang="fr-FR" sz="1050"/>
                <a:t>TDF/FTC + INNTI</a:t>
              </a:r>
            </a:p>
          </p:txBody>
        </p:sp>
        <p:sp>
          <p:nvSpPr>
            <p:cNvPr id="131" name="Rectangle 118"/>
            <p:cNvSpPr>
              <a:spLocks noChangeArrowheads="1"/>
            </p:cNvSpPr>
            <p:nvPr/>
          </p:nvSpPr>
          <p:spPr bwMode="auto">
            <a:xfrm>
              <a:off x="3429000" y="2449513"/>
              <a:ext cx="111125" cy="87312"/>
            </a:xfrm>
            <a:prstGeom prst="rect">
              <a:avLst/>
            </a:prstGeom>
            <a:solidFill>
              <a:srgbClr val="FF33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altLang="fr-FR" sz="1600"/>
            </a:p>
          </p:txBody>
        </p:sp>
        <p:sp>
          <p:nvSpPr>
            <p:cNvPr id="132" name="Rectangle 119"/>
            <p:cNvSpPr>
              <a:spLocks noChangeArrowheads="1"/>
            </p:cNvSpPr>
            <p:nvPr/>
          </p:nvSpPr>
          <p:spPr bwMode="auto">
            <a:xfrm>
              <a:off x="3430588" y="2690813"/>
              <a:ext cx="111125" cy="8731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fr-FR" altLang="fr-FR" sz="1600"/>
            </a:p>
          </p:txBody>
        </p:sp>
        <p:sp>
          <p:nvSpPr>
            <p:cNvPr id="133" name="TextBox 6"/>
            <p:cNvSpPr txBox="1">
              <a:spLocks noChangeArrowheads="1"/>
            </p:cNvSpPr>
            <p:nvPr/>
          </p:nvSpPr>
          <p:spPr bwMode="auto">
            <a:xfrm>
              <a:off x="1066800" y="2959102"/>
              <a:ext cx="1828800" cy="439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altLang="fr-FR" sz="1000" b="1">
                  <a:ea typeface="ＭＳ Ｐゴシック" pitchFamily="34" charset="-128"/>
                </a:rPr>
                <a:t>Rêves anormaux</a:t>
              </a:r>
            </a:p>
          </p:txBody>
        </p:sp>
        <p:sp>
          <p:nvSpPr>
            <p:cNvPr id="134" name="TextBox 6"/>
            <p:cNvSpPr txBox="1">
              <a:spLocks noChangeArrowheads="1"/>
            </p:cNvSpPr>
            <p:nvPr/>
          </p:nvSpPr>
          <p:spPr bwMode="auto">
            <a:xfrm>
              <a:off x="3276599" y="2959102"/>
              <a:ext cx="1371600" cy="439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altLang="fr-FR" sz="1000" b="1">
                  <a:ea typeface="ＭＳ Ｐゴシック" pitchFamily="34" charset="-128"/>
                </a:rPr>
                <a:t>Insomnie</a:t>
              </a:r>
            </a:p>
          </p:txBody>
        </p:sp>
        <p:sp>
          <p:nvSpPr>
            <p:cNvPr id="135" name="TextBox 6"/>
            <p:cNvSpPr txBox="1">
              <a:spLocks noChangeArrowheads="1"/>
            </p:cNvSpPr>
            <p:nvPr/>
          </p:nvSpPr>
          <p:spPr bwMode="auto">
            <a:xfrm>
              <a:off x="5105400" y="2959102"/>
              <a:ext cx="1600201" cy="439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altLang="fr-FR" sz="1000" b="1">
                  <a:ea typeface="ＭＳ Ｐゴシック" pitchFamily="34" charset="-128"/>
                </a:rPr>
                <a:t>Anxiété</a:t>
              </a:r>
            </a:p>
          </p:txBody>
        </p:sp>
        <p:sp>
          <p:nvSpPr>
            <p:cNvPr id="136" name="TextBox 6"/>
            <p:cNvSpPr txBox="1">
              <a:spLocks noChangeArrowheads="1"/>
            </p:cNvSpPr>
            <p:nvPr/>
          </p:nvSpPr>
          <p:spPr bwMode="auto">
            <a:xfrm>
              <a:off x="7010400" y="2959102"/>
              <a:ext cx="1676400" cy="439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fr-FR" altLang="fr-FR" sz="1000" b="1">
                  <a:ea typeface="ＭＳ Ｐゴシック" pitchFamily="34" charset="-128"/>
                </a:rPr>
                <a:t>Vertiges</a:t>
              </a:r>
            </a:p>
          </p:txBody>
        </p:sp>
        <p:cxnSp>
          <p:nvCxnSpPr>
            <p:cNvPr id="137" name="Straight Connector 83"/>
            <p:cNvCxnSpPr/>
            <p:nvPr/>
          </p:nvCxnSpPr>
          <p:spPr>
            <a:xfrm flipV="1">
              <a:off x="2871788" y="3644900"/>
              <a:ext cx="0" cy="21336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Straight Connector 84"/>
            <p:cNvCxnSpPr/>
            <p:nvPr/>
          </p:nvCxnSpPr>
          <p:spPr>
            <a:xfrm flipV="1">
              <a:off x="4810125" y="3644900"/>
              <a:ext cx="0" cy="21336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Straight Connector 85"/>
            <p:cNvCxnSpPr/>
            <p:nvPr/>
          </p:nvCxnSpPr>
          <p:spPr>
            <a:xfrm flipV="1">
              <a:off x="6757988" y="3644900"/>
              <a:ext cx="0" cy="21336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0" name="TextBox 9"/>
            <p:cNvSpPr txBox="1">
              <a:spLocks noChangeArrowheads="1"/>
            </p:cNvSpPr>
            <p:nvPr/>
          </p:nvSpPr>
          <p:spPr bwMode="auto">
            <a:xfrm>
              <a:off x="1947863" y="3513138"/>
              <a:ext cx="533401" cy="603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800" b="1" dirty="0">
                  <a:ea typeface="ＭＳ Ｐゴシック" pitchFamily="34" charset="-128"/>
                </a:rPr>
                <a:t>64 %</a:t>
              </a:r>
            </a:p>
          </p:txBody>
        </p:sp>
        <p:sp>
          <p:nvSpPr>
            <p:cNvPr id="141" name="TextBox 35"/>
            <p:cNvSpPr txBox="1">
              <a:spLocks noChangeArrowheads="1"/>
            </p:cNvSpPr>
            <p:nvPr/>
          </p:nvSpPr>
          <p:spPr bwMode="auto">
            <a:xfrm>
              <a:off x="990600" y="3597275"/>
              <a:ext cx="533401" cy="603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800" b="1" dirty="0">
                  <a:ea typeface="ＭＳ Ｐゴシック" pitchFamily="34" charset="-128"/>
                </a:rPr>
                <a:t>61 %</a:t>
              </a:r>
            </a:p>
          </p:txBody>
        </p:sp>
        <p:sp>
          <p:nvSpPr>
            <p:cNvPr id="142" name="TextBox 36"/>
            <p:cNvSpPr txBox="1">
              <a:spLocks noChangeArrowheads="1"/>
            </p:cNvSpPr>
            <p:nvPr/>
          </p:nvSpPr>
          <p:spPr bwMode="auto">
            <a:xfrm>
              <a:off x="2247899" y="3554412"/>
              <a:ext cx="533401" cy="603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800" b="1" dirty="0">
                  <a:ea typeface="ＭＳ Ｐゴシック" pitchFamily="34" charset="-128"/>
                </a:rPr>
                <a:t>64 %</a:t>
              </a:r>
            </a:p>
          </p:txBody>
        </p:sp>
        <p:sp>
          <p:nvSpPr>
            <p:cNvPr id="143" name="TextBox 37"/>
            <p:cNvSpPr txBox="1">
              <a:spLocks noChangeArrowheads="1"/>
            </p:cNvSpPr>
            <p:nvPr/>
          </p:nvSpPr>
          <p:spPr bwMode="auto">
            <a:xfrm>
              <a:off x="1316038" y="4454526"/>
              <a:ext cx="533401" cy="603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800" b="1" dirty="0">
                  <a:ea typeface="ＭＳ Ｐゴシック" pitchFamily="34" charset="-128"/>
                </a:rPr>
                <a:t>35 %</a:t>
              </a:r>
            </a:p>
          </p:txBody>
        </p:sp>
        <p:sp>
          <p:nvSpPr>
            <p:cNvPr id="144" name="TextBox 38"/>
            <p:cNvSpPr txBox="1">
              <a:spLocks noChangeArrowheads="1"/>
            </p:cNvSpPr>
            <p:nvPr/>
          </p:nvSpPr>
          <p:spPr bwMode="auto">
            <a:xfrm>
              <a:off x="3940175" y="4068763"/>
              <a:ext cx="533401" cy="603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800" b="1" dirty="0">
                  <a:ea typeface="ＭＳ Ｐゴシック" pitchFamily="34" charset="-128"/>
                </a:rPr>
                <a:t>48 %</a:t>
              </a:r>
            </a:p>
          </p:txBody>
        </p:sp>
        <p:sp>
          <p:nvSpPr>
            <p:cNvPr id="145" name="TextBox 39"/>
            <p:cNvSpPr txBox="1">
              <a:spLocks noChangeArrowheads="1"/>
            </p:cNvSpPr>
            <p:nvPr/>
          </p:nvSpPr>
          <p:spPr bwMode="auto">
            <a:xfrm>
              <a:off x="2949576" y="3895727"/>
              <a:ext cx="533401" cy="603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800" b="1" dirty="0">
                  <a:ea typeface="ＭＳ Ｐゴシック" pitchFamily="34" charset="-128"/>
                </a:rPr>
                <a:t>53 %</a:t>
              </a:r>
            </a:p>
          </p:txBody>
        </p:sp>
        <p:sp>
          <p:nvSpPr>
            <p:cNvPr id="146" name="TextBox 40"/>
            <p:cNvSpPr txBox="1">
              <a:spLocks noChangeArrowheads="1"/>
            </p:cNvSpPr>
            <p:nvPr/>
          </p:nvSpPr>
          <p:spPr bwMode="auto">
            <a:xfrm>
              <a:off x="4267200" y="4144962"/>
              <a:ext cx="533401" cy="603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800" b="1" dirty="0">
                  <a:ea typeface="ＭＳ Ｐゴシック" pitchFamily="34" charset="-128"/>
                </a:rPr>
                <a:t>47 %</a:t>
              </a:r>
            </a:p>
          </p:txBody>
        </p:sp>
        <p:sp>
          <p:nvSpPr>
            <p:cNvPr id="147" name="TextBox 41"/>
            <p:cNvSpPr txBox="1">
              <a:spLocks noChangeArrowheads="1"/>
            </p:cNvSpPr>
            <p:nvPr/>
          </p:nvSpPr>
          <p:spPr bwMode="auto">
            <a:xfrm>
              <a:off x="3287713" y="4316414"/>
              <a:ext cx="533401" cy="603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800" b="1" dirty="0">
                  <a:ea typeface="ＭＳ Ｐゴシック" pitchFamily="34" charset="-128"/>
                </a:rPr>
                <a:t>40 %</a:t>
              </a:r>
            </a:p>
          </p:txBody>
        </p:sp>
        <p:sp>
          <p:nvSpPr>
            <p:cNvPr id="148" name="TextBox 42"/>
            <p:cNvSpPr txBox="1">
              <a:spLocks noChangeArrowheads="1"/>
            </p:cNvSpPr>
            <p:nvPr/>
          </p:nvSpPr>
          <p:spPr bwMode="auto">
            <a:xfrm>
              <a:off x="5862638" y="4330699"/>
              <a:ext cx="533401" cy="603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800" b="1" dirty="0">
                  <a:ea typeface="ＭＳ Ｐゴシック" pitchFamily="34" charset="-128"/>
                </a:rPr>
                <a:t>40 %</a:t>
              </a:r>
            </a:p>
          </p:txBody>
        </p:sp>
        <p:sp>
          <p:nvSpPr>
            <p:cNvPr id="149" name="TextBox 43"/>
            <p:cNvSpPr txBox="1">
              <a:spLocks noChangeArrowheads="1"/>
            </p:cNvSpPr>
            <p:nvPr/>
          </p:nvSpPr>
          <p:spPr bwMode="auto">
            <a:xfrm>
              <a:off x="4876800" y="4102100"/>
              <a:ext cx="533401" cy="603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800" b="1" dirty="0">
                  <a:ea typeface="ＭＳ Ｐゴシック" pitchFamily="34" charset="-128"/>
                </a:rPr>
                <a:t>46 %</a:t>
              </a:r>
            </a:p>
          </p:txBody>
        </p:sp>
        <p:sp>
          <p:nvSpPr>
            <p:cNvPr id="150" name="TextBox 44"/>
            <p:cNvSpPr txBox="1">
              <a:spLocks noChangeArrowheads="1"/>
            </p:cNvSpPr>
            <p:nvPr/>
          </p:nvSpPr>
          <p:spPr bwMode="auto">
            <a:xfrm>
              <a:off x="6173788" y="4338637"/>
              <a:ext cx="533401" cy="603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800" b="1" dirty="0">
                  <a:ea typeface="ＭＳ Ｐゴシック" pitchFamily="34" charset="-128"/>
                </a:rPr>
                <a:t>39 %</a:t>
              </a:r>
            </a:p>
          </p:txBody>
        </p:sp>
        <p:sp>
          <p:nvSpPr>
            <p:cNvPr id="151" name="TextBox 45"/>
            <p:cNvSpPr txBox="1">
              <a:spLocks noChangeArrowheads="1"/>
            </p:cNvSpPr>
            <p:nvPr/>
          </p:nvSpPr>
          <p:spPr bwMode="auto">
            <a:xfrm>
              <a:off x="5208588" y="4483101"/>
              <a:ext cx="533401" cy="603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800" b="1" dirty="0">
                  <a:ea typeface="ＭＳ Ｐゴシック" pitchFamily="34" charset="-128"/>
                </a:rPr>
                <a:t>34 %</a:t>
              </a:r>
            </a:p>
          </p:txBody>
        </p:sp>
        <p:sp>
          <p:nvSpPr>
            <p:cNvPr id="152" name="TextBox 46"/>
            <p:cNvSpPr txBox="1">
              <a:spLocks noChangeArrowheads="1"/>
            </p:cNvSpPr>
            <p:nvPr/>
          </p:nvSpPr>
          <p:spPr bwMode="auto">
            <a:xfrm>
              <a:off x="7748588" y="4406901"/>
              <a:ext cx="533401" cy="603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800" b="1" dirty="0">
                  <a:ea typeface="ＭＳ Ｐゴシック" pitchFamily="34" charset="-128"/>
                </a:rPr>
                <a:t>37 %</a:t>
              </a:r>
            </a:p>
          </p:txBody>
        </p:sp>
        <p:sp>
          <p:nvSpPr>
            <p:cNvPr id="153" name="TextBox 47"/>
            <p:cNvSpPr txBox="1">
              <a:spLocks noChangeArrowheads="1"/>
            </p:cNvSpPr>
            <p:nvPr/>
          </p:nvSpPr>
          <p:spPr bwMode="auto">
            <a:xfrm>
              <a:off x="6858000" y="4254500"/>
              <a:ext cx="533401" cy="603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800" b="1" dirty="0">
                  <a:ea typeface="ＭＳ Ｐゴシック" pitchFamily="34" charset="-128"/>
                </a:rPr>
                <a:t>40 %</a:t>
              </a:r>
            </a:p>
          </p:txBody>
        </p:sp>
        <p:sp>
          <p:nvSpPr>
            <p:cNvPr id="154" name="TextBox 48"/>
            <p:cNvSpPr txBox="1">
              <a:spLocks noChangeArrowheads="1"/>
            </p:cNvSpPr>
            <p:nvPr/>
          </p:nvSpPr>
          <p:spPr bwMode="auto">
            <a:xfrm>
              <a:off x="8077200" y="4406901"/>
              <a:ext cx="533401" cy="603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800" b="1" dirty="0">
                  <a:ea typeface="ＭＳ Ｐゴシック" pitchFamily="34" charset="-128"/>
                </a:rPr>
                <a:t>37 %</a:t>
              </a:r>
            </a:p>
          </p:txBody>
        </p:sp>
        <p:sp>
          <p:nvSpPr>
            <p:cNvPr id="155" name="TextBox 49"/>
            <p:cNvSpPr txBox="1">
              <a:spLocks noChangeArrowheads="1"/>
            </p:cNvSpPr>
            <p:nvPr/>
          </p:nvSpPr>
          <p:spPr bwMode="auto">
            <a:xfrm>
              <a:off x="7142164" y="4864100"/>
              <a:ext cx="533401" cy="603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800" b="1" dirty="0">
                  <a:ea typeface="ＭＳ Ｐゴシック" pitchFamily="34" charset="-128"/>
                </a:rPr>
                <a:t>23 %</a:t>
              </a:r>
            </a:p>
          </p:txBody>
        </p:sp>
        <p:sp>
          <p:nvSpPr>
            <p:cNvPr id="156" name="TextBox 73"/>
            <p:cNvSpPr txBox="1">
              <a:spLocks noChangeArrowheads="1"/>
            </p:cNvSpPr>
            <p:nvPr/>
          </p:nvSpPr>
          <p:spPr bwMode="auto">
            <a:xfrm>
              <a:off x="1316038" y="4300539"/>
              <a:ext cx="533401" cy="384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800" b="1">
                  <a:ea typeface="ＭＳ Ｐゴシック" pitchFamily="34" charset="-128"/>
                </a:rPr>
                <a:t>*</a:t>
              </a:r>
              <a:r>
                <a:rPr lang="en-US" sz="800">
                  <a:ea typeface="ＭＳ Ｐゴシック" pitchFamily="34" charset="-128"/>
                </a:rPr>
                <a:t> </a:t>
              </a:r>
            </a:p>
          </p:txBody>
        </p:sp>
        <p:sp>
          <p:nvSpPr>
            <p:cNvPr id="157" name="TextBox 74"/>
            <p:cNvSpPr txBox="1">
              <a:spLocks noChangeArrowheads="1"/>
            </p:cNvSpPr>
            <p:nvPr/>
          </p:nvSpPr>
          <p:spPr bwMode="auto">
            <a:xfrm>
              <a:off x="3265488" y="4178300"/>
              <a:ext cx="533401" cy="384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800" b="1" dirty="0">
                  <a:ea typeface="ＭＳ Ｐゴシック" pitchFamily="34" charset="-128"/>
                </a:rPr>
                <a:t>*</a:t>
              </a:r>
            </a:p>
          </p:txBody>
        </p:sp>
        <p:sp>
          <p:nvSpPr>
            <p:cNvPr id="158" name="TextBox 75"/>
            <p:cNvSpPr txBox="1">
              <a:spLocks noChangeArrowheads="1"/>
            </p:cNvSpPr>
            <p:nvPr/>
          </p:nvSpPr>
          <p:spPr bwMode="auto">
            <a:xfrm>
              <a:off x="5156200" y="4330699"/>
              <a:ext cx="533401" cy="384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800" b="1" dirty="0">
                  <a:ea typeface="ＭＳ Ｐゴシック" pitchFamily="34" charset="-128"/>
                </a:rPr>
                <a:t>*</a:t>
              </a:r>
            </a:p>
          </p:txBody>
        </p:sp>
        <p:sp>
          <p:nvSpPr>
            <p:cNvPr id="159" name="TextBox 76"/>
            <p:cNvSpPr txBox="1">
              <a:spLocks noChangeArrowheads="1"/>
            </p:cNvSpPr>
            <p:nvPr/>
          </p:nvSpPr>
          <p:spPr bwMode="auto">
            <a:xfrm>
              <a:off x="7108826" y="4711700"/>
              <a:ext cx="533401" cy="384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800" b="1" dirty="0">
                  <a:ea typeface="ＭＳ Ｐゴシック" pitchFamily="34" charset="-128"/>
                </a:rPr>
                <a:t>* </a:t>
              </a:r>
              <a:endParaRPr lang="en-US" sz="800" dirty="0">
                <a:ea typeface="ＭＳ Ｐゴシック" pitchFamily="34" charset="-128"/>
              </a:endParaRPr>
            </a:p>
          </p:txBody>
        </p:sp>
        <p:sp>
          <p:nvSpPr>
            <p:cNvPr id="160" name="Freeform 5"/>
            <p:cNvSpPr>
              <a:spLocks/>
            </p:cNvSpPr>
            <p:nvPr/>
          </p:nvSpPr>
          <p:spPr bwMode="auto">
            <a:xfrm>
              <a:off x="1130300" y="3938588"/>
              <a:ext cx="274638" cy="1874837"/>
            </a:xfrm>
            <a:custGeom>
              <a:avLst/>
              <a:gdLst>
                <a:gd name="T0" fmla="*/ 0 w 173"/>
                <a:gd name="T1" fmla="*/ 0 h 1181"/>
                <a:gd name="T2" fmla="*/ 2147483647 w 173"/>
                <a:gd name="T3" fmla="*/ 0 h 1181"/>
                <a:gd name="T4" fmla="*/ 2147483647 w 173"/>
                <a:gd name="T5" fmla="*/ 2147483647 h 1181"/>
                <a:gd name="T6" fmla="*/ 0 w 173"/>
                <a:gd name="T7" fmla="*/ 2147483647 h 1181"/>
                <a:gd name="T8" fmla="*/ 0 w 173"/>
                <a:gd name="T9" fmla="*/ 0 h 1181"/>
                <a:gd name="T10" fmla="*/ 0 w 173"/>
                <a:gd name="T11" fmla="*/ 0 h 11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3"/>
                <a:gd name="T19" fmla="*/ 0 h 1181"/>
                <a:gd name="T20" fmla="*/ 173 w 173"/>
                <a:gd name="T21" fmla="*/ 1181 h 118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3" h="1181">
                  <a:moveTo>
                    <a:pt x="0" y="0"/>
                  </a:moveTo>
                  <a:lnTo>
                    <a:pt x="173" y="0"/>
                  </a:lnTo>
                  <a:lnTo>
                    <a:pt x="173" y="1181"/>
                  </a:lnTo>
                  <a:lnTo>
                    <a:pt x="0" y="11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161" name="Freeform 7"/>
            <p:cNvSpPr>
              <a:spLocks/>
            </p:cNvSpPr>
            <p:nvPr/>
          </p:nvSpPr>
          <p:spPr bwMode="auto">
            <a:xfrm>
              <a:off x="1435100" y="4722813"/>
              <a:ext cx="279400" cy="1090612"/>
            </a:xfrm>
            <a:custGeom>
              <a:avLst/>
              <a:gdLst>
                <a:gd name="T0" fmla="*/ 0 w 176"/>
                <a:gd name="T1" fmla="*/ 0 h 687"/>
                <a:gd name="T2" fmla="*/ 2147483647 w 176"/>
                <a:gd name="T3" fmla="*/ 0 h 687"/>
                <a:gd name="T4" fmla="*/ 2147483647 w 176"/>
                <a:gd name="T5" fmla="*/ 2147483647 h 687"/>
                <a:gd name="T6" fmla="*/ 0 w 176"/>
                <a:gd name="T7" fmla="*/ 2147483647 h 687"/>
                <a:gd name="T8" fmla="*/ 0 w 176"/>
                <a:gd name="T9" fmla="*/ 0 h 687"/>
                <a:gd name="T10" fmla="*/ 0 w 176"/>
                <a:gd name="T11" fmla="*/ 0 h 6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6"/>
                <a:gd name="T19" fmla="*/ 0 h 687"/>
                <a:gd name="T20" fmla="*/ 176 w 176"/>
                <a:gd name="T21" fmla="*/ 687 h 68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6" h="687">
                  <a:moveTo>
                    <a:pt x="0" y="0"/>
                  </a:moveTo>
                  <a:lnTo>
                    <a:pt x="176" y="0"/>
                  </a:lnTo>
                  <a:lnTo>
                    <a:pt x="176" y="687"/>
                  </a:lnTo>
                  <a:lnTo>
                    <a:pt x="0" y="6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162" name="Freeform 9"/>
            <p:cNvSpPr>
              <a:spLocks/>
            </p:cNvSpPr>
            <p:nvPr/>
          </p:nvSpPr>
          <p:spPr bwMode="auto">
            <a:xfrm>
              <a:off x="3073400" y="4173538"/>
              <a:ext cx="276225" cy="1639887"/>
            </a:xfrm>
            <a:custGeom>
              <a:avLst/>
              <a:gdLst>
                <a:gd name="T0" fmla="*/ 0 w 174"/>
                <a:gd name="T1" fmla="*/ 0 h 1033"/>
                <a:gd name="T2" fmla="*/ 2147483647 w 174"/>
                <a:gd name="T3" fmla="*/ 0 h 1033"/>
                <a:gd name="T4" fmla="*/ 2147483647 w 174"/>
                <a:gd name="T5" fmla="*/ 2147483647 h 1033"/>
                <a:gd name="T6" fmla="*/ 0 w 174"/>
                <a:gd name="T7" fmla="*/ 2147483647 h 1033"/>
                <a:gd name="T8" fmla="*/ 0 w 174"/>
                <a:gd name="T9" fmla="*/ 0 h 1033"/>
                <a:gd name="T10" fmla="*/ 0 w 174"/>
                <a:gd name="T11" fmla="*/ 0 h 10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4"/>
                <a:gd name="T19" fmla="*/ 0 h 1033"/>
                <a:gd name="T20" fmla="*/ 174 w 174"/>
                <a:gd name="T21" fmla="*/ 1033 h 10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4" h="1033">
                  <a:moveTo>
                    <a:pt x="0" y="0"/>
                  </a:moveTo>
                  <a:lnTo>
                    <a:pt x="174" y="0"/>
                  </a:lnTo>
                  <a:lnTo>
                    <a:pt x="174" y="1033"/>
                  </a:lnTo>
                  <a:lnTo>
                    <a:pt x="0" y="10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163" name="Freeform 11"/>
            <p:cNvSpPr>
              <a:spLocks/>
            </p:cNvSpPr>
            <p:nvPr/>
          </p:nvSpPr>
          <p:spPr bwMode="auto">
            <a:xfrm>
              <a:off x="3381375" y="4573588"/>
              <a:ext cx="279400" cy="1239837"/>
            </a:xfrm>
            <a:custGeom>
              <a:avLst/>
              <a:gdLst>
                <a:gd name="T0" fmla="*/ 0 w 176"/>
                <a:gd name="T1" fmla="*/ 0 h 781"/>
                <a:gd name="T2" fmla="*/ 2147483647 w 176"/>
                <a:gd name="T3" fmla="*/ 0 h 781"/>
                <a:gd name="T4" fmla="*/ 2147483647 w 176"/>
                <a:gd name="T5" fmla="*/ 2147483647 h 781"/>
                <a:gd name="T6" fmla="*/ 0 w 176"/>
                <a:gd name="T7" fmla="*/ 2147483647 h 781"/>
                <a:gd name="T8" fmla="*/ 0 w 176"/>
                <a:gd name="T9" fmla="*/ 0 h 781"/>
                <a:gd name="T10" fmla="*/ 0 w 176"/>
                <a:gd name="T11" fmla="*/ 0 h 78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6"/>
                <a:gd name="T19" fmla="*/ 0 h 781"/>
                <a:gd name="T20" fmla="*/ 176 w 176"/>
                <a:gd name="T21" fmla="*/ 781 h 78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6" h="781">
                  <a:moveTo>
                    <a:pt x="0" y="0"/>
                  </a:moveTo>
                  <a:lnTo>
                    <a:pt x="176" y="0"/>
                  </a:lnTo>
                  <a:lnTo>
                    <a:pt x="176" y="781"/>
                  </a:lnTo>
                  <a:lnTo>
                    <a:pt x="0" y="78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164" name="Freeform 13"/>
            <p:cNvSpPr>
              <a:spLocks/>
            </p:cNvSpPr>
            <p:nvPr/>
          </p:nvSpPr>
          <p:spPr bwMode="auto">
            <a:xfrm>
              <a:off x="5018088" y="4383088"/>
              <a:ext cx="276225" cy="1430337"/>
            </a:xfrm>
            <a:custGeom>
              <a:avLst/>
              <a:gdLst>
                <a:gd name="T0" fmla="*/ 0 w 174"/>
                <a:gd name="T1" fmla="*/ 0 h 901"/>
                <a:gd name="T2" fmla="*/ 2147483647 w 174"/>
                <a:gd name="T3" fmla="*/ 0 h 901"/>
                <a:gd name="T4" fmla="*/ 2147483647 w 174"/>
                <a:gd name="T5" fmla="*/ 2147483647 h 901"/>
                <a:gd name="T6" fmla="*/ 0 w 174"/>
                <a:gd name="T7" fmla="*/ 2147483647 h 901"/>
                <a:gd name="T8" fmla="*/ 0 w 174"/>
                <a:gd name="T9" fmla="*/ 0 h 901"/>
                <a:gd name="T10" fmla="*/ 0 w 174"/>
                <a:gd name="T11" fmla="*/ 0 h 9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4"/>
                <a:gd name="T19" fmla="*/ 0 h 901"/>
                <a:gd name="T20" fmla="*/ 174 w 174"/>
                <a:gd name="T21" fmla="*/ 901 h 90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4" h="901">
                  <a:moveTo>
                    <a:pt x="0" y="0"/>
                  </a:moveTo>
                  <a:lnTo>
                    <a:pt x="174" y="0"/>
                  </a:lnTo>
                  <a:lnTo>
                    <a:pt x="174" y="901"/>
                  </a:lnTo>
                  <a:lnTo>
                    <a:pt x="0" y="90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165" name="Freeform 15"/>
            <p:cNvSpPr>
              <a:spLocks/>
            </p:cNvSpPr>
            <p:nvPr/>
          </p:nvSpPr>
          <p:spPr bwMode="auto">
            <a:xfrm>
              <a:off x="5319713" y="4760913"/>
              <a:ext cx="274637" cy="1052512"/>
            </a:xfrm>
            <a:custGeom>
              <a:avLst/>
              <a:gdLst>
                <a:gd name="T0" fmla="*/ 0 w 173"/>
                <a:gd name="T1" fmla="*/ 0 h 663"/>
                <a:gd name="T2" fmla="*/ 2147483647 w 173"/>
                <a:gd name="T3" fmla="*/ 0 h 663"/>
                <a:gd name="T4" fmla="*/ 2147483647 w 173"/>
                <a:gd name="T5" fmla="*/ 2147483647 h 663"/>
                <a:gd name="T6" fmla="*/ 0 w 173"/>
                <a:gd name="T7" fmla="*/ 2147483647 h 663"/>
                <a:gd name="T8" fmla="*/ 0 w 173"/>
                <a:gd name="T9" fmla="*/ 0 h 663"/>
                <a:gd name="T10" fmla="*/ 0 w 173"/>
                <a:gd name="T11" fmla="*/ 0 h 6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3"/>
                <a:gd name="T19" fmla="*/ 0 h 663"/>
                <a:gd name="T20" fmla="*/ 173 w 173"/>
                <a:gd name="T21" fmla="*/ 663 h 66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3" h="663">
                  <a:moveTo>
                    <a:pt x="0" y="0"/>
                  </a:moveTo>
                  <a:lnTo>
                    <a:pt x="173" y="0"/>
                  </a:lnTo>
                  <a:lnTo>
                    <a:pt x="173" y="663"/>
                  </a:lnTo>
                  <a:lnTo>
                    <a:pt x="0" y="6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auto">
            <a:xfrm>
              <a:off x="6962775" y="4579938"/>
              <a:ext cx="279400" cy="1233487"/>
            </a:xfrm>
            <a:custGeom>
              <a:avLst/>
              <a:gdLst>
                <a:gd name="T0" fmla="*/ 0 w 176"/>
                <a:gd name="T1" fmla="*/ 0 h 777"/>
                <a:gd name="T2" fmla="*/ 2147483647 w 176"/>
                <a:gd name="T3" fmla="*/ 0 h 777"/>
                <a:gd name="T4" fmla="*/ 2147483647 w 176"/>
                <a:gd name="T5" fmla="*/ 2147483647 h 777"/>
                <a:gd name="T6" fmla="*/ 0 w 176"/>
                <a:gd name="T7" fmla="*/ 2147483647 h 777"/>
                <a:gd name="T8" fmla="*/ 0 w 176"/>
                <a:gd name="T9" fmla="*/ 0 h 777"/>
                <a:gd name="T10" fmla="*/ 0 w 176"/>
                <a:gd name="T11" fmla="*/ 0 h 7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6"/>
                <a:gd name="T19" fmla="*/ 0 h 777"/>
                <a:gd name="T20" fmla="*/ 176 w 176"/>
                <a:gd name="T21" fmla="*/ 777 h 7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6" h="777">
                  <a:moveTo>
                    <a:pt x="0" y="0"/>
                  </a:moveTo>
                  <a:lnTo>
                    <a:pt x="176" y="0"/>
                  </a:lnTo>
                  <a:lnTo>
                    <a:pt x="176" y="777"/>
                  </a:lnTo>
                  <a:lnTo>
                    <a:pt x="0" y="7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167" name="Freeform 21"/>
            <p:cNvSpPr>
              <a:spLocks/>
            </p:cNvSpPr>
            <p:nvPr/>
          </p:nvSpPr>
          <p:spPr bwMode="auto">
            <a:xfrm>
              <a:off x="2057400" y="3824288"/>
              <a:ext cx="279400" cy="1989137"/>
            </a:xfrm>
            <a:custGeom>
              <a:avLst/>
              <a:gdLst>
                <a:gd name="T0" fmla="*/ 0 w 176"/>
                <a:gd name="T1" fmla="*/ 0 h 1253"/>
                <a:gd name="T2" fmla="*/ 2147483647 w 176"/>
                <a:gd name="T3" fmla="*/ 0 h 1253"/>
                <a:gd name="T4" fmla="*/ 2147483647 w 176"/>
                <a:gd name="T5" fmla="*/ 2147483647 h 1253"/>
                <a:gd name="T6" fmla="*/ 0 w 176"/>
                <a:gd name="T7" fmla="*/ 2147483647 h 1253"/>
                <a:gd name="T8" fmla="*/ 0 w 176"/>
                <a:gd name="T9" fmla="*/ 0 h 1253"/>
                <a:gd name="T10" fmla="*/ 0 w 176"/>
                <a:gd name="T11" fmla="*/ 0 h 125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6"/>
                <a:gd name="T19" fmla="*/ 0 h 1253"/>
                <a:gd name="T20" fmla="*/ 176 w 176"/>
                <a:gd name="T21" fmla="*/ 1253 h 125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6" h="1253">
                  <a:moveTo>
                    <a:pt x="0" y="0"/>
                  </a:moveTo>
                  <a:lnTo>
                    <a:pt x="176" y="0"/>
                  </a:lnTo>
                  <a:lnTo>
                    <a:pt x="176" y="1253"/>
                  </a:lnTo>
                  <a:lnTo>
                    <a:pt x="0" y="12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auto">
            <a:xfrm>
              <a:off x="2379663" y="3821113"/>
              <a:ext cx="276225" cy="1992312"/>
            </a:xfrm>
            <a:custGeom>
              <a:avLst/>
              <a:gdLst>
                <a:gd name="T0" fmla="*/ 0 w 174"/>
                <a:gd name="T1" fmla="*/ 0 h 1255"/>
                <a:gd name="T2" fmla="*/ 2147483647 w 174"/>
                <a:gd name="T3" fmla="*/ 0 h 1255"/>
                <a:gd name="T4" fmla="*/ 2147483647 w 174"/>
                <a:gd name="T5" fmla="*/ 2147483647 h 1255"/>
                <a:gd name="T6" fmla="*/ 0 w 174"/>
                <a:gd name="T7" fmla="*/ 2147483647 h 1255"/>
                <a:gd name="T8" fmla="*/ 0 w 174"/>
                <a:gd name="T9" fmla="*/ 0 h 1255"/>
                <a:gd name="T10" fmla="*/ 0 w 174"/>
                <a:gd name="T11" fmla="*/ 0 h 125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4"/>
                <a:gd name="T19" fmla="*/ 0 h 1255"/>
                <a:gd name="T20" fmla="*/ 174 w 174"/>
                <a:gd name="T21" fmla="*/ 1255 h 125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4" h="1255">
                  <a:moveTo>
                    <a:pt x="0" y="0"/>
                  </a:moveTo>
                  <a:lnTo>
                    <a:pt x="174" y="0"/>
                  </a:lnTo>
                  <a:lnTo>
                    <a:pt x="174" y="1255"/>
                  </a:lnTo>
                  <a:lnTo>
                    <a:pt x="0" y="12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169" name="Freeform 25"/>
            <p:cNvSpPr>
              <a:spLocks/>
            </p:cNvSpPr>
            <p:nvPr/>
          </p:nvSpPr>
          <p:spPr bwMode="auto">
            <a:xfrm>
              <a:off x="4005263" y="4332288"/>
              <a:ext cx="279400" cy="1481137"/>
            </a:xfrm>
            <a:custGeom>
              <a:avLst/>
              <a:gdLst>
                <a:gd name="T0" fmla="*/ 0 w 176"/>
                <a:gd name="T1" fmla="*/ 0 h 933"/>
                <a:gd name="T2" fmla="*/ 2147483647 w 176"/>
                <a:gd name="T3" fmla="*/ 0 h 933"/>
                <a:gd name="T4" fmla="*/ 2147483647 w 176"/>
                <a:gd name="T5" fmla="*/ 2147483647 h 933"/>
                <a:gd name="T6" fmla="*/ 0 w 176"/>
                <a:gd name="T7" fmla="*/ 2147483647 h 933"/>
                <a:gd name="T8" fmla="*/ 0 w 176"/>
                <a:gd name="T9" fmla="*/ 0 h 933"/>
                <a:gd name="T10" fmla="*/ 0 w 176"/>
                <a:gd name="T11" fmla="*/ 0 h 93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6"/>
                <a:gd name="T19" fmla="*/ 0 h 933"/>
                <a:gd name="T20" fmla="*/ 176 w 176"/>
                <a:gd name="T21" fmla="*/ 933 h 93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6" h="933">
                  <a:moveTo>
                    <a:pt x="0" y="0"/>
                  </a:moveTo>
                  <a:lnTo>
                    <a:pt x="176" y="0"/>
                  </a:lnTo>
                  <a:lnTo>
                    <a:pt x="176" y="933"/>
                  </a:lnTo>
                  <a:lnTo>
                    <a:pt x="0" y="9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170" name="Freeform 27"/>
            <p:cNvSpPr>
              <a:spLocks/>
            </p:cNvSpPr>
            <p:nvPr/>
          </p:nvSpPr>
          <p:spPr bwMode="auto">
            <a:xfrm>
              <a:off x="4324350" y="4360863"/>
              <a:ext cx="274638" cy="1452562"/>
            </a:xfrm>
            <a:custGeom>
              <a:avLst/>
              <a:gdLst>
                <a:gd name="T0" fmla="*/ 0 w 173"/>
                <a:gd name="T1" fmla="*/ 0 h 915"/>
                <a:gd name="T2" fmla="*/ 2147483647 w 173"/>
                <a:gd name="T3" fmla="*/ 0 h 915"/>
                <a:gd name="T4" fmla="*/ 2147483647 w 173"/>
                <a:gd name="T5" fmla="*/ 2147483647 h 915"/>
                <a:gd name="T6" fmla="*/ 0 w 173"/>
                <a:gd name="T7" fmla="*/ 2147483647 h 915"/>
                <a:gd name="T8" fmla="*/ 0 w 173"/>
                <a:gd name="T9" fmla="*/ 0 h 915"/>
                <a:gd name="T10" fmla="*/ 0 w 173"/>
                <a:gd name="T11" fmla="*/ 0 h 9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3"/>
                <a:gd name="T19" fmla="*/ 0 h 915"/>
                <a:gd name="T20" fmla="*/ 173 w 173"/>
                <a:gd name="T21" fmla="*/ 915 h 91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3" h="915">
                  <a:moveTo>
                    <a:pt x="0" y="0"/>
                  </a:moveTo>
                  <a:lnTo>
                    <a:pt x="173" y="0"/>
                  </a:lnTo>
                  <a:lnTo>
                    <a:pt x="173" y="915"/>
                  </a:lnTo>
                  <a:lnTo>
                    <a:pt x="0" y="9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171" name="Freeform 29"/>
            <p:cNvSpPr>
              <a:spLocks/>
            </p:cNvSpPr>
            <p:nvPr/>
          </p:nvSpPr>
          <p:spPr bwMode="auto">
            <a:xfrm>
              <a:off x="5975350" y="4579938"/>
              <a:ext cx="279400" cy="1233487"/>
            </a:xfrm>
            <a:custGeom>
              <a:avLst/>
              <a:gdLst>
                <a:gd name="T0" fmla="*/ 0 w 176"/>
                <a:gd name="T1" fmla="*/ 0 h 777"/>
                <a:gd name="T2" fmla="*/ 2147483647 w 176"/>
                <a:gd name="T3" fmla="*/ 0 h 777"/>
                <a:gd name="T4" fmla="*/ 2147483647 w 176"/>
                <a:gd name="T5" fmla="*/ 2147483647 h 777"/>
                <a:gd name="T6" fmla="*/ 0 w 176"/>
                <a:gd name="T7" fmla="*/ 2147483647 h 777"/>
                <a:gd name="T8" fmla="*/ 0 w 176"/>
                <a:gd name="T9" fmla="*/ 0 h 777"/>
                <a:gd name="T10" fmla="*/ 0 w 176"/>
                <a:gd name="T11" fmla="*/ 0 h 77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6"/>
                <a:gd name="T19" fmla="*/ 0 h 777"/>
                <a:gd name="T20" fmla="*/ 176 w 176"/>
                <a:gd name="T21" fmla="*/ 777 h 77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6" h="777">
                  <a:moveTo>
                    <a:pt x="0" y="0"/>
                  </a:moveTo>
                  <a:lnTo>
                    <a:pt x="176" y="0"/>
                  </a:lnTo>
                  <a:lnTo>
                    <a:pt x="176" y="777"/>
                  </a:lnTo>
                  <a:lnTo>
                    <a:pt x="0" y="77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172" name="Freeform 31"/>
            <p:cNvSpPr>
              <a:spLocks/>
            </p:cNvSpPr>
            <p:nvPr/>
          </p:nvSpPr>
          <p:spPr bwMode="auto">
            <a:xfrm>
              <a:off x="6267450" y="4608513"/>
              <a:ext cx="276225" cy="1204912"/>
            </a:xfrm>
            <a:custGeom>
              <a:avLst/>
              <a:gdLst>
                <a:gd name="T0" fmla="*/ 0 w 174"/>
                <a:gd name="T1" fmla="*/ 0 h 759"/>
                <a:gd name="T2" fmla="*/ 2147483647 w 174"/>
                <a:gd name="T3" fmla="*/ 0 h 759"/>
                <a:gd name="T4" fmla="*/ 2147483647 w 174"/>
                <a:gd name="T5" fmla="*/ 2147483647 h 759"/>
                <a:gd name="T6" fmla="*/ 0 w 174"/>
                <a:gd name="T7" fmla="*/ 2147483647 h 759"/>
                <a:gd name="T8" fmla="*/ 0 w 174"/>
                <a:gd name="T9" fmla="*/ 0 h 759"/>
                <a:gd name="T10" fmla="*/ 0 w 174"/>
                <a:gd name="T11" fmla="*/ 0 h 7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4"/>
                <a:gd name="T19" fmla="*/ 0 h 759"/>
                <a:gd name="T20" fmla="*/ 174 w 174"/>
                <a:gd name="T21" fmla="*/ 759 h 75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4" h="759">
                  <a:moveTo>
                    <a:pt x="0" y="0"/>
                  </a:moveTo>
                  <a:lnTo>
                    <a:pt x="174" y="0"/>
                  </a:lnTo>
                  <a:lnTo>
                    <a:pt x="174" y="759"/>
                  </a:lnTo>
                  <a:lnTo>
                    <a:pt x="0" y="75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173" name="Freeform 33"/>
            <p:cNvSpPr>
              <a:spLocks/>
            </p:cNvSpPr>
            <p:nvPr/>
          </p:nvSpPr>
          <p:spPr bwMode="auto">
            <a:xfrm>
              <a:off x="7897813" y="4659313"/>
              <a:ext cx="276225" cy="1154112"/>
            </a:xfrm>
            <a:custGeom>
              <a:avLst/>
              <a:gdLst>
                <a:gd name="T0" fmla="*/ 0 w 174"/>
                <a:gd name="T1" fmla="*/ 0 h 727"/>
                <a:gd name="T2" fmla="*/ 2147483647 w 174"/>
                <a:gd name="T3" fmla="*/ 0 h 727"/>
                <a:gd name="T4" fmla="*/ 2147483647 w 174"/>
                <a:gd name="T5" fmla="*/ 2147483647 h 727"/>
                <a:gd name="T6" fmla="*/ 0 w 174"/>
                <a:gd name="T7" fmla="*/ 2147483647 h 727"/>
                <a:gd name="T8" fmla="*/ 0 w 174"/>
                <a:gd name="T9" fmla="*/ 0 h 727"/>
                <a:gd name="T10" fmla="*/ 0 w 174"/>
                <a:gd name="T11" fmla="*/ 0 h 7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4"/>
                <a:gd name="T19" fmla="*/ 0 h 727"/>
                <a:gd name="T20" fmla="*/ 174 w 174"/>
                <a:gd name="T21" fmla="*/ 727 h 72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4" h="727">
                  <a:moveTo>
                    <a:pt x="0" y="0"/>
                  </a:moveTo>
                  <a:lnTo>
                    <a:pt x="174" y="0"/>
                  </a:lnTo>
                  <a:lnTo>
                    <a:pt x="174" y="727"/>
                  </a:lnTo>
                  <a:lnTo>
                    <a:pt x="0" y="72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174" name="Freeform 35"/>
            <p:cNvSpPr>
              <a:spLocks/>
            </p:cNvSpPr>
            <p:nvPr/>
          </p:nvSpPr>
          <p:spPr bwMode="auto">
            <a:xfrm>
              <a:off x="8212138" y="4678363"/>
              <a:ext cx="279400" cy="1135062"/>
            </a:xfrm>
            <a:custGeom>
              <a:avLst/>
              <a:gdLst>
                <a:gd name="T0" fmla="*/ 0 w 176"/>
                <a:gd name="T1" fmla="*/ 0 h 715"/>
                <a:gd name="T2" fmla="*/ 2147483647 w 176"/>
                <a:gd name="T3" fmla="*/ 0 h 715"/>
                <a:gd name="T4" fmla="*/ 2147483647 w 176"/>
                <a:gd name="T5" fmla="*/ 2147483647 h 715"/>
                <a:gd name="T6" fmla="*/ 0 w 176"/>
                <a:gd name="T7" fmla="*/ 2147483647 h 715"/>
                <a:gd name="T8" fmla="*/ 0 w 176"/>
                <a:gd name="T9" fmla="*/ 0 h 715"/>
                <a:gd name="T10" fmla="*/ 0 w 176"/>
                <a:gd name="T11" fmla="*/ 0 h 71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6"/>
                <a:gd name="T19" fmla="*/ 0 h 715"/>
                <a:gd name="T20" fmla="*/ 176 w 176"/>
                <a:gd name="T21" fmla="*/ 715 h 71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6" h="715">
                  <a:moveTo>
                    <a:pt x="0" y="0"/>
                  </a:moveTo>
                  <a:lnTo>
                    <a:pt x="176" y="0"/>
                  </a:lnTo>
                  <a:lnTo>
                    <a:pt x="176" y="715"/>
                  </a:lnTo>
                  <a:lnTo>
                    <a:pt x="0" y="71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175" name="Line 37"/>
            <p:cNvSpPr>
              <a:spLocks noChangeShapeType="1"/>
            </p:cNvSpPr>
            <p:nvPr/>
          </p:nvSpPr>
          <p:spPr bwMode="auto">
            <a:xfrm flipV="1">
              <a:off x="920750" y="3054350"/>
              <a:ext cx="1588" cy="25717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176" name="Line 38"/>
            <p:cNvSpPr>
              <a:spLocks noChangeShapeType="1"/>
            </p:cNvSpPr>
            <p:nvPr/>
          </p:nvSpPr>
          <p:spPr bwMode="auto">
            <a:xfrm flipV="1">
              <a:off x="920750" y="3054350"/>
              <a:ext cx="1588" cy="25717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177" name="Line 39"/>
            <p:cNvSpPr>
              <a:spLocks noChangeShapeType="1"/>
            </p:cNvSpPr>
            <p:nvPr/>
          </p:nvSpPr>
          <p:spPr bwMode="auto">
            <a:xfrm flipV="1">
              <a:off x="920750" y="3387725"/>
              <a:ext cx="1588" cy="242570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178" name="Line 40"/>
            <p:cNvSpPr>
              <a:spLocks noChangeShapeType="1"/>
            </p:cNvSpPr>
            <p:nvPr/>
          </p:nvSpPr>
          <p:spPr bwMode="auto">
            <a:xfrm flipV="1">
              <a:off x="920750" y="3387725"/>
              <a:ext cx="1588" cy="242570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179" name="Line 44"/>
            <p:cNvSpPr>
              <a:spLocks noChangeShapeType="1"/>
            </p:cNvSpPr>
            <p:nvPr/>
          </p:nvSpPr>
          <p:spPr bwMode="auto">
            <a:xfrm>
              <a:off x="866775" y="4887913"/>
              <a:ext cx="53975" cy="1587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180" name="Line 45"/>
            <p:cNvSpPr>
              <a:spLocks noChangeShapeType="1"/>
            </p:cNvSpPr>
            <p:nvPr/>
          </p:nvSpPr>
          <p:spPr bwMode="auto">
            <a:xfrm>
              <a:off x="866775" y="4579938"/>
              <a:ext cx="53975" cy="1587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181" name="Line 46"/>
            <p:cNvSpPr>
              <a:spLocks noChangeShapeType="1"/>
            </p:cNvSpPr>
            <p:nvPr/>
          </p:nvSpPr>
          <p:spPr bwMode="auto">
            <a:xfrm>
              <a:off x="866775" y="4271963"/>
              <a:ext cx="53975" cy="1587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182" name="Line 47"/>
            <p:cNvSpPr>
              <a:spLocks noChangeShapeType="1"/>
            </p:cNvSpPr>
            <p:nvPr/>
          </p:nvSpPr>
          <p:spPr bwMode="auto">
            <a:xfrm>
              <a:off x="866775" y="3960813"/>
              <a:ext cx="53975" cy="1587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183" name="Line 48"/>
            <p:cNvSpPr>
              <a:spLocks noChangeShapeType="1"/>
            </p:cNvSpPr>
            <p:nvPr/>
          </p:nvSpPr>
          <p:spPr bwMode="auto">
            <a:xfrm>
              <a:off x="866775" y="3652838"/>
              <a:ext cx="53975" cy="1587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184" name="Line 49"/>
            <p:cNvSpPr>
              <a:spLocks noChangeShapeType="1"/>
            </p:cNvSpPr>
            <p:nvPr/>
          </p:nvSpPr>
          <p:spPr bwMode="auto">
            <a:xfrm>
              <a:off x="866775" y="3054350"/>
              <a:ext cx="53975" cy="158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185" name="Rectangle 52"/>
            <p:cNvSpPr>
              <a:spLocks noChangeArrowheads="1"/>
            </p:cNvSpPr>
            <p:nvPr/>
          </p:nvSpPr>
          <p:spPr bwMode="auto">
            <a:xfrm>
              <a:off x="669925" y="5713415"/>
              <a:ext cx="102855" cy="274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altLang="fr-FR" sz="1000"/>
                <a:t>0</a:t>
              </a:r>
              <a:endParaRPr lang="fr-FR" altLang="fr-FR" sz="1100"/>
            </a:p>
          </p:txBody>
        </p:sp>
        <p:sp>
          <p:nvSpPr>
            <p:cNvPr id="186" name="Rectangle 53"/>
            <p:cNvSpPr>
              <a:spLocks noChangeArrowheads="1"/>
            </p:cNvSpPr>
            <p:nvPr/>
          </p:nvSpPr>
          <p:spPr bwMode="auto">
            <a:xfrm>
              <a:off x="584199" y="5405439"/>
              <a:ext cx="205709" cy="274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altLang="fr-FR" sz="1000"/>
                <a:t>10</a:t>
              </a:r>
              <a:endParaRPr lang="fr-FR" altLang="fr-FR" sz="1100"/>
            </a:p>
          </p:txBody>
        </p:sp>
        <p:sp>
          <p:nvSpPr>
            <p:cNvPr id="187" name="Rectangle 54"/>
            <p:cNvSpPr>
              <a:spLocks noChangeArrowheads="1"/>
            </p:cNvSpPr>
            <p:nvPr/>
          </p:nvSpPr>
          <p:spPr bwMode="auto">
            <a:xfrm>
              <a:off x="584199" y="5095876"/>
              <a:ext cx="205709" cy="274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altLang="fr-FR" sz="1000"/>
                <a:t>20</a:t>
              </a:r>
              <a:endParaRPr lang="fr-FR" altLang="fr-FR" sz="1100"/>
            </a:p>
          </p:txBody>
        </p:sp>
        <p:sp>
          <p:nvSpPr>
            <p:cNvPr id="188" name="Rectangle 55"/>
            <p:cNvSpPr>
              <a:spLocks noChangeArrowheads="1"/>
            </p:cNvSpPr>
            <p:nvPr/>
          </p:nvSpPr>
          <p:spPr bwMode="auto">
            <a:xfrm>
              <a:off x="584199" y="4787900"/>
              <a:ext cx="205709" cy="274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altLang="fr-FR" sz="1000"/>
                <a:t>30</a:t>
              </a:r>
              <a:endParaRPr lang="fr-FR" altLang="fr-FR" sz="1100"/>
            </a:p>
          </p:txBody>
        </p:sp>
        <p:sp>
          <p:nvSpPr>
            <p:cNvPr id="189" name="Rectangle 56"/>
            <p:cNvSpPr>
              <a:spLocks noChangeArrowheads="1"/>
            </p:cNvSpPr>
            <p:nvPr/>
          </p:nvSpPr>
          <p:spPr bwMode="auto">
            <a:xfrm>
              <a:off x="584199" y="4481511"/>
              <a:ext cx="205709" cy="274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altLang="fr-FR" sz="1000"/>
                <a:t>40</a:t>
              </a:r>
              <a:endParaRPr lang="fr-FR" altLang="fr-FR" sz="1100"/>
            </a:p>
          </p:txBody>
        </p:sp>
        <p:sp>
          <p:nvSpPr>
            <p:cNvPr id="190" name="Rectangle 57"/>
            <p:cNvSpPr>
              <a:spLocks noChangeArrowheads="1"/>
            </p:cNvSpPr>
            <p:nvPr/>
          </p:nvSpPr>
          <p:spPr bwMode="auto">
            <a:xfrm>
              <a:off x="584199" y="4170362"/>
              <a:ext cx="205709" cy="274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altLang="fr-FR" sz="1000"/>
                <a:t>50</a:t>
              </a:r>
              <a:endParaRPr lang="fr-FR" altLang="fr-FR" sz="1100"/>
            </a:p>
          </p:txBody>
        </p:sp>
        <p:sp>
          <p:nvSpPr>
            <p:cNvPr id="191" name="Rectangle 58"/>
            <p:cNvSpPr>
              <a:spLocks noChangeArrowheads="1"/>
            </p:cNvSpPr>
            <p:nvPr/>
          </p:nvSpPr>
          <p:spPr bwMode="auto">
            <a:xfrm>
              <a:off x="584199" y="3862387"/>
              <a:ext cx="205709" cy="274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altLang="fr-FR" sz="1000"/>
                <a:t>60</a:t>
              </a:r>
              <a:endParaRPr lang="fr-FR" altLang="fr-FR" sz="1100"/>
            </a:p>
          </p:txBody>
        </p:sp>
        <p:sp>
          <p:nvSpPr>
            <p:cNvPr id="192" name="Rectangle 59"/>
            <p:cNvSpPr>
              <a:spLocks noChangeArrowheads="1"/>
            </p:cNvSpPr>
            <p:nvPr/>
          </p:nvSpPr>
          <p:spPr bwMode="auto">
            <a:xfrm>
              <a:off x="584199" y="3556000"/>
              <a:ext cx="205709" cy="274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altLang="fr-FR" sz="1000"/>
                <a:t>70</a:t>
              </a:r>
              <a:endParaRPr lang="fr-FR" altLang="fr-FR" sz="1100"/>
            </a:p>
          </p:txBody>
        </p:sp>
        <p:sp>
          <p:nvSpPr>
            <p:cNvPr id="193" name="Rectangle 60"/>
            <p:cNvSpPr>
              <a:spLocks noChangeArrowheads="1"/>
            </p:cNvSpPr>
            <p:nvPr/>
          </p:nvSpPr>
          <p:spPr bwMode="auto">
            <a:xfrm>
              <a:off x="500063" y="2989262"/>
              <a:ext cx="308564" cy="274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altLang="fr-FR" sz="1000"/>
                <a:t>100</a:t>
              </a:r>
              <a:endParaRPr lang="fr-FR" altLang="fr-FR" sz="1100"/>
            </a:p>
          </p:txBody>
        </p:sp>
        <p:sp>
          <p:nvSpPr>
            <p:cNvPr id="194" name="Line 120"/>
            <p:cNvSpPr>
              <a:spLocks noChangeShapeType="1"/>
            </p:cNvSpPr>
            <p:nvPr/>
          </p:nvSpPr>
          <p:spPr bwMode="auto">
            <a:xfrm flipH="1">
              <a:off x="885825" y="3273425"/>
              <a:ext cx="73025" cy="76200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195" name="Line 121"/>
            <p:cNvSpPr>
              <a:spLocks noChangeShapeType="1"/>
            </p:cNvSpPr>
            <p:nvPr/>
          </p:nvSpPr>
          <p:spPr bwMode="auto">
            <a:xfrm flipH="1">
              <a:off x="885825" y="3349625"/>
              <a:ext cx="73025" cy="73025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196" name="TextBox 10"/>
            <p:cNvSpPr txBox="1">
              <a:spLocks noChangeArrowheads="1"/>
            </p:cNvSpPr>
            <p:nvPr/>
          </p:nvSpPr>
          <p:spPr bwMode="auto">
            <a:xfrm>
              <a:off x="1939924" y="5253598"/>
              <a:ext cx="533401" cy="5489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fr-FR" sz="700" b="1" u="sng">
                  <a:solidFill>
                    <a:schemeClr val="tx1"/>
                  </a:solidFill>
                  <a:ea typeface="ＭＳ Ｐゴシック" pitchFamily="34" charset="-128"/>
                </a:rPr>
                <a:t>65</a:t>
              </a:r>
            </a:p>
            <a:p>
              <a:pPr algn="ctr"/>
              <a:r>
                <a:rPr lang="en-US" altLang="fr-FR" sz="700" b="1">
                  <a:solidFill>
                    <a:schemeClr val="tx1"/>
                  </a:solidFill>
                  <a:ea typeface="ＭＳ Ｐゴシック" pitchFamily="34" charset="-128"/>
                </a:rPr>
                <a:t>101</a:t>
              </a:r>
            </a:p>
          </p:txBody>
        </p:sp>
        <p:sp>
          <p:nvSpPr>
            <p:cNvPr id="197" name="TextBox 54"/>
            <p:cNvSpPr txBox="1">
              <a:spLocks noChangeArrowheads="1"/>
            </p:cNvSpPr>
            <p:nvPr/>
          </p:nvSpPr>
          <p:spPr bwMode="auto">
            <a:xfrm>
              <a:off x="2278062" y="5253594"/>
              <a:ext cx="533401" cy="5489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fr-FR" sz="700" b="1" u="sng">
                  <a:solidFill>
                    <a:schemeClr val="tx1"/>
                  </a:solidFill>
                  <a:ea typeface="ＭＳ Ｐゴシック" pitchFamily="34" charset="-128"/>
                </a:rPr>
                <a:t>56</a:t>
              </a:r>
            </a:p>
            <a:p>
              <a:pPr algn="ctr"/>
              <a:r>
                <a:rPr lang="en-US" altLang="fr-FR" sz="700" b="1">
                  <a:solidFill>
                    <a:schemeClr val="tx1"/>
                  </a:solidFill>
                  <a:ea typeface="ＭＳ Ｐゴシック" pitchFamily="34" charset="-128"/>
                </a:rPr>
                <a:t>87</a:t>
              </a:r>
            </a:p>
          </p:txBody>
        </p:sp>
        <p:sp>
          <p:nvSpPr>
            <p:cNvPr id="198" name="TextBox 56"/>
            <p:cNvSpPr txBox="1">
              <a:spLocks noChangeArrowheads="1"/>
            </p:cNvSpPr>
            <p:nvPr/>
          </p:nvSpPr>
          <p:spPr bwMode="auto">
            <a:xfrm>
              <a:off x="3856038" y="5253594"/>
              <a:ext cx="533401" cy="5489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fr-FR" sz="700" b="1" u="sng">
                  <a:solidFill>
                    <a:schemeClr val="tx1"/>
                  </a:solidFill>
                  <a:ea typeface="ＭＳ Ｐゴシック" pitchFamily="34" charset="-128"/>
                </a:rPr>
                <a:t>48</a:t>
              </a:r>
            </a:p>
            <a:p>
              <a:pPr algn="ctr"/>
              <a:r>
                <a:rPr lang="en-US" altLang="fr-FR" sz="700" b="1">
                  <a:solidFill>
                    <a:schemeClr val="tx1"/>
                  </a:solidFill>
                  <a:ea typeface="ＭＳ Ｐゴシック" pitchFamily="34" charset="-128"/>
                </a:rPr>
                <a:t>100</a:t>
              </a:r>
            </a:p>
          </p:txBody>
        </p:sp>
        <p:sp>
          <p:nvSpPr>
            <p:cNvPr id="199" name="TextBox 58"/>
            <p:cNvSpPr txBox="1">
              <a:spLocks noChangeArrowheads="1"/>
            </p:cNvSpPr>
            <p:nvPr/>
          </p:nvSpPr>
          <p:spPr bwMode="auto">
            <a:xfrm>
              <a:off x="4191001" y="5253594"/>
              <a:ext cx="533401" cy="5489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fr-FR" sz="700" b="1" u="sng">
                  <a:solidFill>
                    <a:schemeClr val="tx1"/>
                  </a:solidFill>
                  <a:ea typeface="ＭＳ Ｐゴシック" pitchFamily="34" charset="-128"/>
                </a:rPr>
                <a:t>41</a:t>
              </a:r>
            </a:p>
            <a:p>
              <a:pPr algn="ctr"/>
              <a:r>
                <a:rPr lang="en-US" altLang="fr-FR" sz="700" b="1">
                  <a:solidFill>
                    <a:schemeClr val="tx1"/>
                  </a:solidFill>
                  <a:ea typeface="ＭＳ Ｐゴシック" pitchFamily="34" charset="-128"/>
                </a:rPr>
                <a:t>87</a:t>
              </a:r>
            </a:p>
          </p:txBody>
        </p:sp>
        <p:sp>
          <p:nvSpPr>
            <p:cNvPr id="200" name="TextBox 61"/>
            <p:cNvSpPr txBox="1">
              <a:spLocks noChangeArrowheads="1"/>
            </p:cNvSpPr>
            <p:nvPr/>
          </p:nvSpPr>
          <p:spPr bwMode="auto">
            <a:xfrm>
              <a:off x="5862637" y="5253594"/>
              <a:ext cx="533401" cy="5489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fr-FR" sz="700" b="1" u="sng">
                  <a:solidFill>
                    <a:schemeClr val="tx1"/>
                  </a:solidFill>
                  <a:ea typeface="ＭＳ Ｐゴシック" pitchFamily="34" charset="-128"/>
                </a:rPr>
                <a:t>40</a:t>
              </a:r>
            </a:p>
            <a:p>
              <a:pPr algn="ctr"/>
              <a:r>
                <a:rPr lang="en-US" altLang="fr-FR" sz="700" b="1">
                  <a:solidFill>
                    <a:schemeClr val="tx1"/>
                  </a:solidFill>
                  <a:ea typeface="ＭＳ Ｐゴシック" pitchFamily="34" charset="-128"/>
                </a:rPr>
                <a:t>100</a:t>
              </a:r>
            </a:p>
          </p:txBody>
        </p:sp>
        <p:sp>
          <p:nvSpPr>
            <p:cNvPr id="201" name="TextBox 63"/>
            <p:cNvSpPr txBox="1">
              <a:spLocks noChangeArrowheads="1"/>
            </p:cNvSpPr>
            <p:nvPr/>
          </p:nvSpPr>
          <p:spPr bwMode="auto">
            <a:xfrm>
              <a:off x="6172198" y="5253594"/>
              <a:ext cx="533401" cy="5489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fr-FR" sz="700" b="1" u="sng">
                  <a:solidFill>
                    <a:schemeClr val="tx1"/>
                  </a:solidFill>
                  <a:ea typeface="ＭＳ Ｐゴシック" pitchFamily="34" charset="-128"/>
                </a:rPr>
                <a:t>34</a:t>
              </a:r>
            </a:p>
            <a:p>
              <a:pPr algn="ctr"/>
              <a:r>
                <a:rPr lang="en-US" altLang="fr-FR" sz="700" b="1">
                  <a:solidFill>
                    <a:schemeClr val="tx1"/>
                  </a:solidFill>
                  <a:ea typeface="ＭＳ Ｐゴシック" pitchFamily="34" charset="-128"/>
                </a:rPr>
                <a:t>87</a:t>
              </a:r>
            </a:p>
          </p:txBody>
        </p:sp>
        <p:sp>
          <p:nvSpPr>
            <p:cNvPr id="202" name="TextBox 65"/>
            <p:cNvSpPr txBox="1">
              <a:spLocks noChangeArrowheads="1"/>
            </p:cNvSpPr>
            <p:nvPr/>
          </p:nvSpPr>
          <p:spPr bwMode="auto">
            <a:xfrm>
              <a:off x="7794624" y="5253594"/>
              <a:ext cx="533401" cy="5489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fr-FR" sz="700" b="1" u="sng">
                  <a:solidFill>
                    <a:schemeClr val="tx1"/>
                  </a:solidFill>
                  <a:ea typeface="ＭＳ Ｐゴシック" pitchFamily="34" charset="-128"/>
                </a:rPr>
                <a:t>37</a:t>
              </a:r>
            </a:p>
            <a:p>
              <a:pPr algn="ctr"/>
              <a:r>
                <a:rPr lang="en-US" altLang="fr-FR" sz="700" b="1">
                  <a:solidFill>
                    <a:schemeClr val="tx1"/>
                  </a:solidFill>
                  <a:ea typeface="ＭＳ Ｐゴシック" pitchFamily="34" charset="-128"/>
                </a:rPr>
                <a:t>99</a:t>
              </a:r>
            </a:p>
          </p:txBody>
        </p:sp>
        <p:sp>
          <p:nvSpPr>
            <p:cNvPr id="203" name="TextBox 67"/>
            <p:cNvSpPr txBox="1">
              <a:spLocks noChangeArrowheads="1"/>
            </p:cNvSpPr>
            <p:nvPr/>
          </p:nvSpPr>
          <p:spPr bwMode="auto">
            <a:xfrm>
              <a:off x="8077200" y="5253594"/>
              <a:ext cx="533401" cy="5489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fr-FR" sz="700" b="1" u="sng">
                  <a:solidFill>
                    <a:schemeClr val="tx1"/>
                  </a:solidFill>
                  <a:ea typeface="ＭＳ Ｐゴシック" pitchFamily="34" charset="-128"/>
                </a:rPr>
                <a:t>32</a:t>
              </a:r>
            </a:p>
            <a:p>
              <a:pPr algn="ctr"/>
              <a:r>
                <a:rPr lang="en-US" altLang="fr-FR" sz="700" b="1">
                  <a:solidFill>
                    <a:schemeClr val="tx1"/>
                  </a:solidFill>
                  <a:ea typeface="ＭＳ Ｐゴシック" pitchFamily="34" charset="-128"/>
                </a:rPr>
                <a:t>87</a:t>
              </a:r>
            </a:p>
          </p:txBody>
        </p:sp>
        <p:sp>
          <p:nvSpPr>
            <p:cNvPr id="204" name="TextBox 53"/>
            <p:cNvSpPr txBox="1">
              <a:spLocks noChangeArrowheads="1"/>
            </p:cNvSpPr>
            <p:nvPr/>
          </p:nvSpPr>
          <p:spPr bwMode="auto">
            <a:xfrm>
              <a:off x="990600" y="5253594"/>
              <a:ext cx="533401" cy="5489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fr-FR" sz="700" b="1" u="sng">
                  <a:ea typeface="ＭＳ Ｐゴシック" pitchFamily="34" charset="-128"/>
                </a:rPr>
                <a:t>136</a:t>
              </a:r>
            </a:p>
            <a:p>
              <a:pPr algn="ctr"/>
              <a:r>
                <a:rPr lang="en-US" altLang="fr-FR" sz="700" b="1">
                  <a:ea typeface="ＭＳ Ｐゴシック" pitchFamily="34" charset="-128"/>
                </a:rPr>
                <a:t>224</a:t>
              </a:r>
            </a:p>
          </p:txBody>
        </p:sp>
        <p:sp>
          <p:nvSpPr>
            <p:cNvPr id="205" name="TextBox 55"/>
            <p:cNvSpPr txBox="1">
              <a:spLocks noChangeArrowheads="1"/>
            </p:cNvSpPr>
            <p:nvPr/>
          </p:nvSpPr>
          <p:spPr bwMode="auto">
            <a:xfrm>
              <a:off x="1316038" y="5253598"/>
              <a:ext cx="533401" cy="5489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fr-FR" sz="700" b="1" u="sng">
                  <a:ea typeface="ＭＳ Ｐゴシック" pitchFamily="34" charset="-128"/>
                </a:rPr>
                <a:t>75</a:t>
              </a:r>
            </a:p>
            <a:p>
              <a:pPr algn="ctr"/>
              <a:r>
                <a:rPr lang="en-US" altLang="fr-FR" sz="700" b="1">
                  <a:ea typeface="ＭＳ Ｐゴシック" pitchFamily="34" charset="-128"/>
                </a:rPr>
                <a:t>212</a:t>
              </a:r>
            </a:p>
          </p:txBody>
        </p:sp>
        <p:sp>
          <p:nvSpPr>
            <p:cNvPr id="206" name="TextBox 57"/>
            <p:cNvSpPr txBox="1">
              <a:spLocks noChangeArrowheads="1"/>
            </p:cNvSpPr>
            <p:nvPr/>
          </p:nvSpPr>
          <p:spPr bwMode="auto">
            <a:xfrm>
              <a:off x="2924176" y="5253598"/>
              <a:ext cx="533401" cy="5489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fr-FR" sz="700" b="1" u="sng">
                  <a:ea typeface="ＭＳ Ｐゴシック" pitchFamily="34" charset="-128"/>
                </a:rPr>
                <a:t>119</a:t>
              </a:r>
            </a:p>
            <a:p>
              <a:pPr algn="ctr"/>
              <a:r>
                <a:rPr lang="en-US" altLang="fr-FR" sz="700" b="1">
                  <a:ea typeface="ＭＳ Ｐゴシック" pitchFamily="34" charset="-128"/>
                </a:rPr>
                <a:t>224</a:t>
              </a:r>
            </a:p>
          </p:txBody>
        </p:sp>
        <p:sp>
          <p:nvSpPr>
            <p:cNvPr id="207" name="TextBox 62"/>
            <p:cNvSpPr txBox="1">
              <a:spLocks noChangeArrowheads="1"/>
            </p:cNvSpPr>
            <p:nvPr/>
          </p:nvSpPr>
          <p:spPr bwMode="auto">
            <a:xfrm>
              <a:off x="4876801" y="5253598"/>
              <a:ext cx="533401" cy="5489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fr-FR" sz="700" b="1" u="sng">
                  <a:ea typeface="ＭＳ Ｐゴシック" pitchFamily="34" charset="-128"/>
                </a:rPr>
                <a:t>103</a:t>
              </a:r>
            </a:p>
            <a:p>
              <a:pPr algn="ctr"/>
              <a:r>
                <a:rPr lang="en-US" altLang="fr-FR" sz="700" b="1">
                  <a:ea typeface="ＭＳ Ｐゴシック" pitchFamily="34" charset="-128"/>
                </a:rPr>
                <a:t>222</a:t>
              </a:r>
            </a:p>
          </p:txBody>
        </p:sp>
        <p:sp>
          <p:nvSpPr>
            <p:cNvPr id="208" name="TextBox 64"/>
            <p:cNvSpPr txBox="1">
              <a:spLocks noChangeArrowheads="1"/>
            </p:cNvSpPr>
            <p:nvPr/>
          </p:nvSpPr>
          <p:spPr bwMode="auto">
            <a:xfrm>
              <a:off x="5194300" y="5253598"/>
              <a:ext cx="533401" cy="5489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fr-FR" sz="700" b="1" u="sng">
                  <a:ea typeface="ＭＳ Ｐゴシック" pitchFamily="34" charset="-128"/>
                </a:rPr>
                <a:t>71</a:t>
              </a:r>
            </a:p>
            <a:p>
              <a:pPr algn="ctr"/>
              <a:r>
                <a:rPr lang="en-US" altLang="fr-FR" sz="700" b="1">
                  <a:ea typeface="ＭＳ Ｐゴシック" pitchFamily="34" charset="-128"/>
                </a:rPr>
                <a:t>208</a:t>
              </a:r>
            </a:p>
          </p:txBody>
        </p:sp>
        <p:sp>
          <p:nvSpPr>
            <p:cNvPr id="209" name="TextBox 66"/>
            <p:cNvSpPr txBox="1">
              <a:spLocks noChangeArrowheads="1"/>
            </p:cNvSpPr>
            <p:nvPr/>
          </p:nvSpPr>
          <p:spPr bwMode="auto">
            <a:xfrm>
              <a:off x="6819901" y="5273606"/>
              <a:ext cx="533401" cy="5489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fr-FR" sz="700" b="1" u="sng" dirty="0">
                  <a:ea typeface="ＭＳ Ｐゴシック" pitchFamily="34" charset="-128"/>
                </a:rPr>
                <a:t>90</a:t>
              </a:r>
            </a:p>
            <a:p>
              <a:pPr algn="ctr"/>
              <a:r>
                <a:rPr lang="en-US" altLang="fr-FR" sz="700" b="1" dirty="0">
                  <a:ea typeface="ＭＳ Ｐゴシック" pitchFamily="34" charset="-128"/>
                </a:rPr>
                <a:t>225</a:t>
              </a:r>
            </a:p>
          </p:txBody>
        </p:sp>
        <p:sp>
          <p:nvSpPr>
            <p:cNvPr id="210" name="TextBox 69"/>
            <p:cNvSpPr txBox="1">
              <a:spLocks noChangeArrowheads="1"/>
            </p:cNvSpPr>
            <p:nvPr/>
          </p:nvSpPr>
          <p:spPr bwMode="auto">
            <a:xfrm>
              <a:off x="3222625" y="5253598"/>
              <a:ext cx="533401" cy="5489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fr-FR" sz="700" b="1" u="sng">
                  <a:ea typeface="ＭＳ Ｐゴシック" pitchFamily="34" charset="-128"/>
                </a:rPr>
                <a:t>84</a:t>
              </a:r>
            </a:p>
            <a:p>
              <a:pPr algn="ctr"/>
              <a:r>
                <a:rPr lang="en-US" altLang="fr-FR" sz="700" b="1">
                  <a:ea typeface="ＭＳ Ｐゴシック" pitchFamily="34" charset="-128"/>
                </a:rPr>
                <a:t>209</a:t>
              </a:r>
            </a:p>
          </p:txBody>
        </p:sp>
        <p:sp>
          <p:nvSpPr>
            <p:cNvPr id="211" name="Freeform 19"/>
            <p:cNvSpPr>
              <a:spLocks/>
            </p:cNvSpPr>
            <p:nvPr/>
          </p:nvSpPr>
          <p:spPr bwMode="auto">
            <a:xfrm>
              <a:off x="7273925" y="5100638"/>
              <a:ext cx="274638" cy="712787"/>
            </a:xfrm>
            <a:custGeom>
              <a:avLst/>
              <a:gdLst>
                <a:gd name="T0" fmla="*/ 0 w 173"/>
                <a:gd name="T1" fmla="*/ 0 h 449"/>
                <a:gd name="T2" fmla="*/ 2147483647 w 173"/>
                <a:gd name="T3" fmla="*/ 0 h 449"/>
                <a:gd name="T4" fmla="*/ 2147483647 w 173"/>
                <a:gd name="T5" fmla="*/ 2147483647 h 449"/>
                <a:gd name="T6" fmla="*/ 0 w 173"/>
                <a:gd name="T7" fmla="*/ 2147483647 h 449"/>
                <a:gd name="T8" fmla="*/ 0 w 173"/>
                <a:gd name="T9" fmla="*/ 0 h 449"/>
                <a:gd name="T10" fmla="*/ 0 w 173"/>
                <a:gd name="T11" fmla="*/ 0 h 4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73"/>
                <a:gd name="T19" fmla="*/ 0 h 449"/>
                <a:gd name="T20" fmla="*/ 173 w 173"/>
                <a:gd name="T21" fmla="*/ 449 h 44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73" h="449">
                  <a:moveTo>
                    <a:pt x="0" y="0"/>
                  </a:moveTo>
                  <a:lnTo>
                    <a:pt x="173" y="0"/>
                  </a:lnTo>
                  <a:lnTo>
                    <a:pt x="173" y="449"/>
                  </a:lnTo>
                  <a:lnTo>
                    <a:pt x="0" y="4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33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212" name="Line 41"/>
            <p:cNvSpPr>
              <a:spLocks noChangeShapeType="1"/>
            </p:cNvSpPr>
            <p:nvPr/>
          </p:nvSpPr>
          <p:spPr bwMode="auto">
            <a:xfrm>
              <a:off x="866775" y="5813425"/>
              <a:ext cx="53975" cy="158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213" name="Line 42"/>
            <p:cNvSpPr>
              <a:spLocks noChangeShapeType="1"/>
            </p:cNvSpPr>
            <p:nvPr/>
          </p:nvSpPr>
          <p:spPr bwMode="auto">
            <a:xfrm>
              <a:off x="866775" y="5505450"/>
              <a:ext cx="53975" cy="158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214" name="Line 43"/>
            <p:cNvSpPr>
              <a:spLocks noChangeShapeType="1"/>
            </p:cNvSpPr>
            <p:nvPr/>
          </p:nvSpPr>
          <p:spPr bwMode="auto">
            <a:xfrm>
              <a:off x="866775" y="5194300"/>
              <a:ext cx="53975" cy="158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215" name="Line 50"/>
            <p:cNvSpPr>
              <a:spLocks noChangeShapeType="1"/>
            </p:cNvSpPr>
            <p:nvPr/>
          </p:nvSpPr>
          <p:spPr bwMode="auto">
            <a:xfrm>
              <a:off x="920750" y="5813425"/>
              <a:ext cx="7777163" cy="1588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216" name="Freeform 51"/>
            <p:cNvSpPr>
              <a:spLocks noEditPoints="1"/>
            </p:cNvSpPr>
            <p:nvPr/>
          </p:nvSpPr>
          <p:spPr bwMode="auto">
            <a:xfrm>
              <a:off x="920750" y="5813425"/>
              <a:ext cx="7777163" cy="57150"/>
            </a:xfrm>
            <a:custGeom>
              <a:avLst/>
              <a:gdLst>
                <a:gd name="T0" fmla="*/ 0 w 4899"/>
                <a:gd name="T1" fmla="*/ 0 h 36"/>
                <a:gd name="T2" fmla="*/ 0 w 4899"/>
                <a:gd name="T3" fmla="*/ 2147483647 h 36"/>
                <a:gd name="T4" fmla="*/ 2147483647 w 4899"/>
                <a:gd name="T5" fmla="*/ 0 h 36"/>
                <a:gd name="T6" fmla="*/ 2147483647 w 4899"/>
                <a:gd name="T7" fmla="*/ 2147483647 h 36"/>
                <a:gd name="T8" fmla="*/ 2147483647 w 4899"/>
                <a:gd name="T9" fmla="*/ 0 h 36"/>
                <a:gd name="T10" fmla="*/ 2147483647 w 4899"/>
                <a:gd name="T11" fmla="*/ 2147483647 h 36"/>
                <a:gd name="T12" fmla="*/ 2147483647 w 4899"/>
                <a:gd name="T13" fmla="*/ 0 h 36"/>
                <a:gd name="T14" fmla="*/ 2147483647 w 4899"/>
                <a:gd name="T15" fmla="*/ 2147483647 h 36"/>
                <a:gd name="T16" fmla="*/ 2147483647 w 4899"/>
                <a:gd name="T17" fmla="*/ 0 h 36"/>
                <a:gd name="T18" fmla="*/ 2147483647 w 4899"/>
                <a:gd name="T19" fmla="*/ 2147483647 h 36"/>
                <a:gd name="T20" fmla="*/ 2147483647 w 4899"/>
                <a:gd name="T21" fmla="*/ 0 h 36"/>
                <a:gd name="T22" fmla="*/ 2147483647 w 4899"/>
                <a:gd name="T23" fmla="*/ 2147483647 h 36"/>
                <a:gd name="T24" fmla="*/ 2147483647 w 4899"/>
                <a:gd name="T25" fmla="*/ 0 h 36"/>
                <a:gd name="T26" fmla="*/ 2147483647 w 4899"/>
                <a:gd name="T27" fmla="*/ 2147483647 h 36"/>
                <a:gd name="T28" fmla="*/ 2147483647 w 4899"/>
                <a:gd name="T29" fmla="*/ 0 h 36"/>
                <a:gd name="T30" fmla="*/ 2147483647 w 4899"/>
                <a:gd name="T31" fmla="*/ 2147483647 h 36"/>
                <a:gd name="T32" fmla="*/ 2147483647 w 4899"/>
                <a:gd name="T33" fmla="*/ 0 h 36"/>
                <a:gd name="T34" fmla="*/ 2147483647 w 4899"/>
                <a:gd name="T35" fmla="*/ 2147483647 h 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4899"/>
                <a:gd name="T55" fmla="*/ 0 h 36"/>
                <a:gd name="T56" fmla="*/ 4899 w 4899"/>
                <a:gd name="T57" fmla="*/ 36 h 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4899" h="36">
                  <a:moveTo>
                    <a:pt x="0" y="0"/>
                  </a:moveTo>
                  <a:lnTo>
                    <a:pt x="0" y="36"/>
                  </a:lnTo>
                  <a:moveTo>
                    <a:pt x="613" y="0"/>
                  </a:moveTo>
                  <a:lnTo>
                    <a:pt x="613" y="36"/>
                  </a:lnTo>
                  <a:moveTo>
                    <a:pt x="1224" y="0"/>
                  </a:moveTo>
                  <a:lnTo>
                    <a:pt x="1224" y="36"/>
                  </a:lnTo>
                  <a:moveTo>
                    <a:pt x="1838" y="0"/>
                  </a:moveTo>
                  <a:lnTo>
                    <a:pt x="1838" y="36"/>
                  </a:lnTo>
                  <a:moveTo>
                    <a:pt x="2449" y="0"/>
                  </a:moveTo>
                  <a:lnTo>
                    <a:pt x="2449" y="36"/>
                  </a:lnTo>
                  <a:moveTo>
                    <a:pt x="3063" y="0"/>
                  </a:moveTo>
                  <a:lnTo>
                    <a:pt x="3063" y="36"/>
                  </a:lnTo>
                  <a:moveTo>
                    <a:pt x="3674" y="0"/>
                  </a:moveTo>
                  <a:lnTo>
                    <a:pt x="3674" y="36"/>
                  </a:lnTo>
                  <a:moveTo>
                    <a:pt x="4288" y="0"/>
                  </a:moveTo>
                  <a:lnTo>
                    <a:pt x="4288" y="36"/>
                  </a:lnTo>
                  <a:moveTo>
                    <a:pt x="4899" y="0"/>
                  </a:moveTo>
                  <a:lnTo>
                    <a:pt x="4899" y="36"/>
                  </a:lnTo>
                </a:path>
              </a:pathLst>
            </a:custGeom>
            <a:noFill/>
            <a:ln w="9525" cap="flat">
              <a:solidFill>
                <a:schemeClr val="bg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217" name="TextBox 68"/>
            <p:cNvSpPr txBox="1">
              <a:spLocks noChangeArrowheads="1"/>
            </p:cNvSpPr>
            <p:nvPr/>
          </p:nvSpPr>
          <p:spPr bwMode="auto">
            <a:xfrm>
              <a:off x="7127876" y="5253598"/>
              <a:ext cx="533401" cy="5489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fr-FR" sz="700" b="1" u="sng">
                  <a:ea typeface="ＭＳ Ｐゴシック" pitchFamily="34" charset="-128"/>
                </a:rPr>
                <a:t>49</a:t>
              </a:r>
            </a:p>
            <a:p>
              <a:pPr algn="ctr"/>
              <a:r>
                <a:rPr lang="en-US" altLang="fr-FR" sz="700" b="1">
                  <a:ea typeface="ＭＳ Ｐゴシック" pitchFamily="34" charset="-128"/>
                </a:rPr>
                <a:t>211</a:t>
              </a:r>
            </a:p>
          </p:txBody>
        </p:sp>
        <p:sp>
          <p:nvSpPr>
            <p:cNvPr id="218" name="ZoneTexte 237"/>
            <p:cNvSpPr txBox="1">
              <a:spLocks noChangeArrowheads="1"/>
            </p:cNvSpPr>
            <p:nvPr/>
          </p:nvSpPr>
          <p:spPr bwMode="auto">
            <a:xfrm>
              <a:off x="1039813" y="6140451"/>
              <a:ext cx="983544" cy="4117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fr-FR" sz="900"/>
                <a:t>* p &lt; 0,01</a:t>
              </a:r>
              <a:endParaRPr lang="fr-FR" altLang="fr-FR" sz="900"/>
            </a:p>
          </p:txBody>
        </p:sp>
        <p:sp>
          <p:nvSpPr>
            <p:cNvPr id="219" name="ZoneTexte 112"/>
            <p:cNvSpPr txBox="1">
              <a:spLocks noChangeArrowheads="1"/>
            </p:cNvSpPr>
            <p:nvPr/>
          </p:nvSpPr>
          <p:spPr bwMode="auto">
            <a:xfrm>
              <a:off x="997905" y="5819776"/>
              <a:ext cx="461638" cy="439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000"/>
                <a:t>J0</a:t>
              </a:r>
            </a:p>
          </p:txBody>
        </p:sp>
        <p:sp>
          <p:nvSpPr>
            <p:cNvPr id="220" name="ZoneTexte 112"/>
            <p:cNvSpPr txBox="1">
              <a:spLocks noChangeArrowheads="1"/>
            </p:cNvSpPr>
            <p:nvPr/>
          </p:nvSpPr>
          <p:spPr bwMode="auto">
            <a:xfrm>
              <a:off x="1281878" y="5819776"/>
              <a:ext cx="595377" cy="439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000"/>
                <a:t>S48</a:t>
              </a:r>
            </a:p>
          </p:txBody>
        </p:sp>
        <p:sp>
          <p:nvSpPr>
            <p:cNvPr id="221" name="ZoneTexte 112"/>
            <p:cNvSpPr txBox="1">
              <a:spLocks noChangeArrowheads="1"/>
            </p:cNvSpPr>
            <p:nvPr/>
          </p:nvSpPr>
          <p:spPr bwMode="auto">
            <a:xfrm>
              <a:off x="1925799" y="5819776"/>
              <a:ext cx="461638" cy="439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000"/>
                <a:t>J0</a:t>
              </a:r>
            </a:p>
          </p:txBody>
        </p:sp>
        <p:sp>
          <p:nvSpPr>
            <p:cNvPr id="222" name="ZoneTexte 112"/>
            <p:cNvSpPr txBox="1">
              <a:spLocks noChangeArrowheads="1"/>
            </p:cNvSpPr>
            <p:nvPr/>
          </p:nvSpPr>
          <p:spPr bwMode="auto">
            <a:xfrm>
              <a:off x="2208976" y="5819776"/>
              <a:ext cx="595377" cy="439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000"/>
                <a:t>S48</a:t>
              </a:r>
            </a:p>
          </p:txBody>
        </p:sp>
        <p:sp>
          <p:nvSpPr>
            <p:cNvPr id="223" name="ZoneTexte 112"/>
            <p:cNvSpPr txBox="1">
              <a:spLocks noChangeArrowheads="1"/>
            </p:cNvSpPr>
            <p:nvPr/>
          </p:nvSpPr>
          <p:spPr bwMode="auto">
            <a:xfrm>
              <a:off x="2969581" y="5819776"/>
              <a:ext cx="461638" cy="439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000"/>
                <a:t>J0</a:t>
              </a:r>
            </a:p>
          </p:txBody>
        </p:sp>
        <p:sp>
          <p:nvSpPr>
            <p:cNvPr id="224" name="ZoneTexte 112"/>
            <p:cNvSpPr txBox="1">
              <a:spLocks noChangeArrowheads="1"/>
            </p:cNvSpPr>
            <p:nvPr/>
          </p:nvSpPr>
          <p:spPr bwMode="auto">
            <a:xfrm>
              <a:off x="3253553" y="5819776"/>
              <a:ext cx="595377" cy="439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000"/>
                <a:t>S48</a:t>
              </a:r>
            </a:p>
          </p:txBody>
        </p:sp>
        <p:sp>
          <p:nvSpPr>
            <p:cNvPr id="225" name="ZoneTexte 112"/>
            <p:cNvSpPr txBox="1">
              <a:spLocks noChangeArrowheads="1"/>
            </p:cNvSpPr>
            <p:nvPr/>
          </p:nvSpPr>
          <p:spPr bwMode="auto">
            <a:xfrm>
              <a:off x="3838738" y="5819776"/>
              <a:ext cx="461638" cy="439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000"/>
                <a:t>J0</a:t>
              </a:r>
            </a:p>
          </p:txBody>
        </p:sp>
        <p:sp>
          <p:nvSpPr>
            <p:cNvPr id="226" name="ZoneTexte 112"/>
            <p:cNvSpPr txBox="1">
              <a:spLocks noChangeArrowheads="1"/>
            </p:cNvSpPr>
            <p:nvPr/>
          </p:nvSpPr>
          <p:spPr bwMode="auto">
            <a:xfrm>
              <a:off x="4121913" y="5819776"/>
              <a:ext cx="595377" cy="439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000"/>
                <a:t>S48</a:t>
              </a:r>
            </a:p>
          </p:txBody>
        </p:sp>
        <p:sp>
          <p:nvSpPr>
            <p:cNvPr id="227" name="ZoneTexte 112"/>
            <p:cNvSpPr txBox="1">
              <a:spLocks noChangeArrowheads="1"/>
            </p:cNvSpPr>
            <p:nvPr/>
          </p:nvSpPr>
          <p:spPr bwMode="auto">
            <a:xfrm>
              <a:off x="4902362" y="5819776"/>
              <a:ext cx="461638" cy="439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000"/>
                <a:t>J0</a:t>
              </a:r>
            </a:p>
          </p:txBody>
        </p:sp>
        <p:sp>
          <p:nvSpPr>
            <p:cNvPr id="228" name="ZoneTexte 112"/>
            <p:cNvSpPr txBox="1">
              <a:spLocks noChangeArrowheads="1"/>
            </p:cNvSpPr>
            <p:nvPr/>
          </p:nvSpPr>
          <p:spPr bwMode="auto">
            <a:xfrm>
              <a:off x="5185540" y="5819776"/>
              <a:ext cx="595377" cy="439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000"/>
                <a:t>S48</a:t>
              </a:r>
            </a:p>
          </p:txBody>
        </p:sp>
        <p:sp>
          <p:nvSpPr>
            <p:cNvPr id="229" name="ZoneTexte 112"/>
            <p:cNvSpPr txBox="1">
              <a:spLocks noChangeArrowheads="1"/>
            </p:cNvSpPr>
            <p:nvPr/>
          </p:nvSpPr>
          <p:spPr bwMode="auto">
            <a:xfrm>
              <a:off x="5821524" y="5819776"/>
              <a:ext cx="461638" cy="439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000"/>
                <a:t>J0</a:t>
              </a:r>
            </a:p>
          </p:txBody>
        </p:sp>
        <p:sp>
          <p:nvSpPr>
            <p:cNvPr id="230" name="ZoneTexte 112"/>
            <p:cNvSpPr txBox="1">
              <a:spLocks noChangeArrowheads="1"/>
            </p:cNvSpPr>
            <p:nvPr/>
          </p:nvSpPr>
          <p:spPr bwMode="auto">
            <a:xfrm>
              <a:off x="6104701" y="5819776"/>
              <a:ext cx="595377" cy="439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000"/>
                <a:t>S48</a:t>
              </a:r>
            </a:p>
          </p:txBody>
        </p:sp>
        <p:sp>
          <p:nvSpPr>
            <p:cNvPr id="231" name="ZoneTexte 112"/>
            <p:cNvSpPr txBox="1">
              <a:spLocks noChangeArrowheads="1"/>
            </p:cNvSpPr>
            <p:nvPr/>
          </p:nvSpPr>
          <p:spPr bwMode="auto">
            <a:xfrm>
              <a:off x="6783550" y="5819776"/>
              <a:ext cx="461638" cy="439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000"/>
                <a:t>J0</a:t>
              </a:r>
            </a:p>
          </p:txBody>
        </p:sp>
        <p:sp>
          <p:nvSpPr>
            <p:cNvPr id="232" name="ZoneTexte 112"/>
            <p:cNvSpPr txBox="1">
              <a:spLocks noChangeArrowheads="1"/>
            </p:cNvSpPr>
            <p:nvPr/>
          </p:nvSpPr>
          <p:spPr bwMode="auto">
            <a:xfrm>
              <a:off x="7066728" y="5819776"/>
              <a:ext cx="595377" cy="439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000"/>
                <a:t>S48</a:t>
              </a:r>
            </a:p>
          </p:txBody>
        </p:sp>
        <p:sp>
          <p:nvSpPr>
            <p:cNvPr id="233" name="ZoneTexte 112"/>
            <p:cNvSpPr txBox="1">
              <a:spLocks noChangeArrowheads="1"/>
            </p:cNvSpPr>
            <p:nvPr/>
          </p:nvSpPr>
          <p:spPr bwMode="auto">
            <a:xfrm>
              <a:off x="7743986" y="5819776"/>
              <a:ext cx="461638" cy="439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000"/>
                <a:t>J0</a:t>
              </a:r>
            </a:p>
          </p:txBody>
        </p:sp>
        <p:sp>
          <p:nvSpPr>
            <p:cNvPr id="234" name="ZoneTexte 112"/>
            <p:cNvSpPr txBox="1">
              <a:spLocks noChangeArrowheads="1"/>
            </p:cNvSpPr>
            <p:nvPr/>
          </p:nvSpPr>
          <p:spPr bwMode="auto">
            <a:xfrm>
              <a:off x="8027163" y="5819776"/>
              <a:ext cx="595377" cy="4391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000"/>
                <a:t>S48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43837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££££££</a:t>
            </a:r>
          </a:p>
          <a:p>
            <a:endParaRPr lang="fr-FR" dirty="0" smtClean="0"/>
          </a:p>
          <a:p>
            <a:r>
              <a:rPr lang="fr-FR" dirty="0" err="1" smtClean="0"/>
              <a:t>Monothérpie</a:t>
            </a:r>
            <a:r>
              <a:rPr lang="fr-FR" dirty="0" smtClean="0"/>
              <a:t> IP, ou comment gérer la crise !</a:t>
            </a:r>
          </a:p>
          <a:p>
            <a:endParaRPr lang="fr-FR" dirty="0" smtClean="0"/>
          </a:p>
          <a:p>
            <a:r>
              <a:rPr lang="fr-FR" dirty="0" smtClean="0"/>
              <a:t>££££££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54004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Essai Pivot (an </a:t>
            </a:r>
            <a:r>
              <a:rPr lang="fr-FR" dirty="0" err="1" smtClean="0"/>
              <a:t>english</a:t>
            </a:r>
            <a:r>
              <a:rPr lang="fr-FR" dirty="0" smtClean="0"/>
              <a:t> one)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1800" dirty="0" smtClean="0"/>
              <a:t>La monothérapie IP, est-ce économique ?</a:t>
            </a:r>
          </a:p>
          <a:p>
            <a:r>
              <a:rPr lang="fr-FR" sz="1800" dirty="0" smtClean="0"/>
              <a:t>Critère principal : préservation des options thérapeutiques</a:t>
            </a:r>
          </a:p>
          <a:p>
            <a:r>
              <a:rPr lang="fr-FR" sz="1800" dirty="0" smtClean="0"/>
              <a:t>Randomisé poursuite </a:t>
            </a:r>
            <a:r>
              <a:rPr lang="fr-FR" sz="1800" dirty="0"/>
              <a:t>trithérapie </a:t>
            </a:r>
            <a:r>
              <a:rPr lang="fr-FR" sz="1800" dirty="0" smtClean="0"/>
              <a:t>vs switch mono-IP (IP au choix)</a:t>
            </a:r>
          </a:p>
          <a:p>
            <a:r>
              <a:rPr lang="fr-FR" sz="1800" dirty="0" smtClean="0"/>
              <a:t>Suivi : 44 mois</a:t>
            </a:r>
            <a:endParaRPr lang="fr-FR" sz="18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586877"/>
              </p:ext>
            </p:extLst>
          </p:nvPr>
        </p:nvGraphicFramePr>
        <p:xfrm>
          <a:off x="112714" y="2391834"/>
          <a:ext cx="8921751" cy="32424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5336"/>
                <a:gridCol w="1855938"/>
                <a:gridCol w="1216239"/>
                <a:gridCol w="1542946"/>
                <a:gridCol w="1810304"/>
                <a:gridCol w="770988"/>
              </a:tblGrid>
              <a:tr h="425423">
                <a:tc gridSpan="2">
                  <a:txBody>
                    <a:bodyPr/>
                    <a:lstStyle/>
                    <a:p>
                      <a:pPr algn="l">
                        <a:lnSpc>
                          <a:spcPts val="1100"/>
                        </a:lnSpc>
                      </a:pPr>
                      <a:endParaRPr lang="fr-FR" sz="1000" dirty="0">
                        <a:solidFill>
                          <a:srgbClr val="FFFF66"/>
                        </a:solidFill>
                      </a:endParaRP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fr-FR" sz="1000" dirty="0" smtClean="0">
                          <a:solidFill>
                            <a:schemeClr val="tx1"/>
                          </a:solidFill>
                        </a:rPr>
                        <a:t>Trithérapie </a:t>
                      </a: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fr-FR" sz="1000" dirty="0" smtClean="0">
                          <a:solidFill>
                            <a:schemeClr val="tx1"/>
                          </a:solidFill>
                        </a:rPr>
                        <a:t>(n = 291)</a:t>
                      </a:r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fr-FR" sz="1000" dirty="0" smtClean="0">
                          <a:solidFill>
                            <a:schemeClr val="tx1"/>
                          </a:solidFill>
                        </a:rPr>
                        <a:t>Monothérapie IP/r</a:t>
                      </a: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fr-FR" sz="1000" dirty="0" smtClean="0">
                          <a:solidFill>
                            <a:schemeClr val="tx1"/>
                          </a:solidFill>
                        </a:rPr>
                        <a:t>(n = 296)</a:t>
                      </a:r>
                      <a:endParaRPr lang="fr-FR" sz="1000" dirty="0">
                        <a:solidFill>
                          <a:schemeClr val="tx1"/>
                        </a:solidFill>
                      </a:endParaRP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fr-FR" sz="1000" dirty="0" smtClean="0">
                          <a:solidFill>
                            <a:srgbClr val="FFFF66"/>
                          </a:solidFill>
                        </a:rPr>
                        <a:t>Différence </a:t>
                      </a:r>
                      <a:br>
                        <a:rPr lang="fr-FR" sz="1000" dirty="0" smtClean="0">
                          <a:solidFill>
                            <a:srgbClr val="FFFF66"/>
                          </a:solidFill>
                        </a:rPr>
                      </a:br>
                      <a:r>
                        <a:rPr lang="fr-FR" sz="1000" dirty="0" smtClean="0">
                          <a:solidFill>
                            <a:srgbClr val="FFFF66"/>
                          </a:solidFill>
                        </a:rPr>
                        <a:t>Tri – Mono IP/r</a:t>
                      </a: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fr-FR" sz="1000" dirty="0" smtClean="0">
                          <a:solidFill>
                            <a:srgbClr val="FFFF66"/>
                          </a:solidFill>
                        </a:rPr>
                        <a:t>(IC 95 %)</a:t>
                      </a:r>
                      <a:endParaRPr lang="fr-FR" sz="1000" dirty="0">
                        <a:solidFill>
                          <a:srgbClr val="FFFF66"/>
                        </a:solidFill>
                      </a:endParaRP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fr-FR" sz="1000" dirty="0" smtClean="0">
                          <a:solidFill>
                            <a:srgbClr val="FFFF66"/>
                          </a:solidFill>
                        </a:rPr>
                        <a:t>p</a:t>
                      </a:r>
                      <a:endParaRPr lang="fr-FR" sz="1000" dirty="0">
                        <a:solidFill>
                          <a:srgbClr val="FFFF66"/>
                        </a:solidFill>
                      </a:endParaRP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</a:tr>
              <a:tr h="19259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aseline="0" dirty="0" smtClean="0">
                          <a:solidFill>
                            <a:schemeClr val="bg1"/>
                          </a:solidFill>
                        </a:rPr>
                        <a:t>CD4 J0</a:t>
                      </a:r>
                      <a:endParaRPr lang="fr-FR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512 (386-658)</a:t>
                      </a:r>
                      <a:endParaRPr lang="fr-FR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516 (402-713)</a:t>
                      </a:r>
                      <a:endParaRPr lang="fr-FR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259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CD4 nadir</a:t>
                      </a:r>
                      <a:endParaRPr lang="fr-FR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181 (90-258)</a:t>
                      </a:r>
                      <a:endParaRPr lang="fr-FR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170 (80-239)</a:t>
                      </a:r>
                      <a:endParaRPr lang="fr-FR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259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Années</a:t>
                      </a:r>
                      <a:r>
                        <a:rPr lang="fr-FR" sz="1000" baseline="0" dirty="0" smtClean="0">
                          <a:solidFill>
                            <a:schemeClr val="bg1"/>
                          </a:solidFill>
                        </a:rPr>
                        <a:t> depuis début ARV</a:t>
                      </a:r>
                      <a:endParaRPr lang="fr-FR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3,9 (2,0-6,4)</a:t>
                      </a:r>
                      <a:endParaRPr lang="fr-FR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4,2 (2,4-6,9)</a:t>
                      </a:r>
                      <a:endParaRPr lang="fr-FR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0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IP ou INNTI à J0</a:t>
                      </a: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IP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INNTI</a:t>
                      </a:r>
                      <a:endParaRPr lang="fr-FR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134 (46 %)</a:t>
                      </a: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127 (54 %)</a:t>
                      </a:r>
                      <a:endParaRPr lang="fr-FR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139 (47 %)</a:t>
                      </a: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155 (53 %)</a:t>
                      </a:r>
                      <a:endParaRPr lang="fr-FR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007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Rebond CV &gt; 50 c/ml, confirmé, n (%)</a:t>
                      </a:r>
                      <a:endParaRPr lang="fr-FR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38087" marB="38087" anchor="ctr">
                    <a:lnL w="381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8 (3,2 %)</a:t>
                      </a:r>
                      <a:endParaRPr lang="fr-FR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95 (35,0 %)</a:t>
                      </a:r>
                      <a:endParaRPr lang="fr-FR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31,8 %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(24,6 à 39,0 %)</a:t>
                      </a:r>
                      <a:endParaRPr lang="fr-FR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&lt; 0,001</a:t>
                      </a:r>
                      <a:endParaRPr lang="fr-FR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</a:tr>
              <a:tr h="19259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Perte d'options thérapeutiques à M36</a:t>
                      </a:r>
                      <a:r>
                        <a:rPr lang="fr-FR" sz="1000" baseline="0" dirty="0" smtClean="0">
                          <a:solidFill>
                            <a:schemeClr val="bg1"/>
                          </a:solidFill>
                        </a:rPr>
                        <a:t>, n (%)</a:t>
                      </a:r>
                      <a:endParaRPr lang="fr-FR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38087" marB="38087" anchor="ctr">
                    <a:lnL w="381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2 (0,7 %)</a:t>
                      </a:r>
                      <a:endParaRPr lang="fr-FR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6 (2,1 %)</a:t>
                      </a:r>
                      <a:endParaRPr lang="fr-FR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1,4 (-0,4 à 3,4 %)</a:t>
                      </a:r>
                      <a:endParaRPr lang="fr-FR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0,15</a:t>
                      </a:r>
                      <a:endParaRPr lang="fr-FR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</a:tr>
              <a:tr h="19259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Perte d'options thérapeutiques fin d'essai</a:t>
                      </a:r>
                      <a:r>
                        <a:rPr lang="fr-FR" sz="1000" baseline="0" dirty="0" smtClean="0">
                          <a:solidFill>
                            <a:schemeClr val="bg1"/>
                          </a:solidFill>
                        </a:rPr>
                        <a:t>, n (%)</a:t>
                      </a:r>
                      <a:endParaRPr lang="fr-FR" sz="100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38087" marB="38087" anchor="ctr">
                    <a:lnL w="381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4 (1,8 %)</a:t>
                      </a:r>
                      <a:endParaRPr lang="fr-FR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6 (2,1 %)</a:t>
                      </a:r>
                      <a:endParaRPr lang="fr-FR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0,2 % (-2,5 à 2,6 %)</a:t>
                      </a:r>
                      <a:endParaRPr lang="fr-FR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0,85</a:t>
                      </a:r>
                      <a:endParaRPr lang="fr-FR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</a:tr>
              <a:tr h="19259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Evolution</a:t>
                      </a:r>
                      <a:r>
                        <a:rPr lang="fr-FR" sz="10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CD4/mm</a:t>
                      </a:r>
                      <a:r>
                        <a:rPr lang="fr-FR" sz="1000" baseline="30000" dirty="0" smtClean="0">
                          <a:solidFill>
                            <a:schemeClr val="bg1"/>
                          </a:solidFill>
                        </a:rPr>
                        <a:t>3</a:t>
                      </a: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,</a:t>
                      </a:r>
                      <a:r>
                        <a:rPr lang="fr-FR" sz="10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moyenne (ET)</a:t>
                      </a:r>
                    </a:p>
                  </a:txBody>
                  <a:tcPr marL="91438" marR="91438" marT="38087" marB="38087" anchor="ctr">
                    <a:lnL w="381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+91 (9)</a:t>
                      </a:r>
                      <a:endParaRPr lang="fr-FR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+108 (9)</a:t>
                      </a:r>
                      <a:endParaRPr lang="fr-FR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+17 (-10 à +43)</a:t>
                      </a:r>
                      <a:endParaRPr lang="fr-FR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0,21</a:t>
                      </a:r>
                      <a:endParaRPr lang="fr-FR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</a:tr>
              <a:tr h="19259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Evénements</a:t>
                      </a:r>
                      <a:r>
                        <a:rPr lang="fr-FR" sz="1000" baseline="0" dirty="0" smtClean="0">
                          <a:solidFill>
                            <a:schemeClr val="bg1"/>
                          </a:solidFill>
                        </a:rPr>
                        <a:t> indésirables grade 3/4 %</a:t>
                      </a:r>
                      <a:endParaRPr lang="fr-FR" sz="100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38087" marB="38087" anchor="ctr">
                    <a:lnL w="381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55 %</a:t>
                      </a:r>
                      <a:endParaRPr lang="fr-FR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46 %</a:t>
                      </a:r>
                      <a:endParaRPr lang="fr-FR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-8,4 % (-16,4 à 0,3 %)</a:t>
                      </a:r>
                      <a:endParaRPr lang="fr-FR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0,043</a:t>
                      </a:r>
                      <a:endParaRPr lang="fr-FR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</a:tr>
              <a:tr h="309007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Evolution fonction </a:t>
                      </a:r>
                      <a:r>
                        <a:rPr lang="fr-FR" sz="1000" dirty="0" err="1" smtClean="0">
                          <a:solidFill>
                            <a:schemeClr val="bg1"/>
                          </a:solidFill>
                        </a:rPr>
                        <a:t>neuro-cognitives</a:t>
                      </a: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 (NPZ-5), moyenne (ET)</a:t>
                      </a:r>
                    </a:p>
                  </a:txBody>
                  <a:tcPr marL="91438" marR="91438" marT="38087" marB="38087" anchor="ctr">
                    <a:lnL w="381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+0,51 (0,04)</a:t>
                      </a:r>
                      <a:endParaRPr lang="fr-FR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+0,50 (0,04)</a:t>
                      </a:r>
                      <a:endParaRPr lang="fr-FR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-0,01 (-0,11</a:t>
                      </a:r>
                      <a:r>
                        <a:rPr lang="fr-FR" sz="1000" baseline="0" dirty="0" smtClean="0">
                          <a:solidFill>
                            <a:schemeClr val="bg1"/>
                          </a:solidFill>
                        </a:rPr>
                        <a:t> à + 0,09)</a:t>
                      </a:r>
                      <a:endParaRPr lang="fr-FR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0,86</a:t>
                      </a:r>
                      <a:endParaRPr lang="fr-FR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</a:tr>
              <a:tr h="19259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Cout</a:t>
                      </a:r>
                      <a:r>
                        <a:rPr lang="fr-FR" sz="1000" baseline="0" dirty="0" smtClean="0">
                          <a:solidFill>
                            <a:schemeClr val="bg1"/>
                          </a:solidFill>
                        </a:rPr>
                        <a:t> des ARV (£), moyenne</a:t>
                      </a:r>
                      <a:endParaRPr lang="fr-FR" sz="1000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38087" marB="38087" anchor="ctr">
                    <a:lnL w="381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30 230</a:t>
                      </a:r>
                      <a:endParaRPr lang="fr-FR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21 260</a:t>
                      </a:r>
                      <a:endParaRPr lang="fr-FR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-8 970</a:t>
                      </a:r>
                      <a:endParaRPr lang="fr-FR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 smtClean="0">
                          <a:solidFill>
                            <a:schemeClr val="bg1"/>
                          </a:solidFill>
                        </a:rPr>
                        <a:t>-</a:t>
                      </a:r>
                      <a:endParaRPr lang="fr-FR" sz="1000" dirty="0">
                        <a:solidFill>
                          <a:schemeClr val="bg1"/>
                        </a:solidFill>
                      </a:endParaRPr>
                    </a:p>
                  </a:txBody>
                  <a:tcPr marL="91438" marR="91438" marT="38087" marB="38087" anchor="ctr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</a:tr>
            </a:tbl>
          </a:graphicData>
        </a:graphic>
      </p:graphicFrame>
      <p:sp>
        <p:nvSpPr>
          <p:cNvPr id="5" name="Cadre 4"/>
          <p:cNvSpPr/>
          <p:nvPr/>
        </p:nvSpPr>
        <p:spPr bwMode="auto">
          <a:xfrm>
            <a:off x="4900083" y="3873500"/>
            <a:ext cx="1566334" cy="391583"/>
          </a:xfrm>
          <a:prstGeom prst="fram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6" name="Cadre 5"/>
          <p:cNvSpPr/>
          <p:nvPr/>
        </p:nvSpPr>
        <p:spPr bwMode="auto">
          <a:xfrm>
            <a:off x="6466417" y="5371308"/>
            <a:ext cx="1830916" cy="262948"/>
          </a:xfrm>
          <a:prstGeom prst="fram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7" name="Cadre 6"/>
          <p:cNvSpPr/>
          <p:nvPr/>
        </p:nvSpPr>
        <p:spPr bwMode="auto">
          <a:xfrm>
            <a:off x="3697817" y="4888708"/>
            <a:ext cx="5336648" cy="262948"/>
          </a:xfrm>
          <a:prstGeom prst="fram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244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 bwMode="auto">
          <a:xfrm>
            <a:off x="685800" y="1775355"/>
            <a:ext cx="7772400" cy="122502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/>
        </p:spPr>
        <p:txBody>
          <a:bodyPr anchor="ctr"/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fr-FR" sz="3600" kern="0" dirty="0" smtClean="0">
                <a:solidFill>
                  <a:srgbClr val="FFFF66"/>
                </a:solidFill>
                <a:latin typeface="Trebuchet MS" pitchFamily="34" charset="0"/>
                <a:ea typeface="ＭＳ Ｐゴシック" pitchFamily="34" charset="-128"/>
                <a:cs typeface="+mj-cs"/>
              </a:rPr>
              <a:t>Les petits nouveaux</a:t>
            </a:r>
            <a:r>
              <a:rPr lang="fr-FR" sz="3600" kern="0" dirty="0">
                <a:solidFill>
                  <a:srgbClr val="FFFF66"/>
                </a:solidFill>
                <a:latin typeface="Trebuchet MS" pitchFamily="34" charset="0"/>
                <a:ea typeface="ＭＳ Ｐゴシック" pitchFamily="34" charset="-128"/>
                <a:cs typeface="+mj-cs"/>
              </a:rPr>
              <a:t/>
            </a:r>
            <a:br>
              <a:rPr lang="fr-FR" sz="3600" kern="0" dirty="0">
                <a:solidFill>
                  <a:srgbClr val="FFFF66"/>
                </a:solidFill>
                <a:latin typeface="Trebuchet MS" pitchFamily="34" charset="0"/>
                <a:ea typeface="ＭＳ Ｐゴシック" pitchFamily="34" charset="-128"/>
                <a:cs typeface="+mj-cs"/>
              </a:rPr>
            </a:br>
            <a:endParaRPr lang="fr-FR" sz="3600" kern="0" dirty="0">
              <a:solidFill>
                <a:srgbClr val="FFFF66"/>
              </a:solidFill>
              <a:latin typeface="Trebuchet MS" pitchFamily="34" charset="0"/>
              <a:ea typeface="ＭＳ Ｐゴシック" pitchFamily="34" charset="-128"/>
              <a:cs typeface="+mj-cs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BMS-663068 </a:t>
            </a:r>
            <a:r>
              <a:rPr lang="fr-FR" dirty="0" smtClean="0"/>
              <a:t>: inhibiteur d’attachement (gp120)</a:t>
            </a:r>
          </a:p>
          <a:p>
            <a:pPr lvl="1"/>
            <a:r>
              <a:rPr lang="fr-FR" dirty="0" smtClean="0"/>
              <a:t>Résultats préliminaires phase 2b</a:t>
            </a:r>
          </a:p>
          <a:p>
            <a:pPr lvl="2"/>
            <a:r>
              <a:rPr lang="fr-FR" dirty="0" smtClean="0"/>
              <a:t>Tolérance acceptable</a:t>
            </a:r>
          </a:p>
          <a:p>
            <a:pPr lvl="2"/>
            <a:r>
              <a:rPr lang="fr-FR" dirty="0" smtClean="0"/>
              <a:t>-1,5 log</a:t>
            </a:r>
            <a:r>
              <a:rPr lang="fr-FR" baseline="-25000" dirty="0" smtClean="0"/>
              <a:t>10</a:t>
            </a:r>
            <a:r>
              <a:rPr lang="fr-FR" dirty="0" smtClean="0"/>
              <a:t> à J9 en monothérapie</a:t>
            </a:r>
          </a:p>
          <a:p>
            <a:pPr lvl="2"/>
            <a:r>
              <a:rPr lang="fr-FR" dirty="0" smtClean="0"/>
              <a:t>Bons résultats en association à S24 (surtout dose 1200 mg)</a:t>
            </a:r>
            <a:endParaRPr lang="fr-FR" dirty="0"/>
          </a:p>
        </p:txBody>
      </p:sp>
      <p:grpSp>
        <p:nvGrpSpPr>
          <p:cNvPr id="4" name="Groupe 42"/>
          <p:cNvGrpSpPr>
            <a:grpSpLocks/>
          </p:cNvGrpSpPr>
          <p:nvPr/>
        </p:nvGrpSpPr>
        <p:grpSpPr bwMode="auto">
          <a:xfrm>
            <a:off x="357189" y="3209396"/>
            <a:ext cx="8176482" cy="2335809"/>
            <a:chOff x="357188" y="3851275"/>
            <a:chExt cx="8176482" cy="2802970"/>
          </a:xfrm>
        </p:grpSpPr>
        <p:cxnSp>
          <p:nvCxnSpPr>
            <p:cNvPr id="5" name="Connecteur droit 4"/>
            <p:cNvCxnSpPr>
              <a:cxnSpLocks noChangeShapeType="1"/>
            </p:cNvCxnSpPr>
            <p:nvPr/>
          </p:nvCxnSpPr>
          <p:spPr bwMode="auto">
            <a:xfrm>
              <a:off x="3509963" y="3989388"/>
              <a:ext cx="0" cy="1828800"/>
            </a:xfrm>
            <a:prstGeom prst="line">
              <a:avLst/>
            </a:prstGeom>
            <a:noFill/>
            <a:ln w="12700" algn="ctr">
              <a:solidFill>
                <a:schemeClr val="bg1"/>
              </a:solidFill>
              <a:round/>
              <a:headEnd/>
              <a:tailEnd/>
            </a:ln>
          </p:spPr>
        </p:cxnSp>
        <p:cxnSp>
          <p:nvCxnSpPr>
            <p:cNvPr id="6" name="Connecteur droit 9"/>
            <p:cNvCxnSpPr>
              <a:cxnSpLocks noChangeShapeType="1"/>
            </p:cNvCxnSpPr>
            <p:nvPr/>
          </p:nvCxnSpPr>
          <p:spPr bwMode="auto">
            <a:xfrm>
              <a:off x="3440113" y="5818188"/>
              <a:ext cx="4951412" cy="0"/>
            </a:xfrm>
            <a:prstGeom prst="line">
              <a:avLst/>
            </a:prstGeom>
            <a:noFill/>
            <a:ln w="9525" algn="ctr">
              <a:solidFill>
                <a:schemeClr val="bg1"/>
              </a:solidFill>
              <a:round/>
              <a:headEnd/>
              <a:tailEnd/>
            </a:ln>
          </p:spPr>
        </p:cxnSp>
        <p:cxnSp>
          <p:nvCxnSpPr>
            <p:cNvPr id="7" name="Connecteur droit 11"/>
            <p:cNvCxnSpPr>
              <a:cxnSpLocks noChangeShapeType="1"/>
            </p:cNvCxnSpPr>
            <p:nvPr/>
          </p:nvCxnSpPr>
          <p:spPr bwMode="auto">
            <a:xfrm>
              <a:off x="3427413" y="3989388"/>
              <a:ext cx="77787" cy="0"/>
            </a:xfrm>
            <a:prstGeom prst="line">
              <a:avLst/>
            </a:prstGeom>
            <a:noFill/>
            <a:ln w="9525" algn="ctr">
              <a:solidFill>
                <a:schemeClr val="bg1"/>
              </a:solidFill>
              <a:round/>
              <a:headEnd/>
              <a:tailEnd/>
            </a:ln>
          </p:spPr>
        </p:cxnSp>
        <p:cxnSp>
          <p:nvCxnSpPr>
            <p:cNvPr id="8" name="Connecteur droit 12"/>
            <p:cNvCxnSpPr>
              <a:cxnSpLocks noChangeShapeType="1"/>
            </p:cNvCxnSpPr>
            <p:nvPr/>
          </p:nvCxnSpPr>
          <p:spPr bwMode="auto">
            <a:xfrm>
              <a:off x="3427413" y="4357688"/>
              <a:ext cx="77787" cy="0"/>
            </a:xfrm>
            <a:prstGeom prst="line">
              <a:avLst/>
            </a:prstGeom>
            <a:noFill/>
            <a:ln w="9525" algn="ctr">
              <a:solidFill>
                <a:schemeClr val="bg1"/>
              </a:solidFill>
              <a:round/>
              <a:headEnd/>
              <a:tailEnd/>
            </a:ln>
          </p:spPr>
        </p:cxnSp>
        <p:cxnSp>
          <p:nvCxnSpPr>
            <p:cNvPr id="9" name="Connecteur droit 13"/>
            <p:cNvCxnSpPr>
              <a:cxnSpLocks noChangeShapeType="1"/>
            </p:cNvCxnSpPr>
            <p:nvPr/>
          </p:nvCxnSpPr>
          <p:spPr bwMode="auto">
            <a:xfrm>
              <a:off x="3427413" y="4729163"/>
              <a:ext cx="77787" cy="0"/>
            </a:xfrm>
            <a:prstGeom prst="line">
              <a:avLst/>
            </a:prstGeom>
            <a:noFill/>
            <a:ln w="9525" algn="ctr">
              <a:solidFill>
                <a:schemeClr val="bg1"/>
              </a:solidFill>
              <a:round/>
              <a:headEnd/>
              <a:tailEnd/>
            </a:ln>
          </p:spPr>
        </p:cxnSp>
        <p:cxnSp>
          <p:nvCxnSpPr>
            <p:cNvPr id="10" name="Connecteur droit 14"/>
            <p:cNvCxnSpPr>
              <a:cxnSpLocks noChangeShapeType="1"/>
            </p:cNvCxnSpPr>
            <p:nvPr/>
          </p:nvCxnSpPr>
          <p:spPr bwMode="auto">
            <a:xfrm>
              <a:off x="3427413" y="5091113"/>
              <a:ext cx="77787" cy="0"/>
            </a:xfrm>
            <a:prstGeom prst="line">
              <a:avLst/>
            </a:prstGeom>
            <a:noFill/>
            <a:ln w="9525" algn="ctr">
              <a:solidFill>
                <a:schemeClr val="bg1"/>
              </a:solidFill>
              <a:round/>
              <a:headEnd/>
              <a:tailEnd/>
            </a:ln>
          </p:spPr>
        </p:cxnSp>
        <p:cxnSp>
          <p:nvCxnSpPr>
            <p:cNvPr id="11" name="Connecteur droit 15"/>
            <p:cNvCxnSpPr>
              <a:cxnSpLocks noChangeShapeType="1"/>
            </p:cNvCxnSpPr>
            <p:nvPr/>
          </p:nvCxnSpPr>
          <p:spPr bwMode="auto">
            <a:xfrm>
              <a:off x="3427413" y="5453063"/>
              <a:ext cx="77787" cy="0"/>
            </a:xfrm>
            <a:prstGeom prst="line">
              <a:avLst/>
            </a:prstGeom>
            <a:noFill/>
            <a:ln w="9525" algn="ctr">
              <a:solidFill>
                <a:schemeClr val="bg1"/>
              </a:solidFill>
              <a:round/>
              <a:headEnd/>
              <a:tailEnd/>
            </a:ln>
          </p:spPr>
        </p:cxnSp>
        <p:sp>
          <p:nvSpPr>
            <p:cNvPr id="12" name="Rectangle 16"/>
            <p:cNvSpPr>
              <a:spLocks noChangeArrowheads="1"/>
            </p:cNvSpPr>
            <p:nvPr/>
          </p:nvSpPr>
          <p:spPr bwMode="auto">
            <a:xfrm>
              <a:off x="3752850" y="4051300"/>
              <a:ext cx="258763" cy="1766888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altLang="fr-FR" sz="2400"/>
            </a:p>
          </p:txBody>
        </p:sp>
        <p:sp>
          <p:nvSpPr>
            <p:cNvPr id="13" name="Rectangle 17"/>
            <p:cNvSpPr>
              <a:spLocks noChangeAspect="1"/>
            </p:cNvSpPr>
            <p:nvPr/>
          </p:nvSpPr>
          <p:spPr bwMode="auto">
            <a:xfrm>
              <a:off x="4022725" y="4395788"/>
              <a:ext cx="258763" cy="1422400"/>
            </a:xfrm>
            <a:prstGeom prst="rect">
              <a:avLst/>
            </a:prstGeom>
            <a:solidFill>
              <a:srgbClr val="00B0F0"/>
            </a:solidFill>
            <a:ln w="9525" algn="ctr">
              <a:solidFill>
                <a:srgbClr val="00B0F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fr-FR" altLang="fr-FR" sz="2400"/>
            </a:p>
          </p:txBody>
        </p:sp>
        <p:sp>
          <p:nvSpPr>
            <p:cNvPr id="14" name="Rectangle 18"/>
            <p:cNvSpPr>
              <a:spLocks noChangeArrowheads="1"/>
            </p:cNvSpPr>
            <p:nvPr/>
          </p:nvSpPr>
          <p:spPr bwMode="auto">
            <a:xfrm>
              <a:off x="4716463" y="4251325"/>
              <a:ext cx="258762" cy="1566863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altLang="fr-FR" sz="2400"/>
            </a:p>
          </p:txBody>
        </p:sp>
        <p:sp>
          <p:nvSpPr>
            <p:cNvPr id="15" name="Rectangle 19"/>
            <p:cNvSpPr>
              <a:spLocks noChangeAspect="1"/>
            </p:cNvSpPr>
            <p:nvPr/>
          </p:nvSpPr>
          <p:spPr bwMode="auto">
            <a:xfrm>
              <a:off x="4986338" y="4467225"/>
              <a:ext cx="258762" cy="1350963"/>
            </a:xfrm>
            <a:prstGeom prst="rect">
              <a:avLst/>
            </a:prstGeom>
            <a:solidFill>
              <a:srgbClr val="00B0F0"/>
            </a:solidFill>
            <a:ln w="9525" algn="ctr">
              <a:solidFill>
                <a:srgbClr val="00B0F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fr-FR" altLang="fr-FR" sz="2400"/>
            </a:p>
          </p:txBody>
        </p:sp>
        <p:sp>
          <p:nvSpPr>
            <p:cNvPr id="16" name="Rectangle 20"/>
            <p:cNvSpPr>
              <a:spLocks noChangeArrowheads="1"/>
            </p:cNvSpPr>
            <p:nvPr/>
          </p:nvSpPr>
          <p:spPr bwMode="auto">
            <a:xfrm>
              <a:off x="5702300" y="4251325"/>
              <a:ext cx="258763" cy="1566863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altLang="fr-FR" sz="2400"/>
            </a:p>
          </p:txBody>
        </p:sp>
        <p:sp>
          <p:nvSpPr>
            <p:cNvPr id="17" name="Rectangle 21"/>
            <p:cNvSpPr>
              <a:spLocks noChangeAspect="1"/>
            </p:cNvSpPr>
            <p:nvPr/>
          </p:nvSpPr>
          <p:spPr bwMode="auto">
            <a:xfrm>
              <a:off x="5962650" y="4538663"/>
              <a:ext cx="260350" cy="1279525"/>
            </a:xfrm>
            <a:prstGeom prst="rect">
              <a:avLst/>
            </a:prstGeom>
            <a:solidFill>
              <a:srgbClr val="00B0F0"/>
            </a:solidFill>
            <a:ln w="9525" algn="ctr">
              <a:solidFill>
                <a:srgbClr val="00B0F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fr-FR" altLang="fr-FR" sz="2400"/>
            </a:p>
          </p:txBody>
        </p:sp>
        <p:sp>
          <p:nvSpPr>
            <p:cNvPr id="18" name="Rectangle 22"/>
            <p:cNvSpPr>
              <a:spLocks noChangeArrowheads="1"/>
            </p:cNvSpPr>
            <p:nvPr/>
          </p:nvSpPr>
          <p:spPr bwMode="auto">
            <a:xfrm>
              <a:off x="6691313" y="4322763"/>
              <a:ext cx="258762" cy="1495425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altLang="fr-FR" sz="2400"/>
            </a:p>
          </p:txBody>
        </p:sp>
        <p:sp>
          <p:nvSpPr>
            <p:cNvPr id="19" name="Rectangle 23"/>
            <p:cNvSpPr>
              <a:spLocks noChangeAspect="1"/>
            </p:cNvSpPr>
            <p:nvPr/>
          </p:nvSpPr>
          <p:spPr bwMode="auto">
            <a:xfrm>
              <a:off x="6962775" y="4251325"/>
              <a:ext cx="258763" cy="1566863"/>
            </a:xfrm>
            <a:prstGeom prst="rect">
              <a:avLst/>
            </a:prstGeom>
            <a:solidFill>
              <a:srgbClr val="00B0F0"/>
            </a:solidFill>
            <a:ln w="9525" algn="ctr">
              <a:solidFill>
                <a:srgbClr val="00B0F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fr-FR" altLang="fr-FR" sz="2400"/>
            </a:p>
          </p:txBody>
        </p:sp>
        <p:sp>
          <p:nvSpPr>
            <p:cNvPr id="20" name="Rectangle 24"/>
            <p:cNvSpPr>
              <a:spLocks noChangeArrowheads="1"/>
            </p:cNvSpPr>
            <p:nvPr/>
          </p:nvSpPr>
          <p:spPr bwMode="auto">
            <a:xfrm>
              <a:off x="7669213" y="4106863"/>
              <a:ext cx="258762" cy="1711325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altLang="fr-FR" sz="2400"/>
            </a:p>
          </p:txBody>
        </p:sp>
        <p:sp>
          <p:nvSpPr>
            <p:cNvPr id="21" name="Rectangle 25"/>
            <p:cNvSpPr>
              <a:spLocks noChangeAspect="1"/>
            </p:cNvSpPr>
            <p:nvPr/>
          </p:nvSpPr>
          <p:spPr bwMode="auto">
            <a:xfrm>
              <a:off x="7939088" y="4467225"/>
              <a:ext cx="258762" cy="1350963"/>
            </a:xfrm>
            <a:prstGeom prst="rect">
              <a:avLst/>
            </a:prstGeom>
            <a:solidFill>
              <a:srgbClr val="00B0F0"/>
            </a:solidFill>
            <a:ln w="9525" algn="ctr">
              <a:solidFill>
                <a:srgbClr val="00B0F0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fr-FR" altLang="fr-FR" sz="2400"/>
            </a:p>
          </p:txBody>
        </p:sp>
        <p:sp>
          <p:nvSpPr>
            <p:cNvPr id="22" name="ZoneTexte 28"/>
            <p:cNvSpPr txBox="1">
              <a:spLocks noChangeArrowheads="1"/>
            </p:cNvSpPr>
            <p:nvPr/>
          </p:nvSpPr>
          <p:spPr bwMode="auto">
            <a:xfrm>
              <a:off x="3652318" y="5818189"/>
              <a:ext cx="697952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200"/>
                <a:t>400 mg</a:t>
              </a:r>
              <a:br>
                <a:rPr lang="fr-FR" altLang="fr-FR" sz="1200"/>
              </a:br>
              <a:r>
                <a:rPr lang="fr-FR" altLang="fr-FR" sz="1200"/>
                <a:t>bid</a:t>
              </a:r>
            </a:p>
          </p:txBody>
        </p:sp>
        <p:sp>
          <p:nvSpPr>
            <p:cNvPr id="23" name="ZoneTexte 29"/>
            <p:cNvSpPr txBox="1">
              <a:spLocks noChangeArrowheads="1"/>
            </p:cNvSpPr>
            <p:nvPr/>
          </p:nvSpPr>
          <p:spPr bwMode="auto">
            <a:xfrm>
              <a:off x="4671493" y="5818189"/>
              <a:ext cx="697952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200"/>
                <a:t>800 mg</a:t>
              </a:r>
              <a:br>
                <a:rPr lang="fr-FR" altLang="fr-FR" sz="1200"/>
              </a:br>
              <a:r>
                <a:rPr lang="fr-FR" altLang="fr-FR" sz="1200"/>
                <a:t>bid</a:t>
              </a:r>
            </a:p>
          </p:txBody>
        </p:sp>
        <p:sp>
          <p:nvSpPr>
            <p:cNvPr id="24" name="ZoneTexte 30"/>
            <p:cNvSpPr txBox="1">
              <a:spLocks noChangeArrowheads="1"/>
            </p:cNvSpPr>
            <p:nvPr/>
          </p:nvSpPr>
          <p:spPr bwMode="auto">
            <a:xfrm>
              <a:off x="5612087" y="5818189"/>
              <a:ext cx="697952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200"/>
                <a:t>600 mg</a:t>
              </a:r>
              <a:br>
                <a:rPr lang="fr-FR" altLang="fr-FR" sz="1200"/>
              </a:br>
              <a:r>
                <a:rPr lang="fr-FR" altLang="fr-FR" sz="1200"/>
                <a:t>qd</a:t>
              </a:r>
            </a:p>
          </p:txBody>
        </p:sp>
        <p:sp>
          <p:nvSpPr>
            <p:cNvPr id="25" name="ZoneTexte 31"/>
            <p:cNvSpPr txBox="1">
              <a:spLocks noChangeArrowheads="1"/>
            </p:cNvSpPr>
            <p:nvPr/>
          </p:nvSpPr>
          <p:spPr bwMode="auto">
            <a:xfrm>
              <a:off x="6577410" y="5818189"/>
              <a:ext cx="826293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200"/>
                <a:t>1 200 mg</a:t>
              </a:r>
              <a:br>
                <a:rPr lang="fr-FR" altLang="fr-FR" sz="1200"/>
              </a:br>
              <a:r>
                <a:rPr lang="fr-FR" altLang="fr-FR" sz="1200"/>
                <a:t>qd</a:t>
              </a:r>
            </a:p>
          </p:txBody>
        </p:sp>
        <p:sp>
          <p:nvSpPr>
            <p:cNvPr id="26" name="ZoneTexte 32"/>
            <p:cNvSpPr txBox="1">
              <a:spLocks noChangeArrowheads="1"/>
            </p:cNvSpPr>
            <p:nvPr/>
          </p:nvSpPr>
          <p:spPr bwMode="auto">
            <a:xfrm>
              <a:off x="7322281" y="5818189"/>
              <a:ext cx="1211389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200"/>
                <a:t>ATV/r </a:t>
              </a:r>
              <a:br>
                <a:rPr lang="fr-FR" altLang="fr-FR" sz="1200"/>
              </a:br>
              <a:r>
                <a:rPr lang="fr-FR" altLang="fr-FR" sz="1200"/>
                <a:t>300/100 mg qd</a:t>
              </a:r>
            </a:p>
          </p:txBody>
        </p:sp>
        <p:sp>
          <p:nvSpPr>
            <p:cNvPr id="27" name="ZoneTexte 33"/>
            <p:cNvSpPr txBox="1">
              <a:spLocks noChangeArrowheads="1"/>
            </p:cNvSpPr>
            <p:nvPr/>
          </p:nvSpPr>
          <p:spPr bwMode="auto">
            <a:xfrm>
              <a:off x="3063778" y="3851275"/>
              <a:ext cx="441422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altLang="fr-FR" sz="1200"/>
                <a:t>100</a:t>
              </a:r>
            </a:p>
          </p:txBody>
        </p:sp>
        <p:sp>
          <p:nvSpPr>
            <p:cNvPr id="28" name="ZoneTexte 34"/>
            <p:cNvSpPr txBox="1">
              <a:spLocks noChangeArrowheads="1"/>
            </p:cNvSpPr>
            <p:nvPr/>
          </p:nvSpPr>
          <p:spPr bwMode="auto">
            <a:xfrm>
              <a:off x="3149363" y="4213225"/>
              <a:ext cx="355837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altLang="fr-FR" sz="1200"/>
                <a:t>80</a:t>
              </a:r>
            </a:p>
          </p:txBody>
        </p:sp>
        <p:sp>
          <p:nvSpPr>
            <p:cNvPr id="29" name="ZoneTexte 35"/>
            <p:cNvSpPr txBox="1">
              <a:spLocks noChangeArrowheads="1"/>
            </p:cNvSpPr>
            <p:nvPr/>
          </p:nvSpPr>
          <p:spPr bwMode="auto">
            <a:xfrm>
              <a:off x="3149363" y="4591050"/>
              <a:ext cx="355837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altLang="fr-FR" sz="1200"/>
                <a:t>60</a:t>
              </a:r>
            </a:p>
          </p:txBody>
        </p:sp>
        <p:sp>
          <p:nvSpPr>
            <p:cNvPr id="30" name="ZoneTexte 36"/>
            <p:cNvSpPr txBox="1">
              <a:spLocks noChangeArrowheads="1"/>
            </p:cNvSpPr>
            <p:nvPr/>
          </p:nvSpPr>
          <p:spPr bwMode="auto">
            <a:xfrm>
              <a:off x="3149363" y="4953000"/>
              <a:ext cx="355837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altLang="fr-FR" sz="1200"/>
                <a:t>40</a:t>
              </a:r>
            </a:p>
          </p:txBody>
        </p:sp>
        <p:sp>
          <p:nvSpPr>
            <p:cNvPr id="31" name="ZoneTexte 37"/>
            <p:cNvSpPr txBox="1">
              <a:spLocks noChangeArrowheads="1"/>
            </p:cNvSpPr>
            <p:nvPr/>
          </p:nvSpPr>
          <p:spPr bwMode="auto">
            <a:xfrm>
              <a:off x="3149363" y="5314949"/>
              <a:ext cx="355837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altLang="fr-FR" sz="1200"/>
                <a:t>20</a:t>
              </a:r>
            </a:p>
          </p:txBody>
        </p:sp>
        <p:sp>
          <p:nvSpPr>
            <p:cNvPr id="32" name="ZoneTexte 38"/>
            <p:cNvSpPr txBox="1">
              <a:spLocks noChangeArrowheads="1"/>
            </p:cNvSpPr>
            <p:nvPr/>
          </p:nvSpPr>
          <p:spPr bwMode="auto">
            <a:xfrm>
              <a:off x="3234949" y="5680075"/>
              <a:ext cx="270251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altLang="fr-FR" sz="1200"/>
                <a:t>0</a:t>
              </a:r>
            </a:p>
          </p:txBody>
        </p:sp>
        <p:sp>
          <p:nvSpPr>
            <p:cNvPr id="33" name="ZoneTexte 39"/>
            <p:cNvSpPr txBox="1">
              <a:spLocks noChangeArrowheads="1"/>
            </p:cNvSpPr>
            <p:nvPr/>
          </p:nvSpPr>
          <p:spPr bwMode="auto">
            <a:xfrm>
              <a:off x="4995159" y="6284913"/>
              <a:ext cx="12326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altLang="fr-FR" sz="1400"/>
                <a:t>BMS-663068</a:t>
              </a:r>
            </a:p>
          </p:txBody>
        </p:sp>
        <p:sp>
          <p:nvSpPr>
            <p:cNvPr id="34" name="Parenthèse ouvrante 40"/>
            <p:cNvSpPr>
              <a:spLocks/>
            </p:cNvSpPr>
            <p:nvPr/>
          </p:nvSpPr>
          <p:spPr bwMode="auto">
            <a:xfrm rot="-5400000">
              <a:off x="5549900" y="4479925"/>
              <a:ext cx="58738" cy="3551238"/>
            </a:xfrm>
            <a:prstGeom prst="leftBracket">
              <a:avLst>
                <a:gd name="adj" fmla="val 8397"/>
              </a:avLst>
            </a:prstGeom>
            <a:noFill/>
            <a:ln w="19050" algn="ctr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altLang="fr-FR" sz="2400"/>
            </a:p>
          </p:txBody>
        </p:sp>
        <p:sp>
          <p:nvSpPr>
            <p:cNvPr id="35" name="Rectangle 42"/>
            <p:cNvSpPr>
              <a:spLocks noChangeArrowheads="1"/>
            </p:cNvSpPr>
            <p:nvPr/>
          </p:nvSpPr>
          <p:spPr bwMode="auto">
            <a:xfrm>
              <a:off x="357188" y="4551363"/>
              <a:ext cx="133350" cy="133350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altLang="fr-FR" sz="2400"/>
            </a:p>
          </p:txBody>
        </p:sp>
        <p:sp>
          <p:nvSpPr>
            <p:cNvPr id="36" name="Rectangle 43"/>
            <p:cNvSpPr>
              <a:spLocks noChangeArrowheads="1"/>
            </p:cNvSpPr>
            <p:nvPr/>
          </p:nvSpPr>
          <p:spPr bwMode="auto">
            <a:xfrm>
              <a:off x="357188" y="5051425"/>
              <a:ext cx="133350" cy="133350"/>
            </a:xfrm>
            <a:prstGeom prst="rect">
              <a:avLst/>
            </a:prstGeom>
            <a:solidFill>
              <a:srgbClr val="00B0F0"/>
            </a:solidFill>
            <a:ln w="9525" algn="ctr">
              <a:solidFill>
                <a:srgbClr val="00B0F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altLang="fr-FR" sz="2400"/>
            </a:p>
          </p:txBody>
        </p:sp>
        <p:sp>
          <p:nvSpPr>
            <p:cNvPr id="37" name="ZoneTexte 44"/>
            <p:cNvSpPr txBox="1">
              <a:spLocks noChangeArrowheads="1"/>
            </p:cNvSpPr>
            <p:nvPr/>
          </p:nvSpPr>
          <p:spPr bwMode="auto">
            <a:xfrm>
              <a:off x="481013" y="4491038"/>
              <a:ext cx="2415107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altLang="fr-FR" sz="1400"/>
                <a:t>CV inclusion &lt; 100 000 c/ml</a:t>
              </a:r>
            </a:p>
          </p:txBody>
        </p:sp>
        <p:sp>
          <p:nvSpPr>
            <p:cNvPr id="38" name="ZoneTexte 45"/>
            <p:cNvSpPr txBox="1">
              <a:spLocks noChangeArrowheads="1"/>
            </p:cNvSpPr>
            <p:nvPr/>
          </p:nvSpPr>
          <p:spPr bwMode="auto">
            <a:xfrm>
              <a:off x="481013" y="4991099"/>
              <a:ext cx="2464988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altLang="fr-FR" sz="1400"/>
                <a:t>CV inclusion  </a:t>
              </a:r>
              <a:r>
                <a:rPr lang="fr-FR" altLang="fr-FR" sz="1400" u="sng"/>
                <a:t>&gt;</a:t>
              </a:r>
              <a:r>
                <a:rPr lang="fr-FR" altLang="fr-FR" sz="1400"/>
                <a:t> 100 000 c/ml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12731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Doravirine</a:t>
            </a:r>
            <a:r>
              <a:rPr lang="fr-FR" dirty="0" smtClean="0"/>
              <a:t> (MK-1439)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INNTI</a:t>
            </a:r>
          </a:p>
          <a:p>
            <a:r>
              <a:rPr lang="fr-FR" dirty="0" smtClean="0"/>
              <a:t>Essai PN007 avec TDF/FTC (1</a:t>
            </a:r>
            <a:r>
              <a:rPr lang="fr-FR" baseline="30000" dirty="0" smtClean="0"/>
              <a:t>er</a:t>
            </a:r>
            <a:r>
              <a:rPr lang="fr-FR" dirty="0" smtClean="0"/>
              <a:t> traitement, 208 patients)</a:t>
            </a:r>
          </a:p>
          <a:p>
            <a:endParaRPr lang="fr-FR" dirty="0"/>
          </a:p>
        </p:txBody>
      </p:sp>
      <p:grpSp>
        <p:nvGrpSpPr>
          <p:cNvPr id="5" name="Groupe 124"/>
          <p:cNvGrpSpPr>
            <a:grpSpLocks/>
          </p:cNvGrpSpPr>
          <p:nvPr/>
        </p:nvGrpSpPr>
        <p:grpSpPr bwMode="auto">
          <a:xfrm>
            <a:off x="816866" y="2467155"/>
            <a:ext cx="7230060" cy="2757363"/>
            <a:chOff x="630238" y="1781175"/>
            <a:chExt cx="8056562" cy="4578439"/>
          </a:xfrm>
        </p:grpSpPr>
        <p:sp>
          <p:nvSpPr>
            <p:cNvPr id="6" name="TextBox 8"/>
            <p:cNvSpPr txBox="1">
              <a:spLocks noChangeArrowheads="1"/>
            </p:cNvSpPr>
            <p:nvPr/>
          </p:nvSpPr>
          <p:spPr bwMode="auto">
            <a:xfrm>
              <a:off x="1447800" y="1781175"/>
              <a:ext cx="2149475" cy="4599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altLang="fr-FR" sz="1200" b="1"/>
                <a:t>≤ 100 000 c/ml</a:t>
              </a:r>
            </a:p>
          </p:txBody>
        </p:sp>
        <p:sp>
          <p:nvSpPr>
            <p:cNvPr id="7" name="TextBox 9"/>
            <p:cNvSpPr txBox="1"/>
            <p:nvPr/>
          </p:nvSpPr>
          <p:spPr>
            <a:xfrm>
              <a:off x="5913438" y="1781175"/>
              <a:ext cx="2108200" cy="459941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200" b="1" dirty="0">
                  <a:latin typeface="+mn-lt"/>
                  <a:cs typeface="Calibri" panose="020F0502020204030204" pitchFamily="34" charset="0"/>
                </a:rPr>
                <a:t>&gt; 100 000 c/ml</a:t>
              </a:r>
            </a:p>
          </p:txBody>
        </p:sp>
        <p:sp>
          <p:nvSpPr>
            <p:cNvPr id="8" name="Left Brace 12"/>
            <p:cNvSpPr/>
            <p:nvPr/>
          </p:nvSpPr>
          <p:spPr>
            <a:xfrm rot="5400000">
              <a:off x="1675606" y="2062957"/>
              <a:ext cx="155575" cy="1068388"/>
            </a:xfrm>
            <a:prstGeom prst="leftBrac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>
                <a:solidFill>
                  <a:schemeClr val="bg1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9" name="Left Brace 15"/>
            <p:cNvSpPr/>
            <p:nvPr/>
          </p:nvSpPr>
          <p:spPr>
            <a:xfrm rot="5400000">
              <a:off x="3199606" y="2069307"/>
              <a:ext cx="155575" cy="1068388"/>
            </a:xfrm>
            <a:prstGeom prst="leftBrac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>
                <a:solidFill>
                  <a:schemeClr val="bg1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10" name="TextBox 3"/>
            <p:cNvSpPr txBox="1"/>
            <p:nvPr/>
          </p:nvSpPr>
          <p:spPr>
            <a:xfrm>
              <a:off x="1155700" y="2230437"/>
              <a:ext cx="1302467" cy="42161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050" dirty="0">
                  <a:latin typeface="+mn-lt"/>
                  <a:cs typeface="Calibri" panose="020F0502020204030204" pitchFamily="34" charset="0"/>
                </a:rPr>
                <a:t>Tous MK = 86 %</a:t>
              </a:r>
            </a:p>
          </p:txBody>
        </p:sp>
        <p:sp>
          <p:nvSpPr>
            <p:cNvPr id="11" name="TextBox 4"/>
            <p:cNvSpPr txBox="1"/>
            <p:nvPr/>
          </p:nvSpPr>
          <p:spPr>
            <a:xfrm>
              <a:off x="2679700" y="2217738"/>
              <a:ext cx="1302467" cy="42161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050">
                  <a:latin typeface="+mn-lt"/>
                  <a:cs typeface="Calibri" panose="020F0502020204030204" pitchFamily="34" charset="0"/>
                </a:rPr>
                <a:t>Tous MK = 92 %</a:t>
              </a:r>
            </a:p>
          </p:txBody>
        </p:sp>
        <p:sp>
          <p:nvSpPr>
            <p:cNvPr id="12" name="Left Brace 18"/>
            <p:cNvSpPr/>
            <p:nvPr/>
          </p:nvSpPr>
          <p:spPr>
            <a:xfrm rot="5400000">
              <a:off x="6118225" y="1984375"/>
              <a:ext cx="155575" cy="1069975"/>
            </a:xfrm>
            <a:prstGeom prst="leftBrac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>
                <a:solidFill>
                  <a:schemeClr val="bg1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13" name="Left Brace 19"/>
            <p:cNvSpPr/>
            <p:nvPr/>
          </p:nvSpPr>
          <p:spPr>
            <a:xfrm rot="5400000">
              <a:off x="7562850" y="1984375"/>
              <a:ext cx="155575" cy="1069975"/>
            </a:xfrm>
            <a:prstGeom prst="leftBrac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200">
                <a:solidFill>
                  <a:schemeClr val="bg1"/>
                </a:solidFill>
                <a:cs typeface="Calibri" panose="020F0502020204030204" pitchFamily="34" charset="0"/>
              </a:endParaRPr>
            </a:p>
          </p:txBody>
        </p:sp>
        <p:sp>
          <p:nvSpPr>
            <p:cNvPr id="14" name="TextBox 5"/>
            <p:cNvSpPr txBox="1"/>
            <p:nvPr/>
          </p:nvSpPr>
          <p:spPr>
            <a:xfrm>
              <a:off x="5591175" y="2165350"/>
              <a:ext cx="1302467" cy="421613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fr-FR" sz="1050">
                  <a:latin typeface="+mn-lt"/>
                  <a:cs typeface="Calibri" panose="020F0502020204030204" pitchFamily="34" charset="0"/>
                </a:rPr>
                <a:t>Tous MK = 66 %</a:t>
              </a:r>
            </a:p>
          </p:txBody>
        </p:sp>
        <p:sp>
          <p:nvSpPr>
            <p:cNvPr id="15" name="TextBox 6"/>
            <p:cNvSpPr txBox="1"/>
            <p:nvPr/>
          </p:nvSpPr>
          <p:spPr>
            <a:xfrm>
              <a:off x="7064375" y="2165350"/>
              <a:ext cx="1622425" cy="43438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fr-FR" sz="1050" dirty="0">
                  <a:latin typeface="+mn-lt"/>
                  <a:cs typeface="Calibri" panose="020F0502020204030204" pitchFamily="34" charset="0"/>
                </a:rPr>
                <a:t>Tous MK = 94 %</a:t>
              </a:r>
            </a:p>
          </p:txBody>
        </p:sp>
        <p:sp>
          <p:nvSpPr>
            <p:cNvPr id="16" name="Rectangle 24"/>
            <p:cNvSpPr>
              <a:spLocks noChangeArrowheads="1"/>
            </p:cNvSpPr>
            <p:nvPr/>
          </p:nvSpPr>
          <p:spPr bwMode="auto">
            <a:xfrm>
              <a:off x="1177925" y="3228975"/>
              <a:ext cx="287338" cy="2279650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17" name="Freeform 25"/>
            <p:cNvSpPr>
              <a:spLocks noEditPoints="1"/>
            </p:cNvSpPr>
            <p:nvPr/>
          </p:nvSpPr>
          <p:spPr bwMode="auto">
            <a:xfrm>
              <a:off x="1173163" y="3224213"/>
              <a:ext cx="296862" cy="2289175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488" y="0"/>
                </a:cxn>
                <a:cxn ang="0">
                  <a:pos x="496" y="8"/>
                </a:cxn>
                <a:cxn ang="0">
                  <a:pos x="496" y="3832"/>
                </a:cxn>
                <a:cxn ang="0">
                  <a:pos x="488" y="3840"/>
                </a:cxn>
                <a:cxn ang="0">
                  <a:pos x="8" y="3840"/>
                </a:cxn>
                <a:cxn ang="0">
                  <a:pos x="0" y="3832"/>
                </a:cxn>
                <a:cxn ang="0">
                  <a:pos x="0" y="8"/>
                </a:cxn>
                <a:cxn ang="0">
                  <a:pos x="16" y="3832"/>
                </a:cxn>
                <a:cxn ang="0">
                  <a:pos x="8" y="3824"/>
                </a:cxn>
                <a:cxn ang="0">
                  <a:pos x="488" y="3824"/>
                </a:cxn>
                <a:cxn ang="0">
                  <a:pos x="480" y="3832"/>
                </a:cxn>
                <a:cxn ang="0">
                  <a:pos x="480" y="8"/>
                </a:cxn>
                <a:cxn ang="0">
                  <a:pos x="488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3832"/>
                </a:cxn>
              </a:cxnLst>
              <a:rect l="0" t="0" r="r" b="b"/>
              <a:pathLst>
                <a:path w="496" h="3840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488" y="0"/>
                  </a:lnTo>
                  <a:cubicBezTo>
                    <a:pt x="493" y="0"/>
                    <a:pt x="496" y="4"/>
                    <a:pt x="496" y="8"/>
                  </a:cubicBezTo>
                  <a:lnTo>
                    <a:pt x="496" y="3832"/>
                  </a:lnTo>
                  <a:cubicBezTo>
                    <a:pt x="496" y="3837"/>
                    <a:pt x="493" y="3840"/>
                    <a:pt x="488" y="3840"/>
                  </a:cubicBezTo>
                  <a:lnTo>
                    <a:pt x="8" y="3840"/>
                  </a:lnTo>
                  <a:cubicBezTo>
                    <a:pt x="4" y="3840"/>
                    <a:pt x="0" y="3837"/>
                    <a:pt x="0" y="3832"/>
                  </a:cubicBezTo>
                  <a:lnTo>
                    <a:pt x="0" y="8"/>
                  </a:lnTo>
                  <a:close/>
                  <a:moveTo>
                    <a:pt x="16" y="3832"/>
                  </a:moveTo>
                  <a:lnTo>
                    <a:pt x="8" y="3824"/>
                  </a:lnTo>
                  <a:lnTo>
                    <a:pt x="488" y="3824"/>
                  </a:lnTo>
                  <a:lnTo>
                    <a:pt x="480" y="3832"/>
                  </a:lnTo>
                  <a:lnTo>
                    <a:pt x="480" y="8"/>
                  </a:lnTo>
                  <a:lnTo>
                    <a:pt x="488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3832"/>
                  </a:lnTo>
                  <a:close/>
                </a:path>
              </a:pathLst>
            </a:custGeom>
            <a:solidFill>
              <a:srgbClr val="FFC000"/>
            </a:solidFill>
            <a:ln w="9525" cap="flat">
              <a:solidFill>
                <a:srgbClr val="FFC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18" name="Rectangle 26"/>
            <p:cNvSpPr>
              <a:spLocks noChangeArrowheads="1"/>
            </p:cNvSpPr>
            <p:nvPr/>
          </p:nvSpPr>
          <p:spPr bwMode="auto">
            <a:xfrm>
              <a:off x="2674938" y="3027363"/>
              <a:ext cx="276225" cy="2481262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19" name="Freeform 27"/>
            <p:cNvSpPr>
              <a:spLocks noEditPoints="1"/>
            </p:cNvSpPr>
            <p:nvPr/>
          </p:nvSpPr>
          <p:spPr bwMode="auto">
            <a:xfrm>
              <a:off x="2670175" y="3022600"/>
              <a:ext cx="285750" cy="249078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472" y="0"/>
                </a:cxn>
                <a:cxn ang="0">
                  <a:pos x="480" y="8"/>
                </a:cxn>
                <a:cxn ang="0">
                  <a:pos x="480" y="4168"/>
                </a:cxn>
                <a:cxn ang="0">
                  <a:pos x="472" y="4176"/>
                </a:cxn>
                <a:cxn ang="0">
                  <a:pos x="8" y="4176"/>
                </a:cxn>
                <a:cxn ang="0">
                  <a:pos x="0" y="4168"/>
                </a:cxn>
                <a:cxn ang="0">
                  <a:pos x="0" y="8"/>
                </a:cxn>
                <a:cxn ang="0">
                  <a:pos x="16" y="4168"/>
                </a:cxn>
                <a:cxn ang="0">
                  <a:pos x="8" y="4160"/>
                </a:cxn>
                <a:cxn ang="0">
                  <a:pos x="472" y="4160"/>
                </a:cxn>
                <a:cxn ang="0">
                  <a:pos x="464" y="4168"/>
                </a:cxn>
                <a:cxn ang="0">
                  <a:pos x="464" y="8"/>
                </a:cxn>
                <a:cxn ang="0">
                  <a:pos x="472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4168"/>
                </a:cxn>
              </a:cxnLst>
              <a:rect l="0" t="0" r="r" b="b"/>
              <a:pathLst>
                <a:path w="480" h="4176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472" y="0"/>
                  </a:lnTo>
                  <a:cubicBezTo>
                    <a:pt x="477" y="0"/>
                    <a:pt x="480" y="4"/>
                    <a:pt x="480" y="8"/>
                  </a:cubicBezTo>
                  <a:lnTo>
                    <a:pt x="480" y="4168"/>
                  </a:lnTo>
                  <a:cubicBezTo>
                    <a:pt x="480" y="4173"/>
                    <a:pt x="477" y="4176"/>
                    <a:pt x="472" y="4176"/>
                  </a:cubicBezTo>
                  <a:lnTo>
                    <a:pt x="8" y="4176"/>
                  </a:lnTo>
                  <a:cubicBezTo>
                    <a:pt x="4" y="4176"/>
                    <a:pt x="0" y="4173"/>
                    <a:pt x="0" y="4168"/>
                  </a:cubicBezTo>
                  <a:lnTo>
                    <a:pt x="0" y="8"/>
                  </a:lnTo>
                  <a:close/>
                  <a:moveTo>
                    <a:pt x="16" y="4168"/>
                  </a:moveTo>
                  <a:lnTo>
                    <a:pt x="8" y="4160"/>
                  </a:lnTo>
                  <a:lnTo>
                    <a:pt x="472" y="4160"/>
                  </a:lnTo>
                  <a:lnTo>
                    <a:pt x="464" y="4168"/>
                  </a:lnTo>
                  <a:lnTo>
                    <a:pt x="464" y="8"/>
                  </a:lnTo>
                  <a:lnTo>
                    <a:pt x="472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4168"/>
                  </a:lnTo>
                  <a:close/>
                </a:path>
              </a:pathLst>
            </a:custGeom>
            <a:solidFill>
              <a:srgbClr val="FFC000"/>
            </a:solidFill>
            <a:ln w="9525" cap="flat">
              <a:solidFill>
                <a:srgbClr val="FFC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20" name="Rectangle 28"/>
            <p:cNvSpPr>
              <a:spLocks noChangeArrowheads="1"/>
            </p:cNvSpPr>
            <p:nvPr/>
          </p:nvSpPr>
          <p:spPr bwMode="auto">
            <a:xfrm>
              <a:off x="5659438" y="3067050"/>
              <a:ext cx="276225" cy="2441575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21" name="Freeform 29"/>
            <p:cNvSpPr>
              <a:spLocks noEditPoints="1"/>
            </p:cNvSpPr>
            <p:nvPr/>
          </p:nvSpPr>
          <p:spPr bwMode="auto">
            <a:xfrm>
              <a:off x="5654675" y="3062288"/>
              <a:ext cx="285750" cy="245110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472" y="0"/>
                </a:cxn>
                <a:cxn ang="0">
                  <a:pos x="480" y="8"/>
                </a:cxn>
                <a:cxn ang="0">
                  <a:pos x="480" y="4104"/>
                </a:cxn>
                <a:cxn ang="0">
                  <a:pos x="472" y="4112"/>
                </a:cxn>
                <a:cxn ang="0">
                  <a:pos x="8" y="4112"/>
                </a:cxn>
                <a:cxn ang="0">
                  <a:pos x="0" y="4104"/>
                </a:cxn>
                <a:cxn ang="0">
                  <a:pos x="0" y="8"/>
                </a:cxn>
                <a:cxn ang="0">
                  <a:pos x="16" y="4104"/>
                </a:cxn>
                <a:cxn ang="0">
                  <a:pos x="8" y="4096"/>
                </a:cxn>
                <a:cxn ang="0">
                  <a:pos x="472" y="4096"/>
                </a:cxn>
                <a:cxn ang="0">
                  <a:pos x="464" y="4104"/>
                </a:cxn>
                <a:cxn ang="0">
                  <a:pos x="464" y="8"/>
                </a:cxn>
                <a:cxn ang="0">
                  <a:pos x="472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4104"/>
                </a:cxn>
              </a:cxnLst>
              <a:rect l="0" t="0" r="r" b="b"/>
              <a:pathLst>
                <a:path w="480" h="4112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472" y="0"/>
                  </a:lnTo>
                  <a:cubicBezTo>
                    <a:pt x="477" y="0"/>
                    <a:pt x="480" y="4"/>
                    <a:pt x="480" y="8"/>
                  </a:cubicBezTo>
                  <a:lnTo>
                    <a:pt x="480" y="4104"/>
                  </a:lnTo>
                  <a:cubicBezTo>
                    <a:pt x="480" y="4109"/>
                    <a:pt x="477" y="4112"/>
                    <a:pt x="472" y="4112"/>
                  </a:cubicBezTo>
                  <a:lnTo>
                    <a:pt x="8" y="4112"/>
                  </a:lnTo>
                  <a:cubicBezTo>
                    <a:pt x="4" y="4112"/>
                    <a:pt x="0" y="4109"/>
                    <a:pt x="0" y="4104"/>
                  </a:cubicBezTo>
                  <a:lnTo>
                    <a:pt x="0" y="8"/>
                  </a:lnTo>
                  <a:close/>
                  <a:moveTo>
                    <a:pt x="16" y="4104"/>
                  </a:moveTo>
                  <a:lnTo>
                    <a:pt x="8" y="4096"/>
                  </a:lnTo>
                  <a:lnTo>
                    <a:pt x="472" y="4096"/>
                  </a:lnTo>
                  <a:lnTo>
                    <a:pt x="464" y="4104"/>
                  </a:lnTo>
                  <a:lnTo>
                    <a:pt x="464" y="8"/>
                  </a:lnTo>
                  <a:lnTo>
                    <a:pt x="472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4104"/>
                  </a:lnTo>
                  <a:close/>
                </a:path>
              </a:pathLst>
            </a:custGeom>
            <a:solidFill>
              <a:srgbClr val="FFC000"/>
            </a:solidFill>
            <a:ln w="9525" cap="flat">
              <a:solidFill>
                <a:srgbClr val="FFC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22" name="Rectangle 30"/>
            <p:cNvSpPr>
              <a:spLocks noChangeArrowheads="1"/>
            </p:cNvSpPr>
            <p:nvPr/>
          </p:nvSpPr>
          <p:spPr bwMode="auto">
            <a:xfrm>
              <a:off x="7145338" y="3067050"/>
              <a:ext cx="276225" cy="2441575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23" name="Freeform 31"/>
            <p:cNvSpPr>
              <a:spLocks noEditPoints="1"/>
            </p:cNvSpPr>
            <p:nvPr/>
          </p:nvSpPr>
          <p:spPr bwMode="auto">
            <a:xfrm>
              <a:off x="7140575" y="3062288"/>
              <a:ext cx="285750" cy="245110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472" y="0"/>
                </a:cxn>
                <a:cxn ang="0">
                  <a:pos x="480" y="8"/>
                </a:cxn>
                <a:cxn ang="0">
                  <a:pos x="480" y="4104"/>
                </a:cxn>
                <a:cxn ang="0">
                  <a:pos x="472" y="4112"/>
                </a:cxn>
                <a:cxn ang="0">
                  <a:pos x="8" y="4112"/>
                </a:cxn>
                <a:cxn ang="0">
                  <a:pos x="0" y="4104"/>
                </a:cxn>
                <a:cxn ang="0">
                  <a:pos x="0" y="8"/>
                </a:cxn>
                <a:cxn ang="0">
                  <a:pos x="16" y="4104"/>
                </a:cxn>
                <a:cxn ang="0">
                  <a:pos x="8" y="4096"/>
                </a:cxn>
                <a:cxn ang="0">
                  <a:pos x="472" y="4096"/>
                </a:cxn>
                <a:cxn ang="0">
                  <a:pos x="464" y="4104"/>
                </a:cxn>
                <a:cxn ang="0">
                  <a:pos x="464" y="8"/>
                </a:cxn>
                <a:cxn ang="0">
                  <a:pos x="472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4104"/>
                </a:cxn>
              </a:cxnLst>
              <a:rect l="0" t="0" r="r" b="b"/>
              <a:pathLst>
                <a:path w="480" h="4112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472" y="0"/>
                  </a:lnTo>
                  <a:cubicBezTo>
                    <a:pt x="477" y="0"/>
                    <a:pt x="480" y="4"/>
                    <a:pt x="480" y="8"/>
                  </a:cubicBezTo>
                  <a:lnTo>
                    <a:pt x="480" y="4104"/>
                  </a:lnTo>
                  <a:cubicBezTo>
                    <a:pt x="480" y="4109"/>
                    <a:pt x="477" y="4112"/>
                    <a:pt x="472" y="4112"/>
                  </a:cubicBezTo>
                  <a:lnTo>
                    <a:pt x="8" y="4112"/>
                  </a:lnTo>
                  <a:cubicBezTo>
                    <a:pt x="4" y="4112"/>
                    <a:pt x="0" y="4109"/>
                    <a:pt x="0" y="4104"/>
                  </a:cubicBezTo>
                  <a:lnTo>
                    <a:pt x="0" y="8"/>
                  </a:lnTo>
                  <a:close/>
                  <a:moveTo>
                    <a:pt x="16" y="4104"/>
                  </a:moveTo>
                  <a:lnTo>
                    <a:pt x="8" y="4096"/>
                  </a:lnTo>
                  <a:lnTo>
                    <a:pt x="472" y="4096"/>
                  </a:lnTo>
                  <a:lnTo>
                    <a:pt x="464" y="4104"/>
                  </a:lnTo>
                  <a:lnTo>
                    <a:pt x="464" y="8"/>
                  </a:lnTo>
                  <a:lnTo>
                    <a:pt x="472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4104"/>
                  </a:lnTo>
                  <a:close/>
                </a:path>
              </a:pathLst>
            </a:custGeom>
            <a:solidFill>
              <a:srgbClr val="FFC000"/>
            </a:solidFill>
            <a:ln w="9525" cap="flat">
              <a:solidFill>
                <a:srgbClr val="FFC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24" name="Rectangle 32"/>
            <p:cNvSpPr>
              <a:spLocks noChangeArrowheads="1"/>
            </p:cNvSpPr>
            <p:nvPr/>
          </p:nvSpPr>
          <p:spPr bwMode="auto">
            <a:xfrm>
              <a:off x="1465263" y="3200400"/>
              <a:ext cx="276225" cy="2308225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25" name="Freeform 33"/>
            <p:cNvSpPr>
              <a:spLocks noEditPoints="1"/>
            </p:cNvSpPr>
            <p:nvPr/>
          </p:nvSpPr>
          <p:spPr bwMode="auto">
            <a:xfrm>
              <a:off x="1460500" y="3195638"/>
              <a:ext cx="285750" cy="231775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472" y="0"/>
                </a:cxn>
                <a:cxn ang="0">
                  <a:pos x="480" y="8"/>
                </a:cxn>
                <a:cxn ang="0">
                  <a:pos x="480" y="3880"/>
                </a:cxn>
                <a:cxn ang="0">
                  <a:pos x="472" y="3888"/>
                </a:cxn>
                <a:cxn ang="0">
                  <a:pos x="8" y="3888"/>
                </a:cxn>
                <a:cxn ang="0">
                  <a:pos x="0" y="3880"/>
                </a:cxn>
                <a:cxn ang="0">
                  <a:pos x="0" y="8"/>
                </a:cxn>
                <a:cxn ang="0">
                  <a:pos x="16" y="3880"/>
                </a:cxn>
                <a:cxn ang="0">
                  <a:pos x="8" y="3872"/>
                </a:cxn>
                <a:cxn ang="0">
                  <a:pos x="472" y="3872"/>
                </a:cxn>
                <a:cxn ang="0">
                  <a:pos x="464" y="3880"/>
                </a:cxn>
                <a:cxn ang="0">
                  <a:pos x="464" y="8"/>
                </a:cxn>
                <a:cxn ang="0">
                  <a:pos x="472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3880"/>
                </a:cxn>
              </a:cxnLst>
              <a:rect l="0" t="0" r="r" b="b"/>
              <a:pathLst>
                <a:path w="480" h="388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472" y="0"/>
                  </a:lnTo>
                  <a:cubicBezTo>
                    <a:pt x="477" y="0"/>
                    <a:pt x="480" y="4"/>
                    <a:pt x="480" y="8"/>
                  </a:cubicBezTo>
                  <a:lnTo>
                    <a:pt x="480" y="3880"/>
                  </a:lnTo>
                  <a:cubicBezTo>
                    <a:pt x="480" y="3885"/>
                    <a:pt x="477" y="3888"/>
                    <a:pt x="472" y="3888"/>
                  </a:cubicBezTo>
                  <a:lnTo>
                    <a:pt x="8" y="3888"/>
                  </a:lnTo>
                  <a:cubicBezTo>
                    <a:pt x="4" y="3888"/>
                    <a:pt x="0" y="3885"/>
                    <a:pt x="0" y="3880"/>
                  </a:cubicBezTo>
                  <a:lnTo>
                    <a:pt x="0" y="8"/>
                  </a:lnTo>
                  <a:close/>
                  <a:moveTo>
                    <a:pt x="16" y="3880"/>
                  </a:moveTo>
                  <a:lnTo>
                    <a:pt x="8" y="3872"/>
                  </a:lnTo>
                  <a:lnTo>
                    <a:pt x="472" y="3872"/>
                  </a:lnTo>
                  <a:lnTo>
                    <a:pt x="464" y="3880"/>
                  </a:lnTo>
                  <a:lnTo>
                    <a:pt x="464" y="8"/>
                  </a:lnTo>
                  <a:lnTo>
                    <a:pt x="472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3880"/>
                  </a:lnTo>
                  <a:close/>
                </a:path>
              </a:pathLst>
            </a:custGeom>
            <a:solidFill>
              <a:srgbClr val="FF6600"/>
            </a:solidFill>
            <a:ln w="9525" cap="flat">
              <a:solidFill>
                <a:srgbClr val="FF66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26" name="Rectangle 34"/>
            <p:cNvSpPr>
              <a:spLocks noChangeArrowheads="1"/>
            </p:cNvSpPr>
            <p:nvPr/>
          </p:nvSpPr>
          <p:spPr bwMode="auto">
            <a:xfrm>
              <a:off x="2951163" y="3008313"/>
              <a:ext cx="276225" cy="2500312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27" name="Freeform 35"/>
            <p:cNvSpPr>
              <a:spLocks noEditPoints="1"/>
            </p:cNvSpPr>
            <p:nvPr/>
          </p:nvSpPr>
          <p:spPr bwMode="auto">
            <a:xfrm>
              <a:off x="2946400" y="3003550"/>
              <a:ext cx="285750" cy="250983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472" y="0"/>
                </a:cxn>
                <a:cxn ang="0">
                  <a:pos x="480" y="8"/>
                </a:cxn>
                <a:cxn ang="0">
                  <a:pos x="480" y="4200"/>
                </a:cxn>
                <a:cxn ang="0">
                  <a:pos x="472" y="4208"/>
                </a:cxn>
                <a:cxn ang="0">
                  <a:pos x="8" y="4208"/>
                </a:cxn>
                <a:cxn ang="0">
                  <a:pos x="0" y="4200"/>
                </a:cxn>
                <a:cxn ang="0">
                  <a:pos x="0" y="8"/>
                </a:cxn>
                <a:cxn ang="0">
                  <a:pos x="16" y="4200"/>
                </a:cxn>
                <a:cxn ang="0">
                  <a:pos x="8" y="4192"/>
                </a:cxn>
                <a:cxn ang="0">
                  <a:pos x="472" y="4192"/>
                </a:cxn>
                <a:cxn ang="0">
                  <a:pos x="464" y="4200"/>
                </a:cxn>
                <a:cxn ang="0">
                  <a:pos x="464" y="8"/>
                </a:cxn>
                <a:cxn ang="0">
                  <a:pos x="472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4200"/>
                </a:cxn>
              </a:cxnLst>
              <a:rect l="0" t="0" r="r" b="b"/>
              <a:pathLst>
                <a:path w="480" h="420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472" y="0"/>
                  </a:lnTo>
                  <a:cubicBezTo>
                    <a:pt x="477" y="0"/>
                    <a:pt x="480" y="4"/>
                    <a:pt x="480" y="8"/>
                  </a:cubicBezTo>
                  <a:lnTo>
                    <a:pt x="480" y="4200"/>
                  </a:lnTo>
                  <a:cubicBezTo>
                    <a:pt x="480" y="4205"/>
                    <a:pt x="477" y="4208"/>
                    <a:pt x="472" y="4208"/>
                  </a:cubicBezTo>
                  <a:lnTo>
                    <a:pt x="8" y="4208"/>
                  </a:lnTo>
                  <a:cubicBezTo>
                    <a:pt x="4" y="4208"/>
                    <a:pt x="0" y="4205"/>
                    <a:pt x="0" y="4200"/>
                  </a:cubicBezTo>
                  <a:lnTo>
                    <a:pt x="0" y="8"/>
                  </a:lnTo>
                  <a:close/>
                  <a:moveTo>
                    <a:pt x="16" y="4200"/>
                  </a:moveTo>
                  <a:lnTo>
                    <a:pt x="8" y="4192"/>
                  </a:lnTo>
                  <a:lnTo>
                    <a:pt x="472" y="4192"/>
                  </a:lnTo>
                  <a:lnTo>
                    <a:pt x="464" y="4200"/>
                  </a:lnTo>
                  <a:lnTo>
                    <a:pt x="464" y="8"/>
                  </a:lnTo>
                  <a:lnTo>
                    <a:pt x="472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4200"/>
                  </a:lnTo>
                  <a:close/>
                </a:path>
              </a:pathLst>
            </a:custGeom>
            <a:solidFill>
              <a:srgbClr val="FF6600"/>
            </a:solidFill>
            <a:ln w="9525" cap="flat">
              <a:solidFill>
                <a:srgbClr val="FF66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28" name="Rectangle 36"/>
            <p:cNvSpPr>
              <a:spLocks noChangeArrowheads="1"/>
            </p:cNvSpPr>
            <p:nvPr/>
          </p:nvSpPr>
          <p:spPr bwMode="auto">
            <a:xfrm>
              <a:off x="5935663" y="3714750"/>
              <a:ext cx="276225" cy="1793875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29" name="Freeform 37"/>
            <p:cNvSpPr>
              <a:spLocks noEditPoints="1"/>
            </p:cNvSpPr>
            <p:nvPr/>
          </p:nvSpPr>
          <p:spPr bwMode="auto">
            <a:xfrm>
              <a:off x="5930900" y="3709988"/>
              <a:ext cx="285750" cy="180340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472" y="0"/>
                </a:cxn>
                <a:cxn ang="0">
                  <a:pos x="480" y="8"/>
                </a:cxn>
                <a:cxn ang="0">
                  <a:pos x="480" y="3016"/>
                </a:cxn>
                <a:cxn ang="0">
                  <a:pos x="472" y="3024"/>
                </a:cxn>
                <a:cxn ang="0">
                  <a:pos x="8" y="3024"/>
                </a:cxn>
                <a:cxn ang="0">
                  <a:pos x="0" y="3016"/>
                </a:cxn>
                <a:cxn ang="0">
                  <a:pos x="0" y="8"/>
                </a:cxn>
                <a:cxn ang="0">
                  <a:pos x="16" y="3016"/>
                </a:cxn>
                <a:cxn ang="0">
                  <a:pos x="8" y="3008"/>
                </a:cxn>
                <a:cxn ang="0">
                  <a:pos x="472" y="3008"/>
                </a:cxn>
                <a:cxn ang="0">
                  <a:pos x="464" y="3016"/>
                </a:cxn>
                <a:cxn ang="0">
                  <a:pos x="464" y="8"/>
                </a:cxn>
                <a:cxn ang="0">
                  <a:pos x="472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3016"/>
                </a:cxn>
              </a:cxnLst>
              <a:rect l="0" t="0" r="r" b="b"/>
              <a:pathLst>
                <a:path w="480" h="3024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472" y="0"/>
                  </a:lnTo>
                  <a:cubicBezTo>
                    <a:pt x="477" y="0"/>
                    <a:pt x="480" y="4"/>
                    <a:pt x="480" y="8"/>
                  </a:cubicBezTo>
                  <a:lnTo>
                    <a:pt x="480" y="3016"/>
                  </a:lnTo>
                  <a:cubicBezTo>
                    <a:pt x="480" y="3021"/>
                    <a:pt x="477" y="3024"/>
                    <a:pt x="472" y="3024"/>
                  </a:cubicBezTo>
                  <a:lnTo>
                    <a:pt x="8" y="3024"/>
                  </a:lnTo>
                  <a:cubicBezTo>
                    <a:pt x="4" y="3024"/>
                    <a:pt x="0" y="3021"/>
                    <a:pt x="0" y="3016"/>
                  </a:cubicBezTo>
                  <a:lnTo>
                    <a:pt x="0" y="8"/>
                  </a:lnTo>
                  <a:close/>
                  <a:moveTo>
                    <a:pt x="16" y="3016"/>
                  </a:moveTo>
                  <a:lnTo>
                    <a:pt x="8" y="3008"/>
                  </a:lnTo>
                  <a:lnTo>
                    <a:pt x="472" y="3008"/>
                  </a:lnTo>
                  <a:lnTo>
                    <a:pt x="464" y="3016"/>
                  </a:lnTo>
                  <a:lnTo>
                    <a:pt x="464" y="8"/>
                  </a:lnTo>
                  <a:lnTo>
                    <a:pt x="472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3016"/>
                  </a:lnTo>
                  <a:close/>
                </a:path>
              </a:pathLst>
            </a:custGeom>
            <a:solidFill>
              <a:srgbClr val="FF6600"/>
            </a:solidFill>
            <a:ln w="9525" cap="flat">
              <a:solidFill>
                <a:srgbClr val="FF66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30" name="Rectangle 38"/>
            <p:cNvSpPr>
              <a:spLocks noChangeArrowheads="1"/>
            </p:cNvSpPr>
            <p:nvPr/>
          </p:nvSpPr>
          <p:spPr bwMode="auto">
            <a:xfrm>
              <a:off x="7421563" y="3267075"/>
              <a:ext cx="276225" cy="2241550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31" name="Freeform 39"/>
            <p:cNvSpPr>
              <a:spLocks noEditPoints="1"/>
            </p:cNvSpPr>
            <p:nvPr/>
          </p:nvSpPr>
          <p:spPr bwMode="auto">
            <a:xfrm>
              <a:off x="7416800" y="3262313"/>
              <a:ext cx="285750" cy="2251075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472" y="0"/>
                </a:cxn>
                <a:cxn ang="0">
                  <a:pos x="480" y="8"/>
                </a:cxn>
                <a:cxn ang="0">
                  <a:pos x="480" y="3768"/>
                </a:cxn>
                <a:cxn ang="0">
                  <a:pos x="472" y="3776"/>
                </a:cxn>
                <a:cxn ang="0">
                  <a:pos x="8" y="3776"/>
                </a:cxn>
                <a:cxn ang="0">
                  <a:pos x="0" y="3768"/>
                </a:cxn>
                <a:cxn ang="0">
                  <a:pos x="0" y="8"/>
                </a:cxn>
                <a:cxn ang="0">
                  <a:pos x="16" y="3768"/>
                </a:cxn>
                <a:cxn ang="0">
                  <a:pos x="8" y="3760"/>
                </a:cxn>
                <a:cxn ang="0">
                  <a:pos x="472" y="3760"/>
                </a:cxn>
                <a:cxn ang="0">
                  <a:pos x="464" y="3768"/>
                </a:cxn>
                <a:cxn ang="0">
                  <a:pos x="464" y="8"/>
                </a:cxn>
                <a:cxn ang="0">
                  <a:pos x="472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3768"/>
                </a:cxn>
              </a:cxnLst>
              <a:rect l="0" t="0" r="r" b="b"/>
              <a:pathLst>
                <a:path w="480" h="3776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472" y="0"/>
                  </a:lnTo>
                  <a:cubicBezTo>
                    <a:pt x="477" y="0"/>
                    <a:pt x="480" y="4"/>
                    <a:pt x="480" y="8"/>
                  </a:cubicBezTo>
                  <a:lnTo>
                    <a:pt x="480" y="3768"/>
                  </a:lnTo>
                  <a:cubicBezTo>
                    <a:pt x="480" y="3773"/>
                    <a:pt x="477" y="3776"/>
                    <a:pt x="472" y="3776"/>
                  </a:cubicBezTo>
                  <a:lnTo>
                    <a:pt x="8" y="3776"/>
                  </a:lnTo>
                  <a:cubicBezTo>
                    <a:pt x="4" y="3776"/>
                    <a:pt x="0" y="3773"/>
                    <a:pt x="0" y="3768"/>
                  </a:cubicBezTo>
                  <a:lnTo>
                    <a:pt x="0" y="8"/>
                  </a:lnTo>
                  <a:close/>
                  <a:moveTo>
                    <a:pt x="16" y="3768"/>
                  </a:moveTo>
                  <a:lnTo>
                    <a:pt x="8" y="3760"/>
                  </a:lnTo>
                  <a:lnTo>
                    <a:pt x="472" y="3760"/>
                  </a:lnTo>
                  <a:lnTo>
                    <a:pt x="464" y="3768"/>
                  </a:lnTo>
                  <a:lnTo>
                    <a:pt x="464" y="8"/>
                  </a:lnTo>
                  <a:lnTo>
                    <a:pt x="472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3768"/>
                  </a:lnTo>
                  <a:close/>
                </a:path>
              </a:pathLst>
            </a:custGeom>
            <a:solidFill>
              <a:srgbClr val="FF6600"/>
            </a:solidFill>
            <a:ln w="9525" cap="flat">
              <a:solidFill>
                <a:srgbClr val="FF66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32" name="Rectangle 40"/>
            <p:cNvSpPr>
              <a:spLocks noChangeArrowheads="1"/>
            </p:cNvSpPr>
            <p:nvPr/>
          </p:nvSpPr>
          <p:spPr bwMode="auto">
            <a:xfrm>
              <a:off x="1741488" y="3286125"/>
              <a:ext cx="276225" cy="2222500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33" name="Freeform 41"/>
            <p:cNvSpPr>
              <a:spLocks noEditPoints="1"/>
            </p:cNvSpPr>
            <p:nvPr/>
          </p:nvSpPr>
          <p:spPr bwMode="auto">
            <a:xfrm>
              <a:off x="1736725" y="3281363"/>
              <a:ext cx="285750" cy="2232025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472" y="0"/>
                </a:cxn>
                <a:cxn ang="0">
                  <a:pos x="480" y="8"/>
                </a:cxn>
                <a:cxn ang="0">
                  <a:pos x="480" y="3736"/>
                </a:cxn>
                <a:cxn ang="0">
                  <a:pos x="472" y="3744"/>
                </a:cxn>
                <a:cxn ang="0">
                  <a:pos x="8" y="3744"/>
                </a:cxn>
                <a:cxn ang="0">
                  <a:pos x="0" y="3736"/>
                </a:cxn>
                <a:cxn ang="0">
                  <a:pos x="0" y="8"/>
                </a:cxn>
                <a:cxn ang="0">
                  <a:pos x="16" y="3736"/>
                </a:cxn>
                <a:cxn ang="0">
                  <a:pos x="8" y="3728"/>
                </a:cxn>
                <a:cxn ang="0">
                  <a:pos x="472" y="3728"/>
                </a:cxn>
                <a:cxn ang="0">
                  <a:pos x="464" y="3736"/>
                </a:cxn>
                <a:cxn ang="0">
                  <a:pos x="464" y="8"/>
                </a:cxn>
                <a:cxn ang="0">
                  <a:pos x="472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3736"/>
                </a:cxn>
              </a:cxnLst>
              <a:rect l="0" t="0" r="r" b="b"/>
              <a:pathLst>
                <a:path w="480" h="3744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472" y="0"/>
                  </a:lnTo>
                  <a:cubicBezTo>
                    <a:pt x="477" y="0"/>
                    <a:pt x="480" y="4"/>
                    <a:pt x="480" y="8"/>
                  </a:cubicBezTo>
                  <a:lnTo>
                    <a:pt x="480" y="3736"/>
                  </a:lnTo>
                  <a:cubicBezTo>
                    <a:pt x="480" y="3741"/>
                    <a:pt x="477" y="3744"/>
                    <a:pt x="472" y="3744"/>
                  </a:cubicBezTo>
                  <a:lnTo>
                    <a:pt x="8" y="3744"/>
                  </a:lnTo>
                  <a:cubicBezTo>
                    <a:pt x="4" y="3744"/>
                    <a:pt x="0" y="3741"/>
                    <a:pt x="0" y="3736"/>
                  </a:cubicBezTo>
                  <a:lnTo>
                    <a:pt x="0" y="8"/>
                  </a:lnTo>
                  <a:close/>
                  <a:moveTo>
                    <a:pt x="16" y="3736"/>
                  </a:moveTo>
                  <a:lnTo>
                    <a:pt x="8" y="3728"/>
                  </a:lnTo>
                  <a:lnTo>
                    <a:pt x="472" y="3728"/>
                  </a:lnTo>
                  <a:lnTo>
                    <a:pt x="464" y="3736"/>
                  </a:lnTo>
                  <a:lnTo>
                    <a:pt x="464" y="8"/>
                  </a:lnTo>
                  <a:lnTo>
                    <a:pt x="472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3736"/>
                  </a:lnTo>
                  <a:close/>
                </a:path>
              </a:pathLst>
            </a:custGeom>
            <a:solidFill>
              <a:srgbClr val="FF0000"/>
            </a:solidFill>
            <a:ln w="9525" cap="flat">
              <a:solidFill>
                <a:srgbClr val="FF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34" name="Rectangle 42"/>
            <p:cNvSpPr>
              <a:spLocks noChangeArrowheads="1"/>
            </p:cNvSpPr>
            <p:nvPr/>
          </p:nvSpPr>
          <p:spPr bwMode="auto">
            <a:xfrm>
              <a:off x="3227388" y="2998788"/>
              <a:ext cx="277812" cy="2509837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35" name="Freeform 43"/>
            <p:cNvSpPr>
              <a:spLocks noEditPoints="1"/>
            </p:cNvSpPr>
            <p:nvPr/>
          </p:nvSpPr>
          <p:spPr bwMode="auto">
            <a:xfrm>
              <a:off x="3222625" y="2994025"/>
              <a:ext cx="287338" cy="2519363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472" y="0"/>
                </a:cxn>
                <a:cxn ang="0">
                  <a:pos x="480" y="8"/>
                </a:cxn>
                <a:cxn ang="0">
                  <a:pos x="480" y="4216"/>
                </a:cxn>
                <a:cxn ang="0">
                  <a:pos x="472" y="4224"/>
                </a:cxn>
                <a:cxn ang="0">
                  <a:pos x="8" y="4224"/>
                </a:cxn>
                <a:cxn ang="0">
                  <a:pos x="0" y="4216"/>
                </a:cxn>
                <a:cxn ang="0">
                  <a:pos x="0" y="8"/>
                </a:cxn>
                <a:cxn ang="0">
                  <a:pos x="16" y="4216"/>
                </a:cxn>
                <a:cxn ang="0">
                  <a:pos x="8" y="4208"/>
                </a:cxn>
                <a:cxn ang="0">
                  <a:pos x="472" y="4208"/>
                </a:cxn>
                <a:cxn ang="0">
                  <a:pos x="464" y="4216"/>
                </a:cxn>
                <a:cxn ang="0">
                  <a:pos x="464" y="8"/>
                </a:cxn>
                <a:cxn ang="0">
                  <a:pos x="472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4216"/>
                </a:cxn>
              </a:cxnLst>
              <a:rect l="0" t="0" r="r" b="b"/>
              <a:pathLst>
                <a:path w="480" h="4224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472" y="0"/>
                  </a:lnTo>
                  <a:cubicBezTo>
                    <a:pt x="477" y="0"/>
                    <a:pt x="480" y="4"/>
                    <a:pt x="480" y="8"/>
                  </a:cubicBezTo>
                  <a:lnTo>
                    <a:pt x="480" y="4216"/>
                  </a:lnTo>
                  <a:cubicBezTo>
                    <a:pt x="480" y="4221"/>
                    <a:pt x="477" y="4224"/>
                    <a:pt x="472" y="4224"/>
                  </a:cubicBezTo>
                  <a:lnTo>
                    <a:pt x="8" y="4224"/>
                  </a:lnTo>
                  <a:cubicBezTo>
                    <a:pt x="4" y="4224"/>
                    <a:pt x="0" y="4221"/>
                    <a:pt x="0" y="4216"/>
                  </a:cubicBezTo>
                  <a:lnTo>
                    <a:pt x="0" y="8"/>
                  </a:lnTo>
                  <a:close/>
                  <a:moveTo>
                    <a:pt x="16" y="4216"/>
                  </a:moveTo>
                  <a:lnTo>
                    <a:pt x="8" y="4208"/>
                  </a:lnTo>
                  <a:lnTo>
                    <a:pt x="472" y="4208"/>
                  </a:lnTo>
                  <a:lnTo>
                    <a:pt x="464" y="4216"/>
                  </a:lnTo>
                  <a:lnTo>
                    <a:pt x="464" y="8"/>
                  </a:lnTo>
                  <a:lnTo>
                    <a:pt x="472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4216"/>
                  </a:lnTo>
                  <a:close/>
                </a:path>
              </a:pathLst>
            </a:custGeom>
            <a:solidFill>
              <a:srgbClr val="FF0000"/>
            </a:solidFill>
            <a:ln w="9525" cap="flat">
              <a:solidFill>
                <a:srgbClr val="FF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36" name="Rectangle 44"/>
            <p:cNvSpPr>
              <a:spLocks noChangeArrowheads="1"/>
            </p:cNvSpPr>
            <p:nvPr/>
          </p:nvSpPr>
          <p:spPr bwMode="auto">
            <a:xfrm>
              <a:off x="6211888" y="4162425"/>
              <a:ext cx="276225" cy="1346200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37" name="Freeform 45"/>
            <p:cNvSpPr>
              <a:spLocks noEditPoints="1"/>
            </p:cNvSpPr>
            <p:nvPr/>
          </p:nvSpPr>
          <p:spPr bwMode="auto">
            <a:xfrm>
              <a:off x="6207125" y="4157663"/>
              <a:ext cx="285750" cy="1355725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472" y="0"/>
                </a:cxn>
                <a:cxn ang="0">
                  <a:pos x="480" y="8"/>
                </a:cxn>
                <a:cxn ang="0">
                  <a:pos x="480" y="2264"/>
                </a:cxn>
                <a:cxn ang="0">
                  <a:pos x="472" y="2272"/>
                </a:cxn>
                <a:cxn ang="0">
                  <a:pos x="8" y="2272"/>
                </a:cxn>
                <a:cxn ang="0">
                  <a:pos x="0" y="2264"/>
                </a:cxn>
                <a:cxn ang="0">
                  <a:pos x="0" y="8"/>
                </a:cxn>
                <a:cxn ang="0">
                  <a:pos x="16" y="2264"/>
                </a:cxn>
                <a:cxn ang="0">
                  <a:pos x="8" y="2256"/>
                </a:cxn>
                <a:cxn ang="0">
                  <a:pos x="472" y="2256"/>
                </a:cxn>
                <a:cxn ang="0">
                  <a:pos x="464" y="2264"/>
                </a:cxn>
                <a:cxn ang="0">
                  <a:pos x="464" y="8"/>
                </a:cxn>
                <a:cxn ang="0">
                  <a:pos x="472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2264"/>
                </a:cxn>
              </a:cxnLst>
              <a:rect l="0" t="0" r="r" b="b"/>
              <a:pathLst>
                <a:path w="480" h="2272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472" y="0"/>
                  </a:lnTo>
                  <a:cubicBezTo>
                    <a:pt x="477" y="0"/>
                    <a:pt x="480" y="4"/>
                    <a:pt x="480" y="8"/>
                  </a:cubicBezTo>
                  <a:lnTo>
                    <a:pt x="480" y="2264"/>
                  </a:lnTo>
                  <a:cubicBezTo>
                    <a:pt x="480" y="2269"/>
                    <a:pt x="477" y="2272"/>
                    <a:pt x="472" y="2272"/>
                  </a:cubicBezTo>
                  <a:lnTo>
                    <a:pt x="8" y="2272"/>
                  </a:lnTo>
                  <a:cubicBezTo>
                    <a:pt x="4" y="2272"/>
                    <a:pt x="0" y="2269"/>
                    <a:pt x="0" y="2264"/>
                  </a:cubicBezTo>
                  <a:lnTo>
                    <a:pt x="0" y="8"/>
                  </a:lnTo>
                  <a:close/>
                  <a:moveTo>
                    <a:pt x="16" y="2264"/>
                  </a:moveTo>
                  <a:lnTo>
                    <a:pt x="8" y="2256"/>
                  </a:lnTo>
                  <a:lnTo>
                    <a:pt x="472" y="2256"/>
                  </a:lnTo>
                  <a:lnTo>
                    <a:pt x="464" y="2264"/>
                  </a:lnTo>
                  <a:lnTo>
                    <a:pt x="464" y="8"/>
                  </a:lnTo>
                  <a:lnTo>
                    <a:pt x="472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2264"/>
                  </a:lnTo>
                  <a:close/>
                </a:path>
              </a:pathLst>
            </a:custGeom>
            <a:solidFill>
              <a:srgbClr val="FF0000"/>
            </a:solidFill>
            <a:ln w="9525" cap="flat">
              <a:solidFill>
                <a:srgbClr val="FF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38" name="Rectangle 46"/>
            <p:cNvSpPr>
              <a:spLocks noChangeArrowheads="1"/>
            </p:cNvSpPr>
            <p:nvPr/>
          </p:nvSpPr>
          <p:spPr bwMode="auto">
            <a:xfrm>
              <a:off x="7697788" y="2817813"/>
              <a:ext cx="277812" cy="2690812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39" name="Freeform 47"/>
            <p:cNvSpPr>
              <a:spLocks noEditPoints="1"/>
            </p:cNvSpPr>
            <p:nvPr/>
          </p:nvSpPr>
          <p:spPr bwMode="auto">
            <a:xfrm>
              <a:off x="7693025" y="2813050"/>
              <a:ext cx="287338" cy="270033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472" y="0"/>
                </a:cxn>
                <a:cxn ang="0">
                  <a:pos x="480" y="8"/>
                </a:cxn>
                <a:cxn ang="0">
                  <a:pos x="480" y="4520"/>
                </a:cxn>
                <a:cxn ang="0">
                  <a:pos x="472" y="4528"/>
                </a:cxn>
                <a:cxn ang="0">
                  <a:pos x="8" y="4528"/>
                </a:cxn>
                <a:cxn ang="0">
                  <a:pos x="0" y="4520"/>
                </a:cxn>
                <a:cxn ang="0">
                  <a:pos x="0" y="8"/>
                </a:cxn>
                <a:cxn ang="0">
                  <a:pos x="16" y="4520"/>
                </a:cxn>
                <a:cxn ang="0">
                  <a:pos x="8" y="4512"/>
                </a:cxn>
                <a:cxn ang="0">
                  <a:pos x="472" y="4512"/>
                </a:cxn>
                <a:cxn ang="0">
                  <a:pos x="464" y="4520"/>
                </a:cxn>
                <a:cxn ang="0">
                  <a:pos x="464" y="8"/>
                </a:cxn>
                <a:cxn ang="0">
                  <a:pos x="472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4520"/>
                </a:cxn>
              </a:cxnLst>
              <a:rect l="0" t="0" r="r" b="b"/>
              <a:pathLst>
                <a:path w="480" h="4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472" y="0"/>
                  </a:lnTo>
                  <a:cubicBezTo>
                    <a:pt x="477" y="0"/>
                    <a:pt x="480" y="4"/>
                    <a:pt x="480" y="8"/>
                  </a:cubicBezTo>
                  <a:lnTo>
                    <a:pt x="480" y="4520"/>
                  </a:lnTo>
                  <a:cubicBezTo>
                    <a:pt x="480" y="4525"/>
                    <a:pt x="477" y="4528"/>
                    <a:pt x="472" y="4528"/>
                  </a:cubicBezTo>
                  <a:lnTo>
                    <a:pt x="8" y="4528"/>
                  </a:lnTo>
                  <a:cubicBezTo>
                    <a:pt x="4" y="4528"/>
                    <a:pt x="0" y="4525"/>
                    <a:pt x="0" y="4520"/>
                  </a:cubicBezTo>
                  <a:lnTo>
                    <a:pt x="0" y="8"/>
                  </a:lnTo>
                  <a:close/>
                  <a:moveTo>
                    <a:pt x="16" y="4520"/>
                  </a:moveTo>
                  <a:lnTo>
                    <a:pt x="8" y="4512"/>
                  </a:lnTo>
                  <a:lnTo>
                    <a:pt x="472" y="4512"/>
                  </a:lnTo>
                  <a:lnTo>
                    <a:pt x="464" y="4520"/>
                  </a:lnTo>
                  <a:lnTo>
                    <a:pt x="464" y="8"/>
                  </a:lnTo>
                  <a:lnTo>
                    <a:pt x="472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4520"/>
                  </a:lnTo>
                  <a:close/>
                </a:path>
              </a:pathLst>
            </a:custGeom>
            <a:solidFill>
              <a:srgbClr val="FF0000"/>
            </a:solidFill>
            <a:ln w="9525" cap="flat">
              <a:solidFill>
                <a:srgbClr val="FF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40" name="Rectangle 48"/>
            <p:cNvSpPr>
              <a:spLocks noChangeArrowheads="1"/>
            </p:cNvSpPr>
            <p:nvPr/>
          </p:nvSpPr>
          <p:spPr bwMode="auto">
            <a:xfrm>
              <a:off x="2017713" y="3105150"/>
              <a:ext cx="276225" cy="2403475"/>
            </a:xfrm>
            <a:prstGeom prst="rect">
              <a:avLst/>
            </a:prstGeom>
            <a:solidFill>
              <a:srgbClr val="99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41" name="Freeform 49"/>
            <p:cNvSpPr>
              <a:spLocks noEditPoints="1"/>
            </p:cNvSpPr>
            <p:nvPr/>
          </p:nvSpPr>
          <p:spPr bwMode="auto">
            <a:xfrm>
              <a:off x="2012950" y="3100388"/>
              <a:ext cx="285750" cy="241300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472" y="0"/>
                </a:cxn>
                <a:cxn ang="0">
                  <a:pos x="480" y="8"/>
                </a:cxn>
                <a:cxn ang="0">
                  <a:pos x="480" y="4040"/>
                </a:cxn>
                <a:cxn ang="0">
                  <a:pos x="472" y="4048"/>
                </a:cxn>
                <a:cxn ang="0">
                  <a:pos x="8" y="4048"/>
                </a:cxn>
                <a:cxn ang="0">
                  <a:pos x="0" y="4040"/>
                </a:cxn>
                <a:cxn ang="0">
                  <a:pos x="0" y="8"/>
                </a:cxn>
                <a:cxn ang="0">
                  <a:pos x="16" y="4040"/>
                </a:cxn>
                <a:cxn ang="0">
                  <a:pos x="8" y="4032"/>
                </a:cxn>
                <a:cxn ang="0">
                  <a:pos x="472" y="4032"/>
                </a:cxn>
                <a:cxn ang="0">
                  <a:pos x="464" y="4040"/>
                </a:cxn>
                <a:cxn ang="0">
                  <a:pos x="464" y="8"/>
                </a:cxn>
                <a:cxn ang="0">
                  <a:pos x="472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4040"/>
                </a:cxn>
              </a:cxnLst>
              <a:rect l="0" t="0" r="r" b="b"/>
              <a:pathLst>
                <a:path w="480" h="404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472" y="0"/>
                  </a:lnTo>
                  <a:cubicBezTo>
                    <a:pt x="477" y="0"/>
                    <a:pt x="480" y="4"/>
                    <a:pt x="480" y="8"/>
                  </a:cubicBezTo>
                  <a:lnTo>
                    <a:pt x="480" y="4040"/>
                  </a:lnTo>
                  <a:cubicBezTo>
                    <a:pt x="480" y="4045"/>
                    <a:pt x="477" y="4048"/>
                    <a:pt x="472" y="4048"/>
                  </a:cubicBezTo>
                  <a:lnTo>
                    <a:pt x="8" y="4048"/>
                  </a:lnTo>
                  <a:cubicBezTo>
                    <a:pt x="4" y="4048"/>
                    <a:pt x="0" y="4045"/>
                    <a:pt x="0" y="4040"/>
                  </a:cubicBezTo>
                  <a:lnTo>
                    <a:pt x="0" y="8"/>
                  </a:lnTo>
                  <a:close/>
                  <a:moveTo>
                    <a:pt x="16" y="4040"/>
                  </a:moveTo>
                  <a:lnTo>
                    <a:pt x="8" y="4032"/>
                  </a:lnTo>
                  <a:lnTo>
                    <a:pt x="472" y="4032"/>
                  </a:lnTo>
                  <a:lnTo>
                    <a:pt x="464" y="4040"/>
                  </a:lnTo>
                  <a:lnTo>
                    <a:pt x="464" y="8"/>
                  </a:lnTo>
                  <a:lnTo>
                    <a:pt x="472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4040"/>
                  </a:lnTo>
                  <a:close/>
                </a:path>
              </a:pathLst>
            </a:custGeom>
            <a:solidFill>
              <a:srgbClr val="990000"/>
            </a:solidFill>
            <a:ln w="9525" cap="flat">
              <a:solidFill>
                <a:srgbClr val="99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42" name="Rectangle 50"/>
            <p:cNvSpPr>
              <a:spLocks noChangeArrowheads="1"/>
            </p:cNvSpPr>
            <p:nvPr/>
          </p:nvSpPr>
          <p:spPr bwMode="auto">
            <a:xfrm>
              <a:off x="3505200" y="3105150"/>
              <a:ext cx="276225" cy="2403475"/>
            </a:xfrm>
            <a:prstGeom prst="rect">
              <a:avLst/>
            </a:prstGeom>
            <a:solidFill>
              <a:srgbClr val="99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43" name="Freeform 51"/>
            <p:cNvSpPr>
              <a:spLocks noEditPoints="1"/>
            </p:cNvSpPr>
            <p:nvPr/>
          </p:nvSpPr>
          <p:spPr bwMode="auto">
            <a:xfrm>
              <a:off x="3500438" y="3100388"/>
              <a:ext cx="285750" cy="241300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472" y="0"/>
                </a:cxn>
                <a:cxn ang="0">
                  <a:pos x="480" y="8"/>
                </a:cxn>
                <a:cxn ang="0">
                  <a:pos x="480" y="4040"/>
                </a:cxn>
                <a:cxn ang="0">
                  <a:pos x="472" y="4048"/>
                </a:cxn>
                <a:cxn ang="0">
                  <a:pos x="8" y="4048"/>
                </a:cxn>
                <a:cxn ang="0">
                  <a:pos x="0" y="4040"/>
                </a:cxn>
                <a:cxn ang="0">
                  <a:pos x="0" y="8"/>
                </a:cxn>
                <a:cxn ang="0">
                  <a:pos x="16" y="4040"/>
                </a:cxn>
                <a:cxn ang="0">
                  <a:pos x="8" y="4032"/>
                </a:cxn>
                <a:cxn ang="0">
                  <a:pos x="472" y="4032"/>
                </a:cxn>
                <a:cxn ang="0">
                  <a:pos x="464" y="4040"/>
                </a:cxn>
                <a:cxn ang="0">
                  <a:pos x="464" y="8"/>
                </a:cxn>
                <a:cxn ang="0">
                  <a:pos x="472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4040"/>
                </a:cxn>
              </a:cxnLst>
              <a:rect l="0" t="0" r="r" b="b"/>
              <a:pathLst>
                <a:path w="480" h="404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472" y="0"/>
                  </a:lnTo>
                  <a:cubicBezTo>
                    <a:pt x="477" y="0"/>
                    <a:pt x="480" y="4"/>
                    <a:pt x="480" y="8"/>
                  </a:cubicBezTo>
                  <a:lnTo>
                    <a:pt x="480" y="4040"/>
                  </a:lnTo>
                  <a:cubicBezTo>
                    <a:pt x="480" y="4045"/>
                    <a:pt x="477" y="4048"/>
                    <a:pt x="472" y="4048"/>
                  </a:cubicBezTo>
                  <a:lnTo>
                    <a:pt x="8" y="4048"/>
                  </a:lnTo>
                  <a:cubicBezTo>
                    <a:pt x="4" y="4048"/>
                    <a:pt x="0" y="4045"/>
                    <a:pt x="0" y="4040"/>
                  </a:cubicBezTo>
                  <a:lnTo>
                    <a:pt x="0" y="8"/>
                  </a:lnTo>
                  <a:close/>
                  <a:moveTo>
                    <a:pt x="16" y="4040"/>
                  </a:moveTo>
                  <a:lnTo>
                    <a:pt x="8" y="4032"/>
                  </a:lnTo>
                  <a:lnTo>
                    <a:pt x="472" y="4032"/>
                  </a:lnTo>
                  <a:lnTo>
                    <a:pt x="464" y="4040"/>
                  </a:lnTo>
                  <a:lnTo>
                    <a:pt x="464" y="8"/>
                  </a:lnTo>
                  <a:lnTo>
                    <a:pt x="472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4040"/>
                  </a:lnTo>
                  <a:close/>
                </a:path>
              </a:pathLst>
            </a:custGeom>
            <a:solidFill>
              <a:srgbClr val="990000"/>
            </a:solidFill>
            <a:ln w="9525" cap="flat">
              <a:solidFill>
                <a:srgbClr val="99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44" name="Rectangle 52"/>
            <p:cNvSpPr>
              <a:spLocks noChangeArrowheads="1"/>
            </p:cNvSpPr>
            <p:nvPr/>
          </p:nvSpPr>
          <p:spPr bwMode="auto">
            <a:xfrm>
              <a:off x="6488113" y="3943350"/>
              <a:ext cx="276225" cy="1565275"/>
            </a:xfrm>
            <a:prstGeom prst="rect">
              <a:avLst/>
            </a:prstGeom>
            <a:solidFill>
              <a:srgbClr val="99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45" name="Freeform 53"/>
            <p:cNvSpPr>
              <a:spLocks noEditPoints="1"/>
            </p:cNvSpPr>
            <p:nvPr/>
          </p:nvSpPr>
          <p:spPr bwMode="auto">
            <a:xfrm>
              <a:off x="6483350" y="3938588"/>
              <a:ext cx="285750" cy="157480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472" y="0"/>
                </a:cxn>
                <a:cxn ang="0">
                  <a:pos x="480" y="8"/>
                </a:cxn>
                <a:cxn ang="0">
                  <a:pos x="480" y="2632"/>
                </a:cxn>
                <a:cxn ang="0">
                  <a:pos x="472" y="2640"/>
                </a:cxn>
                <a:cxn ang="0">
                  <a:pos x="8" y="2640"/>
                </a:cxn>
                <a:cxn ang="0">
                  <a:pos x="0" y="2632"/>
                </a:cxn>
                <a:cxn ang="0">
                  <a:pos x="0" y="8"/>
                </a:cxn>
                <a:cxn ang="0">
                  <a:pos x="16" y="2632"/>
                </a:cxn>
                <a:cxn ang="0">
                  <a:pos x="8" y="2624"/>
                </a:cxn>
                <a:cxn ang="0">
                  <a:pos x="472" y="2624"/>
                </a:cxn>
                <a:cxn ang="0">
                  <a:pos x="464" y="2632"/>
                </a:cxn>
                <a:cxn ang="0">
                  <a:pos x="464" y="8"/>
                </a:cxn>
                <a:cxn ang="0">
                  <a:pos x="472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2632"/>
                </a:cxn>
              </a:cxnLst>
              <a:rect l="0" t="0" r="r" b="b"/>
              <a:pathLst>
                <a:path w="480" h="2640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472" y="0"/>
                  </a:lnTo>
                  <a:cubicBezTo>
                    <a:pt x="477" y="0"/>
                    <a:pt x="480" y="4"/>
                    <a:pt x="480" y="8"/>
                  </a:cubicBezTo>
                  <a:lnTo>
                    <a:pt x="480" y="2632"/>
                  </a:lnTo>
                  <a:cubicBezTo>
                    <a:pt x="480" y="2637"/>
                    <a:pt x="477" y="2640"/>
                    <a:pt x="472" y="2640"/>
                  </a:cubicBezTo>
                  <a:lnTo>
                    <a:pt x="8" y="2640"/>
                  </a:lnTo>
                  <a:cubicBezTo>
                    <a:pt x="4" y="2640"/>
                    <a:pt x="0" y="2637"/>
                    <a:pt x="0" y="2632"/>
                  </a:cubicBezTo>
                  <a:lnTo>
                    <a:pt x="0" y="8"/>
                  </a:lnTo>
                  <a:close/>
                  <a:moveTo>
                    <a:pt x="16" y="2632"/>
                  </a:moveTo>
                  <a:lnTo>
                    <a:pt x="8" y="2624"/>
                  </a:lnTo>
                  <a:lnTo>
                    <a:pt x="472" y="2624"/>
                  </a:lnTo>
                  <a:lnTo>
                    <a:pt x="464" y="2632"/>
                  </a:lnTo>
                  <a:lnTo>
                    <a:pt x="464" y="8"/>
                  </a:lnTo>
                  <a:lnTo>
                    <a:pt x="472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2632"/>
                  </a:lnTo>
                  <a:close/>
                </a:path>
              </a:pathLst>
            </a:custGeom>
            <a:solidFill>
              <a:srgbClr val="990000"/>
            </a:solidFill>
            <a:ln w="9525" cap="flat">
              <a:solidFill>
                <a:srgbClr val="99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46" name="Rectangle 54"/>
            <p:cNvSpPr>
              <a:spLocks noChangeArrowheads="1"/>
            </p:cNvSpPr>
            <p:nvPr/>
          </p:nvSpPr>
          <p:spPr bwMode="auto">
            <a:xfrm>
              <a:off x="7975600" y="2817813"/>
              <a:ext cx="276225" cy="2690812"/>
            </a:xfrm>
            <a:prstGeom prst="rect">
              <a:avLst/>
            </a:prstGeom>
            <a:solidFill>
              <a:srgbClr val="99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47" name="Freeform 55"/>
            <p:cNvSpPr>
              <a:spLocks noEditPoints="1"/>
            </p:cNvSpPr>
            <p:nvPr/>
          </p:nvSpPr>
          <p:spPr bwMode="auto">
            <a:xfrm>
              <a:off x="7970838" y="2813050"/>
              <a:ext cx="285750" cy="270033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472" y="0"/>
                </a:cxn>
                <a:cxn ang="0">
                  <a:pos x="480" y="8"/>
                </a:cxn>
                <a:cxn ang="0">
                  <a:pos x="480" y="4520"/>
                </a:cxn>
                <a:cxn ang="0">
                  <a:pos x="472" y="4528"/>
                </a:cxn>
                <a:cxn ang="0">
                  <a:pos x="8" y="4528"/>
                </a:cxn>
                <a:cxn ang="0">
                  <a:pos x="0" y="4520"/>
                </a:cxn>
                <a:cxn ang="0">
                  <a:pos x="0" y="8"/>
                </a:cxn>
                <a:cxn ang="0">
                  <a:pos x="16" y="4520"/>
                </a:cxn>
                <a:cxn ang="0">
                  <a:pos x="8" y="4512"/>
                </a:cxn>
                <a:cxn ang="0">
                  <a:pos x="472" y="4512"/>
                </a:cxn>
                <a:cxn ang="0">
                  <a:pos x="464" y="4520"/>
                </a:cxn>
                <a:cxn ang="0">
                  <a:pos x="464" y="8"/>
                </a:cxn>
                <a:cxn ang="0">
                  <a:pos x="472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4520"/>
                </a:cxn>
              </a:cxnLst>
              <a:rect l="0" t="0" r="r" b="b"/>
              <a:pathLst>
                <a:path w="480" h="452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472" y="0"/>
                  </a:lnTo>
                  <a:cubicBezTo>
                    <a:pt x="477" y="0"/>
                    <a:pt x="480" y="4"/>
                    <a:pt x="480" y="8"/>
                  </a:cubicBezTo>
                  <a:lnTo>
                    <a:pt x="480" y="4520"/>
                  </a:lnTo>
                  <a:cubicBezTo>
                    <a:pt x="480" y="4525"/>
                    <a:pt x="477" y="4528"/>
                    <a:pt x="472" y="4528"/>
                  </a:cubicBezTo>
                  <a:lnTo>
                    <a:pt x="8" y="4528"/>
                  </a:lnTo>
                  <a:cubicBezTo>
                    <a:pt x="4" y="4528"/>
                    <a:pt x="0" y="4525"/>
                    <a:pt x="0" y="4520"/>
                  </a:cubicBezTo>
                  <a:lnTo>
                    <a:pt x="0" y="8"/>
                  </a:lnTo>
                  <a:close/>
                  <a:moveTo>
                    <a:pt x="16" y="4520"/>
                  </a:moveTo>
                  <a:lnTo>
                    <a:pt x="8" y="4512"/>
                  </a:lnTo>
                  <a:lnTo>
                    <a:pt x="472" y="4512"/>
                  </a:lnTo>
                  <a:lnTo>
                    <a:pt x="464" y="4520"/>
                  </a:lnTo>
                  <a:lnTo>
                    <a:pt x="464" y="8"/>
                  </a:lnTo>
                  <a:lnTo>
                    <a:pt x="472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4520"/>
                  </a:lnTo>
                  <a:close/>
                </a:path>
              </a:pathLst>
            </a:custGeom>
            <a:solidFill>
              <a:srgbClr val="990000"/>
            </a:solidFill>
            <a:ln w="9525" cap="flat">
              <a:solidFill>
                <a:srgbClr val="99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48" name="Rectangle 56"/>
            <p:cNvSpPr>
              <a:spLocks noChangeArrowheads="1"/>
            </p:cNvSpPr>
            <p:nvPr/>
          </p:nvSpPr>
          <p:spPr bwMode="auto">
            <a:xfrm>
              <a:off x="2293938" y="3514725"/>
              <a:ext cx="276225" cy="1993900"/>
            </a:xfrm>
            <a:prstGeom prst="rect">
              <a:avLst/>
            </a:prstGeom>
            <a:solidFill>
              <a:srgbClr val="EEECE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49" name="Freeform 57"/>
            <p:cNvSpPr>
              <a:spLocks noEditPoints="1"/>
            </p:cNvSpPr>
            <p:nvPr/>
          </p:nvSpPr>
          <p:spPr bwMode="auto">
            <a:xfrm>
              <a:off x="2289175" y="3509963"/>
              <a:ext cx="285750" cy="2003425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472" y="0"/>
                </a:cxn>
                <a:cxn ang="0">
                  <a:pos x="480" y="8"/>
                </a:cxn>
                <a:cxn ang="0">
                  <a:pos x="480" y="3352"/>
                </a:cxn>
                <a:cxn ang="0">
                  <a:pos x="472" y="3360"/>
                </a:cxn>
                <a:cxn ang="0">
                  <a:pos x="8" y="3360"/>
                </a:cxn>
                <a:cxn ang="0">
                  <a:pos x="0" y="3352"/>
                </a:cxn>
                <a:cxn ang="0">
                  <a:pos x="0" y="8"/>
                </a:cxn>
                <a:cxn ang="0">
                  <a:pos x="16" y="3352"/>
                </a:cxn>
                <a:cxn ang="0">
                  <a:pos x="8" y="3344"/>
                </a:cxn>
                <a:cxn ang="0">
                  <a:pos x="472" y="3344"/>
                </a:cxn>
                <a:cxn ang="0">
                  <a:pos x="464" y="3352"/>
                </a:cxn>
                <a:cxn ang="0">
                  <a:pos x="464" y="8"/>
                </a:cxn>
                <a:cxn ang="0">
                  <a:pos x="472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3352"/>
                </a:cxn>
              </a:cxnLst>
              <a:rect l="0" t="0" r="r" b="b"/>
              <a:pathLst>
                <a:path w="480" h="3360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472" y="0"/>
                  </a:lnTo>
                  <a:cubicBezTo>
                    <a:pt x="477" y="0"/>
                    <a:pt x="480" y="4"/>
                    <a:pt x="480" y="8"/>
                  </a:cubicBezTo>
                  <a:lnTo>
                    <a:pt x="480" y="3352"/>
                  </a:lnTo>
                  <a:cubicBezTo>
                    <a:pt x="480" y="3357"/>
                    <a:pt x="477" y="3360"/>
                    <a:pt x="472" y="3360"/>
                  </a:cubicBezTo>
                  <a:lnTo>
                    <a:pt x="8" y="3360"/>
                  </a:lnTo>
                  <a:cubicBezTo>
                    <a:pt x="4" y="3360"/>
                    <a:pt x="0" y="3357"/>
                    <a:pt x="0" y="3352"/>
                  </a:cubicBezTo>
                  <a:lnTo>
                    <a:pt x="0" y="8"/>
                  </a:lnTo>
                  <a:close/>
                  <a:moveTo>
                    <a:pt x="16" y="3352"/>
                  </a:moveTo>
                  <a:lnTo>
                    <a:pt x="8" y="3344"/>
                  </a:lnTo>
                  <a:lnTo>
                    <a:pt x="472" y="3344"/>
                  </a:lnTo>
                  <a:lnTo>
                    <a:pt x="464" y="3352"/>
                  </a:lnTo>
                  <a:lnTo>
                    <a:pt x="464" y="8"/>
                  </a:lnTo>
                  <a:lnTo>
                    <a:pt x="472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3352"/>
                  </a:lnTo>
                  <a:close/>
                </a:path>
              </a:pathLst>
            </a:custGeom>
            <a:solidFill>
              <a:srgbClr val="EEECE1"/>
            </a:solidFill>
            <a:ln w="9525" cap="flat">
              <a:solidFill>
                <a:srgbClr val="EEECE1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50" name="Rectangle 58"/>
            <p:cNvSpPr>
              <a:spLocks noChangeArrowheads="1"/>
            </p:cNvSpPr>
            <p:nvPr/>
          </p:nvSpPr>
          <p:spPr bwMode="auto">
            <a:xfrm>
              <a:off x="3781425" y="3314700"/>
              <a:ext cx="276225" cy="2193925"/>
            </a:xfrm>
            <a:prstGeom prst="rect">
              <a:avLst/>
            </a:prstGeom>
            <a:solidFill>
              <a:srgbClr val="EEECE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51" name="Freeform 59"/>
            <p:cNvSpPr>
              <a:spLocks noEditPoints="1"/>
            </p:cNvSpPr>
            <p:nvPr/>
          </p:nvSpPr>
          <p:spPr bwMode="auto">
            <a:xfrm>
              <a:off x="3776663" y="3309938"/>
              <a:ext cx="285750" cy="220345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472" y="0"/>
                </a:cxn>
                <a:cxn ang="0">
                  <a:pos x="480" y="8"/>
                </a:cxn>
                <a:cxn ang="0">
                  <a:pos x="480" y="3688"/>
                </a:cxn>
                <a:cxn ang="0">
                  <a:pos x="472" y="3696"/>
                </a:cxn>
                <a:cxn ang="0">
                  <a:pos x="8" y="3696"/>
                </a:cxn>
                <a:cxn ang="0">
                  <a:pos x="0" y="3688"/>
                </a:cxn>
                <a:cxn ang="0">
                  <a:pos x="0" y="8"/>
                </a:cxn>
                <a:cxn ang="0">
                  <a:pos x="16" y="3688"/>
                </a:cxn>
                <a:cxn ang="0">
                  <a:pos x="8" y="3680"/>
                </a:cxn>
                <a:cxn ang="0">
                  <a:pos x="472" y="3680"/>
                </a:cxn>
                <a:cxn ang="0">
                  <a:pos x="464" y="3688"/>
                </a:cxn>
                <a:cxn ang="0">
                  <a:pos x="464" y="8"/>
                </a:cxn>
                <a:cxn ang="0">
                  <a:pos x="472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3688"/>
                </a:cxn>
              </a:cxnLst>
              <a:rect l="0" t="0" r="r" b="b"/>
              <a:pathLst>
                <a:path w="480" h="3696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472" y="0"/>
                  </a:lnTo>
                  <a:cubicBezTo>
                    <a:pt x="477" y="0"/>
                    <a:pt x="480" y="4"/>
                    <a:pt x="480" y="8"/>
                  </a:cubicBezTo>
                  <a:lnTo>
                    <a:pt x="480" y="3688"/>
                  </a:lnTo>
                  <a:cubicBezTo>
                    <a:pt x="480" y="3693"/>
                    <a:pt x="477" y="3696"/>
                    <a:pt x="472" y="3696"/>
                  </a:cubicBezTo>
                  <a:lnTo>
                    <a:pt x="8" y="3696"/>
                  </a:lnTo>
                  <a:cubicBezTo>
                    <a:pt x="4" y="3696"/>
                    <a:pt x="0" y="3693"/>
                    <a:pt x="0" y="3688"/>
                  </a:cubicBezTo>
                  <a:lnTo>
                    <a:pt x="0" y="8"/>
                  </a:lnTo>
                  <a:close/>
                  <a:moveTo>
                    <a:pt x="16" y="3688"/>
                  </a:moveTo>
                  <a:lnTo>
                    <a:pt x="8" y="3680"/>
                  </a:lnTo>
                  <a:lnTo>
                    <a:pt x="472" y="3680"/>
                  </a:lnTo>
                  <a:lnTo>
                    <a:pt x="464" y="3688"/>
                  </a:lnTo>
                  <a:lnTo>
                    <a:pt x="464" y="8"/>
                  </a:lnTo>
                  <a:lnTo>
                    <a:pt x="472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3688"/>
                  </a:lnTo>
                  <a:close/>
                </a:path>
              </a:pathLst>
            </a:custGeom>
            <a:solidFill>
              <a:srgbClr val="EEECE1"/>
            </a:solidFill>
            <a:ln w="9525" cap="flat">
              <a:solidFill>
                <a:srgbClr val="EEECE1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52" name="Rectangle 60"/>
            <p:cNvSpPr>
              <a:spLocks noChangeArrowheads="1"/>
            </p:cNvSpPr>
            <p:nvPr/>
          </p:nvSpPr>
          <p:spPr bwMode="auto">
            <a:xfrm>
              <a:off x="6764338" y="4057650"/>
              <a:ext cx="276225" cy="1450975"/>
            </a:xfrm>
            <a:prstGeom prst="rect">
              <a:avLst/>
            </a:prstGeom>
            <a:solidFill>
              <a:srgbClr val="EEECE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53" name="Freeform 61"/>
            <p:cNvSpPr>
              <a:spLocks noEditPoints="1"/>
            </p:cNvSpPr>
            <p:nvPr/>
          </p:nvSpPr>
          <p:spPr bwMode="auto">
            <a:xfrm>
              <a:off x="6759575" y="4052888"/>
              <a:ext cx="285750" cy="146050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472" y="0"/>
                </a:cxn>
                <a:cxn ang="0">
                  <a:pos x="480" y="8"/>
                </a:cxn>
                <a:cxn ang="0">
                  <a:pos x="480" y="2440"/>
                </a:cxn>
                <a:cxn ang="0">
                  <a:pos x="472" y="2448"/>
                </a:cxn>
                <a:cxn ang="0">
                  <a:pos x="8" y="2448"/>
                </a:cxn>
                <a:cxn ang="0">
                  <a:pos x="0" y="2440"/>
                </a:cxn>
                <a:cxn ang="0">
                  <a:pos x="0" y="8"/>
                </a:cxn>
                <a:cxn ang="0">
                  <a:pos x="16" y="2440"/>
                </a:cxn>
                <a:cxn ang="0">
                  <a:pos x="8" y="2432"/>
                </a:cxn>
                <a:cxn ang="0">
                  <a:pos x="472" y="2432"/>
                </a:cxn>
                <a:cxn ang="0">
                  <a:pos x="464" y="2440"/>
                </a:cxn>
                <a:cxn ang="0">
                  <a:pos x="464" y="8"/>
                </a:cxn>
                <a:cxn ang="0">
                  <a:pos x="472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2440"/>
                </a:cxn>
              </a:cxnLst>
              <a:rect l="0" t="0" r="r" b="b"/>
              <a:pathLst>
                <a:path w="480" h="2448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472" y="0"/>
                  </a:lnTo>
                  <a:cubicBezTo>
                    <a:pt x="477" y="0"/>
                    <a:pt x="480" y="4"/>
                    <a:pt x="480" y="8"/>
                  </a:cubicBezTo>
                  <a:lnTo>
                    <a:pt x="480" y="2440"/>
                  </a:lnTo>
                  <a:cubicBezTo>
                    <a:pt x="480" y="2445"/>
                    <a:pt x="477" y="2448"/>
                    <a:pt x="472" y="2448"/>
                  </a:cubicBezTo>
                  <a:lnTo>
                    <a:pt x="8" y="2448"/>
                  </a:lnTo>
                  <a:cubicBezTo>
                    <a:pt x="4" y="2448"/>
                    <a:pt x="0" y="2445"/>
                    <a:pt x="0" y="2440"/>
                  </a:cubicBezTo>
                  <a:lnTo>
                    <a:pt x="0" y="8"/>
                  </a:lnTo>
                  <a:close/>
                  <a:moveTo>
                    <a:pt x="16" y="2440"/>
                  </a:moveTo>
                  <a:lnTo>
                    <a:pt x="8" y="2432"/>
                  </a:lnTo>
                  <a:lnTo>
                    <a:pt x="472" y="2432"/>
                  </a:lnTo>
                  <a:lnTo>
                    <a:pt x="464" y="2440"/>
                  </a:lnTo>
                  <a:lnTo>
                    <a:pt x="464" y="8"/>
                  </a:lnTo>
                  <a:lnTo>
                    <a:pt x="472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2440"/>
                  </a:lnTo>
                  <a:close/>
                </a:path>
              </a:pathLst>
            </a:custGeom>
            <a:solidFill>
              <a:srgbClr val="EEECE1"/>
            </a:solidFill>
            <a:ln w="9525" cap="flat">
              <a:solidFill>
                <a:srgbClr val="EEECE1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54" name="Rectangle 62"/>
            <p:cNvSpPr>
              <a:spLocks noChangeArrowheads="1"/>
            </p:cNvSpPr>
            <p:nvPr/>
          </p:nvSpPr>
          <p:spPr bwMode="auto">
            <a:xfrm>
              <a:off x="8251825" y="3027363"/>
              <a:ext cx="276225" cy="2481262"/>
            </a:xfrm>
            <a:prstGeom prst="rect">
              <a:avLst/>
            </a:prstGeom>
            <a:solidFill>
              <a:srgbClr val="EEECE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55" name="Freeform 63"/>
            <p:cNvSpPr>
              <a:spLocks noEditPoints="1"/>
            </p:cNvSpPr>
            <p:nvPr/>
          </p:nvSpPr>
          <p:spPr bwMode="auto">
            <a:xfrm>
              <a:off x="8247063" y="3022600"/>
              <a:ext cx="285750" cy="2490788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472" y="0"/>
                </a:cxn>
                <a:cxn ang="0">
                  <a:pos x="480" y="8"/>
                </a:cxn>
                <a:cxn ang="0">
                  <a:pos x="480" y="4168"/>
                </a:cxn>
                <a:cxn ang="0">
                  <a:pos x="472" y="4176"/>
                </a:cxn>
                <a:cxn ang="0">
                  <a:pos x="8" y="4176"/>
                </a:cxn>
                <a:cxn ang="0">
                  <a:pos x="0" y="4168"/>
                </a:cxn>
                <a:cxn ang="0">
                  <a:pos x="0" y="8"/>
                </a:cxn>
                <a:cxn ang="0">
                  <a:pos x="16" y="4168"/>
                </a:cxn>
                <a:cxn ang="0">
                  <a:pos x="8" y="4160"/>
                </a:cxn>
                <a:cxn ang="0">
                  <a:pos x="472" y="4160"/>
                </a:cxn>
                <a:cxn ang="0">
                  <a:pos x="464" y="4168"/>
                </a:cxn>
                <a:cxn ang="0">
                  <a:pos x="464" y="8"/>
                </a:cxn>
                <a:cxn ang="0">
                  <a:pos x="472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4168"/>
                </a:cxn>
              </a:cxnLst>
              <a:rect l="0" t="0" r="r" b="b"/>
              <a:pathLst>
                <a:path w="480" h="4176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472" y="0"/>
                  </a:lnTo>
                  <a:cubicBezTo>
                    <a:pt x="477" y="0"/>
                    <a:pt x="480" y="4"/>
                    <a:pt x="480" y="8"/>
                  </a:cubicBezTo>
                  <a:lnTo>
                    <a:pt x="480" y="4168"/>
                  </a:lnTo>
                  <a:cubicBezTo>
                    <a:pt x="480" y="4173"/>
                    <a:pt x="477" y="4176"/>
                    <a:pt x="472" y="4176"/>
                  </a:cubicBezTo>
                  <a:lnTo>
                    <a:pt x="8" y="4176"/>
                  </a:lnTo>
                  <a:cubicBezTo>
                    <a:pt x="4" y="4176"/>
                    <a:pt x="0" y="4173"/>
                    <a:pt x="0" y="4168"/>
                  </a:cubicBezTo>
                  <a:lnTo>
                    <a:pt x="0" y="8"/>
                  </a:lnTo>
                  <a:close/>
                  <a:moveTo>
                    <a:pt x="16" y="4168"/>
                  </a:moveTo>
                  <a:lnTo>
                    <a:pt x="8" y="4160"/>
                  </a:lnTo>
                  <a:lnTo>
                    <a:pt x="472" y="4160"/>
                  </a:lnTo>
                  <a:lnTo>
                    <a:pt x="464" y="4168"/>
                  </a:lnTo>
                  <a:lnTo>
                    <a:pt x="464" y="8"/>
                  </a:lnTo>
                  <a:lnTo>
                    <a:pt x="472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4168"/>
                  </a:lnTo>
                  <a:close/>
                </a:path>
              </a:pathLst>
            </a:custGeom>
            <a:solidFill>
              <a:srgbClr val="EEECE1"/>
            </a:solidFill>
            <a:ln w="9525" cap="flat">
              <a:solidFill>
                <a:srgbClr val="EEECE1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56" name="Rectangle 64"/>
            <p:cNvSpPr>
              <a:spLocks noChangeArrowheads="1"/>
            </p:cNvSpPr>
            <p:nvPr/>
          </p:nvSpPr>
          <p:spPr bwMode="auto">
            <a:xfrm>
              <a:off x="1125538" y="2684463"/>
              <a:ext cx="9525" cy="28241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57" name="Freeform 65"/>
            <p:cNvSpPr>
              <a:spLocks noEditPoints="1"/>
            </p:cNvSpPr>
            <p:nvPr/>
          </p:nvSpPr>
          <p:spPr bwMode="auto">
            <a:xfrm>
              <a:off x="1063625" y="2813050"/>
              <a:ext cx="66675" cy="2700338"/>
            </a:xfrm>
            <a:custGeom>
              <a:avLst/>
              <a:gdLst/>
              <a:ahLst/>
              <a:cxnLst>
                <a:cxn ang="0">
                  <a:pos x="0" y="1695"/>
                </a:cxn>
                <a:cxn ang="0">
                  <a:pos x="42" y="1695"/>
                </a:cxn>
                <a:cxn ang="0">
                  <a:pos x="42" y="1701"/>
                </a:cxn>
                <a:cxn ang="0">
                  <a:pos x="0" y="1701"/>
                </a:cxn>
                <a:cxn ang="0">
                  <a:pos x="0" y="1695"/>
                </a:cxn>
                <a:cxn ang="0">
                  <a:pos x="0" y="1358"/>
                </a:cxn>
                <a:cxn ang="0">
                  <a:pos x="42" y="1358"/>
                </a:cxn>
                <a:cxn ang="0">
                  <a:pos x="42" y="1364"/>
                </a:cxn>
                <a:cxn ang="0">
                  <a:pos x="0" y="1364"/>
                </a:cxn>
                <a:cxn ang="0">
                  <a:pos x="0" y="1358"/>
                </a:cxn>
                <a:cxn ang="0">
                  <a:pos x="0" y="1016"/>
                </a:cxn>
                <a:cxn ang="0">
                  <a:pos x="42" y="1016"/>
                </a:cxn>
                <a:cxn ang="0">
                  <a:pos x="42" y="1022"/>
                </a:cxn>
                <a:cxn ang="0">
                  <a:pos x="0" y="1022"/>
                </a:cxn>
                <a:cxn ang="0">
                  <a:pos x="0" y="1016"/>
                </a:cxn>
                <a:cxn ang="0">
                  <a:pos x="0" y="679"/>
                </a:cxn>
                <a:cxn ang="0">
                  <a:pos x="42" y="679"/>
                </a:cxn>
                <a:cxn ang="0">
                  <a:pos x="42" y="685"/>
                </a:cxn>
                <a:cxn ang="0">
                  <a:pos x="0" y="685"/>
                </a:cxn>
                <a:cxn ang="0">
                  <a:pos x="0" y="679"/>
                </a:cxn>
                <a:cxn ang="0">
                  <a:pos x="0" y="337"/>
                </a:cxn>
                <a:cxn ang="0">
                  <a:pos x="42" y="337"/>
                </a:cxn>
                <a:cxn ang="0">
                  <a:pos x="42" y="343"/>
                </a:cxn>
                <a:cxn ang="0">
                  <a:pos x="0" y="343"/>
                </a:cxn>
                <a:cxn ang="0">
                  <a:pos x="0" y="337"/>
                </a:cxn>
                <a:cxn ang="0">
                  <a:pos x="0" y="0"/>
                </a:cxn>
                <a:cxn ang="0">
                  <a:pos x="42" y="0"/>
                </a:cxn>
                <a:cxn ang="0">
                  <a:pos x="42" y="6"/>
                </a:cxn>
                <a:cxn ang="0">
                  <a:pos x="0" y="6"/>
                </a:cxn>
                <a:cxn ang="0">
                  <a:pos x="0" y="0"/>
                </a:cxn>
              </a:cxnLst>
              <a:rect l="0" t="0" r="r" b="b"/>
              <a:pathLst>
                <a:path w="42" h="1701">
                  <a:moveTo>
                    <a:pt x="0" y="1695"/>
                  </a:moveTo>
                  <a:lnTo>
                    <a:pt x="42" y="1695"/>
                  </a:lnTo>
                  <a:lnTo>
                    <a:pt x="42" y="1701"/>
                  </a:lnTo>
                  <a:lnTo>
                    <a:pt x="0" y="1701"/>
                  </a:lnTo>
                  <a:lnTo>
                    <a:pt x="0" y="1695"/>
                  </a:lnTo>
                  <a:close/>
                  <a:moveTo>
                    <a:pt x="0" y="1358"/>
                  </a:moveTo>
                  <a:lnTo>
                    <a:pt x="42" y="1358"/>
                  </a:lnTo>
                  <a:lnTo>
                    <a:pt x="42" y="1364"/>
                  </a:lnTo>
                  <a:lnTo>
                    <a:pt x="0" y="1364"/>
                  </a:lnTo>
                  <a:lnTo>
                    <a:pt x="0" y="1358"/>
                  </a:lnTo>
                  <a:close/>
                  <a:moveTo>
                    <a:pt x="0" y="1016"/>
                  </a:moveTo>
                  <a:lnTo>
                    <a:pt x="42" y="1016"/>
                  </a:lnTo>
                  <a:lnTo>
                    <a:pt x="42" y="1022"/>
                  </a:lnTo>
                  <a:lnTo>
                    <a:pt x="0" y="1022"/>
                  </a:lnTo>
                  <a:lnTo>
                    <a:pt x="0" y="1016"/>
                  </a:lnTo>
                  <a:close/>
                  <a:moveTo>
                    <a:pt x="0" y="679"/>
                  </a:moveTo>
                  <a:lnTo>
                    <a:pt x="42" y="679"/>
                  </a:lnTo>
                  <a:lnTo>
                    <a:pt x="42" y="685"/>
                  </a:lnTo>
                  <a:lnTo>
                    <a:pt x="0" y="685"/>
                  </a:lnTo>
                  <a:lnTo>
                    <a:pt x="0" y="679"/>
                  </a:lnTo>
                  <a:close/>
                  <a:moveTo>
                    <a:pt x="0" y="337"/>
                  </a:moveTo>
                  <a:lnTo>
                    <a:pt x="42" y="337"/>
                  </a:lnTo>
                  <a:lnTo>
                    <a:pt x="42" y="343"/>
                  </a:lnTo>
                  <a:lnTo>
                    <a:pt x="0" y="343"/>
                  </a:lnTo>
                  <a:lnTo>
                    <a:pt x="0" y="337"/>
                  </a:lnTo>
                  <a:close/>
                  <a:moveTo>
                    <a:pt x="0" y="0"/>
                  </a:moveTo>
                  <a:lnTo>
                    <a:pt x="42" y="0"/>
                  </a:lnTo>
                  <a:lnTo>
                    <a:pt x="42" y="6"/>
                  </a:lnTo>
                  <a:lnTo>
                    <a:pt x="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solidFill>
                <a:srgbClr val="FFFFFF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58" name="Rectangle 66"/>
            <p:cNvSpPr>
              <a:spLocks noChangeArrowheads="1"/>
            </p:cNvSpPr>
            <p:nvPr/>
          </p:nvSpPr>
          <p:spPr bwMode="auto">
            <a:xfrm>
              <a:off x="1130300" y="5503863"/>
              <a:ext cx="7454900" cy="952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bevel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59" name="Freeform 67"/>
            <p:cNvSpPr>
              <a:spLocks noEditPoints="1"/>
            </p:cNvSpPr>
            <p:nvPr/>
          </p:nvSpPr>
          <p:spPr bwMode="auto">
            <a:xfrm>
              <a:off x="1125538" y="5508625"/>
              <a:ext cx="7464425" cy="76200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6" y="48"/>
                </a:cxn>
                <a:cxn ang="0">
                  <a:pos x="0" y="48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943" y="0"/>
                </a:cxn>
                <a:cxn ang="0">
                  <a:pos x="943" y="48"/>
                </a:cxn>
                <a:cxn ang="0">
                  <a:pos x="937" y="48"/>
                </a:cxn>
                <a:cxn ang="0">
                  <a:pos x="937" y="0"/>
                </a:cxn>
                <a:cxn ang="0">
                  <a:pos x="943" y="0"/>
                </a:cxn>
                <a:cxn ang="0">
                  <a:pos x="1886" y="0"/>
                </a:cxn>
                <a:cxn ang="0">
                  <a:pos x="1886" y="48"/>
                </a:cxn>
                <a:cxn ang="0">
                  <a:pos x="1880" y="48"/>
                </a:cxn>
                <a:cxn ang="0">
                  <a:pos x="1880" y="0"/>
                </a:cxn>
                <a:cxn ang="0">
                  <a:pos x="1886" y="0"/>
                </a:cxn>
                <a:cxn ang="0">
                  <a:pos x="2823" y="0"/>
                </a:cxn>
                <a:cxn ang="0">
                  <a:pos x="2823" y="48"/>
                </a:cxn>
                <a:cxn ang="0">
                  <a:pos x="2817" y="48"/>
                </a:cxn>
                <a:cxn ang="0">
                  <a:pos x="2817" y="0"/>
                </a:cxn>
                <a:cxn ang="0">
                  <a:pos x="2823" y="0"/>
                </a:cxn>
                <a:cxn ang="0">
                  <a:pos x="3759" y="0"/>
                </a:cxn>
                <a:cxn ang="0">
                  <a:pos x="3759" y="48"/>
                </a:cxn>
                <a:cxn ang="0">
                  <a:pos x="3753" y="48"/>
                </a:cxn>
                <a:cxn ang="0">
                  <a:pos x="3753" y="0"/>
                </a:cxn>
                <a:cxn ang="0">
                  <a:pos x="3759" y="0"/>
                </a:cxn>
                <a:cxn ang="0">
                  <a:pos x="4702" y="0"/>
                </a:cxn>
                <a:cxn ang="0">
                  <a:pos x="4702" y="48"/>
                </a:cxn>
                <a:cxn ang="0">
                  <a:pos x="4696" y="48"/>
                </a:cxn>
                <a:cxn ang="0">
                  <a:pos x="4696" y="0"/>
                </a:cxn>
                <a:cxn ang="0">
                  <a:pos x="4702" y="0"/>
                </a:cxn>
              </a:cxnLst>
              <a:rect l="0" t="0" r="r" b="b"/>
              <a:pathLst>
                <a:path w="4702" h="48">
                  <a:moveTo>
                    <a:pt x="6" y="0"/>
                  </a:moveTo>
                  <a:lnTo>
                    <a:pt x="6" y="48"/>
                  </a:lnTo>
                  <a:lnTo>
                    <a:pt x="0" y="48"/>
                  </a:lnTo>
                  <a:lnTo>
                    <a:pt x="0" y="0"/>
                  </a:lnTo>
                  <a:lnTo>
                    <a:pt x="6" y="0"/>
                  </a:lnTo>
                  <a:close/>
                  <a:moveTo>
                    <a:pt x="943" y="0"/>
                  </a:moveTo>
                  <a:lnTo>
                    <a:pt x="943" y="48"/>
                  </a:lnTo>
                  <a:lnTo>
                    <a:pt x="937" y="48"/>
                  </a:lnTo>
                  <a:lnTo>
                    <a:pt x="937" y="0"/>
                  </a:lnTo>
                  <a:lnTo>
                    <a:pt x="943" y="0"/>
                  </a:lnTo>
                  <a:close/>
                  <a:moveTo>
                    <a:pt x="1886" y="0"/>
                  </a:moveTo>
                  <a:lnTo>
                    <a:pt x="1886" y="48"/>
                  </a:lnTo>
                  <a:lnTo>
                    <a:pt x="1880" y="48"/>
                  </a:lnTo>
                  <a:lnTo>
                    <a:pt x="1880" y="0"/>
                  </a:lnTo>
                  <a:lnTo>
                    <a:pt x="1886" y="0"/>
                  </a:lnTo>
                  <a:close/>
                  <a:moveTo>
                    <a:pt x="2823" y="0"/>
                  </a:moveTo>
                  <a:lnTo>
                    <a:pt x="2823" y="48"/>
                  </a:lnTo>
                  <a:lnTo>
                    <a:pt x="2817" y="48"/>
                  </a:lnTo>
                  <a:lnTo>
                    <a:pt x="2817" y="0"/>
                  </a:lnTo>
                  <a:lnTo>
                    <a:pt x="2823" y="0"/>
                  </a:lnTo>
                  <a:close/>
                  <a:moveTo>
                    <a:pt x="3759" y="0"/>
                  </a:moveTo>
                  <a:lnTo>
                    <a:pt x="3759" y="48"/>
                  </a:lnTo>
                  <a:lnTo>
                    <a:pt x="3753" y="48"/>
                  </a:lnTo>
                  <a:lnTo>
                    <a:pt x="3753" y="0"/>
                  </a:lnTo>
                  <a:lnTo>
                    <a:pt x="3759" y="0"/>
                  </a:lnTo>
                  <a:close/>
                  <a:moveTo>
                    <a:pt x="4702" y="0"/>
                  </a:moveTo>
                  <a:lnTo>
                    <a:pt x="4702" y="48"/>
                  </a:lnTo>
                  <a:lnTo>
                    <a:pt x="4696" y="48"/>
                  </a:lnTo>
                  <a:lnTo>
                    <a:pt x="4696" y="0"/>
                  </a:lnTo>
                  <a:lnTo>
                    <a:pt x="4702" y="0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solidFill>
                <a:srgbClr val="FFFFFF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60" name="Rectangle 68"/>
            <p:cNvSpPr>
              <a:spLocks noChangeArrowheads="1"/>
            </p:cNvSpPr>
            <p:nvPr/>
          </p:nvSpPr>
          <p:spPr bwMode="auto">
            <a:xfrm>
              <a:off x="1244600" y="2994025"/>
              <a:ext cx="143053" cy="2299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900">
                  <a:solidFill>
                    <a:srgbClr val="FFFFFF"/>
                  </a:solidFill>
                  <a:latin typeface="+mn-lt"/>
                </a:rPr>
                <a:t>85</a:t>
              </a:r>
              <a:endParaRPr lang="fr-FR" sz="1100">
                <a:latin typeface="+mn-lt"/>
              </a:endParaRPr>
            </a:p>
          </p:txBody>
        </p:sp>
        <p:sp>
          <p:nvSpPr>
            <p:cNvPr id="61" name="Rectangle 69"/>
            <p:cNvSpPr>
              <a:spLocks noChangeArrowheads="1"/>
            </p:cNvSpPr>
            <p:nvPr/>
          </p:nvSpPr>
          <p:spPr bwMode="auto">
            <a:xfrm>
              <a:off x="2735263" y="2786063"/>
              <a:ext cx="143053" cy="2299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900">
                  <a:solidFill>
                    <a:srgbClr val="FFFFFF"/>
                  </a:solidFill>
                  <a:latin typeface="+mn-lt"/>
                </a:rPr>
                <a:t>92</a:t>
              </a:r>
              <a:endParaRPr lang="fr-FR" sz="1100">
                <a:latin typeface="+mn-lt"/>
              </a:endParaRPr>
            </a:p>
          </p:txBody>
        </p:sp>
        <p:sp>
          <p:nvSpPr>
            <p:cNvPr id="62" name="Rectangle 70"/>
            <p:cNvSpPr>
              <a:spLocks noChangeArrowheads="1"/>
            </p:cNvSpPr>
            <p:nvPr/>
          </p:nvSpPr>
          <p:spPr bwMode="auto">
            <a:xfrm>
              <a:off x="5715000" y="2824163"/>
              <a:ext cx="143053" cy="2299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900">
                  <a:solidFill>
                    <a:srgbClr val="FFFFFF"/>
                  </a:solidFill>
                  <a:latin typeface="+mn-lt"/>
                </a:rPr>
                <a:t>91</a:t>
              </a:r>
              <a:endParaRPr lang="fr-FR" sz="1100">
                <a:latin typeface="+mn-lt"/>
              </a:endParaRPr>
            </a:p>
          </p:txBody>
        </p:sp>
        <p:sp>
          <p:nvSpPr>
            <p:cNvPr id="63" name="Rectangle 71"/>
            <p:cNvSpPr>
              <a:spLocks noChangeArrowheads="1"/>
            </p:cNvSpPr>
            <p:nvPr/>
          </p:nvSpPr>
          <p:spPr bwMode="auto">
            <a:xfrm>
              <a:off x="7205663" y="2824163"/>
              <a:ext cx="143053" cy="2299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900">
                  <a:solidFill>
                    <a:srgbClr val="FFFFFF"/>
                  </a:solidFill>
                  <a:latin typeface="+mn-lt"/>
                </a:rPr>
                <a:t>91</a:t>
              </a:r>
              <a:endParaRPr lang="fr-FR" sz="1100">
                <a:latin typeface="+mn-lt"/>
              </a:endParaRPr>
            </a:p>
          </p:txBody>
        </p:sp>
        <p:sp>
          <p:nvSpPr>
            <p:cNvPr id="64" name="Rectangle 72"/>
            <p:cNvSpPr>
              <a:spLocks noChangeArrowheads="1"/>
            </p:cNvSpPr>
            <p:nvPr/>
          </p:nvSpPr>
          <p:spPr bwMode="auto">
            <a:xfrm>
              <a:off x="1522413" y="2963863"/>
              <a:ext cx="143053" cy="2299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900">
                  <a:solidFill>
                    <a:srgbClr val="FFFFFF"/>
                  </a:solidFill>
                  <a:latin typeface="+mn-lt"/>
                </a:rPr>
                <a:t>86</a:t>
              </a:r>
              <a:endParaRPr lang="fr-FR" sz="1100">
                <a:latin typeface="+mn-lt"/>
              </a:endParaRPr>
            </a:p>
          </p:txBody>
        </p:sp>
        <p:sp>
          <p:nvSpPr>
            <p:cNvPr id="65" name="Rectangle 73"/>
            <p:cNvSpPr>
              <a:spLocks noChangeArrowheads="1"/>
            </p:cNvSpPr>
            <p:nvPr/>
          </p:nvSpPr>
          <p:spPr bwMode="auto">
            <a:xfrm>
              <a:off x="3011488" y="2770189"/>
              <a:ext cx="143053" cy="2299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900">
                  <a:solidFill>
                    <a:srgbClr val="FFFFFF"/>
                  </a:solidFill>
                  <a:latin typeface="+mn-lt"/>
                </a:rPr>
                <a:t>93</a:t>
              </a:r>
              <a:endParaRPr lang="fr-FR" sz="1100">
                <a:latin typeface="+mn-lt"/>
              </a:endParaRPr>
            </a:p>
          </p:txBody>
        </p:sp>
        <p:sp>
          <p:nvSpPr>
            <p:cNvPr id="66" name="Rectangle 74"/>
            <p:cNvSpPr>
              <a:spLocks noChangeArrowheads="1"/>
            </p:cNvSpPr>
            <p:nvPr/>
          </p:nvSpPr>
          <p:spPr bwMode="auto">
            <a:xfrm>
              <a:off x="5992813" y="3476625"/>
              <a:ext cx="143053" cy="2299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900">
                  <a:solidFill>
                    <a:srgbClr val="FFFFFF"/>
                  </a:solidFill>
                  <a:latin typeface="+mn-lt"/>
                </a:rPr>
                <a:t>67</a:t>
              </a:r>
              <a:endParaRPr lang="fr-FR" sz="1100">
                <a:latin typeface="+mn-lt"/>
              </a:endParaRPr>
            </a:p>
          </p:txBody>
        </p:sp>
        <p:sp>
          <p:nvSpPr>
            <p:cNvPr id="67" name="Rectangle 75"/>
            <p:cNvSpPr>
              <a:spLocks noChangeArrowheads="1"/>
            </p:cNvSpPr>
            <p:nvPr/>
          </p:nvSpPr>
          <p:spPr bwMode="auto">
            <a:xfrm>
              <a:off x="7483475" y="3028950"/>
              <a:ext cx="143053" cy="2299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900">
                  <a:solidFill>
                    <a:srgbClr val="FFFFFF"/>
                  </a:solidFill>
                  <a:latin typeface="+mn-lt"/>
                </a:rPr>
                <a:t>83</a:t>
              </a:r>
              <a:endParaRPr lang="fr-FR" sz="1100">
                <a:latin typeface="+mn-lt"/>
              </a:endParaRPr>
            </a:p>
          </p:txBody>
        </p:sp>
        <p:sp>
          <p:nvSpPr>
            <p:cNvPr id="68" name="Rectangle 76"/>
            <p:cNvSpPr>
              <a:spLocks noChangeArrowheads="1"/>
            </p:cNvSpPr>
            <p:nvPr/>
          </p:nvSpPr>
          <p:spPr bwMode="auto">
            <a:xfrm>
              <a:off x="1798638" y="3041649"/>
              <a:ext cx="143053" cy="2299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900">
                  <a:solidFill>
                    <a:srgbClr val="FFFFFF"/>
                  </a:solidFill>
                  <a:latin typeface="+mn-lt"/>
                </a:rPr>
                <a:t>83</a:t>
              </a:r>
              <a:endParaRPr lang="fr-FR" sz="1100">
                <a:latin typeface="+mn-lt"/>
              </a:endParaRPr>
            </a:p>
          </p:txBody>
        </p:sp>
        <p:sp>
          <p:nvSpPr>
            <p:cNvPr id="69" name="Rectangle 77"/>
            <p:cNvSpPr>
              <a:spLocks noChangeArrowheads="1"/>
            </p:cNvSpPr>
            <p:nvPr/>
          </p:nvSpPr>
          <p:spPr bwMode="auto">
            <a:xfrm>
              <a:off x="3289300" y="2765423"/>
              <a:ext cx="143053" cy="2299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900">
                  <a:solidFill>
                    <a:srgbClr val="FFFFFF"/>
                  </a:solidFill>
                  <a:latin typeface="+mn-lt"/>
                </a:rPr>
                <a:t>93</a:t>
              </a:r>
              <a:endParaRPr lang="fr-FR" sz="1100">
                <a:latin typeface="+mn-lt"/>
              </a:endParaRPr>
            </a:p>
          </p:txBody>
        </p:sp>
        <p:sp>
          <p:nvSpPr>
            <p:cNvPr id="70" name="Rectangle 78"/>
            <p:cNvSpPr>
              <a:spLocks noChangeArrowheads="1"/>
            </p:cNvSpPr>
            <p:nvPr/>
          </p:nvSpPr>
          <p:spPr bwMode="auto">
            <a:xfrm>
              <a:off x="6269038" y="3925888"/>
              <a:ext cx="143053" cy="2299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900">
                  <a:solidFill>
                    <a:srgbClr val="FFFFFF"/>
                  </a:solidFill>
                  <a:latin typeface="+mn-lt"/>
                </a:rPr>
                <a:t>50</a:t>
              </a:r>
              <a:endParaRPr lang="fr-FR" sz="1100">
                <a:latin typeface="+mn-lt"/>
              </a:endParaRPr>
            </a:p>
          </p:txBody>
        </p:sp>
        <p:sp>
          <p:nvSpPr>
            <p:cNvPr id="71" name="Rectangle 79"/>
            <p:cNvSpPr>
              <a:spLocks noChangeArrowheads="1"/>
            </p:cNvSpPr>
            <p:nvPr/>
          </p:nvSpPr>
          <p:spPr bwMode="auto">
            <a:xfrm>
              <a:off x="7721600" y="2579688"/>
              <a:ext cx="217280" cy="255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altLang="fr-FR" sz="1000">
                  <a:solidFill>
                    <a:srgbClr val="FFFFFF"/>
                  </a:solidFill>
                  <a:latin typeface="Calibri" pitchFamily="34" charset="0"/>
                </a:rPr>
                <a:t>100</a:t>
              </a:r>
              <a:endParaRPr lang="fr-FR" altLang="fr-FR" sz="1200"/>
            </a:p>
          </p:txBody>
        </p:sp>
        <p:sp>
          <p:nvSpPr>
            <p:cNvPr id="72" name="Rectangle 80"/>
            <p:cNvSpPr>
              <a:spLocks noChangeArrowheads="1"/>
            </p:cNvSpPr>
            <p:nvPr/>
          </p:nvSpPr>
          <p:spPr bwMode="auto">
            <a:xfrm>
              <a:off x="2076450" y="2867026"/>
              <a:ext cx="143053" cy="2299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900">
                  <a:solidFill>
                    <a:srgbClr val="FFFFFF"/>
                  </a:solidFill>
                  <a:latin typeface="+mn-lt"/>
                </a:rPr>
                <a:t>89</a:t>
              </a:r>
              <a:endParaRPr lang="fr-FR" sz="1100">
                <a:latin typeface="+mn-lt"/>
              </a:endParaRPr>
            </a:p>
          </p:txBody>
        </p:sp>
        <p:sp>
          <p:nvSpPr>
            <p:cNvPr id="73" name="Rectangle 81"/>
            <p:cNvSpPr>
              <a:spLocks noChangeArrowheads="1"/>
            </p:cNvSpPr>
            <p:nvPr/>
          </p:nvSpPr>
          <p:spPr bwMode="auto">
            <a:xfrm>
              <a:off x="3565525" y="2867026"/>
              <a:ext cx="143053" cy="2299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900">
                  <a:solidFill>
                    <a:srgbClr val="FFFFFF"/>
                  </a:solidFill>
                  <a:latin typeface="+mn-lt"/>
                </a:rPr>
                <a:t>89</a:t>
              </a:r>
              <a:endParaRPr lang="fr-FR" sz="1100">
                <a:latin typeface="+mn-lt"/>
              </a:endParaRPr>
            </a:p>
          </p:txBody>
        </p:sp>
        <p:sp>
          <p:nvSpPr>
            <p:cNvPr id="74" name="Rectangle 82"/>
            <p:cNvSpPr>
              <a:spLocks noChangeArrowheads="1"/>
            </p:cNvSpPr>
            <p:nvPr/>
          </p:nvSpPr>
          <p:spPr bwMode="auto">
            <a:xfrm>
              <a:off x="6546850" y="3702050"/>
              <a:ext cx="143053" cy="2299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900">
                  <a:solidFill>
                    <a:srgbClr val="FFFFFF"/>
                  </a:solidFill>
                  <a:latin typeface="+mn-lt"/>
                </a:rPr>
                <a:t>58</a:t>
              </a:r>
              <a:endParaRPr lang="fr-FR" sz="1100">
                <a:latin typeface="+mn-lt"/>
              </a:endParaRPr>
            </a:p>
          </p:txBody>
        </p:sp>
        <p:sp>
          <p:nvSpPr>
            <p:cNvPr id="75" name="Rectangle 83"/>
            <p:cNvSpPr>
              <a:spLocks noChangeArrowheads="1"/>
            </p:cNvSpPr>
            <p:nvPr/>
          </p:nvSpPr>
          <p:spPr bwMode="auto">
            <a:xfrm>
              <a:off x="7999413" y="2579688"/>
              <a:ext cx="217280" cy="2555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altLang="fr-FR" sz="1000">
                  <a:solidFill>
                    <a:srgbClr val="FFFFFF"/>
                  </a:solidFill>
                  <a:latin typeface="Calibri" pitchFamily="34" charset="0"/>
                </a:rPr>
                <a:t>100</a:t>
              </a:r>
              <a:endParaRPr lang="fr-FR" altLang="fr-FR" sz="1200"/>
            </a:p>
          </p:txBody>
        </p:sp>
        <p:sp>
          <p:nvSpPr>
            <p:cNvPr id="76" name="Rectangle 84"/>
            <p:cNvSpPr>
              <a:spLocks noChangeArrowheads="1"/>
            </p:cNvSpPr>
            <p:nvPr/>
          </p:nvSpPr>
          <p:spPr bwMode="auto">
            <a:xfrm>
              <a:off x="2352675" y="3276600"/>
              <a:ext cx="143053" cy="2299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900">
                  <a:solidFill>
                    <a:srgbClr val="FFFFFF"/>
                  </a:solidFill>
                  <a:latin typeface="+mn-lt"/>
                </a:rPr>
                <a:t>74</a:t>
              </a:r>
              <a:endParaRPr lang="fr-FR" sz="1100">
                <a:latin typeface="+mn-lt"/>
              </a:endParaRPr>
            </a:p>
          </p:txBody>
        </p:sp>
        <p:sp>
          <p:nvSpPr>
            <p:cNvPr id="77" name="Rectangle 85"/>
            <p:cNvSpPr>
              <a:spLocks noChangeArrowheads="1"/>
            </p:cNvSpPr>
            <p:nvPr/>
          </p:nvSpPr>
          <p:spPr bwMode="auto">
            <a:xfrm>
              <a:off x="3843338" y="3076575"/>
              <a:ext cx="143053" cy="2299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900">
                  <a:solidFill>
                    <a:srgbClr val="FFFFFF"/>
                  </a:solidFill>
                  <a:latin typeface="+mn-lt"/>
                </a:rPr>
                <a:t>82</a:t>
              </a:r>
              <a:endParaRPr lang="fr-FR" sz="1100">
                <a:latin typeface="+mn-lt"/>
              </a:endParaRPr>
            </a:p>
          </p:txBody>
        </p:sp>
        <p:sp>
          <p:nvSpPr>
            <p:cNvPr id="78" name="Rectangle 86"/>
            <p:cNvSpPr>
              <a:spLocks noChangeArrowheads="1"/>
            </p:cNvSpPr>
            <p:nvPr/>
          </p:nvSpPr>
          <p:spPr bwMode="auto">
            <a:xfrm>
              <a:off x="6823075" y="3821114"/>
              <a:ext cx="143053" cy="2299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900">
                  <a:solidFill>
                    <a:srgbClr val="FFFFFF"/>
                  </a:solidFill>
                  <a:latin typeface="+mn-lt"/>
                </a:rPr>
                <a:t>54</a:t>
              </a:r>
              <a:endParaRPr lang="fr-FR" sz="1100">
                <a:latin typeface="+mn-lt"/>
              </a:endParaRPr>
            </a:p>
          </p:txBody>
        </p:sp>
        <p:sp>
          <p:nvSpPr>
            <p:cNvPr id="79" name="Rectangle 87"/>
            <p:cNvSpPr>
              <a:spLocks noChangeArrowheads="1"/>
            </p:cNvSpPr>
            <p:nvPr/>
          </p:nvSpPr>
          <p:spPr bwMode="auto">
            <a:xfrm>
              <a:off x="8313737" y="2786063"/>
              <a:ext cx="143053" cy="2299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900">
                  <a:solidFill>
                    <a:srgbClr val="FFFFFF"/>
                  </a:solidFill>
                  <a:latin typeface="+mn-lt"/>
                </a:rPr>
                <a:t>92</a:t>
              </a:r>
              <a:endParaRPr lang="fr-FR" sz="1100">
                <a:latin typeface="+mn-lt"/>
              </a:endParaRPr>
            </a:p>
          </p:txBody>
        </p:sp>
        <p:sp>
          <p:nvSpPr>
            <p:cNvPr id="80" name="Rectangle 88"/>
            <p:cNvSpPr>
              <a:spLocks noChangeArrowheads="1"/>
            </p:cNvSpPr>
            <p:nvPr/>
          </p:nvSpPr>
          <p:spPr bwMode="auto">
            <a:xfrm>
              <a:off x="838200" y="5380038"/>
              <a:ext cx="83448" cy="268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1050">
                  <a:solidFill>
                    <a:srgbClr val="FFFFFF"/>
                  </a:solidFill>
                  <a:latin typeface="+mn-lt"/>
                </a:rPr>
                <a:t>0</a:t>
              </a:r>
              <a:endParaRPr lang="fr-FR" sz="1100">
                <a:latin typeface="+mn-lt"/>
              </a:endParaRPr>
            </a:p>
          </p:txBody>
        </p:sp>
        <p:sp>
          <p:nvSpPr>
            <p:cNvPr id="81" name="Rectangle 89"/>
            <p:cNvSpPr>
              <a:spLocks noChangeArrowheads="1"/>
            </p:cNvSpPr>
            <p:nvPr/>
          </p:nvSpPr>
          <p:spPr bwMode="auto">
            <a:xfrm>
              <a:off x="738188" y="4841875"/>
              <a:ext cx="166895" cy="268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1050">
                  <a:solidFill>
                    <a:srgbClr val="FFFFFF"/>
                  </a:solidFill>
                  <a:latin typeface="+mn-lt"/>
                </a:rPr>
                <a:t>20</a:t>
              </a:r>
              <a:endParaRPr lang="fr-FR" sz="1100">
                <a:latin typeface="+mn-lt"/>
              </a:endParaRPr>
            </a:p>
          </p:txBody>
        </p:sp>
        <p:sp>
          <p:nvSpPr>
            <p:cNvPr id="82" name="Rectangle 90"/>
            <p:cNvSpPr>
              <a:spLocks noChangeArrowheads="1"/>
            </p:cNvSpPr>
            <p:nvPr/>
          </p:nvSpPr>
          <p:spPr bwMode="auto">
            <a:xfrm>
              <a:off x="738188" y="4303713"/>
              <a:ext cx="166895" cy="268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1050">
                  <a:solidFill>
                    <a:srgbClr val="FFFFFF"/>
                  </a:solidFill>
                  <a:latin typeface="+mn-lt"/>
                </a:rPr>
                <a:t>40</a:t>
              </a:r>
              <a:endParaRPr lang="fr-FR" sz="1100">
                <a:latin typeface="+mn-lt"/>
              </a:endParaRPr>
            </a:p>
          </p:txBody>
        </p:sp>
        <p:sp>
          <p:nvSpPr>
            <p:cNvPr id="83" name="Rectangle 91"/>
            <p:cNvSpPr>
              <a:spLocks noChangeArrowheads="1"/>
            </p:cNvSpPr>
            <p:nvPr/>
          </p:nvSpPr>
          <p:spPr bwMode="auto">
            <a:xfrm>
              <a:off x="738188" y="3763965"/>
              <a:ext cx="166895" cy="268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1050">
                  <a:solidFill>
                    <a:srgbClr val="FFFFFF"/>
                  </a:solidFill>
                  <a:latin typeface="+mn-lt"/>
                </a:rPr>
                <a:t>60</a:t>
              </a:r>
              <a:endParaRPr lang="fr-FR" sz="1100">
                <a:latin typeface="+mn-lt"/>
              </a:endParaRPr>
            </a:p>
          </p:txBody>
        </p:sp>
        <p:sp>
          <p:nvSpPr>
            <p:cNvPr id="84" name="Rectangle 92"/>
            <p:cNvSpPr>
              <a:spLocks noChangeArrowheads="1"/>
            </p:cNvSpPr>
            <p:nvPr/>
          </p:nvSpPr>
          <p:spPr bwMode="auto">
            <a:xfrm>
              <a:off x="738188" y="3225801"/>
              <a:ext cx="166895" cy="268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1050">
                  <a:solidFill>
                    <a:srgbClr val="FFFFFF"/>
                  </a:solidFill>
                  <a:latin typeface="+mn-lt"/>
                </a:rPr>
                <a:t>80</a:t>
              </a:r>
              <a:endParaRPr lang="fr-FR" sz="1100">
                <a:latin typeface="+mn-lt"/>
              </a:endParaRPr>
            </a:p>
          </p:txBody>
        </p:sp>
        <p:sp>
          <p:nvSpPr>
            <p:cNvPr id="85" name="Rectangle 93"/>
            <p:cNvSpPr>
              <a:spLocks noChangeArrowheads="1"/>
            </p:cNvSpPr>
            <p:nvPr/>
          </p:nvSpPr>
          <p:spPr bwMode="auto">
            <a:xfrm>
              <a:off x="630238" y="2687638"/>
              <a:ext cx="250343" cy="2682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1050">
                  <a:solidFill>
                    <a:srgbClr val="FFFFFF"/>
                  </a:solidFill>
                  <a:latin typeface="+mn-lt"/>
                </a:rPr>
                <a:t>100</a:t>
              </a:r>
              <a:endParaRPr lang="fr-FR" sz="1100">
                <a:latin typeface="+mn-lt"/>
              </a:endParaRPr>
            </a:p>
          </p:txBody>
        </p:sp>
        <p:sp>
          <p:nvSpPr>
            <p:cNvPr id="86" name="Rectangle 94"/>
            <p:cNvSpPr>
              <a:spLocks noChangeArrowheads="1"/>
            </p:cNvSpPr>
            <p:nvPr/>
          </p:nvSpPr>
          <p:spPr bwMode="auto">
            <a:xfrm>
              <a:off x="1449389" y="5661024"/>
              <a:ext cx="642115" cy="28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1100" dirty="0">
                  <a:solidFill>
                    <a:srgbClr val="FFFFFF"/>
                  </a:solidFill>
                  <a:latin typeface="+mn-lt"/>
                </a:rPr>
                <a:t>&lt; 40 c/ml</a:t>
              </a:r>
              <a:endParaRPr lang="fr-FR" sz="1100" dirty="0">
                <a:latin typeface="+mn-lt"/>
              </a:endParaRPr>
            </a:p>
          </p:txBody>
        </p:sp>
        <p:sp>
          <p:nvSpPr>
            <p:cNvPr id="87" name="Rectangle 95"/>
            <p:cNvSpPr>
              <a:spLocks noChangeArrowheads="1"/>
            </p:cNvSpPr>
            <p:nvPr/>
          </p:nvSpPr>
          <p:spPr bwMode="auto">
            <a:xfrm>
              <a:off x="2882900" y="5661024"/>
              <a:ext cx="729536" cy="28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1100" dirty="0">
                  <a:solidFill>
                    <a:srgbClr val="FFFFFF"/>
                  </a:solidFill>
                  <a:latin typeface="+mn-lt"/>
                </a:rPr>
                <a:t>&lt; 200 c/ml</a:t>
              </a:r>
              <a:endParaRPr lang="fr-FR" sz="1100" dirty="0">
                <a:latin typeface="+mn-lt"/>
              </a:endParaRPr>
            </a:p>
          </p:txBody>
        </p:sp>
        <p:sp>
          <p:nvSpPr>
            <p:cNvPr id="88" name="Rectangle 96"/>
            <p:cNvSpPr>
              <a:spLocks noChangeArrowheads="1"/>
            </p:cNvSpPr>
            <p:nvPr/>
          </p:nvSpPr>
          <p:spPr bwMode="auto">
            <a:xfrm>
              <a:off x="5921375" y="5661024"/>
              <a:ext cx="642115" cy="28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1100" dirty="0">
                  <a:solidFill>
                    <a:srgbClr val="FFFFFF"/>
                  </a:solidFill>
                  <a:latin typeface="+mn-lt"/>
                </a:rPr>
                <a:t>&lt; 40 c/ml</a:t>
              </a:r>
              <a:endParaRPr lang="fr-FR" sz="1100" dirty="0">
                <a:latin typeface="+mn-lt"/>
              </a:endParaRPr>
            </a:p>
          </p:txBody>
        </p:sp>
        <p:sp>
          <p:nvSpPr>
            <p:cNvPr id="89" name="Rectangle 97"/>
            <p:cNvSpPr>
              <a:spLocks noChangeArrowheads="1"/>
            </p:cNvSpPr>
            <p:nvPr/>
          </p:nvSpPr>
          <p:spPr bwMode="auto">
            <a:xfrm>
              <a:off x="7354888" y="5661024"/>
              <a:ext cx="729536" cy="28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1100" dirty="0">
                  <a:solidFill>
                    <a:srgbClr val="FFFFFF"/>
                  </a:solidFill>
                  <a:latin typeface="+mn-lt"/>
                </a:rPr>
                <a:t>&lt; 200 c/ml</a:t>
              </a:r>
              <a:endParaRPr lang="fr-FR" sz="1100" dirty="0">
                <a:latin typeface="+mn-lt"/>
              </a:endParaRPr>
            </a:p>
          </p:txBody>
        </p:sp>
        <p:sp>
          <p:nvSpPr>
            <p:cNvPr id="90" name="Rectangle 98"/>
            <p:cNvSpPr>
              <a:spLocks noChangeArrowheads="1"/>
            </p:cNvSpPr>
            <p:nvPr/>
          </p:nvSpPr>
          <p:spPr bwMode="auto">
            <a:xfrm>
              <a:off x="1589088" y="6135688"/>
              <a:ext cx="142875" cy="133350"/>
            </a:xfrm>
            <a:prstGeom prst="rect">
              <a:avLst/>
            </a:prstGeom>
            <a:solidFill>
              <a:srgbClr val="FFC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91" name="Freeform 99"/>
            <p:cNvSpPr>
              <a:spLocks noEditPoints="1"/>
            </p:cNvSpPr>
            <p:nvPr/>
          </p:nvSpPr>
          <p:spPr bwMode="auto">
            <a:xfrm>
              <a:off x="1584325" y="6135688"/>
              <a:ext cx="142875" cy="13335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232" y="0"/>
                </a:cxn>
                <a:cxn ang="0">
                  <a:pos x="240" y="8"/>
                </a:cxn>
                <a:cxn ang="0">
                  <a:pos x="240" y="216"/>
                </a:cxn>
                <a:cxn ang="0">
                  <a:pos x="232" y="224"/>
                </a:cxn>
                <a:cxn ang="0">
                  <a:pos x="8" y="224"/>
                </a:cxn>
                <a:cxn ang="0">
                  <a:pos x="0" y="216"/>
                </a:cxn>
                <a:cxn ang="0">
                  <a:pos x="0" y="8"/>
                </a:cxn>
                <a:cxn ang="0">
                  <a:pos x="16" y="216"/>
                </a:cxn>
                <a:cxn ang="0">
                  <a:pos x="8" y="208"/>
                </a:cxn>
                <a:cxn ang="0">
                  <a:pos x="232" y="208"/>
                </a:cxn>
                <a:cxn ang="0">
                  <a:pos x="224" y="216"/>
                </a:cxn>
                <a:cxn ang="0">
                  <a:pos x="224" y="8"/>
                </a:cxn>
                <a:cxn ang="0">
                  <a:pos x="232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216"/>
                </a:cxn>
              </a:cxnLst>
              <a:rect l="0" t="0" r="r" b="b"/>
              <a:pathLst>
                <a:path w="240" h="224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32" y="0"/>
                  </a:lnTo>
                  <a:cubicBezTo>
                    <a:pt x="237" y="0"/>
                    <a:pt x="240" y="4"/>
                    <a:pt x="240" y="8"/>
                  </a:cubicBezTo>
                  <a:lnTo>
                    <a:pt x="240" y="216"/>
                  </a:lnTo>
                  <a:cubicBezTo>
                    <a:pt x="240" y="221"/>
                    <a:pt x="237" y="224"/>
                    <a:pt x="232" y="224"/>
                  </a:cubicBezTo>
                  <a:lnTo>
                    <a:pt x="8" y="224"/>
                  </a:lnTo>
                  <a:cubicBezTo>
                    <a:pt x="4" y="224"/>
                    <a:pt x="0" y="221"/>
                    <a:pt x="0" y="216"/>
                  </a:cubicBezTo>
                  <a:lnTo>
                    <a:pt x="0" y="8"/>
                  </a:lnTo>
                  <a:close/>
                  <a:moveTo>
                    <a:pt x="16" y="216"/>
                  </a:moveTo>
                  <a:lnTo>
                    <a:pt x="8" y="208"/>
                  </a:lnTo>
                  <a:lnTo>
                    <a:pt x="232" y="208"/>
                  </a:lnTo>
                  <a:lnTo>
                    <a:pt x="224" y="216"/>
                  </a:lnTo>
                  <a:lnTo>
                    <a:pt x="224" y="8"/>
                  </a:lnTo>
                  <a:lnTo>
                    <a:pt x="232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216"/>
                  </a:lnTo>
                  <a:close/>
                </a:path>
              </a:pathLst>
            </a:custGeom>
            <a:solidFill>
              <a:srgbClr val="FFC000"/>
            </a:solidFill>
            <a:ln w="9525" cap="flat">
              <a:solidFill>
                <a:srgbClr val="FFC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92" name="Rectangle 100"/>
            <p:cNvSpPr>
              <a:spLocks noChangeArrowheads="1"/>
            </p:cNvSpPr>
            <p:nvPr/>
          </p:nvSpPr>
          <p:spPr bwMode="auto">
            <a:xfrm>
              <a:off x="1781175" y="6078537"/>
              <a:ext cx="436877" cy="28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1100">
                  <a:solidFill>
                    <a:srgbClr val="FFFFFF"/>
                  </a:solidFill>
                  <a:latin typeface="+mn-lt"/>
                </a:rPr>
                <a:t>25 mg</a:t>
              </a:r>
              <a:endParaRPr lang="fr-FR" sz="1100">
                <a:latin typeface="+mn-lt"/>
              </a:endParaRPr>
            </a:p>
          </p:txBody>
        </p:sp>
        <p:sp>
          <p:nvSpPr>
            <p:cNvPr id="93" name="Rectangle 101"/>
            <p:cNvSpPr>
              <a:spLocks noChangeArrowheads="1"/>
            </p:cNvSpPr>
            <p:nvPr/>
          </p:nvSpPr>
          <p:spPr bwMode="auto">
            <a:xfrm>
              <a:off x="2951163" y="6135688"/>
              <a:ext cx="142875" cy="133350"/>
            </a:xfrm>
            <a:prstGeom prst="rect">
              <a:avLst/>
            </a:prstGeom>
            <a:solidFill>
              <a:srgbClr val="FF66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94" name="Freeform 102"/>
            <p:cNvSpPr>
              <a:spLocks noEditPoints="1"/>
            </p:cNvSpPr>
            <p:nvPr/>
          </p:nvSpPr>
          <p:spPr bwMode="auto">
            <a:xfrm>
              <a:off x="2946400" y="6135688"/>
              <a:ext cx="142875" cy="13335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232" y="0"/>
                </a:cxn>
                <a:cxn ang="0">
                  <a:pos x="240" y="8"/>
                </a:cxn>
                <a:cxn ang="0">
                  <a:pos x="240" y="216"/>
                </a:cxn>
                <a:cxn ang="0">
                  <a:pos x="232" y="224"/>
                </a:cxn>
                <a:cxn ang="0">
                  <a:pos x="8" y="224"/>
                </a:cxn>
                <a:cxn ang="0">
                  <a:pos x="0" y="216"/>
                </a:cxn>
                <a:cxn ang="0">
                  <a:pos x="0" y="8"/>
                </a:cxn>
                <a:cxn ang="0">
                  <a:pos x="16" y="216"/>
                </a:cxn>
                <a:cxn ang="0">
                  <a:pos x="8" y="208"/>
                </a:cxn>
                <a:cxn ang="0">
                  <a:pos x="232" y="208"/>
                </a:cxn>
                <a:cxn ang="0">
                  <a:pos x="224" y="216"/>
                </a:cxn>
                <a:cxn ang="0">
                  <a:pos x="224" y="8"/>
                </a:cxn>
                <a:cxn ang="0">
                  <a:pos x="232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216"/>
                </a:cxn>
              </a:cxnLst>
              <a:rect l="0" t="0" r="r" b="b"/>
              <a:pathLst>
                <a:path w="240" h="224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32" y="0"/>
                  </a:lnTo>
                  <a:cubicBezTo>
                    <a:pt x="237" y="0"/>
                    <a:pt x="240" y="4"/>
                    <a:pt x="240" y="8"/>
                  </a:cubicBezTo>
                  <a:lnTo>
                    <a:pt x="240" y="216"/>
                  </a:lnTo>
                  <a:cubicBezTo>
                    <a:pt x="240" y="221"/>
                    <a:pt x="237" y="224"/>
                    <a:pt x="232" y="224"/>
                  </a:cubicBezTo>
                  <a:lnTo>
                    <a:pt x="8" y="224"/>
                  </a:lnTo>
                  <a:cubicBezTo>
                    <a:pt x="4" y="224"/>
                    <a:pt x="0" y="221"/>
                    <a:pt x="0" y="216"/>
                  </a:cubicBezTo>
                  <a:lnTo>
                    <a:pt x="0" y="8"/>
                  </a:lnTo>
                  <a:close/>
                  <a:moveTo>
                    <a:pt x="16" y="216"/>
                  </a:moveTo>
                  <a:lnTo>
                    <a:pt x="8" y="208"/>
                  </a:lnTo>
                  <a:lnTo>
                    <a:pt x="232" y="208"/>
                  </a:lnTo>
                  <a:lnTo>
                    <a:pt x="224" y="216"/>
                  </a:lnTo>
                  <a:lnTo>
                    <a:pt x="224" y="8"/>
                  </a:lnTo>
                  <a:lnTo>
                    <a:pt x="232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216"/>
                  </a:lnTo>
                  <a:close/>
                </a:path>
              </a:pathLst>
            </a:custGeom>
            <a:solidFill>
              <a:srgbClr val="FF6600"/>
            </a:solidFill>
            <a:ln w="9525" cap="flat">
              <a:solidFill>
                <a:srgbClr val="FF66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95" name="Rectangle 103"/>
            <p:cNvSpPr>
              <a:spLocks noChangeArrowheads="1"/>
            </p:cNvSpPr>
            <p:nvPr/>
          </p:nvSpPr>
          <p:spPr bwMode="auto">
            <a:xfrm>
              <a:off x="3143250" y="6078539"/>
              <a:ext cx="436877" cy="28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1100">
                  <a:solidFill>
                    <a:srgbClr val="FFFFFF"/>
                  </a:solidFill>
                  <a:latin typeface="+mn-lt"/>
                </a:rPr>
                <a:t>50 mg</a:t>
              </a:r>
              <a:endParaRPr lang="fr-FR" sz="1100">
                <a:latin typeface="+mn-lt"/>
              </a:endParaRPr>
            </a:p>
          </p:txBody>
        </p:sp>
        <p:sp>
          <p:nvSpPr>
            <p:cNvPr id="96" name="Rectangle 104"/>
            <p:cNvSpPr>
              <a:spLocks noChangeArrowheads="1"/>
            </p:cNvSpPr>
            <p:nvPr/>
          </p:nvSpPr>
          <p:spPr bwMode="auto">
            <a:xfrm>
              <a:off x="4314825" y="6135688"/>
              <a:ext cx="133350" cy="133350"/>
            </a:xfrm>
            <a:prstGeom prst="rect">
              <a:avLst/>
            </a:prstGeom>
            <a:solidFill>
              <a:srgbClr val="FF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97" name="Freeform 105"/>
            <p:cNvSpPr>
              <a:spLocks noEditPoints="1"/>
            </p:cNvSpPr>
            <p:nvPr/>
          </p:nvSpPr>
          <p:spPr bwMode="auto">
            <a:xfrm>
              <a:off x="4310063" y="6135688"/>
              <a:ext cx="133350" cy="13335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216" y="0"/>
                </a:cxn>
                <a:cxn ang="0">
                  <a:pos x="224" y="8"/>
                </a:cxn>
                <a:cxn ang="0">
                  <a:pos x="224" y="216"/>
                </a:cxn>
                <a:cxn ang="0">
                  <a:pos x="216" y="224"/>
                </a:cxn>
                <a:cxn ang="0">
                  <a:pos x="8" y="224"/>
                </a:cxn>
                <a:cxn ang="0">
                  <a:pos x="0" y="216"/>
                </a:cxn>
                <a:cxn ang="0">
                  <a:pos x="0" y="8"/>
                </a:cxn>
                <a:cxn ang="0">
                  <a:pos x="16" y="216"/>
                </a:cxn>
                <a:cxn ang="0">
                  <a:pos x="8" y="208"/>
                </a:cxn>
                <a:cxn ang="0">
                  <a:pos x="216" y="208"/>
                </a:cxn>
                <a:cxn ang="0">
                  <a:pos x="208" y="216"/>
                </a:cxn>
                <a:cxn ang="0">
                  <a:pos x="208" y="8"/>
                </a:cxn>
                <a:cxn ang="0">
                  <a:pos x="216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216"/>
                </a:cxn>
              </a:cxnLst>
              <a:rect l="0" t="0" r="r" b="b"/>
              <a:pathLst>
                <a:path w="224" h="224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6" y="0"/>
                  </a:lnTo>
                  <a:cubicBezTo>
                    <a:pt x="221" y="0"/>
                    <a:pt x="224" y="4"/>
                    <a:pt x="224" y="8"/>
                  </a:cubicBezTo>
                  <a:lnTo>
                    <a:pt x="224" y="216"/>
                  </a:lnTo>
                  <a:cubicBezTo>
                    <a:pt x="224" y="221"/>
                    <a:pt x="221" y="224"/>
                    <a:pt x="216" y="224"/>
                  </a:cubicBezTo>
                  <a:lnTo>
                    <a:pt x="8" y="224"/>
                  </a:lnTo>
                  <a:cubicBezTo>
                    <a:pt x="4" y="224"/>
                    <a:pt x="0" y="221"/>
                    <a:pt x="0" y="216"/>
                  </a:cubicBezTo>
                  <a:lnTo>
                    <a:pt x="0" y="8"/>
                  </a:lnTo>
                  <a:close/>
                  <a:moveTo>
                    <a:pt x="16" y="216"/>
                  </a:moveTo>
                  <a:lnTo>
                    <a:pt x="8" y="208"/>
                  </a:lnTo>
                  <a:lnTo>
                    <a:pt x="216" y="208"/>
                  </a:lnTo>
                  <a:lnTo>
                    <a:pt x="208" y="216"/>
                  </a:lnTo>
                  <a:lnTo>
                    <a:pt x="208" y="8"/>
                  </a:lnTo>
                  <a:lnTo>
                    <a:pt x="216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216"/>
                  </a:lnTo>
                  <a:close/>
                </a:path>
              </a:pathLst>
            </a:custGeom>
            <a:solidFill>
              <a:srgbClr val="FF0000"/>
            </a:solidFill>
            <a:ln w="9525" cap="flat">
              <a:solidFill>
                <a:srgbClr val="FF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98" name="Rectangle 106"/>
            <p:cNvSpPr>
              <a:spLocks noChangeArrowheads="1"/>
            </p:cNvSpPr>
            <p:nvPr/>
          </p:nvSpPr>
          <p:spPr bwMode="auto">
            <a:xfrm>
              <a:off x="4505325" y="6078537"/>
              <a:ext cx="524300" cy="28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1100">
                  <a:solidFill>
                    <a:srgbClr val="FFFFFF"/>
                  </a:solidFill>
                  <a:latin typeface="+mn-lt"/>
                </a:rPr>
                <a:t>100 mg</a:t>
              </a:r>
              <a:endParaRPr lang="fr-FR" sz="1100">
                <a:latin typeface="+mn-lt"/>
              </a:endParaRPr>
            </a:p>
          </p:txBody>
        </p:sp>
        <p:sp>
          <p:nvSpPr>
            <p:cNvPr id="99" name="Rectangle 107"/>
            <p:cNvSpPr>
              <a:spLocks noChangeArrowheads="1"/>
            </p:cNvSpPr>
            <p:nvPr/>
          </p:nvSpPr>
          <p:spPr bwMode="auto">
            <a:xfrm>
              <a:off x="5792788" y="6135688"/>
              <a:ext cx="133350" cy="133350"/>
            </a:xfrm>
            <a:prstGeom prst="rect">
              <a:avLst/>
            </a:prstGeom>
            <a:solidFill>
              <a:srgbClr val="99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100" name="Freeform 108"/>
            <p:cNvSpPr>
              <a:spLocks noEditPoints="1"/>
            </p:cNvSpPr>
            <p:nvPr/>
          </p:nvSpPr>
          <p:spPr bwMode="auto">
            <a:xfrm>
              <a:off x="5788025" y="6135688"/>
              <a:ext cx="133350" cy="13335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216" y="0"/>
                </a:cxn>
                <a:cxn ang="0">
                  <a:pos x="224" y="8"/>
                </a:cxn>
                <a:cxn ang="0">
                  <a:pos x="224" y="216"/>
                </a:cxn>
                <a:cxn ang="0">
                  <a:pos x="216" y="224"/>
                </a:cxn>
                <a:cxn ang="0">
                  <a:pos x="8" y="224"/>
                </a:cxn>
                <a:cxn ang="0">
                  <a:pos x="0" y="216"/>
                </a:cxn>
                <a:cxn ang="0">
                  <a:pos x="0" y="8"/>
                </a:cxn>
                <a:cxn ang="0">
                  <a:pos x="16" y="216"/>
                </a:cxn>
                <a:cxn ang="0">
                  <a:pos x="8" y="208"/>
                </a:cxn>
                <a:cxn ang="0">
                  <a:pos x="216" y="208"/>
                </a:cxn>
                <a:cxn ang="0">
                  <a:pos x="208" y="216"/>
                </a:cxn>
                <a:cxn ang="0">
                  <a:pos x="208" y="8"/>
                </a:cxn>
                <a:cxn ang="0">
                  <a:pos x="216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216"/>
                </a:cxn>
              </a:cxnLst>
              <a:rect l="0" t="0" r="r" b="b"/>
              <a:pathLst>
                <a:path w="224" h="224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16" y="0"/>
                  </a:lnTo>
                  <a:cubicBezTo>
                    <a:pt x="221" y="0"/>
                    <a:pt x="224" y="4"/>
                    <a:pt x="224" y="8"/>
                  </a:cubicBezTo>
                  <a:lnTo>
                    <a:pt x="224" y="216"/>
                  </a:lnTo>
                  <a:cubicBezTo>
                    <a:pt x="224" y="221"/>
                    <a:pt x="221" y="224"/>
                    <a:pt x="216" y="224"/>
                  </a:cubicBezTo>
                  <a:lnTo>
                    <a:pt x="8" y="224"/>
                  </a:lnTo>
                  <a:cubicBezTo>
                    <a:pt x="4" y="224"/>
                    <a:pt x="0" y="221"/>
                    <a:pt x="0" y="216"/>
                  </a:cubicBezTo>
                  <a:lnTo>
                    <a:pt x="0" y="8"/>
                  </a:lnTo>
                  <a:close/>
                  <a:moveTo>
                    <a:pt x="16" y="216"/>
                  </a:moveTo>
                  <a:lnTo>
                    <a:pt x="8" y="208"/>
                  </a:lnTo>
                  <a:lnTo>
                    <a:pt x="216" y="208"/>
                  </a:lnTo>
                  <a:lnTo>
                    <a:pt x="208" y="216"/>
                  </a:lnTo>
                  <a:lnTo>
                    <a:pt x="208" y="8"/>
                  </a:lnTo>
                  <a:lnTo>
                    <a:pt x="216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216"/>
                  </a:lnTo>
                  <a:close/>
                </a:path>
              </a:pathLst>
            </a:custGeom>
            <a:solidFill>
              <a:srgbClr val="990000"/>
            </a:solidFill>
            <a:ln w="9525" cap="flat">
              <a:solidFill>
                <a:srgbClr val="990000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101" name="Rectangle 109"/>
            <p:cNvSpPr>
              <a:spLocks noChangeArrowheads="1"/>
            </p:cNvSpPr>
            <p:nvPr/>
          </p:nvSpPr>
          <p:spPr bwMode="auto">
            <a:xfrm>
              <a:off x="5983288" y="6078537"/>
              <a:ext cx="524300" cy="28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1100">
                  <a:solidFill>
                    <a:srgbClr val="FFFFFF"/>
                  </a:solidFill>
                  <a:latin typeface="+mn-lt"/>
                </a:rPr>
                <a:t>200 mg</a:t>
              </a:r>
              <a:endParaRPr lang="fr-FR" sz="1100">
                <a:latin typeface="+mn-lt"/>
              </a:endParaRPr>
            </a:p>
          </p:txBody>
        </p:sp>
        <p:sp>
          <p:nvSpPr>
            <p:cNvPr id="102" name="Rectangle 110"/>
            <p:cNvSpPr>
              <a:spLocks noChangeArrowheads="1"/>
            </p:cNvSpPr>
            <p:nvPr/>
          </p:nvSpPr>
          <p:spPr bwMode="auto">
            <a:xfrm>
              <a:off x="7269163" y="6135688"/>
              <a:ext cx="142875" cy="133350"/>
            </a:xfrm>
            <a:prstGeom prst="rect">
              <a:avLst/>
            </a:prstGeom>
            <a:solidFill>
              <a:srgbClr val="EEECE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103" name="Freeform 111"/>
            <p:cNvSpPr>
              <a:spLocks noEditPoints="1"/>
            </p:cNvSpPr>
            <p:nvPr/>
          </p:nvSpPr>
          <p:spPr bwMode="auto">
            <a:xfrm>
              <a:off x="7264400" y="6135688"/>
              <a:ext cx="142875" cy="133350"/>
            </a:xfrm>
            <a:custGeom>
              <a:avLst/>
              <a:gdLst/>
              <a:ahLst/>
              <a:cxnLst>
                <a:cxn ang="0">
                  <a:pos x="0" y="8"/>
                </a:cxn>
                <a:cxn ang="0">
                  <a:pos x="8" y="0"/>
                </a:cxn>
                <a:cxn ang="0">
                  <a:pos x="232" y="0"/>
                </a:cxn>
                <a:cxn ang="0">
                  <a:pos x="240" y="8"/>
                </a:cxn>
                <a:cxn ang="0">
                  <a:pos x="240" y="216"/>
                </a:cxn>
                <a:cxn ang="0">
                  <a:pos x="232" y="224"/>
                </a:cxn>
                <a:cxn ang="0">
                  <a:pos x="8" y="224"/>
                </a:cxn>
                <a:cxn ang="0">
                  <a:pos x="0" y="216"/>
                </a:cxn>
                <a:cxn ang="0">
                  <a:pos x="0" y="8"/>
                </a:cxn>
                <a:cxn ang="0">
                  <a:pos x="16" y="216"/>
                </a:cxn>
                <a:cxn ang="0">
                  <a:pos x="8" y="208"/>
                </a:cxn>
                <a:cxn ang="0">
                  <a:pos x="232" y="208"/>
                </a:cxn>
                <a:cxn ang="0">
                  <a:pos x="224" y="216"/>
                </a:cxn>
                <a:cxn ang="0">
                  <a:pos x="224" y="8"/>
                </a:cxn>
                <a:cxn ang="0">
                  <a:pos x="232" y="16"/>
                </a:cxn>
                <a:cxn ang="0">
                  <a:pos x="8" y="16"/>
                </a:cxn>
                <a:cxn ang="0">
                  <a:pos x="16" y="8"/>
                </a:cxn>
                <a:cxn ang="0">
                  <a:pos x="16" y="216"/>
                </a:cxn>
              </a:cxnLst>
              <a:rect l="0" t="0" r="r" b="b"/>
              <a:pathLst>
                <a:path w="240" h="224">
                  <a:moveTo>
                    <a:pt x="0" y="8"/>
                  </a:moveTo>
                  <a:cubicBezTo>
                    <a:pt x="0" y="4"/>
                    <a:pt x="4" y="0"/>
                    <a:pt x="8" y="0"/>
                  </a:cubicBezTo>
                  <a:lnTo>
                    <a:pt x="232" y="0"/>
                  </a:lnTo>
                  <a:cubicBezTo>
                    <a:pt x="237" y="0"/>
                    <a:pt x="240" y="4"/>
                    <a:pt x="240" y="8"/>
                  </a:cubicBezTo>
                  <a:lnTo>
                    <a:pt x="240" y="216"/>
                  </a:lnTo>
                  <a:cubicBezTo>
                    <a:pt x="240" y="221"/>
                    <a:pt x="237" y="224"/>
                    <a:pt x="232" y="224"/>
                  </a:cubicBezTo>
                  <a:lnTo>
                    <a:pt x="8" y="224"/>
                  </a:lnTo>
                  <a:cubicBezTo>
                    <a:pt x="4" y="224"/>
                    <a:pt x="0" y="221"/>
                    <a:pt x="0" y="216"/>
                  </a:cubicBezTo>
                  <a:lnTo>
                    <a:pt x="0" y="8"/>
                  </a:lnTo>
                  <a:close/>
                  <a:moveTo>
                    <a:pt x="16" y="216"/>
                  </a:moveTo>
                  <a:lnTo>
                    <a:pt x="8" y="208"/>
                  </a:lnTo>
                  <a:lnTo>
                    <a:pt x="232" y="208"/>
                  </a:lnTo>
                  <a:lnTo>
                    <a:pt x="224" y="216"/>
                  </a:lnTo>
                  <a:lnTo>
                    <a:pt x="224" y="8"/>
                  </a:lnTo>
                  <a:lnTo>
                    <a:pt x="232" y="16"/>
                  </a:lnTo>
                  <a:lnTo>
                    <a:pt x="8" y="16"/>
                  </a:lnTo>
                  <a:lnTo>
                    <a:pt x="16" y="8"/>
                  </a:lnTo>
                  <a:lnTo>
                    <a:pt x="16" y="216"/>
                  </a:lnTo>
                  <a:close/>
                </a:path>
              </a:pathLst>
            </a:custGeom>
            <a:solidFill>
              <a:srgbClr val="EEECE1"/>
            </a:solidFill>
            <a:ln w="9525" cap="flat">
              <a:solidFill>
                <a:srgbClr val="EEECE1"/>
              </a:solidFill>
              <a:prstDash val="solid"/>
              <a:bevel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1100">
                <a:latin typeface="+mn-lt"/>
              </a:endParaRPr>
            </a:p>
          </p:txBody>
        </p:sp>
        <p:sp>
          <p:nvSpPr>
            <p:cNvPr id="104" name="Rectangle 112"/>
            <p:cNvSpPr>
              <a:spLocks noChangeArrowheads="1"/>
            </p:cNvSpPr>
            <p:nvPr/>
          </p:nvSpPr>
          <p:spPr bwMode="auto">
            <a:xfrm>
              <a:off x="7461250" y="6078537"/>
              <a:ext cx="314380" cy="281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1100">
                  <a:solidFill>
                    <a:srgbClr val="FFFFFF"/>
                  </a:solidFill>
                  <a:latin typeface="+mn-lt"/>
                </a:rPr>
                <a:t>EFV</a:t>
              </a:r>
              <a:endParaRPr lang="fr-FR" sz="1100">
                <a:latin typeface="+mn-lt"/>
              </a:endParaRPr>
            </a:p>
          </p:txBody>
        </p:sp>
        <p:sp>
          <p:nvSpPr>
            <p:cNvPr id="105" name="Rectangle 114"/>
            <p:cNvSpPr>
              <a:spLocks noChangeArrowheads="1"/>
            </p:cNvSpPr>
            <p:nvPr/>
          </p:nvSpPr>
          <p:spPr bwMode="auto">
            <a:xfrm>
              <a:off x="1843088" y="5327651"/>
              <a:ext cx="95369" cy="153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600" b="1">
                  <a:solidFill>
                    <a:srgbClr val="000000"/>
                  </a:solidFill>
                  <a:latin typeface="+mn-lt"/>
                </a:rPr>
                <a:t>29</a:t>
              </a:r>
              <a:endParaRPr lang="fr-FR" sz="1100" b="1">
                <a:latin typeface="+mn-lt"/>
              </a:endParaRPr>
            </a:p>
          </p:txBody>
        </p:sp>
        <p:sp>
          <p:nvSpPr>
            <p:cNvPr id="106" name="Rectangle 115"/>
            <p:cNvSpPr>
              <a:spLocks noChangeArrowheads="1"/>
            </p:cNvSpPr>
            <p:nvPr/>
          </p:nvSpPr>
          <p:spPr bwMode="auto">
            <a:xfrm>
              <a:off x="2062162" y="5327651"/>
              <a:ext cx="95369" cy="153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600" b="1">
                  <a:solidFill>
                    <a:srgbClr val="000000"/>
                  </a:solidFill>
                  <a:latin typeface="+mn-lt"/>
                </a:rPr>
                <a:t>28</a:t>
              </a:r>
              <a:endParaRPr lang="fr-FR" sz="1100" b="1">
                <a:latin typeface="+mn-lt"/>
              </a:endParaRPr>
            </a:p>
          </p:txBody>
        </p:sp>
        <p:sp>
          <p:nvSpPr>
            <p:cNvPr id="107" name="Rectangle 116"/>
            <p:cNvSpPr>
              <a:spLocks noChangeArrowheads="1"/>
            </p:cNvSpPr>
            <p:nvPr/>
          </p:nvSpPr>
          <p:spPr bwMode="auto">
            <a:xfrm>
              <a:off x="2770188" y="5327651"/>
              <a:ext cx="100030" cy="153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600" b="1">
                  <a:solidFill>
                    <a:srgbClr val="000000"/>
                  </a:solidFill>
                  <a:latin typeface="+mn-lt"/>
                </a:rPr>
                <a:t>26</a:t>
              </a:r>
              <a:endParaRPr lang="fr-FR" sz="1100" b="1">
                <a:latin typeface="+mn-lt"/>
              </a:endParaRPr>
            </a:p>
          </p:txBody>
        </p:sp>
        <p:sp>
          <p:nvSpPr>
            <p:cNvPr id="108" name="Rectangle 117"/>
            <p:cNvSpPr>
              <a:spLocks noChangeArrowheads="1"/>
            </p:cNvSpPr>
            <p:nvPr/>
          </p:nvSpPr>
          <p:spPr bwMode="auto">
            <a:xfrm>
              <a:off x="3052763" y="5327651"/>
              <a:ext cx="95369" cy="153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600" b="1">
                  <a:solidFill>
                    <a:srgbClr val="000000"/>
                  </a:solidFill>
                  <a:latin typeface="+mn-lt"/>
                </a:rPr>
                <a:t>28</a:t>
              </a:r>
              <a:endParaRPr lang="fr-FR" sz="1100" b="1">
                <a:latin typeface="+mn-lt"/>
              </a:endParaRPr>
            </a:p>
          </p:txBody>
        </p:sp>
        <p:sp>
          <p:nvSpPr>
            <p:cNvPr id="109" name="Rectangle 118"/>
            <p:cNvSpPr>
              <a:spLocks noChangeArrowheads="1"/>
            </p:cNvSpPr>
            <p:nvPr/>
          </p:nvSpPr>
          <p:spPr bwMode="auto">
            <a:xfrm>
              <a:off x="3290888" y="5327651"/>
              <a:ext cx="95369" cy="153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600" b="1">
                  <a:solidFill>
                    <a:srgbClr val="000000"/>
                  </a:solidFill>
                  <a:latin typeface="+mn-lt"/>
                </a:rPr>
                <a:t>29</a:t>
              </a:r>
              <a:endParaRPr lang="fr-FR" sz="1100" b="1">
                <a:latin typeface="+mn-lt"/>
              </a:endParaRPr>
            </a:p>
          </p:txBody>
        </p:sp>
        <p:sp>
          <p:nvSpPr>
            <p:cNvPr id="110" name="Rectangle 119"/>
            <p:cNvSpPr>
              <a:spLocks noChangeArrowheads="1"/>
            </p:cNvSpPr>
            <p:nvPr/>
          </p:nvSpPr>
          <p:spPr bwMode="auto">
            <a:xfrm>
              <a:off x="3635375" y="5327651"/>
              <a:ext cx="95369" cy="153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600" b="1">
                  <a:solidFill>
                    <a:srgbClr val="000000"/>
                  </a:solidFill>
                  <a:latin typeface="+mn-lt"/>
                </a:rPr>
                <a:t>28</a:t>
              </a:r>
              <a:endParaRPr lang="fr-FR" sz="1100" b="1">
                <a:latin typeface="+mn-lt"/>
              </a:endParaRPr>
            </a:p>
          </p:txBody>
        </p:sp>
        <p:sp>
          <p:nvSpPr>
            <p:cNvPr id="111" name="Rectangle 120"/>
            <p:cNvSpPr>
              <a:spLocks noChangeArrowheads="1"/>
            </p:cNvSpPr>
            <p:nvPr/>
          </p:nvSpPr>
          <p:spPr bwMode="auto">
            <a:xfrm>
              <a:off x="3903663" y="5327651"/>
              <a:ext cx="95369" cy="153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600" b="1">
                  <a:solidFill>
                    <a:srgbClr val="000000"/>
                  </a:solidFill>
                  <a:latin typeface="+mn-lt"/>
                </a:rPr>
                <a:t>27</a:t>
              </a:r>
              <a:endParaRPr lang="fr-FR" sz="1100" b="1">
                <a:latin typeface="+mn-lt"/>
              </a:endParaRPr>
            </a:p>
          </p:txBody>
        </p:sp>
        <p:sp>
          <p:nvSpPr>
            <p:cNvPr id="112" name="Rectangle 121"/>
            <p:cNvSpPr>
              <a:spLocks noChangeArrowheads="1"/>
            </p:cNvSpPr>
            <p:nvPr/>
          </p:nvSpPr>
          <p:spPr bwMode="auto">
            <a:xfrm>
              <a:off x="1527176" y="5327651"/>
              <a:ext cx="95369" cy="153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600" b="1">
                  <a:solidFill>
                    <a:srgbClr val="000000"/>
                  </a:solidFill>
                  <a:latin typeface="+mn-lt"/>
                </a:rPr>
                <a:t>28</a:t>
              </a:r>
              <a:endParaRPr lang="fr-FR" sz="1100" b="1">
                <a:latin typeface="+mn-lt"/>
              </a:endParaRPr>
            </a:p>
          </p:txBody>
        </p:sp>
        <p:sp>
          <p:nvSpPr>
            <p:cNvPr id="113" name="Rectangle 128"/>
            <p:cNvSpPr>
              <a:spLocks noChangeArrowheads="1"/>
            </p:cNvSpPr>
            <p:nvPr/>
          </p:nvSpPr>
          <p:spPr bwMode="auto">
            <a:xfrm>
              <a:off x="1246188" y="5327651"/>
              <a:ext cx="100030" cy="153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600" b="1">
                  <a:solidFill>
                    <a:srgbClr val="000000"/>
                  </a:solidFill>
                  <a:latin typeface="+mn-lt"/>
                </a:rPr>
                <a:t>26</a:t>
              </a:r>
              <a:endParaRPr lang="fr-FR" sz="1100" b="1">
                <a:latin typeface="+mn-lt"/>
              </a:endParaRPr>
            </a:p>
          </p:txBody>
        </p:sp>
        <p:sp>
          <p:nvSpPr>
            <p:cNvPr id="114" name="TextBox 10"/>
            <p:cNvSpPr txBox="1">
              <a:spLocks noChangeArrowheads="1"/>
            </p:cNvSpPr>
            <p:nvPr/>
          </p:nvSpPr>
          <p:spPr bwMode="auto">
            <a:xfrm>
              <a:off x="5948363" y="5281612"/>
              <a:ext cx="301145" cy="306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600" b="1">
                  <a:solidFill>
                    <a:schemeClr val="tx1"/>
                  </a:solidFill>
                  <a:latin typeface="+mn-lt"/>
                </a:rPr>
                <a:t>12</a:t>
              </a:r>
            </a:p>
          </p:txBody>
        </p:sp>
        <p:sp>
          <p:nvSpPr>
            <p:cNvPr id="115" name="TextBox 10"/>
            <p:cNvSpPr txBox="1">
              <a:spLocks noChangeArrowheads="1"/>
            </p:cNvSpPr>
            <p:nvPr/>
          </p:nvSpPr>
          <p:spPr bwMode="auto">
            <a:xfrm>
              <a:off x="6746875" y="5281612"/>
              <a:ext cx="301145" cy="306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600" b="1">
                  <a:solidFill>
                    <a:schemeClr val="tx1"/>
                  </a:solidFill>
                  <a:latin typeface="+mn-lt"/>
                </a:rPr>
                <a:t>13</a:t>
              </a:r>
            </a:p>
          </p:txBody>
        </p:sp>
        <p:sp>
          <p:nvSpPr>
            <p:cNvPr id="116" name="Rectangle 122"/>
            <p:cNvSpPr>
              <a:spLocks noChangeArrowheads="1"/>
            </p:cNvSpPr>
            <p:nvPr/>
          </p:nvSpPr>
          <p:spPr bwMode="auto">
            <a:xfrm>
              <a:off x="6329363" y="5327651"/>
              <a:ext cx="95369" cy="153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600" b="1">
                  <a:solidFill>
                    <a:srgbClr val="000000"/>
                  </a:solidFill>
                  <a:latin typeface="+mn-lt"/>
                </a:rPr>
                <a:t>12</a:t>
              </a:r>
              <a:endParaRPr lang="fr-FR" sz="1100" b="1">
                <a:latin typeface="+mn-lt"/>
              </a:endParaRPr>
            </a:p>
          </p:txBody>
        </p:sp>
        <p:sp>
          <p:nvSpPr>
            <p:cNvPr id="117" name="Rectangle 123"/>
            <p:cNvSpPr>
              <a:spLocks noChangeArrowheads="1"/>
            </p:cNvSpPr>
            <p:nvPr/>
          </p:nvSpPr>
          <p:spPr bwMode="auto">
            <a:xfrm>
              <a:off x="6559550" y="5327651"/>
              <a:ext cx="95369" cy="153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600" b="1" dirty="0">
                  <a:solidFill>
                    <a:srgbClr val="000000"/>
                  </a:solidFill>
                  <a:latin typeface="+mn-lt"/>
                </a:rPr>
                <a:t>12</a:t>
              </a:r>
              <a:endParaRPr lang="fr-FR" sz="1100" b="1" dirty="0">
                <a:latin typeface="+mn-lt"/>
              </a:endParaRPr>
            </a:p>
          </p:txBody>
        </p:sp>
        <p:sp>
          <p:nvSpPr>
            <p:cNvPr id="118" name="Rectangle 127"/>
            <p:cNvSpPr>
              <a:spLocks noChangeArrowheads="1"/>
            </p:cNvSpPr>
            <p:nvPr/>
          </p:nvSpPr>
          <p:spPr bwMode="auto">
            <a:xfrm>
              <a:off x="5724525" y="5327651"/>
              <a:ext cx="90638" cy="153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600" b="1">
                  <a:solidFill>
                    <a:srgbClr val="000000"/>
                  </a:solidFill>
                  <a:latin typeface="+mn-lt"/>
                </a:rPr>
                <a:t>11</a:t>
              </a:r>
              <a:endParaRPr lang="fr-FR" sz="1100" b="1">
                <a:latin typeface="+mn-lt"/>
              </a:endParaRPr>
            </a:p>
          </p:txBody>
        </p:sp>
        <p:sp>
          <p:nvSpPr>
            <p:cNvPr id="119" name="TextBox 11"/>
            <p:cNvSpPr txBox="1"/>
            <p:nvPr/>
          </p:nvSpPr>
          <p:spPr>
            <a:xfrm>
              <a:off x="2287588" y="5281612"/>
              <a:ext cx="301145" cy="30662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600" b="1" dirty="0">
                  <a:solidFill>
                    <a:schemeClr val="tx1"/>
                  </a:solidFill>
                  <a:latin typeface="+mn-lt"/>
                  <a:cs typeface="Calibri" panose="020F0502020204030204" pitchFamily="34" charset="0"/>
                </a:rPr>
                <a:t>27</a:t>
              </a:r>
            </a:p>
          </p:txBody>
        </p:sp>
        <p:sp>
          <p:nvSpPr>
            <p:cNvPr id="120" name="TextBox 10"/>
            <p:cNvSpPr txBox="1">
              <a:spLocks noChangeArrowheads="1"/>
            </p:cNvSpPr>
            <p:nvPr/>
          </p:nvSpPr>
          <p:spPr bwMode="auto">
            <a:xfrm>
              <a:off x="7421563" y="5281612"/>
              <a:ext cx="301145" cy="306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600" b="1">
                  <a:solidFill>
                    <a:schemeClr val="tx1"/>
                  </a:solidFill>
                  <a:latin typeface="+mn-lt"/>
                </a:rPr>
                <a:t>12</a:t>
              </a:r>
            </a:p>
          </p:txBody>
        </p:sp>
        <p:sp>
          <p:nvSpPr>
            <p:cNvPr id="121" name="TextBox 10"/>
            <p:cNvSpPr txBox="1">
              <a:spLocks noChangeArrowheads="1"/>
            </p:cNvSpPr>
            <p:nvPr/>
          </p:nvSpPr>
          <p:spPr bwMode="auto">
            <a:xfrm>
              <a:off x="7105650" y="5281612"/>
              <a:ext cx="296414" cy="3066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600" b="1">
                  <a:solidFill>
                    <a:schemeClr val="tx1"/>
                  </a:solidFill>
                  <a:latin typeface="+mn-lt"/>
                </a:rPr>
                <a:t>11</a:t>
              </a:r>
            </a:p>
          </p:txBody>
        </p:sp>
        <p:sp>
          <p:nvSpPr>
            <p:cNvPr id="122" name="Rectangle 124"/>
            <p:cNvSpPr>
              <a:spLocks noChangeArrowheads="1"/>
            </p:cNvSpPr>
            <p:nvPr/>
          </p:nvSpPr>
          <p:spPr bwMode="auto">
            <a:xfrm>
              <a:off x="8323263" y="5327651"/>
              <a:ext cx="95369" cy="153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600" b="1">
                  <a:solidFill>
                    <a:srgbClr val="000000"/>
                  </a:solidFill>
                  <a:latin typeface="+mn-lt"/>
                </a:rPr>
                <a:t>13</a:t>
              </a:r>
              <a:endParaRPr lang="fr-FR" sz="1100" b="1">
                <a:latin typeface="+mn-lt"/>
              </a:endParaRPr>
            </a:p>
          </p:txBody>
        </p:sp>
        <p:sp>
          <p:nvSpPr>
            <p:cNvPr id="123" name="Rectangle 125"/>
            <p:cNvSpPr>
              <a:spLocks noChangeArrowheads="1"/>
            </p:cNvSpPr>
            <p:nvPr/>
          </p:nvSpPr>
          <p:spPr bwMode="auto">
            <a:xfrm>
              <a:off x="8107363" y="5327651"/>
              <a:ext cx="95369" cy="153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600" b="1">
                  <a:solidFill>
                    <a:srgbClr val="000000"/>
                  </a:solidFill>
                  <a:latin typeface="+mn-lt"/>
                </a:rPr>
                <a:t>12</a:t>
              </a:r>
              <a:endParaRPr lang="fr-FR" sz="1100" b="1">
                <a:latin typeface="+mn-lt"/>
              </a:endParaRPr>
            </a:p>
          </p:txBody>
        </p:sp>
        <p:sp>
          <p:nvSpPr>
            <p:cNvPr id="124" name="Rectangle 126"/>
            <p:cNvSpPr>
              <a:spLocks noChangeArrowheads="1"/>
            </p:cNvSpPr>
            <p:nvPr/>
          </p:nvSpPr>
          <p:spPr bwMode="auto">
            <a:xfrm>
              <a:off x="7799388" y="5327651"/>
              <a:ext cx="95369" cy="1533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defRPr/>
              </a:pPr>
              <a:r>
                <a:rPr lang="fr-FR" sz="600" b="1">
                  <a:solidFill>
                    <a:srgbClr val="000000"/>
                  </a:solidFill>
                  <a:latin typeface="+mn-lt"/>
                </a:rPr>
                <a:t>12</a:t>
              </a:r>
              <a:endParaRPr lang="fr-FR" sz="1100" b="1">
                <a:latin typeface="+mn-lt"/>
              </a:endParaRPr>
            </a:p>
          </p:txBody>
        </p:sp>
      </p:grpSp>
      <p:sp>
        <p:nvSpPr>
          <p:cNvPr id="125" name="Cadre 124"/>
          <p:cNvSpPr/>
          <p:nvPr/>
        </p:nvSpPr>
        <p:spPr bwMode="auto">
          <a:xfrm>
            <a:off x="5071533" y="2243667"/>
            <a:ext cx="3142368" cy="3113281"/>
          </a:xfrm>
          <a:prstGeom prst="frame">
            <a:avLst>
              <a:gd name="adj1" fmla="val 3362"/>
            </a:avLst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702733" y="2142067"/>
            <a:ext cx="4224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% CV&lt;40 à S24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03408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Retrouver l’actualité des grands congrès dans les minutes qui suivent la fin des sessions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203"/>
          <a:stretch/>
        </p:blipFill>
        <p:spPr>
          <a:xfrm>
            <a:off x="2386581" y="975541"/>
            <a:ext cx="4400944" cy="4666039"/>
          </a:xfrm>
        </p:spPr>
      </p:pic>
    </p:spTree>
    <p:extLst>
      <p:ext uri="{BB962C8B-B14F-4D97-AF65-F5344CB8AC3E}">
        <p14:creationId xmlns:p14="http://schemas.microsoft.com/office/powerpoint/2010/main" val="1011274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3" name="Text Box 5"/>
          <p:cNvSpPr txBox="1">
            <a:spLocks noChangeArrowheads="1"/>
          </p:cNvSpPr>
          <p:nvPr/>
        </p:nvSpPr>
        <p:spPr bwMode="auto">
          <a:xfrm>
            <a:off x="8689810" y="38365"/>
            <a:ext cx="39862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fr-FR" sz="1000">
                <a:ea typeface="ＭＳ Ｐゴシック" pitchFamily="34" charset="-128"/>
              </a:rPr>
              <a:t>209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 bwMode="auto">
          <a:xfrm>
            <a:off x="685800" y="1775355"/>
            <a:ext cx="7772400" cy="122502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/>
        </p:spPr>
        <p:txBody>
          <a:bodyPr anchor="ctr"/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fr-FR" sz="3600" kern="0" dirty="0">
                <a:solidFill>
                  <a:srgbClr val="FFFF66"/>
                </a:solidFill>
                <a:latin typeface="Trebuchet MS" pitchFamily="34" charset="0"/>
                <a:ea typeface="ＭＳ Ｐゴシック" pitchFamily="34" charset="-128"/>
                <a:cs typeface="+mj-cs"/>
              </a:rPr>
              <a:t>VII. Prévention</a:t>
            </a:r>
            <a:br>
              <a:rPr lang="fr-FR" sz="3600" kern="0" dirty="0">
                <a:solidFill>
                  <a:srgbClr val="FFFF66"/>
                </a:solidFill>
                <a:latin typeface="Trebuchet MS" pitchFamily="34" charset="0"/>
                <a:ea typeface="ＭＳ Ｐゴシック" pitchFamily="34" charset="-128"/>
                <a:cs typeface="+mj-cs"/>
              </a:rPr>
            </a:br>
            <a:endParaRPr lang="fr-FR" sz="3600" kern="0" dirty="0">
              <a:solidFill>
                <a:srgbClr val="FFFF66"/>
              </a:solidFill>
              <a:latin typeface="Trebuchet MS" pitchFamily="34" charset="0"/>
              <a:ea typeface="ＭＳ Ｐゴシック" pitchFamily="34" charset="-128"/>
              <a:cs typeface="+mj-cs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Etude PARTNER : risque de transmission </a:t>
            </a:r>
            <a:br>
              <a:rPr lang="fr-FR" smtClean="0"/>
            </a:br>
            <a:r>
              <a:rPr lang="fr-FR" smtClean="0"/>
              <a:t>du VIH au sein de couples sérodifférents (1) </a:t>
            </a:r>
          </a:p>
        </p:txBody>
      </p:sp>
      <p:sp>
        <p:nvSpPr>
          <p:cNvPr id="457730" name="Espace réservé du contenu 3"/>
          <p:cNvSpPr>
            <a:spLocks noGrp="1"/>
          </p:cNvSpPr>
          <p:nvPr>
            <p:ph idx="1"/>
          </p:nvPr>
        </p:nvSpPr>
        <p:spPr>
          <a:xfrm>
            <a:off x="457200" y="1117865"/>
            <a:ext cx="8686800" cy="4259792"/>
          </a:xfrm>
        </p:spPr>
        <p:txBody>
          <a:bodyPr/>
          <a:lstStyle/>
          <a:p>
            <a:r>
              <a:rPr lang="fr-FR" altLang="fr-FR" sz="1800" dirty="0" smtClean="0"/>
              <a:t>Etude observationnelle multicentrique (75 sites européens)</a:t>
            </a:r>
            <a:br>
              <a:rPr lang="fr-FR" altLang="fr-FR" sz="1800" dirty="0" smtClean="0"/>
            </a:br>
            <a:endParaRPr lang="fr-FR" altLang="fr-FR" sz="1800" dirty="0" smtClean="0"/>
          </a:p>
          <a:p>
            <a:r>
              <a:rPr lang="fr-FR" altLang="fr-FR" sz="1800" dirty="0" smtClean="0"/>
              <a:t>767 couples sérodifférents (homo masculins et hétéro)</a:t>
            </a:r>
          </a:p>
          <a:p>
            <a:pPr lvl="1"/>
            <a:r>
              <a:rPr lang="fr-FR" altLang="fr-FR" sz="1600" dirty="0" smtClean="0"/>
              <a:t>Partenaire séropositif sous traitement ARV efficace (CV &lt; 200 c/ml)</a:t>
            </a:r>
          </a:p>
          <a:p>
            <a:pPr lvl="1"/>
            <a:r>
              <a:rPr lang="fr-FR" altLang="fr-FR" sz="1600" dirty="0" smtClean="0"/>
              <a:t>Rapports non protégés</a:t>
            </a:r>
          </a:p>
          <a:p>
            <a:pPr lvl="1"/>
            <a:r>
              <a:rPr lang="fr-FR" altLang="fr-FR" sz="1600" dirty="0" smtClean="0"/>
              <a:t>Pas d’utilisation de PEP ni de PrEP</a:t>
            </a:r>
          </a:p>
          <a:p>
            <a:pPr lvl="1"/>
            <a:r>
              <a:rPr lang="fr-FR" altLang="fr-FR" sz="1600" dirty="0" smtClean="0"/>
              <a:t>Estimation du risque de transmission du VIH phylogénétiquement lié </a:t>
            </a:r>
            <a:br>
              <a:rPr lang="fr-FR" altLang="fr-FR" sz="1600" dirty="0" smtClean="0"/>
            </a:br>
            <a:r>
              <a:rPr lang="fr-FR" altLang="fr-FR" sz="1600" dirty="0" smtClean="0"/>
              <a:t>entre les 2 partenaires du couple</a:t>
            </a:r>
          </a:p>
          <a:p>
            <a:pPr lvl="1"/>
            <a:endParaRPr lang="fr-FR" altLang="fr-FR" sz="1800" dirty="0" smtClean="0"/>
          </a:p>
          <a:p>
            <a:r>
              <a:rPr lang="fr-FR" altLang="fr-FR" sz="2800" b="1" dirty="0" smtClean="0"/>
              <a:t>Après 894 couple-années de suivi</a:t>
            </a:r>
          </a:p>
          <a:p>
            <a:pPr lvl="1"/>
            <a:r>
              <a:rPr lang="fr-FR" altLang="fr-FR" b="1" dirty="0" smtClean="0"/>
              <a:t>Aucun cas de transmission de VIH</a:t>
            </a:r>
          </a:p>
          <a:p>
            <a:pPr marL="457200" lvl="1" indent="0">
              <a:buNone/>
            </a:pPr>
            <a:r>
              <a:rPr lang="fr-FR" altLang="fr-FR" sz="1600" dirty="0" smtClean="0"/>
              <a:t>(fréquence élevée de rapports non protégés : 44 400 rapports)</a:t>
            </a:r>
          </a:p>
          <a:p>
            <a:pPr marL="457200" lvl="1" indent="0">
              <a:buNone/>
            </a:pPr>
            <a:endParaRPr lang="fr-FR" altLang="fr-FR" sz="1800" dirty="0" smtClean="0"/>
          </a:p>
          <a:p>
            <a:r>
              <a:rPr lang="fr-FR" altLang="fr-FR" sz="1800" dirty="0" smtClean="0"/>
              <a:t>Résultats préliminaires, suivi prolongé nécessaire (incertitude sur la limite supérieure du risque, surtout pour les rapports anaux réceptifs avec éjaculation)</a:t>
            </a:r>
          </a:p>
          <a:p>
            <a:pPr lvl="1"/>
            <a:endParaRPr lang="fr-FR" altLang="fr-FR" sz="1800" dirty="0" smtClean="0"/>
          </a:p>
        </p:txBody>
      </p:sp>
      <p:sp>
        <p:nvSpPr>
          <p:cNvPr id="457731" name="ZoneTexte 5"/>
          <p:cNvSpPr txBox="1">
            <a:spLocks noChangeArrowheads="1"/>
          </p:cNvSpPr>
          <p:nvPr/>
        </p:nvSpPr>
        <p:spPr bwMode="auto">
          <a:xfrm>
            <a:off x="6557164" y="5484813"/>
            <a:ext cx="259794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fr-FR" altLang="fr-FR" sz="1200" i="1"/>
              <a:t>Rodger A, CROI 2014, Abs. 153LB</a:t>
            </a: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Etude PARTNER : risque de transmission </a:t>
            </a:r>
            <a:br>
              <a:rPr lang="fr-FR" smtClean="0"/>
            </a:br>
            <a:r>
              <a:rPr lang="fr-FR" smtClean="0"/>
              <a:t>du VIH au sein de couples sérodifférents (2) </a:t>
            </a:r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7841427"/>
              </p:ext>
            </p:extLst>
          </p:nvPr>
        </p:nvGraphicFramePr>
        <p:xfrm>
          <a:off x="457200" y="1206500"/>
          <a:ext cx="8507412" cy="4358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2481"/>
                <a:gridCol w="2138190"/>
                <a:gridCol w="1736469"/>
                <a:gridCol w="1850272"/>
              </a:tblGrid>
              <a:tr h="254032">
                <a:tc>
                  <a:txBody>
                    <a:bodyPr/>
                    <a:lstStyle/>
                    <a:p>
                      <a:endParaRPr lang="fr-FR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rgbClr val="FFFF66"/>
                          </a:solidFill>
                        </a:rPr>
                        <a:t>Couples HSH (n = 282)</a:t>
                      </a:r>
                      <a:endParaRPr lang="fr-FR" sz="1200" b="1" dirty="0">
                        <a:solidFill>
                          <a:srgbClr val="FFFF66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rgbClr val="FFFF66"/>
                          </a:solidFill>
                        </a:rPr>
                        <a:t>Couples Hétéro (n = 485)</a:t>
                      </a:r>
                      <a:endParaRPr lang="fr-FR" sz="1200" b="1" dirty="0">
                        <a:solidFill>
                          <a:srgbClr val="FFFF66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032">
                <a:tc>
                  <a:txBody>
                    <a:bodyPr/>
                    <a:lstStyle/>
                    <a:p>
                      <a:r>
                        <a:rPr lang="fr-FR" sz="1200" b="1" dirty="0" smtClean="0">
                          <a:solidFill>
                            <a:srgbClr val="FF6600"/>
                          </a:solidFill>
                        </a:rPr>
                        <a:t>Partenaires négatifs</a:t>
                      </a:r>
                      <a:endParaRPr lang="fr-FR" sz="1200" b="1" dirty="0">
                        <a:solidFill>
                          <a:srgbClr val="FF6600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rgbClr val="FFFF66"/>
                          </a:solidFill>
                        </a:rPr>
                        <a:t>Partenaire</a:t>
                      </a:r>
                      <a:r>
                        <a:rPr lang="fr-FR" sz="1200" b="0" baseline="0" dirty="0" smtClean="0">
                          <a:solidFill>
                            <a:srgbClr val="FFFF66"/>
                          </a:solidFill>
                        </a:rPr>
                        <a:t> négatif</a:t>
                      </a:r>
                      <a:endParaRPr lang="fr-FR" sz="1200" b="0" dirty="0">
                        <a:solidFill>
                          <a:srgbClr val="FFFF66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rgbClr val="FFFF66"/>
                          </a:solidFill>
                        </a:rPr>
                        <a:t>H négatif (n =</a:t>
                      </a:r>
                      <a:r>
                        <a:rPr lang="fr-FR" sz="1200" b="0" baseline="0" dirty="0" smtClean="0">
                          <a:solidFill>
                            <a:srgbClr val="FFFF66"/>
                          </a:solidFill>
                        </a:rPr>
                        <a:t> 245)</a:t>
                      </a:r>
                      <a:endParaRPr lang="fr-FR" sz="1200" b="0" dirty="0">
                        <a:solidFill>
                          <a:srgbClr val="FFFF66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rgbClr val="FFFF66"/>
                          </a:solidFill>
                        </a:rPr>
                        <a:t>F négative (n = 240)</a:t>
                      </a:r>
                      <a:endParaRPr lang="fr-FR" sz="1200" b="0" dirty="0">
                        <a:solidFill>
                          <a:srgbClr val="FFFF66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</a:tr>
              <a:tr h="254032">
                <a:tc gridSpan="4"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rgbClr val="FFFF00"/>
                          </a:solidFill>
                        </a:rPr>
                        <a:t>A l’entrée dans</a:t>
                      </a:r>
                      <a:r>
                        <a:rPr lang="fr-FR" sz="1200" b="0" baseline="0" dirty="0" smtClean="0">
                          <a:solidFill>
                            <a:srgbClr val="FFFF00"/>
                          </a:solidFill>
                        </a:rPr>
                        <a:t> l’étude</a:t>
                      </a:r>
                      <a:endParaRPr lang="fr-FR" sz="1200" b="0" dirty="0">
                        <a:solidFill>
                          <a:srgbClr val="FFFF00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400" b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1853"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Années avec rapports sans préservatifs, médiane (IQR) 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1,5 (0,5 - 3,5)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2,7 (0,6 - 6,9)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3,5 (0,7 - 10,6)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032">
                <a:tc gridSpan="4"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rgbClr val="FFFF00"/>
                          </a:solidFill>
                        </a:rPr>
                        <a:t>Durant le suivi</a:t>
                      </a:r>
                      <a:endParaRPr lang="fr-FR" sz="1200" b="0" dirty="0">
                        <a:solidFill>
                          <a:srgbClr val="FFFF00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400" b="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</a:tr>
              <a:tr h="254032"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Durée médiane, ans (IQR)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1,1 (0,7 - 1,9)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1,5 (1,0 - 2,0)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1,5 (0,9 - 2,0)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032"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IST, %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16 %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5 % 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6 %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1853"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Rapports sans préservatifs avec autres partenaires, %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34 %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3 %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4 %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1853"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Rapports sans préservatifs/an, médiane (IQR)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48 (18 - 79)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37 (14 - 77)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38 (14 - 71)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032"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Total rapports sans préservatifs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16 400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14 000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14 000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0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dirty="0" smtClean="0">
                          <a:solidFill>
                            <a:srgbClr val="FF6600"/>
                          </a:solidFill>
                        </a:rPr>
                        <a:t>Partenaires positifs</a:t>
                      </a: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rgbClr val="FFFF66"/>
                          </a:solidFill>
                        </a:rPr>
                        <a:t>Partenaire</a:t>
                      </a:r>
                      <a:r>
                        <a:rPr lang="fr-FR" sz="1200" b="0" baseline="0" dirty="0" smtClean="0">
                          <a:solidFill>
                            <a:srgbClr val="FFFF66"/>
                          </a:solidFill>
                        </a:rPr>
                        <a:t> positif</a:t>
                      </a:r>
                      <a:endParaRPr lang="fr-FR" sz="1200" b="0" dirty="0">
                        <a:solidFill>
                          <a:srgbClr val="FFFF66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rgbClr val="FFFF66"/>
                          </a:solidFill>
                        </a:rPr>
                        <a:t>F positive (n = 245)</a:t>
                      </a:r>
                      <a:endParaRPr lang="fr-FR" sz="1200" b="0" dirty="0">
                        <a:solidFill>
                          <a:srgbClr val="FFFF66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rgbClr val="FFFF66"/>
                          </a:solidFill>
                        </a:rPr>
                        <a:t>H positif (n = 240)</a:t>
                      </a:r>
                      <a:endParaRPr lang="fr-FR" sz="1200" b="0" dirty="0">
                        <a:solidFill>
                          <a:srgbClr val="FFFF66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66"/>
                    </a:solidFill>
                  </a:tcPr>
                </a:tc>
              </a:tr>
              <a:tr h="254032"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Durée ARV, médiane (IQR)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5 (2 - 11)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7 (3 - 14)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10 (4 - 15)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1853"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Interruption ARV ≥ 4 j consécutifs lors du suivi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2 %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7 %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4 %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4032">
                <a:tc>
                  <a:txBody>
                    <a:bodyPr/>
                    <a:lstStyle/>
                    <a:p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IST lors du suivi, %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16 %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4 %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dirty="0" smtClean="0">
                          <a:solidFill>
                            <a:schemeClr val="bg1"/>
                          </a:solidFill>
                        </a:rPr>
                        <a:t>5 %</a:t>
                      </a:r>
                      <a:endParaRPr lang="fr-FR" sz="1200" b="0" dirty="0">
                        <a:solidFill>
                          <a:schemeClr val="bg1"/>
                        </a:solidFill>
                      </a:endParaRPr>
                    </a:p>
                  </a:txBody>
                  <a:tcPr marT="38105" marB="38105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59854" name="ZoneTexte 7"/>
          <p:cNvSpPr txBox="1">
            <a:spLocks noChangeArrowheads="1"/>
          </p:cNvSpPr>
          <p:nvPr/>
        </p:nvSpPr>
        <p:spPr bwMode="auto">
          <a:xfrm>
            <a:off x="1928813" y="861219"/>
            <a:ext cx="62148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altLang="fr-FR" sz="2000" b="1">
                <a:solidFill>
                  <a:srgbClr val="FFFF66"/>
                </a:solidFill>
              </a:rPr>
              <a:t>Caractéristiques des partenaires des 767 couples</a:t>
            </a:r>
          </a:p>
        </p:txBody>
      </p:sp>
      <p:sp>
        <p:nvSpPr>
          <p:cNvPr id="459855" name="ZoneTexte 8"/>
          <p:cNvSpPr txBox="1">
            <a:spLocks noChangeArrowheads="1"/>
          </p:cNvSpPr>
          <p:nvPr/>
        </p:nvSpPr>
        <p:spPr bwMode="auto">
          <a:xfrm>
            <a:off x="6557164" y="5484813"/>
            <a:ext cx="259794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fr-FR" altLang="fr-FR" sz="1200" i="1"/>
              <a:t>Rodger A, CROI 2014, Abs. 153LB</a:t>
            </a:r>
          </a:p>
        </p:txBody>
      </p:sp>
      <p:sp>
        <p:nvSpPr>
          <p:cNvPr id="2" name="Cadre 1"/>
          <p:cNvSpPr/>
          <p:nvPr/>
        </p:nvSpPr>
        <p:spPr bwMode="auto">
          <a:xfrm>
            <a:off x="3218600" y="3164052"/>
            <a:ext cx="5746012" cy="514569"/>
          </a:xfrm>
          <a:prstGeom prst="fram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8" name="Cadre 7"/>
          <p:cNvSpPr/>
          <p:nvPr/>
        </p:nvSpPr>
        <p:spPr bwMode="auto">
          <a:xfrm>
            <a:off x="3180502" y="3573736"/>
            <a:ext cx="5746012" cy="514569"/>
          </a:xfrm>
          <a:prstGeom prst="fram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9" name="Cadre 8"/>
          <p:cNvSpPr/>
          <p:nvPr/>
        </p:nvSpPr>
        <p:spPr bwMode="auto">
          <a:xfrm>
            <a:off x="3218600" y="5255172"/>
            <a:ext cx="5746012" cy="324779"/>
          </a:xfrm>
          <a:prstGeom prst="fram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873" name="Rectangle 2"/>
          <p:cNvSpPr>
            <a:spLocks noChangeArrowheads="1"/>
          </p:cNvSpPr>
          <p:nvPr/>
        </p:nvSpPr>
        <p:spPr bwMode="auto">
          <a:xfrm>
            <a:off x="452439" y="1170782"/>
            <a:ext cx="82327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altLang="fr-FR" sz="2000" b="1">
                <a:solidFill>
                  <a:srgbClr val="FFFF66"/>
                </a:solidFill>
              </a:rPr>
              <a:t>Taux de transmission du VIH au partenaire séronégatif</a:t>
            </a:r>
          </a:p>
        </p:txBody>
      </p:sp>
      <p:grpSp>
        <p:nvGrpSpPr>
          <p:cNvPr id="463874" name="Groupe 54"/>
          <p:cNvGrpSpPr>
            <a:grpSpLocks/>
          </p:cNvGrpSpPr>
          <p:nvPr/>
        </p:nvGrpSpPr>
        <p:grpSpPr bwMode="auto">
          <a:xfrm>
            <a:off x="216475" y="1575594"/>
            <a:ext cx="4753533" cy="2850885"/>
            <a:chOff x="216082" y="1890713"/>
            <a:chExt cx="4754514" cy="3421062"/>
          </a:xfrm>
        </p:grpSpPr>
        <p:cxnSp>
          <p:nvCxnSpPr>
            <p:cNvPr id="37" name="Straight Connector 36"/>
            <p:cNvCxnSpPr/>
            <p:nvPr/>
          </p:nvCxnSpPr>
          <p:spPr>
            <a:xfrm>
              <a:off x="2206642" y="4664075"/>
              <a:ext cx="2029243" cy="0"/>
            </a:xfrm>
            <a:prstGeom prst="line">
              <a:avLst/>
            </a:prstGeom>
            <a:ln w="28575">
              <a:solidFill>
                <a:srgbClr val="FFFF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2206642" y="3741738"/>
              <a:ext cx="852664" cy="0"/>
            </a:xfrm>
            <a:prstGeom prst="line">
              <a:avLst/>
            </a:prstGeom>
            <a:ln w="28575">
              <a:solidFill>
                <a:srgbClr val="FF66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/>
            <p:nvPr/>
          </p:nvCxnSpPr>
          <p:spPr>
            <a:xfrm>
              <a:off x="2230460" y="2906713"/>
              <a:ext cx="0" cy="90487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2622653" y="2906713"/>
              <a:ext cx="0" cy="90487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3014847" y="2906713"/>
              <a:ext cx="0" cy="90487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3407039" y="2906713"/>
              <a:ext cx="0" cy="90487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4191426" y="2906713"/>
              <a:ext cx="0" cy="90487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4585207" y="2906713"/>
              <a:ext cx="0" cy="90487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214582" y="3001963"/>
              <a:ext cx="2380153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2230460" y="2989263"/>
              <a:ext cx="0" cy="2322512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3799233" y="2906713"/>
              <a:ext cx="0" cy="90487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3919" name="TextBox 5"/>
            <p:cNvSpPr txBox="1">
              <a:spLocks noChangeArrowheads="1"/>
            </p:cNvSpPr>
            <p:nvPr/>
          </p:nvSpPr>
          <p:spPr bwMode="auto">
            <a:xfrm>
              <a:off x="2096871" y="2584450"/>
              <a:ext cx="270307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200"/>
                <a:t>0</a:t>
              </a:r>
            </a:p>
          </p:txBody>
        </p:sp>
        <p:sp>
          <p:nvSpPr>
            <p:cNvPr id="463920" name="TextBox 7"/>
            <p:cNvSpPr txBox="1">
              <a:spLocks noChangeArrowheads="1"/>
            </p:cNvSpPr>
            <p:nvPr/>
          </p:nvSpPr>
          <p:spPr bwMode="auto">
            <a:xfrm>
              <a:off x="2420038" y="2584450"/>
              <a:ext cx="398674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200"/>
                <a:t>0,2</a:t>
              </a:r>
            </a:p>
          </p:txBody>
        </p:sp>
        <p:sp>
          <p:nvSpPr>
            <p:cNvPr id="463921" name="TextBox 9"/>
            <p:cNvSpPr txBox="1">
              <a:spLocks noChangeArrowheads="1"/>
            </p:cNvSpPr>
            <p:nvPr/>
          </p:nvSpPr>
          <p:spPr bwMode="auto">
            <a:xfrm>
              <a:off x="2812151" y="2584450"/>
              <a:ext cx="398674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200"/>
                <a:t>0,4</a:t>
              </a:r>
            </a:p>
          </p:txBody>
        </p:sp>
        <p:sp>
          <p:nvSpPr>
            <p:cNvPr id="463922" name="TextBox 11"/>
            <p:cNvSpPr txBox="1">
              <a:spLocks noChangeArrowheads="1"/>
            </p:cNvSpPr>
            <p:nvPr/>
          </p:nvSpPr>
          <p:spPr bwMode="auto">
            <a:xfrm>
              <a:off x="3199501" y="2584450"/>
              <a:ext cx="398674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200"/>
                <a:t>0,6</a:t>
              </a:r>
            </a:p>
          </p:txBody>
        </p:sp>
        <p:sp>
          <p:nvSpPr>
            <p:cNvPr id="463923" name="TextBox 13"/>
            <p:cNvSpPr txBox="1">
              <a:spLocks noChangeArrowheads="1"/>
            </p:cNvSpPr>
            <p:nvPr/>
          </p:nvSpPr>
          <p:spPr bwMode="auto">
            <a:xfrm>
              <a:off x="3986901" y="2584450"/>
              <a:ext cx="398674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200"/>
                <a:t>1,0</a:t>
              </a:r>
            </a:p>
          </p:txBody>
        </p:sp>
        <p:sp>
          <p:nvSpPr>
            <p:cNvPr id="463924" name="TextBox 15"/>
            <p:cNvSpPr txBox="1">
              <a:spLocks noChangeArrowheads="1"/>
            </p:cNvSpPr>
            <p:nvPr/>
          </p:nvSpPr>
          <p:spPr bwMode="auto">
            <a:xfrm>
              <a:off x="4382188" y="2584450"/>
              <a:ext cx="398674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200"/>
                <a:t>1,2</a:t>
              </a:r>
            </a:p>
          </p:txBody>
        </p:sp>
        <p:sp>
          <p:nvSpPr>
            <p:cNvPr id="463925" name="TextBox 26"/>
            <p:cNvSpPr txBox="1">
              <a:spLocks noChangeArrowheads="1"/>
            </p:cNvSpPr>
            <p:nvPr/>
          </p:nvSpPr>
          <p:spPr bwMode="auto">
            <a:xfrm>
              <a:off x="3596376" y="2584450"/>
              <a:ext cx="398674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200"/>
                <a:t>0,8</a:t>
              </a:r>
            </a:p>
          </p:txBody>
        </p:sp>
        <p:sp>
          <p:nvSpPr>
            <p:cNvPr id="463926" name="TextBox 29"/>
            <p:cNvSpPr txBox="1">
              <a:spLocks noChangeArrowheads="1"/>
            </p:cNvSpPr>
            <p:nvPr/>
          </p:nvSpPr>
          <p:spPr bwMode="auto">
            <a:xfrm>
              <a:off x="2411279" y="1890713"/>
              <a:ext cx="2559317" cy="6278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400" b="1"/>
                <a:t>Taux de transmission</a:t>
              </a:r>
            </a:p>
            <a:p>
              <a:pPr algn="ctr"/>
              <a:r>
                <a:rPr lang="fr-FR" altLang="fr-FR" sz="1400" b="1"/>
                <a:t>intra-couple (pour 100 CAS)</a:t>
              </a:r>
            </a:p>
          </p:txBody>
        </p:sp>
        <p:sp>
          <p:nvSpPr>
            <p:cNvPr id="463927" name="TextBox 30"/>
            <p:cNvSpPr txBox="1">
              <a:spLocks noChangeArrowheads="1"/>
            </p:cNvSpPr>
            <p:nvPr/>
          </p:nvSpPr>
          <p:spPr bwMode="auto">
            <a:xfrm>
              <a:off x="446962" y="3387725"/>
              <a:ext cx="1589801" cy="7755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altLang="fr-FR"/>
                <a:t>Tous rapports</a:t>
              </a:r>
              <a:br>
                <a:rPr lang="fr-FR" altLang="fr-FR"/>
              </a:br>
              <a:r>
                <a:rPr lang="fr-FR" altLang="fr-FR"/>
                <a:t>(CAS = 894)</a:t>
              </a:r>
            </a:p>
          </p:txBody>
        </p:sp>
        <p:sp>
          <p:nvSpPr>
            <p:cNvPr id="463928" name="TextBox 31"/>
            <p:cNvSpPr txBox="1">
              <a:spLocks noChangeArrowheads="1"/>
            </p:cNvSpPr>
            <p:nvPr/>
          </p:nvSpPr>
          <p:spPr bwMode="auto">
            <a:xfrm>
              <a:off x="216082" y="4310063"/>
              <a:ext cx="1820680" cy="7755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altLang="fr-FR"/>
                <a:t>Rapports anaux</a:t>
              </a:r>
              <a:br>
                <a:rPr lang="fr-FR" altLang="fr-FR"/>
              </a:br>
              <a:r>
                <a:rPr lang="fr-FR" altLang="fr-FR"/>
                <a:t>(CAS = 374)</a:t>
              </a:r>
            </a:p>
          </p:txBody>
        </p:sp>
        <p:sp>
          <p:nvSpPr>
            <p:cNvPr id="33" name="Oval 32"/>
            <p:cNvSpPr/>
            <p:nvPr/>
          </p:nvSpPr>
          <p:spPr>
            <a:xfrm>
              <a:off x="2117724" y="3633788"/>
              <a:ext cx="215945" cy="215900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34" name="Oval 33"/>
            <p:cNvSpPr/>
            <p:nvPr/>
          </p:nvSpPr>
          <p:spPr>
            <a:xfrm>
              <a:off x="2117724" y="4556125"/>
              <a:ext cx="215945" cy="2159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</p:grpSp>
      <p:sp>
        <p:nvSpPr>
          <p:cNvPr id="463875" name="TextBox 60"/>
          <p:cNvSpPr txBox="1">
            <a:spLocks noChangeArrowheads="1"/>
          </p:cNvSpPr>
          <p:nvPr/>
        </p:nvSpPr>
        <p:spPr bwMode="auto">
          <a:xfrm>
            <a:off x="5782211" y="1575594"/>
            <a:ext cx="264687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altLang="fr-FR" sz="1400" b="1"/>
              <a:t>Risque à 10 ans (%) </a:t>
            </a:r>
            <a:br>
              <a:rPr lang="fr-FR" altLang="fr-FR" sz="1400" b="1"/>
            </a:br>
            <a:r>
              <a:rPr lang="fr-FR" altLang="fr-FR" sz="1400" b="1"/>
              <a:t>de transmission intra-couple</a:t>
            </a:r>
          </a:p>
        </p:txBody>
      </p:sp>
      <p:grpSp>
        <p:nvGrpSpPr>
          <p:cNvPr id="463876" name="Groupe 56"/>
          <p:cNvGrpSpPr>
            <a:grpSpLocks/>
          </p:cNvGrpSpPr>
          <p:nvPr/>
        </p:nvGrpSpPr>
        <p:grpSpPr bwMode="auto">
          <a:xfrm>
            <a:off x="2551114" y="4424374"/>
            <a:ext cx="4283451" cy="369332"/>
            <a:chOff x="2551577" y="5308631"/>
            <a:chExt cx="4283502" cy="444440"/>
          </a:xfrm>
        </p:grpSpPr>
        <p:sp>
          <p:nvSpPr>
            <p:cNvPr id="70" name="Oval 69"/>
            <p:cNvSpPr/>
            <p:nvPr/>
          </p:nvSpPr>
          <p:spPr>
            <a:xfrm>
              <a:off x="2551577" y="5422551"/>
              <a:ext cx="216024" cy="21602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463906" name="TextBox 71"/>
            <p:cNvSpPr txBox="1">
              <a:spLocks noChangeArrowheads="1"/>
            </p:cNvSpPr>
            <p:nvPr/>
          </p:nvSpPr>
          <p:spPr bwMode="auto">
            <a:xfrm>
              <a:off x="2816225" y="5308631"/>
              <a:ext cx="2109121" cy="444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fr-FR" altLang="fr-FR"/>
                <a:t>Taux/risque estimé</a:t>
              </a:r>
            </a:p>
          </p:txBody>
        </p:sp>
        <p:sp>
          <p:nvSpPr>
            <p:cNvPr id="463907" name="TextBox 72"/>
            <p:cNvSpPr txBox="1">
              <a:spLocks noChangeArrowheads="1"/>
            </p:cNvSpPr>
            <p:nvPr/>
          </p:nvSpPr>
          <p:spPr bwMode="auto">
            <a:xfrm>
              <a:off x="5829300" y="5308631"/>
              <a:ext cx="1005779" cy="4444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fr-FR" altLang="fr-FR"/>
                <a:t>IC 95 %</a:t>
              </a:r>
            </a:p>
          </p:txBody>
        </p:sp>
      </p:grpSp>
      <p:sp>
        <p:nvSpPr>
          <p:cNvPr id="463877" name="ZoneTexte 57"/>
          <p:cNvSpPr txBox="1">
            <a:spLocks noChangeArrowheads="1"/>
          </p:cNvSpPr>
          <p:nvPr/>
        </p:nvSpPr>
        <p:spPr bwMode="auto">
          <a:xfrm>
            <a:off x="231775" y="4995334"/>
            <a:ext cx="253994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altLang="fr-FR" sz="1400"/>
              <a:t>CAS : couple-années de suivi</a:t>
            </a:r>
          </a:p>
        </p:txBody>
      </p:sp>
      <p:grpSp>
        <p:nvGrpSpPr>
          <p:cNvPr id="463878" name="Groupe 55"/>
          <p:cNvGrpSpPr>
            <a:grpSpLocks/>
          </p:cNvGrpSpPr>
          <p:nvPr/>
        </p:nvGrpSpPr>
        <p:grpSpPr bwMode="auto">
          <a:xfrm>
            <a:off x="5316539" y="2153709"/>
            <a:ext cx="3265810" cy="2455333"/>
            <a:chOff x="5316538" y="2584450"/>
            <a:chExt cx="3265061" cy="2946400"/>
          </a:xfrm>
        </p:grpSpPr>
        <p:cxnSp>
          <p:nvCxnSpPr>
            <p:cNvPr id="43" name="Straight Connector 42"/>
            <p:cNvCxnSpPr/>
            <p:nvPr/>
          </p:nvCxnSpPr>
          <p:spPr>
            <a:xfrm>
              <a:off x="5814899" y="4664075"/>
              <a:ext cx="2326741" cy="0"/>
            </a:xfrm>
            <a:prstGeom prst="line">
              <a:avLst/>
            </a:prstGeom>
            <a:ln w="28575">
              <a:solidFill>
                <a:srgbClr val="FFFF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5799027" y="3741738"/>
              <a:ext cx="1042748" cy="0"/>
            </a:xfrm>
            <a:prstGeom prst="line">
              <a:avLst/>
            </a:prstGeom>
            <a:ln w="28575">
              <a:solidFill>
                <a:srgbClr val="FF66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5824422" y="2906713"/>
              <a:ext cx="0" cy="90487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6318020" y="2906713"/>
              <a:ext cx="0" cy="90487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6811620" y="2906713"/>
              <a:ext cx="0" cy="90487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7303632" y="2906713"/>
              <a:ext cx="0" cy="90487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8290831" y="2906713"/>
              <a:ext cx="0" cy="90487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5808550" y="3001963"/>
              <a:ext cx="2482281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5824422" y="2989263"/>
              <a:ext cx="0" cy="2322512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7797231" y="2906713"/>
              <a:ext cx="0" cy="90487"/>
            </a:xfrm>
            <a:prstGeom prst="line">
              <a:avLst/>
            </a:prstGeom>
            <a:ln w="1905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3892" name="TextBox 53"/>
            <p:cNvSpPr txBox="1">
              <a:spLocks noChangeArrowheads="1"/>
            </p:cNvSpPr>
            <p:nvPr/>
          </p:nvSpPr>
          <p:spPr bwMode="auto">
            <a:xfrm>
              <a:off x="5691030" y="2584450"/>
              <a:ext cx="270189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200"/>
                <a:t>0</a:t>
              </a:r>
            </a:p>
          </p:txBody>
        </p:sp>
        <p:sp>
          <p:nvSpPr>
            <p:cNvPr id="463893" name="TextBox 54"/>
            <p:cNvSpPr txBox="1">
              <a:spLocks noChangeArrowheads="1"/>
            </p:cNvSpPr>
            <p:nvPr/>
          </p:nvSpPr>
          <p:spPr bwMode="auto">
            <a:xfrm>
              <a:off x="6181568" y="2584450"/>
              <a:ext cx="270189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200"/>
                <a:t>2</a:t>
              </a:r>
            </a:p>
          </p:txBody>
        </p:sp>
        <p:sp>
          <p:nvSpPr>
            <p:cNvPr id="463894" name="TextBox 55"/>
            <p:cNvSpPr txBox="1">
              <a:spLocks noChangeArrowheads="1"/>
            </p:cNvSpPr>
            <p:nvPr/>
          </p:nvSpPr>
          <p:spPr bwMode="auto">
            <a:xfrm>
              <a:off x="6674486" y="2584450"/>
              <a:ext cx="270189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200"/>
                <a:t>4</a:t>
              </a:r>
            </a:p>
          </p:txBody>
        </p:sp>
        <p:sp>
          <p:nvSpPr>
            <p:cNvPr id="463895" name="TextBox 56"/>
            <p:cNvSpPr txBox="1">
              <a:spLocks noChangeArrowheads="1"/>
            </p:cNvSpPr>
            <p:nvPr/>
          </p:nvSpPr>
          <p:spPr bwMode="auto">
            <a:xfrm>
              <a:off x="7167405" y="2584450"/>
              <a:ext cx="270189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200"/>
                <a:t>6</a:t>
              </a:r>
            </a:p>
          </p:txBody>
        </p:sp>
        <p:sp>
          <p:nvSpPr>
            <p:cNvPr id="463896" name="TextBox 58"/>
            <p:cNvSpPr txBox="1">
              <a:spLocks noChangeArrowheads="1"/>
            </p:cNvSpPr>
            <p:nvPr/>
          </p:nvSpPr>
          <p:spPr bwMode="auto">
            <a:xfrm>
              <a:off x="8110460" y="2584450"/>
              <a:ext cx="355755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200"/>
                <a:t>10</a:t>
              </a:r>
            </a:p>
          </p:txBody>
        </p:sp>
        <p:sp>
          <p:nvSpPr>
            <p:cNvPr id="463897" name="TextBox 59"/>
            <p:cNvSpPr txBox="1">
              <a:spLocks noChangeArrowheads="1"/>
            </p:cNvSpPr>
            <p:nvPr/>
          </p:nvSpPr>
          <p:spPr bwMode="auto">
            <a:xfrm>
              <a:off x="7661118" y="2584450"/>
              <a:ext cx="270189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200"/>
                <a:t>8</a:t>
              </a:r>
            </a:p>
          </p:txBody>
        </p:sp>
        <p:sp>
          <p:nvSpPr>
            <p:cNvPr id="64" name="Oval 63"/>
            <p:cNvSpPr/>
            <p:nvPr/>
          </p:nvSpPr>
          <p:spPr>
            <a:xfrm>
              <a:off x="5711734" y="3633788"/>
              <a:ext cx="215851" cy="215900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65" name="Oval 64"/>
            <p:cNvSpPr/>
            <p:nvPr/>
          </p:nvSpPr>
          <p:spPr>
            <a:xfrm>
              <a:off x="5711734" y="4556125"/>
              <a:ext cx="215851" cy="21590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cxnSp>
          <p:nvCxnSpPr>
            <p:cNvPr id="69" name="Straight Connector 68"/>
            <p:cNvCxnSpPr/>
            <p:nvPr/>
          </p:nvCxnSpPr>
          <p:spPr>
            <a:xfrm>
              <a:off x="5316538" y="5530850"/>
              <a:ext cx="406307" cy="0"/>
            </a:xfrm>
            <a:prstGeom prst="line">
              <a:avLst/>
            </a:prstGeom>
            <a:ln w="28575">
              <a:solidFill>
                <a:schemeClr val="bg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3901" name="ZoneTexte 65"/>
            <p:cNvSpPr txBox="1">
              <a:spLocks noChangeArrowheads="1"/>
            </p:cNvSpPr>
            <p:nvPr/>
          </p:nvSpPr>
          <p:spPr bwMode="auto">
            <a:xfrm>
              <a:off x="6557963" y="3789363"/>
              <a:ext cx="709186" cy="406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altLang="fr-FR" sz="1600"/>
                <a:t>3,9 %</a:t>
              </a:r>
            </a:p>
          </p:txBody>
        </p:sp>
        <p:sp>
          <p:nvSpPr>
            <p:cNvPr id="463902" name="ZoneTexte 66"/>
            <p:cNvSpPr txBox="1">
              <a:spLocks noChangeArrowheads="1"/>
            </p:cNvSpPr>
            <p:nvPr/>
          </p:nvSpPr>
          <p:spPr bwMode="auto">
            <a:xfrm>
              <a:off x="7872413" y="4664075"/>
              <a:ext cx="709186" cy="4062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altLang="fr-FR" sz="1600"/>
                <a:t>9,2 %</a:t>
              </a:r>
            </a:p>
          </p:txBody>
        </p:sp>
      </p:grpSp>
      <p:sp>
        <p:nvSpPr>
          <p:cNvPr id="463879" name="ZoneTexte 61"/>
          <p:cNvSpPr txBox="1">
            <a:spLocks noChangeArrowheads="1"/>
          </p:cNvSpPr>
          <p:nvPr/>
        </p:nvSpPr>
        <p:spPr bwMode="auto">
          <a:xfrm>
            <a:off x="6557164" y="5484813"/>
            <a:ext cx="259794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fr-FR" altLang="fr-FR" sz="1200" i="1"/>
              <a:t>Rodger A, CROI 2014, Abs. 153LB</a:t>
            </a:r>
          </a:p>
        </p:txBody>
      </p:sp>
      <p:sp>
        <p:nvSpPr>
          <p:cNvPr id="5125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Etude PARTNER : risque de transmission </a:t>
            </a:r>
            <a:br>
              <a:rPr lang="fr-FR" smtClean="0"/>
            </a:br>
            <a:r>
              <a:rPr lang="fr-FR" smtClean="0"/>
              <a:t>du VIH au sein de couples sérodifférents (4) </a:t>
            </a:r>
          </a:p>
        </p:txBody>
      </p:sp>
      <p:sp>
        <p:nvSpPr>
          <p:cNvPr id="2" name="Cadre 1"/>
          <p:cNvSpPr/>
          <p:nvPr/>
        </p:nvSpPr>
        <p:spPr bwMode="auto">
          <a:xfrm>
            <a:off x="2022319" y="1992586"/>
            <a:ext cx="591723" cy="2705973"/>
          </a:xfrm>
          <a:prstGeom prst="fram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59" name="Cadre 58"/>
          <p:cNvSpPr/>
          <p:nvPr/>
        </p:nvSpPr>
        <p:spPr bwMode="auto">
          <a:xfrm>
            <a:off x="5528546" y="1992586"/>
            <a:ext cx="600504" cy="2705973"/>
          </a:xfrm>
          <a:prstGeom prst="fram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2038 -0.00194 " pathEditMode="relative" ptsTypes="AA">
                                      <p:cBhvr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3828 -0.00223 " pathEditMode="relative" ptsTypes="AA">
                                      <p:cBhvr>
                                        <p:cTn id="24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59" grpId="0" animBg="1"/>
      <p:bldP spid="59" grpId="1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Pourquoi l’étude Partner est essentielle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57201" y="1608667"/>
            <a:ext cx="8507413" cy="3492500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fr-FR" dirty="0" smtClean="0"/>
              <a:t>Elle conforte les données de l’avis Suisse</a:t>
            </a:r>
          </a:p>
          <a:p>
            <a:pPr>
              <a:lnSpc>
                <a:spcPct val="120000"/>
              </a:lnSpc>
            </a:pPr>
            <a:r>
              <a:rPr lang="fr-FR" dirty="0" smtClean="0"/>
              <a:t>C’est la première étude qui élimine clairement « l’effet préservatif »</a:t>
            </a:r>
          </a:p>
          <a:p>
            <a:pPr>
              <a:lnSpc>
                <a:spcPct val="120000"/>
              </a:lnSpc>
            </a:pPr>
            <a:r>
              <a:rPr lang="fr-FR" dirty="0" smtClean="0"/>
              <a:t>Il n’y a aucune transmission, quels que soient le type de rapport !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01626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L’avenir de la PrEP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18808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GSK744 LP (injection IM)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57202" y="1117865"/>
            <a:ext cx="4020376" cy="4259792"/>
          </a:xfrm>
        </p:spPr>
        <p:txBody>
          <a:bodyPr/>
          <a:lstStyle/>
          <a:p>
            <a:r>
              <a:rPr lang="fr-FR" sz="1800" dirty="0" smtClean="0"/>
              <a:t>Dérivé </a:t>
            </a:r>
            <a:r>
              <a:rPr lang="fr-FR" sz="1800" dirty="0" err="1" smtClean="0"/>
              <a:t>dolutégravir</a:t>
            </a:r>
            <a:endParaRPr lang="fr-FR" sz="1800" dirty="0" smtClean="0"/>
          </a:p>
          <a:p>
            <a:r>
              <a:rPr lang="fr-FR" sz="1800" dirty="0" smtClean="0"/>
              <a:t>Nano-</a:t>
            </a:r>
            <a:r>
              <a:rPr lang="fr-FR" sz="1800" dirty="0" err="1" smtClean="0"/>
              <a:t>supsension</a:t>
            </a:r>
            <a:endParaRPr lang="fr-FR" sz="1800" dirty="0" smtClean="0"/>
          </a:p>
          <a:p>
            <a:r>
              <a:rPr lang="fr-FR" sz="1800" dirty="0" smtClean="0"/>
              <a:t>Chez le macaque (SHIV)</a:t>
            </a:r>
          </a:p>
          <a:p>
            <a:pPr lvl="1"/>
            <a:r>
              <a:rPr lang="fr-FR" sz="1800" dirty="0" smtClean="0"/>
              <a:t>Une injection IM de GSK144 LAP</a:t>
            </a:r>
          </a:p>
          <a:p>
            <a:pPr lvl="1"/>
            <a:r>
              <a:rPr lang="fr-FR" sz="1800" dirty="0" smtClean="0"/>
              <a:t>Inoculation intrarectales répétées</a:t>
            </a:r>
          </a:p>
          <a:p>
            <a:endParaRPr lang="fr-FR" sz="1800" dirty="0"/>
          </a:p>
          <a:p>
            <a:r>
              <a:rPr lang="fr-FR" sz="1800" dirty="0" smtClean="0"/>
              <a:t>Fonctionne idem en inoculations vaginales</a:t>
            </a:r>
            <a:endParaRPr lang="fr-FR" sz="1800" dirty="0"/>
          </a:p>
        </p:txBody>
      </p:sp>
      <p:grpSp>
        <p:nvGrpSpPr>
          <p:cNvPr id="5" name="Groupe 107"/>
          <p:cNvGrpSpPr>
            <a:grpSpLocks/>
          </p:cNvGrpSpPr>
          <p:nvPr/>
        </p:nvGrpSpPr>
        <p:grpSpPr bwMode="auto">
          <a:xfrm>
            <a:off x="4623049" y="2998870"/>
            <a:ext cx="4053178" cy="2454520"/>
            <a:chOff x="4911782" y="1771650"/>
            <a:chExt cx="4053178" cy="2945424"/>
          </a:xfrm>
        </p:grpSpPr>
        <p:grpSp>
          <p:nvGrpSpPr>
            <p:cNvPr id="6" name="Groupe 15395"/>
            <p:cNvGrpSpPr>
              <a:grpSpLocks/>
            </p:cNvGrpSpPr>
            <p:nvPr/>
          </p:nvGrpSpPr>
          <p:grpSpPr bwMode="auto">
            <a:xfrm>
              <a:off x="5426075" y="2232025"/>
              <a:ext cx="3133725" cy="1592263"/>
              <a:chOff x="4840288" y="3759200"/>
              <a:chExt cx="1758950" cy="893763"/>
            </a:xfrm>
          </p:grpSpPr>
          <p:sp>
            <p:nvSpPr>
              <p:cNvPr id="31" name="Line 20"/>
              <p:cNvSpPr>
                <a:spLocks noChangeShapeType="1"/>
              </p:cNvSpPr>
              <p:nvPr/>
            </p:nvSpPr>
            <p:spPr bwMode="auto">
              <a:xfrm flipH="1">
                <a:off x="5994400" y="3765550"/>
                <a:ext cx="123825" cy="0"/>
              </a:xfrm>
              <a:prstGeom prst="line">
                <a:avLst/>
              </a:prstGeom>
              <a:noFill/>
              <a:ln w="2857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2" name="Freeform 21"/>
              <p:cNvSpPr>
                <a:spLocks/>
              </p:cNvSpPr>
              <p:nvPr/>
            </p:nvSpPr>
            <p:spPr bwMode="auto">
              <a:xfrm>
                <a:off x="5153025" y="3759200"/>
                <a:ext cx="546100" cy="847725"/>
              </a:xfrm>
              <a:custGeom>
                <a:avLst/>
                <a:gdLst>
                  <a:gd name="T0" fmla="*/ 2147483647 w 688"/>
                  <a:gd name="T1" fmla="*/ 2147483647 h 1067"/>
                  <a:gd name="T2" fmla="*/ 2147483647 w 688"/>
                  <a:gd name="T3" fmla="*/ 2147483647 h 1067"/>
                  <a:gd name="T4" fmla="*/ 2147483647 w 688"/>
                  <a:gd name="T5" fmla="*/ 2147483647 h 1067"/>
                  <a:gd name="T6" fmla="*/ 2147483647 w 688"/>
                  <a:gd name="T7" fmla="*/ 2147483647 h 1067"/>
                  <a:gd name="T8" fmla="*/ 2147483647 w 688"/>
                  <a:gd name="T9" fmla="*/ 2147483647 h 1067"/>
                  <a:gd name="T10" fmla="*/ 2147483647 w 688"/>
                  <a:gd name="T11" fmla="*/ 2147483647 h 1067"/>
                  <a:gd name="T12" fmla="*/ 2147483647 w 688"/>
                  <a:gd name="T13" fmla="*/ 2147483647 h 1067"/>
                  <a:gd name="T14" fmla="*/ 2147483647 w 688"/>
                  <a:gd name="T15" fmla="*/ 2147483647 h 1067"/>
                  <a:gd name="T16" fmla="*/ 0 w 688"/>
                  <a:gd name="T17" fmla="*/ 2147483647 h 1067"/>
                  <a:gd name="T18" fmla="*/ 0 w 688"/>
                  <a:gd name="T19" fmla="*/ 0 h 106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688"/>
                  <a:gd name="T31" fmla="*/ 0 h 1067"/>
                  <a:gd name="T32" fmla="*/ 688 w 688"/>
                  <a:gd name="T33" fmla="*/ 1067 h 106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688" h="1067">
                    <a:moveTo>
                      <a:pt x="688" y="1067"/>
                    </a:moveTo>
                    <a:lnTo>
                      <a:pt x="688" y="994"/>
                    </a:lnTo>
                    <a:lnTo>
                      <a:pt x="345" y="994"/>
                    </a:lnTo>
                    <a:lnTo>
                      <a:pt x="345" y="907"/>
                    </a:lnTo>
                    <a:lnTo>
                      <a:pt x="231" y="907"/>
                    </a:lnTo>
                    <a:lnTo>
                      <a:pt x="231" y="801"/>
                    </a:lnTo>
                    <a:lnTo>
                      <a:pt x="110" y="801"/>
                    </a:lnTo>
                    <a:lnTo>
                      <a:pt x="110" y="531"/>
                    </a:lnTo>
                    <a:lnTo>
                      <a:pt x="0" y="531"/>
                    </a:lnTo>
                    <a:lnTo>
                      <a:pt x="0" y="0"/>
                    </a:lnTo>
                  </a:path>
                </a:pathLst>
              </a:custGeom>
              <a:noFill/>
              <a:ln w="28575">
                <a:solidFill>
                  <a:srgbClr val="FF66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3" name="Line 22"/>
              <p:cNvSpPr>
                <a:spLocks noChangeShapeType="1"/>
              </p:cNvSpPr>
              <p:nvPr/>
            </p:nvSpPr>
            <p:spPr bwMode="auto">
              <a:xfrm flipH="1">
                <a:off x="5994400" y="3889375"/>
                <a:ext cx="123825" cy="0"/>
              </a:xfrm>
              <a:prstGeom prst="line">
                <a:avLst/>
              </a:prstGeom>
              <a:noFill/>
              <a:ln w="28575">
                <a:solidFill>
                  <a:srgbClr val="FF66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4" name="Line 26"/>
              <p:cNvSpPr>
                <a:spLocks noChangeShapeType="1"/>
              </p:cNvSpPr>
              <p:nvPr/>
            </p:nvSpPr>
            <p:spPr bwMode="auto">
              <a:xfrm flipV="1">
                <a:off x="4883150" y="4606925"/>
                <a:ext cx="0" cy="46038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5" name="Freeform 27"/>
              <p:cNvSpPr>
                <a:spLocks/>
              </p:cNvSpPr>
              <p:nvPr/>
            </p:nvSpPr>
            <p:spPr bwMode="auto">
              <a:xfrm>
                <a:off x="4840288" y="3759200"/>
                <a:ext cx="42863" cy="169863"/>
              </a:xfrm>
              <a:custGeom>
                <a:avLst/>
                <a:gdLst>
                  <a:gd name="T0" fmla="*/ 0 w 55"/>
                  <a:gd name="T1" fmla="*/ 0 h 213"/>
                  <a:gd name="T2" fmla="*/ 2147483647 w 55"/>
                  <a:gd name="T3" fmla="*/ 0 h 213"/>
                  <a:gd name="T4" fmla="*/ 2147483647 w 55"/>
                  <a:gd name="T5" fmla="*/ 2147483647 h 213"/>
                  <a:gd name="T6" fmla="*/ 0 60000 65536"/>
                  <a:gd name="T7" fmla="*/ 0 60000 65536"/>
                  <a:gd name="T8" fmla="*/ 0 60000 65536"/>
                  <a:gd name="T9" fmla="*/ 0 w 55"/>
                  <a:gd name="T10" fmla="*/ 0 h 213"/>
                  <a:gd name="T11" fmla="*/ 55 w 55"/>
                  <a:gd name="T12" fmla="*/ 213 h 213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5" h="213">
                    <a:moveTo>
                      <a:pt x="0" y="0"/>
                    </a:moveTo>
                    <a:lnTo>
                      <a:pt x="55" y="0"/>
                    </a:lnTo>
                    <a:lnTo>
                      <a:pt x="55" y="213"/>
                    </a:lnTo>
                  </a:path>
                </a:pathLst>
              </a:custGeom>
              <a:noFill/>
              <a:ln w="6350">
                <a:solidFill>
                  <a:srgbClr val="FFFF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6" name="Line 28"/>
              <p:cNvSpPr>
                <a:spLocks noChangeShapeType="1"/>
              </p:cNvSpPr>
              <p:nvPr/>
            </p:nvSpPr>
            <p:spPr bwMode="auto">
              <a:xfrm>
                <a:off x="4840288" y="3929063"/>
                <a:ext cx="42863" cy="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7" name="Line 29"/>
              <p:cNvSpPr>
                <a:spLocks noChangeShapeType="1"/>
              </p:cNvSpPr>
              <p:nvPr/>
            </p:nvSpPr>
            <p:spPr bwMode="auto">
              <a:xfrm>
                <a:off x="4840288" y="4097338"/>
                <a:ext cx="42863" cy="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8" name="Line 30"/>
              <p:cNvSpPr>
                <a:spLocks noChangeShapeType="1"/>
              </p:cNvSpPr>
              <p:nvPr/>
            </p:nvSpPr>
            <p:spPr bwMode="auto">
              <a:xfrm flipV="1">
                <a:off x="4883150" y="4097338"/>
                <a:ext cx="0" cy="169863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9" name="Line 31"/>
              <p:cNvSpPr>
                <a:spLocks noChangeShapeType="1"/>
              </p:cNvSpPr>
              <p:nvPr/>
            </p:nvSpPr>
            <p:spPr bwMode="auto">
              <a:xfrm>
                <a:off x="4840288" y="4267200"/>
                <a:ext cx="42863" cy="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0" name="Line 32"/>
              <p:cNvSpPr>
                <a:spLocks noChangeShapeType="1"/>
              </p:cNvSpPr>
              <p:nvPr/>
            </p:nvSpPr>
            <p:spPr bwMode="auto">
              <a:xfrm flipV="1">
                <a:off x="4883150" y="3929063"/>
                <a:ext cx="0" cy="168275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1" name="Line 33"/>
              <p:cNvSpPr>
                <a:spLocks noChangeShapeType="1"/>
              </p:cNvSpPr>
              <p:nvPr/>
            </p:nvSpPr>
            <p:spPr bwMode="auto">
              <a:xfrm flipV="1">
                <a:off x="5692775" y="4606925"/>
                <a:ext cx="0" cy="46038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2" name="Line 34"/>
              <p:cNvSpPr>
                <a:spLocks noChangeShapeType="1"/>
              </p:cNvSpPr>
              <p:nvPr/>
            </p:nvSpPr>
            <p:spPr bwMode="auto">
              <a:xfrm>
                <a:off x="5511800" y="4606925"/>
                <a:ext cx="180975" cy="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3" name="Line 35"/>
              <p:cNvSpPr>
                <a:spLocks noChangeShapeType="1"/>
              </p:cNvSpPr>
              <p:nvPr/>
            </p:nvSpPr>
            <p:spPr bwMode="auto">
              <a:xfrm flipV="1">
                <a:off x="5511800" y="4606925"/>
                <a:ext cx="0" cy="46038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4" name="Line 36"/>
              <p:cNvSpPr>
                <a:spLocks noChangeShapeType="1"/>
              </p:cNvSpPr>
              <p:nvPr/>
            </p:nvSpPr>
            <p:spPr bwMode="auto">
              <a:xfrm flipV="1">
                <a:off x="5332413" y="4606925"/>
                <a:ext cx="0" cy="46038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5" name="Line 37"/>
              <p:cNvSpPr>
                <a:spLocks noChangeShapeType="1"/>
              </p:cNvSpPr>
              <p:nvPr/>
            </p:nvSpPr>
            <p:spPr bwMode="auto">
              <a:xfrm>
                <a:off x="5332413" y="4606925"/>
                <a:ext cx="179388" cy="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6" name="Line 38"/>
              <p:cNvSpPr>
                <a:spLocks noChangeShapeType="1"/>
              </p:cNvSpPr>
              <p:nvPr/>
            </p:nvSpPr>
            <p:spPr bwMode="auto">
              <a:xfrm flipV="1">
                <a:off x="5151438" y="4606925"/>
                <a:ext cx="0" cy="46038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7" name="Line 39"/>
              <p:cNvSpPr>
                <a:spLocks noChangeShapeType="1"/>
              </p:cNvSpPr>
              <p:nvPr/>
            </p:nvSpPr>
            <p:spPr bwMode="auto">
              <a:xfrm>
                <a:off x="4840288" y="4435475"/>
                <a:ext cx="42863" cy="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8" name="Line 40"/>
              <p:cNvSpPr>
                <a:spLocks noChangeShapeType="1"/>
              </p:cNvSpPr>
              <p:nvPr/>
            </p:nvSpPr>
            <p:spPr bwMode="auto">
              <a:xfrm flipV="1">
                <a:off x="4883150" y="4435475"/>
                <a:ext cx="0" cy="17145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9" name="Line 41"/>
              <p:cNvSpPr>
                <a:spLocks noChangeShapeType="1"/>
              </p:cNvSpPr>
              <p:nvPr/>
            </p:nvSpPr>
            <p:spPr bwMode="auto">
              <a:xfrm>
                <a:off x="4840288" y="4606925"/>
                <a:ext cx="42863" cy="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0" name="Line 42"/>
              <p:cNvSpPr>
                <a:spLocks noChangeShapeType="1"/>
              </p:cNvSpPr>
              <p:nvPr/>
            </p:nvSpPr>
            <p:spPr bwMode="auto">
              <a:xfrm flipV="1">
                <a:off x="4970463" y="4606925"/>
                <a:ext cx="0" cy="46038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1" name="Line 43"/>
              <p:cNvSpPr>
                <a:spLocks noChangeShapeType="1"/>
              </p:cNvSpPr>
              <p:nvPr/>
            </p:nvSpPr>
            <p:spPr bwMode="auto">
              <a:xfrm>
                <a:off x="4883150" y="4606925"/>
                <a:ext cx="87313" cy="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2" name="Line 45"/>
              <p:cNvSpPr>
                <a:spLocks noChangeShapeType="1"/>
              </p:cNvSpPr>
              <p:nvPr/>
            </p:nvSpPr>
            <p:spPr bwMode="auto">
              <a:xfrm>
                <a:off x="4970463" y="4606925"/>
                <a:ext cx="180975" cy="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3" name="Line 46"/>
              <p:cNvSpPr>
                <a:spLocks noChangeShapeType="1"/>
              </p:cNvSpPr>
              <p:nvPr/>
            </p:nvSpPr>
            <p:spPr bwMode="auto">
              <a:xfrm>
                <a:off x="5151438" y="4606925"/>
                <a:ext cx="180975" cy="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4" name="Line 48"/>
              <p:cNvSpPr>
                <a:spLocks noChangeShapeType="1"/>
              </p:cNvSpPr>
              <p:nvPr/>
            </p:nvSpPr>
            <p:spPr bwMode="auto">
              <a:xfrm flipV="1">
                <a:off x="6597650" y="4606925"/>
                <a:ext cx="0" cy="46038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5" name="Line 49"/>
              <p:cNvSpPr>
                <a:spLocks noChangeShapeType="1"/>
              </p:cNvSpPr>
              <p:nvPr/>
            </p:nvSpPr>
            <p:spPr bwMode="auto">
              <a:xfrm>
                <a:off x="6597650" y="4606925"/>
                <a:ext cx="1588" cy="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6" name="Line 50"/>
              <p:cNvSpPr>
                <a:spLocks noChangeShapeType="1"/>
              </p:cNvSpPr>
              <p:nvPr/>
            </p:nvSpPr>
            <p:spPr bwMode="auto">
              <a:xfrm flipV="1">
                <a:off x="6415088" y="4606925"/>
                <a:ext cx="0" cy="46038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7" name="Line 51"/>
              <p:cNvSpPr>
                <a:spLocks noChangeShapeType="1"/>
              </p:cNvSpPr>
              <p:nvPr/>
            </p:nvSpPr>
            <p:spPr bwMode="auto">
              <a:xfrm>
                <a:off x="6415088" y="4606925"/>
                <a:ext cx="182563" cy="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8" name="Line 52"/>
              <p:cNvSpPr>
                <a:spLocks noChangeShapeType="1"/>
              </p:cNvSpPr>
              <p:nvPr/>
            </p:nvSpPr>
            <p:spPr bwMode="auto">
              <a:xfrm flipV="1">
                <a:off x="6234113" y="4606925"/>
                <a:ext cx="0" cy="46038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9" name="Line 53"/>
              <p:cNvSpPr>
                <a:spLocks noChangeShapeType="1"/>
              </p:cNvSpPr>
              <p:nvPr/>
            </p:nvSpPr>
            <p:spPr bwMode="auto">
              <a:xfrm>
                <a:off x="6053138" y="4606925"/>
                <a:ext cx="180975" cy="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0" name="Line 54"/>
              <p:cNvSpPr>
                <a:spLocks noChangeShapeType="1"/>
              </p:cNvSpPr>
              <p:nvPr/>
            </p:nvSpPr>
            <p:spPr bwMode="auto">
              <a:xfrm flipV="1">
                <a:off x="6053138" y="4606925"/>
                <a:ext cx="0" cy="46038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" name="Line 55"/>
              <p:cNvSpPr>
                <a:spLocks noChangeShapeType="1"/>
              </p:cNvSpPr>
              <p:nvPr/>
            </p:nvSpPr>
            <p:spPr bwMode="auto">
              <a:xfrm flipV="1">
                <a:off x="5872163" y="4606925"/>
                <a:ext cx="0" cy="46038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" name="Line 56"/>
              <p:cNvSpPr>
                <a:spLocks noChangeShapeType="1"/>
              </p:cNvSpPr>
              <p:nvPr/>
            </p:nvSpPr>
            <p:spPr bwMode="auto">
              <a:xfrm>
                <a:off x="5872163" y="4606925"/>
                <a:ext cx="180975" cy="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3" name="Line 57"/>
              <p:cNvSpPr>
                <a:spLocks noChangeShapeType="1"/>
              </p:cNvSpPr>
              <p:nvPr/>
            </p:nvSpPr>
            <p:spPr bwMode="auto">
              <a:xfrm>
                <a:off x="6234113" y="4606925"/>
                <a:ext cx="180975" cy="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4" name="Line 58"/>
              <p:cNvSpPr>
                <a:spLocks noChangeShapeType="1"/>
              </p:cNvSpPr>
              <p:nvPr/>
            </p:nvSpPr>
            <p:spPr bwMode="auto">
              <a:xfrm flipV="1">
                <a:off x="4883150" y="4267200"/>
                <a:ext cx="0" cy="168275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5" name="Line 59"/>
              <p:cNvSpPr>
                <a:spLocks noChangeShapeType="1"/>
              </p:cNvSpPr>
              <p:nvPr/>
            </p:nvSpPr>
            <p:spPr bwMode="auto">
              <a:xfrm>
                <a:off x="5692775" y="4606925"/>
                <a:ext cx="179388" cy="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6" name="Freeform 61"/>
              <p:cNvSpPr>
                <a:spLocks/>
              </p:cNvSpPr>
              <p:nvPr/>
            </p:nvSpPr>
            <p:spPr bwMode="auto">
              <a:xfrm>
                <a:off x="4973638" y="3759200"/>
                <a:ext cx="1625600" cy="777875"/>
              </a:xfrm>
              <a:custGeom>
                <a:avLst/>
                <a:gdLst>
                  <a:gd name="T0" fmla="*/ 2147483647 w 2032"/>
                  <a:gd name="T1" fmla="*/ 2147483647 h 981"/>
                  <a:gd name="T2" fmla="*/ 2147483647 w 2032"/>
                  <a:gd name="T3" fmla="*/ 2147483647 h 981"/>
                  <a:gd name="T4" fmla="*/ 2147483647 w 2032"/>
                  <a:gd name="T5" fmla="*/ 2147483647 h 981"/>
                  <a:gd name="T6" fmla="*/ 2147483647 w 2032"/>
                  <a:gd name="T7" fmla="*/ 2147483647 h 981"/>
                  <a:gd name="T8" fmla="*/ 2147483647 w 2032"/>
                  <a:gd name="T9" fmla="*/ 2147483647 h 981"/>
                  <a:gd name="T10" fmla="*/ 2147483647 w 2032"/>
                  <a:gd name="T11" fmla="*/ 2147483647 h 981"/>
                  <a:gd name="T12" fmla="*/ 2147483647 w 2032"/>
                  <a:gd name="T13" fmla="*/ 2147483647 h 981"/>
                  <a:gd name="T14" fmla="*/ 2147483647 w 2032"/>
                  <a:gd name="T15" fmla="*/ 2147483647 h 981"/>
                  <a:gd name="T16" fmla="*/ 2147483647 w 2032"/>
                  <a:gd name="T17" fmla="*/ 2147483647 h 981"/>
                  <a:gd name="T18" fmla="*/ 2147483647 w 2032"/>
                  <a:gd name="T19" fmla="*/ 2147483647 h 981"/>
                  <a:gd name="T20" fmla="*/ 2147483647 w 2032"/>
                  <a:gd name="T21" fmla="*/ 2147483647 h 981"/>
                  <a:gd name="T22" fmla="*/ 2147483647 w 2032"/>
                  <a:gd name="T23" fmla="*/ 2147483647 h 981"/>
                  <a:gd name="T24" fmla="*/ 2147483647 w 2032"/>
                  <a:gd name="T25" fmla="*/ 2147483647 h 981"/>
                  <a:gd name="T26" fmla="*/ 2147483647 w 2032"/>
                  <a:gd name="T27" fmla="*/ 2147483647 h 981"/>
                  <a:gd name="T28" fmla="*/ 2147483647 w 2032"/>
                  <a:gd name="T29" fmla="*/ 2147483647 h 981"/>
                  <a:gd name="T30" fmla="*/ 2147483647 w 2032"/>
                  <a:gd name="T31" fmla="*/ 2147483647 h 981"/>
                  <a:gd name="T32" fmla="*/ 2147483647 w 2032"/>
                  <a:gd name="T33" fmla="*/ 0 h 981"/>
                  <a:gd name="T34" fmla="*/ 0 w 2032"/>
                  <a:gd name="T35" fmla="*/ 0 h 98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w 2032"/>
                  <a:gd name="T55" fmla="*/ 0 h 981"/>
                  <a:gd name="T56" fmla="*/ 2032 w 2032"/>
                  <a:gd name="T57" fmla="*/ 981 h 981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T54" t="T55" r="T56" b="T57"/>
                <a:pathLst>
                  <a:path w="2032" h="981">
                    <a:moveTo>
                      <a:pt x="2032" y="981"/>
                    </a:moveTo>
                    <a:lnTo>
                      <a:pt x="1924" y="981"/>
                    </a:lnTo>
                    <a:lnTo>
                      <a:pt x="1924" y="900"/>
                    </a:lnTo>
                    <a:lnTo>
                      <a:pt x="1821" y="900"/>
                    </a:lnTo>
                    <a:lnTo>
                      <a:pt x="1821" y="801"/>
                    </a:lnTo>
                    <a:lnTo>
                      <a:pt x="1481" y="801"/>
                    </a:lnTo>
                    <a:lnTo>
                      <a:pt x="1481" y="720"/>
                    </a:lnTo>
                    <a:lnTo>
                      <a:pt x="1250" y="720"/>
                    </a:lnTo>
                    <a:lnTo>
                      <a:pt x="1250" y="544"/>
                    </a:lnTo>
                    <a:lnTo>
                      <a:pt x="1129" y="544"/>
                    </a:lnTo>
                    <a:lnTo>
                      <a:pt x="1129" y="441"/>
                    </a:lnTo>
                    <a:lnTo>
                      <a:pt x="1024" y="441"/>
                    </a:lnTo>
                    <a:lnTo>
                      <a:pt x="1024" y="360"/>
                    </a:lnTo>
                    <a:lnTo>
                      <a:pt x="896" y="360"/>
                    </a:lnTo>
                    <a:lnTo>
                      <a:pt x="896" y="105"/>
                    </a:lnTo>
                    <a:lnTo>
                      <a:pt x="797" y="105"/>
                    </a:lnTo>
                    <a:lnTo>
                      <a:pt x="797" y="0"/>
                    </a:lnTo>
                    <a:lnTo>
                      <a:pt x="0" y="0"/>
                    </a:lnTo>
                  </a:path>
                </a:pathLst>
              </a:custGeom>
              <a:noFill/>
              <a:ln w="28575">
                <a:solidFill>
                  <a:srgbClr val="00CCFF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7" name="Line 62"/>
              <p:cNvSpPr>
                <a:spLocks noChangeShapeType="1"/>
              </p:cNvSpPr>
              <p:nvPr/>
            </p:nvSpPr>
            <p:spPr bwMode="auto">
              <a:xfrm>
                <a:off x="6597650" y="4537075"/>
                <a:ext cx="0" cy="69850"/>
              </a:xfrm>
              <a:prstGeom prst="line">
                <a:avLst/>
              </a:prstGeom>
              <a:noFill/>
              <a:ln w="28575">
                <a:solidFill>
                  <a:srgbClr val="00CCFF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7" name="ZoneTexte 74"/>
            <p:cNvSpPr txBox="1">
              <a:spLocks noChangeArrowheads="1"/>
            </p:cNvSpPr>
            <p:nvPr/>
          </p:nvSpPr>
          <p:spPr bwMode="auto">
            <a:xfrm>
              <a:off x="5192337" y="3608388"/>
              <a:ext cx="270251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altLang="fr-FR" sz="1200"/>
                <a:t>0</a:t>
              </a:r>
            </a:p>
          </p:txBody>
        </p:sp>
        <p:sp>
          <p:nvSpPr>
            <p:cNvPr id="8" name="ZoneTexte 75"/>
            <p:cNvSpPr txBox="1">
              <a:spLocks noChangeArrowheads="1"/>
            </p:cNvSpPr>
            <p:nvPr/>
          </p:nvSpPr>
          <p:spPr bwMode="auto">
            <a:xfrm>
              <a:off x="5106751" y="3305175"/>
              <a:ext cx="355837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altLang="fr-FR" sz="1200"/>
                <a:t>20</a:t>
              </a:r>
            </a:p>
          </p:txBody>
        </p:sp>
        <p:sp>
          <p:nvSpPr>
            <p:cNvPr id="9" name="ZoneTexte 76"/>
            <p:cNvSpPr txBox="1">
              <a:spLocks noChangeArrowheads="1"/>
            </p:cNvSpPr>
            <p:nvPr/>
          </p:nvSpPr>
          <p:spPr bwMode="auto">
            <a:xfrm>
              <a:off x="5106751" y="3003549"/>
              <a:ext cx="355837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altLang="fr-FR" sz="1200" dirty="0"/>
                <a:t>40</a:t>
              </a:r>
            </a:p>
          </p:txBody>
        </p:sp>
        <p:sp>
          <p:nvSpPr>
            <p:cNvPr id="10" name="ZoneTexte 77"/>
            <p:cNvSpPr txBox="1">
              <a:spLocks noChangeArrowheads="1"/>
            </p:cNvSpPr>
            <p:nvPr/>
          </p:nvSpPr>
          <p:spPr bwMode="auto">
            <a:xfrm>
              <a:off x="5106751" y="2700338"/>
              <a:ext cx="355837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altLang="fr-FR" sz="1200"/>
                <a:t>60</a:t>
              </a:r>
            </a:p>
          </p:txBody>
        </p:sp>
        <p:sp>
          <p:nvSpPr>
            <p:cNvPr id="11" name="ZoneTexte 78"/>
            <p:cNvSpPr txBox="1">
              <a:spLocks noChangeArrowheads="1"/>
            </p:cNvSpPr>
            <p:nvPr/>
          </p:nvSpPr>
          <p:spPr bwMode="auto">
            <a:xfrm>
              <a:off x="5106751" y="2397125"/>
              <a:ext cx="355837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altLang="fr-FR" sz="1200"/>
                <a:t>80</a:t>
              </a:r>
            </a:p>
          </p:txBody>
        </p:sp>
        <p:sp>
          <p:nvSpPr>
            <p:cNvPr id="12" name="ZoneTexte 79"/>
            <p:cNvSpPr txBox="1">
              <a:spLocks noChangeArrowheads="1"/>
            </p:cNvSpPr>
            <p:nvPr/>
          </p:nvSpPr>
          <p:spPr bwMode="auto">
            <a:xfrm>
              <a:off x="5021166" y="2095500"/>
              <a:ext cx="441422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fr-FR" altLang="fr-FR" sz="1200"/>
                <a:t>100</a:t>
              </a:r>
            </a:p>
          </p:txBody>
        </p:sp>
        <p:sp>
          <p:nvSpPr>
            <p:cNvPr id="13" name="ZoneTexte 96"/>
            <p:cNvSpPr txBox="1">
              <a:spLocks noChangeArrowheads="1"/>
            </p:cNvSpPr>
            <p:nvPr/>
          </p:nvSpPr>
          <p:spPr bwMode="auto">
            <a:xfrm>
              <a:off x="5316127" y="3829050"/>
              <a:ext cx="321497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200"/>
                <a:t>-1</a:t>
              </a:r>
            </a:p>
          </p:txBody>
        </p:sp>
        <p:sp>
          <p:nvSpPr>
            <p:cNvPr id="14" name="ZoneTexte 97"/>
            <p:cNvSpPr txBox="1">
              <a:spLocks noChangeArrowheads="1"/>
            </p:cNvSpPr>
            <p:nvPr/>
          </p:nvSpPr>
          <p:spPr bwMode="auto">
            <a:xfrm>
              <a:off x="5522725" y="3829050"/>
              <a:ext cx="270251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200"/>
                <a:t>0</a:t>
              </a:r>
            </a:p>
          </p:txBody>
        </p:sp>
        <p:sp>
          <p:nvSpPr>
            <p:cNvPr id="15" name="ZoneTexte 98"/>
            <p:cNvSpPr txBox="1">
              <a:spLocks noChangeArrowheads="1"/>
            </p:cNvSpPr>
            <p:nvPr/>
          </p:nvSpPr>
          <p:spPr bwMode="auto">
            <a:xfrm>
              <a:off x="5848162" y="3829050"/>
              <a:ext cx="270251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200"/>
                <a:t>2</a:t>
              </a:r>
            </a:p>
          </p:txBody>
        </p:sp>
        <p:sp>
          <p:nvSpPr>
            <p:cNvPr id="16" name="ZoneTexte 99"/>
            <p:cNvSpPr txBox="1">
              <a:spLocks noChangeArrowheads="1"/>
            </p:cNvSpPr>
            <p:nvPr/>
          </p:nvSpPr>
          <p:spPr bwMode="auto">
            <a:xfrm>
              <a:off x="6167250" y="3829050"/>
              <a:ext cx="270251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200"/>
                <a:t>4</a:t>
              </a:r>
            </a:p>
          </p:txBody>
        </p:sp>
        <p:sp>
          <p:nvSpPr>
            <p:cNvPr id="17" name="ZoneTexte 100"/>
            <p:cNvSpPr txBox="1">
              <a:spLocks noChangeArrowheads="1"/>
            </p:cNvSpPr>
            <p:nvPr/>
          </p:nvSpPr>
          <p:spPr bwMode="auto">
            <a:xfrm>
              <a:off x="6487925" y="3829050"/>
              <a:ext cx="270251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200"/>
                <a:t>6</a:t>
              </a:r>
            </a:p>
          </p:txBody>
        </p:sp>
        <p:sp>
          <p:nvSpPr>
            <p:cNvPr id="18" name="ZoneTexte 101"/>
            <p:cNvSpPr txBox="1">
              <a:spLocks noChangeArrowheads="1"/>
            </p:cNvSpPr>
            <p:nvPr/>
          </p:nvSpPr>
          <p:spPr bwMode="auto">
            <a:xfrm>
              <a:off x="6810187" y="3829050"/>
              <a:ext cx="270251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200"/>
                <a:t>8</a:t>
              </a:r>
            </a:p>
          </p:txBody>
        </p:sp>
        <p:sp>
          <p:nvSpPr>
            <p:cNvPr id="19" name="ZoneTexte 102"/>
            <p:cNvSpPr txBox="1">
              <a:spLocks noChangeArrowheads="1"/>
            </p:cNvSpPr>
            <p:nvPr/>
          </p:nvSpPr>
          <p:spPr bwMode="auto">
            <a:xfrm>
              <a:off x="7086482" y="3829050"/>
              <a:ext cx="355837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200"/>
                <a:t>10</a:t>
              </a:r>
            </a:p>
          </p:txBody>
        </p:sp>
        <p:sp>
          <p:nvSpPr>
            <p:cNvPr id="20" name="ZoneTexte 103"/>
            <p:cNvSpPr txBox="1">
              <a:spLocks noChangeArrowheads="1"/>
            </p:cNvSpPr>
            <p:nvPr/>
          </p:nvSpPr>
          <p:spPr bwMode="auto">
            <a:xfrm>
              <a:off x="7414301" y="3829050"/>
              <a:ext cx="355837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200"/>
                <a:t>12</a:t>
              </a:r>
            </a:p>
          </p:txBody>
        </p:sp>
        <p:sp>
          <p:nvSpPr>
            <p:cNvPr id="21" name="ZoneTexte 104"/>
            <p:cNvSpPr txBox="1">
              <a:spLocks noChangeArrowheads="1"/>
            </p:cNvSpPr>
            <p:nvPr/>
          </p:nvSpPr>
          <p:spPr bwMode="auto">
            <a:xfrm>
              <a:off x="7731801" y="3829050"/>
              <a:ext cx="355837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200"/>
                <a:t>14</a:t>
              </a:r>
            </a:p>
          </p:txBody>
        </p:sp>
        <p:sp>
          <p:nvSpPr>
            <p:cNvPr id="22" name="ZoneTexte 105"/>
            <p:cNvSpPr txBox="1">
              <a:spLocks noChangeArrowheads="1"/>
            </p:cNvSpPr>
            <p:nvPr/>
          </p:nvSpPr>
          <p:spPr bwMode="auto">
            <a:xfrm>
              <a:off x="8054063" y="3829050"/>
              <a:ext cx="355837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200"/>
                <a:t>16</a:t>
              </a:r>
            </a:p>
          </p:txBody>
        </p:sp>
        <p:sp>
          <p:nvSpPr>
            <p:cNvPr id="23" name="ZoneTexte 106"/>
            <p:cNvSpPr txBox="1">
              <a:spLocks noChangeArrowheads="1"/>
            </p:cNvSpPr>
            <p:nvPr/>
          </p:nvSpPr>
          <p:spPr bwMode="auto">
            <a:xfrm>
              <a:off x="8379501" y="3829050"/>
              <a:ext cx="355837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200"/>
                <a:t>18</a:t>
              </a:r>
            </a:p>
          </p:txBody>
        </p:sp>
        <p:sp>
          <p:nvSpPr>
            <p:cNvPr id="24" name="ZoneTexte 107"/>
            <p:cNvSpPr txBox="1">
              <a:spLocks noChangeArrowheads="1"/>
            </p:cNvSpPr>
            <p:nvPr/>
          </p:nvSpPr>
          <p:spPr bwMode="auto">
            <a:xfrm>
              <a:off x="7702550" y="2105026"/>
              <a:ext cx="1097251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altLang="fr-FR" sz="1200"/>
                <a:t>GSK744 LAP</a:t>
              </a:r>
            </a:p>
          </p:txBody>
        </p:sp>
        <p:sp>
          <p:nvSpPr>
            <p:cNvPr id="25" name="ZoneTexte 108"/>
            <p:cNvSpPr txBox="1">
              <a:spLocks noChangeArrowheads="1"/>
            </p:cNvSpPr>
            <p:nvPr/>
          </p:nvSpPr>
          <p:spPr bwMode="auto">
            <a:xfrm>
              <a:off x="7702550" y="2322514"/>
              <a:ext cx="1262410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altLang="fr-FR" sz="1200"/>
                <a:t>Sans traitement</a:t>
              </a:r>
            </a:p>
          </p:txBody>
        </p:sp>
        <p:sp>
          <p:nvSpPr>
            <p:cNvPr id="26" name="ZoneTexte 109"/>
            <p:cNvSpPr txBox="1">
              <a:spLocks noChangeArrowheads="1"/>
            </p:cNvSpPr>
            <p:nvPr/>
          </p:nvSpPr>
          <p:spPr bwMode="auto">
            <a:xfrm>
              <a:off x="5979046" y="4106863"/>
              <a:ext cx="1954757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200" b="1"/>
                <a:t>Semaines post-injection</a:t>
              </a:r>
            </a:p>
          </p:txBody>
        </p:sp>
        <p:sp>
          <p:nvSpPr>
            <p:cNvPr id="27" name="ZoneTexte 110"/>
            <p:cNvSpPr txBox="1">
              <a:spLocks noChangeArrowheads="1"/>
            </p:cNvSpPr>
            <p:nvPr/>
          </p:nvSpPr>
          <p:spPr bwMode="auto">
            <a:xfrm>
              <a:off x="4911782" y="1771650"/>
              <a:ext cx="1209561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200" b="1"/>
                <a:t>Avirémies (%)</a:t>
              </a:r>
            </a:p>
          </p:txBody>
        </p:sp>
        <p:sp>
          <p:nvSpPr>
            <p:cNvPr id="28" name="ZoneTexte 111"/>
            <p:cNvSpPr txBox="1">
              <a:spLocks noChangeArrowheads="1"/>
            </p:cNvSpPr>
            <p:nvPr/>
          </p:nvSpPr>
          <p:spPr bwMode="auto">
            <a:xfrm>
              <a:off x="7040563" y="3436938"/>
              <a:ext cx="916312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altLang="fr-FR" sz="1200"/>
                <a:t>p &lt; 0,0001</a:t>
              </a:r>
            </a:p>
          </p:txBody>
        </p:sp>
        <p:sp>
          <p:nvSpPr>
            <p:cNvPr id="29" name="Flèche vers le bas 28"/>
            <p:cNvSpPr/>
            <p:nvPr/>
          </p:nvSpPr>
          <p:spPr bwMode="auto">
            <a:xfrm flipV="1">
              <a:off x="5316538" y="4129088"/>
              <a:ext cx="292100" cy="255587"/>
            </a:xfrm>
            <a:prstGeom prst="downArrow">
              <a:avLst/>
            </a:prstGeom>
            <a:solidFill>
              <a:srgbClr val="00B0F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fr-FR" sz="2400">
                <a:ln>
                  <a:solidFill>
                    <a:srgbClr val="14EAEF"/>
                  </a:solidFill>
                </a:ln>
                <a:solidFill>
                  <a:srgbClr val="14EAEF"/>
                </a:solidFill>
                <a:cs typeface="+mn-cs"/>
              </a:endParaRPr>
            </a:p>
          </p:txBody>
        </p:sp>
        <p:sp>
          <p:nvSpPr>
            <p:cNvPr id="30" name="ZoneTexte 113"/>
            <p:cNvSpPr txBox="1">
              <a:spLocks noChangeArrowheads="1"/>
            </p:cNvSpPr>
            <p:nvPr/>
          </p:nvSpPr>
          <p:spPr bwMode="auto">
            <a:xfrm>
              <a:off x="4956031" y="4384675"/>
              <a:ext cx="1097251" cy="3323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fr-FR" altLang="fr-FR" sz="1200"/>
                <a:t>GSK744 LAP</a:t>
              </a:r>
            </a:p>
          </p:txBody>
        </p:sp>
      </p:grpSp>
      <p:sp>
        <p:nvSpPr>
          <p:cNvPr id="68" name="ZoneTexte 114"/>
          <p:cNvSpPr txBox="1">
            <a:spLocks noChangeArrowheads="1"/>
          </p:cNvSpPr>
          <p:nvPr/>
        </p:nvSpPr>
        <p:spPr bwMode="auto">
          <a:xfrm>
            <a:off x="5105333" y="2476319"/>
            <a:ext cx="295485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fr-FR" altLang="fr-FR" sz="1400" b="1">
                <a:solidFill>
                  <a:srgbClr val="FFFF66"/>
                </a:solidFill>
              </a:rPr>
              <a:t>Nombre d’animaux avirémiques</a:t>
            </a:r>
          </a:p>
          <a:p>
            <a:pPr algn="ctr"/>
            <a:r>
              <a:rPr lang="fr-FR" altLang="fr-FR" sz="1400" b="1">
                <a:solidFill>
                  <a:srgbClr val="FFFF66"/>
                </a:solidFill>
              </a:rPr>
              <a:t> post 1 injection de GSK744 LAP</a:t>
            </a:r>
          </a:p>
        </p:txBody>
      </p:sp>
      <p:sp>
        <p:nvSpPr>
          <p:cNvPr id="69" name="Flèche vers le bas 68"/>
          <p:cNvSpPr/>
          <p:nvPr/>
        </p:nvSpPr>
        <p:spPr bwMode="auto">
          <a:xfrm>
            <a:off x="6199192" y="1273650"/>
            <a:ext cx="672041" cy="2003033"/>
          </a:xfrm>
          <a:prstGeom prst="downArrow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337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53873E-6 4.44444E-6 L 0.00365 0.2163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" y="108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69" grpId="1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L’avenir du dépistage 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08166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</a:t>
            </a:r>
            <a:r>
              <a:rPr lang="fr-FR" dirty="0" err="1" smtClean="0"/>
              <a:t>auto-test</a:t>
            </a:r>
            <a:r>
              <a:rPr lang="fr-FR" dirty="0" smtClean="0"/>
              <a:t> au Malawi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000" dirty="0" smtClean="0"/>
              <a:t>METHODE</a:t>
            </a:r>
          </a:p>
          <a:p>
            <a:r>
              <a:rPr lang="fr-FR" sz="2000" dirty="0" smtClean="0"/>
              <a:t>Opération porte-à-porte</a:t>
            </a:r>
          </a:p>
          <a:p>
            <a:pPr lvl="1"/>
            <a:r>
              <a:rPr lang="fr-FR" sz="2000" dirty="0" smtClean="0"/>
              <a:t>16 600 résidents d’un quartier</a:t>
            </a:r>
          </a:p>
          <a:p>
            <a:r>
              <a:rPr lang="fr-FR" sz="2000" dirty="0" smtClean="0"/>
              <a:t> </a:t>
            </a:r>
            <a:r>
              <a:rPr lang="fr-FR" sz="2000" b="1" dirty="0" smtClean="0"/>
              <a:t>2</a:t>
            </a:r>
            <a:r>
              <a:rPr lang="fr-FR" sz="2000" dirty="0" smtClean="0"/>
              <a:t> agents communautaires pendant quelques semaines</a:t>
            </a:r>
          </a:p>
          <a:p>
            <a:pPr lvl="1"/>
            <a:r>
              <a:rPr lang="fr-FR" sz="2000" dirty="0" smtClean="0"/>
              <a:t>Counseling, remet test et questionnaire</a:t>
            </a:r>
          </a:p>
          <a:p>
            <a:pPr marL="0" indent="0">
              <a:buNone/>
            </a:pPr>
            <a:r>
              <a:rPr lang="fr-FR" sz="2000" dirty="0" smtClean="0"/>
              <a:t>RESULTATS</a:t>
            </a:r>
          </a:p>
          <a:p>
            <a:r>
              <a:rPr lang="fr-FR" sz="2000" dirty="0" smtClean="0"/>
              <a:t>Tests réalisés</a:t>
            </a:r>
          </a:p>
          <a:p>
            <a:pPr lvl="1"/>
            <a:r>
              <a:rPr lang="fr-FR" sz="2000" dirty="0" smtClean="0"/>
              <a:t>76% ! (10,3 % +)</a:t>
            </a:r>
          </a:p>
          <a:p>
            <a:pPr lvl="1"/>
            <a:r>
              <a:rPr lang="fr-FR" sz="2000" dirty="0" smtClean="0"/>
              <a:t>Retour questionnaire et kit utilisé : 89%</a:t>
            </a:r>
          </a:p>
          <a:p>
            <a:pPr lvl="1"/>
            <a:r>
              <a:rPr lang="fr-FR" sz="2000" dirty="0" smtClean="0"/>
              <a:t>43% jamais de test auparavant</a:t>
            </a:r>
          </a:p>
          <a:p>
            <a:pPr lvl="1"/>
            <a:r>
              <a:rPr lang="fr-FR" sz="2000" dirty="0" smtClean="0"/>
              <a:t>&gt; 77% de suivi post test+</a:t>
            </a:r>
          </a:p>
          <a:p>
            <a:r>
              <a:rPr lang="fr-FR" sz="2000" i="1" dirty="0" smtClean="0"/>
              <a:t>287/10 000 se sont sentis forcés de faire le test : essentiellement des hommes !</a:t>
            </a:r>
            <a:endParaRPr lang="fr-FR" sz="2000" i="1" dirty="0"/>
          </a:p>
        </p:txBody>
      </p:sp>
      <p:sp>
        <p:nvSpPr>
          <p:cNvPr id="5" name="ZoneTexte 4"/>
          <p:cNvSpPr txBox="1"/>
          <p:nvPr/>
        </p:nvSpPr>
        <p:spPr>
          <a:xfrm>
            <a:off x="6170083" y="5425364"/>
            <a:ext cx="26035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>
                <a:solidFill>
                  <a:srgbClr val="FFFFFF"/>
                </a:solidFill>
              </a:rPr>
              <a:t>Abs 147, AT. </a:t>
            </a:r>
            <a:r>
              <a:rPr lang="fr-FR" sz="1000" dirty="0" err="1">
                <a:solidFill>
                  <a:srgbClr val="FFFFFF"/>
                </a:solidFill>
              </a:rPr>
              <a:t>Choko</a:t>
            </a:r>
            <a:endParaRPr lang="fr-FR" sz="1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103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Merci 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05897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 bwMode="auto">
          <a:xfrm>
            <a:off x="808304" y="1781781"/>
            <a:ext cx="7772400" cy="1225021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/>
        </p:spPr>
        <p:txBody>
          <a:bodyPr anchor="ctr"/>
          <a:lstStyle/>
          <a:p>
            <a:pPr algn="ctr" eaLnBrk="0" hangingPunct="0">
              <a:lnSpc>
                <a:spcPct val="90000"/>
              </a:lnSpc>
              <a:defRPr/>
            </a:pPr>
            <a:r>
              <a:rPr lang="fr-FR" sz="3600" kern="0" dirty="0" smtClean="0">
                <a:solidFill>
                  <a:srgbClr val="FFFF66"/>
                </a:solidFill>
                <a:latin typeface="Trebuchet MS" pitchFamily="34" charset="0"/>
                <a:ea typeface="ＭＳ Ｐゴシック" pitchFamily="34" charset="-128"/>
                <a:cs typeface="+mj-cs"/>
              </a:rPr>
              <a:t>Quelques données concernant les mères et leurs enfants…</a:t>
            </a:r>
            <a:r>
              <a:rPr lang="fr-FR" sz="3600" kern="0" dirty="0">
                <a:solidFill>
                  <a:srgbClr val="FFFF66"/>
                </a:solidFill>
                <a:latin typeface="Trebuchet MS" pitchFamily="34" charset="0"/>
                <a:ea typeface="ＭＳ Ｐゴシック" pitchFamily="34" charset="-128"/>
                <a:cs typeface="+mj-cs"/>
              </a:rPr>
              <a:t/>
            </a:r>
            <a:br>
              <a:rPr lang="fr-FR" sz="3600" kern="0" dirty="0">
                <a:solidFill>
                  <a:srgbClr val="FFFF66"/>
                </a:solidFill>
                <a:latin typeface="Trebuchet MS" pitchFamily="34" charset="0"/>
                <a:ea typeface="ＭＳ Ｐゴシック" pitchFamily="34" charset="-128"/>
                <a:cs typeface="+mj-cs"/>
              </a:rPr>
            </a:br>
            <a:endParaRPr lang="fr-FR" sz="3600" kern="0" dirty="0">
              <a:solidFill>
                <a:srgbClr val="FFFF66"/>
              </a:solidFill>
              <a:latin typeface="Trebuchet MS" pitchFamily="34" charset="0"/>
              <a:ea typeface="ＭＳ Ｐゴシック" pitchFamily="34" charset="-128"/>
              <a:cs typeface="+mj-cs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Quelles sont les questions actuelles ?</a:t>
            </a:r>
            <a:endParaRPr lang="fr-FR" dirty="0"/>
          </a:p>
        </p:txBody>
      </p:sp>
      <p:sp>
        <p:nvSpPr>
          <p:cNvPr id="16" name="Espace réservé du contenu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fr-FR" dirty="0" smtClean="0"/>
              <a:t>Quel est la meilleur traitement pour les mères ?</a:t>
            </a:r>
          </a:p>
          <a:p>
            <a:pPr lvl="1">
              <a:lnSpc>
                <a:spcPct val="120000"/>
              </a:lnSpc>
            </a:pPr>
            <a:r>
              <a:rPr lang="fr-FR" dirty="0" smtClean="0"/>
              <a:t>Meilleure tolérance</a:t>
            </a:r>
          </a:p>
          <a:p>
            <a:pPr lvl="1">
              <a:lnSpc>
                <a:spcPct val="120000"/>
              </a:lnSpc>
            </a:pPr>
            <a:r>
              <a:rPr lang="fr-FR" dirty="0" smtClean="0"/>
              <a:t>Peu d’impact sur la durée de la grossesse</a:t>
            </a:r>
          </a:p>
          <a:p>
            <a:pPr>
              <a:lnSpc>
                <a:spcPct val="120000"/>
              </a:lnSpc>
            </a:pPr>
            <a:r>
              <a:rPr lang="fr-FR" dirty="0" smtClean="0"/>
              <a:t>Quel est le meilleur traitement pour l’enfant ?</a:t>
            </a:r>
          </a:p>
          <a:p>
            <a:pPr lvl="1">
              <a:lnSpc>
                <a:spcPct val="120000"/>
              </a:lnSpc>
            </a:pPr>
            <a:r>
              <a:rPr lang="fr-FR" dirty="0" smtClean="0"/>
              <a:t>Réduction maximale du risque de transmission</a:t>
            </a:r>
          </a:p>
          <a:p>
            <a:pPr lvl="1">
              <a:lnSpc>
                <a:spcPct val="120000"/>
              </a:lnSpc>
            </a:pPr>
            <a:r>
              <a:rPr lang="fr-FR" dirty="0" smtClean="0"/>
              <a:t>Meilleure tolérance court et long terme</a:t>
            </a:r>
          </a:p>
        </p:txBody>
      </p:sp>
    </p:spTree>
    <p:extLst>
      <p:ext uri="{BB962C8B-B14F-4D97-AF65-F5344CB8AC3E}">
        <p14:creationId xmlns:p14="http://schemas.microsoft.com/office/powerpoint/2010/main" val="2824524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Atazanavir et grossesses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86433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Etude rétrospective (France)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106 femmes</a:t>
            </a:r>
          </a:p>
          <a:p>
            <a:r>
              <a:rPr lang="fr-FR" dirty="0" smtClean="0"/>
              <a:t>ATV/r 300/100</a:t>
            </a:r>
          </a:p>
          <a:p>
            <a:r>
              <a:rPr lang="fr-FR" dirty="0" smtClean="0"/>
              <a:t>Femmes africaines (88%), plutôt bien portantes (IMC pré grossesse : 25)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7037379" y="5441081"/>
            <a:ext cx="202355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eaLnBrk="0" hangingPunct="0"/>
            <a:r>
              <a:rPr lang="en-GB" altLang="fr-FR" sz="1100" i="1" dirty="0" err="1"/>
              <a:t>Lê</a:t>
            </a:r>
            <a:r>
              <a:rPr lang="en-GB" altLang="fr-FR" sz="1100" i="1" dirty="0"/>
              <a:t> MP, CROI 2014, Abs. 889</a:t>
            </a:r>
          </a:p>
        </p:txBody>
      </p:sp>
      <p:graphicFrame>
        <p:nvGraphicFramePr>
          <p:cNvPr id="6" name="Group 3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711269"/>
              </p:ext>
            </p:extLst>
          </p:nvPr>
        </p:nvGraphicFramePr>
        <p:xfrm>
          <a:off x="194130" y="3159503"/>
          <a:ext cx="8564563" cy="1339514"/>
        </p:xfrm>
        <a:graphic>
          <a:graphicData uri="http://schemas.openxmlformats.org/drawingml/2006/table">
            <a:tbl>
              <a:tblPr/>
              <a:tblGrid>
                <a:gridCol w="1727796"/>
                <a:gridCol w="1195827"/>
                <a:gridCol w="1277581"/>
                <a:gridCol w="1249908"/>
                <a:gridCol w="1458343"/>
                <a:gridCol w="1655108"/>
              </a:tblGrid>
              <a:tr h="355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 </a:t>
                      </a:r>
                      <a:endParaRPr kumimoji="0" lang="fr-FR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+mn-lt"/>
                        <a:ea typeface="MS Mincho" charset="0"/>
                        <a:cs typeface="Times New Roman" charset="0"/>
                      </a:endParaRPr>
                    </a:p>
                  </a:txBody>
                  <a:tcPr marL="59729" marR="59729" marT="0" marB="0"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1</a:t>
                      </a:r>
                      <a:r>
                        <a:rPr kumimoji="0" lang="fr-FR" sz="1200" b="0" i="0" u="none" strike="noStrike" cap="none" normalizeH="0" baseline="30000" noProof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er</a:t>
                      </a: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 trimestre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 (T1)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+mn-lt"/>
                        <a:ea typeface="MS Mincho" charset="0"/>
                        <a:cs typeface="Times New Roman" charset="0"/>
                      </a:endParaRPr>
                    </a:p>
                  </a:txBody>
                  <a:tcPr marL="59729" marR="59729" marT="0" marB="0"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2</a:t>
                      </a:r>
                      <a:r>
                        <a:rPr kumimoji="0" lang="fr-FR" sz="1200" b="0" i="0" u="none" strike="noStrike" cap="none" normalizeH="0" baseline="30000" noProof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nd</a:t>
                      </a: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 trimestre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 (T2)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+mn-lt"/>
                        <a:ea typeface="MS Mincho" charset="0"/>
                        <a:cs typeface="Times New Roman" charset="0"/>
                      </a:endParaRPr>
                    </a:p>
                  </a:txBody>
                  <a:tcPr marL="59729" marR="59729" marT="0" marB="0"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3</a:t>
                      </a:r>
                      <a:r>
                        <a:rPr kumimoji="0" lang="fr-FR" sz="1200" b="0" i="0" u="none" strike="noStrike" cap="none" normalizeH="0" baseline="30000" noProof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e</a:t>
                      </a: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 trimestre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 (T3)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+mn-lt"/>
                        <a:ea typeface="MS Mincho" charset="0"/>
                        <a:cs typeface="Times New Roman" charset="0"/>
                      </a:endParaRPr>
                    </a:p>
                  </a:txBody>
                  <a:tcPr marL="59729" marR="59729" marT="0" marB="0"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Accouchement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(A)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+mn-lt"/>
                        <a:ea typeface="MS Mincho" charset="0"/>
                        <a:cs typeface="Times New Roman" charset="0"/>
                      </a:endParaRPr>
                    </a:p>
                  </a:txBody>
                  <a:tcPr marL="59729" marR="59729" marT="0" marB="0"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Post-partum </a:t>
                      </a:r>
                      <a:b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ea typeface="ＭＳ Ｐゴシック" charset="0"/>
                        </a:rPr>
                      </a:b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(PP)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FFFF66"/>
                        </a:solidFill>
                        <a:effectLst/>
                        <a:latin typeface="+mn-lt"/>
                        <a:ea typeface="MS Mincho" charset="0"/>
                        <a:cs typeface="Times New Roman" charset="0"/>
                      </a:endParaRPr>
                    </a:p>
                  </a:txBody>
                  <a:tcPr marL="59729" marR="59729" marT="0" marB="0"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66"/>
                    </a:solidFill>
                  </a:tcPr>
                </a:tc>
              </a:tr>
              <a:tr h="177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n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MS Mincho" charset="0"/>
                        <a:cs typeface="Times New Roman" charset="0"/>
                      </a:endParaRPr>
                    </a:p>
                  </a:txBody>
                  <a:tcPr marL="59729" marR="59729" marT="0" marB="0"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30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MS Mincho" charset="0"/>
                        <a:cs typeface="Times New Roman" charset="0"/>
                      </a:endParaRPr>
                    </a:p>
                  </a:txBody>
                  <a:tcPr marL="59729" marR="59729" marT="0" marB="0"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71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MS Mincho" charset="0"/>
                        <a:cs typeface="Times New Roman" charset="0"/>
                      </a:endParaRPr>
                    </a:p>
                  </a:txBody>
                  <a:tcPr marL="59729" marR="59729" marT="0" marB="0"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78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MS Mincho" charset="0"/>
                        <a:cs typeface="Times New Roman" charset="0"/>
                      </a:endParaRPr>
                    </a:p>
                  </a:txBody>
                  <a:tcPr marL="59729" marR="59729" marT="0" marB="0"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48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MS Mincho" charset="0"/>
                        <a:cs typeface="Times New Roman" charset="0"/>
                      </a:endParaRPr>
                    </a:p>
                  </a:txBody>
                  <a:tcPr marL="59729" marR="59729" marT="0" marB="0"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45</a:t>
                      </a:r>
                      <a:endParaRPr kumimoji="0" lang="fr-FR" sz="1200" b="1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MS Mincho" charset="0"/>
                        <a:cs typeface="Times New Roman" charset="0"/>
                      </a:endParaRPr>
                    </a:p>
                  </a:txBody>
                  <a:tcPr marL="59729" marR="59729" marT="0" marB="0"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C</a:t>
                      </a:r>
                      <a:r>
                        <a:rPr kumimoji="0" lang="fr-FR" sz="1200" b="0" i="0" u="none" strike="noStrike" cap="none" normalizeH="0" baseline="-2500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24h</a:t>
                      </a: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 ATV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0"/>
                          <a:cs typeface="Times New Roman" charset="0"/>
                        </a:rPr>
                        <a:t>(ng/ml)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MS Mincho" charset="0"/>
                        <a:cs typeface="Times New Roman" charset="0"/>
                      </a:endParaRPr>
                    </a:p>
                  </a:txBody>
                  <a:tcPr marL="59729" marR="59729" marT="0" marB="0"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592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 (238-961)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MS Mincho" charset="0"/>
                        <a:cs typeface="Times New Roman" charset="0"/>
                      </a:endParaRPr>
                    </a:p>
                  </a:txBody>
                  <a:tcPr marL="59729" marR="59729" marT="0" marB="0"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631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(244-1 005)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MS Mincho" charset="0"/>
                        <a:cs typeface="Times New Roman" charset="0"/>
                      </a:endParaRPr>
                    </a:p>
                  </a:txBody>
                  <a:tcPr marL="59729" marR="59729" marT="0" marB="0"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665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 (471-1 063)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MS Mincho" charset="0"/>
                        <a:cs typeface="Times New Roman" charset="0"/>
                      </a:endParaRPr>
                    </a:p>
                  </a:txBody>
                  <a:tcPr marL="59729" marR="59729" marT="0" marB="0"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740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(492-1 344)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MS Mincho" charset="0"/>
                        <a:cs typeface="Times New Roman" charset="0"/>
                      </a:endParaRPr>
                    </a:p>
                  </a:txBody>
                  <a:tcPr marL="59729" marR="59729" marT="0" marB="0"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914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 (557-1 152)</a:t>
                      </a:r>
                      <a:endParaRPr kumimoji="0" lang="fr-FR" sz="1200" b="1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MS Mincho" charset="0"/>
                        <a:cs typeface="Times New Roman" charset="0"/>
                      </a:endParaRPr>
                    </a:p>
                  </a:txBody>
                  <a:tcPr marL="59729" marR="59729" marT="0" marB="0"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4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n (%) &lt; 150 </a:t>
                      </a:r>
                      <a:r>
                        <a:rPr kumimoji="0" lang="fr-FR" sz="12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ng</a:t>
                      </a:r>
                      <a:r>
                        <a:rPr kumimoji="0" lang="fr-FR" sz="12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/ml</a:t>
                      </a:r>
                      <a:endParaRPr kumimoji="0" lang="fr-FR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MS Mincho" charset="0"/>
                        <a:cs typeface="Times New Roman" charset="0"/>
                      </a:endParaRPr>
                    </a:p>
                  </a:txBody>
                  <a:tcPr marL="59729" marR="59729" marT="0" marB="0"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3 (10 %)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MS Mincho" charset="0"/>
                        <a:cs typeface="Times New Roman" charset="0"/>
                      </a:endParaRPr>
                    </a:p>
                  </a:txBody>
                  <a:tcPr marL="59729" marR="59729" marT="0" marB="0"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9 (13 %)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MS Mincho" charset="0"/>
                        <a:cs typeface="Times New Roman" charset="0"/>
                      </a:endParaRPr>
                    </a:p>
                  </a:txBody>
                  <a:tcPr marL="59729" marR="59729" marT="0" marB="0"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6 (8 %)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MS Mincho" charset="0"/>
                        <a:cs typeface="Times New Roman" charset="0"/>
                      </a:endParaRPr>
                    </a:p>
                  </a:txBody>
                  <a:tcPr marL="59729" marR="59729" marT="0" marB="0"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2 (4 %)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MS Mincho" charset="0"/>
                        <a:cs typeface="Times New Roman" charset="0"/>
                      </a:endParaRPr>
                    </a:p>
                  </a:txBody>
                  <a:tcPr marL="59729" marR="59729" marT="0" marB="0"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2 (4 %)</a:t>
                      </a:r>
                      <a:endParaRPr kumimoji="0" lang="fr-FR" sz="1200" b="1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MS Mincho" charset="0"/>
                        <a:cs typeface="Times New Roman" charset="0"/>
                      </a:endParaRPr>
                    </a:p>
                  </a:txBody>
                  <a:tcPr marL="59729" marR="59729" marT="0" marB="0"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96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0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n (%) &gt; 850 ng/ml</a:t>
                      </a:r>
                      <a:endParaRPr kumimoji="0" lang="fr-FR" sz="1200" b="0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MS Mincho" charset="0"/>
                        <a:cs typeface="Times New Roman" charset="0"/>
                      </a:endParaRPr>
                    </a:p>
                  </a:txBody>
                  <a:tcPr marL="59729" marR="59729" marT="0" marB="0"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8 (27 %)</a:t>
                      </a:r>
                      <a:endParaRPr kumimoji="0" lang="fr-FR" sz="1200" b="1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MS Mincho" charset="0"/>
                        <a:cs typeface="Times New Roman" charset="0"/>
                      </a:endParaRPr>
                    </a:p>
                  </a:txBody>
                  <a:tcPr marL="59729" marR="59729" marT="0" marB="0"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26 (37 %)</a:t>
                      </a:r>
                      <a:endParaRPr kumimoji="0" lang="fr-FR" sz="1200" b="1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MS Mincho" charset="0"/>
                        <a:cs typeface="Times New Roman" charset="0"/>
                      </a:endParaRPr>
                    </a:p>
                  </a:txBody>
                  <a:tcPr marL="59729" marR="59729" marT="0" marB="0"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29 (37 %)</a:t>
                      </a:r>
                      <a:endParaRPr kumimoji="0" lang="fr-FR" sz="1200" b="1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MS Mincho" charset="0"/>
                        <a:cs typeface="Times New Roman" charset="0"/>
                      </a:endParaRPr>
                    </a:p>
                  </a:txBody>
                  <a:tcPr marL="59729" marR="59729" marT="0" marB="0"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20 (42 %)</a:t>
                      </a:r>
                      <a:endParaRPr kumimoji="0" lang="fr-FR" sz="1200" b="1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MS Mincho" charset="0"/>
                        <a:cs typeface="Times New Roman" charset="0"/>
                      </a:endParaRPr>
                    </a:p>
                  </a:txBody>
                  <a:tcPr marL="59729" marR="59729" marT="0" marB="0"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charset="0"/>
                        </a:rPr>
                        <a:t>25 (56 %)</a:t>
                      </a:r>
                      <a:endParaRPr kumimoji="0" lang="fr-FR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MS Mincho" charset="0"/>
                        <a:cs typeface="Times New Roman" charset="0"/>
                      </a:endParaRPr>
                    </a:p>
                  </a:txBody>
                  <a:tcPr marL="59729" marR="59729" marT="0" marB="0" anchor="ctr" horzOverflow="overflow">
                    <a:lnL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Cadre 1"/>
          <p:cNvSpPr/>
          <p:nvPr/>
        </p:nvSpPr>
        <p:spPr bwMode="auto">
          <a:xfrm>
            <a:off x="1809750" y="3598333"/>
            <a:ext cx="1375834" cy="571499"/>
          </a:xfrm>
          <a:prstGeom prst="fram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7" name="Cadre 6"/>
          <p:cNvSpPr/>
          <p:nvPr/>
        </p:nvSpPr>
        <p:spPr bwMode="auto">
          <a:xfrm>
            <a:off x="1809750" y="4036482"/>
            <a:ext cx="1375834" cy="571499"/>
          </a:xfrm>
          <a:prstGeom prst="fram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991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33333E-6 L 0.43403 0.00389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701" y="194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sz="2600" dirty="0" smtClean="0"/>
              <a:t>ATV/r et grossesse (2)</a:t>
            </a:r>
          </a:p>
        </p:txBody>
      </p:sp>
      <p:sp>
        <p:nvSpPr>
          <p:cNvPr id="152578" name="Espace réservé du contenu 1"/>
          <p:cNvSpPr>
            <a:spLocks noGrp="1"/>
          </p:cNvSpPr>
          <p:nvPr>
            <p:ph idx="1"/>
          </p:nvPr>
        </p:nvSpPr>
        <p:spPr>
          <a:xfrm>
            <a:off x="457201" y="4784990"/>
            <a:ext cx="8507413" cy="501385"/>
          </a:xfrm>
        </p:spPr>
        <p:txBody>
          <a:bodyPr/>
          <a:lstStyle/>
          <a:p>
            <a:r>
              <a:rPr lang="fr-FR" altLang="fr-FR" sz="2000" smtClean="0"/>
              <a:t>Aucune influence du TDF sur les C</a:t>
            </a:r>
            <a:r>
              <a:rPr lang="fr-FR" altLang="fr-FR" sz="2000" baseline="-25000" smtClean="0"/>
              <a:t>24h</a:t>
            </a:r>
            <a:r>
              <a:rPr lang="fr-FR" altLang="fr-FR" sz="2000" smtClean="0"/>
              <a:t> d’ATV</a:t>
            </a:r>
          </a:p>
          <a:p>
            <a:endParaRPr lang="fr-FR" altLang="fr-FR" sz="2000" smtClean="0"/>
          </a:p>
        </p:txBody>
      </p:sp>
      <p:sp>
        <p:nvSpPr>
          <p:cNvPr id="156" name="ZoneTexte 734"/>
          <p:cNvSpPr txBox="1">
            <a:spLocks noChangeArrowheads="1"/>
          </p:cNvSpPr>
          <p:nvPr/>
        </p:nvSpPr>
        <p:spPr bwMode="auto">
          <a:xfrm>
            <a:off x="506413" y="967053"/>
            <a:ext cx="8272462" cy="36933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>
              <a:defRPr/>
            </a:pPr>
            <a:r>
              <a:rPr lang="fr-FR" sz="1800" b="1" dirty="0" smtClean="0">
                <a:solidFill>
                  <a:srgbClr val="FFFF66"/>
                </a:solidFill>
                <a:latin typeface="+mn-lt"/>
              </a:rPr>
              <a:t>C</a:t>
            </a:r>
            <a:r>
              <a:rPr lang="fr-FR" sz="1800" b="1" baseline="-25000" dirty="0" smtClean="0">
                <a:solidFill>
                  <a:srgbClr val="FFFF66"/>
                </a:solidFill>
                <a:latin typeface="+mn-lt"/>
              </a:rPr>
              <a:t>24h</a:t>
            </a:r>
            <a:r>
              <a:rPr lang="fr-FR" sz="1800" b="1" dirty="0" smtClean="0">
                <a:solidFill>
                  <a:srgbClr val="FFFF66"/>
                </a:solidFill>
                <a:latin typeface="+mn-lt"/>
              </a:rPr>
              <a:t> plasmatiques d’ATV </a:t>
            </a:r>
            <a:r>
              <a:rPr lang="fr-FR" sz="1800" b="1" dirty="0">
                <a:solidFill>
                  <a:srgbClr val="FFFF66"/>
                </a:solidFill>
                <a:latin typeface="+mn-lt"/>
              </a:rPr>
              <a:t>(</a:t>
            </a:r>
            <a:r>
              <a:rPr lang="fr-FR" sz="1800" b="1" dirty="0" err="1" smtClean="0">
                <a:solidFill>
                  <a:srgbClr val="FFFF66"/>
                </a:solidFill>
                <a:latin typeface="+mn-lt"/>
              </a:rPr>
              <a:t>ng</a:t>
            </a:r>
            <a:r>
              <a:rPr lang="fr-FR" sz="1800" b="1" dirty="0" smtClean="0">
                <a:solidFill>
                  <a:srgbClr val="FFFF66"/>
                </a:solidFill>
                <a:latin typeface="+mn-lt"/>
              </a:rPr>
              <a:t>/ml) +/- TDF selon le trimestre de grossesse </a:t>
            </a:r>
            <a:endParaRPr lang="fr-FR" sz="1800" b="1" dirty="0">
              <a:solidFill>
                <a:srgbClr val="FFFF66"/>
              </a:solidFill>
              <a:latin typeface="+mn-lt"/>
            </a:endParaRPr>
          </a:p>
        </p:txBody>
      </p:sp>
      <p:sp>
        <p:nvSpPr>
          <p:cNvPr id="152580" name="Text Box 3"/>
          <p:cNvSpPr txBox="1">
            <a:spLocks noChangeArrowheads="1"/>
          </p:cNvSpPr>
          <p:nvPr/>
        </p:nvSpPr>
        <p:spPr bwMode="auto">
          <a:xfrm>
            <a:off x="6335714" y="5486136"/>
            <a:ext cx="28082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GB" altLang="fr-FR" sz="1200" i="1"/>
              <a:t>Lê MP, CROI 2014, Abs. 889</a:t>
            </a:r>
          </a:p>
        </p:txBody>
      </p:sp>
      <p:grpSp>
        <p:nvGrpSpPr>
          <p:cNvPr id="152581" name="Groupe 178"/>
          <p:cNvGrpSpPr>
            <a:grpSpLocks/>
          </p:cNvGrpSpPr>
          <p:nvPr/>
        </p:nvGrpSpPr>
        <p:grpSpPr bwMode="auto">
          <a:xfrm>
            <a:off x="828676" y="1489604"/>
            <a:ext cx="8062913" cy="3163875"/>
            <a:chOff x="828675" y="1635125"/>
            <a:chExt cx="8062913" cy="3796649"/>
          </a:xfrm>
        </p:grpSpPr>
        <p:sp>
          <p:nvSpPr>
            <p:cNvPr id="152583" name="Line 481"/>
            <p:cNvSpPr>
              <a:spLocks noChangeShapeType="1"/>
            </p:cNvSpPr>
            <p:nvPr/>
          </p:nvSpPr>
          <p:spPr bwMode="auto">
            <a:xfrm flipV="1">
              <a:off x="1303338" y="1716088"/>
              <a:ext cx="0" cy="3133725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584" name="Line 482"/>
            <p:cNvSpPr>
              <a:spLocks noChangeShapeType="1"/>
            </p:cNvSpPr>
            <p:nvPr/>
          </p:nvSpPr>
          <p:spPr bwMode="auto">
            <a:xfrm flipH="1">
              <a:off x="1246188" y="4849813"/>
              <a:ext cx="5715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585" name="Line 484"/>
            <p:cNvSpPr>
              <a:spLocks noChangeShapeType="1"/>
            </p:cNvSpPr>
            <p:nvPr/>
          </p:nvSpPr>
          <p:spPr bwMode="auto">
            <a:xfrm flipH="1">
              <a:off x="1274763" y="4686300"/>
              <a:ext cx="28575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586" name="Line 486"/>
            <p:cNvSpPr>
              <a:spLocks noChangeShapeType="1"/>
            </p:cNvSpPr>
            <p:nvPr/>
          </p:nvSpPr>
          <p:spPr bwMode="auto">
            <a:xfrm flipH="1">
              <a:off x="1274763" y="4538663"/>
              <a:ext cx="28575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587" name="Line 488"/>
            <p:cNvSpPr>
              <a:spLocks noChangeShapeType="1"/>
            </p:cNvSpPr>
            <p:nvPr/>
          </p:nvSpPr>
          <p:spPr bwMode="auto">
            <a:xfrm flipH="1">
              <a:off x="1274763" y="4375150"/>
              <a:ext cx="28575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588" name="Rectangle 490"/>
            <p:cNvSpPr>
              <a:spLocks noChangeArrowheads="1"/>
            </p:cNvSpPr>
            <p:nvPr/>
          </p:nvSpPr>
          <p:spPr bwMode="auto">
            <a:xfrm>
              <a:off x="1087438" y="4767263"/>
              <a:ext cx="85585" cy="2215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altLang="fr-FR" sz="1200"/>
                <a:t>0</a:t>
              </a:r>
              <a:endParaRPr lang="fr-FR" altLang="fr-FR"/>
            </a:p>
          </p:txBody>
        </p:sp>
        <p:sp>
          <p:nvSpPr>
            <p:cNvPr id="152589" name="Line 491"/>
            <p:cNvSpPr>
              <a:spLocks noChangeShapeType="1"/>
            </p:cNvSpPr>
            <p:nvPr/>
          </p:nvSpPr>
          <p:spPr bwMode="auto">
            <a:xfrm flipH="1">
              <a:off x="1246188" y="4229100"/>
              <a:ext cx="5715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590" name="Line 493"/>
            <p:cNvSpPr>
              <a:spLocks noChangeShapeType="1"/>
            </p:cNvSpPr>
            <p:nvPr/>
          </p:nvSpPr>
          <p:spPr bwMode="auto">
            <a:xfrm flipH="1">
              <a:off x="1274763" y="4065588"/>
              <a:ext cx="28575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591" name="Line 495"/>
            <p:cNvSpPr>
              <a:spLocks noChangeShapeType="1"/>
            </p:cNvSpPr>
            <p:nvPr/>
          </p:nvSpPr>
          <p:spPr bwMode="auto">
            <a:xfrm flipH="1">
              <a:off x="1274763" y="3919538"/>
              <a:ext cx="28575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592" name="Line 497"/>
            <p:cNvSpPr>
              <a:spLocks noChangeShapeType="1"/>
            </p:cNvSpPr>
            <p:nvPr/>
          </p:nvSpPr>
          <p:spPr bwMode="auto">
            <a:xfrm flipH="1">
              <a:off x="1274763" y="3756025"/>
              <a:ext cx="28575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593" name="Rectangle 499"/>
            <p:cNvSpPr>
              <a:spLocks noChangeArrowheads="1"/>
            </p:cNvSpPr>
            <p:nvPr/>
          </p:nvSpPr>
          <p:spPr bwMode="auto">
            <a:xfrm>
              <a:off x="828675" y="4146550"/>
              <a:ext cx="385096" cy="2215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altLang="fr-FR" sz="1200"/>
                <a:t>1 000</a:t>
              </a:r>
              <a:endParaRPr lang="fr-FR" altLang="fr-FR"/>
            </a:p>
          </p:txBody>
        </p:sp>
        <p:sp>
          <p:nvSpPr>
            <p:cNvPr id="152594" name="Line 500"/>
            <p:cNvSpPr>
              <a:spLocks noChangeShapeType="1"/>
            </p:cNvSpPr>
            <p:nvPr/>
          </p:nvSpPr>
          <p:spPr bwMode="auto">
            <a:xfrm flipH="1">
              <a:off x="1246188" y="3592513"/>
              <a:ext cx="5715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595" name="Line 502"/>
            <p:cNvSpPr>
              <a:spLocks noChangeShapeType="1"/>
            </p:cNvSpPr>
            <p:nvPr/>
          </p:nvSpPr>
          <p:spPr bwMode="auto">
            <a:xfrm flipH="1">
              <a:off x="1274763" y="3429000"/>
              <a:ext cx="28575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596" name="Line 504"/>
            <p:cNvSpPr>
              <a:spLocks noChangeShapeType="1"/>
            </p:cNvSpPr>
            <p:nvPr/>
          </p:nvSpPr>
          <p:spPr bwMode="auto">
            <a:xfrm flipH="1">
              <a:off x="1274763" y="3281363"/>
              <a:ext cx="28575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597" name="Line 506"/>
            <p:cNvSpPr>
              <a:spLocks noChangeShapeType="1"/>
            </p:cNvSpPr>
            <p:nvPr/>
          </p:nvSpPr>
          <p:spPr bwMode="auto">
            <a:xfrm flipH="1">
              <a:off x="1274763" y="3119438"/>
              <a:ext cx="28575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598" name="Rectangle 508"/>
            <p:cNvSpPr>
              <a:spLocks noChangeArrowheads="1"/>
            </p:cNvSpPr>
            <p:nvPr/>
          </p:nvSpPr>
          <p:spPr bwMode="auto">
            <a:xfrm>
              <a:off x="828675" y="3509963"/>
              <a:ext cx="385096" cy="2215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altLang="fr-FR" sz="1200"/>
                <a:t>2 000</a:t>
              </a:r>
              <a:endParaRPr lang="fr-FR" altLang="fr-FR"/>
            </a:p>
          </p:txBody>
        </p:sp>
        <p:sp>
          <p:nvSpPr>
            <p:cNvPr id="152599" name="Line 509"/>
            <p:cNvSpPr>
              <a:spLocks noChangeShapeType="1"/>
            </p:cNvSpPr>
            <p:nvPr/>
          </p:nvSpPr>
          <p:spPr bwMode="auto">
            <a:xfrm flipH="1">
              <a:off x="1246188" y="2971800"/>
              <a:ext cx="5715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600" name="Line 511"/>
            <p:cNvSpPr>
              <a:spLocks noChangeShapeType="1"/>
            </p:cNvSpPr>
            <p:nvPr/>
          </p:nvSpPr>
          <p:spPr bwMode="auto">
            <a:xfrm flipH="1">
              <a:off x="1274763" y="2808288"/>
              <a:ext cx="28575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601" name="Line 513"/>
            <p:cNvSpPr>
              <a:spLocks noChangeShapeType="1"/>
            </p:cNvSpPr>
            <p:nvPr/>
          </p:nvSpPr>
          <p:spPr bwMode="auto">
            <a:xfrm flipH="1">
              <a:off x="1274763" y="2662238"/>
              <a:ext cx="28575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602" name="Line 515"/>
            <p:cNvSpPr>
              <a:spLocks noChangeShapeType="1"/>
            </p:cNvSpPr>
            <p:nvPr/>
          </p:nvSpPr>
          <p:spPr bwMode="auto">
            <a:xfrm flipH="1">
              <a:off x="1274763" y="2500313"/>
              <a:ext cx="28575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603" name="Rectangle 517"/>
            <p:cNvSpPr>
              <a:spLocks noChangeArrowheads="1"/>
            </p:cNvSpPr>
            <p:nvPr/>
          </p:nvSpPr>
          <p:spPr bwMode="auto">
            <a:xfrm>
              <a:off x="828675" y="2890838"/>
              <a:ext cx="385096" cy="2215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altLang="fr-FR" sz="1200"/>
                <a:t>3 000</a:t>
              </a:r>
              <a:endParaRPr lang="fr-FR" altLang="fr-FR"/>
            </a:p>
          </p:txBody>
        </p:sp>
        <p:sp>
          <p:nvSpPr>
            <p:cNvPr id="152604" name="Line 518"/>
            <p:cNvSpPr>
              <a:spLocks noChangeShapeType="1"/>
            </p:cNvSpPr>
            <p:nvPr/>
          </p:nvSpPr>
          <p:spPr bwMode="auto">
            <a:xfrm flipH="1">
              <a:off x="1246188" y="2336800"/>
              <a:ext cx="5715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605" name="Line 520"/>
            <p:cNvSpPr>
              <a:spLocks noChangeShapeType="1"/>
            </p:cNvSpPr>
            <p:nvPr/>
          </p:nvSpPr>
          <p:spPr bwMode="auto">
            <a:xfrm flipH="1">
              <a:off x="1274763" y="2173288"/>
              <a:ext cx="28575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606" name="Line 522"/>
            <p:cNvSpPr>
              <a:spLocks noChangeShapeType="1"/>
            </p:cNvSpPr>
            <p:nvPr/>
          </p:nvSpPr>
          <p:spPr bwMode="auto">
            <a:xfrm flipH="1">
              <a:off x="1274763" y="2027238"/>
              <a:ext cx="28575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607" name="Line 524"/>
            <p:cNvSpPr>
              <a:spLocks noChangeShapeType="1"/>
            </p:cNvSpPr>
            <p:nvPr/>
          </p:nvSpPr>
          <p:spPr bwMode="auto">
            <a:xfrm flipH="1">
              <a:off x="1274763" y="1863725"/>
              <a:ext cx="28575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608" name="Rectangle 526"/>
            <p:cNvSpPr>
              <a:spLocks noChangeArrowheads="1"/>
            </p:cNvSpPr>
            <p:nvPr/>
          </p:nvSpPr>
          <p:spPr bwMode="auto">
            <a:xfrm>
              <a:off x="828675" y="2255838"/>
              <a:ext cx="385096" cy="2215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altLang="fr-FR" sz="1200"/>
                <a:t>4 000</a:t>
              </a:r>
              <a:endParaRPr lang="fr-FR" altLang="fr-FR"/>
            </a:p>
          </p:txBody>
        </p:sp>
        <p:sp>
          <p:nvSpPr>
            <p:cNvPr id="152609" name="Line 527"/>
            <p:cNvSpPr>
              <a:spLocks noChangeShapeType="1"/>
            </p:cNvSpPr>
            <p:nvPr/>
          </p:nvSpPr>
          <p:spPr bwMode="auto">
            <a:xfrm flipH="1">
              <a:off x="1246188" y="1716088"/>
              <a:ext cx="57150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610" name="Rectangle 529"/>
            <p:cNvSpPr>
              <a:spLocks noChangeArrowheads="1"/>
            </p:cNvSpPr>
            <p:nvPr/>
          </p:nvSpPr>
          <p:spPr bwMode="auto">
            <a:xfrm>
              <a:off x="828675" y="1635125"/>
              <a:ext cx="385096" cy="2215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altLang="fr-FR" sz="1200"/>
                <a:t>5 000</a:t>
              </a:r>
              <a:endParaRPr lang="fr-FR" altLang="fr-FR"/>
            </a:p>
          </p:txBody>
        </p:sp>
        <p:sp>
          <p:nvSpPr>
            <p:cNvPr id="152611" name="Line 531"/>
            <p:cNvSpPr>
              <a:spLocks noChangeShapeType="1"/>
            </p:cNvSpPr>
            <p:nvPr/>
          </p:nvSpPr>
          <p:spPr bwMode="auto">
            <a:xfrm>
              <a:off x="1303338" y="4849813"/>
              <a:ext cx="4137025" cy="0"/>
            </a:xfrm>
            <a:prstGeom prst="line">
              <a:avLst/>
            </a:prstGeom>
            <a:noFill/>
            <a:ln w="14288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612" name="Line 532"/>
            <p:cNvSpPr>
              <a:spLocks noChangeShapeType="1"/>
            </p:cNvSpPr>
            <p:nvPr/>
          </p:nvSpPr>
          <p:spPr bwMode="auto">
            <a:xfrm>
              <a:off x="1649413" y="4849813"/>
              <a:ext cx="0" cy="31750"/>
            </a:xfrm>
            <a:prstGeom prst="line">
              <a:avLst/>
            </a:prstGeom>
            <a:noFill/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613" name="Line 535"/>
            <p:cNvSpPr>
              <a:spLocks noChangeShapeType="1"/>
            </p:cNvSpPr>
            <p:nvPr/>
          </p:nvSpPr>
          <p:spPr bwMode="auto">
            <a:xfrm>
              <a:off x="2411413" y="4849813"/>
              <a:ext cx="0" cy="71437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614" name="Line 538"/>
            <p:cNvSpPr>
              <a:spLocks noChangeShapeType="1"/>
            </p:cNvSpPr>
            <p:nvPr/>
          </p:nvSpPr>
          <p:spPr bwMode="auto">
            <a:xfrm>
              <a:off x="2693988" y="4849813"/>
              <a:ext cx="0" cy="31750"/>
            </a:xfrm>
            <a:prstGeom prst="line">
              <a:avLst/>
            </a:prstGeom>
            <a:noFill/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615" name="Line 541"/>
            <p:cNvSpPr>
              <a:spLocks noChangeShapeType="1"/>
            </p:cNvSpPr>
            <p:nvPr/>
          </p:nvSpPr>
          <p:spPr bwMode="auto">
            <a:xfrm>
              <a:off x="3173413" y="4849813"/>
              <a:ext cx="0" cy="31750"/>
            </a:xfrm>
            <a:prstGeom prst="line">
              <a:avLst/>
            </a:prstGeom>
            <a:noFill/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616" name="Line 547"/>
            <p:cNvSpPr>
              <a:spLocks noChangeShapeType="1"/>
            </p:cNvSpPr>
            <p:nvPr/>
          </p:nvSpPr>
          <p:spPr bwMode="auto">
            <a:xfrm>
              <a:off x="4219575" y="4849813"/>
              <a:ext cx="0" cy="31750"/>
            </a:xfrm>
            <a:prstGeom prst="line">
              <a:avLst/>
            </a:prstGeom>
            <a:noFill/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46" name="Freeform 572"/>
            <p:cNvSpPr>
              <a:spLocks/>
            </p:cNvSpPr>
            <p:nvPr/>
          </p:nvSpPr>
          <p:spPr bwMode="auto">
            <a:xfrm>
              <a:off x="1409700" y="4132263"/>
              <a:ext cx="473075" cy="422275"/>
            </a:xfrm>
            <a:custGeom>
              <a:avLst/>
              <a:gdLst>
                <a:gd name="T0" fmla="*/ 0 w 161"/>
                <a:gd name="T1" fmla="*/ 162 h 234"/>
                <a:gd name="T2" fmla="*/ 0 w 161"/>
                <a:gd name="T3" fmla="*/ 0 h 234"/>
                <a:gd name="T4" fmla="*/ 161 w 161"/>
                <a:gd name="T5" fmla="*/ 0 h 234"/>
                <a:gd name="T6" fmla="*/ 161 w 161"/>
                <a:gd name="T7" fmla="*/ 162 h 234"/>
                <a:gd name="T8" fmla="*/ 0 w 161"/>
                <a:gd name="T9" fmla="*/ 162 h 234"/>
                <a:gd name="T10" fmla="*/ 0 w 161"/>
                <a:gd name="T11" fmla="*/ 234 h 234"/>
                <a:gd name="T12" fmla="*/ 161 w 161"/>
                <a:gd name="T13" fmla="*/ 234 h 234"/>
                <a:gd name="T14" fmla="*/ 161 w 161"/>
                <a:gd name="T15" fmla="*/ 162 h 234"/>
                <a:gd name="T16" fmla="*/ 0 w 161"/>
                <a:gd name="T17" fmla="*/ 162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1" h="234">
                  <a:moveTo>
                    <a:pt x="0" y="162"/>
                  </a:moveTo>
                  <a:lnTo>
                    <a:pt x="0" y="0"/>
                  </a:lnTo>
                  <a:lnTo>
                    <a:pt x="161" y="0"/>
                  </a:lnTo>
                  <a:lnTo>
                    <a:pt x="161" y="162"/>
                  </a:lnTo>
                  <a:lnTo>
                    <a:pt x="0" y="162"/>
                  </a:lnTo>
                  <a:lnTo>
                    <a:pt x="0" y="234"/>
                  </a:lnTo>
                  <a:lnTo>
                    <a:pt x="161" y="234"/>
                  </a:lnTo>
                  <a:lnTo>
                    <a:pt x="161" y="162"/>
                  </a:lnTo>
                  <a:lnTo>
                    <a:pt x="0" y="162"/>
                  </a:lnTo>
                </a:path>
              </a:pathLst>
            </a:custGeom>
            <a:solidFill>
              <a:schemeClr val="accent6"/>
            </a:solidFill>
            <a:ln w="14288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152618" name="Line 573"/>
            <p:cNvSpPr>
              <a:spLocks noChangeShapeType="1"/>
            </p:cNvSpPr>
            <p:nvPr/>
          </p:nvSpPr>
          <p:spPr bwMode="auto">
            <a:xfrm flipV="1">
              <a:off x="1649413" y="3852863"/>
              <a:ext cx="0" cy="277812"/>
            </a:xfrm>
            <a:prstGeom prst="line">
              <a:avLst/>
            </a:prstGeom>
            <a:noFill/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619" name="Line 574"/>
            <p:cNvSpPr>
              <a:spLocks noChangeShapeType="1"/>
            </p:cNvSpPr>
            <p:nvPr/>
          </p:nvSpPr>
          <p:spPr bwMode="auto">
            <a:xfrm>
              <a:off x="1574800" y="3852863"/>
              <a:ext cx="144463" cy="0"/>
            </a:xfrm>
            <a:prstGeom prst="line">
              <a:avLst/>
            </a:prstGeom>
            <a:noFill/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620" name="Line 575"/>
            <p:cNvSpPr>
              <a:spLocks noChangeShapeType="1"/>
            </p:cNvSpPr>
            <p:nvPr/>
          </p:nvSpPr>
          <p:spPr bwMode="auto">
            <a:xfrm>
              <a:off x="1649413" y="4556125"/>
              <a:ext cx="0" cy="211138"/>
            </a:xfrm>
            <a:prstGeom prst="line">
              <a:avLst/>
            </a:prstGeom>
            <a:noFill/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621" name="Line 576"/>
            <p:cNvSpPr>
              <a:spLocks noChangeShapeType="1"/>
            </p:cNvSpPr>
            <p:nvPr/>
          </p:nvSpPr>
          <p:spPr bwMode="auto">
            <a:xfrm>
              <a:off x="1574800" y="4767263"/>
              <a:ext cx="144463" cy="0"/>
            </a:xfrm>
            <a:prstGeom prst="line">
              <a:avLst/>
            </a:prstGeom>
            <a:noFill/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1" name="Oval 577"/>
            <p:cNvSpPr>
              <a:spLocks noChangeArrowheads="1"/>
            </p:cNvSpPr>
            <p:nvPr/>
          </p:nvSpPr>
          <p:spPr bwMode="auto">
            <a:xfrm>
              <a:off x="1598613" y="4759325"/>
              <a:ext cx="101600" cy="115888"/>
            </a:xfrm>
            <a:prstGeom prst="ellipse">
              <a:avLst/>
            </a:prstGeom>
            <a:solidFill>
              <a:schemeClr val="accent6"/>
            </a:solidFill>
            <a:ln w="14288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52" name="Oval 578"/>
            <p:cNvSpPr>
              <a:spLocks noChangeArrowheads="1"/>
            </p:cNvSpPr>
            <p:nvPr/>
          </p:nvSpPr>
          <p:spPr bwMode="auto">
            <a:xfrm>
              <a:off x="1598613" y="3697288"/>
              <a:ext cx="101600" cy="115887"/>
            </a:xfrm>
            <a:prstGeom prst="ellipse">
              <a:avLst/>
            </a:prstGeom>
            <a:solidFill>
              <a:schemeClr val="accent6"/>
            </a:solidFill>
            <a:ln w="14288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53" name="Freeform 580"/>
            <p:cNvSpPr>
              <a:spLocks/>
            </p:cNvSpPr>
            <p:nvPr/>
          </p:nvSpPr>
          <p:spPr bwMode="auto">
            <a:xfrm>
              <a:off x="1885950" y="4294188"/>
              <a:ext cx="471488" cy="425450"/>
            </a:xfrm>
            <a:custGeom>
              <a:avLst/>
              <a:gdLst>
                <a:gd name="T0" fmla="*/ 0 w 162"/>
                <a:gd name="T1" fmla="*/ 108 h 234"/>
                <a:gd name="T2" fmla="*/ 0 w 162"/>
                <a:gd name="T3" fmla="*/ 0 h 234"/>
                <a:gd name="T4" fmla="*/ 162 w 162"/>
                <a:gd name="T5" fmla="*/ 0 h 234"/>
                <a:gd name="T6" fmla="*/ 162 w 162"/>
                <a:gd name="T7" fmla="*/ 108 h 234"/>
                <a:gd name="T8" fmla="*/ 0 w 162"/>
                <a:gd name="T9" fmla="*/ 108 h 234"/>
                <a:gd name="T10" fmla="*/ 0 w 162"/>
                <a:gd name="T11" fmla="*/ 234 h 234"/>
                <a:gd name="T12" fmla="*/ 162 w 162"/>
                <a:gd name="T13" fmla="*/ 234 h 234"/>
                <a:gd name="T14" fmla="*/ 162 w 162"/>
                <a:gd name="T15" fmla="*/ 108 h 234"/>
                <a:gd name="T16" fmla="*/ 0 w 162"/>
                <a:gd name="T17" fmla="*/ 108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2" h="234">
                  <a:moveTo>
                    <a:pt x="0" y="108"/>
                  </a:moveTo>
                  <a:lnTo>
                    <a:pt x="0" y="0"/>
                  </a:lnTo>
                  <a:lnTo>
                    <a:pt x="162" y="0"/>
                  </a:lnTo>
                  <a:lnTo>
                    <a:pt x="162" y="108"/>
                  </a:lnTo>
                  <a:lnTo>
                    <a:pt x="0" y="108"/>
                  </a:lnTo>
                  <a:lnTo>
                    <a:pt x="0" y="234"/>
                  </a:lnTo>
                  <a:lnTo>
                    <a:pt x="162" y="234"/>
                  </a:lnTo>
                  <a:lnTo>
                    <a:pt x="162" y="108"/>
                  </a:lnTo>
                  <a:lnTo>
                    <a:pt x="0" y="108"/>
                  </a:lnTo>
                </a:path>
              </a:pathLst>
            </a:custGeom>
            <a:pattFill prst="wdDnDiag">
              <a:fgClr>
                <a:schemeClr val="accent6">
                  <a:lumMod val="50000"/>
                </a:schemeClr>
              </a:fgClr>
              <a:bgClr>
                <a:schemeClr val="bg1"/>
              </a:bgClr>
            </a:pattFill>
            <a:ln w="14288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152625" name="Line 581"/>
            <p:cNvSpPr>
              <a:spLocks noChangeShapeType="1"/>
            </p:cNvSpPr>
            <p:nvPr/>
          </p:nvSpPr>
          <p:spPr bwMode="auto">
            <a:xfrm flipV="1">
              <a:off x="2120900" y="3967163"/>
              <a:ext cx="0" cy="327025"/>
            </a:xfrm>
            <a:prstGeom prst="line">
              <a:avLst/>
            </a:prstGeom>
            <a:noFill/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626" name="Line 582"/>
            <p:cNvSpPr>
              <a:spLocks noChangeShapeType="1"/>
            </p:cNvSpPr>
            <p:nvPr/>
          </p:nvSpPr>
          <p:spPr bwMode="auto">
            <a:xfrm>
              <a:off x="2046288" y="3967163"/>
              <a:ext cx="144462" cy="0"/>
            </a:xfrm>
            <a:prstGeom prst="line">
              <a:avLst/>
            </a:prstGeom>
            <a:noFill/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627" name="Line 583"/>
            <p:cNvSpPr>
              <a:spLocks noChangeShapeType="1"/>
            </p:cNvSpPr>
            <p:nvPr/>
          </p:nvSpPr>
          <p:spPr bwMode="auto">
            <a:xfrm>
              <a:off x="2120900" y="4718050"/>
              <a:ext cx="0" cy="82550"/>
            </a:xfrm>
            <a:prstGeom prst="line">
              <a:avLst/>
            </a:prstGeom>
            <a:noFill/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628" name="Line 584"/>
            <p:cNvSpPr>
              <a:spLocks noChangeShapeType="1"/>
            </p:cNvSpPr>
            <p:nvPr/>
          </p:nvSpPr>
          <p:spPr bwMode="auto">
            <a:xfrm>
              <a:off x="2046288" y="4800600"/>
              <a:ext cx="144462" cy="0"/>
            </a:xfrm>
            <a:prstGeom prst="line">
              <a:avLst/>
            </a:prstGeom>
            <a:noFill/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8" name="Oval 585"/>
            <p:cNvSpPr>
              <a:spLocks noChangeArrowheads="1"/>
            </p:cNvSpPr>
            <p:nvPr/>
          </p:nvSpPr>
          <p:spPr bwMode="auto">
            <a:xfrm>
              <a:off x="2070100" y="3827463"/>
              <a:ext cx="103188" cy="115887"/>
            </a:xfrm>
            <a:prstGeom prst="ellipse">
              <a:avLst/>
            </a:prstGeom>
            <a:pattFill prst="wdDnDiag">
              <a:fgClr>
                <a:schemeClr val="accent6">
                  <a:lumMod val="50000"/>
                </a:schemeClr>
              </a:fgClr>
              <a:bgClr>
                <a:schemeClr val="bg1"/>
              </a:bgClr>
            </a:pattFill>
            <a:ln w="14288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59" name="Oval 586"/>
            <p:cNvSpPr>
              <a:spLocks noChangeArrowheads="1"/>
            </p:cNvSpPr>
            <p:nvPr/>
          </p:nvSpPr>
          <p:spPr bwMode="auto">
            <a:xfrm>
              <a:off x="2070100" y="3289300"/>
              <a:ext cx="103188" cy="115888"/>
            </a:xfrm>
            <a:prstGeom prst="ellipse">
              <a:avLst/>
            </a:prstGeom>
            <a:pattFill prst="wdDnDiag">
              <a:fgClr>
                <a:schemeClr val="accent6">
                  <a:lumMod val="50000"/>
                </a:schemeClr>
              </a:fgClr>
              <a:bgClr>
                <a:schemeClr val="bg1"/>
              </a:bgClr>
            </a:pattFill>
            <a:ln w="14288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60" name="Freeform 588"/>
            <p:cNvSpPr>
              <a:spLocks/>
            </p:cNvSpPr>
            <p:nvPr/>
          </p:nvSpPr>
          <p:spPr bwMode="auto">
            <a:xfrm>
              <a:off x="2451100" y="4229100"/>
              <a:ext cx="471488" cy="474663"/>
            </a:xfrm>
            <a:custGeom>
              <a:avLst/>
              <a:gdLst>
                <a:gd name="T0" fmla="*/ 0 w 161"/>
                <a:gd name="T1" fmla="*/ 117 h 261"/>
                <a:gd name="T2" fmla="*/ 0 w 161"/>
                <a:gd name="T3" fmla="*/ 0 h 261"/>
                <a:gd name="T4" fmla="*/ 161 w 161"/>
                <a:gd name="T5" fmla="*/ 0 h 261"/>
                <a:gd name="T6" fmla="*/ 161 w 161"/>
                <a:gd name="T7" fmla="*/ 117 h 261"/>
                <a:gd name="T8" fmla="*/ 0 w 161"/>
                <a:gd name="T9" fmla="*/ 117 h 261"/>
                <a:gd name="T10" fmla="*/ 0 w 161"/>
                <a:gd name="T11" fmla="*/ 261 h 261"/>
                <a:gd name="T12" fmla="*/ 161 w 161"/>
                <a:gd name="T13" fmla="*/ 261 h 261"/>
                <a:gd name="T14" fmla="*/ 161 w 161"/>
                <a:gd name="T15" fmla="*/ 117 h 261"/>
                <a:gd name="T16" fmla="*/ 0 w 161"/>
                <a:gd name="T17" fmla="*/ 117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1" h="261">
                  <a:moveTo>
                    <a:pt x="0" y="117"/>
                  </a:moveTo>
                  <a:lnTo>
                    <a:pt x="0" y="0"/>
                  </a:lnTo>
                  <a:lnTo>
                    <a:pt x="161" y="0"/>
                  </a:lnTo>
                  <a:lnTo>
                    <a:pt x="161" y="117"/>
                  </a:lnTo>
                  <a:lnTo>
                    <a:pt x="0" y="117"/>
                  </a:lnTo>
                  <a:lnTo>
                    <a:pt x="0" y="261"/>
                  </a:lnTo>
                  <a:lnTo>
                    <a:pt x="161" y="261"/>
                  </a:lnTo>
                  <a:lnTo>
                    <a:pt x="161" y="117"/>
                  </a:lnTo>
                  <a:lnTo>
                    <a:pt x="0" y="117"/>
                  </a:lnTo>
                </a:path>
              </a:pathLst>
            </a:custGeom>
            <a:solidFill>
              <a:srgbClr val="14EAEF"/>
            </a:solidFill>
            <a:ln w="14288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152632" name="Line 589"/>
            <p:cNvSpPr>
              <a:spLocks noChangeShapeType="1"/>
            </p:cNvSpPr>
            <p:nvPr/>
          </p:nvSpPr>
          <p:spPr bwMode="auto">
            <a:xfrm flipV="1">
              <a:off x="2693988" y="3576638"/>
              <a:ext cx="0" cy="652462"/>
            </a:xfrm>
            <a:prstGeom prst="line">
              <a:avLst/>
            </a:prstGeom>
            <a:noFill/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633" name="Line 590"/>
            <p:cNvSpPr>
              <a:spLocks noChangeShapeType="1"/>
            </p:cNvSpPr>
            <p:nvPr/>
          </p:nvSpPr>
          <p:spPr bwMode="auto">
            <a:xfrm>
              <a:off x="2620963" y="3576638"/>
              <a:ext cx="144462" cy="0"/>
            </a:xfrm>
            <a:prstGeom prst="line">
              <a:avLst/>
            </a:prstGeom>
            <a:noFill/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634" name="Line 591"/>
            <p:cNvSpPr>
              <a:spLocks noChangeShapeType="1"/>
            </p:cNvSpPr>
            <p:nvPr/>
          </p:nvSpPr>
          <p:spPr bwMode="auto">
            <a:xfrm>
              <a:off x="2693988" y="4702175"/>
              <a:ext cx="0" cy="33338"/>
            </a:xfrm>
            <a:prstGeom prst="line">
              <a:avLst/>
            </a:prstGeom>
            <a:noFill/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635" name="Line 592"/>
            <p:cNvSpPr>
              <a:spLocks noChangeShapeType="1"/>
            </p:cNvSpPr>
            <p:nvPr/>
          </p:nvSpPr>
          <p:spPr bwMode="auto">
            <a:xfrm>
              <a:off x="2620963" y="4735513"/>
              <a:ext cx="144462" cy="0"/>
            </a:xfrm>
            <a:prstGeom prst="line">
              <a:avLst/>
            </a:prstGeom>
            <a:noFill/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65" name="Oval 593"/>
            <p:cNvSpPr>
              <a:spLocks noChangeArrowheads="1"/>
            </p:cNvSpPr>
            <p:nvPr/>
          </p:nvSpPr>
          <p:spPr bwMode="auto">
            <a:xfrm>
              <a:off x="2643188" y="4775200"/>
              <a:ext cx="103187" cy="115888"/>
            </a:xfrm>
            <a:prstGeom prst="ellipse">
              <a:avLst/>
            </a:prstGeom>
            <a:solidFill>
              <a:srgbClr val="14EAEF"/>
            </a:solidFill>
            <a:ln w="14288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66" name="Oval 594"/>
            <p:cNvSpPr>
              <a:spLocks noChangeArrowheads="1"/>
            </p:cNvSpPr>
            <p:nvPr/>
          </p:nvSpPr>
          <p:spPr bwMode="auto">
            <a:xfrm>
              <a:off x="2643188" y="4725988"/>
              <a:ext cx="103187" cy="115887"/>
            </a:xfrm>
            <a:prstGeom prst="ellipse">
              <a:avLst/>
            </a:prstGeom>
            <a:solidFill>
              <a:srgbClr val="14EAEF"/>
            </a:solidFill>
            <a:ln w="14288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67" name="Oval 595"/>
            <p:cNvSpPr>
              <a:spLocks noChangeArrowheads="1"/>
            </p:cNvSpPr>
            <p:nvPr/>
          </p:nvSpPr>
          <p:spPr bwMode="auto">
            <a:xfrm>
              <a:off x="2643188" y="4692650"/>
              <a:ext cx="103187" cy="115888"/>
            </a:xfrm>
            <a:prstGeom prst="ellipse">
              <a:avLst/>
            </a:prstGeom>
            <a:solidFill>
              <a:srgbClr val="14EAEF"/>
            </a:solidFill>
            <a:ln w="14288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68" name="Oval 596"/>
            <p:cNvSpPr>
              <a:spLocks noChangeArrowheads="1"/>
            </p:cNvSpPr>
            <p:nvPr/>
          </p:nvSpPr>
          <p:spPr bwMode="auto">
            <a:xfrm>
              <a:off x="2643188" y="3486150"/>
              <a:ext cx="103187" cy="115888"/>
            </a:xfrm>
            <a:prstGeom prst="ellipse">
              <a:avLst/>
            </a:prstGeom>
            <a:solidFill>
              <a:srgbClr val="14EAEF"/>
            </a:solidFill>
            <a:ln w="14288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69" name="Oval 597"/>
            <p:cNvSpPr>
              <a:spLocks noChangeArrowheads="1"/>
            </p:cNvSpPr>
            <p:nvPr/>
          </p:nvSpPr>
          <p:spPr bwMode="auto">
            <a:xfrm>
              <a:off x="2643188" y="3468688"/>
              <a:ext cx="103187" cy="115887"/>
            </a:xfrm>
            <a:prstGeom prst="ellipse">
              <a:avLst/>
            </a:prstGeom>
            <a:solidFill>
              <a:srgbClr val="14EAEF"/>
            </a:solidFill>
            <a:ln w="14288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70" name="Oval 598"/>
            <p:cNvSpPr>
              <a:spLocks noChangeArrowheads="1"/>
            </p:cNvSpPr>
            <p:nvPr/>
          </p:nvSpPr>
          <p:spPr bwMode="auto">
            <a:xfrm>
              <a:off x="2643188" y="3255963"/>
              <a:ext cx="103187" cy="115887"/>
            </a:xfrm>
            <a:prstGeom prst="ellipse">
              <a:avLst/>
            </a:prstGeom>
            <a:solidFill>
              <a:srgbClr val="14EAEF"/>
            </a:solidFill>
            <a:ln w="14288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71" name="Freeform 600"/>
            <p:cNvSpPr>
              <a:spLocks/>
            </p:cNvSpPr>
            <p:nvPr/>
          </p:nvSpPr>
          <p:spPr bwMode="auto">
            <a:xfrm>
              <a:off x="2922588" y="4195763"/>
              <a:ext cx="473075" cy="523875"/>
            </a:xfrm>
            <a:custGeom>
              <a:avLst/>
              <a:gdLst>
                <a:gd name="T0" fmla="*/ 0 w 162"/>
                <a:gd name="T1" fmla="*/ 153 h 288"/>
                <a:gd name="T2" fmla="*/ 0 w 162"/>
                <a:gd name="T3" fmla="*/ 0 h 288"/>
                <a:gd name="T4" fmla="*/ 162 w 162"/>
                <a:gd name="T5" fmla="*/ 0 h 288"/>
                <a:gd name="T6" fmla="*/ 162 w 162"/>
                <a:gd name="T7" fmla="*/ 153 h 288"/>
                <a:gd name="T8" fmla="*/ 0 w 162"/>
                <a:gd name="T9" fmla="*/ 153 h 288"/>
                <a:gd name="T10" fmla="*/ 0 w 162"/>
                <a:gd name="T11" fmla="*/ 288 h 288"/>
                <a:gd name="T12" fmla="*/ 162 w 162"/>
                <a:gd name="T13" fmla="*/ 288 h 288"/>
                <a:gd name="T14" fmla="*/ 162 w 162"/>
                <a:gd name="T15" fmla="*/ 153 h 288"/>
                <a:gd name="T16" fmla="*/ 0 w 162"/>
                <a:gd name="T17" fmla="*/ 153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2" h="288">
                  <a:moveTo>
                    <a:pt x="0" y="153"/>
                  </a:moveTo>
                  <a:lnTo>
                    <a:pt x="0" y="0"/>
                  </a:lnTo>
                  <a:lnTo>
                    <a:pt x="162" y="0"/>
                  </a:lnTo>
                  <a:lnTo>
                    <a:pt x="162" y="153"/>
                  </a:lnTo>
                  <a:lnTo>
                    <a:pt x="0" y="153"/>
                  </a:lnTo>
                  <a:lnTo>
                    <a:pt x="0" y="288"/>
                  </a:lnTo>
                  <a:lnTo>
                    <a:pt x="162" y="288"/>
                  </a:lnTo>
                  <a:lnTo>
                    <a:pt x="162" y="153"/>
                  </a:lnTo>
                  <a:lnTo>
                    <a:pt x="0" y="153"/>
                  </a:lnTo>
                </a:path>
              </a:pathLst>
            </a:custGeom>
            <a:pattFill prst="wdDnDiag">
              <a:fgClr>
                <a:srgbClr val="14EAEF"/>
              </a:fgClr>
              <a:bgClr>
                <a:schemeClr val="bg1"/>
              </a:bgClr>
            </a:pattFill>
            <a:ln w="14288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152643" name="Line 601"/>
            <p:cNvSpPr>
              <a:spLocks noChangeShapeType="1"/>
            </p:cNvSpPr>
            <p:nvPr/>
          </p:nvSpPr>
          <p:spPr bwMode="auto">
            <a:xfrm flipV="1">
              <a:off x="3173413" y="4032250"/>
              <a:ext cx="0" cy="163513"/>
            </a:xfrm>
            <a:prstGeom prst="line">
              <a:avLst/>
            </a:prstGeom>
            <a:noFill/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644" name="Line 602"/>
            <p:cNvSpPr>
              <a:spLocks noChangeShapeType="1"/>
            </p:cNvSpPr>
            <p:nvPr/>
          </p:nvSpPr>
          <p:spPr bwMode="auto">
            <a:xfrm>
              <a:off x="3098800" y="4032250"/>
              <a:ext cx="144463" cy="0"/>
            </a:xfrm>
            <a:prstGeom prst="line">
              <a:avLst/>
            </a:prstGeom>
            <a:noFill/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645" name="Line 603"/>
            <p:cNvSpPr>
              <a:spLocks noChangeShapeType="1"/>
            </p:cNvSpPr>
            <p:nvPr/>
          </p:nvSpPr>
          <p:spPr bwMode="auto">
            <a:xfrm>
              <a:off x="3173413" y="4718050"/>
              <a:ext cx="0" cy="66675"/>
            </a:xfrm>
            <a:prstGeom prst="line">
              <a:avLst/>
            </a:prstGeom>
            <a:noFill/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646" name="Line 604"/>
            <p:cNvSpPr>
              <a:spLocks noChangeShapeType="1"/>
            </p:cNvSpPr>
            <p:nvPr/>
          </p:nvSpPr>
          <p:spPr bwMode="auto">
            <a:xfrm>
              <a:off x="3098800" y="4784725"/>
              <a:ext cx="144463" cy="0"/>
            </a:xfrm>
            <a:prstGeom prst="line">
              <a:avLst/>
            </a:prstGeom>
            <a:noFill/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6" name="Oval 605"/>
            <p:cNvSpPr>
              <a:spLocks noChangeArrowheads="1"/>
            </p:cNvSpPr>
            <p:nvPr/>
          </p:nvSpPr>
          <p:spPr bwMode="auto">
            <a:xfrm>
              <a:off x="3121025" y="4759325"/>
              <a:ext cx="103188" cy="115888"/>
            </a:xfrm>
            <a:prstGeom prst="ellipse">
              <a:avLst/>
            </a:prstGeom>
            <a:pattFill prst="wdDnDiag">
              <a:fgClr>
                <a:srgbClr val="14EAEF"/>
              </a:fgClr>
              <a:bgClr>
                <a:schemeClr val="bg1"/>
              </a:bgClr>
            </a:pattFill>
            <a:ln w="14288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77" name="Oval 606"/>
            <p:cNvSpPr>
              <a:spLocks noChangeArrowheads="1"/>
            </p:cNvSpPr>
            <p:nvPr/>
          </p:nvSpPr>
          <p:spPr bwMode="auto">
            <a:xfrm>
              <a:off x="3121025" y="4725988"/>
              <a:ext cx="103188" cy="115887"/>
            </a:xfrm>
            <a:prstGeom prst="ellipse">
              <a:avLst/>
            </a:prstGeom>
            <a:pattFill prst="wdDnDiag">
              <a:fgClr>
                <a:srgbClr val="14EAEF"/>
              </a:fgClr>
              <a:bgClr>
                <a:schemeClr val="bg1"/>
              </a:bgClr>
            </a:pattFill>
            <a:ln w="14288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78" name="Oval 607"/>
            <p:cNvSpPr>
              <a:spLocks noChangeArrowheads="1"/>
            </p:cNvSpPr>
            <p:nvPr/>
          </p:nvSpPr>
          <p:spPr bwMode="auto">
            <a:xfrm>
              <a:off x="3121025" y="3859213"/>
              <a:ext cx="103188" cy="119062"/>
            </a:xfrm>
            <a:prstGeom prst="ellipse">
              <a:avLst/>
            </a:prstGeom>
            <a:pattFill prst="wdDnDiag">
              <a:fgClr>
                <a:srgbClr val="14EAEF"/>
              </a:fgClr>
              <a:bgClr>
                <a:schemeClr val="bg1"/>
              </a:bgClr>
            </a:pattFill>
            <a:ln w="14288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79" name="Oval 608"/>
            <p:cNvSpPr>
              <a:spLocks noChangeArrowheads="1"/>
            </p:cNvSpPr>
            <p:nvPr/>
          </p:nvSpPr>
          <p:spPr bwMode="auto">
            <a:xfrm>
              <a:off x="3121025" y="3779838"/>
              <a:ext cx="103188" cy="115887"/>
            </a:xfrm>
            <a:prstGeom prst="ellipse">
              <a:avLst/>
            </a:prstGeom>
            <a:pattFill prst="wdDnDiag">
              <a:fgClr>
                <a:srgbClr val="14EAEF"/>
              </a:fgClr>
              <a:bgClr>
                <a:schemeClr val="bg1"/>
              </a:bgClr>
            </a:pattFill>
            <a:ln w="14288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80" name="Oval 609"/>
            <p:cNvSpPr>
              <a:spLocks noChangeArrowheads="1"/>
            </p:cNvSpPr>
            <p:nvPr/>
          </p:nvSpPr>
          <p:spPr bwMode="auto">
            <a:xfrm>
              <a:off x="3121025" y="3713163"/>
              <a:ext cx="103188" cy="115887"/>
            </a:xfrm>
            <a:prstGeom prst="ellipse">
              <a:avLst/>
            </a:prstGeom>
            <a:pattFill prst="wdDnDiag">
              <a:fgClr>
                <a:srgbClr val="14EAEF"/>
              </a:fgClr>
              <a:bgClr>
                <a:schemeClr val="bg1"/>
              </a:bgClr>
            </a:pattFill>
            <a:ln w="14288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81" name="Oval 610"/>
            <p:cNvSpPr>
              <a:spLocks noChangeArrowheads="1"/>
            </p:cNvSpPr>
            <p:nvPr/>
          </p:nvSpPr>
          <p:spPr bwMode="auto">
            <a:xfrm>
              <a:off x="3121025" y="3159125"/>
              <a:ext cx="103188" cy="115888"/>
            </a:xfrm>
            <a:prstGeom prst="ellipse">
              <a:avLst/>
            </a:prstGeom>
            <a:pattFill prst="wdDnDiag">
              <a:fgClr>
                <a:srgbClr val="14EAEF"/>
              </a:fgClr>
              <a:bgClr>
                <a:schemeClr val="bg1"/>
              </a:bgClr>
            </a:pattFill>
            <a:ln w="14288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82" name="Freeform 612"/>
            <p:cNvSpPr>
              <a:spLocks/>
            </p:cNvSpPr>
            <p:nvPr/>
          </p:nvSpPr>
          <p:spPr bwMode="auto">
            <a:xfrm>
              <a:off x="3514725" y="4195763"/>
              <a:ext cx="469900" cy="342900"/>
            </a:xfrm>
            <a:custGeom>
              <a:avLst/>
              <a:gdLst>
                <a:gd name="T0" fmla="*/ 0 w 162"/>
                <a:gd name="T1" fmla="*/ 135 h 189"/>
                <a:gd name="T2" fmla="*/ 0 w 162"/>
                <a:gd name="T3" fmla="*/ 0 h 189"/>
                <a:gd name="T4" fmla="*/ 162 w 162"/>
                <a:gd name="T5" fmla="*/ 0 h 189"/>
                <a:gd name="T6" fmla="*/ 162 w 162"/>
                <a:gd name="T7" fmla="*/ 135 h 189"/>
                <a:gd name="T8" fmla="*/ 0 w 162"/>
                <a:gd name="T9" fmla="*/ 135 h 189"/>
                <a:gd name="T10" fmla="*/ 0 w 162"/>
                <a:gd name="T11" fmla="*/ 189 h 189"/>
                <a:gd name="T12" fmla="*/ 162 w 162"/>
                <a:gd name="T13" fmla="*/ 189 h 189"/>
                <a:gd name="T14" fmla="*/ 162 w 162"/>
                <a:gd name="T15" fmla="*/ 135 h 189"/>
                <a:gd name="T16" fmla="*/ 0 w 162"/>
                <a:gd name="T17" fmla="*/ 135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2" h="189">
                  <a:moveTo>
                    <a:pt x="0" y="135"/>
                  </a:moveTo>
                  <a:lnTo>
                    <a:pt x="0" y="0"/>
                  </a:lnTo>
                  <a:lnTo>
                    <a:pt x="162" y="0"/>
                  </a:lnTo>
                  <a:lnTo>
                    <a:pt x="162" y="135"/>
                  </a:lnTo>
                  <a:lnTo>
                    <a:pt x="0" y="135"/>
                  </a:lnTo>
                  <a:lnTo>
                    <a:pt x="0" y="189"/>
                  </a:lnTo>
                  <a:lnTo>
                    <a:pt x="162" y="189"/>
                  </a:lnTo>
                  <a:lnTo>
                    <a:pt x="162" y="135"/>
                  </a:lnTo>
                  <a:lnTo>
                    <a:pt x="0" y="135"/>
                  </a:lnTo>
                </a:path>
              </a:pathLst>
            </a:custGeom>
            <a:solidFill>
              <a:srgbClr val="FF00FF"/>
            </a:solidFill>
            <a:ln w="14288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152654" name="Line 613"/>
            <p:cNvSpPr>
              <a:spLocks noChangeShapeType="1"/>
            </p:cNvSpPr>
            <p:nvPr/>
          </p:nvSpPr>
          <p:spPr bwMode="auto">
            <a:xfrm flipV="1">
              <a:off x="3752850" y="3738563"/>
              <a:ext cx="0" cy="457200"/>
            </a:xfrm>
            <a:prstGeom prst="line">
              <a:avLst/>
            </a:prstGeom>
            <a:noFill/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655" name="Line 614"/>
            <p:cNvSpPr>
              <a:spLocks noChangeShapeType="1"/>
            </p:cNvSpPr>
            <p:nvPr/>
          </p:nvSpPr>
          <p:spPr bwMode="auto">
            <a:xfrm>
              <a:off x="3678238" y="3738563"/>
              <a:ext cx="146050" cy="0"/>
            </a:xfrm>
            <a:prstGeom prst="line">
              <a:avLst/>
            </a:prstGeom>
            <a:noFill/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656" name="Line 615"/>
            <p:cNvSpPr>
              <a:spLocks noChangeShapeType="1"/>
            </p:cNvSpPr>
            <p:nvPr/>
          </p:nvSpPr>
          <p:spPr bwMode="auto">
            <a:xfrm>
              <a:off x="3752850" y="4538663"/>
              <a:ext cx="0" cy="82550"/>
            </a:xfrm>
            <a:prstGeom prst="line">
              <a:avLst/>
            </a:prstGeom>
            <a:noFill/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657" name="Line 616"/>
            <p:cNvSpPr>
              <a:spLocks noChangeShapeType="1"/>
            </p:cNvSpPr>
            <p:nvPr/>
          </p:nvSpPr>
          <p:spPr bwMode="auto">
            <a:xfrm>
              <a:off x="3678238" y="4621213"/>
              <a:ext cx="146050" cy="0"/>
            </a:xfrm>
            <a:prstGeom prst="line">
              <a:avLst/>
            </a:prstGeom>
            <a:noFill/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87" name="Oval 617"/>
            <p:cNvSpPr>
              <a:spLocks noChangeArrowheads="1"/>
            </p:cNvSpPr>
            <p:nvPr/>
          </p:nvSpPr>
          <p:spPr bwMode="auto">
            <a:xfrm>
              <a:off x="3703638" y="4743450"/>
              <a:ext cx="101600" cy="115888"/>
            </a:xfrm>
            <a:prstGeom prst="ellipse">
              <a:avLst/>
            </a:prstGeom>
            <a:solidFill>
              <a:srgbClr val="FF00FF"/>
            </a:solidFill>
            <a:ln w="14288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88" name="Oval 618"/>
            <p:cNvSpPr>
              <a:spLocks noChangeArrowheads="1"/>
            </p:cNvSpPr>
            <p:nvPr/>
          </p:nvSpPr>
          <p:spPr bwMode="auto">
            <a:xfrm>
              <a:off x="3703638" y="4611688"/>
              <a:ext cx="101600" cy="115887"/>
            </a:xfrm>
            <a:prstGeom prst="ellipse">
              <a:avLst/>
            </a:prstGeom>
            <a:solidFill>
              <a:srgbClr val="FF00FF"/>
            </a:solidFill>
            <a:ln w="14288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89" name="Oval 619"/>
            <p:cNvSpPr>
              <a:spLocks noChangeArrowheads="1"/>
            </p:cNvSpPr>
            <p:nvPr/>
          </p:nvSpPr>
          <p:spPr bwMode="auto">
            <a:xfrm>
              <a:off x="3703638" y="4562475"/>
              <a:ext cx="101600" cy="115888"/>
            </a:xfrm>
            <a:prstGeom prst="ellipse">
              <a:avLst/>
            </a:prstGeom>
            <a:solidFill>
              <a:srgbClr val="FF00FF"/>
            </a:solidFill>
            <a:ln w="14288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90" name="Oval 620"/>
            <p:cNvSpPr>
              <a:spLocks noChangeArrowheads="1"/>
            </p:cNvSpPr>
            <p:nvPr/>
          </p:nvSpPr>
          <p:spPr bwMode="auto">
            <a:xfrm>
              <a:off x="3703638" y="3681413"/>
              <a:ext cx="101600" cy="115887"/>
            </a:xfrm>
            <a:prstGeom prst="ellipse">
              <a:avLst/>
            </a:prstGeom>
            <a:solidFill>
              <a:srgbClr val="FF00FF"/>
            </a:solidFill>
            <a:ln w="14288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91" name="Oval 621"/>
            <p:cNvSpPr>
              <a:spLocks noChangeArrowheads="1"/>
            </p:cNvSpPr>
            <p:nvPr/>
          </p:nvSpPr>
          <p:spPr bwMode="auto">
            <a:xfrm>
              <a:off x="3703638" y="3271838"/>
              <a:ext cx="101600" cy="117475"/>
            </a:xfrm>
            <a:prstGeom prst="ellipse">
              <a:avLst/>
            </a:prstGeom>
            <a:solidFill>
              <a:srgbClr val="FF00FF"/>
            </a:solidFill>
            <a:ln w="14288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92" name="Oval 622"/>
            <p:cNvSpPr>
              <a:spLocks noChangeArrowheads="1"/>
            </p:cNvSpPr>
            <p:nvPr/>
          </p:nvSpPr>
          <p:spPr bwMode="auto">
            <a:xfrm>
              <a:off x="3703638" y="1739900"/>
              <a:ext cx="101600" cy="117475"/>
            </a:xfrm>
            <a:prstGeom prst="ellipse">
              <a:avLst/>
            </a:prstGeom>
            <a:solidFill>
              <a:srgbClr val="FF00FF"/>
            </a:solidFill>
            <a:ln w="14288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93" name="Freeform 624"/>
            <p:cNvSpPr>
              <a:spLocks/>
            </p:cNvSpPr>
            <p:nvPr/>
          </p:nvSpPr>
          <p:spPr bwMode="auto">
            <a:xfrm>
              <a:off x="3992563" y="4179888"/>
              <a:ext cx="469900" cy="392112"/>
            </a:xfrm>
            <a:custGeom>
              <a:avLst/>
              <a:gdLst>
                <a:gd name="T0" fmla="*/ 0 w 162"/>
                <a:gd name="T1" fmla="*/ 135 h 216"/>
                <a:gd name="T2" fmla="*/ 0 w 162"/>
                <a:gd name="T3" fmla="*/ 0 h 216"/>
                <a:gd name="T4" fmla="*/ 162 w 162"/>
                <a:gd name="T5" fmla="*/ 0 h 216"/>
                <a:gd name="T6" fmla="*/ 162 w 162"/>
                <a:gd name="T7" fmla="*/ 135 h 216"/>
                <a:gd name="T8" fmla="*/ 0 w 162"/>
                <a:gd name="T9" fmla="*/ 135 h 216"/>
                <a:gd name="T10" fmla="*/ 0 w 162"/>
                <a:gd name="T11" fmla="*/ 216 h 216"/>
                <a:gd name="T12" fmla="*/ 162 w 162"/>
                <a:gd name="T13" fmla="*/ 216 h 216"/>
                <a:gd name="T14" fmla="*/ 162 w 162"/>
                <a:gd name="T15" fmla="*/ 135 h 216"/>
                <a:gd name="T16" fmla="*/ 0 w 162"/>
                <a:gd name="T17" fmla="*/ 135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2" h="216">
                  <a:moveTo>
                    <a:pt x="0" y="135"/>
                  </a:moveTo>
                  <a:lnTo>
                    <a:pt x="0" y="0"/>
                  </a:lnTo>
                  <a:lnTo>
                    <a:pt x="162" y="0"/>
                  </a:lnTo>
                  <a:lnTo>
                    <a:pt x="162" y="135"/>
                  </a:lnTo>
                  <a:lnTo>
                    <a:pt x="0" y="135"/>
                  </a:lnTo>
                  <a:lnTo>
                    <a:pt x="0" y="216"/>
                  </a:lnTo>
                  <a:lnTo>
                    <a:pt x="162" y="216"/>
                  </a:lnTo>
                  <a:lnTo>
                    <a:pt x="162" y="135"/>
                  </a:lnTo>
                  <a:lnTo>
                    <a:pt x="0" y="135"/>
                  </a:lnTo>
                </a:path>
              </a:pathLst>
            </a:custGeom>
            <a:pattFill prst="wdDnDiag">
              <a:fgClr>
                <a:srgbClr val="FF00FF"/>
              </a:fgClr>
              <a:bgClr>
                <a:schemeClr val="bg1"/>
              </a:bgClr>
            </a:pattFill>
            <a:ln w="14288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152665" name="Line 625"/>
            <p:cNvSpPr>
              <a:spLocks noChangeShapeType="1"/>
            </p:cNvSpPr>
            <p:nvPr/>
          </p:nvSpPr>
          <p:spPr bwMode="auto">
            <a:xfrm flipV="1">
              <a:off x="4219575" y="4000500"/>
              <a:ext cx="0" cy="179388"/>
            </a:xfrm>
            <a:prstGeom prst="line">
              <a:avLst/>
            </a:prstGeom>
            <a:noFill/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666" name="Line 626"/>
            <p:cNvSpPr>
              <a:spLocks noChangeShapeType="1"/>
            </p:cNvSpPr>
            <p:nvPr/>
          </p:nvSpPr>
          <p:spPr bwMode="auto">
            <a:xfrm>
              <a:off x="4143375" y="4000500"/>
              <a:ext cx="146050" cy="0"/>
            </a:xfrm>
            <a:prstGeom prst="line">
              <a:avLst/>
            </a:prstGeom>
            <a:noFill/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667" name="Line 627"/>
            <p:cNvSpPr>
              <a:spLocks noChangeShapeType="1"/>
            </p:cNvSpPr>
            <p:nvPr/>
          </p:nvSpPr>
          <p:spPr bwMode="auto">
            <a:xfrm>
              <a:off x="4219575" y="4572000"/>
              <a:ext cx="0" cy="146050"/>
            </a:xfrm>
            <a:prstGeom prst="line">
              <a:avLst/>
            </a:prstGeom>
            <a:noFill/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668" name="Line 628"/>
            <p:cNvSpPr>
              <a:spLocks noChangeShapeType="1"/>
            </p:cNvSpPr>
            <p:nvPr/>
          </p:nvSpPr>
          <p:spPr bwMode="auto">
            <a:xfrm>
              <a:off x="4143375" y="4718050"/>
              <a:ext cx="146050" cy="0"/>
            </a:xfrm>
            <a:prstGeom prst="line">
              <a:avLst/>
            </a:prstGeom>
            <a:noFill/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8" name="Oval 629"/>
            <p:cNvSpPr>
              <a:spLocks noChangeArrowheads="1"/>
            </p:cNvSpPr>
            <p:nvPr/>
          </p:nvSpPr>
          <p:spPr bwMode="auto">
            <a:xfrm>
              <a:off x="4168775" y="4775200"/>
              <a:ext cx="101600" cy="115888"/>
            </a:xfrm>
            <a:prstGeom prst="ellipse">
              <a:avLst/>
            </a:prstGeom>
            <a:pattFill prst="wdDnDiag">
              <a:fgClr>
                <a:srgbClr val="FF00FF"/>
              </a:fgClr>
              <a:bgClr>
                <a:schemeClr val="bg1"/>
              </a:bgClr>
            </a:pattFill>
            <a:ln w="14288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99" name="Oval 630"/>
            <p:cNvSpPr>
              <a:spLocks noChangeArrowheads="1"/>
            </p:cNvSpPr>
            <p:nvPr/>
          </p:nvSpPr>
          <p:spPr bwMode="auto">
            <a:xfrm>
              <a:off x="4168775" y="4708525"/>
              <a:ext cx="101600" cy="117475"/>
            </a:xfrm>
            <a:prstGeom prst="ellipse">
              <a:avLst/>
            </a:prstGeom>
            <a:pattFill prst="wdDnDiag">
              <a:fgClr>
                <a:srgbClr val="FF00FF"/>
              </a:fgClr>
              <a:bgClr>
                <a:schemeClr val="bg1"/>
              </a:bgClr>
            </a:pattFill>
            <a:ln w="14288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100" name="Oval 631"/>
            <p:cNvSpPr>
              <a:spLocks noChangeArrowheads="1"/>
            </p:cNvSpPr>
            <p:nvPr/>
          </p:nvSpPr>
          <p:spPr bwMode="auto">
            <a:xfrm>
              <a:off x="4168775" y="4708525"/>
              <a:ext cx="101600" cy="117475"/>
            </a:xfrm>
            <a:prstGeom prst="ellipse">
              <a:avLst/>
            </a:prstGeom>
            <a:pattFill prst="wdDnDiag">
              <a:fgClr>
                <a:srgbClr val="FF00FF"/>
              </a:fgClr>
              <a:bgClr>
                <a:schemeClr val="bg1"/>
              </a:bgClr>
            </a:pattFill>
            <a:ln w="14288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101" name="Oval 632"/>
            <p:cNvSpPr>
              <a:spLocks noChangeArrowheads="1"/>
            </p:cNvSpPr>
            <p:nvPr/>
          </p:nvSpPr>
          <p:spPr bwMode="auto">
            <a:xfrm>
              <a:off x="4168775" y="3941763"/>
              <a:ext cx="101600" cy="115887"/>
            </a:xfrm>
            <a:prstGeom prst="ellipse">
              <a:avLst/>
            </a:prstGeom>
            <a:pattFill prst="wdDnDiag">
              <a:fgClr>
                <a:srgbClr val="FF00FF"/>
              </a:fgClr>
              <a:bgClr>
                <a:schemeClr val="bg1"/>
              </a:bgClr>
            </a:pattFill>
            <a:ln w="14288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102" name="Oval 633"/>
            <p:cNvSpPr>
              <a:spLocks noChangeArrowheads="1"/>
            </p:cNvSpPr>
            <p:nvPr/>
          </p:nvSpPr>
          <p:spPr bwMode="auto">
            <a:xfrm>
              <a:off x="4168775" y="3925888"/>
              <a:ext cx="101600" cy="115887"/>
            </a:xfrm>
            <a:prstGeom prst="ellipse">
              <a:avLst/>
            </a:prstGeom>
            <a:pattFill prst="wdDnDiag">
              <a:fgClr>
                <a:srgbClr val="FF00FF"/>
              </a:fgClr>
              <a:bgClr>
                <a:schemeClr val="bg1"/>
              </a:bgClr>
            </a:pattFill>
            <a:ln w="14288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103" name="Oval 634"/>
            <p:cNvSpPr>
              <a:spLocks noChangeArrowheads="1"/>
            </p:cNvSpPr>
            <p:nvPr/>
          </p:nvSpPr>
          <p:spPr bwMode="auto">
            <a:xfrm>
              <a:off x="4168775" y="3795713"/>
              <a:ext cx="101600" cy="115887"/>
            </a:xfrm>
            <a:prstGeom prst="ellipse">
              <a:avLst/>
            </a:prstGeom>
            <a:pattFill prst="wdDnDiag">
              <a:fgClr>
                <a:srgbClr val="FF00FF"/>
              </a:fgClr>
              <a:bgClr>
                <a:schemeClr val="bg1"/>
              </a:bgClr>
            </a:pattFill>
            <a:ln w="14288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104" name="Oval 635"/>
            <p:cNvSpPr>
              <a:spLocks noChangeArrowheads="1"/>
            </p:cNvSpPr>
            <p:nvPr/>
          </p:nvSpPr>
          <p:spPr bwMode="auto">
            <a:xfrm>
              <a:off x="4168775" y="3746500"/>
              <a:ext cx="101600" cy="115888"/>
            </a:xfrm>
            <a:prstGeom prst="ellipse">
              <a:avLst/>
            </a:prstGeom>
            <a:pattFill prst="wdDnDiag">
              <a:fgClr>
                <a:srgbClr val="FF00FF"/>
              </a:fgClr>
              <a:bgClr>
                <a:schemeClr val="bg1"/>
              </a:bgClr>
            </a:pattFill>
            <a:ln w="14288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105" name="Oval 636"/>
            <p:cNvSpPr>
              <a:spLocks noChangeArrowheads="1"/>
            </p:cNvSpPr>
            <p:nvPr/>
          </p:nvSpPr>
          <p:spPr bwMode="auto">
            <a:xfrm>
              <a:off x="4168775" y="3517900"/>
              <a:ext cx="101600" cy="115888"/>
            </a:xfrm>
            <a:prstGeom prst="ellipse">
              <a:avLst/>
            </a:prstGeom>
            <a:pattFill prst="wdDnDiag">
              <a:fgClr>
                <a:srgbClr val="FF00FF"/>
              </a:fgClr>
              <a:bgClr>
                <a:schemeClr val="bg1"/>
              </a:bgClr>
            </a:pattFill>
            <a:ln w="14288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152677" name="Freeform 638"/>
            <p:cNvSpPr>
              <a:spLocks/>
            </p:cNvSpPr>
            <p:nvPr/>
          </p:nvSpPr>
          <p:spPr bwMode="auto">
            <a:xfrm>
              <a:off x="4581525" y="3967163"/>
              <a:ext cx="473075" cy="539750"/>
            </a:xfrm>
            <a:custGeom>
              <a:avLst/>
              <a:gdLst>
                <a:gd name="T0" fmla="*/ 0 w 162"/>
                <a:gd name="T1" fmla="*/ 2147483647 h 297"/>
                <a:gd name="T2" fmla="*/ 0 w 162"/>
                <a:gd name="T3" fmla="*/ 0 h 297"/>
                <a:gd name="T4" fmla="*/ 2147483647 w 162"/>
                <a:gd name="T5" fmla="*/ 0 h 297"/>
                <a:gd name="T6" fmla="*/ 2147483647 w 162"/>
                <a:gd name="T7" fmla="*/ 2147483647 h 297"/>
                <a:gd name="T8" fmla="*/ 0 w 162"/>
                <a:gd name="T9" fmla="*/ 2147483647 h 297"/>
                <a:gd name="T10" fmla="*/ 0 w 162"/>
                <a:gd name="T11" fmla="*/ 2147483647 h 297"/>
                <a:gd name="T12" fmla="*/ 2147483647 w 162"/>
                <a:gd name="T13" fmla="*/ 2147483647 h 297"/>
                <a:gd name="T14" fmla="*/ 2147483647 w 162"/>
                <a:gd name="T15" fmla="*/ 2147483647 h 297"/>
                <a:gd name="T16" fmla="*/ 0 w 162"/>
                <a:gd name="T17" fmla="*/ 2147483647 h 29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62"/>
                <a:gd name="T28" fmla="*/ 0 h 297"/>
                <a:gd name="T29" fmla="*/ 162 w 162"/>
                <a:gd name="T30" fmla="*/ 297 h 29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62" h="297">
                  <a:moveTo>
                    <a:pt x="0" y="225"/>
                  </a:moveTo>
                  <a:lnTo>
                    <a:pt x="0" y="0"/>
                  </a:lnTo>
                  <a:lnTo>
                    <a:pt x="162" y="0"/>
                  </a:lnTo>
                  <a:lnTo>
                    <a:pt x="162" y="225"/>
                  </a:lnTo>
                  <a:lnTo>
                    <a:pt x="0" y="225"/>
                  </a:lnTo>
                  <a:lnTo>
                    <a:pt x="0" y="297"/>
                  </a:lnTo>
                  <a:lnTo>
                    <a:pt x="162" y="297"/>
                  </a:lnTo>
                  <a:lnTo>
                    <a:pt x="162" y="225"/>
                  </a:lnTo>
                  <a:lnTo>
                    <a:pt x="0" y="225"/>
                  </a:lnTo>
                </a:path>
              </a:pathLst>
            </a:custGeom>
            <a:solidFill>
              <a:srgbClr val="FF0000"/>
            </a:solidFill>
            <a:ln w="14288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678" name="Line 639"/>
            <p:cNvSpPr>
              <a:spLocks noChangeShapeType="1"/>
            </p:cNvSpPr>
            <p:nvPr/>
          </p:nvSpPr>
          <p:spPr bwMode="auto">
            <a:xfrm flipV="1">
              <a:off x="4843463" y="3462338"/>
              <a:ext cx="0" cy="504825"/>
            </a:xfrm>
            <a:prstGeom prst="line">
              <a:avLst/>
            </a:prstGeom>
            <a:noFill/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679" name="Line 640"/>
            <p:cNvSpPr>
              <a:spLocks noChangeShapeType="1"/>
            </p:cNvSpPr>
            <p:nvPr/>
          </p:nvSpPr>
          <p:spPr bwMode="auto">
            <a:xfrm>
              <a:off x="4767263" y="3462338"/>
              <a:ext cx="146050" cy="0"/>
            </a:xfrm>
            <a:prstGeom prst="line">
              <a:avLst/>
            </a:prstGeom>
            <a:noFill/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680" name="Line 641"/>
            <p:cNvSpPr>
              <a:spLocks noChangeShapeType="1"/>
            </p:cNvSpPr>
            <p:nvPr/>
          </p:nvSpPr>
          <p:spPr bwMode="auto">
            <a:xfrm>
              <a:off x="4843463" y="4506913"/>
              <a:ext cx="0" cy="114300"/>
            </a:xfrm>
            <a:prstGeom prst="line">
              <a:avLst/>
            </a:prstGeom>
            <a:noFill/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681" name="Line 642"/>
            <p:cNvSpPr>
              <a:spLocks noChangeShapeType="1"/>
            </p:cNvSpPr>
            <p:nvPr/>
          </p:nvSpPr>
          <p:spPr bwMode="auto">
            <a:xfrm>
              <a:off x="4767263" y="4621213"/>
              <a:ext cx="146050" cy="0"/>
            </a:xfrm>
            <a:prstGeom prst="line">
              <a:avLst/>
            </a:prstGeom>
            <a:noFill/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682" name="Oval 643"/>
            <p:cNvSpPr>
              <a:spLocks noChangeArrowheads="1"/>
            </p:cNvSpPr>
            <p:nvPr/>
          </p:nvSpPr>
          <p:spPr bwMode="auto">
            <a:xfrm>
              <a:off x="4791075" y="4660900"/>
              <a:ext cx="103188" cy="115888"/>
            </a:xfrm>
            <a:prstGeom prst="ellipse">
              <a:avLst/>
            </a:prstGeom>
            <a:solidFill>
              <a:srgbClr val="FF0000"/>
            </a:solidFill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52683" name="Oval 644"/>
            <p:cNvSpPr>
              <a:spLocks noChangeArrowheads="1"/>
            </p:cNvSpPr>
            <p:nvPr/>
          </p:nvSpPr>
          <p:spPr bwMode="auto">
            <a:xfrm>
              <a:off x="4791075" y="4595813"/>
              <a:ext cx="103188" cy="115887"/>
            </a:xfrm>
            <a:prstGeom prst="ellipse">
              <a:avLst/>
            </a:prstGeom>
            <a:solidFill>
              <a:srgbClr val="FF0000"/>
            </a:solidFill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52684" name="Oval 645"/>
            <p:cNvSpPr>
              <a:spLocks noChangeArrowheads="1"/>
            </p:cNvSpPr>
            <p:nvPr/>
          </p:nvSpPr>
          <p:spPr bwMode="auto">
            <a:xfrm>
              <a:off x="4791075" y="3354388"/>
              <a:ext cx="103188" cy="115887"/>
            </a:xfrm>
            <a:prstGeom prst="ellipse">
              <a:avLst/>
            </a:prstGeom>
            <a:solidFill>
              <a:srgbClr val="FF0000"/>
            </a:solidFill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52685" name="Oval 646"/>
            <p:cNvSpPr>
              <a:spLocks noChangeArrowheads="1"/>
            </p:cNvSpPr>
            <p:nvPr/>
          </p:nvSpPr>
          <p:spPr bwMode="auto">
            <a:xfrm>
              <a:off x="4791075" y="3175000"/>
              <a:ext cx="103188" cy="115888"/>
            </a:xfrm>
            <a:prstGeom prst="ellipse">
              <a:avLst/>
            </a:prstGeom>
            <a:solidFill>
              <a:srgbClr val="FF0000"/>
            </a:solidFill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52686" name="Freeform 648"/>
            <p:cNvSpPr>
              <a:spLocks/>
            </p:cNvSpPr>
            <p:nvPr/>
          </p:nvSpPr>
          <p:spPr bwMode="auto">
            <a:xfrm>
              <a:off x="5059363" y="4032250"/>
              <a:ext cx="471487" cy="555625"/>
            </a:xfrm>
            <a:custGeom>
              <a:avLst/>
              <a:gdLst>
                <a:gd name="T0" fmla="*/ 0 w 162"/>
                <a:gd name="T1" fmla="*/ 2147483647 h 306"/>
                <a:gd name="T2" fmla="*/ 0 w 162"/>
                <a:gd name="T3" fmla="*/ 0 h 306"/>
                <a:gd name="T4" fmla="*/ 2147483647 w 162"/>
                <a:gd name="T5" fmla="*/ 0 h 306"/>
                <a:gd name="T6" fmla="*/ 2147483647 w 162"/>
                <a:gd name="T7" fmla="*/ 2147483647 h 306"/>
                <a:gd name="T8" fmla="*/ 0 w 162"/>
                <a:gd name="T9" fmla="*/ 2147483647 h 306"/>
                <a:gd name="T10" fmla="*/ 0 w 162"/>
                <a:gd name="T11" fmla="*/ 2147483647 h 306"/>
                <a:gd name="T12" fmla="*/ 2147483647 w 162"/>
                <a:gd name="T13" fmla="*/ 2147483647 h 306"/>
                <a:gd name="T14" fmla="*/ 2147483647 w 162"/>
                <a:gd name="T15" fmla="*/ 2147483647 h 306"/>
                <a:gd name="T16" fmla="*/ 0 w 162"/>
                <a:gd name="T17" fmla="*/ 2147483647 h 30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62"/>
                <a:gd name="T28" fmla="*/ 0 h 306"/>
                <a:gd name="T29" fmla="*/ 162 w 162"/>
                <a:gd name="T30" fmla="*/ 306 h 30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62" h="306">
                  <a:moveTo>
                    <a:pt x="0" y="198"/>
                  </a:moveTo>
                  <a:lnTo>
                    <a:pt x="0" y="0"/>
                  </a:lnTo>
                  <a:lnTo>
                    <a:pt x="162" y="0"/>
                  </a:lnTo>
                  <a:lnTo>
                    <a:pt x="162" y="198"/>
                  </a:lnTo>
                  <a:lnTo>
                    <a:pt x="0" y="198"/>
                  </a:lnTo>
                  <a:lnTo>
                    <a:pt x="0" y="306"/>
                  </a:lnTo>
                  <a:lnTo>
                    <a:pt x="162" y="306"/>
                  </a:lnTo>
                  <a:lnTo>
                    <a:pt x="162" y="198"/>
                  </a:lnTo>
                  <a:lnTo>
                    <a:pt x="0" y="198"/>
                  </a:lnTo>
                </a:path>
              </a:pathLst>
            </a:custGeom>
            <a:pattFill prst="wdDnDiag">
              <a:fgClr>
                <a:srgbClr val="FF0000"/>
              </a:fgClr>
              <a:bgClr>
                <a:schemeClr val="bg1"/>
              </a:bgClr>
            </a:pattFill>
            <a:ln w="14288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687" name="Line 649"/>
            <p:cNvSpPr>
              <a:spLocks noChangeShapeType="1"/>
            </p:cNvSpPr>
            <p:nvPr/>
          </p:nvSpPr>
          <p:spPr bwMode="auto">
            <a:xfrm flipV="1">
              <a:off x="5278438" y="3805238"/>
              <a:ext cx="0" cy="227012"/>
            </a:xfrm>
            <a:prstGeom prst="line">
              <a:avLst/>
            </a:prstGeom>
            <a:noFill/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688" name="Line 650"/>
            <p:cNvSpPr>
              <a:spLocks noChangeShapeType="1"/>
            </p:cNvSpPr>
            <p:nvPr/>
          </p:nvSpPr>
          <p:spPr bwMode="auto">
            <a:xfrm>
              <a:off x="5202238" y="3805238"/>
              <a:ext cx="146050" cy="0"/>
            </a:xfrm>
            <a:prstGeom prst="line">
              <a:avLst/>
            </a:prstGeom>
            <a:noFill/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689" name="Line 651"/>
            <p:cNvSpPr>
              <a:spLocks noChangeShapeType="1"/>
            </p:cNvSpPr>
            <p:nvPr/>
          </p:nvSpPr>
          <p:spPr bwMode="auto">
            <a:xfrm>
              <a:off x="5278438" y="4587875"/>
              <a:ext cx="0" cy="130175"/>
            </a:xfrm>
            <a:prstGeom prst="line">
              <a:avLst/>
            </a:prstGeom>
            <a:noFill/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690" name="Line 652"/>
            <p:cNvSpPr>
              <a:spLocks noChangeShapeType="1"/>
            </p:cNvSpPr>
            <p:nvPr/>
          </p:nvSpPr>
          <p:spPr bwMode="auto">
            <a:xfrm>
              <a:off x="5202238" y="4718050"/>
              <a:ext cx="146050" cy="0"/>
            </a:xfrm>
            <a:prstGeom prst="line">
              <a:avLst/>
            </a:prstGeom>
            <a:noFill/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691" name="Oval 653"/>
            <p:cNvSpPr>
              <a:spLocks noChangeArrowheads="1"/>
            </p:cNvSpPr>
            <p:nvPr/>
          </p:nvSpPr>
          <p:spPr bwMode="auto">
            <a:xfrm>
              <a:off x="5227638" y="4725988"/>
              <a:ext cx="101600" cy="115887"/>
            </a:xfrm>
            <a:prstGeom prst="ellipse">
              <a:avLst/>
            </a:prstGeom>
            <a:pattFill prst="wdDnDiag">
              <a:fgClr>
                <a:srgbClr val="FF0000"/>
              </a:fgClr>
              <a:bgClr>
                <a:schemeClr val="bg1"/>
              </a:bgClr>
            </a:pattFill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52692" name="Oval 654"/>
            <p:cNvSpPr>
              <a:spLocks noChangeArrowheads="1"/>
            </p:cNvSpPr>
            <p:nvPr/>
          </p:nvSpPr>
          <p:spPr bwMode="auto">
            <a:xfrm>
              <a:off x="5227638" y="4725988"/>
              <a:ext cx="101600" cy="115887"/>
            </a:xfrm>
            <a:prstGeom prst="ellipse">
              <a:avLst/>
            </a:prstGeom>
            <a:pattFill prst="wdDnDiag">
              <a:fgClr>
                <a:srgbClr val="FF0000"/>
              </a:fgClr>
              <a:bgClr>
                <a:schemeClr val="bg1"/>
              </a:bgClr>
            </a:pattFill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52693" name="Oval 655"/>
            <p:cNvSpPr>
              <a:spLocks noChangeArrowheads="1"/>
            </p:cNvSpPr>
            <p:nvPr/>
          </p:nvSpPr>
          <p:spPr bwMode="auto">
            <a:xfrm>
              <a:off x="5227638" y="4676775"/>
              <a:ext cx="101600" cy="115888"/>
            </a:xfrm>
            <a:prstGeom prst="ellipse">
              <a:avLst/>
            </a:prstGeom>
            <a:pattFill prst="wdDnDiag">
              <a:fgClr>
                <a:srgbClr val="FF0000"/>
              </a:fgClr>
              <a:bgClr>
                <a:schemeClr val="bg1"/>
              </a:bgClr>
            </a:pattFill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52694" name="Oval 656"/>
            <p:cNvSpPr>
              <a:spLocks noChangeArrowheads="1"/>
            </p:cNvSpPr>
            <p:nvPr/>
          </p:nvSpPr>
          <p:spPr bwMode="auto">
            <a:xfrm>
              <a:off x="5227638" y="3665538"/>
              <a:ext cx="101600" cy="115887"/>
            </a:xfrm>
            <a:prstGeom prst="ellipse">
              <a:avLst/>
            </a:prstGeom>
            <a:pattFill prst="wdDnDiag">
              <a:fgClr>
                <a:srgbClr val="FF0000"/>
              </a:fgClr>
              <a:bgClr>
                <a:schemeClr val="bg1"/>
              </a:bgClr>
            </a:pattFill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52695" name="Oval 657"/>
            <p:cNvSpPr>
              <a:spLocks noChangeArrowheads="1"/>
            </p:cNvSpPr>
            <p:nvPr/>
          </p:nvSpPr>
          <p:spPr bwMode="auto">
            <a:xfrm>
              <a:off x="5227638" y="3648075"/>
              <a:ext cx="101600" cy="115888"/>
            </a:xfrm>
            <a:prstGeom prst="ellipse">
              <a:avLst/>
            </a:prstGeom>
            <a:pattFill prst="wdDnDiag">
              <a:fgClr>
                <a:srgbClr val="FF0000"/>
              </a:fgClr>
              <a:bgClr>
                <a:schemeClr val="bg1"/>
              </a:bgClr>
            </a:pattFill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52696" name="Oval 658"/>
            <p:cNvSpPr>
              <a:spLocks noChangeArrowheads="1"/>
            </p:cNvSpPr>
            <p:nvPr/>
          </p:nvSpPr>
          <p:spPr bwMode="auto">
            <a:xfrm>
              <a:off x="5227638" y="3551238"/>
              <a:ext cx="101600" cy="115887"/>
            </a:xfrm>
            <a:prstGeom prst="ellipse">
              <a:avLst/>
            </a:prstGeom>
            <a:pattFill prst="wdDnDiag">
              <a:fgClr>
                <a:srgbClr val="FF0000"/>
              </a:fgClr>
              <a:bgClr>
                <a:schemeClr val="bg1"/>
              </a:bgClr>
            </a:pattFill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52697" name="Freeform 660"/>
            <p:cNvSpPr>
              <a:spLocks/>
            </p:cNvSpPr>
            <p:nvPr/>
          </p:nvSpPr>
          <p:spPr bwMode="auto">
            <a:xfrm>
              <a:off x="5672138" y="4032250"/>
              <a:ext cx="469900" cy="311150"/>
            </a:xfrm>
            <a:custGeom>
              <a:avLst/>
              <a:gdLst>
                <a:gd name="T0" fmla="*/ 0 w 162"/>
                <a:gd name="T1" fmla="*/ 2147483647 h 171"/>
                <a:gd name="T2" fmla="*/ 0 w 162"/>
                <a:gd name="T3" fmla="*/ 0 h 171"/>
                <a:gd name="T4" fmla="*/ 2147483647 w 162"/>
                <a:gd name="T5" fmla="*/ 0 h 171"/>
                <a:gd name="T6" fmla="*/ 2147483647 w 162"/>
                <a:gd name="T7" fmla="*/ 2147483647 h 171"/>
                <a:gd name="T8" fmla="*/ 0 w 162"/>
                <a:gd name="T9" fmla="*/ 2147483647 h 171"/>
                <a:gd name="T10" fmla="*/ 0 w 162"/>
                <a:gd name="T11" fmla="*/ 2147483647 h 171"/>
                <a:gd name="T12" fmla="*/ 2147483647 w 162"/>
                <a:gd name="T13" fmla="*/ 2147483647 h 171"/>
                <a:gd name="T14" fmla="*/ 2147483647 w 162"/>
                <a:gd name="T15" fmla="*/ 2147483647 h 171"/>
                <a:gd name="T16" fmla="*/ 0 w 162"/>
                <a:gd name="T17" fmla="*/ 2147483647 h 17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62"/>
                <a:gd name="T28" fmla="*/ 0 h 171"/>
                <a:gd name="T29" fmla="*/ 162 w 162"/>
                <a:gd name="T30" fmla="*/ 171 h 17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62" h="171">
                  <a:moveTo>
                    <a:pt x="0" y="99"/>
                  </a:moveTo>
                  <a:lnTo>
                    <a:pt x="0" y="0"/>
                  </a:lnTo>
                  <a:lnTo>
                    <a:pt x="162" y="0"/>
                  </a:lnTo>
                  <a:lnTo>
                    <a:pt x="162" y="99"/>
                  </a:lnTo>
                  <a:lnTo>
                    <a:pt x="0" y="99"/>
                  </a:lnTo>
                  <a:lnTo>
                    <a:pt x="0" y="171"/>
                  </a:lnTo>
                  <a:lnTo>
                    <a:pt x="162" y="171"/>
                  </a:lnTo>
                  <a:lnTo>
                    <a:pt x="162" y="99"/>
                  </a:lnTo>
                  <a:lnTo>
                    <a:pt x="0" y="99"/>
                  </a:lnTo>
                </a:path>
              </a:pathLst>
            </a:custGeom>
            <a:solidFill>
              <a:srgbClr val="FFFF00"/>
            </a:solidFill>
            <a:ln w="14288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698" name="Line 661"/>
            <p:cNvSpPr>
              <a:spLocks noChangeShapeType="1"/>
            </p:cNvSpPr>
            <p:nvPr/>
          </p:nvSpPr>
          <p:spPr bwMode="auto">
            <a:xfrm flipV="1">
              <a:off x="5930900" y="3805238"/>
              <a:ext cx="0" cy="227012"/>
            </a:xfrm>
            <a:prstGeom prst="line">
              <a:avLst/>
            </a:prstGeom>
            <a:noFill/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699" name="Line 662"/>
            <p:cNvSpPr>
              <a:spLocks noChangeShapeType="1"/>
            </p:cNvSpPr>
            <p:nvPr/>
          </p:nvSpPr>
          <p:spPr bwMode="auto">
            <a:xfrm>
              <a:off x="5856288" y="3805238"/>
              <a:ext cx="144462" cy="0"/>
            </a:xfrm>
            <a:prstGeom prst="line">
              <a:avLst/>
            </a:prstGeom>
            <a:noFill/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700" name="Line 663"/>
            <p:cNvSpPr>
              <a:spLocks noChangeShapeType="1"/>
            </p:cNvSpPr>
            <p:nvPr/>
          </p:nvSpPr>
          <p:spPr bwMode="auto">
            <a:xfrm>
              <a:off x="5930900" y="4343400"/>
              <a:ext cx="0" cy="195263"/>
            </a:xfrm>
            <a:prstGeom prst="line">
              <a:avLst/>
            </a:prstGeom>
            <a:noFill/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701" name="Line 664"/>
            <p:cNvSpPr>
              <a:spLocks noChangeShapeType="1"/>
            </p:cNvSpPr>
            <p:nvPr/>
          </p:nvSpPr>
          <p:spPr bwMode="auto">
            <a:xfrm>
              <a:off x="5856288" y="4538663"/>
              <a:ext cx="144462" cy="0"/>
            </a:xfrm>
            <a:prstGeom prst="line">
              <a:avLst/>
            </a:prstGeom>
            <a:noFill/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702" name="Oval 665"/>
            <p:cNvSpPr>
              <a:spLocks noChangeArrowheads="1"/>
            </p:cNvSpPr>
            <p:nvPr/>
          </p:nvSpPr>
          <p:spPr bwMode="auto">
            <a:xfrm>
              <a:off x="5880100" y="4676775"/>
              <a:ext cx="101600" cy="115888"/>
            </a:xfrm>
            <a:prstGeom prst="ellipse">
              <a:avLst/>
            </a:prstGeom>
            <a:solidFill>
              <a:srgbClr val="FFFF00"/>
            </a:solidFill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52703" name="Oval 666"/>
            <p:cNvSpPr>
              <a:spLocks noChangeArrowheads="1"/>
            </p:cNvSpPr>
            <p:nvPr/>
          </p:nvSpPr>
          <p:spPr bwMode="auto">
            <a:xfrm>
              <a:off x="5880100" y="4513263"/>
              <a:ext cx="101600" cy="115887"/>
            </a:xfrm>
            <a:prstGeom prst="ellipse">
              <a:avLst/>
            </a:prstGeom>
            <a:solidFill>
              <a:srgbClr val="FFFF00"/>
            </a:solidFill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52704" name="Oval 667"/>
            <p:cNvSpPr>
              <a:spLocks noChangeArrowheads="1"/>
            </p:cNvSpPr>
            <p:nvPr/>
          </p:nvSpPr>
          <p:spPr bwMode="auto">
            <a:xfrm>
              <a:off x="5880100" y="3697288"/>
              <a:ext cx="101600" cy="115887"/>
            </a:xfrm>
            <a:prstGeom prst="ellipse">
              <a:avLst/>
            </a:prstGeom>
            <a:solidFill>
              <a:srgbClr val="FFFF00"/>
            </a:solidFill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52705" name="Oval 668"/>
            <p:cNvSpPr>
              <a:spLocks noChangeArrowheads="1"/>
            </p:cNvSpPr>
            <p:nvPr/>
          </p:nvSpPr>
          <p:spPr bwMode="auto">
            <a:xfrm>
              <a:off x="5880100" y="3502025"/>
              <a:ext cx="101600" cy="115888"/>
            </a:xfrm>
            <a:prstGeom prst="ellipse">
              <a:avLst/>
            </a:prstGeom>
            <a:solidFill>
              <a:srgbClr val="FFFF00"/>
            </a:solidFill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52706" name="Freeform 670"/>
            <p:cNvSpPr>
              <a:spLocks/>
            </p:cNvSpPr>
            <p:nvPr/>
          </p:nvSpPr>
          <p:spPr bwMode="auto">
            <a:xfrm>
              <a:off x="6148388" y="4229100"/>
              <a:ext cx="469900" cy="358775"/>
            </a:xfrm>
            <a:custGeom>
              <a:avLst/>
              <a:gdLst>
                <a:gd name="T0" fmla="*/ 0 w 162"/>
                <a:gd name="T1" fmla="*/ 2147483647 h 198"/>
                <a:gd name="T2" fmla="*/ 0 w 162"/>
                <a:gd name="T3" fmla="*/ 0 h 198"/>
                <a:gd name="T4" fmla="*/ 2147483647 w 162"/>
                <a:gd name="T5" fmla="*/ 0 h 198"/>
                <a:gd name="T6" fmla="*/ 2147483647 w 162"/>
                <a:gd name="T7" fmla="*/ 2147483647 h 198"/>
                <a:gd name="T8" fmla="*/ 0 w 162"/>
                <a:gd name="T9" fmla="*/ 2147483647 h 198"/>
                <a:gd name="T10" fmla="*/ 0 w 162"/>
                <a:gd name="T11" fmla="*/ 2147483647 h 198"/>
                <a:gd name="T12" fmla="*/ 2147483647 w 162"/>
                <a:gd name="T13" fmla="*/ 2147483647 h 198"/>
                <a:gd name="T14" fmla="*/ 2147483647 w 162"/>
                <a:gd name="T15" fmla="*/ 2147483647 h 198"/>
                <a:gd name="T16" fmla="*/ 0 w 162"/>
                <a:gd name="T17" fmla="*/ 2147483647 h 198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62"/>
                <a:gd name="T28" fmla="*/ 0 h 198"/>
                <a:gd name="T29" fmla="*/ 162 w 162"/>
                <a:gd name="T30" fmla="*/ 198 h 198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62" h="198">
                  <a:moveTo>
                    <a:pt x="0" y="81"/>
                  </a:moveTo>
                  <a:lnTo>
                    <a:pt x="0" y="0"/>
                  </a:lnTo>
                  <a:lnTo>
                    <a:pt x="162" y="0"/>
                  </a:lnTo>
                  <a:lnTo>
                    <a:pt x="162" y="81"/>
                  </a:lnTo>
                  <a:lnTo>
                    <a:pt x="0" y="81"/>
                  </a:lnTo>
                  <a:lnTo>
                    <a:pt x="0" y="198"/>
                  </a:lnTo>
                  <a:lnTo>
                    <a:pt x="162" y="198"/>
                  </a:lnTo>
                  <a:lnTo>
                    <a:pt x="162" y="81"/>
                  </a:lnTo>
                  <a:lnTo>
                    <a:pt x="0" y="81"/>
                  </a:lnTo>
                </a:path>
              </a:pathLst>
            </a:custGeom>
            <a:pattFill prst="wdDnDiag">
              <a:fgClr>
                <a:srgbClr val="FFC000"/>
              </a:fgClr>
              <a:bgClr>
                <a:schemeClr val="bg1"/>
              </a:bgClr>
            </a:pattFill>
            <a:ln w="14288">
              <a:solidFill>
                <a:srgbClr val="FFFF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707" name="Line 671"/>
            <p:cNvSpPr>
              <a:spLocks noChangeShapeType="1"/>
            </p:cNvSpPr>
            <p:nvPr/>
          </p:nvSpPr>
          <p:spPr bwMode="auto">
            <a:xfrm flipV="1">
              <a:off x="6365875" y="3984625"/>
              <a:ext cx="0" cy="244475"/>
            </a:xfrm>
            <a:prstGeom prst="line">
              <a:avLst/>
            </a:prstGeom>
            <a:noFill/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708" name="Line 672"/>
            <p:cNvSpPr>
              <a:spLocks noChangeShapeType="1"/>
            </p:cNvSpPr>
            <p:nvPr/>
          </p:nvSpPr>
          <p:spPr bwMode="auto">
            <a:xfrm>
              <a:off x="6291263" y="3984625"/>
              <a:ext cx="144462" cy="0"/>
            </a:xfrm>
            <a:prstGeom prst="line">
              <a:avLst/>
            </a:prstGeom>
            <a:noFill/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709" name="Line 673"/>
            <p:cNvSpPr>
              <a:spLocks noChangeShapeType="1"/>
            </p:cNvSpPr>
            <p:nvPr/>
          </p:nvSpPr>
          <p:spPr bwMode="auto">
            <a:xfrm>
              <a:off x="6365875" y="4587875"/>
              <a:ext cx="0" cy="130175"/>
            </a:xfrm>
            <a:prstGeom prst="line">
              <a:avLst/>
            </a:prstGeom>
            <a:noFill/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710" name="Line 674"/>
            <p:cNvSpPr>
              <a:spLocks noChangeShapeType="1"/>
            </p:cNvSpPr>
            <p:nvPr/>
          </p:nvSpPr>
          <p:spPr bwMode="auto">
            <a:xfrm>
              <a:off x="6291263" y="4718050"/>
              <a:ext cx="144462" cy="0"/>
            </a:xfrm>
            <a:prstGeom prst="line">
              <a:avLst/>
            </a:prstGeom>
            <a:noFill/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711" name="Oval 675"/>
            <p:cNvSpPr>
              <a:spLocks noChangeArrowheads="1"/>
            </p:cNvSpPr>
            <p:nvPr/>
          </p:nvSpPr>
          <p:spPr bwMode="auto">
            <a:xfrm>
              <a:off x="6315075" y="4741863"/>
              <a:ext cx="101600" cy="115887"/>
            </a:xfrm>
            <a:prstGeom prst="ellipse">
              <a:avLst/>
            </a:prstGeom>
            <a:pattFill prst="wdDnDiag">
              <a:fgClr>
                <a:srgbClr val="FFC000"/>
              </a:fgClr>
              <a:bgClr>
                <a:schemeClr val="bg1"/>
              </a:bgClr>
            </a:pattFill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52712" name="Oval 676"/>
            <p:cNvSpPr>
              <a:spLocks noChangeArrowheads="1"/>
            </p:cNvSpPr>
            <p:nvPr/>
          </p:nvSpPr>
          <p:spPr bwMode="auto">
            <a:xfrm>
              <a:off x="6315075" y="4676775"/>
              <a:ext cx="101600" cy="115888"/>
            </a:xfrm>
            <a:prstGeom prst="ellipse">
              <a:avLst/>
            </a:prstGeom>
            <a:pattFill prst="wdDnDiag">
              <a:fgClr>
                <a:srgbClr val="FFC000"/>
              </a:fgClr>
              <a:bgClr>
                <a:schemeClr val="bg1"/>
              </a:bgClr>
            </a:pattFill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52713" name="Oval 677"/>
            <p:cNvSpPr>
              <a:spLocks noChangeArrowheads="1"/>
            </p:cNvSpPr>
            <p:nvPr/>
          </p:nvSpPr>
          <p:spPr bwMode="auto">
            <a:xfrm>
              <a:off x="6315075" y="3910013"/>
              <a:ext cx="101600" cy="115887"/>
            </a:xfrm>
            <a:prstGeom prst="ellipse">
              <a:avLst/>
            </a:prstGeom>
            <a:pattFill prst="wdDnDiag">
              <a:fgClr>
                <a:srgbClr val="FFC000"/>
              </a:fgClr>
              <a:bgClr>
                <a:schemeClr val="bg1"/>
              </a:bgClr>
            </a:pattFill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52714" name="Oval 678"/>
            <p:cNvSpPr>
              <a:spLocks noChangeArrowheads="1"/>
            </p:cNvSpPr>
            <p:nvPr/>
          </p:nvSpPr>
          <p:spPr bwMode="auto">
            <a:xfrm>
              <a:off x="6315075" y="3779838"/>
              <a:ext cx="101600" cy="115887"/>
            </a:xfrm>
            <a:prstGeom prst="ellipse">
              <a:avLst/>
            </a:prstGeom>
            <a:pattFill prst="wdDnDiag">
              <a:fgClr>
                <a:srgbClr val="FFC000"/>
              </a:fgClr>
              <a:bgClr>
                <a:schemeClr val="bg1"/>
              </a:bgClr>
            </a:pattFill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52715" name="Oval 679"/>
            <p:cNvSpPr>
              <a:spLocks noChangeArrowheads="1"/>
            </p:cNvSpPr>
            <p:nvPr/>
          </p:nvSpPr>
          <p:spPr bwMode="auto">
            <a:xfrm>
              <a:off x="6315075" y="3779838"/>
              <a:ext cx="101600" cy="115887"/>
            </a:xfrm>
            <a:prstGeom prst="ellipse">
              <a:avLst/>
            </a:prstGeom>
            <a:pattFill prst="wdDnDiag">
              <a:fgClr>
                <a:srgbClr val="FFC000"/>
              </a:fgClr>
              <a:bgClr>
                <a:schemeClr val="bg1"/>
              </a:bgClr>
            </a:pattFill>
            <a:ln w="14288">
              <a:solidFill>
                <a:srgbClr val="FFFF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altLang="fr-FR"/>
            </a:p>
          </p:txBody>
        </p:sp>
        <p:sp>
          <p:nvSpPr>
            <p:cNvPr id="152716" name="Line 713"/>
            <p:cNvSpPr>
              <a:spLocks noChangeShapeType="1"/>
            </p:cNvSpPr>
            <p:nvPr/>
          </p:nvSpPr>
          <p:spPr bwMode="auto">
            <a:xfrm>
              <a:off x="1303338" y="4849813"/>
              <a:ext cx="5622925" cy="0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717" name="Line 714"/>
            <p:cNvSpPr>
              <a:spLocks noChangeShapeType="1"/>
            </p:cNvSpPr>
            <p:nvPr/>
          </p:nvSpPr>
          <p:spPr bwMode="auto">
            <a:xfrm flipV="1">
              <a:off x="1303338" y="1716088"/>
              <a:ext cx="0" cy="3133725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47" name="Rectangle 228"/>
            <p:cNvSpPr>
              <a:spLocks noChangeArrowheads="1"/>
            </p:cNvSpPr>
            <p:nvPr/>
          </p:nvSpPr>
          <p:spPr bwMode="auto">
            <a:xfrm>
              <a:off x="1777901" y="4948238"/>
              <a:ext cx="179586" cy="221599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defRPr/>
              </a:pPr>
              <a:r>
                <a:rPr lang="fr-FR" altLang="fr-FR" sz="1200" smtClean="0">
                  <a:solidFill>
                    <a:schemeClr val="bg1"/>
                  </a:solidFill>
                  <a:latin typeface="+mj-lt"/>
                </a:rPr>
                <a:t>T1</a:t>
              </a:r>
            </a:p>
          </p:txBody>
        </p:sp>
        <p:sp>
          <p:nvSpPr>
            <p:cNvPr id="148" name="Rectangle 231"/>
            <p:cNvSpPr>
              <a:spLocks noChangeArrowheads="1"/>
            </p:cNvSpPr>
            <p:nvPr/>
          </p:nvSpPr>
          <p:spPr bwMode="auto">
            <a:xfrm>
              <a:off x="2849464" y="4948238"/>
              <a:ext cx="179586" cy="2215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wrap="none" lIns="0" tIns="0" rIns="0" bIns="0"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defRPr/>
              </a:pPr>
              <a:r>
                <a:rPr lang="fr-FR" altLang="fr-FR" sz="1200" dirty="0" smtClean="0">
                  <a:solidFill>
                    <a:schemeClr val="bg1"/>
                  </a:solidFill>
                  <a:latin typeface="+mj-lt"/>
                </a:rPr>
                <a:t>T2</a:t>
              </a:r>
            </a:p>
          </p:txBody>
        </p:sp>
        <p:sp>
          <p:nvSpPr>
            <p:cNvPr id="149" name="Rectangle 234"/>
            <p:cNvSpPr>
              <a:spLocks noChangeArrowheads="1"/>
            </p:cNvSpPr>
            <p:nvPr/>
          </p:nvSpPr>
          <p:spPr bwMode="auto">
            <a:xfrm>
              <a:off x="3910707" y="4948238"/>
              <a:ext cx="179586" cy="2215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wrap="none" lIns="0" tIns="0" rIns="0" bIns="0"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defRPr/>
              </a:pPr>
              <a:r>
                <a:rPr lang="fr-FR" altLang="fr-FR" sz="1200" dirty="0" smtClean="0">
                  <a:solidFill>
                    <a:schemeClr val="bg1"/>
                  </a:solidFill>
                  <a:latin typeface="+mj-lt"/>
                </a:rPr>
                <a:t>T3</a:t>
              </a:r>
            </a:p>
          </p:txBody>
        </p:sp>
        <p:sp>
          <p:nvSpPr>
            <p:cNvPr id="152721" name="Rectangle 237"/>
            <p:cNvSpPr>
              <a:spLocks noChangeArrowheads="1"/>
            </p:cNvSpPr>
            <p:nvPr/>
          </p:nvSpPr>
          <p:spPr bwMode="auto">
            <a:xfrm>
              <a:off x="5090555" y="4948238"/>
              <a:ext cx="115416" cy="2215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altLang="fr-FR" sz="1200"/>
                <a:t>A</a:t>
              </a:r>
            </a:p>
          </p:txBody>
        </p:sp>
        <p:sp>
          <p:nvSpPr>
            <p:cNvPr id="151" name="Rectangle 240"/>
            <p:cNvSpPr>
              <a:spLocks noChangeArrowheads="1"/>
            </p:cNvSpPr>
            <p:nvPr/>
          </p:nvSpPr>
          <p:spPr bwMode="auto">
            <a:xfrm>
              <a:off x="6134448" y="4948238"/>
              <a:ext cx="202504" cy="2215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/>
          </p:spPr>
          <p:txBody>
            <a:bodyPr wrap="none" lIns="0" tIns="0" rIns="0" bIns="0">
              <a:spAutoFit/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>
                <a:defRPr/>
              </a:pPr>
              <a:r>
                <a:rPr lang="fr-FR" altLang="fr-FR" sz="1200" dirty="0" smtClean="0">
                  <a:solidFill>
                    <a:schemeClr val="bg1"/>
                  </a:solidFill>
                  <a:latin typeface="+mj-lt"/>
                </a:rPr>
                <a:t>PP</a:t>
              </a:r>
            </a:p>
          </p:txBody>
        </p:sp>
        <p:sp>
          <p:nvSpPr>
            <p:cNvPr id="152" name="ZoneTexte 2635"/>
            <p:cNvSpPr txBox="1">
              <a:spLocks noChangeArrowheads="1"/>
            </p:cNvSpPr>
            <p:nvPr/>
          </p:nvSpPr>
          <p:spPr bwMode="auto">
            <a:xfrm>
              <a:off x="7850188" y="2143125"/>
              <a:ext cx="887412" cy="33239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1200" dirty="0" smtClean="0">
                  <a:solidFill>
                    <a:schemeClr val="bg1"/>
                  </a:solidFill>
                  <a:latin typeface="+mn-lt"/>
                </a:rPr>
                <a:t>Avec </a:t>
              </a:r>
              <a:r>
                <a:rPr lang="en-US" sz="1200" dirty="0">
                  <a:solidFill>
                    <a:schemeClr val="bg1"/>
                  </a:solidFill>
                  <a:latin typeface="+mn-lt"/>
                </a:rPr>
                <a:t>TDF</a:t>
              </a:r>
            </a:p>
          </p:txBody>
        </p:sp>
        <p:sp>
          <p:nvSpPr>
            <p:cNvPr id="153" name="ZoneTexte 730"/>
            <p:cNvSpPr txBox="1">
              <a:spLocks noChangeArrowheads="1"/>
            </p:cNvSpPr>
            <p:nvPr/>
          </p:nvSpPr>
          <p:spPr bwMode="auto">
            <a:xfrm>
              <a:off x="7850188" y="2389188"/>
              <a:ext cx="1041400" cy="33239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fr-FR" sz="1200" dirty="0" smtClean="0">
                  <a:solidFill>
                    <a:schemeClr val="bg1"/>
                  </a:solidFill>
                  <a:latin typeface="+mn-lt"/>
                </a:rPr>
                <a:t>Sans </a:t>
              </a:r>
              <a:r>
                <a:rPr lang="fr-FR" sz="1200" dirty="0">
                  <a:solidFill>
                    <a:schemeClr val="bg1"/>
                  </a:solidFill>
                  <a:latin typeface="+mn-lt"/>
                </a:rPr>
                <a:t>TDF</a:t>
              </a:r>
            </a:p>
          </p:txBody>
        </p:sp>
        <p:sp>
          <p:nvSpPr>
            <p:cNvPr id="154" name="Rectangle 153"/>
            <p:cNvSpPr/>
            <p:nvPr/>
          </p:nvSpPr>
          <p:spPr bwMode="auto">
            <a:xfrm>
              <a:off x="7140575" y="2159000"/>
              <a:ext cx="669925" cy="247650"/>
            </a:xfrm>
            <a:prstGeom prst="rect">
              <a:avLst/>
            </a:prstGeom>
            <a:solidFill>
              <a:srgbClr val="333399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solidFill>
                  <a:schemeClr val="bg1"/>
                </a:solidFill>
              </a:endParaRPr>
            </a:p>
          </p:txBody>
        </p:sp>
        <p:sp>
          <p:nvSpPr>
            <p:cNvPr id="155" name="Rectangle 154"/>
            <p:cNvSpPr/>
            <p:nvPr/>
          </p:nvSpPr>
          <p:spPr bwMode="auto">
            <a:xfrm>
              <a:off x="7140575" y="2411413"/>
              <a:ext cx="669925" cy="247650"/>
            </a:xfrm>
            <a:prstGeom prst="rect">
              <a:avLst/>
            </a:prstGeom>
            <a:pattFill prst="wdDnDiag">
              <a:fgClr>
                <a:schemeClr val="bg1"/>
              </a:fgClr>
              <a:bgClr>
                <a:srgbClr val="000090"/>
              </a:bgClr>
            </a:patt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>
                <a:ln>
                  <a:solidFill>
                    <a:srgbClr val="C10002"/>
                  </a:solidFill>
                </a:ln>
                <a:solidFill>
                  <a:schemeClr val="bg1"/>
                </a:solidFill>
              </a:endParaRPr>
            </a:p>
          </p:txBody>
        </p:sp>
        <p:sp>
          <p:nvSpPr>
            <p:cNvPr id="152727" name="Rectangle 228"/>
            <p:cNvSpPr>
              <a:spLocks noChangeArrowheads="1"/>
            </p:cNvSpPr>
            <p:nvPr/>
          </p:nvSpPr>
          <p:spPr bwMode="auto">
            <a:xfrm>
              <a:off x="1509113" y="5210175"/>
              <a:ext cx="213926" cy="2215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altLang="fr-FR" sz="1200"/>
                <a:t> 10</a:t>
              </a:r>
            </a:p>
          </p:txBody>
        </p:sp>
        <p:sp>
          <p:nvSpPr>
            <p:cNvPr id="152728" name="Rectangle 228"/>
            <p:cNvSpPr>
              <a:spLocks noChangeArrowheads="1"/>
            </p:cNvSpPr>
            <p:nvPr/>
          </p:nvSpPr>
          <p:spPr bwMode="auto">
            <a:xfrm>
              <a:off x="2018646" y="5210175"/>
              <a:ext cx="171171" cy="2215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altLang="fr-FR" sz="1200"/>
                <a:t>21</a:t>
              </a:r>
            </a:p>
          </p:txBody>
        </p:sp>
        <p:sp>
          <p:nvSpPr>
            <p:cNvPr id="152729" name="Rectangle 228"/>
            <p:cNvSpPr>
              <a:spLocks noChangeArrowheads="1"/>
            </p:cNvSpPr>
            <p:nvPr/>
          </p:nvSpPr>
          <p:spPr bwMode="auto">
            <a:xfrm>
              <a:off x="2594114" y="5210175"/>
              <a:ext cx="171171" cy="2215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altLang="fr-FR" sz="1200"/>
                <a:t>30</a:t>
              </a:r>
            </a:p>
          </p:txBody>
        </p:sp>
        <p:sp>
          <p:nvSpPr>
            <p:cNvPr id="152730" name="Rectangle 228"/>
            <p:cNvSpPr>
              <a:spLocks noChangeArrowheads="1"/>
            </p:cNvSpPr>
            <p:nvPr/>
          </p:nvSpPr>
          <p:spPr bwMode="auto">
            <a:xfrm>
              <a:off x="3085446" y="5210175"/>
              <a:ext cx="171171" cy="2215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altLang="fr-FR" sz="1200"/>
                <a:t>44</a:t>
              </a:r>
            </a:p>
          </p:txBody>
        </p:sp>
        <p:sp>
          <p:nvSpPr>
            <p:cNvPr id="152731" name="Rectangle 228"/>
            <p:cNvSpPr>
              <a:spLocks noChangeArrowheads="1"/>
            </p:cNvSpPr>
            <p:nvPr/>
          </p:nvSpPr>
          <p:spPr bwMode="auto">
            <a:xfrm>
              <a:off x="3656946" y="5210175"/>
              <a:ext cx="171171" cy="2215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altLang="fr-FR" sz="1200"/>
                <a:t>34</a:t>
              </a:r>
            </a:p>
          </p:txBody>
        </p:sp>
        <p:sp>
          <p:nvSpPr>
            <p:cNvPr id="152732" name="Rectangle 228"/>
            <p:cNvSpPr>
              <a:spLocks noChangeArrowheads="1"/>
            </p:cNvSpPr>
            <p:nvPr/>
          </p:nvSpPr>
          <p:spPr bwMode="auto">
            <a:xfrm>
              <a:off x="4134784" y="5210175"/>
              <a:ext cx="171171" cy="2215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altLang="fr-FR" sz="1200"/>
                <a:t>49</a:t>
              </a:r>
            </a:p>
          </p:txBody>
        </p:sp>
        <p:sp>
          <p:nvSpPr>
            <p:cNvPr id="152733" name="Rectangle 228"/>
            <p:cNvSpPr>
              <a:spLocks noChangeArrowheads="1"/>
            </p:cNvSpPr>
            <p:nvPr/>
          </p:nvSpPr>
          <p:spPr bwMode="auto">
            <a:xfrm>
              <a:off x="4836459" y="5210175"/>
              <a:ext cx="171171" cy="2215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altLang="fr-FR" sz="1200"/>
                <a:t>18</a:t>
              </a:r>
            </a:p>
          </p:txBody>
        </p:sp>
        <p:sp>
          <p:nvSpPr>
            <p:cNvPr id="152734" name="Rectangle 228"/>
            <p:cNvSpPr>
              <a:spLocks noChangeArrowheads="1"/>
            </p:cNvSpPr>
            <p:nvPr/>
          </p:nvSpPr>
          <p:spPr bwMode="auto">
            <a:xfrm>
              <a:off x="5298421" y="5210175"/>
              <a:ext cx="171171" cy="2215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altLang="fr-FR" sz="1200"/>
                <a:t>30</a:t>
              </a:r>
            </a:p>
          </p:txBody>
        </p:sp>
        <p:sp>
          <p:nvSpPr>
            <p:cNvPr id="152735" name="Rectangle 228"/>
            <p:cNvSpPr>
              <a:spLocks noChangeArrowheads="1"/>
            </p:cNvSpPr>
            <p:nvPr/>
          </p:nvSpPr>
          <p:spPr bwMode="auto">
            <a:xfrm>
              <a:off x="5894527" y="5210175"/>
              <a:ext cx="171171" cy="2215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altLang="fr-FR" sz="1200"/>
                <a:t>19</a:t>
              </a:r>
            </a:p>
          </p:txBody>
        </p:sp>
        <p:sp>
          <p:nvSpPr>
            <p:cNvPr id="152736" name="Rectangle 228"/>
            <p:cNvSpPr>
              <a:spLocks noChangeArrowheads="1"/>
            </p:cNvSpPr>
            <p:nvPr/>
          </p:nvSpPr>
          <p:spPr bwMode="auto">
            <a:xfrm>
              <a:off x="6379508" y="5210175"/>
              <a:ext cx="171171" cy="2215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fr-FR" altLang="fr-FR" sz="1200"/>
                <a:t>26</a:t>
              </a:r>
            </a:p>
          </p:txBody>
        </p:sp>
        <p:sp>
          <p:nvSpPr>
            <p:cNvPr id="167" name="ZoneTexte 730"/>
            <p:cNvSpPr txBox="1">
              <a:spLocks noChangeArrowheads="1"/>
            </p:cNvSpPr>
            <p:nvPr/>
          </p:nvSpPr>
          <p:spPr bwMode="auto">
            <a:xfrm>
              <a:off x="7850188" y="3311525"/>
              <a:ext cx="798512" cy="33239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fr-FR" sz="1200" dirty="0" smtClean="0">
                  <a:solidFill>
                    <a:schemeClr val="bg1"/>
                  </a:solidFill>
                  <a:latin typeface="+mn-lt"/>
                </a:rPr>
                <a:t>Médiane</a:t>
              </a:r>
              <a:endParaRPr lang="fr-FR" sz="12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168" name="Rectangle 2636"/>
            <p:cNvSpPr>
              <a:spLocks noChangeArrowheads="1"/>
            </p:cNvSpPr>
            <p:nvPr/>
          </p:nvSpPr>
          <p:spPr bwMode="auto">
            <a:xfrm>
              <a:off x="7124700" y="3313113"/>
              <a:ext cx="685800" cy="246062"/>
            </a:xfrm>
            <a:prstGeom prst="rect">
              <a:avLst/>
            </a:prstGeom>
            <a:noFill/>
            <a:ln w="25400">
              <a:solidFill>
                <a:srgbClr val="FFFF00"/>
              </a:solidFill>
              <a:miter lim="800000"/>
              <a:headEnd/>
              <a:tailEnd/>
            </a:ln>
            <a:extLst/>
          </p:spPr>
          <p:txBody>
            <a:bodyPr anchor="ctr"/>
            <a:lstStyle/>
            <a:p>
              <a:pPr algn="ctr"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169" name="Rectangle 733"/>
            <p:cNvSpPr>
              <a:spLocks noChangeArrowheads="1"/>
            </p:cNvSpPr>
            <p:nvPr/>
          </p:nvSpPr>
          <p:spPr bwMode="auto">
            <a:xfrm>
              <a:off x="7124700" y="3565525"/>
              <a:ext cx="685800" cy="246063"/>
            </a:xfrm>
            <a:prstGeom prst="rect">
              <a:avLst/>
            </a:prstGeom>
            <a:noFill/>
            <a:ln w="25400">
              <a:solidFill>
                <a:srgbClr val="FFFF00"/>
              </a:solidFill>
              <a:miter lim="800000"/>
              <a:headEnd/>
              <a:tailEnd/>
            </a:ln>
            <a:extLst/>
          </p:spPr>
          <p:txBody>
            <a:bodyPr anchor="ctr"/>
            <a:lstStyle/>
            <a:p>
              <a:pPr algn="ctr">
                <a:defRPr/>
              </a:pPr>
              <a:endParaRPr lang="fr-FR">
                <a:latin typeface="+mn-lt"/>
                <a:cs typeface="+mn-cs"/>
              </a:endParaRPr>
            </a:p>
          </p:txBody>
        </p:sp>
        <p:sp>
          <p:nvSpPr>
            <p:cNvPr id="170" name="ZoneTexte 730"/>
            <p:cNvSpPr txBox="1">
              <a:spLocks noChangeArrowheads="1"/>
            </p:cNvSpPr>
            <p:nvPr/>
          </p:nvSpPr>
          <p:spPr bwMode="auto">
            <a:xfrm>
              <a:off x="7850188" y="3624262"/>
              <a:ext cx="798512" cy="33239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fr-FR" sz="1200" dirty="0" smtClean="0">
                  <a:solidFill>
                    <a:schemeClr val="bg1"/>
                  </a:solidFill>
                  <a:latin typeface="+mn-lt"/>
                </a:rPr>
                <a:t>25 %</a:t>
              </a:r>
              <a:endParaRPr lang="fr-FR" sz="12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171" name="ZoneTexte 730"/>
            <p:cNvSpPr txBox="1">
              <a:spLocks noChangeArrowheads="1"/>
            </p:cNvSpPr>
            <p:nvPr/>
          </p:nvSpPr>
          <p:spPr bwMode="auto">
            <a:xfrm>
              <a:off x="7850188" y="3048000"/>
              <a:ext cx="798512" cy="33239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fr-FR" sz="1200" dirty="0" smtClean="0">
                  <a:solidFill>
                    <a:schemeClr val="bg1"/>
                  </a:solidFill>
                  <a:latin typeface="+mn-lt"/>
                </a:rPr>
                <a:t>75 %</a:t>
              </a:r>
              <a:endParaRPr lang="fr-FR" sz="12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172" name="Line 203"/>
            <p:cNvSpPr>
              <a:spLocks noChangeShapeType="1"/>
            </p:cNvSpPr>
            <p:nvPr/>
          </p:nvSpPr>
          <p:spPr bwMode="auto">
            <a:xfrm flipH="1">
              <a:off x="7486650" y="2938463"/>
              <a:ext cx="9525" cy="341312"/>
            </a:xfrm>
            <a:prstGeom prst="line">
              <a:avLst/>
            </a:prstGeom>
            <a:noFill/>
            <a:ln w="28575" cmpd="sng">
              <a:solidFill>
                <a:srgbClr val="FFFF00"/>
              </a:solidFill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73" name="Line 205"/>
            <p:cNvSpPr>
              <a:spLocks noChangeShapeType="1"/>
            </p:cNvSpPr>
            <p:nvPr/>
          </p:nvSpPr>
          <p:spPr bwMode="auto">
            <a:xfrm>
              <a:off x="7505700" y="3829050"/>
              <a:ext cx="0" cy="165100"/>
            </a:xfrm>
            <a:prstGeom prst="line">
              <a:avLst/>
            </a:prstGeom>
            <a:noFill/>
            <a:ln w="28575" cmpd="sng">
              <a:solidFill>
                <a:srgbClr val="FFFF00"/>
              </a:solidFill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74" name="Line 206"/>
            <p:cNvSpPr>
              <a:spLocks noChangeShapeType="1"/>
            </p:cNvSpPr>
            <p:nvPr/>
          </p:nvSpPr>
          <p:spPr bwMode="auto">
            <a:xfrm>
              <a:off x="7432675" y="3997325"/>
              <a:ext cx="144463" cy="0"/>
            </a:xfrm>
            <a:prstGeom prst="line">
              <a:avLst/>
            </a:prstGeom>
            <a:noFill/>
            <a:ln w="28575" cmpd="sng">
              <a:solidFill>
                <a:srgbClr val="FFFF00"/>
              </a:solidFill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75" name="Line 207"/>
            <p:cNvSpPr>
              <a:spLocks noChangeShapeType="1"/>
            </p:cNvSpPr>
            <p:nvPr/>
          </p:nvSpPr>
          <p:spPr bwMode="auto">
            <a:xfrm>
              <a:off x="7424738" y="2933700"/>
              <a:ext cx="142875" cy="0"/>
            </a:xfrm>
            <a:prstGeom prst="line">
              <a:avLst/>
            </a:prstGeom>
            <a:noFill/>
            <a:ln w="28575" cmpd="sng">
              <a:solidFill>
                <a:srgbClr val="FFFF00"/>
              </a:solidFill>
              <a:round/>
              <a:headEnd/>
              <a:tailEnd/>
            </a:ln>
            <a:effectLst/>
            <a:extLst/>
          </p:spPr>
          <p:txBody>
            <a:bodyPr/>
            <a:lstStyle/>
            <a:p>
              <a:pPr>
                <a:defRPr/>
              </a:pPr>
              <a:endParaRPr lang="fr-FR">
                <a:latin typeface="+mn-lt"/>
              </a:endParaRPr>
            </a:p>
          </p:txBody>
        </p:sp>
        <p:sp>
          <p:nvSpPr>
            <p:cNvPr id="176" name="ZoneTexte 730"/>
            <p:cNvSpPr txBox="1">
              <a:spLocks noChangeArrowheads="1"/>
            </p:cNvSpPr>
            <p:nvPr/>
          </p:nvSpPr>
          <p:spPr bwMode="auto">
            <a:xfrm>
              <a:off x="7850188" y="2719388"/>
              <a:ext cx="798512" cy="33239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fr-FR" sz="1200" dirty="0" smtClean="0">
                  <a:solidFill>
                    <a:schemeClr val="bg1"/>
                  </a:solidFill>
                  <a:latin typeface="+mn-lt"/>
                </a:rPr>
                <a:t>95 %</a:t>
              </a:r>
              <a:endParaRPr lang="fr-FR" sz="12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177" name="ZoneTexte 730"/>
            <p:cNvSpPr txBox="1">
              <a:spLocks noChangeArrowheads="1"/>
            </p:cNvSpPr>
            <p:nvPr/>
          </p:nvSpPr>
          <p:spPr bwMode="auto">
            <a:xfrm>
              <a:off x="7850188" y="3870325"/>
              <a:ext cx="798512" cy="33239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fr-FR" sz="1200" dirty="0" smtClean="0">
                  <a:solidFill>
                    <a:schemeClr val="bg1"/>
                  </a:solidFill>
                  <a:latin typeface="+mn-lt"/>
                </a:rPr>
                <a:t>5 %</a:t>
              </a:r>
              <a:endParaRPr lang="fr-FR" sz="1200" dirty="0">
                <a:solidFill>
                  <a:schemeClr val="bg1"/>
                </a:solidFill>
                <a:latin typeface="+mn-lt"/>
              </a:endParaRPr>
            </a:p>
          </p:txBody>
        </p:sp>
        <p:sp>
          <p:nvSpPr>
            <p:cNvPr id="152748" name="Rectangle 228"/>
            <p:cNvSpPr>
              <a:spLocks noChangeArrowheads="1"/>
            </p:cNvSpPr>
            <p:nvPr/>
          </p:nvSpPr>
          <p:spPr bwMode="auto">
            <a:xfrm>
              <a:off x="828675" y="5210175"/>
              <a:ext cx="218209" cy="2215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altLang="fr-FR" sz="1200"/>
                <a:t>n = </a:t>
              </a:r>
            </a:p>
          </p:txBody>
        </p:sp>
        <p:sp>
          <p:nvSpPr>
            <p:cNvPr id="152749" name="Line 535"/>
            <p:cNvSpPr>
              <a:spLocks noChangeShapeType="1"/>
            </p:cNvSpPr>
            <p:nvPr/>
          </p:nvSpPr>
          <p:spPr bwMode="auto">
            <a:xfrm>
              <a:off x="3505200" y="4849813"/>
              <a:ext cx="0" cy="71437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750" name="Line 535"/>
            <p:cNvSpPr>
              <a:spLocks noChangeShapeType="1"/>
            </p:cNvSpPr>
            <p:nvPr/>
          </p:nvSpPr>
          <p:spPr bwMode="auto">
            <a:xfrm>
              <a:off x="4600575" y="4849813"/>
              <a:ext cx="0" cy="71437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751" name="Line 535"/>
            <p:cNvSpPr>
              <a:spLocks noChangeShapeType="1"/>
            </p:cNvSpPr>
            <p:nvPr/>
          </p:nvSpPr>
          <p:spPr bwMode="auto">
            <a:xfrm>
              <a:off x="5694363" y="4849813"/>
              <a:ext cx="0" cy="71437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52752" name="Line 535"/>
            <p:cNvSpPr>
              <a:spLocks noChangeShapeType="1"/>
            </p:cNvSpPr>
            <p:nvPr/>
          </p:nvSpPr>
          <p:spPr bwMode="auto">
            <a:xfrm>
              <a:off x="6789738" y="4849813"/>
              <a:ext cx="0" cy="71437"/>
            </a:xfrm>
            <a:prstGeom prst="line">
              <a:avLst/>
            </a:prstGeom>
            <a:noFill/>
            <a:ln w="127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</p:grp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Etude prospective (Hollande)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57201" y="2455333"/>
            <a:ext cx="8507413" cy="2922324"/>
          </a:xfrm>
        </p:spPr>
        <p:txBody>
          <a:bodyPr/>
          <a:lstStyle/>
          <a:p>
            <a:r>
              <a:rPr lang="fr-FR" dirty="0" smtClean="0"/>
              <a:t>29 patientes, multicentrique</a:t>
            </a:r>
          </a:p>
          <a:p>
            <a:r>
              <a:rPr lang="fr-FR" dirty="0" smtClean="0"/>
              <a:t>Comparer les concentrations d’ATV au 3 trimestres</a:t>
            </a:r>
          </a:p>
          <a:p>
            <a:pPr lvl="1"/>
            <a:r>
              <a:rPr lang="fr-FR" dirty="0" smtClean="0"/>
              <a:t>Déterminations « intensives » : 10 points 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04840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MTOOLS" val="&lt;WMTools ver=&quot;1.0&quot;&gt;&lt;Timings time=&quot;03/08/2005 15:03:22&quot;&gt;&lt;Slide id=&quot;258&quot; dur=&quot;.922&quot;/&gt;&lt;Slide id=&quot;280&quot; dur=&quot;.563&quot;/&gt;&lt;Slide id=&quot;281&quot; dur=&quot;.343&quot;/&gt;&lt;Slide id=&quot;282&quot; dur=&quot;.266&quot;/&gt;&lt;Slide id=&quot;283&quot; dur=&quot;.328&quot;/&gt;&lt;Slide id=&quot;282&quot; dur=&quot;.141&quot;/&gt;&lt;Slide id=&quot;281&quot; dur=&quot;.078&quot;/&gt;&lt;Slide id=&quot;280&quot; dur=&quot;.187&quot;/&gt;&lt;Slide id=&quot;258&quot; dur=&quot;.454&quot;/&gt;&lt;/Timings&gt;&lt;/WMTools&gt;"/>
  <p:tag name="ARTICULATE_SLIDE_COUNT" val="225"/>
  <p:tag name="ARTICULATE_SLIDE_THUMBNAIL_REFRESH" val="1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CROI 2014">
  <a:themeElements>
    <a:clrScheme name="EACS 2007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ACS 2007">
      <a:majorFont>
        <a:latin typeface="Arial"/>
        <a:ea typeface=""/>
        <a:cs typeface="Arial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ACS 2007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CS 2007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CS 2007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CS 2007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CS 2007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CS 2007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CS 2007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CS 2007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CS 2007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CS 2007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CS 2007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CS 2007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Médian.thmx</Template>
  <TotalTime>4976</TotalTime>
  <Words>2825</Words>
  <Application>Microsoft Macintosh PowerPoint</Application>
  <PresentationFormat>Présentation à l'écran (16:10)</PresentationFormat>
  <Paragraphs>788</Paragraphs>
  <Slides>39</Slides>
  <Notes>16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39</vt:i4>
      </vt:variant>
    </vt:vector>
  </HeadingPairs>
  <TitlesOfParts>
    <vt:vector size="40" baseType="lpstr">
      <vt:lpstr>CROI 2014</vt:lpstr>
      <vt:lpstr>Présentation PowerPoint</vt:lpstr>
      <vt:lpstr>L’excellent site Internet du COREVIH !</vt:lpstr>
      <vt:lpstr>Retrouver l’actualité des grands congrès dans les minutes qui suivent la fin des sessions</vt:lpstr>
      <vt:lpstr>Présentation PowerPoint</vt:lpstr>
      <vt:lpstr>Quelles sont les questions actuelles ?</vt:lpstr>
      <vt:lpstr>Présentation PowerPoint</vt:lpstr>
      <vt:lpstr>Etude rétrospective (France)</vt:lpstr>
      <vt:lpstr>ATV/r et grossesse (2)</vt:lpstr>
      <vt:lpstr>Etude prospective (Hollande)</vt:lpstr>
      <vt:lpstr>ATV/r et grossesse (2)</vt:lpstr>
      <vt:lpstr>Présentation PowerPoint</vt:lpstr>
      <vt:lpstr>DRV/r (800/100 mg qd) et grossesse</vt:lpstr>
      <vt:lpstr>Présentation PowerPoint</vt:lpstr>
      <vt:lpstr>RAL et grossesse </vt:lpstr>
      <vt:lpstr>Présentation PowerPoint</vt:lpstr>
      <vt:lpstr>Quelques essais (1)</vt:lpstr>
      <vt:lpstr>Quelques essais (2) : ANRS 12174</vt:lpstr>
      <vt:lpstr>l'option B+ !!!!</vt:lpstr>
      <vt:lpstr>PTME : c'est l'option B+ qui doit prévaloir (2)  Ses avantages</vt:lpstr>
      <vt:lpstr>Présentation PowerPoint</vt:lpstr>
      <vt:lpstr>Dexa scan chez le nouveau-né…</vt:lpstr>
      <vt:lpstr>Présentation PowerPoint</vt:lpstr>
      <vt:lpstr>Deux essais « STRATEGY »</vt:lpstr>
      <vt:lpstr>Deux essais « STRATEGY »</vt:lpstr>
      <vt:lpstr>Présentation PowerPoint</vt:lpstr>
      <vt:lpstr>Essai Pivot (an english one)</vt:lpstr>
      <vt:lpstr>Présentation PowerPoint</vt:lpstr>
      <vt:lpstr>Présentation PowerPoint</vt:lpstr>
      <vt:lpstr>Doravirine (MK-1439)</vt:lpstr>
      <vt:lpstr>Présentation PowerPoint</vt:lpstr>
      <vt:lpstr>Etude PARTNER : risque de transmission  du VIH au sein de couples sérodifférents (1) </vt:lpstr>
      <vt:lpstr>Etude PARTNER : risque de transmission  du VIH au sein de couples sérodifférents (2) </vt:lpstr>
      <vt:lpstr>Etude PARTNER : risque de transmission  du VIH au sein de couples sérodifférents (4) </vt:lpstr>
      <vt:lpstr>Pourquoi l’étude Partner est essentielle</vt:lpstr>
      <vt:lpstr>Présentation PowerPoint</vt:lpstr>
      <vt:lpstr>GSK744 LP (injection IM)</vt:lpstr>
      <vt:lpstr>Présentation PowerPoint</vt:lpstr>
      <vt:lpstr>L’auto-test au Malawi</vt:lpstr>
      <vt:lpstr>Présentation PowerPoint</vt:lpstr>
    </vt:vector>
  </TitlesOfParts>
  <Company>AEI - www.aei.fr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Meilleur de la CROI 2014</dc:title>
  <dc:creator>C. Charpentier, B. Hoen, G. Peytavin, F. Raffi, J. Reynes</dc:creator>
  <cp:keywords>Version 2</cp:keywords>
  <cp:lastModifiedBy>Cédric Arvieux</cp:lastModifiedBy>
  <cp:revision>855</cp:revision>
  <cp:lastPrinted>2014-03-14T10:50:54Z</cp:lastPrinted>
  <dcterms:created xsi:type="dcterms:W3CDTF">2005-01-17T22:37:16Z</dcterms:created>
  <dcterms:modified xsi:type="dcterms:W3CDTF">2014-04-09T21:08:14Z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C9503166-E943-4CBD-8269-3FB063098C4F</vt:lpwstr>
  </property>
  <property fmtid="{D5CDD505-2E9C-101B-9397-08002B2CF9AE}" pid="3" name="ArticulatePath">
    <vt:lpwstr>CCDias-13032014-Version relue FRGPBHJR</vt:lpwstr>
  </property>
</Properties>
</file>