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1pPr>
    <a:lvl2pPr marL="1953158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2pPr>
    <a:lvl3pPr marL="3906317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3pPr>
    <a:lvl4pPr marL="5859475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4pPr>
    <a:lvl5pPr marL="7812634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5pPr>
    <a:lvl6pPr marL="9765792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6pPr>
    <a:lvl7pPr marL="11718950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7pPr>
    <a:lvl8pPr marL="13672109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8pPr>
    <a:lvl9pPr marL="15625267" algn="l" defTabSz="3906317" rtl="0" eaLnBrk="1" latinLnBrk="0" hangingPunct="1">
      <a:defRPr sz="76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000"/>
    <p:restoredTop sz="94268"/>
  </p:normalViewPr>
  <p:slideViewPr>
    <p:cSldViewPr snapToGrid="0" snapToObjects="1">
      <p:cViewPr>
        <p:scale>
          <a:sx n="30" d="100"/>
          <a:sy n="30" d="100"/>
        </p:scale>
        <p:origin x="-144" y="-1856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eltung/Desktop/Elyse's%20main%20file/Elyse's%20stuff/Work%20stuff/Kelley-Ross/HIV%20PrEP/Data/PrEP%20Data%20Collection%2009.30.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eltung/Desktop/Elyse's%20main%20file/Elyse's%20stuff/Work%20stuff/Kelley-Ross/HIV%20PrEP/Data/PrEP%20Data%20Collection%2009.30.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Financial</a:t>
            </a:r>
            <a:r>
              <a:rPr lang="en-US" sz="3600" baseline="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Sustainability</a:t>
            </a:r>
            <a:endParaRPr lang="en-US" sz="3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'APhA charts'!$C$10</c:f>
              <c:strCache>
                <c:ptCount val="1"/>
                <c:pt idx="0">
                  <c:v>GP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5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noFill/>
              </a:ln>
              <a:effectLst/>
            </c:spPr>
          </c:marker>
          <c:trendline>
            <c:spPr>
              <a:ln w="63500" cap="rnd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'APhA charts'!$B$11:$B$23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</c:numCache>
            </c:numRef>
          </c:xVal>
          <c:yVal>
            <c:numRef>
              <c:f>'APhA charts'!$D$11:$D$23</c:f>
              <c:numCache>
                <c:formatCode>General</c:formatCode>
                <c:ptCount val="13"/>
                <c:pt idx="0">
                  <c:v>-0.98950375</c:v>
                </c:pt>
                <c:pt idx="1">
                  <c:v>-0.917221730769231</c:v>
                </c:pt>
                <c:pt idx="2">
                  <c:v>-0.813131057692308</c:v>
                </c:pt>
                <c:pt idx="3">
                  <c:v>-0.639077596153846</c:v>
                </c:pt>
                <c:pt idx="4">
                  <c:v>-0.623616346153846</c:v>
                </c:pt>
                <c:pt idx="5">
                  <c:v>-0.485160576923077</c:v>
                </c:pt>
                <c:pt idx="6">
                  <c:v>-0.335051923076923</c:v>
                </c:pt>
                <c:pt idx="7">
                  <c:v>-0.316683653846154</c:v>
                </c:pt>
                <c:pt idx="8">
                  <c:v>-0.142957692307691</c:v>
                </c:pt>
                <c:pt idx="9">
                  <c:v>0.192425961538463</c:v>
                </c:pt>
                <c:pt idx="10">
                  <c:v>0.0657384615384617</c:v>
                </c:pt>
                <c:pt idx="11">
                  <c:v>0.262933653846152</c:v>
                </c:pt>
                <c:pt idx="12">
                  <c:v>0.678958836538461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04038928"/>
        <c:axId val="-2077101104"/>
      </c:scatterChart>
      <c:valAx>
        <c:axId val="-2004038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 sz="280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rPr>
                  <a:t>Months</a:t>
                </a:r>
                <a:r>
                  <a:rPr lang="en-US" sz="28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rPr>
                  <a:t> Clinic in Operation</a:t>
                </a:r>
                <a:endParaRPr lang="en-US" sz="2800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endParaRP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noFill/>
          <a:ln w="88900" cap="flat" cmpd="sng" algn="ctr">
            <a:solidFill>
              <a:srgbClr val="FF9300"/>
            </a:solidFill>
            <a:round/>
          </a:ln>
          <a:effectLst/>
        </c:spPr>
        <c:txPr>
          <a:bodyPr rot="0" vert="horz"/>
          <a:lstStyle/>
          <a:p>
            <a:pPr>
              <a:defRPr sz="2800" b="0" i="0" u="none" strike="noStrike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2077101104"/>
        <c:crosses val="autoZero"/>
        <c:crossBetween val="midCat"/>
        <c:minorUnit val="0.5"/>
      </c:valAx>
      <c:valAx>
        <c:axId val="-207710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 sz="2800" dirty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rPr>
                  <a:t>Rate</a:t>
                </a:r>
                <a:r>
                  <a:rPr lang="en-US" sz="2800" baseline="0" dirty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rPr>
                  <a:t> of </a:t>
                </a:r>
                <a:r>
                  <a:rPr lang="en-US" sz="2800" baseline="0" dirty="0" smtClean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rPr>
                  <a:t>Sustainability</a:t>
                </a:r>
              </a:p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 sz="2000" baseline="0" dirty="0" smtClean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rPr>
                  <a:t>(revenue/operation costs)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200403892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Patient</a:t>
            </a:r>
            <a:r>
              <a:rPr lang="en-US" sz="3600" b="1" baseline="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Intake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'APhA charts'!$C$1</c:f>
              <c:strCache>
                <c:ptCount val="1"/>
                <c:pt idx="0">
                  <c:v>contacted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.0"/>
                  <c:y val="0.00981850835211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'APhA charts'!$A$2:$B$5</c:f>
              <c:strCache>
                <c:ptCount val="4"/>
                <c:pt idx="0">
                  <c:v>Contacted Clinic</c:v>
                </c:pt>
                <c:pt idx="1">
                  <c:v>Seen in Clinic</c:v>
                </c:pt>
                <c:pt idx="2">
                  <c:v>Initiated PrEP</c:v>
                </c:pt>
                <c:pt idx="3">
                  <c:v>Existing PCP</c:v>
                </c:pt>
              </c:strCache>
            </c:strRef>
          </c:cat>
          <c:val>
            <c:numRef>
              <c:f>'APhA charts'!$C$2:$C$5</c:f>
              <c:numCache>
                <c:formatCode>General</c:formatCode>
                <c:ptCount val="4"/>
                <c:pt idx="0">
                  <c:v>373.0</c:v>
                </c:pt>
                <c:pt idx="1">
                  <c:v>251.0</c:v>
                </c:pt>
                <c:pt idx="2">
                  <c:v>245.0</c:v>
                </c:pt>
                <c:pt idx="3">
                  <c:v>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5780080"/>
        <c:axId val="-2144155872"/>
      </c:barChart>
      <c:catAx>
        <c:axId val="214578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2144155872"/>
        <c:crosses val="autoZero"/>
        <c:auto val="1"/>
        <c:lblAlgn val="ctr"/>
        <c:lblOffset val="100"/>
        <c:noMultiLvlLbl val="0"/>
      </c:catAx>
      <c:valAx>
        <c:axId val="-214415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r>
                  <a:rPr lang="en-US" sz="2800" b="0" baseline="0" dirty="0" smtClean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rPr>
                  <a:t>Patients</a:t>
                </a:r>
              </a:p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en-US" sz="2800" b="0" dirty="0">
                  <a:solidFill>
                    <a:schemeClr val="tx1"/>
                  </a:solidFill>
                  <a:latin typeface="Helvetica" charset="0"/>
                  <a:ea typeface="Helvetica" charset="0"/>
                  <a:cs typeface="Helvetica" charset="0"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2145780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4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9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7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9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5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1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6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5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3A77-15B1-2948-8679-02E492C2DE63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4E65-F679-0545-BEBF-A9F0B85BF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57"/>
          <p:cNvSpPr txBox="1">
            <a:spLocks noChangeArrowheads="1"/>
          </p:cNvSpPr>
          <p:nvPr/>
        </p:nvSpPr>
        <p:spPr bwMode="auto">
          <a:xfrm>
            <a:off x="4157033" y="1087073"/>
            <a:ext cx="42892334" cy="375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509" b="1" dirty="0" smtClean="0">
                <a:latin typeface="Helvetica Neue" charset="0"/>
                <a:ea typeface="Helvetica Neue" charset="0"/>
                <a:cs typeface="Helvetica Neue" charset="0"/>
              </a:rPr>
              <a:t>Feasibility of a pharmacist-run HIV </a:t>
            </a:r>
            <a:r>
              <a:rPr lang="en-US" altLang="en-US" sz="8509" b="1" dirty="0" err="1" smtClean="0">
                <a:latin typeface="Helvetica Neue" charset="0"/>
                <a:ea typeface="Helvetica Neue" charset="0"/>
                <a:cs typeface="Helvetica Neue" charset="0"/>
              </a:rPr>
              <a:t>PrEP</a:t>
            </a:r>
            <a:r>
              <a:rPr lang="en-US" altLang="en-US" sz="8509" b="1" dirty="0" smtClean="0">
                <a:latin typeface="Helvetica Neue" charset="0"/>
                <a:ea typeface="Helvetica Neue" charset="0"/>
                <a:cs typeface="Helvetica Neue" charset="0"/>
              </a:rPr>
              <a:t> clinic in a community pharmacy setting.</a:t>
            </a:r>
          </a:p>
          <a:p>
            <a:pPr algn="ctr"/>
            <a:endParaRPr lang="en-US" altLang="en-US" sz="2618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altLang="en-US" sz="5236" b="1" dirty="0" smtClean="0">
                <a:latin typeface="Helvetica" charset="0"/>
                <a:ea typeface="Helvetica" charset="0"/>
                <a:cs typeface="Helvetica" charset="0"/>
              </a:rPr>
              <a:t>Elyse Tung, </a:t>
            </a:r>
            <a:r>
              <a:rPr lang="en-US" altLang="en-US" sz="5236" b="1" dirty="0" err="1" smtClean="0">
                <a:latin typeface="Helvetica" charset="0"/>
                <a:ea typeface="Helvetica" charset="0"/>
                <a:cs typeface="Helvetica" charset="0"/>
              </a:rPr>
              <a:t>PharmD</a:t>
            </a:r>
            <a:r>
              <a:rPr lang="en-US" altLang="en-US" sz="5236" b="1" dirty="0" smtClean="0">
                <a:latin typeface="Helvetica" charset="0"/>
                <a:ea typeface="Helvetica" charset="0"/>
                <a:cs typeface="Helvetica" charset="0"/>
              </a:rPr>
              <a:t>, BCACP</a:t>
            </a:r>
            <a:r>
              <a:rPr lang="en-US" altLang="en-US" sz="5236" b="1" baseline="30000" dirty="0" smtClean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altLang="en-US" sz="5236" b="1" dirty="0" smtClean="0">
                <a:latin typeface="Helvetica" charset="0"/>
                <a:ea typeface="Helvetica" charset="0"/>
                <a:cs typeface="Helvetica" charset="0"/>
              </a:rPr>
              <a:t>; Annalisa Thomas, PharmD</a:t>
            </a:r>
            <a:r>
              <a:rPr lang="en-US" altLang="en-US" sz="5236" b="1" baseline="30000" dirty="0" smtClean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altLang="en-US" sz="5236" b="1" dirty="0" smtClean="0">
                <a:latin typeface="Helvetica" charset="0"/>
                <a:ea typeface="Helvetica" charset="0"/>
                <a:cs typeface="Helvetica" charset="0"/>
              </a:rPr>
              <a:t>; Allyson </a:t>
            </a:r>
            <a:r>
              <a:rPr lang="en-US" altLang="en-US" sz="5236" b="1" dirty="0" err="1" smtClean="0">
                <a:latin typeface="Helvetica" charset="0"/>
                <a:ea typeface="Helvetica" charset="0"/>
                <a:cs typeface="Helvetica" charset="0"/>
              </a:rPr>
              <a:t>Eichner</a:t>
            </a:r>
            <a:r>
              <a:rPr lang="en-US" altLang="en-US" sz="5236" b="1" dirty="0" smtClean="0">
                <a:latin typeface="Helvetica" charset="0"/>
                <a:ea typeface="Helvetica" charset="0"/>
                <a:cs typeface="Helvetica" charset="0"/>
              </a:rPr>
              <a:t>, PharmD</a:t>
            </a:r>
            <a:r>
              <a:rPr lang="en-US" altLang="en-US" sz="5236" b="1" baseline="30000" dirty="0" smtClean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altLang="en-US" sz="5236" b="1" dirty="0" smtClean="0">
                <a:latin typeface="Helvetica" charset="0"/>
                <a:ea typeface="Helvetica" charset="0"/>
                <a:cs typeface="Helvetica" charset="0"/>
              </a:rPr>
              <a:t>; Peter </a:t>
            </a:r>
            <a:r>
              <a:rPr lang="en-US" altLang="en-US" sz="5236" b="1" dirty="0" err="1" smtClean="0">
                <a:latin typeface="Helvetica" charset="0"/>
                <a:ea typeface="Helvetica" charset="0"/>
                <a:cs typeface="Helvetica" charset="0"/>
              </a:rPr>
              <a:t>Shalit</a:t>
            </a:r>
            <a:r>
              <a:rPr lang="en-US" altLang="en-US" sz="5236" b="1" dirty="0" smtClean="0">
                <a:latin typeface="Helvetica" charset="0"/>
                <a:ea typeface="Helvetica" charset="0"/>
                <a:cs typeface="Helvetica" charset="0"/>
              </a:rPr>
              <a:t>, MD, PhD, </a:t>
            </a:r>
            <a:r>
              <a:rPr lang="en-US" sz="5236" b="1" dirty="0" smtClean="0">
                <a:latin typeface="Helvetica" charset="0"/>
                <a:ea typeface="Helvetica" charset="0"/>
                <a:cs typeface="Helvetica" charset="0"/>
              </a:rPr>
              <a:t>FACP, AAHIVS</a:t>
            </a:r>
            <a:r>
              <a:rPr lang="en-US" sz="5236" b="1" baseline="30000" dirty="0" smtClean="0">
                <a:latin typeface="Helvetica" charset="0"/>
                <a:ea typeface="Helvetica" charset="0"/>
                <a:cs typeface="Helvetica" charset="0"/>
              </a:rPr>
              <a:t>2</a:t>
            </a:r>
            <a:endParaRPr lang="en-US" altLang="en-US" sz="5236" b="1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altLang="en-US" sz="4800" baseline="30000" dirty="0" smtClean="0">
                <a:latin typeface="Helvetica" charset="0"/>
                <a:ea typeface="Helvetica" charset="0"/>
                <a:cs typeface="Helvetica" charset="0"/>
                <a:sym typeface="Monotype Sorts" charset="2"/>
              </a:rPr>
              <a:t>1</a:t>
            </a:r>
            <a:r>
              <a:rPr lang="en-US" altLang="en-US" sz="4800" dirty="0" smtClean="0">
                <a:latin typeface="Helvetica" charset="0"/>
                <a:ea typeface="Helvetica" charset="0"/>
                <a:cs typeface="Helvetica" charset="0"/>
                <a:sym typeface="Monotype Sorts" charset="2"/>
              </a:rPr>
              <a:t>Kelley-Ross Pharmacy Group and </a:t>
            </a:r>
            <a:r>
              <a:rPr lang="en-US" altLang="en-US" sz="4800" baseline="30000" dirty="0" smtClean="0">
                <a:latin typeface="Helvetica" charset="0"/>
                <a:ea typeface="Helvetica" charset="0"/>
                <a:cs typeface="Helvetica" charset="0"/>
                <a:sym typeface="Monotype Sorts" charset="2"/>
              </a:rPr>
              <a:t>2</a:t>
            </a:r>
            <a:r>
              <a:rPr lang="en-US" altLang="en-US" sz="4800" dirty="0" smtClean="0">
                <a:latin typeface="Helvetica" charset="0"/>
                <a:ea typeface="Helvetica" charset="0"/>
                <a:cs typeface="Helvetica" charset="0"/>
                <a:sym typeface="Monotype Sorts" charset="2"/>
              </a:rPr>
              <a:t>University of Washington School of Medicine</a:t>
            </a:r>
          </a:p>
          <a:p>
            <a:pPr algn="ctr"/>
            <a:endParaRPr lang="en-US" altLang="en-US" sz="2618" dirty="0">
              <a:latin typeface="Times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080655" y="4838998"/>
            <a:ext cx="491282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246899" y="17891430"/>
            <a:ext cx="12136585" cy="13615822"/>
            <a:chOff x="1080649" y="6246635"/>
            <a:chExt cx="14464149" cy="9302077"/>
          </a:xfrm>
        </p:grpSpPr>
        <p:sp>
          <p:nvSpPr>
            <p:cNvPr id="22" name="TextBox 21"/>
            <p:cNvSpPr txBox="1"/>
            <p:nvPr/>
          </p:nvSpPr>
          <p:spPr>
            <a:xfrm>
              <a:off x="1080653" y="6246635"/>
              <a:ext cx="14464145" cy="56772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latin typeface="Helvetica" charset="0"/>
                  <a:ea typeface="Helvetica" charset="0"/>
                  <a:cs typeface="Helvetica" charset="0"/>
                </a:rPr>
                <a:t>Methods: One-Step </a:t>
              </a:r>
              <a:r>
                <a:rPr lang="en-US" sz="4800" dirty="0" err="1" smtClean="0">
                  <a:latin typeface="Helvetica" charset="0"/>
                  <a:ea typeface="Helvetica" charset="0"/>
                  <a:cs typeface="Helvetica" charset="0"/>
                </a:rPr>
                <a:t>PrEP</a:t>
              </a:r>
              <a:r>
                <a:rPr lang="en-US" sz="4800" baseline="30000" dirty="0" smtClean="0">
                  <a:latin typeface="Palatino" charset="0"/>
                  <a:ea typeface="Palatino" charset="0"/>
                  <a:cs typeface="Palatino" charset="0"/>
                </a:rPr>
                <a:t>®</a:t>
              </a:r>
              <a:endParaRPr lang="en-US" sz="4800" baseline="300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80649" y="6801595"/>
              <a:ext cx="14464145" cy="874711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charset="0"/>
                <a:buChar char="•"/>
              </a:pPr>
              <a:endParaRPr lang="en-US" sz="1400" dirty="0" smtClean="0">
                <a:effectLst/>
                <a:latin typeface="Palatino" charset="0"/>
                <a:ea typeface="Palatino" charset="0"/>
                <a:cs typeface="Palatino" charset="0"/>
              </a:endParaRPr>
            </a:p>
            <a:p>
              <a:pPr marL="585788" lvl="1" indent="-449263">
                <a:buFont typeface="Arial" charset="0"/>
                <a:buChar char="•"/>
              </a:pP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One-Step </a:t>
              </a:r>
              <a:r>
                <a:rPr lang="en-US" sz="2800" dirty="0" err="1" smtClean="0">
                  <a:effectLst/>
                  <a:latin typeface="Palatino" charset="0"/>
                  <a:ea typeface="Palatino" charset="0"/>
                  <a:cs typeface="Palatino" charset="0"/>
                </a:rPr>
                <a:t>PrEP</a:t>
              </a:r>
              <a:r>
                <a:rPr lang="en-US" sz="2800" baseline="30000" dirty="0" smtClean="0">
                  <a:latin typeface="Palatino" charset="0"/>
                  <a:ea typeface="Palatino" charset="0"/>
                  <a:cs typeface="Palatino" charset="0"/>
                </a:rPr>
                <a:t>®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 was conceived and developed in March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2015 by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pharmacists Dr. Annalisa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Thomas and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Dr. Elyse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Tung 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with physician oversight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by 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Dr. Peter </a:t>
              </a:r>
              <a:r>
                <a:rPr lang="en-US" sz="2800" dirty="0" err="1" smtClean="0">
                  <a:effectLst/>
                  <a:latin typeface="Palatino" charset="0"/>
                  <a:ea typeface="Palatino" charset="0"/>
                  <a:cs typeface="Palatino" charset="0"/>
                </a:rPr>
                <a:t>Shalit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. </a:t>
              </a:r>
              <a:endParaRPr lang="en-US" sz="2800" dirty="0">
                <a:latin typeface="Palatino" charset="0"/>
                <a:ea typeface="Palatino" charset="0"/>
                <a:cs typeface="Palatino" charset="0"/>
              </a:endParaRPr>
            </a:p>
            <a:p>
              <a:pPr marL="585788" indent="-449263">
                <a:buFont typeface="Arial" charset="0"/>
                <a:buChar char="•"/>
              </a:pPr>
              <a:endParaRPr lang="en-US" sz="2800" dirty="0" smtClean="0">
                <a:effectLst/>
                <a:latin typeface="Palatino" charset="0"/>
                <a:ea typeface="Palatino" charset="0"/>
                <a:cs typeface="Palatino" charset="0"/>
              </a:endParaRPr>
            </a:p>
            <a:p>
              <a:pPr marL="585788" indent="-449263">
                <a:buFont typeface="Arial" charset="0"/>
                <a:buChar char="•"/>
              </a:pP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This service is located at Kelley-Ross Pharmacy in Seattle, Washington. </a:t>
              </a:r>
            </a:p>
            <a:p>
              <a:pPr marL="585788" indent="-449263">
                <a:buFont typeface="Arial" charset="0"/>
                <a:buChar char="•"/>
              </a:pPr>
              <a:endParaRPr lang="en-US" sz="2800" dirty="0" smtClean="0">
                <a:latin typeface="Palatino" charset="0"/>
                <a:ea typeface="Palatino" charset="0"/>
                <a:cs typeface="Palatino" charset="0"/>
              </a:endParaRPr>
            </a:p>
            <a:p>
              <a:pPr marL="585788" indent="-449263">
                <a:buFont typeface="Arial" charset="0"/>
                <a:buChar char="•"/>
              </a:pP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Protocol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and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 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collaborative drug therapy agreement (CDTA) were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developed based on the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2014 US Public Health Service Clinical Practice Guidelines for </a:t>
              </a: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PrEP</a:t>
              </a:r>
              <a:r>
                <a:rPr lang="en-US" sz="2800" dirty="0" err="1">
                  <a:latin typeface="Palatino" charset="0"/>
                  <a:ea typeface="Palatino" charset="0"/>
                  <a:cs typeface="Palatino" charset="0"/>
                </a:rPr>
                <a:t>.</a:t>
              </a:r>
              <a:endParaRPr lang="en-US" sz="2800" dirty="0" smtClean="0">
                <a:latin typeface="Palatino" charset="0"/>
                <a:ea typeface="Palatino" charset="0"/>
                <a:cs typeface="Palatino" charset="0"/>
              </a:endParaRPr>
            </a:p>
            <a:p>
              <a:pPr marL="585788" indent="-449263">
                <a:buFont typeface="Arial" charset="0"/>
                <a:buChar char="•"/>
              </a:pPr>
              <a:endParaRPr lang="en-US" sz="2800" dirty="0" smtClean="0">
                <a:effectLst/>
                <a:latin typeface="Palatino" charset="0"/>
                <a:ea typeface="Palatino" charset="0"/>
                <a:cs typeface="Palatino" charset="0"/>
              </a:endParaRPr>
            </a:p>
            <a:p>
              <a:pPr marL="585788" lvl="1" indent="-449263">
                <a:buFont typeface="Arial" charset="0"/>
                <a:buChar char="•"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The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service allows for a single patient encounter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with a pharmacist to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provide access to </a:t>
              </a: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PrEP.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 Pharmacists meet with patients individually and provide the following services: 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T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ake a medical and sexual history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M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ake a risk assessment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P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erform laboratory testing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Provide patient education and counseling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Prescribe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D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ispense </a:t>
              </a:r>
              <a:r>
                <a:rPr lang="en-US" sz="2800" dirty="0" err="1" smtClean="0">
                  <a:effectLst/>
                  <a:latin typeface="Palatino" charset="0"/>
                  <a:ea typeface="Palatino" charset="0"/>
                  <a:cs typeface="Palatino" charset="0"/>
                </a:rPr>
                <a:t>coformulated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 </a:t>
              </a:r>
              <a:r>
                <a:rPr lang="en-US" sz="2800" dirty="0" err="1" smtClean="0">
                  <a:effectLst/>
                  <a:latin typeface="Palatino" charset="0"/>
                  <a:ea typeface="Palatino" charset="0"/>
                  <a:cs typeface="Palatino" charset="0"/>
                </a:rPr>
                <a:t>tenofovir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 DF/</a:t>
              </a:r>
              <a:r>
                <a:rPr lang="en-US" sz="2800" dirty="0" err="1" smtClean="0">
                  <a:effectLst/>
                  <a:latin typeface="Palatino" charset="0"/>
                  <a:ea typeface="Palatino" charset="0"/>
                  <a:cs typeface="Palatino" charset="0"/>
                </a:rPr>
                <a:t>emtricitabine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 when appropriate. </a:t>
              </a:r>
            </a:p>
            <a:p>
              <a:pPr marL="457200" indent="-457200">
                <a:buFont typeface="Arial" charset="0"/>
                <a:buChar char="•"/>
              </a:pPr>
              <a:endParaRPr lang="en-US" sz="2800" dirty="0">
                <a:latin typeface="Palatino" charset="0"/>
                <a:ea typeface="Palatino" charset="0"/>
                <a:cs typeface="Palatino" charset="0"/>
              </a:endParaRPr>
            </a:p>
            <a:p>
              <a:pPr marL="585788" indent="-449263">
                <a:buFont typeface="Arial" charset="0"/>
                <a:buChar char="•"/>
              </a:pP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Pharmacists also provide all follow up care as recommended by the practice guidelines.</a:t>
              </a:r>
            </a:p>
            <a:p>
              <a:pPr marL="585788" indent="-449263">
                <a:buFont typeface="Arial" charset="0"/>
                <a:buChar char="•"/>
              </a:pPr>
              <a:endParaRPr lang="en-US" sz="2800" dirty="0">
                <a:latin typeface="Palatino" charset="0"/>
                <a:ea typeface="Palatino" charset="0"/>
                <a:cs typeface="Palatino" charset="0"/>
              </a:endParaRPr>
            </a:p>
            <a:p>
              <a:pPr marL="585788" indent="-449263">
                <a:buFont typeface="Arial" charset="0"/>
                <a:buChar char="•"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Sexually transmitted infections (STI) </a:t>
              </a: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testing and treatment are provided as recommended by the CDC STI guidelines.</a:t>
              </a:r>
              <a:r>
                <a:rPr lang="en-US" sz="2800" baseline="300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4</a:t>
              </a:r>
              <a:endParaRPr lang="en-US" sz="2800" dirty="0" smtClean="0">
                <a:effectLst/>
                <a:latin typeface="Palatino" charset="0"/>
                <a:ea typeface="Palatino" charset="0"/>
                <a:cs typeface="Palatino" charset="0"/>
              </a:endParaRPr>
            </a:p>
            <a:p>
              <a:pPr marL="585788" indent="-449263">
                <a:buFont typeface="Arial" charset="0"/>
                <a:buChar char="•"/>
              </a:pPr>
              <a:endParaRPr lang="en-US" sz="2800" dirty="0">
                <a:latin typeface="Palatino" charset="0"/>
                <a:ea typeface="Palatino" charset="0"/>
                <a:cs typeface="Palatino" charset="0"/>
              </a:endParaRPr>
            </a:p>
            <a:p>
              <a:pPr marL="585788" indent="-449263">
                <a:buFont typeface="Arial" charset="0"/>
                <a:buChar char="•"/>
              </a:pPr>
              <a:r>
                <a: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rPr>
                <a:t> Here we report retrospective data on the first year of operating the clinic.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46903" y="5667758"/>
            <a:ext cx="12136582" cy="10639591"/>
            <a:chOff x="1246903" y="5667757"/>
            <a:chExt cx="12136582" cy="11089119"/>
          </a:xfrm>
        </p:grpSpPr>
        <p:sp>
          <p:nvSpPr>
            <p:cNvPr id="38" name="TextBox 37"/>
            <p:cNvSpPr txBox="1"/>
            <p:nvPr/>
          </p:nvSpPr>
          <p:spPr>
            <a:xfrm>
              <a:off x="1246903" y="5667757"/>
              <a:ext cx="12136581" cy="83099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round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latin typeface="Helvetica" charset="0"/>
                  <a:ea typeface="Helvetica" charset="0"/>
                  <a:cs typeface="Helvetica" charset="0"/>
                </a:rPr>
                <a:t>Background</a:t>
              </a:r>
              <a:endParaRPr lang="en-US" sz="48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46903" y="6498754"/>
              <a:ext cx="12136582" cy="10258122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round/>
            </a:ln>
          </p:spPr>
          <p:txBody>
            <a:bodyPr wrap="square" rtlCol="0">
              <a:noAutofit/>
            </a:bodyPr>
            <a:lstStyle/>
            <a:p>
              <a:pPr marL="457200" indent="-457200">
                <a:buFont typeface="Arial" charset="0"/>
                <a:buChar char="•"/>
              </a:pPr>
              <a:endParaRPr lang="en-US" sz="1400" dirty="0" smtClean="0">
                <a:latin typeface="Palatino" charset="0"/>
                <a:ea typeface="Palatino" charset="0"/>
                <a:cs typeface="Palatino" charset="0"/>
              </a:endParaRPr>
            </a:p>
            <a:p>
              <a:pPr marL="590550" indent="-442913">
                <a:buFont typeface="Arial" charset="0"/>
                <a:buChar char="•"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Innovative methods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to reduce new HIV infections and increase access to HIV testing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continue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to be of high priority for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the World Health Organization and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the Centers for Disease Control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and Prevention (CDC).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CDC estimates that 50,000 people in the United States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become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infected with HIV each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year.</a:t>
              </a:r>
              <a:r>
                <a:rPr lang="en-US" sz="2800" baseline="30000" dirty="0" smtClean="0">
                  <a:latin typeface="Palatino" charset="0"/>
                  <a:ea typeface="Palatino" charset="0"/>
                  <a:cs typeface="Palatino" charset="0"/>
                </a:rPr>
                <a:t>1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 </a:t>
              </a:r>
            </a:p>
            <a:p>
              <a:pPr marL="590550" indent="-442913">
                <a:buFont typeface="Arial" charset="0"/>
                <a:buChar char="•"/>
              </a:pPr>
              <a:endParaRPr lang="en-US" sz="2800" dirty="0" smtClean="0">
                <a:latin typeface="Palatino" charset="0"/>
                <a:ea typeface="Palatino" charset="0"/>
                <a:cs typeface="Palatino" charset="0"/>
              </a:endParaRPr>
            </a:p>
            <a:p>
              <a:pPr marL="590550" indent="-442913">
                <a:buFont typeface="Arial" charset="0"/>
                <a:buChar char="•"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Pre-exposure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prophylaxis (</a:t>
              </a:r>
              <a:r>
                <a:rPr lang="en-US" sz="2800" dirty="0" err="1">
                  <a:latin typeface="Palatino" charset="0"/>
                  <a:ea typeface="Palatino" charset="0"/>
                  <a:cs typeface="Palatino" charset="0"/>
                </a:rPr>
                <a:t>PrEP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) is an approach for HIV-negative individuals to substantially reduce their risk of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acquiring HIV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infection by taking an antiretroviral (ARV) medication daily. </a:t>
              </a:r>
              <a:endParaRPr lang="en-US" sz="2800" dirty="0" smtClean="0">
                <a:effectLst/>
                <a:latin typeface="Palatino" charset="0"/>
                <a:ea typeface="Palatino" charset="0"/>
                <a:cs typeface="Palatino" charset="0"/>
              </a:endParaRPr>
            </a:p>
            <a:p>
              <a:pPr marL="590550" indent="-442913">
                <a:buFont typeface="Arial" charset="0"/>
                <a:buChar char="•"/>
              </a:pPr>
              <a:endParaRPr lang="en-US" sz="2800" dirty="0" smtClean="0">
                <a:latin typeface="Palatino" charset="0"/>
                <a:ea typeface="Palatino" charset="0"/>
                <a:cs typeface="Palatino" charset="0"/>
              </a:endParaRPr>
            </a:p>
            <a:p>
              <a:pPr marL="590550" indent="-442913">
                <a:buFont typeface="Arial" charset="0"/>
                <a:buChar char="•"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For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years, pharmacists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have demonstrated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success in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managing disease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states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such as hypertension, hyperlipidemia, and anticoagulation.</a:t>
              </a:r>
              <a:r>
                <a:rPr lang="en-US" sz="2800" baseline="30000" dirty="0" smtClean="0">
                  <a:latin typeface="Palatino" charset="0"/>
                  <a:ea typeface="Palatino" charset="0"/>
                  <a:cs typeface="Palatino" charset="0"/>
                </a:rPr>
                <a:t>2,3</a:t>
              </a:r>
              <a:endParaRPr lang="en-US" sz="2800" dirty="0" smtClean="0">
                <a:latin typeface="Palatino" charset="0"/>
                <a:ea typeface="Palatino" charset="0"/>
                <a:cs typeface="Palatino" charset="0"/>
              </a:endParaRPr>
            </a:p>
            <a:p>
              <a:pPr marL="590550" indent="-442913">
                <a:buFont typeface="Arial" charset="0"/>
                <a:buChar char="•"/>
              </a:pPr>
              <a:endParaRPr lang="en-US" sz="2800" dirty="0" smtClean="0">
                <a:latin typeface="Palatino" charset="0"/>
                <a:ea typeface="Palatino" charset="0"/>
                <a:cs typeface="Palatino" charset="0"/>
              </a:endParaRPr>
            </a:p>
            <a:p>
              <a:pPr marL="590550" indent="-442913">
                <a:buFont typeface="Arial" charset="0"/>
                <a:buChar char="•"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The aim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of this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project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was to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determine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feasibility of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a pharmacist-run HIV </a:t>
              </a:r>
              <a:r>
                <a:rPr lang="en-US" sz="2800" dirty="0" err="1">
                  <a:latin typeface="Palatino" charset="0"/>
                  <a:ea typeface="Palatino" charset="0"/>
                  <a:cs typeface="Palatino" charset="0"/>
                </a:rPr>
                <a:t>PrEP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 clinic in a community pharmacy setting. The specific objectives were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to: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D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evelop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and implement a protocol for a </a:t>
              </a:r>
              <a:r>
                <a:rPr lang="en-US" sz="2800" dirty="0" err="1">
                  <a:latin typeface="Palatino" charset="0"/>
                  <a:ea typeface="Palatino" charset="0"/>
                  <a:cs typeface="Palatino" charset="0"/>
                </a:rPr>
                <a:t>PrEP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 program in a community pharmacy called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One-Step </a:t>
              </a: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PrEP</a:t>
              </a:r>
              <a:r>
                <a:rPr lang="en-US" sz="2800" baseline="30000" dirty="0" smtClean="0">
                  <a:latin typeface="Palatino" charset="0"/>
                  <a:ea typeface="Palatino" charset="0"/>
                  <a:cs typeface="Palatino" charset="0"/>
                </a:rPr>
                <a:t>®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.</a:t>
              </a:r>
              <a:endParaRPr lang="en-US" sz="2800" dirty="0">
                <a:latin typeface="Palatino" charset="0"/>
                <a:ea typeface="Palatino" charset="0"/>
                <a:cs typeface="Palatino" charset="0"/>
              </a:endParaRP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A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ssess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the patient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demand.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A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ssess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patient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acceptability.</a:t>
              </a:r>
            </a:p>
            <a:p>
              <a:pPr marL="2410358" lvl="1" indent="-457200">
                <a:buFont typeface="Arial" charset="0"/>
                <a:buChar char="•"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Investigate whether a </a:t>
              </a: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PrEP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 clinic in a community pharmacy  </a:t>
              </a:r>
              <a:r>
                <a:rPr lang="en-US" sz="2800" dirty="0">
                  <a:latin typeface="Palatino" charset="0"/>
                  <a:ea typeface="Palatino" charset="0"/>
                  <a:cs typeface="Palatino" charset="0"/>
                </a:rPr>
                <a:t>is a financially viable 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program. </a:t>
              </a:r>
              <a:endParaRPr lang="en-US" sz="2800" dirty="0"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4050155" y="5675306"/>
            <a:ext cx="35992467" cy="850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Helvetica" charset="0"/>
                <a:ea typeface="Helvetica" charset="0"/>
                <a:cs typeface="Helvetica" charset="0"/>
              </a:rPr>
              <a:t>Results</a:t>
            </a:r>
            <a:endParaRPr lang="en-US" sz="4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801600" y="8410843"/>
            <a:ext cx="256032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800" dirty="0"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801600" y="8410843"/>
            <a:ext cx="25603200" cy="127573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effectLst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4665030" y="6732739"/>
            <a:ext cx="21355917" cy="1258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>
              <a:buFont typeface="Arial" charset="0"/>
              <a:buChar char="•"/>
            </a:pPr>
            <a:r>
              <a:rPr lang="en-US" sz="2800" dirty="0" smtClean="0">
                <a:latin typeface="Palatino" charset="0"/>
                <a:ea typeface="Palatino" charset="0"/>
                <a:cs typeface="Palatino" charset="0"/>
              </a:rPr>
              <a:t>Data were evaluated from March 2015 – March 2016. </a:t>
            </a: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lvl="1" indent="-457200">
              <a:buFont typeface="Arial" charset="0"/>
              <a:buChar char="•"/>
            </a:pP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  <a:p>
            <a:r>
              <a:rPr lang="en-US" sz="2800" dirty="0" smtClean="0">
                <a:effectLst/>
                <a:latin typeface="Palatino" charset="0"/>
                <a:ea typeface="Palatino" charset="0"/>
                <a:cs typeface="Palatino" charset="0"/>
              </a:rPr>
              <a:t> </a:t>
            </a:r>
            <a:endParaRPr lang="en-US" sz="2800" dirty="0">
              <a:effectLst/>
              <a:latin typeface="Palatino" charset="0"/>
              <a:ea typeface="Palatino" charset="0"/>
              <a:cs typeface="Palatino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7732701" y="16574891"/>
            <a:ext cx="12309921" cy="5883898"/>
            <a:chOff x="37732701" y="16756877"/>
            <a:chExt cx="12309921" cy="5883898"/>
          </a:xfrm>
        </p:grpSpPr>
        <p:sp>
          <p:nvSpPr>
            <p:cNvPr id="45" name="TextBox 44"/>
            <p:cNvSpPr txBox="1"/>
            <p:nvPr/>
          </p:nvSpPr>
          <p:spPr>
            <a:xfrm>
              <a:off x="37732701" y="17538566"/>
              <a:ext cx="12309921" cy="5102209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7732701" y="16756877"/>
              <a:ext cx="12309921" cy="5883898"/>
              <a:chOff x="37732701" y="16756877"/>
              <a:chExt cx="12309921" cy="5883898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37732701" y="16756877"/>
                <a:ext cx="12309921" cy="83099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 smtClean="0">
                    <a:latin typeface="Helvetica" charset="0"/>
                    <a:ea typeface="Helvetica" charset="0"/>
                    <a:cs typeface="Helvetica" charset="0"/>
                  </a:rPr>
                  <a:t>Conclusion</a:t>
                </a:r>
                <a:endParaRPr lang="en-US" sz="4800" dirty="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7973853" y="17808683"/>
                <a:ext cx="11804087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charset="0"/>
                  <a:buChar char="•"/>
                </a:pP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A pharmacist-run HIV </a:t>
                </a:r>
                <a:r>
                  <a:rPr lang="en-US" sz="2800" dirty="0" err="1" smtClean="0">
                    <a:latin typeface="Palatino" charset="0"/>
                    <a:ea typeface="Palatino" charset="0"/>
                    <a:cs typeface="Palatino" charset="0"/>
                  </a:rPr>
                  <a:t>PrEP</a:t>
                </a:r>
                <a:r>
                  <a:rPr lang="en-US" sz="2800" dirty="0">
                    <a:latin typeface="Palatino" charset="0"/>
                    <a:ea typeface="Palatino" charset="0"/>
                    <a:cs typeface="Palatino" charset="0"/>
                  </a:rPr>
                  <a:t> </a:t>
                </a: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clinic in a community pharmacy </a:t>
                </a:r>
                <a:r>
                  <a:rPr lang="en-US" sz="2800" dirty="0" smtClean="0">
                    <a:effectLst/>
                    <a:latin typeface="Palatino" charset="0"/>
                    <a:ea typeface="Palatino" charset="0"/>
                    <a:cs typeface="Palatino" charset="0"/>
                  </a:rPr>
                  <a:t> is feasible through a collaborative drug therapy agreement with a physician medical director. </a:t>
                </a:r>
              </a:p>
              <a:p>
                <a:pPr marL="457200" indent="-457200">
                  <a:buFont typeface="Arial" charset="0"/>
                  <a:buChar char="•"/>
                </a:pP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A </a:t>
                </a:r>
                <a:r>
                  <a:rPr lang="en-US" sz="2800" dirty="0">
                    <a:latin typeface="Palatino" charset="0"/>
                    <a:ea typeface="Palatino" charset="0"/>
                    <a:cs typeface="Palatino" charset="0"/>
                  </a:rPr>
                  <a:t>higher-than-expected response from MSM </a:t>
                </a: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patients</a:t>
                </a:r>
                <a:r>
                  <a:rPr lang="en-US" sz="2800" dirty="0" smtClean="0">
                    <a:effectLst/>
                    <a:latin typeface="Palatino" charset="0"/>
                    <a:ea typeface="Palatino" charset="0"/>
                    <a:cs typeface="Palatino" charset="0"/>
                  </a:rPr>
                  <a:t> seeking </a:t>
                </a:r>
                <a:r>
                  <a:rPr lang="en-US" sz="2800" dirty="0" err="1" smtClean="0">
                    <a:effectLst/>
                    <a:latin typeface="Palatino" charset="0"/>
                    <a:ea typeface="Palatino" charset="0"/>
                    <a:cs typeface="Palatino" charset="0"/>
                  </a:rPr>
                  <a:t>PrEP</a:t>
                </a:r>
                <a:r>
                  <a:rPr lang="en-US" sz="2800" dirty="0" smtClean="0">
                    <a:effectLst/>
                    <a:latin typeface="Palatino" charset="0"/>
                    <a:ea typeface="Palatino" charset="0"/>
                    <a:cs typeface="Palatino" charset="0"/>
                  </a:rPr>
                  <a:t> care in a community pharmacy setting </a:t>
                </a: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suggests that </a:t>
                </a:r>
                <a:r>
                  <a:rPr lang="en-US" sz="2800" dirty="0">
                    <a:latin typeface="Palatino" charset="0"/>
                    <a:ea typeface="Palatino" charset="0"/>
                    <a:cs typeface="Palatino" charset="0"/>
                  </a:rPr>
                  <a:t>this clinic identifies an unmet need, with more-than-sufficient patient demand to support </a:t>
                </a: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such services. </a:t>
                </a:r>
              </a:p>
              <a:p>
                <a:pPr marL="457200" indent="-457200">
                  <a:buFont typeface="Arial" charset="0"/>
                  <a:buChar char="•"/>
                </a:pP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Excellent r</a:t>
                </a:r>
                <a:r>
                  <a:rPr lang="en-US" sz="2800" dirty="0" smtClean="0">
                    <a:effectLst/>
                    <a:latin typeface="Palatino" charset="0"/>
                    <a:ea typeface="Palatino" charset="0"/>
                    <a:cs typeface="Palatino" charset="0"/>
                  </a:rPr>
                  <a:t>etention rates indicate high patient acceptability </a:t>
                </a: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of this </a:t>
                </a:r>
                <a:r>
                  <a:rPr lang="en-US" sz="2800" dirty="0" err="1" smtClean="0">
                    <a:latin typeface="Palatino" charset="0"/>
                    <a:ea typeface="Palatino" charset="0"/>
                    <a:cs typeface="Palatino" charset="0"/>
                  </a:rPr>
                  <a:t>PrEP</a:t>
                </a: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 delivery model. </a:t>
                </a:r>
                <a:endParaRPr lang="en-US" sz="2800" dirty="0" smtClean="0">
                  <a:effectLst/>
                  <a:latin typeface="Palatino" charset="0"/>
                  <a:ea typeface="Palatino" charset="0"/>
                  <a:cs typeface="Palatino" charset="0"/>
                </a:endParaRPr>
              </a:p>
              <a:p>
                <a:pPr marL="457200" indent="-457200">
                  <a:buFont typeface="Arial" charset="0"/>
                  <a:buChar char="•"/>
                </a:pPr>
                <a:r>
                  <a:rPr lang="en-US" sz="2800" dirty="0" smtClean="0">
                    <a:effectLst/>
                    <a:latin typeface="Palatino" charset="0"/>
                    <a:ea typeface="Palatino" charset="0"/>
                    <a:cs typeface="Palatino" charset="0"/>
                  </a:rPr>
                  <a:t>The</a:t>
                </a:r>
                <a:r>
                  <a:rPr lang="en-US" sz="2800" dirty="0" smtClean="0">
                    <a:latin typeface="Palatino" charset="0"/>
                    <a:ea typeface="Palatino" charset="0"/>
                    <a:cs typeface="Palatino" charset="0"/>
                  </a:rPr>
                  <a:t> </a:t>
                </a:r>
                <a:r>
                  <a:rPr lang="en-US" sz="2800" dirty="0" smtClean="0">
                    <a:effectLst/>
                    <a:latin typeface="Palatino" charset="0"/>
                    <a:ea typeface="Palatino" charset="0"/>
                    <a:cs typeface="Palatino" charset="0"/>
                  </a:rPr>
                  <a:t>clinic proves to be financially sustainable by demonstrating a return on investment at about 9 months of clinic operation. </a:t>
                </a:r>
                <a:endParaRPr lang="en-US" sz="2800" dirty="0">
                  <a:effectLst/>
                  <a:latin typeface="Palatino" charset="0"/>
                  <a:ea typeface="Palatino" charset="0"/>
                  <a:cs typeface="Palatino" charset="0"/>
                </a:endParaRPr>
              </a:p>
            </p:txBody>
          </p:sp>
        </p:grp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882328"/>
              </p:ext>
            </p:extLst>
          </p:nvPr>
        </p:nvGraphicFramePr>
        <p:xfrm>
          <a:off x="14705323" y="16307349"/>
          <a:ext cx="10045785" cy="10557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7094"/>
                <a:gridCol w="2358691"/>
              </a:tblGrid>
              <a:tr h="582858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Patient Characteristics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245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Sex/gender – no.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478564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      </a:t>
                      </a:r>
                      <a:r>
                        <a:rPr lang="en-US" sz="2800" dirty="0" smtClean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241</a:t>
                      </a:r>
                      <a:r>
                        <a:rPr lang="en-US" sz="2800" baseline="0" dirty="0" smtClean="0"/>
                        <a:t> (98)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(1.6)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Transgender 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 (1)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 group – no.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18 – 24 </a:t>
                      </a:r>
                      <a:r>
                        <a:rPr lang="en-US" sz="2800" dirty="0" err="1" smtClean="0"/>
                        <a:t>yr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41 (16)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25</a:t>
                      </a:r>
                      <a:r>
                        <a:rPr lang="en-US" sz="2800" baseline="0" dirty="0" smtClean="0"/>
                        <a:t> – 34 </a:t>
                      </a:r>
                      <a:r>
                        <a:rPr lang="en-US" sz="2800" baseline="0" dirty="0" err="1" smtClean="0"/>
                        <a:t>yr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102 (42)</a:t>
                      </a:r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35 – 44 </a:t>
                      </a:r>
                      <a:r>
                        <a:rPr lang="en-US" sz="2800" dirty="0" err="1" smtClean="0"/>
                        <a:t>yr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53 (22)</a:t>
                      </a:r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baseline="0" dirty="0" smtClean="0"/>
                        <a:t>      </a:t>
                      </a:r>
                      <a:r>
                        <a:rPr lang="en-US" sz="2800" u="sng" dirty="0" smtClean="0"/>
                        <a:t>&gt;</a:t>
                      </a:r>
                      <a:r>
                        <a:rPr lang="en-US" sz="2800" u="none" dirty="0" smtClean="0"/>
                        <a:t> 45</a:t>
                      </a:r>
                      <a:r>
                        <a:rPr lang="en-US" sz="2800" u="none" baseline="0" dirty="0" smtClean="0"/>
                        <a:t> </a:t>
                      </a:r>
                      <a:r>
                        <a:rPr lang="en-US" sz="2800" u="none" baseline="0" dirty="0" err="1" smtClean="0"/>
                        <a:t>yr</a:t>
                      </a:r>
                      <a:endParaRPr lang="en-US" sz="28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49 (20)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34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yr</a:t>
                      </a:r>
                      <a:endParaRPr lang="en-US" sz="2800" dirty="0"/>
                    </a:p>
                  </a:txBody>
                  <a:tcPr/>
                </a:tc>
              </a:tr>
              <a:tr h="713939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r>
                        <a:rPr lang="en-US" sz="2800" baseline="0" dirty="0" smtClean="0"/>
                        <a:t> – 64 </a:t>
                      </a:r>
                      <a:r>
                        <a:rPr lang="en-US" sz="2800" baseline="0" dirty="0" err="1" smtClean="0"/>
                        <a:t>yr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Sexual</a:t>
                      </a:r>
                      <a:r>
                        <a:rPr lang="en-US" sz="2800" u="none" baseline="0" dirty="0" smtClean="0"/>
                        <a:t> risk factors at screening – no. (%)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baseline="0" dirty="0" smtClean="0"/>
                        <a:t>      MSM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210 (83%)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      MSM index</a:t>
                      </a:r>
                      <a:r>
                        <a:rPr lang="en-US" sz="2800" u="none" baseline="30000" dirty="0" smtClean="0"/>
                        <a:t>*</a:t>
                      </a:r>
                      <a:r>
                        <a:rPr lang="en-US" sz="2800" u="none" baseline="0" dirty="0" smtClean="0"/>
                        <a:t> – a</a:t>
                      </a:r>
                      <a:r>
                        <a:rPr lang="en-US" sz="2800" u="none" dirty="0" smtClean="0"/>
                        <a:t>vg.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 </a:t>
                      </a:r>
                      <a:r>
                        <a:rPr lang="en-US" sz="2800" u="sng" dirty="0" smtClean="0"/>
                        <a:t>+</a:t>
                      </a:r>
                      <a:r>
                        <a:rPr lang="en-US" sz="2800" u="none" baseline="0" dirty="0" smtClean="0"/>
                        <a:t> 7.2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Bisexual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 (4%)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Known HIV</a:t>
                      </a:r>
                      <a:r>
                        <a:rPr lang="en-US" sz="2800" u="none" baseline="0" dirty="0" smtClean="0"/>
                        <a:t> positive partner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69 (28%)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Injection</a:t>
                      </a:r>
                      <a:r>
                        <a:rPr lang="en-US" sz="2800" u="none" baseline="0" dirty="0" smtClean="0"/>
                        <a:t> drug use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 (0.8%)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588781"/>
              </p:ext>
            </p:extLst>
          </p:nvPr>
        </p:nvGraphicFramePr>
        <p:xfrm>
          <a:off x="25772883" y="16307349"/>
          <a:ext cx="10653424" cy="10853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3023"/>
                <a:gridCol w="1750401"/>
              </a:tblGrid>
              <a:tr h="5828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Clinic</a:t>
                      </a:r>
                      <a:r>
                        <a:rPr lang="en-US" sz="2800" baseline="0" dirty="0" smtClean="0"/>
                        <a:t> Discoveries During First Year of Operation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Sexually transmitted infections diagnosed</a:t>
                      </a:r>
                      <a:r>
                        <a:rPr lang="en-US" sz="2800" u="none" baseline="0" dirty="0" smtClean="0"/>
                        <a:t> – no. 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26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baseline="0" dirty="0" smtClean="0"/>
                        <a:t>      Chlamydia – no. (%)</a:t>
                      </a:r>
                      <a:endParaRPr lang="en-US" sz="2800" i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r>
                        <a:rPr lang="en-US" sz="2800" baseline="0" dirty="0" smtClean="0"/>
                        <a:t> (46)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pPr marL="0" marR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0" u="none" dirty="0" smtClean="0"/>
                        <a:t>      Gonorrhea </a:t>
                      </a:r>
                      <a:r>
                        <a:rPr lang="en-US" sz="2800" u="none" baseline="0" dirty="0" smtClean="0"/>
                        <a:t>– no. (%)</a:t>
                      </a:r>
                      <a:endParaRPr lang="en-US" sz="2800" i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 (35)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pPr marL="0" marR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0" u="none" dirty="0" smtClean="0"/>
                        <a:t>      Syphilis </a:t>
                      </a:r>
                      <a:r>
                        <a:rPr lang="en-US" sz="2800" u="none" baseline="0" dirty="0" smtClean="0"/>
                        <a:t>– no. (%)</a:t>
                      </a:r>
                      <a:endParaRPr lang="en-US" sz="2800" i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(15)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pPr marL="0" marR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0" u="none" dirty="0" smtClean="0"/>
                        <a:t>      Hepatitis</a:t>
                      </a:r>
                      <a:r>
                        <a:rPr lang="en-US" sz="2800" i="0" u="none" baseline="0" dirty="0" smtClean="0"/>
                        <a:t> B positive screen </a:t>
                      </a:r>
                      <a:r>
                        <a:rPr lang="en-US" sz="2800" u="none" baseline="0" dirty="0" smtClean="0"/>
                        <a:t>– no. (%)</a:t>
                      </a:r>
                      <a:endParaRPr lang="en-US" sz="2800" i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(4)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i="0" u="none" dirty="0" smtClean="0"/>
                        <a:t>HIV</a:t>
                      </a:r>
                      <a:r>
                        <a:rPr lang="en-US" sz="2800" i="0" u="none" baseline="0" dirty="0" smtClean="0"/>
                        <a:t> – no (%)</a:t>
                      </a:r>
                      <a:endParaRPr lang="en-US" sz="280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i="0" u="none" dirty="0" smtClean="0"/>
                        <a:t>      Positive</a:t>
                      </a:r>
                      <a:r>
                        <a:rPr lang="en-US" sz="2800" i="0" u="none" baseline="0" dirty="0" smtClean="0"/>
                        <a:t> at screening</a:t>
                      </a:r>
                      <a:endParaRPr lang="en-US" sz="280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(0)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i="0" u="none" baseline="0" dirty="0" smtClean="0"/>
                        <a:t>      </a:t>
                      </a:r>
                      <a:r>
                        <a:rPr lang="en-US" sz="2800" i="0" u="none" baseline="0" dirty="0" err="1" smtClean="0"/>
                        <a:t>S</a:t>
                      </a:r>
                      <a:r>
                        <a:rPr lang="en-US" sz="2800" i="0" u="none" dirty="0" err="1" smtClean="0"/>
                        <a:t>eroconversion</a:t>
                      </a:r>
                      <a:r>
                        <a:rPr lang="en-US" sz="2800" i="0" u="none" dirty="0" smtClean="0"/>
                        <a:t> during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(0)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Patients</a:t>
                      </a:r>
                      <a:r>
                        <a:rPr lang="en-US" sz="2800" u="none" baseline="0" dirty="0" smtClean="0"/>
                        <a:t> connected to a primary care provider – no. (%)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101 (40)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i="0" u="none" dirty="0" smtClean="0"/>
                        <a:t>Clinic</a:t>
                      </a:r>
                      <a:r>
                        <a:rPr lang="en-US" sz="2800" i="0" u="none" baseline="0" dirty="0" smtClean="0"/>
                        <a:t> retention</a:t>
                      </a:r>
                      <a:endParaRPr lang="en-US" sz="280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Retention</a:t>
                      </a:r>
                      <a:r>
                        <a:rPr lang="en-US" sz="2800" u="none" baseline="0" dirty="0" smtClean="0"/>
                        <a:t> rate ((no. in service at end/no. qualified for  </a:t>
                      </a:r>
                    </a:p>
                    <a:p>
                      <a:r>
                        <a:rPr lang="en-US" sz="2800" u="none" baseline="0" dirty="0" smtClean="0"/>
                        <a:t>      service) x 100) 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75%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Discontinued service</a:t>
                      </a:r>
                      <a:r>
                        <a:rPr lang="en-US" sz="2800" u="none" baseline="0" dirty="0" smtClean="0"/>
                        <a:t> – no. (%)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63 (25)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      insurance restriction or transfer of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38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      Lost to follow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      Decreased risk perception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dirty="0" smtClean="0"/>
                        <a:t>            Relocation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  <a:tr h="582858">
                <a:tc>
                  <a:txBody>
                    <a:bodyPr/>
                    <a:lstStyle/>
                    <a:p>
                      <a:r>
                        <a:rPr lang="en-US" sz="2800" u="none" baseline="0" dirty="0" smtClean="0"/>
                        <a:t>Patients paying $0 per month for medication – no. (%)</a:t>
                      </a:r>
                      <a:endParaRPr lang="en-US" sz="2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235 (97%)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7732701" y="6769171"/>
            <a:ext cx="123099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>
              <a:buFont typeface="Arial" charset="0"/>
              <a:buChar char="•"/>
            </a:pPr>
            <a:r>
              <a:rPr lang="en-US" sz="2800" dirty="0">
                <a:latin typeface="Palatino" charset="0"/>
                <a:ea typeface="Palatino" charset="0"/>
                <a:cs typeface="Palatino" charset="0"/>
              </a:rPr>
              <a:t>Financial viability of the clinic was determined based on the areas of revenue versus clinic </a:t>
            </a:r>
            <a:r>
              <a:rPr lang="en-US" sz="2800" dirty="0" smtClean="0">
                <a:latin typeface="Palatino" charset="0"/>
                <a:ea typeface="Palatino" charset="0"/>
                <a:cs typeface="Palatino" charset="0"/>
              </a:rPr>
              <a:t>costs. Clinic costs were sustainable at 9 months of operation. </a:t>
            </a: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</p:txBody>
      </p:sp>
      <p:graphicFrame>
        <p:nvGraphicFramePr>
          <p:cNvPr id="54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920682"/>
              </p:ext>
            </p:extLst>
          </p:nvPr>
        </p:nvGraphicFramePr>
        <p:xfrm>
          <a:off x="37732701" y="8492704"/>
          <a:ext cx="12309922" cy="7616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4136236" y="28503518"/>
            <a:ext cx="22988256" cy="3003734"/>
            <a:chOff x="13989932" y="28503518"/>
            <a:chExt cx="22988256" cy="3003734"/>
          </a:xfrm>
        </p:grpSpPr>
        <p:grpSp>
          <p:nvGrpSpPr>
            <p:cNvPr id="50" name="Group 49"/>
            <p:cNvGrpSpPr/>
            <p:nvPr/>
          </p:nvGrpSpPr>
          <p:grpSpPr>
            <a:xfrm>
              <a:off x="13989932" y="28503518"/>
              <a:ext cx="22988256" cy="2977968"/>
              <a:chOff x="585305" y="6439770"/>
              <a:chExt cx="14959493" cy="2760979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85305" y="6439770"/>
                <a:ext cx="14959493" cy="60087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Helvetica" charset="0"/>
                    <a:ea typeface="Helvetica" charset="0"/>
                    <a:cs typeface="Helvetica" charset="0"/>
                  </a:rPr>
                  <a:t>References</a:t>
                </a:r>
                <a:endParaRPr lang="en-US" sz="3600" dirty="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85305" y="7040644"/>
                <a:ext cx="14959492" cy="216010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14120739" y="29198928"/>
              <a:ext cx="22636872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indent="-514350">
                <a:buFont typeface="+mj-lt"/>
                <a:buAutoNum type="arabicPeriod"/>
              </a:pP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Centers for Disease Control and Prevention. </a:t>
              </a:r>
              <a:r>
                <a:rPr lang="en-US" sz="1800" dirty="0" err="1">
                  <a:latin typeface="Palatino" charset="0"/>
                  <a:ea typeface="Palatino" charset="0"/>
                  <a:cs typeface="Palatino" charset="0"/>
                </a:rPr>
                <a:t>Preexposure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 prophylaxis for the prevention of HIV infection in the United States: A clinical practice guideline. 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2014; http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://</a:t>
              </a:r>
              <a:r>
                <a:rPr lang="en-US" sz="1800" dirty="0" err="1">
                  <a:latin typeface="Palatino" charset="0"/>
                  <a:ea typeface="Palatino" charset="0"/>
                  <a:cs typeface="Palatino" charset="0"/>
                </a:rPr>
                <a:t>www.cdc.gov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/</a:t>
              </a:r>
              <a:r>
                <a:rPr lang="en-US" sz="1800" dirty="0" err="1">
                  <a:latin typeface="Palatino" charset="0"/>
                  <a:ea typeface="Palatino" charset="0"/>
                  <a:cs typeface="Palatino" charset="0"/>
                </a:rPr>
                <a:t>hiv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/pdf/PrEPguidelines2014.pdf. Accessed 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January 15, 2015.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V </a:t>
              </a:r>
              <a:r>
                <a:rPr lang="en-US" sz="1800" dirty="0" err="1">
                  <a:latin typeface="Palatino" charset="0"/>
                  <a:ea typeface="Palatino" charset="0"/>
                  <a:cs typeface="Palatino" charset="0"/>
                </a:rPr>
                <a:t>Santschi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, A </a:t>
              </a:r>
              <a:r>
                <a:rPr lang="en-US" sz="1800" dirty="0" err="1">
                  <a:latin typeface="Palatino" charset="0"/>
                  <a:ea typeface="Palatino" charset="0"/>
                  <a:cs typeface="Palatino" charset="0"/>
                </a:rPr>
                <a:t>Chiolero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, B </a:t>
              </a:r>
              <a:r>
                <a:rPr lang="en-US" sz="1800" dirty="0" err="1">
                  <a:latin typeface="Palatino" charset="0"/>
                  <a:ea typeface="Palatino" charset="0"/>
                  <a:cs typeface="Palatino" charset="0"/>
                </a:rPr>
                <a:t>Burnand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, et al. Impact of Pharmacist Care in the Management of 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Cardiovascular 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Disease Risk Factors. Arch Intern Med. 2011;171(16):1441-1453 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CA 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Bong, CL </a:t>
              </a:r>
              <a:r>
                <a:rPr lang="en-US" sz="1800" dirty="0" err="1">
                  <a:latin typeface="Palatino" charset="0"/>
                  <a:ea typeface="Palatino" charset="0"/>
                  <a:cs typeface="Palatino" charset="0"/>
                </a:rPr>
                <a:t>Raehl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. Pharmacist-Provided Anticoagulation Management in United States Hospitals: Death Rates, Length of Stay, Medicare Charges, Bleeding Complications, and Transfusions. Pharmacotherapy. 2004;24(8):953–963 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Centers 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for Disease Control and Prevention. 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Sexually transmitted diseases treatment guidelines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. 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MMWR </a:t>
              </a:r>
              <a:r>
                <a:rPr lang="en-US" sz="1800" dirty="0" err="1" smtClean="0">
                  <a:latin typeface="Palatino" charset="0"/>
                  <a:ea typeface="Palatino" charset="0"/>
                  <a:cs typeface="Palatino" charset="0"/>
                </a:rPr>
                <a:t>Recomm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 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Rep 2015;64(No. 3); https://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www.cdc.gov/std/tg2015/tg-2015-print.pdf. Accessed July 01, 2015.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Centers 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for Disease Control and Prevention. </a:t>
              </a:r>
              <a:r>
                <a:rPr lang="en-US" sz="1800" dirty="0" err="1">
                  <a:latin typeface="Palatino" charset="0"/>
                  <a:ea typeface="Palatino" charset="0"/>
                  <a:cs typeface="Palatino" charset="0"/>
                </a:rPr>
                <a:t>Preexposure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 prophylaxis for the prevention of HIV infection in the United States: 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Clinical providers’ supplement. 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2014; https://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www.cdc.gov/hiv/pdf/PrEPProviderSupplement2014.pdf. Accessed </a:t>
              </a:r>
              <a:r>
                <a:rPr lang="en-US" sz="1800" dirty="0">
                  <a:latin typeface="Palatino" charset="0"/>
                  <a:ea typeface="Palatino" charset="0"/>
                  <a:cs typeface="Palatino" charset="0"/>
                </a:rPr>
                <a:t>January 15, 2015</a:t>
              </a:r>
              <a:r>
                <a:rPr lang="en-US" sz="1800" dirty="0" smtClean="0">
                  <a:latin typeface="Palatino" charset="0"/>
                  <a:ea typeface="Palatino" charset="0"/>
                  <a:cs typeface="Palatino" charset="0"/>
                </a:rPr>
                <a:t>.</a:t>
              </a:r>
              <a:endParaRPr lang="en-US" sz="1800" dirty="0">
                <a:latin typeface="Palatino" charset="0"/>
                <a:ea typeface="Palatino" charset="0"/>
                <a:cs typeface="Palatino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732701" y="22924770"/>
            <a:ext cx="12333449" cy="5019411"/>
            <a:chOff x="585305" y="6439770"/>
            <a:chExt cx="14959493" cy="3992532"/>
          </a:xfrm>
        </p:grpSpPr>
        <p:sp>
          <p:nvSpPr>
            <p:cNvPr id="36" name="TextBox 35"/>
            <p:cNvSpPr txBox="1"/>
            <p:nvPr/>
          </p:nvSpPr>
          <p:spPr>
            <a:xfrm>
              <a:off x="585305" y="6439770"/>
              <a:ext cx="14959493" cy="7120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latin typeface="Helvetica" charset="0"/>
                  <a:ea typeface="Helvetica" charset="0"/>
                  <a:cs typeface="Helvetica" charset="0"/>
                </a:rPr>
                <a:t>Acknowledgements</a:t>
              </a:r>
              <a:endParaRPr lang="en-US" sz="48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5305" y="7151833"/>
              <a:ext cx="14959493" cy="3280469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defRPr/>
              </a:pPr>
              <a:endParaRPr lang="en-US" sz="1000" dirty="0">
                <a:latin typeface="Palatino" charset="0"/>
                <a:ea typeface="Palatino" charset="0"/>
                <a:cs typeface="Palatino" charset="0"/>
              </a:endParaRPr>
            </a:p>
            <a:p>
              <a:pPr marL="815975" marR="0" lvl="0" indent="-454025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defRPr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We are grateful to Paul </a:t>
              </a: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Algeo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, </a:t>
              </a: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PharmD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, PA-C, and George </a:t>
              </a:r>
              <a:b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</a:b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Froehle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, PA-C at Peter </a:t>
              </a: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Shalit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, MD &amp; Associates for their dedication to this project. </a:t>
              </a:r>
            </a:p>
            <a:p>
              <a:pPr marL="815975" marR="0" lvl="0" indent="-454025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defRPr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We are incredibly thankful for our team members at Kelley-Ross Pharmacy who supported our efforts: Stephanie Decker, Troy Hart, Jolene Harrell, Russell Beaulieu, Pat Moore, Linda Hartline, Ken Grant, Josh Akers, Ryan </a:t>
              </a:r>
              <a:r>
                <a:rPr lang="en-US" sz="2800" dirty="0" err="1" smtClean="0">
                  <a:latin typeface="Palatino" charset="0"/>
                  <a:ea typeface="Palatino" charset="0"/>
                  <a:cs typeface="Palatino" charset="0"/>
                </a:rPr>
                <a:t>Oftebro</a:t>
              </a: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, Ryan Hansen, Scott Herzog, and Brian Beach. </a:t>
              </a:r>
            </a:p>
            <a:p>
              <a:pPr marL="815975" marR="0" lvl="0" indent="-454025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defRPr/>
              </a:pPr>
              <a:r>
                <a:rPr lang="en-US" sz="2800" dirty="0" smtClean="0">
                  <a:latin typeface="Palatino" charset="0"/>
                  <a:ea typeface="Palatino" charset="0"/>
                  <a:cs typeface="Palatino" charset="0"/>
                </a:rPr>
                <a:t>Funding tor this project was entirely supported by Kelley-Ross Pharmacy &amp; Associates, Inc. 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050155" y="31837022"/>
            <a:ext cx="22988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Abstract Presentation Number: 961.  For more information, please contact Elyse Tung: </a:t>
            </a:r>
            <a:r>
              <a:rPr lang="en-US" sz="2800" dirty="0" err="1" smtClean="0">
                <a:latin typeface="Helvetica" charset="0"/>
                <a:ea typeface="Helvetica" charset="0"/>
                <a:cs typeface="Helvetica" charset="0"/>
              </a:rPr>
              <a:t>etung@kelley-ross.com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2" name="Chart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658614"/>
              </p:ext>
            </p:extLst>
          </p:nvPr>
        </p:nvGraphicFramePr>
        <p:xfrm>
          <a:off x="18747227" y="7619495"/>
          <a:ext cx="13676503" cy="776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9757" y="28662607"/>
            <a:ext cx="12286393" cy="3436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65030" y="26863957"/>
            <a:ext cx="10086077" cy="92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*Validated tool provided by CDC to systematically </a:t>
            </a:r>
            <a:r>
              <a:rPr lang="en-US" sz="1800" dirty="0"/>
              <a:t>determine which MSM are </a:t>
            </a:r>
            <a:r>
              <a:rPr lang="en-US" sz="1800" dirty="0" smtClean="0"/>
              <a:t>at </a:t>
            </a:r>
            <a:r>
              <a:rPr lang="en-US" sz="1800" dirty="0"/>
              <a:t>high risk of acquiring HIV </a:t>
            </a:r>
            <a:r>
              <a:rPr lang="en-US" sz="1800" dirty="0" smtClean="0"/>
              <a:t>infection. A score of </a:t>
            </a:r>
            <a:r>
              <a:rPr lang="en-US" sz="1800" dirty="0"/>
              <a:t>10 or </a:t>
            </a:r>
            <a:r>
              <a:rPr lang="en-US" sz="1800" dirty="0" smtClean="0"/>
              <a:t>greater indicates intensive </a:t>
            </a:r>
            <a:r>
              <a:rPr lang="en-US" sz="1800" dirty="0"/>
              <a:t>HIV prevention </a:t>
            </a:r>
            <a:r>
              <a:rPr lang="en-US" sz="1800" dirty="0" smtClean="0"/>
              <a:t>services, </a:t>
            </a:r>
            <a:r>
              <a:rPr lang="en-US" sz="1800" dirty="0"/>
              <a:t>including </a:t>
            </a:r>
            <a:r>
              <a:rPr lang="en-US" sz="1800" dirty="0" err="1"/>
              <a:t>PrEP.</a:t>
            </a:r>
            <a:r>
              <a:rPr lang="en-US" sz="1800" dirty="0"/>
              <a:t> </a:t>
            </a:r>
            <a:r>
              <a:rPr lang="en-US" sz="1800" dirty="0" smtClean="0"/>
              <a:t>A score below 10 indicates standard </a:t>
            </a:r>
            <a:r>
              <a:rPr lang="en-US" sz="1800" dirty="0"/>
              <a:t>HIV prevention </a:t>
            </a:r>
            <a:r>
              <a:rPr lang="en-US" sz="1800" dirty="0" smtClean="0"/>
              <a:t>services.</a:t>
            </a:r>
            <a:r>
              <a:rPr lang="en-US" sz="1800" baseline="30000" dirty="0" smtClean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3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38973</TotalTime>
  <Words>1074</Words>
  <Application>Microsoft Macintosh PowerPoint</Application>
  <PresentationFormat>Custom</PresentationFormat>
  <Paragraphs>161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Calibri</vt:lpstr>
      <vt:lpstr>Calibri Light</vt:lpstr>
      <vt:lpstr>Helvetica</vt:lpstr>
      <vt:lpstr>Helvetica Neue</vt:lpstr>
      <vt:lpstr>Monotype Sorts</vt:lpstr>
      <vt:lpstr>MS PGothic</vt:lpstr>
      <vt:lpstr>Palatino</vt:lpstr>
      <vt:lpstr>Times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Elyse Tung</dc:creator>
  <cp:lastModifiedBy>Elyse Tung</cp:lastModifiedBy>
  <cp:revision>83</cp:revision>
  <cp:lastPrinted>2017-02-06T19:11:51Z</cp:lastPrinted>
  <dcterms:created xsi:type="dcterms:W3CDTF">2016-12-16T21:56:30Z</dcterms:created>
  <dcterms:modified xsi:type="dcterms:W3CDTF">2017-02-07T04:56:51Z</dcterms:modified>
</cp:coreProperties>
</file>