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51206400" cy="32918400"/>
  <p:notesSz cx="6858000" cy="9144000"/>
  <p:defaultTextStyle>
    <a:defPPr>
      <a:defRPr lang="en-US"/>
    </a:defPPr>
    <a:lvl1pPr marL="0" algn="l" defTabSz="3906317" rtl="0" eaLnBrk="1" latinLnBrk="0" hangingPunct="1">
      <a:defRPr sz="7690" kern="1200">
        <a:solidFill>
          <a:schemeClr val="tx1"/>
        </a:solidFill>
        <a:latin typeface="+mn-lt"/>
        <a:ea typeface="+mn-ea"/>
        <a:cs typeface="+mn-cs"/>
      </a:defRPr>
    </a:lvl1pPr>
    <a:lvl2pPr marL="1953158" algn="l" defTabSz="3906317" rtl="0" eaLnBrk="1" latinLnBrk="0" hangingPunct="1">
      <a:defRPr sz="7690" kern="1200">
        <a:solidFill>
          <a:schemeClr val="tx1"/>
        </a:solidFill>
        <a:latin typeface="+mn-lt"/>
        <a:ea typeface="+mn-ea"/>
        <a:cs typeface="+mn-cs"/>
      </a:defRPr>
    </a:lvl2pPr>
    <a:lvl3pPr marL="3906317" algn="l" defTabSz="3906317" rtl="0" eaLnBrk="1" latinLnBrk="0" hangingPunct="1">
      <a:defRPr sz="7690" kern="1200">
        <a:solidFill>
          <a:schemeClr val="tx1"/>
        </a:solidFill>
        <a:latin typeface="+mn-lt"/>
        <a:ea typeface="+mn-ea"/>
        <a:cs typeface="+mn-cs"/>
      </a:defRPr>
    </a:lvl3pPr>
    <a:lvl4pPr marL="5859475" algn="l" defTabSz="3906317" rtl="0" eaLnBrk="1" latinLnBrk="0" hangingPunct="1">
      <a:defRPr sz="7690" kern="1200">
        <a:solidFill>
          <a:schemeClr val="tx1"/>
        </a:solidFill>
        <a:latin typeface="+mn-lt"/>
        <a:ea typeface="+mn-ea"/>
        <a:cs typeface="+mn-cs"/>
      </a:defRPr>
    </a:lvl4pPr>
    <a:lvl5pPr marL="7812634" algn="l" defTabSz="3906317" rtl="0" eaLnBrk="1" latinLnBrk="0" hangingPunct="1">
      <a:defRPr sz="7690" kern="1200">
        <a:solidFill>
          <a:schemeClr val="tx1"/>
        </a:solidFill>
        <a:latin typeface="+mn-lt"/>
        <a:ea typeface="+mn-ea"/>
        <a:cs typeface="+mn-cs"/>
      </a:defRPr>
    </a:lvl5pPr>
    <a:lvl6pPr marL="9765792" algn="l" defTabSz="3906317" rtl="0" eaLnBrk="1" latinLnBrk="0" hangingPunct="1">
      <a:defRPr sz="7690" kern="1200">
        <a:solidFill>
          <a:schemeClr val="tx1"/>
        </a:solidFill>
        <a:latin typeface="+mn-lt"/>
        <a:ea typeface="+mn-ea"/>
        <a:cs typeface="+mn-cs"/>
      </a:defRPr>
    </a:lvl6pPr>
    <a:lvl7pPr marL="11718950" algn="l" defTabSz="3906317" rtl="0" eaLnBrk="1" latinLnBrk="0" hangingPunct="1">
      <a:defRPr sz="7690" kern="1200">
        <a:solidFill>
          <a:schemeClr val="tx1"/>
        </a:solidFill>
        <a:latin typeface="+mn-lt"/>
        <a:ea typeface="+mn-ea"/>
        <a:cs typeface="+mn-cs"/>
      </a:defRPr>
    </a:lvl7pPr>
    <a:lvl8pPr marL="13672109" algn="l" defTabSz="3906317" rtl="0" eaLnBrk="1" latinLnBrk="0" hangingPunct="1">
      <a:defRPr sz="7690" kern="1200">
        <a:solidFill>
          <a:schemeClr val="tx1"/>
        </a:solidFill>
        <a:latin typeface="+mn-lt"/>
        <a:ea typeface="+mn-ea"/>
        <a:cs typeface="+mn-cs"/>
      </a:defRPr>
    </a:lvl8pPr>
    <a:lvl9pPr marL="15625267" algn="l" defTabSz="3906317" rtl="0" eaLnBrk="1" latinLnBrk="0" hangingPunct="1">
      <a:defRPr sz="769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61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7000"/>
    <p:restoredTop sz="94268"/>
  </p:normalViewPr>
  <p:slideViewPr>
    <p:cSldViewPr snapToGrid="0" snapToObjects="1">
      <p:cViewPr>
        <p:scale>
          <a:sx n="30" d="100"/>
          <a:sy n="30" d="100"/>
        </p:scale>
        <p:origin x="-144" y="-1856"/>
      </p:cViewPr>
      <p:guideLst>
        <p:guide orient="horz" pos="10368"/>
        <p:guide pos="161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localhost/Users/eltung/Desktop/Elyse's%20main%20file/Elyse's%20stuff/Work%20stuff/Kelley-Ross/HIV%20PrEP/Data/PrEP%20Data%20Collection%2009.30.2016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localhost/Users/eltung/Desktop/Elyse's%20main%20file/Elyse's%20stuff/Work%20stuff/Kelley-Ross/HIV%20PrEP/Data/PrEP%20Data%20Collection%2009.30.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chemeClr val="tx1"/>
                </a:solidFill>
              </a:defRPr>
            </a:pPr>
            <a:r>
              <a:rPr lang="en-US" sz="3600" dirty="0" smtClean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rPr>
              <a:t>Financial</a:t>
            </a:r>
            <a:r>
              <a:rPr lang="en-US" sz="3600" baseline="0" dirty="0" smtClean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rPr>
              <a:t> Sustainability</a:t>
            </a:r>
            <a:endParaRPr lang="en-US" sz="3600" dirty="0">
              <a:solidFill>
                <a:schemeClr val="tx1"/>
              </a:solidFill>
              <a:latin typeface="Helvetica" charset="0"/>
              <a:ea typeface="Helvetica" charset="0"/>
              <a:cs typeface="Helvetica" charset="0"/>
            </a:endParaRP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'APhA charts'!$C$10</c:f>
              <c:strCache>
                <c:ptCount val="1"/>
                <c:pt idx="0">
                  <c:v>GP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15"/>
            <c:spPr>
              <a:solidFill>
                <a:schemeClr val="accent6">
                  <a:lumMod val="60000"/>
                  <a:lumOff val="40000"/>
                </a:schemeClr>
              </a:solidFill>
              <a:ln w="9525">
                <a:noFill/>
              </a:ln>
              <a:effectLst/>
            </c:spPr>
          </c:marker>
          <c:trendline>
            <c:spPr>
              <a:ln w="63500" cap="rnd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xVal>
            <c:numRef>
              <c:f>'APhA charts'!$B$11:$B$23</c:f>
              <c:numCache>
                <c:formatCode>General</c:formatCode>
                <c:ptCount val="13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</c:numCache>
            </c:numRef>
          </c:xVal>
          <c:yVal>
            <c:numRef>
              <c:f>'APhA charts'!$D$11:$D$23</c:f>
              <c:numCache>
                <c:formatCode>General</c:formatCode>
                <c:ptCount val="13"/>
                <c:pt idx="0">
                  <c:v>-0.98950375</c:v>
                </c:pt>
                <c:pt idx="1">
                  <c:v>-0.917221730769231</c:v>
                </c:pt>
                <c:pt idx="2">
                  <c:v>-0.813131057692308</c:v>
                </c:pt>
                <c:pt idx="3">
                  <c:v>-0.639077596153846</c:v>
                </c:pt>
                <c:pt idx="4">
                  <c:v>-0.623616346153846</c:v>
                </c:pt>
                <c:pt idx="5">
                  <c:v>-0.485160576923077</c:v>
                </c:pt>
                <c:pt idx="6">
                  <c:v>-0.335051923076923</c:v>
                </c:pt>
                <c:pt idx="7">
                  <c:v>-0.316683653846154</c:v>
                </c:pt>
                <c:pt idx="8">
                  <c:v>-0.142957692307691</c:v>
                </c:pt>
                <c:pt idx="9">
                  <c:v>0.192425961538463</c:v>
                </c:pt>
                <c:pt idx="10">
                  <c:v>0.0657384615384617</c:v>
                </c:pt>
                <c:pt idx="11">
                  <c:v>0.262933653846152</c:v>
                </c:pt>
                <c:pt idx="12">
                  <c:v>0.678958836538461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04038928"/>
        <c:axId val="-2077101104"/>
      </c:scatterChart>
      <c:valAx>
        <c:axId val="-20040389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/>
                    </a:solidFill>
                    <a:latin typeface="Helvetica" charset="0"/>
                    <a:ea typeface="Helvetica" charset="0"/>
                    <a:cs typeface="Helvetica" charset="0"/>
                  </a:defRPr>
                </a:pPr>
                <a:r>
                  <a:rPr lang="en-US" sz="2800">
                    <a:solidFill>
                      <a:schemeClr val="tx1"/>
                    </a:solidFill>
                    <a:latin typeface="Helvetica" charset="0"/>
                    <a:ea typeface="Helvetica" charset="0"/>
                    <a:cs typeface="Helvetica" charset="0"/>
                  </a:rPr>
                  <a:t>Months</a:t>
                </a:r>
                <a:r>
                  <a:rPr lang="en-US" sz="2800" baseline="0">
                    <a:solidFill>
                      <a:schemeClr val="tx1"/>
                    </a:solidFill>
                    <a:latin typeface="Helvetica" charset="0"/>
                    <a:ea typeface="Helvetica" charset="0"/>
                    <a:cs typeface="Helvetica" charset="0"/>
                  </a:rPr>
                  <a:t> Clinic in Operation</a:t>
                </a:r>
                <a:endParaRPr lang="en-US" sz="2800">
                  <a:solidFill>
                    <a:schemeClr val="tx1"/>
                  </a:solidFill>
                  <a:latin typeface="Helvetica" charset="0"/>
                  <a:ea typeface="Helvetica" charset="0"/>
                  <a:cs typeface="Helvetica" charset="0"/>
                </a:endParaRPr>
              </a:p>
            </c:rich>
          </c:tx>
          <c:layout/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noFill/>
          <a:ln w="88900" cap="flat" cmpd="sng" algn="ctr">
            <a:solidFill>
              <a:srgbClr val="FF9300"/>
            </a:solidFill>
            <a:round/>
          </a:ln>
          <a:effectLst/>
        </c:spPr>
        <c:txPr>
          <a:bodyPr rot="0" vert="horz"/>
          <a:lstStyle/>
          <a:p>
            <a:pPr>
              <a:defRPr sz="2800" b="0" i="0" u="none" strike="noStrike" baseline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pPr>
            <a:endParaRPr lang="en-US"/>
          </a:p>
        </c:txPr>
        <c:crossAx val="-2077101104"/>
        <c:crosses val="autoZero"/>
        <c:crossBetween val="midCat"/>
        <c:minorUnit val="0.5"/>
      </c:valAx>
      <c:valAx>
        <c:axId val="-2077101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/>
                    </a:solidFill>
                    <a:latin typeface="Helvetica" charset="0"/>
                    <a:ea typeface="Helvetica" charset="0"/>
                    <a:cs typeface="Helvetica" charset="0"/>
                  </a:defRPr>
                </a:pPr>
                <a:r>
                  <a:rPr lang="en-US" sz="2800" dirty="0">
                    <a:solidFill>
                      <a:schemeClr val="tx1"/>
                    </a:solidFill>
                    <a:latin typeface="Helvetica" charset="0"/>
                    <a:ea typeface="Helvetica" charset="0"/>
                    <a:cs typeface="Helvetica" charset="0"/>
                  </a:rPr>
                  <a:t>Rate</a:t>
                </a:r>
                <a:r>
                  <a:rPr lang="en-US" sz="2800" baseline="0" dirty="0">
                    <a:solidFill>
                      <a:schemeClr val="tx1"/>
                    </a:solidFill>
                    <a:latin typeface="Helvetica" charset="0"/>
                    <a:ea typeface="Helvetica" charset="0"/>
                    <a:cs typeface="Helvetica" charset="0"/>
                  </a:rPr>
                  <a:t> of </a:t>
                </a:r>
                <a:r>
                  <a:rPr lang="en-US" sz="2800" baseline="0" dirty="0" smtClean="0">
                    <a:solidFill>
                      <a:schemeClr val="tx1"/>
                    </a:solidFill>
                    <a:latin typeface="Helvetica" charset="0"/>
                    <a:ea typeface="Helvetica" charset="0"/>
                    <a:cs typeface="Helvetica" charset="0"/>
                  </a:rPr>
                  <a:t>Sustainability</a:t>
                </a:r>
              </a:p>
              <a:p>
                <a:pPr>
                  <a:defRPr sz="2800" b="0" i="0" u="none" strike="noStrike" kern="1200" baseline="0">
                    <a:solidFill>
                      <a:schemeClr val="tx1"/>
                    </a:solidFill>
                    <a:latin typeface="Helvetica" charset="0"/>
                    <a:ea typeface="Helvetica" charset="0"/>
                    <a:cs typeface="Helvetica" charset="0"/>
                  </a:defRPr>
                </a:pPr>
                <a:r>
                  <a:rPr lang="en-US" sz="2000" baseline="0" dirty="0" smtClean="0">
                    <a:solidFill>
                      <a:schemeClr val="tx1"/>
                    </a:solidFill>
                    <a:latin typeface="Helvetica" charset="0"/>
                    <a:ea typeface="Helvetica" charset="0"/>
                    <a:cs typeface="Helvetica" charset="0"/>
                  </a:rPr>
                  <a:t>(revenue/operation costs)</a:t>
                </a:r>
              </a:p>
            </c:rich>
          </c:tx>
          <c:layout/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pPr>
            <a:endParaRPr lang="en-US"/>
          </a:p>
        </c:txPr>
        <c:crossAx val="-2004038928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3600" b="1" dirty="0" smtClean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rPr>
              <a:t>Patient</a:t>
            </a:r>
            <a:r>
              <a:rPr lang="en-US" sz="3600" b="1" baseline="0" dirty="0" smtClean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rPr>
              <a:t> Intake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'APhA charts'!$C$1</c:f>
              <c:strCache>
                <c:ptCount val="1"/>
                <c:pt idx="0">
                  <c:v>contacted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</c:spPr>
          <c:invertIfNegative val="0"/>
          <c:dLbls>
            <c:dLbl>
              <c:idx val="0"/>
              <c:layout>
                <c:manualLayout>
                  <c:x val="0.0"/>
                  <c:y val="0.009818508352110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800">
                    <a:solidFill>
                      <a:schemeClr val="tx1"/>
                    </a:solidFill>
                    <a:latin typeface="Helvetica" charset="0"/>
                    <a:ea typeface="Helvetica" charset="0"/>
                    <a:cs typeface="Helvetica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'APhA charts'!$A$2:$B$5</c:f>
              <c:strCache>
                <c:ptCount val="4"/>
                <c:pt idx="0">
                  <c:v>Contacted Clinic</c:v>
                </c:pt>
                <c:pt idx="1">
                  <c:v>Seen in Clinic</c:v>
                </c:pt>
                <c:pt idx="2">
                  <c:v>Initiated PrEP</c:v>
                </c:pt>
                <c:pt idx="3">
                  <c:v>Existing PCP</c:v>
                </c:pt>
              </c:strCache>
            </c:strRef>
          </c:cat>
          <c:val>
            <c:numRef>
              <c:f>'APhA charts'!$C$2:$C$5</c:f>
              <c:numCache>
                <c:formatCode>General</c:formatCode>
                <c:ptCount val="4"/>
                <c:pt idx="0">
                  <c:v>373.0</c:v>
                </c:pt>
                <c:pt idx="1">
                  <c:v>251.0</c:v>
                </c:pt>
                <c:pt idx="2">
                  <c:v>245.0</c:v>
                </c:pt>
                <c:pt idx="3">
                  <c:v>52.0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45780080"/>
        <c:axId val="-2144155872"/>
      </c:barChart>
      <c:catAx>
        <c:axId val="2145780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pPr>
            <a:endParaRPr lang="en-US"/>
          </a:p>
        </c:txPr>
        <c:crossAx val="-2144155872"/>
        <c:crosses val="autoZero"/>
        <c:auto val="1"/>
        <c:lblAlgn val="ctr"/>
        <c:lblOffset val="100"/>
        <c:noMultiLvlLbl val="0"/>
      </c:catAx>
      <c:valAx>
        <c:axId val="-2144155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 b="0">
                    <a:solidFill>
                      <a:schemeClr val="tx1"/>
                    </a:solidFill>
                  </a:defRPr>
                </a:pPr>
                <a:r>
                  <a:rPr lang="en-US" sz="2800" b="0" baseline="0" dirty="0" smtClean="0">
                    <a:solidFill>
                      <a:schemeClr val="tx1"/>
                    </a:solidFill>
                    <a:latin typeface="Helvetica" charset="0"/>
                    <a:ea typeface="Helvetica" charset="0"/>
                    <a:cs typeface="Helvetica" charset="0"/>
                  </a:rPr>
                  <a:t>Patients</a:t>
                </a:r>
              </a:p>
              <a:p>
                <a:pPr>
                  <a:defRPr b="0">
                    <a:solidFill>
                      <a:schemeClr val="tx1"/>
                    </a:solidFill>
                  </a:defRPr>
                </a:pPr>
                <a:endParaRPr lang="en-US" sz="2800" b="0" dirty="0">
                  <a:solidFill>
                    <a:schemeClr val="tx1"/>
                  </a:solidFill>
                  <a:latin typeface="Helvetica" charset="0"/>
                  <a:ea typeface="Helvetica" charset="0"/>
                  <a:cs typeface="Helvetica" charset="0"/>
                </a:endParaRP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pPr>
            <a:endParaRPr lang="en-US"/>
          </a:p>
        </c:txPr>
        <c:crossAx val="214578008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5387342"/>
            <a:ext cx="38404800" cy="11460480"/>
          </a:xfrm>
        </p:spPr>
        <p:txBody>
          <a:bodyPr anchor="b"/>
          <a:lstStyle>
            <a:lvl1pPr algn="ctr">
              <a:defRPr sz="25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7289782"/>
            <a:ext cx="38404800" cy="7947658"/>
          </a:xfr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3A77-15B1-2948-8679-02E492C2DE63}" type="datetimeFigureOut">
              <a:rPr lang="en-US" smtClean="0"/>
              <a:t>2/6/17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4E65-F679-0545-BEBF-A9F0B85BF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744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3A77-15B1-2948-8679-02E492C2DE63}" type="datetimeFigureOut">
              <a:rPr lang="en-US" smtClean="0"/>
              <a:t>2/6/17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4E65-F679-0545-BEBF-A9F0B85BF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798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0" y="1752600"/>
            <a:ext cx="11041380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1752600"/>
            <a:ext cx="32484060" cy="278968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3A77-15B1-2948-8679-02E492C2DE63}" type="datetimeFigureOut">
              <a:rPr lang="en-US" smtClean="0"/>
              <a:t>2/6/17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4E65-F679-0545-BEBF-A9F0B85BF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977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3A77-15B1-2948-8679-02E492C2DE63}" type="datetimeFigureOut">
              <a:rPr lang="en-US" smtClean="0"/>
              <a:t>2/6/17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4E65-F679-0545-BEBF-A9F0B85BF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590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8206745"/>
            <a:ext cx="44165520" cy="13693138"/>
          </a:xfrm>
        </p:spPr>
        <p:txBody>
          <a:bodyPr anchor="b"/>
          <a:lstStyle>
            <a:lvl1pPr>
              <a:defRPr sz="25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22029425"/>
            <a:ext cx="44165520" cy="7200898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3A77-15B1-2948-8679-02E492C2DE63}" type="datetimeFigureOut">
              <a:rPr lang="en-US" smtClean="0"/>
              <a:t>2/6/17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4E65-F679-0545-BEBF-A9F0B85BF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12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8763000"/>
            <a:ext cx="2176272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8763000"/>
            <a:ext cx="2176272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3A77-15B1-2948-8679-02E492C2DE63}" type="datetimeFigureOut">
              <a:rPr lang="en-US" smtClean="0"/>
              <a:t>2/6/17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4E65-F679-0545-BEBF-A9F0B85BF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851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1752603"/>
            <a:ext cx="4416552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2" y="8069582"/>
            <a:ext cx="21662705" cy="3954778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2" y="12024360"/>
            <a:ext cx="21662705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0" y="8069582"/>
            <a:ext cx="21769390" cy="3954778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0" y="12024360"/>
            <a:ext cx="21769390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3A77-15B1-2948-8679-02E492C2DE63}" type="datetimeFigureOut">
              <a:rPr lang="en-US" smtClean="0"/>
              <a:t>2/6/17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4E65-F679-0545-BEBF-A9F0B85BF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38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3A77-15B1-2948-8679-02E492C2DE63}" type="datetimeFigureOut">
              <a:rPr lang="en-US" smtClean="0"/>
              <a:t>2/6/17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4E65-F679-0545-BEBF-A9F0B85BF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91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3A77-15B1-2948-8679-02E492C2DE63}" type="datetimeFigureOut">
              <a:rPr lang="en-US" smtClean="0"/>
              <a:t>2/6/17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4E65-F679-0545-BEBF-A9F0B85BF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319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2194560"/>
            <a:ext cx="16515395" cy="768096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4739642"/>
            <a:ext cx="25923240" cy="23393400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9875520"/>
            <a:ext cx="16515395" cy="18295622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3A77-15B1-2948-8679-02E492C2DE63}" type="datetimeFigureOut">
              <a:rPr lang="en-US" smtClean="0"/>
              <a:t>2/6/17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4E65-F679-0545-BEBF-A9F0B85BF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060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2194560"/>
            <a:ext cx="16515395" cy="768096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4739642"/>
            <a:ext cx="25923240" cy="23393400"/>
          </a:xfr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9875520"/>
            <a:ext cx="16515395" cy="18295622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3A77-15B1-2948-8679-02E492C2DE63}" type="datetimeFigureOut">
              <a:rPr lang="en-US" smtClean="0"/>
              <a:t>2/6/17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E4E65-F679-0545-BEBF-A9F0B85BF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157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1752603"/>
            <a:ext cx="4416552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8763000"/>
            <a:ext cx="4416552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30510482"/>
            <a:ext cx="115214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A3A77-15B1-2948-8679-02E492C2DE63}" type="datetimeFigureOut">
              <a:rPr lang="en-US" smtClean="0"/>
              <a:t>2/6/17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30510482"/>
            <a:ext cx="172821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30510482"/>
            <a:ext cx="115214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E4E65-F679-0545-BEBF-A9F0B85BF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29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4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57"/>
          <p:cNvSpPr txBox="1">
            <a:spLocks noChangeArrowheads="1"/>
          </p:cNvSpPr>
          <p:nvPr/>
        </p:nvSpPr>
        <p:spPr bwMode="auto">
          <a:xfrm>
            <a:off x="4157033" y="1087073"/>
            <a:ext cx="42892334" cy="375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8509" b="1" dirty="0" smtClean="0">
                <a:latin typeface="Helvetica Neue" charset="0"/>
                <a:ea typeface="Helvetica Neue" charset="0"/>
                <a:cs typeface="Helvetica Neue" charset="0"/>
              </a:rPr>
              <a:t>Feasibility of a pharmacist-run HIV </a:t>
            </a:r>
            <a:r>
              <a:rPr lang="en-US" altLang="en-US" sz="8509" b="1" dirty="0" err="1" smtClean="0">
                <a:latin typeface="Helvetica Neue" charset="0"/>
                <a:ea typeface="Helvetica Neue" charset="0"/>
                <a:cs typeface="Helvetica Neue" charset="0"/>
              </a:rPr>
              <a:t>PrEP</a:t>
            </a:r>
            <a:r>
              <a:rPr lang="en-US" altLang="en-US" sz="8509" b="1" dirty="0" smtClean="0">
                <a:latin typeface="Helvetica Neue" charset="0"/>
                <a:ea typeface="Helvetica Neue" charset="0"/>
                <a:cs typeface="Helvetica Neue" charset="0"/>
              </a:rPr>
              <a:t> clinic in a community pharmacy setting.</a:t>
            </a:r>
          </a:p>
          <a:p>
            <a:pPr algn="ctr"/>
            <a:endParaRPr lang="en-US" altLang="en-US" sz="2618" b="1" dirty="0" smtClean="0">
              <a:latin typeface="Helvetica Neue" charset="0"/>
              <a:ea typeface="Helvetica Neue" charset="0"/>
              <a:cs typeface="Helvetica Neue" charset="0"/>
            </a:endParaRPr>
          </a:p>
          <a:p>
            <a:pPr algn="ctr"/>
            <a:r>
              <a:rPr lang="en-US" altLang="en-US" sz="5236" b="1" dirty="0" smtClean="0">
                <a:latin typeface="Helvetica" charset="0"/>
                <a:ea typeface="Helvetica" charset="0"/>
                <a:cs typeface="Helvetica" charset="0"/>
              </a:rPr>
              <a:t>Elyse Tung, </a:t>
            </a:r>
            <a:r>
              <a:rPr lang="en-US" altLang="en-US" sz="5236" b="1" dirty="0" err="1" smtClean="0">
                <a:latin typeface="Helvetica" charset="0"/>
                <a:ea typeface="Helvetica" charset="0"/>
                <a:cs typeface="Helvetica" charset="0"/>
              </a:rPr>
              <a:t>PharmD</a:t>
            </a:r>
            <a:r>
              <a:rPr lang="en-US" altLang="en-US" sz="5236" b="1" dirty="0" smtClean="0">
                <a:latin typeface="Helvetica" charset="0"/>
                <a:ea typeface="Helvetica" charset="0"/>
                <a:cs typeface="Helvetica" charset="0"/>
              </a:rPr>
              <a:t>, BCACP</a:t>
            </a:r>
            <a:r>
              <a:rPr lang="en-US" altLang="en-US" sz="5236" b="1" baseline="30000" dirty="0" smtClean="0">
                <a:latin typeface="Helvetica" charset="0"/>
                <a:ea typeface="Helvetica" charset="0"/>
                <a:cs typeface="Helvetica" charset="0"/>
              </a:rPr>
              <a:t>1</a:t>
            </a:r>
            <a:r>
              <a:rPr lang="en-US" altLang="en-US" sz="5236" b="1" dirty="0" smtClean="0">
                <a:latin typeface="Helvetica" charset="0"/>
                <a:ea typeface="Helvetica" charset="0"/>
                <a:cs typeface="Helvetica" charset="0"/>
              </a:rPr>
              <a:t>; Annalisa Thomas, PharmD</a:t>
            </a:r>
            <a:r>
              <a:rPr lang="en-US" altLang="en-US" sz="5236" b="1" baseline="30000" dirty="0" smtClean="0">
                <a:latin typeface="Helvetica" charset="0"/>
                <a:ea typeface="Helvetica" charset="0"/>
                <a:cs typeface="Helvetica" charset="0"/>
              </a:rPr>
              <a:t>1</a:t>
            </a:r>
            <a:r>
              <a:rPr lang="en-US" altLang="en-US" sz="5236" b="1" dirty="0" smtClean="0">
                <a:latin typeface="Helvetica" charset="0"/>
                <a:ea typeface="Helvetica" charset="0"/>
                <a:cs typeface="Helvetica" charset="0"/>
              </a:rPr>
              <a:t>; Allyson </a:t>
            </a:r>
            <a:r>
              <a:rPr lang="en-US" altLang="en-US" sz="5236" b="1" dirty="0" err="1" smtClean="0">
                <a:latin typeface="Helvetica" charset="0"/>
                <a:ea typeface="Helvetica" charset="0"/>
                <a:cs typeface="Helvetica" charset="0"/>
              </a:rPr>
              <a:t>Eichner</a:t>
            </a:r>
            <a:r>
              <a:rPr lang="en-US" altLang="en-US" sz="5236" b="1" dirty="0" smtClean="0">
                <a:latin typeface="Helvetica" charset="0"/>
                <a:ea typeface="Helvetica" charset="0"/>
                <a:cs typeface="Helvetica" charset="0"/>
              </a:rPr>
              <a:t>, PharmD</a:t>
            </a:r>
            <a:r>
              <a:rPr lang="en-US" altLang="en-US" sz="5236" b="1" baseline="30000" dirty="0" smtClean="0">
                <a:latin typeface="Helvetica" charset="0"/>
                <a:ea typeface="Helvetica" charset="0"/>
                <a:cs typeface="Helvetica" charset="0"/>
              </a:rPr>
              <a:t>1</a:t>
            </a:r>
            <a:r>
              <a:rPr lang="en-US" altLang="en-US" sz="5236" b="1" dirty="0" smtClean="0">
                <a:latin typeface="Helvetica" charset="0"/>
                <a:ea typeface="Helvetica" charset="0"/>
                <a:cs typeface="Helvetica" charset="0"/>
              </a:rPr>
              <a:t>; Peter </a:t>
            </a:r>
            <a:r>
              <a:rPr lang="en-US" altLang="en-US" sz="5236" b="1" dirty="0" err="1" smtClean="0">
                <a:latin typeface="Helvetica" charset="0"/>
                <a:ea typeface="Helvetica" charset="0"/>
                <a:cs typeface="Helvetica" charset="0"/>
              </a:rPr>
              <a:t>Shalit</a:t>
            </a:r>
            <a:r>
              <a:rPr lang="en-US" altLang="en-US" sz="5236" b="1" dirty="0" smtClean="0">
                <a:latin typeface="Helvetica" charset="0"/>
                <a:ea typeface="Helvetica" charset="0"/>
                <a:cs typeface="Helvetica" charset="0"/>
              </a:rPr>
              <a:t>, MD, PhD, </a:t>
            </a:r>
            <a:r>
              <a:rPr lang="en-US" sz="5236" b="1" dirty="0" smtClean="0">
                <a:latin typeface="Helvetica" charset="0"/>
                <a:ea typeface="Helvetica" charset="0"/>
                <a:cs typeface="Helvetica" charset="0"/>
              </a:rPr>
              <a:t>FACP, AAHIVS</a:t>
            </a:r>
            <a:r>
              <a:rPr lang="en-US" sz="5236" b="1" baseline="30000" dirty="0" smtClean="0">
                <a:latin typeface="Helvetica" charset="0"/>
                <a:ea typeface="Helvetica" charset="0"/>
                <a:cs typeface="Helvetica" charset="0"/>
              </a:rPr>
              <a:t>2</a:t>
            </a:r>
            <a:endParaRPr lang="en-US" altLang="en-US" sz="5236" b="1" dirty="0" smtClean="0">
              <a:latin typeface="Helvetica" charset="0"/>
              <a:ea typeface="Helvetica" charset="0"/>
              <a:cs typeface="Helvetica" charset="0"/>
            </a:endParaRPr>
          </a:p>
          <a:p>
            <a:pPr algn="ctr"/>
            <a:r>
              <a:rPr lang="en-US" altLang="en-US" sz="4800" baseline="30000" dirty="0" smtClean="0">
                <a:latin typeface="Helvetica" charset="0"/>
                <a:ea typeface="Helvetica" charset="0"/>
                <a:cs typeface="Helvetica" charset="0"/>
                <a:sym typeface="Monotype Sorts" charset="2"/>
              </a:rPr>
              <a:t>1</a:t>
            </a:r>
            <a:r>
              <a:rPr lang="en-US" altLang="en-US" sz="4800" dirty="0" smtClean="0">
                <a:latin typeface="Helvetica" charset="0"/>
                <a:ea typeface="Helvetica" charset="0"/>
                <a:cs typeface="Helvetica" charset="0"/>
                <a:sym typeface="Monotype Sorts" charset="2"/>
              </a:rPr>
              <a:t>Kelley-Ross Pharmacy Group and </a:t>
            </a:r>
            <a:r>
              <a:rPr lang="en-US" altLang="en-US" sz="4800" baseline="30000" dirty="0" smtClean="0">
                <a:latin typeface="Helvetica" charset="0"/>
                <a:ea typeface="Helvetica" charset="0"/>
                <a:cs typeface="Helvetica" charset="0"/>
                <a:sym typeface="Monotype Sorts" charset="2"/>
              </a:rPr>
              <a:t>2</a:t>
            </a:r>
            <a:r>
              <a:rPr lang="en-US" altLang="en-US" sz="4800" dirty="0" smtClean="0">
                <a:latin typeface="Helvetica" charset="0"/>
                <a:ea typeface="Helvetica" charset="0"/>
                <a:cs typeface="Helvetica" charset="0"/>
                <a:sym typeface="Monotype Sorts" charset="2"/>
              </a:rPr>
              <a:t>University of Washington School of Medicine</a:t>
            </a:r>
          </a:p>
          <a:p>
            <a:pPr algn="ctr"/>
            <a:endParaRPr lang="en-US" altLang="en-US" sz="2618" dirty="0">
              <a:latin typeface="Times" panose="02020603050405020304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080655" y="4838998"/>
            <a:ext cx="4912821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/>
          <p:cNvGrpSpPr/>
          <p:nvPr/>
        </p:nvGrpSpPr>
        <p:grpSpPr>
          <a:xfrm>
            <a:off x="1246899" y="17891430"/>
            <a:ext cx="12136585" cy="13615822"/>
            <a:chOff x="1080649" y="6246635"/>
            <a:chExt cx="14464149" cy="9302077"/>
          </a:xfrm>
        </p:grpSpPr>
        <p:sp>
          <p:nvSpPr>
            <p:cNvPr id="22" name="TextBox 21"/>
            <p:cNvSpPr txBox="1"/>
            <p:nvPr/>
          </p:nvSpPr>
          <p:spPr>
            <a:xfrm>
              <a:off x="1080653" y="6246635"/>
              <a:ext cx="14464145" cy="56772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 smtClean="0">
                  <a:latin typeface="Helvetica" charset="0"/>
                  <a:ea typeface="Helvetica" charset="0"/>
                  <a:cs typeface="Helvetica" charset="0"/>
                </a:rPr>
                <a:t>Methods: One-Step </a:t>
              </a:r>
              <a:r>
                <a:rPr lang="en-US" sz="4800" dirty="0" err="1" smtClean="0">
                  <a:latin typeface="Helvetica" charset="0"/>
                  <a:ea typeface="Helvetica" charset="0"/>
                  <a:cs typeface="Helvetica" charset="0"/>
                </a:rPr>
                <a:t>PrEP</a:t>
              </a:r>
              <a:r>
                <a:rPr lang="en-US" sz="4800" baseline="30000" dirty="0" smtClean="0">
                  <a:latin typeface="Palatino" charset="0"/>
                  <a:ea typeface="Palatino" charset="0"/>
                  <a:cs typeface="Palatino" charset="0"/>
                </a:rPr>
                <a:t>®</a:t>
              </a:r>
              <a:endParaRPr lang="en-US" sz="4800" baseline="30000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080649" y="6801595"/>
              <a:ext cx="14464145" cy="8747117"/>
            </a:xfrm>
            <a:prstGeom prst="rect">
              <a:avLst/>
            </a:prstGeom>
            <a:no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457200" indent="-457200">
                <a:buFont typeface="Arial" charset="0"/>
                <a:buChar char="•"/>
              </a:pPr>
              <a:endParaRPr lang="en-US" sz="1400" dirty="0" smtClean="0">
                <a:effectLst/>
                <a:latin typeface="Palatino" charset="0"/>
                <a:ea typeface="Palatino" charset="0"/>
                <a:cs typeface="Palatino" charset="0"/>
              </a:endParaRPr>
            </a:p>
            <a:p>
              <a:pPr marL="585788" lvl="1" indent="-449263">
                <a:buFont typeface="Arial" charset="0"/>
                <a:buChar char="•"/>
              </a:pPr>
              <a:r>
                <a:rPr lang="en-US" sz="2800" dirty="0" smtClean="0">
                  <a:effectLst/>
                  <a:latin typeface="Palatino" charset="0"/>
                  <a:ea typeface="Palatino" charset="0"/>
                  <a:cs typeface="Palatino" charset="0"/>
                </a:rPr>
                <a:t>One-Step </a:t>
              </a:r>
              <a:r>
                <a:rPr lang="en-US" sz="2800" dirty="0" err="1" smtClean="0">
                  <a:effectLst/>
                  <a:latin typeface="Palatino" charset="0"/>
                  <a:ea typeface="Palatino" charset="0"/>
                  <a:cs typeface="Palatino" charset="0"/>
                </a:rPr>
                <a:t>PrEP</a:t>
              </a:r>
              <a:r>
                <a:rPr lang="en-US" sz="2800" baseline="30000" dirty="0" smtClean="0">
                  <a:latin typeface="Palatino" charset="0"/>
                  <a:ea typeface="Palatino" charset="0"/>
                  <a:cs typeface="Palatino" charset="0"/>
                </a:rPr>
                <a:t>®</a:t>
              </a:r>
              <a:r>
                <a:rPr lang="en-US" sz="2800" dirty="0" smtClean="0">
                  <a:effectLst/>
                  <a:latin typeface="Palatino" charset="0"/>
                  <a:ea typeface="Palatino" charset="0"/>
                  <a:cs typeface="Palatino" charset="0"/>
                </a:rPr>
                <a:t> was conceived and developed in March </a:t>
              </a:r>
              <a:r>
                <a:rPr lang="en-US" sz="2800" dirty="0">
                  <a:latin typeface="Palatino" charset="0"/>
                  <a:ea typeface="Palatino" charset="0"/>
                  <a:cs typeface="Palatino" charset="0"/>
                </a:rPr>
                <a:t>2015 by </a:t>
              </a:r>
              <a:r>
                <a:rPr lang="en-US" sz="2800" dirty="0" smtClean="0">
                  <a:latin typeface="Palatino" charset="0"/>
                  <a:ea typeface="Palatino" charset="0"/>
                  <a:cs typeface="Palatino" charset="0"/>
                </a:rPr>
                <a:t>pharmacists Dr. Annalisa </a:t>
              </a:r>
              <a:r>
                <a:rPr lang="en-US" sz="2800" dirty="0">
                  <a:latin typeface="Palatino" charset="0"/>
                  <a:ea typeface="Palatino" charset="0"/>
                  <a:cs typeface="Palatino" charset="0"/>
                </a:rPr>
                <a:t>Thomas and </a:t>
              </a:r>
              <a:r>
                <a:rPr lang="en-US" sz="2800" dirty="0" smtClean="0">
                  <a:latin typeface="Palatino" charset="0"/>
                  <a:ea typeface="Palatino" charset="0"/>
                  <a:cs typeface="Palatino" charset="0"/>
                </a:rPr>
                <a:t>Dr. Elyse </a:t>
              </a:r>
              <a:r>
                <a:rPr lang="en-US" sz="2800" dirty="0">
                  <a:latin typeface="Palatino" charset="0"/>
                  <a:ea typeface="Palatino" charset="0"/>
                  <a:cs typeface="Palatino" charset="0"/>
                </a:rPr>
                <a:t>Tung </a:t>
              </a:r>
              <a:r>
                <a:rPr lang="en-US" sz="2800" dirty="0" smtClean="0">
                  <a:effectLst/>
                  <a:latin typeface="Palatino" charset="0"/>
                  <a:ea typeface="Palatino" charset="0"/>
                  <a:cs typeface="Palatino" charset="0"/>
                </a:rPr>
                <a:t>with physician oversight </a:t>
              </a:r>
              <a:r>
                <a:rPr lang="en-US" sz="2800" dirty="0" smtClean="0">
                  <a:latin typeface="Palatino" charset="0"/>
                  <a:ea typeface="Palatino" charset="0"/>
                  <a:cs typeface="Palatino" charset="0"/>
                </a:rPr>
                <a:t>by </a:t>
              </a:r>
              <a:r>
                <a:rPr lang="en-US" sz="2800" dirty="0" smtClean="0">
                  <a:effectLst/>
                  <a:latin typeface="Palatino" charset="0"/>
                  <a:ea typeface="Palatino" charset="0"/>
                  <a:cs typeface="Palatino" charset="0"/>
                </a:rPr>
                <a:t>Dr. Peter </a:t>
              </a:r>
              <a:r>
                <a:rPr lang="en-US" sz="2800" dirty="0" err="1" smtClean="0">
                  <a:effectLst/>
                  <a:latin typeface="Palatino" charset="0"/>
                  <a:ea typeface="Palatino" charset="0"/>
                  <a:cs typeface="Palatino" charset="0"/>
                </a:rPr>
                <a:t>Shalit</a:t>
              </a:r>
              <a:r>
                <a:rPr lang="en-US" sz="2800" dirty="0" smtClean="0">
                  <a:effectLst/>
                  <a:latin typeface="Palatino" charset="0"/>
                  <a:ea typeface="Palatino" charset="0"/>
                  <a:cs typeface="Palatino" charset="0"/>
                </a:rPr>
                <a:t>. </a:t>
              </a:r>
              <a:endParaRPr lang="en-US" sz="2800" dirty="0">
                <a:latin typeface="Palatino" charset="0"/>
                <a:ea typeface="Palatino" charset="0"/>
                <a:cs typeface="Palatino" charset="0"/>
              </a:endParaRPr>
            </a:p>
            <a:p>
              <a:pPr marL="585788" indent="-449263">
                <a:buFont typeface="Arial" charset="0"/>
                <a:buChar char="•"/>
              </a:pPr>
              <a:endParaRPr lang="en-US" sz="2800" dirty="0" smtClean="0">
                <a:effectLst/>
                <a:latin typeface="Palatino" charset="0"/>
                <a:ea typeface="Palatino" charset="0"/>
                <a:cs typeface="Palatino" charset="0"/>
              </a:endParaRPr>
            </a:p>
            <a:p>
              <a:pPr marL="585788" indent="-449263">
                <a:buFont typeface="Arial" charset="0"/>
                <a:buChar char="•"/>
              </a:pPr>
              <a:r>
                <a:rPr lang="en-US" sz="2800" dirty="0" smtClean="0">
                  <a:effectLst/>
                  <a:latin typeface="Palatino" charset="0"/>
                  <a:ea typeface="Palatino" charset="0"/>
                  <a:cs typeface="Palatino" charset="0"/>
                </a:rPr>
                <a:t>This service is located at Kelley-Ross Pharmacy in Seattle, Washington. </a:t>
              </a:r>
            </a:p>
            <a:p>
              <a:pPr marL="585788" indent="-449263">
                <a:buFont typeface="Arial" charset="0"/>
                <a:buChar char="•"/>
              </a:pPr>
              <a:endParaRPr lang="en-US" sz="2800" dirty="0" smtClean="0">
                <a:latin typeface="Palatino" charset="0"/>
                <a:ea typeface="Palatino" charset="0"/>
                <a:cs typeface="Palatino" charset="0"/>
              </a:endParaRPr>
            </a:p>
            <a:p>
              <a:pPr marL="585788" indent="-449263">
                <a:buFont typeface="Arial" charset="0"/>
                <a:buChar char="•"/>
              </a:pPr>
              <a:r>
                <a:rPr lang="en-US" sz="2800" dirty="0">
                  <a:latin typeface="Palatino" charset="0"/>
                  <a:ea typeface="Palatino" charset="0"/>
                  <a:cs typeface="Palatino" charset="0"/>
                </a:rPr>
                <a:t>Protocol </a:t>
              </a:r>
              <a:r>
                <a:rPr lang="en-US" sz="2800" dirty="0" smtClean="0">
                  <a:latin typeface="Palatino" charset="0"/>
                  <a:ea typeface="Palatino" charset="0"/>
                  <a:cs typeface="Palatino" charset="0"/>
                </a:rPr>
                <a:t>and</a:t>
              </a:r>
              <a:r>
                <a:rPr lang="en-US" sz="2800" dirty="0">
                  <a:latin typeface="Palatino" charset="0"/>
                  <a:ea typeface="Palatino" charset="0"/>
                  <a:cs typeface="Palatino" charset="0"/>
                </a:rPr>
                <a:t> </a:t>
              </a:r>
              <a:r>
                <a:rPr lang="en-US" sz="2800" dirty="0" smtClean="0">
                  <a:effectLst/>
                  <a:latin typeface="Palatino" charset="0"/>
                  <a:ea typeface="Palatino" charset="0"/>
                  <a:cs typeface="Palatino" charset="0"/>
                </a:rPr>
                <a:t>collaborative drug therapy agreement (CDTA) were </a:t>
              </a:r>
              <a:r>
                <a:rPr lang="en-US" sz="2800" dirty="0" smtClean="0">
                  <a:latin typeface="Palatino" charset="0"/>
                  <a:ea typeface="Palatino" charset="0"/>
                  <a:cs typeface="Palatino" charset="0"/>
                </a:rPr>
                <a:t>developed based on the </a:t>
              </a:r>
              <a:r>
                <a:rPr lang="en-US" sz="2800" dirty="0">
                  <a:latin typeface="Palatino" charset="0"/>
                  <a:ea typeface="Palatino" charset="0"/>
                  <a:cs typeface="Palatino" charset="0"/>
                </a:rPr>
                <a:t>2014 US Public Health Service Clinical Practice Guidelines for </a:t>
              </a:r>
              <a:r>
                <a:rPr lang="en-US" sz="2800" dirty="0" err="1" smtClean="0">
                  <a:latin typeface="Palatino" charset="0"/>
                  <a:ea typeface="Palatino" charset="0"/>
                  <a:cs typeface="Palatino" charset="0"/>
                </a:rPr>
                <a:t>PrEP</a:t>
              </a:r>
              <a:r>
                <a:rPr lang="en-US" sz="2800" dirty="0" err="1">
                  <a:latin typeface="Palatino" charset="0"/>
                  <a:ea typeface="Palatino" charset="0"/>
                  <a:cs typeface="Palatino" charset="0"/>
                </a:rPr>
                <a:t>.</a:t>
              </a:r>
              <a:endParaRPr lang="en-US" sz="2800" dirty="0" smtClean="0">
                <a:latin typeface="Palatino" charset="0"/>
                <a:ea typeface="Palatino" charset="0"/>
                <a:cs typeface="Palatino" charset="0"/>
              </a:endParaRPr>
            </a:p>
            <a:p>
              <a:pPr marL="585788" indent="-449263">
                <a:buFont typeface="Arial" charset="0"/>
                <a:buChar char="•"/>
              </a:pPr>
              <a:endParaRPr lang="en-US" sz="2800" dirty="0" smtClean="0">
                <a:effectLst/>
                <a:latin typeface="Palatino" charset="0"/>
                <a:ea typeface="Palatino" charset="0"/>
                <a:cs typeface="Palatino" charset="0"/>
              </a:endParaRPr>
            </a:p>
            <a:p>
              <a:pPr marL="585788" lvl="1" indent="-449263">
                <a:buFont typeface="Arial" charset="0"/>
                <a:buChar char="•"/>
              </a:pPr>
              <a:r>
                <a:rPr lang="en-US" sz="2800" dirty="0" smtClean="0">
                  <a:latin typeface="Palatino" charset="0"/>
                  <a:ea typeface="Palatino" charset="0"/>
                  <a:cs typeface="Palatino" charset="0"/>
                </a:rPr>
                <a:t>The </a:t>
              </a:r>
              <a:r>
                <a:rPr lang="en-US" sz="2800" dirty="0">
                  <a:latin typeface="Palatino" charset="0"/>
                  <a:ea typeface="Palatino" charset="0"/>
                  <a:cs typeface="Palatino" charset="0"/>
                </a:rPr>
                <a:t>service allows for a single patient encounter </a:t>
              </a:r>
              <a:r>
                <a:rPr lang="en-US" sz="2800" dirty="0" smtClean="0">
                  <a:latin typeface="Palatino" charset="0"/>
                  <a:ea typeface="Palatino" charset="0"/>
                  <a:cs typeface="Palatino" charset="0"/>
                </a:rPr>
                <a:t>with a pharmacist to </a:t>
              </a:r>
              <a:r>
                <a:rPr lang="en-US" sz="2800" dirty="0">
                  <a:latin typeface="Palatino" charset="0"/>
                  <a:ea typeface="Palatino" charset="0"/>
                  <a:cs typeface="Palatino" charset="0"/>
                </a:rPr>
                <a:t>provide access to </a:t>
              </a:r>
              <a:r>
                <a:rPr lang="en-US" sz="2800" dirty="0" err="1" smtClean="0">
                  <a:latin typeface="Palatino" charset="0"/>
                  <a:ea typeface="Palatino" charset="0"/>
                  <a:cs typeface="Palatino" charset="0"/>
                </a:rPr>
                <a:t>PrEP.</a:t>
              </a:r>
              <a:r>
                <a:rPr lang="en-US" sz="2800" dirty="0" smtClean="0">
                  <a:latin typeface="Palatino" charset="0"/>
                  <a:ea typeface="Palatino" charset="0"/>
                  <a:cs typeface="Palatino" charset="0"/>
                </a:rPr>
                <a:t> Pharmacists meet with patients individually and provide the following services: </a:t>
              </a:r>
            </a:p>
            <a:p>
              <a:pPr marL="2410358" lvl="1" indent="-457200">
                <a:buFont typeface="Arial" charset="0"/>
                <a:buChar char="•"/>
              </a:pPr>
              <a:r>
                <a:rPr lang="en-US" sz="2800" dirty="0">
                  <a:latin typeface="Palatino" charset="0"/>
                  <a:ea typeface="Palatino" charset="0"/>
                  <a:cs typeface="Palatino" charset="0"/>
                </a:rPr>
                <a:t>T</a:t>
              </a:r>
              <a:r>
                <a:rPr lang="en-US" sz="2800" dirty="0" smtClean="0">
                  <a:effectLst/>
                  <a:latin typeface="Palatino" charset="0"/>
                  <a:ea typeface="Palatino" charset="0"/>
                  <a:cs typeface="Palatino" charset="0"/>
                </a:rPr>
                <a:t>ake a medical and sexual history</a:t>
              </a:r>
            </a:p>
            <a:p>
              <a:pPr marL="2410358" lvl="1" indent="-457200">
                <a:buFont typeface="Arial" charset="0"/>
                <a:buChar char="•"/>
              </a:pPr>
              <a:r>
                <a:rPr lang="en-US" sz="2800" dirty="0">
                  <a:latin typeface="Palatino" charset="0"/>
                  <a:ea typeface="Palatino" charset="0"/>
                  <a:cs typeface="Palatino" charset="0"/>
                </a:rPr>
                <a:t>M</a:t>
              </a:r>
              <a:r>
                <a:rPr lang="en-US" sz="2800" dirty="0" smtClean="0">
                  <a:effectLst/>
                  <a:latin typeface="Palatino" charset="0"/>
                  <a:ea typeface="Palatino" charset="0"/>
                  <a:cs typeface="Palatino" charset="0"/>
                </a:rPr>
                <a:t>ake a risk assessment</a:t>
              </a:r>
            </a:p>
            <a:p>
              <a:pPr marL="2410358" lvl="1" indent="-457200">
                <a:buFont typeface="Arial" charset="0"/>
                <a:buChar char="•"/>
              </a:pPr>
              <a:r>
                <a:rPr lang="en-US" sz="2800" dirty="0">
                  <a:latin typeface="Palatino" charset="0"/>
                  <a:ea typeface="Palatino" charset="0"/>
                  <a:cs typeface="Palatino" charset="0"/>
                </a:rPr>
                <a:t>P</a:t>
              </a:r>
              <a:r>
                <a:rPr lang="en-US" sz="2800" dirty="0" smtClean="0">
                  <a:effectLst/>
                  <a:latin typeface="Palatino" charset="0"/>
                  <a:ea typeface="Palatino" charset="0"/>
                  <a:cs typeface="Palatino" charset="0"/>
                </a:rPr>
                <a:t>erform laboratory testing</a:t>
              </a:r>
            </a:p>
            <a:p>
              <a:pPr marL="2410358" lvl="1" indent="-457200">
                <a:buFont typeface="Arial" charset="0"/>
                <a:buChar char="•"/>
              </a:pPr>
              <a:r>
                <a:rPr lang="en-US" sz="2800" dirty="0" smtClean="0">
                  <a:effectLst/>
                  <a:latin typeface="Palatino" charset="0"/>
                  <a:ea typeface="Palatino" charset="0"/>
                  <a:cs typeface="Palatino" charset="0"/>
                </a:rPr>
                <a:t>Provide patient education and counseling</a:t>
              </a:r>
            </a:p>
            <a:p>
              <a:pPr marL="2410358" lvl="1" indent="-457200">
                <a:buFont typeface="Arial" charset="0"/>
                <a:buChar char="•"/>
              </a:pPr>
              <a:r>
                <a:rPr lang="en-US" sz="2800" dirty="0" smtClean="0">
                  <a:effectLst/>
                  <a:latin typeface="Palatino" charset="0"/>
                  <a:ea typeface="Palatino" charset="0"/>
                  <a:cs typeface="Palatino" charset="0"/>
                </a:rPr>
                <a:t>Prescribe</a:t>
              </a:r>
            </a:p>
            <a:p>
              <a:pPr marL="2410358" lvl="1" indent="-457200">
                <a:buFont typeface="Arial" charset="0"/>
                <a:buChar char="•"/>
              </a:pPr>
              <a:r>
                <a:rPr lang="en-US" sz="2800" dirty="0">
                  <a:latin typeface="Palatino" charset="0"/>
                  <a:ea typeface="Palatino" charset="0"/>
                  <a:cs typeface="Palatino" charset="0"/>
                </a:rPr>
                <a:t>D</a:t>
              </a:r>
              <a:r>
                <a:rPr lang="en-US" sz="2800" dirty="0" smtClean="0">
                  <a:effectLst/>
                  <a:latin typeface="Palatino" charset="0"/>
                  <a:ea typeface="Palatino" charset="0"/>
                  <a:cs typeface="Palatino" charset="0"/>
                </a:rPr>
                <a:t>ispense </a:t>
              </a:r>
              <a:r>
                <a:rPr lang="en-US" sz="2800" dirty="0" err="1" smtClean="0">
                  <a:effectLst/>
                  <a:latin typeface="Palatino" charset="0"/>
                  <a:ea typeface="Palatino" charset="0"/>
                  <a:cs typeface="Palatino" charset="0"/>
                </a:rPr>
                <a:t>coformulated</a:t>
              </a:r>
              <a:r>
                <a:rPr lang="en-US" sz="2800" dirty="0" smtClean="0">
                  <a:effectLst/>
                  <a:latin typeface="Palatino" charset="0"/>
                  <a:ea typeface="Palatino" charset="0"/>
                  <a:cs typeface="Palatino" charset="0"/>
                </a:rPr>
                <a:t> </a:t>
              </a:r>
              <a:r>
                <a:rPr lang="en-US" sz="2800" dirty="0" err="1" smtClean="0">
                  <a:effectLst/>
                  <a:latin typeface="Palatino" charset="0"/>
                  <a:ea typeface="Palatino" charset="0"/>
                  <a:cs typeface="Palatino" charset="0"/>
                </a:rPr>
                <a:t>tenofovir</a:t>
              </a:r>
              <a:r>
                <a:rPr lang="en-US" sz="2800" dirty="0" smtClean="0">
                  <a:effectLst/>
                  <a:latin typeface="Palatino" charset="0"/>
                  <a:ea typeface="Palatino" charset="0"/>
                  <a:cs typeface="Palatino" charset="0"/>
                </a:rPr>
                <a:t> DF/</a:t>
              </a:r>
              <a:r>
                <a:rPr lang="en-US" sz="2800" dirty="0" err="1" smtClean="0">
                  <a:effectLst/>
                  <a:latin typeface="Palatino" charset="0"/>
                  <a:ea typeface="Palatino" charset="0"/>
                  <a:cs typeface="Palatino" charset="0"/>
                </a:rPr>
                <a:t>emtricitabine</a:t>
              </a:r>
              <a:r>
                <a:rPr lang="en-US" sz="2800" dirty="0" smtClean="0">
                  <a:effectLst/>
                  <a:latin typeface="Palatino" charset="0"/>
                  <a:ea typeface="Palatino" charset="0"/>
                  <a:cs typeface="Palatino" charset="0"/>
                </a:rPr>
                <a:t> when appropriate. </a:t>
              </a:r>
            </a:p>
            <a:p>
              <a:pPr marL="457200" indent="-457200">
                <a:buFont typeface="Arial" charset="0"/>
                <a:buChar char="•"/>
              </a:pPr>
              <a:endParaRPr lang="en-US" sz="2800" dirty="0">
                <a:latin typeface="Palatino" charset="0"/>
                <a:ea typeface="Palatino" charset="0"/>
                <a:cs typeface="Palatino" charset="0"/>
              </a:endParaRPr>
            </a:p>
            <a:p>
              <a:pPr marL="585788" indent="-449263">
                <a:buFont typeface="Arial" charset="0"/>
                <a:buChar char="•"/>
              </a:pPr>
              <a:r>
                <a:rPr lang="en-US" sz="2800" dirty="0" smtClean="0">
                  <a:effectLst/>
                  <a:latin typeface="Palatino" charset="0"/>
                  <a:ea typeface="Palatino" charset="0"/>
                  <a:cs typeface="Palatino" charset="0"/>
                </a:rPr>
                <a:t>Pharmacists also provide all follow up care as recommended by the practice guidelines.</a:t>
              </a:r>
            </a:p>
            <a:p>
              <a:pPr marL="585788" indent="-449263">
                <a:buFont typeface="Arial" charset="0"/>
                <a:buChar char="•"/>
              </a:pPr>
              <a:endParaRPr lang="en-US" sz="2800" dirty="0">
                <a:latin typeface="Palatino" charset="0"/>
                <a:ea typeface="Palatino" charset="0"/>
                <a:cs typeface="Palatino" charset="0"/>
              </a:endParaRPr>
            </a:p>
            <a:p>
              <a:pPr marL="585788" indent="-449263">
                <a:buFont typeface="Arial" charset="0"/>
                <a:buChar char="•"/>
              </a:pPr>
              <a:r>
                <a:rPr lang="en-US" sz="2800" dirty="0" smtClean="0">
                  <a:latin typeface="Palatino" charset="0"/>
                  <a:ea typeface="Palatino" charset="0"/>
                  <a:cs typeface="Palatino" charset="0"/>
                </a:rPr>
                <a:t>Sexually transmitted infections (STI) </a:t>
              </a:r>
              <a:r>
                <a:rPr lang="en-US" sz="2800" dirty="0" smtClean="0">
                  <a:effectLst/>
                  <a:latin typeface="Palatino" charset="0"/>
                  <a:ea typeface="Palatino" charset="0"/>
                  <a:cs typeface="Palatino" charset="0"/>
                </a:rPr>
                <a:t>testing and treatment are provided as recommended by the CDC STI guidelines.</a:t>
              </a:r>
              <a:r>
                <a:rPr lang="en-US" sz="2800" baseline="30000" dirty="0" smtClean="0">
                  <a:effectLst/>
                  <a:latin typeface="Palatino" charset="0"/>
                  <a:ea typeface="Palatino" charset="0"/>
                  <a:cs typeface="Palatino" charset="0"/>
                </a:rPr>
                <a:t>4</a:t>
              </a:r>
              <a:endParaRPr lang="en-US" sz="2800" dirty="0" smtClean="0">
                <a:effectLst/>
                <a:latin typeface="Palatino" charset="0"/>
                <a:ea typeface="Palatino" charset="0"/>
                <a:cs typeface="Palatino" charset="0"/>
              </a:endParaRPr>
            </a:p>
            <a:p>
              <a:pPr marL="585788" indent="-449263">
                <a:buFont typeface="Arial" charset="0"/>
                <a:buChar char="•"/>
              </a:pPr>
              <a:endParaRPr lang="en-US" sz="2800" dirty="0">
                <a:latin typeface="Palatino" charset="0"/>
                <a:ea typeface="Palatino" charset="0"/>
                <a:cs typeface="Palatino" charset="0"/>
              </a:endParaRPr>
            </a:p>
            <a:p>
              <a:pPr marL="585788" indent="-449263">
                <a:buFont typeface="Arial" charset="0"/>
                <a:buChar char="•"/>
              </a:pPr>
              <a:r>
                <a:rPr lang="en-US" sz="2800" dirty="0" smtClean="0">
                  <a:effectLst/>
                  <a:latin typeface="Palatino" charset="0"/>
                  <a:ea typeface="Palatino" charset="0"/>
                  <a:cs typeface="Palatino" charset="0"/>
                </a:rPr>
                <a:t> Here we report retrospective data on the first year of operating the clinic. 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246903" y="5667758"/>
            <a:ext cx="12136582" cy="10639591"/>
            <a:chOff x="1246903" y="5667757"/>
            <a:chExt cx="12136582" cy="11089119"/>
          </a:xfrm>
        </p:grpSpPr>
        <p:sp>
          <p:nvSpPr>
            <p:cNvPr id="38" name="TextBox 37"/>
            <p:cNvSpPr txBox="1"/>
            <p:nvPr/>
          </p:nvSpPr>
          <p:spPr>
            <a:xfrm>
              <a:off x="1246903" y="5667757"/>
              <a:ext cx="12136581" cy="83099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round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 smtClean="0">
                  <a:latin typeface="Helvetica" charset="0"/>
                  <a:ea typeface="Helvetica" charset="0"/>
                  <a:cs typeface="Helvetica" charset="0"/>
                </a:rPr>
                <a:t>Background</a:t>
              </a:r>
              <a:endParaRPr lang="en-US" sz="4800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246903" y="6498754"/>
              <a:ext cx="12136582" cy="10258122"/>
            </a:xfrm>
            <a:prstGeom prst="rect">
              <a:avLst/>
            </a:prstGeom>
            <a:noFill/>
            <a:ln>
              <a:solidFill>
                <a:schemeClr val="accent1">
                  <a:lumMod val="60000"/>
                  <a:lumOff val="40000"/>
                </a:schemeClr>
              </a:solidFill>
              <a:round/>
            </a:ln>
          </p:spPr>
          <p:txBody>
            <a:bodyPr wrap="square" rtlCol="0">
              <a:noAutofit/>
            </a:bodyPr>
            <a:lstStyle/>
            <a:p>
              <a:pPr marL="457200" indent="-457200">
                <a:buFont typeface="Arial" charset="0"/>
                <a:buChar char="•"/>
              </a:pPr>
              <a:endParaRPr lang="en-US" sz="1400" dirty="0" smtClean="0">
                <a:latin typeface="Palatino" charset="0"/>
                <a:ea typeface="Palatino" charset="0"/>
                <a:cs typeface="Palatino" charset="0"/>
              </a:endParaRPr>
            </a:p>
            <a:p>
              <a:pPr marL="590550" indent="-442913">
                <a:buFont typeface="Arial" charset="0"/>
                <a:buChar char="•"/>
              </a:pPr>
              <a:r>
                <a:rPr lang="en-US" sz="2800" dirty="0" smtClean="0">
                  <a:latin typeface="Palatino" charset="0"/>
                  <a:ea typeface="Palatino" charset="0"/>
                  <a:cs typeface="Palatino" charset="0"/>
                </a:rPr>
                <a:t>Innovative methods </a:t>
              </a:r>
              <a:r>
                <a:rPr lang="en-US" sz="2800" dirty="0">
                  <a:latin typeface="Palatino" charset="0"/>
                  <a:ea typeface="Palatino" charset="0"/>
                  <a:cs typeface="Palatino" charset="0"/>
                </a:rPr>
                <a:t>to reduce new HIV infections and increase access to HIV testing </a:t>
              </a:r>
              <a:r>
                <a:rPr lang="en-US" sz="2800" dirty="0" smtClean="0">
                  <a:latin typeface="Palatino" charset="0"/>
                  <a:ea typeface="Palatino" charset="0"/>
                  <a:cs typeface="Palatino" charset="0"/>
                </a:rPr>
                <a:t>continue </a:t>
              </a:r>
              <a:r>
                <a:rPr lang="en-US" sz="2800" dirty="0">
                  <a:latin typeface="Palatino" charset="0"/>
                  <a:ea typeface="Palatino" charset="0"/>
                  <a:cs typeface="Palatino" charset="0"/>
                </a:rPr>
                <a:t>to be of high priority for </a:t>
              </a:r>
              <a:r>
                <a:rPr lang="en-US" sz="2800" dirty="0" smtClean="0">
                  <a:latin typeface="Palatino" charset="0"/>
                  <a:ea typeface="Palatino" charset="0"/>
                  <a:cs typeface="Palatino" charset="0"/>
                </a:rPr>
                <a:t>the World Health Organization and </a:t>
              </a:r>
              <a:r>
                <a:rPr lang="en-US" sz="2800" dirty="0">
                  <a:latin typeface="Palatino" charset="0"/>
                  <a:ea typeface="Palatino" charset="0"/>
                  <a:cs typeface="Palatino" charset="0"/>
                </a:rPr>
                <a:t>the Centers for Disease Control </a:t>
              </a:r>
              <a:r>
                <a:rPr lang="en-US" sz="2800" dirty="0" smtClean="0">
                  <a:latin typeface="Palatino" charset="0"/>
                  <a:ea typeface="Palatino" charset="0"/>
                  <a:cs typeface="Palatino" charset="0"/>
                </a:rPr>
                <a:t>and Prevention (CDC). </a:t>
              </a:r>
              <a:r>
                <a:rPr lang="en-US" sz="2800" dirty="0">
                  <a:latin typeface="Palatino" charset="0"/>
                  <a:ea typeface="Palatino" charset="0"/>
                  <a:cs typeface="Palatino" charset="0"/>
                </a:rPr>
                <a:t>CDC estimates that 50,000 people in the United States </a:t>
              </a:r>
              <a:r>
                <a:rPr lang="en-US" sz="2800" dirty="0" smtClean="0">
                  <a:latin typeface="Palatino" charset="0"/>
                  <a:ea typeface="Palatino" charset="0"/>
                  <a:cs typeface="Palatino" charset="0"/>
                </a:rPr>
                <a:t>become </a:t>
              </a:r>
              <a:r>
                <a:rPr lang="en-US" sz="2800" dirty="0">
                  <a:latin typeface="Palatino" charset="0"/>
                  <a:ea typeface="Palatino" charset="0"/>
                  <a:cs typeface="Palatino" charset="0"/>
                </a:rPr>
                <a:t>infected with HIV each </a:t>
              </a:r>
              <a:r>
                <a:rPr lang="en-US" sz="2800" dirty="0" smtClean="0">
                  <a:latin typeface="Palatino" charset="0"/>
                  <a:ea typeface="Palatino" charset="0"/>
                  <a:cs typeface="Palatino" charset="0"/>
                </a:rPr>
                <a:t>year.</a:t>
              </a:r>
              <a:r>
                <a:rPr lang="en-US" sz="2800" baseline="30000" dirty="0" smtClean="0">
                  <a:latin typeface="Palatino" charset="0"/>
                  <a:ea typeface="Palatino" charset="0"/>
                  <a:cs typeface="Palatino" charset="0"/>
                </a:rPr>
                <a:t>1</a:t>
              </a:r>
              <a:r>
                <a:rPr lang="en-US" sz="2800" dirty="0" smtClean="0">
                  <a:latin typeface="Palatino" charset="0"/>
                  <a:ea typeface="Palatino" charset="0"/>
                  <a:cs typeface="Palatino" charset="0"/>
                </a:rPr>
                <a:t> </a:t>
              </a:r>
            </a:p>
            <a:p>
              <a:pPr marL="590550" indent="-442913">
                <a:buFont typeface="Arial" charset="0"/>
                <a:buChar char="•"/>
              </a:pPr>
              <a:endParaRPr lang="en-US" sz="2800" dirty="0" smtClean="0">
                <a:latin typeface="Palatino" charset="0"/>
                <a:ea typeface="Palatino" charset="0"/>
                <a:cs typeface="Palatino" charset="0"/>
              </a:endParaRPr>
            </a:p>
            <a:p>
              <a:pPr marL="590550" indent="-442913">
                <a:buFont typeface="Arial" charset="0"/>
                <a:buChar char="•"/>
              </a:pPr>
              <a:r>
                <a:rPr lang="en-US" sz="2800" dirty="0" smtClean="0">
                  <a:latin typeface="Palatino" charset="0"/>
                  <a:ea typeface="Palatino" charset="0"/>
                  <a:cs typeface="Palatino" charset="0"/>
                </a:rPr>
                <a:t>Pre-exposure </a:t>
              </a:r>
              <a:r>
                <a:rPr lang="en-US" sz="2800" dirty="0">
                  <a:latin typeface="Palatino" charset="0"/>
                  <a:ea typeface="Palatino" charset="0"/>
                  <a:cs typeface="Palatino" charset="0"/>
                </a:rPr>
                <a:t>prophylaxis (</a:t>
              </a:r>
              <a:r>
                <a:rPr lang="en-US" sz="2800" dirty="0" err="1">
                  <a:latin typeface="Palatino" charset="0"/>
                  <a:ea typeface="Palatino" charset="0"/>
                  <a:cs typeface="Palatino" charset="0"/>
                </a:rPr>
                <a:t>PrEP</a:t>
              </a:r>
              <a:r>
                <a:rPr lang="en-US" sz="2800" dirty="0">
                  <a:latin typeface="Palatino" charset="0"/>
                  <a:ea typeface="Palatino" charset="0"/>
                  <a:cs typeface="Palatino" charset="0"/>
                </a:rPr>
                <a:t>) is an approach for HIV-negative individuals to substantially reduce their risk of </a:t>
              </a:r>
              <a:r>
                <a:rPr lang="en-US" sz="2800" dirty="0" smtClean="0">
                  <a:latin typeface="Palatino" charset="0"/>
                  <a:ea typeface="Palatino" charset="0"/>
                  <a:cs typeface="Palatino" charset="0"/>
                </a:rPr>
                <a:t>acquiring HIV </a:t>
              </a:r>
              <a:r>
                <a:rPr lang="en-US" sz="2800" dirty="0">
                  <a:latin typeface="Palatino" charset="0"/>
                  <a:ea typeface="Palatino" charset="0"/>
                  <a:cs typeface="Palatino" charset="0"/>
                </a:rPr>
                <a:t>infection by taking an antiretroviral (ARV) medication daily. </a:t>
              </a:r>
              <a:endParaRPr lang="en-US" sz="2800" dirty="0" smtClean="0">
                <a:effectLst/>
                <a:latin typeface="Palatino" charset="0"/>
                <a:ea typeface="Palatino" charset="0"/>
                <a:cs typeface="Palatino" charset="0"/>
              </a:endParaRPr>
            </a:p>
            <a:p>
              <a:pPr marL="590550" indent="-442913">
                <a:buFont typeface="Arial" charset="0"/>
                <a:buChar char="•"/>
              </a:pPr>
              <a:endParaRPr lang="en-US" sz="2800" dirty="0" smtClean="0">
                <a:latin typeface="Palatino" charset="0"/>
                <a:ea typeface="Palatino" charset="0"/>
                <a:cs typeface="Palatino" charset="0"/>
              </a:endParaRPr>
            </a:p>
            <a:p>
              <a:pPr marL="590550" indent="-442913">
                <a:buFont typeface="Arial" charset="0"/>
                <a:buChar char="•"/>
              </a:pPr>
              <a:r>
                <a:rPr lang="en-US" sz="2800" dirty="0" smtClean="0">
                  <a:latin typeface="Palatino" charset="0"/>
                  <a:ea typeface="Palatino" charset="0"/>
                  <a:cs typeface="Palatino" charset="0"/>
                </a:rPr>
                <a:t>For </a:t>
              </a:r>
              <a:r>
                <a:rPr lang="en-US" sz="2800" dirty="0">
                  <a:latin typeface="Palatino" charset="0"/>
                  <a:ea typeface="Palatino" charset="0"/>
                  <a:cs typeface="Palatino" charset="0"/>
                </a:rPr>
                <a:t>years, pharmacists </a:t>
              </a:r>
              <a:r>
                <a:rPr lang="en-US" sz="2800" dirty="0" smtClean="0">
                  <a:latin typeface="Palatino" charset="0"/>
                  <a:ea typeface="Palatino" charset="0"/>
                  <a:cs typeface="Palatino" charset="0"/>
                </a:rPr>
                <a:t>have demonstrated </a:t>
              </a:r>
              <a:r>
                <a:rPr lang="en-US" sz="2800" dirty="0">
                  <a:latin typeface="Palatino" charset="0"/>
                  <a:ea typeface="Palatino" charset="0"/>
                  <a:cs typeface="Palatino" charset="0"/>
                </a:rPr>
                <a:t>success in </a:t>
              </a:r>
              <a:r>
                <a:rPr lang="en-US" sz="2800" dirty="0" smtClean="0">
                  <a:latin typeface="Palatino" charset="0"/>
                  <a:ea typeface="Palatino" charset="0"/>
                  <a:cs typeface="Palatino" charset="0"/>
                </a:rPr>
                <a:t>managing disease </a:t>
              </a:r>
              <a:r>
                <a:rPr lang="en-US" sz="2800" dirty="0">
                  <a:latin typeface="Palatino" charset="0"/>
                  <a:ea typeface="Palatino" charset="0"/>
                  <a:cs typeface="Palatino" charset="0"/>
                </a:rPr>
                <a:t>states </a:t>
              </a:r>
              <a:r>
                <a:rPr lang="en-US" sz="2800" dirty="0" smtClean="0">
                  <a:latin typeface="Palatino" charset="0"/>
                  <a:ea typeface="Palatino" charset="0"/>
                  <a:cs typeface="Palatino" charset="0"/>
                </a:rPr>
                <a:t>such as hypertension, hyperlipidemia, and anticoagulation.</a:t>
              </a:r>
              <a:r>
                <a:rPr lang="en-US" sz="2800" baseline="30000" dirty="0" smtClean="0">
                  <a:latin typeface="Palatino" charset="0"/>
                  <a:ea typeface="Palatino" charset="0"/>
                  <a:cs typeface="Palatino" charset="0"/>
                </a:rPr>
                <a:t>2,3</a:t>
              </a:r>
              <a:endParaRPr lang="en-US" sz="2800" dirty="0" smtClean="0">
                <a:latin typeface="Palatino" charset="0"/>
                <a:ea typeface="Palatino" charset="0"/>
                <a:cs typeface="Palatino" charset="0"/>
              </a:endParaRPr>
            </a:p>
            <a:p>
              <a:pPr marL="590550" indent="-442913">
                <a:buFont typeface="Arial" charset="0"/>
                <a:buChar char="•"/>
              </a:pPr>
              <a:endParaRPr lang="en-US" sz="2800" dirty="0" smtClean="0">
                <a:latin typeface="Palatino" charset="0"/>
                <a:ea typeface="Palatino" charset="0"/>
                <a:cs typeface="Palatino" charset="0"/>
              </a:endParaRPr>
            </a:p>
            <a:p>
              <a:pPr marL="590550" indent="-442913">
                <a:buFont typeface="Arial" charset="0"/>
                <a:buChar char="•"/>
              </a:pPr>
              <a:r>
                <a:rPr lang="en-US" sz="2800" dirty="0" smtClean="0">
                  <a:latin typeface="Palatino" charset="0"/>
                  <a:ea typeface="Palatino" charset="0"/>
                  <a:cs typeface="Palatino" charset="0"/>
                </a:rPr>
                <a:t>The aim </a:t>
              </a:r>
              <a:r>
                <a:rPr lang="en-US" sz="2800" dirty="0">
                  <a:latin typeface="Palatino" charset="0"/>
                  <a:ea typeface="Palatino" charset="0"/>
                  <a:cs typeface="Palatino" charset="0"/>
                </a:rPr>
                <a:t>of this </a:t>
              </a:r>
              <a:r>
                <a:rPr lang="en-US" sz="2800" dirty="0" smtClean="0">
                  <a:latin typeface="Palatino" charset="0"/>
                  <a:ea typeface="Palatino" charset="0"/>
                  <a:cs typeface="Palatino" charset="0"/>
                </a:rPr>
                <a:t>project </a:t>
              </a:r>
              <a:r>
                <a:rPr lang="en-US" sz="2800" dirty="0">
                  <a:latin typeface="Palatino" charset="0"/>
                  <a:ea typeface="Palatino" charset="0"/>
                  <a:cs typeface="Palatino" charset="0"/>
                </a:rPr>
                <a:t>was to </a:t>
              </a:r>
              <a:r>
                <a:rPr lang="en-US" sz="2800" dirty="0" smtClean="0">
                  <a:latin typeface="Palatino" charset="0"/>
                  <a:ea typeface="Palatino" charset="0"/>
                  <a:cs typeface="Palatino" charset="0"/>
                </a:rPr>
                <a:t>determine </a:t>
              </a:r>
              <a:r>
                <a:rPr lang="en-US" sz="2800" dirty="0">
                  <a:latin typeface="Palatino" charset="0"/>
                  <a:ea typeface="Palatino" charset="0"/>
                  <a:cs typeface="Palatino" charset="0"/>
                </a:rPr>
                <a:t>feasibility of </a:t>
              </a:r>
              <a:r>
                <a:rPr lang="en-US" sz="2800" dirty="0" smtClean="0">
                  <a:latin typeface="Palatino" charset="0"/>
                  <a:ea typeface="Palatino" charset="0"/>
                  <a:cs typeface="Palatino" charset="0"/>
                </a:rPr>
                <a:t>a pharmacist-run HIV </a:t>
              </a:r>
              <a:r>
                <a:rPr lang="en-US" sz="2800" dirty="0" err="1">
                  <a:latin typeface="Palatino" charset="0"/>
                  <a:ea typeface="Palatino" charset="0"/>
                  <a:cs typeface="Palatino" charset="0"/>
                </a:rPr>
                <a:t>PrEP</a:t>
              </a:r>
              <a:r>
                <a:rPr lang="en-US" sz="2800" dirty="0">
                  <a:latin typeface="Palatino" charset="0"/>
                  <a:ea typeface="Palatino" charset="0"/>
                  <a:cs typeface="Palatino" charset="0"/>
                </a:rPr>
                <a:t> clinic in a community pharmacy setting. The specific objectives were </a:t>
              </a:r>
              <a:r>
                <a:rPr lang="en-US" sz="2800" dirty="0" smtClean="0">
                  <a:latin typeface="Palatino" charset="0"/>
                  <a:ea typeface="Palatino" charset="0"/>
                  <a:cs typeface="Palatino" charset="0"/>
                </a:rPr>
                <a:t>to:</a:t>
              </a:r>
            </a:p>
            <a:p>
              <a:pPr marL="2410358" lvl="1" indent="-457200">
                <a:buFont typeface="Arial" charset="0"/>
                <a:buChar char="•"/>
              </a:pPr>
              <a:r>
                <a:rPr lang="en-US" sz="2800" dirty="0">
                  <a:latin typeface="Palatino" charset="0"/>
                  <a:ea typeface="Palatino" charset="0"/>
                  <a:cs typeface="Palatino" charset="0"/>
                </a:rPr>
                <a:t>D</a:t>
              </a:r>
              <a:r>
                <a:rPr lang="en-US" sz="2800" dirty="0" smtClean="0">
                  <a:latin typeface="Palatino" charset="0"/>
                  <a:ea typeface="Palatino" charset="0"/>
                  <a:cs typeface="Palatino" charset="0"/>
                </a:rPr>
                <a:t>evelop </a:t>
              </a:r>
              <a:r>
                <a:rPr lang="en-US" sz="2800" dirty="0">
                  <a:latin typeface="Palatino" charset="0"/>
                  <a:ea typeface="Palatino" charset="0"/>
                  <a:cs typeface="Palatino" charset="0"/>
                </a:rPr>
                <a:t>and implement a protocol for a </a:t>
              </a:r>
              <a:r>
                <a:rPr lang="en-US" sz="2800" dirty="0" err="1">
                  <a:latin typeface="Palatino" charset="0"/>
                  <a:ea typeface="Palatino" charset="0"/>
                  <a:cs typeface="Palatino" charset="0"/>
                </a:rPr>
                <a:t>PrEP</a:t>
              </a:r>
              <a:r>
                <a:rPr lang="en-US" sz="2800" dirty="0">
                  <a:latin typeface="Palatino" charset="0"/>
                  <a:ea typeface="Palatino" charset="0"/>
                  <a:cs typeface="Palatino" charset="0"/>
                </a:rPr>
                <a:t> program in a community pharmacy called </a:t>
              </a:r>
              <a:r>
                <a:rPr lang="en-US" sz="2800" dirty="0" smtClean="0">
                  <a:latin typeface="Palatino" charset="0"/>
                  <a:ea typeface="Palatino" charset="0"/>
                  <a:cs typeface="Palatino" charset="0"/>
                </a:rPr>
                <a:t>One-Step </a:t>
              </a:r>
              <a:r>
                <a:rPr lang="en-US" sz="2800" dirty="0" err="1" smtClean="0">
                  <a:latin typeface="Palatino" charset="0"/>
                  <a:ea typeface="Palatino" charset="0"/>
                  <a:cs typeface="Palatino" charset="0"/>
                </a:rPr>
                <a:t>PrEP</a:t>
              </a:r>
              <a:r>
                <a:rPr lang="en-US" sz="2800" baseline="30000" dirty="0" smtClean="0">
                  <a:latin typeface="Palatino" charset="0"/>
                  <a:ea typeface="Palatino" charset="0"/>
                  <a:cs typeface="Palatino" charset="0"/>
                </a:rPr>
                <a:t>®</a:t>
              </a:r>
              <a:r>
                <a:rPr lang="en-US" sz="2800" dirty="0" smtClean="0">
                  <a:latin typeface="Palatino" charset="0"/>
                  <a:ea typeface="Palatino" charset="0"/>
                  <a:cs typeface="Palatino" charset="0"/>
                </a:rPr>
                <a:t>.</a:t>
              </a:r>
              <a:endParaRPr lang="en-US" sz="2800" dirty="0">
                <a:latin typeface="Palatino" charset="0"/>
                <a:ea typeface="Palatino" charset="0"/>
                <a:cs typeface="Palatino" charset="0"/>
              </a:endParaRPr>
            </a:p>
            <a:p>
              <a:pPr marL="2410358" lvl="1" indent="-457200">
                <a:buFont typeface="Arial" charset="0"/>
                <a:buChar char="•"/>
              </a:pPr>
              <a:r>
                <a:rPr lang="en-US" sz="2800" dirty="0">
                  <a:latin typeface="Palatino" charset="0"/>
                  <a:ea typeface="Palatino" charset="0"/>
                  <a:cs typeface="Palatino" charset="0"/>
                </a:rPr>
                <a:t>A</a:t>
              </a:r>
              <a:r>
                <a:rPr lang="en-US" sz="2800" dirty="0" smtClean="0">
                  <a:latin typeface="Palatino" charset="0"/>
                  <a:ea typeface="Palatino" charset="0"/>
                  <a:cs typeface="Palatino" charset="0"/>
                </a:rPr>
                <a:t>ssess </a:t>
              </a:r>
              <a:r>
                <a:rPr lang="en-US" sz="2800" dirty="0">
                  <a:latin typeface="Palatino" charset="0"/>
                  <a:ea typeface="Palatino" charset="0"/>
                  <a:cs typeface="Palatino" charset="0"/>
                </a:rPr>
                <a:t>the patient </a:t>
              </a:r>
              <a:r>
                <a:rPr lang="en-US" sz="2800" dirty="0" smtClean="0">
                  <a:latin typeface="Palatino" charset="0"/>
                  <a:ea typeface="Palatino" charset="0"/>
                  <a:cs typeface="Palatino" charset="0"/>
                </a:rPr>
                <a:t>demand.</a:t>
              </a:r>
            </a:p>
            <a:p>
              <a:pPr marL="2410358" lvl="1" indent="-457200">
                <a:buFont typeface="Arial" charset="0"/>
                <a:buChar char="•"/>
              </a:pPr>
              <a:r>
                <a:rPr lang="en-US" sz="2800" dirty="0">
                  <a:latin typeface="Palatino" charset="0"/>
                  <a:ea typeface="Palatino" charset="0"/>
                  <a:cs typeface="Palatino" charset="0"/>
                </a:rPr>
                <a:t>A</a:t>
              </a:r>
              <a:r>
                <a:rPr lang="en-US" sz="2800" dirty="0" smtClean="0">
                  <a:latin typeface="Palatino" charset="0"/>
                  <a:ea typeface="Palatino" charset="0"/>
                  <a:cs typeface="Palatino" charset="0"/>
                </a:rPr>
                <a:t>ssess </a:t>
              </a:r>
              <a:r>
                <a:rPr lang="en-US" sz="2800" dirty="0">
                  <a:latin typeface="Palatino" charset="0"/>
                  <a:ea typeface="Palatino" charset="0"/>
                  <a:cs typeface="Palatino" charset="0"/>
                </a:rPr>
                <a:t>patient </a:t>
              </a:r>
              <a:r>
                <a:rPr lang="en-US" sz="2800" dirty="0" smtClean="0">
                  <a:latin typeface="Palatino" charset="0"/>
                  <a:ea typeface="Palatino" charset="0"/>
                  <a:cs typeface="Palatino" charset="0"/>
                </a:rPr>
                <a:t>acceptability.</a:t>
              </a:r>
            </a:p>
            <a:p>
              <a:pPr marL="2410358" lvl="1" indent="-457200">
                <a:buFont typeface="Arial" charset="0"/>
                <a:buChar char="•"/>
              </a:pPr>
              <a:r>
                <a:rPr lang="en-US" sz="2800" dirty="0" smtClean="0">
                  <a:latin typeface="Palatino" charset="0"/>
                  <a:ea typeface="Palatino" charset="0"/>
                  <a:cs typeface="Palatino" charset="0"/>
                </a:rPr>
                <a:t>Investigate whether a </a:t>
              </a:r>
              <a:r>
                <a:rPr lang="en-US" sz="2800" dirty="0" err="1" smtClean="0">
                  <a:latin typeface="Palatino" charset="0"/>
                  <a:ea typeface="Palatino" charset="0"/>
                  <a:cs typeface="Palatino" charset="0"/>
                </a:rPr>
                <a:t>PrEP</a:t>
              </a:r>
              <a:r>
                <a:rPr lang="en-US" sz="2800" dirty="0" smtClean="0">
                  <a:latin typeface="Palatino" charset="0"/>
                  <a:ea typeface="Palatino" charset="0"/>
                  <a:cs typeface="Palatino" charset="0"/>
                </a:rPr>
                <a:t> clinic in a community pharmacy  </a:t>
              </a:r>
              <a:r>
                <a:rPr lang="en-US" sz="2800" dirty="0">
                  <a:latin typeface="Palatino" charset="0"/>
                  <a:ea typeface="Palatino" charset="0"/>
                  <a:cs typeface="Palatino" charset="0"/>
                </a:rPr>
                <a:t>is a financially viable </a:t>
              </a:r>
              <a:r>
                <a:rPr lang="en-US" sz="2800" dirty="0" smtClean="0">
                  <a:latin typeface="Palatino" charset="0"/>
                  <a:ea typeface="Palatino" charset="0"/>
                  <a:cs typeface="Palatino" charset="0"/>
                </a:rPr>
                <a:t>program. </a:t>
              </a:r>
              <a:endParaRPr lang="en-US" sz="2800" dirty="0">
                <a:latin typeface="Palatino" charset="0"/>
                <a:ea typeface="Palatino" charset="0"/>
                <a:cs typeface="Palatino" charset="0"/>
              </a:endParaRP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14050155" y="5675306"/>
            <a:ext cx="35992467" cy="85024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Helvetica" charset="0"/>
                <a:ea typeface="Helvetica" charset="0"/>
                <a:cs typeface="Helvetica" charset="0"/>
              </a:rPr>
              <a:t>Results</a:t>
            </a:r>
            <a:endParaRPr lang="en-US" sz="4800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2801600" y="8410843"/>
            <a:ext cx="256032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sz="2800" dirty="0">
              <a:effectLst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2801600" y="8410843"/>
            <a:ext cx="25603200" cy="127573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>
              <a:effectLst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14665030" y="6732739"/>
            <a:ext cx="21355917" cy="12588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1" indent="-457200">
              <a:buFont typeface="Arial" charset="0"/>
              <a:buChar char="•"/>
            </a:pPr>
            <a:r>
              <a:rPr lang="en-US" sz="2800" dirty="0" smtClean="0">
                <a:latin typeface="Palatino" charset="0"/>
                <a:ea typeface="Palatino" charset="0"/>
                <a:cs typeface="Palatino" charset="0"/>
              </a:rPr>
              <a:t>Data were evaluated from March 2015 – March 2016. </a:t>
            </a:r>
            <a:endParaRPr lang="en-US" sz="2800" dirty="0">
              <a:latin typeface="Palatino" charset="0"/>
              <a:ea typeface="Palatino" charset="0"/>
              <a:cs typeface="Palatino" charset="0"/>
            </a:endParaRPr>
          </a:p>
          <a:p>
            <a:pPr marL="457200" lvl="1" indent="-457200">
              <a:buFont typeface="Arial" charset="0"/>
              <a:buChar char="•"/>
            </a:pPr>
            <a:endParaRPr lang="en-US" sz="2800" dirty="0" smtClean="0">
              <a:latin typeface="Palatino" charset="0"/>
              <a:ea typeface="Palatino" charset="0"/>
              <a:cs typeface="Palatino" charset="0"/>
            </a:endParaRPr>
          </a:p>
          <a:p>
            <a:pPr marL="457200" lvl="1" indent="-457200">
              <a:buFont typeface="Arial" charset="0"/>
              <a:buChar char="•"/>
            </a:pPr>
            <a:endParaRPr lang="en-US" sz="2800" dirty="0">
              <a:latin typeface="Palatino" charset="0"/>
              <a:ea typeface="Palatino" charset="0"/>
              <a:cs typeface="Palatino" charset="0"/>
            </a:endParaRPr>
          </a:p>
          <a:p>
            <a:pPr marL="457200" lvl="1" indent="-457200">
              <a:buFont typeface="Arial" charset="0"/>
              <a:buChar char="•"/>
            </a:pPr>
            <a:endParaRPr lang="en-US" sz="2800" dirty="0" smtClean="0">
              <a:latin typeface="Palatino" charset="0"/>
              <a:ea typeface="Palatino" charset="0"/>
              <a:cs typeface="Palatino" charset="0"/>
            </a:endParaRPr>
          </a:p>
          <a:p>
            <a:pPr marL="457200" lvl="1" indent="-457200">
              <a:buFont typeface="Arial" charset="0"/>
              <a:buChar char="•"/>
            </a:pPr>
            <a:endParaRPr lang="en-US" sz="2800" dirty="0">
              <a:latin typeface="Palatino" charset="0"/>
              <a:ea typeface="Palatino" charset="0"/>
              <a:cs typeface="Palatino" charset="0"/>
            </a:endParaRPr>
          </a:p>
          <a:p>
            <a:pPr marL="457200" lvl="1" indent="-457200">
              <a:buFont typeface="Arial" charset="0"/>
              <a:buChar char="•"/>
            </a:pPr>
            <a:endParaRPr lang="en-US" sz="2800" dirty="0" smtClean="0">
              <a:latin typeface="Palatino" charset="0"/>
              <a:ea typeface="Palatino" charset="0"/>
              <a:cs typeface="Palatino" charset="0"/>
            </a:endParaRPr>
          </a:p>
          <a:p>
            <a:pPr marL="457200" lvl="1" indent="-457200">
              <a:buFont typeface="Arial" charset="0"/>
              <a:buChar char="•"/>
            </a:pPr>
            <a:endParaRPr lang="en-US" sz="2800" dirty="0">
              <a:latin typeface="Palatino" charset="0"/>
              <a:ea typeface="Palatino" charset="0"/>
              <a:cs typeface="Palatino" charset="0"/>
            </a:endParaRPr>
          </a:p>
          <a:p>
            <a:pPr marL="457200" lvl="1" indent="-457200">
              <a:buFont typeface="Arial" charset="0"/>
              <a:buChar char="•"/>
            </a:pPr>
            <a:endParaRPr lang="en-US" sz="2800" dirty="0" smtClean="0">
              <a:latin typeface="Palatino" charset="0"/>
              <a:ea typeface="Palatino" charset="0"/>
              <a:cs typeface="Palatino" charset="0"/>
            </a:endParaRPr>
          </a:p>
          <a:p>
            <a:pPr marL="457200" lvl="1" indent="-457200">
              <a:buFont typeface="Arial" charset="0"/>
              <a:buChar char="•"/>
            </a:pPr>
            <a:endParaRPr lang="en-US" sz="2800" dirty="0" smtClean="0">
              <a:latin typeface="Palatino" charset="0"/>
              <a:ea typeface="Palatino" charset="0"/>
              <a:cs typeface="Palatino" charset="0"/>
            </a:endParaRPr>
          </a:p>
          <a:p>
            <a:pPr marL="457200" lvl="1" indent="-457200">
              <a:buFont typeface="Arial" charset="0"/>
              <a:buChar char="•"/>
            </a:pPr>
            <a:endParaRPr lang="en-US" sz="2800" dirty="0">
              <a:latin typeface="Palatino" charset="0"/>
              <a:ea typeface="Palatino" charset="0"/>
              <a:cs typeface="Palatino" charset="0"/>
            </a:endParaRPr>
          </a:p>
          <a:p>
            <a:pPr marL="457200" lvl="1" indent="-457200">
              <a:buFont typeface="Arial" charset="0"/>
              <a:buChar char="•"/>
            </a:pPr>
            <a:endParaRPr lang="en-US" sz="2800" dirty="0" smtClean="0">
              <a:latin typeface="Palatino" charset="0"/>
              <a:ea typeface="Palatino" charset="0"/>
              <a:cs typeface="Palatino" charset="0"/>
            </a:endParaRPr>
          </a:p>
          <a:p>
            <a:pPr marL="457200" lvl="1" indent="-457200">
              <a:buFont typeface="Arial" charset="0"/>
              <a:buChar char="•"/>
            </a:pPr>
            <a:endParaRPr lang="en-US" sz="2800" dirty="0">
              <a:latin typeface="Palatino" charset="0"/>
              <a:ea typeface="Palatino" charset="0"/>
              <a:cs typeface="Palatino" charset="0"/>
            </a:endParaRPr>
          </a:p>
          <a:p>
            <a:pPr marL="457200" lvl="1" indent="-457200">
              <a:buFont typeface="Arial" charset="0"/>
              <a:buChar char="•"/>
            </a:pPr>
            <a:endParaRPr lang="en-US" sz="2800" dirty="0" smtClean="0">
              <a:latin typeface="Palatino" charset="0"/>
              <a:ea typeface="Palatino" charset="0"/>
              <a:cs typeface="Palatino" charset="0"/>
            </a:endParaRPr>
          </a:p>
          <a:p>
            <a:pPr marL="457200" lvl="1" indent="-457200">
              <a:buFont typeface="Arial" charset="0"/>
              <a:buChar char="•"/>
            </a:pPr>
            <a:endParaRPr lang="en-US" sz="2800" dirty="0">
              <a:latin typeface="Palatino" charset="0"/>
              <a:ea typeface="Palatino" charset="0"/>
              <a:cs typeface="Palatino" charset="0"/>
            </a:endParaRPr>
          </a:p>
          <a:p>
            <a:pPr marL="457200" lvl="1" indent="-457200">
              <a:buFont typeface="Arial" charset="0"/>
              <a:buChar char="•"/>
            </a:pPr>
            <a:endParaRPr lang="en-US" sz="2800" dirty="0" smtClean="0">
              <a:latin typeface="Palatino" charset="0"/>
              <a:ea typeface="Palatino" charset="0"/>
              <a:cs typeface="Palatino" charset="0"/>
            </a:endParaRPr>
          </a:p>
          <a:p>
            <a:pPr marL="457200" lvl="1" indent="-457200">
              <a:buFont typeface="Arial" charset="0"/>
              <a:buChar char="•"/>
            </a:pPr>
            <a:endParaRPr lang="en-US" sz="2800" dirty="0">
              <a:latin typeface="Palatino" charset="0"/>
              <a:ea typeface="Palatino" charset="0"/>
              <a:cs typeface="Palatino" charset="0"/>
            </a:endParaRPr>
          </a:p>
          <a:p>
            <a:pPr marL="457200" lvl="1" indent="-457200">
              <a:buFont typeface="Arial" charset="0"/>
              <a:buChar char="•"/>
            </a:pPr>
            <a:endParaRPr lang="en-US" sz="2800" dirty="0" smtClean="0">
              <a:latin typeface="Palatino" charset="0"/>
              <a:ea typeface="Palatino" charset="0"/>
              <a:cs typeface="Palatino" charset="0"/>
            </a:endParaRPr>
          </a:p>
          <a:p>
            <a:pPr marL="457200" lvl="1" indent="-457200">
              <a:buFont typeface="Arial" charset="0"/>
              <a:buChar char="•"/>
            </a:pPr>
            <a:endParaRPr lang="en-US" sz="2800" dirty="0">
              <a:latin typeface="Palatino" charset="0"/>
              <a:ea typeface="Palatino" charset="0"/>
              <a:cs typeface="Palatino" charset="0"/>
            </a:endParaRPr>
          </a:p>
          <a:p>
            <a:pPr marL="457200" lvl="1" indent="-457200">
              <a:buFont typeface="Arial" charset="0"/>
              <a:buChar char="•"/>
            </a:pPr>
            <a:endParaRPr lang="en-US" sz="2800" dirty="0" smtClean="0">
              <a:latin typeface="Palatino" charset="0"/>
              <a:ea typeface="Palatino" charset="0"/>
              <a:cs typeface="Palatino" charset="0"/>
            </a:endParaRPr>
          </a:p>
          <a:p>
            <a:pPr marL="457200" lvl="1" indent="-457200">
              <a:buFont typeface="Arial" charset="0"/>
              <a:buChar char="•"/>
            </a:pPr>
            <a:endParaRPr lang="en-US" sz="2800" dirty="0">
              <a:latin typeface="Palatino" charset="0"/>
              <a:ea typeface="Palatino" charset="0"/>
              <a:cs typeface="Palatino" charset="0"/>
            </a:endParaRPr>
          </a:p>
          <a:p>
            <a:pPr marL="457200" lvl="1" indent="-457200">
              <a:buFont typeface="Arial" charset="0"/>
              <a:buChar char="•"/>
            </a:pPr>
            <a:endParaRPr lang="en-US" sz="2800" dirty="0" smtClean="0">
              <a:latin typeface="Palatino" charset="0"/>
              <a:ea typeface="Palatino" charset="0"/>
              <a:cs typeface="Palatino" charset="0"/>
            </a:endParaRPr>
          </a:p>
          <a:p>
            <a:pPr marL="457200" lvl="1" indent="-457200">
              <a:buFont typeface="Arial" charset="0"/>
              <a:buChar char="•"/>
            </a:pPr>
            <a:endParaRPr lang="en-US" sz="2800" dirty="0">
              <a:latin typeface="Palatino" charset="0"/>
              <a:ea typeface="Palatino" charset="0"/>
              <a:cs typeface="Palatino" charset="0"/>
            </a:endParaRPr>
          </a:p>
          <a:p>
            <a:pPr marL="457200" lvl="1" indent="-457200">
              <a:buFont typeface="Arial" charset="0"/>
              <a:buChar char="•"/>
            </a:pPr>
            <a:endParaRPr lang="en-US" sz="2800" dirty="0" smtClean="0">
              <a:latin typeface="Palatino" charset="0"/>
              <a:ea typeface="Palatino" charset="0"/>
              <a:cs typeface="Palatino" charset="0"/>
            </a:endParaRPr>
          </a:p>
          <a:p>
            <a:pPr marL="457200" lvl="1" indent="-457200">
              <a:buFont typeface="Arial" charset="0"/>
              <a:buChar char="•"/>
            </a:pPr>
            <a:endParaRPr lang="en-US" sz="2800" dirty="0">
              <a:latin typeface="Palatino" charset="0"/>
              <a:ea typeface="Palatino" charset="0"/>
              <a:cs typeface="Palatino" charset="0"/>
            </a:endParaRPr>
          </a:p>
          <a:p>
            <a:pPr marL="457200" lvl="1" indent="-457200">
              <a:buFont typeface="Arial" charset="0"/>
              <a:buChar char="•"/>
            </a:pPr>
            <a:endParaRPr lang="en-US" sz="2800" dirty="0" smtClean="0">
              <a:latin typeface="Palatino" charset="0"/>
              <a:ea typeface="Palatino" charset="0"/>
              <a:cs typeface="Palatino" charset="0"/>
            </a:endParaRPr>
          </a:p>
          <a:p>
            <a:pPr marL="457200" lvl="1" indent="-457200">
              <a:buFont typeface="Arial" charset="0"/>
              <a:buChar char="•"/>
            </a:pPr>
            <a:endParaRPr lang="en-US" sz="2800" dirty="0">
              <a:latin typeface="Palatino" charset="0"/>
              <a:ea typeface="Palatino" charset="0"/>
              <a:cs typeface="Palatino" charset="0"/>
            </a:endParaRPr>
          </a:p>
          <a:p>
            <a:pPr marL="457200" lvl="1" indent="-457200">
              <a:buFont typeface="Arial" charset="0"/>
              <a:buChar char="•"/>
            </a:pPr>
            <a:endParaRPr lang="en-US" sz="2800" dirty="0" smtClean="0">
              <a:latin typeface="Palatino" charset="0"/>
              <a:ea typeface="Palatino" charset="0"/>
              <a:cs typeface="Palatino" charset="0"/>
            </a:endParaRPr>
          </a:p>
          <a:p>
            <a:pPr marL="457200" lvl="1" indent="-457200">
              <a:buFont typeface="Arial" charset="0"/>
              <a:buChar char="•"/>
            </a:pPr>
            <a:endParaRPr lang="en-US" sz="2800" dirty="0">
              <a:latin typeface="Palatino" charset="0"/>
              <a:ea typeface="Palatino" charset="0"/>
              <a:cs typeface="Palatino" charset="0"/>
            </a:endParaRPr>
          </a:p>
          <a:p>
            <a:r>
              <a:rPr lang="en-US" sz="2800" dirty="0" smtClean="0">
                <a:effectLst/>
                <a:latin typeface="Palatino" charset="0"/>
                <a:ea typeface="Palatino" charset="0"/>
                <a:cs typeface="Palatino" charset="0"/>
              </a:rPr>
              <a:t> </a:t>
            </a:r>
            <a:endParaRPr lang="en-US" sz="2800" dirty="0">
              <a:effectLst/>
              <a:latin typeface="Palatino" charset="0"/>
              <a:ea typeface="Palatino" charset="0"/>
              <a:cs typeface="Palatino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7732701" y="16574891"/>
            <a:ext cx="12309921" cy="5883898"/>
            <a:chOff x="37732701" y="16756877"/>
            <a:chExt cx="12309921" cy="5883898"/>
          </a:xfrm>
        </p:grpSpPr>
        <p:sp>
          <p:nvSpPr>
            <p:cNvPr id="45" name="TextBox 44"/>
            <p:cNvSpPr txBox="1"/>
            <p:nvPr/>
          </p:nvSpPr>
          <p:spPr>
            <a:xfrm>
              <a:off x="37732701" y="17538566"/>
              <a:ext cx="12309921" cy="5102209"/>
            </a:xfrm>
            <a:prstGeom prst="rect">
              <a:avLst/>
            </a:prstGeom>
            <a:no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endParaRPr lang="en-US"/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37732701" y="16756877"/>
              <a:ext cx="12309921" cy="5883898"/>
              <a:chOff x="37732701" y="16756877"/>
              <a:chExt cx="12309921" cy="5883898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37732701" y="16756877"/>
                <a:ext cx="12309921" cy="830997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800" dirty="0" smtClean="0">
                    <a:latin typeface="Helvetica" charset="0"/>
                    <a:ea typeface="Helvetica" charset="0"/>
                    <a:cs typeface="Helvetica" charset="0"/>
                  </a:rPr>
                  <a:t>Conclusion</a:t>
                </a:r>
                <a:endParaRPr lang="en-US" sz="4800" dirty="0">
                  <a:latin typeface="Helvetica" charset="0"/>
                  <a:ea typeface="Helvetica" charset="0"/>
                  <a:cs typeface="Helvetica" charset="0"/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37973853" y="17808683"/>
                <a:ext cx="11804087" cy="48320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 indent="-457200">
                  <a:buFont typeface="Arial" charset="0"/>
                  <a:buChar char="•"/>
                </a:pPr>
                <a:r>
                  <a:rPr lang="en-US" sz="2800" dirty="0" smtClean="0">
                    <a:latin typeface="Palatino" charset="0"/>
                    <a:ea typeface="Palatino" charset="0"/>
                    <a:cs typeface="Palatino" charset="0"/>
                  </a:rPr>
                  <a:t>A pharmacist-run HIV </a:t>
                </a:r>
                <a:r>
                  <a:rPr lang="en-US" sz="2800" dirty="0" err="1" smtClean="0">
                    <a:latin typeface="Palatino" charset="0"/>
                    <a:ea typeface="Palatino" charset="0"/>
                    <a:cs typeface="Palatino" charset="0"/>
                  </a:rPr>
                  <a:t>PrEP</a:t>
                </a:r>
                <a:r>
                  <a:rPr lang="en-US" sz="2800" dirty="0">
                    <a:latin typeface="Palatino" charset="0"/>
                    <a:ea typeface="Palatino" charset="0"/>
                    <a:cs typeface="Palatino" charset="0"/>
                  </a:rPr>
                  <a:t> </a:t>
                </a:r>
                <a:r>
                  <a:rPr lang="en-US" sz="2800" dirty="0" smtClean="0">
                    <a:latin typeface="Palatino" charset="0"/>
                    <a:ea typeface="Palatino" charset="0"/>
                    <a:cs typeface="Palatino" charset="0"/>
                  </a:rPr>
                  <a:t>clinic in a community pharmacy </a:t>
                </a:r>
                <a:r>
                  <a:rPr lang="en-US" sz="2800" dirty="0" smtClean="0">
                    <a:effectLst/>
                    <a:latin typeface="Palatino" charset="0"/>
                    <a:ea typeface="Palatino" charset="0"/>
                    <a:cs typeface="Palatino" charset="0"/>
                  </a:rPr>
                  <a:t> is feasible through a collaborative drug therapy agreement with a physician medical director. </a:t>
                </a:r>
              </a:p>
              <a:p>
                <a:pPr marL="457200" indent="-457200">
                  <a:buFont typeface="Arial" charset="0"/>
                  <a:buChar char="•"/>
                </a:pPr>
                <a:r>
                  <a:rPr lang="en-US" sz="2800" dirty="0" smtClean="0">
                    <a:latin typeface="Palatino" charset="0"/>
                    <a:ea typeface="Palatino" charset="0"/>
                    <a:cs typeface="Palatino" charset="0"/>
                  </a:rPr>
                  <a:t>A </a:t>
                </a:r>
                <a:r>
                  <a:rPr lang="en-US" sz="2800" dirty="0">
                    <a:latin typeface="Palatino" charset="0"/>
                    <a:ea typeface="Palatino" charset="0"/>
                    <a:cs typeface="Palatino" charset="0"/>
                  </a:rPr>
                  <a:t>higher-than-expected response from MSM </a:t>
                </a:r>
                <a:r>
                  <a:rPr lang="en-US" sz="2800" dirty="0" smtClean="0">
                    <a:latin typeface="Palatino" charset="0"/>
                    <a:ea typeface="Palatino" charset="0"/>
                    <a:cs typeface="Palatino" charset="0"/>
                  </a:rPr>
                  <a:t>patients</a:t>
                </a:r>
                <a:r>
                  <a:rPr lang="en-US" sz="2800" dirty="0" smtClean="0">
                    <a:effectLst/>
                    <a:latin typeface="Palatino" charset="0"/>
                    <a:ea typeface="Palatino" charset="0"/>
                    <a:cs typeface="Palatino" charset="0"/>
                  </a:rPr>
                  <a:t> seeking </a:t>
                </a:r>
                <a:r>
                  <a:rPr lang="en-US" sz="2800" dirty="0" err="1" smtClean="0">
                    <a:effectLst/>
                    <a:latin typeface="Palatino" charset="0"/>
                    <a:ea typeface="Palatino" charset="0"/>
                    <a:cs typeface="Palatino" charset="0"/>
                  </a:rPr>
                  <a:t>PrEP</a:t>
                </a:r>
                <a:r>
                  <a:rPr lang="en-US" sz="2800" dirty="0" smtClean="0">
                    <a:effectLst/>
                    <a:latin typeface="Palatino" charset="0"/>
                    <a:ea typeface="Palatino" charset="0"/>
                    <a:cs typeface="Palatino" charset="0"/>
                  </a:rPr>
                  <a:t> care in a community pharmacy setting </a:t>
                </a:r>
                <a:r>
                  <a:rPr lang="en-US" sz="2800" dirty="0" smtClean="0">
                    <a:latin typeface="Palatino" charset="0"/>
                    <a:ea typeface="Palatino" charset="0"/>
                    <a:cs typeface="Palatino" charset="0"/>
                  </a:rPr>
                  <a:t>suggests that </a:t>
                </a:r>
                <a:r>
                  <a:rPr lang="en-US" sz="2800" dirty="0">
                    <a:latin typeface="Palatino" charset="0"/>
                    <a:ea typeface="Palatino" charset="0"/>
                    <a:cs typeface="Palatino" charset="0"/>
                  </a:rPr>
                  <a:t>this clinic identifies an unmet need, with more-than-sufficient patient demand to support </a:t>
                </a:r>
                <a:r>
                  <a:rPr lang="en-US" sz="2800" dirty="0" smtClean="0">
                    <a:latin typeface="Palatino" charset="0"/>
                    <a:ea typeface="Palatino" charset="0"/>
                    <a:cs typeface="Palatino" charset="0"/>
                  </a:rPr>
                  <a:t>such services. </a:t>
                </a:r>
              </a:p>
              <a:p>
                <a:pPr marL="457200" indent="-457200">
                  <a:buFont typeface="Arial" charset="0"/>
                  <a:buChar char="•"/>
                </a:pPr>
                <a:r>
                  <a:rPr lang="en-US" sz="2800" dirty="0" smtClean="0">
                    <a:latin typeface="Palatino" charset="0"/>
                    <a:ea typeface="Palatino" charset="0"/>
                    <a:cs typeface="Palatino" charset="0"/>
                  </a:rPr>
                  <a:t>Excellent r</a:t>
                </a:r>
                <a:r>
                  <a:rPr lang="en-US" sz="2800" dirty="0" smtClean="0">
                    <a:effectLst/>
                    <a:latin typeface="Palatino" charset="0"/>
                    <a:ea typeface="Palatino" charset="0"/>
                    <a:cs typeface="Palatino" charset="0"/>
                  </a:rPr>
                  <a:t>etention rates indicate high patient acceptability </a:t>
                </a:r>
                <a:r>
                  <a:rPr lang="en-US" sz="2800" dirty="0" smtClean="0">
                    <a:latin typeface="Palatino" charset="0"/>
                    <a:ea typeface="Palatino" charset="0"/>
                    <a:cs typeface="Palatino" charset="0"/>
                  </a:rPr>
                  <a:t>of this </a:t>
                </a:r>
                <a:r>
                  <a:rPr lang="en-US" sz="2800" dirty="0" err="1" smtClean="0">
                    <a:latin typeface="Palatino" charset="0"/>
                    <a:ea typeface="Palatino" charset="0"/>
                    <a:cs typeface="Palatino" charset="0"/>
                  </a:rPr>
                  <a:t>PrEP</a:t>
                </a:r>
                <a:r>
                  <a:rPr lang="en-US" sz="2800" dirty="0" smtClean="0">
                    <a:latin typeface="Palatino" charset="0"/>
                    <a:ea typeface="Palatino" charset="0"/>
                    <a:cs typeface="Palatino" charset="0"/>
                  </a:rPr>
                  <a:t> delivery model. </a:t>
                </a:r>
                <a:endParaRPr lang="en-US" sz="2800" dirty="0" smtClean="0">
                  <a:effectLst/>
                  <a:latin typeface="Palatino" charset="0"/>
                  <a:ea typeface="Palatino" charset="0"/>
                  <a:cs typeface="Palatino" charset="0"/>
                </a:endParaRPr>
              </a:p>
              <a:p>
                <a:pPr marL="457200" indent="-457200">
                  <a:buFont typeface="Arial" charset="0"/>
                  <a:buChar char="•"/>
                </a:pPr>
                <a:r>
                  <a:rPr lang="en-US" sz="2800" dirty="0" smtClean="0">
                    <a:effectLst/>
                    <a:latin typeface="Palatino" charset="0"/>
                    <a:ea typeface="Palatino" charset="0"/>
                    <a:cs typeface="Palatino" charset="0"/>
                  </a:rPr>
                  <a:t>The</a:t>
                </a:r>
                <a:r>
                  <a:rPr lang="en-US" sz="2800" dirty="0" smtClean="0">
                    <a:latin typeface="Palatino" charset="0"/>
                    <a:ea typeface="Palatino" charset="0"/>
                    <a:cs typeface="Palatino" charset="0"/>
                  </a:rPr>
                  <a:t> </a:t>
                </a:r>
                <a:r>
                  <a:rPr lang="en-US" sz="2800" dirty="0" smtClean="0">
                    <a:effectLst/>
                    <a:latin typeface="Palatino" charset="0"/>
                    <a:ea typeface="Palatino" charset="0"/>
                    <a:cs typeface="Palatino" charset="0"/>
                  </a:rPr>
                  <a:t>clinic proves to be financially sustainable by demonstrating a return on investment at about 9 months of clinic operation. </a:t>
                </a:r>
                <a:endParaRPr lang="en-US" sz="2800" dirty="0">
                  <a:effectLst/>
                  <a:latin typeface="Palatino" charset="0"/>
                  <a:ea typeface="Palatino" charset="0"/>
                  <a:cs typeface="Palatino" charset="0"/>
                </a:endParaRPr>
              </a:p>
            </p:txBody>
          </p:sp>
        </p:grpSp>
      </p:grp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882328"/>
              </p:ext>
            </p:extLst>
          </p:nvPr>
        </p:nvGraphicFramePr>
        <p:xfrm>
          <a:off x="14705323" y="16307349"/>
          <a:ext cx="10045785" cy="10557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87094"/>
                <a:gridCol w="2358691"/>
              </a:tblGrid>
              <a:tr h="582858">
                <a:tc>
                  <a:txBody>
                    <a:bodyPr/>
                    <a:lstStyle/>
                    <a:p>
                      <a:r>
                        <a:rPr lang="en-US" sz="2800" baseline="0" dirty="0" smtClean="0"/>
                        <a:t>Patient Characteristics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245</a:t>
                      </a:r>
                      <a:endParaRPr lang="en-US" sz="2800" dirty="0"/>
                    </a:p>
                  </a:txBody>
                  <a:tcPr/>
                </a:tc>
              </a:tr>
              <a:tr h="58285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Sex/gender – no.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478564">
                <a:tc>
                  <a:txBody>
                    <a:bodyPr/>
                    <a:lstStyle/>
                    <a:p>
                      <a:r>
                        <a:rPr lang="en-US" sz="2800" baseline="0" dirty="0" smtClean="0"/>
                        <a:t>      </a:t>
                      </a:r>
                      <a:r>
                        <a:rPr lang="en-US" sz="2800" dirty="0" smtClean="0"/>
                        <a:t>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241</a:t>
                      </a:r>
                      <a:r>
                        <a:rPr lang="en-US" sz="2800" baseline="0" dirty="0" smtClean="0"/>
                        <a:t> (98)</a:t>
                      </a:r>
                      <a:endParaRPr lang="en-US" sz="2800" dirty="0"/>
                    </a:p>
                  </a:txBody>
                  <a:tcPr/>
                </a:tc>
              </a:tr>
              <a:tr h="58285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      Female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 (1.6)</a:t>
                      </a:r>
                      <a:endParaRPr lang="en-US" sz="2800" dirty="0"/>
                    </a:p>
                  </a:txBody>
                  <a:tcPr/>
                </a:tc>
              </a:tr>
              <a:tr h="58285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      Transgender 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 (1)</a:t>
                      </a:r>
                      <a:endParaRPr lang="en-US" sz="2800" dirty="0"/>
                    </a:p>
                  </a:txBody>
                  <a:tcPr/>
                </a:tc>
              </a:tr>
              <a:tr h="58285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Age group – no.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58285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      18 – 24 </a:t>
                      </a:r>
                      <a:r>
                        <a:rPr lang="en-US" sz="2800" dirty="0" err="1" smtClean="0"/>
                        <a:t>yr</a:t>
                      </a:r>
                      <a:endParaRPr lang="en-US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41 (16)</a:t>
                      </a:r>
                      <a:endParaRPr lang="en-US" sz="2800" dirty="0"/>
                    </a:p>
                  </a:txBody>
                  <a:tcPr/>
                </a:tc>
              </a:tr>
              <a:tr h="58285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      25</a:t>
                      </a:r>
                      <a:r>
                        <a:rPr lang="en-US" sz="2800" baseline="0" dirty="0" smtClean="0"/>
                        <a:t> – 34 </a:t>
                      </a:r>
                      <a:r>
                        <a:rPr lang="en-US" sz="2800" baseline="0" dirty="0" err="1" smtClean="0"/>
                        <a:t>yr</a:t>
                      </a:r>
                      <a:endParaRPr lang="en-US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102 (42)</a:t>
                      </a:r>
                    </a:p>
                  </a:txBody>
                  <a:tcPr/>
                </a:tc>
              </a:tr>
              <a:tr h="58285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      35 – 44 </a:t>
                      </a:r>
                      <a:r>
                        <a:rPr lang="en-US" sz="2800" dirty="0" err="1" smtClean="0"/>
                        <a:t>yr</a:t>
                      </a:r>
                      <a:endParaRPr lang="en-US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53 (22)</a:t>
                      </a:r>
                    </a:p>
                  </a:txBody>
                  <a:tcPr/>
                </a:tc>
              </a:tr>
              <a:tr h="582858">
                <a:tc>
                  <a:txBody>
                    <a:bodyPr/>
                    <a:lstStyle/>
                    <a:p>
                      <a:r>
                        <a:rPr lang="en-US" sz="2800" u="none" baseline="0" dirty="0" smtClean="0"/>
                        <a:t>      </a:t>
                      </a:r>
                      <a:r>
                        <a:rPr lang="en-US" sz="2800" u="sng" dirty="0" smtClean="0"/>
                        <a:t>&gt;</a:t>
                      </a:r>
                      <a:r>
                        <a:rPr lang="en-US" sz="2800" u="none" dirty="0" smtClean="0"/>
                        <a:t> 45</a:t>
                      </a:r>
                      <a:r>
                        <a:rPr lang="en-US" sz="2800" u="none" baseline="0" dirty="0" smtClean="0"/>
                        <a:t> </a:t>
                      </a:r>
                      <a:r>
                        <a:rPr lang="en-US" sz="2800" u="none" baseline="0" dirty="0" err="1" smtClean="0"/>
                        <a:t>yr</a:t>
                      </a:r>
                      <a:endParaRPr lang="en-US" sz="2800" u="sng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49 (20)</a:t>
                      </a:r>
                      <a:endParaRPr lang="en-US" sz="2800" dirty="0"/>
                    </a:p>
                  </a:txBody>
                  <a:tcPr/>
                </a:tc>
              </a:tr>
              <a:tr h="582858">
                <a:tc>
                  <a:txBody>
                    <a:bodyPr/>
                    <a:lstStyle/>
                    <a:p>
                      <a:r>
                        <a:rPr lang="en-US" sz="2800" u="none" dirty="0" smtClean="0"/>
                        <a:t>      mean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34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yr</a:t>
                      </a:r>
                      <a:endParaRPr lang="en-US" sz="2800" dirty="0"/>
                    </a:p>
                  </a:txBody>
                  <a:tcPr/>
                </a:tc>
              </a:tr>
              <a:tr h="713939">
                <a:tc>
                  <a:txBody>
                    <a:bodyPr/>
                    <a:lstStyle/>
                    <a:p>
                      <a:r>
                        <a:rPr lang="en-US" sz="2800" u="none" dirty="0" smtClean="0"/>
                        <a:t>      range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18</a:t>
                      </a:r>
                      <a:r>
                        <a:rPr lang="en-US" sz="2800" baseline="0" dirty="0" smtClean="0"/>
                        <a:t> – 64 </a:t>
                      </a:r>
                      <a:r>
                        <a:rPr lang="en-US" sz="2800" baseline="0" dirty="0" err="1" smtClean="0"/>
                        <a:t>yr</a:t>
                      </a:r>
                      <a:endParaRPr lang="en-US" sz="2800" dirty="0"/>
                    </a:p>
                  </a:txBody>
                  <a:tcPr/>
                </a:tc>
              </a:tr>
              <a:tr h="582858">
                <a:tc>
                  <a:txBody>
                    <a:bodyPr/>
                    <a:lstStyle/>
                    <a:p>
                      <a:r>
                        <a:rPr lang="en-US" sz="2800" u="none" dirty="0" smtClean="0"/>
                        <a:t>Sexual</a:t>
                      </a:r>
                      <a:r>
                        <a:rPr lang="en-US" sz="2800" u="none" baseline="0" dirty="0" smtClean="0"/>
                        <a:t> risk factors at screening – no. (%)</a:t>
                      </a:r>
                      <a:endParaRPr lang="en-US" sz="2800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582858">
                <a:tc>
                  <a:txBody>
                    <a:bodyPr/>
                    <a:lstStyle/>
                    <a:p>
                      <a:r>
                        <a:rPr lang="en-US" sz="2800" u="none" baseline="0" dirty="0" smtClean="0"/>
                        <a:t>      MSM</a:t>
                      </a:r>
                      <a:endParaRPr lang="en-US" sz="2800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210 (83%)</a:t>
                      </a:r>
                      <a:endParaRPr lang="en-US" sz="2800" dirty="0"/>
                    </a:p>
                  </a:txBody>
                  <a:tcPr/>
                </a:tc>
              </a:tr>
              <a:tr h="582858">
                <a:tc>
                  <a:txBody>
                    <a:bodyPr/>
                    <a:lstStyle/>
                    <a:p>
                      <a:r>
                        <a:rPr lang="en-US" sz="2800" u="none" dirty="0" smtClean="0"/>
                        <a:t>            MSM index</a:t>
                      </a:r>
                      <a:r>
                        <a:rPr lang="en-US" sz="2800" u="none" baseline="30000" dirty="0" smtClean="0"/>
                        <a:t>*</a:t>
                      </a:r>
                      <a:r>
                        <a:rPr lang="en-US" sz="2800" u="none" baseline="0" dirty="0" smtClean="0"/>
                        <a:t> – a</a:t>
                      </a:r>
                      <a:r>
                        <a:rPr lang="en-US" sz="2800" u="none" dirty="0" smtClean="0"/>
                        <a:t>vg.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20 </a:t>
                      </a:r>
                      <a:r>
                        <a:rPr lang="en-US" sz="2800" u="sng" dirty="0" smtClean="0"/>
                        <a:t>+</a:t>
                      </a:r>
                      <a:r>
                        <a:rPr lang="en-US" sz="2800" u="none" baseline="0" dirty="0" smtClean="0"/>
                        <a:t> 7.2</a:t>
                      </a:r>
                      <a:endParaRPr lang="en-US" sz="2800" dirty="0"/>
                    </a:p>
                  </a:txBody>
                  <a:tcPr/>
                </a:tc>
              </a:tr>
              <a:tr h="582858">
                <a:tc>
                  <a:txBody>
                    <a:bodyPr/>
                    <a:lstStyle/>
                    <a:p>
                      <a:r>
                        <a:rPr lang="en-US" sz="2800" u="none" dirty="0" smtClean="0"/>
                        <a:t>      Bisexual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 (4%)</a:t>
                      </a:r>
                      <a:endParaRPr lang="en-US" sz="2800" dirty="0"/>
                    </a:p>
                  </a:txBody>
                  <a:tcPr/>
                </a:tc>
              </a:tr>
              <a:tr h="582858">
                <a:tc>
                  <a:txBody>
                    <a:bodyPr/>
                    <a:lstStyle/>
                    <a:p>
                      <a:r>
                        <a:rPr lang="en-US" sz="2800" u="none" dirty="0" smtClean="0"/>
                        <a:t>      Known HIV</a:t>
                      </a:r>
                      <a:r>
                        <a:rPr lang="en-US" sz="2800" u="none" baseline="0" dirty="0" smtClean="0"/>
                        <a:t> positive partner</a:t>
                      </a:r>
                      <a:endParaRPr lang="en-US" sz="2800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69 (28%)</a:t>
                      </a:r>
                      <a:endParaRPr lang="en-US" sz="2800" dirty="0"/>
                    </a:p>
                  </a:txBody>
                  <a:tcPr/>
                </a:tc>
              </a:tr>
              <a:tr h="582858">
                <a:tc>
                  <a:txBody>
                    <a:bodyPr/>
                    <a:lstStyle/>
                    <a:p>
                      <a:r>
                        <a:rPr lang="en-US" sz="2800" u="none" dirty="0" smtClean="0"/>
                        <a:t>      Injection</a:t>
                      </a:r>
                      <a:r>
                        <a:rPr lang="en-US" sz="2800" u="none" baseline="0" dirty="0" smtClean="0"/>
                        <a:t> drug use</a:t>
                      </a:r>
                      <a:endParaRPr lang="en-US" sz="2800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 (0.8%)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588781"/>
              </p:ext>
            </p:extLst>
          </p:nvPr>
        </p:nvGraphicFramePr>
        <p:xfrm>
          <a:off x="25772883" y="16307349"/>
          <a:ext cx="10653424" cy="108534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03023"/>
                <a:gridCol w="1750401"/>
              </a:tblGrid>
              <a:tr h="58285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Clinic</a:t>
                      </a:r>
                      <a:r>
                        <a:rPr lang="en-US" sz="2800" baseline="0" dirty="0" smtClean="0"/>
                        <a:t> Discoveries During First Year of Operation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582858">
                <a:tc>
                  <a:txBody>
                    <a:bodyPr/>
                    <a:lstStyle/>
                    <a:p>
                      <a:r>
                        <a:rPr lang="en-US" sz="2800" u="none" dirty="0" smtClean="0"/>
                        <a:t>Sexually transmitted infections diagnosed</a:t>
                      </a:r>
                      <a:r>
                        <a:rPr lang="en-US" sz="2800" u="none" baseline="0" dirty="0" smtClean="0"/>
                        <a:t> – no. </a:t>
                      </a:r>
                      <a:endParaRPr lang="en-US" sz="2800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26</a:t>
                      </a:r>
                      <a:endParaRPr lang="en-US" sz="2800" dirty="0"/>
                    </a:p>
                  </a:txBody>
                  <a:tcPr/>
                </a:tc>
              </a:tr>
              <a:tr h="582858">
                <a:tc>
                  <a:txBody>
                    <a:bodyPr/>
                    <a:lstStyle/>
                    <a:p>
                      <a:r>
                        <a:rPr lang="en-US" sz="2800" u="none" baseline="0" dirty="0" smtClean="0"/>
                        <a:t>      Chlamydia – no. (%)</a:t>
                      </a:r>
                      <a:endParaRPr lang="en-US" sz="2800" i="1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12</a:t>
                      </a:r>
                      <a:r>
                        <a:rPr lang="en-US" sz="2800" baseline="0" dirty="0" smtClean="0"/>
                        <a:t> (46)</a:t>
                      </a:r>
                      <a:endParaRPr lang="en-US" sz="2800" dirty="0"/>
                    </a:p>
                  </a:txBody>
                  <a:tcPr/>
                </a:tc>
              </a:tr>
              <a:tr h="582858">
                <a:tc>
                  <a:txBody>
                    <a:bodyPr/>
                    <a:lstStyle/>
                    <a:p>
                      <a:pPr marL="0" marR="0" indent="0" algn="l" defTabSz="38404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i="0" u="none" dirty="0" smtClean="0"/>
                        <a:t>      Gonorrhea </a:t>
                      </a:r>
                      <a:r>
                        <a:rPr lang="en-US" sz="2800" u="none" baseline="0" dirty="0" smtClean="0"/>
                        <a:t>– no. (%)</a:t>
                      </a:r>
                      <a:endParaRPr lang="en-US" sz="2800" i="1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9 (35)</a:t>
                      </a:r>
                      <a:endParaRPr lang="en-US" sz="2800" dirty="0"/>
                    </a:p>
                  </a:txBody>
                  <a:tcPr/>
                </a:tc>
              </a:tr>
              <a:tr h="582858">
                <a:tc>
                  <a:txBody>
                    <a:bodyPr/>
                    <a:lstStyle/>
                    <a:p>
                      <a:pPr marL="0" marR="0" indent="0" algn="l" defTabSz="38404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i="0" u="none" dirty="0" smtClean="0"/>
                        <a:t>      Syphilis </a:t>
                      </a:r>
                      <a:r>
                        <a:rPr lang="en-US" sz="2800" u="none" baseline="0" dirty="0" smtClean="0"/>
                        <a:t>– no. (%)</a:t>
                      </a:r>
                      <a:endParaRPr lang="en-US" sz="2800" i="1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 (15)</a:t>
                      </a:r>
                      <a:endParaRPr lang="en-US" sz="2800" dirty="0"/>
                    </a:p>
                  </a:txBody>
                  <a:tcPr/>
                </a:tc>
              </a:tr>
              <a:tr h="582858">
                <a:tc>
                  <a:txBody>
                    <a:bodyPr/>
                    <a:lstStyle/>
                    <a:p>
                      <a:pPr marL="0" marR="0" indent="0" algn="l" defTabSz="38404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i="0" u="none" dirty="0" smtClean="0"/>
                        <a:t>      Hepatitis</a:t>
                      </a:r>
                      <a:r>
                        <a:rPr lang="en-US" sz="2800" i="0" u="none" baseline="0" dirty="0" smtClean="0"/>
                        <a:t> B positive screen </a:t>
                      </a:r>
                      <a:r>
                        <a:rPr lang="en-US" sz="2800" u="none" baseline="0" dirty="0" smtClean="0"/>
                        <a:t>– no. (%)</a:t>
                      </a:r>
                      <a:endParaRPr lang="en-US" sz="2800" i="1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 (4)</a:t>
                      </a:r>
                      <a:endParaRPr lang="en-US" sz="2800" dirty="0"/>
                    </a:p>
                  </a:txBody>
                  <a:tcPr/>
                </a:tc>
              </a:tr>
              <a:tr h="582858">
                <a:tc>
                  <a:txBody>
                    <a:bodyPr/>
                    <a:lstStyle/>
                    <a:p>
                      <a:r>
                        <a:rPr lang="en-US" sz="2800" i="0" u="none" dirty="0" smtClean="0"/>
                        <a:t>HIV</a:t>
                      </a:r>
                      <a:r>
                        <a:rPr lang="en-US" sz="2800" i="0" u="none" baseline="0" dirty="0" smtClean="0"/>
                        <a:t> – no (%)</a:t>
                      </a:r>
                      <a:endParaRPr lang="en-US" sz="2800" i="0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582858">
                <a:tc>
                  <a:txBody>
                    <a:bodyPr/>
                    <a:lstStyle/>
                    <a:p>
                      <a:r>
                        <a:rPr lang="en-US" sz="2800" i="0" u="none" dirty="0" smtClean="0"/>
                        <a:t>      Positive</a:t>
                      </a:r>
                      <a:r>
                        <a:rPr lang="en-US" sz="2800" i="0" u="none" baseline="0" dirty="0" smtClean="0"/>
                        <a:t> at screening</a:t>
                      </a:r>
                      <a:endParaRPr lang="en-US" sz="2800" i="0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 (0)</a:t>
                      </a:r>
                      <a:endParaRPr lang="en-US" sz="2800" dirty="0"/>
                    </a:p>
                  </a:txBody>
                  <a:tcPr/>
                </a:tc>
              </a:tr>
              <a:tr h="582858">
                <a:tc>
                  <a:txBody>
                    <a:bodyPr/>
                    <a:lstStyle/>
                    <a:p>
                      <a:r>
                        <a:rPr lang="en-US" sz="2800" i="0" u="none" baseline="0" dirty="0" smtClean="0"/>
                        <a:t>      </a:t>
                      </a:r>
                      <a:r>
                        <a:rPr lang="en-US" sz="2800" i="0" u="none" baseline="0" dirty="0" err="1" smtClean="0"/>
                        <a:t>S</a:t>
                      </a:r>
                      <a:r>
                        <a:rPr lang="en-US" sz="2800" i="0" u="none" dirty="0" err="1" smtClean="0"/>
                        <a:t>eroconversion</a:t>
                      </a:r>
                      <a:r>
                        <a:rPr lang="en-US" sz="2800" i="0" u="none" dirty="0" smtClean="0"/>
                        <a:t> during treatment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 (0)</a:t>
                      </a:r>
                      <a:endParaRPr lang="en-US" sz="2800" dirty="0"/>
                    </a:p>
                  </a:txBody>
                  <a:tcPr/>
                </a:tc>
              </a:tr>
              <a:tr h="582858">
                <a:tc>
                  <a:txBody>
                    <a:bodyPr/>
                    <a:lstStyle/>
                    <a:p>
                      <a:r>
                        <a:rPr lang="en-US" sz="2800" u="none" dirty="0" smtClean="0"/>
                        <a:t>Patients</a:t>
                      </a:r>
                      <a:r>
                        <a:rPr lang="en-US" sz="2800" u="none" baseline="0" dirty="0" smtClean="0"/>
                        <a:t> connected to a primary care provider – no. (%)</a:t>
                      </a:r>
                      <a:endParaRPr lang="en-US" sz="2800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101 (40)</a:t>
                      </a:r>
                      <a:endParaRPr lang="en-US" sz="2800" dirty="0"/>
                    </a:p>
                  </a:txBody>
                  <a:tcPr/>
                </a:tc>
              </a:tr>
              <a:tr h="582858">
                <a:tc>
                  <a:txBody>
                    <a:bodyPr/>
                    <a:lstStyle/>
                    <a:p>
                      <a:r>
                        <a:rPr lang="en-US" sz="2800" i="0" u="none" dirty="0" smtClean="0"/>
                        <a:t>Clinic</a:t>
                      </a:r>
                      <a:r>
                        <a:rPr lang="en-US" sz="2800" i="0" u="none" baseline="0" dirty="0" smtClean="0"/>
                        <a:t> retention</a:t>
                      </a:r>
                      <a:endParaRPr lang="en-US" sz="2800" i="0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582858">
                <a:tc>
                  <a:txBody>
                    <a:bodyPr/>
                    <a:lstStyle/>
                    <a:p>
                      <a:r>
                        <a:rPr lang="en-US" sz="2800" u="none" dirty="0" smtClean="0"/>
                        <a:t>      Retention</a:t>
                      </a:r>
                      <a:r>
                        <a:rPr lang="en-US" sz="2800" u="none" baseline="0" dirty="0" smtClean="0"/>
                        <a:t> rate ((no. in service at end/no. qualified for  </a:t>
                      </a:r>
                    </a:p>
                    <a:p>
                      <a:r>
                        <a:rPr lang="en-US" sz="2800" u="none" baseline="0" dirty="0" smtClean="0"/>
                        <a:t>      service) x 100) </a:t>
                      </a:r>
                      <a:endParaRPr lang="en-US" sz="2800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75%</a:t>
                      </a:r>
                      <a:endParaRPr lang="en-US" sz="2800" dirty="0"/>
                    </a:p>
                  </a:txBody>
                  <a:tcPr/>
                </a:tc>
              </a:tr>
              <a:tr h="582858">
                <a:tc>
                  <a:txBody>
                    <a:bodyPr/>
                    <a:lstStyle/>
                    <a:p>
                      <a:r>
                        <a:rPr lang="en-US" sz="2800" u="none" dirty="0" smtClean="0"/>
                        <a:t>      Discontinued service</a:t>
                      </a:r>
                      <a:r>
                        <a:rPr lang="en-US" sz="2800" u="none" baseline="0" dirty="0" smtClean="0"/>
                        <a:t> – no. (%)</a:t>
                      </a:r>
                      <a:endParaRPr lang="en-US" sz="2800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63 (25)</a:t>
                      </a:r>
                      <a:endParaRPr lang="en-US" sz="2800" dirty="0"/>
                    </a:p>
                  </a:txBody>
                  <a:tcPr/>
                </a:tc>
              </a:tr>
              <a:tr h="582858">
                <a:tc>
                  <a:txBody>
                    <a:bodyPr/>
                    <a:lstStyle/>
                    <a:p>
                      <a:r>
                        <a:rPr lang="en-US" sz="2800" u="none" dirty="0" smtClean="0"/>
                        <a:t>            insurance restriction or transfer of care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38</a:t>
                      </a:r>
                      <a:endParaRPr lang="en-US" sz="2800" dirty="0"/>
                    </a:p>
                  </a:txBody>
                  <a:tcPr/>
                </a:tc>
              </a:tr>
              <a:tr h="582858">
                <a:tc>
                  <a:txBody>
                    <a:bodyPr/>
                    <a:lstStyle/>
                    <a:p>
                      <a:r>
                        <a:rPr lang="en-US" sz="2800" u="none" dirty="0" smtClean="0"/>
                        <a:t>            Lost to follow 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13</a:t>
                      </a:r>
                      <a:endParaRPr lang="en-US" sz="2800" dirty="0"/>
                    </a:p>
                  </a:txBody>
                  <a:tcPr/>
                </a:tc>
              </a:tr>
              <a:tr h="582858">
                <a:tc>
                  <a:txBody>
                    <a:bodyPr/>
                    <a:lstStyle/>
                    <a:p>
                      <a:r>
                        <a:rPr lang="en-US" sz="2800" u="none" dirty="0" smtClean="0"/>
                        <a:t>            Decreased risk perception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7</a:t>
                      </a:r>
                      <a:endParaRPr lang="en-US" sz="2800" dirty="0"/>
                    </a:p>
                  </a:txBody>
                  <a:tcPr/>
                </a:tc>
              </a:tr>
              <a:tr h="582858">
                <a:tc>
                  <a:txBody>
                    <a:bodyPr/>
                    <a:lstStyle/>
                    <a:p>
                      <a:r>
                        <a:rPr lang="en-US" sz="2800" u="none" dirty="0" smtClean="0"/>
                        <a:t>            Relocation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</a:t>
                      </a:r>
                      <a:endParaRPr lang="en-US" sz="2800" dirty="0"/>
                    </a:p>
                  </a:txBody>
                  <a:tcPr/>
                </a:tc>
              </a:tr>
              <a:tr h="582858">
                <a:tc>
                  <a:txBody>
                    <a:bodyPr/>
                    <a:lstStyle/>
                    <a:p>
                      <a:r>
                        <a:rPr lang="en-US" sz="2800" u="none" baseline="0" dirty="0" smtClean="0"/>
                        <a:t>Patients paying $0 per month for medication – no. (%)</a:t>
                      </a:r>
                      <a:endParaRPr lang="en-US" sz="2800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235 (97%)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37732701" y="6769171"/>
            <a:ext cx="1230992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1" indent="-457200">
              <a:buFont typeface="Arial" charset="0"/>
              <a:buChar char="•"/>
            </a:pPr>
            <a:r>
              <a:rPr lang="en-US" sz="2800" dirty="0">
                <a:latin typeface="Palatino" charset="0"/>
                <a:ea typeface="Palatino" charset="0"/>
                <a:cs typeface="Palatino" charset="0"/>
              </a:rPr>
              <a:t>Financial viability of the clinic was determined based on the areas of revenue versus clinic </a:t>
            </a:r>
            <a:r>
              <a:rPr lang="en-US" sz="2800" dirty="0" smtClean="0">
                <a:latin typeface="Palatino" charset="0"/>
                <a:ea typeface="Palatino" charset="0"/>
                <a:cs typeface="Palatino" charset="0"/>
              </a:rPr>
              <a:t>costs. Clinic costs were sustainable at 9 months of operation. </a:t>
            </a:r>
            <a:endParaRPr lang="en-US" sz="2800" dirty="0">
              <a:latin typeface="Palatino" charset="0"/>
              <a:ea typeface="Palatino" charset="0"/>
              <a:cs typeface="Palatino" charset="0"/>
            </a:endParaRPr>
          </a:p>
        </p:txBody>
      </p:sp>
      <p:graphicFrame>
        <p:nvGraphicFramePr>
          <p:cNvPr id="54" name="Chart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7920682"/>
              </p:ext>
            </p:extLst>
          </p:nvPr>
        </p:nvGraphicFramePr>
        <p:xfrm>
          <a:off x="37732701" y="8492704"/>
          <a:ext cx="12309922" cy="7616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14136236" y="28503518"/>
            <a:ext cx="22988256" cy="3003734"/>
            <a:chOff x="13989932" y="28503518"/>
            <a:chExt cx="22988256" cy="3003734"/>
          </a:xfrm>
        </p:grpSpPr>
        <p:grpSp>
          <p:nvGrpSpPr>
            <p:cNvPr id="50" name="Group 49"/>
            <p:cNvGrpSpPr/>
            <p:nvPr/>
          </p:nvGrpSpPr>
          <p:grpSpPr>
            <a:xfrm>
              <a:off x="13989932" y="28503518"/>
              <a:ext cx="22988256" cy="2977968"/>
              <a:chOff x="585305" y="6439770"/>
              <a:chExt cx="14959493" cy="2760979"/>
            </a:xfrm>
          </p:grpSpPr>
          <p:sp>
            <p:nvSpPr>
              <p:cNvPr id="51" name="TextBox 50"/>
              <p:cNvSpPr txBox="1"/>
              <p:nvPr/>
            </p:nvSpPr>
            <p:spPr>
              <a:xfrm>
                <a:off x="585305" y="6439770"/>
                <a:ext cx="14959493" cy="600874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600" dirty="0" smtClean="0">
                    <a:latin typeface="Helvetica" charset="0"/>
                    <a:ea typeface="Helvetica" charset="0"/>
                    <a:cs typeface="Helvetica" charset="0"/>
                  </a:rPr>
                  <a:t>References</a:t>
                </a:r>
                <a:endParaRPr lang="en-US" sz="3600" dirty="0">
                  <a:latin typeface="Helvetica" charset="0"/>
                  <a:ea typeface="Helvetica" charset="0"/>
                  <a:cs typeface="Helvetica" charset="0"/>
                </a:endParaRP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585305" y="7040644"/>
                <a:ext cx="14959492" cy="2160105"/>
              </a:xfrm>
              <a:prstGeom prst="rect">
                <a:avLst/>
              </a:prstGeom>
              <a:noFill/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3" name="Rectangle 32"/>
            <p:cNvSpPr/>
            <p:nvPr/>
          </p:nvSpPr>
          <p:spPr>
            <a:xfrm>
              <a:off x="14120739" y="29198928"/>
              <a:ext cx="22636872" cy="23083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514350" indent="-514350">
                <a:buFont typeface="+mj-lt"/>
                <a:buAutoNum type="arabicPeriod"/>
              </a:pPr>
              <a:r>
                <a:rPr lang="en-US" sz="1800" dirty="0" smtClean="0">
                  <a:latin typeface="Palatino" charset="0"/>
                  <a:ea typeface="Palatino" charset="0"/>
                  <a:cs typeface="Palatino" charset="0"/>
                </a:rPr>
                <a:t>Centers for Disease Control and Prevention. </a:t>
              </a:r>
              <a:r>
                <a:rPr lang="en-US" sz="1800" dirty="0" err="1">
                  <a:latin typeface="Palatino" charset="0"/>
                  <a:ea typeface="Palatino" charset="0"/>
                  <a:cs typeface="Palatino" charset="0"/>
                </a:rPr>
                <a:t>Preexposure</a:t>
              </a:r>
              <a:r>
                <a:rPr lang="en-US" sz="1800" dirty="0">
                  <a:latin typeface="Palatino" charset="0"/>
                  <a:ea typeface="Palatino" charset="0"/>
                  <a:cs typeface="Palatino" charset="0"/>
                </a:rPr>
                <a:t> prophylaxis for the prevention of HIV infection in the United States: A clinical practice guideline. </a:t>
              </a:r>
              <a:r>
                <a:rPr lang="en-US" sz="1800" dirty="0" smtClean="0">
                  <a:latin typeface="Palatino" charset="0"/>
                  <a:ea typeface="Palatino" charset="0"/>
                  <a:cs typeface="Palatino" charset="0"/>
                </a:rPr>
                <a:t>2014; http</a:t>
              </a:r>
              <a:r>
                <a:rPr lang="en-US" sz="1800" dirty="0">
                  <a:latin typeface="Palatino" charset="0"/>
                  <a:ea typeface="Palatino" charset="0"/>
                  <a:cs typeface="Palatino" charset="0"/>
                </a:rPr>
                <a:t>://</a:t>
              </a:r>
              <a:r>
                <a:rPr lang="en-US" sz="1800" dirty="0" err="1">
                  <a:latin typeface="Palatino" charset="0"/>
                  <a:ea typeface="Palatino" charset="0"/>
                  <a:cs typeface="Palatino" charset="0"/>
                </a:rPr>
                <a:t>www.cdc.gov</a:t>
              </a:r>
              <a:r>
                <a:rPr lang="en-US" sz="1800" dirty="0">
                  <a:latin typeface="Palatino" charset="0"/>
                  <a:ea typeface="Palatino" charset="0"/>
                  <a:cs typeface="Palatino" charset="0"/>
                </a:rPr>
                <a:t>/</a:t>
              </a:r>
              <a:r>
                <a:rPr lang="en-US" sz="1800" dirty="0" err="1">
                  <a:latin typeface="Palatino" charset="0"/>
                  <a:ea typeface="Palatino" charset="0"/>
                  <a:cs typeface="Palatino" charset="0"/>
                </a:rPr>
                <a:t>hiv</a:t>
              </a:r>
              <a:r>
                <a:rPr lang="en-US" sz="1800" dirty="0">
                  <a:latin typeface="Palatino" charset="0"/>
                  <a:ea typeface="Palatino" charset="0"/>
                  <a:cs typeface="Palatino" charset="0"/>
                </a:rPr>
                <a:t>/pdf/PrEPguidelines2014.pdf. Accessed </a:t>
              </a:r>
              <a:r>
                <a:rPr lang="en-US" sz="1800" dirty="0" smtClean="0">
                  <a:latin typeface="Palatino" charset="0"/>
                  <a:ea typeface="Palatino" charset="0"/>
                  <a:cs typeface="Palatino" charset="0"/>
                </a:rPr>
                <a:t>January 15, 2015.</a:t>
              </a:r>
            </a:p>
            <a:p>
              <a:pPr marL="514350" indent="-514350">
                <a:buFont typeface="+mj-lt"/>
                <a:buAutoNum type="arabicPeriod"/>
              </a:pPr>
              <a:r>
                <a:rPr lang="en-US" sz="1800" dirty="0" smtClean="0">
                  <a:latin typeface="Palatino" charset="0"/>
                  <a:ea typeface="Palatino" charset="0"/>
                  <a:cs typeface="Palatino" charset="0"/>
                </a:rPr>
                <a:t>V </a:t>
              </a:r>
              <a:r>
                <a:rPr lang="en-US" sz="1800" dirty="0" err="1">
                  <a:latin typeface="Palatino" charset="0"/>
                  <a:ea typeface="Palatino" charset="0"/>
                  <a:cs typeface="Palatino" charset="0"/>
                </a:rPr>
                <a:t>Santschi</a:t>
              </a:r>
              <a:r>
                <a:rPr lang="en-US" sz="1800" dirty="0">
                  <a:latin typeface="Palatino" charset="0"/>
                  <a:ea typeface="Palatino" charset="0"/>
                  <a:cs typeface="Palatino" charset="0"/>
                </a:rPr>
                <a:t>, A </a:t>
              </a:r>
              <a:r>
                <a:rPr lang="en-US" sz="1800" dirty="0" err="1">
                  <a:latin typeface="Palatino" charset="0"/>
                  <a:ea typeface="Palatino" charset="0"/>
                  <a:cs typeface="Palatino" charset="0"/>
                </a:rPr>
                <a:t>Chiolero</a:t>
              </a:r>
              <a:r>
                <a:rPr lang="en-US" sz="1800" dirty="0">
                  <a:latin typeface="Palatino" charset="0"/>
                  <a:ea typeface="Palatino" charset="0"/>
                  <a:cs typeface="Palatino" charset="0"/>
                </a:rPr>
                <a:t>, B </a:t>
              </a:r>
              <a:r>
                <a:rPr lang="en-US" sz="1800" dirty="0" err="1">
                  <a:latin typeface="Palatino" charset="0"/>
                  <a:ea typeface="Palatino" charset="0"/>
                  <a:cs typeface="Palatino" charset="0"/>
                </a:rPr>
                <a:t>Burnand</a:t>
              </a:r>
              <a:r>
                <a:rPr lang="en-US" sz="1800" dirty="0">
                  <a:latin typeface="Palatino" charset="0"/>
                  <a:ea typeface="Palatino" charset="0"/>
                  <a:cs typeface="Palatino" charset="0"/>
                </a:rPr>
                <a:t>, et al. Impact of Pharmacist Care in the Management of </a:t>
              </a:r>
              <a:r>
                <a:rPr lang="en-US" sz="1800" dirty="0" smtClean="0">
                  <a:latin typeface="Palatino" charset="0"/>
                  <a:ea typeface="Palatino" charset="0"/>
                  <a:cs typeface="Palatino" charset="0"/>
                </a:rPr>
                <a:t>Cardiovascular </a:t>
              </a:r>
              <a:r>
                <a:rPr lang="en-US" sz="1800" dirty="0">
                  <a:latin typeface="Palatino" charset="0"/>
                  <a:ea typeface="Palatino" charset="0"/>
                  <a:cs typeface="Palatino" charset="0"/>
                </a:rPr>
                <a:t>Disease Risk Factors. Arch Intern Med. 2011;171(16):1441-1453 </a:t>
              </a:r>
            </a:p>
            <a:p>
              <a:pPr marL="514350" indent="-514350">
                <a:buFont typeface="+mj-lt"/>
                <a:buAutoNum type="arabicPeriod"/>
              </a:pPr>
              <a:r>
                <a:rPr lang="en-US" sz="1800" dirty="0" smtClean="0">
                  <a:latin typeface="Palatino" charset="0"/>
                  <a:ea typeface="Palatino" charset="0"/>
                  <a:cs typeface="Palatino" charset="0"/>
                </a:rPr>
                <a:t>CA </a:t>
              </a:r>
              <a:r>
                <a:rPr lang="en-US" sz="1800" dirty="0">
                  <a:latin typeface="Palatino" charset="0"/>
                  <a:ea typeface="Palatino" charset="0"/>
                  <a:cs typeface="Palatino" charset="0"/>
                </a:rPr>
                <a:t>Bong, CL </a:t>
              </a:r>
              <a:r>
                <a:rPr lang="en-US" sz="1800" dirty="0" err="1">
                  <a:latin typeface="Palatino" charset="0"/>
                  <a:ea typeface="Palatino" charset="0"/>
                  <a:cs typeface="Palatino" charset="0"/>
                </a:rPr>
                <a:t>Raehl</a:t>
              </a:r>
              <a:r>
                <a:rPr lang="en-US" sz="1800" dirty="0">
                  <a:latin typeface="Palatino" charset="0"/>
                  <a:ea typeface="Palatino" charset="0"/>
                  <a:cs typeface="Palatino" charset="0"/>
                </a:rPr>
                <a:t>. Pharmacist-Provided Anticoagulation Management in United States Hospitals: Death Rates, Length of Stay, Medicare Charges, Bleeding Complications, and Transfusions. Pharmacotherapy. 2004;24(8):953–963 </a:t>
              </a:r>
            </a:p>
            <a:p>
              <a:pPr marL="514350" indent="-514350">
                <a:buFont typeface="+mj-lt"/>
                <a:buAutoNum type="arabicPeriod"/>
              </a:pPr>
              <a:r>
                <a:rPr lang="en-US" sz="1800" dirty="0" smtClean="0">
                  <a:latin typeface="Palatino" charset="0"/>
                  <a:ea typeface="Palatino" charset="0"/>
                  <a:cs typeface="Palatino" charset="0"/>
                </a:rPr>
                <a:t>Centers </a:t>
              </a:r>
              <a:r>
                <a:rPr lang="en-US" sz="1800" dirty="0">
                  <a:latin typeface="Palatino" charset="0"/>
                  <a:ea typeface="Palatino" charset="0"/>
                  <a:cs typeface="Palatino" charset="0"/>
                </a:rPr>
                <a:t>for Disease Control and Prevention. </a:t>
              </a:r>
              <a:r>
                <a:rPr lang="en-US" sz="1800" dirty="0" smtClean="0">
                  <a:latin typeface="Palatino" charset="0"/>
                  <a:ea typeface="Palatino" charset="0"/>
                  <a:cs typeface="Palatino" charset="0"/>
                </a:rPr>
                <a:t>Sexually transmitted diseases treatment guidelines</a:t>
              </a:r>
              <a:r>
                <a:rPr lang="en-US" sz="1800" dirty="0">
                  <a:latin typeface="Palatino" charset="0"/>
                  <a:ea typeface="Palatino" charset="0"/>
                  <a:cs typeface="Palatino" charset="0"/>
                </a:rPr>
                <a:t>. </a:t>
              </a:r>
              <a:r>
                <a:rPr lang="en-US" sz="1800" dirty="0" smtClean="0">
                  <a:latin typeface="Palatino" charset="0"/>
                  <a:ea typeface="Palatino" charset="0"/>
                  <a:cs typeface="Palatino" charset="0"/>
                </a:rPr>
                <a:t>MMWR </a:t>
              </a:r>
              <a:r>
                <a:rPr lang="en-US" sz="1800" dirty="0" err="1" smtClean="0">
                  <a:latin typeface="Palatino" charset="0"/>
                  <a:ea typeface="Palatino" charset="0"/>
                  <a:cs typeface="Palatino" charset="0"/>
                </a:rPr>
                <a:t>Recomm</a:t>
              </a:r>
              <a:r>
                <a:rPr lang="en-US" sz="1800" dirty="0" smtClean="0">
                  <a:latin typeface="Palatino" charset="0"/>
                  <a:ea typeface="Palatino" charset="0"/>
                  <a:cs typeface="Palatino" charset="0"/>
                </a:rPr>
                <a:t> </a:t>
              </a:r>
              <a:r>
                <a:rPr lang="en-US" sz="1800" dirty="0">
                  <a:latin typeface="Palatino" charset="0"/>
                  <a:ea typeface="Palatino" charset="0"/>
                  <a:cs typeface="Palatino" charset="0"/>
                </a:rPr>
                <a:t>Rep 2015;64(No. 3); https://</a:t>
              </a:r>
              <a:r>
                <a:rPr lang="en-US" sz="1800" dirty="0" smtClean="0">
                  <a:latin typeface="Palatino" charset="0"/>
                  <a:ea typeface="Palatino" charset="0"/>
                  <a:cs typeface="Palatino" charset="0"/>
                </a:rPr>
                <a:t>www.cdc.gov/std/tg2015/tg-2015-print.pdf. Accessed July 01, 2015.</a:t>
              </a:r>
            </a:p>
            <a:p>
              <a:pPr marL="514350" indent="-514350">
                <a:buFont typeface="+mj-lt"/>
                <a:buAutoNum type="arabicPeriod"/>
              </a:pPr>
              <a:r>
                <a:rPr lang="en-US" sz="1800" dirty="0" smtClean="0">
                  <a:latin typeface="Palatino" charset="0"/>
                  <a:ea typeface="Palatino" charset="0"/>
                  <a:cs typeface="Palatino" charset="0"/>
                </a:rPr>
                <a:t>Centers </a:t>
              </a:r>
              <a:r>
                <a:rPr lang="en-US" sz="1800" dirty="0">
                  <a:latin typeface="Palatino" charset="0"/>
                  <a:ea typeface="Palatino" charset="0"/>
                  <a:cs typeface="Palatino" charset="0"/>
                </a:rPr>
                <a:t>for Disease Control and Prevention. </a:t>
              </a:r>
              <a:r>
                <a:rPr lang="en-US" sz="1800" dirty="0" err="1">
                  <a:latin typeface="Palatino" charset="0"/>
                  <a:ea typeface="Palatino" charset="0"/>
                  <a:cs typeface="Palatino" charset="0"/>
                </a:rPr>
                <a:t>Preexposure</a:t>
              </a:r>
              <a:r>
                <a:rPr lang="en-US" sz="1800" dirty="0">
                  <a:latin typeface="Palatino" charset="0"/>
                  <a:ea typeface="Palatino" charset="0"/>
                  <a:cs typeface="Palatino" charset="0"/>
                </a:rPr>
                <a:t> prophylaxis for the prevention of HIV infection in the United States: </a:t>
              </a:r>
              <a:r>
                <a:rPr lang="en-US" sz="1800" dirty="0" smtClean="0">
                  <a:latin typeface="Palatino" charset="0"/>
                  <a:ea typeface="Palatino" charset="0"/>
                  <a:cs typeface="Palatino" charset="0"/>
                </a:rPr>
                <a:t>Clinical providers’ supplement. </a:t>
              </a:r>
              <a:r>
                <a:rPr lang="en-US" sz="1800" dirty="0">
                  <a:latin typeface="Palatino" charset="0"/>
                  <a:ea typeface="Palatino" charset="0"/>
                  <a:cs typeface="Palatino" charset="0"/>
                </a:rPr>
                <a:t>2014; https://</a:t>
              </a:r>
              <a:r>
                <a:rPr lang="en-US" sz="1800" dirty="0" smtClean="0">
                  <a:latin typeface="Palatino" charset="0"/>
                  <a:ea typeface="Palatino" charset="0"/>
                  <a:cs typeface="Palatino" charset="0"/>
                </a:rPr>
                <a:t>www.cdc.gov/hiv/pdf/PrEPProviderSupplement2014.pdf. Accessed </a:t>
              </a:r>
              <a:r>
                <a:rPr lang="en-US" sz="1800" dirty="0">
                  <a:latin typeface="Palatino" charset="0"/>
                  <a:ea typeface="Palatino" charset="0"/>
                  <a:cs typeface="Palatino" charset="0"/>
                </a:rPr>
                <a:t>January 15, 2015</a:t>
              </a:r>
              <a:r>
                <a:rPr lang="en-US" sz="1800" dirty="0" smtClean="0">
                  <a:latin typeface="Palatino" charset="0"/>
                  <a:ea typeface="Palatino" charset="0"/>
                  <a:cs typeface="Palatino" charset="0"/>
                </a:rPr>
                <a:t>.</a:t>
              </a:r>
              <a:endParaRPr lang="en-US" sz="1800" dirty="0">
                <a:latin typeface="Palatino" charset="0"/>
                <a:ea typeface="Palatino" charset="0"/>
                <a:cs typeface="Palatino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7732701" y="22924770"/>
            <a:ext cx="12333449" cy="5019411"/>
            <a:chOff x="585305" y="6439770"/>
            <a:chExt cx="14959493" cy="3992532"/>
          </a:xfrm>
        </p:grpSpPr>
        <p:sp>
          <p:nvSpPr>
            <p:cNvPr id="36" name="TextBox 35"/>
            <p:cNvSpPr txBox="1"/>
            <p:nvPr/>
          </p:nvSpPr>
          <p:spPr>
            <a:xfrm>
              <a:off x="585305" y="6439770"/>
              <a:ext cx="14959493" cy="71206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 smtClean="0">
                  <a:latin typeface="Helvetica" charset="0"/>
                  <a:ea typeface="Helvetica" charset="0"/>
                  <a:cs typeface="Helvetica" charset="0"/>
                </a:rPr>
                <a:t>Acknowledgements</a:t>
              </a:r>
              <a:endParaRPr lang="en-US" sz="4800" dirty="0">
                <a:latin typeface="Helvetica" charset="0"/>
                <a:ea typeface="Helvetica" charset="0"/>
                <a:cs typeface="Helvetica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85305" y="7151833"/>
              <a:ext cx="14959493" cy="3280469"/>
            </a:xfrm>
            <a:prstGeom prst="rect">
              <a:avLst/>
            </a:prstGeom>
            <a:noFill/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457200" marR="0" lvl="0" indent="-4572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charset="0"/>
                <a:buChar char="•"/>
                <a:defRPr/>
              </a:pPr>
              <a:endParaRPr lang="en-US" sz="1000" dirty="0">
                <a:latin typeface="Palatino" charset="0"/>
                <a:ea typeface="Palatino" charset="0"/>
                <a:cs typeface="Palatino" charset="0"/>
              </a:endParaRPr>
            </a:p>
            <a:p>
              <a:pPr marL="815975" marR="0" lvl="0" indent="-454025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charset="0"/>
                <a:buChar char="•"/>
                <a:defRPr/>
              </a:pPr>
              <a:r>
                <a:rPr lang="en-US" sz="2800" dirty="0" smtClean="0">
                  <a:latin typeface="Palatino" charset="0"/>
                  <a:ea typeface="Palatino" charset="0"/>
                  <a:cs typeface="Palatino" charset="0"/>
                </a:rPr>
                <a:t>We are grateful to Paul </a:t>
              </a:r>
              <a:r>
                <a:rPr lang="en-US" sz="2800" dirty="0" err="1" smtClean="0">
                  <a:latin typeface="Palatino" charset="0"/>
                  <a:ea typeface="Palatino" charset="0"/>
                  <a:cs typeface="Palatino" charset="0"/>
                </a:rPr>
                <a:t>Algeo</a:t>
              </a:r>
              <a:r>
                <a:rPr lang="en-US" sz="2800" dirty="0" smtClean="0">
                  <a:latin typeface="Palatino" charset="0"/>
                  <a:ea typeface="Palatino" charset="0"/>
                  <a:cs typeface="Palatino" charset="0"/>
                </a:rPr>
                <a:t>, </a:t>
              </a:r>
              <a:r>
                <a:rPr lang="en-US" sz="2800" dirty="0" err="1" smtClean="0">
                  <a:latin typeface="Palatino" charset="0"/>
                  <a:ea typeface="Palatino" charset="0"/>
                  <a:cs typeface="Palatino" charset="0"/>
                </a:rPr>
                <a:t>PharmD</a:t>
              </a:r>
              <a:r>
                <a:rPr lang="en-US" sz="2800" dirty="0" smtClean="0">
                  <a:latin typeface="Palatino" charset="0"/>
                  <a:ea typeface="Palatino" charset="0"/>
                  <a:cs typeface="Palatino" charset="0"/>
                </a:rPr>
                <a:t>, PA-C, and George </a:t>
              </a:r>
              <a:br>
                <a:rPr lang="en-US" sz="2800" dirty="0" smtClean="0">
                  <a:latin typeface="Palatino" charset="0"/>
                  <a:ea typeface="Palatino" charset="0"/>
                  <a:cs typeface="Palatino" charset="0"/>
                </a:rPr>
              </a:br>
              <a:r>
                <a:rPr lang="en-US" sz="2800" dirty="0" err="1" smtClean="0">
                  <a:latin typeface="Palatino" charset="0"/>
                  <a:ea typeface="Palatino" charset="0"/>
                  <a:cs typeface="Palatino" charset="0"/>
                </a:rPr>
                <a:t>Froehle</a:t>
              </a:r>
              <a:r>
                <a:rPr lang="en-US" sz="2800" dirty="0" smtClean="0">
                  <a:latin typeface="Palatino" charset="0"/>
                  <a:ea typeface="Palatino" charset="0"/>
                  <a:cs typeface="Palatino" charset="0"/>
                </a:rPr>
                <a:t>, PA-C at Peter </a:t>
              </a:r>
              <a:r>
                <a:rPr lang="en-US" sz="2800" dirty="0" err="1" smtClean="0">
                  <a:latin typeface="Palatino" charset="0"/>
                  <a:ea typeface="Palatino" charset="0"/>
                  <a:cs typeface="Palatino" charset="0"/>
                </a:rPr>
                <a:t>Shalit</a:t>
              </a:r>
              <a:r>
                <a:rPr lang="en-US" sz="2800" dirty="0" smtClean="0">
                  <a:latin typeface="Palatino" charset="0"/>
                  <a:ea typeface="Palatino" charset="0"/>
                  <a:cs typeface="Palatino" charset="0"/>
                </a:rPr>
                <a:t>, MD &amp; Associates for their dedication to this project. </a:t>
              </a:r>
            </a:p>
            <a:p>
              <a:pPr marL="815975" marR="0" lvl="0" indent="-454025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charset="0"/>
                <a:buChar char="•"/>
                <a:defRPr/>
              </a:pPr>
              <a:r>
                <a:rPr lang="en-US" sz="2800" dirty="0" smtClean="0">
                  <a:latin typeface="Palatino" charset="0"/>
                  <a:ea typeface="Palatino" charset="0"/>
                  <a:cs typeface="Palatino" charset="0"/>
                </a:rPr>
                <a:t>We are incredibly thankful for our team members at Kelley-Ross Pharmacy who supported our efforts: Stephanie Decker, Troy Hart, Jolene Harrell, Russell Beaulieu, Pat Moore, Linda Hartline, Ken Grant, Josh Akers, Ryan </a:t>
              </a:r>
              <a:r>
                <a:rPr lang="en-US" sz="2800" dirty="0" err="1" smtClean="0">
                  <a:latin typeface="Palatino" charset="0"/>
                  <a:ea typeface="Palatino" charset="0"/>
                  <a:cs typeface="Palatino" charset="0"/>
                </a:rPr>
                <a:t>Oftebro</a:t>
              </a:r>
              <a:r>
                <a:rPr lang="en-US" sz="2800" dirty="0" smtClean="0">
                  <a:latin typeface="Palatino" charset="0"/>
                  <a:ea typeface="Palatino" charset="0"/>
                  <a:cs typeface="Palatino" charset="0"/>
                </a:rPr>
                <a:t>, Ryan Hansen, Scott Herzog, and Brian Beach. </a:t>
              </a:r>
            </a:p>
            <a:p>
              <a:pPr marL="815975" marR="0" lvl="0" indent="-454025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charset="0"/>
                <a:buChar char="•"/>
                <a:defRPr/>
              </a:pPr>
              <a:r>
                <a:rPr lang="en-US" sz="2800" dirty="0" smtClean="0">
                  <a:latin typeface="Palatino" charset="0"/>
                  <a:ea typeface="Palatino" charset="0"/>
                  <a:cs typeface="Palatino" charset="0"/>
                </a:rPr>
                <a:t>Funding tor this project was entirely supported by Kelley-Ross Pharmacy &amp; Associates, Inc. 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4050155" y="31837022"/>
            <a:ext cx="22988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Helvetica" charset="0"/>
                <a:ea typeface="Helvetica" charset="0"/>
                <a:cs typeface="Helvetica" charset="0"/>
              </a:rPr>
              <a:t>Abstract Presentation Number: 961.  For more information, please contact Elyse Tung: </a:t>
            </a:r>
            <a:r>
              <a:rPr lang="en-US" sz="2800" dirty="0" err="1" smtClean="0">
                <a:latin typeface="Helvetica" charset="0"/>
                <a:ea typeface="Helvetica" charset="0"/>
                <a:cs typeface="Helvetica" charset="0"/>
              </a:rPr>
              <a:t>etung@kelley-ross.com</a:t>
            </a:r>
            <a:endParaRPr lang="en-US" sz="2800" dirty="0">
              <a:latin typeface="Helvetica" charset="0"/>
              <a:ea typeface="Helvetica" charset="0"/>
              <a:cs typeface="Helvetica" charset="0"/>
            </a:endParaRPr>
          </a:p>
        </p:txBody>
      </p:sp>
      <p:graphicFrame>
        <p:nvGraphicFramePr>
          <p:cNvPr id="42" name="Chart 4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6658614"/>
              </p:ext>
            </p:extLst>
          </p:nvPr>
        </p:nvGraphicFramePr>
        <p:xfrm>
          <a:off x="18747227" y="7619495"/>
          <a:ext cx="13676503" cy="7760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79757" y="28662607"/>
            <a:ext cx="12286393" cy="34360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665030" y="26863957"/>
            <a:ext cx="10086077" cy="928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*Validated tool provided by CDC to systematically </a:t>
            </a:r>
            <a:r>
              <a:rPr lang="en-US" sz="1800" dirty="0"/>
              <a:t>determine which MSM are </a:t>
            </a:r>
            <a:r>
              <a:rPr lang="en-US" sz="1800" dirty="0" smtClean="0"/>
              <a:t>at </a:t>
            </a:r>
            <a:r>
              <a:rPr lang="en-US" sz="1800" dirty="0"/>
              <a:t>high risk of acquiring HIV </a:t>
            </a:r>
            <a:r>
              <a:rPr lang="en-US" sz="1800" dirty="0" smtClean="0"/>
              <a:t>infection. A score of </a:t>
            </a:r>
            <a:r>
              <a:rPr lang="en-US" sz="1800" dirty="0"/>
              <a:t>10 or </a:t>
            </a:r>
            <a:r>
              <a:rPr lang="en-US" sz="1800" dirty="0" smtClean="0"/>
              <a:t>greater indicates intensive </a:t>
            </a:r>
            <a:r>
              <a:rPr lang="en-US" sz="1800" dirty="0"/>
              <a:t>HIV prevention </a:t>
            </a:r>
            <a:r>
              <a:rPr lang="en-US" sz="1800" dirty="0" smtClean="0"/>
              <a:t>services, </a:t>
            </a:r>
            <a:r>
              <a:rPr lang="en-US" sz="1800" dirty="0"/>
              <a:t>including </a:t>
            </a:r>
            <a:r>
              <a:rPr lang="en-US" sz="1800" dirty="0" err="1"/>
              <a:t>PrEP.</a:t>
            </a:r>
            <a:r>
              <a:rPr lang="en-US" sz="1800" dirty="0"/>
              <a:t> </a:t>
            </a:r>
            <a:r>
              <a:rPr lang="en-US" sz="1800" dirty="0" smtClean="0"/>
              <a:t>A score below 10 indicates standard </a:t>
            </a:r>
            <a:r>
              <a:rPr lang="en-US" sz="1800" dirty="0"/>
              <a:t>HIV prevention </a:t>
            </a:r>
            <a:r>
              <a:rPr lang="en-US" sz="1800" dirty="0" smtClean="0"/>
              <a:t>services.</a:t>
            </a:r>
            <a:r>
              <a:rPr lang="en-US" sz="1800" baseline="30000" dirty="0" smtClean="0"/>
              <a:t>5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832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38973</TotalTime>
  <Words>1074</Words>
  <Application>Microsoft Macintosh PowerPoint</Application>
  <PresentationFormat>Custom</PresentationFormat>
  <Paragraphs>161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Calibri</vt:lpstr>
      <vt:lpstr>Calibri Light</vt:lpstr>
      <vt:lpstr>Helvetica</vt:lpstr>
      <vt:lpstr>Helvetica Neue</vt:lpstr>
      <vt:lpstr>Monotype Sorts</vt:lpstr>
      <vt:lpstr>MS PGothic</vt:lpstr>
      <vt:lpstr>Palatino</vt:lpstr>
      <vt:lpstr>Times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Elyse Tung</dc:creator>
  <cp:lastModifiedBy>Elyse Tung</cp:lastModifiedBy>
  <cp:revision>83</cp:revision>
  <cp:lastPrinted>2017-02-06T19:11:51Z</cp:lastPrinted>
  <dcterms:created xsi:type="dcterms:W3CDTF">2016-12-16T21:56:30Z</dcterms:created>
  <dcterms:modified xsi:type="dcterms:W3CDTF">2017-02-07T04:56:51Z</dcterms:modified>
</cp:coreProperties>
</file>