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25"/>
  </p:notesMasterIdLst>
  <p:sldIdLst>
    <p:sldId id="259" r:id="rId5"/>
    <p:sldId id="353" r:id="rId6"/>
    <p:sldId id="355" r:id="rId7"/>
    <p:sldId id="342" r:id="rId8"/>
    <p:sldId id="343" r:id="rId9"/>
    <p:sldId id="361" r:id="rId10"/>
    <p:sldId id="297" r:id="rId11"/>
    <p:sldId id="311" r:id="rId12"/>
    <p:sldId id="262" r:id="rId13"/>
    <p:sldId id="358" r:id="rId14"/>
    <p:sldId id="363" r:id="rId15"/>
    <p:sldId id="302" r:id="rId16"/>
    <p:sldId id="330" r:id="rId17"/>
    <p:sldId id="309" r:id="rId18"/>
    <p:sldId id="310" r:id="rId19"/>
    <p:sldId id="288" r:id="rId20"/>
    <p:sldId id="360" r:id="rId21"/>
    <p:sldId id="364" r:id="rId22"/>
    <p:sldId id="356" r:id="rId23"/>
    <p:sldId id="263"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ON, Cheryl" initials="johnsonc" lastIdx="25" clrIdx="0"/>
  <p:cmAuthor id="1" name="Editor" initials="" lastIdx="14" clrIdx="1"/>
  <p:cmAuthor id="2" name="CCJ" initials="CJ" lastIdx="9" clrIdx="2"/>
  <p:cmAuthor id="3" name="Eric" initials="" lastIdx="10" clrIdx="3"/>
  <p:cmAuthor id="4" name="Eric Johnson" initials="EJ"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634"/>
    <a:srgbClr val="358B21"/>
    <a:srgbClr val="0C3425"/>
    <a:srgbClr val="815580"/>
    <a:srgbClr val="E1BDC0"/>
    <a:srgbClr val="77998D"/>
    <a:srgbClr val="588824"/>
    <a:srgbClr val="69A12B"/>
    <a:srgbClr val="0B3224"/>
    <a:srgbClr val="C0C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90" autoAdjust="0"/>
  </p:normalViewPr>
  <p:slideViewPr>
    <p:cSldViewPr>
      <p:cViewPr varScale="1">
        <p:scale>
          <a:sx n="51" d="100"/>
          <a:sy n="51" d="100"/>
        </p:scale>
        <p:origin x="-18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0303989749462"/>
          <c:y val="5.4455485155899375E-2"/>
          <c:w val="0.7754218986545024"/>
          <c:h val="0.71713102394119044"/>
        </c:manualLayout>
      </c:layout>
      <c:barChart>
        <c:barDir val="col"/>
        <c:grouping val="stacked"/>
        <c:varyColors val="0"/>
        <c:ser>
          <c:idx val="0"/>
          <c:order val="0"/>
          <c:tx>
            <c:strRef>
              <c:f>Sheet1!$B$1</c:f>
              <c:strCache>
                <c:ptCount val="1"/>
                <c:pt idx="0">
                  <c:v>PLHIV diagnosed</c:v>
                </c:pt>
              </c:strCache>
            </c:strRef>
          </c:tx>
          <c:spPr>
            <a:solidFill>
              <a:srgbClr val="084634"/>
            </a:solidFill>
          </c:spPr>
          <c:invertIfNegative val="0"/>
          <c:dLbls>
            <c:spPr>
              <a:noFill/>
              <a:ln>
                <a:noFill/>
              </a:ln>
              <a:effectLst/>
            </c:spPr>
            <c:txPr>
              <a:bodyPr/>
              <a:lstStyle/>
              <a:p>
                <a:pPr>
                  <a:defRPr b="1">
                    <a:solidFill>
                      <a:schemeClr val="bg1"/>
                    </a:solidFill>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coverage</c:v>
                </c:pt>
                <c:pt idx="1">
                  <c:v>2020 Goal</c:v>
                </c:pt>
                <c:pt idx="2">
                  <c:v>2025 Goal</c:v>
                </c:pt>
              </c:strCache>
            </c:strRef>
          </c:cat>
          <c:val>
            <c:numRef>
              <c:f>Sheet1!$B$2:$B$4</c:f>
              <c:numCache>
                <c:formatCode>0%</c:formatCode>
                <c:ptCount val="3"/>
                <c:pt idx="0">
                  <c:v>0.51</c:v>
                </c:pt>
                <c:pt idx="1">
                  <c:v>0.9</c:v>
                </c:pt>
                <c:pt idx="2">
                  <c:v>0.95</c:v>
                </c:pt>
              </c:numCache>
            </c:numRef>
          </c:val>
        </c:ser>
        <c:ser>
          <c:idx val="1"/>
          <c:order val="1"/>
          <c:tx>
            <c:strRef>
              <c:f>Sheet1!$C$1</c:f>
              <c:strCache>
                <c:ptCount val="1"/>
                <c:pt idx="0">
                  <c:v>PLHIV undiagnosed2</c:v>
                </c:pt>
              </c:strCache>
            </c:strRef>
          </c:tx>
          <c:spPr>
            <a:solidFill>
              <a:srgbClr val="FFC000"/>
            </a:solidFill>
          </c:spPr>
          <c:invertIfNegative val="0"/>
          <c:dLbls>
            <c:dLbl>
              <c:idx val="0"/>
              <c:layout/>
              <c:tx>
                <c:rich>
                  <a:bodyPr/>
                  <a:lstStyle/>
                  <a:p>
                    <a:pPr>
                      <a:defRPr sz="2000" b="1">
                        <a:latin typeface="Arial Narrow" panose="020B0606020202030204" pitchFamily="34" charset="0"/>
                      </a:defRPr>
                    </a:pPr>
                    <a:r>
                      <a:rPr lang="en-US" dirty="0" smtClean="0">
                        <a:latin typeface="Arial Narrow" panose="020B0606020202030204" pitchFamily="34" charset="0"/>
                      </a:rPr>
                      <a:t>49%</a:t>
                    </a:r>
                    <a:endParaRPr lang="en-US" dirty="0"/>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tx>
                <c:rich>
                  <a:bodyPr/>
                  <a:lstStyle/>
                  <a:p>
                    <a:pPr>
                      <a:defRPr sz="2000" b="1">
                        <a:latin typeface="Arial Narrow" panose="020B0606020202030204" pitchFamily="34" charset="0"/>
                      </a:defRPr>
                    </a:pPr>
                    <a:r>
                      <a:rPr lang="en-US" dirty="0" smtClean="0">
                        <a:latin typeface="Arial Narrow" panose="020B0606020202030204" pitchFamily="34" charset="0"/>
                      </a:rPr>
                      <a:t>10%</a:t>
                    </a:r>
                    <a:endParaRPr lang="en-US" dirty="0"/>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tx>
                <c:rich>
                  <a:bodyPr/>
                  <a:lstStyle/>
                  <a:p>
                    <a:pPr>
                      <a:defRPr sz="1200" b="1">
                        <a:latin typeface="Arial Narrow" panose="020B0606020202030204" pitchFamily="34" charset="0"/>
                      </a:defRPr>
                    </a:pPr>
                    <a:r>
                      <a:rPr lang="en-US" sz="1200" dirty="0" smtClean="0">
                        <a:latin typeface="Arial Narrow" panose="020B0606020202030204" pitchFamily="34" charset="0"/>
                      </a:rPr>
                      <a:t>5%</a:t>
                    </a:r>
                    <a:endParaRPr lang="en-US" sz="12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2000"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 coverage</c:v>
                </c:pt>
                <c:pt idx="1">
                  <c:v>2020 Goal</c:v>
                </c:pt>
                <c:pt idx="2">
                  <c:v>2025 Goal</c:v>
                </c:pt>
              </c:strCache>
            </c:strRef>
          </c:cat>
          <c:val>
            <c:numRef>
              <c:f>Sheet1!$C$2:$C$4</c:f>
              <c:numCache>
                <c:formatCode>0%</c:formatCode>
                <c:ptCount val="3"/>
                <c:pt idx="0">
                  <c:v>0.49</c:v>
                </c:pt>
                <c:pt idx="1">
                  <c:v>0.1</c:v>
                </c:pt>
                <c:pt idx="2">
                  <c:v>0.05</c:v>
                </c:pt>
              </c:numCache>
            </c:numRef>
          </c:val>
        </c:ser>
        <c:dLbls>
          <c:showLegendKey val="0"/>
          <c:showVal val="0"/>
          <c:showCatName val="0"/>
          <c:showSerName val="0"/>
          <c:showPercent val="0"/>
          <c:showBubbleSize val="0"/>
        </c:dLbls>
        <c:gapWidth val="75"/>
        <c:overlap val="100"/>
        <c:axId val="132982656"/>
        <c:axId val="132984192"/>
      </c:barChart>
      <c:catAx>
        <c:axId val="132982656"/>
        <c:scaling>
          <c:orientation val="minMax"/>
        </c:scaling>
        <c:delete val="0"/>
        <c:axPos val="b"/>
        <c:numFmt formatCode="General" sourceLinked="0"/>
        <c:majorTickMark val="none"/>
        <c:minorTickMark val="none"/>
        <c:tickLblPos val="nextTo"/>
        <c:txPr>
          <a:bodyPr/>
          <a:lstStyle/>
          <a:p>
            <a:pPr>
              <a:defRPr>
                <a:latin typeface="Arial Narrow" panose="020B0606020202030204" pitchFamily="34" charset="0"/>
              </a:defRPr>
            </a:pPr>
            <a:endParaRPr lang="en-US"/>
          </a:p>
        </c:txPr>
        <c:crossAx val="132984192"/>
        <c:crosses val="autoZero"/>
        <c:auto val="1"/>
        <c:lblAlgn val="ctr"/>
        <c:lblOffset val="100"/>
        <c:noMultiLvlLbl val="0"/>
      </c:catAx>
      <c:valAx>
        <c:axId val="132984192"/>
        <c:scaling>
          <c:orientation val="minMax"/>
          <c:max val="1"/>
        </c:scaling>
        <c:delete val="1"/>
        <c:axPos val="l"/>
        <c:majorGridlines/>
        <c:numFmt formatCode="0%" sourceLinked="1"/>
        <c:majorTickMark val="none"/>
        <c:minorTickMark val="none"/>
        <c:tickLblPos val="nextTo"/>
        <c:crossAx val="132982656"/>
        <c:crosses val="autoZero"/>
        <c:crossBetween val="between"/>
        <c:majorUnit val="0.5"/>
      </c:valAx>
    </c:plotArea>
    <c:legend>
      <c:legendPos val="b"/>
      <c:layout>
        <c:manualLayout>
          <c:xMode val="edge"/>
          <c:yMode val="edge"/>
          <c:x val="0.14284704459565761"/>
          <c:y val="0.90999994908141668"/>
          <c:w val="0.69422505657689126"/>
          <c:h val="7.4783116872462543E-2"/>
        </c:manualLayout>
      </c:layout>
      <c:overlay val="0"/>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7998D"/>
            </a:solidFill>
          </c:spPr>
          <c:invertIfNegative val="0"/>
          <c:cat>
            <c:strRef>
              <c:f>Sheet1!$A$2:$A$43</c:f>
              <c:strCache>
                <c:ptCount val="42"/>
                <c:pt idx="0">
                  <c:v>Chakravarty et al. 2014</c:v>
                </c:pt>
                <c:pt idx="1">
                  <c:v>Phillips, KA and Chen, JL /UC Davis 2003</c:v>
                </c:pt>
                <c:pt idx="2">
                  <c:v>Wong H, Lee SS / Stenley Ho Centre for Emerging Inectious Diseases, Chinese University of Hong Kong 2014</c:v>
                </c:pt>
                <c:pt idx="3">
                  <c:v>Hoo Wong et al. 2014</c:v>
                </c:pt>
                <c:pt idx="4">
                  <c:v>Cowan, F and Naperiala Mavezedenge, S / CESHAAR &amp; RTI International 2014</c:v>
                </c:pt>
                <c:pt idx="5">
                  <c:v>Chen et al. 2010</c:v>
                </c:pt>
                <c:pt idx="6">
                  <c:v>Osmond et al. 2000</c:v>
                </c:pt>
                <c:pt idx="7">
                  <c:v>Marley, et al. / Shandong University 2014</c:v>
                </c:pt>
                <c:pt idx="8">
                  <c:v>Bavinton et al. / University of New South Wales 2014</c:v>
                </c:pt>
                <c:pt idx="9">
                  <c:v>Xun et al. 2013</c:v>
                </c:pt>
                <c:pt idx="10">
                  <c:v>Sharma, et al. / Emory University 2014</c:v>
                </c:pt>
                <c:pt idx="11">
                  <c:v>Kenyan Health Worker Survey/ Population Council Inc Kenya 2006</c:v>
                </c:pt>
                <c:pt idx="12">
                  <c:v>Kalibala et al/ Population Council 2011</c:v>
                </c:pt>
                <c:pt idx="13">
                  <c:v>Belza et al. 2012</c:v>
                </c:pt>
                <c:pt idx="14">
                  <c:v>Kedebe et al. / University of Gondar 2013</c:v>
                </c:pt>
                <c:pt idx="15">
                  <c:v>Corbett et al / LSHTM 2007</c:v>
                </c:pt>
                <c:pt idx="16">
                  <c:v>Pant Pai et al. / McGill University 2013</c:v>
                </c:pt>
                <c:pt idx="17">
                  <c:v>Spielberg et al. 2000</c:v>
                </c:pt>
                <c:pt idx="18">
                  <c:v>Katz et al. 2012</c:v>
                </c:pt>
                <c:pt idx="19">
                  <c:v>Greacean et al. / EPS Maison Blanche 2012</c:v>
                </c:pt>
                <c:pt idx="20">
                  <c:v>Carballo-Dieguez et al. / Columbia University 2012</c:v>
                </c:pt>
                <c:pt idx="21">
                  <c:v>Ng et al. 2012</c:v>
                </c:pt>
                <c:pt idx="22">
                  <c:v>Gebre Y / PAHO 2014</c:v>
                </c:pt>
                <c:pt idx="23">
                  <c:v>Lee et al. / Tan Tock Seng Hospital 2007</c:v>
                </c:pt>
                <c:pt idx="24">
                  <c:v>Peck et al/ PATH &amp; LSTM 2014</c:v>
                </c:pt>
                <c:pt idx="25">
                  <c:v>Lippman et al 2014</c:v>
                </c:pt>
                <c:pt idx="26">
                  <c:v>Nunn 2014</c:v>
                </c:pt>
                <c:pt idx="27">
                  <c:v>3ie 2014</c:v>
                </c:pt>
                <c:pt idx="28">
                  <c:v>Sidze E / African Population and Health Research Center 2014</c:v>
                </c:pt>
                <c:pt idx="29">
                  <c:v>Lippman et al / University of California, San Francisco </c:v>
                </c:pt>
                <c:pt idx="30">
                  <c:v>Kurth et al/ 3ie 2014</c:v>
                </c:pt>
                <c:pt idx="31">
                  <c:v>Okal et al / Population Council 2014</c:v>
                </c:pt>
                <c:pt idx="32">
                  <c:v>3ie 2014</c:v>
                </c:pt>
                <c:pt idx="33">
                  <c:v>Choko et al. / LSHTM &amp; MLW 2011</c:v>
                </c:pt>
                <c:pt idx="34">
                  <c:v>Gaydos et al. / Johns Hopkins University 2011</c:v>
                </c:pt>
                <c:pt idx="35">
                  <c:v>Mayer et al/ Fenway Institute 2014</c:v>
                </c:pt>
                <c:pt idx="36">
                  <c:v>Gaydos et al. / Johns Hopkins University 2013</c:v>
                </c:pt>
                <c:pt idx="37">
                  <c:v>Volk et al 2015</c:v>
                </c:pt>
                <c:pt idx="38">
                  <c:v>Knight et al / Human Sciences Research Council 2014</c:v>
                </c:pt>
                <c:pt idx="39">
                  <c:v>Zerbe et al 2015</c:v>
                </c:pt>
                <c:pt idx="40">
                  <c:v>Pant Pai et al. / McGill University and University of Cape Town 2013</c:v>
                </c:pt>
                <c:pt idx="41">
                  <c:v>Wei et al. 2013</c:v>
                </c:pt>
              </c:strCache>
            </c:strRef>
          </c:cat>
          <c:val>
            <c:numRef>
              <c:f>Sheet1!$B$2:$B$43</c:f>
              <c:numCache>
                <c:formatCode>0%</c:formatCode>
                <c:ptCount val="42"/>
                <c:pt idx="0">
                  <c:v>0.21</c:v>
                </c:pt>
                <c:pt idx="1">
                  <c:v>0.37</c:v>
                </c:pt>
                <c:pt idx="2">
                  <c:v>0.437</c:v>
                </c:pt>
                <c:pt idx="3">
                  <c:v>0.438</c:v>
                </c:pt>
                <c:pt idx="4">
                  <c:v>0.629</c:v>
                </c:pt>
                <c:pt idx="5">
                  <c:v>0.63</c:v>
                </c:pt>
                <c:pt idx="6">
                  <c:v>0.67</c:v>
                </c:pt>
                <c:pt idx="7">
                  <c:v>0.7</c:v>
                </c:pt>
                <c:pt idx="8">
                  <c:v>0.70799999999999996</c:v>
                </c:pt>
                <c:pt idx="9">
                  <c:v>0.71</c:v>
                </c:pt>
                <c:pt idx="10">
                  <c:v>0.72</c:v>
                </c:pt>
                <c:pt idx="11">
                  <c:v>0.73</c:v>
                </c:pt>
                <c:pt idx="12">
                  <c:v>0.73</c:v>
                </c:pt>
                <c:pt idx="13">
                  <c:v>0.77900000000000003</c:v>
                </c:pt>
                <c:pt idx="14">
                  <c:v>0.8</c:v>
                </c:pt>
                <c:pt idx="15">
                  <c:v>0.8</c:v>
                </c:pt>
                <c:pt idx="16">
                  <c:v>0.81</c:v>
                </c:pt>
                <c:pt idx="17">
                  <c:v>0.81100000000000005</c:v>
                </c:pt>
                <c:pt idx="18">
                  <c:v>0.84</c:v>
                </c:pt>
                <c:pt idx="19">
                  <c:v>0.86499999999999999</c:v>
                </c:pt>
                <c:pt idx="20">
                  <c:v>0.87</c:v>
                </c:pt>
                <c:pt idx="21">
                  <c:v>0.87</c:v>
                </c:pt>
                <c:pt idx="22">
                  <c:v>0.88</c:v>
                </c:pt>
                <c:pt idx="23">
                  <c:v>0.89</c:v>
                </c:pt>
                <c:pt idx="24">
                  <c:v>0.9</c:v>
                </c:pt>
                <c:pt idx="25">
                  <c:v>0.9</c:v>
                </c:pt>
                <c:pt idx="26">
                  <c:v>0.91</c:v>
                </c:pt>
                <c:pt idx="27">
                  <c:v>0.91</c:v>
                </c:pt>
                <c:pt idx="28">
                  <c:v>0.91</c:v>
                </c:pt>
                <c:pt idx="29">
                  <c:v>0.91</c:v>
                </c:pt>
                <c:pt idx="30">
                  <c:v>0.94</c:v>
                </c:pt>
                <c:pt idx="31">
                  <c:v>0.94</c:v>
                </c:pt>
                <c:pt idx="32">
                  <c:v>0.94</c:v>
                </c:pt>
                <c:pt idx="33">
                  <c:v>0.94499999999999995</c:v>
                </c:pt>
                <c:pt idx="34">
                  <c:v>0.95599999999999996</c:v>
                </c:pt>
                <c:pt idx="35">
                  <c:v>0.96800000000000008</c:v>
                </c:pt>
                <c:pt idx="36">
                  <c:v>0.96899999999999997</c:v>
                </c:pt>
                <c:pt idx="37">
                  <c:v>0.97</c:v>
                </c:pt>
                <c:pt idx="38">
                  <c:v>0.98</c:v>
                </c:pt>
                <c:pt idx="39">
                  <c:v>0.98</c:v>
                </c:pt>
                <c:pt idx="40">
                  <c:v>1</c:v>
                </c:pt>
                <c:pt idx="41">
                  <c:v>1</c:v>
                </c:pt>
              </c:numCache>
            </c:numRef>
          </c:val>
        </c:ser>
        <c:dLbls>
          <c:showLegendKey val="0"/>
          <c:showVal val="0"/>
          <c:showCatName val="0"/>
          <c:showSerName val="0"/>
          <c:showPercent val="0"/>
          <c:showBubbleSize val="0"/>
        </c:dLbls>
        <c:gapWidth val="100"/>
        <c:axId val="162337152"/>
        <c:axId val="162338688"/>
      </c:barChart>
      <c:catAx>
        <c:axId val="162337152"/>
        <c:scaling>
          <c:orientation val="minMax"/>
        </c:scaling>
        <c:delete val="1"/>
        <c:axPos val="b"/>
        <c:numFmt formatCode="General" sourceLinked="0"/>
        <c:majorTickMark val="out"/>
        <c:minorTickMark val="none"/>
        <c:tickLblPos val="nextTo"/>
        <c:crossAx val="162338688"/>
        <c:crosses val="autoZero"/>
        <c:auto val="1"/>
        <c:lblAlgn val="ctr"/>
        <c:lblOffset val="100"/>
        <c:noMultiLvlLbl val="0"/>
      </c:catAx>
      <c:valAx>
        <c:axId val="162338688"/>
        <c:scaling>
          <c:orientation val="minMax"/>
          <c:max val="1"/>
        </c:scaling>
        <c:delete val="0"/>
        <c:axPos val="l"/>
        <c:majorGridlines>
          <c:spPr>
            <a:ln>
              <a:solidFill>
                <a:schemeClr val="bg1">
                  <a:lumMod val="75000"/>
                </a:schemeClr>
              </a:solidFill>
            </a:ln>
          </c:spPr>
        </c:majorGridlines>
        <c:numFmt formatCode="0%" sourceLinked="1"/>
        <c:majorTickMark val="out"/>
        <c:minorTickMark val="none"/>
        <c:tickLblPos val="nextTo"/>
        <c:crossAx val="162337152"/>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7682317268731103"/>
          <c:y val="4.4591219424256798E-2"/>
          <c:w val="0.60410832234573497"/>
          <c:h val="0.76561802357390096"/>
        </c:manualLayout>
      </c:layout>
      <c:lineChart>
        <c:grouping val="standard"/>
        <c:varyColors val="0"/>
        <c:ser>
          <c:idx val="2"/>
          <c:order val="0"/>
          <c:tx>
            <c:strRef>
              <c:f>Sheet1!$B$1</c:f>
              <c:strCache>
                <c:ptCount val="1"/>
                <c:pt idx="0">
                  <c:v>Year 1 Women</c:v>
                </c:pt>
              </c:strCache>
            </c:strRef>
          </c:tx>
          <c:spPr>
            <a:ln w="28575" cap="flat" cmpd="sng" algn="ctr">
              <a:solidFill>
                <a:srgbClr val="8A0009"/>
              </a:solidFill>
              <a:prstDash val="solid"/>
            </a:ln>
            <a:effectLst/>
          </c:spPr>
          <c:marker>
            <c:symbol val="circle"/>
            <c:size val="7"/>
            <c:spPr>
              <a:solidFill>
                <a:srgbClr val="8A0009"/>
              </a:solidFill>
              <a:ln w="28575" cap="flat" cmpd="sng" algn="ctr">
                <a:solidFill>
                  <a:srgbClr val="8A0009"/>
                </a:solidFill>
                <a:prstDash val="solid"/>
              </a:ln>
              <a:effectLst/>
            </c:spPr>
          </c:marker>
          <c:cat>
            <c:numRef>
              <c:f>Sheet1!$A$2:$A$20</c:f>
              <c:numCache>
                <c:formatCode>General</c:formatCode>
                <c:ptCount val="19"/>
                <c:pt idx="0">
                  <c:v>1</c:v>
                </c:pt>
                <c:pt idx="1">
                  <c:v>6</c:v>
                </c:pt>
                <c:pt idx="2">
                  <c:v>12</c:v>
                </c:pt>
                <c:pt idx="4">
                  <c:v>1</c:v>
                </c:pt>
                <c:pt idx="5">
                  <c:v>6</c:v>
                </c:pt>
                <c:pt idx="6">
                  <c:v>12</c:v>
                </c:pt>
                <c:pt idx="8">
                  <c:v>1</c:v>
                </c:pt>
                <c:pt idx="9">
                  <c:v>6</c:v>
                </c:pt>
                <c:pt idx="10">
                  <c:v>12</c:v>
                </c:pt>
                <c:pt idx="12">
                  <c:v>1</c:v>
                </c:pt>
                <c:pt idx="13">
                  <c:v>6</c:v>
                </c:pt>
                <c:pt idx="14">
                  <c:v>12</c:v>
                </c:pt>
                <c:pt idx="16">
                  <c:v>1</c:v>
                </c:pt>
                <c:pt idx="17">
                  <c:v>6</c:v>
                </c:pt>
                <c:pt idx="18">
                  <c:v>12</c:v>
                </c:pt>
              </c:numCache>
            </c:numRef>
          </c:cat>
          <c:val>
            <c:numRef>
              <c:f>Sheet1!$B$2:$B$20</c:f>
              <c:numCache>
                <c:formatCode>0%</c:formatCode>
                <c:ptCount val="19"/>
                <c:pt idx="0">
                  <c:v>0.27</c:v>
                </c:pt>
                <c:pt idx="1">
                  <c:v>0.9</c:v>
                </c:pt>
                <c:pt idx="2">
                  <c:v>1</c:v>
                </c:pt>
                <c:pt idx="4">
                  <c:v>0.25</c:v>
                </c:pt>
                <c:pt idx="5">
                  <c:v>0.8</c:v>
                </c:pt>
                <c:pt idx="6">
                  <c:v>0.95</c:v>
                </c:pt>
                <c:pt idx="8">
                  <c:v>0.23</c:v>
                </c:pt>
                <c:pt idx="9">
                  <c:v>0.62</c:v>
                </c:pt>
                <c:pt idx="10">
                  <c:v>0.77</c:v>
                </c:pt>
                <c:pt idx="12">
                  <c:v>0.19</c:v>
                </c:pt>
                <c:pt idx="13">
                  <c:v>0.6</c:v>
                </c:pt>
                <c:pt idx="14">
                  <c:v>0.73</c:v>
                </c:pt>
                <c:pt idx="16">
                  <c:v>0.14000000000000001</c:v>
                </c:pt>
                <c:pt idx="17">
                  <c:v>0.5</c:v>
                </c:pt>
                <c:pt idx="18">
                  <c:v>0.57999999999999996</c:v>
                </c:pt>
              </c:numCache>
            </c:numRef>
          </c:val>
          <c:smooth val="0"/>
        </c:ser>
        <c:ser>
          <c:idx val="0"/>
          <c:order val="1"/>
          <c:tx>
            <c:strRef>
              <c:f>Sheet1!$C$1</c:f>
              <c:strCache>
                <c:ptCount val="1"/>
                <c:pt idx="0">
                  <c:v>Year 2 Women</c:v>
                </c:pt>
              </c:strCache>
            </c:strRef>
          </c:tx>
          <c:spPr>
            <a:ln w="28575" cap="flat" cmpd="sng" algn="ctr">
              <a:solidFill>
                <a:srgbClr val="800000"/>
              </a:solidFill>
              <a:prstDash val="dash"/>
            </a:ln>
            <a:effectLst/>
          </c:spPr>
          <c:marker>
            <c:symbol val="none"/>
          </c:marker>
          <c:cat>
            <c:numRef>
              <c:f>Sheet1!$A$2:$A$20</c:f>
              <c:numCache>
                <c:formatCode>General</c:formatCode>
                <c:ptCount val="19"/>
                <c:pt idx="0">
                  <c:v>1</c:v>
                </c:pt>
                <c:pt idx="1">
                  <c:v>6</c:v>
                </c:pt>
                <c:pt idx="2">
                  <c:v>12</c:v>
                </c:pt>
                <c:pt idx="4">
                  <c:v>1</c:v>
                </c:pt>
                <c:pt idx="5">
                  <c:v>6</c:v>
                </c:pt>
                <c:pt idx="6">
                  <c:v>12</c:v>
                </c:pt>
                <c:pt idx="8">
                  <c:v>1</c:v>
                </c:pt>
                <c:pt idx="9">
                  <c:v>6</c:v>
                </c:pt>
                <c:pt idx="10">
                  <c:v>12</c:v>
                </c:pt>
                <c:pt idx="12">
                  <c:v>1</c:v>
                </c:pt>
                <c:pt idx="13">
                  <c:v>6</c:v>
                </c:pt>
                <c:pt idx="14">
                  <c:v>12</c:v>
                </c:pt>
                <c:pt idx="16">
                  <c:v>1</c:v>
                </c:pt>
                <c:pt idx="17">
                  <c:v>6</c:v>
                </c:pt>
                <c:pt idx="18">
                  <c:v>12</c:v>
                </c:pt>
              </c:numCache>
            </c:numRef>
          </c:cat>
          <c:val>
            <c:numRef>
              <c:f>Sheet1!$C$2:$C$20</c:f>
              <c:numCache>
                <c:formatCode>0%</c:formatCode>
                <c:ptCount val="19"/>
                <c:pt idx="0">
                  <c:v>0.68</c:v>
                </c:pt>
                <c:pt idx="1">
                  <c:v>0.98</c:v>
                </c:pt>
                <c:pt idx="2">
                  <c:v>1</c:v>
                </c:pt>
                <c:pt idx="4">
                  <c:v>0.48</c:v>
                </c:pt>
                <c:pt idx="5">
                  <c:v>0.9</c:v>
                </c:pt>
                <c:pt idx="6">
                  <c:v>0.95</c:v>
                </c:pt>
                <c:pt idx="8">
                  <c:v>0.35</c:v>
                </c:pt>
                <c:pt idx="9">
                  <c:v>0.68</c:v>
                </c:pt>
                <c:pt idx="10">
                  <c:v>0.72</c:v>
                </c:pt>
                <c:pt idx="12">
                  <c:v>0.3</c:v>
                </c:pt>
                <c:pt idx="13">
                  <c:v>0.54</c:v>
                </c:pt>
                <c:pt idx="14">
                  <c:v>0.57999999999999996</c:v>
                </c:pt>
                <c:pt idx="16">
                  <c:v>0.23</c:v>
                </c:pt>
                <c:pt idx="17">
                  <c:v>0.38</c:v>
                </c:pt>
                <c:pt idx="18">
                  <c:v>0.42</c:v>
                </c:pt>
              </c:numCache>
            </c:numRef>
          </c:val>
          <c:smooth val="0"/>
        </c:ser>
        <c:ser>
          <c:idx val="1"/>
          <c:order val="2"/>
          <c:tx>
            <c:strRef>
              <c:f>Sheet1!$D$1</c:f>
              <c:strCache>
                <c:ptCount val="1"/>
                <c:pt idx="0">
                  <c:v>Year 1 Men</c:v>
                </c:pt>
              </c:strCache>
            </c:strRef>
          </c:tx>
          <c:spPr>
            <a:ln w="28575" cmpd="sng">
              <a:solidFill>
                <a:srgbClr val="1395DD"/>
              </a:solidFill>
            </a:ln>
            <a:effectLst/>
          </c:spPr>
          <c:marker>
            <c:symbol val="circle"/>
            <c:size val="7"/>
            <c:spPr>
              <a:solidFill>
                <a:srgbClr val="1395DD"/>
              </a:solidFill>
              <a:ln w="28575" cmpd="sng">
                <a:solidFill>
                  <a:srgbClr val="1395DD"/>
                </a:solidFill>
              </a:ln>
              <a:effectLst/>
            </c:spPr>
          </c:marker>
          <c:cat>
            <c:numRef>
              <c:f>Sheet1!$A$2:$A$20</c:f>
              <c:numCache>
                <c:formatCode>General</c:formatCode>
                <c:ptCount val="19"/>
                <c:pt idx="0">
                  <c:v>1</c:v>
                </c:pt>
                <c:pt idx="1">
                  <c:v>6</c:v>
                </c:pt>
                <c:pt idx="2">
                  <c:v>12</c:v>
                </c:pt>
                <c:pt idx="4">
                  <c:v>1</c:v>
                </c:pt>
                <c:pt idx="5">
                  <c:v>6</c:v>
                </c:pt>
                <c:pt idx="6">
                  <c:v>12</c:v>
                </c:pt>
                <c:pt idx="8">
                  <c:v>1</c:v>
                </c:pt>
                <c:pt idx="9">
                  <c:v>6</c:v>
                </c:pt>
                <c:pt idx="10">
                  <c:v>12</c:v>
                </c:pt>
                <c:pt idx="12">
                  <c:v>1</c:v>
                </c:pt>
                <c:pt idx="13">
                  <c:v>6</c:v>
                </c:pt>
                <c:pt idx="14">
                  <c:v>12</c:v>
                </c:pt>
                <c:pt idx="16">
                  <c:v>1</c:v>
                </c:pt>
                <c:pt idx="17">
                  <c:v>6</c:v>
                </c:pt>
                <c:pt idx="18">
                  <c:v>12</c:v>
                </c:pt>
              </c:numCache>
            </c:numRef>
          </c:cat>
          <c:val>
            <c:numRef>
              <c:f>Sheet1!$D$2:$D$20</c:f>
              <c:numCache>
                <c:formatCode>0%</c:formatCode>
                <c:ptCount val="19"/>
                <c:pt idx="0">
                  <c:v>0.2</c:v>
                </c:pt>
                <c:pt idx="1">
                  <c:v>0.75</c:v>
                </c:pt>
                <c:pt idx="2">
                  <c:v>0.87</c:v>
                </c:pt>
                <c:pt idx="4">
                  <c:v>0.17</c:v>
                </c:pt>
                <c:pt idx="5">
                  <c:v>0.6</c:v>
                </c:pt>
                <c:pt idx="6">
                  <c:v>0.77</c:v>
                </c:pt>
                <c:pt idx="8">
                  <c:v>0.13</c:v>
                </c:pt>
                <c:pt idx="9">
                  <c:v>0.47</c:v>
                </c:pt>
                <c:pt idx="10">
                  <c:v>0.6</c:v>
                </c:pt>
                <c:pt idx="12">
                  <c:v>0.13</c:v>
                </c:pt>
                <c:pt idx="13">
                  <c:v>0.37</c:v>
                </c:pt>
                <c:pt idx="14">
                  <c:v>0.45</c:v>
                </c:pt>
                <c:pt idx="16">
                  <c:v>0.1</c:v>
                </c:pt>
                <c:pt idx="17">
                  <c:v>0.37</c:v>
                </c:pt>
                <c:pt idx="18">
                  <c:v>0.43</c:v>
                </c:pt>
              </c:numCache>
            </c:numRef>
          </c:val>
          <c:smooth val="0"/>
        </c:ser>
        <c:ser>
          <c:idx val="3"/>
          <c:order val="3"/>
          <c:tx>
            <c:strRef>
              <c:f>Sheet1!$E$1</c:f>
              <c:strCache>
                <c:ptCount val="1"/>
                <c:pt idx="0">
                  <c:v>Year 2 Men</c:v>
                </c:pt>
              </c:strCache>
            </c:strRef>
          </c:tx>
          <c:spPr>
            <a:ln w="28575" cmpd="sng">
              <a:solidFill>
                <a:srgbClr val="1395DD"/>
              </a:solidFill>
              <a:prstDash val="dash"/>
            </a:ln>
          </c:spPr>
          <c:marker>
            <c:symbol val="none"/>
          </c:marker>
          <c:cat>
            <c:numRef>
              <c:f>Sheet1!$A$2:$A$20</c:f>
              <c:numCache>
                <c:formatCode>General</c:formatCode>
                <c:ptCount val="19"/>
                <c:pt idx="0">
                  <c:v>1</c:v>
                </c:pt>
                <c:pt idx="1">
                  <c:v>6</c:v>
                </c:pt>
                <c:pt idx="2">
                  <c:v>12</c:v>
                </c:pt>
                <c:pt idx="4">
                  <c:v>1</c:v>
                </c:pt>
                <c:pt idx="5">
                  <c:v>6</c:v>
                </c:pt>
                <c:pt idx="6">
                  <c:v>12</c:v>
                </c:pt>
                <c:pt idx="8">
                  <c:v>1</c:v>
                </c:pt>
                <c:pt idx="9">
                  <c:v>6</c:v>
                </c:pt>
                <c:pt idx="10">
                  <c:v>12</c:v>
                </c:pt>
                <c:pt idx="12">
                  <c:v>1</c:v>
                </c:pt>
                <c:pt idx="13">
                  <c:v>6</c:v>
                </c:pt>
                <c:pt idx="14">
                  <c:v>12</c:v>
                </c:pt>
                <c:pt idx="16">
                  <c:v>1</c:v>
                </c:pt>
                <c:pt idx="17">
                  <c:v>6</c:v>
                </c:pt>
                <c:pt idx="18">
                  <c:v>12</c:v>
                </c:pt>
              </c:numCache>
            </c:numRef>
          </c:cat>
          <c:val>
            <c:numRef>
              <c:f>Sheet1!$E$2:$E$20</c:f>
              <c:numCache>
                <c:formatCode>0%</c:formatCode>
                <c:ptCount val="19"/>
                <c:pt idx="0">
                  <c:v>0.47</c:v>
                </c:pt>
                <c:pt idx="1">
                  <c:v>0.89</c:v>
                </c:pt>
                <c:pt idx="2">
                  <c:v>0.93</c:v>
                </c:pt>
                <c:pt idx="4">
                  <c:v>0.43</c:v>
                </c:pt>
                <c:pt idx="5">
                  <c:v>0.76</c:v>
                </c:pt>
                <c:pt idx="6">
                  <c:v>0.79</c:v>
                </c:pt>
                <c:pt idx="8">
                  <c:v>0.27</c:v>
                </c:pt>
                <c:pt idx="9">
                  <c:v>0.52</c:v>
                </c:pt>
                <c:pt idx="10">
                  <c:v>0.56999999999999995</c:v>
                </c:pt>
                <c:pt idx="12">
                  <c:v>0.2</c:v>
                </c:pt>
                <c:pt idx="13">
                  <c:v>0.3</c:v>
                </c:pt>
                <c:pt idx="14">
                  <c:v>0.39</c:v>
                </c:pt>
                <c:pt idx="16">
                  <c:v>0.19</c:v>
                </c:pt>
                <c:pt idx="17">
                  <c:v>0.28000000000000003</c:v>
                </c:pt>
                <c:pt idx="18">
                  <c:v>0.37</c:v>
                </c:pt>
              </c:numCache>
            </c:numRef>
          </c:val>
          <c:smooth val="0"/>
        </c:ser>
        <c:dLbls>
          <c:showLegendKey val="0"/>
          <c:showVal val="0"/>
          <c:showCatName val="0"/>
          <c:showSerName val="0"/>
          <c:showPercent val="0"/>
          <c:showBubbleSize val="0"/>
        </c:dLbls>
        <c:marker val="1"/>
        <c:smooth val="0"/>
        <c:axId val="146685312"/>
        <c:axId val="146695296"/>
      </c:lineChart>
      <c:catAx>
        <c:axId val="146685312"/>
        <c:scaling>
          <c:orientation val="minMax"/>
        </c:scaling>
        <c:delete val="0"/>
        <c:axPos val="b"/>
        <c:numFmt formatCode="General" sourceLinked="1"/>
        <c:majorTickMark val="out"/>
        <c:minorTickMark val="none"/>
        <c:tickLblPos val="nextTo"/>
        <c:txPr>
          <a:bodyPr/>
          <a:lstStyle/>
          <a:p>
            <a:pPr>
              <a:defRPr sz="1000">
                <a:solidFill>
                  <a:schemeClr val="bg1">
                    <a:lumMod val="75000"/>
                  </a:schemeClr>
                </a:solidFill>
                <a:latin typeface="+mn-lt"/>
                <a:cs typeface="Segoe UI"/>
              </a:defRPr>
            </a:pPr>
            <a:endParaRPr lang="en-US"/>
          </a:p>
        </c:txPr>
        <c:crossAx val="146695296"/>
        <c:crosses val="autoZero"/>
        <c:auto val="1"/>
        <c:lblAlgn val="ctr"/>
        <c:lblOffset val="100"/>
        <c:noMultiLvlLbl val="0"/>
      </c:catAx>
      <c:valAx>
        <c:axId val="146695296"/>
        <c:scaling>
          <c:orientation val="minMax"/>
          <c:max val="1"/>
        </c:scaling>
        <c:delete val="0"/>
        <c:axPos val="l"/>
        <c:majorGridlines/>
        <c:numFmt formatCode="0%" sourceLinked="1"/>
        <c:majorTickMark val="out"/>
        <c:minorTickMark val="none"/>
        <c:tickLblPos val="nextTo"/>
        <c:txPr>
          <a:bodyPr/>
          <a:lstStyle/>
          <a:p>
            <a:pPr>
              <a:defRPr sz="1100">
                <a:solidFill>
                  <a:schemeClr val="bg1">
                    <a:lumMod val="50000"/>
                  </a:schemeClr>
                </a:solidFill>
                <a:latin typeface="+mn-lt"/>
                <a:cs typeface="Segoe UI"/>
              </a:defRPr>
            </a:pPr>
            <a:endParaRPr lang="en-US"/>
          </a:p>
        </c:txPr>
        <c:crossAx val="146685312"/>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58698156345201E-2"/>
          <c:y val="3.4643968130525178E-2"/>
          <c:w val="0.52904599294035559"/>
          <c:h val="0.89067707754693926"/>
        </c:manualLayout>
      </c:layout>
      <c:scatterChart>
        <c:scatterStyle val="lineMarker"/>
        <c:varyColors val="0"/>
        <c:ser>
          <c:idx val="0"/>
          <c:order val="0"/>
          <c:tx>
            <c:strRef>
              <c:f>Sheet1!$B$1</c:f>
              <c:strCache>
                <c:ptCount val="1"/>
                <c:pt idx="0">
                  <c:v>Lee et al. 2007</c:v>
                </c:pt>
              </c:strCache>
            </c:strRef>
          </c:tx>
          <c:spPr>
            <a:ln w="19050" cap="rnd">
              <a:solidFill>
                <a:srgbClr val="C00000"/>
              </a:solidFill>
              <a:round/>
            </a:ln>
            <a:effectLst/>
          </c:spPr>
          <c:marker>
            <c:symbol val="none"/>
          </c:marker>
          <c:dPt>
            <c:idx val="1"/>
            <c:marker>
              <c:symbol val="circle"/>
              <c:size val="5"/>
              <c:spPr>
                <a:solidFill>
                  <a:srgbClr val="C00000"/>
                </a:solidFill>
                <a:ln w="9525">
                  <a:solidFill>
                    <a:srgbClr val="C00000"/>
                  </a:solidFill>
                </a:ln>
                <a:effectLst/>
              </c:spPr>
            </c:marker>
            <c:bubble3D val="0"/>
          </c:dPt>
          <c:dPt>
            <c:idx val="13"/>
            <c:marker>
              <c:symbol val="circle"/>
              <c:size val="5"/>
              <c:spPr>
                <a:solidFill>
                  <a:srgbClr val="C00000"/>
                </a:solidFill>
                <a:ln w="9525">
                  <a:solidFill>
                    <a:srgbClr val="C00000"/>
                  </a:solidFill>
                </a:ln>
                <a:effectLst/>
              </c:spPr>
            </c:marker>
            <c:bubble3D val="0"/>
          </c:dPt>
          <c:dPt>
            <c:idx val="16"/>
            <c:marker>
              <c:symbol val="circle"/>
              <c:size val="7"/>
              <c:spPr>
                <a:solidFill>
                  <a:srgbClr val="C00000"/>
                </a:solidFill>
                <a:ln w="9525">
                  <a:solidFill>
                    <a:srgbClr val="C00000"/>
                  </a:solidFill>
                </a:ln>
                <a:effectLst/>
              </c:spPr>
            </c:marker>
            <c:bubble3D val="0"/>
          </c:dPt>
          <c:dPt>
            <c:idx val="19"/>
            <c:marker>
              <c:symbol val="circle"/>
              <c:size val="7"/>
              <c:spPr>
                <a:solidFill>
                  <a:srgbClr val="C00000"/>
                </a:solidFill>
                <a:ln w="9525">
                  <a:solidFill>
                    <a:srgbClr val="C00000"/>
                  </a:solidFill>
                </a:ln>
                <a:effectLst/>
              </c:spPr>
            </c:marker>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Sheet1!$B$2:$B$19</c:f>
              <c:numCache>
                <c:formatCode>General</c:formatCode>
                <c:ptCount val="18"/>
                <c:pt idx="15">
                  <c:v>6</c:v>
                </c:pt>
                <c:pt idx="16">
                  <c:v>6</c:v>
                </c:pt>
                <c:pt idx="17">
                  <c:v>6</c:v>
                </c:pt>
              </c:numCache>
            </c:numRef>
          </c:yVal>
          <c:smooth val="0"/>
        </c:ser>
        <c:ser>
          <c:idx val="1"/>
          <c:order val="1"/>
          <c:tx>
            <c:strRef>
              <c:f>Sheet1!$C$1</c:f>
              <c:strCache>
                <c:ptCount val="1"/>
                <c:pt idx="0">
                  <c:v>FDA 2012</c:v>
                </c:pt>
              </c:strCache>
            </c:strRef>
          </c:tx>
          <c:spPr>
            <a:ln w="19050" cap="rnd">
              <a:solidFill>
                <a:schemeClr val="tx1"/>
              </a:solidFill>
              <a:round/>
            </a:ln>
            <a:effectLst/>
          </c:spPr>
          <c:marker>
            <c:symbol val="none"/>
          </c:marker>
          <c:dPt>
            <c:idx val="4"/>
            <c:marker>
              <c:symbol val="circle"/>
              <c:size val="5"/>
              <c:spPr>
                <a:solidFill>
                  <a:schemeClr val="accent2"/>
                </a:solidFill>
                <a:ln w="9525">
                  <a:solidFill>
                    <a:schemeClr val="tx1"/>
                  </a:solidFill>
                </a:ln>
                <a:effectLst/>
              </c:spPr>
            </c:marker>
            <c:bubble3D val="0"/>
          </c:dPt>
          <c:dPt>
            <c:idx val="10"/>
            <c:marker>
              <c:symbol val="circle"/>
              <c:size val="5"/>
              <c:spPr>
                <a:solidFill>
                  <a:schemeClr val="accent2"/>
                </a:solidFill>
                <a:ln w="9525">
                  <a:solidFill>
                    <a:schemeClr val="tx1"/>
                  </a:solidFill>
                </a:ln>
                <a:effectLst/>
              </c:spPr>
            </c:marker>
            <c:bubble3D val="0"/>
          </c:dPt>
          <c:dPt>
            <c:idx val="13"/>
            <c:marker>
              <c:symbol val="circle"/>
              <c:size val="7"/>
              <c:spPr>
                <a:solidFill>
                  <a:schemeClr val="tx1"/>
                </a:solidFill>
                <a:ln w="9525">
                  <a:solidFill>
                    <a:schemeClr val="tx1"/>
                  </a:solidFill>
                </a:ln>
                <a:effectLst/>
              </c:spPr>
            </c:marker>
            <c:bubble3D val="0"/>
          </c:dPt>
          <c:dPt>
            <c:idx val="16"/>
            <c:marker>
              <c:symbol val="circle"/>
              <c:size val="7"/>
              <c:spPr>
                <a:solidFill>
                  <a:schemeClr val="tx1"/>
                </a:solidFill>
                <a:ln w="9525">
                  <a:solidFill>
                    <a:schemeClr val="tx1"/>
                  </a:solidFill>
                </a:ln>
                <a:effectLst/>
              </c:spPr>
            </c:marker>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Sheet1!$C$2:$C$19</c:f>
              <c:numCache>
                <c:formatCode>General</c:formatCode>
                <c:ptCount val="18"/>
                <c:pt idx="12">
                  <c:v>5</c:v>
                </c:pt>
                <c:pt idx="13">
                  <c:v>5</c:v>
                </c:pt>
                <c:pt idx="14">
                  <c:v>5</c:v>
                </c:pt>
              </c:numCache>
            </c:numRef>
          </c:yVal>
          <c:smooth val="0"/>
        </c:ser>
        <c:ser>
          <c:idx val="2"/>
          <c:order val="2"/>
          <c:tx>
            <c:strRef>
              <c:f>Sheet1!$D$1</c:f>
              <c:strCache>
                <c:ptCount val="1"/>
                <c:pt idx="0">
                  <c:v>Dong et al. 2014</c:v>
                </c:pt>
              </c:strCache>
            </c:strRef>
          </c:tx>
          <c:spPr>
            <a:ln w="19050" cap="rnd">
              <a:solidFill>
                <a:srgbClr val="C00000"/>
              </a:solidFill>
              <a:round/>
            </a:ln>
            <a:effectLst/>
          </c:spPr>
          <c:marker>
            <c:symbol val="none"/>
          </c:marker>
          <c:dPt>
            <c:idx val="10"/>
            <c:marker>
              <c:symbol val="circle"/>
              <c:size val="7"/>
              <c:spPr>
                <a:solidFill>
                  <a:srgbClr val="C00000"/>
                </a:solidFill>
                <a:ln w="9525">
                  <a:solidFill>
                    <a:srgbClr val="C00000"/>
                  </a:solidFill>
                </a:ln>
                <a:effectLst/>
              </c:spPr>
            </c:marker>
            <c:bubble3D val="0"/>
          </c:dPt>
          <c:dPt>
            <c:idx val="13"/>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Sheet1!$D$2:$D$19</c:f>
              <c:numCache>
                <c:formatCode>General</c:formatCode>
                <c:ptCount val="18"/>
                <c:pt idx="9">
                  <c:v>4</c:v>
                </c:pt>
                <c:pt idx="10">
                  <c:v>4</c:v>
                </c:pt>
                <c:pt idx="11">
                  <c:v>4</c:v>
                </c:pt>
              </c:numCache>
            </c:numRef>
          </c:yVal>
          <c:smooth val="0"/>
        </c:ser>
        <c:ser>
          <c:idx val="3"/>
          <c:order val="3"/>
          <c:tx>
            <c:strRef>
              <c:f>Sheet1!$E$1</c:f>
              <c:strCache>
                <c:ptCount val="1"/>
                <c:pt idx="0">
                  <c:v>Ng et al. 2012</c:v>
                </c:pt>
              </c:strCache>
            </c:strRef>
          </c:tx>
          <c:spPr>
            <a:ln w="19050" cap="rnd">
              <a:solidFill>
                <a:schemeClr val="tx1"/>
              </a:solidFill>
              <a:round/>
            </a:ln>
            <a:effectLst/>
          </c:spPr>
          <c:marker>
            <c:symbol val="none"/>
          </c:marker>
          <c:dPt>
            <c:idx val="4"/>
            <c:marker>
              <c:symbol val="circle"/>
              <c:size val="5"/>
              <c:spPr>
                <a:solidFill>
                  <a:schemeClr val="tx1"/>
                </a:solidFill>
                <a:ln w="9525">
                  <a:solidFill>
                    <a:schemeClr val="tx1"/>
                  </a:solidFill>
                </a:ln>
                <a:effectLst/>
              </c:spPr>
            </c:marker>
            <c:bubble3D val="0"/>
          </c:dPt>
          <c:dPt>
            <c:idx val="7"/>
            <c:marker>
              <c:symbol val="circle"/>
              <c:size val="7"/>
              <c:spPr>
                <a:solidFill>
                  <a:schemeClr val="tx1"/>
                </a:solidFill>
                <a:ln w="9525">
                  <a:solidFill>
                    <a:schemeClr val="tx1"/>
                  </a:solidFill>
                </a:ln>
                <a:effectLst/>
              </c:spPr>
            </c:marker>
            <c:bubble3D val="0"/>
          </c:dPt>
          <c:dPt>
            <c:idx val="10"/>
            <c:marker>
              <c:symbol val="circle"/>
              <c:size val="7"/>
              <c:spPr>
                <a:solidFill>
                  <a:schemeClr val="tx1"/>
                </a:solidFill>
                <a:ln w="9525">
                  <a:solidFill>
                    <a:schemeClr val="tx1"/>
                  </a:solidFill>
                </a:ln>
                <a:effectLst/>
              </c:spPr>
            </c:marker>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Sheet1!$E$2:$E$19</c:f>
              <c:numCache>
                <c:formatCode>General</c:formatCode>
                <c:ptCount val="18"/>
                <c:pt idx="6">
                  <c:v>3</c:v>
                </c:pt>
                <c:pt idx="7">
                  <c:v>3</c:v>
                </c:pt>
                <c:pt idx="8">
                  <c:v>3</c:v>
                </c:pt>
              </c:numCache>
            </c:numRef>
          </c:yVal>
          <c:smooth val="0"/>
        </c:ser>
        <c:ser>
          <c:idx val="4"/>
          <c:order val="4"/>
          <c:tx>
            <c:strRef>
              <c:f>Sheet1!$F$1</c:f>
              <c:strCache>
                <c:ptCount val="1"/>
                <c:pt idx="0">
                  <c:v>Choko et al. 2011</c:v>
                </c:pt>
              </c:strCache>
            </c:strRef>
          </c:tx>
          <c:spPr>
            <a:ln w="19050" cap="rnd">
              <a:solidFill>
                <a:schemeClr val="tx1"/>
              </a:solidFill>
              <a:round/>
            </a:ln>
            <a:effectLst/>
          </c:spPr>
          <c:marker>
            <c:symbol val="none"/>
          </c:marker>
          <c:dPt>
            <c:idx val="1"/>
            <c:marker>
              <c:symbol val="circle"/>
              <c:size val="5"/>
              <c:spPr>
                <a:solidFill>
                  <a:schemeClr val="tx1"/>
                </a:solidFill>
                <a:ln w="9525">
                  <a:solidFill>
                    <a:schemeClr val="tx1"/>
                  </a:solidFill>
                </a:ln>
                <a:effectLst/>
              </c:spPr>
            </c:marker>
            <c:bubble3D val="0"/>
          </c:dPt>
          <c:dPt>
            <c:idx val="4"/>
            <c:marker>
              <c:symbol val="circle"/>
              <c:size val="7"/>
              <c:spPr>
                <a:solidFill>
                  <a:schemeClr val="tx1"/>
                </a:solidFill>
                <a:ln w="9525">
                  <a:solidFill>
                    <a:schemeClr val="tx1"/>
                  </a:solidFill>
                </a:ln>
                <a:effectLst/>
              </c:spPr>
            </c:marker>
            <c:bubble3D val="0"/>
          </c:dPt>
          <c:dPt>
            <c:idx val="7"/>
            <c:marker>
              <c:symbol val="circle"/>
              <c:size val="7"/>
              <c:spPr>
                <a:solidFill>
                  <a:schemeClr val="tx1"/>
                </a:solidFill>
                <a:ln w="9525">
                  <a:solidFill>
                    <a:schemeClr val="tx1"/>
                  </a:solidFill>
                </a:ln>
                <a:effectLst/>
              </c:spPr>
            </c:marker>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Sheet1!$F$2:$F$19</c:f>
              <c:numCache>
                <c:formatCode>General</c:formatCode>
                <c:ptCount val="18"/>
                <c:pt idx="3">
                  <c:v>2</c:v>
                </c:pt>
                <c:pt idx="4">
                  <c:v>2</c:v>
                </c:pt>
                <c:pt idx="5">
                  <c:v>2</c:v>
                </c:pt>
              </c:numCache>
            </c:numRef>
          </c:yVal>
          <c:smooth val="0"/>
        </c:ser>
        <c:ser>
          <c:idx val="5"/>
          <c:order val="5"/>
          <c:tx>
            <c:strRef>
              <c:f>Sheet1!$G$1</c:f>
              <c:strCache>
                <c:ptCount val="1"/>
                <c:pt idx="0">
                  <c:v>3ie 2014</c:v>
                </c:pt>
              </c:strCache>
            </c:strRef>
          </c:tx>
          <c:spPr>
            <a:ln w="19050" cap="rnd">
              <a:solidFill>
                <a:schemeClr val="tx1"/>
              </a:solidFill>
              <a:round/>
            </a:ln>
            <a:effectLst/>
          </c:spPr>
          <c:marker>
            <c:symbol val="none"/>
          </c:marker>
          <c:dPt>
            <c:idx val="1"/>
            <c:marker>
              <c:symbol val="circle"/>
              <c:size val="7"/>
              <c:spPr>
                <a:solidFill>
                  <a:schemeClr val="tx1"/>
                </a:solidFill>
                <a:ln w="9525">
                  <a:solidFill>
                    <a:schemeClr val="tx1"/>
                  </a:solidFill>
                </a:ln>
                <a:effectLst/>
              </c:spPr>
            </c:marker>
            <c:bubble3D val="0"/>
          </c:dPt>
          <c:dPt>
            <c:idx val="4"/>
            <c:marker>
              <c:symbol val="circle"/>
              <c:size val="7"/>
              <c:spPr>
                <a:solidFill>
                  <a:schemeClr val="tx1"/>
                </a:solidFill>
                <a:ln w="9525">
                  <a:solidFill>
                    <a:schemeClr val="tx1"/>
                  </a:solidFill>
                </a:ln>
                <a:effectLst/>
              </c:spPr>
            </c:marker>
            <c:bubble3D val="0"/>
          </c:dPt>
          <c:xVal>
            <c:numRef>
              <c:f>Sheet1!$A$2:$A$19</c:f>
              <c:numCache>
                <c:formatCode>0%</c:formatCode>
                <c:ptCount val="18"/>
                <c:pt idx="0">
                  <c:v>0.72599999999999998</c:v>
                </c:pt>
                <c:pt idx="1">
                  <c:v>0.89700000000000002</c:v>
                </c:pt>
                <c:pt idx="2">
                  <c:v>0.97799999999999998</c:v>
                </c:pt>
                <c:pt idx="3">
                  <c:v>0.879</c:v>
                </c:pt>
                <c:pt idx="4">
                  <c:v>0.97899999999999998</c:v>
                </c:pt>
                <c:pt idx="5">
                  <c:v>1</c:v>
                </c:pt>
                <c:pt idx="6">
                  <c:v>0.95099999999999996</c:v>
                </c:pt>
                <c:pt idx="7">
                  <c:v>0.97399999999999998</c:v>
                </c:pt>
                <c:pt idx="8">
                  <c:v>0.997</c:v>
                </c:pt>
                <c:pt idx="9">
                  <c:v>0.84179999999999999</c:v>
                </c:pt>
                <c:pt idx="10">
                  <c:v>0.96970000000000001</c:v>
                </c:pt>
                <c:pt idx="11">
                  <c:v>0.99490000000000001</c:v>
                </c:pt>
                <c:pt idx="12">
                  <c:v>0.84240000000000004</c:v>
                </c:pt>
                <c:pt idx="13">
                  <c:v>0.91669999999999996</c:v>
                </c:pt>
                <c:pt idx="14">
                  <c:v>0.96330000000000005</c:v>
                </c:pt>
                <c:pt idx="15">
                  <c:v>0.93500000000000005</c:v>
                </c:pt>
                <c:pt idx="16">
                  <c:v>0.98899999999999999</c:v>
                </c:pt>
                <c:pt idx="17">
                  <c:v>0.999</c:v>
                </c:pt>
              </c:numCache>
            </c:numRef>
          </c:xVal>
          <c:yVal>
            <c:numRef>
              <c:f>Sheet1!$G$2:$G$19</c:f>
              <c:numCache>
                <c:formatCode>General</c:formatCode>
                <c:ptCount val="18"/>
                <c:pt idx="0">
                  <c:v>1</c:v>
                </c:pt>
                <c:pt idx="1">
                  <c:v>1</c:v>
                </c:pt>
                <c:pt idx="2">
                  <c:v>1</c:v>
                </c:pt>
              </c:numCache>
            </c:numRef>
          </c:yVal>
          <c:smooth val="0"/>
        </c:ser>
        <c:dLbls>
          <c:showLegendKey val="0"/>
          <c:showVal val="0"/>
          <c:showCatName val="0"/>
          <c:showSerName val="0"/>
          <c:showPercent val="0"/>
          <c:showBubbleSize val="0"/>
        </c:dLbls>
        <c:axId val="138192000"/>
        <c:axId val="138193536"/>
      </c:scatterChart>
      <c:valAx>
        <c:axId val="138192000"/>
        <c:scaling>
          <c:orientation val="minMax"/>
          <c:max val="1"/>
          <c:min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8193536"/>
        <c:crosses val="autoZero"/>
        <c:crossBetween val="midCat"/>
        <c:majorUnit val="0.2"/>
      </c:valAx>
      <c:valAx>
        <c:axId val="138193536"/>
        <c:scaling>
          <c:orientation val="minMax"/>
        </c:scaling>
        <c:delete val="1"/>
        <c:axPos val="l"/>
        <c:numFmt formatCode="General" sourceLinked="1"/>
        <c:majorTickMark val="none"/>
        <c:minorTickMark val="none"/>
        <c:tickLblPos val="nextTo"/>
        <c:crossAx val="138192000"/>
        <c:crosses val="autoZero"/>
        <c:crossBetween val="midCat"/>
      </c:valAx>
      <c:spPr>
        <a:noFill/>
        <a:ln>
          <a:solidFill>
            <a:schemeClr val="bg1">
              <a:lumMod val="75000"/>
            </a:schemeClr>
          </a:solidFill>
        </a:ln>
        <a:effectLst/>
      </c:spPr>
    </c:plotArea>
    <c:legend>
      <c:legendPos val="r"/>
      <c:layout>
        <c:manualLayout>
          <c:xMode val="edge"/>
          <c:yMode val="edge"/>
          <c:x val="0.64760616266808557"/>
          <c:y val="0"/>
          <c:w val="0.33532580200640477"/>
          <c:h val="0.983565814115891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522518940390642E-2"/>
          <c:y val="3.4643968130525178E-2"/>
          <c:w val="0.48803422426747911"/>
          <c:h val="0.89067707754693926"/>
        </c:manualLayout>
      </c:layout>
      <c:scatterChart>
        <c:scatterStyle val="lineMarker"/>
        <c:varyColors val="0"/>
        <c:ser>
          <c:idx val="0"/>
          <c:order val="0"/>
          <c:tx>
            <c:strRef>
              <c:f>Sheet1!$B$1</c:f>
              <c:strCache>
                <c:ptCount val="1"/>
                <c:pt idx="0">
                  <c:v>Lee et al. 2012</c:v>
                </c:pt>
              </c:strCache>
            </c:strRef>
          </c:tx>
          <c:spPr>
            <a:ln w="19050" cap="rnd">
              <a:solidFill>
                <a:schemeClr val="tx1"/>
              </a:solidFill>
              <a:round/>
            </a:ln>
            <a:effectLst/>
          </c:spPr>
          <c:marker>
            <c:symbol val="none"/>
          </c:marker>
          <c:dPt>
            <c:idx val="1"/>
            <c:marker>
              <c:symbol val="circle"/>
              <c:size val="5"/>
              <c:spPr>
                <a:solidFill>
                  <a:schemeClr val="tx1"/>
                </a:solidFill>
                <a:ln w="9525">
                  <a:solidFill>
                    <a:schemeClr val="tx1"/>
                  </a:solidFill>
                </a:ln>
                <a:effectLst/>
              </c:spPr>
            </c:marker>
            <c:bubble3D val="0"/>
          </c:dPt>
          <c:dPt>
            <c:idx val="13"/>
            <c:marker>
              <c:symbol val="circle"/>
              <c:size val="5"/>
              <c:spPr>
                <a:solidFill>
                  <a:schemeClr val="tx1"/>
                </a:solidFill>
                <a:ln w="9525">
                  <a:solidFill>
                    <a:schemeClr val="tx1"/>
                  </a:solidFill>
                </a:ln>
                <a:effectLst/>
              </c:spPr>
            </c:marker>
            <c:bubble3D val="0"/>
          </c:dPt>
          <c:dPt>
            <c:idx val="19"/>
            <c:marker>
              <c:symbol val="circle"/>
              <c:size val="7"/>
              <c:spPr>
                <a:solidFill>
                  <a:schemeClr val="tx1"/>
                </a:solidFill>
                <a:ln w="9525">
                  <a:solidFill>
                    <a:schemeClr val="tx1"/>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Sheet1!$B$2:$B$22</c:f>
              <c:numCache>
                <c:formatCode>General</c:formatCode>
                <c:ptCount val="21"/>
                <c:pt idx="18">
                  <c:v>7</c:v>
                </c:pt>
                <c:pt idx="19">
                  <c:v>7</c:v>
                </c:pt>
                <c:pt idx="20">
                  <c:v>7</c:v>
                </c:pt>
              </c:numCache>
            </c:numRef>
          </c:yVal>
          <c:smooth val="0"/>
        </c:ser>
        <c:ser>
          <c:idx val="1"/>
          <c:order val="1"/>
          <c:tx>
            <c:strRef>
              <c:f>Sheet1!$C$1</c:f>
              <c:strCache>
                <c:ptCount val="1"/>
                <c:pt idx="0">
                  <c:v>Lee et al. 2007</c:v>
                </c:pt>
              </c:strCache>
            </c:strRef>
          </c:tx>
          <c:spPr>
            <a:ln w="19050" cap="rnd">
              <a:solidFill>
                <a:srgbClr val="C00000"/>
              </a:solidFill>
              <a:round/>
            </a:ln>
            <a:effectLst/>
          </c:spPr>
          <c:marker>
            <c:symbol val="none"/>
          </c:marker>
          <c:dPt>
            <c:idx val="4"/>
            <c:marker>
              <c:symbol val="circle"/>
              <c:size val="5"/>
              <c:spPr>
                <a:solidFill>
                  <a:srgbClr val="C00000"/>
                </a:solidFill>
                <a:ln w="9525">
                  <a:solidFill>
                    <a:srgbClr val="C00000"/>
                  </a:solidFill>
                </a:ln>
                <a:effectLst/>
              </c:spPr>
            </c:marker>
            <c:bubble3D val="0"/>
          </c:dPt>
          <c:dPt>
            <c:idx val="10"/>
            <c:marker>
              <c:symbol val="circle"/>
              <c:size val="5"/>
              <c:spPr>
                <a:solidFill>
                  <a:srgbClr val="C00000"/>
                </a:solidFill>
                <a:ln w="9525">
                  <a:solidFill>
                    <a:srgbClr val="C00000"/>
                  </a:solidFill>
                </a:ln>
                <a:effectLst/>
              </c:spPr>
            </c:marker>
            <c:bubble3D val="0"/>
          </c:dPt>
          <c:dPt>
            <c:idx val="16"/>
            <c:marker>
              <c:symbol val="circle"/>
              <c:size val="7"/>
              <c:spPr>
                <a:solidFill>
                  <a:srgbClr val="C00000"/>
                </a:solidFill>
                <a:ln w="9525">
                  <a:solidFill>
                    <a:srgbClr val="C00000"/>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Sheet1!$C$2:$C$22</c:f>
              <c:numCache>
                <c:formatCode>General</c:formatCode>
                <c:ptCount val="21"/>
                <c:pt idx="15">
                  <c:v>6</c:v>
                </c:pt>
                <c:pt idx="16">
                  <c:v>6</c:v>
                </c:pt>
                <c:pt idx="17">
                  <c:v>6</c:v>
                </c:pt>
              </c:numCache>
            </c:numRef>
          </c:yVal>
          <c:smooth val="0"/>
        </c:ser>
        <c:ser>
          <c:idx val="2"/>
          <c:order val="2"/>
          <c:tx>
            <c:strRef>
              <c:f>Sheet1!$D$1</c:f>
              <c:strCache>
                <c:ptCount val="1"/>
                <c:pt idx="0">
                  <c:v>FDA 2012</c:v>
                </c:pt>
              </c:strCache>
            </c:strRef>
          </c:tx>
          <c:spPr>
            <a:ln w="19050" cap="rnd">
              <a:solidFill>
                <a:schemeClr val="tx1"/>
              </a:solidFill>
              <a:round/>
            </a:ln>
            <a:effectLst/>
          </c:spPr>
          <c:marker>
            <c:symbol val="circle"/>
            <c:size val="5"/>
            <c:spPr>
              <a:solidFill>
                <a:schemeClr val="tx1"/>
              </a:solidFill>
              <a:ln w="9525">
                <a:solidFill>
                  <a:schemeClr val="tx1"/>
                </a:solidFill>
              </a:ln>
              <a:effectLst/>
            </c:spPr>
          </c:marker>
          <c:dPt>
            <c:idx val="6"/>
            <c:marker>
              <c:symbol val="none"/>
            </c:marker>
            <c:bubble3D val="0"/>
          </c:dPt>
          <c:dPt>
            <c:idx val="8"/>
            <c:marker>
              <c:symbol val="none"/>
            </c:marker>
            <c:bubble3D val="0"/>
          </c:dPt>
          <c:dPt>
            <c:idx val="12"/>
            <c:marker>
              <c:symbol val="none"/>
            </c:marker>
            <c:bubble3D val="0"/>
          </c:dPt>
          <c:dPt>
            <c:idx val="13"/>
            <c:marker>
              <c:symbol val="circle"/>
              <c:size val="7"/>
            </c:marker>
            <c:bubble3D val="0"/>
          </c:dPt>
          <c:dPt>
            <c:idx val="14"/>
            <c:marker>
              <c:symbol val="none"/>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Sheet1!$D$2:$D$22</c:f>
              <c:numCache>
                <c:formatCode>General</c:formatCode>
                <c:ptCount val="21"/>
                <c:pt idx="12">
                  <c:v>5</c:v>
                </c:pt>
                <c:pt idx="13">
                  <c:v>5</c:v>
                </c:pt>
                <c:pt idx="14">
                  <c:v>5</c:v>
                </c:pt>
              </c:numCache>
            </c:numRef>
          </c:yVal>
          <c:smooth val="0"/>
        </c:ser>
        <c:ser>
          <c:idx val="3"/>
          <c:order val="3"/>
          <c:tx>
            <c:strRef>
              <c:f>Sheet1!$E$1</c:f>
              <c:strCache>
                <c:ptCount val="1"/>
                <c:pt idx="0">
                  <c:v>Dong et al. 2014</c:v>
                </c:pt>
              </c:strCache>
            </c:strRef>
          </c:tx>
          <c:spPr>
            <a:ln w="19050" cap="rnd">
              <a:solidFill>
                <a:srgbClr val="C00000"/>
              </a:solidFill>
              <a:round/>
            </a:ln>
            <a:effectLst/>
          </c:spPr>
          <c:marker>
            <c:symbol val="none"/>
          </c:marker>
          <c:dPt>
            <c:idx val="4"/>
            <c:marker>
              <c:symbol val="circle"/>
              <c:size val="5"/>
              <c:spPr>
                <a:solidFill>
                  <a:srgbClr val="C00000"/>
                </a:solidFill>
                <a:ln w="9525">
                  <a:solidFill>
                    <a:srgbClr val="C00000"/>
                  </a:solidFill>
                </a:ln>
                <a:effectLst/>
              </c:spPr>
            </c:marker>
            <c:bubble3D val="0"/>
          </c:dPt>
          <c:dPt>
            <c:idx val="10"/>
            <c:marker>
              <c:symbol val="circle"/>
              <c:size val="7"/>
              <c:spPr>
                <a:solidFill>
                  <a:srgbClr val="C00000"/>
                </a:solidFill>
                <a:ln w="9525">
                  <a:solidFill>
                    <a:srgbClr val="C00000"/>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Sheet1!$E$2:$E$22</c:f>
              <c:numCache>
                <c:formatCode>General</c:formatCode>
                <c:ptCount val="21"/>
                <c:pt idx="9">
                  <c:v>4</c:v>
                </c:pt>
                <c:pt idx="10">
                  <c:v>4</c:v>
                </c:pt>
                <c:pt idx="11">
                  <c:v>4</c:v>
                </c:pt>
              </c:numCache>
            </c:numRef>
          </c:yVal>
          <c:smooth val="0"/>
        </c:ser>
        <c:ser>
          <c:idx val="4"/>
          <c:order val="4"/>
          <c:tx>
            <c:strRef>
              <c:f>Sheet1!$F$1</c:f>
              <c:strCache>
                <c:ptCount val="1"/>
                <c:pt idx="0">
                  <c:v>Ng et al. 2012</c:v>
                </c:pt>
              </c:strCache>
            </c:strRef>
          </c:tx>
          <c:spPr>
            <a:ln w="19050" cap="rnd">
              <a:solidFill>
                <a:schemeClr val="tx1"/>
              </a:solidFill>
              <a:round/>
            </a:ln>
            <a:effectLst/>
          </c:spPr>
          <c:marker>
            <c:symbol val="none"/>
          </c:marker>
          <c:dPt>
            <c:idx val="1"/>
            <c:marker>
              <c:symbol val="circle"/>
              <c:size val="5"/>
              <c:spPr>
                <a:solidFill>
                  <a:schemeClr val="tx1"/>
                </a:solidFill>
                <a:ln w="9525">
                  <a:solidFill>
                    <a:schemeClr val="tx1"/>
                  </a:solidFill>
                </a:ln>
                <a:effectLst/>
              </c:spPr>
            </c:marker>
            <c:bubble3D val="0"/>
          </c:dPt>
          <c:dPt>
            <c:idx val="7"/>
            <c:marker>
              <c:symbol val="circle"/>
              <c:size val="7"/>
              <c:spPr>
                <a:solidFill>
                  <a:schemeClr val="tx1"/>
                </a:solidFill>
                <a:ln w="9525">
                  <a:solidFill>
                    <a:schemeClr val="tx1"/>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Sheet1!$F$2:$F$22</c:f>
              <c:numCache>
                <c:formatCode>General</c:formatCode>
                <c:ptCount val="21"/>
                <c:pt idx="6">
                  <c:v>3</c:v>
                </c:pt>
                <c:pt idx="7">
                  <c:v>3</c:v>
                </c:pt>
                <c:pt idx="8">
                  <c:v>3</c:v>
                </c:pt>
              </c:numCache>
            </c:numRef>
          </c:yVal>
          <c:smooth val="0"/>
        </c:ser>
        <c:ser>
          <c:idx val="5"/>
          <c:order val="5"/>
          <c:tx>
            <c:strRef>
              <c:f>Sheet1!$G$1</c:f>
              <c:strCache>
                <c:ptCount val="1"/>
                <c:pt idx="0">
                  <c:v>Choko et al. 2011</c:v>
                </c:pt>
              </c:strCache>
            </c:strRef>
          </c:tx>
          <c:spPr>
            <a:ln w="19050" cap="rnd">
              <a:solidFill>
                <a:schemeClr val="tx1"/>
              </a:solidFill>
              <a:round/>
            </a:ln>
            <a:effectLst/>
          </c:spPr>
          <c:marker>
            <c:symbol val="none"/>
          </c:marker>
          <c:dPt>
            <c:idx val="4"/>
            <c:marker>
              <c:symbol val="circle"/>
              <c:size val="7"/>
              <c:spPr>
                <a:solidFill>
                  <a:schemeClr val="tx1"/>
                </a:solidFill>
                <a:ln w="9525">
                  <a:solidFill>
                    <a:schemeClr val="tx1"/>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Sheet1!$G$2:$G$22</c:f>
              <c:numCache>
                <c:formatCode>General</c:formatCode>
                <c:ptCount val="21"/>
                <c:pt idx="3">
                  <c:v>2</c:v>
                </c:pt>
                <c:pt idx="4">
                  <c:v>2</c:v>
                </c:pt>
                <c:pt idx="5">
                  <c:v>2</c:v>
                </c:pt>
              </c:numCache>
            </c:numRef>
          </c:yVal>
          <c:smooth val="0"/>
        </c:ser>
        <c:ser>
          <c:idx val="6"/>
          <c:order val="6"/>
          <c:tx>
            <c:strRef>
              <c:f>Sheet1!$H$1</c:f>
              <c:strCache>
                <c:ptCount val="1"/>
                <c:pt idx="0">
                  <c:v>3ie 2014</c:v>
                </c:pt>
              </c:strCache>
            </c:strRef>
          </c:tx>
          <c:spPr>
            <a:ln w="19050" cap="rnd">
              <a:solidFill>
                <a:schemeClr val="tx1"/>
              </a:solidFill>
              <a:round/>
            </a:ln>
            <a:effectLst/>
          </c:spPr>
          <c:marker>
            <c:symbol val="none"/>
          </c:marker>
          <c:dPt>
            <c:idx val="1"/>
            <c:marker>
              <c:symbol val="circle"/>
              <c:size val="7"/>
              <c:spPr>
                <a:solidFill>
                  <a:schemeClr val="tx1"/>
                </a:solidFill>
                <a:ln w="9525">
                  <a:solidFill>
                    <a:schemeClr val="tx1"/>
                  </a:solidFill>
                </a:ln>
                <a:effectLst/>
              </c:spPr>
            </c:marker>
            <c:bubble3D val="0"/>
          </c:dPt>
          <c:xVal>
            <c:numRef>
              <c:f>Sheet1!$A$2:$A$22</c:f>
              <c:numCache>
                <c:formatCode>0%</c:formatCode>
                <c:ptCount val="21"/>
                <c:pt idx="0">
                  <c:v>0.89100000000000001</c:v>
                </c:pt>
                <c:pt idx="1">
                  <c:v>0.98</c:v>
                </c:pt>
                <c:pt idx="2">
                  <c:v>0.999</c:v>
                </c:pt>
                <c:pt idx="3">
                  <c:v>0.97799999999999998</c:v>
                </c:pt>
                <c:pt idx="4">
                  <c:v>1</c:v>
                </c:pt>
                <c:pt idx="5">
                  <c:v>1</c:v>
                </c:pt>
                <c:pt idx="6">
                  <c:v>0.996</c:v>
                </c:pt>
                <c:pt idx="7">
                  <c:v>0.999</c:v>
                </c:pt>
                <c:pt idx="8">
                  <c:v>1</c:v>
                </c:pt>
                <c:pt idx="9">
                  <c:v>0.97670000000000001</c:v>
                </c:pt>
                <c:pt idx="10">
                  <c:v>1</c:v>
                </c:pt>
                <c:pt idx="11">
                  <c:v>1</c:v>
                </c:pt>
                <c:pt idx="12">
                  <c:v>0.99890000000000001</c:v>
                </c:pt>
                <c:pt idx="13">
                  <c:v>0.99980000000000002</c:v>
                </c:pt>
                <c:pt idx="14">
                  <c:v>1</c:v>
                </c:pt>
                <c:pt idx="15">
                  <c:v>0.97899999999999998</c:v>
                </c:pt>
                <c:pt idx="16">
                  <c:v>0.996</c:v>
                </c:pt>
                <c:pt idx="17">
                  <c:v>0.999</c:v>
                </c:pt>
                <c:pt idx="18">
                  <c:v>0.98099999999999998</c:v>
                </c:pt>
                <c:pt idx="19">
                  <c:v>0.998</c:v>
                </c:pt>
                <c:pt idx="20">
                  <c:v>1</c:v>
                </c:pt>
              </c:numCache>
            </c:numRef>
          </c:xVal>
          <c:yVal>
            <c:numRef>
              <c:f>Sheet1!$H$2:$H$22</c:f>
              <c:numCache>
                <c:formatCode>General</c:formatCode>
                <c:ptCount val="21"/>
                <c:pt idx="0">
                  <c:v>1</c:v>
                </c:pt>
                <c:pt idx="1">
                  <c:v>1</c:v>
                </c:pt>
                <c:pt idx="2">
                  <c:v>1</c:v>
                </c:pt>
              </c:numCache>
            </c:numRef>
          </c:yVal>
          <c:smooth val="0"/>
        </c:ser>
        <c:dLbls>
          <c:showLegendKey val="0"/>
          <c:showVal val="0"/>
          <c:showCatName val="0"/>
          <c:showSerName val="0"/>
          <c:showPercent val="0"/>
          <c:showBubbleSize val="0"/>
        </c:dLbls>
        <c:axId val="137872896"/>
        <c:axId val="137874432"/>
      </c:scatterChart>
      <c:valAx>
        <c:axId val="137872896"/>
        <c:scaling>
          <c:orientation val="minMax"/>
          <c:max val="1"/>
          <c:min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7874432"/>
        <c:crosses val="autoZero"/>
        <c:crossBetween val="midCat"/>
        <c:majorUnit val="0.2"/>
      </c:valAx>
      <c:valAx>
        <c:axId val="137874432"/>
        <c:scaling>
          <c:orientation val="minMax"/>
        </c:scaling>
        <c:delete val="1"/>
        <c:axPos val="l"/>
        <c:numFmt formatCode="General" sourceLinked="1"/>
        <c:majorTickMark val="none"/>
        <c:minorTickMark val="none"/>
        <c:tickLblPos val="nextTo"/>
        <c:crossAx val="137872896"/>
        <c:crosses val="autoZero"/>
        <c:crossBetween val="midCat"/>
      </c:valAx>
      <c:spPr>
        <a:noFill/>
        <a:ln>
          <a:solidFill>
            <a:schemeClr val="bg1">
              <a:lumMod val="75000"/>
            </a:schemeClr>
          </a:solidFill>
        </a:ln>
        <a:effectLst/>
      </c:spPr>
    </c:plotArea>
    <c:legend>
      <c:legendPos val="r"/>
      <c:layout>
        <c:manualLayout>
          <c:xMode val="edge"/>
          <c:yMode val="edge"/>
          <c:x val="0.61047578534158975"/>
          <c:y val="0.10646212920786578"/>
          <c:w val="0.37245617933290065"/>
          <c:h val="0.804047070166806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40006230244601"/>
          <c:y val="3.0337205531491E-2"/>
          <c:w val="0.76264810445898201"/>
          <c:h val="0.67363978423015403"/>
        </c:manualLayout>
      </c:layout>
      <c:barChart>
        <c:barDir val="col"/>
        <c:grouping val="stacked"/>
        <c:varyColors val="0"/>
        <c:ser>
          <c:idx val="0"/>
          <c:order val="0"/>
          <c:spPr>
            <a:noFill/>
            <a:ln w="21652">
              <a:noFill/>
            </a:ln>
          </c:spPr>
          <c:invertIfNegative val="0"/>
          <c:cat>
            <c:strRef>
              <c:f>Sheet1!$A$1:$E$1</c:f>
              <c:strCache>
                <c:ptCount val="5"/>
                <c:pt idx="0">
                  <c:v>Singapore</c:v>
                </c:pt>
                <c:pt idx="1">
                  <c:v>China</c:v>
                </c:pt>
                <c:pt idx="2">
                  <c:v>Australia</c:v>
                </c:pt>
                <c:pt idx="3">
                  <c:v>Spain</c:v>
                </c:pt>
                <c:pt idx="4">
                  <c:v>USA</c:v>
                </c:pt>
              </c:strCache>
            </c:strRef>
          </c:cat>
          <c:val>
            <c:numRef>
              <c:f>Sheet1!$A$2:$E$2</c:f>
              <c:numCache>
                <c:formatCode>General</c:formatCode>
                <c:ptCount val="5"/>
                <c:pt idx="0">
                  <c:v>7</c:v>
                </c:pt>
                <c:pt idx="1">
                  <c:v>1.6</c:v>
                </c:pt>
                <c:pt idx="2">
                  <c:v>9.2000000000000011</c:v>
                </c:pt>
                <c:pt idx="3">
                  <c:v>1</c:v>
                </c:pt>
                <c:pt idx="4">
                  <c:v>1</c:v>
                </c:pt>
              </c:numCache>
            </c:numRef>
          </c:val>
        </c:ser>
        <c:ser>
          <c:idx val="1"/>
          <c:order val="1"/>
          <c:spPr>
            <a:solidFill>
              <a:schemeClr val="bg1">
                <a:lumMod val="85000"/>
              </a:schemeClr>
            </a:solidFill>
            <a:ln w="21652">
              <a:noFill/>
            </a:ln>
          </c:spPr>
          <c:invertIfNegative val="0"/>
          <c:cat>
            <c:strRef>
              <c:f>Sheet1!$A$1:$E$1</c:f>
              <c:strCache>
                <c:ptCount val="5"/>
                <c:pt idx="0">
                  <c:v>Singapore</c:v>
                </c:pt>
                <c:pt idx="1">
                  <c:v>China</c:v>
                </c:pt>
                <c:pt idx="2">
                  <c:v>Australia</c:v>
                </c:pt>
                <c:pt idx="3">
                  <c:v>Spain</c:v>
                </c:pt>
                <c:pt idx="4">
                  <c:v>USA</c:v>
                </c:pt>
              </c:strCache>
            </c:strRef>
          </c:cat>
          <c:val>
            <c:numRef>
              <c:f>Sheet1!$A$3:$E$3</c:f>
              <c:numCache>
                <c:formatCode>General</c:formatCode>
                <c:ptCount val="5"/>
                <c:pt idx="0">
                  <c:v>8</c:v>
                </c:pt>
                <c:pt idx="1">
                  <c:v>14.5</c:v>
                </c:pt>
                <c:pt idx="2">
                  <c:v>9.3000000000000007</c:v>
                </c:pt>
                <c:pt idx="3">
                  <c:v>40</c:v>
                </c:pt>
                <c:pt idx="4">
                  <c:v>50</c:v>
                </c:pt>
              </c:numCache>
            </c:numRef>
          </c:val>
        </c:ser>
        <c:dLbls>
          <c:showLegendKey val="0"/>
          <c:showVal val="0"/>
          <c:showCatName val="0"/>
          <c:showSerName val="0"/>
          <c:showPercent val="0"/>
          <c:showBubbleSize val="0"/>
        </c:dLbls>
        <c:gapWidth val="129"/>
        <c:overlap val="100"/>
        <c:axId val="137962624"/>
        <c:axId val="137964160"/>
      </c:barChart>
      <c:catAx>
        <c:axId val="137962624"/>
        <c:scaling>
          <c:orientation val="minMax"/>
        </c:scaling>
        <c:delete val="0"/>
        <c:axPos val="b"/>
        <c:numFmt formatCode="General" sourceLinked="1"/>
        <c:majorTickMark val="none"/>
        <c:minorTickMark val="none"/>
        <c:tickLblPos val="nextTo"/>
        <c:spPr>
          <a:ln w="2706">
            <a:solidFill>
              <a:srgbClr val="808080"/>
            </a:solidFill>
            <a:prstDash val="solid"/>
          </a:ln>
        </c:spPr>
        <c:txPr>
          <a:bodyPr/>
          <a:lstStyle/>
          <a:p>
            <a:pPr>
              <a:defRPr sz="1100">
                <a:latin typeface="Segoe UI"/>
                <a:cs typeface="Segoe UI"/>
              </a:defRPr>
            </a:pPr>
            <a:endParaRPr lang="en-US"/>
          </a:p>
        </c:txPr>
        <c:crossAx val="137964160"/>
        <c:crosses val="autoZero"/>
        <c:auto val="1"/>
        <c:lblAlgn val="ctr"/>
        <c:lblOffset val="100"/>
        <c:noMultiLvlLbl val="0"/>
      </c:catAx>
      <c:valAx>
        <c:axId val="137964160"/>
        <c:scaling>
          <c:orientation val="minMax"/>
        </c:scaling>
        <c:delete val="0"/>
        <c:axPos val="l"/>
        <c:majorGridlines>
          <c:spPr>
            <a:ln w="2706">
              <a:solidFill>
                <a:schemeClr val="bg1">
                  <a:lumMod val="75000"/>
                </a:schemeClr>
              </a:solidFill>
              <a:prstDash val="solid"/>
            </a:ln>
          </c:spPr>
        </c:majorGridlines>
        <c:title>
          <c:tx>
            <c:rich>
              <a:bodyPr rot="-5400000" vert="horz"/>
              <a:lstStyle/>
              <a:p>
                <a:pPr>
                  <a:defRPr b="0" i="1">
                    <a:solidFill>
                      <a:srgbClr val="7F7F7F"/>
                    </a:solidFill>
                    <a:latin typeface="Segoe UI"/>
                    <a:cs typeface="Segoe UI"/>
                  </a:defRPr>
                </a:pPr>
                <a:r>
                  <a:rPr lang="en-US" b="0" i="1" dirty="0" smtClean="0">
                    <a:solidFill>
                      <a:srgbClr val="7F7F7F"/>
                    </a:solidFill>
                    <a:latin typeface="Arial" panose="020B0604020202020204" pitchFamily="34" charset="0"/>
                    <a:cs typeface="Arial" panose="020B0604020202020204" pitchFamily="34" charset="0"/>
                  </a:rPr>
                  <a:t>USD $</a:t>
                </a:r>
                <a:endParaRPr lang="en-US" b="0" i="1" dirty="0">
                  <a:solidFill>
                    <a:srgbClr val="7F7F7F"/>
                  </a:solidFill>
                  <a:latin typeface="Arial" panose="020B0604020202020204" pitchFamily="34" charset="0"/>
                  <a:cs typeface="Arial" panose="020B0604020202020204" pitchFamily="34" charset="0"/>
                </a:endParaRPr>
              </a:p>
            </c:rich>
          </c:tx>
          <c:layout>
            <c:manualLayout>
              <c:xMode val="edge"/>
              <c:yMode val="edge"/>
              <c:x val="1.77975867605124E-2"/>
              <c:y val="0.291705514118274"/>
            </c:manualLayout>
          </c:layout>
          <c:overlay val="0"/>
        </c:title>
        <c:numFmt formatCode="General" sourceLinked="1"/>
        <c:majorTickMark val="none"/>
        <c:minorTickMark val="none"/>
        <c:tickLblPos val="nextTo"/>
        <c:spPr>
          <a:ln w="2706">
            <a:solidFill>
              <a:srgbClr val="808080"/>
            </a:solidFill>
            <a:prstDash val="solid"/>
          </a:ln>
        </c:spPr>
        <c:txPr>
          <a:bodyPr/>
          <a:lstStyle/>
          <a:p>
            <a:pPr>
              <a:defRPr sz="1100">
                <a:solidFill>
                  <a:srgbClr val="7F7F7F"/>
                </a:solidFill>
                <a:latin typeface="Segoe UI"/>
                <a:cs typeface="Segoe UI"/>
              </a:defRPr>
            </a:pPr>
            <a:endParaRPr lang="en-US"/>
          </a:p>
        </c:txPr>
        <c:crossAx val="137962624"/>
        <c:crosses val="autoZero"/>
        <c:crossBetween val="between"/>
      </c:valAx>
      <c:spPr>
        <a:noFill/>
        <a:ln w="21671">
          <a:noFill/>
        </a:ln>
      </c:spPr>
    </c:plotArea>
    <c:plotVisOnly val="1"/>
    <c:dispBlanksAs val="gap"/>
    <c:showDLblsOverMax val="0"/>
  </c:chart>
  <c:spPr>
    <a:noFill/>
    <a:ln>
      <a:noFill/>
    </a:ln>
  </c:spPr>
  <c:txPr>
    <a:bodyPr/>
    <a:lstStyle/>
    <a:p>
      <a:pPr>
        <a:defRPr sz="1000">
          <a:latin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0.40428</cdr:x>
      <cdr:y>0.52324</cdr:y>
    </cdr:from>
    <cdr:to>
      <cdr:x>0.40428</cdr:x>
      <cdr:y>0.68582</cdr:y>
    </cdr:to>
    <cdr:cxnSp macro="">
      <cdr:nvCxnSpPr>
        <cdr:cNvPr id="15" name="Straight Connector 14"/>
        <cdr:cNvCxnSpPr/>
      </cdr:nvCxnSpPr>
      <cdr:spPr>
        <a:xfrm xmlns:a="http://schemas.openxmlformats.org/drawingml/2006/main">
          <a:off x="1484669" y="1445674"/>
          <a:ext cx="0" cy="449206"/>
        </a:xfrm>
        <a:prstGeom xmlns:a="http://schemas.openxmlformats.org/drawingml/2006/main" prst="line">
          <a:avLst/>
        </a:prstGeom>
        <a:ln xmlns:a="http://schemas.openxmlformats.org/drawingml/2006/main">
          <a:solidFill>
            <a:srgbClr val="0B3224"/>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0.55908</cdr:x>
      <cdr:y>0.49917</cdr:y>
    </cdr:from>
    <cdr:to>
      <cdr:x>0.55908</cdr:x>
      <cdr:y>0.59798</cdr:y>
    </cdr:to>
    <cdr:cxnSp macro="">
      <cdr:nvCxnSpPr>
        <cdr:cNvPr id="21" name="Straight Connector 20"/>
        <cdr:cNvCxnSpPr/>
      </cdr:nvCxnSpPr>
      <cdr:spPr>
        <a:xfrm xmlns:a="http://schemas.openxmlformats.org/drawingml/2006/main">
          <a:off x="2053182" y="1379181"/>
          <a:ext cx="0" cy="272997"/>
        </a:xfrm>
        <a:prstGeom xmlns:a="http://schemas.openxmlformats.org/drawingml/2006/main" prst="line">
          <a:avLst/>
        </a:prstGeom>
        <a:ln xmlns:a="http://schemas.openxmlformats.org/drawingml/2006/main">
          <a:solidFill>
            <a:srgbClr val="0B3224"/>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0.25188</cdr:x>
      <cdr:y>0.53647</cdr:y>
    </cdr:from>
    <cdr:to>
      <cdr:x>0.25219</cdr:x>
      <cdr:y>0.60399</cdr:y>
    </cdr:to>
    <cdr:cxnSp macro="">
      <cdr:nvCxnSpPr>
        <cdr:cNvPr id="22" name="Straight Connector 21"/>
        <cdr:cNvCxnSpPr/>
      </cdr:nvCxnSpPr>
      <cdr:spPr>
        <a:xfrm xmlns:a="http://schemas.openxmlformats.org/drawingml/2006/main" flipH="1">
          <a:off x="924992" y="1482246"/>
          <a:ext cx="1138" cy="186555"/>
        </a:xfrm>
        <a:prstGeom xmlns:a="http://schemas.openxmlformats.org/drawingml/2006/main" prst="line">
          <a:avLst/>
        </a:prstGeom>
        <a:ln xmlns:a="http://schemas.openxmlformats.org/drawingml/2006/main">
          <a:solidFill>
            <a:srgbClr val="0B3224"/>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0.71027</cdr:x>
      <cdr:y>0.24527</cdr:y>
    </cdr:from>
    <cdr:to>
      <cdr:x>0.71027</cdr:x>
      <cdr:y>0.69063</cdr:y>
    </cdr:to>
    <cdr:cxnSp macro="">
      <cdr:nvCxnSpPr>
        <cdr:cNvPr id="23" name="Straight Connector 22"/>
        <cdr:cNvCxnSpPr/>
      </cdr:nvCxnSpPr>
      <cdr:spPr>
        <a:xfrm xmlns:a="http://schemas.openxmlformats.org/drawingml/2006/main">
          <a:off x="2608397" y="677672"/>
          <a:ext cx="0" cy="1230507"/>
        </a:xfrm>
        <a:prstGeom xmlns:a="http://schemas.openxmlformats.org/drawingml/2006/main" prst="line">
          <a:avLst/>
        </a:prstGeom>
        <a:ln xmlns:a="http://schemas.openxmlformats.org/drawingml/2006/main">
          <a:solidFill>
            <a:srgbClr val="0B3224"/>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0.85964</cdr:x>
      <cdr:y>0.13711</cdr:y>
    </cdr:from>
    <cdr:to>
      <cdr:x>0.85964</cdr:x>
      <cdr:y>0.69063</cdr:y>
    </cdr:to>
    <cdr:cxnSp macro="">
      <cdr:nvCxnSpPr>
        <cdr:cNvPr id="27" name="Straight Connector 26"/>
        <cdr:cNvCxnSpPr/>
      </cdr:nvCxnSpPr>
      <cdr:spPr>
        <a:xfrm xmlns:a="http://schemas.openxmlformats.org/drawingml/2006/main">
          <a:off x="3156962" y="378822"/>
          <a:ext cx="0" cy="1529357"/>
        </a:xfrm>
        <a:prstGeom xmlns:a="http://schemas.openxmlformats.org/drawingml/2006/main" prst="line">
          <a:avLst/>
        </a:prstGeom>
        <a:ln xmlns:a="http://schemas.openxmlformats.org/drawingml/2006/main">
          <a:solidFill>
            <a:srgbClr val="0B3224"/>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C9885C-B80C-425F-88BD-CBA917F0BFE1}" type="datetimeFigureOut">
              <a:rPr lang="en-GB" smtClean="0"/>
              <a:t>18/07/2015</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D14B998-26FC-488D-9C48-A567C45B8DD5}" type="slidenum">
              <a:rPr lang="en-GB" smtClean="0"/>
              <a:t>‹#›</a:t>
            </a:fld>
            <a:endParaRPr lang="en-GB"/>
          </a:p>
        </p:txBody>
      </p:sp>
    </p:spTree>
    <p:extLst>
      <p:ext uri="{BB962C8B-B14F-4D97-AF65-F5344CB8AC3E}">
        <p14:creationId xmlns:p14="http://schemas.microsoft.com/office/powerpoint/2010/main" val="290258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a:t>
            </a:r>
            <a:r>
              <a:rPr lang="en-GB" baseline="0" dirty="0" smtClean="0"/>
              <a:t> so much </a:t>
            </a:r>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1</a:t>
            </a:fld>
            <a:endParaRPr lang="en-GB"/>
          </a:p>
        </p:txBody>
      </p:sp>
    </p:spTree>
    <p:extLst>
      <p:ext uri="{BB962C8B-B14F-4D97-AF65-F5344CB8AC3E}">
        <p14:creationId xmlns:p14="http://schemas.microsoft.com/office/powerpoint/2010/main" val="125416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10</a:t>
            </a:fld>
            <a:endParaRPr lang="en-GB"/>
          </a:p>
        </p:txBody>
      </p:sp>
    </p:spTree>
    <p:extLst>
      <p:ext uri="{BB962C8B-B14F-4D97-AF65-F5344CB8AC3E}">
        <p14:creationId xmlns:p14="http://schemas.microsoft.com/office/powerpoint/2010/main" val="303862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i="1" dirty="0" smtClean="0"/>
              <a:t>42 studies on willingness and acceptability.</a:t>
            </a:r>
            <a:endParaRPr lang="en-GB" i="1" dirty="0"/>
          </a:p>
        </p:txBody>
      </p:sp>
      <p:sp>
        <p:nvSpPr>
          <p:cNvPr id="4" name="Slide Number Placeholder 3"/>
          <p:cNvSpPr>
            <a:spLocks noGrp="1"/>
          </p:cNvSpPr>
          <p:nvPr>
            <p:ph type="sldNum" sz="quarter" idx="10"/>
          </p:nvPr>
        </p:nvSpPr>
        <p:spPr/>
        <p:txBody>
          <a:bodyPr/>
          <a:lstStyle/>
          <a:p>
            <a:fld id="{4F9F2281-D54C-B443-BE8F-7879853404C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4259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i="1" dirty="0" smtClean="0"/>
              <a:t>In</a:t>
            </a:r>
            <a:r>
              <a:rPr lang="en-GB" i="1" baseline="0" dirty="0" smtClean="0"/>
              <a:t> some settings uptake is high, particularly among young people (16-19)  and a way to get first time testers</a:t>
            </a:r>
          </a:p>
          <a:p>
            <a:endParaRPr lang="en-GB" i="1" baseline="0" dirty="0" smtClean="0"/>
          </a:p>
        </p:txBody>
      </p:sp>
      <p:sp>
        <p:nvSpPr>
          <p:cNvPr id="4" name="Slide Number Placeholder 3"/>
          <p:cNvSpPr>
            <a:spLocks noGrp="1"/>
          </p:cNvSpPr>
          <p:nvPr>
            <p:ph type="sldNum" sz="quarter" idx="10"/>
          </p:nvPr>
        </p:nvSpPr>
        <p:spPr/>
        <p:txBody>
          <a:bodyPr/>
          <a:lstStyle/>
          <a:p>
            <a:fld id="{4F9F2281-D54C-B443-BE8F-7879853404C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4259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spcAft>
                <a:spcPts val="529"/>
              </a:spcAft>
            </a:pPr>
            <a:r>
              <a:rPr lang="en-US" sz="2100" dirty="0">
                <a:solidFill>
                  <a:prstClr val="black"/>
                </a:solidFill>
                <a:latin typeface="Arial" panose="020B0604020202020204" pitchFamily="34" charset="0"/>
                <a:cs typeface="Arial" panose="020B0604020202020204" pitchFamily="34" charset="0"/>
              </a:rPr>
              <a:t>Accuracy can be </a:t>
            </a:r>
            <a:r>
              <a:rPr lang="en-US" sz="2100" b="1" dirty="0">
                <a:solidFill>
                  <a:prstClr val="black"/>
                </a:solidFill>
                <a:latin typeface="Arial" panose="020B0604020202020204" pitchFamily="34" charset="0"/>
                <a:cs typeface="Arial" panose="020B0604020202020204" pitchFamily="34" charset="0"/>
              </a:rPr>
              <a:t>good</a:t>
            </a:r>
            <a:r>
              <a:rPr lang="en-US" sz="2100" dirty="0">
                <a:solidFill>
                  <a:prstClr val="black"/>
                </a:solidFill>
                <a:latin typeface="Arial" panose="020B0604020202020204" pitchFamily="34" charset="0"/>
                <a:cs typeface="Arial" panose="020B0604020202020204" pitchFamily="34" charset="0"/>
              </a:rPr>
              <a:t>, especially within supervised HIVST</a:t>
            </a:r>
          </a:p>
          <a:p>
            <a:pPr marL="479950" indent="-362480" defTabSz="483306">
              <a:spcAft>
                <a:spcPts val="529"/>
              </a:spcAft>
              <a:buFont typeface="Arial"/>
              <a:buChar char="•"/>
            </a:pPr>
            <a:r>
              <a:rPr lang="en-US" sz="2100" dirty="0">
                <a:solidFill>
                  <a:schemeClr val="dk1"/>
                </a:solidFill>
                <a:latin typeface="Arial" panose="020B0604020202020204" pitchFamily="34" charset="0"/>
                <a:ea typeface="Calibri"/>
                <a:cs typeface="Arial" panose="020B0604020202020204" pitchFamily="34" charset="0"/>
                <a:sym typeface="Calibri"/>
              </a:rPr>
              <a:t>Sensitivity ≥ 91.7% &amp; specificity ≥ 97.9%</a:t>
            </a:r>
            <a:r>
              <a:rPr lang="en-US" sz="2100" baseline="30000" dirty="0">
                <a:solidFill>
                  <a:schemeClr val="dk1"/>
                </a:solidFill>
                <a:latin typeface="Arial" panose="020B0604020202020204" pitchFamily="34" charset="0"/>
                <a:ea typeface="Calibri"/>
                <a:cs typeface="Arial" panose="020B0604020202020204" pitchFamily="34" charset="0"/>
                <a:sym typeface="Calibri"/>
              </a:rPr>
              <a:t>1,2</a:t>
            </a:r>
          </a:p>
          <a:p>
            <a:pPr marL="117470" defTabSz="483306">
              <a:spcAft>
                <a:spcPts val="529"/>
              </a:spcAft>
            </a:pPr>
            <a:endParaRPr lang="en-US" sz="2500" baseline="30000" dirty="0">
              <a:solidFill>
                <a:schemeClr val="dk1"/>
              </a:solidFill>
              <a:latin typeface="Arial" panose="020B0604020202020204" pitchFamily="34" charset="0"/>
              <a:ea typeface="Calibri"/>
              <a:cs typeface="Arial" panose="020B0604020202020204" pitchFamily="34" charset="0"/>
              <a:sym typeface="Calibri"/>
            </a:endParaRPr>
          </a:p>
          <a:p>
            <a:pPr defTabSz="483306">
              <a:spcAft>
                <a:spcPts val="529"/>
              </a:spcAft>
            </a:pPr>
            <a:r>
              <a:rPr lang="en-US" sz="2100" dirty="0">
                <a:solidFill>
                  <a:prstClr val="black"/>
                </a:solidFill>
                <a:latin typeface="Arial" panose="020B0604020202020204" pitchFamily="34" charset="0"/>
                <a:cs typeface="Arial" panose="020B0604020202020204" pitchFamily="34" charset="0"/>
              </a:rPr>
              <a:t>But, can be </a:t>
            </a:r>
            <a:r>
              <a:rPr lang="en-US" sz="2100" b="1" dirty="0">
                <a:solidFill>
                  <a:prstClr val="black"/>
                </a:solidFill>
                <a:latin typeface="Arial" panose="020B0604020202020204" pitchFamily="34" charset="0"/>
                <a:cs typeface="Arial" panose="020B0604020202020204" pitchFamily="34" charset="0"/>
              </a:rPr>
              <a:t>poor</a:t>
            </a:r>
            <a:r>
              <a:rPr lang="en-US" sz="2100" dirty="0">
                <a:solidFill>
                  <a:prstClr val="black"/>
                </a:solidFill>
                <a:latin typeface="Arial" panose="020B0604020202020204" pitchFamily="34" charset="0"/>
                <a:cs typeface="Arial" panose="020B0604020202020204" pitchFamily="34" charset="0"/>
              </a:rPr>
              <a:t>—especially with inappropriate products, poor or no instructions-for-use &amp; without </a:t>
            </a:r>
            <a:r>
              <a:rPr lang="en-US" sz="2100" dirty="0" smtClean="0">
                <a:solidFill>
                  <a:prstClr val="black"/>
                </a:solidFill>
                <a:latin typeface="Arial" panose="020B0604020202020204" pitchFamily="34" charset="0"/>
                <a:cs typeface="Arial" panose="020B0604020202020204" pitchFamily="34" charset="0"/>
              </a:rPr>
              <a:t>support—or</a:t>
            </a:r>
            <a:r>
              <a:rPr lang="en-US" sz="2100" baseline="0" dirty="0" smtClean="0">
                <a:solidFill>
                  <a:prstClr val="black"/>
                </a:solidFill>
                <a:latin typeface="Arial" panose="020B0604020202020204" pitchFamily="34" charset="0"/>
                <a:cs typeface="Arial" panose="020B0604020202020204" pitchFamily="34" charset="0"/>
              </a:rPr>
              <a:t> when people with HIV using ART check their status--</a:t>
            </a:r>
            <a:r>
              <a:rPr lang="en-US" sz="2100" dirty="0" smtClean="0">
                <a:solidFill>
                  <a:prstClr val="black"/>
                </a:solidFill>
                <a:latin typeface="Arial" panose="020B0604020202020204" pitchFamily="34" charset="0"/>
                <a:cs typeface="Arial" panose="020B0604020202020204" pitchFamily="34" charset="0"/>
              </a:rPr>
              <a:t>particularly </a:t>
            </a:r>
            <a:r>
              <a:rPr lang="en-US" sz="2100" dirty="0">
                <a:solidFill>
                  <a:prstClr val="black"/>
                </a:solidFill>
                <a:latin typeface="Arial" panose="020B0604020202020204" pitchFamily="34" charset="0"/>
                <a:cs typeface="Arial" panose="020B0604020202020204" pitchFamily="34" charset="0"/>
              </a:rPr>
              <a:t>with oral fluid-based HIV RDTs</a:t>
            </a:r>
            <a:r>
              <a:rPr lang="en-US" sz="2100" baseline="30000" dirty="0">
                <a:solidFill>
                  <a:prstClr val="black"/>
                </a:solidFill>
                <a:latin typeface="Arial" panose="020B0604020202020204" pitchFamily="34" charset="0"/>
                <a:cs typeface="Arial" panose="020B0604020202020204" pitchFamily="34" charset="0"/>
              </a:rPr>
              <a:t>7,10</a:t>
            </a:r>
          </a:p>
          <a:p>
            <a:pPr defTabSz="483306">
              <a:spcAft>
                <a:spcPts val="529"/>
              </a:spcAft>
            </a:pPr>
            <a:endParaRPr lang="en-US" sz="2100" baseline="30000" dirty="0">
              <a:solidFill>
                <a:prstClr val="black"/>
              </a:solidFill>
              <a:latin typeface="Arial" panose="020B0604020202020204" pitchFamily="34" charset="0"/>
              <a:cs typeface="Arial" panose="020B0604020202020204" pitchFamily="34" charset="0"/>
            </a:endParaRPr>
          </a:p>
          <a:p>
            <a:pPr defTabSz="483306">
              <a:spcAft>
                <a:spcPts val="529"/>
              </a:spcAft>
            </a:pPr>
            <a:r>
              <a:rPr lang="en-US" sz="1300" dirty="0"/>
              <a:t>Also like all testing </a:t>
            </a:r>
            <a:r>
              <a:rPr lang="en-US" sz="1300" dirty="0" smtClean="0"/>
              <a:t>accuracy</a:t>
            </a:r>
            <a:r>
              <a:rPr lang="en-US" sz="1300" baseline="0" dirty="0" smtClean="0"/>
              <a:t> </a:t>
            </a:r>
            <a:r>
              <a:rPr lang="en-US" sz="1300" dirty="0" smtClean="0"/>
              <a:t>depends </a:t>
            </a:r>
            <a:r>
              <a:rPr lang="en-US" sz="1300" dirty="0"/>
              <a:t>on the  prevalence of the population </a:t>
            </a:r>
            <a:r>
              <a:rPr lang="en-US" sz="1300" dirty="0" smtClean="0"/>
              <a:t>testing—this</a:t>
            </a:r>
            <a:r>
              <a:rPr lang="en-US" sz="1300" baseline="0" dirty="0" smtClean="0"/>
              <a:t> </a:t>
            </a:r>
            <a:r>
              <a:rPr lang="en-US" sz="1300" dirty="0" smtClean="0"/>
              <a:t>highlights </a:t>
            </a:r>
            <a:r>
              <a:rPr lang="en-US" sz="1300" dirty="0"/>
              <a:t>the need for </a:t>
            </a:r>
            <a:r>
              <a:rPr lang="en-US" sz="1300" dirty="0" smtClean="0"/>
              <a:t>additional confirmatory </a:t>
            </a:r>
            <a:r>
              <a:rPr lang="en-US" sz="1300" dirty="0"/>
              <a:t>testing under all (even ideal) circumstances. </a:t>
            </a:r>
            <a:endParaRPr lang="en-US" sz="2100" dirty="0">
              <a:solidFill>
                <a:prstClr val="black"/>
              </a:solidFill>
              <a:latin typeface="Arial" panose="020B0604020202020204" pitchFamily="34" charset="0"/>
              <a:cs typeface="Arial" panose="020B0604020202020204" pitchFamily="34" charset="0"/>
            </a:endParaRPr>
          </a:p>
          <a:p>
            <a:endParaRPr lang="en-GB" dirty="0" smtClean="0"/>
          </a:p>
          <a:p>
            <a:r>
              <a:rPr lang="en-GB" dirty="0" smtClean="0"/>
              <a:t>But</a:t>
            </a:r>
            <a:r>
              <a:rPr lang="en-GB" baseline="0" dirty="0" smtClean="0"/>
              <a:t> as Jared </a:t>
            </a:r>
            <a:r>
              <a:rPr lang="en-GB" baseline="0" dirty="0" err="1" smtClean="0"/>
              <a:t>Baetan</a:t>
            </a:r>
            <a:r>
              <a:rPr lang="en-GB" baseline="0" dirty="0" smtClean="0"/>
              <a:t> has pointed out is that we need to weigh in the context of a bigger picture and compare the sensitivity of a HIV self-test to the sensitivity of 0 and nothing at all.</a:t>
            </a:r>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13</a:t>
            </a:fld>
            <a:endParaRPr lang="en-GB"/>
          </a:p>
        </p:txBody>
      </p:sp>
    </p:spTree>
    <p:extLst>
      <p:ext uri="{BB962C8B-B14F-4D97-AF65-F5344CB8AC3E}">
        <p14:creationId xmlns:p14="http://schemas.microsoft.com/office/powerpoint/2010/main" val="29630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300389" defTabSz="483306">
              <a:spcAft>
                <a:spcPts val="529"/>
              </a:spcAft>
              <a:buFont typeface="Arial"/>
              <a:buChar char="•"/>
            </a:pPr>
            <a:r>
              <a:rPr lang="en-US" sz="2100" dirty="0">
                <a:solidFill>
                  <a:prstClr val="black"/>
                </a:solidFill>
                <a:latin typeface="Arial" panose="020B0604020202020204" pitchFamily="34" charset="0"/>
                <a:cs typeface="Arial" panose="020B0604020202020204" pitchFamily="34" charset="0"/>
              </a:rPr>
              <a:t>HIVST in the USA costs $40 and in Namibia cost is $4-12, on Internet kits for HIVST retail under $1</a:t>
            </a:r>
          </a:p>
          <a:p>
            <a:pPr lvl="1" indent="-300389" defTabSz="483306">
              <a:spcAft>
                <a:spcPts val="529"/>
              </a:spcAft>
              <a:buFont typeface="Arial"/>
              <a:buChar char="•"/>
            </a:pPr>
            <a:r>
              <a:rPr lang="en-US" sz="2100" dirty="0">
                <a:solidFill>
                  <a:prstClr val="black"/>
                </a:solidFill>
                <a:latin typeface="Arial" panose="020B0604020202020204" pitchFamily="34" charset="0"/>
                <a:cs typeface="Arial" panose="020B0604020202020204" pitchFamily="34" charset="0"/>
              </a:rPr>
              <a:t>Cost of HIVST in research also varies, $3 in Malawi and $11 in Kenya. </a:t>
            </a:r>
          </a:p>
          <a:p>
            <a:pPr lvl="1" indent="-300389" defTabSz="483306">
              <a:spcAft>
                <a:spcPts val="529"/>
              </a:spcAft>
              <a:buFont typeface="Arial"/>
              <a:buChar char="•"/>
            </a:pPr>
            <a:endParaRPr lang="en-US" sz="2100" dirty="0">
              <a:solidFill>
                <a:prstClr val="black"/>
              </a:solidFill>
              <a:latin typeface="Arial" panose="020B0604020202020204" pitchFamily="34" charset="0"/>
              <a:cs typeface="Arial" panose="020B0604020202020204" pitchFamily="34" charset="0"/>
            </a:endParaRPr>
          </a:p>
          <a:p>
            <a:pPr marL="182917" lvl="1" defTabSz="483306">
              <a:spcAft>
                <a:spcPts val="529"/>
              </a:spcAft>
            </a:pPr>
            <a:r>
              <a:rPr lang="en-US" sz="2100" dirty="0">
                <a:solidFill>
                  <a:prstClr val="black"/>
                </a:solidFill>
                <a:latin typeface="Arial Narrow" panose="020B0606020202030204" pitchFamily="34" charset="0"/>
                <a:cs typeface="Arial" panose="020B0604020202020204" pitchFamily="34" charset="0"/>
              </a:rPr>
              <a:t>In Zimbabwe, a US $ 3 HIVST kit would result in saving 75 million, while averting around 7000 disability-adjusted life-years over 20 years.</a:t>
            </a:r>
          </a:p>
          <a:p>
            <a:pPr lvl="1" indent="-300389" defTabSz="483306">
              <a:spcAft>
                <a:spcPts val="529"/>
              </a:spcAft>
              <a:buFont typeface="Arial"/>
              <a:buChar char="•"/>
            </a:pPr>
            <a:endParaRPr lang="en-US" sz="2100" dirty="0">
              <a:solidFill>
                <a:prstClr val="black"/>
              </a:solidFill>
              <a:latin typeface="Arial" panose="020B0604020202020204" pitchFamily="34" charset="0"/>
              <a:cs typeface="Arial" panose="020B0604020202020204" pitchFamily="34" charset="0"/>
            </a:endParaRPr>
          </a:p>
          <a:p>
            <a:pPr marL="182917" lvl="1" defTabSz="483306">
              <a:spcAft>
                <a:spcPts val="529"/>
              </a:spcAft>
            </a:pPr>
            <a:endParaRPr lang="en-US" sz="2100" dirty="0">
              <a:solidFill>
                <a:prstClr val="black"/>
              </a:solidFill>
              <a:latin typeface="Arial" panose="020B0604020202020204" pitchFamily="34" charset="0"/>
              <a:cs typeface="Arial" panose="020B0604020202020204" pitchFamily="34" charset="0"/>
            </a:endParaRPr>
          </a:p>
          <a:p>
            <a:r>
              <a:rPr lang="en-US" sz="1300" dirty="0"/>
              <a:t>There may be segmented market possibilities as well: might be worth a mention that there may be segmented market possibilities: a targeted public option; a private sector option; a subsidized private sector option (not unlike condoms..). it likely won't be a one-size fits all in every country.</a:t>
            </a:r>
            <a:endParaRPr lang="en-US" dirty="0"/>
          </a:p>
        </p:txBody>
      </p:sp>
      <p:sp>
        <p:nvSpPr>
          <p:cNvPr id="4" name="Slide Number Placeholder 3"/>
          <p:cNvSpPr>
            <a:spLocks noGrp="1"/>
          </p:cNvSpPr>
          <p:nvPr>
            <p:ph type="sldNum" sz="quarter" idx="10"/>
          </p:nvPr>
        </p:nvSpPr>
        <p:spPr/>
        <p:txBody>
          <a:bodyPr/>
          <a:lstStyle/>
          <a:p>
            <a:fld id="{5D14B998-26FC-488D-9C48-A567C45B8DD5}" type="slidenum">
              <a:rPr lang="en-GB" smtClean="0"/>
              <a:t>14</a:t>
            </a:fld>
            <a:endParaRPr lang="en-GB"/>
          </a:p>
        </p:txBody>
      </p:sp>
    </p:spTree>
    <p:extLst>
      <p:ext uri="{BB962C8B-B14F-4D97-AF65-F5344CB8AC3E}">
        <p14:creationId xmlns:p14="http://schemas.microsoft.com/office/powerpoint/2010/main" val="59576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sz="1300" dirty="0"/>
              <a:t>There is limited evidence, but one compelling trial did demonstrate that with a proactive approach of using home-based ART there was an increase in linkage. </a:t>
            </a:r>
          </a:p>
          <a:p>
            <a:endParaRPr lang="en-US" sz="1300" dirty="0"/>
          </a:p>
          <a:p>
            <a:r>
              <a:rPr lang="en-US" sz="1300" dirty="0"/>
              <a:t>While there is a research gap, this may not be a deal breaker; a lot of other self diagnostics exist (</a:t>
            </a:r>
            <a:r>
              <a:rPr lang="en-US" sz="1300" dirty="0" err="1"/>
              <a:t>preg</a:t>
            </a:r>
            <a:r>
              <a:rPr lang="en-US" sz="1300" dirty="0"/>
              <a:t> tests, diabetic monitoring </a:t>
            </a:r>
            <a:r>
              <a:rPr lang="en-US" sz="1300" dirty="0" err="1"/>
              <a:t>etc</a:t>
            </a:r>
            <a:r>
              <a:rPr lang="en-US" sz="1300" dirty="0"/>
              <a:t>) without worrying too much about linkage. However, systems should be integrated to allow and support linkage (e.g.  </a:t>
            </a:r>
            <a:r>
              <a:rPr lang="en-US" sz="1300" dirty="0" err="1"/>
              <a:t>OraQuick</a:t>
            </a:r>
            <a:r>
              <a:rPr lang="en-US" sz="1300" dirty="0"/>
              <a:t>) - call in lines, counselor referrals, instructions that include benefits of early </a:t>
            </a:r>
            <a:r>
              <a:rPr lang="en-US" sz="1300" dirty="0" err="1"/>
              <a:t>tx</a:t>
            </a:r>
            <a:r>
              <a:rPr lang="en-US" sz="1300" dirty="0"/>
              <a:t>, etc.</a:t>
            </a:r>
          </a:p>
          <a:p>
            <a:r>
              <a:rPr lang="en-US" dirty="0" smtClean="0"/>
              <a:t/>
            </a:r>
            <a:br>
              <a:rPr lang="en-US" dirty="0" smtClean="0"/>
            </a:br>
            <a:endParaRPr lang="en-GB" i="1" dirty="0"/>
          </a:p>
        </p:txBody>
      </p:sp>
      <p:sp>
        <p:nvSpPr>
          <p:cNvPr id="4" name="Slide Number Placeholder 3"/>
          <p:cNvSpPr>
            <a:spLocks noGrp="1"/>
          </p:cNvSpPr>
          <p:nvPr>
            <p:ph type="sldNum" sz="quarter" idx="10"/>
          </p:nvPr>
        </p:nvSpPr>
        <p:spPr/>
        <p:txBody>
          <a:bodyPr/>
          <a:lstStyle/>
          <a:p>
            <a:fld id="{4F9F2281-D54C-B443-BE8F-7879853404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4259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Adverse events while</a:t>
            </a:r>
            <a:r>
              <a:rPr lang="en-GB" baseline="0" dirty="0" smtClean="0"/>
              <a:t> no published reports of serious adverse events, there are some reports emerging though few. However, the monitoring and reporting systems need to be implemented to assess this.</a:t>
            </a:r>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16</a:t>
            </a:fld>
            <a:endParaRPr lang="en-GB"/>
          </a:p>
        </p:txBody>
      </p:sp>
    </p:spTree>
    <p:extLst>
      <p:ext uri="{BB962C8B-B14F-4D97-AF65-F5344CB8AC3E}">
        <p14:creationId xmlns:p14="http://schemas.microsoft.com/office/powerpoint/2010/main" val="137476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what’s next –WHO and partners</a:t>
            </a:r>
            <a:r>
              <a:rPr lang="en-GB" baseline="0" dirty="0" smtClean="0"/>
              <a:t> part of the UNITAID STAR project will be starting the largest study on HIV self-testing very soon. This project will be conducting implementation science that will fill in knowledge gaps, inform guideline development and policy change and shape the market so that low cost products can become widely available. </a:t>
            </a:r>
          </a:p>
          <a:p>
            <a:endParaRPr lang="en-GB" baseline="0" dirty="0" smtClean="0"/>
          </a:p>
          <a:p>
            <a:r>
              <a:rPr lang="en-GB" baseline="0" dirty="0" smtClean="0"/>
              <a:t>But while I am highlighting this I also want to </a:t>
            </a:r>
            <a:r>
              <a:rPr lang="en-GB" baseline="0" dirty="0" smtClean="0"/>
              <a:t>give a shout out the expert level meeting we had yesterday where we heard a lot of positive and promising results. All this work and collaborating together will </a:t>
            </a:r>
            <a:r>
              <a:rPr lang="en-GB" baseline="0" dirty="0" smtClean="0"/>
              <a:t>be critical for WHO guidance and filling knowledge gaps.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17</a:t>
            </a:fld>
            <a:endParaRPr lang="en-GB"/>
          </a:p>
        </p:txBody>
      </p:sp>
    </p:spTree>
    <p:extLst>
      <p:ext uri="{BB962C8B-B14F-4D97-AF65-F5344CB8AC3E}">
        <p14:creationId xmlns:p14="http://schemas.microsoft.com/office/powerpoint/2010/main" val="222025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GB" dirty="0" smtClean="0"/>
              <a:t>Click centre image for video link</a:t>
            </a:r>
          </a:p>
          <a:p>
            <a:endParaRPr lang="en-US" dirty="0"/>
          </a:p>
        </p:txBody>
      </p:sp>
      <p:sp>
        <p:nvSpPr>
          <p:cNvPr id="4" name="Slide Number Placeholder 3"/>
          <p:cNvSpPr>
            <a:spLocks noGrp="1"/>
          </p:cNvSpPr>
          <p:nvPr>
            <p:ph type="sldNum" sz="quarter" idx="10"/>
          </p:nvPr>
        </p:nvSpPr>
        <p:spPr/>
        <p:txBody>
          <a:bodyPr/>
          <a:lstStyle/>
          <a:p>
            <a:fld id="{67F7A583-3981-4284-AA4A-11ED7C95BE71}" type="slidenum">
              <a:rPr lang="en-GB" smtClean="0"/>
              <a:t>18</a:t>
            </a:fld>
            <a:endParaRPr lang="en-GB" dirty="0"/>
          </a:p>
        </p:txBody>
      </p:sp>
    </p:spTree>
    <p:extLst>
      <p:ext uri="{BB962C8B-B14F-4D97-AF65-F5344CB8AC3E}">
        <p14:creationId xmlns:p14="http://schemas.microsoft.com/office/powerpoint/2010/main" val="130229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spcBef>
                <a:spcPts val="0"/>
              </a:spcBef>
              <a:spcAft>
                <a:spcPts val="1500"/>
              </a:spcAft>
              <a:buNone/>
            </a:pPr>
            <a:r>
              <a:rPr lang="en-US" sz="1400" dirty="0" smtClean="0">
                <a:latin typeface="Arial Narrow" panose="020B0606020202030204" pitchFamily="34" charset="0"/>
                <a:cs typeface="Calibri"/>
              </a:rPr>
              <a:t>Current HIV testing services not enough to get to 90.  </a:t>
            </a:r>
            <a:r>
              <a:rPr lang="en-US" sz="1400" b="1" dirty="0" smtClean="0">
                <a:latin typeface="Arial Narrow" panose="020B0606020202030204" pitchFamily="34" charset="0"/>
                <a:cs typeface="Calibri"/>
              </a:rPr>
              <a:t>HIVST may be valuable for reaching 1</a:t>
            </a:r>
            <a:r>
              <a:rPr lang="en-US" sz="1400" b="1" baseline="30000" dirty="0" smtClean="0">
                <a:latin typeface="Arial Narrow" panose="020B0606020202030204" pitchFamily="34" charset="0"/>
                <a:cs typeface="Calibri"/>
              </a:rPr>
              <a:t>st</a:t>
            </a:r>
            <a:r>
              <a:rPr lang="en-US" sz="1400" b="1" dirty="0" smtClean="0">
                <a:latin typeface="Arial Narrow" panose="020B0606020202030204" pitchFamily="34" charset="0"/>
                <a:cs typeface="Calibri"/>
              </a:rPr>
              <a:t> 90 as a way to create demand for </a:t>
            </a:r>
            <a:r>
              <a:rPr lang="en-US" sz="1400" b="1" u="sng" dirty="0" smtClean="0">
                <a:latin typeface="Arial Narrow" panose="020B0606020202030204" pitchFamily="34" charset="0"/>
                <a:cs typeface="Calibri"/>
              </a:rPr>
              <a:t>not substitute </a:t>
            </a:r>
            <a:r>
              <a:rPr lang="en-US" sz="1400" dirty="0" smtClean="0">
                <a:latin typeface="Arial Narrow" panose="020B0606020202030204" pitchFamily="34" charset="0"/>
                <a:cs typeface="Calibri"/>
              </a:rPr>
              <a:t>of HIV testing.</a:t>
            </a:r>
          </a:p>
          <a:p>
            <a:pPr marL="0" indent="0">
              <a:spcBef>
                <a:spcPts val="0"/>
              </a:spcBef>
              <a:spcAft>
                <a:spcPts val="1500"/>
              </a:spcAft>
              <a:buNone/>
            </a:pPr>
            <a:endParaRPr lang="en-US" sz="1400" dirty="0" smtClean="0">
              <a:latin typeface="Arial Narrow" panose="020B0606020202030204" pitchFamily="34" charset="0"/>
              <a:cs typeface="Calibri"/>
            </a:endParaRPr>
          </a:p>
          <a:p>
            <a:pPr marL="0" indent="0">
              <a:spcBef>
                <a:spcPts val="0"/>
              </a:spcBef>
              <a:spcAft>
                <a:spcPts val="1500"/>
              </a:spcAft>
              <a:buNone/>
            </a:pPr>
            <a:r>
              <a:rPr lang="en-US" sz="1400" dirty="0" smtClean="0">
                <a:latin typeface="Arial Narrow" panose="020B0606020202030204" pitchFamily="34" charset="0"/>
                <a:cs typeface="Calibri"/>
              </a:rPr>
              <a:t>Self-testing is </a:t>
            </a:r>
            <a:r>
              <a:rPr lang="en-US" sz="1400" b="1" u="sng" dirty="0" smtClean="0">
                <a:latin typeface="Arial Narrow" panose="020B0606020202030204" pitchFamily="34" charset="0"/>
                <a:cs typeface="Calibri"/>
              </a:rPr>
              <a:t>not new.</a:t>
            </a:r>
            <a:r>
              <a:rPr lang="en-US" sz="1400" b="1" u="none" dirty="0" smtClean="0">
                <a:latin typeface="Arial Narrow" panose="020B0606020202030204" pitchFamily="34" charset="0"/>
                <a:cs typeface="Calibri"/>
              </a:rPr>
              <a:t> </a:t>
            </a:r>
            <a:endParaRPr lang="en-US" sz="1400" b="1" u="none" dirty="0" smtClean="0">
              <a:latin typeface="Arial Narrow" panose="020B0606020202030204" pitchFamily="34" charset="0"/>
              <a:cs typeface="Calibri"/>
            </a:endParaRPr>
          </a:p>
          <a:p>
            <a:pPr marL="0" indent="0">
              <a:spcBef>
                <a:spcPts val="0"/>
              </a:spcBef>
              <a:spcAft>
                <a:spcPts val="1500"/>
              </a:spcAft>
              <a:buNone/>
            </a:pPr>
            <a:endParaRPr lang="en-US" sz="1400" b="1" dirty="0" smtClean="0">
              <a:latin typeface="Arial Narrow" panose="020B0606020202030204" pitchFamily="34" charset="0"/>
              <a:cs typeface="Calibri"/>
            </a:endParaRPr>
          </a:p>
          <a:p>
            <a:pPr marL="0" indent="0">
              <a:spcBef>
                <a:spcPts val="0"/>
              </a:spcBef>
              <a:spcAft>
                <a:spcPts val="1500"/>
              </a:spcAft>
              <a:buNone/>
            </a:pPr>
            <a:r>
              <a:rPr lang="en-US" sz="1400" b="1" dirty="0" smtClean="0">
                <a:latin typeface="Arial Narrow" panose="020B0606020202030204" pitchFamily="34" charset="0"/>
                <a:cs typeface="Calibri"/>
              </a:rPr>
              <a:t>Public health response lags behind public demand—and we need to catch up. Please like and informal</a:t>
            </a:r>
            <a:r>
              <a:rPr lang="en-US" sz="1400" b="1" baseline="0" dirty="0" smtClean="0">
                <a:latin typeface="Arial Narrow" panose="020B0606020202030204" pitchFamily="34" charset="0"/>
                <a:cs typeface="Calibri"/>
              </a:rPr>
              <a:t> and formal use appears to be increasing. So what can we do about this:</a:t>
            </a:r>
            <a:endParaRPr lang="en-US" sz="1400" b="1" dirty="0" smtClean="0">
              <a:latin typeface="Arial Narrow" panose="020B0606020202030204" pitchFamily="34" charset="0"/>
              <a:cs typeface="Calibri"/>
            </a:endParaRPr>
          </a:p>
          <a:p>
            <a:pPr marL="0" indent="0">
              <a:spcBef>
                <a:spcPts val="0"/>
              </a:spcBef>
              <a:spcAft>
                <a:spcPts val="1500"/>
              </a:spcAft>
              <a:buNone/>
            </a:pPr>
            <a:endParaRPr lang="en-US" sz="1400" b="1" dirty="0" smtClean="0">
              <a:latin typeface="Arial Narrow" panose="020B0606020202030204" pitchFamily="34" charset="0"/>
              <a:cs typeface="Calibri"/>
            </a:endParaRPr>
          </a:p>
          <a:p>
            <a:pPr marL="0" indent="0">
              <a:spcBef>
                <a:spcPts val="0"/>
              </a:spcBef>
              <a:spcAft>
                <a:spcPts val="1500"/>
              </a:spcAft>
              <a:buNone/>
            </a:pPr>
            <a:r>
              <a:rPr lang="en-US" sz="1400" b="1" dirty="0" smtClean="0">
                <a:latin typeface="Arial Narrow" panose="020B0606020202030204" pitchFamily="34" charset="0"/>
                <a:cs typeface="Calibri"/>
              </a:rPr>
              <a:t>1. WHO guidance is on the way !</a:t>
            </a:r>
          </a:p>
          <a:p>
            <a:pPr marL="0" indent="0">
              <a:spcBef>
                <a:spcPts val="0"/>
              </a:spcBef>
              <a:spcAft>
                <a:spcPts val="1500"/>
              </a:spcAft>
              <a:buNone/>
            </a:pPr>
            <a:endParaRPr lang="en-US" sz="1400" b="1" dirty="0" smtClean="0">
              <a:latin typeface="Arial Narrow" panose="020B0606020202030204" pitchFamily="34" charset="0"/>
              <a:cs typeface="Calibri"/>
            </a:endParaRPr>
          </a:p>
          <a:p>
            <a:pPr marL="0" indent="0">
              <a:spcBef>
                <a:spcPts val="0"/>
              </a:spcBef>
              <a:spcAft>
                <a:spcPts val="1500"/>
              </a:spcAft>
              <a:buNone/>
            </a:pPr>
            <a:r>
              <a:rPr lang="en-US" sz="1400" b="1" dirty="0" smtClean="0">
                <a:latin typeface="Arial Narrow" panose="020B0606020202030204" pitchFamily="34" charset="0"/>
                <a:cs typeface="Calibri"/>
              </a:rPr>
              <a:t>2. </a:t>
            </a:r>
            <a:r>
              <a:rPr lang="en-US" sz="1400" b="1" dirty="0" smtClean="0">
                <a:latin typeface="Arial Narrow" panose="020B0606020202030204" pitchFamily="34" charset="0"/>
                <a:cs typeface="Calibri"/>
              </a:rPr>
              <a:t>Get going! Use </a:t>
            </a:r>
            <a:r>
              <a:rPr lang="en-US" sz="1400" b="1" dirty="0" smtClean="0">
                <a:latin typeface="Arial Narrow" panose="020B0606020202030204" pitchFamily="34" charset="0"/>
                <a:cs typeface="Calibri"/>
              </a:rPr>
              <a:t>what we have </a:t>
            </a:r>
            <a:r>
              <a:rPr lang="en-US" sz="1400" b="1" dirty="0" smtClean="0">
                <a:latin typeface="Arial Narrow" panose="020B0606020202030204" pitchFamily="34" charset="0"/>
                <a:cs typeface="Calibri"/>
              </a:rPr>
              <a:t>today</a:t>
            </a:r>
            <a:r>
              <a:rPr lang="en-US" sz="1400" b="0" baseline="0" dirty="0" smtClean="0">
                <a:latin typeface="Arial Narrow" panose="020B0606020202030204" pitchFamily="34" charset="0"/>
                <a:cs typeface="Calibri"/>
              </a:rPr>
              <a:t> </a:t>
            </a:r>
            <a:r>
              <a:rPr lang="en-US" sz="1400" baseline="0" dirty="0" smtClean="0">
                <a:latin typeface="Arial Narrow" panose="020B0606020202030204" pitchFamily="34" charset="0"/>
                <a:cs typeface="Calibri"/>
              </a:rPr>
              <a:t>and </a:t>
            </a:r>
            <a:r>
              <a:rPr lang="en-US" sz="1400" dirty="0" smtClean="0">
                <a:latin typeface="Arial Narrow" panose="020B0606020202030204" pitchFamily="34" charset="0"/>
                <a:cs typeface="Calibri"/>
              </a:rPr>
              <a:t>urgently </a:t>
            </a:r>
            <a:r>
              <a:rPr lang="en-US" sz="1400" dirty="0" smtClean="0">
                <a:latin typeface="Arial Narrow" panose="020B0606020202030204" pitchFamily="34" charset="0"/>
                <a:cs typeface="Calibri"/>
              </a:rPr>
              <a:t>work toward quality assured, WHO </a:t>
            </a:r>
            <a:r>
              <a:rPr lang="en-US" sz="1400" dirty="0" err="1" smtClean="0">
                <a:latin typeface="Arial Narrow" panose="020B0606020202030204" pitchFamily="34" charset="0"/>
                <a:cs typeface="Calibri"/>
              </a:rPr>
              <a:t>PQed</a:t>
            </a:r>
            <a:r>
              <a:rPr lang="en-US" sz="1400" dirty="0" smtClean="0">
                <a:latin typeface="Arial Narrow" panose="020B0606020202030204" pitchFamily="34" charset="0"/>
                <a:cs typeface="Calibri"/>
              </a:rPr>
              <a:t>, low cost products for resource limited settings &amp; pops who can benefit most.</a:t>
            </a:r>
          </a:p>
          <a:p>
            <a:pPr marL="0" indent="0">
              <a:spcBef>
                <a:spcPts val="0"/>
              </a:spcBef>
              <a:spcAft>
                <a:spcPts val="1500"/>
              </a:spcAft>
              <a:buNone/>
            </a:pPr>
            <a:endParaRPr lang="en-US" sz="1400" dirty="0" smtClean="0">
              <a:latin typeface="Arial Narrow" panose="020B0606020202030204" pitchFamily="34" charset="0"/>
              <a:cs typeface="Calibri"/>
            </a:endParaRPr>
          </a:p>
          <a:p>
            <a:pPr marL="0" indent="0">
              <a:spcBef>
                <a:spcPts val="0"/>
              </a:spcBef>
              <a:spcAft>
                <a:spcPts val="1500"/>
              </a:spcAft>
              <a:buNone/>
            </a:pPr>
            <a:r>
              <a:rPr lang="en-US" sz="1400" b="1" dirty="0" smtClean="0">
                <a:latin typeface="Arial Narrow" panose="020B0606020202030204" pitchFamily="34" charset="0"/>
                <a:cs typeface="Calibri"/>
              </a:rPr>
              <a:t>3. Think big. </a:t>
            </a:r>
            <a:r>
              <a:rPr lang="en-US" sz="1400" dirty="0" smtClean="0">
                <a:latin typeface="Arial Narrow" panose="020B0606020202030204" pitchFamily="34" charset="0"/>
                <a:cs typeface="Calibri"/>
              </a:rPr>
              <a:t>We need visionaries &amp; champions, to stimulate technological advances, better tests &amp; innovations in implementation  </a:t>
            </a:r>
          </a:p>
          <a:p>
            <a:pPr>
              <a:spcAft>
                <a:spcPts val="1586"/>
              </a:spcAft>
            </a:pPr>
            <a:endParaRPr lang="en-US" sz="1300" dirty="0">
              <a:latin typeface="Arial Narrow" panose="020B0606020202030204" pitchFamily="34" charset="0"/>
              <a:cs typeface="Calibri"/>
            </a:endParaRPr>
          </a:p>
        </p:txBody>
      </p:sp>
      <p:sp>
        <p:nvSpPr>
          <p:cNvPr id="4" name="Slide Number Placeholder 3"/>
          <p:cNvSpPr>
            <a:spLocks noGrp="1"/>
          </p:cNvSpPr>
          <p:nvPr>
            <p:ph type="sldNum" sz="quarter" idx="10"/>
          </p:nvPr>
        </p:nvSpPr>
        <p:spPr/>
        <p:txBody>
          <a:bodyPr/>
          <a:lstStyle/>
          <a:p>
            <a:fld id="{0D60241F-CDE5-E744-9DB8-75DA733D62B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9476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spcAft>
                <a:spcPts val="529"/>
              </a:spcAft>
            </a:pPr>
            <a:r>
              <a:rPr lang="en-GB" sz="2200" b="1" dirty="0" smtClean="0">
                <a:latin typeface="Arial Narrow" panose="020B0606020202030204" pitchFamily="34" charset="0"/>
                <a:cs typeface="Arial" panose="020B0604020202020204" pitchFamily="34" charset="0"/>
              </a:rPr>
              <a:t>Many discussions have already taken place this week</a:t>
            </a:r>
            <a:r>
              <a:rPr lang="en-GB" sz="2200" b="1" baseline="0" dirty="0" smtClean="0">
                <a:latin typeface="Arial Narrow" panose="020B0606020202030204" pitchFamily="34" charset="0"/>
                <a:cs typeface="Arial" panose="020B0604020202020204" pitchFamily="34" charset="0"/>
              </a:rPr>
              <a:t> and will continue to take place this week, about the </a:t>
            </a:r>
            <a:r>
              <a:rPr lang="en-GB" sz="2200" b="1" dirty="0" smtClean="0">
                <a:latin typeface="Arial Narrow" panose="020B0606020202030204" pitchFamily="34" charset="0"/>
                <a:cs typeface="Arial" panose="020B0604020202020204" pitchFamily="34" charset="0"/>
              </a:rPr>
              <a:t>UN </a:t>
            </a:r>
            <a:r>
              <a:rPr lang="en-GB" sz="2200" b="1" dirty="0">
                <a:latin typeface="Arial Narrow" panose="020B0606020202030204" pitchFamily="34" charset="0"/>
                <a:cs typeface="Arial" panose="020B0604020202020204" pitchFamily="34" charset="0"/>
              </a:rPr>
              <a:t>90’90’90 </a:t>
            </a:r>
            <a:r>
              <a:rPr lang="en-GB" sz="2200" b="1" dirty="0" smtClean="0">
                <a:latin typeface="Arial Narrow" panose="020B0606020202030204" pitchFamily="34" charset="0"/>
                <a:cs typeface="Arial" panose="020B0604020202020204" pitchFamily="34" charset="0"/>
              </a:rPr>
              <a:t>goals. </a:t>
            </a:r>
          </a:p>
          <a:p>
            <a:pPr>
              <a:spcAft>
                <a:spcPts val="529"/>
              </a:spcAft>
            </a:pPr>
            <a:endParaRPr lang="en-GB" sz="2200" b="1" dirty="0" smtClean="0">
              <a:latin typeface="Arial Narrow" panose="020B0606020202030204" pitchFamily="34" charset="0"/>
              <a:cs typeface="Arial" panose="020B0604020202020204" pitchFamily="34" charset="0"/>
            </a:endParaRPr>
          </a:p>
          <a:p>
            <a:pPr>
              <a:spcAft>
                <a:spcPts val="529"/>
              </a:spcAft>
            </a:pPr>
            <a:r>
              <a:rPr lang="en-GB" sz="2200" b="1" dirty="0" smtClean="0">
                <a:latin typeface="Arial Narrow" panose="020B0606020202030204" pitchFamily="34" charset="0"/>
                <a:cs typeface="Arial" panose="020B0604020202020204" pitchFamily="34" charset="0"/>
              </a:rPr>
              <a:t>In </a:t>
            </a:r>
            <a:r>
              <a:rPr lang="en-GB" sz="2200" b="1" dirty="0">
                <a:latin typeface="Arial Narrow" panose="020B0606020202030204" pitchFamily="34" charset="0"/>
                <a:cs typeface="Arial" panose="020B0604020202020204" pitchFamily="34" charset="0"/>
              </a:rPr>
              <a:t>terms of testing and self-testing the </a:t>
            </a:r>
            <a:r>
              <a:rPr lang="en-GB" sz="2200" b="1" dirty="0" smtClean="0">
                <a:latin typeface="Arial Narrow" panose="020B0606020202030204" pitchFamily="34" charset="0"/>
                <a:cs typeface="Arial" panose="020B0604020202020204" pitchFamily="34" charset="0"/>
              </a:rPr>
              <a:t>focus is on</a:t>
            </a:r>
            <a:r>
              <a:rPr lang="en-GB" sz="2200" b="1" baseline="0" dirty="0" smtClean="0">
                <a:latin typeface="Arial Narrow" panose="020B0606020202030204" pitchFamily="34" charset="0"/>
                <a:cs typeface="Arial" panose="020B0604020202020204" pitchFamily="34" charset="0"/>
              </a:rPr>
              <a:t> the </a:t>
            </a:r>
            <a:r>
              <a:rPr lang="en-GB" sz="2200" b="1" dirty="0" smtClean="0">
                <a:latin typeface="Arial Narrow" panose="020B0606020202030204" pitchFamily="34" charset="0"/>
                <a:cs typeface="Arial" panose="020B0604020202020204" pitchFamily="34" charset="0"/>
              </a:rPr>
              <a:t>1</a:t>
            </a:r>
            <a:r>
              <a:rPr lang="en-GB" sz="2200" b="1" baseline="30000" dirty="0" smtClean="0">
                <a:latin typeface="Arial Narrow" panose="020B0606020202030204" pitchFamily="34" charset="0"/>
                <a:cs typeface="Arial" panose="020B0604020202020204" pitchFamily="34" charset="0"/>
              </a:rPr>
              <a:t>st</a:t>
            </a:r>
            <a:r>
              <a:rPr lang="en-GB" sz="2200" b="1" dirty="0" smtClean="0">
                <a:latin typeface="Arial Narrow" panose="020B0606020202030204" pitchFamily="34" charset="0"/>
                <a:cs typeface="Arial" panose="020B0604020202020204" pitchFamily="34" charset="0"/>
              </a:rPr>
              <a:t> </a:t>
            </a:r>
            <a:r>
              <a:rPr lang="en-GB" sz="2200" b="1" dirty="0">
                <a:latin typeface="Arial Narrow" panose="020B0606020202030204" pitchFamily="34" charset="0"/>
                <a:cs typeface="Arial" panose="020B0604020202020204" pitchFamily="34" charset="0"/>
              </a:rPr>
              <a:t>90, diagnosing 90% of people with HIV. </a:t>
            </a:r>
            <a:endParaRPr lang="en-GB" sz="2200" b="1" dirty="0" smtClean="0">
              <a:latin typeface="Arial Narrow" panose="020B0606020202030204" pitchFamily="34" charset="0"/>
              <a:cs typeface="Arial" panose="020B0604020202020204" pitchFamily="34" charset="0"/>
            </a:endParaRPr>
          </a:p>
          <a:p>
            <a:pPr>
              <a:spcAft>
                <a:spcPts val="529"/>
              </a:spcAft>
            </a:pPr>
            <a:endParaRPr lang="en-GB" sz="2200" b="1" dirty="0" smtClean="0">
              <a:latin typeface="Arial Narrow" panose="020B0606020202030204" pitchFamily="34" charset="0"/>
              <a:cs typeface="Arial" panose="020B0604020202020204" pitchFamily="34" charset="0"/>
            </a:endParaRPr>
          </a:p>
          <a:p>
            <a:pPr>
              <a:spcAft>
                <a:spcPts val="529"/>
              </a:spcAft>
            </a:pPr>
            <a:r>
              <a:rPr lang="en-GB" sz="2200" b="1" dirty="0" smtClean="0">
                <a:latin typeface="Arial Narrow" panose="020B0606020202030204" pitchFamily="34" charset="0"/>
                <a:cs typeface="Arial" panose="020B0604020202020204" pitchFamily="34" charset="0"/>
              </a:rPr>
              <a:t>Many </a:t>
            </a:r>
            <a:r>
              <a:rPr lang="en-GB" sz="2200" b="1" dirty="0">
                <a:latin typeface="Arial Narrow" panose="020B0606020202030204" pitchFamily="34" charset="0"/>
                <a:cs typeface="Arial" panose="020B0604020202020204" pitchFamily="34" charset="0"/>
              </a:rPr>
              <a:t>have described this first 90 as the most difficult of all the 90s—as </a:t>
            </a:r>
            <a:r>
              <a:rPr lang="en-GB" sz="2200" b="1" dirty="0" smtClean="0">
                <a:latin typeface="Arial Narrow" panose="020B0606020202030204" pitchFamily="34" charset="0"/>
                <a:cs typeface="Arial" panose="020B0604020202020204" pitchFamily="34" charset="0"/>
              </a:rPr>
              <a:t>it is estimated </a:t>
            </a:r>
            <a:r>
              <a:rPr lang="en-GB" sz="2200" b="1" dirty="0">
                <a:latin typeface="Arial Narrow" panose="020B0606020202030204" pitchFamily="34" charset="0"/>
                <a:cs typeface="Arial" panose="020B0604020202020204" pitchFamily="34" charset="0"/>
              </a:rPr>
              <a:t>that </a:t>
            </a:r>
            <a:r>
              <a:rPr lang="en-GB" sz="2200" b="1" dirty="0" smtClean="0">
                <a:latin typeface="Arial Narrow" panose="020B0606020202030204" pitchFamily="34" charset="0"/>
                <a:cs typeface="Arial" panose="020B0604020202020204" pitchFamily="34" charset="0"/>
              </a:rPr>
              <a:t>just </a:t>
            </a:r>
            <a:r>
              <a:rPr lang="en-GB" sz="2200" b="1" dirty="0">
                <a:latin typeface="Arial Narrow" panose="020B0606020202030204" pitchFamily="34" charset="0"/>
                <a:cs typeface="Arial" panose="020B0604020202020204" pitchFamily="34" charset="0"/>
              </a:rPr>
              <a:t>under half of all people with HIV do not know their </a:t>
            </a:r>
            <a:r>
              <a:rPr lang="en-GB" sz="2200" b="1" dirty="0" smtClean="0">
                <a:latin typeface="Arial Narrow" panose="020B0606020202030204" pitchFamily="34" charset="0"/>
                <a:cs typeface="Arial" panose="020B0604020202020204" pitchFamily="34" charset="0"/>
              </a:rPr>
              <a:t>status.</a:t>
            </a:r>
            <a:r>
              <a:rPr lang="en-GB" sz="2200" b="1" baseline="0" dirty="0" smtClean="0">
                <a:latin typeface="Arial Narrow" panose="020B0606020202030204" pitchFamily="34" charset="0"/>
                <a:cs typeface="Arial" panose="020B0604020202020204" pitchFamily="34" charset="0"/>
              </a:rPr>
              <a:t> Presently, we are facing </a:t>
            </a:r>
            <a:r>
              <a:rPr lang="en-GB" sz="2200" b="1" dirty="0" smtClean="0">
                <a:latin typeface="Arial Narrow" panose="020B0606020202030204" pitchFamily="34" charset="0"/>
                <a:cs typeface="Arial" panose="020B0604020202020204" pitchFamily="34" charset="0"/>
              </a:rPr>
              <a:t>many </a:t>
            </a:r>
            <a:r>
              <a:rPr lang="en-GB" sz="2200" b="1" dirty="0">
                <a:latin typeface="Arial Narrow" panose="020B0606020202030204" pitchFamily="34" charset="0"/>
                <a:cs typeface="Arial" panose="020B0604020202020204" pitchFamily="34" charset="0"/>
              </a:rPr>
              <a:t>obstacles to closing this testing </a:t>
            </a:r>
            <a:r>
              <a:rPr lang="en-GB" sz="2200" b="1" dirty="0" smtClean="0">
                <a:latin typeface="Arial Narrow" panose="020B0606020202030204" pitchFamily="34" charset="0"/>
                <a:cs typeface="Arial" panose="020B0604020202020204" pitchFamily="34" charset="0"/>
              </a:rPr>
              <a:t>gap, </a:t>
            </a:r>
            <a:r>
              <a:rPr lang="en-GB" sz="2200" b="1" dirty="0" smtClean="0">
                <a:latin typeface="Arial Narrow" panose="020B0606020202030204" pitchFamily="34" charset="0"/>
                <a:cs typeface="Arial" panose="020B0604020202020204" pitchFamily="34" charset="0"/>
              </a:rPr>
              <a:t>which</a:t>
            </a:r>
            <a:r>
              <a:rPr lang="en-GB" sz="2200" b="1" baseline="0" dirty="0" smtClean="0">
                <a:latin typeface="Arial Narrow" panose="020B0606020202030204" pitchFamily="34" charset="0"/>
                <a:cs typeface="Arial" panose="020B0604020202020204" pitchFamily="34" charset="0"/>
              </a:rPr>
              <a:t> Rachel has touched on, </a:t>
            </a:r>
            <a:r>
              <a:rPr lang="en-GB" sz="2200" b="1" dirty="0" smtClean="0">
                <a:latin typeface="Arial Narrow" panose="020B0606020202030204" pitchFamily="34" charset="0"/>
                <a:cs typeface="Arial" panose="020B0604020202020204" pitchFamily="34" charset="0"/>
              </a:rPr>
              <a:t>including </a:t>
            </a:r>
            <a:r>
              <a:rPr lang="en-GB" sz="2200" b="1" dirty="0">
                <a:latin typeface="Arial Narrow" panose="020B0606020202030204" pitchFamily="34" charset="0"/>
                <a:cs typeface="Arial" panose="020B0604020202020204" pitchFamily="34" charset="0"/>
              </a:rPr>
              <a:t>limited </a:t>
            </a:r>
            <a:r>
              <a:rPr lang="en-GB" sz="2200" b="1" dirty="0" smtClean="0">
                <a:latin typeface="Arial Narrow" panose="020B0606020202030204" pitchFamily="34" charset="0"/>
                <a:cs typeface="Arial" panose="020B0604020202020204" pitchFamily="34" charset="0"/>
              </a:rPr>
              <a:t>and diminishing resources</a:t>
            </a:r>
            <a:r>
              <a:rPr lang="en-GB" sz="2200" b="1" dirty="0">
                <a:latin typeface="Arial Narrow" panose="020B0606020202030204" pitchFamily="34" charset="0"/>
                <a:cs typeface="Arial" panose="020B0604020202020204" pitchFamily="34" charset="0"/>
              </a:rPr>
              <a:t>, reaching underserved populations, poor quality testing with reports of misdiagnosis as high as 10%, and many people continuing to test late and link to ART late. </a:t>
            </a:r>
          </a:p>
          <a:p>
            <a:pPr>
              <a:spcAft>
                <a:spcPts val="529"/>
              </a:spcAft>
            </a:pPr>
            <a:endParaRPr lang="en-GB" sz="2200" b="1" dirty="0">
              <a:latin typeface="Arial Narrow" panose="020B0606020202030204" pitchFamily="34" charset="0"/>
              <a:cs typeface="Arial" panose="020B0604020202020204" pitchFamily="34" charset="0"/>
            </a:endParaRPr>
          </a:p>
          <a:p>
            <a:pPr>
              <a:spcAft>
                <a:spcPts val="529"/>
              </a:spcAft>
            </a:pPr>
            <a:r>
              <a:rPr lang="en-GB" sz="2200" b="1" dirty="0">
                <a:latin typeface="Arial Narrow" panose="020B0606020202030204" pitchFamily="34" charset="0"/>
                <a:cs typeface="Arial" panose="020B0604020202020204" pitchFamily="34" charset="0"/>
              </a:rPr>
              <a:t>To reach the 1</a:t>
            </a:r>
            <a:r>
              <a:rPr lang="en-GB" sz="2200" b="1" baseline="30000" dirty="0">
                <a:latin typeface="Arial Narrow" panose="020B0606020202030204" pitchFamily="34" charset="0"/>
                <a:cs typeface="Arial" panose="020B0604020202020204" pitchFamily="34" charset="0"/>
              </a:rPr>
              <a:t>st</a:t>
            </a:r>
            <a:r>
              <a:rPr lang="en-GB" sz="2200" b="1" dirty="0">
                <a:latin typeface="Arial Narrow" panose="020B0606020202030204" pitchFamily="34" charset="0"/>
                <a:cs typeface="Arial" panose="020B0604020202020204" pitchFamily="34" charset="0"/>
              </a:rPr>
              <a:t> 90 there will be a need for more testing that is both strategic and focused, new approaches to reach those with HIV and undiagnosed and that overcome social, individual, structural and health system barriers and that are designed with linkage to prevention, care and treatment in mind. </a:t>
            </a:r>
            <a:endParaRPr lang="en-GB" sz="2200" b="1" dirty="0" smtClean="0">
              <a:latin typeface="Arial Narrow" panose="020B0606020202030204" pitchFamily="34" charset="0"/>
              <a:cs typeface="Arial" panose="020B0604020202020204" pitchFamily="34" charset="0"/>
            </a:endParaRPr>
          </a:p>
          <a:p>
            <a:pPr>
              <a:spcAft>
                <a:spcPts val="529"/>
              </a:spcAft>
            </a:pPr>
            <a:endParaRPr lang="en-GB" sz="2200" b="1" dirty="0" smtClean="0">
              <a:latin typeface="Arial Narrow" panose="020B0606020202030204" pitchFamily="34" charset="0"/>
              <a:cs typeface="Arial" panose="020B0604020202020204" pitchFamily="34" charset="0"/>
            </a:endParaRPr>
          </a:p>
          <a:p>
            <a:pPr>
              <a:spcAft>
                <a:spcPts val="529"/>
              </a:spcAft>
            </a:pPr>
            <a:r>
              <a:rPr lang="en-GB" sz="2200" b="1" dirty="0" smtClean="0">
                <a:latin typeface="Arial Narrow" panose="020B0606020202030204" pitchFamily="34" charset="0"/>
                <a:cs typeface="Arial" panose="020B0604020202020204" pitchFamily="34" charset="0"/>
              </a:rPr>
              <a:t>Also HIV</a:t>
            </a:r>
            <a:r>
              <a:rPr lang="en-GB" sz="2200" b="1" baseline="0" dirty="0" smtClean="0">
                <a:latin typeface="Arial Narrow" panose="020B0606020202030204" pitchFamily="34" charset="0"/>
                <a:cs typeface="Arial" panose="020B0604020202020204" pitchFamily="34" charset="0"/>
              </a:rPr>
              <a:t> self-testing is increasingly seen as an option as RDTs are widely used and treatment is widely available.</a:t>
            </a:r>
            <a:endParaRPr lang="en-GB" sz="2200" b="1" dirty="0" smtClean="0">
              <a:latin typeface="Arial Narrow" panose="020B0606020202030204" pitchFamily="34" charset="0"/>
              <a:cs typeface="Arial" panose="020B0604020202020204" pitchFamily="34" charset="0"/>
            </a:endParaRPr>
          </a:p>
          <a:p>
            <a:pPr>
              <a:spcAft>
                <a:spcPts val="529"/>
              </a:spcAft>
            </a:pPr>
            <a:endParaRPr lang="en-GB" sz="2200" b="1" dirty="0" smtClean="0">
              <a:latin typeface="Arial Narrow" panose="020B0606020202030204" pitchFamily="34" charset="0"/>
              <a:cs typeface="Arial" panose="020B0604020202020204" pitchFamily="34" charset="0"/>
            </a:endParaRPr>
          </a:p>
          <a:p>
            <a:pPr>
              <a:spcAft>
                <a:spcPts val="529"/>
              </a:spcAft>
            </a:pPr>
            <a:r>
              <a:rPr lang="en-GB" sz="2200" b="1" dirty="0" smtClean="0">
                <a:latin typeface="Arial Narrow" panose="020B0606020202030204" pitchFamily="34" charset="0"/>
                <a:cs typeface="Arial" panose="020B0604020202020204" pitchFamily="34" charset="0"/>
              </a:rPr>
              <a:t>It</a:t>
            </a:r>
            <a:r>
              <a:rPr lang="en-GB" sz="2200" b="1" baseline="0" dirty="0" smtClean="0">
                <a:latin typeface="Arial Narrow" panose="020B0606020202030204" pitchFamily="34" charset="0"/>
                <a:cs typeface="Arial" panose="020B0604020202020204" pitchFamily="34" charset="0"/>
              </a:rPr>
              <a:t> is within this context we are discussing HIV self-testing</a:t>
            </a:r>
            <a:endParaRPr lang="en-GB" sz="2200"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F7A583-3981-4284-AA4A-11ED7C95BE71}" type="slidenum">
              <a:rPr lang="en-GB" smtClean="0"/>
              <a:t>2</a:t>
            </a:fld>
            <a:endParaRPr lang="en-GB" dirty="0"/>
          </a:p>
        </p:txBody>
      </p:sp>
    </p:spTree>
    <p:extLst>
      <p:ext uri="{BB962C8B-B14F-4D97-AF65-F5344CB8AC3E}">
        <p14:creationId xmlns:p14="http://schemas.microsoft.com/office/powerpoint/2010/main" val="242740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sz="1300" dirty="0"/>
              <a:t>Thank you so much for your time.</a:t>
            </a:r>
            <a:endParaRPr lang="en-US" dirty="0"/>
          </a:p>
        </p:txBody>
      </p:sp>
      <p:sp>
        <p:nvSpPr>
          <p:cNvPr id="4" name="Slide Number Placeholder 3"/>
          <p:cNvSpPr>
            <a:spLocks noGrp="1"/>
          </p:cNvSpPr>
          <p:nvPr>
            <p:ph type="sldNum" sz="quarter" idx="10"/>
          </p:nvPr>
        </p:nvSpPr>
        <p:spPr/>
        <p:txBody>
          <a:bodyPr/>
          <a:lstStyle/>
          <a:p>
            <a:fld id="{67F7A583-3981-4284-AA4A-11ED7C95BE71}" type="slidenum">
              <a:rPr lang="en-GB" smtClean="0"/>
              <a:t>20</a:t>
            </a:fld>
            <a:endParaRPr lang="en-GB" dirty="0"/>
          </a:p>
        </p:txBody>
      </p:sp>
    </p:spTree>
    <p:extLst>
      <p:ext uri="{BB962C8B-B14F-4D97-AF65-F5344CB8AC3E}">
        <p14:creationId xmlns:p14="http://schemas.microsoft.com/office/powerpoint/2010/main" val="384354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So in the new consolidated guidelines on HIV testing</a:t>
            </a:r>
            <a:r>
              <a:rPr lang="en-US" baseline="0" dirty="0" smtClean="0"/>
              <a:t> services </a:t>
            </a:r>
            <a:r>
              <a:rPr lang="en-US" baseline="0" dirty="0" smtClean="0"/>
              <a:t>provides technical considerations and a framework for implementing </a:t>
            </a:r>
            <a:r>
              <a:rPr lang="en-US" baseline="0" dirty="0" smtClean="0"/>
              <a:t>self-testing and encourages countries to conduct demonstration projects. </a:t>
            </a:r>
          </a:p>
          <a:p>
            <a:endParaRPr lang="en-US" baseline="0" dirty="0" smtClean="0"/>
          </a:p>
          <a:p>
            <a:r>
              <a:rPr lang="en-US" baseline="0" dirty="0" smtClean="0"/>
              <a:t>WHO currently is planning to develop specific guidance on HIVST in 2016.</a:t>
            </a:r>
          </a:p>
          <a:p>
            <a:endParaRPr lang="en-US" baseline="0" dirty="0" smtClean="0"/>
          </a:p>
          <a:p>
            <a:r>
              <a:rPr lang="en-US" baseline="0" dirty="0" smtClean="0"/>
              <a:t>What I will share with you is a quick background on HIVST, what we know and don’t know and what direction we are going with HIVST.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9F2281-D54C-B443-BE8F-7879853404C1}" type="slidenum">
              <a:rPr lang="en-US" smtClean="0"/>
              <a:t>3</a:t>
            </a:fld>
            <a:endParaRPr lang="en-US" dirty="0"/>
          </a:p>
        </p:txBody>
      </p:sp>
    </p:spTree>
    <p:extLst>
      <p:ext uri="{BB962C8B-B14F-4D97-AF65-F5344CB8AC3E}">
        <p14:creationId xmlns:p14="http://schemas.microsoft.com/office/powerpoint/2010/main" val="184485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r>
              <a:rPr lang="en-GB" sz="1300" dirty="0"/>
              <a:t>In general self-testing describes a process when someone collects his or her specimen, performs a test and interprets his or her test result. </a:t>
            </a:r>
          </a:p>
          <a:p>
            <a:pPr defTabSz="966612"/>
            <a:endParaRPr lang="en-GB" sz="1300" dirty="0"/>
          </a:p>
          <a:p>
            <a:pPr defTabSz="966612"/>
            <a:r>
              <a:rPr lang="en-GB" sz="1300" dirty="0"/>
              <a:t>Self-testing is not new. </a:t>
            </a:r>
            <a:r>
              <a:rPr lang="en-GB" sz="1300" dirty="0" smtClean="0"/>
              <a:t>In fact </a:t>
            </a:r>
            <a:r>
              <a:rPr lang="en-GB" sz="1300" dirty="0"/>
              <a:t>for self-testing for HIV the idea emerged in the mid-1980s very early on in the </a:t>
            </a:r>
            <a:r>
              <a:rPr lang="en-GB" sz="1300" dirty="0" smtClean="0"/>
              <a:t>epidemic;</a:t>
            </a:r>
            <a:r>
              <a:rPr lang="en-GB" sz="1300" baseline="0" dirty="0" smtClean="0"/>
              <a:t> and we have learned from many settings that health workers (including many of the people in this room) have informally self-tested for HIV for sometime. </a:t>
            </a:r>
          </a:p>
          <a:p>
            <a:pPr defTabSz="966612"/>
            <a:endParaRPr lang="en-GB" sz="1300" baseline="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GB" sz="1300" baseline="0" dirty="0" smtClean="0"/>
              <a:t>And many other people have used a self-tested with many of the other widely available self-tests for  </a:t>
            </a:r>
            <a:r>
              <a:rPr lang="en-US" sz="1300" dirty="0" smtClean="0">
                <a:solidFill>
                  <a:prstClr val="black"/>
                </a:solidFill>
                <a:latin typeface="Arial Narrow" panose="020B0606020202030204" pitchFamily="34" charset="0"/>
                <a:cs typeface="Arial" panose="020B0604020202020204" pitchFamily="34" charset="0"/>
              </a:rPr>
              <a:t>various </a:t>
            </a:r>
            <a:r>
              <a:rPr lang="en-US" sz="1300" dirty="0">
                <a:solidFill>
                  <a:prstClr val="black"/>
                </a:solidFill>
                <a:latin typeface="Arial Narrow" panose="020B0606020202030204" pitchFamily="34" charset="0"/>
                <a:cs typeface="Arial" panose="020B0604020202020204" pitchFamily="34" charset="0"/>
              </a:rPr>
              <a:t>conditions, infections, and chronic diseases, many with life altering and potentially devastating implications. </a:t>
            </a:r>
            <a:endParaRPr lang="en-US" sz="1300" dirty="0" smtClean="0">
              <a:solidFill>
                <a:prstClr val="black"/>
              </a:solidFill>
              <a:latin typeface="Arial Narrow" panose="020B0606020202030204" pitchFamily="34" charset="0"/>
              <a:cs typeface="Arial" panose="020B0604020202020204" pitchFamily="34" charset="0"/>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300" dirty="0" smtClean="0">
              <a:solidFill>
                <a:prstClr val="black"/>
              </a:solidFill>
              <a:latin typeface="Arial Narrow" panose="020B0606020202030204" pitchFamily="34" charset="0"/>
              <a:cs typeface="Arial" panose="020B0604020202020204" pitchFamily="34" charset="0"/>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Arial Narrow" panose="020B0606020202030204" pitchFamily="34" charset="0"/>
              <a:cs typeface="Arial" panose="020B0604020202020204" pitchFamily="34" charset="0"/>
            </a:endParaRPr>
          </a:p>
          <a:p>
            <a:pPr defTabSz="966612">
              <a:defRPr/>
            </a:pPr>
            <a:r>
              <a:rPr lang="en-US" sz="1300" dirty="0">
                <a:solidFill>
                  <a:prstClr val="black"/>
                </a:solidFill>
                <a:latin typeface="Arial Narrow" panose="020B0606020202030204" pitchFamily="34" charset="0"/>
                <a:cs typeface="Arial" panose="020B0604020202020204" pitchFamily="34" charset="0"/>
              </a:rPr>
              <a:t>diabetes/glucose monitoring, </a:t>
            </a:r>
          </a:p>
          <a:p>
            <a:pPr defTabSz="966612">
              <a:defRPr/>
            </a:pPr>
            <a:r>
              <a:rPr lang="en-US" sz="1300" dirty="0">
                <a:solidFill>
                  <a:prstClr val="black"/>
                </a:solidFill>
                <a:latin typeface="Arial Narrow" panose="020B0606020202030204" pitchFamily="34" charset="0"/>
                <a:cs typeface="Arial" panose="020B0604020202020204" pitchFamily="34" charset="0"/>
              </a:rPr>
              <a:t>pregnancy, </a:t>
            </a:r>
          </a:p>
          <a:p>
            <a:pPr defTabSz="966612">
              <a:defRPr/>
            </a:pPr>
            <a:r>
              <a:rPr lang="en-US" sz="1300" dirty="0">
                <a:solidFill>
                  <a:prstClr val="black"/>
                </a:solidFill>
                <a:latin typeface="Arial Narrow" panose="020B0606020202030204" pitchFamily="34" charset="0"/>
                <a:cs typeface="Arial" panose="020B0604020202020204" pitchFamily="34" charset="0"/>
              </a:rPr>
              <a:t>glaucoma, </a:t>
            </a:r>
          </a:p>
          <a:p>
            <a:pPr defTabSz="966612">
              <a:defRPr/>
            </a:pPr>
            <a:r>
              <a:rPr lang="en-US" sz="1300" dirty="0">
                <a:solidFill>
                  <a:prstClr val="black"/>
                </a:solidFill>
                <a:latin typeface="Arial Narrow" panose="020B0606020202030204" pitchFamily="34" charset="0"/>
                <a:cs typeface="Arial" panose="020B0604020202020204" pitchFamily="34" charset="0"/>
              </a:rPr>
              <a:t>bowel cancer, </a:t>
            </a:r>
          </a:p>
          <a:p>
            <a:pPr defTabSz="966612">
              <a:defRPr/>
            </a:pPr>
            <a:r>
              <a:rPr lang="en-US" sz="1300" dirty="0">
                <a:solidFill>
                  <a:prstClr val="black"/>
                </a:solidFill>
                <a:latin typeface="Arial Narrow" panose="020B0606020202030204" pitchFamily="34" charset="0"/>
                <a:cs typeface="Arial" panose="020B0604020202020204" pitchFamily="34" charset="0"/>
              </a:rPr>
              <a:t>colon cancer, </a:t>
            </a:r>
          </a:p>
          <a:p>
            <a:pPr defTabSz="966612">
              <a:defRPr/>
            </a:pPr>
            <a:r>
              <a:rPr lang="en-US" sz="1300" dirty="0">
                <a:solidFill>
                  <a:prstClr val="black"/>
                </a:solidFill>
                <a:latin typeface="Arial Narrow" panose="020B0606020202030204" pitchFamily="34" charset="0"/>
                <a:cs typeface="Arial" panose="020B0604020202020204" pitchFamily="34" charset="0"/>
              </a:rPr>
              <a:t>breast cancer &amp; testicular cancer screening, </a:t>
            </a:r>
          </a:p>
          <a:p>
            <a:pPr defTabSz="966612">
              <a:defRPr/>
            </a:pPr>
            <a:r>
              <a:rPr lang="en-US" sz="1300" dirty="0">
                <a:solidFill>
                  <a:prstClr val="black"/>
                </a:solidFill>
                <a:latin typeface="Arial Narrow" panose="020B0606020202030204" pitchFamily="34" charset="0"/>
                <a:cs typeface="Arial" panose="020B0604020202020204" pitchFamily="34" charset="0"/>
              </a:rPr>
              <a:t>urinary tract &amp; liver function, </a:t>
            </a:r>
          </a:p>
          <a:p>
            <a:pPr defTabSz="966612">
              <a:defRPr/>
            </a:pPr>
            <a:r>
              <a:rPr lang="en-US" sz="1300" dirty="0">
                <a:solidFill>
                  <a:prstClr val="black"/>
                </a:solidFill>
                <a:latin typeface="Arial Narrow" panose="020B0606020202030204" pitchFamily="34" charset="0"/>
                <a:cs typeface="Arial" panose="020B0604020202020204" pitchFamily="34" charset="0"/>
              </a:rPr>
              <a:t>malaria, </a:t>
            </a:r>
          </a:p>
          <a:p>
            <a:pPr defTabSz="966612">
              <a:defRPr/>
            </a:pPr>
            <a:r>
              <a:rPr lang="en-US" sz="1300" dirty="0">
                <a:solidFill>
                  <a:prstClr val="black"/>
                </a:solidFill>
                <a:latin typeface="Arial Narrow" panose="020B0606020202030204" pitchFamily="34" charset="0"/>
                <a:cs typeface="Arial" panose="020B0604020202020204" pitchFamily="34" charset="0"/>
              </a:rPr>
              <a:t>STIs, </a:t>
            </a:r>
          </a:p>
          <a:p>
            <a:pPr defTabSz="966612">
              <a:defRPr/>
            </a:pPr>
            <a:r>
              <a:rPr lang="en-US" sz="1300" dirty="0">
                <a:solidFill>
                  <a:prstClr val="black"/>
                </a:solidFill>
                <a:latin typeface="Arial Narrow" panose="020B0606020202030204" pitchFamily="34" charset="0"/>
                <a:cs typeface="Arial" panose="020B0604020202020204" pitchFamily="34" charset="0"/>
              </a:rPr>
              <a:t>HIV. </a:t>
            </a:r>
            <a:endParaRPr lang="en-GB" sz="1300" dirty="0">
              <a:latin typeface="Arial Narrow" panose="020B0606020202030204" pitchFamily="34" charset="0"/>
            </a:endParaRPr>
          </a:p>
          <a:p>
            <a:endParaRPr lang="en-US" dirty="0" smtClean="0"/>
          </a:p>
          <a:p>
            <a:pPr defTabSz="966612">
              <a:defRPr/>
            </a:pPr>
            <a:endParaRPr lang="en-GB" sz="1300" dirty="0"/>
          </a:p>
        </p:txBody>
      </p:sp>
      <p:sp>
        <p:nvSpPr>
          <p:cNvPr id="4" name="Slide Number Placeholder 3"/>
          <p:cNvSpPr>
            <a:spLocks noGrp="1"/>
          </p:cNvSpPr>
          <p:nvPr>
            <p:ph type="sldNum" sz="quarter" idx="10"/>
          </p:nvPr>
        </p:nvSpPr>
        <p:spPr/>
        <p:txBody>
          <a:bodyPr/>
          <a:lstStyle/>
          <a:p>
            <a:fld id="{67F7A583-3981-4284-AA4A-11ED7C95BE71}" type="slidenum">
              <a:rPr lang="en-GB" smtClean="0"/>
              <a:t>4</a:t>
            </a:fld>
            <a:endParaRPr lang="en-GB" dirty="0"/>
          </a:p>
        </p:txBody>
      </p:sp>
    </p:spTree>
    <p:extLst>
      <p:ext uri="{BB962C8B-B14F-4D97-AF65-F5344CB8AC3E}">
        <p14:creationId xmlns:p14="http://schemas.microsoft.com/office/powerpoint/2010/main" val="162095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GB" sz="1300" dirty="0"/>
              <a:t>A key aspect of HIV self-testing is that like many self-tests it does not provide a diagnosis. All reactive test results need further testing by health provider according to a national </a:t>
            </a:r>
            <a:r>
              <a:rPr lang="en-GB" sz="1300"/>
              <a:t>validated algorithm.</a:t>
            </a:r>
            <a:endParaRPr lang="en-US" dirty="0" smtClean="0"/>
          </a:p>
        </p:txBody>
      </p:sp>
      <p:sp>
        <p:nvSpPr>
          <p:cNvPr id="4" name="Slide Number Placeholder 3"/>
          <p:cNvSpPr>
            <a:spLocks noGrp="1"/>
          </p:cNvSpPr>
          <p:nvPr>
            <p:ph type="sldNum" sz="quarter" idx="10"/>
          </p:nvPr>
        </p:nvSpPr>
        <p:spPr/>
        <p:txBody>
          <a:bodyPr/>
          <a:lstStyle/>
          <a:p>
            <a:fld id="{67F7A583-3981-4284-AA4A-11ED7C95BE71}" type="slidenum">
              <a:rPr lang="en-GB" smtClean="0"/>
              <a:t>5</a:t>
            </a:fld>
            <a:endParaRPr lang="en-GB" dirty="0"/>
          </a:p>
        </p:txBody>
      </p:sp>
    </p:spTree>
    <p:extLst>
      <p:ext uri="{BB962C8B-B14F-4D97-AF65-F5344CB8AC3E}">
        <p14:creationId xmlns:p14="http://schemas.microsoft.com/office/powerpoint/2010/main" val="321353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dirty="0" smtClean="0"/>
              <a:t>Over the years HIV self-testing</a:t>
            </a:r>
            <a:r>
              <a:rPr lang="en-GB" baseline="0" dirty="0" smtClean="0"/>
              <a:t> has become increasingly available in many different settings both informally and formally. </a:t>
            </a:r>
          </a:p>
          <a:p>
            <a:pPr defTabSz="966612">
              <a:defRPr/>
            </a:pPr>
            <a:endParaRPr lang="en-GB" baseline="0" dirty="0" smtClean="0"/>
          </a:p>
          <a:p>
            <a:pPr defTabSz="966612">
              <a:defRPr/>
            </a:pPr>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6</a:t>
            </a:fld>
            <a:endParaRPr lang="en-GB"/>
          </a:p>
        </p:txBody>
      </p:sp>
    </p:spTree>
    <p:extLst>
      <p:ext uri="{BB962C8B-B14F-4D97-AF65-F5344CB8AC3E}">
        <p14:creationId xmlns:p14="http://schemas.microsoft.com/office/powerpoint/2010/main" val="196488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GB" b="1" dirty="0" smtClean="0">
                <a:latin typeface="Arial Narrow" panose="020B0606020202030204" pitchFamily="34" charset="0"/>
              </a:rPr>
              <a:t>As</a:t>
            </a:r>
            <a:r>
              <a:rPr lang="en-GB" b="1" baseline="0" dirty="0" smtClean="0">
                <a:latin typeface="Arial Narrow" panose="020B0606020202030204" pitchFamily="34" charset="0"/>
              </a:rPr>
              <a:t> you can see there are a number of country policies on HIVST but at different stages</a:t>
            </a:r>
          </a:p>
          <a:p>
            <a:pPr defTabSz="966612">
              <a:defRPr/>
            </a:pPr>
            <a:endParaRPr lang="en-GB" b="1" dirty="0" smtClean="0">
              <a:latin typeface="Arial Narrow" panose="020B0606020202030204" pitchFamily="34" charset="0"/>
            </a:endParaRPr>
          </a:p>
          <a:p>
            <a:pPr defTabSz="966612">
              <a:defRPr/>
            </a:pPr>
            <a:r>
              <a:rPr lang="en-GB" b="1" dirty="0" smtClean="0">
                <a:latin typeface="Arial Narrow" panose="020B0606020202030204" pitchFamily="34" charset="0"/>
              </a:rPr>
              <a:t>1988</a:t>
            </a:r>
            <a:r>
              <a:rPr lang="en-GB" dirty="0" smtClean="0">
                <a:latin typeface="Arial Narrow" panose="020B0606020202030204" pitchFamily="34" charset="0"/>
              </a:rPr>
              <a:t> – </a:t>
            </a:r>
            <a:r>
              <a:rPr lang="en-GB" b="1" dirty="0" smtClean="0">
                <a:latin typeface="Arial Narrow" panose="020B0606020202030204" pitchFamily="34" charset="0"/>
              </a:rPr>
              <a:t>HIVST 1</a:t>
            </a:r>
            <a:r>
              <a:rPr lang="en-GB" b="1" baseline="30000" dirty="0" smtClean="0">
                <a:latin typeface="Arial Narrow" panose="020B0606020202030204" pitchFamily="34" charset="0"/>
              </a:rPr>
              <a:t>st</a:t>
            </a:r>
            <a:r>
              <a:rPr lang="en-GB" b="1" dirty="0" smtClean="0">
                <a:latin typeface="Arial Narrow" panose="020B0606020202030204" pitchFamily="34" charset="0"/>
              </a:rPr>
              <a:t> proposed, application to USFDA </a:t>
            </a:r>
            <a:r>
              <a:rPr lang="en-GB" b="1" dirty="0" smtClean="0">
                <a:solidFill>
                  <a:srgbClr val="C00000"/>
                </a:solidFill>
                <a:latin typeface="Arial Narrow" panose="020B0606020202030204" pitchFamily="34" charset="0"/>
              </a:rPr>
              <a:t>rejected, </a:t>
            </a:r>
            <a:r>
              <a:rPr lang="en-GB" dirty="0" smtClean="0">
                <a:latin typeface="Arial Narrow" panose="020B0606020202030204" pitchFamily="34" charset="0"/>
              </a:rPr>
              <a:t>concerns lack of ART &amp; RDTs, fear potential suicide/self-harm</a:t>
            </a:r>
          </a:p>
          <a:p>
            <a:endParaRPr lang="en-GB" dirty="0" smtClean="0"/>
          </a:p>
          <a:p>
            <a:pPr defTabSz="966612">
              <a:defRPr/>
            </a:pPr>
            <a:r>
              <a:rPr lang="en-GB" b="1" dirty="0" smtClean="0">
                <a:latin typeface="Arial Narrow" panose="020B0606020202030204" pitchFamily="34" charset="0"/>
              </a:rPr>
              <a:t>1990s –2000s</a:t>
            </a:r>
            <a:r>
              <a:rPr lang="en-GB" dirty="0" smtClean="0">
                <a:latin typeface="Arial Narrow" panose="020B0606020202030204" pitchFamily="34" charset="0"/>
              </a:rPr>
              <a:t>—RDTs &amp; treatment become increasingly available</a:t>
            </a:r>
          </a:p>
          <a:p>
            <a:pPr lvl="0"/>
            <a:endParaRPr lang="en-GB" b="1" dirty="0" smtClean="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1997</a:t>
            </a:r>
            <a:r>
              <a:rPr lang="en-GB" dirty="0" smtClean="0">
                <a:solidFill>
                  <a:prstClr val="black"/>
                </a:solidFill>
                <a:latin typeface="Arial Narrow" panose="020B0606020202030204" pitchFamily="34" charset="0"/>
              </a:rPr>
              <a:t>—Germany bans HIVST kits</a:t>
            </a:r>
          </a:p>
          <a:p>
            <a:pPr lvl="0"/>
            <a:endParaRPr lang="en-GB" sz="800" dirty="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1999</a:t>
            </a:r>
            <a:r>
              <a:rPr lang="en-GB" dirty="0" smtClean="0">
                <a:solidFill>
                  <a:prstClr val="black"/>
                </a:solidFill>
                <a:latin typeface="Arial Narrow" panose="020B0606020202030204" pitchFamily="34" charset="0"/>
              </a:rPr>
              <a:t>—Netherlands introduces HIVST kits</a:t>
            </a:r>
          </a:p>
          <a:p>
            <a:pPr lvl="0"/>
            <a:endParaRPr lang="en-GB" sz="800" dirty="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2000</a:t>
            </a:r>
            <a:r>
              <a:rPr lang="en-GB" dirty="0" smtClean="0">
                <a:solidFill>
                  <a:prstClr val="black"/>
                </a:solidFill>
                <a:latin typeface="Arial Narrow" panose="020B0606020202030204" pitchFamily="34" charset="0"/>
              </a:rPr>
              <a:t>—HIVST kits for sale in South Africa</a:t>
            </a:r>
          </a:p>
          <a:p>
            <a:pPr lvl="0"/>
            <a:endParaRPr lang="en-GB" sz="800" dirty="0">
              <a:solidFill>
                <a:prstClr val="black"/>
              </a:solidFill>
              <a:latin typeface="Arial Narrow" panose="020B0606020202030204" pitchFamily="34" charset="0"/>
            </a:endParaRPr>
          </a:p>
          <a:p>
            <a:r>
              <a:rPr lang="en-GB" b="1" dirty="0" smtClean="0">
                <a:solidFill>
                  <a:prstClr val="black"/>
                </a:solidFill>
                <a:latin typeface="Arial Narrow" panose="020B0606020202030204" pitchFamily="34" charset="0"/>
              </a:rPr>
              <a:t>2005</a:t>
            </a:r>
            <a:r>
              <a:rPr lang="en-GB" dirty="0" smtClean="0">
                <a:solidFill>
                  <a:prstClr val="black"/>
                </a:solidFill>
                <a:latin typeface="Arial Narrow" panose="020B0606020202030204" pitchFamily="34" charset="0"/>
              </a:rPr>
              <a:t>—US FDA lifts ban on HIVST kits</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HIVST kits in Hong Kong &amp; Macau</a:t>
            </a:r>
          </a:p>
          <a:p>
            <a:endParaRPr lang="en-GB" sz="800" b="1" dirty="0">
              <a:solidFill>
                <a:prstClr val="black"/>
              </a:solidFill>
              <a:latin typeface="Arial Narrow" panose="020B0606020202030204" pitchFamily="34" charset="0"/>
            </a:endParaRPr>
          </a:p>
          <a:p>
            <a:r>
              <a:rPr lang="en-GB" b="1" dirty="0" smtClean="0">
                <a:solidFill>
                  <a:prstClr val="black"/>
                </a:solidFill>
                <a:latin typeface="Arial Narrow" panose="020B0606020202030204" pitchFamily="34" charset="0"/>
              </a:rPr>
              <a:t>2008</a:t>
            </a:r>
            <a:r>
              <a:rPr lang="en-GB" dirty="0" smtClean="0">
                <a:solidFill>
                  <a:prstClr val="black"/>
                </a:solidFill>
                <a:latin typeface="Arial Narrow" panose="020B0606020202030204" pitchFamily="34" charset="0"/>
              </a:rPr>
              <a:t>—Kenya includes HIVST in national guidelines</a:t>
            </a:r>
          </a:p>
          <a:p>
            <a:endParaRPr lang="en-GB" sz="800" dirty="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2010</a:t>
            </a:r>
            <a:r>
              <a:rPr lang="en-GB" dirty="0" smtClean="0">
                <a:solidFill>
                  <a:prstClr val="black"/>
                </a:solidFill>
                <a:latin typeface="Arial Narrow" panose="020B0606020202030204" pitchFamily="34" charset="0"/>
              </a:rPr>
              <a:t>—South Africa policy states HIVST cannot be sold in pharmacies</a:t>
            </a:r>
            <a:endParaRPr lang="en-GB" sz="800" dirty="0">
              <a:solidFill>
                <a:prstClr val="black"/>
              </a:solidFill>
              <a:latin typeface="Arial Narrow" panose="020B0606020202030204" pitchFamily="34" charset="0"/>
            </a:endParaRPr>
          </a:p>
          <a:p>
            <a:endParaRPr lang="en-US" dirty="0" smtClean="0"/>
          </a:p>
          <a:p>
            <a:r>
              <a:rPr lang="en-GB" b="1" dirty="0" smtClean="0">
                <a:latin typeface="Arial Narrow" panose="020B0606020202030204" pitchFamily="34" charset="0"/>
              </a:rPr>
              <a:t>2012</a:t>
            </a:r>
            <a:r>
              <a:rPr lang="en-GB" dirty="0" smtClean="0">
                <a:latin typeface="Arial Narrow" panose="020B0606020202030204" pitchFamily="34" charset="0"/>
              </a:rPr>
              <a:t>—US FDA approves the first HIV self-test kit</a:t>
            </a:r>
          </a:p>
          <a:p>
            <a:pPr lvl="0"/>
            <a:endParaRPr lang="en-GB" sz="800" dirty="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2013</a:t>
            </a:r>
            <a:r>
              <a:rPr lang="en-GB" dirty="0" smtClean="0">
                <a:solidFill>
                  <a:prstClr val="black"/>
                </a:solidFill>
                <a:latin typeface="Arial Narrow" panose="020B0606020202030204" pitchFamily="34" charset="0"/>
              </a:rPr>
              <a:t>—1</a:t>
            </a:r>
            <a:r>
              <a:rPr lang="en-GB" baseline="30000" dirty="0" smtClean="0">
                <a:solidFill>
                  <a:prstClr val="black"/>
                </a:solidFill>
                <a:latin typeface="Arial Narrow" panose="020B0606020202030204" pitchFamily="34" charset="0"/>
              </a:rPr>
              <a:t>st</a:t>
            </a:r>
            <a:r>
              <a:rPr lang="en-GB" dirty="0" smtClean="0">
                <a:solidFill>
                  <a:prstClr val="black"/>
                </a:solidFill>
                <a:latin typeface="Arial Narrow" panose="020B0606020202030204" pitchFamily="34" charset="0"/>
              </a:rPr>
              <a:t> WHO international  HIVST consult</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Botswana bans HIVST kits</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USAID Namibia report identifies 6 HIVST kits being sold</a:t>
            </a:r>
          </a:p>
          <a:p>
            <a:pPr lvl="0"/>
            <a:endParaRPr lang="en-GB" sz="800" dirty="0">
              <a:solidFill>
                <a:prstClr val="black"/>
              </a:solidFill>
              <a:latin typeface="Arial Narrow" panose="020B0606020202030204" pitchFamily="34" charset="0"/>
            </a:endParaRPr>
          </a:p>
          <a:p>
            <a:pPr lvl="0"/>
            <a:r>
              <a:rPr lang="en-GB" b="1" dirty="0" smtClean="0">
                <a:solidFill>
                  <a:prstClr val="black"/>
                </a:solidFill>
                <a:latin typeface="Arial Narrow" panose="020B0606020202030204" pitchFamily="34" charset="0"/>
              </a:rPr>
              <a:t>2014</a:t>
            </a:r>
            <a:r>
              <a:rPr lang="en-GB" dirty="0" smtClean="0">
                <a:solidFill>
                  <a:prstClr val="black"/>
                </a:solidFill>
                <a:latin typeface="Arial Narrow" panose="020B0606020202030204" pitchFamily="34" charset="0"/>
              </a:rPr>
              <a:t>—UK &amp; Australia legalize HIVST</a:t>
            </a:r>
            <a:endParaRPr lang="en-GB" sz="800" dirty="0">
              <a:solidFill>
                <a:prstClr val="black"/>
              </a:solidFill>
              <a:latin typeface="Arial Narrow" panose="020B0606020202030204" pitchFamily="34" charset="0"/>
            </a:endParaRPr>
          </a:p>
          <a:p>
            <a:endParaRPr lang="en-US" dirty="0" smtClean="0"/>
          </a:p>
          <a:p>
            <a:pPr lvl="0"/>
            <a:r>
              <a:rPr lang="en-GB" b="1" dirty="0" smtClean="0">
                <a:solidFill>
                  <a:prstClr val="black"/>
                </a:solidFill>
                <a:latin typeface="Arial Narrow" panose="020B0606020202030204" pitchFamily="34" charset="0"/>
              </a:rPr>
              <a:t>2015</a:t>
            </a:r>
            <a:r>
              <a:rPr lang="en-GB" dirty="0" smtClean="0">
                <a:solidFill>
                  <a:prstClr val="black"/>
                </a:solidFill>
                <a:latin typeface="Arial Narrow" panose="020B0606020202030204" pitchFamily="34" charset="0"/>
              </a:rPr>
              <a:t>—France legalizes HIVST </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3 HIVST kits are CE marked for sale in Europe</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Plans to develop WHO guidelines on HIVST announced</a:t>
            </a:r>
          </a:p>
          <a:p>
            <a:pPr marL="302066" indent="-302066">
              <a:buFont typeface="Arial" panose="020B0604020202020204" pitchFamily="34" charset="0"/>
              <a:buChar char="•"/>
            </a:pPr>
            <a:r>
              <a:rPr lang="en-GB" dirty="0" smtClean="0">
                <a:solidFill>
                  <a:prstClr val="black"/>
                </a:solidFill>
                <a:latin typeface="Arial Narrow" panose="020B0606020202030204" pitchFamily="34" charset="0"/>
              </a:rPr>
              <a:t>3 trial results anticipated to be released this fall</a:t>
            </a:r>
            <a:endParaRPr lang="en-GB" dirty="0" smtClean="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67F7A583-3981-4284-AA4A-11ED7C95BE71}" type="slidenum">
              <a:rPr lang="en-GB" smtClean="0"/>
              <a:t>7</a:t>
            </a:fld>
            <a:endParaRPr lang="en-GB" dirty="0"/>
          </a:p>
        </p:txBody>
      </p:sp>
    </p:spTree>
    <p:extLst>
      <p:ext uri="{BB962C8B-B14F-4D97-AF65-F5344CB8AC3E}">
        <p14:creationId xmlns:p14="http://schemas.microsoft.com/office/powerpoint/2010/main" val="232322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there are 3 products with either FDA or CE</a:t>
            </a:r>
            <a:r>
              <a:rPr lang="en-GB" baseline="0" dirty="0" smtClean="0"/>
              <a:t> mark – </a:t>
            </a:r>
            <a:r>
              <a:rPr lang="en-GB" baseline="0" dirty="0" smtClean="0"/>
              <a:t>and there are a </a:t>
            </a:r>
            <a:r>
              <a:rPr lang="en-GB" baseline="0" dirty="0" smtClean="0"/>
              <a:t>number of other products are currently being developed</a:t>
            </a:r>
          </a:p>
          <a:p>
            <a:endParaRPr lang="en-GB" dirty="0" smtClean="0"/>
          </a:p>
          <a:p>
            <a:r>
              <a:rPr lang="en-GB" dirty="0" smtClean="0"/>
              <a:t>All</a:t>
            </a:r>
            <a:r>
              <a:rPr lang="en-GB" baseline="0" dirty="0" smtClean="0"/>
              <a:t> these products now are 2</a:t>
            </a:r>
            <a:r>
              <a:rPr lang="en-GB" baseline="30000" dirty="0" smtClean="0"/>
              <a:t>nd</a:t>
            </a:r>
            <a:r>
              <a:rPr lang="en-GB" baseline="0" dirty="0" smtClean="0"/>
              <a:t> generation </a:t>
            </a:r>
            <a:r>
              <a:rPr lang="en-GB" baseline="0" dirty="0" smtClean="0"/>
              <a:t>tests. </a:t>
            </a:r>
            <a:r>
              <a:rPr lang="en-GB" baseline="0" dirty="0" smtClean="0"/>
              <a:t>Underscoring that self-testing is an innovation in the use of an older product. The market for HIVST today is about oral fluid and whole blood, but it wont be the market forever. And the products are improving with more stable read windows, fewer components, integrated buffer systems, molecular detection etc. </a:t>
            </a:r>
            <a:endParaRPr lang="en-GB" dirty="0"/>
          </a:p>
        </p:txBody>
      </p:sp>
      <p:sp>
        <p:nvSpPr>
          <p:cNvPr id="4" name="Slide Number Placeholder 3"/>
          <p:cNvSpPr>
            <a:spLocks noGrp="1"/>
          </p:cNvSpPr>
          <p:nvPr>
            <p:ph type="sldNum" sz="quarter" idx="10"/>
          </p:nvPr>
        </p:nvSpPr>
        <p:spPr/>
        <p:txBody>
          <a:bodyPr/>
          <a:lstStyle/>
          <a:p>
            <a:fld id="{5D14B998-26FC-488D-9C48-A567C45B8DD5}" type="slidenum">
              <a:rPr lang="en-GB" smtClean="0"/>
              <a:t>8</a:t>
            </a:fld>
            <a:endParaRPr lang="en-GB"/>
          </a:p>
        </p:txBody>
      </p:sp>
    </p:spTree>
    <p:extLst>
      <p:ext uri="{BB962C8B-B14F-4D97-AF65-F5344CB8AC3E}">
        <p14:creationId xmlns:p14="http://schemas.microsoft.com/office/powerpoint/2010/main" val="362730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GB" sz="1300" dirty="0"/>
              <a:t>There are many approaches to HIV self-testing that are currently being explored with different levels of support and access. Ranging from open access over the counter, on the internet, vending machines to </a:t>
            </a:r>
            <a:r>
              <a:rPr lang="en-GB" sz="1300" dirty="0" smtClean="0"/>
              <a:t>assistance </a:t>
            </a:r>
            <a:r>
              <a:rPr lang="en-GB" sz="1300" dirty="0"/>
              <a:t>from community health worker or connected to a existing facility or programme</a:t>
            </a:r>
          </a:p>
          <a:p>
            <a:endParaRPr lang="en-US" sz="1300" dirty="0"/>
          </a:p>
          <a:p>
            <a:pPr marL="302066"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Smart vending machines voucher programmes </a:t>
            </a:r>
            <a:r>
              <a:rPr lang="en-GB" sz="2100" baseline="30000" dirty="0">
                <a:latin typeface="Arial Narrow" panose="020B0606020202030204" pitchFamily="34" charset="0"/>
                <a:cs typeface="Arial" panose="020B0604020202020204" pitchFamily="34" charset="0"/>
              </a:rPr>
              <a:t>1,2</a:t>
            </a:r>
            <a:r>
              <a:rPr lang="en-GB" sz="2100" dirty="0">
                <a:latin typeface="Arial Narrow" panose="020B0606020202030204" pitchFamily="34" charset="0"/>
                <a:cs typeface="Arial" panose="020B0604020202020204" pitchFamily="34" charset="0"/>
              </a:rPr>
              <a:t> –partnering with bathhouses &amp; gyms in USA</a:t>
            </a:r>
          </a:p>
          <a:p>
            <a:endParaRPr lang="en-GB" sz="1100" dirty="0">
              <a:latin typeface="Arial Narrow" panose="020B0606020202030204" pitchFamily="34" charset="0"/>
              <a:cs typeface="Arial" panose="020B0604020202020204" pitchFamily="34" charset="0"/>
            </a:endParaRPr>
          </a:p>
          <a:p>
            <a:pPr marL="302066"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Pharmacies &amp; key populations in Kenya</a:t>
            </a:r>
            <a:r>
              <a:rPr lang="en-GB" sz="2100" baseline="30000" dirty="0">
                <a:latin typeface="Arial Narrow" panose="020B0606020202030204" pitchFamily="34" charset="0"/>
                <a:cs typeface="Arial" panose="020B0604020202020204" pitchFamily="34" charset="0"/>
              </a:rPr>
              <a:t>3</a:t>
            </a:r>
            <a:endParaRPr lang="en-GB" sz="2100" dirty="0">
              <a:latin typeface="Arial Narrow" panose="020B0606020202030204" pitchFamily="34" charset="0"/>
              <a:cs typeface="Arial" panose="020B0604020202020204" pitchFamily="34" charset="0"/>
            </a:endParaRPr>
          </a:p>
          <a:p>
            <a:endParaRPr lang="en-GB" sz="1100" dirty="0">
              <a:latin typeface="Arial Narrow" panose="020B0606020202030204" pitchFamily="34" charset="0"/>
              <a:cs typeface="Arial" panose="020B0604020202020204" pitchFamily="34" charset="0"/>
            </a:endParaRPr>
          </a:p>
          <a:p>
            <a:pPr marL="302066"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Via Internet &amp; e-commerce sites in China</a:t>
            </a:r>
            <a:r>
              <a:rPr lang="en-GB" sz="2100" baseline="30000" dirty="0">
                <a:latin typeface="Arial Narrow" panose="020B0606020202030204" pitchFamily="34" charset="0"/>
                <a:cs typeface="Arial" panose="020B0604020202020204" pitchFamily="34" charset="0"/>
              </a:rPr>
              <a:t>4 </a:t>
            </a:r>
            <a:r>
              <a:rPr lang="en-GB" sz="2100" dirty="0">
                <a:latin typeface="Arial Narrow" panose="020B0606020202030204" pitchFamily="34" charset="0"/>
                <a:cs typeface="Arial" panose="020B0604020202020204" pitchFamily="34" charset="0"/>
              </a:rPr>
              <a:t>&amp; USA</a:t>
            </a:r>
            <a:r>
              <a:rPr lang="en-GB" sz="2100" baseline="30000" dirty="0">
                <a:latin typeface="Arial Narrow" panose="020B0606020202030204" pitchFamily="34" charset="0"/>
                <a:cs typeface="Arial" panose="020B0604020202020204" pitchFamily="34" charset="0"/>
              </a:rPr>
              <a:t>5</a:t>
            </a:r>
            <a:r>
              <a:rPr lang="en-GB" sz="2100" dirty="0">
                <a:latin typeface="Arial Narrow" panose="020B0606020202030204" pitchFamily="34" charset="0"/>
                <a:cs typeface="Arial" panose="020B0604020202020204" pitchFamily="34" charset="0"/>
              </a:rPr>
              <a:t> </a:t>
            </a:r>
          </a:p>
          <a:p>
            <a:pPr marL="302066" indent="-302066">
              <a:buFont typeface="Arial" panose="020B0604020202020204" pitchFamily="34" charset="0"/>
              <a:buChar char="•"/>
            </a:pPr>
            <a:endParaRPr lang="en-GB" sz="1100" dirty="0">
              <a:latin typeface="Arial Narrow" panose="020B0606020202030204" pitchFamily="34" charset="0"/>
              <a:cs typeface="Arial" panose="020B0604020202020204" pitchFamily="34" charset="0"/>
            </a:endParaRPr>
          </a:p>
          <a:p>
            <a:pPr marL="302066"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Youth &amp; adolescent HIV testing programmes?</a:t>
            </a:r>
            <a:r>
              <a:rPr lang="en-GB" sz="2100" baseline="30000" dirty="0">
                <a:latin typeface="Arial Narrow" panose="020B0606020202030204" pitchFamily="34" charset="0"/>
                <a:cs typeface="Arial" panose="020B0604020202020204" pitchFamily="34" charset="0"/>
              </a:rPr>
              <a:t> 6</a:t>
            </a:r>
            <a:endParaRPr lang="en-GB" sz="2100" dirty="0">
              <a:latin typeface="Arial Narrow" panose="020B0606020202030204" pitchFamily="34" charset="0"/>
              <a:cs typeface="Arial" panose="020B0604020202020204" pitchFamily="34" charset="0"/>
            </a:endParaRPr>
          </a:p>
          <a:p>
            <a:pPr marL="302066" indent="-302066">
              <a:buFont typeface="Arial" panose="020B0604020202020204" pitchFamily="34" charset="0"/>
              <a:buChar char="•"/>
            </a:pPr>
            <a:endParaRPr lang="en-GB" sz="1100" dirty="0">
              <a:latin typeface="Arial Narrow" panose="020B0606020202030204" pitchFamily="34" charset="0"/>
              <a:cs typeface="Arial" panose="020B0604020202020204" pitchFamily="34" charset="0"/>
            </a:endParaRPr>
          </a:p>
          <a:p>
            <a:pPr marL="302066" lvl="1"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Couples and partner HTS &amp; providing HIVST kit in PMTCT settings to reach male partners</a:t>
            </a:r>
            <a:r>
              <a:rPr lang="en-GB" sz="2100" baseline="30000" dirty="0">
                <a:latin typeface="Arial Narrow" panose="020B0606020202030204" pitchFamily="34" charset="0"/>
                <a:cs typeface="Arial" panose="020B0604020202020204" pitchFamily="34" charset="0"/>
              </a:rPr>
              <a:t>6,7</a:t>
            </a:r>
            <a:endParaRPr lang="en-GB" sz="2100" dirty="0">
              <a:latin typeface="Arial Narrow" panose="020B0606020202030204" pitchFamily="34" charset="0"/>
              <a:cs typeface="Arial" panose="020B0604020202020204" pitchFamily="34" charset="0"/>
            </a:endParaRPr>
          </a:p>
          <a:p>
            <a:pPr lvl="1"/>
            <a:endParaRPr lang="en-GB" sz="1100" baseline="30000" dirty="0">
              <a:latin typeface="Arial Narrow" panose="020B0606020202030204" pitchFamily="34" charset="0"/>
              <a:cs typeface="Arial" panose="020B0604020202020204" pitchFamily="34" charset="0"/>
            </a:endParaRPr>
          </a:p>
          <a:p>
            <a:pPr marL="302066" indent="-302066">
              <a:buFont typeface="Arial" panose="020B0604020202020204" pitchFamily="34" charset="0"/>
              <a:buChar char="•"/>
            </a:pPr>
            <a:r>
              <a:rPr lang="en-GB" sz="2100" dirty="0">
                <a:latin typeface="Arial Narrow" panose="020B0606020202030204" pitchFamily="34" charset="0"/>
                <a:cs typeface="Arial" panose="020B0604020202020204" pitchFamily="34" charset="0"/>
              </a:rPr>
              <a:t>Kiosks, SMS, tablets and smartphone assisted HIVST</a:t>
            </a:r>
            <a:r>
              <a:rPr lang="en-GB" sz="2100" baseline="30000" dirty="0">
                <a:latin typeface="Arial Narrow" panose="020B0606020202030204" pitchFamily="34" charset="0"/>
                <a:cs typeface="Arial" panose="020B0604020202020204" pitchFamily="34" charset="0"/>
              </a:rPr>
              <a:t>8,9,10,11,12</a:t>
            </a:r>
            <a:endParaRPr lang="en-GB" sz="2100" dirty="0">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20ED95-EE01-4FE3-AE8E-FDA30959FA0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3880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3097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5457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6778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0121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3381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a:prstGeom prst="rect">
            <a:avLst/>
          </a:prstGeo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36126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92022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5" y="1535117"/>
            <a:ext cx="4041775"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1818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14861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53398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2" y="273053"/>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9259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6555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2"/>
            <a:ext cx="5486400" cy="566739"/>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55"/>
            <a:ext cx="5486400" cy="8048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69598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0855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4256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138" y="1700213"/>
            <a:ext cx="31146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sz="quarter"/>
          </p:nvPr>
        </p:nvSpPr>
        <p:spPr bwMode="auto">
          <a:xfrm>
            <a:off x="708025" y="3625850"/>
            <a:ext cx="7772400" cy="1282700"/>
          </a:xfrm>
        </p:spPr>
        <p:txBody>
          <a:bodyPr anchor="b"/>
          <a:lstStyle>
            <a:lvl1pPr algn="r">
              <a:defRPr sz="3600">
                <a:solidFill>
                  <a:schemeClr val="tx2"/>
                </a:solidFill>
              </a:defRPr>
            </a:lvl1pPr>
          </a:lstStyle>
          <a:p>
            <a:r>
              <a:rPr lang="en-US" smtClean="0"/>
              <a:t>Click to edit Master title style</a:t>
            </a:r>
            <a:endParaRPr lang="en-US"/>
          </a:p>
        </p:txBody>
      </p:sp>
      <p:sp>
        <p:nvSpPr>
          <p:cNvPr id="7171" name="Rectangle 3"/>
          <p:cNvSpPr>
            <a:spLocks noGrp="1" noChangeArrowheads="1"/>
          </p:cNvSpPr>
          <p:nvPr>
            <p:ph type="subTitle" sz="quarter" idx="1"/>
          </p:nvPr>
        </p:nvSpPr>
        <p:spPr>
          <a:xfrm>
            <a:off x="2089150" y="4975225"/>
            <a:ext cx="6400800" cy="592138"/>
          </a:xfrm>
          <a:ln/>
        </p:spPr>
        <p:txBody>
          <a:bodyPr lIns="91440" tIns="45720" rIns="91440" bIns="45720"/>
          <a:lstStyle>
            <a:lvl1pPr marL="0" indent="0" algn="r">
              <a:buFont typeface="Verdana" pitchFamily="34" charset="0"/>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4234921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818313" y="6265863"/>
            <a:ext cx="2133600" cy="476250"/>
          </a:xfrm>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832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67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088" y="1277938"/>
            <a:ext cx="3816350" cy="171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277938"/>
            <a:ext cx="3817937" cy="171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165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8556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9045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2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a:prstGeom prst="rect">
            <a:avLst/>
          </a:prstGeo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76438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123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600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618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52388"/>
            <a:ext cx="2189163" cy="294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3675" y="52388"/>
            <a:ext cx="6416675" cy="294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1250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52388"/>
            <a:ext cx="8758238"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00088" y="1277938"/>
            <a:ext cx="7786687" cy="1717675"/>
          </a:xfrm>
        </p:spPr>
        <p:txBody>
          <a:bodyPr/>
          <a:lstStyle/>
          <a:p>
            <a:pPr lvl="0"/>
            <a:r>
              <a:rPr lang="en-US" noProof="0" smtClean="0"/>
              <a:t>Click icon to add table</a:t>
            </a:r>
          </a:p>
        </p:txBody>
      </p:sp>
      <p:sp>
        <p:nvSpPr>
          <p:cNvPr id="4" name="Rectangle 5"/>
          <p:cNvSpPr>
            <a:spLocks noGrp="1" noChangeArrowheads="1"/>
          </p:cNvSpPr>
          <p:nvPr>
            <p:ph type="sldNum" sz="quarter" idx="10"/>
          </p:nvPr>
        </p:nvSpPr>
        <p:spPr>
          <a:ln/>
        </p:spPr>
        <p:txBody>
          <a:bodyPr/>
          <a:lstStyle>
            <a:lvl1pPr>
              <a:defRPr/>
            </a:lvl1pPr>
          </a:lstStyle>
          <a:p>
            <a:fld id="{6EA8D270-DAAB-1D48-AD6B-8043B78274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504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2" y="274642"/>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Box 2"/>
          <p:cNvSpPr txBox="1"/>
          <p:nvPr userDrawn="1"/>
        </p:nvSpPr>
        <p:spPr>
          <a:xfrm>
            <a:off x="7772400" y="4"/>
            <a:ext cx="1388650" cy="276999"/>
          </a:xfrm>
          <a:prstGeom prst="rect">
            <a:avLst/>
          </a:prstGeom>
          <a:noFill/>
        </p:spPr>
        <p:txBody>
          <a:bodyPr wrap="none" rtlCol="0">
            <a:spAutoFit/>
          </a:bodyPr>
          <a:lstStyle/>
          <a:p>
            <a:pPr defTabSz="457200"/>
            <a:r>
              <a:rPr lang="en-US" sz="1200" b="1" dirty="0">
                <a:solidFill>
                  <a:prstClr val="black"/>
                </a:solidFill>
                <a:latin typeface="Calibri"/>
              </a:rPr>
              <a:t>Internal Document</a:t>
            </a:r>
          </a:p>
        </p:txBody>
      </p:sp>
    </p:spTree>
    <p:extLst>
      <p:ext uri="{BB962C8B-B14F-4D97-AF65-F5344CB8AC3E}">
        <p14:creationId xmlns:p14="http://schemas.microsoft.com/office/powerpoint/2010/main" val="1912334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81099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52847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a:prstGeom prst="rect">
            <a:avLst/>
          </a:prstGeo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18286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67890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24964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5" y="1535117"/>
            <a:ext cx="4041775"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03994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08185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417837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2" y="273057"/>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23037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3"/>
            <a:ext cx="5486400" cy="566739"/>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58"/>
            <a:ext cx="5486400" cy="8048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75804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6801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0029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5" y="1535117"/>
            <a:ext cx="4041775" cy="639763"/>
          </a:xfrm>
          <a:prstGeom prst="rect">
            <a:avLst/>
          </a:prstGeo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5" y="2174875"/>
            <a:ext cx="4041775" cy="3951288"/>
          </a:xfrm>
          <a:prstGeom prst="rect">
            <a:avLst/>
          </a:prstGeo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6674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317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9319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2" y="273057"/>
            <a:ext cx="5111750" cy="5853113"/>
          </a:xfrm>
          <a:prstGeom prst="rect">
            <a:avLst/>
          </a:prstGeo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0800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3"/>
            <a:ext cx="5486400" cy="566739"/>
          </a:xfrm>
          <a:prstGeom prst="rect">
            <a:avLst/>
          </a:prstGeo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58"/>
            <a:ext cx="5486400" cy="804863"/>
          </a:xfrm>
          <a:prstGeom prst="rect">
            <a:avLst/>
          </a:prstGeo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latin typeface="Arial" panose="020B0604020202020204" pitchFamily="34" charset="0"/>
              </a:defRPr>
            </a:lvl1pPr>
          </a:lstStyle>
          <a:p>
            <a:pPr defTabSz="457200"/>
            <a:fld id="{7A549AB1-8343-3C4C-964C-5683E4BBAF30}" type="datetimeFigureOut">
              <a:rPr lang="en-US" smtClean="0">
                <a:solidFill>
                  <a:prstClr val="black"/>
                </a:solidFill>
              </a:rPr>
              <a:pPr defTabSz="457200"/>
              <a:t>7/18/2015</a:t>
            </a:fld>
            <a:endParaRPr lang="en-US" dirty="0">
              <a:solidFill>
                <a:prstClr val="black"/>
              </a:solidFill>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a:defRPr>
                <a:latin typeface="Arial" panose="020B0604020202020204"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a:defRPr>
                <a:latin typeface="Arial" panose="020B0604020202020204"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9726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79547" b="86961"/>
          <a:stretch/>
        </p:blipFill>
        <p:spPr>
          <a:xfrm>
            <a:off x="7271975" y="0"/>
            <a:ext cx="1872043" cy="1072639"/>
          </a:xfrm>
          <a:prstGeom prst="rect">
            <a:avLst/>
          </a:prstGeom>
        </p:spPr>
      </p:pic>
      <p:pic>
        <p:nvPicPr>
          <p:cNvPr id="5" name="Picture 4" descr="dots gre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24144"/>
            <a:ext cx="9144000" cy="1133856"/>
          </a:xfrm>
          <a:prstGeom prst="rect">
            <a:avLst/>
          </a:prstGeom>
        </p:spPr>
      </p:pic>
      <p:pic>
        <p:nvPicPr>
          <p:cNvPr id="6" name="Picture 5"/>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172" t="92334"/>
          <a:stretch/>
        </p:blipFill>
        <p:spPr>
          <a:xfrm>
            <a:off x="7969869" y="6227383"/>
            <a:ext cx="1174132" cy="630620"/>
          </a:xfrm>
          <a:prstGeom prst="rect">
            <a:avLst/>
          </a:prstGeom>
        </p:spPr>
      </p:pic>
    </p:spTree>
    <p:extLst>
      <p:ext uri="{BB962C8B-B14F-4D97-AF65-F5344CB8AC3E}">
        <p14:creationId xmlns:p14="http://schemas.microsoft.com/office/powerpoint/2010/main" val="2551516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79547" b="86961"/>
          <a:stretch/>
        </p:blipFill>
        <p:spPr>
          <a:xfrm>
            <a:off x="7271971" y="0"/>
            <a:ext cx="1872043" cy="1072639"/>
          </a:xfrm>
          <a:prstGeom prst="rect">
            <a:avLst/>
          </a:prstGeom>
        </p:spPr>
      </p:pic>
      <p:pic>
        <p:nvPicPr>
          <p:cNvPr id="5" name="Picture 4" descr="dots gre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24144"/>
            <a:ext cx="9144000" cy="1133856"/>
          </a:xfrm>
          <a:prstGeom prst="rect">
            <a:avLst/>
          </a:prstGeom>
        </p:spPr>
      </p:pic>
      <p:pic>
        <p:nvPicPr>
          <p:cNvPr id="6" name="Picture 5"/>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172" t="92334"/>
          <a:stretch/>
        </p:blipFill>
        <p:spPr>
          <a:xfrm>
            <a:off x="7969869" y="6227383"/>
            <a:ext cx="1174132" cy="630620"/>
          </a:xfrm>
          <a:prstGeom prst="rect">
            <a:avLst/>
          </a:prstGeom>
        </p:spPr>
      </p:pic>
    </p:spTree>
    <p:extLst>
      <p:ext uri="{BB962C8B-B14F-4D97-AF65-F5344CB8AC3E}">
        <p14:creationId xmlns:p14="http://schemas.microsoft.com/office/powerpoint/2010/main" val="4268246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022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US">
              <a:solidFill>
                <a:srgbClr val="000000"/>
              </a:solidFill>
              <a:latin typeface="Arial" pitchFamily="34" charset="0"/>
              <a:cs typeface="Arial" pitchFamily="34" charset="0"/>
            </a:endParaRPr>
          </a:p>
        </p:txBody>
      </p:sp>
      <p:sp>
        <p:nvSpPr>
          <p:cNvPr id="1027" name="Rectangle 3"/>
          <p:cNvSpPr>
            <a:spLocks noGrp="1" noChangeArrowheads="1"/>
          </p:cNvSpPr>
          <p:nvPr>
            <p:ph type="title"/>
          </p:nvPr>
        </p:nvSpPr>
        <p:spPr bwMode="white">
          <a:xfrm>
            <a:off x="193675" y="52388"/>
            <a:ext cx="87582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700088" y="1277938"/>
            <a:ext cx="778668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6800" tIns="46800" rIns="46800" bIns="4680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49" name="Rectangle 5"/>
          <p:cNvSpPr>
            <a:spLocks noGrp="1" noChangeArrowheads="1"/>
          </p:cNvSpPr>
          <p:nvPr>
            <p:ph type="sldNum" sz="quarter" idx="4"/>
          </p:nvPr>
        </p:nvSpPr>
        <p:spPr bwMode="auto">
          <a:xfrm>
            <a:off x="6818313" y="6302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defTabSz="457200"/>
            <a:fld id="{6EA8D270-DAAB-1D48-AD6B-8043B7827426}" type="slidenum">
              <a:rPr lang="en-US" smtClean="0">
                <a:solidFill>
                  <a:srgbClr val="000000"/>
                </a:solidFill>
              </a:rPr>
              <a:pPr defTabSz="457200"/>
              <a:t>‹#›</a:t>
            </a:fld>
            <a:endParaRPr lang="en-US">
              <a:solidFill>
                <a:srgbClr val="000000"/>
              </a:solidFill>
            </a:endParaRPr>
          </a:p>
        </p:txBody>
      </p:sp>
    </p:spTree>
    <p:extLst>
      <p:ext uri="{BB962C8B-B14F-4D97-AF65-F5344CB8AC3E}">
        <p14:creationId xmlns:p14="http://schemas.microsoft.com/office/powerpoint/2010/main" val="55604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fontAlgn="base" hangingPunct="1">
        <a:spcBef>
          <a:spcPct val="0"/>
        </a:spcBef>
        <a:spcAft>
          <a:spcPct val="0"/>
        </a:spcAft>
        <a:defRPr sz="24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a:solidFill>
            <a:schemeClr val="bg1"/>
          </a:solidFill>
          <a:latin typeface="Verdana" pitchFamily="34" charset="0"/>
          <a:ea typeface="ＭＳ Ｐゴシック" charset="0"/>
        </a:defRPr>
      </a:lvl2pPr>
      <a:lvl3pPr algn="l" rtl="0" eaLnBrk="1" fontAlgn="base" hangingPunct="1">
        <a:spcBef>
          <a:spcPct val="0"/>
        </a:spcBef>
        <a:spcAft>
          <a:spcPct val="0"/>
        </a:spcAft>
        <a:defRPr sz="2400">
          <a:solidFill>
            <a:schemeClr val="bg1"/>
          </a:solidFill>
          <a:latin typeface="Verdana" pitchFamily="34" charset="0"/>
          <a:ea typeface="ＭＳ Ｐゴシック" charset="0"/>
        </a:defRPr>
      </a:lvl3pPr>
      <a:lvl4pPr algn="l" rtl="0" eaLnBrk="1" fontAlgn="base" hangingPunct="1">
        <a:spcBef>
          <a:spcPct val="0"/>
        </a:spcBef>
        <a:spcAft>
          <a:spcPct val="0"/>
        </a:spcAft>
        <a:defRPr sz="2400">
          <a:solidFill>
            <a:schemeClr val="bg1"/>
          </a:solidFill>
          <a:latin typeface="Verdana" pitchFamily="34" charset="0"/>
          <a:ea typeface="ＭＳ Ｐゴシック" charset="0"/>
        </a:defRPr>
      </a:lvl4pPr>
      <a:lvl5pPr algn="l" rtl="0" eaLnBrk="1" fontAlgn="base" hangingPunct="1">
        <a:spcBef>
          <a:spcPct val="0"/>
        </a:spcBef>
        <a:spcAft>
          <a:spcPct val="0"/>
        </a:spcAft>
        <a:defRPr sz="2400">
          <a:solidFill>
            <a:schemeClr val="bg1"/>
          </a:solidFill>
          <a:latin typeface="Verdana" pitchFamily="34" charset="0"/>
          <a:ea typeface="ＭＳ Ｐゴシック" charset="0"/>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79547" b="86961"/>
          <a:stretch/>
        </p:blipFill>
        <p:spPr>
          <a:xfrm>
            <a:off x="7271975" y="0"/>
            <a:ext cx="1872043" cy="1072639"/>
          </a:xfrm>
          <a:prstGeom prst="rect">
            <a:avLst/>
          </a:prstGeom>
        </p:spPr>
      </p:pic>
      <p:pic>
        <p:nvPicPr>
          <p:cNvPr id="5" name="Picture 4" descr="dots gre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24144"/>
            <a:ext cx="9144000" cy="1133856"/>
          </a:xfrm>
          <a:prstGeom prst="rect">
            <a:avLst/>
          </a:prstGeom>
        </p:spPr>
      </p:pic>
    </p:spTree>
    <p:extLst>
      <p:ext uri="{BB962C8B-B14F-4D97-AF65-F5344CB8AC3E}">
        <p14:creationId xmlns:p14="http://schemas.microsoft.com/office/powerpoint/2010/main" val="39070245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hivst.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png"/><Relationship Id="rId4" Type="http://schemas.openxmlformats.org/officeDocument/2006/relationships/image" Target="../media/image40.jpe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dropbox.com/sh/9cxbrpurjpcvwp2/AAASFlsiN8VVQw47D0ObL0IQa?dl=0&amp;preview=HIVST_v6+short+1080.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1942" y="3676822"/>
            <a:ext cx="9138130" cy="1048322"/>
          </a:xfrm>
          <a:prstGeom prst="roundRect">
            <a:avLst/>
          </a:prstGeom>
          <a:solidFill>
            <a:srgbClr val="08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Narrow" panose="020B0606020202030204" pitchFamily="34" charset="0"/>
            </a:endParaRPr>
          </a:p>
        </p:txBody>
      </p:sp>
      <p:sp>
        <p:nvSpPr>
          <p:cNvPr id="2" name="TextBox 1"/>
          <p:cNvSpPr txBox="1"/>
          <p:nvPr/>
        </p:nvSpPr>
        <p:spPr>
          <a:xfrm>
            <a:off x="326945" y="3717032"/>
            <a:ext cx="8030389" cy="892552"/>
          </a:xfrm>
          <a:prstGeom prst="rect">
            <a:avLst/>
          </a:prstGeom>
          <a:noFill/>
        </p:spPr>
        <p:txBody>
          <a:bodyPr wrap="square" rtlCol="0">
            <a:spAutoFit/>
          </a:bodyPr>
          <a:lstStyle/>
          <a:p>
            <a:pPr defTabSz="457200"/>
            <a:r>
              <a:rPr lang="en-US" sz="2800" b="1" dirty="0" smtClean="0">
                <a:solidFill>
                  <a:prstClr val="white"/>
                </a:solidFill>
                <a:latin typeface="Arial Narrow" panose="020B0606020202030204" pitchFamily="34" charset="0"/>
                <a:cs typeface="Arial Narrow"/>
              </a:rPr>
              <a:t>Cheryl Johnson</a:t>
            </a:r>
            <a:endParaRPr lang="en-US" sz="2800" b="1" dirty="0">
              <a:solidFill>
                <a:prstClr val="white"/>
              </a:solidFill>
              <a:latin typeface="Arial Narrow" panose="020B0606020202030204" pitchFamily="34" charset="0"/>
              <a:cs typeface="Arial Narrow"/>
            </a:endParaRPr>
          </a:p>
          <a:p>
            <a:pPr defTabSz="457200"/>
            <a:r>
              <a:rPr lang="en-US" sz="2400" b="1" dirty="0">
                <a:solidFill>
                  <a:prstClr val="white"/>
                </a:solidFill>
                <a:latin typeface="Arial Narrow" panose="020B0606020202030204" pitchFamily="34" charset="0"/>
                <a:cs typeface="Arial Narrow"/>
              </a:rPr>
              <a:t>WHO </a:t>
            </a:r>
            <a:r>
              <a:rPr lang="en-US" sz="2400" b="1" dirty="0" smtClean="0">
                <a:solidFill>
                  <a:prstClr val="white"/>
                </a:solidFill>
                <a:latin typeface="Arial Narrow" panose="020B0606020202030204" pitchFamily="34" charset="0"/>
                <a:cs typeface="Arial Narrow"/>
              </a:rPr>
              <a:t>HIV Dept. Geneva </a:t>
            </a:r>
            <a:endParaRPr lang="en-US" sz="2400" b="1" dirty="0">
              <a:solidFill>
                <a:prstClr val="white"/>
              </a:solidFill>
              <a:latin typeface="Arial Narrow" panose="020B0606020202030204" pitchFamily="34" charset="0"/>
              <a:cs typeface="Arial Narrow"/>
            </a:endParaRPr>
          </a:p>
        </p:txBody>
      </p:sp>
      <p:sp>
        <p:nvSpPr>
          <p:cNvPr id="3" name="Rectangle 2"/>
          <p:cNvSpPr/>
          <p:nvPr/>
        </p:nvSpPr>
        <p:spPr>
          <a:xfrm>
            <a:off x="208187" y="1772816"/>
            <a:ext cx="7820197" cy="1588127"/>
          </a:xfrm>
          <a:prstGeom prst="rect">
            <a:avLst/>
          </a:prstGeom>
        </p:spPr>
        <p:txBody>
          <a:bodyPr wrap="square">
            <a:spAutoFit/>
          </a:bodyPr>
          <a:lstStyle/>
          <a:p>
            <a:pPr defTabSz="457200">
              <a:lnSpc>
                <a:spcPct val="90000"/>
              </a:lnSpc>
            </a:pPr>
            <a:r>
              <a:rPr lang="en-US" sz="5400" b="1" dirty="0" smtClean="0">
                <a:solidFill>
                  <a:srgbClr val="084634"/>
                </a:solidFill>
                <a:latin typeface="Arial Narrow" panose="020B0606020202030204" pitchFamily="34" charset="0"/>
                <a:cs typeface="Arial Narrow"/>
              </a:rPr>
              <a:t>Past, present &amp; future for HIV self-testing</a:t>
            </a:r>
            <a:endParaRPr lang="en-US" sz="3600" b="1" dirty="0">
              <a:solidFill>
                <a:srgbClr val="084634"/>
              </a:solidFill>
              <a:latin typeface="Arial Narrow" panose="020B0606020202030204" pitchFamily="34" charset="0"/>
              <a:cs typeface="Arial Narrow"/>
            </a:endParaRPr>
          </a:p>
        </p:txBody>
      </p:sp>
      <p:sp>
        <p:nvSpPr>
          <p:cNvPr id="4" name="Rectangle 3"/>
          <p:cNvSpPr/>
          <p:nvPr/>
        </p:nvSpPr>
        <p:spPr>
          <a:xfrm>
            <a:off x="375070" y="4941168"/>
            <a:ext cx="1388617" cy="369332"/>
          </a:xfrm>
          <a:prstGeom prst="rect">
            <a:avLst/>
          </a:prstGeom>
        </p:spPr>
        <p:txBody>
          <a:bodyPr wrap="square">
            <a:spAutoFit/>
          </a:bodyPr>
          <a:lstStyle/>
          <a:p>
            <a:r>
              <a:rPr lang="en-US" b="1" dirty="0" smtClean="0">
                <a:latin typeface="Arial Narrow" panose="020B0606020202030204" pitchFamily="34" charset="0"/>
                <a:cs typeface="Arial Narrow"/>
              </a:rPr>
              <a:t>19 July 2014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754649" y="4869160"/>
            <a:ext cx="2339102" cy="369332"/>
          </a:xfrm>
          <a:prstGeom prst="rect">
            <a:avLst/>
          </a:prstGeom>
        </p:spPr>
        <p:txBody>
          <a:bodyPr wrap="none">
            <a:spAutoFit/>
          </a:bodyPr>
          <a:lstStyle/>
          <a:p>
            <a:r>
              <a:rPr lang="en-GB" i="1" dirty="0" smtClean="0"/>
              <a:t>No conflict of interest</a:t>
            </a:r>
            <a:endParaRPr lang="en-GB" i="1" dirty="0"/>
          </a:p>
        </p:txBody>
      </p:sp>
    </p:spTree>
    <p:extLst>
      <p:ext uri="{BB962C8B-B14F-4D97-AF65-F5344CB8AC3E}">
        <p14:creationId xmlns:p14="http://schemas.microsoft.com/office/powerpoint/2010/main" val="381713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9280"/>
          </a:xfrm>
          <a:prstGeom prst="rect">
            <a:avLst/>
          </a:prstGeom>
          <a:solidFill>
            <a:srgbClr val="0846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251520" y="5013176"/>
            <a:ext cx="7416824" cy="830997"/>
          </a:xfrm>
          <a:prstGeom prst="rect">
            <a:avLst/>
          </a:prstGeom>
          <a:noFill/>
        </p:spPr>
        <p:txBody>
          <a:bodyPr wrap="square" rtlCol="0">
            <a:spAutoFit/>
          </a:bodyPr>
          <a:lstStyle/>
          <a:p>
            <a:r>
              <a:rPr lang="en-GB" sz="4800" b="1" dirty="0" smtClean="0">
                <a:solidFill>
                  <a:schemeClr val="bg1"/>
                </a:solidFill>
                <a:latin typeface="Arial Narrow" panose="020B0606020202030204" pitchFamily="34" charset="0"/>
              </a:rPr>
              <a:t>What we know? </a:t>
            </a:r>
            <a:endParaRPr lang="en-GB" sz="4800" b="1" dirty="0">
              <a:solidFill>
                <a:schemeClr val="bg1"/>
              </a:solidFill>
              <a:latin typeface="Arial Narrow" panose="020B0606020202030204"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73"/>
          <a:stretch/>
        </p:blipFill>
        <p:spPr bwMode="auto">
          <a:xfrm>
            <a:off x="1619672" y="382433"/>
            <a:ext cx="6168014" cy="427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7" y="6093296"/>
            <a:ext cx="568977"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7664" y="6021288"/>
            <a:ext cx="6264696" cy="830997"/>
          </a:xfrm>
          <a:prstGeom prst="rect">
            <a:avLst/>
          </a:prstGeom>
          <a:noFill/>
        </p:spPr>
        <p:txBody>
          <a:bodyPr wrap="square" rtlCol="0">
            <a:spAutoFit/>
          </a:bodyPr>
          <a:lstStyle/>
          <a:p>
            <a:pPr algn="ctr"/>
            <a:r>
              <a:rPr lang="en-GB" sz="4800" b="1" dirty="0" smtClean="0">
                <a:solidFill>
                  <a:schemeClr val="tx2"/>
                </a:solidFill>
                <a:latin typeface="Arial Narrow" panose="020B0606020202030204" pitchFamily="34" charset="0"/>
              </a:rPr>
              <a:t>HIVST.org</a:t>
            </a:r>
            <a:endParaRPr lang="en-GB" sz="48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1472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622429"/>
            <a:ext cx="8892480" cy="769441"/>
          </a:xfrm>
          <a:prstGeom prst="rect">
            <a:avLst/>
          </a:prstGeom>
        </p:spPr>
        <p:txBody>
          <a:bodyPr wrap="square">
            <a:spAutoFit/>
          </a:bodyPr>
          <a:lstStyle/>
          <a:p>
            <a:pPr algn="ctr" defTabSz="457200"/>
            <a:r>
              <a:rPr lang="en-US" sz="4400" b="1" dirty="0" smtClean="0">
                <a:solidFill>
                  <a:srgbClr val="084634"/>
                </a:solidFill>
                <a:latin typeface="Arial Narrow" panose="020B0606020202030204" pitchFamily="34" charset="0"/>
                <a:cs typeface="Arial Narrow"/>
              </a:rPr>
              <a:t>Acceptability </a:t>
            </a:r>
            <a:r>
              <a:rPr lang="en-US" sz="4400" b="1" dirty="0" smtClean="0">
                <a:solidFill>
                  <a:srgbClr val="084634"/>
                </a:solidFill>
                <a:latin typeface="Arial Narrow" panose="020B0606020202030204" pitchFamily="34" charset="0"/>
                <a:cs typeface="Arial Narrow"/>
              </a:rPr>
              <a:t>&amp; Willingness</a:t>
            </a:r>
            <a:endParaRPr lang="en-US" sz="4400" b="1" dirty="0">
              <a:solidFill>
                <a:srgbClr val="084634"/>
              </a:solidFill>
              <a:latin typeface="Arial Narrow" panose="020B0606020202030204" pitchFamily="34" charset="0"/>
              <a:cs typeface="Arial Narrow"/>
            </a:endParaRPr>
          </a:p>
        </p:txBody>
      </p:sp>
      <p:sp>
        <p:nvSpPr>
          <p:cNvPr id="8" name="Rectangle 7"/>
          <p:cNvSpPr/>
          <p:nvPr/>
        </p:nvSpPr>
        <p:spPr>
          <a:xfrm>
            <a:off x="946116" y="6479758"/>
            <a:ext cx="7442308" cy="261610"/>
          </a:xfrm>
          <a:prstGeom prst="rect">
            <a:avLst/>
          </a:prstGeom>
        </p:spPr>
        <p:txBody>
          <a:bodyPr wrap="square">
            <a:spAutoFit/>
          </a:bodyPr>
          <a:lstStyle/>
          <a:p>
            <a:pPr defTabSz="457200">
              <a:spcBef>
                <a:spcPts val="1000"/>
              </a:spcBef>
            </a:pPr>
            <a:r>
              <a:rPr lang="en-US" sz="1100" dirty="0">
                <a:solidFill>
                  <a:prstClr val="black"/>
                </a:solidFill>
                <a:latin typeface="Segoe UI" panose="020B0502040204020203" pitchFamily="34" charset="0"/>
                <a:cs typeface="Segoe UI" panose="020B0502040204020203" pitchFamily="34" charset="0"/>
              </a:rPr>
              <a:t>Source: </a:t>
            </a:r>
            <a:r>
              <a:rPr lang="en-US" sz="1100" dirty="0" smtClean="0">
                <a:solidFill>
                  <a:prstClr val="black"/>
                </a:solidFill>
                <a:latin typeface="Segoe UI" panose="020B0502040204020203" pitchFamily="34" charset="0"/>
                <a:cs typeface="Segoe UI" panose="020B0502040204020203" pitchFamily="34" charset="0"/>
              </a:rPr>
              <a:t>1 </a:t>
            </a:r>
            <a:r>
              <a:rPr lang="en-US" sz="1100" dirty="0" smtClean="0">
                <a:solidFill>
                  <a:prstClr val="black"/>
                </a:solidFill>
                <a:latin typeface="Segoe UI" panose="020B0502040204020203" pitchFamily="34" charset="0"/>
                <a:cs typeface="Segoe UI" panose="020B0502040204020203" pitchFamily="34" charset="0"/>
                <a:hlinkClick r:id="rId3"/>
              </a:rPr>
              <a:t>www.hivst.org</a:t>
            </a:r>
            <a:r>
              <a:rPr lang="en-US" sz="1100" dirty="0" smtClean="0">
                <a:solidFill>
                  <a:prstClr val="black"/>
                </a:solidFill>
                <a:latin typeface="Segoe UI" panose="020B0502040204020203" pitchFamily="34" charset="0"/>
                <a:cs typeface="Segoe UI" panose="020B0502040204020203" pitchFamily="34" charset="0"/>
              </a:rPr>
              <a:t> , Evidence Map, accessed 1 July 2015 – 42 reporting studies</a:t>
            </a:r>
            <a:endParaRPr lang="en-US" sz="1100" dirty="0">
              <a:solidFill>
                <a:prstClr val="black"/>
              </a:solidFill>
              <a:latin typeface="Segoe UI" panose="020B0502040204020203" pitchFamily="34" charset="0"/>
              <a:cs typeface="Segoe UI" panose="020B0502040204020203" pitchFamily="34" charset="0"/>
            </a:endParaRPr>
          </a:p>
        </p:txBody>
      </p:sp>
      <p:graphicFrame>
        <p:nvGraphicFramePr>
          <p:cNvPr id="2" name="Chart 1"/>
          <p:cNvGraphicFramePr/>
          <p:nvPr>
            <p:extLst>
              <p:ext uri="{D42A27DB-BD31-4B8C-83A1-F6EECF244321}">
                <p14:modId xmlns:p14="http://schemas.microsoft.com/office/powerpoint/2010/main" val="21178044"/>
              </p:ext>
            </p:extLst>
          </p:nvPr>
        </p:nvGraphicFramePr>
        <p:xfrm>
          <a:off x="326933" y="1700808"/>
          <a:ext cx="8562141" cy="420801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640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67951645"/>
              </p:ext>
            </p:extLst>
          </p:nvPr>
        </p:nvGraphicFramePr>
        <p:xfrm>
          <a:off x="1115616" y="2204864"/>
          <a:ext cx="7632848"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3528" y="2204864"/>
            <a:ext cx="3024336" cy="3375283"/>
          </a:xfrm>
          <a:prstGeom prst="rect">
            <a:avLst/>
          </a:prstGeom>
          <a:noFill/>
        </p:spPr>
        <p:txBody>
          <a:bodyPr wrap="square" rtlCol="0">
            <a:spAutoFit/>
          </a:bodyPr>
          <a:lstStyle/>
          <a:p>
            <a:pPr defTabSz="457200">
              <a:spcAft>
                <a:spcPts val="1000"/>
              </a:spcAft>
            </a:pPr>
            <a:r>
              <a:rPr lang="en-US" sz="2000" b="1" dirty="0">
                <a:solidFill>
                  <a:prstClr val="black"/>
                </a:solidFill>
                <a:latin typeface="Arial" panose="020B0604020202020204" pitchFamily="34" charset="0"/>
                <a:cs typeface="Arial" panose="020B0604020202020204" pitchFamily="34" charset="0"/>
              </a:rPr>
              <a:t>Highest uptake among adolescents</a:t>
            </a:r>
          </a:p>
          <a:p>
            <a:pPr marL="342900" indent="-342900" defTabSz="457200">
              <a:spcAft>
                <a:spcPts val="1000"/>
              </a:spcAft>
              <a:buFont typeface="Arial"/>
              <a:buChar char="•"/>
            </a:pPr>
            <a:r>
              <a:rPr lang="en-US" sz="2000" dirty="0">
                <a:solidFill>
                  <a:prstClr val="black"/>
                </a:solidFill>
                <a:latin typeface="Arial" panose="020B0604020202020204" pitchFamily="34" charset="0"/>
                <a:cs typeface="Arial" panose="020B0604020202020204" pitchFamily="34" charset="0"/>
              </a:rPr>
              <a:t>76% in months 1-12</a:t>
            </a:r>
          </a:p>
          <a:p>
            <a:pPr marL="342900" indent="-342900" defTabSz="457200">
              <a:spcAft>
                <a:spcPts val="1000"/>
              </a:spcAft>
              <a:buFont typeface="Arial"/>
              <a:buChar char="•"/>
            </a:pPr>
            <a:r>
              <a:rPr lang="en-US" sz="2000" dirty="0">
                <a:solidFill>
                  <a:prstClr val="black"/>
                </a:solidFill>
                <a:latin typeface="Arial" panose="020B0604020202020204" pitchFamily="34" charset="0"/>
                <a:cs typeface="Arial" panose="020B0604020202020204" pitchFamily="34" charset="0"/>
              </a:rPr>
              <a:t>74% in months 13-24</a:t>
            </a:r>
          </a:p>
          <a:p>
            <a:pPr marL="342900" indent="-342900" defTabSz="457200">
              <a:spcAft>
                <a:spcPts val="1000"/>
              </a:spcAft>
              <a:buFont typeface="Arial"/>
              <a:buChar char="•"/>
            </a:pPr>
            <a:r>
              <a:rPr lang="en-US" sz="2000" b="1" dirty="0">
                <a:solidFill>
                  <a:prstClr val="black"/>
                </a:solidFill>
                <a:latin typeface="Arial" panose="020B0604020202020204" pitchFamily="34" charset="0"/>
                <a:cs typeface="Arial" panose="020B0604020202020204" pitchFamily="34" charset="0"/>
              </a:rPr>
              <a:t>44% first-time testers</a:t>
            </a:r>
          </a:p>
          <a:p>
            <a:pPr marL="342900" indent="-342900" defTabSz="457200">
              <a:spcAft>
                <a:spcPts val="1000"/>
              </a:spcAft>
              <a:buFont typeface="Arial"/>
              <a:buChar char="•"/>
            </a:pPr>
            <a:r>
              <a:rPr lang="en-US" sz="2000" dirty="0">
                <a:solidFill>
                  <a:prstClr val="black"/>
                </a:solidFill>
                <a:latin typeface="Arial" panose="020B0604020202020204" pitchFamily="34" charset="0"/>
                <a:cs typeface="Arial" panose="020B0604020202020204" pitchFamily="34" charset="0"/>
              </a:rPr>
              <a:t>~90% returned kits with self-completed questionnaire</a:t>
            </a:r>
          </a:p>
        </p:txBody>
      </p:sp>
      <p:sp>
        <p:nvSpPr>
          <p:cNvPr id="4" name="TextBox 3"/>
          <p:cNvSpPr txBox="1"/>
          <p:nvPr/>
        </p:nvSpPr>
        <p:spPr>
          <a:xfrm>
            <a:off x="4981456" y="5589240"/>
            <a:ext cx="70944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20-</a:t>
            </a:r>
            <a:r>
              <a:rPr lang="en-US" sz="16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9</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3995936" y="5589240"/>
            <a:ext cx="70944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16-19</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5950312" y="5589240"/>
            <a:ext cx="70944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30-39</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6918255" y="5589240"/>
            <a:ext cx="70944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40-49</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7979402" y="5589240"/>
            <a:ext cx="54624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50+</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5580112" y="5898758"/>
            <a:ext cx="1874231" cy="338554"/>
          </a:xfrm>
          <a:prstGeom prst="rect">
            <a:avLst/>
          </a:prstGeom>
          <a:noFill/>
        </p:spPr>
        <p:txBody>
          <a:bodyPr wrap="none" rtlCol="0">
            <a:spAutoFit/>
          </a:bodyPr>
          <a:lstStyle/>
          <a:p>
            <a:r>
              <a:rPr lang="en-US" sz="1600" i="1" dirty="0" smtClean="0">
                <a:latin typeface="Arial" panose="020B0604020202020204" pitchFamily="34" charset="0"/>
                <a:cs typeface="Arial" panose="020B0604020202020204" pitchFamily="34" charset="0"/>
              </a:rPr>
              <a:t>Age Group (years)</a:t>
            </a:r>
            <a:endParaRPr lang="en-US" sz="1600" i="1" dirty="0">
              <a:latin typeface="Arial" panose="020B0604020202020204" pitchFamily="34" charset="0"/>
              <a:cs typeface="Arial" panose="020B0604020202020204" pitchFamily="34" charset="0"/>
            </a:endParaRPr>
          </a:p>
        </p:txBody>
      </p:sp>
      <p:sp>
        <p:nvSpPr>
          <p:cNvPr id="15" name="TextBox 14"/>
          <p:cNvSpPr txBox="1"/>
          <p:nvPr/>
        </p:nvSpPr>
        <p:spPr>
          <a:xfrm>
            <a:off x="8058864" y="5053816"/>
            <a:ext cx="635126" cy="246221"/>
          </a:xfrm>
          <a:prstGeom prst="rect">
            <a:avLst/>
          </a:prstGeom>
          <a:noFill/>
        </p:spPr>
        <p:txBody>
          <a:bodyPr wrap="none" rtlCol="0">
            <a:spAutoFit/>
          </a:bodyPr>
          <a:lstStyle/>
          <a:p>
            <a:r>
              <a:rPr lang="en-US" sz="1000" i="1" dirty="0" smtClean="0">
                <a:solidFill>
                  <a:srgbClr val="BFBFBF"/>
                </a:solidFill>
              </a:rPr>
              <a:t>Months</a:t>
            </a:r>
            <a:endParaRPr lang="en-US" sz="1000" i="1" dirty="0">
              <a:solidFill>
                <a:srgbClr val="BFBFBF"/>
              </a:solidFill>
            </a:endParaRPr>
          </a:p>
        </p:txBody>
      </p:sp>
      <p:sp>
        <p:nvSpPr>
          <p:cNvPr id="16" name="Rectangle 15"/>
          <p:cNvSpPr/>
          <p:nvPr/>
        </p:nvSpPr>
        <p:spPr>
          <a:xfrm>
            <a:off x="1259631" y="6479758"/>
            <a:ext cx="6509609" cy="261610"/>
          </a:xfrm>
          <a:prstGeom prst="rect">
            <a:avLst/>
          </a:prstGeom>
        </p:spPr>
        <p:txBody>
          <a:bodyPr wrap="square">
            <a:spAutoFit/>
          </a:bodyPr>
          <a:lstStyle/>
          <a:p>
            <a:pPr defTabSz="457200">
              <a:spcBef>
                <a:spcPts val="1000"/>
              </a:spcBef>
            </a:pPr>
            <a:r>
              <a:rPr lang="en-US" sz="1100" dirty="0">
                <a:solidFill>
                  <a:prstClr val="black"/>
                </a:solidFill>
                <a:latin typeface="Arial" panose="020B0604020202020204" pitchFamily="34" charset="0"/>
                <a:cs typeface="Arial" panose="020B0604020202020204" pitchFamily="34" charset="0"/>
              </a:rPr>
              <a:t>Source: </a:t>
            </a:r>
            <a:r>
              <a:rPr lang="en-US" sz="1100" dirty="0" err="1" smtClean="0">
                <a:solidFill>
                  <a:prstClr val="black"/>
                </a:solidFill>
                <a:latin typeface="Arial" panose="020B0604020202020204" pitchFamily="34" charset="0"/>
                <a:cs typeface="Arial" panose="020B0604020202020204" pitchFamily="34" charset="0"/>
              </a:rPr>
              <a:t>Choko</a:t>
            </a:r>
            <a:r>
              <a:rPr lang="en-US" sz="1100" dirty="0" smtClean="0">
                <a:solidFill>
                  <a:prstClr val="black"/>
                </a:solidFill>
                <a:latin typeface="Arial" panose="020B0604020202020204" pitchFamily="34" charset="0"/>
                <a:cs typeface="Arial" panose="020B0604020202020204" pitchFamily="34" charset="0"/>
              </a:rPr>
              <a:t> et al forthcoming 2015</a:t>
            </a:r>
            <a:endParaRPr lang="en-US" sz="1100" dirty="0">
              <a:solidFill>
                <a:prstClr val="black"/>
              </a:solidFill>
              <a:latin typeface="Arial" panose="020B0604020202020204" pitchFamily="34" charset="0"/>
              <a:cs typeface="Arial" panose="020B0604020202020204" pitchFamily="34" charset="0"/>
            </a:endParaRPr>
          </a:p>
        </p:txBody>
      </p:sp>
      <p:sp>
        <p:nvSpPr>
          <p:cNvPr id="5" name="Rounded Rectangle 4"/>
          <p:cNvSpPr/>
          <p:nvPr/>
        </p:nvSpPr>
        <p:spPr>
          <a:xfrm>
            <a:off x="3986640" y="2257900"/>
            <a:ext cx="748016" cy="3747708"/>
          </a:xfrm>
          <a:prstGeom prst="roundRect">
            <a:avLst>
              <a:gd name="adj" fmla="val 6771"/>
            </a:avLst>
          </a:prstGeom>
          <a:noFill/>
          <a:ln>
            <a:solidFill>
              <a:schemeClr val="bg1">
                <a:lumMod val="50000"/>
              </a:schemeClr>
            </a:solidFill>
            <a:prstDash val="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1" name="Group 20"/>
          <p:cNvGrpSpPr/>
          <p:nvPr/>
        </p:nvGrpSpPr>
        <p:grpSpPr>
          <a:xfrm>
            <a:off x="7380312" y="2528843"/>
            <a:ext cx="288032" cy="111603"/>
            <a:chOff x="4741586" y="2539334"/>
            <a:chExt cx="288032" cy="111603"/>
          </a:xfrm>
        </p:grpSpPr>
        <p:sp>
          <p:nvSpPr>
            <p:cNvPr id="6" name="Oval 5"/>
            <p:cNvSpPr/>
            <p:nvPr/>
          </p:nvSpPr>
          <p:spPr>
            <a:xfrm>
              <a:off x="4827702" y="2539334"/>
              <a:ext cx="111603" cy="111603"/>
            </a:xfrm>
            <a:prstGeom prst="ellipse">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741586" y="2590476"/>
              <a:ext cx="288032" cy="0"/>
            </a:xfrm>
            <a:prstGeom prst="line">
              <a:avLst/>
            </a:prstGeom>
            <a:ln w="285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24"/>
          <p:cNvCxnSpPr/>
          <p:nvPr/>
        </p:nvCxnSpPr>
        <p:spPr>
          <a:xfrm>
            <a:off x="7380312" y="2796009"/>
            <a:ext cx="288032" cy="0"/>
          </a:xfrm>
          <a:prstGeom prst="line">
            <a:avLst/>
          </a:prstGeom>
          <a:ln w="28575" cmpd="sng">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04248" y="2663334"/>
            <a:ext cx="59984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Year 2</a:t>
            </a:r>
          </a:p>
        </p:txBody>
      </p:sp>
      <p:sp>
        <p:nvSpPr>
          <p:cNvPr id="30" name="Rectangle 29"/>
          <p:cNvSpPr/>
          <p:nvPr/>
        </p:nvSpPr>
        <p:spPr>
          <a:xfrm>
            <a:off x="6804248" y="2447310"/>
            <a:ext cx="59984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Year 1</a:t>
            </a:r>
          </a:p>
        </p:txBody>
      </p:sp>
      <p:sp>
        <p:nvSpPr>
          <p:cNvPr id="31" name="TextBox 30"/>
          <p:cNvSpPr txBox="1"/>
          <p:nvPr/>
        </p:nvSpPr>
        <p:spPr>
          <a:xfrm>
            <a:off x="7867873" y="2663334"/>
            <a:ext cx="46679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Men</a:t>
            </a:r>
          </a:p>
        </p:txBody>
      </p:sp>
      <p:sp>
        <p:nvSpPr>
          <p:cNvPr id="32" name="Rectangle 31"/>
          <p:cNvSpPr/>
          <p:nvPr/>
        </p:nvSpPr>
        <p:spPr>
          <a:xfrm>
            <a:off x="7867873" y="2447310"/>
            <a:ext cx="671979"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Women</a:t>
            </a:r>
          </a:p>
        </p:txBody>
      </p:sp>
      <p:sp>
        <p:nvSpPr>
          <p:cNvPr id="33" name="Oval 32"/>
          <p:cNvSpPr/>
          <p:nvPr/>
        </p:nvSpPr>
        <p:spPr>
          <a:xfrm>
            <a:off x="8492845" y="2528843"/>
            <a:ext cx="111603" cy="111603"/>
          </a:xfrm>
          <a:prstGeom prst="ellipse">
            <a:avLst/>
          </a:prstGeom>
          <a:solidFill>
            <a:srgbClr val="80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492845" y="2738393"/>
            <a:ext cx="111603" cy="111603"/>
          </a:xfrm>
          <a:prstGeom prst="ellipse">
            <a:avLst/>
          </a:prstGeom>
          <a:solidFill>
            <a:srgbClr val="1395D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520" y="509267"/>
            <a:ext cx="8640960" cy="1274195"/>
          </a:xfrm>
          <a:prstGeom prst="rect">
            <a:avLst/>
          </a:prstGeom>
        </p:spPr>
        <p:txBody>
          <a:bodyPr wrap="square">
            <a:spAutoFit/>
          </a:bodyPr>
          <a:lstStyle/>
          <a:p>
            <a:pPr algn="ctr" defTabSz="457200">
              <a:lnSpc>
                <a:spcPct val="120000"/>
              </a:lnSpc>
            </a:pPr>
            <a:r>
              <a:rPr lang="en-US" sz="4000" b="1" dirty="0" smtClean="0">
                <a:solidFill>
                  <a:srgbClr val="0C3425"/>
                </a:solidFill>
                <a:latin typeface="Arial Narrow" panose="020B0606020202030204" pitchFamily="34" charset="0"/>
                <a:cs typeface="Arial Narrow"/>
              </a:rPr>
              <a:t>Uptake Amongst All Residents in Malawi </a:t>
            </a:r>
          </a:p>
          <a:p>
            <a:pPr algn="ctr" defTabSz="457200">
              <a:lnSpc>
                <a:spcPct val="120000"/>
              </a:lnSpc>
            </a:pPr>
            <a:r>
              <a:rPr lang="en-US" sz="2400" b="1" dirty="0" smtClean="0">
                <a:solidFill>
                  <a:srgbClr val="7F7F7F"/>
                </a:solidFill>
                <a:latin typeface="Arial Narrow" panose="020B0606020202030204" pitchFamily="34" charset="0"/>
                <a:cs typeface="Arial Narrow"/>
              </a:rPr>
              <a:t>Since HIVST Made Available</a:t>
            </a:r>
            <a:endParaRPr lang="en-US" sz="2400" b="1" dirty="0">
              <a:solidFill>
                <a:srgbClr val="7F7F7F"/>
              </a:solidFill>
              <a:latin typeface="Arial Narrow" panose="020B0606020202030204" pitchFamily="34" charset="0"/>
              <a:cs typeface="Arial Narrow"/>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36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8659" y="2082657"/>
            <a:ext cx="3408247" cy="609398"/>
          </a:xfrm>
          <a:prstGeom prst="rect">
            <a:avLst/>
          </a:prstGeom>
        </p:spPr>
        <p:txBody>
          <a:bodyPr wrap="square">
            <a:spAutoFit/>
          </a:bodyPr>
          <a:lstStyle/>
          <a:p>
            <a:pPr algn="ctr" defTabSz="457200">
              <a:lnSpc>
                <a:spcPct val="120000"/>
              </a:lnSpc>
            </a:pPr>
            <a:r>
              <a:rPr lang="en-US" sz="2800" b="1" dirty="0" smtClean="0">
                <a:solidFill>
                  <a:srgbClr val="0C3425"/>
                </a:solidFill>
                <a:latin typeface="Arial Narrow" panose="020B0606020202030204" pitchFamily="34" charset="0"/>
                <a:cs typeface="Arial Narrow"/>
              </a:rPr>
              <a:t>Sensitivity (n=6) </a:t>
            </a:r>
          </a:p>
        </p:txBody>
      </p:sp>
      <p:sp>
        <p:nvSpPr>
          <p:cNvPr id="18" name="Rectangle 17"/>
          <p:cNvSpPr/>
          <p:nvPr/>
        </p:nvSpPr>
        <p:spPr>
          <a:xfrm>
            <a:off x="5350256" y="2099522"/>
            <a:ext cx="3470216" cy="609398"/>
          </a:xfrm>
          <a:prstGeom prst="rect">
            <a:avLst/>
          </a:prstGeom>
        </p:spPr>
        <p:txBody>
          <a:bodyPr wrap="square">
            <a:spAutoFit/>
          </a:bodyPr>
          <a:lstStyle/>
          <a:p>
            <a:pPr algn="ctr" defTabSz="457200">
              <a:lnSpc>
                <a:spcPct val="120000"/>
              </a:lnSpc>
            </a:pPr>
            <a:r>
              <a:rPr lang="en-US" sz="2800" b="1" dirty="0" smtClean="0">
                <a:solidFill>
                  <a:srgbClr val="0C3425"/>
                </a:solidFill>
                <a:latin typeface="Arial Narrow" panose="020B0606020202030204" pitchFamily="34" charset="0"/>
                <a:cs typeface="Arial Narrow"/>
              </a:rPr>
              <a:t>Specificity (n=7) </a:t>
            </a:r>
          </a:p>
        </p:txBody>
      </p:sp>
      <p:graphicFrame>
        <p:nvGraphicFramePr>
          <p:cNvPr id="16" name="Chart 15"/>
          <p:cNvGraphicFramePr/>
          <p:nvPr>
            <p:extLst>
              <p:ext uri="{D42A27DB-BD31-4B8C-83A1-F6EECF244321}">
                <p14:modId xmlns:p14="http://schemas.microsoft.com/office/powerpoint/2010/main" val="131913893"/>
              </p:ext>
            </p:extLst>
          </p:nvPr>
        </p:nvGraphicFramePr>
        <p:xfrm>
          <a:off x="611559" y="2708920"/>
          <a:ext cx="3532183"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11560" y="622429"/>
            <a:ext cx="7775720" cy="707886"/>
          </a:xfrm>
          <a:prstGeom prst="rect">
            <a:avLst/>
          </a:prstGeom>
        </p:spPr>
        <p:txBody>
          <a:bodyPr wrap="square">
            <a:spAutoFit/>
          </a:bodyPr>
          <a:lstStyle/>
          <a:p>
            <a:pPr algn="ctr" defTabSz="457200"/>
            <a:r>
              <a:rPr lang="en-US" sz="4000" b="1" dirty="0" smtClean="0">
                <a:solidFill>
                  <a:srgbClr val="084634"/>
                </a:solidFill>
                <a:latin typeface="Arial Narrow" panose="020B0606020202030204" pitchFamily="34" charset="0"/>
                <a:cs typeface="Arial Narrow"/>
              </a:rPr>
              <a:t>Accuracy can be good, but not always </a:t>
            </a:r>
            <a:endParaRPr lang="en-US" sz="4000" b="1" dirty="0">
              <a:solidFill>
                <a:srgbClr val="084634"/>
              </a:solidFill>
              <a:latin typeface="Arial Narrow" panose="020B0606020202030204" pitchFamily="34" charset="0"/>
              <a:cs typeface="Arial Narrow"/>
            </a:endParaRPr>
          </a:p>
        </p:txBody>
      </p:sp>
      <p:sp>
        <p:nvSpPr>
          <p:cNvPr id="2" name="Rectangle 1"/>
          <p:cNvSpPr/>
          <p:nvPr/>
        </p:nvSpPr>
        <p:spPr>
          <a:xfrm>
            <a:off x="2648451" y="6220510"/>
            <a:ext cx="2821606" cy="646331"/>
          </a:xfrm>
          <a:prstGeom prst="rect">
            <a:avLst/>
          </a:prstGeom>
        </p:spPr>
        <p:txBody>
          <a:bodyPr wrap="none">
            <a:spAutoFit/>
          </a:bodyPr>
          <a:lstStyle/>
          <a:p>
            <a:r>
              <a:rPr lang="en-US" b="1" dirty="0" smtClean="0">
                <a:solidFill>
                  <a:srgbClr val="C00000"/>
                </a:solidFill>
                <a:latin typeface="Arial Narrow" panose="020B0606020202030204" pitchFamily="34" charset="0"/>
                <a:cs typeface="Arial" panose="020B0604020202020204" pitchFamily="34" charset="0"/>
              </a:rPr>
              <a:t>Red= </a:t>
            </a:r>
            <a:r>
              <a:rPr lang="en-US" b="1" dirty="0" err="1" smtClean="0">
                <a:solidFill>
                  <a:srgbClr val="C00000"/>
                </a:solidFill>
                <a:latin typeface="Arial Narrow" panose="020B0606020202030204" pitchFamily="34" charset="0"/>
                <a:cs typeface="Arial" panose="020B0604020202020204" pitchFamily="34" charset="0"/>
              </a:rPr>
              <a:t>fingerstick</a:t>
            </a:r>
            <a:r>
              <a:rPr lang="en-US" b="1" dirty="0" smtClean="0">
                <a:solidFill>
                  <a:srgbClr val="C00000"/>
                </a:solidFill>
                <a:latin typeface="Arial Narrow" panose="020B0606020202030204" pitchFamily="34" charset="0"/>
                <a:cs typeface="Arial" panose="020B0604020202020204" pitchFamily="34" charset="0"/>
              </a:rPr>
              <a:t> whole blood</a:t>
            </a:r>
          </a:p>
          <a:p>
            <a:r>
              <a:rPr lang="en-US" b="1" dirty="0" smtClean="0">
                <a:latin typeface="Arial Narrow" panose="020B0606020202030204" pitchFamily="34" charset="0"/>
                <a:cs typeface="Arial" panose="020B0604020202020204" pitchFamily="34" charset="0"/>
              </a:rPr>
              <a:t>Black = oral fluid</a:t>
            </a:r>
            <a:endParaRPr lang="en-GB" b="1" dirty="0">
              <a:latin typeface="Arial Narrow" panose="020B0606020202030204" pitchFamily="34" charset="0"/>
            </a:endParaRPr>
          </a:p>
        </p:txBody>
      </p:sp>
      <p:graphicFrame>
        <p:nvGraphicFramePr>
          <p:cNvPr id="12" name="Chart 11"/>
          <p:cNvGraphicFramePr/>
          <p:nvPr>
            <p:extLst>
              <p:ext uri="{D42A27DB-BD31-4B8C-83A1-F6EECF244321}">
                <p14:modId xmlns:p14="http://schemas.microsoft.com/office/powerpoint/2010/main" val="4278411989"/>
              </p:ext>
            </p:extLst>
          </p:nvPr>
        </p:nvGraphicFramePr>
        <p:xfrm>
          <a:off x="5220071" y="2708920"/>
          <a:ext cx="3532183" cy="331236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19672" y="1350452"/>
            <a:ext cx="5780750" cy="461665"/>
          </a:xfrm>
          <a:prstGeom prst="rect">
            <a:avLst/>
          </a:prstGeom>
        </p:spPr>
        <p:txBody>
          <a:bodyPr wrap="none">
            <a:spAutoFit/>
          </a:bodyPr>
          <a:lstStyle/>
          <a:p>
            <a:pPr algn="ctr"/>
            <a:r>
              <a:rPr lang="en-US" sz="2400" b="1" i="1" dirty="0" smtClean="0">
                <a:solidFill>
                  <a:srgbClr val="7F7F7F"/>
                </a:solidFill>
                <a:latin typeface="Arial Narrow" panose="020B0606020202030204" pitchFamily="34" charset="0"/>
                <a:cs typeface="Arial Narrow"/>
              </a:rPr>
              <a:t>Important to consider within the bigger picture</a:t>
            </a:r>
            <a:endParaRPr lang="en-GB" sz="2400" i="1" dirty="0"/>
          </a:p>
        </p:txBody>
      </p:sp>
    </p:spTree>
    <p:extLst>
      <p:ext uri="{BB962C8B-B14F-4D97-AF65-F5344CB8AC3E}">
        <p14:creationId xmlns:p14="http://schemas.microsoft.com/office/powerpoint/2010/main" val="181886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14361"/>
            <a:ext cx="4752528" cy="738664"/>
          </a:xfrm>
          <a:prstGeom prst="rect">
            <a:avLst/>
          </a:prstGeom>
        </p:spPr>
        <p:txBody>
          <a:bodyPr wrap="square">
            <a:spAutoFit/>
          </a:bodyPr>
          <a:lstStyle/>
          <a:p>
            <a:pPr marL="173037" lvl="1" defTabSz="457200">
              <a:spcAft>
                <a:spcPts val="500"/>
              </a:spcAft>
            </a:pPr>
            <a:r>
              <a:rPr lang="en-US" sz="2100" dirty="0" smtClean="0">
                <a:solidFill>
                  <a:prstClr val="black"/>
                </a:solidFill>
                <a:latin typeface="Arial Narrow" panose="020B0606020202030204" pitchFamily="34" charset="0"/>
                <a:cs typeface="Arial" panose="020B0604020202020204" pitchFamily="34" charset="0"/>
              </a:rPr>
              <a:t>In Zimbabwe, US $ 3 HIVST kit would save 75 million &amp; avert ~7000 DALYs over 20 yrs.</a:t>
            </a:r>
          </a:p>
        </p:txBody>
      </p:sp>
      <p:graphicFrame>
        <p:nvGraphicFramePr>
          <p:cNvPr id="5" name="Chart 3"/>
          <p:cNvGraphicFramePr>
            <a:graphicFrameLocks/>
          </p:cNvGraphicFramePr>
          <p:nvPr>
            <p:extLst>
              <p:ext uri="{D42A27DB-BD31-4B8C-83A1-F6EECF244321}">
                <p14:modId xmlns:p14="http://schemas.microsoft.com/office/powerpoint/2010/main" val="717300191"/>
              </p:ext>
            </p:extLst>
          </p:nvPr>
        </p:nvGraphicFramePr>
        <p:xfrm>
          <a:off x="5184316" y="2944589"/>
          <a:ext cx="3672408" cy="27629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p:nvPr/>
        </p:nvSpPr>
        <p:spPr>
          <a:xfrm>
            <a:off x="5736449" y="1831208"/>
            <a:ext cx="2682341" cy="833562"/>
          </a:xfrm>
          <a:prstGeom prst="rect">
            <a:avLst/>
          </a:prstGeom>
          <a:noFill/>
        </p:spPr>
        <p:txBody>
          <a:bodyPr wrap="square" rtlCol="0">
            <a:spAutoFit/>
          </a:bodyPr>
          <a:lstStyle/>
          <a:p>
            <a:pPr algn="ctr">
              <a:spcAft>
                <a:spcPts val="500"/>
              </a:spcAft>
            </a:pPr>
            <a:r>
              <a:rPr lang="en-US" sz="1600" b="1" dirty="0" smtClean="0">
                <a:latin typeface="Arial Narrow" panose="020B0606020202030204" pitchFamily="34" charset="0"/>
                <a:cs typeface="Arial" panose="020B0604020202020204" pitchFamily="34" charset="0"/>
              </a:rPr>
              <a:t>Willingness to Pay varies greatly among Key Populations</a:t>
            </a:r>
          </a:p>
          <a:p>
            <a:pPr algn="ctr">
              <a:spcAft>
                <a:spcPts val="500"/>
              </a:spcAft>
            </a:pPr>
            <a:r>
              <a:rPr lang="en-US" sz="1200" dirty="0" smtClean="0">
                <a:latin typeface="Arial Narrow" panose="020B0606020202030204" pitchFamily="34" charset="0"/>
                <a:cs typeface="Arial" panose="020B0604020202020204" pitchFamily="34" charset="0"/>
              </a:rPr>
              <a:t> </a:t>
            </a:r>
            <a:r>
              <a:rPr lang="en-US" sz="1200" dirty="0">
                <a:latin typeface="Arial Narrow" panose="020B0606020202030204" pitchFamily="34" charset="0"/>
                <a:cs typeface="Arial" panose="020B0604020202020204" pitchFamily="34" charset="0"/>
              </a:rPr>
              <a:t>Studies, </a:t>
            </a:r>
            <a:r>
              <a:rPr lang="en-US" sz="1200" dirty="0" err="1">
                <a:latin typeface="Arial Narrow" panose="020B0606020202030204" pitchFamily="34" charset="0"/>
                <a:cs typeface="Arial" panose="020B0604020202020204" pitchFamily="34" charset="0"/>
              </a:rPr>
              <a:t>n</a:t>
            </a:r>
            <a:r>
              <a:rPr lang="en-US" sz="1200" dirty="0" smtClean="0">
                <a:latin typeface="Arial Narrow" panose="020B0606020202030204" pitchFamily="34" charset="0"/>
                <a:cs typeface="Arial" panose="020B0604020202020204" pitchFamily="34" charset="0"/>
              </a:rPr>
              <a:t>=8</a:t>
            </a:r>
            <a:endParaRPr lang="en-US" sz="1200" dirty="0">
              <a:latin typeface="Arial Narrow" panose="020B0606020202030204" pitchFamily="34" charset="0"/>
              <a:cs typeface="Arial" panose="020B0604020202020204" pitchFamily="34" charset="0"/>
            </a:endParaRPr>
          </a:p>
        </p:txBody>
      </p:sp>
      <p:sp>
        <p:nvSpPr>
          <p:cNvPr id="7" name="Rectangle 6"/>
          <p:cNvSpPr/>
          <p:nvPr/>
        </p:nvSpPr>
        <p:spPr>
          <a:xfrm>
            <a:off x="395536" y="694437"/>
            <a:ext cx="8496944" cy="769441"/>
          </a:xfrm>
          <a:prstGeom prst="rect">
            <a:avLst/>
          </a:prstGeom>
        </p:spPr>
        <p:txBody>
          <a:bodyPr wrap="square">
            <a:spAutoFit/>
          </a:bodyPr>
          <a:lstStyle/>
          <a:p>
            <a:pPr algn="ctr" defTabSz="457200"/>
            <a:r>
              <a:rPr lang="en-US" sz="4400" b="1" dirty="0">
                <a:solidFill>
                  <a:srgbClr val="084634"/>
                </a:solidFill>
                <a:latin typeface="Arial Narrow" panose="020B0606020202030204" pitchFamily="34" charset="0"/>
                <a:cs typeface="Arial Narrow"/>
              </a:rPr>
              <a:t>HIVST may be cost-effective</a:t>
            </a:r>
          </a:p>
        </p:txBody>
      </p:sp>
      <p:sp>
        <p:nvSpPr>
          <p:cNvPr id="3" name="Rectangle 2"/>
          <p:cNvSpPr/>
          <p:nvPr/>
        </p:nvSpPr>
        <p:spPr>
          <a:xfrm>
            <a:off x="7451805" y="4665461"/>
            <a:ext cx="248786"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a:t>
            </a:r>
          </a:p>
        </p:txBody>
      </p:sp>
      <p:sp>
        <p:nvSpPr>
          <p:cNvPr id="8" name="Rectangle 7"/>
          <p:cNvSpPr/>
          <p:nvPr/>
        </p:nvSpPr>
        <p:spPr>
          <a:xfrm>
            <a:off x="6235360" y="4652013"/>
            <a:ext cx="344966"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1.6</a:t>
            </a:r>
          </a:p>
        </p:txBody>
      </p:sp>
      <p:sp>
        <p:nvSpPr>
          <p:cNvPr id="9" name="Rectangle 8"/>
          <p:cNvSpPr/>
          <p:nvPr/>
        </p:nvSpPr>
        <p:spPr>
          <a:xfrm>
            <a:off x="6509295" y="4102075"/>
            <a:ext cx="312907"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16</a:t>
            </a:r>
          </a:p>
        </p:txBody>
      </p:sp>
      <p:sp>
        <p:nvSpPr>
          <p:cNvPr id="10" name="Rectangle 9"/>
          <p:cNvSpPr/>
          <p:nvPr/>
        </p:nvSpPr>
        <p:spPr>
          <a:xfrm>
            <a:off x="8020549" y="4661801"/>
            <a:ext cx="248786"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a:t>
            </a:r>
          </a:p>
        </p:txBody>
      </p:sp>
      <p:sp>
        <p:nvSpPr>
          <p:cNvPr id="11" name="Rectangle 10"/>
          <p:cNvSpPr/>
          <p:nvPr/>
        </p:nvSpPr>
        <p:spPr>
          <a:xfrm>
            <a:off x="7112312" y="4591362"/>
            <a:ext cx="248786"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9</a:t>
            </a:r>
          </a:p>
        </p:txBody>
      </p:sp>
      <p:sp>
        <p:nvSpPr>
          <p:cNvPr id="12" name="Rectangle 11"/>
          <p:cNvSpPr/>
          <p:nvPr/>
        </p:nvSpPr>
        <p:spPr>
          <a:xfrm>
            <a:off x="7077620" y="4035400"/>
            <a:ext cx="312907"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18</a:t>
            </a:r>
          </a:p>
        </p:txBody>
      </p:sp>
      <p:sp>
        <p:nvSpPr>
          <p:cNvPr id="13" name="Rectangle 12"/>
          <p:cNvSpPr/>
          <p:nvPr/>
        </p:nvSpPr>
        <p:spPr>
          <a:xfrm>
            <a:off x="7642770" y="3330550"/>
            <a:ext cx="312907"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40</a:t>
            </a:r>
          </a:p>
        </p:txBody>
      </p:sp>
      <p:sp>
        <p:nvSpPr>
          <p:cNvPr id="14" name="Rectangle 13"/>
          <p:cNvSpPr/>
          <p:nvPr/>
        </p:nvSpPr>
        <p:spPr>
          <a:xfrm>
            <a:off x="5953670" y="4096717"/>
            <a:ext cx="312907"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15</a:t>
            </a:r>
          </a:p>
        </p:txBody>
      </p:sp>
      <p:sp>
        <p:nvSpPr>
          <p:cNvPr id="15" name="Rectangle 14"/>
          <p:cNvSpPr/>
          <p:nvPr/>
        </p:nvSpPr>
        <p:spPr>
          <a:xfrm>
            <a:off x="8185695" y="3032100"/>
            <a:ext cx="312907"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50</a:t>
            </a:r>
          </a:p>
        </p:txBody>
      </p:sp>
      <p:sp>
        <p:nvSpPr>
          <p:cNvPr id="16" name="Rectangle 15"/>
          <p:cNvSpPr/>
          <p:nvPr/>
        </p:nvSpPr>
        <p:spPr>
          <a:xfrm>
            <a:off x="5982365" y="4649060"/>
            <a:ext cx="248786" cy="261610"/>
          </a:xfrm>
          <a:prstGeom prst="rect">
            <a:avLst/>
          </a:prstGeom>
        </p:spPr>
        <p:txBody>
          <a:bodyPr wrap="none">
            <a:spAutoFit/>
          </a:bodyPr>
          <a:lstStyle/>
          <a:p>
            <a:pPr algn="ctr">
              <a:spcAft>
                <a:spcPts val="500"/>
              </a:spcAft>
            </a:pPr>
            <a:r>
              <a:rPr lang="en-US" sz="1100" dirty="0">
                <a:latin typeface="Arial Narrow" panose="020B0606020202030204" pitchFamily="34" charset="0"/>
                <a:cs typeface="Arial" panose="020B0604020202020204" pitchFamily="34" charset="0"/>
              </a:rPr>
              <a:t>7</a:t>
            </a:r>
          </a:p>
        </p:txBody>
      </p:sp>
      <p:sp>
        <p:nvSpPr>
          <p:cNvPr id="4" name="Rectangle 3"/>
          <p:cNvSpPr/>
          <p:nvPr/>
        </p:nvSpPr>
        <p:spPr>
          <a:xfrm>
            <a:off x="2483768" y="6381328"/>
            <a:ext cx="3980577" cy="338554"/>
          </a:xfrm>
          <a:prstGeom prst="rect">
            <a:avLst/>
          </a:prstGeom>
        </p:spPr>
        <p:txBody>
          <a:bodyPr wrap="none">
            <a:spAutoFit/>
          </a:bodyPr>
          <a:lstStyle/>
          <a:p>
            <a:r>
              <a:rPr lang="en-US" sz="1600" dirty="0" smtClean="0">
                <a:solidFill>
                  <a:prstClr val="black"/>
                </a:solidFill>
                <a:latin typeface="Arial Narrow" panose="020B0606020202030204" pitchFamily="34" charset="0"/>
                <a:cs typeface="Arial" panose="020B0604020202020204" pitchFamily="34" charset="0"/>
              </a:rPr>
              <a:t>Source: </a:t>
            </a:r>
            <a:r>
              <a:rPr lang="en-US" sz="1600" dirty="0" err="1" smtClean="0">
                <a:solidFill>
                  <a:prstClr val="black"/>
                </a:solidFill>
                <a:latin typeface="Arial Narrow" panose="020B0606020202030204" pitchFamily="34" charset="0"/>
                <a:cs typeface="Arial" panose="020B0604020202020204" pitchFamily="34" charset="0"/>
              </a:rPr>
              <a:t>Cambiano</a:t>
            </a:r>
            <a:r>
              <a:rPr lang="en-US" sz="1600" dirty="0" smtClean="0">
                <a:solidFill>
                  <a:prstClr val="black"/>
                </a:solidFill>
                <a:latin typeface="Arial Narrow" panose="020B0606020202030204" pitchFamily="34" charset="0"/>
                <a:cs typeface="Arial" panose="020B0604020202020204" pitchFamily="34" charset="0"/>
              </a:rPr>
              <a:t> et al. 2015, Figueroa et al. 2015</a:t>
            </a:r>
            <a:endParaRPr lang="en-GB" sz="1600" dirty="0">
              <a:latin typeface="Arial Narrow" panose="020B0606020202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29" y="2931583"/>
            <a:ext cx="4606375" cy="246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507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46" y="573367"/>
            <a:ext cx="4942121" cy="830997"/>
          </a:xfrm>
          <a:prstGeom prst="rect">
            <a:avLst/>
          </a:prstGeom>
        </p:spPr>
        <p:txBody>
          <a:bodyPr wrap="square">
            <a:spAutoFit/>
          </a:bodyPr>
          <a:lstStyle/>
          <a:p>
            <a:pPr algn="ctr" defTabSz="457200"/>
            <a:r>
              <a:rPr lang="en-US" sz="4800" b="1" dirty="0" smtClean="0">
                <a:solidFill>
                  <a:srgbClr val="084634"/>
                </a:solidFill>
                <a:latin typeface="Arial Narrow" panose="020B0606020202030204" pitchFamily="34" charset="0"/>
                <a:cs typeface="Arial Narrow"/>
              </a:rPr>
              <a:t>Linkage </a:t>
            </a:r>
            <a:endParaRPr lang="en-US" sz="4800" b="1" dirty="0">
              <a:solidFill>
                <a:srgbClr val="084634"/>
              </a:solidFill>
              <a:latin typeface="Arial Narrow" panose="020B0606020202030204" pitchFamily="34" charset="0"/>
              <a:cs typeface="Arial Narrow"/>
            </a:endParaRPr>
          </a:p>
        </p:txBody>
      </p:sp>
      <p:sp>
        <p:nvSpPr>
          <p:cNvPr id="8" name="Rectangle 7"/>
          <p:cNvSpPr/>
          <p:nvPr/>
        </p:nvSpPr>
        <p:spPr>
          <a:xfrm>
            <a:off x="1475655" y="6479758"/>
            <a:ext cx="6293585" cy="276999"/>
          </a:xfrm>
          <a:prstGeom prst="rect">
            <a:avLst/>
          </a:prstGeom>
        </p:spPr>
        <p:txBody>
          <a:bodyPr wrap="square">
            <a:spAutoFit/>
          </a:bodyPr>
          <a:lstStyle/>
          <a:p>
            <a:pPr defTabSz="457200">
              <a:spcBef>
                <a:spcPts val="1000"/>
              </a:spcBef>
            </a:pPr>
            <a:r>
              <a:rPr lang="en-US" sz="1200" dirty="0">
                <a:solidFill>
                  <a:prstClr val="black"/>
                </a:solidFill>
                <a:latin typeface="Arial" panose="020B0604020202020204" pitchFamily="34" charset="0"/>
                <a:cs typeface="Arial" panose="020B0604020202020204" pitchFamily="34" charset="0"/>
              </a:rPr>
              <a:t>Source: </a:t>
            </a:r>
            <a:r>
              <a:rPr lang="en-US" sz="1200" dirty="0" smtClean="0">
                <a:solidFill>
                  <a:prstClr val="black"/>
                </a:solidFill>
                <a:latin typeface="Arial" panose="020B0604020202020204" pitchFamily="34" charset="0"/>
                <a:cs typeface="Arial" panose="020B0604020202020204" pitchFamily="34" charset="0"/>
              </a:rPr>
              <a:t>1 MacPherson 2014; 2 </a:t>
            </a:r>
            <a:r>
              <a:rPr lang="en-US" sz="1200" dirty="0" err="1" smtClean="0">
                <a:solidFill>
                  <a:prstClr val="black"/>
                </a:solidFill>
                <a:latin typeface="Arial" panose="020B0604020202020204" pitchFamily="34" charset="0"/>
                <a:cs typeface="Arial" panose="020B0604020202020204" pitchFamily="34" charset="0"/>
              </a:rPr>
              <a:t>Choko</a:t>
            </a:r>
            <a:r>
              <a:rPr lang="en-US" sz="1200" dirty="0" smtClean="0">
                <a:solidFill>
                  <a:prstClr val="black"/>
                </a:solidFill>
                <a:latin typeface="Arial" panose="020B0604020202020204" pitchFamily="34" charset="0"/>
                <a:cs typeface="Arial" panose="020B0604020202020204" pitchFamily="34" charset="0"/>
              </a:rPr>
              <a:t> 2014; 3. Figueroa et al. 2015 </a:t>
            </a:r>
            <a:endParaRPr lang="en-US" sz="12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326933" y="1829286"/>
            <a:ext cx="4533099" cy="2285241"/>
          </a:xfrm>
          <a:prstGeom prst="rect">
            <a:avLst/>
          </a:prstGeom>
        </p:spPr>
        <p:txBody>
          <a:bodyPr wrap="square">
            <a:spAutoFit/>
          </a:bodyPr>
          <a:lstStyle/>
          <a:p>
            <a:pPr defTabSz="457200">
              <a:spcAft>
                <a:spcPts val="500"/>
              </a:spcAft>
            </a:pPr>
            <a:r>
              <a:rPr lang="en-US" sz="2000" b="1" dirty="0">
                <a:solidFill>
                  <a:prstClr val="black"/>
                </a:solidFill>
                <a:latin typeface="Arial Narrow" panose="020B0606020202030204" pitchFamily="34" charset="0"/>
                <a:cs typeface="Arial" panose="020B0604020202020204" pitchFamily="34" charset="0"/>
              </a:rPr>
              <a:t>Evidence </a:t>
            </a:r>
            <a:r>
              <a:rPr lang="en-US" sz="2000" b="1" dirty="0" smtClean="0">
                <a:solidFill>
                  <a:prstClr val="black"/>
                </a:solidFill>
                <a:latin typeface="Arial Narrow" panose="020B0606020202030204" pitchFamily="34" charset="0"/>
                <a:cs typeface="Arial" panose="020B0604020202020204" pitchFamily="34" charset="0"/>
              </a:rPr>
              <a:t>is </a:t>
            </a:r>
            <a:r>
              <a:rPr lang="en-US" sz="2000" b="1" dirty="0">
                <a:solidFill>
                  <a:prstClr val="black"/>
                </a:solidFill>
                <a:latin typeface="Arial Narrow" panose="020B0606020202030204" pitchFamily="34" charset="0"/>
                <a:cs typeface="Arial" panose="020B0604020202020204" pitchFamily="34" charset="0"/>
              </a:rPr>
              <a:t>limited, but </a:t>
            </a:r>
            <a:r>
              <a:rPr lang="en-US" sz="2000" b="1" dirty="0" smtClean="0">
                <a:solidFill>
                  <a:prstClr val="black"/>
                </a:solidFill>
                <a:latin typeface="Arial Narrow" panose="020B0606020202030204" pitchFamily="34" charset="0"/>
                <a:cs typeface="Arial" panose="020B0604020202020204" pitchFamily="34" charset="0"/>
              </a:rPr>
              <a:t>promising</a:t>
            </a:r>
            <a:r>
              <a:rPr lang="en-US" sz="2000" baseline="30000" dirty="0" smtClean="0">
                <a:solidFill>
                  <a:prstClr val="black"/>
                </a:solidFill>
                <a:latin typeface="Arial Narrow" panose="020B0606020202030204" pitchFamily="34" charset="0"/>
                <a:cs typeface="Arial" panose="020B0604020202020204" pitchFamily="34" charset="0"/>
              </a:rPr>
              <a:t>1,2</a:t>
            </a:r>
            <a:endParaRPr lang="en-US" sz="2000" baseline="30000" dirty="0">
              <a:solidFill>
                <a:prstClr val="black"/>
              </a:solidFill>
              <a:latin typeface="Arial Narrow" panose="020B0606020202030204" pitchFamily="34" charset="0"/>
              <a:cs typeface="Arial" panose="020B0604020202020204" pitchFamily="34" charset="0"/>
            </a:endParaRPr>
          </a:p>
          <a:p>
            <a:pPr marL="342900" indent="-342900" defTabSz="457200">
              <a:spcAft>
                <a:spcPts val="500"/>
              </a:spcAft>
              <a:buFont typeface="Arial"/>
              <a:buChar char="•"/>
            </a:pPr>
            <a:r>
              <a:rPr lang="en-US" sz="2000" dirty="0">
                <a:solidFill>
                  <a:prstClr val="black"/>
                </a:solidFill>
                <a:latin typeface="Arial Narrow" panose="020B0606020202030204" pitchFamily="34" charset="0"/>
                <a:cs typeface="Arial" panose="020B0604020202020204" pitchFamily="34" charset="0"/>
              </a:rPr>
              <a:t>Especially when coupled with a proactive </a:t>
            </a:r>
            <a:r>
              <a:rPr lang="en-US" sz="2000" dirty="0" smtClean="0">
                <a:solidFill>
                  <a:prstClr val="black"/>
                </a:solidFill>
                <a:latin typeface="Arial Narrow" panose="020B0606020202030204" pitchFamily="34" charset="0"/>
                <a:cs typeface="Arial" panose="020B0604020202020204" pitchFamily="34" charset="0"/>
              </a:rPr>
              <a:t>approach (e.g. home-based ART initiation)</a:t>
            </a:r>
            <a:endParaRPr lang="en-US" sz="2000" dirty="0">
              <a:solidFill>
                <a:prstClr val="black"/>
              </a:solidFill>
              <a:latin typeface="Arial Narrow" panose="020B0606020202030204" pitchFamily="34" charset="0"/>
              <a:cs typeface="Arial" panose="020B0604020202020204" pitchFamily="34" charset="0"/>
            </a:endParaRPr>
          </a:p>
          <a:p>
            <a:pPr marL="800100" lvl="1" indent="-342900" defTabSz="457200">
              <a:spcAft>
                <a:spcPts val="500"/>
              </a:spcAft>
              <a:buFont typeface="Arial"/>
              <a:buChar char="•"/>
            </a:pPr>
            <a:endParaRPr lang="en-US" sz="1000" dirty="0">
              <a:solidFill>
                <a:prstClr val="black"/>
              </a:solidFill>
              <a:latin typeface="Arial Narrow" panose="020B0606020202030204" pitchFamily="34" charset="0"/>
              <a:cs typeface="Arial" panose="020B0604020202020204" pitchFamily="34" charset="0"/>
            </a:endParaRPr>
          </a:p>
          <a:p>
            <a:pPr marL="342900" indent="-342900" defTabSz="457200">
              <a:spcAft>
                <a:spcPts val="500"/>
              </a:spcAft>
              <a:buFont typeface="Arial" panose="020B0604020202020204" pitchFamily="34" charset="0"/>
              <a:buChar char="•"/>
            </a:pPr>
            <a:r>
              <a:rPr lang="en-US" sz="2000" dirty="0">
                <a:solidFill>
                  <a:prstClr val="black"/>
                </a:solidFill>
                <a:latin typeface="Arial Narrow" panose="020B0606020202030204" pitchFamily="34" charset="0"/>
                <a:cs typeface="Arial" panose="020B0604020202020204" pitchFamily="34" charset="0"/>
              </a:rPr>
              <a:t>80-100% of MSM report they would link to further testing and care, if they had a reactive self-test result</a:t>
            </a:r>
            <a:r>
              <a:rPr lang="en-US" sz="2000" baseline="30000" dirty="0">
                <a:solidFill>
                  <a:prstClr val="black"/>
                </a:solidFill>
                <a:latin typeface="Arial Narrow" panose="020B0606020202030204" pitchFamily="34" charset="0"/>
                <a:cs typeface="Arial" panose="020B0604020202020204" pitchFamily="34" charset="0"/>
              </a:rPr>
              <a:t>3</a:t>
            </a:r>
            <a:endParaRPr lang="en-US" sz="2000" dirty="0">
              <a:solidFill>
                <a:prstClr val="black"/>
              </a:solidFill>
              <a:latin typeface="Arial Narrow" panose="020B0606020202030204" pitchFamily="34" charset="0"/>
              <a:cs typeface="Arial" panose="020B0604020202020204" pitchFamily="34" charset="0"/>
            </a:endParaRPr>
          </a:p>
        </p:txBody>
      </p:sp>
      <p:grpSp>
        <p:nvGrpSpPr>
          <p:cNvPr id="4" name="Group 3"/>
          <p:cNvGrpSpPr/>
          <p:nvPr/>
        </p:nvGrpSpPr>
        <p:grpSpPr>
          <a:xfrm>
            <a:off x="5112060" y="1954458"/>
            <a:ext cx="3960440" cy="3829182"/>
            <a:chOff x="5148064" y="1803350"/>
            <a:chExt cx="3960440" cy="3829182"/>
          </a:xfrm>
        </p:grpSpPr>
        <p:sp>
          <p:nvSpPr>
            <p:cNvPr id="22" name="Rectangle 21"/>
            <p:cNvSpPr/>
            <p:nvPr/>
          </p:nvSpPr>
          <p:spPr>
            <a:xfrm>
              <a:off x="6516216" y="2739454"/>
              <a:ext cx="1152128" cy="648072"/>
            </a:xfrm>
            <a:prstGeom prst="rect">
              <a:avLst/>
            </a:prstGeom>
            <a:solidFill>
              <a:srgbClr val="EBF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6" name="Bent Arrow 5"/>
            <p:cNvSpPr/>
            <p:nvPr/>
          </p:nvSpPr>
          <p:spPr>
            <a:xfrm rot="5400000">
              <a:off x="7056276" y="3063491"/>
              <a:ext cx="1512168" cy="1872208"/>
            </a:xfrm>
            <a:prstGeom prst="bentArrow">
              <a:avLst>
                <a:gd name="adj1" fmla="val 50000"/>
                <a:gd name="adj2" fmla="val 37968"/>
                <a:gd name="adj3" fmla="val 34222"/>
                <a:gd name="adj4" fmla="val 43750"/>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Narrow" panose="020B0606020202030204" pitchFamily="34" charset="0"/>
              </a:endParaRPr>
            </a:p>
          </p:txBody>
        </p:sp>
        <p:sp>
          <p:nvSpPr>
            <p:cNvPr id="21" name="Bent Arrow 20"/>
            <p:cNvSpPr/>
            <p:nvPr/>
          </p:nvSpPr>
          <p:spPr>
            <a:xfrm rot="16200000" flipH="1">
              <a:off x="5616116" y="3063491"/>
              <a:ext cx="1512168" cy="1872208"/>
            </a:xfrm>
            <a:prstGeom prst="bentArrow">
              <a:avLst>
                <a:gd name="adj1" fmla="val 50000"/>
                <a:gd name="adj2" fmla="val 37968"/>
                <a:gd name="adj3" fmla="val 34222"/>
                <a:gd name="adj4" fmla="val 43750"/>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Narrow" panose="020B0606020202030204" pitchFamily="34" charset="0"/>
              </a:endParaRPr>
            </a:p>
          </p:txBody>
        </p:sp>
        <p:sp>
          <p:nvSpPr>
            <p:cNvPr id="10" name="TextBox 3"/>
            <p:cNvSpPr txBox="1"/>
            <p:nvPr/>
          </p:nvSpPr>
          <p:spPr>
            <a:xfrm>
              <a:off x="5274035" y="1803350"/>
              <a:ext cx="3546437" cy="833562"/>
            </a:xfrm>
            <a:prstGeom prst="rect">
              <a:avLst/>
            </a:prstGeom>
            <a:noFill/>
          </p:spPr>
          <p:txBody>
            <a:bodyPr wrap="square" rtlCol="0">
              <a:spAutoFit/>
            </a:bodyPr>
            <a:lstStyle/>
            <a:p>
              <a:pPr algn="ctr">
                <a:spcAft>
                  <a:spcPts val="500"/>
                </a:spcAft>
              </a:pPr>
              <a:r>
                <a:rPr lang="en-US" sz="1600" b="1" dirty="0" smtClean="0">
                  <a:latin typeface="Arial Narrow" panose="020B0606020202030204" pitchFamily="34" charset="0"/>
                  <a:cs typeface="Arial" panose="020B0604020202020204" pitchFamily="34" charset="0"/>
                </a:rPr>
                <a:t>Higher </a:t>
              </a:r>
              <a:r>
                <a:rPr lang="en-US" sz="1600" b="1" dirty="0">
                  <a:latin typeface="Arial Narrow" panose="020B0606020202030204" pitchFamily="34" charset="0"/>
                  <a:cs typeface="Arial" panose="020B0604020202020204" pitchFamily="34" charset="0"/>
                </a:rPr>
                <a:t>ART among Home Self-test Clusters than Facility-based</a:t>
              </a:r>
            </a:p>
            <a:p>
              <a:pPr algn="ctr">
                <a:spcAft>
                  <a:spcPts val="500"/>
                </a:spcAft>
              </a:pPr>
              <a:r>
                <a:rPr lang="en-US" sz="1200" dirty="0">
                  <a:latin typeface="Arial Narrow" panose="020B0606020202030204" pitchFamily="34" charset="0"/>
                  <a:cs typeface="Arial" panose="020B0604020202020204" pitchFamily="34" charset="0"/>
                </a:rPr>
                <a:t>MacPherson 2014 (Malawi)</a:t>
              </a:r>
            </a:p>
          </p:txBody>
        </p:sp>
        <p:sp>
          <p:nvSpPr>
            <p:cNvPr id="11" name="TextBox 3"/>
            <p:cNvSpPr txBox="1"/>
            <p:nvPr/>
          </p:nvSpPr>
          <p:spPr>
            <a:xfrm>
              <a:off x="5148064" y="4683670"/>
              <a:ext cx="1584176" cy="400110"/>
            </a:xfrm>
            <a:prstGeom prst="rect">
              <a:avLst/>
            </a:prstGeom>
            <a:noFill/>
          </p:spPr>
          <p:txBody>
            <a:bodyPr wrap="square" rtlCol="0">
              <a:spAutoFit/>
            </a:bodyPr>
            <a:lstStyle/>
            <a:p>
              <a:pPr>
                <a:spcAft>
                  <a:spcPts val="500"/>
                </a:spcAft>
              </a:pPr>
              <a:r>
                <a:rPr lang="en-US" sz="2000" b="1" dirty="0">
                  <a:latin typeface="Arial Narrow" panose="020B0606020202030204" pitchFamily="34" charset="0"/>
                  <a:cs typeface="Arial" panose="020B0604020202020204" pitchFamily="34" charset="0"/>
                </a:rPr>
                <a:t>181</a:t>
              </a:r>
              <a:endParaRPr lang="en-US" sz="1600" dirty="0">
                <a:latin typeface="Arial Narrow" panose="020B0606020202030204" pitchFamily="34" charset="0"/>
                <a:cs typeface="Arial" panose="020B0604020202020204" pitchFamily="34" charset="0"/>
              </a:endParaRPr>
            </a:p>
          </p:txBody>
        </p:sp>
        <p:sp>
          <p:nvSpPr>
            <p:cNvPr id="2" name="Rectangle 1"/>
            <p:cNvSpPr/>
            <p:nvPr/>
          </p:nvSpPr>
          <p:spPr>
            <a:xfrm>
              <a:off x="5699745" y="4718330"/>
              <a:ext cx="1368152" cy="461665"/>
            </a:xfrm>
            <a:prstGeom prst="rect">
              <a:avLst/>
            </a:prstGeom>
          </p:spPr>
          <p:txBody>
            <a:bodyPr wrap="square">
              <a:spAutoFit/>
            </a:bodyPr>
            <a:lstStyle/>
            <a:p>
              <a:pPr lvl="0">
                <a:spcAft>
                  <a:spcPts val="500"/>
                </a:spcAft>
              </a:pPr>
              <a:r>
                <a:rPr lang="en-US" sz="1200" dirty="0">
                  <a:solidFill>
                    <a:prstClr val="black"/>
                  </a:solidFill>
                  <a:latin typeface="Arial Narrow" panose="020B0606020202030204" pitchFamily="34" charset="0"/>
                  <a:cs typeface="Arial" panose="020B0604020202020204" pitchFamily="34" charset="0"/>
                </a:rPr>
                <a:t>Participants initiating ART</a:t>
              </a:r>
            </a:p>
          </p:txBody>
        </p:sp>
        <p:sp>
          <p:nvSpPr>
            <p:cNvPr id="12" name="TextBox 3"/>
            <p:cNvSpPr txBox="1"/>
            <p:nvPr/>
          </p:nvSpPr>
          <p:spPr>
            <a:xfrm>
              <a:off x="7292039" y="4683670"/>
              <a:ext cx="1584176" cy="400110"/>
            </a:xfrm>
            <a:prstGeom prst="rect">
              <a:avLst/>
            </a:prstGeom>
            <a:noFill/>
          </p:spPr>
          <p:txBody>
            <a:bodyPr wrap="square" rtlCol="0">
              <a:spAutoFit/>
            </a:bodyPr>
            <a:lstStyle/>
            <a:p>
              <a:pPr>
                <a:spcAft>
                  <a:spcPts val="500"/>
                </a:spcAft>
              </a:pPr>
              <a:r>
                <a:rPr lang="en-US" sz="2000" b="1" dirty="0">
                  <a:latin typeface="Arial Narrow" panose="020B0606020202030204" pitchFamily="34" charset="0"/>
                  <a:cs typeface="Arial" panose="020B0604020202020204" pitchFamily="34" charset="0"/>
                </a:rPr>
                <a:t>63</a:t>
              </a:r>
              <a:endParaRPr lang="en-US" sz="1600" dirty="0">
                <a:latin typeface="Arial Narrow" panose="020B0606020202030204" pitchFamily="34" charset="0"/>
                <a:cs typeface="Arial" panose="020B0604020202020204" pitchFamily="34" charset="0"/>
              </a:endParaRPr>
            </a:p>
          </p:txBody>
        </p:sp>
        <p:sp>
          <p:nvSpPr>
            <p:cNvPr id="13" name="Rectangle 12"/>
            <p:cNvSpPr/>
            <p:nvPr/>
          </p:nvSpPr>
          <p:spPr>
            <a:xfrm>
              <a:off x="7740352" y="4718330"/>
              <a:ext cx="1368152" cy="461665"/>
            </a:xfrm>
            <a:prstGeom prst="rect">
              <a:avLst/>
            </a:prstGeom>
          </p:spPr>
          <p:txBody>
            <a:bodyPr wrap="square">
              <a:spAutoFit/>
            </a:bodyPr>
            <a:lstStyle/>
            <a:p>
              <a:pPr lvl="0">
                <a:spcAft>
                  <a:spcPts val="500"/>
                </a:spcAft>
              </a:pPr>
              <a:r>
                <a:rPr lang="en-US" sz="1200" dirty="0">
                  <a:solidFill>
                    <a:prstClr val="black"/>
                  </a:solidFill>
                  <a:latin typeface="Arial Narrow" panose="020B0606020202030204" pitchFamily="34" charset="0"/>
                  <a:cs typeface="Arial" panose="020B0604020202020204" pitchFamily="34" charset="0"/>
                </a:rPr>
                <a:t>Participants initiating ART</a:t>
              </a:r>
            </a:p>
          </p:txBody>
        </p:sp>
        <p:sp>
          <p:nvSpPr>
            <p:cNvPr id="14" name="TextBox 3"/>
            <p:cNvSpPr txBox="1"/>
            <p:nvPr/>
          </p:nvSpPr>
          <p:spPr>
            <a:xfrm>
              <a:off x="7220031" y="5174275"/>
              <a:ext cx="1584176" cy="276999"/>
            </a:xfrm>
            <a:prstGeom prst="rect">
              <a:avLst/>
            </a:prstGeom>
            <a:noFill/>
          </p:spPr>
          <p:txBody>
            <a:bodyPr wrap="square" rtlCol="0">
              <a:spAutoFit/>
            </a:bodyPr>
            <a:lstStyle/>
            <a:p>
              <a:pPr>
                <a:spcAft>
                  <a:spcPts val="500"/>
                </a:spcAft>
              </a:pPr>
              <a:r>
                <a:rPr lang="en-US" sz="1200" dirty="0">
                  <a:latin typeface="Arial Narrow" panose="020B0606020202030204" pitchFamily="34" charset="0"/>
                  <a:cs typeface="Arial" panose="020B0604020202020204" pitchFamily="34" charset="0"/>
                </a:rPr>
                <a:t>8,403</a:t>
              </a:r>
              <a:endParaRPr lang="en-US" sz="1050" dirty="0">
                <a:latin typeface="Arial Narrow" panose="020B0606020202030204" pitchFamily="34" charset="0"/>
                <a:cs typeface="Arial" panose="020B0604020202020204" pitchFamily="34" charset="0"/>
              </a:endParaRPr>
            </a:p>
          </p:txBody>
        </p:sp>
        <p:sp>
          <p:nvSpPr>
            <p:cNvPr id="15" name="Rectangle 14"/>
            <p:cNvSpPr/>
            <p:nvPr/>
          </p:nvSpPr>
          <p:spPr>
            <a:xfrm>
              <a:off x="7724087" y="5170867"/>
              <a:ext cx="1368152" cy="461665"/>
            </a:xfrm>
            <a:prstGeom prst="rect">
              <a:avLst/>
            </a:prstGeom>
          </p:spPr>
          <p:txBody>
            <a:bodyPr wrap="square">
              <a:spAutoFit/>
            </a:bodyPr>
            <a:lstStyle/>
            <a:p>
              <a:pPr lvl="0">
                <a:spcAft>
                  <a:spcPts val="500"/>
                </a:spcAft>
              </a:pPr>
              <a:r>
                <a:rPr lang="en-US" sz="1200" dirty="0">
                  <a:solidFill>
                    <a:prstClr val="black"/>
                  </a:solidFill>
                  <a:latin typeface="Arial Narrow" panose="020B0606020202030204" pitchFamily="34" charset="0"/>
                  <a:cs typeface="Arial" panose="020B0604020202020204" pitchFamily="34" charset="0"/>
                </a:rPr>
                <a:t>Participants not initiating ART</a:t>
              </a:r>
            </a:p>
          </p:txBody>
        </p:sp>
        <p:sp>
          <p:nvSpPr>
            <p:cNvPr id="17" name="TextBox 3"/>
            <p:cNvSpPr txBox="1"/>
            <p:nvPr/>
          </p:nvSpPr>
          <p:spPr>
            <a:xfrm>
              <a:off x="5195689" y="5174275"/>
              <a:ext cx="1584176" cy="276999"/>
            </a:xfrm>
            <a:prstGeom prst="rect">
              <a:avLst/>
            </a:prstGeom>
            <a:noFill/>
          </p:spPr>
          <p:txBody>
            <a:bodyPr wrap="square" rtlCol="0">
              <a:spAutoFit/>
            </a:bodyPr>
            <a:lstStyle/>
            <a:p>
              <a:pPr>
                <a:spcAft>
                  <a:spcPts val="500"/>
                </a:spcAft>
              </a:pPr>
              <a:r>
                <a:rPr lang="en-US" sz="1200" dirty="0">
                  <a:latin typeface="Arial Narrow" panose="020B0606020202030204" pitchFamily="34" charset="0"/>
                  <a:cs typeface="Arial" panose="020B0604020202020204" pitchFamily="34" charset="0"/>
                </a:rPr>
                <a:t>8,013</a:t>
              </a:r>
              <a:endParaRPr lang="en-US" sz="1050" dirty="0">
                <a:latin typeface="Arial Narrow" panose="020B0606020202030204" pitchFamily="34" charset="0"/>
                <a:cs typeface="Arial" panose="020B0604020202020204" pitchFamily="34" charset="0"/>
              </a:endParaRPr>
            </a:p>
          </p:txBody>
        </p:sp>
        <p:sp>
          <p:nvSpPr>
            <p:cNvPr id="18" name="Rectangle 17"/>
            <p:cNvSpPr/>
            <p:nvPr/>
          </p:nvSpPr>
          <p:spPr>
            <a:xfrm>
              <a:off x="5699745" y="5170867"/>
              <a:ext cx="1368152" cy="461665"/>
            </a:xfrm>
            <a:prstGeom prst="rect">
              <a:avLst/>
            </a:prstGeom>
          </p:spPr>
          <p:txBody>
            <a:bodyPr wrap="square">
              <a:spAutoFit/>
            </a:bodyPr>
            <a:lstStyle/>
            <a:p>
              <a:pPr lvl="0">
                <a:spcAft>
                  <a:spcPts val="500"/>
                </a:spcAft>
              </a:pPr>
              <a:r>
                <a:rPr lang="en-US" sz="1200" dirty="0">
                  <a:solidFill>
                    <a:prstClr val="black"/>
                  </a:solidFill>
                  <a:latin typeface="Arial Narrow" panose="020B0606020202030204" pitchFamily="34" charset="0"/>
                  <a:cs typeface="Arial" panose="020B0604020202020204" pitchFamily="34" charset="0"/>
                </a:rPr>
                <a:t>Participants not initiating ART</a:t>
              </a:r>
            </a:p>
          </p:txBody>
        </p:sp>
        <p:sp>
          <p:nvSpPr>
            <p:cNvPr id="3" name="Rectangle 2"/>
            <p:cNvSpPr/>
            <p:nvPr/>
          </p:nvSpPr>
          <p:spPr>
            <a:xfrm>
              <a:off x="5342489" y="3317840"/>
              <a:ext cx="1417825" cy="861774"/>
            </a:xfrm>
            <a:prstGeom prst="rect">
              <a:avLst/>
            </a:prstGeom>
          </p:spPr>
          <p:txBody>
            <a:bodyPr wrap="none">
              <a:spAutoFit/>
            </a:bodyPr>
            <a:lstStyle/>
            <a:p>
              <a:pPr algn="ctr"/>
              <a:r>
                <a:rPr lang="en-US" sz="1400" b="1" dirty="0">
                  <a:latin typeface="Arial Narrow" panose="020B0606020202030204" pitchFamily="34" charset="0"/>
                  <a:cs typeface="Arial" panose="020B0604020202020204" pitchFamily="34" charset="0"/>
                </a:rPr>
                <a:t>Home-Based Test</a:t>
              </a:r>
              <a:endParaRPr lang="en-US" sz="1400" dirty="0">
                <a:latin typeface="Arial Narrow" panose="020B0606020202030204" pitchFamily="34" charset="0"/>
                <a:cs typeface="Arial" panose="020B0604020202020204" pitchFamily="34" charset="0"/>
              </a:endParaRPr>
            </a:p>
            <a:p>
              <a:pPr algn="ctr"/>
              <a:r>
                <a:rPr lang="en-US" sz="1200" dirty="0">
                  <a:latin typeface="Arial Narrow" panose="020B0606020202030204" pitchFamily="34" charset="0"/>
                  <a:cs typeface="Arial" panose="020B0604020202020204" pitchFamily="34" charset="0"/>
                </a:rPr>
                <a:t>Home Group </a:t>
              </a:r>
            </a:p>
            <a:p>
              <a:pPr algn="ctr"/>
              <a:r>
                <a:rPr lang="en-US" sz="1200" dirty="0">
                  <a:latin typeface="Arial Narrow" panose="020B0606020202030204" pitchFamily="34" charset="0"/>
                  <a:cs typeface="Arial" panose="020B0604020202020204" pitchFamily="34" charset="0"/>
                </a:rPr>
                <a:t>or Home Option</a:t>
              </a:r>
            </a:p>
            <a:p>
              <a:pPr algn="ctr"/>
              <a:r>
                <a:rPr lang="en-US" sz="1200" dirty="0">
                  <a:latin typeface="Arial Narrow" panose="020B0606020202030204" pitchFamily="34" charset="0"/>
                  <a:cs typeface="Arial" panose="020B0604020202020204" pitchFamily="34" charset="0"/>
                </a:rPr>
                <a:t>(8,194)</a:t>
              </a:r>
              <a:endParaRPr lang="en-US" sz="1200" dirty="0">
                <a:latin typeface="Arial Narrow" panose="020B0606020202030204" pitchFamily="34" charset="0"/>
              </a:endParaRPr>
            </a:p>
          </p:txBody>
        </p:sp>
        <p:sp>
          <p:nvSpPr>
            <p:cNvPr id="19" name="Rectangle 18"/>
            <p:cNvSpPr/>
            <p:nvPr/>
          </p:nvSpPr>
          <p:spPr>
            <a:xfrm>
              <a:off x="7411513" y="3317840"/>
              <a:ext cx="1518814" cy="861774"/>
            </a:xfrm>
            <a:prstGeom prst="rect">
              <a:avLst/>
            </a:prstGeom>
          </p:spPr>
          <p:txBody>
            <a:bodyPr wrap="none">
              <a:spAutoFit/>
            </a:bodyPr>
            <a:lstStyle/>
            <a:p>
              <a:pPr algn="ctr"/>
              <a:r>
                <a:rPr lang="en-US" sz="1400" b="1" dirty="0">
                  <a:latin typeface="Arial Narrow" panose="020B0606020202030204" pitchFamily="34" charset="0"/>
                  <a:cs typeface="Arial" panose="020B0604020202020204" pitchFamily="34" charset="0"/>
                </a:rPr>
                <a:t>Facility-Based Test</a:t>
              </a:r>
              <a:endParaRPr lang="en-US" sz="1400" dirty="0">
                <a:latin typeface="Arial Narrow" panose="020B0606020202030204" pitchFamily="34" charset="0"/>
                <a:cs typeface="Arial" panose="020B0604020202020204" pitchFamily="34" charset="0"/>
              </a:endParaRPr>
            </a:p>
            <a:p>
              <a:pPr algn="ctr"/>
              <a:r>
                <a:rPr lang="en-US" sz="1200" dirty="0">
                  <a:latin typeface="Arial Narrow" panose="020B0606020202030204" pitchFamily="34" charset="0"/>
                  <a:cs typeface="Arial" panose="020B0604020202020204" pitchFamily="34" charset="0"/>
                </a:rPr>
                <a:t>Facility Group</a:t>
              </a:r>
            </a:p>
            <a:p>
              <a:pPr algn="ctr"/>
              <a:r>
                <a:rPr lang="en-US" sz="1200" dirty="0">
                  <a:latin typeface="Arial Narrow" panose="020B0606020202030204" pitchFamily="34" charset="0"/>
                  <a:cs typeface="Arial" panose="020B0604020202020204" pitchFamily="34" charset="0"/>
                </a:rPr>
                <a:t>or Facility-Based</a:t>
              </a:r>
            </a:p>
            <a:p>
              <a:pPr algn="ctr"/>
              <a:r>
                <a:rPr lang="en-US" sz="1200" dirty="0">
                  <a:latin typeface="Arial Narrow" panose="020B0606020202030204" pitchFamily="34" charset="0"/>
                  <a:cs typeface="Arial" panose="020B0604020202020204" pitchFamily="34" charset="0"/>
                </a:rPr>
                <a:t>(8,466)</a:t>
              </a:r>
              <a:endParaRPr lang="en-US" sz="1200" dirty="0">
                <a:latin typeface="Arial Narrow" panose="020B0606020202030204" pitchFamily="34" charset="0"/>
              </a:endParaRPr>
            </a:p>
          </p:txBody>
        </p:sp>
        <p:sp>
          <p:nvSpPr>
            <p:cNvPr id="20" name="Rectangle 19"/>
            <p:cNvSpPr/>
            <p:nvPr/>
          </p:nvSpPr>
          <p:spPr>
            <a:xfrm>
              <a:off x="6598679" y="2739454"/>
              <a:ext cx="989310" cy="492443"/>
            </a:xfrm>
            <a:prstGeom prst="rect">
              <a:avLst/>
            </a:prstGeom>
          </p:spPr>
          <p:txBody>
            <a:bodyPr wrap="none">
              <a:spAutoFit/>
            </a:bodyPr>
            <a:lstStyle/>
            <a:p>
              <a:pPr algn="ctr"/>
              <a:r>
                <a:rPr lang="en-US" sz="1400" b="1" dirty="0">
                  <a:latin typeface="Arial Narrow" panose="020B0606020202030204" pitchFamily="34" charset="0"/>
                  <a:cs typeface="Arial" panose="020B0604020202020204" pitchFamily="34" charset="0"/>
                </a:rPr>
                <a:t>Parent Trial</a:t>
              </a:r>
              <a:endParaRPr lang="en-US" sz="1400" dirty="0">
                <a:latin typeface="Arial Narrow" panose="020B0606020202030204" pitchFamily="34" charset="0"/>
                <a:cs typeface="Arial" panose="020B0604020202020204" pitchFamily="34" charset="0"/>
              </a:endParaRPr>
            </a:p>
            <a:p>
              <a:pPr algn="ctr"/>
              <a:r>
                <a:rPr lang="en-US" sz="1200" dirty="0">
                  <a:latin typeface="Arial Narrow" panose="020B0606020202030204" pitchFamily="34" charset="0"/>
                  <a:cs typeface="Arial" panose="020B0604020202020204" pitchFamily="34" charset="0"/>
                </a:rPr>
                <a:t>Participants</a:t>
              </a:r>
              <a:endParaRPr lang="en-US" sz="1200" dirty="0">
                <a:latin typeface="Arial Narrow" panose="020B0606020202030204" pitchFamily="34"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615788"/>
            <a:ext cx="2016224" cy="158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640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4175" y="797803"/>
            <a:ext cx="4942121" cy="830997"/>
          </a:xfrm>
          <a:prstGeom prst="rect">
            <a:avLst/>
          </a:prstGeom>
        </p:spPr>
        <p:txBody>
          <a:bodyPr wrap="square">
            <a:spAutoFit/>
          </a:bodyPr>
          <a:lstStyle/>
          <a:p>
            <a:pPr algn="ctr" defTabSz="457200"/>
            <a:r>
              <a:rPr lang="en-US" sz="4800" b="1" dirty="0" smtClean="0">
                <a:solidFill>
                  <a:srgbClr val="084634"/>
                </a:solidFill>
                <a:latin typeface="Arial Narrow" panose="020B0606020202030204" pitchFamily="34" charset="0"/>
                <a:cs typeface="Arial Narrow"/>
              </a:rPr>
              <a:t>Adverse Events</a:t>
            </a:r>
            <a:endParaRPr lang="en-US" sz="4800" b="1" dirty="0">
              <a:solidFill>
                <a:srgbClr val="084634"/>
              </a:solidFill>
              <a:latin typeface="Arial Narrow" panose="020B0606020202030204" pitchFamily="34" charset="0"/>
              <a:cs typeface="Arial Narrow"/>
            </a:endParaRPr>
          </a:p>
        </p:txBody>
      </p:sp>
      <p:sp>
        <p:nvSpPr>
          <p:cNvPr id="3" name="Rectangle 2"/>
          <p:cNvSpPr/>
          <p:nvPr/>
        </p:nvSpPr>
        <p:spPr>
          <a:xfrm>
            <a:off x="416124" y="1772816"/>
            <a:ext cx="8496944" cy="4285789"/>
          </a:xfrm>
          <a:prstGeom prst="rect">
            <a:avLst/>
          </a:prstGeom>
        </p:spPr>
        <p:txBody>
          <a:bodyPr wrap="square">
            <a:spAutoFit/>
          </a:bodyPr>
          <a:lstStyle/>
          <a:p>
            <a:pPr marL="0" lvl="1">
              <a:spcAft>
                <a:spcPts val="1500"/>
              </a:spcAft>
            </a:pPr>
            <a:r>
              <a:rPr lang="en-US" sz="2100" dirty="0" smtClean="0">
                <a:latin typeface="Arial Narrow" panose="020B0606020202030204" pitchFamily="34" charset="0"/>
                <a:cs typeface="Arial" panose="020B0604020202020204" pitchFamily="34" charset="0"/>
              </a:rPr>
              <a:t>No serious adverse </a:t>
            </a:r>
            <a:r>
              <a:rPr lang="en-US" sz="2100" dirty="0">
                <a:latin typeface="Arial Narrow" panose="020B0606020202030204" pitchFamily="34" charset="0"/>
                <a:cs typeface="Arial" panose="020B0604020202020204" pitchFamily="34" charset="0"/>
              </a:rPr>
              <a:t>events for self-testing for multiple diseases and conditions, including </a:t>
            </a:r>
            <a:r>
              <a:rPr lang="en-US" sz="2100" dirty="0" smtClean="0">
                <a:latin typeface="Arial Narrow" panose="020B0606020202030204" pitchFamily="34" charset="0"/>
                <a:cs typeface="Arial" panose="020B0604020202020204" pitchFamily="34" charset="0"/>
              </a:rPr>
              <a:t>HIV, reported in published literature</a:t>
            </a:r>
            <a:r>
              <a:rPr lang="en-US" sz="2100" baseline="30000" dirty="0" smtClean="0">
                <a:latin typeface="Arial Narrow" panose="020B0606020202030204" pitchFamily="34" charset="0"/>
                <a:cs typeface="Arial" panose="020B0604020202020204" pitchFamily="34" charset="0"/>
              </a:rPr>
              <a:t>1. </a:t>
            </a:r>
            <a:endParaRPr lang="en-US" sz="2100" baseline="30000" dirty="0" smtClean="0">
              <a:latin typeface="Arial Narrow" panose="020B0606020202030204" pitchFamily="34" charset="0"/>
              <a:cs typeface="Arial" panose="020B0604020202020204" pitchFamily="34" charset="0"/>
            </a:endParaRPr>
          </a:p>
          <a:p>
            <a:pPr marL="0" lvl="1">
              <a:spcAft>
                <a:spcPts val="1500"/>
              </a:spcAft>
            </a:pPr>
            <a:r>
              <a:rPr lang="en-US" sz="2100" b="1" dirty="0" smtClean="0">
                <a:latin typeface="Arial Narrow" panose="020B0606020202030204" pitchFamily="34" charset="0"/>
                <a:cs typeface="Arial" panose="020B0604020202020204" pitchFamily="34" charset="0"/>
              </a:rPr>
              <a:t>Monitoring </a:t>
            </a:r>
            <a:r>
              <a:rPr lang="en-US" sz="2100" b="1" dirty="0">
                <a:latin typeface="Arial Narrow" panose="020B0606020202030204" pitchFamily="34" charset="0"/>
                <a:cs typeface="Arial" panose="020B0604020202020204" pitchFamily="34" charset="0"/>
              </a:rPr>
              <a:t>and reporting systems are few, important to develop and implement such systems. </a:t>
            </a:r>
            <a:endParaRPr lang="en-GB" sz="2100" b="1" dirty="0">
              <a:latin typeface="Arial Narrow" panose="020B0606020202030204" pitchFamily="34" charset="0"/>
              <a:cs typeface="Arial" panose="020B0604020202020204" pitchFamily="34" charset="0"/>
            </a:endParaRPr>
          </a:p>
          <a:p>
            <a:pPr>
              <a:spcAft>
                <a:spcPts val="1500"/>
              </a:spcAft>
            </a:pPr>
            <a:r>
              <a:rPr lang="en-US" sz="2100" dirty="0" smtClean="0">
                <a:latin typeface="Arial Narrow" panose="020B0606020202030204" pitchFamily="34" charset="0"/>
                <a:cs typeface="Arial" panose="020B0604020202020204" pitchFamily="34" charset="0"/>
              </a:rPr>
              <a:t>Some potential issues identified so far: </a:t>
            </a:r>
            <a:endParaRPr lang="en-US" sz="2100" dirty="0" smtClean="0">
              <a:latin typeface="Arial Narrow" panose="020B0606020202030204" pitchFamily="34" charset="0"/>
              <a:cs typeface="Arial" panose="020B0604020202020204" pitchFamily="34" charset="0"/>
            </a:endParaRPr>
          </a:p>
          <a:p>
            <a:pPr marL="365125" lvl="1" indent="-273050">
              <a:spcAft>
                <a:spcPts val="1500"/>
              </a:spcAft>
              <a:buFont typeface="Arial" panose="020B0604020202020204" pitchFamily="34" charset="0"/>
              <a:buChar char="•"/>
            </a:pPr>
            <a:r>
              <a:rPr lang="en-US" sz="2100" dirty="0">
                <a:latin typeface="Arial Narrow" panose="020B0606020202030204" pitchFamily="34" charset="0"/>
                <a:cs typeface="Arial" panose="020B0604020202020204" pitchFamily="34" charset="0"/>
              </a:rPr>
              <a:t>V</a:t>
            </a:r>
            <a:r>
              <a:rPr lang="en-US" sz="2100" dirty="0" smtClean="0">
                <a:latin typeface="Arial Narrow" panose="020B0606020202030204" pitchFamily="34" charset="0"/>
                <a:cs typeface="Arial" panose="020B0604020202020204" pitchFamily="34" charset="0"/>
              </a:rPr>
              <a:t>erbal </a:t>
            </a:r>
            <a:r>
              <a:rPr lang="en-US" sz="2100" dirty="0" smtClean="0">
                <a:latin typeface="Arial Narrow" panose="020B0606020202030204" pitchFamily="34" charset="0"/>
                <a:cs typeface="Arial" panose="020B0604020202020204" pitchFamily="34" charset="0"/>
              </a:rPr>
              <a:t>confrontations</a:t>
            </a:r>
            <a:r>
              <a:rPr lang="en-US" sz="2100" baseline="30000" dirty="0" smtClean="0">
                <a:latin typeface="Arial Narrow" panose="020B0606020202030204" pitchFamily="34" charset="0"/>
                <a:cs typeface="Arial" panose="020B0604020202020204" pitchFamily="34" charset="0"/>
              </a:rPr>
              <a:t>2</a:t>
            </a:r>
            <a:r>
              <a:rPr lang="en-US" sz="2100" dirty="0" smtClean="0">
                <a:latin typeface="Arial Narrow" panose="020B0606020202030204" pitchFamily="34" charset="0"/>
                <a:cs typeface="Arial" panose="020B0604020202020204" pitchFamily="34" charset="0"/>
              </a:rPr>
              <a:t> or participant’s plan to coercively </a:t>
            </a:r>
            <a:r>
              <a:rPr lang="en-US" sz="2100" dirty="0" smtClean="0">
                <a:latin typeface="Arial Narrow" panose="020B0606020202030204" pitchFamily="34" charset="0"/>
                <a:cs typeface="Arial" panose="020B0604020202020204" pitchFamily="34" charset="0"/>
              </a:rPr>
              <a:t>test someone</a:t>
            </a:r>
            <a:r>
              <a:rPr lang="en-US" sz="2100" baseline="30000" dirty="0" smtClean="0">
                <a:latin typeface="Arial Narrow" panose="020B0606020202030204" pitchFamily="34" charset="0"/>
                <a:cs typeface="Arial" panose="020B0604020202020204" pitchFamily="34" charset="0"/>
              </a:rPr>
              <a:t>3</a:t>
            </a:r>
            <a:r>
              <a:rPr lang="en-US" sz="2100" dirty="0" smtClean="0">
                <a:latin typeface="Arial Narrow" panose="020B0606020202030204" pitchFamily="34" charset="0"/>
                <a:cs typeface="Arial" panose="020B0604020202020204" pitchFamily="34" charset="0"/>
              </a:rPr>
              <a:t> ;</a:t>
            </a:r>
          </a:p>
          <a:p>
            <a:pPr marL="365125" lvl="1" indent="-273050">
              <a:spcAft>
                <a:spcPts val="1500"/>
              </a:spcAft>
              <a:buFont typeface="Arial" panose="020B0604020202020204" pitchFamily="34" charset="0"/>
              <a:buChar char="•"/>
            </a:pPr>
            <a:r>
              <a:rPr lang="en-US" sz="2100" dirty="0" smtClean="0">
                <a:latin typeface="Arial Narrow" panose="020B0606020202030204" pitchFamily="34" charset="0"/>
                <a:cs typeface="Arial" panose="020B0604020202020204" pitchFamily="34" charset="0"/>
              </a:rPr>
              <a:t>Couples </a:t>
            </a:r>
            <a:r>
              <a:rPr lang="en-US" sz="2100" dirty="0">
                <a:latin typeface="Arial Narrow" panose="020B0606020202030204" pitchFamily="34" charset="0"/>
                <a:cs typeface="Arial" panose="020B0604020202020204" pitchFamily="34" charset="0"/>
              </a:rPr>
              <a:t>report that discordant self-test result can be </a:t>
            </a:r>
            <a:r>
              <a:rPr lang="en-US" sz="2100" dirty="0" smtClean="0">
                <a:latin typeface="Arial Narrow" panose="020B0606020202030204" pitchFamily="34" charset="0"/>
                <a:cs typeface="Arial" panose="020B0604020202020204" pitchFamily="34" charset="0"/>
              </a:rPr>
              <a:t>challenging</a:t>
            </a:r>
            <a:r>
              <a:rPr lang="en-US" sz="2100" baseline="30000" dirty="0" smtClean="0">
                <a:latin typeface="Arial Narrow" panose="020B0606020202030204" pitchFamily="34" charset="0"/>
                <a:cs typeface="Arial" panose="020B0604020202020204" pitchFamily="34" charset="0"/>
              </a:rPr>
              <a:t>5,6</a:t>
            </a:r>
            <a:r>
              <a:rPr lang="en-US" sz="2100" dirty="0">
                <a:latin typeface="Arial Narrow" panose="020B0606020202030204" pitchFamily="34" charset="0"/>
                <a:cs typeface="Arial" panose="020B0604020202020204" pitchFamily="34" charset="0"/>
              </a:rPr>
              <a:t> </a:t>
            </a:r>
            <a:r>
              <a:rPr lang="en-US" sz="2100" dirty="0" smtClean="0">
                <a:latin typeface="Arial Narrow" panose="020B0606020202030204" pitchFamily="34" charset="0"/>
                <a:cs typeface="Arial" panose="020B0604020202020204" pitchFamily="34" charset="0"/>
              </a:rPr>
              <a:t>and t</a:t>
            </a:r>
            <a:r>
              <a:rPr lang="en-US" sz="2100" dirty="0" smtClean="0">
                <a:latin typeface="Arial Narrow" panose="020B0606020202030204" pitchFamily="34" charset="0"/>
                <a:cs typeface="Arial" panose="020B0604020202020204" pitchFamily="34" charset="0"/>
              </a:rPr>
              <a:t>hough few emerging reports </a:t>
            </a:r>
            <a:r>
              <a:rPr lang="en-US" sz="2100" dirty="0" smtClean="0">
                <a:latin typeface="Arial Narrow" panose="020B0606020202030204" pitchFamily="34" charset="0"/>
                <a:cs typeface="Arial" panose="020B0604020202020204" pitchFamily="34" charset="0"/>
              </a:rPr>
              <a:t>of IPV—but primarily among couples with a history of IPV</a:t>
            </a:r>
            <a:r>
              <a:rPr lang="en-US" sz="2100" baseline="30000" dirty="0" smtClean="0">
                <a:latin typeface="Arial Narrow" panose="020B0606020202030204" pitchFamily="34" charset="0"/>
                <a:cs typeface="Arial" panose="020B0604020202020204" pitchFamily="34" charset="0"/>
              </a:rPr>
              <a:t>4</a:t>
            </a:r>
            <a:r>
              <a:rPr lang="en-US" sz="2100" dirty="0" smtClean="0">
                <a:latin typeface="Arial Narrow" panose="020B0606020202030204" pitchFamily="34" charset="0"/>
                <a:cs typeface="Arial" panose="020B0604020202020204" pitchFamily="34" charset="0"/>
              </a:rPr>
              <a:t>.</a:t>
            </a:r>
            <a:endParaRPr lang="en-US" sz="2100" dirty="0">
              <a:latin typeface="Arial Narrow" panose="020B0606020202030204" pitchFamily="34" charset="0"/>
              <a:cs typeface="Arial" panose="020B0604020202020204" pitchFamily="34" charset="0"/>
            </a:endParaRPr>
          </a:p>
          <a:p>
            <a:pPr marL="365125" lvl="1" indent="-273050">
              <a:spcAft>
                <a:spcPts val="1500"/>
              </a:spcAft>
              <a:buFont typeface="Arial" panose="020B0604020202020204" pitchFamily="34" charset="0"/>
              <a:buChar char="•"/>
            </a:pPr>
            <a:r>
              <a:rPr lang="en-US" sz="2100" dirty="0" smtClean="0">
                <a:latin typeface="Arial Narrow" panose="020B0606020202030204" pitchFamily="34" charset="0"/>
                <a:cs typeface="Arial" panose="020B0604020202020204" pitchFamily="34" charset="0"/>
              </a:rPr>
              <a:t>In Blantyre, </a:t>
            </a:r>
            <a:r>
              <a:rPr lang="en-US" sz="2100" dirty="0" smtClean="0">
                <a:latin typeface="Arial Narrow" panose="020B0606020202030204" pitchFamily="34" charset="0"/>
                <a:cs typeface="Arial" panose="020B0604020202020204" pitchFamily="34" charset="0"/>
              </a:rPr>
              <a:t>~3</a:t>
            </a:r>
            <a:r>
              <a:rPr lang="en-US" sz="2100" dirty="0">
                <a:latin typeface="Arial Narrow" panose="020B0606020202030204" pitchFamily="34" charset="0"/>
                <a:cs typeface="Arial" panose="020B0604020202020204" pitchFamily="34" charset="0"/>
              </a:rPr>
              <a:t>% of people felt </a:t>
            </a:r>
            <a:r>
              <a:rPr lang="en-US" sz="2100" dirty="0" smtClean="0">
                <a:latin typeface="Arial Narrow" panose="020B0606020202030204" pitchFamily="34" charset="0"/>
                <a:cs typeface="Arial" panose="020B0604020202020204" pitchFamily="34" charset="0"/>
              </a:rPr>
              <a:t>coerced/persuaded—however </a:t>
            </a:r>
            <a:r>
              <a:rPr lang="en-US" sz="2100" dirty="0">
                <a:latin typeface="Arial Narrow" panose="020B0606020202030204" pitchFamily="34" charset="0"/>
                <a:cs typeface="Arial" panose="020B0604020202020204" pitchFamily="34" charset="0"/>
              </a:rPr>
              <a:t>nearly all </a:t>
            </a:r>
            <a:r>
              <a:rPr lang="en-US" sz="2100" dirty="0" smtClean="0">
                <a:latin typeface="Arial Narrow" panose="020B0606020202030204" pitchFamily="34" charset="0"/>
                <a:cs typeface="Arial" panose="020B0604020202020204" pitchFamily="34" charset="0"/>
              </a:rPr>
              <a:t>said they would </a:t>
            </a:r>
            <a:r>
              <a:rPr lang="en-US" sz="2100" dirty="0">
                <a:latin typeface="Arial Narrow" panose="020B0606020202030204" pitchFamily="34" charset="0"/>
                <a:cs typeface="Arial" panose="020B0604020202020204" pitchFamily="34" charset="0"/>
              </a:rPr>
              <a:t>recommend </a:t>
            </a:r>
            <a:r>
              <a:rPr lang="en-US" sz="2100" dirty="0" smtClean="0">
                <a:latin typeface="Arial Narrow" panose="020B0606020202030204" pitchFamily="34" charset="0"/>
                <a:cs typeface="Arial" panose="020B0604020202020204" pitchFamily="34" charset="0"/>
              </a:rPr>
              <a:t>HIVST to others</a:t>
            </a:r>
            <a:r>
              <a:rPr lang="en-US" sz="2100" baseline="30000" dirty="0" smtClean="0">
                <a:latin typeface="Arial Narrow" panose="020B0606020202030204" pitchFamily="34" charset="0"/>
                <a:cs typeface="Arial" panose="020B0604020202020204" pitchFamily="34" charset="0"/>
              </a:rPr>
              <a:t>4,5,6</a:t>
            </a:r>
            <a:r>
              <a:rPr lang="en-US" sz="2100" dirty="0" smtClean="0">
                <a:latin typeface="Arial Narrow" panose="020B0606020202030204" pitchFamily="34" charset="0"/>
                <a:cs typeface="Arial" panose="020B0604020202020204" pitchFamily="34" charset="0"/>
              </a:rPr>
              <a:t>.</a:t>
            </a:r>
            <a:endParaRPr lang="en-US" sz="2100" dirty="0" smtClean="0">
              <a:latin typeface="Arial Narrow" panose="020B0606020202030204" pitchFamily="34" charset="0"/>
              <a:cs typeface="Arial" panose="020B0604020202020204" pitchFamily="34" charset="0"/>
            </a:endParaRPr>
          </a:p>
        </p:txBody>
      </p:sp>
      <p:sp>
        <p:nvSpPr>
          <p:cNvPr id="4" name="Rectangle 3"/>
          <p:cNvSpPr/>
          <p:nvPr/>
        </p:nvSpPr>
        <p:spPr>
          <a:xfrm>
            <a:off x="1187624" y="6309320"/>
            <a:ext cx="6521332" cy="430887"/>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Source: 1 Brown </a:t>
            </a:r>
            <a:r>
              <a:rPr lang="en-US" sz="1100" dirty="0">
                <a:latin typeface="Arial" panose="020B0604020202020204" pitchFamily="34" charset="0"/>
                <a:cs typeface="Arial" panose="020B0604020202020204" pitchFamily="34" charset="0"/>
              </a:rPr>
              <a:t>et al </a:t>
            </a:r>
            <a:r>
              <a:rPr lang="en-US" sz="1100" dirty="0" smtClean="0">
                <a:latin typeface="Arial" panose="020B0604020202020204" pitchFamily="34" charset="0"/>
                <a:cs typeface="Arial" panose="020B0604020202020204" pitchFamily="34" charset="0"/>
              </a:rPr>
              <a:t>2014; 2 Carballo-</a:t>
            </a:r>
            <a:r>
              <a:rPr lang="en-US" sz="1100" dirty="0" err="1" smtClean="0">
                <a:latin typeface="Arial" panose="020B0604020202020204" pitchFamily="34" charset="0"/>
                <a:cs typeface="Arial" panose="020B0604020202020204" pitchFamily="34" charset="0"/>
              </a:rPr>
              <a:t>Dieguez</a:t>
            </a:r>
            <a:r>
              <a:rPr lang="en-US" sz="1100" dirty="0" smtClean="0">
                <a:latin typeface="Arial" panose="020B0604020202020204" pitchFamily="34" charset="0"/>
                <a:cs typeface="Arial" panose="020B0604020202020204" pitchFamily="34" charset="0"/>
              </a:rPr>
              <a:t> 2012: 3 Katz 2012; 4 Desmond 2014: 5. </a:t>
            </a:r>
            <a:r>
              <a:rPr lang="en-US" sz="1100" dirty="0" err="1" smtClean="0">
                <a:latin typeface="Arial" panose="020B0604020202020204" pitchFamily="34" charset="0"/>
                <a:cs typeface="Arial" panose="020B0604020202020204" pitchFamily="34" charset="0"/>
              </a:rPr>
              <a:t>Kumwenda</a:t>
            </a:r>
            <a:r>
              <a:rPr lang="en-US" sz="1100" dirty="0" smtClean="0">
                <a:latin typeface="Arial" panose="020B0604020202020204" pitchFamily="34" charset="0"/>
                <a:cs typeface="Arial" panose="020B0604020202020204" pitchFamily="34" charset="0"/>
              </a:rPr>
              <a:t> 2014; 6 </a:t>
            </a:r>
            <a:r>
              <a:rPr lang="en-US" sz="1100" dirty="0" err="1" smtClean="0">
                <a:latin typeface="Arial" panose="020B0604020202020204" pitchFamily="34" charset="0"/>
                <a:cs typeface="Arial" panose="020B0604020202020204" pitchFamily="34" charset="0"/>
              </a:rPr>
              <a:t>Choko</a:t>
            </a:r>
            <a:r>
              <a:rPr lang="en-US" sz="1100" dirty="0" smtClean="0">
                <a:latin typeface="Arial" panose="020B0604020202020204" pitchFamily="34" charset="0"/>
                <a:cs typeface="Arial" panose="020B0604020202020204" pitchFamily="34" charset="0"/>
              </a:rPr>
              <a:t> 2015</a:t>
            </a:r>
            <a:endParaRPr lang="en-US" sz="1100" dirty="0">
              <a:latin typeface="Arial" panose="020B0604020202020204" pitchFamily="34" charset="0"/>
              <a:cs typeface="Arial" panose="020B0604020202020204" pitchFamily="34" charset="0"/>
            </a:endParaRPr>
          </a:p>
        </p:txBody>
      </p:sp>
      <p:pic>
        <p:nvPicPr>
          <p:cNvPr id="1026" name="Picture 2" descr="C:\Users\johnsonc\AppData\Local\Microsoft\Windows\Temporary Internet Files\Content.IE5\BDVMZKU7\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161" y="670284"/>
            <a:ext cx="116330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18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51520" y="548680"/>
            <a:ext cx="8676962" cy="1152128"/>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r>
              <a:rPr lang="en-GB" b="1" dirty="0" smtClean="0">
                <a:solidFill>
                  <a:srgbClr val="264A36"/>
                </a:solidFill>
                <a:latin typeface="Arial Narrow" panose="020B0606020202030204" pitchFamily="34" charset="0"/>
              </a:rPr>
              <a:t>PSI/UNITAID STAR Project</a:t>
            </a:r>
            <a:br>
              <a:rPr lang="en-GB" b="1" dirty="0" smtClean="0">
                <a:solidFill>
                  <a:srgbClr val="264A36"/>
                </a:solidFill>
                <a:latin typeface="Arial Narrow" panose="020B0606020202030204" pitchFamily="34" charset="0"/>
              </a:rPr>
            </a:br>
            <a:r>
              <a:rPr lang="en-GB" sz="3600" b="1" dirty="0" smtClean="0">
                <a:solidFill>
                  <a:schemeClr val="tx1">
                    <a:lumMod val="50000"/>
                    <a:lumOff val="50000"/>
                  </a:schemeClr>
                </a:solidFill>
                <a:latin typeface="Arial Narrow" panose="020B0606020202030204" pitchFamily="34" charset="0"/>
              </a:rPr>
              <a:t>Catalysing HIVST in Southern Africa</a:t>
            </a:r>
            <a:endParaRPr lang="en-US" sz="3600" dirty="0">
              <a:solidFill>
                <a:schemeClr val="tx1">
                  <a:lumMod val="50000"/>
                  <a:lumOff val="50000"/>
                </a:schemeClr>
              </a:solidFill>
              <a:latin typeface="Arial Narrow" panose="020B0606020202030204" pitchFamily="34" charset="0"/>
            </a:endParaRPr>
          </a:p>
        </p:txBody>
      </p:sp>
      <p:pic>
        <p:nvPicPr>
          <p:cNvPr id="6" name="Picture 5" descr="Participating countri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80112" y="2348881"/>
            <a:ext cx="1882698" cy="1687375"/>
          </a:xfrm>
          <a:prstGeom prst="rect">
            <a:avLst/>
          </a:prstGeom>
          <a:ln>
            <a:solidFill>
              <a:schemeClr val="bg2">
                <a:lumMod val="10000"/>
              </a:schemeClr>
            </a:solidFill>
          </a:ln>
        </p:spPr>
      </p:pic>
      <p:graphicFrame>
        <p:nvGraphicFramePr>
          <p:cNvPr id="7" name="Table 6"/>
          <p:cNvGraphicFramePr>
            <a:graphicFrameLocks noGrp="1"/>
          </p:cNvGraphicFramePr>
          <p:nvPr>
            <p:extLst>
              <p:ext uri="{D42A27DB-BD31-4B8C-83A1-F6EECF244321}">
                <p14:modId xmlns:p14="http://schemas.microsoft.com/office/powerpoint/2010/main" val="2142826042"/>
              </p:ext>
            </p:extLst>
          </p:nvPr>
        </p:nvGraphicFramePr>
        <p:xfrm>
          <a:off x="5580112" y="4269340"/>
          <a:ext cx="1882698" cy="1465936"/>
        </p:xfrm>
        <a:graphic>
          <a:graphicData uri="http://schemas.openxmlformats.org/drawingml/2006/table">
            <a:tbl>
              <a:tblPr firstRow="1" bandRow="1">
                <a:tableStyleId>{5C22544A-7EE6-4342-B048-85BDC9FD1C3A}</a:tableStyleId>
              </a:tblPr>
              <a:tblGrid>
                <a:gridCol w="1882698"/>
              </a:tblGrid>
              <a:tr h="366484">
                <a:tc>
                  <a:txBody>
                    <a:bodyPr/>
                    <a:lstStyle/>
                    <a:p>
                      <a:r>
                        <a:rPr lang="en-US" sz="1600" dirty="0" smtClean="0">
                          <a:latin typeface="Arial" panose="020B0604020202020204" pitchFamily="34" charset="0"/>
                          <a:cs typeface="Arial" panose="020B0604020202020204" pitchFamily="34" charset="0"/>
                        </a:rPr>
                        <a:t>Countries</a:t>
                      </a:r>
                      <a:endParaRPr lang="en-US" sz="1600" dirty="0">
                        <a:latin typeface="Arial" panose="020B0604020202020204" pitchFamily="34" charset="0"/>
                        <a:cs typeface="Arial" panose="020B0604020202020204" pitchFamily="34" charset="0"/>
                      </a:endParaRPr>
                    </a:p>
                  </a:txBody>
                  <a:tcPr>
                    <a:solidFill>
                      <a:srgbClr val="0C3425"/>
                    </a:solidFill>
                  </a:tcPr>
                </a:tc>
              </a:tr>
              <a:tr h="366484">
                <a:tc>
                  <a:txBody>
                    <a:bodyPr/>
                    <a:lstStyle/>
                    <a:p>
                      <a:r>
                        <a:rPr lang="en-US" sz="1600" dirty="0" smtClean="0">
                          <a:latin typeface="Arial" panose="020B0604020202020204" pitchFamily="34" charset="0"/>
                          <a:cs typeface="Arial" panose="020B0604020202020204" pitchFamily="34" charset="0"/>
                        </a:rPr>
                        <a:t>Malawi</a:t>
                      </a:r>
                      <a:endParaRPr lang="en-US" sz="1600" dirty="0">
                        <a:latin typeface="Arial" panose="020B0604020202020204" pitchFamily="34" charset="0"/>
                        <a:cs typeface="Arial" panose="020B0604020202020204" pitchFamily="34" charset="0"/>
                      </a:endParaRPr>
                    </a:p>
                  </a:txBody>
                  <a:tcPr>
                    <a:noFill/>
                  </a:tcPr>
                </a:tc>
              </a:tr>
              <a:tr h="366484">
                <a:tc>
                  <a:txBody>
                    <a:bodyPr/>
                    <a:lstStyle/>
                    <a:p>
                      <a:r>
                        <a:rPr lang="en-US" sz="1600" dirty="0" smtClean="0">
                          <a:latin typeface="Arial" panose="020B0604020202020204" pitchFamily="34" charset="0"/>
                          <a:cs typeface="Arial" panose="020B0604020202020204" pitchFamily="34" charset="0"/>
                        </a:rPr>
                        <a:t>Zambia</a:t>
                      </a: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r>
              <a:tr h="366484">
                <a:tc>
                  <a:txBody>
                    <a:bodyPr/>
                    <a:lstStyle/>
                    <a:p>
                      <a:r>
                        <a:rPr lang="en-US" sz="1600" dirty="0" smtClean="0">
                          <a:latin typeface="Arial" panose="020B0604020202020204" pitchFamily="34" charset="0"/>
                          <a:cs typeface="Arial" panose="020B0604020202020204" pitchFamily="34" charset="0"/>
                        </a:rPr>
                        <a:t>Zimbabwe</a:t>
                      </a:r>
                      <a:endParaRPr lang="en-US" sz="1600" dirty="0">
                        <a:latin typeface="Arial" panose="020B0604020202020204" pitchFamily="34" charset="0"/>
                        <a:cs typeface="Arial" panose="020B0604020202020204" pitchFamily="34" charset="0"/>
                      </a:endParaRPr>
                    </a:p>
                  </a:txBody>
                  <a:tcPr>
                    <a:solidFill>
                      <a:srgbClr val="FFFFFF"/>
                    </a:solidFill>
                  </a:tcPr>
                </a:tc>
              </a:tr>
            </a:tbl>
          </a:graphicData>
        </a:graphic>
      </p:graphicFrame>
      <p:pic>
        <p:nvPicPr>
          <p:cNvPr id="8" name="Picture 7" descr="logo_uc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1963" y="2925570"/>
            <a:ext cx="486607" cy="697997"/>
          </a:xfrm>
          <a:prstGeom prst="rect">
            <a:avLst/>
          </a:prstGeom>
        </p:spPr>
      </p:pic>
      <p:pic>
        <p:nvPicPr>
          <p:cNvPr id="9" name="Picture 8" descr="lshtm_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84368" y="4581129"/>
            <a:ext cx="1002891" cy="612241"/>
          </a:xfrm>
          <a:prstGeom prst="rect">
            <a:avLst/>
          </a:prstGeom>
        </p:spPr>
      </p:pic>
      <p:pic>
        <p:nvPicPr>
          <p:cNvPr id="10" name="Picture 9" descr="LSTM 3 colour positive.jpe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56376" y="3717033"/>
            <a:ext cx="803724" cy="694452"/>
          </a:xfrm>
          <a:prstGeom prst="rect">
            <a:avLst/>
          </a:prstGeom>
        </p:spPr>
      </p:pic>
      <p:pic>
        <p:nvPicPr>
          <p:cNvPr id="11" name="Picture 10" descr="PSI.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6376" y="5445225"/>
            <a:ext cx="906539" cy="648071"/>
          </a:xfrm>
          <a:prstGeom prst="rect">
            <a:avLst/>
          </a:prstGeom>
        </p:spPr>
      </p:pic>
      <p:pic>
        <p:nvPicPr>
          <p:cNvPr id="12" name="Picture 11" descr="who-logo.gif"/>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60432" y="2996953"/>
            <a:ext cx="474553" cy="533590"/>
          </a:xfrm>
          <a:prstGeom prst="rect">
            <a:avLst/>
          </a:prstGeom>
        </p:spPr>
      </p:pic>
      <p:pic>
        <p:nvPicPr>
          <p:cNvPr id="13" name="Picture 2" descr="http://upload.wikimedia.org/wikipedia/en/a/a8/UNITAID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2376781"/>
            <a:ext cx="1141021" cy="34060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txBox="1">
            <a:spLocks/>
          </p:cNvSpPr>
          <p:nvPr/>
        </p:nvSpPr>
        <p:spPr>
          <a:xfrm>
            <a:off x="395536" y="2069312"/>
            <a:ext cx="4968552" cy="4023984"/>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Segoe UI" panose="020B0502040204020203"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spcBef>
                <a:spcPts val="0"/>
              </a:spcBef>
              <a:spcAft>
                <a:spcPts val="1000"/>
              </a:spcAft>
            </a:pPr>
            <a:r>
              <a:rPr lang="en-US" sz="1800" b="1" dirty="0">
                <a:solidFill>
                  <a:prstClr val="black"/>
                </a:solidFill>
                <a:latin typeface="Arial Narrow" panose="020B0606020202030204" pitchFamily="34" charset="0"/>
                <a:cs typeface="Calibri"/>
              </a:rPr>
              <a:t>Implementation-research Partnership Tackling Market Barriers by:</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Multiple sites, models, &amp; populations</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Normalizing HIVST in Southern Africa </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Providing evidence for scale-up</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Developing WHO Guidelines </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Encouraging policy change</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Enabling the regulatory environment</a:t>
            </a:r>
          </a:p>
          <a:p>
            <a:pPr marL="342900" lvl="0" indent="-342900" algn="l">
              <a:spcBef>
                <a:spcPts val="0"/>
              </a:spcBef>
              <a:spcAft>
                <a:spcPts val="500"/>
              </a:spcAft>
              <a:buFont typeface="Arial"/>
              <a:buChar char="•"/>
            </a:pPr>
            <a:r>
              <a:rPr lang="en-US" sz="1800" dirty="0">
                <a:solidFill>
                  <a:prstClr val="black"/>
                </a:solidFill>
                <a:latin typeface="Arial Narrow" panose="020B0606020202030204" pitchFamily="34" charset="0"/>
                <a:cs typeface="Calibri"/>
              </a:rPr>
              <a:t>Shaping market to reduce barriers &amp; increase entry of low-cost HIVST products available for purchase &amp; on recommended diagnostic commodities list </a:t>
            </a:r>
          </a:p>
        </p:txBody>
      </p:sp>
      <p:sp>
        <p:nvSpPr>
          <p:cNvPr id="2" name="Rectangle 1"/>
          <p:cNvSpPr/>
          <p:nvPr/>
        </p:nvSpPr>
        <p:spPr>
          <a:xfrm>
            <a:off x="1043608" y="6309320"/>
            <a:ext cx="7527579" cy="276999"/>
          </a:xfrm>
          <a:prstGeom prst="rect">
            <a:avLst/>
          </a:prstGeom>
        </p:spPr>
        <p:txBody>
          <a:bodyPr wrap="square">
            <a:spAutoFit/>
          </a:bodyPr>
          <a:lstStyle/>
          <a:p>
            <a:r>
              <a:rPr lang="en-GB" sz="1200" dirty="0" smtClean="0"/>
              <a:t>Source: WHO, 2015 http</a:t>
            </a:r>
            <a:r>
              <a:rPr lang="en-GB" sz="1200" dirty="0"/>
              <a:t>://www.who.int/hiv/mediacentre/news/unitaid_hiv-self-testing/en/</a:t>
            </a:r>
          </a:p>
        </p:txBody>
      </p:sp>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08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653787"/>
            <a:ext cx="8208912" cy="646331"/>
          </a:xfrm>
          <a:prstGeom prst="rect">
            <a:avLst/>
          </a:prstGeom>
        </p:spPr>
        <p:txBody>
          <a:bodyPr wrap="square">
            <a:spAutoFit/>
          </a:bodyPr>
          <a:lstStyle/>
          <a:p>
            <a:pPr algn="ctr"/>
            <a:r>
              <a:rPr lang="en-US" sz="3600" b="1" dirty="0" smtClean="0">
                <a:solidFill>
                  <a:srgbClr val="084634"/>
                </a:solidFill>
                <a:latin typeface="Arial Narrow" panose="020B0606020202030204" pitchFamily="34" charset="0"/>
                <a:cs typeface="Arial Narrow"/>
              </a:rPr>
              <a:t>So what do people say about (HIVST)?</a:t>
            </a:r>
            <a:endParaRPr lang="en-GB" sz="360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504" r="6258" b="6756"/>
          <a:stretch/>
        </p:blipFill>
        <p:spPr bwMode="auto">
          <a:xfrm>
            <a:off x="6141779" y="2334986"/>
            <a:ext cx="3002220" cy="22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2334987"/>
            <a:ext cx="4400160" cy="22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402" r="28690"/>
          <a:stretch/>
        </p:blipFill>
        <p:spPr bwMode="auto">
          <a:xfrm>
            <a:off x="0" y="2334987"/>
            <a:ext cx="2940942" cy="22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41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72344" y="1628800"/>
            <a:ext cx="8496944" cy="4608512"/>
          </a:xfrm>
        </p:spPr>
        <p:txBody>
          <a:bodyPr>
            <a:noAutofit/>
          </a:bodyPr>
          <a:lstStyle/>
          <a:p>
            <a:pPr marL="0" indent="0">
              <a:spcBef>
                <a:spcPts val="0"/>
              </a:spcBef>
              <a:spcAft>
                <a:spcPts val="1500"/>
              </a:spcAft>
              <a:buNone/>
            </a:pPr>
            <a:r>
              <a:rPr lang="en-US" sz="2100" b="1" dirty="0" smtClean="0">
                <a:latin typeface="Arial Narrow" panose="020B0606020202030204" pitchFamily="34" charset="0"/>
                <a:cs typeface="Calibri"/>
              </a:rPr>
              <a:t>Current HIV testing services are not enough to get to 90</a:t>
            </a:r>
            <a:r>
              <a:rPr lang="en-US" sz="2100" dirty="0" smtClean="0">
                <a:latin typeface="Arial Narrow" panose="020B0606020202030204" pitchFamily="34" charset="0"/>
                <a:cs typeface="Calibri"/>
              </a:rPr>
              <a:t>. </a:t>
            </a:r>
          </a:p>
          <a:p>
            <a:pPr marL="0" indent="0">
              <a:spcBef>
                <a:spcPts val="0"/>
              </a:spcBef>
              <a:spcAft>
                <a:spcPts val="1500"/>
              </a:spcAft>
              <a:buNone/>
            </a:pPr>
            <a:r>
              <a:rPr lang="en-US" sz="2100" dirty="0">
                <a:latin typeface="Arial Narrow" panose="020B0606020202030204" pitchFamily="34" charset="0"/>
                <a:cs typeface="Calibri"/>
              </a:rPr>
              <a:t>Self-testing is </a:t>
            </a:r>
            <a:r>
              <a:rPr lang="en-US" sz="2100" b="1" u="sng" dirty="0">
                <a:latin typeface="Arial Narrow" panose="020B0606020202030204" pitchFamily="34" charset="0"/>
                <a:cs typeface="Calibri"/>
              </a:rPr>
              <a:t>not new. </a:t>
            </a:r>
          </a:p>
          <a:p>
            <a:pPr marL="0" indent="0">
              <a:spcBef>
                <a:spcPts val="0"/>
              </a:spcBef>
              <a:spcAft>
                <a:spcPts val="1500"/>
              </a:spcAft>
              <a:buNone/>
            </a:pPr>
            <a:r>
              <a:rPr lang="en-US" sz="2100" dirty="0" smtClean="0">
                <a:latin typeface="Arial Narrow" panose="020B0606020202030204" pitchFamily="34" charset="0"/>
                <a:cs typeface="Calibri"/>
              </a:rPr>
              <a:t>Additional tool to </a:t>
            </a:r>
            <a:r>
              <a:rPr lang="en-US" sz="2100" b="1" u="sng" dirty="0" smtClean="0">
                <a:latin typeface="Arial Narrow" panose="020B0606020202030204" pitchFamily="34" charset="0"/>
                <a:cs typeface="Calibri"/>
              </a:rPr>
              <a:t>create demand for, not substitute</a:t>
            </a:r>
            <a:r>
              <a:rPr lang="en-US" sz="2100" b="1" dirty="0" smtClean="0">
                <a:latin typeface="Arial Narrow" panose="020B0606020202030204" pitchFamily="34" charset="0"/>
                <a:cs typeface="Calibri"/>
              </a:rPr>
              <a:t>, </a:t>
            </a:r>
            <a:r>
              <a:rPr lang="en-US" sz="2100" dirty="0" smtClean="0">
                <a:latin typeface="Arial Narrow" panose="020B0606020202030204" pitchFamily="34" charset="0"/>
                <a:cs typeface="Calibri"/>
              </a:rPr>
              <a:t>HIV testing services.</a:t>
            </a:r>
          </a:p>
          <a:p>
            <a:pPr marL="0" indent="0">
              <a:spcBef>
                <a:spcPts val="0"/>
              </a:spcBef>
              <a:spcAft>
                <a:spcPts val="1500"/>
              </a:spcAft>
              <a:buNone/>
            </a:pPr>
            <a:r>
              <a:rPr lang="en-US" sz="2100" b="1" dirty="0" smtClean="0">
                <a:latin typeface="Arial Narrow" panose="020B0606020202030204" pitchFamily="34" charset="0"/>
                <a:cs typeface="Calibri"/>
              </a:rPr>
              <a:t>Public health response lags behind public demand—and we need to catch up. </a:t>
            </a:r>
          </a:p>
          <a:p>
            <a:pPr marL="0" indent="0">
              <a:spcBef>
                <a:spcPts val="0"/>
              </a:spcBef>
              <a:spcAft>
                <a:spcPts val="1500"/>
              </a:spcAft>
              <a:buNone/>
            </a:pPr>
            <a:r>
              <a:rPr lang="en-US" sz="2100" b="1" dirty="0" smtClean="0">
                <a:latin typeface="Arial Narrow" panose="020B0606020202030204" pitchFamily="34" charset="0"/>
                <a:cs typeface="Calibri"/>
              </a:rPr>
              <a:t>WHO guidance on the </a:t>
            </a:r>
            <a:r>
              <a:rPr lang="en-US" sz="2100" b="1" dirty="0" smtClean="0">
                <a:latin typeface="Arial Narrow" panose="020B0606020202030204" pitchFamily="34" charset="0"/>
                <a:cs typeface="Calibri"/>
              </a:rPr>
              <a:t>way</a:t>
            </a:r>
            <a:endParaRPr lang="en-US" sz="2100" b="1" dirty="0" smtClean="0">
              <a:latin typeface="Arial Narrow" panose="020B0606020202030204" pitchFamily="34" charset="0"/>
              <a:cs typeface="Calibri"/>
            </a:endParaRPr>
          </a:p>
          <a:p>
            <a:pPr marL="0" indent="0">
              <a:spcBef>
                <a:spcPts val="0"/>
              </a:spcBef>
              <a:spcAft>
                <a:spcPts val="1500"/>
              </a:spcAft>
              <a:buNone/>
            </a:pPr>
            <a:r>
              <a:rPr lang="en-US" sz="2100" b="1" dirty="0" smtClean="0">
                <a:latin typeface="Arial Narrow" panose="020B0606020202030204" pitchFamily="34" charset="0"/>
                <a:cs typeface="Calibri"/>
              </a:rPr>
              <a:t>Get going!</a:t>
            </a:r>
          </a:p>
          <a:p>
            <a:pPr marL="0" indent="0">
              <a:spcBef>
                <a:spcPts val="0"/>
              </a:spcBef>
              <a:spcAft>
                <a:spcPts val="1500"/>
              </a:spcAft>
              <a:buNone/>
            </a:pPr>
            <a:r>
              <a:rPr lang="en-US" sz="2100" b="1" dirty="0" smtClean="0">
                <a:latin typeface="Arial Narrow" panose="020B0606020202030204" pitchFamily="34" charset="0"/>
                <a:cs typeface="Calibri"/>
              </a:rPr>
              <a:t>Think </a:t>
            </a:r>
            <a:r>
              <a:rPr lang="en-US" sz="2100" b="1" dirty="0" smtClean="0">
                <a:latin typeface="Arial Narrow" panose="020B0606020202030204" pitchFamily="34" charset="0"/>
                <a:cs typeface="Calibri"/>
              </a:rPr>
              <a:t>big. </a:t>
            </a:r>
            <a:r>
              <a:rPr lang="en-US" sz="2100" dirty="0" smtClean="0">
                <a:latin typeface="Arial Narrow" panose="020B0606020202030204" pitchFamily="34" charset="0"/>
                <a:cs typeface="Calibri"/>
              </a:rPr>
              <a:t>We need visionaries &amp; champions; we need to stimulate technological advances, better tests &amp; innovations in implementation  </a:t>
            </a:r>
          </a:p>
        </p:txBody>
      </p:sp>
      <p:sp>
        <p:nvSpPr>
          <p:cNvPr id="4" name="Rectangle 3"/>
          <p:cNvSpPr/>
          <p:nvPr/>
        </p:nvSpPr>
        <p:spPr>
          <a:xfrm>
            <a:off x="2267746" y="548680"/>
            <a:ext cx="4942121" cy="646331"/>
          </a:xfrm>
          <a:prstGeom prst="rect">
            <a:avLst/>
          </a:prstGeom>
        </p:spPr>
        <p:txBody>
          <a:bodyPr wrap="square">
            <a:spAutoFit/>
          </a:bodyPr>
          <a:lstStyle/>
          <a:p>
            <a:pPr algn="ctr" defTabSz="457200"/>
            <a:r>
              <a:rPr lang="en-US" sz="3600" b="1" dirty="0" smtClean="0">
                <a:solidFill>
                  <a:srgbClr val="084634"/>
                </a:solidFill>
                <a:latin typeface="Arial Narrow" panose="020B0606020202030204" pitchFamily="34" charset="0"/>
                <a:cs typeface="Arial Narrow"/>
              </a:rPr>
              <a:t>Conclusions</a:t>
            </a:r>
            <a:endParaRPr lang="en-US" sz="3600" b="1" dirty="0">
              <a:solidFill>
                <a:srgbClr val="084634"/>
              </a:solidFill>
              <a:latin typeface="Arial Narrow" panose="020B0606020202030204" pitchFamily="34" charset="0"/>
              <a:cs typeface="Arial Narrow"/>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825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9415" y="674690"/>
            <a:ext cx="8208912" cy="830997"/>
          </a:xfrm>
          <a:prstGeom prst="rect">
            <a:avLst/>
          </a:prstGeom>
          <a:solidFill>
            <a:schemeClr val="bg1"/>
          </a:solidFill>
        </p:spPr>
        <p:txBody>
          <a:bodyPr wrap="square">
            <a:spAutoFit/>
          </a:bodyPr>
          <a:lstStyle/>
          <a:p>
            <a:pPr algn="ctr"/>
            <a:r>
              <a:rPr lang="en-US" sz="4800" b="1" dirty="0" smtClean="0">
                <a:solidFill>
                  <a:srgbClr val="084634"/>
                </a:solidFill>
                <a:latin typeface="Arial Narrow" panose="020B0606020202030204" pitchFamily="34" charset="0"/>
                <a:cs typeface="Arial Narrow"/>
              </a:rPr>
              <a:t>Why talk about HIVST?</a:t>
            </a:r>
            <a:endParaRPr lang="en-GB" sz="4800" dirty="0"/>
          </a:p>
        </p:txBody>
      </p:sp>
      <p:sp>
        <p:nvSpPr>
          <p:cNvPr id="4" name="AutoShape 15" descr="Image result for self test kits for chlamy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8" descr="Image result for self test kits for HPV"/>
          <p:cNvSpPr>
            <a:spLocks noChangeAspect="1" noChangeArrowheads="1"/>
          </p:cNvSpPr>
          <p:nvPr/>
        </p:nvSpPr>
        <p:spPr bwMode="auto">
          <a:xfrm>
            <a:off x="460375" y="288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3" descr="Image result for self test kits for gluco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1"/>
          <p:cNvSpPr txBox="1">
            <a:spLocks/>
          </p:cNvSpPr>
          <p:nvPr/>
        </p:nvSpPr>
        <p:spPr>
          <a:xfrm>
            <a:off x="2123728" y="1491470"/>
            <a:ext cx="4932040" cy="4979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lumMod val="50000"/>
                  </a:schemeClr>
                </a:solidFill>
                <a:latin typeface="Arial Narrow" panose="020B0606020202030204" pitchFamily="34" charset="0"/>
                <a:cs typeface="Arial Narrow"/>
              </a:rPr>
              <a:t>UNAIDS “90-90-90”</a:t>
            </a:r>
            <a:endParaRPr lang="en-US" sz="2400" dirty="0">
              <a:solidFill>
                <a:schemeClr val="bg1">
                  <a:lumMod val="50000"/>
                </a:schemeClr>
              </a:solidFill>
            </a:endParaRPr>
          </a:p>
        </p:txBody>
      </p:sp>
      <p:graphicFrame>
        <p:nvGraphicFramePr>
          <p:cNvPr id="14" name="Chart 13"/>
          <p:cNvGraphicFramePr/>
          <p:nvPr>
            <p:extLst>
              <p:ext uri="{D42A27DB-BD31-4B8C-83A1-F6EECF244321}">
                <p14:modId xmlns:p14="http://schemas.microsoft.com/office/powerpoint/2010/main" val="1849490268"/>
              </p:ext>
            </p:extLst>
          </p:nvPr>
        </p:nvGraphicFramePr>
        <p:xfrm>
          <a:off x="282269" y="1916832"/>
          <a:ext cx="8728518" cy="46282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343546" y="2060848"/>
            <a:ext cx="1800200" cy="1800200"/>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78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203" y="1340768"/>
            <a:ext cx="8612285" cy="4896544"/>
          </a:xfrm>
        </p:spPr>
        <p:txBody>
          <a:bodyPr>
            <a:noAutofit/>
          </a:bodyPr>
          <a:lstStyle/>
          <a:p>
            <a:pPr marL="0" indent="0">
              <a:spcAft>
                <a:spcPts val="700"/>
              </a:spcAft>
              <a:buNone/>
            </a:pPr>
            <a:r>
              <a:rPr lang="en-US" sz="2000" b="1" dirty="0" smtClean="0">
                <a:latin typeface="Arial Narrow" panose="020B0606020202030204" pitchFamily="34" charset="0"/>
              </a:rPr>
              <a:t>IAS organizers, amazing team at the WHO </a:t>
            </a:r>
            <a:r>
              <a:rPr lang="en-US" sz="2000" b="1" dirty="0">
                <a:latin typeface="Arial Narrow" panose="020B0606020202030204" pitchFamily="34" charset="0"/>
              </a:rPr>
              <a:t> </a:t>
            </a:r>
            <a:r>
              <a:rPr lang="en-US" sz="2000" b="1" dirty="0" smtClean="0">
                <a:latin typeface="Arial Narrow" panose="020B0606020202030204" pitchFamily="34" charset="0"/>
              </a:rPr>
              <a:t>&amp; </a:t>
            </a:r>
            <a:r>
              <a:rPr lang="en-US" sz="2000" b="1" dirty="0" smtClean="0">
                <a:latin typeface="Arial Narrow" panose="020B0606020202030204" pitchFamily="34" charset="0"/>
              </a:rPr>
              <a:t>all colleagues leading the way in HIV self-testing</a:t>
            </a:r>
          </a:p>
          <a:p>
            <a:pPr marL="0" indent="0">
              <a:spcAft>
                <a:spcPts val="700"/>
              </a:spcAft>
              <a:buNone/>
            </a:pPr>
            <a:r>
              <a:rPr lang="en-US" sz="2000" b="1" dirty="0" smtClean="0">
                <a:latin typeface="Arial Narrow" panose="020B0606020202030204" pitchFamily="34" charset="0"/>
              </a:rPr>
              <a:t>Rachel </a:t>
            </a:r>
            <a:r>
              <a:rPr lang="en-US" sz="2000" b="1" dirty="0" err="1">
                <a:latin typeface="Arial Narrow" panose="020B0606020202030204" pitchFamily="34" charset="0"/>
              </a:rPr>
              <a:t>Baggaley</a:t>
            </a:r>
            <a:r>
              <a:rPr lang="en-US" sz="2000" dirty="0">
                <a:latin typeface="Arial Narrow" panose="020B0606020202030204" pitchFamily="34" charset="0"/>
              </a:rPr>
              <a:t>, </a:t>
            </a:r>
            <a:r>
              <a:rPr lang="en-US" sz="2000" b="1" dirty="0" smtClean="0">
                <a:latin typeface="Arial Narrow" panose="020B0606020202030204" pitchFamily="34" charset="0"/>
              </a:rPr>
              <a:t>Carmen Figueroa, Thilagawthi Deivanayagam, </a:t>
            </a:r>
            <a:r>
              <a:rPr lang="en-US" sz="2000" dirty="0" smtClean="0">
                <a:latin typeface="Arial Narrow" panose="020B0606020202030204" pitchFamily="34" charset="0"/>
              </a:rPr>
              <a:t>WHO HIV </a:t>
            </a:r>
            <a:r>
              <a:rPr lang="en-US" sz="2000" dirty="0" err="1" smtClean="0">
                <a:latin typeface="Arial Narrow" panose="020B0606020202030204" pitchFamily="34" charset="0"/>
              </a:rPr>
              <a:t>Dept</a:t>
            </a:r>
            <a:r>
              <a:rPr lang="en-US" sz="2000" dirty="0" smtClean="0">
                <a:latin typeface="Arial Narrow" panose="020B0606020202030204" pitchFamily="34" charset="0"/>
              </a:rPr>
              <a:t>, Geneva, Switzerland</a:t>
            </a:r>
          </a:p>
          <a:p>
            <a:pPr marL="0" indent="0">
              <a:spcAft>
                <a:spcPts val="700"/>
              </a:spcAft>
              <a:buNone/>
            </a:pPr>
            <a:r>
              <a:rPr lang="en-US" sz="2000" b="1" dirty="0" smtClean="0">
                <a:latin typeface="Arial Narrow" panose="020B0606020202030204" pitchFamily="34" charset="0"/>
              </a:rPr>
              <a:t>Elizabeth Corbett </a:t>
            </a:r>
            <a:r>
              <a:rPr lang="en-US" sz="2000" dirty="0" smtClean="0">
                <a:latin typeface="Arial Narrow" panose="020B0606020202030204" pitchFamily="34" charset="0"/>
              </a:rPr>
              <a:t>and</a:t>
            </a:r>
            <a:r>
              <a:rPr lang="en-US" sz="2000" b="1" dirty="0" smtClean="0">
                <a:latin typeface="Arial Narrow" panose="020B0606020202030204" pitchFamily="34" charset="0"/>
              </a:rPr>
              <a:t> Augustine </a:t>
            </a:r>
            <a:r>
              <a:rPr lang="en-US" sz="2000" b="1" dirty="0" err="1" smtClean="0">
                <a:latin typeface="Arial Narrow" panose="020B0606020202030204" pitchFamily="34" charset="0"/>
              </a:rPr>
              <a:t>Choko</a:t>
            </a:r>
            <a:r>
              <a:rPr lang="en-US" sz="2000" dirty="0" smtClean="0">
                <a:latin typeface="Arial Narrow" panose="020B0606020202030204" pitchFamily="34" charset="0"/>
              </a:rPr>
              <a:t>, London School of Hygiene and Tropical Medicine</a:t>
            </a:r>
            <a:r>
              <a:rPr lang="en-US" sz="2000" dirty="0">
                <a:latin typeface="Arial Narrow" panose="020B0606020202030204" pitchFamily="34" charset="0"/>
              </a:rPr>
              <a:t>, MLW, </a:t>
            </a:r>
            <a:r>
              <a:rPr lang="en-US" sz="2000" dirty="0" err="1">
                <a:latin typeface="Arial Narrow" panose="020B0606020202030204" pitchFamily="34" charset="0"/>
              </a:rPr>
              <a:t>Wellcome</a:t>
            </a:r>
            <a:r>
              <a:rPr lang="en-US" sz="2000" dirty="0">
                <a:latin typeface="Arial Narrow" panose="020B0606020202030204" pitchFamily="34" charset="0"/>
              </a:rPr>
              <a:t> Trust, Blantyre, </a:t>
            </a:r>
            <a:r>
              <a:rPr lang="en-US" sz="2000" dirty="0" smtClean="0">
                <a:latin typeface="Arial Narrow" panose="020B0606020202030204" pitchFamily="34" charset="0"/>
              </a:rPr>
              <a:t>Malawi</a:t>
            </a:r>
          </a:p>
          <a:p>
            <a:pPr marL="0" indent="0">
              <a:spcAft>
                <a:spcPts val="700"/>
              </a:spcAft>
              <a:buNone/>
            </a:pPr>
            <a:r>
              <a:rPr lang="en-US" sz="2000" b="1" dirty="0" smtClean="0">
                <a:latin typeface="Arial Narrow" panose="020B0606020202030204" pitchFamily="34" charset="0"/>
              </a:rPr>
              <a:t>Frederic Seghers</a:t>
            </a:r>
            <a:r>
              <a:rPr lang="en-US" sz="2000" dirty="0" smtClean="0">
                <a:latin typeface="Arial Narrow" panose="020B0606020202030204" pitchFamily="34" charset="0"/>
              </a:rPr>
              <a:t>, Clinton Health Access Initiative</a:t>
            </a:r>
          </a:p>
          <a:p>
            <a:pPr marL="0" indent="0">
              <a:spcAft>
                <a:spcPts val="700"/>
              </a:spcAft>
              <a:buNone/>
            </a:pPr>
            <a:r>
              <a:rPr lang="en-US" sz="2000" b="1" dirty="0" smtClean="0">
                <a:latin typeface="Arial Narrow" panose="020B0606020202030204" pitchFamily="34" charset="0"/>
              </a:rPr>
              <a:t>Anita Sands </a:t>
            </a:r>
            <a:r>
              <a:rPr lang="en-US" sz="2000" dirty="0" smtClean="0">
                <a:latin typeface="Arial Narrow" panose="020B0606020202030204" pitchFamily="34" charset="0"/>
              </a:rPr>
              <a:t>and </a:t>
            </a:r>
            <a:r>
              <a:rPr lang="en-US" sz="2000" b="1" dirty="0" smtClean="0">
                <a:latin typeface="Arial Narrow" panose="020B0606020202030204" pitchFamily="34" charset="0"/>
              </a:rPr>
              <a:t>Irena Prat </a:t>
            </a:r>
            <a:r>
              <a:rPr lang="en-US" sz="2000" dirty="0" smtClean="0">
                <a:latin typeface="Arial Narrow" panose="020B0606020202030204" pitchFamily="34" charset="0"/>
              </a:rPr>
              <a:t>WHO EMP, </a:t>
            </a:r>
            <a:r>
              <a:rPr lang="en-US" sz="2000" dirty="0">
                <a:latin typeface="Arial Narrow" panose="020B0606020202030204" pitchFamily="34" charset="0"/>
              </a:rPr>
              <a:t>Geneva, </a:t>
            </a:r>
            <a:r>
              <a:rPr lang="en-US" sz="2000" dirty="0" smtClean="0">
                <a:latin typeface="Arial Narrow" panose="020B0606020202030204" pitchFamily="34" charset="0"/>
              </a:rPr>
              <a:t>Switzerland</a:t>
            </a:r>
          </a:p>
          <a:p>
            <a:pPr marL="0" indent="0">
              <a:spcAft>
                <a:spcPts val="700"/>
              </a:spcAft>
              <a:buNone/>
            </a:pPr>
            <a:r>
              <a:rPr lang="en-US" sz="2000" b="1" dirty="0">
                <a:latin typeface="Arial Narrow" panose="020B0606020202030204" pitchFamily="34" charset="0"/>
              </a:rPr>
              <a:t>Francois Venter</a:t>
            </a:r>
            <a:r>
              <a:rPr lang="en-US" sz="2000" dirty="0">
                <a:latin typeface="Arial Narrow" panose="020B0606020202030204" pitchFamily="34" charset="0"/>
              </a:rPr>
              <a:t>, WITS RHI, Johannesburg, South Africa</a:t>
            </a:r>
          </a:p>
          <a:p>
            <a:pPr marL="0" indent="0">
              <a:spcAft>
                <a:spcPts val="700"/>
              </a:spcAft>
              <a:buNone/>
            </a:pPr>
            <a:r>
              <a:rPr lang="en-US" sz="2000" b="1" dirty="0" smtClean="0">
                <a:latin typeface="Arial Narrow" panose="020B0606020202030204" pitchFamily="34" charset="0"/>
              </a:rPr>
              <a:t>Vincent Wong </a:t>
            </a:r>
            <a:r>
              <a:rPr lang="en-US" sz="2000" dirty="0" smtClean="0">
                <a:latin typeface="Arial Narrow" panose="020B0606020202030204" pitchFamily="34" charset="0"/>
              </a:rPr>
              <a:t>USAID, Washington DC, USA</a:t>
            </a:r>
            <a:endParaRPr lang="en-US" sz="2000" dirty="0">
              <a:latin typeface="Arial Narrow" panose="020B0606020202030204" pitchFamily="34" charset="0"/>
            </a:endParaRPr>
          </a:p>
          <a:p>
            <a:pPr marL="0" indent="0">
              <a:spcAft>
                <a:spcPts val="700"/>
              </a:spcAft>
              <a:buNone/>
            </a:pPr>
            <a:endParaRPr lang="en-US" sz="2400" dirty="0" smtClean="0">
              <a:latin typeface="Arial Narrow" panose="020B0606020202030204" pitchFamily="34" charset="0"/>
            </a:endParaRPr>
          </a:p>
          <a:p>
            <a:pPr marL="0" indent="0">
              <a:spcAft>
                <a:spcPts val="700"/>
              </a:spcAft>
              <a:buNone/>
            </a:pPr>
            <a:endParaRPr lang="en-US" sz="2400" dirty="0">
              <a:latin typeface="Arial Narrow" panose="020B0606020202030204" pitchFamily="34" charset="0"/>
            </a:endParaRPr>
          </a:p>
          <a:p>
            <a:pPr marL="0" indent="0">
              <a:spcAft>
                <a:spcPts val="700"/>
              </a:spcAft>
              <a:buNone/>
            </a:pPr>
            <a:endParaRPr lang="en-US" sz="2400" b="1" dirty="0" smtClean="0">
              <a:latin typeface="Arial Narrow" panose="020B0606020202030204" pitchFamily="34" charset="0"/>
            </a:endParaRPr>
          </a:p>
          <a:p>
            <a:pPr marL="0" indent="0">
              <a:spcAft>
                <a:spcPts val="700"/>
              </a:spcAft>
              <a:buNone/>
            </a:pPr>
            <a:endParaRPr lang="en-US" sz="2400" dirty="0">
              <a:latin typeface="Arial Narrow" panose="020B0606020202030204" pitchFamily="34" charset="0"/>
            </a:endParaRPr>
          </a:p>
        </p:txBody>
      </p:sp>
      <p:sp>
        <p:nvSpPr>
          <p:cNvPr id="6" name="Rectangle 5"/>
          <p:cNvSpPr/>
          <p:nvPr/>
        </p:nvSpPr>
        <p:spPr>
          <a:xfrm>
            <a:off x="2150159" y="548680"/>
            <a:ext cx="4942121" cy="646331"/>
          </a:xfrm>
          <a:prstGeom prst="rect">
            <a:avLst/>
          </a:prstGeom>
        </p:spPr>
        <p:txBody>
          <a:bodyPr wrap="square">
            <a:spAutoFit/>
          </a:bodyPr>
          <a:lstStyle/>
          <a:p>
            <a:pPr algn="ctr" defTabSz="457200"/>
            <a:r>
              <a:rPr lang="en-US" sz="3600" b="1" dirty="0" smtClean="0">
                <a:solidFill>
                  <a:srgbClr val="084634"/>
                </a:solidFill>
                <a:latin typeface="Arial Narrow" panose="020B0606020202030204" pitchFamily="34" charset="0"/>
                <a:cs typeface="Arial Narrow"/>
              </a:rPr>
              <a:t>Acknowledgments</a:t>
            </a:r>
            <a:endParaRPr lang="en-US" sz="3600" b="1" dirty="0">
              <a:solidFill>
                <a:srgbClr val="084634"/>
              </a:solidFill>
              <a:latin typeface="Arial Narrow" panose="020B0606020202030204" pitchFamily="34" charset="0"/>
              <a:cs typeface="Arial Narrow"/>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9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957477"/>
            <a:ext cx="3816424" cy="3631763"/>
          </a:xfrm>
          <a:prstGeom prst="rect">
            <a:avLst/>
          </a:prstGeom>
          <a:noFill/>
        </p:spPr>
        <p:txBody>
          <a:bodyPr wrap="square" rtlCol="0">
            <a:spAutoFit/>
          </a:bodyPr>
          <a:lstStyle/>
          <a:p>
            <a:pPr marL="92075" lvl="1">
              <a:spcAft>
                <a:spcPts val="1200"/>
              </a:spcAft>
            </a:pPr>
            <a:r>
              <a:rPr lang="en-US" sz="2000" dirty="0" smtClean="0">
                <a:latin typeface="Arial Narrow" panose="020B0606020202030204" pitchFamily="34" charset="0"/>
                <a:cs typeface="Arial" panose="020B0604020202020204" pitchFamily="34" charset="0"/>
              </a:rPr>
              <a:t>Many models</a:t>
            </a:r>
            <a:r>
              <a:rPr lang="en-US" sz="2000" dirty="0">
                <a:latin typeface="Arial Narrow" panose="020B0606020202030204" pitchFamily="34" charset="0"/>
                <a:cs typeface="Arial" panose="020B0604020202020204" pitchFamily="34" charset="0"/>
              </a:rPr>
              <a:t>, priorities and policy issues, </a:t>
            </a:r>
            <a:r>
              <a:rPr lang="en-US" sz="2000" dirty="0" smtClean="0">
                <a:latin typeface="Arial Narrow" panose="020B0606020202030204" pitchFamily="34" charset="0"/>
                <a:cs typeface="Arial" panose="020B0604020202020204" pitchFamily="34" charset="0"/>
              </a:rPr>
              <a:t>and evidence gaps</a:t>
            </a:r>
          </a:p>
          <a:p>
            <a:pPr marL="92075" lvl="1">
              <a:spcAft>
                <a:spcPts val="1200"/>
              </a:spcAft>
            </a:pPr>
            <a:r>
              <a:rPr lang="en-US" sz="2000" dirty="0" smtClean="0">
                <a:latin typeface="Arial Narrow" panose="020B0606020202030204" pitchFamily="34" charset="0"/>
                <a:cs typeface="Arial" panose="020B0604020202020204" pitchFamily="34" charset="0"/>
              </a:rPr>
              <a:t>Outlines the issues &amp; technical considerations for HIVST &amp; </a:t>
            </a:r>
            <a:r>
              <a:rPr lang="en-US" sz="2000" b="1" dirty="0" smtClean="0">
                <a:latin typeface="Arial Narrow" panose="020B0606020202030204" pitchFamily="34" charset="0"/>
                <a:cs typeface="Arial" panose="020B0604020202020204" pitchFamily="34" charset="0"/>
              </a:rPr>
              <a:t>encourages countries to conduct demonstration projects</a:t>
            </a:r>
            <a:r>
              <a:rPr lang="en-US" sz="2000" dirty="0" smtClean="0">
                <a:latin typeface="Arial Narrow" panose="020B0606020202030204" pitchFamily="34" charset="0"/>
                <a:cs typeface="Arial" panose="020B0604020202020204" pitchFamily="34" charset="0"/>
              </a:rPr>
              <a:t> </a:t>
            </a:r>
          </a:p>
          <a:p>
            <a:pPr marL="92075" lvl="1">
              <a:spcAft>
                <a:spcPts val="1200"/>
              </a:spcAft>
            </a:pPr>
            <a:r>
              <a:rPr lang="en-US" sz="2000" dirty="0" smtClean="0">
                <a:latin typeface="Arial Narrow" panose="020B0606020202030204" pitchFamily="34" charset="0"/>
                <a:cs typeface="Arial" panose="020B0604020202020204" pitchFamily="34" charset="0"/>
              </a:rPr>
              <a:t>Normative guidance on HIVST is </a:t>
            </a:r>
            <a:r>
              <a:rPr lang="en-US" sz="2000" b="1" dirty="0" smtClean="0">
                <a:latin typeface="Arial Narrow" panose="020B0606020202030204" pitchFamily="34" charset="0"/>
                <a:cs typeface="Arial" panose="020B0604020202020204" pitchFamily="34" charset="0"/>
              </a:rPr>
              <a:t>planned for 2016</a:t>
            </a:r>
          </a:p>
          <a:p>
            <a:pPr marL="92075" lvl="1">
              <a:spcAft>
                <a:spcPts val="1200"/>
              </a:spcAft>
            </a:pPr>
            <a:r>
              <a:rPr lang="en-US" sz="2000" dirty="0" smtClean="0">
                <a:latin typeface="Arial Narrow" panose="020B0606020202030204" pitchFamily="34" charset="0"/>
                <a:cs typeface="Arial" panose="020B0604020202020204" pitchFamily="34" charset="0"/>
              </a:rPr>
              <a:t>Most current information available on </a:t>
            </a:r>
            <a:r>
              <a:rPr lang="en-US" sz="2000" b="1" dirty="0" smtClean="0">
                <a:latin typeface="Arial Narrow" panose="020B0606020202030204" pitchFamily="34" charset="0"/>
                <a:cs typeface="Arial" panose="020B0604020202020204" pitchFamily="34" charset="0"/>
              </a:rPr>
              <a:t>HIVST.org </a:t>
            </a:r>
          </a:p>
        </p:txBody>
      </p:sp>
      <p:sp>
        <p:nvSpPr>
          <p:cNvPr id="7" name="Rectangle 6"/>
          <p:cNvSpPr/>
          <p:nvPr/>
        </p:nvSpPr>
        <p:spPr>
          <a:xfrm>
            <a:off x="700437" y="692696"/>
            <a:ext cx="7454285" cy="769441"/>
          </a:xfrm>
          <a:prstGeom prst="rect">
            <a:avLst/>
          </a:prstGeom>
        </p:spPr>
        <p:txBody>
          <a:bodyPr wrap="none">
            <a:spAutoFit/>
          </a:bodyPr>
          <a:lstStyle/>
          <a:p>
            <a:pPr algn="r"/>
            <a:r>
              <a:rPr lang="en-US" sz="4400" b="1" dirty="0" smtClean="0">
                <a:solidFill>
                  <a:srgbClr val="264A36"/>
                </a:solidFill>
                <a:latin typeface="Arial Narrow" panose="020B0606020202030204" pitchFamily="34" charset="0"/>
                <a:cs typeface="Arial Narrow"/>
              </a:rPr>
              <a:t>Current WHO guidance on HIVST</a:t>
            </a:r>
            <a:endParaRPr lang="en-US" sz="4400" b="1" dirty="0" smtClean="0">
              <a:solidFill>
                <a:srgbClr val="084634"/>
              </a:solidFill>
              <a:latin typeface="Arial Narrow" panose="020B0606020202030204" pitchFamily="34" charset="0"/>
              <a:cs typeface="Arial Narrow"/>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17327"/>
            <a:ext cx="2232248" cy="335588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6652807" y="1990236"/>
            <a:ext cx="2311681" cy="3366637"/>
          </a:xfrm>
          <a:prstGeom prst="rect">
            <a:avLst/>
          </a:prstGeom>
        </p:spPr>
      </p:pic>
      <p:sp>
        <p:nvSpPr>
          <p:cNvPr id="4" name="Rectangle 3"/>
          <p:cNvSpPr/>
          <p:nvPr/>
        </p:nvSpPr>
        <p:spPr>
          <a:xfrm>
            <a:off x="1115616" y="6279703"/>
            <a:ext cx="6840760" cy="461665"/>
          </a:xfrm>
          <a:prstGeom prst="rect">
            <a:avLst/>
          </a:prstGeom>
        </p:spPr>
        <p:txBody>
          <a:bodyPr wrap="square">
            <a:spAutoFit/>
          </a:bodyPr>
          <a:lstStyle/>
          <a:p>
            <a:r>
              <a:rPr lang="en-GB" sz="1200" b="1" dirty="0" smtClean="0"/>
              <a:t>WHO 2015 GL: http</a:t>
            </a:r>
            <a:r>
              <a:rPr lang="en-GB" sz="1200" b="1" dirty="0"/>
              <a:t>://apps.who.int/iris/bitstream/10665/179870/1/9789241508926_eng.pdf?ua=1&amp;ua=1</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12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9415" y="746140"/>
            <a:ext cx="8208912" cy="830997"/>
          </a:xfrm>
          <a:prstGeom prst="rect">
            <a:avLst/>
          </a:prstGeom>
        </p:spPr>
        <p:txBody>
          <a:bodyPr wrap="square">
            <a:spAutoFit/>
          </a:bodyPr>
          <a:lstStyle/>
          <a:p>
            <a:pPr algn="ctr"/>
            <a:r>
              <a:rPr lang="en-US" sz="4800" b="1" dirty="0" smtClean="0">
                <a:solidFill>
                  <a:srgbClr val="084634"/>
                </a:solidFill>
                <a:latin typeface="Arial Narrow" panose="020B0606020202030204" pitchFamily="34" charset="0"/>
                <a:cs typeface="Arial Narrow"/>
              </a:rPr>
              <a:t>What is self-testing?</a:t>
            </a:r>
            <a:endParaRPr lang="en-GB" sz="4800" dirty="0"/>
          </a:p>
        </p:txBody>
      </p:sp>
      <p:sp>
        <p:nvSpPr>
          <p:cNvPr id="3" name="AutoShape 12" descr="Image result for self test kits for chlamy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5" descr="Image result for self test kits for chlamy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8" descr="Image result for self test kits for HPV"/>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3" descr="Image result for self test kits for gluco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9"/>
          <p:cNvSpPr/>
          <p:nvPr/>
        </p:nvSpPr>
        <p:spPr>
          <a:xfrm>
            <a:off x="148008" y="1765396"/>
            <a:ext cx="2740417" cy="830997"/>
          </a:xfrm>
          <a:prstGeom prst="rect">
            <a:avLst/>
          </a:prstGeom>
        </p:spPr>
        <p:txBody>
          <a:bodyPr wrap="square">
            <a:spAutoFit/>
          </a:bodyPr>
          <a:lstStyle/>
          <a:p>
            <a:pPr algn="ctr"/>
            <a:r>
              <a:rPr lang="en-US" sz="4800" b="1" dirty="0" smtClean="0">
                <a:solidFill>
                  <a:srgbClr val="084634"/>
                </a:solidFill>
                <a:latin typeface="Arial Narrow" panose="020B0606020202030204" pitchFamily="34" charset="0"/>
                <a:cs typeface="Arial Narrow"/>
              </a:rPr>
              <a:t>Collects</a:t>
            </a:r>
            <a:endParaRPr lang="en-GB" sz="4800" dirty="0">
              <a:solidFill>
                <a:srgbClr val="084634"/>
              </a:solidFill>
            </a:endParaRPr>
          </a:p>
        </p:txBody>
      </p:sp>
      <p:sp>
        <p:nvSpPr>
          <p:cNvPr id="21" name="Rectangle 20"/>
          <p:cNvSpPr/>
          <p:nvPr/>
        </p:nvSpPr>
        <p:spPr>
          <a:xfrm>
            <a:off x="3080084" y="1765396"/>
            <a:ext cx="2740417" cy="830997"/>
          </a:xfrm>
          <a:prstGeom prst="rect">
            <a:avLst/>
          </a:prstGeom>
        </p:spPr>
        <p:txBody>
          <a:bodyPr wrap="square">
            <a:spAutoFit/>
          </a:bodyPr>
          <a:lstStyle/>
          <a:p>
            <a:pPr algn="ctr"/>
            <a:r>
              <a:rPr lang="en-US" sz="4800" b="1" dirty="0" smtClean="0">
                <a:solidFill>
                  <a:srgbClr val="084634"/>
                </a:solidFill>
                <a:latin typeface="Arial Narrow" panose="020B0606020202030204" pitchFamily="34" charset="0"/>
                <a:cs typeface="Arial Narrow"/>
              </a:rPr>
              <a:t>Performs</a:t>
            </a:r>
            <a:endParaRPr lang="en-GB" sz="4800" dirty="0">
              <a:solidFill>
                <a:srgbClr val="084634"/>
              </a:solidFill>
            </a:endParaRPr>
          </a:p>
        </p:txBody>
      </p:sp>
      <p:sp>
        <p:nvSpPr>
          <p:cNvPr id="22" name="Rectangle 21"/>
          <p:cNvSpPr/>
          <p:nvPr/>
        </p:nvSpPr>
        <p:spPr>
          <a:xfrm>
            <a:off x="6012160" y="1765396"/>
            <a:ext cx="2740417" cy="830997"/>
          </a:xfrm>
          <a:prstGeom prst="rect">
            <a:avLst/>
          </a:prstGeom>
        </p:spPr>
        <p:txBody>
          <a:bodyPr wrap="square">
            <a:spAutoFit/>
          </a:bodyPr>
          <a:lstStyle/>
          <a:p>
            <a:pPr algn="ctr"/>
            <a:r>
              <a:rPr lang="en-US" sz="4800" b="1" dirty="0" smtClean="0">
                <a:solidFill>
                  <a:srgbClr val="084634"/>
                </a:solidFill>
                <a:latin typeface="Arial Narrow" panose="020B0606020202030204" pitchFamily="34" charset="0"/>
                <a:cs typeface="Arial Narrow"/>
              </a:rPr>
              <a:t>Interprets</a:t>
            </a:r>
            <a:endParaRPr lang="en-GB" sz="4800" dirty="0">
              <a:solidFill>
                <a:srgbClr val="084634"/>
              </a:solidFill>
            </a:endParaRPr>
          </a:p>
        </p:txBody>
      </p:sp>
      <p:pic>
        <p:nvPicPr>
          <p:cNvPr id="2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645" y="4288015"/>
            <a:ext cx="1547089" cy="154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4" y="3354973"/>
            <a:ext cx="1280109" cy="177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descr="Image result for self-test k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700" y="5473279"/>
            <a:ext cx="1548696" cy="9292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i.dailymail.co.uk/i/pix/2014/01/20/article-2542956-1AD690D900000578-623_634x382.jpg"/>
          <p:cNvPicPr>
            <a:picLocks noChangeAspect="1" noChangeArrowheads="1"/>
          </p:cNvPicPr>
          <p:nvPr/>
        </p:nvPicPr>
        <p:blipFill rotWithShape="1">
          <a:blip r:embed="rId6">
            <a:extLst>
              <a:ext uri="{28A0092B-C50C-407E-A947-70E740481C1C}">
                <a14:useLocalDpi xmlns:a14="http://schemas.microsoft.com/office/drawing/2010/main" val="0"/>
              </a:ext>
            </a:extLst>
          </a:blip>
          <a:srcRect l="32791" t="10943" r="25253" b="25589"/>
          <a:stretch/>
        </p:blipFill>
        <p:spPr bwMode="auto">
          <a:xfrm>
            <a:off x="3962520" y="3082608"/>
            <a:ext cx="1320485" cy="12035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809" y="4649217"/>
            <a:ext cx="1494217" cy="11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288" y="3558161"/>
            <a:ext cx="1087618" cy="78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7" descr="Image result for self test kits pregnanc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8726" y="5711373"/>
            <a:ext cx="1322626" cy="6307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3883" y="4360214"/>
            <a:ext cx="1614261" cy="107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052" y="3348816"/>
            <a:ext cx="1397823" cy="120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8350" y="3186756"/>
            <a:ext cx="886018" cy="136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7490" y="5197893"/>
            <a:ext cx="1204605" cy="120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4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289" r="5783"/>
          <a:stretch/>
        </p:blipFill>
        <p:spPr>
          <a:xfrm>
            <a:off x="4571999" y="1518551"/>
            <a:ext cx="4608513" cy="406975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73" t="10275" r="2458" b="4451"/>
          <a:stretch/>
        </p:blipFill>
        <p:spPr>
          <a:xfrm>
            <a:off x="0" y="1517329"/>
            <a:ext cx="4609520" cy="4069750"/>
          </a:xfrm>
          <a:prstGeom prst="rect">
            <a:avLst/>
          </a:prstGeom>
        </p:spPr>
      </p:pic>
      <p:sp>
        <p:nvSpPr>
          <p:cNvPr id="9" name="Rectangle 8"/>
          <p:cNvSpPr/>
          <p:nvPr/>
        </p:nvSpPr>
        <p:spPr>
          <a:xfrm>
            <a:off x="455211" y="5687854"/>
            <a:ext cx="8308617" cy="53123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defTabSz="457200">
              <a:spcBef>
                <a:spcPct val="20000"/>
              </a:spcBef>
              <a:spcAft>
                <a:spcPts val="1000"/>
              </a:spcAft>
            </a:pPr>
            <a:r>
              <a:rPr lang="en-US" sz="2800" b="1" dirty="0" smtClean="0">
                <a:solidFill>
                  <a:prstClr val="black"/>
                </a:solidFill>
                <a:latin typeface="Arial Narrow" panose="020B0606020202030204" pitchFamily="34" charset="0"/>
                <a:cs typeface="Arial" panose="020B0604020202020204" pitchFamily="34" charset="0"/>
              </a:rPr>
              <a:t>Reactive results need confirmation by health provider</a:t>
            </a:r>
            <a:endParaRPr lang="en-US" sz="2800" b="1" dirty="0">
              <a:solidFill>
                <a:prstClr val="black"/>
              </a:solidFill>
              <a:latin typeface="Arial Narrow" panose="020B0606020202030204" pitchFamily="34" charset="0"/>
              <a:cs typeface="Arial" panose="020B0604020202020204" pitchFamily="34" charset="0"/>
            </a:endParaRPr>
          </a:p>
        </p:txBody>
      </p:sp>
      <p:sp>
        <p:nvSpPr>
          <p:cNvPr id="7" name="Rectangle 6"/>
          <p:cNvSpPr/>
          <p:nvPr/>
        </p:nvSpPr>
        <p:spPr>
          <a:xfrm>
            <a:off x="373121" y="620688"/>
            <a:ext cx="8208912" cy="830997"/>
          </a:xfrm>
          <a:prstGeom prst="rect">
            <a:avLst/>
          </a:prstGeom>
          <a:solidFill>
            <a:schemeClr val="bg1"/>
          </a:solidFill>
        </p:spPr>
        <p:txBody>
          <a:bodyPr wrap="square">
            <a:spAutoFit/>
          </a:bodyPr>
          <a:lstStyle/>
          <a:p>
            <a:pPr algn="ctr"/>
            <a:r>
              <a:rPr lang="en-US" sz="4800" b="1" dirty="0" smtClean="0">
                <a:solidFill>
                  <a:srgbClr val="084634"/>
                </a:solidFill>
                <a:latin typeface="Arial Narrow" panose="020B0606020202030204" pitchFamily="34" charset="0"/>
                <a:cs typeface="Arial Narrow"/>
              </a:rPr>
              <a:t>What is HIV Self-Testing (HIVST)?</a:t>
            </a:r>
            <a:endParaRPr lang="en-GB" sz="48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187" y="6219088"/>
            <a:ext cx="475381" cy="6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93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496" y="260648"/>
            <a:ext cx="4715009" cy="769441"/>
          </a:xfrm>
          <a:prstGeom prst="rect">
            <a:avLst/>
          </a:prstGeom>
          <a:solidFill>
            <a:schemeClr val="bg1"/>
          </a:solidFill>
        </p:spPr>
        <p:txBody>
          <a:bodyPr wrap="square">
            <a:spAutoFit/>
          </a:bodyPr>
          <a:lstStyle/>
          <a:p>
            <a:pPr algn="ctr"/>
            <a:r>
              <a:rPr lang="en-US" sz="4400" b="1" dirty="0" smtClean="0">
                <a:solidFill>
                  <a:srgbClr val="084634"/>
                </a:solidFill>
                <a:latin typeface="Arial Narrow" panose="020B0606020202030204" pitchFamily="34" charset="0"/>
                <a:cs typeface="Arial Narrow"/>
              </a:rPr>
              <a:t>Available </a:t>
            </a:r>
            <a:r>
              <a:rPr lang="en-US" sz="4400" b="1" i="1" dirty="0" smtClean="0">
                <a:solidFill>
                  <a:srgbClr val="084634"/>
                </a:solidFill>
                <a:latin typeface="Arial Narrow" panose="020B0606020202030204" pitchFamily="34" charset="0"/>
                <a:cs typeface="Arial Narrow"/>
              </a:rPr>
              <a:t>Formally</a:t>
            </a:r>
            <a:endParaRPr lang="en-GB" sz="4400" i="1" dirty="0"/>
          </a:p>
        </p:txBody>
      </p:sp>
      <p:grpSp>
        <p:nvGrpSpPr>
          <p:cNvPr id="2" name="Group 1"/>
          <p:cNvGrpSpPr/>
          <p:nvPr/>
        </p:nvGrpSpPr>
        <p:grpSpPr>
          <a:xfrm>
            <a:off x="-11465" y="1093540"/>
            <a:ext cx="9144001" cy="2335460"/>
            <a:chOff x="-1" y="2875085"/>
            <a:chExt cx="9144001" cy="2335460"/>
          </a:xfrm>
        </p:grpSpPr>
        <p:pic>
          <p:nvPicPr>
            <p:cNvPr id="1026" name="Picture 2" descr="http://static1.squarespace.com/static/53406634e4b077ee2ed7688c/t/5588d6a3e4b010cd405bde48/1435031215503/?format=500w"/>
            <p:cNvPicPr>
              <a:picLocks noChangeAspect="1" noChangeArrowheads="1"/>
            </p:cNvPicPr>
            <p:nvPr/>
          </p:nvPicPr>
          <p:blipFill rotWithShape="1">
            <a:blip r:embed="rId3">
              <a:extLst>
                <a:ext uri="{28A0092B-C50C-407E-A947-70E740481C1C}">
                  <a14:useLocalDpi xmlns:a14="http://schemas.microsoft.com/office/drawing/2010/main" val="0"/>
                </a:ext>
              </a:extLst>
            </a:blip>
            <a:srcRect t="939"/>
            <a:stretch/>
          </p:blipFill>
          <p:spPr bwMode="auto">
            <a:xfrm>
              <a:off x="-1" y="2875085"/>
              <a:ext cx="3814901" cy="2335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hoto Credit: Vincent Wong, USAID, June 2014"/>
            <p:cNvPicPr>
              <a:picLocks noChangeAspect="1" noChangeArrowheads="1"/>
            </p:cNvPicPr>
            <p:nvPr/>
          </p:nvPicPr>
          <p:blipFill rotWithShape="1">
            <a:blip r:embed="rId4">
              <a:extLst>
                <a:ext uri="{28A0092B-C50C-407E-A947-70E740481C1C}">
                  <a14:useLocalDpi xmlns:a14="http://schemas.microsoft.com/office/drawing/2010/main" val="0"/>
                </a:ext>
              </a:extLst>
            </a:blip>
            <a:srcRect l="7371" t="14733"/>
            <a:stretch/>
          </p:blipFill>
          <p:spPr bwMode="auto">
            <a:xfrm>
              <a:off x="3651365" y="2875085"/>
              <a:ext cx="3020331" cy="2335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336" y="2875085"/>
              <a:ext cx="2515664" cy="233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4932040" y="3429000"/>
            <a:ext cx="4210953" cy="769441"/>
          </a:xfrm>
          <a:prstGeom prst="rect">
            <a:avLst/>
          </a:prstGeom>
          <a:solidFill>
            <a:schemeClr val="bg1"/>
          </a:solidFill>
        </p:spPr>
        <p:txBody>
          <a:bodyPr wrap="square">
            <a:spAutoFit/>
          </a:bodyPr>
          <a:lstStyle/>
          <a:p>
            <a:pPr algn="ctr"/>
            <a:r>
              <a:rPr lang="en-US" sz="4400" b="1" dirty="0" smtClean="0">
                <a:solidFill>
                  <a:srgbClr val="084634"/>
                </a:solidFill>
                <a:latin typeface="Arial Narrow" panose="020B0606020202030204" pitchFamily="34" charset="0"/>
                <a:cs typeface="Arial Narrow"/>
              </a:rPr>
              <a:t>…&amp; </a:t>
            </a:r>
            <a:r>
              <a:rPr lang="en-US" sz="4400" b="1" i="1" dirty="0" smtClean="0">
                <a:solidFill>
                  <a:srgbClr val="084634"/>
                </a:solidFill>
                <a:latin typeface="Arial Narrow" panose="020B0606020202030204" pitchFamily="34" charset="0"/>
                <a:cs typeface="Arial Narrow"/>
              </a:rPr>
              <a:t>Informally</a:t>
            </a:r>
            <a:endParaRPr lang="en-GB" sz="4400" i="1" dirty="0"/>
          </a:p>
        </p:txBody>
      </p:sp>
      <p:pic>
        <p:nvPicPr>
          <p:cNvPr id="10" name="Picture 6" descr="http://www.ifreedomtesting.com/images/hiv-test-kit.jpg"/>
          <p:cNvPicPr>
            <a:picLocks noChangeAspect="1" noChangeArrowheads="1"/>
          </p:cNvPicPr>
          <p:nvPr/>
        </p:nvPicPr>
        <p:blipFill rotWithShape="1">
          <a:blip r:embed="rId6">
            <a:extLst>
              <a:ext uri="{28A0092B-C50C-407E-A947-70E740481C1C}">
                <a14:useLocalDpi xmlns:a14="http://schemas.microsoft.com/office/drawing/2010/main" val="0"/>
              </a:ext>
            </a:extLst>
          </a:blip>
          <a:srcRect t="16900"/>
          <a:stretch/>
        </p:blipFill>
        <p:spPr bwMode="auto">
          <a:xfrm>
            <a:off x="6028518" y="4149080"/>
            <a:ext cx="1738529" cy="982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r="4227"/>
          <a:stretch/>
        </p:blipFill>
        <p:spPr bwMode="auto">
          <a:xfrm>
            <a:off x="7874704" y="4404678"/>
            <a:ext cx="1214629" cy="166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t="25091" b="11814"/>
          <a:stretch/>
        </p:blipFill>
        <p:spPr bwMode="auto">
          <a:xfrm>
            <a:off x="5930727" y="5157192"/>
            <a:ext cx="1881633" cy="89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15568" t="11357" r="8173" b="19972"/>
          <a:stretch/>
        </p:blipFill>
        <p:spPr bwMode="auto">
          <a:xfrm>
            <a:off x="83223" y="4269215"/>
            <a:ext cx="1547760" cy="184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862367" y="4293096"/>
            <a:ext cx="1933769" cy="18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49" t="10499" r="-349" b="12698"/>
          <a:stretch/>
        </p:blipFill>
        <p:spPr bwMode="auto">
          <a:xfrm>
            <a:off x="1763688" y="4521080"/>
            <a:ext cx="2016224" cy="142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403648" y="6381332"/>
            <a:ext cx="6408711" cy="276999"/>
          </a:xfrm>
          <a:prstGeom prst="rect">
            <a:avLst/>
          </a:prstGeom>
          <a:noFill/>
        </p:spPr>
        <p:txBody>
          <a:bodyPr wrap="square" rtlCol="0">
            <a:spAutoFit/>
          </a:bodyPr>
          <a:lstStyle/>
          <a:p>
            <a:r>
              <a:rPr lang="fr-CH" sz="1200" dirty="0" err="1" smtClean="0">
                <a:latin typeface="Arial" panose="020B0604020202020204" pitchFamily="34" charset="0"/>
                <a:cs typeface="Arial" panose="020B0604020202020204" pitchFamily="34" charset="0"/>
              </a:rPr>
              <a:t>Credits</a:t>
            </a:r>
            <a:r>
              <a:rPr lang="fr-CH" sz="1200" dirty="0" smtClean="0">
                <a:latin typeface="Arial" panose="020B0604020202020204" pitchFamily="34" charset="0"/>
                <a:cs typeface="Arial" panose="020B0604020202020204" pitchFamily="34" charset="0"/>
              </a:rPr>
              <a:t>: David Stanton, Vincent Wong, Cheryl Johnson, Matthew </a:t>
            </a:r>
            <a:r>
              <a:rPr lang="fr-CH" sz="1200" dirty="0" err="1" smtClean="0">
                <a:latin typeface="Arial" panose="020B0604020202020204" pitchFamily="34" charset="0"/>
                <a:cs typeface="Arial" panose="020B0604020202020204" pitchFamily="34" charset="0"/>
              </a:rPr>
              <a:t>Rosenthal</a:t>
            </a:r>
            <a:r>
              <a:rPr lang="fr-CH" sz="1200" dirty="0" smtClean="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8187" y="6219088"/>
            <a:ext cx="475381" cy="6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47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367" y="581779"/>
            <a:ext cx="6856364" cy="830997"/>
          </a:xfrm>
          <a:prstGeom prst="rect">
            <a:avLst/>
          </a:prstGeom>
        </p:spPr>
        <p:txBody>
          <a:bodyPr wrap="none">
            <a:spAutoFit/>
          </a:bodyPr>
          <a:lstStyle/>
          <a:p>
            <a:pPr algn="ctr"/>
            <a:r>
              <a:rPr lang="en-US" sz="4800" b="1" dirty="0" smtClean="0">
                <a:solidFill>
                  <a:srgbClr val="084634"/>
                </a:solidFill>
                <a:latin typeface="Arial Narrow" panose="020B0606020202030204" pitchFamily="34" charset="0"/>
                <a:cs typeface="Arial Narrow"/>
              </a:rPr>
              <a:t>Current Policy Environment</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257368633"/>
              </p:ext>
            </p:extLst>
          </p:nvPr>
        </p:nvGraphicFramePr>
        <p:xfrm>
          <a:off x="251520" y="1556792"/>
          <a:ext cx="8640960" cy="4303905"/>
        </p:xfrm>
        <a:graphic>
          <a:graphicData uri="http://schemas.openxmlformats.org/drawingml/2006/table">
            <a:tbl>
              <a:tblPr firstRow="1" bandRow="1">
                <a:tableStyleId>{F5AB1C69-6EDB-4FF4-983F-18BD219EF322}</a:tableStyleId>
              </a:tblPr>
              <a:tblGrid>
                <a:gridCol w="1850388"/>
                <a:gridCol w="1894027"/>
                <a:gridCol w="1944216"/>
                <a:gridCol w="1584176"/>
                <a:gridCol w="1368153"/>
              </a:tblGrid>
              <a:tr h="1080121">
                <a:tc>
                  <a:txBody>
                    <a:bodyPr/>
                    <a:lstStyle/>
                    <a:p>
                      <a:pPr algn="ctr"/>
                      <a:r>
                        <a:rPr lang="en-US" sz="1800" dirty="0" smtClean="0">
                          <a:latin typeface="Arial Narrow" panose="020B0606020202030204" pitchFamily="34" charset="0"/>
                          <a:cs typeface="Segoe Condensed"/>
                        </a:rPr>
                        <a:t>Policies</a:t>
                      </a:r>
                      <a:r>
                        <a:rPr lang="en-US" sz="1800" baseline="0" dirty="0" smtClean="0">
                          <a:latin typeface="Arial Narrow" panose="020B0606020202030204" pitchFamily="34" charset="0"/>
                          <a:cs typeface="Segoe Condensed"/>
                        </a:rPr>
                        <a:t> &amp; Product(s) Licensed &amp; Registered </a:t>
                      </a:r>
                      <a:endParaRPr lang="en-US" sz="1800" dirty="0">
                        <a:latin typeface="Arial Narrow" panose="020B0606020202030204" pitchFamily="34" charset="0"/>
                        <a:cs typeface="Segoe Condensed"/>
                      </a:endParaRPr>
                    </a:p>
                  </a:txBody>
                  <a:tcPr anchor="ctr">
                    <a:solidFill>
                      <a:srgbClr val="0B3224"/>
                    </a:solidFill>
                  </a:tcPr>
                </a:tc>
                <a:tc>
                  <a:txBody>
                    <a:bodyPr/>
                    <a:lstStyle/>
                    <a:p>
                      <a:pPr algn="ctr"/>
                      <a:r>
                        <a:rPr lang="en-US" sz="1800" dirty="0" smtClean="0">
                          <a:latin typeface="Arial Narrow" panose="020B0606020202030204" pitchFamily="34" charset="0"/>
                          <a:cs typeface="Segoe Condensed"/>
                        </a:rPr>
                        <a:t>Policies Explicitly</a:t>
                      </a:r>
                      <a:r>
                        <a:rPr lang="en-US" sz="1800" baseline="0" dirty="0" smtClean="0">
                          <a:latin typeface="Arial Narrow" panose="020B0606020202030204" pitchFamily="34" charset="0"/>
                          <a:cs typeface="Segoe Condensed"/>
                        </a:rPr>
                        <a:t> Allowing HIVST</a:t>
                      </a:r>
                      <a:endParaRPr lang="en-US" sz="1800" dirty="0">
                        <a:latin typeface="Arial Narrow" panose="020B0606020202030204" pitchFamily="34" charset="0"/>
                        <a:cs typeface="Segoe Condensed"/>
                      </a:endParaRPr>
                    </a:p>
                  </a:txBody>
                  <a:tcPr anchor="ctr">
                    <a:solidFill>
                      <a:srgbClr val="0B3224"/>
                    </a:solidFill>
                  </a:tcPr>
                </a:tc>
                <a:tc>
                  <a:txBody>
                    <a:bodyPr/>
                    <a:lstStyle/>
                    <a:p>
                      <a:pPr algn="ctr"/>
                      <a:r>
                        <a:rPr lang="en-US" sz="1800" dirty="0" smtClean="0">
                          <a:latin typeface="Arial Narrow" panose="020B0606020202030204" pitchFamily="34" charset="0"/>
                          <a:cs typeface="Segoe Condensed"/>
                        </a:rPr>
                        <a:t>Policies</a:t>
                      </a:r>
                      <a:r>
                        <a:rPr lang="en-US" sz="1800" baseline="0" dirty="0" smtClean="0">
                          <a:latin typeface="Arial Narrow" panose="020B0606020202030204" pitchFamily="34" charset="0"/>
                          <a:cs typeface="Segoe Condensed"/>
                        </a:rPr>
                        <a:t> Under Development</a:t>
                      </a:r>
                      <a:endParaRPr lang="en-US" sz="1800" dirty="0">
                        <a:latin typeface="Arial Narrow" panose="020B0606020202030204" pitchFamily="34" charset="0"/>
                        <a:cs typeface="Segoe Condensed"/>
                      </a:endParaRPr>
                    </a:p>
                  </a:txBody>
                  <a:tcPr anchor="ctr">
                    <a:solidFill>
                      <a:srgbClr val="0B3224"/>
                    </a:solidFill>
                  </a:tcPr>
                </a:tc>
                <a:tc>
                  <a:txBody>
                    <a:bodyPr/>
                    <a:lstStyle/>
                    <a:p>
                      <a:pPr algn="ctr"/>
                      <a:r>
                        <a:rPr lang="en-US" sz="1800" dirty="0" smtClean="0">
                          <a:latin typeface="Arial Narrow" panose="020B0606020202030204" pitchFamily="34" charset="0"/>
                          <a:cs typeface="Segoe Condensed"/>
                        </a:rPr>
                        <a:t>HIVST</a:t>
                      </a:r>
                      <a:r>
                        <a:rPr lang="en-US" sz="1800" baseline="0" dirty="0" smtClean="0">
                          <a:latin typeface="Arial Narrow" panose="020B0606020202030204" pitchFamily="34" charset="0"/>
                          <a:cs typeface="Segoe Condensed"/>
                        </a:rPr>
                        <a:t> Available Informally+</a:t>
                      </a:r>
                      <a:endParaRPr lang="en-US" sz="1800" dirty="0">
                        <a:latin typeface="Arial Narrow" panose="020B0606020202030204" pitchFamily="34" charset="0"/>
                        <a:cs typeface="Segoe Condensed"/>
                      </a:endParaRPr>
                    </a:p>
                  </a:txBody>
                  <a:tcPr anchor="ctr">
                    <a:solidFill>
                      <a:srgbClr val="0B3224"/>
                    </a:solidFill>
                  </a:tcPr>
                </a:tc>
                <a:tc>
                  <a:txBody>
                    <a:bodyPr/>
                    <a:lstStyle/>
                    <a:p>
                      <a:pPr algn="ctr"/>
                      <a:r>
                        <a:rPr lang="en-US" sz="1800" dirty="0" smtClean="0">
                          <a:latin typeface="Arial Narrow" panose="020B0606020202030204" pitchFamily="34" charset="0"/>
                          <a:cs typeface="Segoe Condensed"/>
                        </a:rPr>
                        <a:t>HIVST Explicitly Illegal</a:t>
                      </a:r>
                      <a:endParaRPr lang="en-US" sz="1800" dirty="0">
                        <a:latin typeface="Arial Narrow" panose="020B0606020202030204" pitchFamily="34" charset="0"/>
                        <a:cs typeface="Segoe Condensed"/>
                      </a:endParaRPr>
                    </a:p>
                  </a:txBody>
                  <a:tcPr anchor="ctr">
                    <a:solidFill>
                      <a:srgbClr val="0B3224"/>
                    </a:solidFill>
                  </a:tcPr>
                </a:tc>
              </a:tr>
              <a:tr h="465459">
                <a:tc>
                  <a:txBody>
                    <a:bodyPr/>
                    <a:lstStyle/>
                    <a:p>
                      <a:pPr algn="ctr"/>
                      <a:r>
                        <a:rPr lang="en-US" sz="1800" dirty="0" smtClean="0">
                          <a:latin typeface="Arial Narrow" panose="020B0606020202030204" pitchFamily="34" charset="0"/>
                          <a:cs typeface="Arial" panose="020B0604020202020204" pitchFamily="34" charset="0"/>
                        </a:rPr>
                        <a:t>USA 2012</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Australia</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South Africa* </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China</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Botswana</a:t>
                      </a:r>
                      <a:endParaRPr lang="en-US" sz="1800" dirty="0">
                        <a:latin typeface="Arial Narrow" panose="020B0606020202030204" pitchFamily="34" charset="0"/>
                        <a:cs typeface="Arial" panose="020B0604020202020204" pitchFamily="34" charset="0"/>
                      </a:endParaRPr>
                    </a:p>
                  </a:txBody>
                  <a:tcPr/>
                </a:tc>
              </a:tr>
              <a:tr h="4297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cs typeface="Arial" panose="020B0604020202020204" pitchFamily="34" charset="0"/>
                        </a:rPr>
                        <a:t>UK 2015</a:t>
                      </a:r>
                    </a:p>
                  </a:txBody>
                  <a:tcPr/>
                </a:tc>
                <a:tc>
                  <a:txBody>
                    <a:bodyPr/>
                    <a:lstStyle/>
                    <a:p>
                      <a:pPr algn="ctr"/>
                      <a:r>
                        <a:rPr lang="en-US" sz="1800" dirty="0" smtClean="0">
                          <a:latin typeface="Arial Narrow" panose="020B0606020202030204" pitchFamily="34" charset="0"/>
                          <a:cs typeface="Arial" panose="020B0604020202020204" pitchFamily="34" charset="0"/>
                        </a:rPr>
                        <a:t>Kenya </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Zimbabwe </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Namibia</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Germany</a:t>
                      </a:r>
                      <a:endParaRPr lang="en-US" sz="1800" dirty="0">
                        <a:latin typeface="Arial Narrow" panose="020B0606020202030204" pitchFamily="34" charset="0"/>
                        <a:cs typeface="Arial" panose="020B0604020202020204" pitchFamily="34" charset="0"/>
                      </a:endParaRPr>
                    </a:p>
                  </a:txBody>
                  <a:tcPr/>
                </a:tc>
              </a:tr>
              <a:tr h="465459">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Hong</a:t>
                      </a:r>
                      <a:r>
                        <a:rPr lang="en-US" sz="1800" baseline="0" dirty="0" smtClean="0">
                          <a:latin typeface="Arial Narrow" panose="020B0606020202030204" pitchFamily="34" charset="0"/>
                          <a:cs typeface="Arial" panose="020B0604020202020204" pitchFamily="34" charset="0"/>
                        </a:rPr>
                        <a:t> Kong SAR</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Malawi</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South Africa</a:t>
                      </a: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r>
              <a:tr h="429702">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South Africa*</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Zambia</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Russia</a:t>
                      </a: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r>
              <a:tr h="429702">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cs typeface="Arial" panose="020B0604020202020204" pitchFamily="34" charset="0"/>
                        </a:rPr>
                        <a:t>France°</a:t>
                      </a:r>
                      <a:endParaRPr lang="en-GB" sz="1800" dirty="0">
                        <a:latin typeface="Arial Narrow" panose="020B060602020203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Brazil</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Tanzania</a:t>
                      </a: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r>
              <a:tr h="429702">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endParaRPr lang="en-GB" sz="1800" dirty="0">
                        <a:latin typeface="Arial Narrow" panose="020B060602020203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Peru</a:t>
                      </a: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Nigeria</a:t>
                      </a: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r>
              <a:tr h="465459">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algn="ctr"/>
                      <a:r>
                        <a:rPr lang="en-US" sz="1800" dirty="0" smtClean="0">
                          <a:latin typeface="Arial Narrow" panose="020B0606020202030204" pitchFamily="34" charset="0"/>
                          <a:cs typeface="Arial" panose="020B0604020202020204" pitchFamily="34" charset="0"/>
                        </a:rPr>
                        <a:t>Thailand</a:t>
                      </a: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c>
                  <a:txBody>
                    <a:bodyPr/>
                    <a:lstStyle/>
                    <a:p>
                      <a:pPr algn="ctr"/>
                      <a:endParaRPr lang="en-US" sz="1800" dirty="0">
                        <a:latin typeface="Arial Narrow" panose="020B0606020202030204" pitchFamily="34" charset="0"/>
                        <a:cs typeface="Arial" panose="020B0604020202020204" pitchFamily="34" charset="0"/>
                      </a:endParaRPr>
                    </a:p>
                  </a:txBody>
                  <a:tcPr/>
                </a:tc>
              </a:tr>
            </a:tbl>
          </a:graphicData>
        </a:graphic>
      </p:graphicFrame>
      <p:sp>
        <p:nvSpPr>
          <p:cNvPr id="4" name="TextBox 3"/>
          <p:cNvSpPr txBox="1"/>
          <p:nvPr/>
        </p:nvSpPr>
        <p:spPr>
          <a:xfrm>
            <a:off x="899591" y="6088559"/>
            <a:ext cx="7316139" cy="577081"/>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Slide based on formal and anecdotal </a:t>
            </a:r>
            <a:r>
              <a:rPr lang="en-US" sz="1050" dirty="0">
                <a:latin typeface="Arial" panose="020B0604020202020204" pitchFamily="34" charset="0"/>
                <a:cs typeface="Arial" panose="020B0604020202020204" pitchFamily="34" charset="0"/>
              </a:rPr>
              <a:t>reporting, informal sale in different countries may be under-estimated.</a:t>
            </a:r>
          </a:p>
          <a:p>
            <a:r>
              <a:rPr lang="en-US" sz="1050" dirty="0" smtClean="0">
                <a:latin typeface="Arial" panose="020B0604020202020204" pitchFamily="34" charset="0"/>
                <a:cs typeface="Arial" panose="020B0604020202020204" pitchFamily="34" charset="0"/>
              </a:rPr>
              <a:t>*South Africa allows HIVST kits to be sold through venues, except pharmacies. This policy is currently being reviewed</a:t>
            </a:r>
          </a:p>
          <a:p>
            <a:r>
              <a:rPr lang="en-US" sz="1050" dirty="0" smtClean="0">
                <a:latin typeface="Arial" panose="020B0604020202020204" pitchFamily="34" charset="0"/>
                <a:cs typeface="Arial" panose="020B0604020202020204" pitchFamily="34" charset="0"/>
              </a:rPr>
              <a:t>°Policy and product registration is planned for Sept. 2015</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95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764704"/>
            <a:ext cx="8229600" cy="720080"/>
          </a:xfrm>
        </p:spPr>
        <p:txBody>
          <a:bodyPr/>
          <a:lstStyle/>
          <a:p>
            <a:r>
              <a:rPr lang="en-US" b="1" dirty="0">
                <a:solidFill>
                  <a:srgbClr val="084634"/>
                </a:solidFill>
                <a:latin typeface="Arial Narrow" panose="020B0606020202030204" pitchFamily="34" charset="0"/>
              </a:rPr>
              <a:t>P</a:t>
            </a:r>
            <a:r>
              <a:rPr lang="en-US" b="1" dirty="0" smtClean="0">
                <a:solidFill>
                  <a:srgbClr val="084634"/>
                </a:solidFill>
                <a:latin typeface="Arial Narrow" panose="020B0606020202030204" pitchFamily="34" charset="0"/>
              </a:rPr>
              <a:t>roducts </a:t>
            </a:r>
            <a:r>
              <a:rPr lang="en-US" b="1" dirty="0" smtClean="0">
                <a:solidFill>
                  <a:srgbClr val="084634"/>
                </a:solidFill>
                <a:latin typeface="Arial Narrow" panose="020B0606020202030204" pitchFamily="34" charset="0"/>
              </a:rPr>
              <a:t>with </a:t>
            </a:r>
            <a:r>
              <a:rPr lang="en-US" b="1" dirty="0" smtClean="0">
                <a:solidFill>
                  <a:srgbClr val="084634"/>
                </a:solidFill>
                <a:latin typeface="Arial Narrow" panose="020B0606020202030204" pitchFamily="34" charset="0"/>
              </a:rPr>
              <a:t>regulatory approvals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26383068"/>
              </p:ext>
            </p:extLst>
          </p:nvPr>
        </p:nvGraphicFramePr>
        <p:xfrm>
          <a:off x="299914" y="1785010"/>
          <a:ext cx="8616180" cy="3312368"/>
        </p:xfrm>
        <a:graphic>
          <a:graphicData uri="http://schemas.openxmlformats.org/drawingml/2006/table">
            <a:tbl>
              <a:tblPr firstRow="1" bandRow="1">
                <a:tableStyleId>{5C22544A-7EE6-4342-B048-85BDC9FD1C3A}</a:tableStyleId>
              </a:tblPr>
              <a:tblGrid>
                <a:gridCol w="1872208"/>
                <a:gridCol w="1224136"/>
                <a:gridCol w="1823814"/>
                <a:gridCol w="1152128"/>
                <a:gridCol w="2543894"/>
              </a:tblGrid>
              <a:tr h="652103">
                <a:tc>
                  <a:txBody>
                    <a:bodyPr/>
                    <a:lstStyle/>
                    <a:p>
                      <a:r>
                        <a:rPr lang="en-US" sz="1600" dirty="0" smtClean="0">
                          <a:latin typeface="Arial Narrow" panose="020B0606020202030204" pitchFamily="34" charset="0"/>
                          <a:cs typeface="Arial" panose="020B0604020202020204" pitchFamily="34" charset="0"/>
                        </a:rPr>
                        <a:t>Product</a:t>
                      </a:r>
                      <a:r>
                        <a:rPr lang="en-US" sz="1600" baseline="0" dirty="0" smtClean="0">
                          <a:latin typeface="Arial Narrow" panose="020B0606020202030204" pitchFamily="34" charset="0"/>
                          <a:cs typeface="Arial" panose="020B0604020202020204" pitchFamily="34" charset="0"/>
                        </a:rPr>
                        <a:t> (supplier)</a:t>
                      </a:r>
                      <a:endParaRPr lang="en-US" sz="1600" dirty="0">
                        <a:latin typeface="Arial Narrow" panose="020B0606020202030204" pitchFamily="34" charset="0"/>
                        <a:cs typeface="Arial" panose="020B0604020202020204" pitchFamily="34" charset="0"/>
                      </a:endParaRPr>
                    </a:p>
                  </a:txBody>
                  <a:tcPr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Specimen</a:t>
                      </a:r>
                      <a:endParaRPr lang="en-US" sz="1600" dirty="0">
                        <a:latin typeface="Arial Narrow" panose="020B0606020202030204" pitchFamily="34" charset="0"/>
                        <a:cs typeface="Arial" panose="020B0604020202020204" pitchFamily="34" charset="0"/>
                      </a:endParaRPr>
                    </a:p>
                  </a:txBody>
                  <a:tcPr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Business</a:t>
                      </a:r>
                      <a:r>
                        <a:rPr lang="en-US" sz="1600" baseline="0" dirty="0" smtClean="0">
                          <a:latin typeface="Arial Narrow" panose="020B0606020202030204" pitchFamily="34" charset="0"/>
                          <a:cs typeface="Arial" panose="020B0604020202020204" pitchFamily="34" charset="0"/>
                        </a:rPr>
                        <a:t> Objectives</a:t>
                      </a:r>
                      <a:endParaRPr lang="en-US" sz="1600" dirty="0">
                        <a:latin typeface="Arial Narrow" panose="020B0606020202030204" pitchFamily="34" charset="0"/>
                        <a:cs typeface="Arial" panose="020B0604020202020204" pitchFamily="34" charset="0"/>
                      </a:endParaRPr>
                    </a:p>
                  </a:txBody>
                  <a:tcPr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Regulatory Status </a:t>
                      </a:r>
                    </a:p>
                  </a:txBody>
                  <a:tcPr anchor="ctr">
                    <a:solidFill>
                      <a:schemeClr val="accent2">
                        <a:lumMod val="50000"/>
                      </a:schemeClr>
                    </a:solidFill>
                  </a:tcPr>
                </a:tc>
                <a:tc>
                  <a:txBody>
                    <a:bodyPr/>
                    <a:lstStyle/>
                    <a:p>
                      <a:r>
                        <a:rPr lang="en-US" sz="1600" dirty="0" smtClean="0">
                          <a:latin typeface="Arial Narrow" panose="020B0606020202030204" pitchFamily="34" charset="0"/>
                          <a:cs typeface="Arial" panose="020B0604020202020204" pitchFamily="34" charset="0"/>
                        </a:rPr>
                        <a:t>Other</a:t>
                      </a:r>
                      <a:r>
                        <a:rPr lang="en-US" sz="1600" baseline="0" dirty="0" smtClean="0">
                          <a:latin typeface="Arial Narrow" panose="020B0606020202030204" pitchFamily="34" charset="0"/>
                          <a:cs typeface="Arial" panose="020B0604020202020204" pitchFamily="34" charset="0"/>
                        </a:rPr>
                        <a:t> RDTs from Manufacturer</a:t>
                      </a:r>
                      <a:endParaRPr lang="en-US" sz="1600" dirty="0">
                        <a:latin typeface="Arial Narrow" panose="020B0606020202030204" pitchFamily="34" charset="0"/>
                        <a:cs typeface="Arial" panose="020B0604020202020204" pitchFamily="34" charset="0"/>
                      </a:endParaRPr>
                    </a:p>
                  </a:txBody>
                  <a:tcPr anchor="ctr">
                    <a:solidFill>
                      <a:schemeClr val="accent2">
                        <a:lumMod val="50000"/>
                      </a:schemeClr>
                    </a:solidFill>
                  </a:tcPr>
                </a:tc>
              </a:tr>
              <a:tr h="652103">
                <a:tc>
                  <a:txBody>
                    <a:bodyPr/>
                    <a:lstStyle/>
                    <a:p>
                      <a:pPr marL="0" indent="0">
                        <a:buFont typeface="Arial" panose="020B0604020202020204" pitchFamily="34" charset="0"/>
                        <a:buNone/>
                      </a:pPr>
                      <a:r>
                        <a:rPr lang="en-US" sz="1600" b="1" kern="1200" dirty="0" err="1" smtClean="0">
                          <a:solidFill>
                            <a:schemeClr val="dk1"/>
                          </a:solidFill>
                          <a:effectLst/>
                          <a:latin typeface="Arial Narrow" panose="020B0606020202030204" pitchFamily="34" charset="0"/>
                          <a:ea typeface="+mn-ea"/>
                          <a:cs typeface="Arial" panose="020B0604020202020204" pitchFamily="34" charset="0"/>
                        </a:rPr>
                        <a:t>Autotest</a:t>
                      </a:r>
                      <a:r>
                        <a:rPr lang="en-US" sz="1600" b="1" kern="1200" dirty="0" smtClean="0">
                          <a:solidFill>
                            <a:schemeClr val="dk1"/>
                          </a:solidFill>
                          <a:effectLst/>
                          <a:latin typeface="Arial Narrow" panose="020B0606020202030204" pitchFamily="34" charset="0"/>
                          <a:ea typeface="+mn-ea"/>
                          <a:cs typeface="Arial" panose="020B0604020202020204" pitchFamily="34" charset="0"/>
                        </a:rPr>
                        <a:t> VIH</a:t>
                      </a:r>
                    </a:p>
                    <a:p>
                      <a:pPr marL="0" indent="0">
                        <a:buFont typeface="Arial" panose="020B0604020202020204" pitchFamily="34" charset="0"/>
                        <a:buNone/>
                      </a:pPr>
                      <a:r>
                        <a:rPr lang="en-US" sz="1600" kern="1200" dirty="0" smtClean="0">
                          <a:solidFill>
                            <a:schemeClr val="dk1"/>
                          </a:solidFill>
                          <a:effectLst/>
                          <a:latin typeface="Arial Narrow" panose="020B0606020202030204" pitchFamily="34" charset="0"/>
                          <a:ea typeface="+mn-ea"/>
                          <a:cs typeface="Arial" panose="020B0604020202020204" pitchFamily="34" charset="0"/>
                        </a:rPr>
                        <a:t>(AAZ</a:t>
                      </a:r>
                      <a:r>
                        <a:rPr lang="en-US" sz="1600" kern="1200" baseline="0" dirty="0" smtClean="0">
                          <a:solidFill>
                            <a:schemeClr val="dk1"/>
                          </a:solidFill>
                          <a:effectLst/>
                          <a:latin typeface="Arial Narrow" panose="020B0606020202030204" pitchFamily="34" charset="0"/>
                          <a:ea typeface="+mn-ea"/>
                          <a:cs typeface="Arial" panose="020B0604020202020204" pitchFamily="34" charset="0"/>
                        </a:rPr>
                        <a:t>, France)+</a:t>
                      </a:r>
                      <a:endParaRPr lang="en-US" sz="1600" kern="1200" dirty="0" smtClean="0">
                        <a:solidFill>
                          <a:schemeClr val="dk1"/>
                        </a:solidFill>
                        <a:effectLst/>
                        <a:latin typeface="Arial Narrow" panose="020B0606020202030204" pitchFamily="34" charset="0"/>
                        <a:ea typeface="+mn-ea"/>
                        <a:cs typeface="Arial" panose="020B0604020202020204" pitchFamily="34" charset="0"/>
                      </a:endParaRPr>
                    </a:p>
                  </a:txBody>
                  <a:tcPr/>
                </a:tc>
                <a:tc>
                  <a:txBody>
                    <a:bodyPr/>
                    <a:lstStyle/>
                    <a:p>
                      <a:r>
                        <a:rPr lang="en-US" sz="1600" dirty="0" smtClean="0">
                          <a:latin typeface="Arial Narrow" panose="020B0606020202030204" pitchFamily="34" charset="0"/>
                          <a:cs typeface="Arial" panose="020B0604020202020204" pitchFamily="34" charset="0"/>
                        </a:rPr>
                        <a:t>Whole Blood</a:t>
                      </a:r>
                      <a:endParaRPr lang="en-US" sz="1600" dirty="0">
                        <a:latin typeface="Arial Narrow" panose="020B0606020202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Narrow" panose="020B0606020202030204" pitchFamily="34" charset="0"/>
                          <a:ea typeface="+mn-ea"/>
                          <a:cs typeface="Arial" panose="020B0604020202020204" pitchFamily="34" charset="0"/>
                        </a:rPr>
                        <a:t>Sell</a:t>
                      </a:r>
                      <a:r>
                        <a:rPr lang="en-US" sz="1600" kern="1200" baseline="0" dirty="0" smtClean="0">
                          <a:solidFill>
                            <a:schemeClr val="dk1"/>
                          </a:solidFill>
                          <a:effectLst/>
                          <a:latin typeface="Arial Narrow" panose="020B0606020202030204" pitchFamily="34" charset="0"/>
                          <a:ea typeface="+mn-ea"/>
                          <a:cs typeface="Arial" panose="020B0604020202020204" pitchFamily="34" charset="0"/>
                        </a:rPr>
                        <a:t> in France, other EU countries, &amp; Africa</a:t>
                      </a:r>
                      <a:endParaRPr lang="en-US" sz="1600" kern="1200" dirty="0" smtClean="0">
                        <a:solidFill>
                          <a:schemeClr val="dk1"/>
                        </a:solidFill>
                        <a:effectLst/>
                        <a:latin typeface="Arial Narrow" panose="020B0606020202030204" pitchFamily="34" charset="0"/>
                        <a:ea typeface="+mn-ea"/>
                        <a:cs typeface="Arial" panose="020B0604020202020204" pitchFamily="34" charset="0"/>
                      </a:endParaRPr>
                    </a:p>
                  </a:txBody>
                  <a:tcPr/>
                </a:tc>
                <a:tc>
                  <a:txBody>
                    <a:bodyPr/>
                    <a:lstStyle/>
                    <a:p>
                      <a:r>
                        <a:rPr lang="en-US" sz="1600" b="1" baseline="0" dirty="0" smtClean="0">
                          <a:latin typeface="Arial Narrow" panose="020B0606020202030204" pitchFamily="34" charset="0"/>
                          <a:cs typeface="Arial" panose="020B0604020202020204" pitchFamily="34" charset="0"/>
                        </a:rPr>
                        <a:t>CE marked</a:t>
                      </a:r>
                      <a:endParaRPr lang="en-US" sz="1600" b="1" dirty="0">
                        <a:latin typeface="Arial Narrow" panose="020B0606020202030204" pitchFamily="34" charset="0"/>
                        <a:cs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err="1" smtClean="0">
                          <a:solidFill>
                            <a:schemeClr val="tx1"/>
                          </a:solidFill>
                          <a:latin typeface="Arial Narrow" panose="020B0606020202030204" pitchFamily="34" charset="0"/>
                          <a:cs typeface="Arial" panose="020B0604020202020204" pitchFamily="34" charset="0"/>
                        </a:rPr>
                        <a:t>SureCheck</a:t>
                      </a:r>
                      <a:r>
                        <a:rPr lang="en-US" sz="1600" b="0" i="1" baseline="0" dirty="0" smtClean="0">
                          <a:solidFill>
                            <a:schemeClr val="tx1"/>
                          </a:solidFill>
                          <a:latin typeface="Arial Narrow" panose="020B0606020202030204" pitchFamily="34" charset="0"/>
                          <a:cs typeface="Arial" panose="020B0604020202020204" pitchFamily="34" charset="0"/>
                        </a:rPr>
                        <a:t> HIV-1/2</a:t>
                      </a:r>
                      <a:endParaRPr lang="en-US" sz="1600" b="0" i="1" dirty="0" smtClean="0">
                        <a:solidFill>
                          <a:schemeClr val="tx1"/>
                        </a:solidFill>
                        <a:latin typeface="Arial Narrow" panose="020B0606020202030204" pitchFamily="34" charset="0"/>
                        <a:cs typeface="Arial" panose="020B0604020202020204" pitchFamily="34" charset="0"/>
                      </a:endParaRPr>
                    </a:p>
                  </a:txBody>
                  <a:tcPr/>
                </a:tc>
              </a:tr>
              <a:tr h="874522">
                <a:tc>
                  <a:txBody>
                    <a:bodyPr/>
                    <a:lstStyle/>
                    <a:p>
                      <a:pPr marL="0" indent="0">
                        <a:buFont typeface="Arial" panose="020B0604020202020204" pitchFamily="34" charset="0"/>
                        <a:buNone/>
                      </a:pPr>
                      <a:r>
                        <a:rPr lang="en-US" sz="1600" b="1" kern="1200" dirty="0" err="1" smtClean="0">
                          <a:solidFill>
                            <a:schemeClr val="tx1"/>
                          </a:solidFill>
                          <a:effectLst/>
                          <a:latin typeface="Arial Narrow" panose="020B0606020202030204" pitchFamily="34" charset="0"/>
                          <a:ea typeface="+mn-ea"/>
                          <a:cs typeface="Arial" panose="020B0604020202020204" pitchFamily="34" charset="0"/>
                        </a:rPr>
                        <a:t>Biosure</a:t>
                      </a:r>
                      <a:r>
                        <a:rPr lang="en-US" sz="1600" b="1" kern="1200" dirty="0" smtClean="0">
                          <a:solidFill>
                            <a:schemeClr val="tx1"/>
                          </a:solidFill>
                          <a:effectLst/>
                          <a:latin typeface="Arial Narrow" panose="020B0606020202030204" pitchFamily="34" charset="0"/>
                          <a:ea typeface="+mn-ea"/>
                          <a:cs typeface="Arial" panose="020B0604020202020204" pitchFamily="34" charset="0"/>
                        </a:rPr>
                        <a:t> HIV Self Test</a:t>
                      </a:r>
                      <a:endParaRPr lang="en-US" sz="1600" b="1" kern="1200" baseline="0" dirty="0" smtClean="0">
                        <a:solidFill>
                          <a:schemeClr val="tx1"/>
                        </a:solidFill>
                        <a:effectLst/>
                        <a:latin typeface="Arial Narrow" panose="020B0606020202030204" pitchFamily="34" charset="0"/>
                        <a:ea typeface="+mn-ea"/>
                        <a:cs typeface="Arial" panose="020B0604020202020204" pitchFamily="34" charset="0"/>
                      </a:endParaRPr>
                    </a:p>
                    <a:p>
                      <a:pPr marL="0" indent="0">
                        <a:buFont typeface="Arial" panose="020B0604020202020204" pitchFamily="34" charset="0"/>
                        <a:buNone/>
                      </a:pPr>
                      <a:r>
                        <a:rPr lang="en-US" sz="1600" b="0" kern="1200" baseline="0" dirty="0" smtClean="0">
                          <a:solidFill>
                            <a:schemeClr val="tx1"/>
                          </a:solidFill>
                          <a:effectLst/>
                          <a:latin typeface="Arial Narrow" panose="020B0606020202030204" pitchFamily="34" charset="0"/>
                          <a:ea typeface="+mn-ea"/>
                          <a:cs typeface="Arial" panose="020B0604020202020204" pitchFamily="34" charset="0"/>
                        </a:rPr>
                        <a:t>(</a:t>
                      </a:r>
                      <a:r>
                        <a:rPr lang="en-US" sz="1600" b="0" kern="1200" baseline="0" dirty="0" err="1" smtClean="0">
                          <a:solidFill>
                            <a:schemeClr val="tx1"/>
                          </a:solidFill>
                          <a:effectLst/>
                          <a:latin typeface="Arial Narrow" panose="020B0606020202030204" pitchFamily="34" charset="0"/>
                          <a:ea typeface="+mn-ea"/>
                          <a:cs typeface="Arial" panose="020B0604020202020204" pitchFamily="34" charset="0"/>
                        </a:rPr>
                        <a:t>Biosure</a:t>
                      </a:r>
                      <a:r>
                        <a:rPr lang="en-US" sz="1600" b="0" kern="1200" baseline="0" dirty="0" smtClean="0">
                          <a:solidFill>
                            <a:schemeClr val="tx1"/>
                          </a:solidFill>
                          <a:effectLst/>
                          <a:latin typeface="Arial Narrow" panose="020B0606020202030204" pitchFamily="34" charset="0"/>
                          <a:ea typeface="+mn-ea"/>
                          <a:cs typeface="Arial" panose="020B0604020202020204" pitchFamily="34" charset="0"/>
                        </a:rPr>
                        <a:t>, UK)</a:t>
                      </a:r>
                      <a:endParaRPr lang="en-US" sz="1600" b="0" kern="1200" dirty="0" smtClean="0">
                        <a:solidFill>
                          <a:schemeClr val="tx1"/>
                        </a:solidFill>
                        <a:effectLst/>
                        <a:latin typeface="Arial Narrow" panose="020B060602020203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panose="020B0606020202030204" pitchFamily="34" charset="0"/>
                          <a:cs typeface="Arial" panose="020B0604020202020204" pitchFamily="34" charset="0"/>
                        </a:rPr>
                        <a:t>Whole Blood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Narrow" panose="020B0606020202030204" pitchFamily="34" charset="0"/>
                          <a:ea typeface="+mn-ea"/>
                          <a:cs typeface="Arial" panose="020B0604020202020204" pitchFamily="34" charset="0"/>
                        </a:rPr>
                        <a:t>Sell in</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UK, &amp; Europe, international roll out planned</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latin typeface="Arial Narrow" panose="020B0606020202030204" pitchFamily="34" charset="0"/>
                          <a:cs typeface="Arial" panose="020B0604020202020204" pitchFamily="34" charset="0"/>
                        </a:rPr>
                        <a:t>CE marked</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err="1" smtClean="0">
                          <a:solidFill>
                            <a:schemeClr val="tx1"/>
                          </a:solidFill>
                          <a:latin typeface="Arial Narrow" panose="020B0606020202030204" pitchFamily="34" charset="0"/>
                          <a:cs typeface="Arial" panose="020B0604020202020204" pitchFamily="34" charset="0"/>
                        </a:rPr>
                        <a:t>SureCheck</a:t>
                      </a:r>
                      <a:r>
                        <a:rPr lang="en-US" sz="1600" b="0" i="1" baseline="0" dirty="0" smtClean="0">
                          <a:solidFill>
                            <a:schemeClr val="tx1"/>
                          </a:solidFill>
                          <a:latin typeface="Arial Narrow" panose="020B0606020202030204" pitchFamily="34" charset="0"/>
                          <a:cs typeface="Arial" panose="020B0604020202020204" pitchFamily="34" charset="0"/>
                        </a:rPr>
                        <a:t> HIV-1/2</a:t>
                      </a:r>
                      <a:endParaRPr lang="en-US" sz="1600" b="0" i="1" dirty="0" smtClean="0">
                        <a:solidFill>
                          <a:schemeClr val="tx1"/>
                        </a:solidFill>
                        <a:latin typeface="Arial Narrow" panose="020B0606020202030204" pitchFamily="34" charset="0"/>
                        <a:cs typeface="Arial" panose="020B0604020202020204" pitchFamily="34" charset="0"/>
                      </a:endParaRPr>
                    </a:p>
                  </a:txBody>
                  <a:tcPr/>
                </a:tc>
              </a:tr>
              <a:tr h="1133640">
                <a:tc>
                  <a:txBody>
                    <a:bodyPr/>
                    <a:lstStyle/>
                    <a:p>
                      <a:pPr marL="0" indent="0">
                        <a:buFont typeface="Arial" panose="020B0604020202020204" pitchFamily="34" charset="0"/>
                        <a:buNone/>
                      </a:pPr>
                      <a:r>
                        <a:rPr lang="en-US" sz="1600" b="1" kern="1200" dirty="0" err="1" smtClean="0">
                          <a:solidFill>
                            <a:schemeClr val="tx1"/>
                          </a:solidFill>
                          <a:effectLst/>
                          <a:latin typeface="Arial Narrow" panose="020B0606020202030204" pitchFamily="34" charset="0"/>
                          <a:ea typeface="+mn-ea"/>
                          <a:cs typeface="Arial" panose="020B0604020202020204" pitchFamily="34" charset="0"/>
                        </a:rPr>
                        <a:t>OraQuick</a:t>
                      </a:r>
                      <a:r>
                        <a:rPr lang="en-US" sz="1600" b="1" kern="1200" dirty="0" smtClean="0">
                          <a:solidFill>
                            <a:schemeClr val="tx1"/>
                          </a:solidFill>
                          <a:effectLst/>
                          <a:latin typeface="Arial Narrow" panose="020B0606020202030204" pitchFamily="34" charset="0"/>
                          <a:ea typeface="+mn-ea"/>
                          <a:cs typeface="Arial" panose="020B0604020202020204" pitchFamily="34" charset="0"/>
                        </a:rPr>
                        <a:t> In-Home HIV Test</a:t>
                      </a:r>
                    </a:p>
                    <a:p>
                      <a:pPr marL="0" indent="0">
                        <a:buFont typeface="Arial" panose="020B0604020202020204" pitchFamily="34" charset="0"/>
                        <a:buNone/>
                      </a:pPr>
                      <a:r>
                        <a:rPr lang="en-US" sz="1600" kern="1200" dirty="0" smtClean="0">
                          <a:solidFill>
                            <a:schemeClr val="tx1"/>
                          </a:solidFill>
                          <a:effectLst/>
                          <a:latin typeface="Arial Narrow" panose="020B0606020202030204" pitchFamily="34" charset="0"/>
                          <a:ea typeface="+mn-ea"/>
                          <a:cs typeface="Arial" panose="020B0604020202020204" pitchFamily="34" charset="0"/>
                        </a:rPr>
                        <a:t>(</a:t>
                      </a:r>
                      <a:r>
                        <a:rPr lang="en-US" sz="1600" kern="1200" dirty="0" err="1" smtClean="0">
                          <a:solidFill>
                            <a:schemeClr val="tx1"/>
                          </a:solidFill>
                          <a:effectLst/>
                          <a:latin typeface="Arial Narrow" panose="020B0606020202030204" pitchFamily="34" charset="0"/>
                          <a:ea typeface="+mn-ea"/>
                          <a:cs typeface="Arial" panose="020B0604020202020204" pitchFamily="34" charset="0"/>
                        </a:rPr>
                        <a:t>OraSure</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Technologies, USA)</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a:tc>
                <a:tc>
                  <a:txBody>
                    <a:bodyPr/>
                    <a:lstStyle/>
                    <a:p>
                      <a:r>
                        <a:rPr lang="en-US" sz="1600" dirty="0" smtClean="0">
                          <a:solidFill>
                            <a:schemeClr val="tx1"/>
                          </a:solidFill>
                          <a:latin typeface="Arial Narrow" panose="020B0606020202030204" pitchFamily="34" charset="0"/>
                          <a:cs typeface="Arial" panose="020B0604020202020204" pitchFamily="34" charset="0"/>
                        </a:rPr>
                        <a:t>Oral Fluid</a:t>
                      </a:r>
                      <a:endParaRPr lang="en-US" sz="1600" dirty="0">
                        <a:solidFill>
                          <a:schemeClr val="tx1"/>
                        </a:solidFill>
                        <a:latin typeface="Arial Narrow" panose="020B0606020202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Narrow" panose="020B0606020202030204" pitchFamily="34" charset="0"/>
                          <a:ea typeface="+mn-ea"/>
                          <a:cs typeface="Arial" panose="020B0604020202020204" pitchFamily="34" charset="0"/>
                        </a:rPr>
                        <a:t>Sell in USA, Europe,</a:t>
                      </a:r>
                      <a:r>
                        <a:rPr lang="en-US" sz="1600" kern="1200" baseline="0" dirty="0" smtClean="0">
                          <a:solidFill>
                            <a:schemeClr val="tx1"/>
                          </a:solidFill>
                          <a:effectLst/>
                          <a:latin typeface="Arial Narrow" panose="020B0606020202030204" pitchFamily="34" charset="0"/>
                          <a:ea typeface="+mn-ea"/>
                          <a:cs typeface="Arial" panose="020B0604020202020204" pitchFamily="34" charset="0"/>
                        </a:rPr>
                        <a:t> Latin America, Africa</a:t>
                      </a:r>
                      <a:endParaRPr lang="en-US" sz="1600" kern="1200" dirty="0" smtClean="0">
                        <a:solidFill>
                          <a:schemeClr val="tx1"/>
                        </a:solidFill>
                        <a:effectLst/>
                        <a:latin typeface="Arial Narrow" panose="020B060602020203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US" sz="1600" b="1" i="0" dirty="0" smtClean="0">
                          <a:solidFill>
                            <a:schemeClr val="tx1"/>
                          </a:solidFill>
                          <a:latin typeface="Arial Narrow" panose="020B0606020202030204" pitchFamily="34" charset="0"/>
                          <a:cs typeface="Arial" panose="020B0604020202020204" pitchFamily="34" charset="0"/>
                        </a:rPr>
                        <a:t>FDA, CE marked</a:t>
                      </a:r>
                      <a:endParaRPr lang="en-US" sz="1600" b="0" i="1" dirty="0">
                        <a:solidFill>
                          <a:schemeClr val="tx1"/>
                        </a:solidFill>
                        <a:latin typeface="Arial Narrow" panose="020B060602020203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600" b="0" i="1" dirty="0" err="1" smtClean="0">
                          <a:solidFill>
                            <a:schemeClr val="tx1"/>
                          </a:solidFill>
                          <a:latin typeface="Arial Narrow" panose="020B0606020202030204" pitchFamily="34" charset="0"/>
                          <a:cs typeface="Arial" panose="020B0604020202020204" pitchFamily="34" charset="0"/>
                        </a:rPr>
                        <a:t>OraQuick</a:t>
                      </a:r>
                      <a:r>
                        <a:rPr lang="en-US" sz="1600" b="0" i="1" dirty="0" smtClean="0">
                          <a:solidFill>
                            <a:schemeClr val="tx1"/>
                          </a:solidFill>
                          <a:latin typeface="Arial Narrow" panose="020B0606020202030204" pitchFamily="34" charset="0"/>
                          <a:cs typeface="Arial" panose="020B0604020202020204" pitchFamily="34" charset="0"/>
                        </a:rPr>
                        <a:t> ADVANCE</a:t>
                      </a:r>
                      <a:r>
                        <a:rPr lang="en-US" sz="1600" b="0" i="1" baseline="0" dirty="0" smtClean="0">
                          <a:solidFill>
                            <a:schemeClr val="tx1"/>
                          </a:solidFill>
                          <a:latin typeface="Arial Narrow" panose="020B0606020202030204" pitchFamily="34" charset="0"/>
                          <a:cs typeface="Arial" panose="020B0604020202020204" pitchFamily="34" charset="0"/>
                        </a:rPr>
                        <a:t> HIV-1/2</a:t>
                      </a:r>
                    </a:p>
                    <a:p>
                      <a:pPr marL="171450" indent="-171450">
                        <a:buFont typeface="Arial" panose="020B0604020202020204" pitchFamily="34" charset="0"/>
                        <a:buChar char="•"/>
                      </a:pPr>
                      <a:r>
                        <a:rPr lang="en-US" sz="1600" b="0" i="1" baseline="0" dirty="0" err="1" smtClean="0">
                          <a:solidFill>
                            <a:schemeClr val="tx1"/>
                          </a:solidFill>
                          <a:latin typeface="Arial Narrow" panose="020B0606020202030204" pitchFamily="34" charset="0"/>
                          <a:cs typeface="Arial" panose="020B0604020202020204" pitchFamily="34" charset="0"/>
                        </a:rPr>
                        <a:t>OraQuick</a:t>
                      </a:r>
                      <a:r>
                        <a:rPr lang="en-US" sz="1600" b="0" i="1" baseline="0" dirty="0" smtClean="0">
                          <a:solidFill>
                            <a:schemeClr val="tx1"/>
                          </a:solidFill>
                          <a:latin typeface="Arial Narrow" panose="020B0606020202030204" pitchFamily="34" charset="0"/>
                          <a:cs typeface="Arial" panose="020B0604020202020204" pitchFamily="34" charset="0"/>
                        </a:rPr>
                        <a:t> HIV ½ Rapid test</a:t>
                      </a:r>
                    </a:p>
                    <a:p>
                      <a:pPr marL="171450" indent="-171450">
                        <a:buFont typeface="Arial" panose="020B0604020202020204" pitchFamily="34" charset="0"/>
                        <a:buChar char="•"/>
                      </a:pPr>
                      <a:r>
                        <a:rPr lang="en-US" sz="1600" b="0" i="1" baseline="0" dirty="0" err="1" smtClean="0">
                          <a:solidFill>
                            <a:schemeClr val="tx1"/>
                          </a:solidFill>
                          <a:latin typeface="Arial Narrow" panose="020B0606020202030204" pitchFamily="34" charset="0"/>
                          <a:cs typeface="Arial" panose="020B0604020202020204" pitchFamily="34" charset="0"/>
                        </a:rPr>
                        <a:t>OraQuick</a:t>
                      </a:r>
                      <a:r>
                        <a:rPr lang="en-US" sz="1600" b="0" i="1" baseline="0" dirty="0" smtClean="0">
                          <a:solidFill>
                            <a:schemeClr val="tx1"/>
                          </a:solidFill>
                          <a:latin typeface="Arial Narrow" panose="020B0606020202030204" pitchFamily="34" charset="0"/>
                          <a:cs typeface="Arial" panose="020B0604020202020204" pitchFamily="34" charset="0"/>
                        </a:rPr>
                        <a:t> HCV Rapid test</a:t>
                      </a:r>
                    </a:p>
                  </a:txBody>
                  <a:tcPr/>
                </a:tc>
              </a:tr>
            </a:tbl>
          </a:graphicData>
        </a:graphic>
      </p:graphicFrame>
      <p:sp>
        <p:nvSpPr>
          <p:cNvPr id="3" name="Rectangle 2"/>
          <p:cNvSpPr/>
          <p:nvPr/>
        </p:nvSpPr>
        <p:spPr>
          <a:xfrm>
            <a:off x="359532" y="5241394"/>
            <a:ext cx="8424936" cy="707886"/>
          </a:xfrm>
          <a:prstGeom prst="rect">
            <a:avLst/>
          </a:prstGeom>
        </p:spPr>
        <p:txBody>
          <a:bodyPr wrap="square">
            <a:spAutoFit/>
          </a:bodyPr>
          <a:lstStyle/>
          <a:p>
            <a:pPr marL="92075" lvl="1">
              <a:spcAft>
                <a:spcPts val="500"/>
              </a:spcAft>
            </a:pPr>
            <a:r>
              <a:rPr lang="en-US" sz="2000" dirty="0">
                <a:latin typeface="Arial Narrow" panose="020B0606020202030204" pitchFamily="34" charset="0"/>
                <a:cs typeface="Arial" panose="020B0604020202020204" pitchFamily="34" charset="0"/>
              </a:rPr>
              <a:t>As of yet, </a:t>
            </a:r>
            <a:r>
              <a:rPr lang="en-US" sz="2000" b="1" dirty="0">
                <a:latin typeface="Arial Narrow" panose="020B0606020202030204" pitchFamily="34" charset="0"/>
                <a:cs typeface="Arial" panose="020B0604020202020204" pitchFamily="34" charset="0"/>
              </a:rPr>
              <a:t>no WHO prequalified RDTs for HIVST </a:t>
            </a:r>
            <a:r>
              <a:rPr lang="en-US" sz="2000" dirty="0">
                <a:latin typeface="Arial Narrow" panose="020B0606020202030204" pitchFamily="34" charset="0"/>
                <a:cs typeface="Arial" panose="020B0604020202020204" pitchFamily="34" charset="0"/>
              </a:rPr>
              <a:t>—work is underway provide clear guidance on steps to be taken.</a:t>
            </a:r>
          </a:p>
        </p:txBody>
      </p:sp>
      <p:sp>
        <p:nvSpPr>
          <p:cNvPr id="5" name="Rectangle 4"/>
          <p:cNvSpPr/>
          <p:nvPr/>
        </p:nvSpPr>
        <p:spPr>
          <a:xfrm>
            <a:off x="1259632" y="6372036"/>
            <a:ext cx="6624736" cy="369332"/>
          </a:xfrm>
          <a:prstGeom prst="rect">
            <a:avLst/>
          </a:prstGeom>
        </p:spPr>
        <p:txBody>
          <a:bodyPr wrap="square">
            <a:spAutoFit/>
          </a:bodyPr>
          <a:lstStyle/>
          <a:p>
            <a:r>
              <a:rPr lang="en-US" dirty="0" smtClean="0">
                <a:latin typeface="Arial Narrow" panose="020B0606020202030204" pitchFamily="34" charset="0"/>
                <a:cs typeface="Arial" panose="020B0604020202020204" pitchFamily="34" charset="0"/>
              </a:rPr>
              <a:t>+ HIVST kit are anticipated to be available in France starting Sept 2015.</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02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71" y="6309320"/>
            <a:ext cx="3056129" cy="326449"/>
          </a:xfrm>
          <a:noFill/>
        </p:spPr>
        <p:txBody>
          <a:bodyPr>
            <a:normAutofit/>
          </a:bodyPr>
          <a:lstStyle/>
          <a:p>
            <a:pPr marL="0" indent="0">
              <a:buNone/>
            </a:pPr>
            <a:r>
              <a:rPr lang="en-US" sz="1200" dirty="0" smtClean="0"/>
              <a:t>Source: WHO 2015 </a:t>
            </a:r>
            <a:endParaRPr lang="en-US" sz="2400" dirty="0"/>
          </a:p>
        </p:txBody>
      </p:sp>
      <p:sp>
        <p:nvSpPr>
          <p:cNvPr id="8" name="Rectangle 7"/>
          <p:cNvSpPr/>
          <p:nvPr/>
        </p:nvSpPr>
        <p:spPr>
          <a:xfrm>
            <a:off x="1762808" y="715343"/>
            <a:ext cx="5569153" cy="830997"/>
          </a:xfrm>
          <a:prstGeom prst="rect">
            <a:avLst/>
          </a:prstGeom>
        </p:spPr>
        <p:txBody>
          <a:bodyPr wrap="none">
            <a:spAutoFit/>
          </a:bodyPr>
          <a:lstStyle/>
          <a:p>
            <a:pPr algn="ctr"/>
            <a:r>
              <a:rPr lang="en-US" sz="4800" b="1" dirty="0" smtClean="0">
                <a:solidFill>
                  <a:srgbClr val="084634"/>
                </a:solidFill>
                <a:latin typeface="Arial Narrow" panose="020B0606020202030204" pitchFamily="34" charset="0"/>
                <a:cs typeface="Arial Narrow"/>
              </a:rPr>
              <a:t>Many Possible Models</a:t>
            </a:r>
            <a:endParaRPr lang="en-GB" sz="4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25" y="1473911"/>
            <a:ext cx="8269839" cy="433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srcRect t="10588" b="4989"/>
          <a:stretch/>
        </p:blipFill>
        <p:spPr bwMode="auto">
          <a:xfrm>
            <a:off x="6647972" y="4820394"/>
            <a:ext cx="2415656" cy="1358404"/>
          </a:xfrm>
          <a:prstGeom prst="rect">
            <a:avLst/>
          </a:prstGeom>
          <a:noFill/>
          <a:ln w="9525">
            <a:noFill/>
            <a:miter lim="800000"/>
            <a:headEnd/>
            <a:tailEnd/>
          </a:ln>
          <a:effectLst/>
        </p:spPr>
      </p:pic>
      <p:pic>
        <p:nvPicPr>
          <p:cNvPr id="6" name="Picture 2" descr="C:\Users\Joe Tucker\Pictures\SESH\130318_Sesh_NS_02748st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08059" y="-3478"/>
            <a:ext cx="1736614" cy="115774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401663" y="5643612"/>
            <a:ext cx="2602385" cy="1025748"/>
            <a:chOff x="6325796" y="1412776"/>
            <a:chExt cx="2638692" cy="1297895"/>
          </a:xfrm>
        </p:grpSpPr>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711" t="21551" r="9579"/>
            <a:stretch/>
          </p:blipFill>
          <p:spPr bwMode="auto">
            <a:xfrm>
              <a:off x="6325796" y="1414527"/>
              <a:ext cx="123199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descr="C:\Users\johnsonc\AppData\Local\Microsoft\Windows\Temporary Internet Files\Content.IE5\FBCIT6QX\pharmacy[1].jpg"/>
            <p:cNvPicPr>
              <a:picLocks noChangeAspect="1" noChangeArrowheads="1"/>
            </p:cNvPicPr>
            <p:nvPr/>
          </p:nvPicPr>
          <p:blipFill rotWithShape="1">
            <a:blip r:embed="rId7">
              <a:extLst>
                <a:ext uri="{28A0092B-C50C-407E-A947-70E740481C1C}">
                  <a14:useLocalDpi xmlns:a14="http://schemas.microsoft.com/office/drawing/2010/main" val="0"/>
                </a:ext>
              </a:extLst>
            </a:blip>
            <a:srcRect l="9091" t="13247" r="19610"/>
            <a:stretch/>
          </p:blipFill>
          <p:spPr bwMode="auto">
            <a:xfrm>
              <a:off x="7557794" y="1412776"/>
              <a:ext cx="1406694" cy="128370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187" y="6057900"/>
            <a:ext cx="595313"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19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I Them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7951</TotalTime>
  <Words>2478</Words>
  <Application>Microsoft Office PowerPoint</Application>
  <PresentationFormat>On-screen Show (4:3)</PresentationFormat>
  <Paragraphs>340</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1_Office Theme</vt:lpstr>
      <vt:lpstr>2_Office Theme</vt:lpstr>
      <vt:lpstr>CHAI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Products with regulatory approvals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Cheryl</dc:creator>
  <cp:lastModifiedBy>JOHNSON, Cheryl</cp:lastModifiedBy>
  <cp:revision>461</cp:revision>
  <cp:lastPrinted>2015-07-16T08:19:22Z</cp:lastPrinted>
  <dcterms:created xsi:type="dcterms:W3CDTF">2015-02-18T11:55:06Z</dcterms:created>
  <dcterms:modified xsi:type="dcterms:W3CDTF">2015-07-19T15:28:03Z</dcterms:modified>
</cp:coreProperties>
</file>