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2" r:id="rId2"/>
  </p:sldMasterIdLst>
  <p:notesMasterIdLst>
    <p:notesMasterId r:id="rId16"/>
  </p:notesMasterIdLst>
  <p:sldIdLst>
    <p:sldId id="256" r:id="rId3"/>
    <p:sldId id="291" r:id="rId4"/>
    <p:sldId id="269" r:id="rId5"/>
    <p:sldId id="274" r:id="rId6"/>
    <p:sldId id="271" r:id="rId7"/>
    <p:sldId id="276" r:id="rId8"/>
    <p:sldId id="293" r:id="rId9"/>
    <p:sldId id="301" r:id="rId10"/>
    <p:sldId id="302" r:id="rId11"/>
    <p:sldId id="296" r:id="rId12"/>
    <p:sldId id="300" r:id="rId13"/>
    <p:sldId id="297" r:id="rId14"/>
    <p:sldId id="29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rieda Behets" initials="" lastIdx="2" clrIdx="0"/>
  <p:cmAuthor id="1" name="Edmonds, Andrew" initials="EA" lastIdx="19" clrIdx="1"/>
  <p:cmAuthor id="2" name="Harsha Thirumurthy" initials="HT" lastIdx="8" clrIdx="2"/>
  <p:cmAuthor id="3" name="Beth" initials="B"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0000"/>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16" autoAdjust="0"/>
    <p:restoredTop sz="77554" autoAdjust="0"/>
  </p:normalViewPr>
  <p:slideViewPr>
    <p:cSldViewPr>
      <p:cViewPr varScale="1">
        <p:scale>
          <a:sx n="66" d="100"/>
          <a:sy n="66" d="100"/>
        </p:scale>
        <p:origin x="1757" y="38"/>
      </p:cViewPr>
      <p:guideLst>
        <p:guide orient="horz" pos="2160"/>
        <p:guide pos="2880"/>
      </p:guideLst>
    </p:cSldViewPr>
  </p:slideViewPr>
  <p:notesTextViewPr>
    <p:cViewPr>
      <p:scale>
        <a:sx n="3" d="2"/>
        <a:sy n="3" d="2"/>
      </p:scale>
      <p:origin x="0" y="0"/>
    </p:cViewPr>
  </p:notesTextViewPr>
  <p:notesViewPr>
    <p:cSldViewPr>
      <p:cViewPr>
        <p:scale>
          <a:sx n="100" d="100"/>
          <a:sy n="100" d="100"/>
        </p:scale>
        <p:origin x="-1890" y="34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yotebieng\Documents\Collaborations\NIH\PMTC\Publication\Main%20Paper\Cascade%20PMTCT%20Kinshasa.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myotebieng\Documents\Collaborations\NIH\PMTC\Publication\Main%20Paper\Cascade%20PMTCT%20Kinshasa.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C:\Users\myotebieng\Documents\Collaborations\NIH\PMTC\Publication\Main%20Paper\Cascade%20PMTCT%20Kinshasa.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C:\Users\myotebieng\Documents\Collaborations\NIH\PMTC\Publication\Main%20Paper\Cascade%20PMTCT%20Kinshas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Sheet2!$B$20</c:f>
              <c:strCache>
                <c:ptCount val="1"/>
                <c:pt idx="0">
                  <c:v>Intervention group</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Sheet2!$A$21</c:f>
              <c:strCache>
                <c:ptCount val="1"/>
                <c:pt idx="0">
                  <c:v>Retention </c:v>
                </c:pt>
              </c:strCache>
            </c:strRef>
          </c:cat>
          <c:val>
            <c:numRef>
              <c:f>Sheet2!$B$21</c:f>
              <c:numCache>
                <c:formatCode>0.0%</c:formatCode>
                <c:ptCount val="1"/>
                <c:pt idx="0">
                  <c:v>0.80600000000000005</c:v>
                </c:pt>
              </c:numCache>
            </c:numRef>
          </c:val>
        </c:ser>
        <c:ser>
          <c:idx val="1"/>
          <c:order val="1"/>
          <c:tx>
            <c:strRef>
              <c:f>Sheet2!$C$20</c:f>
              <c:strCache>
                <c:ptCount val="1"/>
                <c:pt idx="0">
                  <c:v>Control group</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Sheet2!$A$21</c:f>
              <c:strCache>
                <c:ptCount val="1"/>
                <c:pt idx="0">
                  <c:v>Retention </c:v>
                </c:pt>
              </c:strCache>
            </c:strRef>
          </c:cat>
          <c:val>
            <c:numRef>
              <c:f>Sheet2!$C$21</c:f>
              <c:numCache>
                <c:formatCode>0.0%</c:formatCode>
                <c:ptCount val="1"/>
                <c:pt idx="0">
                  <c:v>0.72399999999999998</c:v>
                </c:pt>
              </c:numCache>
            </c:numRef>
          </c:val>
        </c:ser>
        <c:dLbls>
          <c:dLblPos val="inEnd"/>
          <c:showLegendKey val="0"/>
          <c:showVal val="1"/>
          <c:showCatName val="0"/>
          <c:showSerName val="0"/>
          <c:showPercent val="0"/>
          <c:showBubbleSize val="0"/>
        </c:dLbls>
        <c:gapWidth val="199"/>
        <c:axId val="113136768"/>
        <c:axId val="113137328"/>
      </c:barChart>
      <c:catAx>
        <c:axId val="113136768"/>
        <c:scaling>
          <c:orientation val="minMax"/>
        </c:scaling>
        <c:delete val="1"/>
        <c:axPos val="b"/>
        <c:numFmt formatCode="General" sourceLinked="1"/>
        <c:majorTickMark val="none"/>
        <c:minorTickMark val="none"/>
        <c:tickLblPos val="nextTo"/>
        <c:crossAx val="113137328"/>
        <c:crosses val="autoZero"/>
        <c:auto val="1"/>
        <c:lblAlgn val="ctr"/>
        <c:lblOffset val="100"/>
        <c:noMultiLvlLbl val="0"/>
      </c:catAx>
      <c:valAx>
        <c:axId val="113137328"/>
        <c:scaling>
          <c:orientation val="minMax"/>
        </c:scaling>
        <c:delete val="1"/>
        <c:axPos val="l"/>
        <c:majorGridlines>
          <c:spPr>
            <a:ln w="9525" cap="flat" cmpd="sng" algn="ctr">
              <a:noFill/>
              <a:round/>
            </a:ln>
            <a:effectLst/>
          </c:spPr>
        </c:majorGridlines>
        <c:minorGridlines>
          <c:spPr>
            <a:ln w="9525" cap="flat" cmpd="sng" algn="ctr">
              <a:noFill/>
              <a:round/>
            </a:ln>
            <a:effectLst/>
          </c:spPr>
        </c:minorGridlines>
        <c:numFmt formatCode="0.0%" sourceLinked="1"/>
        <c:majorTickMark val="none"/>
        <c:minorTickMark val="none"/>
        <c:tickLblPos val="nextTo"/>
        <c:crossAx val="1131367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Sheet2!$A$22</c:f>
              <c:strCache>
                <c:ptCount val="1"/>
                <c:pt idx="0">
                  <c:v>Adherence </c:v>
                </c:pt>
              </c:strCache>
            </c:strRef>
          </c:cat>
          <c:val>
            <c:numRef>
              <c:f>Sheet2!$B$22</c:f>
              <c:numCache>
                <c:formatCode>0.0%</c:formatCode>
                <c:ptCount val="1"/>
                <c:pt idx="0">
                  <c:v>0.68500000000000005</c:v>
                </c:pt>
              </c:numCache>
            </c:numRef>
          </c:val>
        </c:ser>
        <c:ser>
          <c:idx val="1"/>
          <c:order val="1"/>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Sheet2!$A$22</c:f>
              <c:strCache>
                <c:ptCount val="1"/>
                <c:pt idx="0">
                  <c:v>Adherence </c:v>
                </c:pt>
              </c:strCache>
            </c:strRef>
          </c:cat>
          <c:val>
            <c:numRef>
              <c:f>Sheet2!$C$22</c:f>
              <c:numCache>
                <c:formatCode>0.0%</c:formatCode>
                <c:ptCount val="1"/>
                <c:pt idx="0">
                  <c:v>0.52100000000000002</c:v>
                </c:pt>
              </c:numCache>
            </c:numRef>
          </c:val>
        </c:ser>
        <c:dLbls>
          <c:dLblPos val="inEnd"/>
          <c:showLegendKey val="0"/>
          <c:showVal val="1"/>
          <c:showCatName val="0"/>
          <c:showSerName val="0"/>
          <c:showPercent val="0"/>
          <c:showBubbleSize val="0"/>
        </c:dLbls>
        <c:gapWidth val="199"/>
        <c:axId val="113140128"/>
        <c:axId val="113140688"/>
      </c:barChart>
      <c:catAx>
        <c:axId val="113140128"/>
        <c:scaling>
          <c:orientation val="minMax"/>
        </c:scaling>
        <c:delete val="1"/>
        <c:axPos val="b"/>
        <c:numFmt formatCode="General" sourceLinked="1"/>
        <c:majorTickMark val="none"/>
        <c:minorTickMark val="none"/>
        <c:tickLblPos val="nextTo"/>
        <c:crossAx val="113140688"/>
        <c:crosses val="autoZero"/>
        <c:auto val="1"/>
        <c:lblAlgn val="ctr"/>
        <c:lblOffset val="100"/>
        <c:noMultiLvlLbl val="0"/>
      </c:catAx>
      <c:valAx>
        <c:axId val="113140688"/>
        <c:scaling>
          <c:orientation val="minMax"/>
        </c:scaling>
        <c:delete val="1"/>
        <c:axPos val="l"/>
        <c:majorGridlines>
          <c:spPr>
            <a:ln w="9525" cap="flat" cmpd="sng" algn="ctr">
              <a:noFill/>
              <a:round/>
            </a:ln>
            <a:effectLst/>
          </c:spPr>
        </c:majorGridlines>
        <c:minorGridlines>
          <c:spPr>
            <a:ln w="9525" cap="flat" cmpd="sng" algn="ctr">
              <a:noFill/>
              <a:round/>
            </a:ln>
            <a:effectLst/>
          </c:spPr>
        </c:minorGridlines>
        <c:numFmt formatCode="0.0%" sourceLinked="1"/>
        <c:majorTickMark val="none"/>
        <c:minorTickMark val="none"/>
        <c:tickLblPos val="nextTo"/>
        <c:crossAx val="1131401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269097299351864E-2"/>
          <c:y val="3.6124794745484398E-2"/>
          <c:w val="0.90805323960950601"/>
          <c:h val="0.92775041050903118"/>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Sheet2!$B$26</c:f>
              <c:numCache>
                <c:formatCode>0.0%</c:formatCode>
                <c:ptCount val="1"/>
                <c:pt idx="0">
                  <c:v>0.107</c:v>
                </c:pt>
              </c:numCache>
            </c:numRef>
          </c:val>
        </c:ser>
        <c:ser>
          <c:idx val="1"/>
          <c:order val="1"/>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Sheet2!$C$26</c:f>
              <c:numCache>
                <c:formatCode>0.0%</c:formatCode>
                <c:ptCount val="1"/>
                <c:pt idx="0">
                  <c:v>0.20300000000000001</c:v>
                </c:pt>
              </c:numCache>
            </c:numRef>
          </c:val>
        </c:ser>
        <c:dLbls>
          <c:dLblPos val="inEnd"/>
          <c:showLegendKey val="0"/>
          <c:showVal val="1"/>
          <c:showCatName val="0"/>
          <c:showSerName val="0"/>
          <c:showPercent val="0"/>
          <c:showBubbleSize val="0"/>
        </c:dLbls>
        <c:gapWidth val="199"/>
        <c:axId val="151169536"/>
        <c:axId val="151170096"/>
      </c:barChart>
      <c:catAx>
        <c:axId val="151169536"/>
        <c:scaling>
          <c:orientation val="minMax"/>
        </c:scaling>
        <c:delete val="1"/>
        <c:axPos val="b"/>
        <c:numFmt formatCode="General" sourceLinked="1"/>
        <c:majorTickMark val="none"/>
        <c:minorTickMark val="none"/>
        <c:tickLblPos val="nextTo"/>
        <c:crossAx val="151170096"/>
        <c:crosses val="autoZero"/>
        <c:auto val="1"/>
        <c:lblAlgn val="ctr"/>
        <c:lblOffset val="100"/>
        <c:noMultiLvlLbl val="0"/>
      </c:catAx>
      <c:valAx>
        <c:axId val="151170096"/>
        <c:scaling>
          <c:orientation val="minMax"/>
        </c:scaling>
        <c:delete val="1"/>
        <c:axPos val="l"/>
        <c:numFmt formatCode="0.0%" sourceLinked="1"/>
        <c:majorTickMark val="none"/>
        <c:minorTickMark val="none"/>
        <c:tickLblPos val="nextTo"/>
        <c:crossAx val="1511695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Sheet2!$B$24</c:f>
              <c:strCache>
                <c:ptCount val="1"/>
                <c:pt idx="0">
                  <c:v>Intervention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Sheet2!$B$25</c:f>
              <c:numCache>
                <c:formatCode>0.0%</c:formatCode>
                <c:ptCount val="1"/>
                <c:pt idx="0">
                  <c:v>5.6000000000000001E-2</c:v>
                </c:pt>
              </c:numCache>
            </c:numRef>
          </c:val>
        </c:ser>
        <c:ser>
          <c:idx val="1"/>
          <c:order val="1"/>
          <c:tx>
            <c:strRef>
              <c:f>Sheet2!$C$24</c:f>
              <c:strCache>
                <c:ptCount val="1"/>
                <c:pt idx="0">
                  <c:v>Control group</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Sheet2!$C$25</c:f>
              <c:numCache>
                <c:formatCode>0.0%</c:formatCode>
                <c:ptCount val="1"/>
                <c:pt idx="0">
                  <c:v>0.111</c:v>
                </c:pt>
              </c:numCache>
            </c:numRef>
          </c:val>
        </c:ser>
        <c:dLbls>
          <c:dLblPos val="inEnd"/>
          <c:showLegendKey val="0"/>
          <c:showVal val="1"/>
          <c:showCatName val="0"/>
          <c:showSerName val="0"/>
          <c:showPercent val="0"/>
          <c:showBubbleSize val="0"/>
        </c:dLbls>
        <c:gapWidth val="199"/>
        <c:axId val="151172896"/>
        <c:axId val="151173456"/>
      </c:barChart>
      <c:catAx>
        <c:axId val="151172896"/>
        <c:scaling>
          <c:orientation val="minMax"/>
        </c:scaling>
        <c:delete val="1"/>
        <c:axPos val="b"/>
        <c:numFmt formatCode="General" sourceLinked="1"/>
        <c:majorTickMark val="none"/>
        <c:minorTickMark val="none"/>
        <c:tickLblPos val="nextTo"/>
        <c:crossAx val="151173456"/>
        <c:crosses val="autoZero"/>
        <c:auto val="1"/>
        <c:lblAlgn val="ctr"/>
        <c:lblOffset val="100"/>
        <c:noMultiLvlLbl val="0"/>
      </c:catAx>
      <c:valAx>
        <c:axId val="151173456"/>
        <c:scaling>
          <c:orientation val="minMax"/>
        </c:scaling>
        <c:delete val="1"/>
        <c:axPos val="l"/>
        <c:numFmt formatCode="0.0%" sourceLinked="1"/>
        <c:majorTickMark val="none"/>
        <c:minorTickMark val="none"/>
        <c:tickLblPos val="nextTo"/>
        <c:crossAx val="1511728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DA233D-C9FC-451F-B762-7A4844C07F85}" type="datetimeFigureOut">
              <a:rPr lang="en-US" smtClean="0"/>
              <a:t>7/21/2015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D26399-1704-4A85-ABFB-E70101CEF5DF}" type="slidenum">
              <a:rPr lang="en-US" smtClean="0"/>
              <a:t>‹#›</a:t>
            </a:fld>
            <a:endParaRPr lang="en-US"/>
          </a:p>
        </p:txBody>
      </p:sp>
    </p:spTree>
    <p:extLst>
      <p:ext uri="{BB962C8B-B14F-4D97-AF65-F5344CB8AC3E}">
        <p14:creationId xmlns:p14="http://schemas.microsoft.com/office/powerpoint/2010/main" val="239587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D26399-1704-4A85-ABFB-E70101CEF5DF}" type="slidenum">
              <a:rPr lang="en-US" smtClean="0"/>
              <a:t>1</a:t>
            </a:fld>
            <a:endParaRPr lang="en-US"/>
          </a:p>
        </p:txBody>
      </p:sp>
    </p:spTree>
    <p:extLst>
      <p:ext uri="{BB962C8B-B14F-4D97-AF65-F5344CB8AC3E}">
        <p14:creationId xmlns:p14="http://schemas.microsoft.com/office/powerpoint/2010/main" val="1716201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2D26399-1704-4A85-ABFB-E70101CEF5DF}" type="slidenum">
              <a:rPr lang="en-US" smtClean="0"/>
              <a:t>10</a:t>
            </a:fld>
            <a:endParaRPr lang="en-US"/>
          </a:p>
        </p:txBody>
      </p:sp>
    </p:spTree>
    <p:extLst>
      <p:ext uri="{BB962C8B-B14F-4D97-AF65-F5344CB8AC3E}">
        <p14:creationId xmlns:p14="http://schemas.microsoft.com/office/powerpoint/2010/main" val="25344683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D26399-1704-4A85-ABFB-E70101CEF5DF}" type="slidenum">
              <a:rPr lang="en-US" smtClean="0"/>
              <a:t>11</a:t>
            </a:fld>
            <a:endParaRPr lang="en-US"/>
          </a:p>
        </p:txBody>
      </p:sp>
    </p:spTree>
    <p:extLst>
      <p:ext uri="{BB962C8B-B14F-4D97-AF65-F5344CB8AC3E}">
        <p14:creationId xmlns:p14="http://schemas.microsoft.com/office/powerpoint/2010/main" val="7020907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Fiche</a:t>
            </a:r>
            <a:r>
              <a:rPr lang="en-US" baseline="0" dirty="0" smtClean="0"/>
              <a:t> de </a:t>
            </a:r>
            <a:r>
              <a:rPr lang="en-US" baseline="0" dirty="0" err="1" smtClean="0"/>
              <a:t>suivi</a:t>
            </a:r>
            <a:r>
              <a:rPr lang="en-US" baseline="0" dirty="0" smtClean="0"/>
              <a:t> des </a:t>
            </a:r>
            <a:r>
              <a:rPr lang="en-US" baseline="0" dirty="0" err="1" smtClean="0"/>
              <a:t>conditionalites</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D2D26399-1704-4A85-ABFB-E70101CEF5DF}" type="slidenum">
              <a:rPr lang="en-US" smtClean="0"/>
              <a:t>12</a:t>
            </a:fld>
            <a:endParaRPr lang="en-US"/>
          </a:p>
        </p:txBody>
      </p:sp>
    </p:spTree>
    <p:extLst>
      <p:ext uri="{BB962C8B-B14F-4D97-AF65-F5344CB8AC3E}">
        <p14:creationId xmlns:p14="http://schemas.microsoft.com/office/powerpoint/2010/main" val="147625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2D26399-1704-4A85-ABFB-E70101CEF5DF}" type="slidenum">
              <a:rPr lang="en-US" smtClean="0"/>
              <a:t>13</a:t>
            </a:fld>
            <a:endParaRPr lang="en-US"/>
          </a:p>
        </p:txBody>
      </p:sp>
    </p:spTree>
    <p:extLst>
      <p:ext uri="{BB962C8B-B14F-4D97-AF65-F5344CB8AC3E}">
        <p14:creationId xmlns:p14="http://schemas.microsoft.com/office/powerpoint/2010/main" val="1515653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a:t>
            </a:r>
            <a:r>
              <a:rPr lang="en-US" sz="1200" i="1" kern="1200" dirty="0" smtClean="0">
                <a:solidFill>
                  <a:schemeClr val="tx1"/>
                </a:solidFill>
                <a:effectLst/>
                <a:latin typeface="+mn-lt"/>
                <a:ea typeface="+mn-ea"/>
                <a:cs typeface="+mn-cs"/>
              </a:rPr>
              <a:t>Global Plan towards the elimination of new HIV infections among children by 2015 and keeping their mothers alive </a:t>
            </a:r>
            <a:r>
              <a:rPr lang="en-US" sz="1200" kern="1200" dirty="0" smtClean="0">
                <a:solidFill>
                  <a:schemeClr val="tx1"/>
                </a:solidFill>
                <a:effectLst/>
                <a:latin typeface="+mn-lt"/>
                <a:ea typeface="+mn-ea"/>
                <a:cs typeface="+mn-cs"/>
              </a:rPr>
              <a:t>(Global Plan) aimed at reducing MTCT by 90% and HIV-related maternal death by 50% starting in 2009</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D2D26399-1704-4A85-ABFB-E70101CEF5DF}" type="slidenum">
              <a:rPr lang="en-US" smtClean="0"/>
              <a:t>2</a:t>
            </a:fld>
            <a:endParaRPr lang="en-US"/>
          </a:p>
        </p:txBody>
      </p:sp>
    </p:spTree>
    <p:extLst>
      <p:ext uri="{BB962C8B-B14F-4D97-AF65-F5344CB8AC3E}">
        <p14:creationId xmlns:p14="http://schemas.microsoft.com/office/powerpoint/2010/main" val="889273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M" sz="1200" kern="1200" dirty="0" smtClean="0">
                <a:solidFill>
                  <a:schemeClr val="tx1"/>
                </a:solidFill>
                <a:effectLst/>
                <a:latin typeface="+mn-lt"/>
                <a:ea typeface="+mn-ea"/>
                <a:cs typeface="+mn-cs"/>
              </a:rPr>
              <a:t>How</a:t>
            </a:r>
            <a:r>
              <a:rPr lang="fr-CM" sz="1200" kern="1200" baseline="0" dirty="0" smtClean="0">
                <a:solidFill>
                  <a:schemeClr val="tx1"/>
                </a:solidFill>
                <a:effectLst/>
                <a:latin typeface="+mn-lt"/>
                <a:ea typeface="+mn-ea"/>
                <a:cs typeface="+mn-cs"/>
              </a:rPr>
              <a:t> </a:t>
            </a:r>
            <a:r>
              <a:rPr lang="fr-CM" sz="1200" kern="1200" baseline="0" dirty="0" err="1" smtClean="0">
                <a:solidFill>
                  <a:schemeClr val="tx1"/>
                </a:solidFill>
                <a:effectLst/>
                <a:latin typeface="+mn-lt"/>
                <a:ea typeface="+mn-ea"/>
                <a:cs typeface="+mn-cs"/>
              </a:rPr>
              <a:t>is</a:t>
            </a:r>
            <a:r>
              <a:rPr lang="fr-CM" sz="1200" kern="1200" baseline="0" dirty="0" smtClean="0">
                <a:solidFill>
                  <a:schemeClr val="tx1"/>
                </a:solidFill>
                <a:effectLst/>
                <a:latin typeface="+mn-lt"/>
                <a:ea typeface="+mn-ea"/>
                <a:cs typeface="+mn-cs"/>
              </a:rPr>
              <a:t> DRC </a:t>
            </a:r>
            <a:r>
              <a:rPr lang="fr-CM" sz="1200" kern="1200" baseline="0" dirty="0" err="1" smtClean="0">
                <a:solidFill>
                  <a:schemeClr val="tx1"/>
                </a:solidFill>
                <a:effectLst/>
                <a:latin typeface="+mn-lt"/>
                <a:ea typeface="+mn-ea"/>
                <a:cs typeface="+mn-cs"/>
              </a:rPr>
              <a:t>doing</a:t>
            </a:r>
            <a:r>
              <a:rPr lang="fr-CM" sz="1200" kern="1200" baseline="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fr-CM"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Maximizing the maternal health and infant HIV-free survival benefits of PMTCT requires high uptake of antiretroviral (80%</a:t>
            </a:r>
            <a:r>
              <a:rPr lang="en-US" sz="1200" kern="1200" baseline="0" dirty="0" smtClean="0">
                <a:solidFill>
                  <a:schemeClr val="tx1"/>
                </a:solidFill>
                <a:effectLst/>
                <a:latin typeface="+mn-lt"/>
                <a:ea typeface="+mn-ea"/>
                <a:cs typeface="+mn-cs"/>
              </a:rPr>
              <a:t> with option B/B+ and more for Option A, but as you can see from this chart in DRC in 2013, just over 40% of HIV pregnant women received ARV for their own health or for PMTCT</a:t>
            </a:r>
            <a:endParaRPr lang="fr-CM"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2D26399-1704-4A85-ABFB-E70101CEF5DF}" type="slidenum">
              <a:rPr lang="en-US" smtClean="0"/>
              <a:t>3</a:t>
            </a:fld>
            <a:endParaRPr lang="en-US"/>
          </a:p>
        </p:txBody>
      </p:sp>
    </p:spTree>
    <p:extLst>
      <p:ext uri="{BB962C8B-B14F-4D97-AF65-F5344CB8AC3E}">
        <p14:creationId xmlns:p14="http://schemas.microsoft.com/office/powerpoint/2010/main" val="2410594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Maximizing the maternal health and infant HIV-free survival benefits of PMTCT requires high adherence to a continuum of services referred to as the PMTCT cascade. But as the</a:t>
            </a:r>
            <a:r>
              <a:rPr lang="en-US" sz="1200" kern="1200" baseline="0" dirty="0" smtClean="0">
                <a:solidFill>
                  <a:schemeClr val="tx1"/>
                </a:solidFill>
                <a:effectLst/>
                <a:latin typeface="+mn-lt"/>
                <a:ea typeface="+mn-ea"/>
                <a:cs typeface="+mn-cs"/>
              </a:rPr>
              <a:t> data on this figure illustrate, the acceptance of HIV testing is relatively high in Kinshasa, over a quarter of women register late at ANC, and for various reasons, just about half are initiated on ARV before delivery, and just 2/3 of children born to those mothers who are documented to have given birth are seen at six months. Thus the need for novel strategies to improve uptake and retention of PMTCT services</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2D26399-1704-4A85-ABFB-E70101CEF5DF}" type="slidenum">
              <a:rPr lang="en-US" smtClean="0"/>
              <a:t>4</a:t>
            </a:fld>
            <a:endParaRPr lang="en-US"/>
          </a:p>
        </p:txBody>
      </p:sp>
    </p:spTree>
    <p:extLst>
      <p:ext uri="{BB962C8B-B14F-4D97-AF65-F5344CB8AC3E}">
        <p14:creationId xmlns:p14="http://schemas.microsoft.com/office/powerpoint/2010/main" val="1711474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study was design to evaluate whether provision of small and increasing cash incentive, on the condition that participant attend clinics visits and accept available HIV services will improve uptake and adhere to PMTCT through six week postpartum </a:t>
            </a:r>
          </a:p>
          <a:p>
            <a:endParaRPr lang="en-US" baseline="0" dirty="0" smtClean="0"/>
          </a:p>
          <a:p>
            <a:r>
              <a:rPr lang="en-US" baseline="0" dirty="0" smtClean="0"/>
              <a:t>The study was conducted in Kinshasa, DRC</a:t>
            </a:r>
          </a:p>
          <a:p>
            <a:r>
              <a:rPr lang="en-US" baseline="0" dirty="0" smtClean="0"/>
              <a:t>Participants were </a:t>
            </a:r>
            <a:r>
              <a:rPr lang="en-US" baseline="0" dirty="0" err="1" smtClean="0"/>
              <a:t>elibible</a:t>
            </a:r>
            <a:r>
              <a:rPr lang="en-US" baseline="0" dirty="0" smtClean="0"/>
              <a:t> if they were; &lt; 32 weeks pregnant, newly diagnosed with HIV and intend to stay in Kinshasa through six week post partum</a:t>
            </a:r>
          </a:p>
        </p:txBody>
      </p:sp>
      <p:sp>
        <p:nvSpPr>
          <p:cNvPr id="4" name="Slide Number Placeholder 3"/>
          <p:cNvSpPr>
            <a:spLocks noGrp="1"/>
          </p:cNvSpPr>
          <p:nvPr>
            <p:ph type="sldNum" sz="quarter" idx="10"/>
          </p:nvPr>
        </p:nvSpPr>
        <p:spPr/>
        <p:txBody>
          <a:bodyPr/>
          <a:lstStyle/>
          <a:p>
            <a:fld id="{D2D26399-1704-4A85-ABFB-E70101CEF5DF}" type="slidenum">
              <a:rPr lang="en-US" smtClean="0"/>
              <a:t>5</a:t>
            </a:fld>
            <a:endParaRPr lang="en-US"/>
          </a:p>
        </p:txBody>
      </p:sp>
    </p:spTree>
    <p:extLst>
      <p:ext uri="{BB962C8B-B14F-4D97-AF65-F5344CB8AC3E}">
        <p14:creationId xmlns:p14="http://schemas.microsoft.com/office/powerpoint/2010/main" val="1348003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err="1" smtClean="0">
                <a:solidFill>
                  <a:schemeClr val="tx1"/>
                </a:solidFill>
                <a:effectLst/>
                <a:latin typeface="+mn-lt"/>
                <a:ea typeface="+mn-ea"/>
                <a:cs typeface="+mn-cs"/>
              </a:rPr>
              <a:t>Following</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randomization</a:t>
            </a:r>
            <a:r>
              <a:rPr lang="fr-FR" sz="1200" kern="1200" dirty="0" smtClean="0">
                <a:solidFill>
                  <a:schemeClr val="tx1"/>
                </a:solidFill>
                <a:effectLst/>
                <a:latin typeface="+mn-lt"/>
                <a:ea typeface="+mn-ea"/>
                <a:cs typeface="+mn-cs"/>
              </a:rPr>
              <a:t>, participants</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received</a:t>
            </a:r>
            <a:r>
              <a:rPr lang="fr-FR" sz="1200" kern="1200" baseline="0" dirty="0" smtClean="0">
                <a:solidFill>
                  <a:schemeClr val="tx1"/>
                </a:solidFill>
                <a:effectLst/>
                <a:latin typeface="+mn-lt"/>
                <a:ea typeface="+mn-ea"/>
                <a:cs typeface="+mn-cs"/>
              </a:rPr>
              <a:t> $5 at </a:t>
            </a:r>
            <a:r>
              <a:rPr lang="fr-FR" sz="1200" kern="1200" baseline="0" dirty="0" err="1" smtClean="0">
                <a:solidFill>
                  <a:schemeClr val="tx1"/>
                </a:solidFill>
                <a:effectLst/>
                <a:latin typeface="+mn-lt"/>
                <a:ea typeface="+mn-ea"/>
                <a:cs typeface="+mn-cs"/>
              </a:rPr>
              <a:t>their</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next</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visit</a:t>
            </a:r>
            <a:r>
              <a:rPr lang="fr-FR" sz="1200" kern="1200" baseline="0" dirty="0" smtClean="0">
                <a:solidFill>
                  <a:schemeClr val="tx1"/>
                </a:solidFill>
                <a:effectLst/>
                <a:latin typeface="+mn-lt"/>
                <a:ea typeface="+mn-ea"/>
                <a:cs typeface="+mn-cs"/>
              </a:rPr>
              <a:t>, and at </a:t>
            </a:r>
            <a:r>
              <a:rPr lang="fr-FR" sz="1200" kern="1200" baseline="0" dirty="0" err="1" smtClean="0">
                <a:solidFill>
                  <a:schemeClr val="tx1"/>
                </a:solidFill>
                <a:effectLst/>
                <a:latin typeface="+mn-lt"/>
                <a:ea typeface="+mn-ea"/>
                <a:cs typeface="+mn-cs"/>
              </a:rPr>
              <a:t>each</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subsequent</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visit</a:t>
            </a:r>
            <a:r>
              <a:rPr lang="fr-FR" sz="1200" kern="1200" baseline="0" dirty="0" smtClean="0">
                <a:solidFill>
                  <a:schemeClr val="tx1"/>
                </a:solidFill>
                <a:effectLst/>
                <a:latin typeface="+mn-lt"/>
                <a:ea typeface="+mn-ea"/>
                <a:cs typeface="+mn-cs"/>
              </a:rPr>
              <a:t>, if </a:t>
            </a:r>
            <a:r>
              <a:rPr lang="fr-FR" sz="1200" kern="1200" baseline="0" dirty="0" err="1" smtClean="0">
                <a:solidFill>
                  <a:schemeClr val="tx1"/>
                </a:solidFill>
                <a:effectLst/>
                <a:latin typeface="+mn-lt"/>
                <a:ea typeface="+mn-ea"/>
                <a:cs typeface="+mn-cs"/>
              </a:rPr>
              <a:t>they</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adhered</a:t>
            </a:r>
            <a:r>
              <a:rPr lang="fr-FR" sz="1200" kern="1200" baseline="0" dirty="0" smtClean="0">
                <a:solidFill>
                  <a:schemeClr val="tx1"/>
                </a:solidFill>
                <a:effectLst/>
                <a:latin typeface="+mn-lt"/>
                <a:ea typeface="+mn-ea"/>
                <a:cs typeface="+mn-cs"/>
              </a:rPr>
              <a:t> to </a:t>
            </a:r>
            <a:r>
              <a:rPr lang="fr-FR" sz="1200" kern="1200" baseline="0" dirty="0" err="1" smtClean="0">
                <a:solidFill>
                  <a:schemeClr val="tx1"/>
                </a:solidFill>
                <a:effectLst/>
                <a:latin typeface="+mn-lt"/>
                <a:ea typeface="+mn-ea"/>
                <a:cs typeface="+mn-cs"/>
              </a:rPr>
              <a:t>conditionalities</a:t>
            </a:r>
            <a:r>
              <a:rPr lang="fr-FR" sz="1200" kern="1200" baseline="0" dirty="0" smtClean="0">
                <a:solidFill>
                  <a:schemeClr val="tx1"/>
                </a:solidFill>
                <a:effectLst/>
                <a:latin typeface="+mn-lt"/>
                <a:ea typeface="+mn-ea"/>
                <a:cs typeface="+mn-cs"/>
              </a:rPr>
              <a:t>, $1 </a:t>
            </a:r>
            <a:r>
              <a:rPr lang="fr-FR" sz="1200" kern="1200" baseline="0" dirty="0" err="1" smtClean="0">
                <a:solidFill>
                  <a:schemeClr val="tx1"/>
                </a:solidFill>
                <a:effectLst/>
                <a:latin typeface="+mn-lt"/>
                <a:ea typeface="+mn-ea"/>
                <a:cs typeface="+mn-cs"/>
              </a:rPr>
              <a:t>was</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added</a:t>
            </a:r>
            <a:r>
              <a:rPr lang="fr-FR" sz="1200" kern="1200" baseline="0" dirty="0" smtClean="0">
                <a:solidFill>
                  <a:schemeClr val="tx1"/>
                </a:solidFill>
                <a:effectLst/>
                <a:latin typeface="+mn-lt"/>
                <a:ea typeface="+mn-ea"/>
                <a:cs typeface="+mn-cs"/>
              </a:rPr>
              <a:t> to the </a:t>
            </a:r>
            <a:r>
              <a:rPr lang="fr-FR" sz="1200" kern="1200" baseline="0" dirty="0" err="1" smtClean="0">
                <a:solidFill>
                  <a:schemeClr val="tx1"/>
                </a:solidFill>
                <a:effectLst/>
                <a:latin typeface="+mn-lt"/>
                <a:ea typeface="+mn-ea"/>
                <a:cs typeface="+mn-cs"/>
              </a:rPr>
              <a:t>amount</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paid</a:t>
            </a:r>
            <a:r>
              <a:rPr lang="fr-FR" sz="1200" kern="1200" baseline="0" dirty="0" smtClean="0">
                <a:solidFill>
                  <a:schemeClr val="tx1"/>
                </a:solidFill>
                <a:effectLst/>
                <a:latin typeface="+mn-lt"/>
                <a:ea typeface="+mn-ea"/>
                <a:cs typeface="+mn-cs"/>
              </a:rPr>
              <a:t> at the last </a:t>
            </a:r>
            <a:r>
              <a:rPr lang="fr-FR" sz="1200" kern="1200" baseline="0" dirty="0" err="1" smtClean="0">
                <a:solidFill>
                  <a:schemeClr val="tx1"/>
                </a:solidFill>
                <a:effectLst/>
                <a:latin typeface="+mn-lt"/>
                <a:ea typeface="+mn-ea"/>
                <a:cs typeface="+mn-cs"/>
              </a:rPr>
              <a:t>visit</a:t>
            </a:r>
            <a:r>
              <a:rPr lang="fr-FR" sz="1200" kern="1200" baseline="0" dirty="0" smtClean="0">
                <a:solidFill>
                  <a:schemeClr val="tx1"/>
                </a:solidFill>
                <a:effectLst/>
                <a:latin typeface="+mn-lt"/>
                <a:ea typeface="+mn-ea"/>
                <a:cs typeface="+mn-cs"/>
              </a:rPr>
              <a:t>. If </a:t>
            </a:r>
            <a:r>
              <a:rPr lang="fr-FR" sz="1200" kern="1200" baseline="0" dirty="0" err="1" smtClean="0">
                <a:solidFill>
                  <a:schemeClr val="tx1"/>
                </a:solidFill>
                <a:effectLst/>
                <a:latin typeface="+mn-lt"/>
                <a:ea typeface="+mn-ea"/>
                <a:cs typeface="+mn-cs"/>
              </a:rPr>
              <a:t>they</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did</a:t>
            </a:r>
            <a:r>
              <a:rPr lang="fr-FR" sz="1200" kern="1200" baseline="0" dirty="0" smtClean="0">
                <a:solidFill>
                  <a:schemeClr val="tx1"/>
                </a:solidFill>
                <a:effectLst/>
                <a:latin typeface="+mn-lt"/>
                <a:ea typeface="+mn-ea"/>
                <a:cs typeface="+mn-cs"/>
              </a:rPr>
              <a:t> not </a:t>
            </a:r>
            <a:r>
              <a:rPr lang="fr-FR" sz="1200" kern="1200" baseline="0" dirty="0" err="1" smtClean="0">
                <a:solidFill>
                  <a:schemeClr val="tx1"/>
                </a:solidFill>
                <a:effectLst/>
                <a:latin typeface="+mn-lt"/>
                <a:ea typeface="+mn-ea"/>
                <a:cs typeface="+mn-cs"/>
              </a:rPr>
              <a:t>adhere</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they</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were</a:t>
            </a:r>
            <a:r>
              <a:rPr lang="fr-FR" sz="1200" kern="1200" baseline="0" dirty="0" smtClean="0">
                <a:solidFill>
                  <a:schemeClr val="tx1"/>
                </a:solidFill>
                <a:effectLst/>
                <a:latin typeface="+mn-lt"/>
                <a:ea typeface="+mn-ea"/>
                <a:cs typeface="+mn-cs"/>
              </a:rPr>
              <a:t>  »reset » and </a:t>
            </a:r>
            <a:r>
              <a:rPr lang="fr-FR" sz="1200" kern="1200" baseline="0" dirty="0" err="1" smtClean="0">
                <a:solidFill>
                  <a:schemeClr val="tx1"/>
                </a:solidFill>
                <a:effectLst/>
                <a:latin typeface="+mn-lt"/>
                <a:ea typeface="+mn-ea"/>
                <a:cs typeface="+mn-cs"/>
              </a:rPr>
              <a:t>received</a:t>
            </a:r>
            <a:r>
              <a:rPr lang="fr-FR" sz="1200" kern="1200" baseline="0" dirty="0" smtClean="0">
                <a:solidFill>
                  <a:schemeClr val="tx1"/>
                </a:solidFill>
                <a:effectLst/>
                <a:latin typeface="+mn-lt"/>
                <a:ea typeface="+mn-ea"/>
                <a:cs typeface="+mn-cs"/>
              </a:rPr>
              <a:t> the initial </a:t>
            </a:r>
            <a:r>
              <a:rPr lang="fr-FR" sz="1200" kern="1200" baseline="0" dirty="0" err="1" smtClean="0">
                <a:solidFill>
                  <a:schemeClr val="tx1"/>
                </a:solidFill>
                <a:effectLst/>
                <a:latin typeface="+mn-lt"/>
                <a:ea typeface="+mn-ea"/>
                <a:cs typeface="+mn-cs"/>
              </a:rPr>
              <a:t>amount</a:t>
            </a:r>
            <a:r>
              <a:rPr lang="fr-FR" sz="1200" kern="1200" baseline="0" dirty="0" smtClean="0">
                <a:solidFill>
                  <a:schemeClr val="tx1"/>
                </a:solidFill>
                <a:effectLst/>
                <a:latin typeface="+mn-lt"/>
                <a:ea typeface="+mn-ea"/>
                <a:cs typeface="+mn-cs"/>
              </a:rPr>
              <a:t> of $5 at </a:t>
            </a:r>
            <a:r>
              <a:rPr lang="fr-FR" sz="1200" kern="1200" baseline="0" dirty="0" err="1" smtClean="0">
                <a:solidFill>
                  <a:schemeClr val="tx1"/>
                </a:solidFill>
                <a:effectLst/>
                <a:latin typeface="+mn-lt"/>
                <a:ea typeface="+mn-ea"/>
                <a:cs typeface="+mn-cs"/>
              </a:rPr>
              <a:t>their</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next</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visit</a:t>
            </a:r>
            <a:r>
              <a:rPr lang="fr-FR" sz="1200" kern="1200" baseline="0" dirty="0" smtClean="0">
                <a:solidFill>
                  <a:schemeClr val="tx1"/>
                </a:solidFill>
                <a:effectLst/>
                <a:latin typeface="+mn-lt"/>
                <a:ea typeface="+mn-ea"/>
                <a:cs typeface="+mn-cs"/>
              </a:rPr>
              <a:t>, if </a:t>
            </a:r>
            <a:r>
              <a:rPr lang="fr-FR" sz="1200" kern="1200" baseline="0" dirty="0" err="1" smtClean="0">
                <a:solidFill>
                  <a:schemeClr val="tx1"/>
                </a:solidFill>
                <a:effectLst/>
                <a:latin typeface="+mn-lt"/>
                <a:ea typeface="+mn-ea"/>
                <a:cs typeface="+mn-cs"/>
              </a:rPr>
              <a:t>they</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were</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adherent</a:t>
            </a:r>
            <a:r>
              <a:rPr lang="fr-FR" sz="1200" kern="1200" baseline="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D2D26399-1704-4A85-ABFB-E70101CEF5DF}" type="slidenum">
              <a:rPr lang="en-US" smtClean="0"/>
              <a:t>6</a:t>
            </a:fld>
            <a:endParaRPr lang="en-US"/>
          </a:p>
        </p:txBody>
      </p:sp>
    </p:spTree>
    <p:extLst>
      <p:ext uri="{BB962C8B-B14F-4D97-AF65-F5344CB8AC3E}">
        <p14:creationId xmlns:p14="http://schemas.microsoft.com/office/powerpoint/2010/main" val="3108004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Between April 2013 and August 2014, 612 potential participants were identified, 545 were screened, and 433 were enrolled and randomized. </a:t>
            </a:r>
            <a:endParaRPr lang="en-US" dirty="0"/>
          </a:p>
        </p:txBody>
      </p:sp>
      <p:sp>
        <p:nvSpPr>
          <p:cNvPr id="4" name="Slide Number Placeholder 3"/>
          <p:cNvSpPr>
            <a:spLocks noGrp="1"/>
          </p:cNvSpPr>
          <p:nvPr>
            <p:ph type="sldNum" sz="quarter" idx="10"/>
          </p:nvPr>
        </p:nvSpPr>
        <p:spPr/>
        <p:txBody>
          <a:bodyPr/>
          <a:lstStyle/>
          <a:p>
            <a:fld id="{D2D26399-1704-4A85-ABFB-E70101CEF5DF}" type="slidenum">
              <a:rPr lang="en-US" smtClean="0"/>
              <a:t>7</a:t>
            </a:fld>
            <a:endParaRPr lang="en-US"/>
          </a:p>
        </p:txBody>
      </p:sp>
    </p:spTree>
    <p:extLst>
      <p:ext uri="{BB962C8B-B14F-4D97-AF65-F5344CB8AC3E}">
        <p14:creationId xmlns:p14="http://schemas.microsoft.com/office/powerpoint/2010/main" val="23890201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At six weeks post-partum, 19% of participants in the intervention</a:t>
            </a:r>
            <a:r>
              <a:rPr lang="en-US" sz="1200" kern="1200" baseline="0" dirty="0" smtClean="0">
                <a:solidFill>
                  <a:schemeClr val="tx1"/>
                </a:solidFill>
                <a:effectLst/>
                <a:latin typeface="+mn-lt"/>
                <a:ea typeface="+mn-ea"/>
                <a:cs typeface="+mn-cs"/>
              </a:rPr>
              <a:t> group and 28%</a:t>
            </a:r>
            <a:r>
              <a:rPr lang="en-US" sz="1200" kern="1200" dirty="0" smtClean="0">
                <a:solidFill>
                  <a:schemeClr val="tx1"/>
                </a:solidFill>
                <a:effectLst/>
                <a:latin typeface="+mn-lt"/>
                <a:ea typeface="+mn-ea"/>
                <a:cs typeface="+mn-cs"/>
              </a:rPr>
              <a:t> in the</a:t>
            </a:r>
            <a:r>
              <a:rPr lang="en-US" sz="1200" kern="1200" baseline="0" dirty="0" smtClean="0">
                <a:solidFill>
                  <a:schemeClr val="tx1"/>
                </a:solidFill>
                <a:effectLst/>
                <a:latin typeface="+mn-lt"/>
                <a:ea typeface="+mn-ea"/>
                <a:cs typeface="+mn-cs"/>
              </a:rPr>
              <a:t> control group were </a:t>
            </a:r>
            <a:r>
              <a:rPr lang="en-US" sz="1200" kern="1200" dirty="0" smtClean="0">
                <a:solidFill>
                  <a:schemeClr val="tx1"/>
                </a:solidFill>
                <a:effectLst/>
                <a:latin typeface="+mn-lt"/>
                <a:ea typeface="+mn-ea"/>
                <a:cs typeface="+mn-cs"/>
              </a:rPr>
              <a:t>no longer in care (PR 0.70; 95%CI</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0.50-0.99). The proportion of participants who attended all clinic visits and accepted proposed services was higher in the intervention group than the control group (68.5% vs. 52.1%; PR 1.32; 95% CI 1.13-1.54).</a:t>
            </a:r>
            <a:endParaRPr lang="en-US" dirty="0" smtClean="0"/>
          </a:p>
          <a:p>
            <a:endParaRPr lang="en-US" dirty="0"/>
          </a:p>
        </p:txBody>
      </p:sp>
      <p:sp>
        <p:nvSpPr>
          <p:cNvPr id="4" name="Slide Number Placeholder 3"/>
          <p:cNvSpPr>
            <a:spLocks noGrp="1"/>
          </p:cNvSpPr>
          <p:nvPr>
            <p:ph type="sldNum" sz="quarter" idx="10"/>
          </p:nvPr>
        </p:nvSpPr>
        <p:spPr/>
        <p:txBody>
          <a:bodyPr/>
          <a:lstStyle/>
          <a:p>
            <a:fld id="{D2D26399-1704-4A85-ABFB-E70101CEF5DF}" type="slidenum">
              <a:rPr lang="en-US" smtClean="0"/>
              <a:t>8</a:t>
            </a:fld>
            <a:endParaRPr lang="en-US"/>
          </a:p>
        </p:txBody>
      </p:sp>
    </p:spTree>
    <p:extLst>
      <p:ext uri="{BB962C8B-B14F-4D97-AF65-F5344CB8AC3E}">
        <p14:creationId xmlns:p14="http://schemas.microsoft.com/office/powerpoint/2010/main" val="1179676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Similarly, the intervention group had lower LTFU than the control group 5.6% vs. 10.7% at delivery</a:t>
            </a:r>
            <a:r>
              <a:rPr lang="en-US" sz="1200" kern="1200" baseline="0" dirty="0" smtClean="0">
                <a:solidFill>
                  <a:schemeClr val="tx1"/>
                </a:solidFill>
                <a:effectLst/>
                <a:latin typeface="+mn-lt"/>
                <a:ea typeface="+mn-ea"/>
                <a:cs typeface="+mn-cs"/>
              </a:rPr>
              <a:t> and 11.1% vs </a:t>
            </a:r>
            <a:r>
              <a:rPr lang="en-US" sz="1200" kern="1200" dirty="0" smtClean="0">
                <a:solidFill>
                  <a:schemeClr val="tx1"/>
                </a:solidFill>
                <a:effectLst/>
                <a:latin typeface="+mn-lt"/>
                <a:ea typeface="+mn-ea"/>
                <a:cs typeface="+mn-cs"/>
              </a:rPr>
              <a:t>20.3% at six weeks PP;  (RR 0.53; 95% CI 0.33, 0.84).</a:t>
            </a:r>
            <a:endParaRPr lang="en-US" dirty="0"/>
          </a:p>
        </p:txBody>
      </p:sp>
      <p:sp>
        <p:nvSpPr>
          <p:cNvPr id="4" name="Slide Number Placeholder 3"/>
          <p:cNvSpPr>
            <a:spLocks noGrp="1"/>
          </p:cNvSpPr>
          <p:nvPr>
            <p:ph type="sldNum" sz="quarter" idx="10"/>
          </p:nvPr>
        </p:nvSpPr>
        <p:spPr/>
        <p:txBody>
          <a:bodyPr/>
          <a:lstStyle/>
          <a:p>
            <a:fld id="{D2D26399-1704-4A85-ABFB-E70101CEF5DF}" type="slidenum">
              <a:rPr lang="en-US" smtClean="0"/>
              <a:t>9</a:t>
            </a:fld>
            <a:endParaRPr lang="en-US"/>
          </a:p>
        </p:txBody>
      </p:sp>
    </p:spTree>
    <p:extLst>
      <p:ext uri="{BB962C8B-B14F-4D97-AF65-F5344CB8AC3E}">
        <p14:creationId xmlns:p14="http://schemas.microsoft.com/office/powerpoint/2010/main" val="2774422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533400" y="2743200"/>
            <a:ext cx="8229600" cy="1157288"/>
          </a:xfrm>
          <a:prstGeom prst="rect">
            <a:avLst/>
          </a:prstGeom>
        </p:spPr>
        <p:txBody>
          <a:bodyPr/>
          <a:lstStyle>
            <a:lvl1pPr>
              <a:defRPr sz="4800" b="1" cap="all" baseline="0">
                <a:solidFill>
                  <a:schemeClr val="bg1"/>
                </a:solidFill>
                <a:latin typeface="Arial" pitchFamily="34" charset="0"/>
                <a:cs typeface="Arial" pitchFamily="34" charset="0"/>
              </a:defRPr>
            </a:lvl1pPr>
          </a:lstStyle>
          <a:p>
            <a:r>
              <a:rPr lang="en-US" dirty="0" smtClean="0"/>
              <a:t>Title here</a:t>
            </a:r>
            <a:endParaRPr lang="en-US" dirty="0"/>
          </a:p>
        </p:txBody>
      </p:sp>
      <p:sp>
        <p:nvSpPr>
          <p:cNvPr id="10" name="Content Placeholder 2"/>
          <p:cNvSpPr>
            <a:spLocks noGrp="1"/>
          </p:cNvSpPr>
          <p:nvPr>
            <p:ph idx="1" hasCustomPrompt="1"/>
          </p:nvPr>
        </p:nvSpPr>
        <p:spPr>
          <a:xfrm>
            <a:off x="533400" y="4267200"/>
            <a:ext cx="8229600" cy="1219200"/>
          </a:xfrm>
          <a:prstGeom prst="rect">
            <a:avLst/>
          </a:prstGeom>
        </p:spPr>
        <p:txBody>
          <a:bodyPr/>
          <a:lstStyle>
            <a:lvl1pPr marL="0" indent="0" algn="ctr">
              <a:buNone/>
              <a:defRPr sz="3600">
                <a:solidFill>
                  <a:schemeClr val="bg1"/>
                </a:solidFill>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Subtitle</a:t>
            </a:r>
          </a:p>
        </p:txBody>
      </p:sp>
    </p:spTree>
    <p:extLst>
      <p:ext uri="{BB962C8B-B14F-4D97-AF65-F5344CB8AC3E}">
        <p14:creationId xmlns:p14="http://schemas.microsoft.com/office/powerpoint/2010/main" val="180571019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00112"/>
            <a:ext cx="8229600" cy="852488"/>
          </a:xfrm>
          <a:prstGeom prst="rect">
            <a:avLst/>
          </a:prstGeom>
        </p:spPr>
        <p:txBody>
          <a:bodyPr/>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905000"/>
            <a:ext cx="8229600" cy="4572000"/>
          </a:xfrm>
          <a:prstGeom prst="rect">
            <a:avLst/>
          </a:prstGeo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p:nvPr userDrawn="1"/>
        </p:nvSpPr>
        <p:spPr>
          <a:xfrm>
            <a:off x="0" y="0"/>
            <a:ext cx="9144000" cy="685800"/>
          </a:xfrm>
          <a:prstGeom prst="rect">
            <a:avLst/>
          </a:prstGeom>
          <a:solidFill>
            <a:srgbClr val="BB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214313"/>
            <a:ext cx="2971800" cy="1114425"/>
          </a:xfrm>
          <a:prstGeom prst="rect">
            <a:avLst/>
          </a:prstGeom>
        </p:spPr>
      </p:pic>
    </p:spTree>
    <p:extLst>
      <p:ext uri="{BB962C8B-B14F-4D97-AF65-F5344CB8AC3E}">
        <p14:creationId xmlns:p14="http://schemas.microsoft.com/office/powerpoint/2010/main" val="42604281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0" y="2514600"/>
            <a:ext cx="9144000" cy="3200400"/>
          </a:xfrm>
          <a:prstGeom prst="rect">
            <a:avLst/>
          </a:prstGeom>
          <a:solidFill>
            <a:srgbClr val="BB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4800" y="228600"/>
            <a:ext cx="3657600" cy="711200"/>
          </a:xfrm>
          <a:prstGeom prst="rect">
            <a:avLst/>
          </a:prstGeom>
        </p:spPr>
      </p:pic>
    </p:spTree>
    <p:extLst>
      <p:ext uri="{BB962C8B-B14F-4D97-AF65-F5344CB8AC3E}">
        <p14:creationId xmlns:p14="http://schemas.microsoft.com/office/powerpoint/2010/main" val="3406627022"/>
      </p:ext>
    </p:extLst>
  </p:cSld>
  <p:clrMap bg1="lt1" tx1="dk1" bg2="lt2" tx2="dk2" accent1="accent1" accent2="accent2" accent3="accent3" accent4="accent4" accent5="accent5" accent6="accent6" hlink="hlink" folHlink="folHlink"/>
  <p:sldLayoutIdLst>
    <p:sldLayoutId id="2147483649"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981200"/>
            <a:ext cx="8229600" cy="4419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8"/>
          <p:cNvSpPr/>
          <p:nvPr userDrawn="1"/>
        </p:nvSpPr>
        <p:spPr>
          <a:xfrm>
            <a:off x="0" y="0"/>
            <a:ext cx="9144000" cy="685800"/>
          </a:xfrm>
          <a:prstGeom prst="rect">
            <a:avLst/>
          </a:prstGeom>
          <a:solidFill>
            <a:srgbClr val="BB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8600" y="-214313"/>
            <a:ext cx="2971800" cy="1114425"/>
          </a:xfrm>
          <a:prstGeom prst="rect">
            <a:avLst/>
          </a:prstGeom>
        </p:spPr>
      </p:pic>
    </p:spTree>
    <p:extLst>
      <p:ext uri="{BB962C8B-B14F-4D97-AF65-F5344CB8AC3E}">
        <p14:creationId xmlns:p14="http://schemas.microsoft.com/office/powerpoint/2010/main" val="1703195413"/>
      </p:ext>
    </p:extLst>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txStyles>
    <p:titleStyle>
      <a:lvl1pPr algn="ctr" defTabSz="914400" rtl="0" eaLnBrk="1" latinLnBrk="0" hangingPunct="1">
        <a:spcBef>
          <a:spcPct val="0"/>
        </a:spcBef>
        <a:buNone/>
        <a:defRPr sz="360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jpe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5295183" y="5715000"/>
            <a:ext cx="1198100" cy="1198100"/>
          </a:xfrm>
          <a:prstGeom prst="rect">
            <a:avLst/>
          </a:prstGeom>
        </p:spPr>
      </p:pic>
      <p:sp>
        <p:nvSpPr>
          <p:cNvPr id="4" name="Rectangle 3"/>
          <p:cNvSpPr/>
          <p:nvPr/>
        </p:nvSpPr>
        <p:spPr>
          <a:xfrm>
            <a:off x="0" y="2286000"/>
            <a:ext cx="9144000" cy="1752600"/>
          </a:xfrm>
          <a:prstGeom prst="rect">
            <a:avLst/>
          </a:prstGeom>
          <a:solidFill>
            <a:srgbClr val="BB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33400" y="2362200"/>
            <a:ext cx="8153400" cy="1524000"/>
          </a:xfrm>
          <a:prstGeom prst="rect">
            <a:avLst/>
          </a:prstGeom>
        </p:spPr>
        <p:txBody>
          <a:bodyPr>
            <a:noAutofit/>
          </a:bodyPr>
          <a:lstStyle/>
          <a:p>
            <a:r>
              <a:rPr lang="en-US" sz="2400" dirty="0"/>
              <a:t>Effectiveness of conditional cash transfers to increase retention in care and adherence to PMTCT services: A randomized controlled trial</a:t>
            </a:r>
            <a:endParaRPr lang="en-US" sz="2400" b="1" cap="all" dirty="0">
              <a:solidFill>
                <a:schemeClr val="bg1"/>
              </a:solidFill>
            </a:endParaRPr>
          </a:p>
        </p:txBody>
      </p:sp>
      <p:sp>
        <p:nvSpPr>
          <p:cNvPr id="3" name="Subtitle 2"/>
          <p:cNvSpPr>
            <a:spLocks noGrp="1"/>
          </p:cNvSpPr>
          <p:nvPr>
            <p:ph type="subTitle" idx="4294967295"/>
          </p:nvPr>
        </p:nvSpPr>
        <p:spPr>
          <a:xfrm>
            <a:off x="914400" y="4419600"/>
            <a:ext cx="7772400" cy="1295400"/>
          </a:xfrm>
          <a:prstGeom prst="rect">
            <a:avLst/>
          </a:prstGeom>
        </p:spPr>
        <p:txBody>
          <a:bodyPr/>
          <a:lstStyle/>
          <a:p>
            <a:pPr marL="0" indent="0" algn="ctr">
              <a:buNone/>
            </a:pPr>
            <a:r>
              <a:rPr lang="en-US" sz="2400" u="sng" dirty="0"/>
              <a:t>M. </a:t>
            </a:r>
            <a:r>
              <a:rPr lang="en-US" sz="2400" u="sng" dirty="0" smtClean="0"/>
              <a:t>Yotebieng</a:t>
            </a:r>
            <a:r>
              <a:rPr lang="en-US" sz="2400" dirty="0" smtClean="0"/>
              <a:t>, </a:t>
            </a:r>
            <a:r>
              <a:rPr lang="en-US" sz="2400" dirty="0"/>
              <a:t>H. </a:t>
            </a:r>
            <a:r>
              <a:rPr lang="en-US" sz="2400" dirty="0" smtClean="0"/>
              <a:t>Thirumurthy, </a:t>
            </a:r>
            <a:r>
              <a:rPr lang="en-US" sz="2400" dirty="0"/>
              <a:t>K.E. </a:t>
            </a:r>
            <a:r>
              <a:rPr lang="en-US" sz="2400" dirty="0" smtClean="0"/>
              <a:t>Moracco, </a:t>
            </a:r>
            <a:r>
              <a:rPr lang="en-US" sz="2400" dirty="0"/>
              <a:t>B. </a:t>
            </a:r>
            <a:r>
              <a:rPr lang="en-US" sz="2400" dirty="0" smtClean="0"/>
              <a:t>Kawende, </a:t>
            </a:r>
            <a:r>
              <a:rPr lang="en-US" sz="2400" dirty="0"/>
              <a:t>J.L. </a:t>
            </a:r>
            <a:r>
              <a:rPr lang="en-US" sz="2400" dirty="0" smtClean="0"/>
              <a:t>Chalachala, </a:t>
            </a:r>
            <a:r>
              <a:rPr lang="en-US" sz="2400" dirty="0"/>
              <a:t>L.K. </a:t>
            </a:r>
            <a:r>
              <a:rPr lang="en-US" sz="2400" dirty="0" smtClean="0"/>
              <a:t>Wenzi, </a:t>
            </a:r>
            <a:r>
              <a:rPr lang="en-US" sz="2400" dirty="0"/>
              <a:t>N.L.R. </a:t>
            </a:r>
            <a:r>
              <a:rPr lang="en-US" sz="2400" dirty="0" smtClean="0"/>
              <a:t>Ravelomanana, </a:t>
            </a:r>
            <a:r>
              <a:rPr lang="en-US" sz="2400" dirty="0"/>
              <a:t>A. </a:t>
            </a:r>
            <a:r>
              <a:rPr lang="en-US" sz="2400" dirty="0" smtClean="0"/>
              <a:t>Edmonds, </a:t>
            </a:r>
            <a:r>
              <a:rPr lang="en-US" sz="2400" dirty="0"/>
              <a:t>D. </a:t>
            </a:r>
            <a:r>
              <a:rPr lang="en-US" sz="2400" dirty="0" smtClean="0"/>
              <a:t>Thompson, </a:t>
            </a:r>
            <a:r>
              <a:rPr lang="en-US" sz="2400" dirty="0"/>
              <a:t>E. </a:t>
            </a:r>
            <a:r>
              <a:rPr lang="en-US" sz="2400" dirty="0" smtClean="0"/>
              <a:t>Okitolonda, </a:t>
            </a:r>
            <a:r>
              <a:rPr lang="en-US" sz="2400" dirty="0"/>
              <a:t>F. </a:t>
            </a:r>
            <a:r>
              <a:rPr lang="en-US" sz="2400" dirty="0" smtClean="0"/>
              <a:t>Behets</a:t>
            </a:r>
            <a:endParaRPr lang="en-US" sz="2400" dirty="0"/>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4800" y="228600"/>
            <a:ext cx="3657600" cy="711200"/>
          </a:xfrm>
          <a:prstGeom prst="rect">
            <a:avLst/>
          </a:prstGeom>
        </p:spPr>
      </p:pic>
      <p:pic>
        <p:nvPicPr>
          <p:cNvPr id="6" name="Image 2" descr="H:\LOGOS UNC\logo ESP Nouveau.jpg"/>
          <p:cNvPicPr/>
          <p:nvPr/>
        </p:nvPicPr>
        <p:blipFill>
          <a:blip r:embed="rId5"/>
          <a:srcRect/>
          <a:stretch>
            <a:fillRect/>
          </a:stretch>
        </p:blipFill>
        <p:spPr bwMode="auto">
          <a:xfrm>
            <a:off x="7619999" y="76200"/>
            <a:ext cx="1222519" cy="1202558"/>
          </a:xfrm>
          <a:prstGeom prst="rect">
            <a:avLst/>
          </a:prstGeom>
          <a:noFill/>
          <a:ln w="9525">
            <a:noFill/>
            <a:miter lim="800000"/>
            <a:headEnd/>
            <a:tailEnd/>
          </a:ln>
        </p:spPr>
      </p:pic>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46608" y="260350"/>
            <a:ext cx="2743200" cy="6794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7"/>
          <a:stretch>
            <a:fillRect/>
          </a:stretch>
        </p:blipFill>
        <p:spPr>
          <a:xfrm>
            <a:off x="4143375" y="5776942"/>
            <a:ext cx="857250" cy="1038225"/>
          </a:xfrm>
          <a:prstGeom prst="rect">
            <a:avLst/>
          </a:prstGeom>
        </p:spPr>
      </p:pic>
      <p:sp>
        <p:nvSpPr>
          <p:cNvPr id="9" name="Rectangle 8"/>
          <p:cNvSpPr/>
          <p:nvPr/>
        </p:nvSpPr>
        <p:spPr>
          <a:xfrm>
            <a:off x="6493283" y="6096000"/>
            <a:ext cx="1737976" cy="400110"/>
          </a:xfrm>
          <a:prstGeom prst="rect">
            <a:avLst/>
          </a:prstGeom>
        </p:spPr>
        <p:txBody>
          <a:bodyPr wrap="none">
            <a:spAutoFit/>
          </a:bodyPr>
          <a:lstStyle/>
          <a:p>
            <a:r>
              <a:rPr lang="en-US" sz="2000" dirty="0"/>
              <a:t>R01 HD075171</a:t>
            </a:r>
          </a:p>
        </p:txBody>
      </p:sp>
    </p:spTree>
    <p:extLst>
      <p:ext uri="{BB962C8B-B14F-4D97-AF65-F5344CB8AC3E}">
        <p14:creationId xmlns:p14="http://schemas.microsoft.com/office/powerpoint/2010/main" val="23417494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52488"/>
          </a:xfrm>
        </p:spPr>
        <p:txBody>
          <a:bodyPr/>
          <a:lstStyle/>
          <a:p>
            <a:r>
              <a:rPr lang="en-US" sz="4000" dirty="0" smtClean="0"/>
              <a:t>Conclusions</a:t>
            </a:r>
            <a:endParaRPr lang="en-US" dirty="0"/>
          </a:p>
        </p:txBody>
      </p:sp>
      <p:sp>
        <p:nvSpPr>
          <p:cNvPr id="3" name="Content Placeholder 2"/>
          <p:cNvSpPr>
            <a:spLocks noGrp="1"/>
          </p:cNvSpPr>
          <p:nvPr>
            <p:ph idx="1"/>
          </p:nvPr>
        </p:nvSpPr>
        <p:spPr>
          <a:xfrm>
            <a:off x="457200" y="1676400"/>
            <a:ext cx="8229600" cy="4800600"/>
          </a:xfrm>
        </p:spPr>
        <p:txBody>
          <a:bodyPr>
            <a:normAutofit fontScale="77500" lnSpcReduction="20000"/>
          </a:bodyPr>
          <a:lstStyle/>
          <a:p>
            <a:pPr>
              <a:spcBef>
                <a:spcPts val="600"/>
              </a:spcBef>
              <a:spcAft>
                <a:spcPts val="600"/>
              </a:spcAft>
            </a:pPr>
            <a:r>
              <a:rPr lang="en-US" sz="3600" dirty="0" smtClean="0"/>
              <a:t>Modest economic incentives were effective in improving PMTCT programmatic outcomes</a:t>
            </a:r>
          </a:p>
          <a:p>
            <a:pPr lvl="1">
              <a:spcBef>
                <a:spcPts val="600"/>
              </a:spcBef>
              <a:spcAft>
                <a:spcPts val="600"/>
              </a:spcAft>
            </a:pPr>
            <a:r>
              <a:rPr lang="en-US" sz="3200" dirty="0" smtClean="0"/>
              <a:t>Reduction of non-retention by -30%(CI 95%: -50%, -1%)</a:t>
            </a:r>
          </a:p>
          <a:p>
            <a:pPr lvl="1">
              <a:spcBef>
                <a:spcPts val="600"/>
              </a:spcBef>
              <a:spcAft>
                <a:spcPts val="600"/>
              </a:spcAft>
            </a:pPr>
            <a:r>
              <a:rPr lang="en-US" sz="3200" dirty="0" smtClean="0"/>
              <a:t>Increase adherence to full PMTCT services by 32% (CI 95%: 13%, 55%)</a:t>
            </a:r>
          </a:p>
          <a:p>
            <a:pPr lvl="1">
              <a:spcBef>
                <a:spcPts val="600"/>
              </a:spcBef>
              <a:spcAft>
                <a:spcPts val="600"/>
              </a:spcAft>
            </a:pPr>
            <a:r>
              <a:rPr lang="en-US" sz="3200" dirty="0" smtClean="0"/>
              <a:t>Reduction of loss to follow-up by </a:t>
            </a:r>
            <a:r>
              <a:rPr lang="en-US" sz="3200" dirty="0"/>
              <a:t>-</a:t>
            </a:r>
            <a:r>
              <a:rPr lang="en-US" sz="3200" dirty="0" smtClean="0"/>
              <a:t>47% (CI 95%: -67%, -16%)</a:t>
            </a:r>
          </a:p>
          <a:p>
            <a:pPr>
              <a:spcBef>
                <a:spcPts val="600"/>
              </a:spcBef>
              <a:spcAft>
                <a:spcPts val="600"/>
              </a:spcAft>
            </a:pPr>
            <a:r>
              <a:rPr lang="en-US" sz="3600" dirty="0" smtClean="0"/>
              <a:t>This </a:t>
            </a:r>
            <a:r>
              <a:rPr lang="en-US" sz="3600" dirty="0"/>
              <a:t>research contributes to growing evidence </a:t>
            </a:r>
            <a:r>
              <a:rPr lang="en-US" sz="3600" dirty="0" smtClean="0"/>
              <a:t>that </a:t>
            </a:r>
            <a:r>
              <a:rPr lang="en-US" sz="3600" dirty="0"/>
              <a:t>economic incentives are effective in achieving improve health care behaviors in low-income countries</a:t>
            </a:r>
          </a:p>
        </p:txBody>
      </p:sp>
    </p:spTree>
    <p:extLst>
      <p:ext uri="{BB962C8B-B14F-4D97-AF65-F5344CB8AC3E}">
        <p14:creationId xmlns:p14="http://schemas.microsoft.com/office/powerpoint/2010/main" val="38723127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852488"/>
          </a:xfrm>
        </p:spPr>
        <p:txBody>
          <a:bodyPr/>
          <a:lstStyle/>
          <a:p>
            <a:r>
              <a:rPr lang="en-US" dirty="0" smtClean="0"/>
              <a:t>Acknowledgements  </a:t>
            </a:r>
            <a:endParaRPr lang="en-US" dirty="0"/>
          </a:p>
        </p:txBody>
      </p:sp>
      <p:sp>
        <p:nvSpPr>
          <p:cNvPr id="3" name="Content Placeholder 2"/>
          <p:cNvSpPr>
            <a:spLocks noGrp="1"/>
          </p:cNvSpPr>
          <p:nvPr>
            <p:ph idx="1"/>
          </p:nvPr>
        </p:nvSpPr>
        <p:spPr>
          <a:xfrm>
            <a:off x="457200" y="1905000"/>
            <a:ext cx="3733800" cy="4572000"/>
          </a:xfrm>
        </p:spPr>
        <p:txBody>
          <a:bodyPr>
            <a:normAutofit fontScale="85000" lnSpcReduction="20000"/>
          </a:bodyPr>
          <a:lstStyle/>
          <a:p>
            <a:pPr>
              <a:buFontTx/>
              <a:buChar char="-"/>
            </a:pPr>
            <a:r>
              <a:rPr lang="en-US" dirty="0" smtClean="0"/>
              <a:t>Participants</a:t>
            </a:r>
          </a:p>
          <a:p>
            <a:pPr>
              <a:buFontTx/>
              <a:buChar char="-"/>
            </a:pPr>
            <a:r>
              <a:rPr lang="en-US" dirty="0"/>
              <a:t>90 </a:t>
            </a:r>
            <a:r>
              <a:rPr lang="en-US" dirty="0" smtClean="0"/>
              <a:t>MCH clinics </a:t>
            </a:r>
            <a:endParaRPr lang="en-US" b="1" dirty="0" smtClean="0"/>
          </a:p>
          <a:p>
            <a:pPr>
              <a:buFontTx/>
              <a:buChar char="-"/>
            </a:pPr>
            <a:r>
              <a:rPr lang="en-US" dirty="0" smtClean="0"/>
              <a:t>UNC</a:t>
            </a:r>
          </a:p>
          <a:p>
            <a:pPr>
              <a:buFontTx/>
              <a:buChar char="-"/>
            </a:pPr>
            <a:r>
              <a:rPr lang="en-US" dirty="0" smtClean="0"/>
              <a:t>OSU</a:t>
            </a:r>
          </a:p>
          <a:p>
            <a:pPr>
              <a:buFontTx/>
              <a:buChar char="-"/>
            </a:pPr>
            <a:r>
              <a:rPr lang="en-US" dirty="0" smtClean="0"/>
              <a:t>KSPH</a:t>
            </a:r>
          </a:p>
          <a:p>
            <a:pPr>
              <a:buFontTx/>
              <a:buChar char="-"/>
            </a:pPr>
            <a:r>
              <a:rPr lang="en-US" dirty="0" smtClean="0"/>
              <a:t>Catholic Health </a:t>
            </a:r>
            <a:r>
              <a:rPr lang="en-US" dirty="0"/>
              <a:t>B</a:t>
            </a:r>
            <a:r>
              <a:rPr lang="en-US" dirty="0" smtClean="0"/>
              <a:t>oard</a:t>
            </a:r>
          </a:p>
          <a:p>
            <a:pPr>
              <a:buFontTx/>
              <a:buChar char="-"/>
            </a:pPr>
            <a:r>
              <a:rPr lang="en-US" dirty="0" smtClean="0"/>
              <a:t>Salvation Army</a:t>
            </a:r>
          </a:p>
          <a:p>
            <a:pPr>
              <a:buFontTx/>
              <a:buChar char="-"/>
            </a:pPr>
            <a:r>
              <a:rPr lang="en-US" dirty="0" smtClean="0"/>
              <a:t>National AIDS Program</a:t>
            </a:r>
          </a:p>
          <a:p>
            <a:pPr>
              <a:buFontTx/>
              <a:buChar char="-"/>
            </a:pPr>
            <a:r>
              <a:rPr lang="en-US" dirty="0" smtClean="0"/>
              <a:t>Ministry of Health</a:t>
            </a:r>
          </a:p>
          <a:p>
            <a:pPr>
              <a:buFontTx/>
              <a:buChar char="-"/>
            </a:pPr>
            <a:r>
              <a:rPr lang="en-US" dirty="0" smtClean="0"/>
              <a:t>CDC</a:t>
            </a:r>
          </a:p>
          <a:p>
            <a:pPr>
              <a:buFontTx/>
              <a:buChar char="-"/>
            </a:pPr>
            <a:r>
              <a:rPr lang="en-US" dirty="0" smtClean="0"/>
              <a:t>PEPFAR</a:t>
            </a:r>
          </a:p>
          <a:p>
            <a:pPr>
              <a:buFontTx/>
              <a:buChar char="-"/>
            </a:pPr>
            <a:r>
              <a:rPr lang="en-US" dirty="0" smtClean="0"/>
              <a:t>NIH </a:t>
            </a:r>
            <a:r>
              <a:rPr lang="en-US" dirty="0"/>
              <a:t>R01 HD075171</a:t>
            </a:r>
            <a:endParaRPr lang="en-US" dirty="0" smtClean="0"/>
          </a:p>
        </p:txBody>
      </p:sp>
      <p:sp>
        <p:nvSpPr>
          <p:cNvPr id="4" name="TextBox 3"/>
          <p:cNvSpPr txBox="1"/>
          <p:nvPr/>
        </p:nvSpPr>
        <p:spPr>
          <a:xfrm>
            <a:off x="4343400" y="1752600"/>
            <a:ext cx="4625199" cy="5262979"/>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Profs. Okitolonda, Behets, </a:t>
            </a:r>
          </a:p>
          <a:p>
            <a:r>
              <a:rPr lang="en-US" sz="2400" dirty="0"/>
              <a:t>	</a:t>
            </a:r>
            <a:r>
              <a:rPr lang="en-US" sz="2400" dirty="0" err="1" smtClean="0"/>
              <a:t>Wembodinga</a:t>
            </a:r>
            <a:r>
              <a:rPr lang="en-US" sz="2400" dirty="0" smtClean="0"/>
              <a:t>,</a:t>
            </a:r>
          </a:p>
          <a:p>
            <a:r>
              <a:rPr lang="en-US" sz="2400" dirty="0"/>
              <a:t>	</a:t>
            </a:r>
            <a:r>
              <a:rPr lang="en-US" sz="2400" dirty="0" smtClean="0"/>
              <a:t>Moracco, Thirumurthy, </a:t>
            </a:r>
          </a:p>
          <a:p>
            <a:pPr marL="285750" indent="-285750">
              <a:buFont typeface="Arial" panose="020B0604020202020204" pitchFamily="34" charset="0"/>
              <a:buChar char="•"/>
            </a:pPr>
            <a:r>
              <a:rPr lang="en-US" sz="2400" dirty="0" smtClean="0"/>
              <a:t>Drs. Kawende, Chalachala, </a:t>
            </a:r>
          </a:p>
          <a:p>
            <a:r>
              <a:rPr lang="en-US" sz="2400" dirty="0" smtClean="0"/>
              <a:t>	Wenzi, 	</a:t>
            </a:r>
            <a:r>
              <a:rPr lang="en-GB" sz="2400" dirty="0" smtClean="0"/>
              <a:t>Ravelomanana, </a:t>
            </a:r>
          </a:p>
          <a:p>
            <a:r>
              <a:rPr lang="en-GB" sz="2400" dirty="0" smtClean="0"/>
              <a:t>	</a:t>
            </a:r>
            <a:r>
              <a:rPr lang="en-US" sz="2400" dirty="0" smtClean="0"/>
              <a:t>Edmonds, Kiketa</a:t>
            </a:r>
          </a:p>
          <a:p>
            <a:pPr marL="285750" indent="-285750">
              <a:buFont typeface="Arial" panose="020B0604020202020204" pitchFamily="34" charset="0"/>
              <a:buChar char="•"/>
            </a:pPr>
            <a:r>
              <a:rPr lang="en-US" sz="2400" dirty="0" smtClean="0"/>
              <a:t>Mmes</a:t>
            </a:r>
            <a:r>
              <a:rPr lang="en-US" sz="2400" dirty="0"/>
              <a:t>.</a:t>
            </a:r>
            <a:r>
              <a:rPr lang="en-US" sz="2400" dirty="0" smtClean="0"/>
              <a:t> Thompson, 	Chalachala, 	Matadi, Mindia, 	</a:t>
            </a:r>
            <a:r>
              <a:rPr lang="en-US" sz="2400" dirty="0" err="1" smtClean="0"/>
              <a:t>Nlandu</a:t>
            </a:r>
            <a:r>
              <a:rPr lang="en-US" sz="2400" dirty="0"/>
              <a:t>, </a:t>
            </a:r>
            <a:r>
              <a:rPr lang="en-US" sz="2400" dirty="0" smtClean="0"/>
              <a:t>Salisbury, </a:t>
            </a:r>
          </a:p>
          <a:p>
            <a:pPr marL="285750" indent="-285750">
              <a:buFont typeface="Arial" panose="020B0604020202020204" pitchFamily="34" charset="0"/>
              <a:buChar char="•"/>
            </a:pPr>
            <a:r>
              <a:rPr lang="en-US" sz="2400" dirty="0" smtClean="0"/>
              <a:t>Mr. </a:t>
            </a:r>
            <a:r>
              <a:rPr lang="en-US" sz="2400" dirty="0" err="1" smtClean="0"/>
              <a:t>Kihuma</a:t>
            </a:r>
            <a:r>
              <a:rPr lang="en-US" sz="2400" dirty="0"/>
              <a:t>, Kleckner </a:t>
            </a:r>
            <a:endParaRPr lang="en-US" sz="2400" dirty="0" smtClean="0"/>
          </a:p>
          <a:p>
            <a:pPr marL="285750" indent="-285750">
              <a:buFont typeface="Arial" panose="020B0604020202020204" pitchFamily="34" charset="0"/>
              <a:buChar char="•"/>
            </a:pPr>
            <a:r>
              <a:rPr lang="en-US" sz="2400" dirty="0" smtClean="0"/>
              <a:t>Administrative teams at</a:t>
            </a:r>
          </a:p>
          <a:p>
            <a:r>
              <a:rPr lang="en-US" sz="2400" dirty="0"/>
              <a:t>	</a:t>
            </a:r>
            <a:r>
              <a:rPr lang="en-US" sz="2400" dirty="0" smtClean="0"/>
              <a:t>KSPH, UNC, OSU</a:t>
            </a:r>
          </a:p>
          <a:p>
            <a:pPr marL="342900" indent="-342900">
              <a:buFont typeface="Arial" panose="020B0604020202020204" pitchFamily="34" charset="0"/>
              <a:buChar char="•"/>
            </a:pPr>
            <a:r>
              <a:rPr lang="en-US" sz="2400" dirty="0" smtClean="0"/>
              <a:t>PEPFAR Implementing partners</a:t>
            </a:r>
          </a:p>
          <a:p>
            <a:r>
              <a:rPr lang="en-US" sz="2400" dirty="0"/>
              <a:t>	</a:t>
            </a:r>
            <a:r>
              <a:rPr lang="en-US" sz="2400" dirty="0" smtClean="0"/>
              <a:t>EGPAF, ICAP</a:t>
            </a:r>
            <a:endParaRPr lang="en-US" dirty="0"/>
          </a:p>
        </p:txBody>
      </p:sp>
    </p:spTree>
    <p:extLst>
      <p:ext uri="{BB962C8B-B14F-4D97-AF65-F5344CB8AC3E}">
        <p14:creationId xmlns:p14="http://schemas.microsoft.com/office/powerpoint/2010/main" val="24640651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3429000" y="381000"/>
            <a:ext cx="3962400" cy="6348743"/>
          </a:xfrm>
          <a:prstGeom prst="rect">
            <a:avLst/>
          </a:prstGeom>
        </p:spPr>
      </p:pic>
    </p:spTree>
    <p:extLst>
      <p:ext uri="{BB962C8B-B14F-4D97-AF65-F5344CB8AC3E}">
        <p14:creationId xmlns:p14="http://schemas.microsoft.com/office/powerpoint/2010/main" val="31389439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52488"/>
          </a:xfrm>
        </p:spPr>
        <p:txBody>
          <a:bodyPr>
            <a:noAutofit/>
          </a:bodyPr>
          <a:lstStyle/>
          <a:p>
            <a:r>
              <a:rPr lang="en-US" sz="3200" dirty="0" smtClean="0"/>
              <a:t>Subgroups Analyses</a:t>
            </a:r>
            <a:endParaRPr lang="en-US" sz="3200" dirty="0"/>
          </a:p>
        </p:txBody>
      </p:sp>
      <p:graphicFrame>
        <p:nvGraphicFramePr>
          <p:cNvPr id="11" name="Table 10"/>
          <p:cNvGraphicFramePr>
            <a:graphicFrameLocks noGrp="1"/>
          </p:cNvGraphicFramePr>
          <p:nvPr>
            <p:extLst/>
          </p:nvPr>
        </p:nvGraphicFramePr>
        <p:xfrm>
          <a:off x="952500" y="1311413"/>
          <a:ext cx="7239000" cy="5537420"/>
        </p:xfrm>
        <a:graphic>
          <a:graphicData uri="http://schemas.openxmlformats.org/drawingml/2006/table">
            <a:tbl>
              <a:tblPr firstRow="1" firstCol="1" bandRow="1"/>
              <a:tblGrid>
                <a:gridCol w="3087220"/>
                <a:gridCol w="2129118"/>
                <a:gridCol w="2022662"/>
              </a:tblGrid>
              <a:tr h="255059">
                <a:tc>
                  <a:txBody>
                    <a:bodyPr/>
                    <a:lstStyle/>
                    <a:p>
                      <a:pPr marL="0" marR="0">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a:noFill/>
                    </a:lnB>
                  </a:tcPr>
                </a:tc>
                <a:tc gridSpan="2">
                  <a:txBody>
                    <a:bodyPr/>
                    <a:lstStyle/>
                    <a:p>
                      <a:pPr marL="0" marR="0" algn="ctr">
                        <a:lnSpc>
                          <a:spcPct val="107000"/>
                        </a:lnSpc>
                        <a:spcBef>
                          <a:spcPts val="0"/>
                        </a:spcBef>
                        <a:spcAft>
                          <a:spcPts val="0"/>
                        </a:spcAft>
                      </a:pPr>
                      <a:r>
                        <a:rPr lang="en-US" sz="1600" b="1" kern="1200" dirty="0" smtClean="0">
                          <a:solidFill>
                            <a:schemeClr val="tx1"/>
                          </a:solidFill>
                          <a:effectLst/>
                          <a:latin typeface="+mn-lt"/>
                          <a:ea typeface="+mn-ea"/>
                          <a:cs typeface="+mn-cs"/>
                        </a:rPr>
                        <a:t>Risk Ratio (95% CI)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r>
              <a:tr h="255059">
                <a:tc>
                  <a:txBody>
                    <a:bodyPr/>
                    <a:lstStyle/>
                    <a:p>
                      <a:pPr marL="0" marR="0">
                        <a:lnSpc>
                          <a:spcPct val="107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Unadjusted </a:t>
                      </a:r>
                      <a:r>
                        <a:rPr lang="en-US" sz="1600" baseline="30000">
                          <a:effectLst/>
                          <a:latin typeface="Arial" panose="020B0604020202020204" pitchFamily="34" charset="0"/>
                          <a:ea typeface="Calibri" panose="020F0502020204030204" pitchFamily="34" charset="0"/>
                          <a:cs typeface="Times New Roman" panose="02020603050405020304" pitchFamily="18" charset="0"/>
                        </a:rPr>
                        <a:t>a</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Adjusted </a:t>
                      </a:r>
                      <a:r>
                        <a:rPr lang="en-US" sz="1600" baseline="30000" dirty="0">
                          <a:effectLst/>
                          <a:latin typeface="Arial" panose="020B0604020202020204" pitchFamily="34" charset="0"/>
                          <a:ea typeface="Calibri" panose="020F0502020204030204" pitchFamily="34" charset="0"/>
                          <a:cs typeface="Times New Roman" panose="02020603050405020304" pitchFamily="18" charset="0"/>
                        </a:rPr>
                        <a:t>b</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18980">
                <a:tc>
                  <a:txBody>
                    <a:bodyPr/>
                    <a:lstStyle/>
                    <a:p>
                      <a:pPr>
                        <a:lnSpc>
                          <a:spcPct val="107000"/>
                        </a:lnSpc>
                      </a:pPr>
                      <a:endParaRPr lang="en-US" sz="1600">
                        <a:effectLst/>
                        <a:latin typeface="Calibri" panose="020F0502020204030204" pitchFamily="34"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a:noFill/>
                    </a:lnB>
                  </a:tcPr>
                </a:tc>
                <a:tc gridSpan="2">
                  <a:txBody>
                    <a:bodyPr/>
                    <a:lstStyle/>
                    <a:p>
                      <a:pPr marL="0" marR="0" algn="ctr">
                        <a:lnSpc>
                          <a:spcPct val="107000"/>
                        </a:lnSpc>
                        <a:spcBef>
                          <a:spcPts val="0"/>
                        </a:spcBef>
                        <a:spcAft>
                          <a:spcPts val="0"/>
                        </a:spcAft>
                      </a:pPr>
                      <a:r>
                        <a:rPr lang="en-US" sz="1800" b="1" kern="1200" dirty="0" smtClean="0">
                          <a:solidFill>
                            <a:schemeClr val="tx1"/>
                          </a:solidFill>
                          <a:effectLst/>
                          <a:latin typeface="+mn-lt"/>
                          <a:ea typeface="+mn-ea"/>
                          <a:cs typeface="+mn-cs"/>
                        </a:rPr>
                        <a:t>Remain in care </a:t>
                      </a:r>
                      <a:r>
                        <a:rPr lang="en-US" sz="1800" kern="1200" baseline="30000" dirty="0" smtClean="0">
                          <a:solidFill>
                            <a:schemeClr val="tx1"/>
                          </a:solidFill>
                          <a:effectLst/>
                          <a:latin typeface="+mn-lt"/>
                          <a:ea typeface="+mn-ea"/>
                          <a:cs typeface="+mn-cs"/>
                        </a:rPr>
                        <a:t>c</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a:noFill/>
                    </a:lnB>
                  </a:tcPr>
                </a:tc>
                <a:tc hMerge="1">
                  <a:txBody>
                    <a:bodyPr/>
                    <a:lstStyle/>
                    <a:p>
                      <a:endParaRPr lang="en-US"/>
                    </a:p>
                  </a:txBody>
                  <a:tcPr/>
                </a:tc>
              </a:tr>
              <a:tr h="255059">
                <a:tc>
                  <a:txBody>
                    <a:bodyPr/>
                    <a:lstStyle/>
                    <a:p>
                      <a:pPr marL="0" marR="0">
                        <a:lnSpc>
                          <a:spcPct val="107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Early ANC visit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a:lnSpc>
                          <a:spcPct val="107000"/>
                        </a:lnSpc>
                      </a:pPr>
                      <a:endParaRPr lang="en-US" sz="1600">
                        <a:effectLst/>
                        <a:latin typeface="Calibri" panose="020F0502020204030204" pitchFamily="34" charset="0"/>
                      </a:endParaRPr>
                    </a:p>
                  </a:txBody>
                  <a:tcPr marL="68580" marR="68580" marT="0" marB="0" anchor="b">
                    <a:lnL>
                      <a:noFill/>
                    </a:lnL>
                    <a:lnR>
                      <a:noFill/>
                    </a:lnR>
                    <a:lnT>
                      <a:noFill/>
                    </a:lnT>
                    <a:lnB>
                      <a:noFill/>
                    </a:lnB>
                  </a:tcPr>
                </a:tc>
                <a:tc>
                  <a:txBody>
                    <a:bodyPr/>
                    <a:lstStyle/>
                    <a:p>
                      <a:pPr>
                        <a:lnSpc>
                          <a:spcPct val="107000"/>
                        </a:lnSpc>
                      </a:pPr>
                      <a:endParaRPr lang="en-US" sz="1600" dirty="0">
                        <a:effectLst/>
                        <a:latin typeface="Calibri" panose="020F0502020204030204" pitchFamily="34" charset="0"/>
                      </a:endParaRPr>
                    </a:p>
                  </a:txBody>
                  <a:tcPr marL="68580" marR="68580" marT="0" marB="0" anchor="b">
                    <a:lnL>
                      <a:noFill/>
                    </a:lnL>
                    <a:lnR>
                      <a:noFill/>
                    </a:lnR>
                    <a:lnT>
                      <a:noFill/>
                    </a:lnT>
                    <a:lnB>
                      <a:noFill/>
                    </a:lnB>
                  </a:tcPr>
                </a:tc>
              </a:tr>
              <a:tr h="255059">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&lt; 20 weeks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0.76 (0.33, 1.77)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l">
                        <a:lnSpc>
                          <a:spcPct val="107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0.79 (0.34, 1.82)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r>
              <a:tr h="255059">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&gt;= 20 weeks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0.69 (0.47, 1.01)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l">
                        <a:lnSpc>
                          <a:spcPct val="107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0.70 (0.48, 1.02)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r>
              <a:tr h="255059">
                <a:tc>
                  <a:txBody>
                    <a:bodyPr/>
                    <a:lstStyle/>
                    <a:p>
                      <a:pPr marL="0" marR="0">
                        <a:lnSpc>
                          <a:spcPct val="107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HIV disclosure to anyone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a:lnSpc>
                          <a:spcPct val="107000"/>
                        </a:lnSpc>
                      </a:pPr>
                      <a:endParaRPr lang="en-US" sz="1600">
                        <a:effectLst/>
                        <a:latin typeface="Calibri" panose="020F0502020204030204" pitchFamily="34" charset="0"/>
                      </a:endParaRPr>
                    </a:p>
                  </a:txBody>
                  <a:tcPr marL="68580" marR="68580" marT="0" marB="0" anchor="b">
                    <a:lnL>
                      <a:noFill/>
                    </a:lnL>
                    <a:lnR>
                      <a:noFill/>
                    </a:lnR>
                    <a:lnT>
                      <a:noFill/>
                    </a:lnT>
                    <a:lnB>
                      <a:noFill/>
                    </a:lnB>
                  </a:tcPr>
                </a:tc>
                <a:tc>
                  <a:txBody>
                    <a:bodyPr/>
                    <a:lstStyle/>
                    <a:p>
                      <a:pPr>
                        <a:lnSpc>
                          <a:spcPct val="107000"/>
                        </a:lnSpc>
                      </a:pPr>
                      <a:endParaRPr lang="en-US" sz="1600">
                        <a:effectLst/>
                        <a:latin typeface="Calibri" panose="020F0502020204030204" pitchFamily="34" charset="0"/>
                      </a:endParaRPr>
                    </a:p>
                  </a:txBody>
                  <a:tcPr marL="68580" marR="68580" marT="0" marB="0" anchor="b">
                    <a:lnL>
                      <a:noFill/>
                    </a:lnL>
                    <a:lnR>
                      <a:noFill/>
                    </a:lnR>
                    <a:lnT>
                      <a:noFill/>
                    </a:lnT>
                    <a:lnB>
                      <a:noFill/>
                    </a:lnB>
                  </a:tcPr>
                </a:tc>
              </a:tr>
              <a:tr h="255059">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1.05 (0.54, 2.05)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l">
                        <a:lnSpc>
                          <a:spcPct val="107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1.00 (0.52, 1.90)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r>
              <a:tr h="255059">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0.60 (0.40, 0.91)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nSpc>
                          <a:spcPct val="107000"/>
                        </a:lnSpc>
                        <a:spcBef>
                          <a:spcPts val="0"/>
                        </a:spcBef>
                        <a:spcAft>
                          <a:spcPts val="0"/>
                        </a:spcAft>
                      </a:pPr>
                      <a:r>
                        <a:rPr lang="en-US" sz="1600" b="1">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0.62 (0.41, 0.93)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r>
              <a:tr h="255059">
                <a:tc>
                  <a:txBody>
                    <a:bodyPr/>
                    <a:lstStyle/>
                    <a:p>
                      <a:pPr marL="0" marR="0">
                        <a:lnSpc>
                          <a:spcPct val="107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Wealth quintile </a:t>
                      </a:r>
                      <a:r>
                        <a:rPr lang="en-US" sz="1600" baseline="30000">
                          <a:effectLst/>
                          <a:latin typeface="Arial" panose="020B0604020202020204" pitchFamily="34" charset="0"/>
                          <a:ea typeface="Calibri" panose="020F0502020204030204" pitchFamily="34" charset="0"/>
                          <a:cs typeface="Times New Roman" panose="02020603050405020304" pitchFamily="18" charset="0"/>
                        </a:rPr>
                        <a:t>f</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a:lnSpc>
                          <a:spcPct val="107000"/>
                        </a:lnSpc>
                      </a:pPr>
                      <a:endParaRPr lang="en-US" sz="1600">
                        <a:effectLst/>
                        <a:latin typeface="Calibri" panose="020F0502020204030204" pitchFamily="34" charset="0"/>
                      </a:endParaRPr>
                    </a:p>
                  </a:txBody>
                  <a:tcPr marL="68580" marR="68580" marT="0" marB="0" anchor="b">
                    <a:lnL>
                      <a:noFill/>
                    </a:lnL>
                    <a:lnR>
                      <a:noFill/>
                    </a:lnR>
                    <a:lnT>
                      <a:noFill/>
                    </a:lnT>
                    <a:lnB>
                      <a:noFill/>
                    </a:lnB>
                  </a:tcPr>
                </a:tc>
                <a:tc>
                  <a:txBody>
                    <a:bodyPr/>
                    <a:lstStyle/>
                    <a:p>
                      <a:pPr>
                        <a:lnSpc>
                          <a:spcPct val="107000"/>
                        </a:lnSpc>
                      </a:pPr>
                      <a:endParaRPr lang="en-US" sz="1600">
                        <a:effectLst/>
                        <a:latin typeface="Calibri" panose="020F0502020204030204" pitchFamily="34" charset="0"/>
                      </a:endParaRPr>
                    </a:p>
                  </a:txBody>
                  <a:tcPr marL="68580" marR="68580" marT="0" marB="0" anchor="b">
                    <a:lnL>
                      <a:noFill/>
                    </a:lnL>
                    <a:lnR>
                      <a:noFill/>
                    </a:lnR>
                    <a:lnT>
                      <a:noFill/>
                    </a:lnT>
                    <a:lnB>
                      <a:noFill/>
                    </a:lnB>
                  </a:tcPr>
                </a:tc>
              </a:tr>
              <a:tr h="255059">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Fifth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1.10 (0.51, 2.36)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1.26 (0.69, 2.66)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r>
              <a:tr h="255059">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Fourth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0.72 (0.35, 1.46)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0.73 (0.36, 1.50)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r>
              <a:tr h="255059">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Third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0.89 (0.41, 1.91)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0.86 (0.40, 1.86)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r>
              <a:tr h="255059">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Second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0.41 (0.17, 0.97)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07000"/>
                        </a:lnSpc>
                        <a:spcBef>
                          <a:spcPts val="0"/>
                        </a:spcBef>
                        <a:spcAft>
                          <a:spcPts val="0"/>
                        </a:spcAft>
                      </a:pPr>
                      <a:r>
                        <a:rPr lang="en-US" sz="1600" b="1">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0.41 (0.17, 0.97)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r>
              <a:tr h="255059">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first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0.54 (0.23, 1.30)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07000"/>
                        </a:lnSpc>
                        <a:spcBef>
                          <a:spcPts val="0"/>
                        </a:spcBef>
                        <a:spcAft>
                          <a:spcPts val="0"/>
                        </a:spcAft>
                      </a:pPr>
                      <a:r>
                        <a:rPr lang="en-US" sz="1600" b="1">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0.47 (0.20, 1.08)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r>
              <a:tr h="255059">
                <a:tc>
                  <a:txBody>
                    <a:bodyPr/>
                    <a:lstStyle/>
                    <a:p>
                      <a:pPr marL="0" marR="0">
                        <a:lnSpc>
                          <a:spcPct val="107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Primiparous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a:lnSpc>
                          <a:spcPct val="107000"/>
                        </a:lnSpc>
                      </a:pPr>
                      <a:endParaRPr lang="en-US" sz="1600">
                        <a:effectLst/>
                        <a:latin typeface="Calibri" panose="020F0502020204030204" pitchFamily="34" charset="0"/>
                      </a:endParaRPr>
                    </a:p>
                  </a:txBody>
                  <a:tcPr marL="68580" marR="68580" marT="0" marB="0" anchor="ctr">
                    <a:lnL>
                      <a:noFill/>
                    </a:lnL>
                    <a:lnR>
                      <a:noFill/>
                    </a:lnR>
                    <a:lnT>
                      <a:noFill/>
                    </a:lnT>
                    <a:lnB>
                      <a:noFill/>
                    </a:lnB>
                  </a:tcPr>
                </a:tc>
                <a:tc>
                  <a:txBody>
                    <a:bodyPr/>
                    <a:lstStyle/>
                    <a:p>
                      <a:pPr>
                        <a:lnSpc>
                          <a:spcPct val="107000"/>
                        </a:lnSpc>
                      </a:pPr>
                      <a:endParaRPr lang="en-US" sz="1600">
                        <a:effectLst/>
                        <a:latin typeface="Calibri" panose="020F0502020204030204" pitchFamily="34" charset="0"/>
                      </a:endParaRPr>
                    </a:p>
                  </a:txBody>
                  <a:tcPr marL="68580" marR="68580" marT="0" marB="0" anchor="b">
                    <a:lnL>
                      <a:noFill/>
                    </a:lnL>
                    <a:lnR>
                      <a:noFill/>
                    </a:lnR>
                    <a:lnT>
                      <a:noFill/>
                    </a:lnT>
                    <a:lnB>
                      <a:noFill/>
                    </a:lnB>
                  </a:tcPr>
                </a:tc>
              </a:tr>
              <a:tr h="255059">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2.31 (0.68, 7.82)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2.02 (0.57, 7.20)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r>
              <a:tr h="255059">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0.61 (0.42, 0.89)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07000"/>
                        </a:lnSpc>
                        <a:spcBef>
                          <a:spcPts val="0"/>
                        </a:spcBef>
                        <a:spcAft>
                          <a:spcPts val="0"/>
                        </a:spcAft>
                      </a:pPr>
                      <a:r>
                        <a:rPr lang="en-US" sz="1600" b="1">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0.63 (0.43, 0.91)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r>
              <a:tr h="255059">
                <a:tc>
                  <a:txBody>
                    <a:bodyPr/>
                    <a:lstStyle/>
                    <a:p>
                      <a:pPr marL="0" marR="0">
                        <a:lnSpc>
                          <a:spcPct val="107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Walk to clinic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a:lnSpc>
                          <a:spcPct val="107000"/>
                        </a:lnSpc>
                      </a:pPr>
                      <a:endParaRPr lang="en-US" sz="1600">
                        <a:effectLst/>
                        <a:latin typeface="Calibri" panose="020F0502020204030204" pitchFamily="34" charset="0"/>
                      </a:endParaRPr>
                    </a:p>
                  </a:txBody>
                  <a:tcPr marL="68580" marR="68580" marT="0" marB="0" anchor="b">
                    <a:lnL>
                      <a:noFill/>
                    </a:lnL>
                    <a:lnR>
                      <a:noFill/>
                    </a:lnR>
                    <a:lnT>
                      <a:noFill/>
                    </a:lnT>
                    <a:lnB>
                      <a:noFill/>
                    </a:lnB>
                  </a:tcPr>
                </a:tc>
                <a:tc>
                  <a:txBody>
                    <a:bodyPr/>
                    <a:lstStyle/>
                    <a:p>
                      <a:pPr>
                        <a:lnSpc>
                          <a:spcPct val="107000"/>
                        </a:lnSpc>
                      </a:pPr>
                      <a:endParaRPr lang="en-US" sz="1600">
                        <a:effectLst/>
                        <a:latin typeface="Calibri" panose="020F0502020204030204" pitchFamily="34" charset="0"/>
                      </a:endParaRPr>
                    </a:p>
                  </a:txBody>
                  <a:tcPr marL="68580" marR="68580" marT="0" marB="0" anchor="b">
                    <a:lnL>
                      <a:noFill/>
                    </a:lnL>
                    <a:lnR>
                      <a:noFill/>
                    </a:lnR>
                    <a:lnT>
                      <a:noFill/>
                    </a:lnT>
                    <a:lnB>
                      <a:noFill/>
                    </a:lnB>
                  </a:tcPr>
                </a:tc>
              </a:tr>
              <a:tr h="255059">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0.53 (0.32, 0.90)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07000"/>
                        </a:lnSpc>
                        <a:spcBef>
                          <a:spcPts val="0"/>
                        </a:spcBef>
                        <a:spcAft>
                          <a:spcPts val="0"/>
                        </a:spcAft>
                      </a:pPr>
                      <a:r>
                        <a:rPr lang="en-US" sz="1600" b="1">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0.54 (0.32, 0.92)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r>
              <a:tr h="255059">
                <a:tc>
                  <a:txBody>
                    <a:bodyPr/>
                    <a:lstStyle/>
                    <a:p>
                      <a:pPr marL="0" marR="0">
                        <a:lnSpc>
                          <a:spcPct val="107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0.89 (0.56, 1.42)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0.90 (0.56, 1.44)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w="190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401995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52488"/>
          </a:xfrm>
        </p:spPr>
        <p:txBody>
          <a:bodyPr>
            <a:noAutofit/>
          </a:bodyPr>
          <a:lstStyle/>
          <a:p>
            <a:r>
              <a:rPr lang="en-US" sz="2800" b="1" kern="0" dirty="0" smtClean="0">
                <a:solidFill>
                  <a:schemeClr val="tx2"/>
                </a:solidFill>
              </a:rPr>
              <a:t>DRC’s STRATEGIES TO ELIMATE </a:t>
            </a:r>
            <a:r>
              <a:rPr lang="en-US" sz="2800" b="1" kern="0" dirty="0">
                <a:solidFill>
                  <a:schemeClr val="tx2"/>
                </a:solidFill>
              </a:rPr>
              <a:t>MOTHER-TO-CHILD TRANSMISSION OF HIV</a:t>
            </a:r>
            <a:endParaRPr lang="en-US" sz="2800" b="1" dirty="0">
              <a:solidFill>
                <a:schemeClr val="tx2"/>
              </a:solidFill>
            </a:endParaRPr>
          </a:p>
        </p:txBody>
      </p:sp>
      <p:pic>
        <p:nvPicPr>
          <p:cNvPr id="4" name="Content Placeholder 3"/>
          <p:cNvPicPr>
            <a:picLocks noGrp="1" noChangeAspect="1"/>
          </p:cNvPicPr>
          <p:nvPr>
            <p:ph idx="1"/>
          </p:nvPr>
        </p:nvPicPr>
        <p:blipFill>
          <a:blip r:embed="rId3"/>
          <a:stretch>
            <a:fillRect/>
          </a:stretch>
        </p:blipFill>
        <p:spPr>
          <a:xfrm>
            <a:off x="1066800" y="1619311"/>
            <a:ext cx="7193566" cy="5069934"/>
          </a:xfrm>
          <a:prstGeom prst="rect">
            <a:avLst/>
          </a:prstGeom>
        </p:spPr>
      </p:pic>
      <p:sp>
        <p:nvSpPr>
          <p:cNvPr id="5" name="TextBox 4"/>
          <p:cNvSpPr txBox="1"/>
          <p:nvPr/>
        </p:nvSpPr>
        <p:spPr>
          <a:xfrm>
            <a:off x="0" y="6453203"/>
            <a:ext cx="3075329" cy="369332"/>
          </a:xfrm>
          <a:prstGeom prst="rect">
            <a:avLst/>
          </a:prstGeom>
          <a:noFill/>
        </p:spPr>
        <p:txBody>
          <a:bodyPr wrap="none" rtlCol="0">
            <a:spAutoFit/>
          </a:bodyPr>
          <a:lstStyle/>
          <a:p>
            <a:r>
              <a:rPr lang="en-US" dirty="0" smtClean="0"/>
              <a:t>Source: National AIDS Program</a:t>
            </a:r>
            <a:endParaRPr lang="en-US" dirty="0"/>
          </a:p>
        </p:txBody>
      </p:sp>
    </p:spTree>
    <p:extLst>
      <p:ext uri="{BB962C8B-B14F-4D97-AF65-F5344CB8AC3E}">
        <p14:creationId xmlns:p14="http://schemas.microsoft.com/office/powerpoint/2010/main" val="24281040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Number of pregnant women and infants initiated on ARV in DRC: 2010-2013</a:t>
            </a:r>
            <a:endParaRPr lang="en-US" dirty="0"/>
          </a:p>
        </p:txBody>
      </p:sp>
      <p:pic>
        <p:nvPicPr>
          <p:cNvPr id="6" name="Content Placeholder 5"/>
          <p:cNvPicPr>
            <a:picLocks noGrp="1" noChangeAspect="1"/>
          </p:cNvPicPr>
          <p:nvPr>
            <p:ph idx="1"/>
          </p:nvPr>
        </p:nvPicPr>
        <p:blipFill>
          <a:blip r:embed="rId3"/>
          <a:stretch>
            <a:fillRect/>
          </a:stretch>
        </p:blipFill>
        <p:spPr>
          <a:xfrm>
            <a:off x="457200" y="1926336"/>
            <a:ext cx="8229600" cy="4529328"/>
          </a:xfrm>
          <a:prstGeom prst="rect">
            <a:avLst/>
          </a:prstGeom>
        </p:spPr>
      </p:pic>
      <p:sp>
        <p:nvSpPr>
          <p:cNvPr id="7" name="TextBox 6"/>
          <p:cNvSpPr txBox="1"/>
          <p:nvPr/>
        </p:nvSpPr>
        <p:spPr>
          <a:xfrm>
            <a:off x="304800" y="6444734"/>
            <a:ext cx="5203989" cy="369332"/>
          </a:xfrm>
          <a:prstGeom prst="rect">
            <a:avLst/>
          </a:prstGeom>
          <a:noFill/>
        </p:spPr>
        <p:txBody>
          <a:bodyPr wrap="none" rtlCol="0">
            <a:spAutoFit/>
          </a:bodyPr>
          <a:lstStyle/>
          <a:p>
            <a:r>
              <a:rPr lang="en-US" dirty="0" smtClean="0"/>
              <a:t>Source: </a:t>
            </a:r>
            <a:r>
              <a:rPr lang="fr-FR" dirty="0" smtClean="0"/>
              <a:t>National AIDS Program, Progress report </a:t>
            </a:r>
            <a:r>
              <a:rPr lang="fr-FR" dirty="0"/>
              <a:t>2014 </a:t>
            </a:r>
            <a:endParaRPr lang="en-US" dirty="0"/>
          </a:p>
        </p:txBody>
      </p:sp>
      <p:sp>
        <p:nvSpPr>
          <p:cNvPr id="3" name="TextBox 2"/>
          <p:cNvSpPr txBox="1"/>
          <p:nvPr/>
        </p:nvSpPr>
        <p:spPr>
          <a:xfrm>
            <a:off x="1981200" y="2847201"/>
            <a:ext cx="1295400" cy="276999"/>
          </a:xfrm>
          <a:prstGeom prst="rect">
            <a:avLst/>
          </a:prstGeom>
          <a:solidFill>
            <a:schemeClr val="bg1"/>
          </a:solidFill>
        </p:spPr>
        <p:txBody>
          <a:bodyPr wrap="square" rtlCol="0">
            <a:spAutoFit/>
          </a:bodyPr>
          <a:lstStyle/>
          <a:p>
            <a:r>
              <a:rPr lang="en-US" sz="1200" b="1" smtClean="0"/>
              <a:t>Pregnant women</a:t>
            </a:r>
            <a:endParaRPr lang="en-US" sz="1200" b="1" dirty="0"/>
          </a:p>
        </p:txBody>
      </p:sp>
      <p:sp>
        <p:nvSpPr>
          <p:cNvPr id="8" name="TextBox 7"/>
          <p:cNvSpPr txBox="1"/>
          <p:nvPr/>
        </p:nvSpPr>
        <p:spPr>
          <a:xfrm>
            <a:off x="1981200" y="3200400"/>
            <a:ext cx="1293471" cy="276999"/>
          </a:xfrm>
          <a:prstGeom prst="rect">
            <a:avLst/>
          </a:prstGeom>
          <a:solidFill>
            <a:schemeClr val="bg1"/>
          </a:solidFill>
        </p:spPr>
        <p:txBody>
          <a:bodyPr wrap="square" rtlCol="0">
            <a:spAutoFit/>
          </a:bodyPr>
          <a:lstStyle/>
          <a:p>
            <a:r>
              <a:rPr lang="en-US" sz="1200" b="1" dirty="0" smtClean="0"/>
              <a:t>Infants</a:t>
            </a:r>
            <a:endParaRPr lang="en-US" sz="1200" b="1" dirty="0"/>
          </a:p>
        </p:txBody>
      </p:sp>
      <p:sp>
        <p:nvSpPr>
          <p:cNvPr id="9" name="TextBox 8"/>
          <p:cNvSpPr txBox="1"/>
          <p:nvPr/>
        </p:nvSpPr>
        <p:spPr>
          <a:xfrm>
            <a:off x="1981200" y="3510817"/>
            <a:ext cx="1295400" cy="276999"/>
          </a:xfrm>
          <a:prstGeom prst="rect">
            <a:avLst/>
          </a:prstGeom>
          <a:solidFill>
            <a:schemeClr val="bg1"/>
          </a:solidFill>
        </p:spPr>
        <p:txBody>
          <a:bodyPr wrap="square" rtlCol="0">
            <a:spAutoFit/>
          </a:bodyPr>
          <a:lstStyle/>
          <a:p>
            <a:r>
              <a:rPr lang="en-US" sz="1200" b="1" dirty="0" err="1" smtClean="0"/>
              <a:t>eMTCT</a:t>
            </a:r>
            <a:r>
              <a:rPr lang="en-US" sz="1200" b="1" dirty="0" smtClean="0"/>
              <a:t> targets</a:t>
            </a:r>
            <a:endParaRPr lang="en-US" sz="1200" b="1" dirty="0"/>
          </a:p>
        </p:txBody>
      </p:sp>
    </p:spTree>
    <p:extLst>
      <p:ext uri="{BB962C8B-B14F-4D97-AF65-F5344CB8AC3E}">
        <p14:creationId xmlns:p14="http://schemas.microsoft.com/office/powerpoint/2010/main" val="5530805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00112"/>
            <a:ext cx="8534400" cy="852488"/>
          </a:xfrm>
        </p:spPr>
        <p:txBody>
          <a:bodyPr>
            <a:noAutofit/>
          </a:bodyPr>
          <a:lstStyle/>
          <a:p>
            <a:r>
              <a:rPr lang="en-US" sz="2000" dirty="0" smtClean="0"/>
              <a:t>Retention along the PMTCT cascade among 52,364 pregnant women in 36 maternal and child health clinics in Kinshasa: Jan-Dec. 2011</a:t>
            </a:r>
            <a:endParaRPr lang="en-US" sz="2000" dirty="0"/>
          </a:p>
        </p:txBody>
      </p:sp>
      <p:pic>
        <p:nvPicPr>
          <p:cNvPr id="4" name="Content Placeholder 3"/>
          <p:cNvPicPr>
            <a:picLocks noGrp="1" noChangeAspect="1"/>
          </p:cNvPicPr>
          <p:nvPr>
            <p:ph idx="1"/>
          </p:nvPr>
        </p:nvPicPr>
        <p:blipFill>
          <a:blip r:embed="rId3"/>
          <a:stretch>
            <a:fillRect/>
          </a:stretch>
        </p:blipFill>
        <p:spPr>
          <a:xfrm>
            <a:off x="301396" y="1752599"/>
            <a:ext cx="8385404" cy="4499757"/>
          </a:xfrm>
          <a:prstGeom prst="rect">
            <a:avLst/>
          </a:prstGeom>
        </p:spPr>
      </p:pic>
    </p:spTree>
    <p:extLst>
      <p:ext uri="{BB962C8B-B14F-4D97-AF65-F5344CB8AC3E}">
        <p14:creationId xmlns:p14="http://schemas.microsoft.com/office/powerpoint/2010/main" val="11971660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lnSpcReduction="10000"/>
          </a:bodyPr>
          <a:lstStyle/>
          <a:p>
            <a:r>
              <a:rPr lang="en-US" b="1" dirty="0"/>
              <a:t>Study </a:t>
            </a:r>
            <a:r>
              <a:rPr lang="en-US" b="1" dirty="0" smtClean="0"/>
              <a:t>Objectives</a:t>
            </a:r>
          </a:p>
          <a:p>
            <a:pPr lvl="1"/>
            <a:r>
              <a:rPr lang="en-US" dirty="0" smtClean="0"/>
              <a:t>Evaluate </a:t>
            </a:r>
            <a:r>
              <a:rPr lang="en-US" dirty="0"/>
              <a:t>the effect of </a:t>
            </a:r>
            <a:r>
              <a:rPr lang="en-US" dirty="0" smtClean="0"/>
              <a:t>conditional cash transfer </a:t>
            </a:r>
            <a:r>
              <a:rPr lang="en-US" dirty="0"/>
              <a:t>on adherence to the PMTCT cascade and uptake of PMTCT interventions through delivery and the infant’s six week visit</a:t>
            </a:r>
            <a:r>
              <a:rPr lang="en-US" dirty="0" smtClean="0"/>
              <a:t>.</a:t>
            </a:r>
          </a:p>
          <a:p>
            <a:pPr marL="457200" lvl="1" indent="0">
              <a:buNone/>
            </a:pPr>
            <a:r>
              <a:rPr lang="en-US" dirty="0" smtClean="0"/>
              <a:t> </a:t>
            </a:r>
            <a:endParaRPr lang="en-US" dirty="0"/>
          </a:p>
          <a:p>
            <a:r>
              <a:rPr lang="en-US" b="1" dirty="0" smtClean="0"/>
              <a:t>Eligibility criteria</a:t>
            </a:r>
          </a:p>
          <a:p>
            <a:pPr lvl="1"/>
            <a:r>
              <a:rPr lang="en-US" dirty="0" smtClean="0"/>
              <a:t>&lt; 32 weeks pregnant</a:t>
            </a:r>
          </a:p>
          <a:p>
            <a:pPr lvl="1"/>
            <a:r>
              <a:rPr lang="en-US" dirty="0" smtClean="0"/>
              <a:t>Newly diagnosed with HIV</a:t>
            </a:r>
          </a:p>
          <a:p>
            <a:pPr lvl="1"/>
            <a:r>
              <a:rPr lang="en-US" dirty="0" smtClean="0"/>
              <a:t>Intent to stay in Kinshasa through at least six weeks postpartum </a:t>
            </a:r>
          </a:p>
          <a:p>
            <a:pPr lvl="1"/>
            <a:endParaRPr lang="en-US" dirty="0"/>
          </a:p>
        </p:txBody>
      </p:sp>
      <p:sp>
        <p:nvSpPr>
          <p:cNvPr id="6" name="Title 1"/>
          <p:cNvSpPr>
            <a:spLocks noGrp="1"/>
          </p:cNvSpPr>
          <p:nvPr>
            <p:ph type="title"/>
          </p:nvPr>
        </p:nvSpPr>
        <p:spPr>
          <a:xfrm>
            <a:off x="457200" y="900112"/>
            <a:ext cx="8229600" cy="852488"/>
          </a:xfrm>
        </p:spPr>
        <p:txBody>
          <a:bodyPr>
            <a:normAutofit/>
          </a:bodyPr>
          <a:lstStyle/>
          <a:p>
            <a:r>
              <a:rPr lang="en-US" b="1" dirty="0" smtClean="0"/>
              <a:t>Methods</a:t>
            </a:r>
            <a:endParaRPr lang="en-US" dirty="0"/>
          </a:p>
        </p:txBody>
      </p:sp>
    </p:spTree>
    <p:extLst>
      <p:ext uri="{BB962C8B-B14F-4D97-AF65-F5344CB8AC3E}">
        <p14:creationId xmlns:p14="http://schemas.microsoft.com/office/powerpoint/2010/main" val="36299913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Methods</a:t>
            </a:r>
            <a:endParaRPr lang="en-US" dirty="0"/>
          </a:p>
        </p:txBody>
      </p:sp>
      <p:sp>
        <p:nvSpPr>
          <p:cNvPr id="3" name="Content Placeholder 2"/>
          <p:cNvSpPr>
            <a:spLocks noGrp="1"/>
          </p:cNvSpPr>
          <p:nvPr>
            <p:ph idx="1"/>
          </p:nvPr>
        </p:nvSpPr>
        <p:spPr>
          <a:xfrm>
            <a:off x="457200" y="1752600"/>
            <a:ext cx="8305800" cy="4724400"/>
          </a:xfrm>
        </p:spPr>
        <p:txBody>
          <a:bodyPr>
            <a:normAutofit lnSpcReduction="10000"/>
          </a:bodyPr>
          <a:lstStyle/>
          <a:p>
            <a:pPr marL="285750" lvl="1">
              <a:buFont typeface="Arial" panose="020B0604020202020204" pitchFamily="34" charset="0"/>
              <a:buChar char="•"/>
            </a:pPr>
            <a:r>
              <a:rPr lang="en-US" b="1" dirty="0" smtClean="0"/>
              <a:t>Intervention</a:t>
            </a:r>
          </a:p>
          <a:p>
            <a:pPr marL="742950" lvl="2" indent="-285750">
              <a:spcAft>
                <a:spcPts val="600"/>
              </a:spcAft>
            </a:pPr>
            <a:r>
              <a:rPr lang="en-US" sz="2400" dirty="0" smtClean="0"/>
              <a:t>After randomization (28-32 weeks)</a:t>
            </a:r>
          </a:p>
          <a:p>
            <a:pPr marL="742950" lvl="2" indent="-285750">
              <a:spcAft>
                <a:spcPts val="600"/>
              </a:spcAft>
            </a:pPr>
            <a:r>
              <a:rPr lang="en-US" sz="2400" dirty="0" smtClean="0"/>
              <a:t>$5 at the first visit after randomization </a:t>
            </a:r>
          </a:p>
          <a:p>
            <a:pPr marL="742950" lvl="2" indent="-285750">
              <a:spcAft>
                <a:spcPts val="600"/>
              </a:spcAft>
            </a:pPr>
            <a:r>
              <a:rPr lang="en-US" sz="2400" b="1" dirty="0" smtClean="0"/>
              <a:t>Escalating incentive</a:t>
            </a:r>
            <a:r>
              <a:rPr lang="en-US" sz="2400" dirty="0" smtClean="0"/>
              <a:t>: $1 + the amount paid at the last visit at subsequent visits</a:t>
            </a:r>
          </a:p>
          <a:p>
            <a:pPr marL="742950" lvl="2" indent="-285750">
              <a:spcAft>
                <a:spcPts val="600"/>
              </a:spcAft>
            </a:pPr>
            <a:r>
              <a:rPr lang="en-US" sz="2400" b="1" dirty="0" smtClean="0"/>
              <a:t>Median incentive paid</a:t>
            </a:r>
            <a:r>
              <a:rPr lang="en-US" sz="2400" b="1" dirty="0"/>
              <a:t>: </a:t>
            </a:r>
            <a:r>
              <a:rPr lang="en-US" sz="2400" dirty="0"/>
              <a:t>$26 (IQR: $18-</a:t>
            </a:r>
            <a:r>
              <a:rPr lang="en-US" sz="2400" dirty="0" smtClean="0"/>
              <a:t>$35)</a:t>
            </a:r>
          </a:p>
          <a:p>
            <a:pPr marL="285750" lvl="1">
              <a:buFont typeface="Arial" panose="020B0604020202020204" pitchFamily="34" charset="0"/>
              <a:buChar char="•"/>
            </a:pPr>
            <a:r>
              <a:rPr lang="en-US" b="1" dirty="0" smtClean="0"/>
              <a:t>Primary outcomes </a:t>
            </a:r>
          </a:p>
          <a:p>
            <a:pPr marL="742950" lvl="2" indent="-285750"/>
            <a:r>
              <a:rPr lang="en-US" sz="2400" b="1" dirty="0" smtClean="0"/>
              <a:t>Retention in care</a:t>
            </a:r>
            <a:r>
              <a:rPr lang="en-US" sz="2400" dirty="0" smtClean="0"/>
              <a:t>: known to be receiving HIV care at 6 weeks postpartum</a:t>
            </a:r>
          </a:p>
          <a:p>
            <a:pPr marL="742950" lvl="2" indent="-285750"/>
            <a:r>
              <a:rPr lang="en-US" sz="2400" b="1" dirty="0" smtClean="0"/>
              <a:t>Adherence</a:t>
            </a:r>
            <a:r>
              <a:rPr lang="en-US" sz="2400" dirty="0" smtClean="0"/>
              <a:t>: attended all scheduled clinic visits and acceptance of proposed services through 6 weeks</a:t>
            </a:r>
          </a:p>
          <a:p>
            <a:endParaRPr lang="en-US" dirty="0"/>
          </a:p>
        </p:txBody>
      </p:sp>
    </p:spTree>
    <p:extLst>
      <p:ext uri="{BB962C8B-B14F-4D97-AF65-F5344CB8AC3E}">
        <p14:creationId xmlns:p14="http://schemas.microsoft.com/office/powerpoint/2010/main" val="9373948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52488"/>
          </a:xfrm>
        </p:spPr>
        <p:txBody>
          <a:bodyPr/>
          <a:lstStyle/>
          <a:p>
            <a:r>
              <a:rPr lang="en-US" dirty="0" smtClean="0"/>
              <a:t>Results: </a:t>
            </a:r>
            <a:r>
              <a:rPr lang="en-US" sz="3200" dirty="0" smtClean="0"/>
              <a:t>Participants</a:t>
            </a:r>
            <a:endParaRPr lang="en-US" dirty="0"/>
          </a:p>
        </p:txBody>
      </p:sp>
      <p:pic>
        <p:nvPicPr>
          <p:cNvPr id="4" name="Content Placeholder 3"/>
          <p:cNvPicPr>
            <a:picLocks noGrp="1" noChangeAspect="1"/>
          </p:cNvPicPr>
          <p:nvPr>
            <p:ph idx="1"/>
          </p:nvPr>
        </p:nvPicPr>
        <p:blipFill>
          <a:blip r:embed="rId3"/>
          <a:stretch>
            <a:fillRect/>
          </a:stretch>
        </p:blipFill>
        <p:spPr>
          <a:xfrm>
            <a:off x="1066800" y="1371599"/>
            <a:ext cx="7162800" cy="5296473"/>
          </a:xfrm>
          <a:prstGeom prst="rect">
            <a:avLst/>
          </a:prstGeom>
        </p:spPr>
      </p:pic>
    </p:spTree>
    <p:extLst>
      <p:ext uri="{BB962C8B-B14F-4D97-AF65-F5344CB8AC3E}">
        <p14:creationId xmlns:p14="http://schemas.microsoft.com/office/powerpoint/2010/main" val="8688288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Retention and adherence at six weeks</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555052450"/>
              </p:ext>
            </p:extLst>
          </p:nvPr>
        </p:nvGraphicFramePr>
        <p:xfrm>
          <a:off x="457200" y="2429003"/>
          <a:ext cx="3479157" cy="34290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609600" y="5943600"/>
            <a:ext cx="3217547" cy="369332"/>
          </a:xfrm>
          <a:prstGeom prst="rect">
            <a:avLst/>
          </a:prstGeom>
          <a:noFill/>
        </p:spPr>
        <p:txBody>
          <a:bodyPr wrap="none" rtlCol="0">
            <a:spAutoFit/>
          </a:bodyPr>
          <a:lstStyle/>
          <a:p>
            <a:r>
              <a:rPr lang="en-US" b="1" dirty="0">
                <a:solidFill>
                  <a:srgbClr val="0070C0"/>
                </a:solidFill>
                <a:latin typeface="Arial" panose="020B0604020202020204" pitchFamily="34" charset="0"/>
              </a:rPr>
              <a:t>P</a:t>
            </a:r>
            <a:r>
              <a:rPr lang="en-US" b="1" dirty="0" smtClean="0">
                <a:solidFill>
                  <a:srgbClr val="0070C0"/>
                </a:solidFill>
                <a:latin typeface="Arial" panose="020B0604020202020204" pitchFamily="34" charset="0"/>
              </a:rPr>
              <a:t>R = 0.70 (95%CI 0.50</a:t>
            </a:r>
            <a:r>
              <a:rPr lang="en-US" b="1" dirty="0">
                <a:solidFill>
                  <a:srgbClr val="0070C0"/>
                </a:solidFill>
                <a:latin typeface="Arial" panose="020B0604020202020204" pitchFamily="34" charset="0"/>
              </a:rPr>
              <a:t>, 0.99</a:t>
            </a:r>
            <a:r>
              <a:rPr lang="en-US" b="1" dirty="0" smtClean="0">
                <a:solidFill>
                  <a:srgbClr val="0070C0"/>
                </a:solidFill>
                <a:latin typeface="Arial" panose="020B0604020202020204" pitchFamily="34" charset="0"/>
              </a:rPr>
              <a:t>)</a:t>
            </a:r>
            <a:endParaRPr lang="en-US" b="1" dirty="0">
              <a:solidFill>
                <a:srgbClr val="0070C0"/>
              </a:solidFill>
              <a:latin typeface="Arial" panose="020B0604020202020204" pitchFamily="34" charset="0"/>
            </a:endParaRPr>
          </a:p>
        </p:txBody>
      </p:sp>
      <p:sp>
        <p:nvSpPr>
          <p:cNvPr id="10" name="TextBox 9"/>
          <p:cNvSpPr txBox="1"/>
          <p:nvPr/>
        </p:nvSpPr>
        <p:spPr>
          <a:xfrm>
            <a:off x="990600" y="1981200"/>
            <a:ext cx="2680542" cy="461665"/>
          </a:xfrm>
          <a:prstGeom prst="rect">
            <a:avLst/>
          </a:prstGeom>
          <a:noFill/>
        </p:spPr>
        <p:txBody>
          <a:bodyPr wrap="none" rtlCol="0">
            <a:spAutoFit/>
          </a:bodyPr>
          <a:lstStyle/>
          <a:p>
            <a:r>
              <a:rPr lang="en-US" sz="2400" b="1" dirty="0" smtClean="0">
                <a:latin typeface="Arial" panose="020B0604020202020204" pitchFamily="34" charset="0"/>
                <a:cs typeface="Arial" panose="020B0604020202020204" pitchFamily="34" charset="0"/>
              </a:rPr>
              <a:t>Retention in care</a:t>
            </a:r>
            <a:endParaRPr lang="en-US" sz="2400" b="1" dirty="0">
              <a:latin typeface="Arial" panose="020B0604020202020204" pitchFamily="34" charset="0"/>
              <a:cs typeface="Arial" panose="020B0604020202020204" pitchFamily="34" charset="0"/>
            </a:endParaRPr>
          </a:p>
        </p:txBody>
      </p:sp>
      <p:sp>
        <p:nvSpPr>
          <p:cNvPr id="11" name="TextBox 10"/>
          <p:cNvSpPr txBox="1"/>
          <p:nvPr/>
        </p:nvSpPr>
        <p:spPr>
          <a:xfrm>
            <a:off x="6172200" y="1981200"/>
            <a:ext cx="1776448" cy="461665"/>
          </a:xfrm>
          <a:prstGeom prst="rect">
            <a:avLst/>
          </a:prstGeom>
          <a:noFill/>
        </p:spPr>
        <p:txBody>
          <a:bodyPr wrap="none" rtlCol="0">
            <a:spAutoFit/>
          </a:bodyPr>
          <a:lstStyle/>
          <a:p>
            <a:r>
              <a:rPr lang="en-US" sz="2400" b="1" dirty="0" smtClean="0">
                <a:latin typeface="Arial" panose="020B0604020202020204" pitchFamily="34" charset="0"/>
                <a:cs typeface="Arial" panose="020B0604020202020204" pitchFamily="34" charset="0"/>
              </a:rPr>
              <a:t>Adherence</a:t>
            </a:r>
            <a:endParaRPr lang="en-US" sz="2400" b="1" dirty="0">
              <a:latin typeface="Arial" panose="020B0604020202020204" pitchFamily="34" charset="0"/>
              <a:cs typeface="Arial" panose="020B0604020202020204" pitchFamily="34" charset="0"/>
            </a:endParaRPr>
          </a:p>
        </p:txBody>
      </p:sp>
      <p:graphicFrame>
        <p:nvGraphicFramePr>
          <p:cNvPr id="12" name="Chart 11"/>
          <p:cNvGraphicFramePr>
            <a:graphicFrameLocks/>
          </p:cNvGraphicFramePr>
          <p:nvPr>
            <p:extLst>
              <p:ext uri="{D42A27DB-BD31-4B8C-83A1-F6EECF244321}">
                <p14:modId xmlns:p14="http://schemas.microsoft.com/office/powerpoint/2010/main" val="2799458152"/>
              </p:ext>
            </p:extLst>
          </p:nvPr>
        </p:nvGraphicFramePr>
        <p:xfrm>
          <a:off x="5384024" y="2362200"/>
          <a:ext cx="3352800" cy="3512559"/>
        </p:xfrm>
        <a:graphic>
          <a:graphicData uri="http://schemas.openxmlformats.org/drawingml/2006/chart">
            <c:chart xmlns:c="http://schemas.openxmlformats.org/drawingml/2006/chart" xmlns:r="http://schemas.openxmlformats.org/officeDocument/2006/relationships" r:id="rId4"/>
          </a:graphicData>
        </a:graphic>
      </p:graphicFrame>
      <p:sp>
        <p:nvSpPr>
          <p:cNvPr id="13" name="TextBox 12"/>
          <p:cNvSpPr txBox="1"/>
          <p:nvPr/>
        </p:nvSpPr>
        <p:spPr>
          <a:xfrm>
            <a:off x="5451650" y="5943600"/>
            <a:ext cx="3217547" cy="369332"/>
          </a:xfrm>
          <a:prstGeom prst="rect">
            <a:avLst/>
          </a:prstGeom>
          <a:noFill/>
        </p:spPr>
        <p:txBody>
          <a:bodyPr wrap="none" rtlCol="0">
            <a:spAutoFit/>
          </a:bodyPr>
          <a:lstStyle/>
          <a:p>
            <a:r>
              <a:rPr lang="en-US" b="1" dirty="0">
                <a:solidFill>
                  <a:srgbClr val="0070C0"/>
                </a:solidFill>
                <a:latin typeface="Arial" panose="020B0604020202020204" pitchFamily="34" charset="0"/>
              </a:rPr>
              <a:t>P</a:t>
            </a:r>
            <a:r>
              <a:rPr lang="en-US" b="1" dirty="0" smtClean="0">
                <a:solidFill>
                  <a:srgbClr val="0070C0"/>
                </a:solidFill>
                <a:latin typeface="Arial" panose="020B0604020202020204" pitchFamily="34" charset="0"/>
              </a:rPr>
              <a:t>R = 1.32 (95%CI 1.13</a:t>
            </a:r>
            <a:r>
              <a:rPr lang="en-US" b="1" dirty="0">
                <a:solidFill>
                  <a:srgbClr val="0070C0"/>
                </a:solidFill>
                <a:latin typeface="Arial" panose="020B0604020202020204" pitchFamily="34" charset="0"/>
              </a:rPr>
              <a:t>, 1.55</a:t>
            </a:r>
            <a:r>
              <a:rPr lang="en-US" b="1" dirty="0" smtClean="0">
                <a:solidFill>
                  <a:srgbClr val="0070C0"/>
                </a:solidFill>
                <a:latin typeface="Arial" panose="020B0604020202020204" pitchFamily="34" charset="0"/>
              </a:rPr>
              <a:t>)</a:t>
            </a:r>
            <a:endParaRPr lang="en-US" b="1" dirty="0">
              <a:solidFill>
                <a:srgbClr val="0070C0"/>
              </a:solidFill>
              <a:latin typeface="Arial" panose="020B0604020202020204" pitchFamily="34" charset="0"/>
            </a:endParaRPr>
          </a:p>
        </p:txBody>
      </p:sp>
      <p:sp>
        <p:nvSpPr>
          <p:cNvPr id="15" name="TextBox 14"/>
          <p:cNvSpPr txBox="1"/>
          <p:nvPr/>
        </p:nvSpPr>
        <p:spPr>
          <a:xfrm>
            <a:off x="4038600" y="3679302"/>
            <a:ext cx="2018886" cy="830997"/>
          </a:xfrm>
          <a:prstGeom prst="rect">
            <a:avLst/>
          </a:prstGeom>
          <a:noFill/>
        </p:spPr>
        <p:txBody>
          <a:bodyPr wrap="none" rtlCol="0">
            <a:spAutoFit/>
          </a:bodyPr>
          <a:lstStyle/>
          <a:p>
            <a:pPr marL="285750" indent="-285750">
              <a:buFont typeface="Wingdings" panose="05000000000000000000" pitchFamily="2" charset="2"/>
              <a:buChar char="§"/>
            </a:pPr>
            <a:r>
              <a:rPr lang="en-US" sz="2400" dirty="0" smtClean="0"/>
              <a:t>Intervention</a:t>
            </a:r>
          </a:p>
          <a:p>
            <a:pPr marL="285750" indent="-285750">
              <a:buFont typeface="Wingdings" panose="05000000000000000000" pitchFamily="2" charset="2"/>
              <a:buChar char="§"/>
            </a:pPr>
            <a:r>
              <a:rPr lang="en-US" sz="2400" dirty="0" smtClean="0"/>
              <a:t>Control</a:t>
            </a:r>
            <a:endParaRPr lang="en-US" sz="2400" dirty="0"/>
          </a:p>
        </p:txBody>
      </p:sp>
      <p:sp>
        <p:nvSpPr>
          <p:cNvPr id="16" name="Rectangle 15"/>
          <p:cNvSpPr/>
          <p:nvPr/>
        </p:nvSpPr>
        <p:spPr>
          <a:xfrm>
            <a:off x="4114800" y="3867835"/>
            <a:ext cx="152400" cy="1707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4114800" y="4172635"/>
            <a:ext cx="152400" cy="170765"/>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321882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M" dirty="0" err="1"/>
              <a:t>Loss</a:t>
            </a:r>
            <a:r>
              <a:rPr lang="fr-CM" dirty="0"/>
              <a:t> to </a:t>
            </a:r>
            <a:r>
              <a:rPr lang="fr-CM" dirty="0" err="1"/>
              <a:t>follow</a:t>
            </a:r>
            <a:r>
              <a:rPr lang="fr-CM" dirty="0"/>
              <a:t>-up </a:t>
            </a:r>
            <a:endParaRPr lang="en-US" dirty="0"/>
          </a:p>
        </p:txBody>
      </p:sp>
      <p:sp>
        <p:nvSpPr>
          <p:cNvPr id="5" name="TextBox 4"/>
          <p:cNvSpPr txBox="1"/>
          <p:nvPr/>
        </p:nvSpPr>
        <p:spPr>
          <a:xfrm>
            <a:off x="990600" y="1752600"/>
            <a:ext cx="3221972" cy="461665"/>
          </a:xfrm>
          <a:prstGeom prst="rect">
            <a:avLst/>
          </a:prstGeom>
          <a:noFill/>
        </p:spPr>
        <p:txBody>
          <a:bodyPr wrap="none" rtlCol="0">
            <a:spAutoFit/>
          </a:bodyPr>
          <a:lstStyle/>
          <a:p>
            <a:r>
              <a:rPr lang="en-US" sz="2400" b="1" dirty="0" smtClean="0">
                <a:latin typeface="Arial" panose="020B0604020202020204" pitchFamily="34" charset="0"/>
                <a:cs typeface="Arial" panose="020B0604020202020204" pitchFamily="34" charset="0"/>
              </a:rPr>
              <a:t>LTFU before delivery</a:t>
            </a:r>
            <a:endParaRPr lang="en-US" sz="2400" b="1" dirty="0">
              <a:latin typeface="Arial" panose="020B0604020202020204" pitchFamily="34" charset="0"/>
              <a:cs typeface="Arial" panose="020B0604020202020204" pitchFamily="34" charset="0"/>
            </a:endParaRPr>
          </a:p>
        </p:txBody>
      </p:sp>
      <p:sp>
        <p:nvSpPr>
          <p:cNvPr id="6" name="TextBox 5"/>
          <p:cNvSpPr txBox="1"/>
          <p:nvPr/>
        </p:nvSpPr>
        <p:spPr>
          <a:xfrm>
            <a:off x="762000" y="6096000"/>
            <a:ext cx="3151825" cy="369332"/>
          </a:xfrm>
          <a:prstGeom prst="rect">
            <a:avLst/>
          </a:prstGeom>
          <a:noFill/>
        </p:spPr>
        <p:txBody>
          <a:bodyPr wrap="none" rtlCol="0">
            <a:spAutoFit/>
          </a:bodyPr>
          <a:lstStyle/>
          <a:p>
            <a:r>
              <a:rPr lang="en-US" b="1" dirty="0" smtClean="0">
                <a:solidFill>
                  <a:schemeClr val="tx2"/>
                </a:solidFill>
              </a:rPr>
              <a:t>PR = </a:t>
            </a:r>
            <a:r>
              <a:rPr lang="en-US" b="1" dirty="0" smtClean="0">
                <a:solidFill>
                  <a:schemeClr val="tx2"/>
                </a:solidFill>
                <a:latin typeface="Arial" panose="020B0604020202020204" pitchFamily="34" charset="0"/>
              </a:rPr>
              <a:t>0.50 (95CI% 0.26, 0.98)</a:t>
            </a:r>
            <a:r>
              <a:rPr lang="en-US" b="1" dirty="0" smtClean="0">
                <a:solidFill>
                  <a:schemeClr val="tx2"/>
                </a:solidFill>
                <a:latin typeface="Calibri" panose="020F0502020204030204" pitchFamily="34" charset="0"/>
              </a:rPr>
              <a:t> </a:t>
            </a:r>
            <a:endParaRPr lang="en-US" b="1" dirty="0">
              <a:solidFill>
                <a:schemeClr val="tx2"/>
              </a:solidFill>
              <a:latin typeface="Arial" panose="020B0604020202020204" pitchFamily="34" charset="0"/>
            </a:endParaRPr>
          </a:p>
        </p:txBody>
      </p:sp>
      <p:graphicFrame>
        <p:nvGraphicFramePr>
          <p:cNvPr id="7" name="Chart 6"/>
          <p:cNvGraphicFramePr>
            <a:graphicFrameLocks/>
          </p:cNvGraphicFramePr>
          <p:nvPr>
            <p:extLst>
              <p:ext uri="{D42A27DB-BD31-4B8C-83A1-F6EECF244321}">
                <p14:modId xmlns:p14="http://schemas.microsoft.com/office/powerpoint/2010/main" val="961148346"/>
              </p:ext>
            </p:extLst>
          </p:nvPr>
        </p:nvGraphicFramePr>
        <p:xfrm>
          <a:off x="5257800" y="2286000"/>
          <a:ext cx="3038715" cy="386715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5638800" y="1752600"/>
            <a:ext cx="2657715" cy="461665"/>
          </a:xfrm>
          <a:prstGeom prst="rect">
            <a:avLst/>
          </a:prstGeom>
          <a:noFill/>
        </p:spPr>
        <p:txBody>
          <a:bodyPr wrap="none" rtlCol="0">
            <a:spAutoFit/>
          </a:bodyPr>
          <a:lstStyle/>
          <a:p>
            <a:r>
              <a:rPr lang="en-US" sz="2400" b="1" dirty="0" smtClean="0">
                <a:latin typeface="Arial" panose="020B0604020202020204" pitchFamily="34" charset="0"/>
                <a:cs typeface="Arial" panose="020B0604020202020204" pitchFamily="34" charset="0"/>
              </a:rPr>
              <a:t>LTFU at six week</a:t>
            </a:r>
            <a:endParaRPr lang="en-US" sz="2400" b="1" dirty="0">
              <a:latin typeface="Arial" panose="020B0604020202020204" pitchFamily="34" charset="0"/>
              <a:cs typeface="Arial" panose="020B0604020202020204" pitchFamily="34" charset="0"/>
            </a:endParaRPr>
          </a:p>
        </p:txBody>
      </p:sp>
      <p:graphicFrame>
        <p:nvGraphicFramePr>
          <p:cNvPr id="14" name="Content Placeholder 13"/>
          <p:cNvGraphicFramePr>
            <a:graphicFrameLocks noGrp="1"/>
          </p:cNvGraphicFramePr>
          <p:nvPr>
            <p:ph idx="1"/>
            <p:extLst>
              <p:ext uri="{D42A27DB-BD31-4B8C-83A1-F6EECF244321}">
                <p14:modId xmlns:p14="http://schemas.microsoft.com/office/powerpoint/2010/main" val="566145567"/>
              </p:ext>
            </p:extLst>
          </p:nvPr>
        </p:nvGraphicFramePr>
        <p:xfrm>
          <a:off x="755948" y="2514599"/>
          <a:ext cx="3157878" cy="3662065"/>
        </p:xfrm>
        <a:graphic>
          <a:graphicData uri="http://schemas.openxmlformats.org/drawingml/2006/chart">
            <c:chart xmlns:c="http://schemas.openxmlformats.org/drawingml/2006/chart" xmlns:r="http://schemas.openxmlformats.org/officeDocument/2006/relationships" r:id="rId4"/>
          </a:graphicData>
        </a:graphic>
      </p:graphicFrame>
      <p:sp>
        <p:nvSpPr>
          <p:cNvPr id="15" name="TextBox 14"/>
          <p:cNvSpPr txBox="1"/>
          <p:nvPr/>
        </p:nvSpPr>
        <p:spPr>
          <a:xfrm>
            <a:off x="5257800" y="6096000"/>
            <a:ext cx="3151825" cy="369332"/>
          </a:xfrm>
          <a:prstGeom prst="rect">
            <a:avLst/>
          </a:prstGeom>
          <a:noFill/>
        </p:spPr>
        <p:txBody>
          <a:bodyPr wrap="none" rtlCol="0">
            <a:spAutoFit/>
          </a:bodyPr>
          <a:lstStyle/>
          <a:p>
            <a:r>
              <a:rPr lang="en-US" b="1" dirty="0" smtClean="0">
                <a:solidFill>
                  <a:schemeClr val="tx2"/>
                </a:solidFill>
              </a:rPr>
              <a:t>PR = </a:t>
            </a:r>
            <a:r>
              <a:rPr lang="en-US" b="1" dirty="0" smtClean="0">
                <a:solidFill>
                  <a:schemeClr val="tx2"/>
                </a:solidFill>
                <a:latin typeface="Arial" panose="020B0604020202020204" pitchFamily="34" charset="0"/>
              </a:rPr>
              <a:t>0.53 (95CI% 0.33, 0.84)</a:t>
            </a:r>
            <a:r>
              <a:rPr lang="en-US" b="1" dirty="0" smtClean="0">
                <a:solidFill>
                  <a:schemeClr val="tx2"/>
                </a:solidFill>
                <a:latin typeface="Calibri" panose="020F0502020204030204" pitchFamily="34" charset="0"/>
              </a:rPr>
              <a:t> </a:t>
            </a:r>
            <a:endParaRPr lang="en-US" b="1" dirty="0">
              <a:solidFill>
                <a:schemeClr val="tx2"/>
              </a:solidFill>
              <a:latin typeface="Arial" panose="020B0604020202020204" pitchFamily="34" charset="0"/>
            </a:endParaRPr>
          </a:p>
        </p:txBody>
      </p:sp>
      <p:sp>
        <p:nvSpPr>
          <p:cNvPr id="16" name="TextBox 15"/>
          <p:cNvSpPr txBox="1"/>
          <p:nvPr/>
        </p:nvSpPr>
        <p:spPr>
          <a:xfrm>
            <a:off x="4038600" y="3679302"/>
            <a:ext cx="2018886" cy="830997"/>
          </a:xfrm>
          <a:prstGeom prst="rect">
            <a:avLst/>
          </a:prstGeom>
          <a:noFill/>
        </p:spPr>
        <p:txBody>
          <a:bodyPr wrap="none" rtlCol="0">
            <a:spAutoFit/>
          </a:bodyPr>
          <a:lstStyle/>
          <a:p>
            <a:pPr marL="285750" indent="-285750">
              <a:buFont typeface="Wingdings" panose="05000000000000000000" pitchFamily="2" charset="2"/>
              <a:buChar char="§"/>
            </a:pPr>
            <a:r>
              <a:rPr lang="en-US" sz="2400" dirty="0" smtClean="0"/>
              <a:t>Intervention</a:t>
            </a:r>
          </a:p>
          <a:p>
            <a:pPr marL="285750" indent="-285750">
              <a:buFont typeface="Wingdings" panose="05000000000000000000" pitchFamily="2" charset="2"/>
              <a:buChar char="§"/>
            </a:pPr>
            <a:r>
              <a:rPr lang="en-US" sz="2400" dirty="0" smtClean="0"/>
              <a:t>Control</a:t>
            </a:r>
            <a:endParaRPr lang="en-US" sz="2400" dirty="0"/>
          </a:p>
        </p:txBody>
      </p:sp>
      <p:sp>
        <p:nvSpPr>
          <p:cNvPr id="17" name="Rectangle 16"/>
          <p:cNvSpPr/>
          <p:nvPr/>
        </p:nvSpPr>
        <p:spPr>
          <a:xfrm>
            <a:off x="4114800" y="3867835"/>
            <a:ext cx="152400" cy="1707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4114800" y="4172635"/>
            <a:ext cx="152400" cy="170765"/>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41888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4277</TotalTime>
  <Words>1123</Words>
  <Application>Microsoft Office PowerPoint</Application>
  <PresentationFormat>On-screen Show (4:3)</PresentationFormat>
  <Paragraphs>152</Paragraphs>
  <Slides>13</Slides>
  <Notes>13</Notes>
  <HiddenSlides>1</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Times New Roman</vt:lpstr>
      <vt:lpstr>Wingdings</vt:lpstr>
      <vt:lpstr>Office Theme</vt:lpstr>
      <vt:lpstr>Custom Design</vt:lpstr>
      <vt:lpstr>Effectiveness of conditional cash transfers to increase retention in care and adherence to PMTCT services: A randomized controlled trial</vt:lpstr>
      <vt:lpstr>DRC’s STRATEGIES TO ELIMATE MOTHER-TO-CHILD TRANSMISSION OF HIV</vt:lpstr>
      <vt:lpstr>Number of pregnant women and infants initiated on ARV in DRC: 2010-2013</vt:lpstr>
      <vt:lpstr>Retention along the PMTCT cascade among 52,364 pregnant women in 36 maternal and child health clinics in Kinshasa: Jan-Dec. 2011</vt:lpstr>
      <vt:lpstr>Methods</vt:lpstr>
      <vt:lpstr>Methods</vt:lpstr>
      <vt:lpstr>Results: Participants</vt:lpstr>
      <vt:lpstr>Retention and adherence at six weeks</vt:lpstr>
      <vt:lpstr>Loss to follow-up </vt:lpstr>
      <vt:lpstr>Conclusions</vt:lpstr>
      <vt:lpstr>Acknowledgements  </vt:lpstr>
      <vt:lpstr>PowerPoint Presentation</vt:lpstr>
      <vt:lpstr>Subgroups Analyses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Loesch, Brianna</dc:creator>
  <cp:lastModifiedBy>Yotebieng, Marcel</cp:lastModifiedBy>
  <cp:revision>161</cp:revision>
  <dcterms:created xsi:type="dcterms:W3CDTF">2014-04-11T15:48:51Z</dcterms:created>
  <dcterms:modified xsi:type="dcterms:W3CDTF">2015-07-21T05:28:38Z</dcterms:modified>
</cp:coreProperties>
</file>