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2.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3.xml" ContentType="application/vnd.openxmlformats-officedocument.drawingml.char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4.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4"/>
  </p:notesMasterIdLst>
  <p:sldIdLst>
    <p:sldId id="256" r:id="rId2"/>
    <p:sldId id="344" r:id="rId3"/>
    <p:sldId id="325" r:id="rId4"/>
    <p:sldId id="434" r:id="rId5"/>
    <p:sldId id="355" r:id="rId6"/>
    <p:sldId id="356" r:id="rId7"/>
    <p:sldId id="384" r:id="rId8"/>
    <p:sldId id="386" r:id="rId9"/>
    <p:sldId id="387" r:id="rId10"/>
    <p:sldId id="388" r:id="rId11"/>
    <p:sldId id="448" r:id="rId12"/>
    <p:sldId id="449" r:id="rId13"/>
    <p:sldId id="362" r:id="rId14"/>
    <p:sldId id="275" r:id="rId15"/>
    <p:sldId id="472" r:id="rId16"/>
    <p:sldId id="370" r:id="rId17"/>
    <p:sldId id="371" r:id="rId18"/>
    <p:sldId id="473" r:id="rId19"/>
    <p:sldId id="433" r:id="rId20"/>
    <p:sldId id="423" r:id="rId21"/>
    <p:sldId id="329" r:id="rId22"/>
    <p:sldId id="338" r:id="rId23"/>
    <p:sldId id="341" r:id="rId24"/>
    <p:sldId id="466" r:id="rId25"/>
    <p:sldId id="474" r:id="rId26"/>
    <p:sldId id="424" r:id="rId27"/>
    <p:sldId id="535" r:id="rId28"/>
    <p:sldId id="536" r:id="rId29"/>
    <p:sldId id="537" r:id="rId30"/>
    <p:sldId id="538" r:id="rId31"/>
    <p:sldId id="539" r:id="rId32"/>
    <p:sldId id="540" r:id="rId33"/>
    <p:sldId id="541" r:id="rId34"/>
    <p:sldId id="543" r:id="rId35"/>
    <p:sldId id="336" r:id="rId36"/>
    <p:sldId id="439" r:id="rId37"/>
    <p:sldId id="337" r:id="rId38"/>
    <p:sldId id="390" r:id="rId39"/>
    <p:sldId id="420" r:id="rId40"/>
    <p:sldId id="546" r:id="rId41"/>
    <p:sldId id="475" r:id="rId42"/>
    <p:sldId id="479" r:id="rId43"/>
    <p:sldId id="519" r:id="rId44"/>
    <p:sldId id="483" r:id="rId45"/>
    <p:sldId id="486" r:id="rId46"/>
    <p:sldId id="491" r:id="rId47"/>
    <p:sldId id="493" r:id="rId48"/>
    <p:sldId id="494" r:id="rId49"/>
    <p:sldId id="496" r:id="rId50"/>
    <p:sldId id="506" r:id="rId51"/>
    <p:sldId id="507" r:id="rId52"/>
    <p:sldId id="509" r:id="rId53"/>
    <p:sldId id="508" r:id="rId54"/>
    <p:sldId id="500" r:id="rId55"/>
    <p:sldId id="513" r:id="rId56"/>
    <p:sldId id="514" r:id="rId57"/>
    <p:sldId id="515" r:id="rId58"/>
    <p:sldId id="375" r:id="rId59"/>
    <p:sldId id="548" r:id="rId60"/>
    <p:sldId id="544" r:id="rId61"/>
    <p:sldId id="389" r:id="rId62"/>
    <p:sldId id="404" r:id="rId63"/>
    <p:sldId id="456" r:id="rId64"/>
    <p:sldId id="457" r:id="rId65"/>
    <p:sldId id="441" r:id="rId66"/>
    <p:sldId id="547" r:id="rId67"/>
    <p:sldId id="523" r:id="rId68"/>
    <p:sldId id="524" r:id="rId69"/>
    <p:sldId id="549" r:id="rId70"/>
    <p:sldId id="333" r:id="rId71"/>
    <p:sldId id="405" r:id="rId72"/>
    <p:sldId id="332" r:id="rId7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 Venter" initials="FV" lastIdx="1" clrIdx="0">
    <p:extLst>
      <p:ext uri="{19B8F6BF-5375-455C-9EA6-DF929625EA0E}">
        <p15:presenceInfo xmlns:p15="http://schemas.microsoft.com/office/powerpoint/2012/main" userId="S-1-5-21-3863489222-3862667314-3109721810-11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snapToObjects="1">
      <p:cViewPr varScale="1">
        <p:scale>
          <a:sx n="77" d="100"/>
          <a:sy n="77" d="100"/>
        </p:scale>
        <p:origin x="2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17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jacobadam:Desktop:Meta%20Virology:Adult%20Cascades:graphs%20IAS%20july%209th.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269554918200105E-2"/>
          <c:y val="3.1748244329753997E-2"/>
          <c:w val="0.89494293974304895"/>
          <c:h val="0.86848820991681097"/>
        </c:manualLayout>
      </c:layout>
      <c:barChart>
        <c:barDir val="col"/>
        <c:grouping val="clustered"/>
        <c:varyColors val="0"/>
        <c:ser>
          <c:idx val="0"/>
          <c:order val="0"/>
          <c:spPr>
            <a:solidFill>
              <a:srgbClr val="007E00"/>
            </a:solidFill>
            <a:ln w="12700" cmpd="sng">
              <a:solidFill>
                <a:schemeClr val="tx1"/>
              </a:solidFill>
            </a:ln>
            <a:effectLst/>
          </c:spPr>
          <c:invertIfNegative val="0"/>
          <c:dPt>
            <c:idx val="13"/>
            <c:invertIfNegative val="0"/>
            <c:bubble3D val="0"/>
          </c:dPt>
          <c:dLbls>
            <c:dLbl>
              <c:idx val="13"/>
              <c:delete val="1"/>
              <c:extLst>
                <c:ext xmlns:c15="http://schemas.microsoft.com/office/drawing/2012/chart" uri="{CE6537A1-D6FC-4f65-9D91-7224C49458BB}"/>
              </c:extLst>
            </c:dLbl>
            <c:dLbl>
              <c:idx val="17"/>
              <c:layout>
                <c:manualLayout>
                  <c:x val="-1.8887014976436199E-3"/>
                  <c:y val="-5.0913248034711998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007E00"/>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Sheet1!$B$378:$B$395</c:f>
              <c:strCache>
                <c:ptCount val="18"/>
                <c:pt idx="0">
                  <c:v>Switzerland &lt;200</c:v>
                </c:pt>
                <c:pt idx="1">
                  <c:v>Australia &lt;400</c:v>
                </c:pt>
                <c:pt idx="2">
                  <c:v>United Kingdom &lt;200</c:v>
                </c:pt>
                <c:pt idx="3">
                  <c:v>Denmark &lt;500</c:v>
                </c:pt>
                <c:pt idx="4">
                  <c:v>Netherlands &lt;200</c:v>
                </c:pt>
                <c:pt idx="5">
                  <c:v>Rwanda &lt;40</c:v>
                </c:pt>
                <c:pt idx="6">
                  <c:v>France &lt;50</c:v>
                </c:pt>
                <c:pt idx="7">
                  <c:v>Brazil &lt;1000</c:v>
                </c:pt>
                <c:pt idx="8">
                  <c:v>British Columbia (Canada) &lt;50</c:v>
                </c:pt>
                <c:pt idx="9">
                  <c:v>Cuba (VL Unknown) </c:v>
                </c:pt>
                <c:pt idx="10">
                  <c:v>USA &lt;200</c:v>
                </c:pt>
                <c:pt idx="11">
                  <c:v>Sub Saharan Africa &lt;400 to &lt;40</c:v>
                </c:pt>
                <c:pt idx="12">
                  <c:v>Columbia (VL Unknown)</c:v>
                </c:pt>
                <c:pt idx="13">
                  <c:v>Georgia &lt;400</c:v>
                </c:pt>
                <c:pt idx="14">
                  <c:v>Estonia &lt;200</c:v>
                </c:pt>
                <c:pt idx="15">
                  <c:v>Ukraine (VL Unknown)</c:v>
                </c:pt>
                <c:pt idx="16">
                  <c:v>Russia &lt;1000</c:v>
                </c:pt>
                <c:pt idx="17">
                  <c:v>Cambodia (VL Unknown)</c:v>
                </c:pt>
              </c:strCache>
            </c:strRef>
          </c:cat>
          <c:val>
            <c:numRef>
              <c:f>Sheet1!$C$378:$C$395</c:f>
              <c:numCache>
                <c:formatCode>0%</c:formatCode>
                <c:ptCount val="18"/>
                <c:pt idx="0">
                  <c:v>0.68</c:v>
                </c:pt>
                <c:pt idx="1">
                  <c:v>0.62</c:v>
                </c:pt>
                <c:pt idx="2">
                  <c:v>0.61</c:v>
                </c:pt>
                <c:pt idx="3">
                  <c:v>0.59</c:v>
                </c:pt>
                <c:pt idx="4">
                  <c:v>0.57999999999999996</c:v>
                </c:pt>
                <c:pt idx="5">
                  <c:v>0.52</c:v>
                </c:pt>
                <c:pt idx="6">
                  <c:v>0.52</c:v>
                </c:pt>
                <c:pt idx="7">
                  <c:v>0.4</c:v>
                </c:pt>
                <c:pt idx="8">
                  <c:v>0.35</c:v>
                </c:pt>
                <c:pt idx="9">
                  <c:v>0.3</c:v>
                </c:pt>
                <c:pt idx="10">
                  <c:v>0.3</c:v>
                </c:pt>
                <c:pt idx="11">
                  <c:v>0.28999999999999998</c:v>
                </c:pt>
                <c:pt idx="12">
                  <c:v>0.23</c:v>
                </c:pt>
                <c:pt idx="13">
                  <c:v>0.2</c:v>
                </c:pt>
                <c:pt idx="14">
                  <c:v>0.19</c:v>
                </c:pt>
                <c:pt idx="15">
                  <c:v>0.17</c:v>
                </c:pt>
                <c:pt idx="16">
                  <c:v>0.09</c:v>
                </c:pt>
                <c:pt idx="17">
                  <c:v>0.02</c:v>
                </c:pt>
              </c:numCache>
            </c:numRef>
          </c:val>
        </c:ser>
        <c:dLbls>
          <c:showLegendKey val="0"/>
          <c:showVal val="0"/>
          <c:showCatName val="0"/>
          <c:showSerName val="0"/>
          <c:showPercent val="0"/>
          <c:showBubbleSize val="0"/>
        </c:dLbls>
        <c:gapWidth val="36"/>
        <c:axId val="233475552"/>
        <c:axId val="229743416"/>
      </c:barChart>
      <c:catAx>
        <c:axId val="233475552"/>
        <c:scaling>
          <c:orientation val="minMax"/>
        </c:scaling>
        <c:delete val="0"/>
        <c:axPos val="b"/>
        <c:numFmt formatCode="General" sourceLinked="1"/>
        <c:majorTickMark val="out"/>
        <c:minorTickMark val="none"/>
        <c:tickLblPos val="low"/>
        <c:spPr>
          <a:noFill/>
          <a:ln w="38100">
            <a:solidFill>
              <a:schemeClr val="tx1"/>
            </a:solidFill>
          </a:ln>
          <a:effectLst/>
        </c:spPr>
        <c:txPr>
          <a:bodyPr rot="0" spcFirstLastPara="1" vertOverflow="ellipsis" wrap="square" anchor="t" anchorCtr="0"/>
          <a:lstStyle/>
          <a:p>
            <a:pPr>
              <a:defRPr sz="700" b="0" i="0" u="none" strike="noStrike" kern="1200" baseline="0">
                <a:ln>
                  <a:noFill/>
                </a:ln>
                <a:solidFill>
                  <a:schemeClr val="tx1"/>
                </a:solidFill>
                <a:latin typeface="+mn-lt"/>
                <a:ea typeface="+mn-ea"/>
                <a:cs typeface="+mn-cs"/>
              </a:defRPr>
            </a:pPr>
            <a:endParaRPr lang="en-US"/>
          </a:p>
        </c:txPr>
        <c:crossAx val="229743416"/>
        <c:crosses val="autoZero"/>
        <c:auto val="1"/>
        <c:lblAlgn val="ctr"/>
        <c:lblOffset val="100"/>
        <c:noMultiLvlLbl val="0"/>
      </c:catAx>
      <c:valAx>
        <c:axId val="229743416"/>
        <c:scaling>
          <c:orientation val="minMax"/>
          <c:max val="1"/>
        </c:scaling>
        <c:delete val="0"/>
        <c:axPos val="l"/>
        <c:numFmt formatCode="0%" sourceLinked="1"/>
        <c:majorTickMark val="out"/>
        <c:minorTickMark val="none"/>
        <c:tickLblPos val="nextTo"/>
        <c:spPr>
          <a:noFill/>
          <a:ln w="38100">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33475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Externalised!$G$2:$G$10</c:f>
              <c:strCache>
                <c:ptCount val="9"/>
                <c:pt idx="0">
                  <c:v>Free State</c:v>
                </c:pt>
                <c:pt idx="1">
                  <c:v>KwaZulu Natal</c:v>
                </c:pt>
                <c:pt idx="2">
                  <c:v>Mpumalanga</c:v>
                </c:pt>
                <c:pt idx="3">
                  <c:v>Gauteng</c:v>
                </c:pt>
                <c:pt idx="4">
                  <c:v>Western Cape</c:v>
                </c:pt>
                <c:pt idx="5">
                  <c:v>Northern Cape</c:v>
                </c:pt>
                <c:pt idx="6">
                  <c:v>Eastern Cape</c:v>
                </c:pt>
                <c:pt idx="7">
                  <c:v>Limpopo</c:v>
                </c:pt>
                <c:pt idx="8">
                  <c:v>North West</c:v>
                </c:pt>
              </c:strCache>
            </c:strRef>
          </c:cat>
          <c:val>
            <c:numRef>
              <c:f>Externalised!$H$2:$H$10</c:f>
              <c:numCache>
                <c:formatCode>General</c:formatCode>
                <c:ptCount val="9"/>
                <c:pt idx="0">
                  <c:v>48.5</c:v>
                </c:pt>
                <c:pt idx="1">
                  <c:v>42.5</c:v>
                </c:pt>
                <c:pt idx="2">
                  <c:v>41.2</c:v>
                </c:pt>
                <c:pt idx="3">
                  <c:v>39.6</c:v>
                </c:pt>
                <c:pt idx="4">
                  <c:v>37.800000000000011</c:v>
                </c:pt>
                <c:pt idx="5">
                  <c:v>29.2</c:v>
                </c:pt>
                <c:pt idx="6">
                  <c:v>28.3</c:v>
                </c:pt>
                <c:pt idx="7" formatCode="0.0">
                  <c:v>22</c:v>
                </c:pt>
                <c:pt idx="8">
                  <c:v>19.5</c:v>
                </c:pt>
              </c:numCache>
            </c:numRef>
          </c:val>
        </c:ser>
        <c:dLbls>
          <c:showLegendKey val="0"/>
          <c:showVal val="0"/>
          <c:showCatName val="0"/>
          <c:showSerName val="0"/>
          <c:showPercent val="0"/>
          <c:showBubbleSize val="0"/>
        </c:dLbls>
        <c:gapWidth val="50"/>
        <c:axId val="284600320"/>
        <c:axId val="284597968"/>
      </c:barChart>
      <c:catAx>
        <c:axId val="284600320"/>
        <c:scaling>
          <c:orientation val="minMax"/>
        </c:scaling>
        <c:delete val="0"/>
        <c:axPos val="b"/>
        <c:numFmt formatCode="General" sourceLinked="0"/>
        <c:majorTickMark val="out"/>
        <c:minorTickMark val="none"/>
        <c:tickLblPos val="nextTo"/>
        <c:crossAx val="284597968"/>
        <c:crosses val="autoZero"/>
        <c:auto val="1"/>
        <c:lblAlgn val="ctr"/>
        <c:lblOffset val="100"/>
        <c:noMultiLvlLbl val="0"/>
      </c:catAx>
      <c:valAx>
        <c:axId val="284597968"/>
        <c:scaling>
          <c:orientation val="minMax"/>
        </c:scaling>
        <c:delete val="0"/>
        <c:axPos val="l"/>
        <c:title>
          <c:tx>
            <c:rich>
              <a:bodyPr rot="-5400000" vert="horz"/>
              <a:lstStyle/>
              <a:p>
                <a:pPr>
                  <a:defRPr/>
                </a:pPr>
                <a:r>
                  <a:rPr lang="en-US"/>
                  <a:t>Percentage (%)</a:t>
                </a:r>
              </a:p>
            </c:rich>
          </c:tx>
          <c:layout/>
          <c:overlay val="0"/>
        </c:title>
        <c:numFmt formatCode="General" sourceLinked="1"/>
        <c:majorTickMark val="out"/>
        <c:minorTickMark val="none"/>
        <c:tickLblPos val="nextTo"/>
        <c:crossAx val="284600320"/>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90303989749462"/>
          <c:y val="5.4455485155899375E-2"/>
          <c:w val="0.7754218986545024"/>
          <c:h val="0.71713102394119044"/>
        </c:manualLayout>
      </c:layout>
      <c:barChart>
        <c:barDir val="col"/>
        <c:grouping val="stacked"/>
        <c:varyColors val="0"/>
        <c:ser>
          <c:idx val="0"/>
          <c:order val="0"/>
          <c:tx>
            <c:strRef>
              <c:f>Sheet1!$B$1</c:f>
              <c:strCache>
                <c:ptCount val="1"/>
                <c:pt idx="0">
                  <c:v>PLHIV diagnosed</c:v>
                </c:pt>
              </c:strCache>
            </c:strRef>
          </c:tx>
          <c:spPr>
            <a:solidFill>
              <a:srgbClr val="084634"/>
            </a:solidFill>
          </c:spPr>
          <c:invertIfNegative val="0"/>
          <c:dLbls>
            <c:spPr>
              <a:noFill/>
              <a:ln>
                <a:noFill/>
              </a:ln>
              <a:effectLst/>
            </c:spPr>
            <c:txPr>
              <a:bodyPr/>
              <a:lstStyle/>
              <a:p>
                <a:pPr>
                  <a:defRPr b="1">
                    <a:solidFill>
                      <a:schemeClr val="bg1"/>
                    </a:solidFill>
                    <a:latin typeface="Segoe Condensed" panose="020B0606040200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Current coverage</c:v>
                </c:pt>
                <c:pt idx="1">
                  <c:v>2020 Goal</c:v>
                </c:pt>
                <c:pt idx="2">
                  <c:v>2025 Goal</c:v>
                </c:pt>
              </c:strCache>
            </c:strRef>
          </c:cat>
          <c:val>
            <c:numRef>
              <c:f>Sheet1!$B$2:$B$4</c:f>
              <c:numCache>
                <c:formatCode>0%</c:formatCode>
                <c:ptCount val="3"/>
                <c:pt idx="0">
                  <c:v>0.51</c:v>
                </c:pt>
                <c:pt idx="1">
                  <c:v>0.9</c:v>
                </c:pt>
                <c:pt idx="2">
                  <c:v>0.95</c:v>
                </c:pt>
              </c:numCache>
            </c:numRef>
          </c:val>
        </c:ser>
        <c:ser>
          <c:idx val="1"/>
          <c:order val="1"/>
          <c:tx>
            <c:strRef>
              <c:f>Sheet1!$C$1</c:f>
              <c:strCache>
                <c:ptCount val="1"/>
                <c:pt idx="0">
                  <c:v>PLHIV undiagnosed</c:v>
                </c:pt>
              </c:strCache>
            </c:strRef>
          </c:tx>
          <c:spPr>
            <a:solidFill>
              <a:srgbClr val="FFC000"/>
            </a:solidFill>
          </c:spPr>
          <c:invertIfNegative val="0"/>
          <c:dLbls>
            <c:dLbl>
              <c:idx val="0"/>
              <c:spPr/>
              <c:txPr>
                <a:bodyPr/>
                <a:lstStyle/>
                <a:p>
                  <a:pPr>
                    <a:defRPr sz="1600" b="1">
                      <a:latin typeface="Segoe Condensed" panose="020B0606040200020203" pitchFamily="34" charset="0"/>
                    </a:defRPr>
                  </a:pPr>
                  <a:endParaRPr lang="en-US"/>
                </a:p>
              </c:txPr>
              <c:showLegendKey val="0"/>
              <c:showVal val="1"/>
              <c:showCatName val="0"/>
              <c:showSerName val="0"/>
              <c:showPercent val="0"/>
              <c:showBubbleSize val="0"/>
            </c:dLbl>
            <c:dLbl>
              <c:idx val="1"/>
              <c:spPr/>
              <c:txPr>
                <a:bodyPr/>
                <a:lstStyle/>
                <a:p>
                  <a:pPr>
                    <a:defRPr sz="1600" b="1">
                      <a:latin typeface="Segoe Condensed" panose="020B0606040200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latin typeface="Segoe Condensed" panose="020B0606040200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Current coverage</c:v>
                </c:pt>
                <c:pt idx="1">
                  <c:v>2020 Goal</c:v>
                </c:pt>
                <c:pt idx="2">
                  <c:v>2025 Goal</c:v>
                </c:pt>
              </c:strCache>
            </c:strRef>
          </c:cat>
          <c:val>
            <c:numRef>
              <c:f>Sheet1!$C$2:$C$4</c:f>
              <c:numCache>
                <c:formatCode>0%</c:formatCode>
                <c:ptCount val="3"/>
                <c:pt idx="0">
                  <c:v>0.49</c:v>
                </c:pt>
                <c:pt idx="1">
                  <c:v>0.1</c:v>
                </c:pt>
                <c:pt idx="2">
                  <c:v>0.05</c:v>
                </c:pt>
              </c:numCache>
            </c:numRef>
          </c:val>
        </c:ser>
        <c:dLbls>
          <c:showLegendKey val="0"/>
          <c:showVal val="0"/>
          <c:showCatName val="0"/>
          <c:showSerName val="0"/>
          <c:showPercent val="0"/>
          <c:showBubbleSize val="0"/>
        </c:dLbls>
        <c:gapWidth val="75"/>
        <c:overlap val="100"/>
        <c:axId val="284600712"/>
        <c:axId val="284601104"/>
      </c:barChart>
      <c:catAx>
        <c:axId val="284600712"/>
        <c:scaling>
          <c:orientation val="minMax"/>
        </c:scaling>
        <c:delete val="0"/>
        <c:axPos val="b"/>
        <c:numFmt formatCode="General" sourceLinked="0"/>
        <c:majorTickMark val="none"/>
        <c:minorTickMark val="none"/>
        <c:tickLblPos val="nextTo"/>
        <c:txPr>
          <a:bodyPr/>
          <a:lstStyle/>
          <a:p>
            <a:pPr>
              <a:defRPr>
                <a:latin typeface="Segoe Condensed" panose="020B0606040200020203" pitchFamily="34" charset="0"/>
              </a:defRPr>
            </a:pPr>
            <a:endParaRPr lang="en-US"/>
          </a:p>
        </c:txPr>
        <c:crossAx val="284601104"/>
        <c:crosses val="autoZero"/>
        <c:auto val="1"/>
        <c:lblAlgn val="ctr"/>
        <c:lblOffset val="100"/>
        <c:noMultiLvlLbl val="0"/>
      </c:catAx>
      <c:valAx>
        <c:axId val="284601104"/>
        <c:scaling>
          <c:orientation val="minMax"/>
          <c:max val="1"/>
        </c:scaling>
        <c:delete val="1"/>
        <c:axPos val="l"/>
        <c:majorGridlines/>
        <c:numFmt formatCode="0%" sourceLinked="1"/>
        <c:majorTickMark val="none"/>
        <c:minorTickMark val="none"/>
        <c:tickLblPos val="nextTo"/>
        <c:crossAx val="284600712"/>
        <c:crosses val="autoZero"/>
        <c:crossBetween val="between"/>
        <c:majorUnit val="0.5"/>
      </c:valAx>
    </c:plotArea>
    <c:legend>
      <c:legendPos val="b"/>
      <c:layout>
        <c:manualLayout>
          <c:xMode val="edge"/>
          <c:yMode val="edge"/>
          <c:x val="0.14284704459565761"/>
          <c:y val="0.90999994908141668"/>
          <c:w val="0.69422505657689126"/>
          <c:h val="7.4783116872462543E-2"/>
        </c:manualLayout>
      </c:layout>
      <c:overlay val="0"/>
      <c:txPr>
        <a:bodyPr/>
        <a:lstStyle/>
        <a:p>
          <a:pPr>
            <a:defRPr sz="1600">
              <a:latin typeface="Segoe Condensed" panose="020B0606040200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HIV</c:v>
                </c:pt>
              </c:strCache>
            </c:strRef>
          </c:tx>
          <c:spPr>
            <a:solidFill>
              <a:schemeClr val="accent2">
                <a:lumMod val="60000"/>
                <a:lumOff val="40000"/>
              </a:schemeClr>
            </a:solidFill>
          </c:spPr>
          <c:invertIfNegative val="0"/>
          <c:dPt>
            <c:idx val="0"/>
            <c:invertIfNegative val="0"/>
            <c:bubble3D val="0"/>
            <c:spPr>
              <a:solidFill>
                <a:schemeClr val="accent3">
                  <a:lumMod val="60000"/>
                  <a:lumOff val="40000"/>
                </a:schemeClr>
              </a:solidFill>
            </c:spPr>
          </c:dPt>
          <c:dPt>
            <c:idx val="1"/>
            <c:invertIfNegative val="0"/>
            <c:bubble3D val="0"/>
            <c:spPr>
              <a:solidFill>
                <a:schemeClr val="accent3">
                  <a:lumMod val="60000"/>
                  <a:lumOff val="40000"/>
                </a:schemeClr>
              </a:solidFill>
            </c:spPr>
          </c:dPt>
          <c:dPt>
            <c:idx val="2"/>
            <c:invertIfNegative val="0"/>
            <c:bubble3D val="0"/>
            <c:spPr>
              <a:solidFill>
                <a:schemeClr val="accent3">
                  <a:lumMod val="60000"/>
                  <a:lumOff val="40000"/>
                </a:schemeClr>
              </a:solidFill>
            </c:spPr>
          </c:dPt>
          <c:dLbls>
            <c:dLbl>
              <c:idx val="0"/>
              <c:layout>
                <c:manualLayout>
                  <c:x val="-4.7087158701521496E-3"/>
                  <c:y val="-7.737409587539140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13914391343483E-3"/>
                  <c:y val="-8.53783126900869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391439134347702E-3"/>
                  <c:y val="-0.114727107677304"/>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plus"/>
            <c:errValType val="cust"/>
            <c:noEndCap val="1"/>
            <c:plus>
              <c:numLit>
                <c:formatCode>General</c:formatCode>
                <c:ptCount val="1"/>
                <c:pt idx="0">
                  <c:v>1</c:v>
                </c:pt>
              </c:numLit>
            </c:plus>
            <c:minus>
              <c:numLit>
                <c:formatCode>General</c:formatCode>
                <c:ptCount val="1"/>
                <c:pt idx="0">
                  <c:v>1</c:v>
                </c:pt>
              </c:numLit>
            </c:minus>
          </c:errBars>
          <c:cat>
            <c:strRef>
              <c:f>Sheet1!$A$2:$A$4</c:f>
              <c:strCache>
                <c:ptCount val="3"/>
                <c:pt idx="0">
                  <c:v>Johannesburg</c:v>
                </c:pt>
                <c:pt idx="1">
                  <c:v>Cape Town</c:v>
                </c:pt>
                <c:pt idx="2">
                  <c:v>eThekwini</c:v>
                </c:pt>
              </c:strCache>
            </c:strRef>
          </c:cat>
          <c:val>
            <c:numRef>
              <c:f>Sheet1!$B$2:$B$4</c:f>
              <c:numCache>
                <c:formatCode>General</c:formatCode>
                <c:ptCount val="3"/>
                <c:pt idx="0">
                  <c:v>71.8</c:v>
                </c:pt>
                <c:pt idx="1">
                  <c:v>39.700000000000003</c:v>
                </c:pt>
                <c:pt idx="2">
                  <c:v>53.5</c:v>
                </c:pt>
              </c:numCache>
            </c:numRef>
          </c:val>
        </c:ser>
        <c:dLbls>
          <c:showLegendKey val="0"/>
          <c:showVal val="0"/>
          <c:showCatName val="0"/>
          <c:showSerName val="0"/>
          <c:showPercent val="0"/>
          <c:showBubbleSize val="0"/>
        </c:dLbls>
        <c:gapWidth val="150"/>
        <c:axId val="232122432"/>
        <c:axId val="232124784"/>
      </c:barChart>
      <c:catAx>
        <c:axId val="232122432"/>
        <c:scaling>
          <c:orientation val="minMax"/>
        </c:scaling>
        <c:delete val="0"/>
        <c:axPos val="b"/>
        <c:numFmt formatCode="General" sourceLinked="0"/>
        <c:majorTickMark val="out"/>
        <c:minorTickMark val="none"/>
        <c:tickLblPos val="nextTo"/>
        <c:txPr>
          <a:bodyPr/>
          <a:lstStyle/>
          <a:p>
            <a:pPr>
              <a:defRPr>
                <a:solidFill>
                  <a:schemeClr val="bg2"/>
                </a:solidFill>
              </a:defRPr>
            </a:pPr>
            <a:endParaRPr lang="en-US"/>
          </a:p>
        </c:txPr>
        <c:crossAx val="232124784"/>
        <c:crosses val="autoZero"/>
        <c:auto val="1"/>
        <c:lblAlgn val="ctr"/>
        <c:lblOffset val="100"/>
        <c:noMultiLvlLbl val="0"/>
      </c:catAx>
      <c:valAx>
        <c:axId val="232124784"/>
        <c:scaling>
          <c:orientation val="minMax"/>
          <c:max val="100"/>
        </c:scaling>
        <c:delete val="0"/>
        <c:axPos val="l"/>
        <c:majorGridlines/>
        <c:numFmt formatCode="General" sourceLinked="1"/>
        <c:majorTickMark val="out"/>
        <c:minorTickMark val="none"/>
        <c:tickLblPos val="nextTo"/>
        <c:txPr>
          <a:bodyPr/>
          <a:lstStyle/>
          <a:p>
            <a:pPr>
              <a:defRPr>
                <a:solidFill>
                  <a:schemeClr val="bg2"/>
                </a:solidFill>
              </a:defRPr>
            </a:pPr>
            <a:endParaRPr lang="en-US"/>
          </a:p>
        </c:txPr>
        <c:crossAx val="2321224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drawing1.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image" Target="../media/image51.png"/><Relationship Id="rId16" Type="http://schemas.openxmlformats.org/officeDocument/2006/relationships/image" Target="../media/image65.png"/><Relationship Id="rId1" Type="http://schemas.openxmlformats.org/officeDocument/2006/relationships/image" Target="../media/image50.png"/><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0.07865</cdr:x>
      <cdr:y>0.24864</cdr:y>
    </cdr:from>
    <cdr:to>
      <cdr:x>0.94275</cdr:x>
      <cdr:y>0.25358</cdr:y>
    </cdr:to>
    <cdr:cxnSp macro="">
      <cdr:nvCxnSpPr>
        <cdr:cNvPr id="3" name="Straight Connector 2"/>
        <cdr:cNvCxnSpPr/>
      </cdr:nvCxnSpPr>
      <cdr:spPr>
        <a:xfrm xmlns:a="http://schemas.openxmlformats.org/drawingml/2006/main" flipV="1">
          <a:off x="1060463" y="2173070"/>
          <a:ext cx="11650267" cy="43175"/>
        </a:xfrm>
        <a:prstGeom xmlns:a="http://schemas.openxmlformats.org/drawingml/2006/main" prst="line">
          <a:avLst/>
        </a:prstGeom>
        <a:ln xmlns:a="http://schemas.openxmlformats.org/drawingml/2006/main" w="31750">
          <a:solidFill>
            <a:schemeClr val="tx1"/>
          </a:solidFill>
          <a:prstDash val="sysDash"/>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0.56643</cdr:x>
      <cdr:y>0.11583</cdr:y>
    </cdr:from>
    <cdr:to>
      <cdr:x>0.92757</cdr:x>
      <cdr:y>0.22795</cdr:y>
    </cdr:to>
    <cdr:sp macro="" textlink="">
      <cdr:nvSpPr>
        <cdr:cNvPr id="4" name="TextBox 33"/>
        <cdr:cNvSpPr txBox="1"/>
      </cdr:nvSpPr>
      <cdr:spPr>
        <a:xfrm xmlns:a="http://schemas.openxmlformats.org/drawingml/2006/main">
          <a:off x="5148944" y="604104"/>
          <a:ext cx="3282842" cy="584775"/>
        </a:xfrm>
        <a:prstGeom xmlns:a="http://schemas.openxmlformats.org/drawingml/2006/main" prst="rect">
          <a:avLst/>
        </a:prstGeom>
        <a:noFill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spAutoFit/>
        </a:bodyP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r>
            <a:rPr lang="en-GB" sz="1600" b="1" baseline="0" dirty="0" smtClean="0"/>
            <a:t>Target 3: 73</a:t>
          </a:r>
          <a:r>
            <a:rPr lang="en-GB" sz="1600" b="1" baseline="0" dirty="0"/>
            <a:t>% </a:t>
          </a:r>
          <a:r>
            <a:rPr lang="en-GB" sz="1600" b="1" baseline="0" dirty="0" smtClean="0"/>
            <a:t>of all HIV+</a:t>
          </a:r>
          <a:r>
            <a:rPr lang="en-GB" sz="1600" b="1" dirty="0" smtClean="0"/>
            <a:t> people with HIV RNA</a:t>
          </a:r>
          <a:r>
            <a:rPr lang="en-GB" sz="1600" b="1" baseline="0" dirty="0" smtClean="0"/>
            <a:t> </a:t>
          </a:r>
          <a:r>
            <a:rPr lang="en-GB" sz="1600" b="1" baseline="0" dirty="0"/>
            <a:t>Suppression </a:t>
          </a:r>
          <a:endParaRPr lang="en-GB" sz="1600" b="1" dirty="0"/>
        </a:p>
      </cdr:txBody>
    </cdr:sp>
  </cdr:relSizeAnchor>
  <cdr:relSizeAnchor xmlns:cdr="http://schemas.openxmlformats.org/drawingml/2006/chartDrawing">
    <cdr:from>
      <cdr:x>0.7854</cdr:x>
      <cdr:y>0.73502</cdr:y>
    </cdr:from>
    <cdr:to>
      <cdr:x>0.81651</cdr:x>
      <cdr:y>0.78381</cdr:y>
    </cdr:to>
    <cdr:pic>
      <cdr:nvPicPr>
        <cdr:cNvPr id="6"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10562429" y="6600496"/>
          <a:ext cx="418378" cy="438064"/>
        </a:xfrm>
        <a:prstGeom xmlns:a="http://schemas.openxmlformats.org/drawingml/2006/main" prst="rect">
          <a:avLst/>
        </a:prstGeom>
      </cdr:spPr>
    </cdr:pic>
  </cdr:relSizeAnchor>
  <cdr:relSizeAnchor xmlns:cdr="http://schemas.openxmlformats.org/drawingml/2006/chartDrawing">
    <cdr:from>
      <cdr:x>0.73534</cdr:x>
      <cdr:y>0.73906</cdr:y>
    </cdr:from>
    <cdr:to>
      <cdr:x>0.76685</cdr:x>
      <cdr:y>0.77755</cdr:y>
    </cdr:to>
    <cdr:pic>
      <cdr:nvPicPr>
        <cdr:cNvPr id="8"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9889162" y="6636781"/>
          <a:ext cx="423723" cy="345596"/>
        </a:xfrm>
        <a:prstGeom xmlns:a="http://schemas.openxmlformats.org/drawingml/2006/main" prst="rect">
          <a:avLst/>
        </a:prstGeom>
      </cdr:spPr>
    </cdr:pic>
  </cdr:relSizeAnchor>
  <cdr:relSizeAnchor xmlns:cdr="http://schemas.openxmlformats.org/drawingml/2006/chartDrawing">
    <cdr:from>
      <cdr:x>0.43046</cdr:x>
      <cdr:y>0.55117</cdr:y>
    </cdr:from>
    <cdr:to>
      <cdr:x>0.47283</cdr:x>
      <cdr:y>0.60902</cdr:y>
    </cdr:to>
    <cdr:pic>
      <cdr:nvPicPr>
        <cdr:cNvPr id="10"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5788984" y="4949494"/>
          <a:ext cx="569796" cy="519467"/>
        </a:xfrm>
        <a:prstGeom xmlns:a="http://schemas.openxmlformats.org/drawingml/2006/main" prst="rect">
          <a:avLst/>
        </a:prstGeom>
      </cdr:spPr>
    </cdr:pic>
  </cdr:relSizeAnchor>
  <cdr:relSizeAnchor xmlns:cdr="http://schemas.openxmlformats.org/drawingml/2006/chartDrawing">
    <cdr:from>
      <cdr:x>0.48015</cdr:x>
      <cdr:y>0.58956</cdr:y>
    </cdr:from>
    <cdr:to>
      <cdr:x>0.52209</cdr:x>
      <cdr:y>0.65216</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6457264" y="5294208"/>
          <a:ext cx="564062" cy="562145"/>
        </a:xfrm>
        <a:prstGeom xmlns:a="http://schemas.openxmlformats.org/drawingml/2006/main" prst="rect">
          <a:avLst/>
        </a:prstGeom>
      </cdr:spPr>
    </cdr:pic>
  </cdr:relSizeAnchor>
  <cdr:relSizeAnchor xmlns:cdr="http://schemas.openxmlformats.org/drawingml/2006/chartDrawing">
    <cdr:from>
      <cdr:x>0.23357</cdr:x>
      <cdr:y>0.37944</cdr:y>
    </cdr:from>
    <cdr:to>
      <cdr:x>0.27463</cdr:x>
      <cdr:y>0.43601</cdr:y>
    </cdr:to>
    <cdr:pic>
      <cdr:nvPicPr>
        <cdr:cNvPr id="13" name="chart"/>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3141153" y="3407353"/>
          <a:ext cx="552194" cy="508000"/>
        </a:xfrm>
        <a:prstGeom xmlns:a="http://schemas.openxmlformats.org/drawingml/2006/main" prst="rect">
          <a:avLst/>
        </a:prstGeom>
      </cdr:spPr>
    </cdr:pic>
  </cdr:relSizeAnchor>
  <cdr:relSizeAnchor xmlns:cdr="http://schemas.openxmlformats.org/drawingml/2006/chartDrawing">
    <cdr:from>
      <cdr:x>0.28101</cdr:x>
      <cdr:y>0.38954</cdr:y>
    </cdr:from>
    <cdr:to>
      <cdr:x>0.32083</cdr:x>
      <cdr:y>0.44898</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779197" y="3498067"/>
          <a:ext cx="535473" cy="533722"/>
        </a:xfrm>
        <a:prstGeom xmlns:a="http://schemas.openxmlformats.org/drawingml/2006/main" prst="rect">
          <a:avLst/>
        </a:prstGeom>
      </cdr:spPr>
    </cdr:pic>
  </cdr:relSizeAnchor>
  <cdr:relSizeAnchor xmlns:cdr="http://schemas.openxmlformats.org/drawingml/2006/chartDrawing">
    <cdr:from>
      <cdr:x>0.13098</cdr:x>
      <cdr:y>0.34708</cdr:y>
    </cdr:from>
    <cdr:to>
      <cdr:x>0.17702</cdr:x>
      <cdr:y>0.41581</cdr:y>
    </cdr:to>
    <cdr:pic>
      <cdr:nvPicPr>
        <cdr:cNvPr id="15" name="chart"/>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1761475" y="3116738"/>
          <a:ext cx="619127" cy="617186"/>
        </a:xfrm>
        <a:prstGeom xmlns:a="http://schemas.openxmlformats.org/drawingml/2006/main" prst="rect">
          <a:avLst/>
        </a:prstGeom>
      </cdr:spPr>
    </cdr:pic>
  </cdr:relSizeAnchor>
  <cdr:relSizeAnchor xmlns:cdr="http://schemas.openxmlformats.org/drawingml/2006/chartDrawing">
    <cdr:from>
      <cdr:x>0.08366</cdr:x>
      <cdr:y>0.30266</cdr:y>
    </cdr:from>
    <cdr:to>
      <cdr:x>0.1269</cdr:x>
      <cdr:y>0.35507</cdr:y>
    </cdr:to>
    <cdr:pic>
      <cdr:nvPicPr>
        <cdr:cNvPr id="17" name="chart"/>
        <cdr:cNvPicPr>
          <a:picLocks xmlns:a="http://schemas.openxmlformats.org/drawingml/2006/main" noChangeAspect="1"/>
        </cdr:cNvPicPr>
      </cdr:nvPicPr>
      <cdr:blipFill>
        <a:blip xmlns:a="http://schemas.openxmlformats.org/drawingml/2006/main" xmlns:r="http://schemas.openxmlformats.org/officeDocument/2006/relationships" r:embed="rId8"/>
        <a:stretch xmlns:a="http://schemas.openxmlformats.org/drawingml/2006/main">
          <a:fillRect/>
        </a:stretch>
      </cdr:blipFill>
      <cdr:spPr>
        <a:xfrm xmlns:a="http://schemas.openxmlformats.org/drawingml/2006/main">
          <a:off x="1125062" y="2717922"/>
          <a:ext cx="581571" cy="470633"/>
        </a:xfrm>
        <a:prstGeom xmlns:a="http://schemas.openxmlformats.org/drawingml/2006/main" prst="rect">
          <a:avLst/>
        </a:prstGeom>
      </cdr:spPr>
    </cdr:pic>
  </cdr:relSizeAnchor>
  <cdr:relSizeAnchor xmlns:cdr="http://schemas.openxmlformats.org/drawingml/2006/chartDrawing">
    <cdr:from>
      <cdr:x>0.63229</cdr:x>
      <cdr:y>0.65825</cdr:y>
    </cdr:from>
    <cdr:to>
      <cdr:x>0.66769</cdr:x>
      <cdr:y>0.73182</cdr:y>
    </cdr:to>
    <cdr:pic>
      <cdr:nvPicPr>
        <cdr:cNvPr id="19" name="chart"/>
        <cdr:cNvPicPr>
          <a:picLocks xmlns:a="http://schemas.openxmlformats.org/drawingml/2006/main" noChangeAspect="1"/>
        </cdr:cNvPicPr>
      </cdr:nvPicPr>
      <cdr:blipFill>
        <a:blip xmlns:a="http://schemas.openxmlformats.org/drawingml/2006/main" xmlns:r="http://schemas.openxmlformats.org/officeDocument/2006/relationships" r:embed="rId9"/>
        <a:stretch xmlns:a="http://schemas.openxmlformats.org/drawingml/2006/main">
          <a:fillRect/>
        </a:stretch>
      </cdr:blipFill>
      <cdr:spPr>
        <a:xfrm xmlns:a="http://schemas.openxmlformats.org/drawingml/2006/main">
          <a:off x="8503336" y="5911067"/>
          <a:ext cx="476026" cy="660627"/>
        </a:xfrm>
        <a:prstGeom xmlns:a="http://schemas.openxmlformats.org/drawingml/2006/main" prst="rect">
          <a:avLst/>
        </a:prstGeom>
      </cdr:spPr>
    </cdr:pic>
  </cdr:relSizeAnchor>
  <cdr:relSizeAnchor xmlns:cdr="http://schemas.openxmlformats.org/drawingml/2006/chartDrawing">
    <cdr:from>
      <cdr:x>0.38234</cdr:x>
      <cdr:y>0.44403</cdr:y>
    </cdr:from>
    <cdr:to>
      <cdr:x>0.41958</cdr:x>
      <cdr:y>0.49681</cdr:y>
    </cdr:to>
    <cdr:pic>
      <cdr:nvPicPr>
        <cdr:cNvPr id="20" name="Picture 19"/>
        <cdr:cNvPicPr>
          <a:picLocks xmlns:a="http://schemas.openxmlformats.org/drawingml/2006/main" noChangeAspect="1"/>
        </cdr:cNvPicPr>
      </cdr:nvPicPr>
      <cdr:blipFill>
        <a:blip xmlns:a="http://schemas.openxmlformats.org/drawingml/2006/main" xmlns:r="http://schemas.openxmlformats.org/officeDocument/2006/relationships" r:embed="rId10"/>
        <a:stretch xmlns:a="http://schemas.openxmlformats.org/drawingml/2006/main">
          <a:fillRect/>
        </a:stretch>
      </cdr:blipFill>
      <cdr:spPr>
        <a:xfrm xmlns:a="http://schemas.openxmlformats.org/drawingml/2006/main">
          <a:off x="5141892" y="3987361"/>
          <a:ext cx="500742" cy="473981"/>
        </a:xfrm>
        <a:prstGeom xmlns:a="http://schemas.openxmlformats.org/drawingml/2006/main" prst="rect">
          <a:avLst/>
        </a:prstGeom>
      </cdr:spPr>
    </cdr:pic>
  </cdr:relSizeAnchor>
  <cdr:relSizeAnchor xmlns:cdr="http://schemas.openxmlformats.org/drawingml/2006/chartDrawing">
    <cdr:from>
      <cdr:x>0.88269</cdr:x>
      <cdr:y>0.82796</cdr:y>
    </cdr:from>
    <cdr:to>
      <cdr:x>0.91494</cdr:x>
      <cdr:y>0.87077</cdr:y>
    </cdr:to>
    <cdr:pic>
      <cdr:nvPicPr>
        <cdr:cNvPr id="22" name="Picture 21"/>
        <cdr:cNvPicPr>
          <a:picLocks xmlns:a="http://schemas.openxmlformats.org/drawingml/2006/main" noChangeAspect="1"/>
        </cdr:cNvPicPr>
      </cdr:nvPicPr>
      <cdr:blipFill>
        <a:blip xmlns:a="http://schemas.openxmlformats.org/drawingml/2006/main" xmlns:r="http://schemas.openxmlformats.org/officeDocument/2006/relationships" r:embed="rId11"/>
        <a:stretch xmlns:a="http://schemas.openxmlformats.org/drawingml/2006/main">
          <a:fillRect/>
        </a:stretch>
      </cdr:blipFill>
      <cdr:spPr>
        <a:xfrm xmlns:a="http://schemas.openxmlformats.org/drawingml/2006/main">
          <a:off x="11870696" y="7435067"/>
          <a:ext cx="433778" cy="384402"/>
        </a:xfrm>
        <a:prstGeom xmlns:a="http://schemas.openxmlformats.org/drawingml/2006/main" prst="rect">
          <a:avLst/>
        </a:prstGeom>
      </cdr:spPr>
    </cdr:pic>
  </cdr:relSizeAnchor>
  <cdr:relSizeAnchor xmlns:cdr="http://schemas.openxmlformats.org/drawingml/2006/chartDrawing">
    <cdr:from>
      <cdr:x>0.18644</cdr:x>
      <cdr:y>0.37379</cdr:y>
    </cdr:from>
    <cdr:to>
      <cdr:x>0.22531</cdr:x>
      <cdr:y>0.42758</cdr:y>
    </cdr:to>
    <cdr:pic>
      <cdr:nvPicPr>
        <cdr:cNvPr id="23" name="Picture 22"/>
        <cdr:cNvPicPr>
          <a:picLocks xmlns:a="http://schemas.openxmlformats.org/drawingml/2006/main" noChangeAspect="1"/>
        </cdr:cNvPicPr>
      </cdr:nvPicPr>
      <cdr:blipFill>
        <a:blip xmlns:a="http://schemas.openxmlformats.org/drawingml/2006/main" xmlns:r="http://schemas.openxmlformats.org/officeDocument/2006/relationships" r:embed="rId12"/>
        <a:stretch xmlns:a="http://schemas.openxmlformats.org/drawingml/2006/main">
          <a:fillRect/>
        </a:stretch>
      </cdr:blipFill>
      <cdr:spPr>
        <a:xfrm xmlns:a="http://schemas.openxmlformats.org/drawingml/2006/main">
          <a:off x="2507314" y="3356617"/>
          <a:ext cx="522748" cy="483006"/>
        </a:xfrm>
        <a:prstGeom xmlns:a="http://schemas.openxmlformats.org/drawingml/2006/main" prst="rect">
          <a:avLst/>
        </a:prstGeom>
      </cdr:spPr>
    </cdr:pic>
  </cdr:relSizeAnchor>
  <cdr:relSizeAnchor xmlns:cdr="http://schemas.openxmlformats.org/drawingml/2006/chartDrawing">
    <cdr:from>
      <cdr:x>0.58567</cdr:x>
      <cdr:y>0.65134</cdr:y>
    </cdr:from>
    <cdr:to>
      <cdr:x>0.61789</cdr:x>
      <cdr:y>0.70079</cdr:y>
    </cdr:to>
    <cdr:pic>
      <cdr:nvPicPr>
        <cdr:cNvPr id="24" name="Picture 23"/>
        <cdr:cNvPicPr>
          <a:picLocks xmlns:a="http://schemas.openxmlformats.org/drawingml/2006/main" noChangeAspect="1"/>
        </cdr:cNvPicPr>
      </cdr:nvPicPr>
      <cdr:blipFill>
        <a:blip xmlns:a="http://schemas.openxmlformats.org/drawingml/2006/main" xmlns:r="http://schemas.openxmlformats.org/officeDocument/2006/relationships" r:embed="rId13"/>
        <a:stretch xmlns:a="http://schemas.openxmlformats.org/drawingml/2006/main">
          <a:fillRect/>
        </a:stretch>
      </cdr:blipFill>
      <cdr:spPr>
        <a:xfrm xmlns:a="http://schemas.openxmlformats.org/drawingml/2006/main">
          <a:off x="7876331" y="5849030"/>
          <a:ext cx="433303" cy="444033"/>
        </a:xfrm>
        <a:prstGeom xmlns:a="http://schemas.openxmlformats.org/drawingml/2006/main" prst="rect">
          <a:avLst/>
        </a:prstGeom>
      </cdr:spPr>
    </cdr:pic>
  </cdr:relSizeAnchor>
  <cdr:relSizeAnchor xmlns:cdr="http://schemas.openxmlformats.org/drawingml/2006/chartDrawing">
    <cdr:from>
      <cdr:x>0.83076</cdr:x>
      <cdr:y>0.75925</cdr:y>
    </cdr:from>
    <cdr:to>
      <cdr:x>0.86682</cdr:x>
      <cdr:y>0.81325</cdr:y>
    </cdr:to>
    <cdr:pic>
      <cdr:nvPicPr>
        <cdr:cNvPr id="21" name="chart"/>
        <cdr:cNvPicPr>
          <a:picLocks xmlns:a="http://schemas.openxmlformats.org/drawingml/2006/main" noChangeAspect="1"/>
        </cdr:cNvPicPr>
      </cdr:nvPicPr>
      <cdr:blipFill>
        <a:blip xmlns:a="http://schemas.openxmlformats.org/drawingml/2006/main" xmlns:r="http://schemas.openxmlformats.org/officeDocument/2006/relationships" r:embed="rId14"/>
        <a:stretch xmlns:a="http://schemas.openxmlformats.org/drawingml/2006/main">
          <a:fillRect/>
        </a:stretch>
      </cdr:blipFill>
      <cdr:spPr>
        <a:xfrm xmlns:a="http://schemas.openxmlformats.org/drawingml/2006/main">
          <a:off x="11172371" y="6818085"/>
          <a:ext cx="484909" cy="484909"/>
        </a:xfrm>
        <a:prstGeom xmlns:a="http://schemas.openxmlformats.org/drawingml/2006/main" prst="rect">
          <a:avLst/>
        </a:prstGeom>
      </cdr:spPr>
    </cdr:pic>
  </cdr:relSizeAnchor>
  <cdr:relSizeAnchor xmlns:cdr="http://schemas.openxmlformats.org/drawingml/2006/chartDrawing">
    <cdr:from>
      <cdr:x>0.68101</cdr:x>
      <cdr:y>0.70066</cdr:y>
    </cdr:from>
    <cdr:to>
      <cdr:x>0.7216</cdr:x>
      <cdr:y>0.75557</cdr:y>
    </cdr:to>
    <cdr:pic>
      <cdr:nvPicPr>
        <cdr:cNvPr id="25" name="chart"/>
        <cdr:cNvPicPr>
          <a:picLocks xmlns:a="http://schemas.openxmlformats.org/drawingml/2006/main" noChangeAspect="1"/>
        </cdr:cNvPicPr>
      </cdr:nvPicPr>
      <cdr:blipFill>
        <a:blip xmlns:a="http://schemas.openxmlformats.org/drawingml/2006/main" xmlns:r="http://schemas.openxmlformats.org/officeDocument/2006/relationships" r:embed="rId15"/>
        <a:stretch xmlns:a="http://schemas.openxmlformats.org/drawingml/2006/main">
          <a:fillRect/>
        </a:stretch>
      </cdr:blipFill>
      <cdr:spPr>
        <a:xfrm xmlns:a="http://schemas.openxmlformats.org/drawingml/2006/main">
          <a:off x="9158514" y="6291943"/>
          <a:ext cx="545886" cy="493059"/>
        </a:xfrm>
        <a:prstGeom xmlns:a="http://schemas.openxmlformats.org/drawingml/2006/main" prst="rect">
          <a:avLst/>
        </a:prstGeom>
      </cdr:spPr>
    </cdr:pic>
  </cdr:relSizeAnchor>
  <cdr:relSizeAnchor xmlns:cdr="http://schemas.openxmlformats.org/drawingml/2006/chartDrawing">
    <cdr:from>
      <cdr:x>0.52992</cdr:x>
      <cdr:y>0.63399</cdr:y>
    </cdr:from>
    <cdr:to>
      <cdr:x>0.57177</cdr:x>
      <cdr:y>0.69627</cdr:y>
    </cdr:to>
    <cdr:pic>
      <cdr:nvPicPr>
        <cdr:cNvPr id="26" name="chart"/>
        <cdr:cNvPicPr>
          <a:picLocks xmlns:a="http://schemas.openxmlformats.org/drawingml/2006/main" noChangeAspect="1"/>
        </cdr:cNvPicPr>
      </cdr:nvPicPr>
      <cdr:blipFill>
        <a:blip xmlns:a="http://schemas.openxmlformats.org/drawingml/2006/main" xmlns:r="http://schemas.openxmlformats.org/officeDocument/2006/relationships" r:embed="rId16"/>
        <a:stretch xmlns:a="http://schemas.openxmlformats.org/drawingml/2006/main">
          <a:fillRect/>
        </a:stretch>
      </cdr:blipFill>
      <cdr:spPr>
        <a:xfrm xmlns:a="http://schemas.openxmlformats.org/drawingml/2006/main">
          <a:off x="7126515" y="5693228"/>
          <a:ext cx="562808" cy="559290"/>
        </a:xfrm>
        <a:prstGeom xmlns:a="http://schemas.openxmlformats.org/drawingml/2006/main" prst="rect">
          <a:avLst/>
        </a:prstGeom>
      </cdr:spPr>
    </cdr:pic>
  </cdr:relSizeAnchor>
  <cdr:relSizeAnchor xmlns:cdr="http://schemas.openxmlformats.org/drawingml/2006/chartDrawing">
    <cdr:from>
      <cdr:x>0.33565</cdr:x>
      <cdr:y>0.44408</cdr:y>
    </cdr:from>
    <cdr:to>
      <cdr:x>0.37224</cdr:x>
      <cdr:y>0.49544</cdr:y>
    </cdr:to>
    <cdr:pic>
      <cdr:nvPicPr>
        <cdr:cNvPr id="27" name="chart"/>
        <cdr:cNvPicPr>
          <a:picLocks xmlns:a="http://schemas.openxmlformats.org/drawingml/2006/main" noChangeAspect="1"/>
        </cdr:cNvPicPr>
      </cdr:nvPicPr>
      <cdr:blipFill>
        <a:blip xmlns:a="http://schemas.openxmlformats.org/drawingml/2006/main" xmlns:r="http://schemas.openxmlformats.org/officeDocument/2006/relationships" r:embed="rId17"/>
        <a:stretch xmlns:a="http://schemas.openxmlformats.org/drawingml/2006/main">
          <a:fillRect/>
        </a:stretch>
      </cdr:blipFill>
      <cdr:spPr>
        <a:xfrm xmlns:a="http://schemas.openxmlformats.org/drawingml/2006/main">
          <a:off x="4513942" y="3987801"/>
          <a:ext cx="492030" cy="461278"/>
        </a:xfrm>
        <a:prstGeom xmlns:a="http://schemas.openxmlformats.org/drawingml/2006/main" prst="rect">
          <a:avLst/>
        </a:prstGeom>
      </cdr:spPr>
    </cdr:pic>
  </cdr:relSizeAnchor>
  <cdr:relSizeAnchor xmlns:cdr="http://schemas.openxmlformats.org/drawingml/2006/chartDrawing">
    <cdr:from>
      <cdr:x>0.92951</cdr:x>
      <cdr:y>0.8239</cdr:y>
    </cdr:from>
    <cdr:to>
      <cdr:x>0.9646</cdr:x>
      <cdr:y>0.87645</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8"/>
        <a:stretch xmlns:a="http://schemas.openxmlformats.org/drawingml/2006/main">
          <a:fillRect/>
        </a:stretch>
      </cdr:blipFill>
      <cdr:spPr>
        <a:xfrm xmlns:a="http://schemas.openxmlformats.org/drawingml/2006/main">
          <a:off x="12500429" y="7398576"/>
          <a:ext cx="471919" cy="471919"/>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8741B9-C5F0-4C08-BF0B-59B7A6D2272E}" type="datetimeFigureOut">
              <a:rPr lang="en-ZA" smtClean="0"/>
              <a:t>2015/07/20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4A1CBD-4297-42D0-B09F-6CEDA48E4560}" type="slidenum">
              <a:rPr lang="en-ZA" smtClean="0"/>
              <a:t>‹#›</a:t>
            </a:fld>
            <a:endParaRPr lang="en-ZA"/>
          </a:p>
        </p:txBody>
      </p:sp>
    </p:spTree>
    <p:extLst>
      <p:ext uri="{BB962C8B-B14F-4D97-AF65-F5344CB8AC3E}">
        <p14:creationId xmlns:p14="http://schemas.microsoft.com/office/powerpoint/2010/main" val="390901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retroconference.org/2012b/Sessions/040.ht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1</a:t>
            </a:fld>
            <a:endParaRPr lang="en-ZA"/>
          </a:p>
        </p:txBody>
      </p:sp>
    </p:spTree>
    <p:extLst>
      <p:ext uri="{BB962C8B-B14F-4D97-AF65-F5344CB8AC3E}">
        <p14:creationId xmlns:p14="http://schemas.microsoft.com/office/powerpoint/2010/main" val="1795475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10</a:t>
            </a:fld>
            <a:endParaRPr lang="en-ZA"/>
          </a:p>
        </p:txBody>
      </p:sp>
    </p:spTree>
    <p:extLst>
      <p:ext uri="{BB962C8B-B14F-4D97-AF65-F5344CB8AC3E}">
        <p14:creationId xmlns:p14="http://schemas.microsoft.com/office/powerpoint/2010/main" val="1665352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11</a:t>
            </a:fld>
            <a:endParaRPr lang="en-ZA"/>
          </a:p>
        </p:txBody>
      </p:sp>
    </p:spTree>
    <p:extLst>
      <p:ext uri="{BB962C8B-B14F-4D97-AF65-F5344CB8AC3E}">
        <p14:creationId xmlns:p14="http://schemas.microsoft.com/office/powerpoint/2010/main" val="2656364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xfrm>
            <a:off x="1074738" y="15875"/>
            <a:ext cx="4702175" cy="3527425"/>
          </a:xfrm>
          <a:ln/>
        </p:spPr>
      </p:sp>
      <p:sp>
        <p:nvSpPr>
          <p:cNvPr id="31746" name="Notes Placeholder 2"/>
          <p:cNvSpPr>
            <a:spLocks noGrp="1"/>
          </p:cNvSpPr>
          <p:nvPr>
            <p:ph type="body" idx="1"/>
          </p:nvPr>
        </p:nvSpPr>
        <p:spPr>
          <a:noFill/>
          <a:ln/>
        </p:spPr>
        <p:txBody>
          <a:bodyPr/>
          <a:lstStyle/>
          <a:p>
            <a:pPr>
              <a:spcBef>
                <a:spcPts val="118"/>
              </a:spcBef>
              <a:spcAft>
                <a:spcPts val="118"/>
              </a:spcAft>
            </a:pPr>
            <a:r>
              <a:rPr lang="en-US" b="1" smtClean="0">
                <a:latin typeface="Arial" pitchFamily="34" charset="0"/>
                <a:ea typeface="ＭＳ Ｐゴシック" pitchFamily="34" charset="-128"/>
              </a:rPr>
              <a:t>Slide:  Reductions in HIV RNA, Newly Diagnosed and Reported Cases in SF (2004-2008)</a:t>
            </a:r>
          </a:p>
          <a:p>
            <a:pPr>
              <a:spcBef>
                <a:spcPts val="118"/>
              </a:spcBef>
              <a:spcAft>
                <a:spcPts val="118"/>
              </a:spcAft>
            </a:pPr>
            <a:endParaRPr lang="en-US" smtClean="0">
              <a:latin typeface="Arial" pitchFamily="34" charset="0"/>
              <a:ea typeface="ＭＳ Ｐゴシック" pitchFamily="34" charset="-128"/>
            </a:endParaRPr>
          </a:p>
          <a:p>
            <a:pPr>
              <a:spcBef>
                <a:spcPts val="118"/>
              </a:spcBef>
              <a:spcAft>
                <a:spcPts val="118"/>
              </a:spcAft>
              <a:buFontTx/>
              <a:buChar char="•"/>
            </a:pPr>
            <a:r>
              <a:rPr lang="en-US" smtClean="0">
                <a:latin typeface="Arial" pitchFamily="34" charset="0"/>
                <a:ea typeface="ＭＳ Ｐゴシック" pitchFamily="34" charset="-128"/>
              </a:rPr>
              <a:t>Das and colleagues used San Francisco</a:t>
            </a:r>
            <a:r>
              <a:rPr lang="en-US" altLang="en-US" smtClean="0">
                <a:latin typeface="Arial" pitchFamily="34" charset="0"/>
                <a:ea typeface="ＭＳ Ｐゴシック" pitchFamily="34" charset="-128"/>
              </a:rPr>
              <a:t>’</a:t>
            </a:r>
            <a:r>
              <a:rPr lang="en-US" smtClean="0">
                <a:latin typeface="Arial" pitchFamily="34" charset="0"/>
                <a:ea typeface="ＭＳ Ｐゴシック" pitchFamily="34" charset="-128"/>
              </a:rPr>
              <a:t>s HIV/AIDS surveillance system to examine the trends in community HIV RNA levels from 2004 to 2008.  Mean community HIV RNA levels was calculated as the mean of the most recent HIV RNA level of all reported HIV-positive individuals in a particular community.</a:t>
            </a:r>
            <a:r>
              <a:rPr lang="en-US" baseline="30000" smtClean="0">
                <a:latin typeface="Arial" pitchFamily="34" charset="0"/>
                <a:ea typeface="ＭＳ Ｐゴシック" pitchFamily="34" charset="-128"/>
              </a:rPr>
              <a:t>1</a:t>
            </a:r>
            <a:r>
              <a:rPr lang="en-US" smtClean="0">
                <a:latin typeface="Arial" pitchFamily="34" charset="0"/>
                <a:ea typeface="ＭＳ Ｐゴシック" pitchFamily="34" charset="-128"/>
              </a:rPr>
              <a:t> </a:t>
            </a:r>
          </a:p>
          <a:p>
            <a:pPr>
              <a:spcBef>
                <a:spcPts val="118"/>
              </a:spcBef>
              <a:spcAft>
                <a:spcPts val="118"/>
              </a:spcAft>
              <a:buFontTx/>
              <a:buChar char="•"/>
            </a:pPr>
            <a:endParaRPr lang="en-US" smtClean="0">
              <a:latin typeface="Arial" pitchFamily="34" charset="0"/>
              <a:ea typeface="ＭＳ Ｐゴシック" pitchFamily="34" charset="-128"/>
            </a:endParaRPr>
          </a:p>
          <a:p>
            <a:pPr>
              <a:spcBef>
                <a:spcPts val="118"/>
              </a:spcBef>
              <a:spcAft>
                <a:spcPts val="118"/>
              </a:spcAft>
              <a:buFontTx/>
              <a:buChar char="•"/>
            </a:pPr>
            <a:r>
              <a:rPr lang="en-US" smtClean="0">
                <a:latin typeface="Arial" pitchFamily="34" charset="0"/>
                <a:ea typeface="ＭＳ Ｐゴシック" pitchFamily="34" charset="-128"/>
              </a:rPr>
              <a:t>Community HIV RNA levels decreased from 2004 to 2008 and were accompanied by decreases in new HIV diagnoses from 798 (2004) to 434 (2008).  The decrease in community HIV RNA level was significantly associated with the decrease in new HIV cases from 2004–2008 (</a:t>
            </a:r>
            <a:r>
              <a:rPr lang="en-US" i="1" smtClean="0">
                <a:latin typeface="Arial" pitchFamily="34" charset="0"/>
                <a:ea typeface="ＭＳ Ｐゴシック" pitchFamily="34" charset="-128"/>
              </a:rPr>
              <a:t>P</a:t>
            </a:r>
            <a:r>
              <a:rPr lang="en-US" smtClean="0">
                <a:latin typeface="Arial" pitchFamily="34" charset="0"/>
                <a:ea typeface="ＭＳ Ｐゴシック" pitchFamily="34" charset="-128"/>
              </a:rPr>
              <a:t>=0.002).</a:t>
            </a:r>
            <a:r>
              <a:rPr lang="en-US" baseline="30000" smtClean="0">
                <a:latin typeface="Arial" pitchFamily="34" charset="0"/>
                <a:ea typeface="ＭＳ Ｐゴシック" pitchFamily="34" charset="-128"/>
              </a:rPr>
              <a:t>1</a:t>
            </a:r>
            <a:endParaRPr lang="en-US" smtClean="0">
              <a:latin typeface="Arial" pitchFamily="34" charset="0"/>
              <a:ea typeface="ＭＳ Ｐゴシック" pitchFamily="34" charset="-128"/>
            </a:endParaRPr>
          </a:p>
          <a:p>
            <a:pPr>
              <a:spcBef>
                <a:spcPts val="118"/>
              </a:spcBef>
              <a:spcAft>
                <a:spcPts val="118"/>
              </a:spcAft>
              <a:buFontTx/>
              <a:buChar char="•"/>
            </a:pPr>
            <a:endParaRPr lang="en-US" smtClean="0">
              <a:latin typeface="Arial" pitchFamily="34" charset="0"/>
              <a:ea typeface="ＭＳ Ｐゴシック" pitchFamily="34" charset="-128"/>
            </a:endParaRPr>
          </a:p>
          <a:p>
            <a:pPr>
              <a:spcBef>
                <a:spcPts val="118"/>
              </a:spcBef>
              <a:spcAft>
                <a:spcPts val="118"/>
              </a:spcAft>
              <a:buFontTx/>
              <a:buChar char="•"/>
            </a:pPr>
            <a:r>
              <a:rPr lang="en-US" smtClean="0">
                <a:latin typeface="Arial" pitchFamily="34" charset="0"/>
                <a:ea typeface="ＭＳ Ｐゴシック" pitchFamily="34" charset="-128"/>
              </a:rPr>
              <a:t>These results suggest that wide-scale antiretroviral therapy could reduce HIV transmission at the population level.</a:t>
            </a:r>
            <a:r>
              <a:rPr lang="en-US" baseline="30000" smtClean="0">
                <a:latin typeface="Arial" pitchFamily="34" charset="0"/>
                <a:ea typeface="ＭＳ Ｐゴシック" pitchFamily="34" charset="-128"/>
              </a:rPr>
              <a:t>1</a:t>
            </a:r>
            <a:r>
              <a:rPr lang="en-US" smtClean="0">
                <a:latin typeface="Arial" pitchFamily="34" charset="0"/>
                <a:ea typeface="ＭＳ Ｐゴシック" pitchFamily="34" charset="-128"/>
              </a:rPr>
              <a:t> </a:t>
            </a:r>
          </a:p>
          <a:p>
            <a:pPr>
              <a:spcBef>
                <a:spcPts val="118"/>
              </a:spcBef>
              <a:spcAft>
                <a:spcPts val="118"/>
              </a:spcAft>
            </a:pPr>
            <a:endParaRPr lang="en-US" smtClean="0">
              <a:latin typeface="Arial" pitchFamily="34" charset="0"/>
              <a:ea typeface="ＭＳ Ｐゴシック" pitchFamily="34" charset="-128"/>
            </a:endParaRPr>
          </a:p>
          <a:p>
            <a:pPr>
              <a:spcBef>
                <a:spcPts val="118"/>
              </a:spcBef>
              <a:spcAft>
                <a:spcPts val="118"/>
              </a:spcAft>
            </a:pPr>
            <a:r>
              <a:rPr lang="en-US" b="1" i="1" smtClean="0">
                <a:latin typeface="Arial" pitchFamily="34" charset="0"/>
                <a:ea typeface="ＭＳ Ｐゴシック" pitchFamily="34" charset="-128"/>
              </a:rPr>
              <a:t>Reference</a:t>
            </a:r>
          </a:p>
          <a:p>
            <a:pPr>
              <a:spcBef>
                <a:spcPts val="118"/>
              </a:spcBef>
              <a:spcAft>
                <a:spcPts val="118"/>
              </a:spcAft>
              <a:buFontTx/>
              <a:buAutoNum type="arabicPeriod"/>
            </a:pPr>
            <a:r>
              <a:rPr lang="en-US" smtClean="0">
                <a:latin typeface="Arial" pitchFamily="34" charset="0"/>
                <a:ea typeface="ＭＳ Ｐゴシック" pitchFamily="34" charset="-128"/>
              </a:rPr>
              <a:t>Das M, Chu PL, Santos G-M, et al. Decreases in community viral load are accompanied by reductions in new HIV infections in San Francisco. </a:t>
            </a:r>
            <a:r>
              <a:rPr lang="en-US" i="1" smtClean="0">
                <a:latin typeface="Arial" pitchFamily="34" charset="0"/>
                <a:ea typeface="ＭＳ Ｐゴシック" pitchFamily="34" charset="-128"/>
              </a:rPr>
              <a:t>PLoS ONE. </a:t>
            </a:r>
            <a:r>
              <a:rPr lang="en-US" smtClean="0">
                <a:latin typeface="Arial" pitchFamily="34" charset="0"/>
                <a:ea typeface="ＭＳ Ｐゴシック" pitchFamily="34" charset="-128"/>
              </a:rPr>
              <a:t>2010;5:e11068.</a:t>
            </a:r>
          </a:p>
          <a:p>
            <a:pPr>
              <a:spcBef>
                <a:spcPts val="118"/>
              </a:spcBef>
              <a:spcAft>
                <a:spcPts val="118"/>
              </a:spcAft>
            </a:pPr>
            <a:endParaRPr lang="en-US" smtClean="0">
              <a:latin typeface="Arial" pitchFamily="34" charset="0"/>
              <a:ea typeface="ＭＳ Ｐゴシック" pitchFamily="34" charset="-128"/>
            </a:endParaRPr>
          </a:p>
        </p:txBody>
      </p:sp>
      <p:sp>
        <p:nvSpPr>
          <p:cNvPr id="31747" name="Slide Number Placeholder 3"/>
          <p:cNvSpPr>
            <a:spLocks noGrp="1"/>
          </p:cNvSpPr>
          <p:nvPr>
            <p:ph type="sldNum" sz="quarter" idx="5"/>
          </p:nvPr>
        </p:nvSpPr>
        <p:spPr>
          <a:noFill/>
          <a:ln w="12700">
            <a:headEnd type="none" w="sm" len="sm"/>
            <a:tailEnd type="none" w="sm" len="sm"/>
          </a:ln>
        </p:spPr>
        <p:txBody>
          <a:bodyPr/>
          <a:lstStyle/>
          <a:p>
            <a:pPr defTabSz="934005"/>
            <a:fld id="{882F6AA0-8764-4E12-B00C-272362620110}" type="slidenum">
              <a:rPr lang="en-US"/>
              <a:pPr defTabSz="934005"/>
              <a:t>12</a:t>
            </a:fld>
            <a:endParaRPr lang="en-US"/>
          </a:p>
        </p:txBody>
      </p:sp>
    </p:spTree>
    <p:extLst>
      <p:ext uri="{BB962C8B-B14F-4D97-AF65-F5344CB8AC3E}">
        <p14:creationId xmlns:p14="http://schemas.microsoft.com/office/powerpoint/2010/main" val="390498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p:spPr>
        <p:txBody>
          <a:bodyPr/>
          <a:lstStyle/>
          <a:p>
            <a:endParaRPr lang="en-US" smtClean="0"/>
          </a:p>
        </p:txBody>
      </p:sp>
      <p:sp>
        <p:nvSpPr>
          <p:cNvPr id="40964" name="Slide Number Placeholder 3"/>
          <p:cNvSpPr>
            <a:spLocks noGrp="1"/>
          </p:cNvSpPr>
          <p:nvPr>
            <p:ph type="sldNum" sz="quarter" idx="5"/>
          </p:nvPr>
        </p:nvSpPr>
        <p:spPr>
          <a:noFill/>
        </p:spPr>
        <p:txBody>
          <a:bodyPr/>
          <a:lstStyle>
            <a:lvl1pPr defTabSz="911225" eaLnBrk="0" hangingPunct="0">
              <a:defRPr>
                <a:solidFill>
                  <a:schemeClr val="tx1"/>
                </a:solidFill>
                <a:latin typeface="Arial" charset="0"/>
              </a:defRPr>
            </a:lvl1pPr>
            <a:lvl2pPr marL="742950" indent="-285750" defTabSz="911225" eaLnBrk="0" hangingPunct="0">
              <a:defRPr>
                <a:solidFill>
                  <a:schemeClr val="tx1"/>
                </a:solidFill>
                <a:latin typeface="Arial" charset="0"/>
              </a:defRPr>
            </a:lvl2pPr>
            <a:lvl3pPr marL="1143000" indent="-228600" defTabSz="911225" eaLnBrk="0" hangingPunct="0">
              <a:defRPr>
                <a:solidFill>
                  <a:schemeClr val="tx1"/>
                </a:solidFill>
                <a:latin typeface="Arial" charset="0"/>
              </a:defRPr>
            </a:lvl3pPr>
            <a:lvl4pPr marL="1600200" indent="-228600" defTabSz="911225" eaLnBrk="0" hangingPunct="0">
              <a:defRPr>
                <a:solidFill>
                  <a:schemeClr val="tx1"/>
                </a:solidFill>
                <a:latin typeface="Arial" charset="0"/>
              </a:defRPr>
            </a:lvl4pPr>
            <a:lvl5pPr marL="2057400" indent="-228600" defTabSz="911225" eaLnBrk="0" hangingPunct="0">
              <a:defRPr>
                <a:solidFill>
                  <a:schemeClr val="tx1"/>
                </a:solidFill>
                <a:latin typeface="Arial" charset="0"/>
              </a:defRPr>
            </a:lvl5pPr>
            <a:lvl6pPr marL="2514600" indent="-228600" defTabSz="911225" eaLnBrk="0" fontAlgn="base" hangingPunct="0">
              <a:spcBef>
                <a:spcPct val="0"/>
              </a:spcBef>
              <a:spcAft>
                <a:spcPct val="0"/>
              </a:spcAft>
              <a:defRPr>
                <a:solidFill>
                  <a:schemeClr val="tx1"/>
                </a:solidFill>
                <a:latin typeface="Arial" charset="0"/>
              </a:defRPr>
            </a:lvl6pPr>
            <a:lvl7pPr marL="2971800" indent="-228600" defTabSz="911225" eaLnBrk="0" fontAlgn="base" hangingPunct="0">
              <a:spcBef>
                <a:spcPct val="0"/>
              </a:spcBef>
              <a:spcAft>
                <a:spcPct val="0"/>
              </a:spcAft>
              <a:defRPr>
                <a:solidFill>
                  <a:schemeClr val="tx1"/>
                </a:solidFill>
                <a:latin typeface="Arial" charset="0"/>
              </a:defRPr>
            </a:lvl7pPr>
            <a:lvl8pPr marL="3429000" indent="-228600" defTabSz="911225" eaLnBrk="0" fontAlgn="base" hangingPunct="0">
              <a:spcBef>
                <a:spcPct val="0"/>
              </a:spcBef>
              <a:spcAft>
                <a:spcPct val="0"/>
              </a:spcAft>
              <a:defRPr>
                <a:solidFill>
                  <a:schemeClr val="tx1"/>
                </a:solidFill>
                <a:latin typeface="Arial" charset="0"/>
              </a:defRPr>
            </a:lvl8pPr>
            <a:lvl9pPr marL="3886200" indent="-228600" defTabSz="911225" eaLnBrk="0" fontAlgn="base" hangingPunct="0">
              <a:spcBef>
                <a:spcPct val="0"/>
              </a:spcBef>
              <a:spcAft>
                <a:spcPct val="0"/>
              </a:spcAft>
              <a:defRPr>
                <a:solidFill>
                  <a:schemeClr val="tx1"/>
                </a:solidFill>
                <a:latin typeface="Arial" charset="0"/>
              </a:defRPr>
            </a:lvl9pPr>
          </a:lstStyle>
          <a:p>
            <a:pPr eaLnBrk="1" hangingPunct="1"/>
            <a:fld id="{2D67BB09-2229-47D3-858E-E20C74EDA796}" type="slidenum">
              <a:rPr lang="en-US">
                <a:solidFill>
                  <a:srgbClr val="000000"/>
                </a:solidFill>
                <a:latin typeface="Calibri" pitchFamily="34" charset="0"/>
                <a:ea typeface="MS PGothic" pitchFamily="34" charset="-128"/>
              </a:rPr>
              <a:pPr eaLnBrk="1" hangingPunct="1"/>
              <a:t>13</a:t>
            </a:fld>
            <a:endParaRPr lang="en-US">
              <a:solidFill>
                <a:srgbClr val="000000"/>
              </a:solidFill>
              <a:latin typeface="Calibri" pitchFamily="34" charset="0"/>
              <a:ea typeface="MS PGothic" pitchFamily="34" charset="-128"/>
            </a:endParaRPr>
          </a:p>
        </p:txBody>
      </p:sp>
      <p:graphicFrame>
        <p:nvGraphicFramePr>
          <p:cNvPr id="5" name="Table 4"/>
          <p:cNvGraphicFramePr>
            <a:graphicFrameLocks noGrp="1"/>
          </p:cNvGraphicFramePr>
          <p:nvPr/>
        </p:nvGraphicFramePr>
        <p:xfrm>
          <a:off x="654977" y="4241248"/>
          <a:ext cx="5292797" cy="4576391"/>
        </p:xfrm>
        <a:graphic>
          <a:graphicData uri="http://schemas.openxmlformats.org/drawingml/2006/table">
            <a:tbl>
              <a:tblPr/>
              <a:tblGrid>
                <a:gridCol w="5292797"/>
              </a:tblGrid>
              <a:tr h="16578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Calibri" pitchFamily="34" charset="0"/>
                        <a:ea typeface="MS PGothic" pitchFamily="34" charset="-128"/>
                      </a:endParaRPr>
                    </a:p>
                  </a:txBody>
                  <a:tcPr marL="39342" marR="39342" marT="19670" marB="19670" anchor="ctr" horzOverflow="overflow">
                    <a:lnL>
                      <a:noFill/>
                    </a:lnL>
                    <a:lnR>
                      <a:noFill/>
                    </a:lnR>
                    <a:lnT>
                      <a:noFill/>
                    </a:lnT>
                    <a:lnB>
                      <a:noFill/>
                    </a:lnB>
                    <a:lnTlToBr>
                      <a:noFill/>
                    </a:lnTlToBr>
                    <a:lnBlToTr>
                      <a:noFill/>
                    </a:lnBlToTr>
                    <a:solidFill>
                      <a:srgbClr val="FFFFFF"/>
                    </a:solidFill>
                  </a:tcPr>
                </a:tc>
              </a:tr>
              <a:tr h="5473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MS PGothic" pitchFamily="34" charset="-128"/>
                        </a:rPr>
                        <a:t>Session 40 -Oral Abstracts</a:t>
                      </a:r>
                      <a:br>
                        <a:rPr kumimoji="0" lang="en-US" sz="800" b="0" i="0" u="none" strike="noStrike" cap="none" normalizeH="0" baseline="0" smtClean="0">
                          <a:ln>
                            <a:noFill/>
                          </a:ln>
                          <a:solidFill>
                            <a:schemeClr val="tx1"/>
                          </a:solidFill>
                          <a:effectLst/>
                          <a:latin typeface="Calibri" pitchFamily="34" charset="0"/>
                          <a:ea typeface="MS PGothic" pitchFamily="34" charset="-128"/>
                        </a:rPr>
                      </a:br>
                      <a:r>
                        <a:rPr kumimoji="0" lang="en-US" sz="800" b="0" i="0" u="none" strike="noStrike" cap="none" normalizeH="0" baseline="0" smtClean="0">
                          <a:ln>
                            <a:noFill/>
                          </a:ln>
                          <a:solidFill>
                            <a:schemeClr val="tx1"/>
                          </a:solidFill>
                          <a:effectLst/>
                          <a:latin typeface="Calibri" pitchFamily="34" charset="0"/>
                          <a:ea typeface="MS PGothic" pitchFamily="34" charset="-128"/>
                          <a:hlinkClick r:id="rId3" tooltip="View Session Info"/>
                        </a:rPr>
                        <a:t>Epidemiology: Lives Saved and Persons at Risk</a:t>
                      </a:r>
                      <a:r>
                        <a:rPr kumimoji="0" lang="en-US" sz="800" b="0" i="0" u="none" strike="noStrike" cap="none" normalizeH="0" baseline="0" smtClean="0">
                          <a:ln>
                            <a:noFill/>
                          </a:ln>
                          <a:solidFill>
                            <a:schemeClr val="tx1"/>
                          </a:solidFill>
                          <a:effectLst/>
                          <a:latin typeface="Calibri" pitchFamily="34" charset="0"/>
                          <a:ea typeface="MS PGothic" pitchFamily="34" charset="-128"/>
                        </a:rPr>
                        <a:t/>
                      </a:r>
                      <a:br>
                        <a:rPr kumimoji="0" lang="en-US" sz="800" b="0" i="0" u="none" strike="noStrike" cap="none" normalizeH="0" baseline="0" smtClean="0">
                          <a:ln>
                            <a:noFill/>
                          </a:ln>
                          <a:solidFill>
                            <a:schemeClr val="tx1"/>
                          </a:solidFill>
                          <a:effectLst/>
                          <a:latin typeface="Calibri" pitchFamily="34" charset="0"/>
                          <a:ea typeface="MS PGothic" pitchFamily="34" charset="-128"/>
                        </a:rPr>
                      </a:br>
                      <a:r>
                        <a:rPr kumimoji="0" lang="en-US" sz="800" b="0" i="0" u="none" strike="noStrike" cap="none" normalizeH="0" baseline="0" smtClean="0">
                          <a:ln>
                            <a:noFill/>
                          </a:ln>
                          <a:solidFill>
                            <a:schemeClr val="tx1"/>
                          </a:solidFill>
                          <a:effectLst/>
                          <a:latin typeface="Calibri" pitchFamily="34" charset="0"/>
                          <a:ea typeface="MS PGothic" pitchFamily="34" charset="-128"/>
                        </a:rPr>
                        <a:t>Thursday, 10 am-12 noon; 6C </a:t>
                      </a:r>
                      <a:br>
                        <a:rPr kumimoji="0" lang="en-US" sz="800" b="0" i="0" u="none" strike="noStrike" cap="none" normalizeH="0" baseline="0" smtClean="0">
                          <a:ln>
                            <a:noFill/>
                          </a:ln>
                          <a:solidFill>
                            <a:schemeClr val="tx1"/>
                          </a:solidFill>
                          <a:effectLst/>
                          <a:latin typeface="Calibri" pitchFamily="34" charset="0"/>
                          <a:ea typeface="MS PGothic" pitchFamily="34" charset="-128"/>
                        </a:rPr>
                      </a:br>
                      <a:endParaRPr kumimoji="0" lang="en-US" sz="800" b="0" i="0" u="none" strike="noStrike" cap="none" normalizeH="0" baseline="0" smtClean="0">
                        <a:ln>
                          <a:noFill/>
                        </a:ln>
                        <a:solidFill>
                          <a:schemeClr val="tx1"/>
                        </a:solidFill>
                        <a:effectLst/>
                        <a:latin typeface="Calibri" pitchFamily="34" charset="0"/>
                        <a:ea typeface="MS PGothic" pitchFamily="34" charset="-128"/>
                      </a:endParaRPr>
                    </a:p>
                  </a:txBody>
                  <a:tcPr marL="20490" marR="20490" marT="20490" marB="20490" anchor="ctr" horzOverflow="overflow">
                    <a:lnL>
                      <a:noFill/>
                    </a:lnL>
                    <a:lnR>
                      <a:noFill/>
                    </a:lnR>
                    <a:lnT>
                      <a:noFill/>
                    </a:lnT>
                    <a:lnB>
                      <a:noFill/>
                    </a:lnB>
                    <a:lnTlToBr>
                      <a:noFill/>
                    </a:lnTlToBr>
                    <a:lnBlToTr>
                      <a:noFill/>
                    </a:lnBlToTr>
                    <a:solidFill>
                      <a:srgbClr val="FFFFFF"/>
                    </a:solidFill>
                  </a:tcPr>
                </a:tc>
              </a:tr>
              <a:tr h="16578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Calibri" pitchFamily="34" charset="0"/>
                        <a:ea typeface="MS PGothic" pitchFamily="34" charset="-128"/>
                      </a:endParaRPr>
                    </a:p>
                  </a:txBody>
                  <a:tcPr marL="39342" marR="39342" marT="19670" marB="19670" anchor="ctr" horzOverflow="overflow">
                    <a:lnL>
                      <a:noFill/>
                    </a:lnL>
                    <a:lnR>
                      <a:noFill/>
                    </a:lnR>
                    <a:lnT>
                      <a:noFill/>
                    </a:lnT>
                    <a:lnB>
                      <a:noFill/>
                    </a:lnB>
                    <a:lnTlToBr>
                      <a:noFill/>
                    </a:lnTlToBr>
                    <a:lnBlToTr>
                      <a:noFill/>
                    </a:lnBlToTr>
                    <a:noFill/>
                  </a:tcPr>
                </a:tc>
              </a:tr>
              <a:tr h="369828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Calibri" pitchFamily="34" charset="0"/>
                          <a:ea typeface="MS PGothic" pitchFamily="34" charset="-128"/>
                        </a:rPr>
                        <a:t>Paper #136LB</a:t>
                      </a:r>
                      <a:br>
                        <a:rPr kumimoji="0" lang="en-US" sz="800" b="0" i="0" u="none" strike="noStrike" cap="none" normalizeH="0" baseline="0" smtClean="0">
                          <a:ln>
                            <a:noFill/>
                          </a:ln>
                          <a:solidFill>
                            <a:schemeClr val="tx1"/>
                          </a:solidFill>
                          <a:effectLst/>
                          <a:latin typeface="Calibri" pitchFamily="34" charset="0"/>
                          <a:ea typeface="MS PGothic" pitchFamily="34" charset="-128"/>
                        </a:rPr>
                      </a:br>
                      <a:r>
                        <a:rPr kumimoji="0" lang="en-US" sz="800" b="0" i="0" u="none" strike="noStrike" cap="none" normalizeH="0" baseline="0" smtClean="0">
                          <a:ln>
                            <a:noFill/>
                          </a:ln>
                          <a:solidFill>
                            <a:schemeClr val="tx1"/>
                          </a:solidFill>
                          <a:effectLst/>
                          <a:latin typeface="Calibri" pitchFamily="34" charset="0"/>
                          <a:ea typeface="MS PGothic" pitchFamily="34" charset="-128"/>
                        </a:rPr>
                        <a:t>Effect of ART Coverage on Rate of New HIV Infections in a Hyper-endemic, Rural Population: South Africa</a:t>
                      </a:r>
                      <a:br>
                        <a:rPr kumimoji="0" lang="en-US" sz="800" b="0" i="0" u="none" strike="noStrike" cap="none" normalizeH="0" baseline="0" smtClean="0">
                          <a:ln>
                            <a:noFill/>
                          </a:ln>
                          <a:solidFill>
                            <a:schemeClr val="tx1"/>
                          </a:solidFill>
                          <a:effectLst/>
                          <a:latin typeface="Calibri" pitchFamily="34" charset="0"/>
                          <a:ea typeface="MS PGothic" pitchFamily="34" charset="-128"/>
                        </a:rPr>
                      </a:br>
                      <a:r>
                        <a:rPr kumimoji="0" lang="en-US" sz="800" b="0" i="0" u="none" strike="noStrike" cap="none" normalizeH="0" baseline="0" smtClean="0">
                          <a:ln>
                            <a:noFill/>
                          </a:ln>
                          <a:solidFill>
                            <a:schemeClr val="tx1"/>
                          </a:solidFill>
                          <a:effectLst/>
                          <a:latin typeface="Calibri" pitchFamily="34" charset="0"/>
                          <a:ea typeface="MS PGothic" pitchFamily="34" charset="-128"/>
                        </a:rPr>
                        <a:t>Frank Tanser*</a:t>
                      </a:r>
                      <a:r>
                        <a:rPr kumimoji="0" lang="en-US" sz="800" b="0" i="0" u="none" strike="noStrike" cap="none" normalizeH="0" baseline="30000" smtClean="0">
                          <a:ln>
                            <a:noFill/>
                          </a:ln>
                          <a:solidFill>
                            <a:schemeClr val="tx1"/>
                          </a:solidFill>
                          <a:effectLst/>
                          <a:latin typeface="Calibri" pitchFamily="34" charset="0"/>
                          <a:ea typeface="MS PGothic" pitchFamily="34" charset="-128"/>
                        </a:rPr>
                        <a:t>1</a:t>
                      </a:r>
                      <a:r>
                        <a:rPr kumimoji="0" lang="en-US" sz="800" b="0" i="0" u="none" strike="noStrike" cap="none" normalizeH="0" baseline="0" smtClean="0">
                          <a:ln>
                            <a:noFill/>
                          </a:ln>
                          <a:solidFill>
                            <a:schemeClr val="tx1"/>
                          </a:solidFill>
                          <a:effectLst/>
                          <a:latin typeface="Calibri" pitchFamily="34" charset="0"/>
                          <a:ea typeface="MS PGothic" pitchFamily="34" charset="-128"/>
                        </a:rPr>
                        <a:t>, T Bärnighausen</a:t>
                      </a:r>
                      <a:r>
                        <a:rPr kumimoji="0" lang="en-US" sz="800" b="0" i="0" u="none" strike="noStrike" cap="none" normalizeH="0" baseline="30000" smtClean="0">
                          <a:ln>
                            <a:noFill/>
                          </a:ln>
                          <a:solidFill>
                            <a:schemeClr val="tx1"/>
                          </a:solidFill>
                          <a:effectLst/>
                          <a:latin typeface="Calibri" pitchFamily="34" charset="0"/>
                          <a:ea typeface="MS PGothic" pitchFamily="34" charset="-128"/>
                        </a:rPr>
                        <a:t>1,2</a:t>
                      </a:r>
                      <a:r>
                        <a:rPr kumimoji="0" lang="en-US" sz="800" b="0" i="0" u="none" strike="noStrike" cap="none" normalizeH="0" baseline="0" smtClean="0">
                          <a:ln>
                            <a:noFill/>
                          </a:ln>
                          <a:solidFill>
                            <a:schemeClr val="tx1"/>
                          </a:solidFill>
                          <a:effectLst/>
                          <a:latin typeface="Calibri" pitchFamily="34" charset="0"/>
                          <a:ea typeface="MS PGothic" pitchFamily="34" charset="-128"/>
                        </a:rPr>
                        <a:t>, E Grapsa</a:t>
                      </a:r>
                      <a:r>
                        <a:rPr kumimoji="0" lang="en-US" sz="800" b="0" i="0" u="none" strike="noStrike" cap="none" normalizeH="0" baseline="30000" smtClean="0">
                          <a:ln>
                            <a:noFill/>
                          </a:ln>
                          <a:solidFill>
                            <a:schemeClr val="tx1"/>
                          </a:solidFill>
                          <a:effectLst/>
                          <a:latin typeface="Calibri" pitchFamily="34" charset="0"/>
                          <a:ea typeface="MS PGothic" pitchFamily="34" charset="-128"/>
                        </a:rPr>
                        <a:t>1</a:t>
                      </a:r>
                      <a:r>
                        <a:rPr kumimoji="0" lang="en-US" sz="800" b="0" i="0" u="none" strike="noStrike" cap="none" normalizeH="0" baseline="0" smtClean="0">
                          <a:ln>
                            <a:noFill/>
                          </a:ln>
                          <a:solidFill>
                            <a:schemeClr val="tx1"/>
                          </a:solidFill>
                          <a:effectLst/>
                          <a:latin typeface="Calibri" pitchFamily="34" charset="0"/>
                          <a:ea typeface="MS PGothic" pitchFamily="34" charset="-128"/>
                        </a:rPr>
                        <a:t>, and M-L Newell</a:t>
                      </a:r>
                      <a:r>
                        <a:rPr kumimoji="0" lang="en-US" sz="800" b="0" i="0" u="none" strike="noStrike" cap="none" normalizeH="0" baseline="30000" smtClean="0">
                          <a:ln>
                            <a:noFill/>
                          </a:ln>
                          <a:solidFill>
                            <a:schemeClr val="tx1"/>
                          </a:solidFill>
                          <a:effectLst/>
                          <a:latin typeface="Calibri" pitchFamily="34" charset="0"/>
                          <a:ea typeface="MS PGothic" pitchFamily="34" charset="-128"/>
                        </a:rPr>
                        <a:t>1,3</a:t>
                      </a:r>
                      <a:r>
                        <a:rPr kumimoji="0" lang="en-US" sz="800" b="0" i="0" u="none" strike="noStrike" cap="none" normalizeH="0" baseline="0" smtClean="0">
                          <a:ln>
                            <a:noFill/>
                          </a:ln>
                          <a:solidFill>
                            <a:schemeClr val="tx1"/>
                          </a:solidFill>
                          <a:effectLst/>
                          <a:latin typeface="Calibri" pitchFamily="34" charset="0"/>
                          <a:ea typeface="MS PGothic" pitchFamily="34" charset="-128"/>
                        </a:rPr>
                        <a:t/>
                      </a:r>
                      <a:br>
                        <a:rPr kumimoji="0" lang="en-US" sz="800" b="0" i="0" u="none" strike="noStrike" cap="none" normalizeH="0" baseline="0" smtClean="0">
                          <a:ln>
                            <a:noFill/>
                          </a:ln>
                          <a:solidFill>
                            <a:schemeClr val="tx1"/>
                          </a:solidFill>
                          <a:effectLst/>
                          <a:latin typeface="Calibri" pitchFamily="34" charset="0"/>
                          <a:ea typeface="MS PGothic" pitchFamily="34" charset="-128"/>
                        </a:rPr>
                      </a:br>
                      <a:r>
                        <a:rPr kumimoji="0" lang="en-US" sz="800" b="0" i="0" u="none" strike="noStrike" cap="none" normalizeH="0" baseline="30000" smtClean="0">
                          <a:ln>
                            <a:noFill/>
                          </a:ln>
                          <a:solidFill>
                            <a:schemeClr val="tx1"/>
                          </a:solidFill>
                          <a:effectLst/>
                          <a:latin typeface="Calibri" pitchFamily="34" charset="0"/>
                          <a:ea typeface="MS PGothic" pitchFamily="34" charset="-128"/>
                        </a:rPr>
                        <a:t>1</a:t>
                      </a:r>
                      <a:r>
                        <a:rPr kumimoji="0" lang="en-US" sz="800" b="0" i="0" u="none" strike="noStrike" cap="none" normalizeH="0" baseline="0" smtClean="0">
                          <a:ln>
                            <a:noFill/>
                          </a:ln>
                          <a:solidFill>
                            <a:schemeClr val="tx1"/>
                          </a:solidFill>
                          <a:effectLst/>
                          <a:latin typeface="Calibri" pitchFamily="34" charset="0"/>
                          <a:ea typeface="MS PGothic" pitchFamily="34" charset="-128"/>
                        </a:rPr>
                        <a:t>Africa Ctr for Hlth and Population Studies, Univ of KwaZulu-Natal, South Africa; </a:t>
                      </a:r>
                      <a:r>
                        <a:rPr kumimoji="0" lang="en-US" sz="800" b="0" i="0" u="none" strike="noStrike" cap="none" normalizeH="0" baseline="30000" smtClean="0">
                          <a:ln>
                            <a:noFill/>
                          </a:ln>
                          <a:solidFill>
                            <a:schemeClr val="tx1"/>
                          </a:solidFill>
                          <a:effectLst/>
                          <a:latin typeface="Calibri" pitchFamily="34" charset="0"/>
                          <a:ea typeface="MS PGothic" pitchFamily="34" charset="-128"/>
                        </a:rPr>
                        <a:t>2</a:t>
                      </a:r>
                      <a:r>
                        <a:rPr kumimoji="0" lang="en-US" sz="800" b="0" i="0" u="none" strike="noStrike" cap="none" normalizeH="0" baseline="0" smtClean="0">
                          <a:ln>
                            <a:noFill/>
                          </a:ln>
                          <a:solidFill>
                            <a:schemeClr val="tx1"/>
                          </a:solidFill>
                          <a:effectLst/>
                          <a:latin typeface="Calibri" pitchFamily="34" charset="0"/>
                          <a:ea typeface="MS PGothic" pitchFamily="34" charset="-128"/>
                        </a:rPr>
                        <a:t>Harvard Sch of Publ Hlth, Boston, MA, US; and </a:t>
                      </a:r>
                      <a:r>
                        <a:rPr kumimoji="0" lang="en-US" sz="800" b="0" i="0" u="none" strike="noStrike" cap="none" normalizeH="0" baseline="30000" smtClean="0">
                          <a:ln>
                            <a:noFill/>
                          </a:ln>
                          <a:solidFill>
                            <a:schemeClr val="tx1"/>
                          </a:solidFill>
                          <a:effectLst/>
                          <a:latin typeface="Calibri" pitchFamily="34" charset="0"/>
                          <a:ea typeface="MS PGothic" pitchFamily="34" charset="-128"/>
                        </a:rPr>
                        <a:t>3</a:t>
                      </a:r>
                      <a:r>
                        <a:rPr kumimoji="0" lang="en-US" sz="800" b="0" i="0" u="none" strike="noStrike" cap="none" normalizeH="0" baseline="0" smtClean="0">
                          <a:ln>
                            <a:noFill/>
                          </a:ln>
                          <a:solidFill>
                            <a:schemeClr val="tx1"/>
                          </a:solidFill>
                          <a:effectLst/>
                          <a:latin typeface="Calibri" pitchFamily="34" charset="0"/>
                          <a:ea typeface="MS PGothic" pitchFamily="34" charset="-128"/>
                        </a:rPr>
                        <a:t>Inst of Child Hlth, Univ Coll London, UK </a:t>
                      </a:r>
                      <a:br>
                        <a:rPr kumimoji="0" lang="en-US" sz="800" b="0" i="0" u="none" strike="noStrike" cap="none" normalizeH="0" baseline="0" smtClean="0">
                          <a:ln>
                            <a:noFill/>
                          </a:ln>
                          <a:solidFill>
                            <a:schemeClr val="tx1"/>
                          </a:solidFill>
                          <a:effectLst/>
                          <a:latin typeface="Calibri" pitchFamily="34" charset="0"/>
                          <a:ea typeface="MS PGothic" pitchFamily="34" charset="-128"/>
                        </a:rPr>
                      </a:br>
                      <a:r>
                        <a:rPr kumimoji="0" lang="en-US" sz="800" b="1" i="0" u="none" strike="noStrike" cap="none" normalizeH="0" baseline="0" smtClean="0">
                          <a:ln>
                            <a:noFill/>
                          </a:ln>
                          <a:solidFill>
                            <a:schemeClr val="tx1"/>
                          </a:solidFill>
                          <a:effectLst/>
                          <a:latin typeface="Calibri" pitchFamily="34" charset="0"/>
                          <a:ea typeface="MS PGothic" pitchFamily="34" charset="-128"/>
                        </a:rPr>
                        <a:t>Background:  </a:t>
                      </a:r>
                      <a:r>
                        <a:rPr kumimoji="0" lang="en-US" sz="800" b="0" i="0" u="none" strike="noStrike" cap="none" normalizeH="0" baseline="0" smtClean="0">
                          <a:ln>
                            <a:noFill/>
                          </a:ln>
                          <a:solidFill>
                            <a:schemeClr val="tx1"/>
                          </a:solidFill>
                          <a:effectLst/>
                          <a:latin typeface="Calibri" pitchFamily="34" charset="0"/>
                          <a:ea typeface="MS PGothic" pitchFamily="34" charset="-128"/>
                        </a:rPr>
                        <a:t>There is as yet no empirical evidence to demonstrate that increasing ART coverage can result in a population-level decrease in HIV incidence in “real-world” Sub-Saharan African settings, where delivery of care is often not optimal and coverage of treatment varies greatly. We test the hypothesis that increasing ART coverage decreases the risk of acquisition of HIV infection in the surrounding community, in a typical rural hyper-endemic African setting.</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ea typeface="MS PGothic" pitchFamily="34" charset="-128"/>
                        </a:rPr>
                        <a:t>Methods:  </a:t>
                      </a:r>
                      <a:r>
                        <a:rPr kumimoji="0" lang="en-US" sz="800" b="0" i="0" u="none" strike="noStrike" cap="none" normalizeH="0" baseline="0" smtClean="0">
                          <a:ln>
                            <a:noFill/>
                          </a:ln>
                          <a:solidFill>
                            <a:schemeClr val="tx1"/>
                          </a:solidFill>
                          <a:effectLst/>
                          <a:latin typeface="Calibri" pitchFamily="34" charset="0"/>
                          <a:ea typeface="MS PGothic" pitchFamily="34" charset="-128"/>
                        </a:rPr>
                        <a:t>The study uses data from longitudinal HIV and demographic surveillance hosted by the Africa Centre for Health and Population Studies in rural KwaZulu-Natal, South Africa. The population-based HIV surveillance takes place annually in all consenting resident adults ≥15 years of age (≈10,000 people/year). Using individually linked data from the district-based HIV treatment and care programme, we constructed estimates of the spatial variation in the proportion of HIV</a:t>
                      </a:r>
                      <a:r>
                        <a:rPr kumimoji="0" lang="en-US" sz="800" b="0" i="0" u="none" strike="noStrike" cap="none" normalizeH="0" baseline="30000" smtClean="0">
                          <a:ln>
                            <a:noFill/>
                          </a:ln>
                          <a:solidFill>
                            <a:schemeClr val="tx1"/>
                          </a:solidFill>
                          <a:effectLst/>
                          <a:latin typeface="Calibri" pitchFamily="34" charset="0"/>
                          <a:ea typeface="MS PGothic" pitchFamily="34" charset="-128"/>
                        </a:rPr>
                        <a:t>+</a:t>
                      </a:r>
                      <a:r>
                        <a:rPr kumimoji="0" lang="en-US" sz="800" b="0" i="0" u="none" strike="noStrike" cap="none" normalizeH="0" baseline="0" smtClean="0">
                          <a:ln>
                            <a:noFill/>
                          </a:ln>
                          <a:solidFill>
                            <a:schemeClr val="tx1"/>
                          </a:solidFill>
                          <a:effectLst/>
                          <a:latin typeface="Calibri" pitchFamily="34" charset="0"/>
                          <a:ea typeface="MS PGothic" pitchFamily="34" charset="-128"/>
                        </a:rPr>
                        <a:t> adults on ART across the study area for each year (2004 to 2011) (see the figure). We then followed 16,588 HIV</a:t>
                      </a:r>
                      <a:r>
                        <a:rPr kumimoji="0" lang="en-US" sz="800" b="0" i="0" u="none" strike="noStrike" cap="none" normalizeH="0" baseline="30000" smtClean="0">
                          <a:ln>
                            <a:noFill/>
                          </a:ln>
                          <a:solidFill>
                            <a:schemeClr val="tx1"/>
                          </a:solidFill>
                          <a:effectLst/>
                          <a:latin typeface="Calibri" pitchFamily="34" charset="0"/>
                          <a:ea typeface="MS PGothic" pitchFamily="34" charset="-128"/>
                        </a:rPr>
                        <a:t>–</a:t>
                      </a:r>
                      <a:r>
                        <a:rPr kumimoji="0" lang="en-US" sz="800" b="0" i="0" u="none" strike="noStrike" cap="none" normalizeH="0" baseline="0" smtClean="0">
                          <a:ln>
                            <a:noFill/>
                          </a:ln>
                          <a:solidFill>
                            <a:schemeClr val="tx1"/>
                          </a:solidFill>
                          <a:effectLst/>
                          <a:latin typeface="Calibri" pitchFamily="34" charset="0"/>
                          <a:ea typeface="MS PGothic" pitchFamily="34" charset="-128"/>
                        </a:rPr>
                        <a:t> adults (≥15 years of age) over the same period and quantified in multi-variable survival analysis the effect of ART coverage in the surrounding local community on the risk of HIV acquisition.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ea typeface="MS PGothic" pitchFamily="34" charset="-128"/>
                        </a:rPr>
                        <a:t>Results:  </a:t>
                      </a:r>
                      <a:r>
                        <a:rPr kumimoji="0" lang="en-US" sz="800" b="0" i="0" u="none" strike="noStrike" cap="none" normalizeH="0" baseline="0" smtClean="0">
                          <a:ln>
                            <a:noFill/>
                          </a:ln>
                          <a:solidFill>
                            <a:schemeClr val="tx1"/>
                          </a:solidFill>
                          <a:effectLst/>
                          <a:latin typeface="Calibri" pitchFamily="34" charset="0"/>
                          <a:ea typeface="MS PGothic" pitchFamily="34" charset="-128"/>
                        </a:rPr>
                        <a:t>Between 2004 and 2011, we observed 1395 HIV seroconversions over 53,042 person-years of observation, a crude HIV incidence rate of 2.63 (95% confidence interval 2.50 to 2.77) per 100 person-years. After adjusting for individual-level sexual-behavior and socio-demographic variables associated with HIV acquisition as well as HIV prevalence in the surrounding local community, every percentage point increase in ART coverage among all HIV</a:t>
                      </a:r>
                      <a:r>
                        <a:rPr kumimoji="0" lang="en-US" sz="800" b="0" i="0" u="none" strike="noStrike" cap="none" normalizeH="0" baseline="30000" smtClean="0">
                          <a:ln>
                            <a:noFill/>
                          </a:ln>
                          <a:solidFill>
                            <a:schemeClr val="tx1"/>
                          </a:solidFill>
                          <a:effectLst/>
                          <a:latin typeface="Calibri" pitchFamily="34" charset="0"/>
                          <a:ea typeface="MS PGothic" pitchFamily="34" charset="-128"/>
                        </a:rPr>
                        <a:t>+</a:t>
                      </a:r>
                      <a:r>
                        <a:rPr kumimoji="0" lang="en-US" sz="800" b="0" i="0" u="none" strike="noStrike" cap="none" normalizeH="0" baseline="0" smtClean="0">
                          <a:ln>
                            <a:noFill/>
                          </a:ln>
                          <a:solidFill>
                            <a:schemeClr val="tx1"/>
                          </a:solidFill>
                          <a:effectLst/>
                          <a:latin typeface="Calibri" pitchFamily="34" charset="0"/>
                          <a:ea typeface="MS PGothic" pitchFamily="34" charset="-128"/>
                        </a:rPr>
                        <a:t> adults in a community, was associated with a1.7% decline in the hazard of HIV acquisition (</a:t>
                      </a:r>
                      <a:r>
                        <a:rPr kumimoji="0" lang="en-US" sz="800" b="0" i="1" u="none" strike="noStrike" cap="none" normalizeH="0" baseline="0" smtClean="0">
                          <a:ln>
                            <a:noFill/>
                          </a:ln>
                          <a:solidFill>
                            <a:schemeClr val="tx1"/>
                          </a:solidFill>
                          <a:effectLst/>
                          <a:latin typeface="Calibri" pitchFamily="34" charset="0"/>
                          <a:ea typeface="MS PGothic" pitchFamily="34" charset="-128"/>
                        </a:rPr>
                        <a:t>p</a:t>
                      </a:r>
                      <a:r>
                        <a:rPr kumimoji="0" lang="en-US" sz="800" b="0" i="0" u="none" strike="noStrike" cap="none" normalizeH="0" baseline="0" smtClean="0">
                          <a:ln>
                            <a:noFill/>
                          </a:ln>
                          <a:solidFill>
                            <a:schemeClr val="tx1"/>
                          </a:solidFill>
                          <a:effectLst/>
                          <a:latin typeface="Calibri" pitchFamily="34" charset="0"/>
                          <a:ea typeface="MS PGothic" pitchFamily="34" charset="-128"/>
                        </a:rPr>
                        <a:t> &lt;0.001) faced by an HIV</a:t>
                      </a:r>
                      <a:r>
                        <a:rPr kumimoji="0" lang="en-US" sz="800" b="0" i="0" u="none" strike="noStrike" cap="none" normalizeH="0" baseline="30000" smtClean="0">
                          <a:ln>
                            <a:noFill/>
                          </a:ln>
                          <a:solidFill>
                            <a:schemeClr val="tx1"/>
                          </a:solidFill>
                          <a:effectLst/>
                          <a:latin typeface="Calibri" pitchFamily="34" charset="0"/>
                          <a:ea typeface="MS PGothic" pitchFamily="34" charset="-128"/>
                        </a:rPr>
                        <a:t>–</a:t>
                      </a:r>
                      <a:r>
                        <a:rPr kumimoji="0" lang="en-US" sz="800" b="0" i="0" u="none" strike="noStrike" cap="none" normalizeH="0" baseline="0" smtClean="0">
                          <a:ln>
                            <a:noFill/>
                          </a:ln>
                          <a:solidFill>
                            <a:schemeClr val="tx1"/>
                          </a:solidFill>
                          <a:effectLst/>
                          <a:latin typeface="Calibri" pitchFamily="34" charset="0"/>
                          <a:ea typeface="MS PGothic" pitchFamily="34" charset="-128"/>
                        </a:rPr>
                        <a:t> adult living in the same community. </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ea typeface="MS PGothic" pitchFamily="34" charset="-128"/>
                        </a:rPr>
                        <a:t>Conclusions:  </a:t>
                      </a:r>
                      <a:r>
                        <a:rPr kumimoji="0" lang="en-US" sz="800" b="0" i="0" u="none" strike="noStrike" cap="none" normalizeH="0" baseline="0" smtClean="0">
                          <a:ln>
                            <a:noFill/>
                          </a:ln>
                          <a:solidFill>
                            <a:schemeClr val="tx1"/>
                          </a:solidFill>
                          <a:effectLst/>
                          <a:latin typeface="Calibri" pitchFamily="34" charset="0"/>
                          <a:ea typeface="MS PGothic" pitchFamily="34" charset="-128"/>
                        </a:rPr>
                        <a:t>Our results demonstrate that HIV incidence can be reduced even with ART only initiated at CD4</a:t>
                      </a:r>
                      <a:r>
                        <a:rPr kumimoji="0" lang="en-US" sz="800" b="0" i="0" u="none" strike="noStrike" cap="none" normalizeH="0" baseline="30000" smtClean="0">
                          <a:ln>
                            <a:noFill/>
                          </a:ln>
                          <a:solidFill>
                            <a:schemeClr val="tx1"/>
                          </a:solidFill>
                          <a:effectLst/>
                          <a:latin typeface="Calibri" pitchFamily="34" charset="0"/>
                          <a:ea typeface="MS PGothic" pitchFamily="34" charset="-128"/>
                        </a:rPr>
                        <a:t>+</a:t>
                      </a:r>
                      <a:r>
                        <a:rPr kumimoji="0" lang="en-US" sz="800" b="0" i="0" u="none" strike="noStrike" cap="none" normalizeH="0" baseline="0" smtClean="0">
                          <a:ln>
                            <a:noFill/>
                          </a:ln>
                          <a:solidFill>
                            <a:schemeClr val="tx1"/>
                          </a:solidFill>
                          <a:effectLst/>
                          <a:latin typeface="Calibri" pitchFamily="34" charset="0"/>
                          <a:ea typeface="MS PGothic" pitchFamily="34" charset="-128"/>
                        </a:rPr>
                        <a:t> &lt;200 cells/µL eligibility (and an eligibility threshold of CD4</a:t>
                      </a:r>
                      <a:r>
                        <a:rPr kumimoji="0" lang="en-US" sz="800" b="0" i="0" u="none" strike="noStrike" cap="none" normalizeH="0" baseline="30000" smtClean="0">
                          <a:ln>
                            <a:noFill/>
                          </a:ln>
                          <a:solidFill>
                            <a:schemeClr val="tx1"/>
                          </a:solidFill>
                          <a:effectLst/>
                          <a:latin typeface="Calibri" pitchFamily="34" charset="0"/>
                          <a:ea typeface="MS PGothic" pitchFamily="34" charset="-128"/>
                        </a:rPr>
                        <a:t>+</a:t>
                      </a:r>
                      <a:r>
                        <a:rPr kumimoji="0" lang="en-US" sz="800" b="0" i="0" u="none" strike="noStrike" cap="none" normalizeH="0" baseline="0" smtClean="0">
                          <a:ln>
                            <a:noFill/>
                          </a:ln>
                          <a:solidFill>
                            <a:schemeClr val="tx1"/>
                          </a:solidFill>
                          <a:effectLst/>
                          <a:latin typeface="Calibri" pitchFamily="34" charset="0"/>
                          <a:ea typeface="MS PGothic" pitchFamily="34" charset="-128"/>
                        </a:rPr>
                        <a:t> &lt;350 cells/µL for pregnant women) and suggests that the recently increased treatment eligibility to CD4</a:t>
                      </a:r>
                      <a:r>
                        <a:rPr kumimoji="0" lang="en-US" sz="800" b="0" i="0" u="none" strike="noStrike" cap="none" normalizeH="0" baseline="30000" smtClean="0">
                          <a:ln>
                            <a:noFill/>
                          </a:ln>
                          <a:solidFill>
                            <a:schemeClr val="tx1"/>
                          </a:solidFill>
                          <a:effectLst/>
                          <a:latin typeface="Calibri" pitchFamily="34" charset="0"/>
                          <a:ea typeface="MS PGothic" pitchFamily="34" charset="-128"/>
                        </a:rPr>
                        <a:t>+</a:t>
                      </a:r>
                      <a:r>
                        <a:rPr kumimoji="0" lang="en-US" sz="800" b="0" i="0" u="none" strike="noStrike" cap="none" normalizeH="0" baseline="0" smtClean="0">
                          <a:ln>
                            <a:noFill/>
                          </a:ln>
                          <a:solidFill>
                            <a:schemeClr val="tx1"/>
                          </a:solidFill>
                          <a:effectLst/>
                          <a:latin typeface="Calibri" pitchFamily="34" charset="0"/>
                          <a:ea typeface="MS PGothic" pitchFamily="34" charset="-128"/>
                        </a:rPr>
                        <a:t>&lt;350 cells/µL for all adults, could lead to even greater reductions in HIV incidence in similar settings.</a:t>
                      </a:r>
                    </a:p>
                  </a:txBody>
                  <a:tcPr marL="39342" marR="39342" marT="19670" marB="19670" anchor="ctr" horzOverflow="overflow">
                    <a:lnL>
                      <a:noFill/>
                    </a:lnL>
                    <a:lnR>
                      <a:noFill/>
                    </a:lnR>
                    <a:lnT>
                      <a:noFill/>
                    </a:lnT>
                    <a:lnB>
                      <a:noFill/>
                    </a:lnB>
                    <a:lnTlToBr>
                      <a:noFill/>
                    </a:lnTlToBr>
                    <a:lnBlToTr>
                      <a:noFill/>
                    </a:lnBlToTr>
                    <a:solidFill>
                      <a:srgbClr val="FFFFFF"/>
                    </a:solidFill>
                  </a:tcPr>
                </a:tc>
              </a:tr>
            </a:tbl>
          </a:graphicData>
        </a:graphic>
      </p:graphicFrame>
    </p:spTree>
    <p:extLst>
      <p:ext uri="{BB962C8B-B14F-4D97-AF65-F5344CB8AC3E}">
        <p14:creationId xmlns:p14="http://schemas.microsoft.com/office/powerpoint/2010/main" val="13555385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14</a:t>
            </a:fld>
            <a:endParaRPr lang="en-ZA"/>
          </a:p>
        </p:txBody>
      </p:sp>
    </p:spTree>
    <p:extLst>
      <p:ext uri="{BB962C8B-B14F-4D97-AF65-F5344CB8AC3E}">
        <p14:creationId xmlns:p14="http://schemas.microsoft.com/office/powerpoint/2010/main" val="1240580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15</a:t>
            </a:fld>
            <a:endParaRPr lang="en-ZA"/>
          </a:p>
        </p:txBody>
      </p:sp>
    </p:spTree>
    <p:extLst>
      <p:ext uri="{BB962C8B-B14F-4D97-AF65-F5344CB8AC3E}">
        <p14:creationId xmlns:p14="http://schemas.microsoft.com/office/powerpoint/2010/main" val="2971970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err="1" smtClean="0"/>
              <a:t>Gazzard</a:t>
            </a:r>
            <a:r>
              <a:rPr lang="en-ZA" dirty="0" smtClean="0"/>
              <a:t>: Expensive</a:t>
            </a:r>
            <a:r>
              <a:rPr lang="en-ZA" baseline="0" dirty="0" smtClean="0"/>
              <a:t> p</a:t>
            </a:r>
            <a:r>
              <a:rPr lang="en-ZA" dirty="0" smtClean="0"/>
              <a:t>ublic health ‘’adventure’’</a:t>
            </a:r>
            <a:endParaRPr lang="en-ZA" dirty="0"/>
          </a:p>
        </p:txBody>
      </p:sp>
      <p:sp>
        <p:nvSpPr>
          <p:cNvPr id="4" name="Slide Number Placeholder 3"/>
          <p:cNvSpPr>
            <a:spLocks noGrp="1"/>
          </p:cNvSpPr>
          <p:nvPr>
            <p:ph type="sldNum" sz="quarter" idx="10"/>
          </p:nvPr>
        </p:nvSpPr>
        <p:spPr/>
        <p:txBody>
          <a:bodyPr/>
          <a:lstStyle/>
          <a:p>
            <a:fld id="{A54A1CBD-4297-42D0-B09F-6CEDA48E4560}" type="slidenum">
              <a:rPr lang="en-ZA" smtClean="0"/>
              <a:t>16</a:t>
            </a:fld>
            <a:endParaRPr lang="en-ZA"/>
          </a:p>
        </p:txBody>
      </p:sp>
    </p:spTree>
    <p:extLst>
      <p:ext uri="{BB962C8B-B14F-4D97-AF65-F5344CB8AC3E}">
        <p14:creationId xmlns:p14="http://schemas.microsoft.com/office/powerpoint/2010/main" val="1987571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17</a:t>
            </a:fld>
            <a:endParaRPr lang="en-ZA"/>
          </a:p>
        </p:txBody>
      </p:sp>
    </p:spTree>
    <p:extLst>
      <p:ext uri="{BB962C8B-B14F-4D97-AF65-F5344CB8AC3E}">
        <p14:creationId xmlns:p14="http://schemas.microsoft.com/office/powerpoint/2010/main" val="3781635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18</a:t>
            </a:fld>
            <a:endParaRPr lang="en-ZA"/>
          </a:p>
        </p:txBody>
      </p:sp>
    </p:spTree>
    <p:extLst>
      <p:ext uri="{BB962C8B-B14F-4D97-AF65-F5344CB8AC3E}">
        <p14:creationId xmlns:p14="http://schemas.microsoft.com/office/powerpoint/2010/main" val="1068826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19</a:t>
            </a:fld>
            <a:endParaRPr lang="en-ZA"/>
          </a:p>
        </p:txBody>
      </p:sp>
    </p:spTree>
    <p:extLst>
      <p:ext uri="{BB962C8B-B14F-4D97-AF65-F5344CB8AC3E}">
        <p14:creationId xmlns:p14="http://schemas.microsoft.com/office/powerpoint/2010/main" val="2217091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Note re nomenclature; that </a:t>
            </a:r>
            <a:r>
              <a:rPr lang="en-ZA" dirty="0" err="1" smtClean="0"/>
              <a:t>Im</a:t>
            </a:r>
            <a:r>
              <a:rPr lang="en-ZA" dirty="0" smtClean="0"/>
              <a:t> a </a:t>
            </a:r>
            <a:r>
              <a:rPr lang="en-ZA" dirty="0" err="1" smtClean="0"/>
              <a:t>skeptic</a:t>
            </a:r>
            <a:r>
              <a:rPr lang="en-ZA" dirty="0" smtClean="0"/>
              <a:t> on both; clinician dragged into HIV prevention world</a:t>
            </a:r>
            <a:endParaRPr lang="en-ZA" dirty="0"/>
          </a:p>
        </p:txBody>
      </p:sp>
      <p:sp>
        <p:nvSpPr>
          <p:cNvPr id="4" name="Slide Number Placeholder 3"/>
          <p:cNvSpPr>
            <a:spLocks noGrp="1"/>
          </p:cNvSpPr>
          <p:nvPr>
            <p:ph type="sldNum" sz="quarter" idx="10"/>
          </p:nvPr>
        </p:nvSpPr>
        <p:spPr/>
        <p:txBody>
          <a:bodyPr/>
          <a:lstStyle/>
          <a:p>
            <a:fld id="{A54A1CBD-4297-42D0-B09F-6CEDA48E4560}" type="slidenum">
              <a:rPr lang="en-ZA" smtClean="0"/>
              <a:t>2</a:t>
            </a:fld>
            <a:endParaRPr lang="en-ZA"/>
          </a:p>
        </p:txBody>
      </p:sp>
    </p:spTree>
    <p:extLst>
      <p:ext uri="{BB962C8B-B14F-4D97-AF65-F5344CB8AC3E}">
        <p14:creationId xmlns:p14="http://schemas.microsoft.com/office/powerpoint/2010/main" val="42647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20</a:t>
            </a:fld>
            <a:endParaRPr lang="en-ZA"/>
          </a:p>
        </p:txBody>
      </p:sp>
    </p:spTree>
    <p:extLst>
      <p:ext uri="{BB962C8B-B14F-4D97-AF65-F5344CB8AC3E}">
        <p14:creationId xmlns:p14="http://schemas.microsoft.com/office/powerpoint/2010/main" val="337763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t>21</a:t>
            </a:fld>
            <a:endParaRPr lang="en-ZA"/>
          </a:p>
        </p:txBody>
      </p:sp>
    </p:spTree>
    <p:extLst>
      <p:ext uri="{BB962C8B-B14F-4D97-AF65-F5344CB8AC3E}">
        <p14:creationId xmlns:p14="http://schemas.microsoft.com/office/powerpoint/2010/main" val="3108153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t>22</a:t>
            </a:fld>
            <a:endParaRPr lang="en-ZA"/>
          </a:p>
        </p:txBody>
      </p:sp>
    </p:spTree>
    <p:extLst>
      <p:ext uri="{BB962C8B-B14F-4D97-AF65-F5344CB8AC3E}">
        <p14:creationId xmlns:p14="http://schemas.microsoft.com/office/powerpoint/2010/main" val="3474326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0C9946A-C089-429D-94ED-7B16AAB29AD0}" type="slidenum">
              <a:rPr lang="en-US" smtClean="0"/>
              <a:pPr/>
              <a:t>23</a:t>
            </a:fld>
            <a:endParaRPr lang="en-US" dirty="0"/>
          </a:p>
        </p:txBody>
      </p:sp>
    </p:spTree>
    <p:extLst>
      <p:ext uri="{BB962C8B-B14F-4D97-AF65-F5344CB8AC3E}">
        <p14:creationId xmlns:p14="http://schemas.microsoft.com/office/powerpoint/2010/main" val="39699011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24</a:t>
            </a:fld>
            <a:endParaRPr lang="en-ZA"/>
          </a:p>
        </p:txBody>
      </p:sp>
    </p:spTree>
    <p:extLst>
      <p:ext uri="{BB962C8B-B14F-4D97-AF65-F5344CB8AC3E}">
        <p14:creationId xmlns:p14="http://schemas.microsoft.com/office/powerpoint/2010/main" val="3631897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25</a:t>
            </a:fld>
            <a:endParaRPr lang="en-ZA"/>
          </a:p>
        </p:txBody>
      </p:sp>
    </p:spTree>
    <p:extLst>
      <p:ext uri="{BB962C8B-B14F-4D97-AF65-F5344CB8AC3E}">
        <p14:creationId xmlns:p14="http://schemas.microsoft.com/office/powerpoint/2010/main" val="16551729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26</a:t>
            </a:fld>
            <a:endParaRPr lang="en-ZA"/>
          </a:p>
        </p:txBody>
      </p:sp>
    </p:spTree>
    <p:extLst>
      <p:ext uri="{BB962C8B-B14F-4D97-AF65-F5344CB8AC3E}">
        <p14:creationId xmlns:p14="http://schemas.microsoft.com/office/powerpoint/2010/main" val="943536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 make point re condoms, </a:t>
            </a:r>
            <a:r>
              <a:rPr lang="en-ZA" dirty="0" err="1" smtClean="0"/>
              <a:t>nneedles</a:t>
            </a:r>
            <a:r>
              <a:rPr lang="en-ZA" dirty="0" smtClean="0"/>
              <a:t>, adherence vs prescriptive moralistic</a:t>
            </a:r>
          </a:p>
          <a:p>
            <a:endParaRPr lang="en-ZA" dirty="0"/>
          </a:p>
        </p:txBody>
      </p:sp>
      <p:sp>
        <p:nvSpPr>
          <p:cNvPr id="4" name="Slide Number Placeholder 3"/>
          <p:cNvSpPr>
            <a:spLocks noGrp="1"/>
          </p:cNvSpPr>
          <p:nvPr>
            <p:ph type="sldNum" sz="quarter" idx="10"/>
          </p:nvPr>
        </p:nvSpPr>
        <p:spPr/>
        <p:txBody>
          <a:bodyPr/>
          <a:lstStyle/>
          <a:p>
            <a:fld id="{A54A1CBD-4297-42D0-B09F-6CEDA48E4560}" type="slidenum">
              <a:rPr lang="en-ZA" smtClean="0"/>
              <a:t>27</a:t>
            </a:fld>
            <a:endParaRPr lang="en-ZA"/>
          </a:p>
        </p:txBody>
      </p:sp>
    </p:spTree>
    <p:extLst>
      <p:ext uri="{BB962C8B-B14F-4D97-AF65-F5344CB8AC3E}">
        <p14:creationId xmlns:p14="http://schemas.microsoft.com/office/powerpoint/2010/main" val="22090960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28</a:t>
            </a:fld>
            <a:endParaRPr lang="en-ZA"/>
          </a:p>
        </p:txBody>
      </p:sp>
    </p:spTree>
    <p:extLst>
      <p:ext uri="{BB962C8B-B14F-4D97-AF65-F5344CB8AC3E}">
        <p14:creationId xmlns:p14="http://schemas.microsoft.com/office/powerpoint/2010/main" val="369161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29</a:t>
            </a:fld>
            <a:endParaRPr lang="en-ZA"/>
          </a:p>
        </p:txBody>
      </p:sp>
    </p:spTree>
    <p:extLst>
      <p:ext uri="{BB962C8B-B14F-4D97-AF65-F5344CB8AC3E}">
        <p14:creationId xmlns:p14="http://schemas.microsoft.com/office/powerpoint/2010/main" val="2678904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Does not mean endorsement</a:t>
            </a:r>
            <a:endParaRPr lang="en-ZA" dirty="0"/>
          </a:p>
        </p:txBody>
      </p:sp>
      <p:sp>
        <p:nvSpPr>
          <p:cNvPr id="4" name="Slide Number Placeholder 3"/>
          <p:cNvSpPr>
            <a:spLocks noGrp="1"/>
          </p:cNvSpPr>
          <p:nvPr>
            <p:ph type="sldNum" sz="quarter" idx="10"/>
          </p:nvPr>
        </p:nvSpPr>
        <p:spPr/>
        <p:txBody>
          <a:bodyPr/>
          <a:lstStyle/>
          <a:p>
            <a:fld id="{A54A1CBD-4297-42D0-B09F-6CEDA48E4560}" type="slidenum">
              <a:rPr lang="en-ZA" smtClean="0"/>
              <a:t>3</a:t>
            </a:fld>
            <a:endParaRPr lang="en-ZA"/>
          </a:p>
        </p:txBody>
      </p:sp>
    </p:spTree>
    <p:extLst>
      <p:ext uri="{BB962C8B-B14F-4D97-AF65-F5344CB8AC3E}">
        <p14:creationId xmlns:p14="http://schemas.microsoft.com/office/powerpoint/2010/main" val="42336902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30</a:t>
            </a:fld>
            <a:endParaRPr lang="en-ZA"/>
          </a:p>
        </p:txBody>
      </p:sp>
    </p:spTree>
    <p:extLst>
      <p:ext uri="{BB962C8B-B14F-4D97-AF65-F5344CB8AC3E}">
        <p14:creationId xmlns:p14="http://schemas.microsoft.com/office/powerpoint/2010/main" val="42063347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31</a:t>
            </a:fld>
            <a:endParaRPr lang="en-ZA"/>
          </a:p>
        </p:txBody>
      </p:sp>
    </p:spTree>
    <p:extLst>
      <p:ext uri="{BB962C8B-B14F-4D97-AF65-F5344CB8AC3E}">
        <p14:creationId xmlns:p14="http://schemas.microsoft.com/office/powerpoint/2010/main" val="785631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32</a:t>
            </a:fld>
            <a:endParaRPr lang="en-ZA"/>
          </a:p>
        </p:txBody>
      </p:sp>
    </p:spTree>
    <p:extLst>
      <p:ext uri="{BB962C8B-B14F-4D97-AF65-F5344CB8AC3E}">
        <p14:creationId xmlns:p14="http://schemas.microsoft.com/office/powerpoint/2010/main" val="28296385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33</a:t>
            </a:fld>
            <a:endParaRPr lang="en-ZA"/>
          </a:p>
        </p:txBody>
      </p:sp>
    </p:spTree>
    <p:extLst>
      <p:ext uri="{BB962C8B-B14F-4D97-AF65-F5344CB8AC3E}">
        <p14:creationId xmlns:p14="http://schemas.microsoft.com/office/powerpoint/2010/main" val="20370570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34</a:t>
            </a:fld>
            <a:endParaRPr lang="en-ZA"/>
          </a:p>
        </p:txBody>
      </p:sp>
    </p:spTree>
    <p:extLst>
      <p:ext uri="{BB962C8B-B14F-4D97-AF65-F5344CB8AC3E}">
        <p14:creationId xmlns:p14="http://schemas.microsoft.com/office/powerpoint/2010/main" val="4223820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35</a:t>
            </a:fld>
            <a:endParaRPr lang="en-ZA"/>
          </a:p>
        </p:txBody>
      </p:sp>
    </p:spTree>
    <p:extLst>
      <p:ext uri="{BB962C8B-B14F-4D97-AF65-F5344CB8AC3E}">
        <p14:creationId xmlns:p14="http://schemas.microsoft.com/office/powerpoint/2010/main" val="34997523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36</a:t>
            </a:fld>
            <a:endParaRPr lang="en-ZA"/>
          </a:p>
        </p:txBody>
      </p:sp>
    </p:spTree>
    <p:extLst>
      <p:ext uri="{BB962C8B-B14F-4D97-AF65-F5344CB8AC3E}">
        <p14:creationId xmlns:p14="http://schemas.microsoft.com/office/powerpoint/2010/main" val="32680867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37</a:t>
            </a:fld>
            <a:endParaRPr lang="en-ZA"/>
          </a:p>
        </p:txBody>
      </p:sp>
    </p:spTree>
    <p:extLst>
      <p:ext uri="{BB962C8B-B14F-4D97-AF65-F5344CB8AC3E}">
        <p14:creationId xmlns:p14="http://schemas.microsoft.com/office/powerpoint/2010/main" val="28130182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D4B86C6-F8B6-4470-B26E-9B64B8111192}" type="slidenum">
              <a:rPr lang="en-US">
                <a:solidFill>
                  <a:srgbClr val="000000"/>
                </a:solidFill>
              </a:rPr>
              <a:pPr eaLnBrk="1" hangingPunct="1"/>
              <a:t>38</a:t>
            </a:fld>
            <a:endParaRPr lang="en-US">
              <a:solidFill>
                <a:srgbClr val="000000"/>
              </a:solidFill>
            </a:endParaRPr>
          </a:p>
        </p:txBody>
      </p:sp>
      <p:sp>
        <p:nvSpPr>
          <p:cNvPr id="200707" name="Rectangle 2"/>
          <p:cNvSpPr>
            <a:spLocks noGrp="1" noRot="1" noChangeAspect="1" noChangeArrowheads="1" noTextEdit="1"/>
          </p:cNvSpPr>
          <p:nvPr>
            <p:ph type="sldImg"/>
          </p:nvPr>
        </p:nvSpPr>
        <p:spPr>
          <a:xfrm>
            <a:off x="1144588" y="687388"/>
            <a:ext cx="4568825" cy="3425825"/>
          </a:xfrm>
          <a:ln/>
        </p:spPr>
      </p:sp>
      <p:sp>
        <p:nvSpPr>
          <p:cNvPr id="2007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356929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39</a:t>
            </a:fld>
            <a:endParaRPr lang="en-ZA"/>
          </a:p>
        </p:txBody>
      </p:sp>
    </p:spTree>
    <p:extLst>
      <p:ext uri="{BB962C8B-B14F-4D97-AF65-F5344CB8AC3E}">
        <p14:creationId xmlns:p14="http://schemas.microsoft.com/office/powerpoint/2010/main" val="1924969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4</a:t>
            </a:fld>
            <a:endParaRPr lang="en-ZA"/>
          </a:p>
        </p:txBody>
      </p:sp>
    </p:spTree>
    <p:extLst>
      <p:ext uri="{BB962C8B-B14F-4D97-AF65-F5344CB8AC3E}">
        <p14:creationId xmlns:p14="http://schemas.microsoft.com/office/powerpoint/2010/main" val="24987102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40</a:t>
            </a:fld>
            <a:endParaRPr lang="en-ZA"/>
          </a:p>
        </p:txBody>
      </p:sp>
    </p:spTree>
    <p:extLst>
      <p:ext uri="{BB962C8B-B14F-4D97-AF65-F5344CB8AC3E}">
        <p14:creationId xmlns:p14="http://schemas.microsoft.com/office/powerpoint/2010/main" val="3902526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41</a:t>
            </a:fld>
            <a:endParaRPr lang="en-ZA"/>
          </a:p>
        </p:txBody>
      </p:sp>
    </p:spTree>
    <p:extLst>
      <p:ext uri="{BB962C8B-B14F-4D97-AF65-F5344CB8AC3E}">
        <p14:creationId xmlns:p14="http://schemas.microsoft.com/office/powerpoint/2010/main" val="32001406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42</a:t>
            </a:fld>
            <a:endParaRPr lang="en-ZA"/>
          </a:p>
        </p:txBody>
      </p:sp>
    </p:spTree>
    <p:extLst>
      <p:ext uri="{BB962C8B-B14F-4D97-AF65-F5344CB8AC3E}">
        <p14:creationId xmlns:p14="http://schemas.microsoft.com/office/powerpoint/2010/main" val="7504716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solidFill>
                  <a:srgbClr val="FF0000"/>
                </a:solidFill>
              </a:rPr>
              <a:t>REDRAW – 90% threshold of treated patients</a:t>
            </a:r>
          </a:p>
          <a:p>
            <a:pPr eaLnBrk="1" hangingPunct="1">
              <a:spcBef>
                <a:spcPct val="0"/>
              </a:spcBef>
            </a:pPr>
            <a:endParaRPr lang="en-GB" altLang="en-US"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31FBF10-D016-4C7E-9E64-653202912056}" type="slidenum">
              <a:rPr lang="en-GB" altLang="en-US"/>
              <a:pPr eaLnBrk="1" hangingPunct="1"/>
              <a:t>43</a:t>
            </a:fld>
            <a:endParaRPr lang="en-GB" altLang="en-US"/>
          </a:p>
        </p:txBody>
      </p:sp>
    </p:spTree>
    <p:extLst>
      <p:ext uri="{BB962C8B-B14F-4D97-AF65-F5344CB8AC3E}">
        <p14:creationId xmlns:p14="http://schemas.microsoft.com/office/powerpoint/2010/main" val="13279431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44</a:t>
            </a:fld>
            <a:endParaRPr lang="en-ZA"/>
          </a:p>
        </p:txBody>
      </p:sp>
    </p:spTree>
    <p:extLst>
      <p:ext uri="{BB962C8B-B14F-4D97-AF65-F5344CB8AC3E}">
        <p14:creationId xmlns:p14="http://schemas.microsoft.com/office/powerpoint/2010/main" val="4161511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t>45</a:t>
            </a:fld>
            <a:endParaRPr lang="en-ZA"/>
          </a:p>
        </p:txBody>
      </p:sp>
    </p:spTree>
    <p:extLst>
      <p:ext uri="{BB962C8B-B14F-4D97-AF65-F5344CB8AC3E}">
        <p14:creationId xmlns:p14="http://schemas.microsoft.com/office/powerpoint/2010/main" val="2652314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Huge disparity – health systems, M&amp;E</a:t>
            </a:r>
            <a:endParaRPr lang="en-ZA" dirty="0"/>
          </a:p>
        </p:txBody>
      </p:sp>
      <p:sp>
        <p:nvSpPr>
          <p:cNvPr id="4" name="Slide Number Placeholder 3"/>
          <p:cNvSpPr>
            <a:spLocks noGrp="1"/>
          </p:cNvSpPr>
          <p:nvPr>
            <p:ph type="sldNum" sz="quarter" idx="10"/>
          </p:nvPr>
        </p:nvSpPr>
        <p:spPr/>
        <p:txBody>
          <a:bodyPr/>
          <a:lstStyle/>
          <a:p>
            <a:fld id="{A54A1CBD-4297-42D0-B09F-6CEDA48E4560}" type="slidenum">
              <a:rPr lang="en-ZA" smtClean="0"/>
              <a:t>46</a:t>
            </a:fld>
            <a:endParaRPr lang="en-ZA"/>
          </a:p>
        </p:txBody>
      </p:sp>
    </p:spTree>
    <p:extLst>
      <p:ext uri="{BB962C8B-B14F-4D97-AF65-F5344CB8AC3E}">
        <p14:creationId xmlns:p14="http://schemas.microsoft.com/office/powerpoint/2010/main" val="861834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47</a:t>
            </a:fld>
            <a:endParaRPr lang="en-ZA"/>
          </a:p>
        </p:txBody>
      </p:sp>
    </p:spTree>
    <p:extLst>
      <p:ext uri="{BB962C8B-B14F-4D97-AF65-F5344CB8AC3E}">
        <p14:creationId xmlns:p14="http://schemas.microsoft.com/office/powerpoint/2010/main" val="6256608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48</a:t>
            </a:fld>
            <a:endParaRPr lang="en-ZA"/>
          </a:p>
        </p:txBody>
      </p:sp>
    </p:spTree>
    <p:extLst>
      <p:ext uri="{BB962C8B-B14F-4D97-AF65-F5344CB8AC3E}">
        <p14:creationId xmlns:p14="http://schemas.microsoft.com/office/powerpoint/2010/main" val="28600883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30 million people is a massive </a:t>
            </a:r>
            <a:r>
              <a:rPr lang="en-ZA" dirty="0" err="1" smtClean="0"/>
              <a:t>ndertaking</a:t>
            </a:r>
            <a:r>
              <a:rPr lang="en-ZA" dirty="0" smtClean="0"/>
              <a:t> never done before by generics; will we have enough TDF</a:t>
            </a:r>
            <a:endParaRPr lang="en-ZA" dirty="0"/>
          </a:p>
        </p:txBody>
      </p:sp>
      <p:sp>
        <p:nvSpPr>
          <p:cNvPr id="4" name="Slide Number Placeholder 3"/>
          <p:cNvSpPr>
            <a:spLocks noGrp="1"/>
          </p:cNvSpPr>
          <p:nvPr>
            <p:ph type="sldNum" sz="quarter" idx="10"/>
          </p:nvPr>
        </p:nvSpPr>
        <p:spPr/>
        <p:txBody>
          <a:bodyPr/>
          <a:lstStyle/>
          <a:p>
            <a:fld id="{A54A1CBD-4297-42D0-B09F-6CEDA48E4560}" type="slidenum">
              <a:rPr lang="en-ZA" smtClean="0"/>
              <a:t>49</a:t>
            </a:fld>
            <a:endParaRPr lang="en-ZA"/>
          </a:p>
        </p:txBody>
      </p:sp>
    </p:spTree>
    <p:extLst>
      <p:ext uri="{BB962C8B-B14F-4D97-AF65-F5344CB8AC3E}">
        <p14:creationId xmlns:p14="http://schemas.microsoft.com/office/powerpoint/2010/main" val="220441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 make point re condoms, </a:t>
            </a:r>
            <a:r>
              <a:rPr lang="en-ZA" dirty="0" err="1" smtClean="0"/>
              <a:t>nneedles</a:t>
            </a:r>
            <a:r>
              <a:rPr lang="en-ZA" dirty="0" smtClean="0"/>
              <a:t>, adherence vs prescriptive moralistic</a:t>
            </a:r>
          </a:p>
          <a:p>
            <a:endParaRPr lang="en-ZA" dirty="0"/>
          </a:p>
        </p:txBody>
      </p:sp>
      <p:sp>
        <p:nvSpPr>
          <p:cNvPr id="4" name="Slide Number Placeholder 3"/>
          <p:cNvSpPr>
            <a:spLocks noGrp="1"/>
          </p:cNvSpPr>
          <p:nvPr>
            <p:ph type="sldNum" sz="quarter" idx="10"/>
          </p:nvPr>
        </p:nvSpPr>
        <p:spPr/>
        <p:txBody>
          <a:bodyPr/>
          <a:lstStyle/>
          <a:p>
            <a:fld id="{A54A1CBD-4297-42D0-B09F-6CEDA48E4560}" type="slidenum">
              <a:rPr lang="en-ZA" smtClean="0"/>
              <a:t>5</a:t>
            </a:fld>
            <a:endParaRPr lang="en-ZA"/>
          </a:p>
        </p:txBody>
      </p:sp>
    </p:spTree>
    <p:extLst>
      <p:ext uri="{BB962C8B-B14F-4D97-AF65-F5344CB8AC3E}">
        <p14:creationId xmlns:p14="http://schemas.microsoft.com/office/powerpoint/2010/main" val="21068662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50</a:t>
            </a:fld>
            <a:endParaRPr lang="en-ZA"/>
          </a:p>
        </p:txBody>
      </p:sp>
    </p:spTree>
    <p:extLst>
      <p:ext uri="{BB962C8B-B14F-4D97-AF65-F5344CB8AC3E}">
        <p14:creationId xmlns:p14="http://schemas.microsoft.com/office/powerpoint/2010/main" val="11721930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51</a:t>
            </a:fld>
            <a:endParaRPr lang="en-ZA"/>
          </a:p>
        </p:txBody>
      </p:sp>
    </p:spTree>
    <p:extLst>
      <p:ext uri="{BB962C8B-B14F-4D97-AF65-F5344CB8AC3E}">
        <p14:creationId xmlns:p14="http://schemas.microsoft.com/office/powerpoint/2010/main" val="5788378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52</a:t>
            </a:fld>
            <a:endParaRPr lang="en-ZA"/>
          </a:p>
        </p:txBody>
      </p:sp>
    </p:spTree>
    <p:extLst>
      <p:ext uri="{BB962C8B-B14F-4D97-AF65-F5344CB8AC3E}">
        <p14:creationId xmlns:p14="http://schemas.microsoft.com/office/powerpoint/2010/main" val="40394051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53</a:t>
            </a:fld>
            <a:endParaRPr lang="en-ZA"/>
          </a:p>
        </p:txBody>
      </p:sp>
    </p:spTree>
    <p:extLst>
      <p:ext uri="{BB962C8B-B14F-4D97-AF65-F5344CB8AC3E}">
        <p14:creationId xmlns:p14="http://schemas.microsoft.com/office/powerpoint/2010/main" val="1468012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54</a:t>
            </a:fld>
            <a:endParaRPr lang="en-ZA"/>
          </a:p>
        </p:txBody>
      </p:sp>
    </p:spTree>
    <p:extLst>
      <p:ext uri="{BB962C8B-B14F-4D97-AF65-F5344CB8AC3E}">
        <p14:creationId xmlns:p14="http://schemas.microsoft.com/office/powerpoint/2010/main" val="2946421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55</a:t>
            </a:fld>
            <a:endParaRPr lang="en-ZA"/>
          </a:p>
        </p:txBody>
      </p:sp>
    </p:spTree>
    <p:extLst>
      <p:ext uri="{BB962C8B-B14F-4D97-AF65-F5344CB8AC3E}">
        <p14:creationId xmlns:p14="http://schemas.microsoft.com/office/powerpoint/2010/main" val="157780411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56</a:t>
            </a:fld>
            <a:endParaRPr lang="en-ZA"/>
          </a:p>
        </p:txBody>
      </p:sp>
    </p:spTree>
    <p:extLst>
      <p:ext uri="{BB962C8B-B14F-4D97-AF65-F5344CB8AC3E}">
        <p14:creationId xmlns:p14="http://schemas.microsoft.com/office/powerpoint/2010/main" val="19966077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53D0EF1B-C886-4177-8A5B-5681283B4E4F}" type="slidenum">
              <a:rPr lang="en-ZA" smtClean="0"/>
              <a:t>57</a:t>
            </a:fld>
            <a:endParaRPr lang="en-ZA"/>
          </a:p>
        </p:txBody>
      </p:sp>
    </p:spTree>
    <p:extLst>
      <p:ext uri="{BB962C8B-B14F-4D97-AF65-F5344CB8AC3E}">
        <p14:creationId xmlns:p14="http://schemas.microsoft.com/office/powerpoint/2010/main" val="256029082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58</a:t>
            </a:fld>
            <a:endParaRPr lang="en-ZA"/>
          </a:p>
        </p:txBody>
      </p:sp>
    </p:spTree>
    <p:extLst>
      <p:ext uri="{BB962C8B-B14F-4D97-AF65-F5344CB8AC3E}">
        <p14:creationId xmlns:p14="http://schemas.microsoft.com/office/powerpoint/2010/main" val="21643334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59</a:t>
            </a:fld>
            <a:endParaRPr lang="en-ZA"/>
          </a:p>
        </p:txBody>
      </p:sp>
    </p:spTree>
    <p:extLst>
      <p:ext uri="{BB962C8B-B14F-4D97-AF65-F5344CB8AC3E}">
        <p14:creationId xmlns:p14="http://schemas.microsoft.com/office/powerpoint/2010/main" val="1550555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Taking a quick history tour</a:t>
            </a:r>
            <a:endParaRPr lang="en-ZA" dirty="0"/>
          </a:p>
        </p:txBody>
      </p:sp>
      <p:sp>
        <p:nvSpPr>
          <p:cNvPr id="4" name="Slide Number Placeholder 3"/>
          <p:cNvSpPr>
            <a:spLocks noGrp="1"/>
          </p:cNvSpPr>
          <p:nvPr>
            <p:ph type="sldNum" sz="quarter" idx="10"/>
          </p:nvPr>
        </p:nvSpPr>
        <p:spPr/>
        <p:txBody>
          <a:bodyPr/>
          <a:lstStyle/>
          <a:p>
            <a:fld id="{A54A1CBD-4297-42D0-B09F-6CEDA48E4560}" type="slidenum">
              <a:rPr lang="en-ZA" smtClean="0"/>
              <a:t>6</a:t>
            </a:fld>
            <a:endParaRPr lang="en-ZA"/>
          </a:p>
        </p:txBody>
      </p:sp>
    </p:spTree>
    <p:extLst>
      <p:ext uri="{BB962C8B-B14F-4D97-AF65-F5344CB8AC3E}">
        <p14:creationId xmlns:p14="http://schemas.microsoft.com/office/powerpoint/2010/main" val="34340677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60</a:t>
            </a:fld>
            <a:endParaRPr lang="en-ZA"/>
          </a:p>
        </p:txBody>
      </p:sp>
    </p:spTree>
    <p:extLst>
      <p:ext uri="{BB962C8B-B14F-4D97-AF65-F5344CB8AC3E}">
        <p14:creationId xmlns:p14="http://schemas.microsoft.com/office/powerpoint/2010/main" val="10774081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61</a:t>
            </a:fld>
            <a:endParaRPr lang="en-ZA"/>
          </a:p>
        </p:txBody>
      </p:sp>
    </p:spTree>
    <p:extLst>
      <p:ext uri="{BB962C8B-B14F-4D97-AF65-F5344CB8AC3E}">
        <p14:creationId xmlns:p14="http://schemas.microsoft.com/office/powerpoint/2010/main" val="174167433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62</a:t>
            </a:fld>
            <a:endParaRPr lang="en-ZA"/>
          </a:p>
        </p:txBody>
      </p:sp>
    </p:spTree>
    <p:extLst>
      <p:ext uri="{BB962C8B-B14F-4D97-AF65-F5344CB8AC3E}">
        <p14:creationId xmlns:p14="http://schemas.microsoft.com/office/powerpoint/2010/main" val="42076321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63</a:t>
            </a:fld>
            <a:endParaRPr lang="en-ZA"/>
          </a:p>
        </p:txBody>
      </p:sp>
    </p:spTree>
    <p:extLst>
      <p:ext uri="{BB962C8B-B14F-4D97-AF65-F5344CB8AC3E}">
        <p14:creationId xmlns:p14="http://schemas.microsoft.com/office/powerpoint/2010/main" val="632721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ZA" b="0" baseline="0" dirty="0" smtClean="0"/>
          </a:p>
        </p:txBody>
      </p:sp>
      <p:sp>
        <p:nvSpPr>
          <p:cNvPr id="4" name="Slide Number Placeholder 3"/>
          <p:cNvSpPr>
            <a:spLocks noGrp="1"/>
          </p:cNvSpPr>
          <p:nvPr>
            <p:ph type="sldNum" sz="quarter" idx="10"/>
          </p:nvPr>
        </p:nvSpPr>
        <p:spPr/>
        <p:txBody>
          <a:bodyPr/>
          <a:lstStyle/>
          <a:p>
            <a:fld id="{074636E6-E820-4A25-B369-676779CFD000}" type="slidenum">
              <a:rPr lang="en-ZA" smtClean="0"/>
              <a:t>64</a:t>
            </a:fld>
            <a:endParaRPr lang="en-ZA"/>
          </a:p>
        </p:txBody>
      </p:sp>
    </p:spTree>
    <p:extLst>
      <p:ext uri="{BB962C8B-B14F-4D97-AF65-F5344CB8AC3E}">
        <p14:creationId xmlns:p14="http://schemas.microsoft.com/office/powerpoint/2010/main" val="34778349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65</a:t>
            </a:fld>
            <a:endParaRPr lang="en-ZA"/>
          </a:p>
        </p:txBody>
      </p:sp>
    </p:spTree>
    <p:extLst>
      <p:ext uri="{BB962C8B-B14F-4D97-AF65-F5344CB8AC3E}">
        <p14:creationId xmlns:p14="http://schemas.microsoft.com/office/powerpoint/2010/main" val="412355666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Confirm the extraordinarily high burden of disease-</a:t>
            </a:r>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7/20/2015</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66</a:t>
            </a:fld>
            <a:endParaRPr lang="en-US" dirty="0">
              <a:latin typeface="Arial" pitchFamily="34" charset="0"/>
              <a:cs typeface="Arial" pitchFamily="34" charset="0"/>
            </a:endParaRPr>
          </a:p>
        </p:txBody>
      </p:sp>
    </p:spTree>
    <p:extLst>
      <p:ext uri="{BB962C8B-B14F-4D97-AF65-F5344CB8AC3E}">
        <p14:creationId xmlns:p14="http://schemas.microsoft.com/office/powerpoint/2010/main" val="41946356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65FF1DE4-A54B-4A30-8C7F-BC57787AA017}" type="slidenum">
              <a:rPr lang="en-ZA" smtClean="0"/>
              <a:t>67</a:t>
            </a:fld>
            <a:endParaRPr lang="en-ZA"/>
          </a:p>
        </p:txBody>
      </p:sp>
    </p:spTree>
    <p:extLst>
      <p:ext uri="{BB962C8B-B14F-4D97-AF65-F5344CB8AC3E}">
        <p14:creationId xmlns:p14="http://schemas.microsoft.com/office/powerpoint/2010/main" val="39159270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68</a:t>
            </a:fld>
            <a:endParaRPr lang="en-ZA"/>
          </a:p>
        </p:txBody>
      </p:sp>
    </p:spTree>
    <p:extLst>
      <p:ext uri="{BB962C8B-B14F-4D97-AF65-F5344CB8AC3E}">
        <p14:creationId xmlns:p14="http://schemas.microsoft.com/office/powerpoint/2010/main" val="245228847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69</a:t>
            </a:fld>
            <a:endParaRPr lang="en-ZA"/>
          </a:p>
        </p:txBody>
      </p:sp>
    </p:spTree>
    <p:extLst>
      <p:ext uri="{BB962C8B-B14F-4D97-AF65-F5344CB8AC3E}">
        <p14:creationId xmlns:p14="http://schemas.microsoft.com/office/powerpoint/2010/main" val="75832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Also in PMTCT, PEP</a:t>
            </a:r>
            <a:endParaRPr lang="en-ZA" dirty="0"/>
          </a:p>
        </p:txBody>
      </p:sp>
      <p:sp>
        <p:nvSpPr>
          <p:cNvPr id="4" name="Slide Number Placeholder 3"/>
          <p:cNvSpPr>
            <a:spLocks noGrp="1"/>
          </p:cNvSpPr>
          <p:nvPr>
            <p:ph type="sldNum" sz="quarter" idx="10"/>
          </p:nvPr>
        </p:nvSpPr>
        <p:spPr/>
        <p:txBody>
          <a:bodyPr/>
          <a:lstStyle/>
          <a:p>
            <a:fld id="{A54A1CBD-4297-42D0-B09F-6CEDA48E4560}" type="slidenum">
              <a:rPr lang="en-ZA" smtClean="0"/>
              <a:t>7</a:t>
            </a:fld>
            <a:endParaRPr lang="en-ZA"/>
          </a:p>
        </p:txBody>
      </p:sp>
    </p:spTree>
    <p:extLst>
      <p:ext uri="{BB962C8B-B14F-4D97-AF65-F5344CB8AC3E}">
        <p14:creationId xmlns:p14="http://schemas.microsoft.com/office/powerpoint/2010/main" val="29689571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70</a:t>
            </a:fld>
            <a:endParaRPr lang="en-ZA"/>
          </a:p>
        </p:txBody>
      </p:sp>
    </p:spTree>
    <p:extLst>
      <p:ext uri="{BB962C8B-B14F-4D97-AF65-F5344CB8AC3E}">
        <p14:creationId xmlns:p14="http://schemas.microsoft.com/office/powerpoint/2010/main" val="39726859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71</a:t>
            </a:fld>
            <a:endParaRPr lang="en-ZA"/>
          </a:p>
        </p:txBody>
      </p:sp>
    </p:spTree>
    <p:extLst>
      <p:ext uri="{BB962C8B-B14F-4D97-AF65-F5344CB8AC3E}">
        <p14:creationId xmlns:p14="http://schemas.microsoft.com/office/powerpoint/2010/main" val="7332512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72</a:t>
            </a:fld>
            <a:endParaRPr lang="en-ZA"/>
          </a:p>
        </p:txBody>
      </p:sp>
    </p:spTree>
    <p:extLst>
      <p:ext uri="{BB962C8B-B14F-4D97-AF65-F5344CB8AC3E}">
        <p14:creationId xmlns:p14="http://schemas.microsoft.com/office/powerpoint/2010/main" val="371538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A54A1CBD-4297-42D0-B09F-6CEDA48E4560}" type="slidenum">
              <a:rPr lang="en-ZA" smtClean="0"/>
              <a:t>8</a:t>
            </a:fld>
            <a:endParaRPr lang="en-ZA"/>
          </a:p>
        </p:txBody>
      </p:sp>
    </p:spTree>
    <p:extLst>
      <p:ext uri="{BB962C8B-B14F-4D97-AF65-F5344CB8AC3E}">
        <p14:creationId xmlns:p14="http://schemas.microsoft.com/office/powerpoint/2010/main" val="429224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C4D9FE-E019-4937-AE93-9D31E99AB605}" type="slidenum">
              <a:rPr lang="en-US"/>
              <a:pPr/>
              <a:t>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347249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8180224" y="5875925"/>
            <a:ext cx="963776" cy="8455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ln>
                <a:noFill/>
              </a:ln>
              <a:solidFill>
                <a:srgbClr val="FFFFFF"/>
              </a:solidFill>
            </a:endParaRPr>
          </a:p>
        </p:txBody>
      </p:sp>
      <p:sp>
        <p:nvSpPr>
          <p:cNvPr id="2" name="Title 1"/>
          <p:cNvSpPr>
            <a:spLocks noGrp="1"/>
          </p:cNvSpPr>
          <p:nvPr>
            <p:ph type="ctrTitle" hasCustomPrompt="1"/>
          </p:nvPr>
        </p:nvSpPr>
        <p:spPr>
          <a:xfrm>
            <a:off x="4190115" y="2130425"/>
            <a:ext cx="4750208" cy="1209819"/>
          </a:xfrm>
        </p:spPr>
        <p:txBody>
          <a:bodyPr/>
          <a:lstStyle/>
          <a:p>
            <a:r>
              <a:rPr lang="en-US" dirty="0" smtClean="0"/>
              <a:t>Click to edit title</a:t>
            </a:r>
            <a:endParaRPr lang="en-US" dirty="0"/>
          </a:p>
        </p:txBody>
      </p:sp>
      <p:sp>
        <p:nvSpPr>
          <p:cNvPr id="3" name="Subtitle 2"/>
          <p:cNvSpPr>
            <a:spLocks noGrp="1"/>
          </p:cNvSpPr>
          <p:nvPr>
            <p:ph type="subTitle" idx="1" hasCustomPrompt="1"/>
          </p:nvPr>
        </p:nvSpPr>
        <p:spPr>
          <a:xfrm>
            <a:off x="4190114" y="3340245"/>
            <a:ext cx="4750209" cy="2892200"/>
          </a:xfrm>
        </p:spPr>
        <p:txBody>
          <a:bodyPr anchor="ctr"/>
          <a:lstStyle>
            <a:lvl1pPr marL="0" marR="0" indent="0" algn="ctr" defTabSz="457200" rtl="0" eaLnBrk="1" fontAlgn="auto" latinLnBrk="0" hangingPunct="1">
              <a:lnSpc>
                <a:spcPct val="100000"/>
              </a:lnSpc>
              <a:spcBef>
                <a:spcPct val="20000"/>
              </a:spcBef>
              <a:spcAft>
                <a:spcPts val="0"/>
              </a:spcAft>
              <a:buClrTx/>
              <a:buSzTx/>
              <a:buFont typeface="Arial"/>
              <a:buNone/>
              <a:tabLst/>
              <a:defRPr sz="3200" b="0" i="0">
                <a:solidFill>
                  <a:schemeClr val="tx1"/>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2800" b="1" dirty="0" smtClean="0">
                <a:latin typeface="Helvetica"/>
                <a:cs typeface="Helvetica"/>
              </a:rPr>
              <a:t>Presentation Title</a:t>
            </a:r>
            <a:br>
              <a:rPr lang="en-US" sz="2800" b="1" dirty="0" smtClean="0">
                <a:latin typeface="Helvetica"/>
                <a:cs typeface="Helvetica"/>
              </a:rPr>
            </a:br>
            <a:r>
              <a:rPr lang="en-US" sz="2800" b="1" dirty="0" smtClean="0">
                <a:latin typeface="Helvetica"/>
                <a:cs typeface="Helvetica"/>
              </a:rPr>
              <a:t>Place, Date</a:t>
            </a:r>
            <a:br>
              <a:rPr lang="en-US" sz="2800" b="1" dirty="0" smtClean="0">
                <a:latin typeface="Helvetica"/>
                <a:cs typeface="Helvetica"/>
              </a:rPr>
            </a:br>
            <a:r>
              <a:rPr lang="en-US" sz="2800" b="1" dirty="0" smtClean="0">
                <a:latin typeface="Helvetica"/>
                <a:cs typeface="Helvetica"/>
              </a:rPr>
              <a:t>By Author, Designation</a:t>
            </a:r>
          </a:p>
          <a:p>
            <a:r>
              <a:rPr lang="en-US" sz="2000" b="1" dirty="0" smtClean="0">
                <a:latin typeface="Helvetica"/>
                <a:cs typeface="Helvetica"/>
              </a:rPr>
              <a:t>Wits Reproductive Health &amp; HIV Research Institute</a:t>
            </a:r>
            <a:endParaRPr lang="en-US" sz="2000" dirty="0" smtClean="0"/>
          </a:p>
        </p:txBody>
      </p:sp>
      <p:sp>
        <p:nvSpPr>
          <p:cNvPr id="7" name="Content Placeholder 5"/>
          <p:cNvSpPr>
            <a:spLocks noGrp="1"/>
          </p:cNvSpPr>
          <p:nvPr>
            <p:ph idx="4294967295"/>
          </p:nvPr>
        </p:nvSpPr>
        <p:spPr>
          <a:xfrm>
            <a:off x="347867" y="397447"/>
            <a:ext cx="3638572" cy="5834997"/>
          </a:xfrm>
        </p:spPr>
        <p:txBody>
          <a:bodyPr/>
          <a:lstStyle/>
          <a:p>
            <a:pPr lvl="0"/>
            <a:r>
              <a:rPr lang="en-US" smtClean="0"/>
              <a:t>Click to edit Master text styles</a:t>
            </a:r>
          </a:p>
        </p:txBody>
      </p:sp>
      <p:pic>
        <p:nvPicPr>
          <p:cNvPr id="8" name="Picture 7"/>
          <p:cNvPicPr>
            <a:picLocks noChangeAspect="1"/>
          </p:cNvPicPr>
          <p:nvPr userDrawn="1"/>
        </p:nvPicPr>
        <p:blipFill>
          <a:blip r:embed="rId2"/>
          <a:stretch>
            <a:fillRect/>
          </a:stretch>
        </p:blipFill>
        <p:spPr>
          <a:xfrm>
            <a:off x="5708494" y="397448"/>
            <a:ext cx="1573454" cy="1573452"/>
          </a:xfrm>
          <a:prstGeom prst="rect">
            <a:avLst/>
          </a:prstGeom>
        </p:spPr>
      </p:pic>
      <p:sp>
        <p:nvSpPr>
          <p:cNvPr id="9" name="Rectangle 8"/>
          <p:cNvSpPr/>
          <p:nvPr userDrawn="1"/>
        </p:nvSpPr>
        <p:spPr>
          <a:xfrm>
            <a:off x="0" y="6540500"/>
            <a:ext cx="9144000" cy="317500"/>
          </a:xfrm>
          <a:prstGeom prst="rect">
            <a:avLst/>
          </a:prstGeom>
          <a:solidFill>
            <a:srgbClr val="7DBC3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a:p>
        </p:txBody>
      </p:sp>
      <p:pic>
        <p:nvPicPr>
          <p:cNvPr id="13" name="Picture 12" descr="btm.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9258" y="6118982"/>
            <a:ext cx="4636232" cy="266700"/>
          </a:xfrm>
          <a:prstGeom prst="rect">
            <a:avLst/>
          </a:prstGeom>
        </p:spPr>
      </p:pic>
      <p:pic>
        <p:nvPicPr>
          <p:cNvPr id="14" name="Picture 13" descr="top.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69258" y="3215995"/>
            <a:ext cx="4636232" cy="266700"/>
          </a:xfrm>
          <a:prstGeom prst="rect">
            <a:avLst/>
          </a:prstGeom>
        </p:spPr>
      </p:pic>
    </p:spTree>
    <p:extLst>
      <p:ext uri="{BB962C8B-B14F-4D97-AF65-F5344CB8AC3E}">
        <p14:creationId xmlns:p14="http://schemas.microsoft.com/office/powerpoint/2010/main" val="3628854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A16D0-741D-4348-9733-474F45B4C4D2}"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242B4-AF3B-DE47-9086-26D08EB078E3}" type="slidenum">
              <a:rPr lang="en-US" smtClean="0"/>
              <a:t>‹#›</a:t>
            </a:fld>
            <a:endParaRPr lang="en-US"/>
          </a:p>
        </p:txBody>
      </p:sp>
    </p:spTree>
    <p:extLst>
      <p:ext uri="{BB962C8B-B14F-4D97-AF65-F5344CB8AC3E}">
        <p14:creationId xmlns:p14="http://schemas.microsoft.com/office/powerpoint/2010/main" val="3503914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A16D0-741D-4348-9733-474F45B4C4D2}"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242B4-AF3B-DE47-9086-26D08EB078E3}" type="slidenum">
              <a:rPr lang="en-US" smtClean="0"/>
              <a:t>‹#›</a:t>
            </a:fld>
            <a:endParaRPr lang="en-US"/>
          </a:p>
        </p:txBody>
      </p:sp>
    </p:spTree>
    <p:extLst>
      <p:ext uri="{BB962C8B-B14F-4D97-AF65-F5344CB8AC3E}">
        <p14:creationId xmlns:p14="http://schemas.microsoft.com/office/powerpoint/2010/main" val="1007167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382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42913" y="1381125"/>
            <a:ext cx="4068762"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381125"/>
            <a:ext cx="4070350" cy="4611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1476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ection header slide">
    <p:spTree>
      <p:nvGrpSpPr>
        <p:cNvPr id="1" name=""/>
        <p:cNvGrpSpPr/>
        <p:nvPr/>
      </p:nvGrpSpPr>
      <p:grpSpPr>
        <a:xfrm>
          <a:off x="0" y="0"/>
          <a:ext cx="0" cy="0"/>
          <a:chOff x="0" y="0"/>
          <a:chExt cx="0" cy="0"/>
        </a:xfrm>
      </p:grpSpPr>
      <p:sp>
        <p:nvSpPr>
          <p:cNvPr id="5" name="Rectangle 4"/>
          <p:cNvSpPr/>
          <p:nvPr userDrawn="1"/>
        </p:nvSpPr>
        <p:spPr>
          <a:xfrm>
            <a:off x="-1270" y="6819901"/>
            <a:ext cx="91452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itle 11"/>
          <p:cNvSpPr>
            <a:spLocks noGrp="1"/>
          </p:cNvSpPr>
          <p:nvPr>
            <p:ph type="title"/>
          </p:nvPr>
        </p:nvSpPr>
        <p:spPr>
          <a:xfrm>
            <a:off x="533400" y="2996952"/>
            <a:ext cx="8142287" cy="856476"/>
          </a:xfrm>
        </p:spPr>
        <p:txBody>
          <a:bodyPr anchor="ctr"/>
          <a:lstStyle>
            <a:lvl1pPr>
              <a:lnSpc>
                <a:spcPts val="2800"/>
              </a:lnSpc>
              <a:defRPr>
                <a:solidFill>
                  <a:schemeClr val="accent1"/>
                </a:solidFill>
              </a:defRPr>
            </a:lvl1pPr>
          </a:lstStyle>
          <a:p>
            <a:r>
              <a:rPr lang="en-US" dirty="0" smtClean="0"/>
              <a:t>Click to edit Master title</a:t>
            </a:r>
            <a:endParaRPr lang="en-GB" dirty="0"/>
          </a:p>
        </p:txBody>
      </p:sp>
      <p:sp>
        <p:nvSpPr>
          <p:cNvPr id="13" name="Rectangle 12"/>
          <p:cNvSpPr/>
          <p:nvPr userDrawn="1"/>
        </p:nvSpPr>
        <p:spPr>
          <a:xfrm>
            <a:off x="-1270" y="0"/>
            <a:ext cx="9145271"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63887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2990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13" name="Content Placeholder 4"/>
          <p:cNvSpPr>
            <a:spLocks noGrp="1"/>
          </p:cNvSpPr>
          <p:nvPr>
            <p:ph sz="quarter" idx="10"/>
          </p:nvPr>
        </p:nvSpPr>
        <p:spPr>
          <a:xfrm>
            <a:off x="467544" y="6021288"/>
            <a:ext cx="8136903" cy="720080"/>
          </a:xfrm>
          <a:prstGeom prst="rect">
            <a:avLst/>
          </a:prstGeom>
          <a:noFill/>
        </p:spPr>
        <p:txBody>
          <a:bodyPr/>
          <a:lstStyle>
            <a:lvl5pPr marL="1828800" indent="0" algn="ctr">
              <a:buNone/>
              <a:defRPr/>
            </a:lvl5pPr>
          </a:lstStyle>
          <a:p>
            <a:pPr lvl="4"/>
            <a:endParaRPr lang="en-US" dirty="0"/>
          </a:p>
        </p:txBody>
      </p:sp>
      <p:sp>
        <p:nvSpPr>
          <p:cNvPr id="2" name="Title 1"/>
          <p:cNvSpPr>
            <a:spLocks noGrp="1"/>
          </p:cNvSpPr>
          <p:nvPr>
            <p:ph type="ctrTitle" hasCustomPrompt="1"/>
            <p:custDataLst>
              <p:tags r:id="rId1"/>
            </p:custDataLst>
          </p:nvPr>
        </p:nvSpPr>
        <p:spPr>
          <a:xfrm>
            <a:off x="0" y="42127"/>
            <a:ext cx="9144000" cy="3140967"/>
          </a:xfrm>
          <a:solidFill>
            <a:schemeClr val="accent5">
              <a:lumMod val="75000"/>
            </a:schemeClr>
          </a:solidFill>
        </p:spPr>
        <p:txBody>
          <a:bodyPr/>
          <a:lstStyle>
            <a:lvl1pPr algn="ctr">
              <a:defRPr baseline="0">
                <a:solidFill>
                  <a:srgbClr val="FFFFFF"/>
                </a:solidFill>
                <a:latin typeface="Arial" pitchFamily="34" charset="0"/>
                <a:cs typeface="Arial" pitchFamily="34" charset="0"/>
              </a:defRPr>
            </a:lvl1pPr>
          </a:lstStyle>
          <a:p>
            <a:r>
              <a:rPr lang="en-US" dirty="0" smtClean="0"/>
              <a:t>Talk title and other weird and wonderful facts that you might</a:t>
            </a:r>
            <a:br>
              <a:rPr lang="en-US" dirty="0" smtClean="0"/>
            </a:br>
            <a:r>
              <a:rPr lang="en-US" dirty="0" smtClean="0"/>
              <a:t> want to impart </a:t>
            </a:r>
            <a:br>
              <a:rPr lang="en-US" dirty="0" smtClean="0"/>
            </a:br>
            <a:r>
              <a:rPr lang="en-US" dirty="0" smtClean="0"/>
              <a:t>AT THE VERY START</a:t>
            </a:r>
            <a:endParaRPr lang="en-ZA" dirty="0"/>
          </a:p>
        </p:txBody>
      </p:sp>
      <p:sp>
        <p:nvSpPr>
          <p:cNvPr id="3" name="Subtitle 2"/>
          <p:cNvSpPr>
            <a:spLocks noGrp="1"/>
          </p:cNvSpPr>
          <p:nvPr>
            <p:ph type="subTitle" idx="1" hasCustomPrompt="1"/>
            <p:custDataLst>
              <p:tags r:id="rId2"/>
            </p:custDataLst>
          </p:nvPr>
        </p:nvSpPr>
        <p:spPr>
          <a:xfrm>
            <a:off x="1060824" y="3183094"/>
            <a:ext cx="7067176" cy="731494"/>
          </a:xfrm>
          <a:prstGeom prst="rect">
            <a:avLst/>
          </a:prstGeom>
        </p:spPr>
        <p:txBody>
          <a:bodyPr/>
          <a:lstStyle>
            <a:lvl1pPr marL="0" indent="0" algn="ctr">
              <a:lnSpc>
                <a:spcPct val="120000"/>
              </a:lnSpc>
              <a:buNone/>
              <a:defRPr sz="16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Authors</a:t>
            </a:r>
            <a:endParaRPr lang="en-ZA" dirty="0"/>
          </a:p>
        </p:txBody>
      </p:sp>
      <p:cxnSp>
        <p:nvCxnSpPr>
          <p:cNvPr id="12" name="Straight Connector 11"/>
          <p:cNvCxnSpPr/>
          <p:nvPr userDrawn="1">
            <p:custDataLst>
              <p:tags r:id="rId3"/>
            </p:custDataLst>
          </p:nvPr>
        </p:nvCxnSpPr>
        <p:spPr>
          <a:xfrm>
            <a:off x="0" y="5949280"/>
            <a:ext cx="9144000" cy="0"/>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sz="quarter" idx="11" hasCustomPrompt="1"/>
          </p:nvPr>
        </p:nvSpPr>
        <p:spPr>
          <a:xfrm>
            <a:off x="1434353" y="4019176"/>
            <a:ext cx="6424706" cy="1867648"/>
          </a:xfrm>
          <a:prstGeom prst="rect">
            <a:avLst/>
          </a:prstGeom>
        </p:spPr>
        <p:txBody>
          <a:bodyPr>
            <a:normAutofit/>
          </a:bodyPr>
          <a:lstStyle>
            <a:lvl1pPr marL="0" indent="0" algn="ctr">
              <a:lnSpc>
                <a:spcPct val="120000"/>
              </a:lnSpc>
              <a:buNone/>
              <a:defRPr sz="1200">
                <a:solidFill>
                  <a:schemeClr val="bg1"/>
                </a:solidFill>
                <a:latin typeface="Arial"/>
                <a:cs typeface="Arial"/>
              </a:defRPr>
            </a:lvl1pPr>
          </a:lstStyle>
          <a:p>
            <a:pPr lvl="0"/>
            <a:r>
              <a:rPr lang="en-US" dirty="0" smtClean="0"/>
              <a:t>Institutions</a:t>
            </a:r>
          </a:p>
        </p:txBody>
      </p:sp>
      <p:sp>
        <p:nvSpPr>
          <p:cNvPr id="8" name="Slide Number Placeholder 4"/>
          <p:cNvSpPr>
            <a:spLocks noGrp="1"/>
          </p:cNvSpPr>
          <p:nvPr>
            <p:ph type="sldNum" sz="quarter" idx="12"/>
          </p:nvPr>
        </p:nvSpPr>
        <p:spPr>
          <a:xfrm>
            <a:off x="6553200" y="6356350"/>
            <a:ext cx="2133600" cy="365125"/>
          </a:xfrm>
        </p:spPr>
        <p:txBody>
          <a:bodyPr/>
          <a:lstStyle/>
          <a:p>
            <a:fld id="{73D59878-EC7F-4EC5-BDAF-372B824FCBE3}" type="slidenum">
              <a:rPr lang="en-ZA" smtClean="0"/>
              <a:pPr/>
              <a:t>‹#›</a:t>
            </a:fld>
            <a:endParaRPr lang="en-ZA" dirty="0"/>
          </a:p>
        </p:txBody>
      </p:sp>
    </p:spTree>
    <p:extLst>
      <p:ext uri="{BB962C8B-B14F-4D97-AF65-F5344CB8AC3E}">
        <p14:creationId xmlns:p14="http://schemas.microsoft.com/office/powerpoint/2010/main" val="191004025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General content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0" y="-4082"/>
            <a:ext cx="9144000" cy="1277257"/>
          </a:xfrm>
          <a:solidFill>
            <a:schemeClr val="accent5">
              <a:lumMod val="75000"/>
            </a:schemeClr>
          </a:solidFill>
        </p:spPr>
        <p:txBody>
          <a:bodyPr>
            <a:noAutofit/>
          </a:bodyPr>
          <a:lstStyle>
            <a:lvl1pPr>
              <a:defRPr sz="2800">
                <a:solidFill>
                  <a:srgbClr val="FFFFFF"/>
                </a:solidFill>
                <a:latin typeface="Arial" pitchFamily="34" charset="0"/>
                <a:cs typeface="Arial" pitchFamily="34" charset="0"/>
              </a:defRPr>
            </a:lvl1pPr>
          </a:lstStyle>
          <a:p>
            <a:r>
              <a:rPr lang="en-US" dirty="0" smtClean="0"/>
              <a:t>This WILL be the title of the individual slide 2 lines at the most </a:t>
            </a:r>
            <a:endParaRPr lang="en-ZA" dirty="0"/>
          </a:p>
        </p:txBody>
      </p:sp>
      <p:sp>
        <p:nvSpPr>
          <p:cNvPr id="7" name="Slide Number Placeholder 4"/>
          <p:cNvSpPr>
            <a:spLocks noGrp="1"/>
          </p:cNvSpPr>
          <p:nvPr>
            <p:ph type="sldNum" sz="quarter" idx="12"/>
          </p:nvPr>
        </p:nvSpPr>
        <p:spPr>
          <a:xfrm>
            <a:off x="7439024" y="6356350"/>
            <a:ext cx="1247775" cy="365125"/>
          </a:xfrm>
        </p:spPr>
        <p:txBody>
          <a:bodyPr/>
          <a:lstStyle/>
          <a:p>
            <a:fld id="{73D59878-EC7F-4EC5-BDAF-372B824FCBE3}" type="slidenum">
              <a:rPr lang="en-ZA" smtClean="0"/>
              <a:pPr/>
              <a:t>‹#›</a:t>
            </a:fld>
            <a:endParaRPr lang="en-ZA" dirty="0"/>
          </a:p>
        </p:txBody>
      </p:sp>
    </p:spTree>
    <p:extLst>
      <p:ext uri="{BB962C8B-B14F-4D97-AF65-F5344CB8AC3E}">
        <p14:creationId xmlns:p14="http://schemas.microsoft.com/office/powerpoint/2010/main" val="26807494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2A16D0-741D-4348-9733-474F45B4C4D2}"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242B4-AF3B-DE47-9086-26D08EB078E3}" type="slidenum">
              <a:rPr lang="en-US" smtClean="0"/>
              <a:t>‹#›</a:t>
            </a:fld>
            <a:endParaRPr lang="en-US"/>
          </a:p>
        </p:txBody>
      </p:sp>
    </p:spTree>
    <p:extLst>
      <p:ext uri="{BB962C8B-B14F-4D97-AF65-F5344CB8AC3E}">
        <p14:creationId xmlns:p14="http://schemas.microsoft.com/office/powerpoint/2010/main" val="3566155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2A16D0-741D-4348-9733-474F45B4C4D2}" type="datetimeFigureOut">
              <a:rPr lang="en-US" smtClean="0"/>
              <a:t>7/20/2015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8242B4-AF3B-DE47-9086-26D08EB078E3}" type="slidenum">
              <a:rPr lang="en-US" smtClean="0"/>
              <a:t>‹#›</a:t>
            </a:fld>
            <a:endParaRPr lang="en-US"/>
          </a:p>
        </p:txBody>
      </p:sp>
    </p:spTree>
    <p:extLst>
      <p:ext uri="{BB962C8B-B14F-4D97-AF65-F5344CB8AC3E}">
        <p14:creationId xmlns:p14="http://schemas.microsoft.com/office/powerpoint/2010/main" val="252383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2A16D0-741D-4348-9733-474F45B4C4D2}"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242B4-AF3B-DE47-9086-26D08EB078E3}" type="slidenum">
              <a:rPr lang="en-US" smtClean="0"/>
              <a:t>‹#›</a:t>
            </a:fld>
            <a:endParaRPr lang="en-US"/>
          </a:p>
        </p:txBody>
      </p:sp>
    </p:spTree>
    <p:extLst>
      <p:ext uri="{BB962C8B-B14F-4D97-AF65-F5344CB8AC3E}">
        <p14:creationId xmlns:p14="http://schemas.microsoft.com/office/powerpoint/2010/main" val="381273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2A16D0-741D-4348-9733-474F45B4C4D2}" type="datetimeFigureOut">
              <a:rPr lang="en-US" smtClean="0"/>
              <a:t>7/20/2015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8242B4-AF3B-DE47-9086-26D08EB078E3}" type="slidenum">
              <a:rPr lang="en-US" smtClean="0"/>
              <a:t>‹#›</a:t>
            </a:fld>
            <a:endParaRPr lang="en-US"/>
          </a:p>
        </p:txBody>
      </p:sp>
    </p:spTree>
    <p:extLst>
      <p:ext uri="{BB962C8B-B14F-4D97-AF65-F5344CB8AC3E}">
        <p14:creationId xmlns:p14="http://schemas.microsoft.com/office/powerpoint/2010/main" val="237416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2A16D0-741D-4348-9733-474F45B4C4D2}" type="datetimeFigureOut">
              <a:rPr lang="en-US" smtClean="0"/>
              <a:t>7/20/2015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8242B4-AF3B-DE47-9086-26D08EB078E3}" type="slidenum">
              <a:rPr lang="en-US" smtClean="0"/>
              <a:t>‹#›</a:t>
            </a:fld>
            <a:endParaRPr lang="en-US"/>
          </a:p>
        </p:txBody>
      </p:sp>
    </p:spTree>
    <p:extLst>
      <p:ext uri="{BB962C8B-B14F-4D97-AF65-F5344CB8AC3E}">
        <p14:creationId xmlns:p14="http://schemas.microsoft.com/office/powerpoint/2010/main" val="358388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2A16D0-741D-4348-9733-474F45B4C4D2}" type="datetimeFigureOut">
              <a:rPr lang="en-US" smtClean="0"/>
              <a:t>7/20/2015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8242B4-AF3B-DE47-9086-26D08EB078E3}" type="slidenum">
              <a:rPr lang="en-US" smtClean="0"/>
              <a:t>‹#›</a:t>
            </a:fld>
            <a:endParaRPr lang="en-US"/>
          </a:p>
        </p:txBody>
      </p:sp>
    </p:spTree>
    <p:extLst>
      <p:ext uri="{BB962C8B-B14F-4D97-AF65-F5344CB8AC3E}">
        <p14:creationId xmlns:p14="http://schemas.microsoft.com/office/powerpoint/2010/main" val="402739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A16D0-741D-4348-9733-474F45B4C4D2}"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242B4-AF3B-DE47-9086-26D08EB078E3}" type="slidenum">
              <a:rPr lang="en-US" smtClean="0"/>
              <a:t>‹#›</a:t>
            </a:fld>
            <a:endParaRPr lang="en-US"/>
          </a:p>
        </p:txBody>
      </p:sp>
    </p:spTree>
    <p:extLst>
      <p:ext uri="{BB962C8B-B14F-4D97-AF65-F5344CB8AC3E}">
        <p14:creationId xmlns:p14="http://schemas.microsoft.com/office/powerpoint/2010/main" val="121365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2A16D0-741D-4348-9733-474F45B4C4D2}" type="datetimeFigureOut">
              <a:rPr lang="en-US" smtClean="0"/>
              <a:t>7/20/2015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8242B4-AF3B-DE47-9086-26D08EB078E3}" type="slidenum">
              <a:rPr lang="en-US" smtClean="0"/>
              <a:t>‹#›</a:t>
            </a:fld>
            <a:endParaRPr lang="en-US"/>
          </a:p>
        </p:txBody>
      </p:sp>
    </p:spTree>
    <p:extLst>
      <p:ext uri="{BB962C8B-B14F-4D97-AF65-F5344CB8AC3E}">
        <p14:creationId xmlns:p14="http://schemas.microsoft.com/office/powerpoint/2010/main" val="1824947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A16D0-741D-4348-9733-474F45B4C4D2}" type="datetimeFigureOut">
              <a:rPr lang="en-US" smtClean="0"/>
              <a:t>7/20/2015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15270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242B4-AF3B-DE47-9086-26D08EB078E3}" type="slidenum">
              <a:rPr lang="en-US" smtClean="0"/>
              <a:t>‹#›</a:t>
            </a:fld>
            <a:endParaRPr lang="en-US"/>
          </a:p>
        </p:txBody>
      </p:sp>
      <p:pic>
        <p:nvPicPr>
          <p:cNvPr id="7" name="Picture 6"/>
          <p:cNvPicPr>
            <a:picLocks noChangeAspect="1"/>
          </p:cNvPicPr>
          <p:nvPr/>
        </p:nvPicPr>
        <p:blipFill>
          <a:blip r:embed="rId18"/>
          <a:stretch>
            <a:fillRect/>
          </a:stretch>
        </p:blipFill>
        <p:spPr>
          <a:xfrm>
            <a:off x="8191500" y="5900738"/>
            <a:ext cx="787400" cy="787400"/>
          </a:xfrm>
          <a:prstGeom prst="rect">
            <a:avLst/>
          </a:prstGeom>
        </p:spPr>
      </p:pic>
    </p:spTree>
    <p:extLst>
      <p:ext uri="{BB962C8B-B14F-4D97-AF65-F5344CB8AC3E}">
        <p14:creationId xmlns:p14="http://schemas.microsoft.com/office/powerpoint/2010/main" val="2813172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5" r:id="rId13"/>
    <p:sldLayoutId id="2147483666" r:id="rId14"/>
    <p:sldLayoutId id="2147483668" r:id="rId15"/>
    <p:sldLayoutId id="214748366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oleObject" Target="../embeddings/Microsoft_Excel_97-2003_Worksheet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oleObject" Target="../embeddings/Microsoft_Excel_97-2003_Worksheet2.xls"/></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emf"/><Relationship Id="rId7" Type="http://schemas.openxmlformats.org/officeDocument/2006/relationships/image" Target="../media/image34.emf"/><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emf"/></Relationships>
</file>

<file path=ppt/slides/_rels/slide3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2.wmf"/></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chart" Target="../charts/chart1.xml"/></Relationships>
</file>

<file path=ppt/slides/_rels/slide44.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46.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4.emf"/></Relationships>
</file>

<file path=ppt/slides/_rels/slide4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9.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8.emf"/><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82.emf"/></Relationships>
</file>

<file path=ppt/slides/_rels/slide5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55.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87.emf"/><Relationship Id="rId4" Type="http://schemas.openxmlformats.org/officeDocument/2006/relationships/chart" Target="../charts/chart2.xml"/></Relationships>
</file>

<file path=ppt/slides/_rels/slide5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59.xml"/><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90.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60.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chart" Target="../charts/chart3.xml"/><Relationship Id="rId2" Type="http://schemas.openxmlformats.org/officeDocument/2006/relationships/notesSlide" Target="../notesSlides/notesSlide62.xml"/><Relationship Id="rId1" Type="http://schemas.openxmlformats.org/officeDocument/2006/relationships/slideLayout" Target="../slideLayouts/slideLayout4.xml"/><Relationship Id="rId6" Type="http://schemas.openxmlformats.org/officeDocument/2006/relationships/image" Target="../media/image100.png"/><Relationship Id="rId5" Type="http://schemas.openxmlformats.org/officeDocument/2006/relationships/image" Target="../media/image99.emf"/><Relationship Id="rId4" Type="http://schemas.openxmlformats.org/officeDocument/2006/relationships/image" Target="../media/image98.png"/></Relationships>
</file>

<file path=ppt/slides/_rels/slide63.xml.rels><?xml version="1.0" encoding="UTF-8" standalone="yes"?>
<Relationships xmlns="http://schemas.openxmlformats.org/package/2006/relationships"><Relationship Id="rId8" Type="http://schemas.openxmlformats.org/officeDocument/2006/relationships/image" Target="../media/image101.gif"/><Relationship Id="rId13" Type="http://schemas.openxmlformats.org/officeDocument/2006/relationships/image" Target="../media/image106.png"/><Relationship Id="rId3" Type="http://schemas.openxmlformats.org/officeDocument/2006/relationships/tags" Target="../tags/tag7.xml"/><Relationship Id="rId7" Type="http://schemas.openxmlformats.org/officeDocument/2006/relationships/notesSlide" Target="../notesSlides/notesSlide63.xml"/><Relationship Id="rId12" Type="http://schemas.openxmlformats.org/officeDocument/2006/relationships/image" Target="../media/image105.jpeg"/><Relationship Id="rId2" Type="http://schemas.openxmlformats.org/officeDocument/2006/relationships/tags" Target="../tags/tag6.xml"/><Relationship Id="rId16" Type="http://schemas.openxmlformats.org/officeDocument/2006/relationships/image" Target="../media/image109.jpeg"/><Relationship Id="rId1" Type="http://schemas.openxmlformats.org/officeDocument/2006/relationships/tags" Target="../tags/tag5.xml"/><Relationship Id="rId6" Type="http://schemas.openxmlformats.org/officeDocument/2006/relationships/slideLayout" Target="../slideLayouts/slideLayout15.xml"/><Relationship Id="rId11" Type="http://schemas.openxmlformats.org/officeDocument/2006/relationships/image" Target="../media/image104.png"/><Relationship Id="rId5" Type="http://schemas.openxmlformats.org/officeDocument/2006/relationships/tags" Target="../tags/tag9.xml"/><Relationship Id="rId15" Type="http://schemas.openxmlformats.org/officeDocument/2006/relationships/image" Target="../media/image108.png"/><Relationship Id="rId10" Type="http://schemas.openxmlformats.org/officeDocument/2006/relationships/image" Target="../media/image103.png"/><Relationship Id="rId4" Type="http://schemas.openxmlformats.org/officeDocument/2006/relationships/tags" Target="../tags/tag8.xml"/><Relationship Id="rId9" Type="http://schemas.openxmlformats.org/officeDocument/2006/relationships/image" Target="../media/image102.emf"/><Relationship Id="rId14" Type="http://schemas.openxmlformats.org/officeDocument/2006/relationships/image" Target="../media/image107.png"/></Relationships>
</file>

<file path=ppt/slides/_rels/slide6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image" Target="../media/image113.jpeg"/><Relationship Id="rId4" Type="http://schemas.openxmlformats.org/officeDocument/2006/relationships/image" Target="../media/image112.png"/></Relationships>
</file>

<file path=ppt/slides/_rels/slide67.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67.xml"/><Relationship Id="rId1" Type="http://schemas.openxmlformats.org/officeDocument/2006/relationships/slideLayout" Target="../slideLayouts/slideLayout2.xml"/><Relationship Id="rId5" Type="http://schemas.openxmlformats.org/officeDocument/2006/relationships/image" Target="../media/image117.png"/><Relationship Id="rId4" Type="http://schemas.openxmlformats.org/officeDocument/2006/relationships/image" Target="../media/image116.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8.emf"/><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19.emf"/></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0629" y="3731102"/>
            <a:ext cx="9483331" cy="2892200"/>
          </a:xfrm>
        </p:spPr>
        <p:txBody>
          <a:bodyPr>
            <a:normAutofit/>
          </a:bodyPr>
          <a:lstStyle/>
          <a:p>
            <a:r>
              <a:rPr lang="en-ZA" sz="4800" dirty="0"/>
              <a:t>Biomedical </a:t>
            </a:r>
            <a:r>
              <a:rPr lang="en-ZA" sz="4800" dirty="0" smtClean="0"/>
              <a:t>Prevention: </a:t>
            </a:r>
            <a:r>
              <a:rPr lang="en-ZA" sz="4800" dirty="0"/>
              <a:t>Contrasting Implementation </a:t>
            </a:r>
            <a:r>
              <a:rPr lang="en-ZA" sz="4800" dirty="0" smtClean="0"/>
              <a:t>Challenges</a:t>
            </a:r>
          </a:p>
          <a:p>
            <a:r>
              <a:rPr lang="en-US" sz="1900" b="1" i="1" dirty="0" smtClean="0">
                <a:latin typeface="Helvetica"/>
                <a:cs typeface="Helvetica"/>
              </a:rPr>
              <a:t>Francois </a:t>
            </a:r>
            <a:r>
              <a:rPr lang="en-US" sz="1900" b="1" i="1" dirty="0">
                <a:latin typeface="Helvetica"/>
                <a:cs typeface="Helvetica"/>
              </a:rPr>
              <a:t>Venter</a:t>
            </a:r>
          </a:p>
          <a:p>
            <a:r>
              <a:rPr lang="en-US" sz="1900" b="1" dirty="0">
                <a:latin typeface="Helvetica"/>
                <a:cs typeface="Helvetica"/>
              </a:rPr>
              <a:t>Wits Reproductive Health &amp; HIV Research </a:t>
            </a:r>
            <a:r>
              <a:rPr lang="en-US" sz="1900" b="1" dirty="0" smtClean="0">
                <a:latin typeface="Helvetica"/>
                <a:cs typeface="Helvetica"/>
              </a:rPr>
              <a:t>Institute (RHI)</a:t>
            </a:r>
          </a:p>
          <a:p>
            <a:r>
              <a:rPr lang="en-US" sz="2000" dirty="0"/>
              <a:t>IAS Conference on HIV Pathogenesis, Treatment and Prevention </a:t>
            </a:r>
            <a:r>
              <a:rPr lang="en-US" sz="2000" dirty="0" smtClean="0"/>
              <a:t>2015</a:t>
            </a:r>
            <a:endParaRPr lang="en-ZA" sz="2000" dirty="0"/>
          </a:p>
          <a:p>
            <a:endParaRPr lang="en-US" sz="1900" b="1" dirty="0">
              <a:latin typeface="Helvetica"/>
              <a:cs typeface="Helvetica"/>
            </a:endParaRPr>
          </a:p>
          <a:p>
            <a:endParaRPr lang="en-US" sz="1900" dirty="0">
              <a:latin typeface="Helvetica"/>
              <a:cs typeface="Helvetica"/>
            </a:endParaRPr>
          </a:p>
          <a:p>
            <a:endParaRPr lang="en-ZA" dirty="0"/>
          </a:p>
        </p:txBody>
      </p:sp>
    </p:spTree>
    <p:extLst>
      <p:ext uri="{BB962C8B-B14F-4D97-AF65-F5344CB8AC3E}">
        <p14:creationId xmlns:p14="http://schemas.microsoft.com/office/powerpoint/2010/main" val="2755577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Observational studies followed…</a:t>
            </a:r>
            <a:endParaRPr lang="en-ZA" dirty="0"/>
          </a:p>
        </p:txBody>
      </p:sp>
      <p:sp>
        <p:nvSpPr>
          <p:cNvPr id="3" name="Content Placeholder 2"/>
          <p:cNvSpPr>
            <a:spLocks noGrp="1"/>
          </p:cNvSpPr>
          <p:nvPr>
            <p:ph idx="1"/>
          </p:nvPr>
        </p:nvSpPr>
        <p:spPr/>
        <p:txBody>
          <a:bodyPr/>
          <a:lstStyle/>
          <a:p>
            <a:endParaRPr lang="en-ZA" dirty="0"/>
          </a:p>
        </p:txBody>
      </p:sp>
    </p:spTree>
    <p:extLst>
      <p:ext uri="{BB962C8B-B14F-4D97-AF65-F5344CB8AC3E}">
        <p14:creationId xmlns:p14="http://schemas.microsoft.com/office/powerpoint/2010/main" val="1689202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5"/>
          <p:cNvPicPr>
            <a:picLocks noChangeAspect="1"/>
          </p:cNvPicPr>
          <p:nvPr/>
        </p:nvPicPr>
        <p:blipFill>
          <a:blip r:embed="rId3" cstate="print"/>
          <a:srcRect/>
          <a:stretch>
            <a:fillRect/>
          </a:stretch>
        </p:blipFill>
        <p:spPr bwMode="auto">
          <a:xfrm>
            <a:off x="361604" y="408362"/>
            <a:ext cx="5141421" cy="3856066"/>
          </a:xfrm>
          <a:prstGeom prst="rect">
            <a:avLst/>
          </a:prstGeom>
          <a:noFill/>
          <a:ln w="9525">
            <a:noFill/>
            <a:miter lim="800000"/>
            <a:headEnd/>
            <a:tailEnd/>
          </a:ln>
        </p:spPr>
      </p:pic>
      <p:sp>
        <p:nvSpPr>
          <p:cNvPr id="29698" name="Rectangle 3"/>
          <p:cNvSpPr>
            <a:spLocks noChangeArrowheads="1"/>
          </p:cNvSpPr>
          <p:nvPr/>
        </p:nvSpPr>
        <p:spPr bwMode="auto">
          <a:xfrm>
            <a:off x="4800600" y="971550"/>
            <a:ext cx="1714500" cy="400050"/>
          </a:xfrm>
          <a:prstGeom prst="rect">
            <a:avLst/>
          </a:prstGeom>
          <a:solidFill>
            <a:srgbClr val="FFFFFF"/>
          </a:solidFill>
          <a:ln w="9525">
            <a:solidFill>
              <a:srgbClr val="FFFFFF"/>
            </a:solidFill>
            <a:round/>
            <a:headEnd/>
            <a:tailEnd/>
          </a:ln>
        </p:spPr>
        <p:txBody>
          <a:bodyPr anchor="ctr"/>
          <a:lstStyle/>
          <a:p>
            <a:endParaRPr lang="fr-CA" sz="1350"/>
          </a:p>
        </p:txBody>
      </p:sp>
      <p:pic>
        <p:nvPicPr>
          <p:cNvPr id="4" name="Content Placeholder 3"/>
          <p:cNvPicPr>
            <a:picLocks noGrp="1" noChangeAspect="1"/>
          </p:cNvPicPr>
          <p:nvPr>
            <p:ph idx="1"/>
          </p:nvPr>
        </p:nvPicPr>
        <p:blipFill>
          <a:blip r:embed="rId4"/>
          <a:stretch>
            <a:fillRect/>
          </a:stretch>
        </p:blipFill>
        <p:spPr>
          <a:xfrm>
            <a:off x="3878261" y="3152603"/>
            <a:ext cx="4214224" cy="3104804"/>
          </a:xfrm>
          <a:prstGeom prst="rect">
            <a:avLst/>
          </a:prstGeom>
        </p:spPr>
      </p:pic>
    </p:spTree>
    <p:extLst>
      <p:ext uri="{BB962C8B-B14F-4D97-AF65-F5344CB8AC3E}">
        <p14:creationId xmlns:p14="http://schemas.microsoft.com/office/powerpoint/2010/main" val="139764022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4"/>
          <p:cNvSpPr>
            <a:spLocks noGrp="1"/>
          </p:cNvSpPr>
          <p:nvPr>
            <p:ph type="title"/>
          </p:nvPr>
        </p:nvSpPr>
        <p:spPr>
          <a:xfrm>
            <a:off x="5106438" y="319544"/>
            <a:ext cx="3829743" cy="1744265"/>
          </a:xfrm>
        </p:spPr>
        <p:txBody>
          <a:bodyPr>
            <a:normAutofit fontScale="90000"/>
          </a:bodyPr>
          <a:lstStyle/>
          <a:p>
            <a:pPr algn="ctr"/>
            <a:r>
              <a:rPr lang="en-US" b="0" dirty="0" smtClean="0">
                <a:ea typeface="ＭＳ Ｐゴシック" pitchFamily="34" charset="-128"/>
              </a:rPr>
              <a:t>Viral Load and New HIV Cases in San Francisco</a:t>
            </a:r>
          </a:p>
        </p:txBody>
      </p:sp>
      <p:sp>
        <p:nvSpPr>
          <p:cNvPr id="30722" name="TextBox 24"/>
          <p:cNvSpPr txBox="1">
            <a:spLocks noChangeArrowheads="1"/>
          </p:cNvSpPr>
          <p:nvPr/>
        </p:nvSpPr>
        <p:spPr bwMode="auto">
          <a:xfrm>
            <a:off x="112222" y="6142283"/>
            <a:ext cx="7144789" cy="415498"/>
          </a:xfrm>
          <a:prstGeom prst="rect">
            <a:avLst/>
          </a:prstGeom>
          <a:noFill/>
          <a:ln w="9525">
            <a:noFill/>
            <a:miter lim="800000"/>
            <a:headEnd/>
            <a:tailEnd/>
          </a:ln>
        </p:spPr>
        <p:txBody>
          <a:bodyPr wrap="square">
            <a:spAutoFit/>
          </a:bodyPr>
          <a:lstStyle/>
          <a:p>
            <a:r>
              <a:rPr lang="en-US" sz="1050" dirty="0"/>
              <a:t>Das M</a:t>
            </a:r>
            <a:r>
              <a:rPr lang="en-US" sz="1050" dirty="0" smtClean="0"/>
              <a:t>,, </a:t>
            </a:r>
            <a:r>
              <a:rPr lang="en-US" sz="1050" dirty="0"/>
              <a:t>et al. </a:t>
            </a:r>
            <a:r>
              <a:rPr lang="en-US" sz="1050" dirty="0" smtClean="0"/>
              <a:t>Decreases </a:t>
            </a:r>
            <a:r>
              <a:rPr lang="en-US" sz="1050" dirty="0"/>
              <a:t>in Community Viral Load Are Accompanied by Reductions in New HIV Infections in San Francisco. </a:t>
            </a:r>
            <a:r>
              <a:rPr lang="en-US" sz="1050" dirty="0" smtClean="0"/>
              <a:t> </a:t>
            </a:r>
            <a:r>
              <a:rPr lang="en-US" sz="1050" dirty="0" err="1" smtClean="0"/>
              <a:t>PLoS</a:t>
            </a:r>
            <a:r>
              <a:rPr lang="en-US" sz="1050" dirty="0" smtClean="0"/>
              <a:t> </a:t>
            </a:r>
            <a:r>
              <a:rPr lang="en-US" sz="1050" dirty="0"/>
              <a:t>ONE </a:t>
            </a:r>
            <a:r>
              <a:rPr lang="en-US" sz="1050" dirty="0" smtClean="0"/>
              <a:t>2010</a:t>
            </a:r>
            <a:endParaRPr lang="en-US" sz="1050" dirty="0">
              <a:cs typeface="Arial" pitchFamily="34" charset="0"/>
            </a:endParaRPr>
          </a:p>
        </p:txBody>
      </p:sp>
      <p:sp>
        <p:nvSpPr>
          <p:cNvPr id="123944" name="TextBox 39"/>
          <p:cNvSpPr txBox="1">
            <a:spLocks noChangeArrowheads="1"/>
          </p:cNvSpPr>
          <p:nvPr/>
        </p:nvSpPr>
        <p:spPr bwMode="auto">
          <a:xfrm>
            <a:off x="681579" y="3942235"/>
            <a:ext cx="2422458" cy="230832"/>
          </a:xfrm>
          <a:prstGeom prst="rect">
            <a:avLst/>
          </a:prstGeom>
          <a:noFill/>
          <a:ln w="9525">
            <a:noFill/>
            <a:miter lim="800000"/>
            <a:headEnd/>
            <a:tailEnd/>
          </a:ln>
        </p:spPr>
        <p:txBody>
          <a:bodyPr wrap="none">
            <a:spAutoFit/>
          </a:bodyPr>
          <a:lstStyle/>
          <a:p>
            <a:pPr>
              <a:defRPr/>
            </a:pPr>
            <a:r>
              <a:rPr lang="en-US" sz="900" dirty="0" err="1">
                <a:latin typeface="+mj-lt"/>
                <a:ea typeface="Arial" charset="0"/>
                <a:cs typeface="Arial" charset="0"/>
              </a:rPr>
              <a:t>n</a:t>
            </a:r>
            <a:r>
              <a:rPr lang="en-US" sz="900" dirty="0">
                <a:latin typeface="+mj-lt"/>
                <a:ea typeface="Arial" charset="0"/>
                <a:cs typeface="Arial" charset="0"/>
              </a:rPr>
              <a:t>=12,512 unduplicated HIV-positive individuals.</a:t>
            </a:r>
          </a:p>
        </p:txBody>
      </p:sp>
      <p:pic>
        <p:nvPicPr>
          <p:cNvPr id="30724" name="Picture 41"/>
          <p:cNvPicPr>
            <a:picLocks noChangeAspect="1"/>
          </p:cNvPicPr>
          <p:nvPr/>
        </p:nvPicPr>
        <p:blipFill>
          <a:blip r:embed="rId3" cstate="print"/>
          <a:srcRect/>
          <a:stretch>
            <a:fillRect/>
          </a:stretch>
        </p:blipFill>
        <p:spPr bwMode="auto">
          <a:xfrm>
            <a:off x="4676601" y="2708598"/>
            <a:ext cx="3815953" cy="2928938"/>
          </a:xfrm>
          <a:prstGeom prst="rect">
            <a:avLst/>
          </a:prstGeom>
          <a:noFill/>
          <a:ln w="9525">
            <a:noFill/>
            <a:miter lim="800000"/>
            <a:headEnd/>
            <a:tailEnd/>
          </a:ln>
        </p:spPr>
      </p:pic>
      <p:pic>
        <p:nvPicPr>
          <p:cNvPr id="30725" name="Picture 42"/>
          <p:cNvPicPr>
            <a:picLocks noChangeAspect="1"/>
          </p:cNvPicPr>
          <p:nvPr/>
        </p:nvPicPr>
        <p:blipFill>
          <a:blip r:embed="rId4" cstate="print"/>
          <a:srcRect/>
          <a:stretch>
            <a:fillRect/>
          </a:stretch>
        </p:blipFill>
        <p:spPr bwMode="auto">
          <a:xfrm>
            <a:off x="369916" y="1025909"/>
            <a:ext cx="3714750" cy="2715815"/>
          </a:xfrm>
          <a:prstGeom prst="rect">
            <a:avLst/>
          </a:prstGeom>
          <a:noFill/>
          <a:ln w="9525">
            <a:noFill/>
            <a:miter lim="800000"/>
            <a:headEnd/>
            <a:tailEnd/>
          </a:ln>
        </p:spPr>
      </p:pic>
    </p:spTree>
    <p:extLst>
      <p:ext uri="{BB962C8B-B14F-4D97-AF65-F5344CB8AC3E}">
        <p14:creationId xmlns:p14="http://schemas.microsoft.com/office/powerpoint/2010/main" val="2950052880"/>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144463"/>
            <a:ext cx="9144000" cy="1123950"/>
          </a:xfrm>
        </p:spPr>
        <p:txBody>
          <a:bodyPr>
            <a:normAutofit fontScale="90000"/>
          </a:bodyPr>
          <a:lstStyle/>
          <a:p>
            <a:r>
              <a:rPr lang="en-US" smtClean="0"/>
              <a:t>ART coverage significantly decreased individual risk, </a:t>
            </a:r>
            <a:r>
              <a:rPr lang="en-US" sz="2000" smtClean="0"/>
              <a:t>KwaZulu Natal, South Africa (2004-11)</a:t>
            </a:r>
          </a:p>
        </p:txBody>
      </p:sp>
      <p:pic>
        <p:nvPicPr>
          <p:cNvPr id="16387"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5300" y="1470025"/>
            <a:ext cx="2808288" cy="3986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3"/>
          <p:cNvSpPr txBox="1">
            <a:spLocks noChangeArrowheads="1"/>
          </p:cNvSpPr>
          <p:nvPr/>
        </p:nvSpPr>
        <p:spPr bwMode="auto">
          <a:xfrm>
            <a:off x="3492500" y="1470025"/>
            <a:ext cx="5013325" cy="312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10000"/>
              </a:spcBef>
              <a:buFontTx/>
              <a:buChar char="•"/>
            </a:pPr>
            <a:r>
              <a:rPr lang="en-GB" sz="2000" b="0" smtClean="0">
                <a:solidFill>
                  <a:srgbClr val="000000"/>
                </a:solidFill>
                <a:ea typeface="MS PGothic" pitchFamily="34" charset="-128"/>
                <a:cs typeface="Arial"/>
              </a:rPr>
              <a:t>Africa  Centre longitudinal surveillance cohort with community and individual data</a:t>
            </a:r>
          </a:p>
          <a:p>
            <a:pPr eaLnBrk="1" hangingPunct="1">
              <a:spcBef>
                <a:spcPct val="10000"/>
              </a:spcBef>
              <a:buFontTx/>
              <a:buChar char="•"/>
            </a:pPr>
            <a:r>
              <a:rPr lang="en-US" sz="2000" b="0" smtClean="0">
                <a:solidFill>
                  <a:srgbClr val="000000"/>
                </a:solidFill>
                <a:ea typeface="MS PGothic" pitchFamily="34" charset="-128"/>
                <a:cs typeface="Arial"/>
              </a:rPr>
              <a:t>Between 2004 and 2011, 1395 HIV seroconversions and over 53,042 person-years of observation (crude HIV incidence rate of 2.63 (95% C.I. 2.50 to 2.77) per 100 person-years </a:t>
            </a:r>
          </a:p>
          <a:p>
            <a:pPr eaLnBrk="1" hangingPunct="1">
              <a:spcBef>
                <a:spcPct val="10000"/>
              </a:spcBef>
              <a:buFontTx/>
              <a:buChar char="•"/>
            </a:pPr>
            <a:endParaRPr lang="en-GB" sz="3200" b="0" smtClean="0">
              <a:solidFill>
                <a:srgbClr val="000000"/>
              </a:solidFill>
              <a:ea typeface="MS PGothic" pitchFamily="34" charset="-128"/>
              <a:cs typeface="Arial"/>
            </a:endParaRPr>
          </a:p>
        </p:txBody>
      </p:sp>
      <p:sp>
        <p:nvSpPr>
          <p:cNvPr id="16389" name="Rectangle 1"/>
          <p:cNvSpPr>
            <a:spLocks noChangeArrowheads="1"/>
          </p:cNvSpPr>
          <p:nvPr/>
        </p:nvSpPr>
        <p:spPr bwMode="auto">
          <a:xfrm>
            <a:off x="323850" y="5456238"/>
            <a:ext cx="31496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0"/>
              </a:spcBef>
            </a:pPr>
            <a:r>
              <a:rPr lang="en-US" sz="1000" smtClean="0">
                <a:solidFill>
                  <a:srgbClr val="000000"/>
                </a:solidFill>
                <a:latin typeface="Calibri" pitchFamily="34" charset="0"/>
                <a:cs typeface="Arial"/>
              </a:rPr>
              <a:t>Maps showing the estimated percentage of HIV</a:t>
            </a:r>
            <a:r>
              <a:rPr lang="en-US" sz="1000" baseline="30000" smtClean="0">
                <a:solidFill>
                  <a:srgbClr val="000000"/>
                </a:solidFill>
                <a:latin typeface="Calibri" pitchFamily="34" charset="0"/>
                <a:cs typeface="Arial"/>
              </a:rPr>
              <a:t>+</a:t>
            </a:r>
            <a:r>
              <a:rPr lang="en-US" sz="1000" smtClean="0">
                <a:solidFill>
                  <a:srgbClr val="000000"/>
                </a:solidFill>
                <a:latin typeface="Calibri" pitchFamily="34" charset="0"/>
                <a:cs typeface="Arial"/>
              </a:rPr>
              <a:t> adults </a:t>
            </a:r>
          </a:p>
          <a:p>
            <a:pPr algn="ctr">
              <a:spcBef>
                <a:spcPct val="0"/>
              </a:spcBef>
            </a:pPr>
            <a:r>
              <a:rPr lang="en-US" sz="1000" smtClean="0">
                <a:solidFill>
                  <a:srgbClr val="000000"/>
                </a:solidFill>
                <a:latin typeface="Calibri" pitchFamily="34" charset="0"/>
                <a:cs typeface="Arial"/>
              </a:rPr>
              <a:t>(≥15 years of age) on ART across the Africa Centre’s </a:t>
            </a:r>
          </a:p>
          <a:p>
            <a:pPr algn="ctr">
              <a:spcBef>
                <a:spcPct val="0"/>
              </a:spcBef>
            </a:pPr>
            <a:r>
              <a:rPr lang="en-US" sz="1000" smtClean="0">
                <a:solidFill>
                  <a:srgbClr val="000000"/>
                </a:solidFill>
                <a:latin typeface="Calibri" pitchFamily="34" charset="0"/>
                <a:cs typeface="Arial"/>
              </a:rPr>
              <a:t>surveillance area (2004 to 2011)</a:t>
            </a:r>
            <a:endParaRPr lang="en-US" sz="1000" b="0" smtClean="0">
              <a:solidFill>
                <a:srgbClr val="000000"/>
              </a:solidFill>
              <a:latin typeface="Calibri" pitchFamily="34" charset="0"/>
              <a:cs typeface="Arial"/>
            </a:endParaRPr>
          </a:p>
        </p:txBody>
      </p:sp>
      <p:sp>
        <p:nvSpPr>
          <p:cNvPr id="7" name="Rounded Rectangle 6"/>
          <p:cNvSpPr/>
          <p:nvPr/>
        </p:nvSpPr>
        <p:spPr>
          <a:xfrm>
            <a:off x="3635375" y="4149725"/>
            <a:ext cx="5257800" cy="1582738"/>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10000"/>
              </a:spcBef>
              <a:defRPr/>
            </a:pPr>
            <a:r>
              <a:rPr lang="en-US" sz="2000" dirty="0">
                <a:solidFill>
                  <a:srgbClr val="000000"/>
                </a:solidFill>
              </a:rPr>
              <a:t>Every % point increase in ART coverage among all HIV+ adults in a community, was associated with a 1.7% decline in the hazard of HIV acquisition </a:t>
            </a:r>
            <a:r>
              <a:rPr lang="en-US" sz="2000" b="0" dirty="0">
                <a:solidFill>
                  <a:srgbClr val="000000"/>
                </a:solidFill>
              </a:rPr>
              <a:t>(</a:t>
            </a:r>
            <a:r>
              <a:rPr lang="en-US" sz="2000" b="0" i="1" dirty="0">
                <a:solidFill>
                  <a:srgbClr val="000000"/>
                </a:solidFill>
              </a:rPr>
              <a:t>p</a:t>
            </a:r>
            <a:r>
              <a:rPr lang="en-US" sz="2000" b="0" dirty="0">
                <a:solidFill>
                  <a:srgbClr val="000000"/>
                </a:solidFill>
              </a:rPr>
              <a:t> &lt;0.001)</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7" y="4867942"/>
            <a:ext cx="2978150" cy="1847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7666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9" name="Content Placeholder 3"/>
          <p:cNvGraphicFramePr>
            <a:graphicFrameLocks/>
          </p:cNvGraphicFramePr>
          <p:nvPr>
            <p:extLst>
              <p:ext uri="{D42A27DB-BD31-4B8C-83A1-F6EECF244321}">
                <p14:modId xmlns:p14="http://schemas.microsoft.com/office/powerpoint/2010/main" val="3510082473"/>
              </p:ext>
            </p:extLst>
          </p:nvPr>
        </p:nvGraphicFramePr>
        <p:xfrm>
          <a:off x="420688" y="2122603"/>
          <a:ext cx="7581900" cy="4995862"/>
        </p:xfrm>
        <a:graphic>
          <a:graphicData uri="http://schemas.openxmlformats.org/presentationml/2006/ole">
            <mc:AlternateContent xmlns:mc="http://schemas.openxmlformats.org/markup-compatibility/2006">
              <mc:Choice xmlns:v="urn:schemas-microsoft-com:vml" Requires="v">
                <p:oleObj spid="_x0000_s1250" r:id="rId4" imgW="5114121" imgH="4065696" progId="Excel.Sheet.8">
                  <p:embed/>
                </p:oleObj>
              </mc:Choice>
              <mc:Fallback>
                <p:oleObj r:id="rId4" imgW="5114121" imgH="4065696"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8" y="2122603"/>
                        <a:ext cx="75819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0" name="Title 1"/>
          <p:cNvSpPr>
            <a:spLocks noGrp="1"/>
          </p:cNvSpPr>
          <p:nvPr>
            <p:ph type="title"/>
          </p:nvPr>
        </p:nvSpPr>
        <p:spPr>
          <a:xfrm>
            <a:off x="304800" y="76200"/>
            <a:ext cx="8839200" cy="1143000"/>
          </a:xfrm>
        </p:spPr>
        <p:txBody>
          <a:bodyPr/>
          <a:lstStyle/>
          <a:p>
            <a:pPr eaLnBrk="1" hangingPunct="1"/>
            <a:r>
              <a:rPr lang="en-US" dirty="0" smtClean="0">
                <a:ea typeface="ＭＳ Ｐゴシック" pitchFamily="34" charset="-128"/>
              </a:rPr>
              <a:t>Is sex safe? HPTN 052</a:t>
            </a:r>
          </a:p>
        </p:txBody>
      </p:sp>
      <p:sp>
        <p:nvSpPr>
          <p:cNvPr id="12291" name="TextBox 16"/>
          <p:cNvSpPr txBox="1">
            <a:spLocks noChangeArrowheads="1"/>
          </p:cNvSpPr>
          <p:nvPr/>
        </p:nvSpPr>
        <p:spPr bwMode="auto">
          <a:xfrm>
            <a:off x="4738688" y="3354503"/>
            <a:ext cx="4198938" cy="1477328"/>
          </a:xfrm>
          <a:prstGeom prst="rect">
            <a:avLst/>
          </a:prstGeom>
          <a:noFill/>
          <a:ln w="57150">
            <a:solidFill>
              <a:srgbClr val="FF0000"/>
            </a:solidFill>
            <a:miter lim="800000"/>
            <a:headEnd/>
            <a:tailEnd/>
          </a:ln>
        </p:spPr>
        <p:txBody>
          <a:bodyPr>
            <a:spAutoFit/>
          </a:bodyPr>
          <a:lstStyle/>
          <a:p>
            <a:pPr lvl="1" algn="ctr">
              <a:spcAft>
                <a:spcPts val="600"/>
              </a:spcAft>
            </a:pPr>
            <a:endParaRPr lang="en-US" sz="2000" dirty="0">
              <a:cs typeface="Arial" pitchFamily="34" charset="0"/>
            </a:endParaRPr>
          </a:p>
          <a:p>
            <a:pPr lvl="1" algn="ctr">
              <a:spcAft>
                <a:spcPts val="600"/>
              </a:spcAft>
            </a:pPr>
            <a:r>
              <a:rPr lang="en-US" sz="2000" dirty="0">
                <a:cs typeface="Arial" pitchFamily="34" charset="0"/>
              </a:rPr>
              <a:t>HR = 0.37 or 96.3% reduction in transmission</a:t>
            </a:r>
          </a:p>
          <a:p>
            <a:pPr lvl="1" algn="ctr">
              <a:spcAft>
                <a:spcPts val="600"/>
              </a:spcAft>
            </a:pPr>
            <a:endParaRPr lang="en-US" sz="2000" dirty="0">
              <a:cs typeface="Arial" pitchFamily="34" charset="0"/>
            </a:endParaRPr>
          </a:p>
        </p:txBody>
      </p:sp>
      <p:sp>
        <p:nvSpPr>
          <p:cNvPr id="2" name="Rectangle 1"/>
          <p:cNvSpPr/>
          <p:nvPr/>
        </p:nvSpPr>
        <p:spPr>
          <a:xfrm>
            <a:off x="3054351" y="4559415"/>
            <a:ext cx="1133475" cy="368300"/>
          </a:xfrm>
          <a:prstGeom prst="rect">
            <a:avLst/>
          </a:prstGeom>
        </p:spPr>
        <p:txBody>
          <a:bodyPr wrap="none">
            <a:spAutoFit/>
          </a:bodyPr>
          <a:lstStyle/>
          <a:p>
            <a:pPr>
              <a:defRPr/>
            </a:pPr>
            <a:r>
              <a:rPr lang="en-US" dirty="0">
                <a:effectLst>
                  <a:outerShdw blurRad="50800" dist="38100" dir="2700000" algn="tl" rotWithShape="0">
                    <a:srgbClr val="000000">
                      <a:alpha val="43000"/>
                    </a:srgbClr>
                  </a:outerShdw>
                </a:effectLst>
                <a:latin typeface="Arial" charset="0"/>
                <a:ea typeface="ＭＳ Ｐゴシック" charset="0"/>
                <a:cs typeface="Arial" charset="0"/>
              </a:rPr>
              <a:t>Deferred </a:t>
            </a:r>
            <a:endParaRPr lang="en-US" dirty="0">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3" name="Rectangle 2"/>
          <p:cNvSpPr/>
          <p:nvPr/>
        </p:nvSpPr>
        <p:spPr>
          <a:xfrm>
            <a:off x="4760913" y="6070715"/>
            <a:ext cx="1327150" cy="368300"/>
          </a:xfrm>
          <a:prstGeom prst="rect">
            <a:avLst/>
          </a:prstGeom>
        </p:spPr>
        <p:txBody>
          <a:bodyPr wrap="none">
            <a:spAutoFit/>
          </a:bodyPr>
          <a:lstStyle/>
          <a:p>
            <a:pPr>
              <a:defRPr/>
            </a:pPr>
            <a:r>
              <a:rPr lang="en-US" dirty="0">
                <a:effectLst>
                  <a:outerShdw blurRad="50800" dist="38100" dir="2700000" algn="tl" rotWithShape="0">
                    <a:srgbClr val="000000">
                      <a:alpha val="43000"/>
                    </a:srgbClr>
                  </a:outerShdw>
                </a:effectLst>
                <a:latin typeface="Arial" charset="0"/>
                <a:ea typeface="ＭＳ Ｐゴシック" charset="0"/>
                <a:cs typeface="Arial" charset="0"/>
              </a:rPr>
              <a:t>Immediate </a:t>
            </a:r>
            <a:endParaRPr lang="en-US" dirty="0">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2295" name="TextBox 3"/>
          <p:cNvSpPr txBox="1">
            <a:spLocks noChangeArrowheads="1"/>
          </p:cNvSpPr>
          <p:nvPr/>
        </p:nvSpPr>
        <p:spPr bwMode="auto">
          <a:xfrm>
            <a:off x="179388" y="3841865"/>
            <a:ext cx="412750" cy="400050"/>
          </a:xfrm>
          <a:prstGeom prst="rect">
            <a:avLst/>
          </a:prstGeom>
          <a:noFill/>
          <a:ln w="9525">
            <a:noFill/>
            <a:miter lim="800000"/>
            <a:headEnd/>
            <a:tailEnd/>
          </a:ln>
        </p:spPr>
        <p:txBody>
          <a:bodyPr wrap="none">
            <a:spAutoFit/>
          </a:bodyPr>
          <a:lstStyle/>
          <a:p>
            <a:r>
              <a:rPr lang="en-US" sz="2000" b="0"/>
              <a:t>%</a:t>
            </a:r>
          </a:p>
        </p:txBody>
      </p:sp>
      <p:pic>
        <p:nvPicPr>
          <p:cNvPr id="8" name="Picture 4" descr="About HIV &amp; AIDS - How is HIV transmitt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6402140" y="1760653"/>
            <a:ext cx="1841748" cy="1153682"/>
          </a:xfrm>
          <a:prstGeom prst="rect">
            <a:avLst/>
          </a:prstGeom>
        </p:spPr>
      </p:pic>
    </p:spTree>
    <p:extLst>
      <p:ext uri="{BB962C8B-B14F-4D97-AF65-F5344CB8AC3E}">
        <p14:creationId xmlns:p14="http://schemas.microsoft.com/office/powerpoint/2010/main" val="3850404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89" name="Content Placeholder 3"/>
          <p:cNvGraphicFramePr>
            <a:graphicFrameLocks/>
          </p:cNvGraphicFramePr>
          <p:nvPr/>
        </p:nvGraphicFramePr>
        <p:xfrm>
          <a:off x="420688" y="2122603"/>
          <a:ext cx="7581900" cy="4995862"/>
        </p:xfrm>
        <a:graphic>
          <a:graphicData uri="http://schemas.openxmlformats.org/presentationml/2006/ole">
            <mc:AlternateContent xmlns:mc="http://schemas.openxmlformats.org/markup-compatibility/2006">
              <mc:Choice xmlns:v="urn:schemas-microsoft-com:vml" Requires="v">
                <p:oleObj spid="_x0000_s6222" r:id="rId4" imgW="5114121" imgH="4065696" progId="Excel.Sheet.8">
                  <p:embed/>
                </p:oleObj>
              </mc:Choice>
              <mc:Fallback>
                <p:oleObj r:id="rId4" imgW="5114121" imgH="4065696"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688" y="2122603"/>
                        <a:ext cx="7581900" cy="4995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0" name="Title 1"/>
          <p:cNvSpPr>
            <a:spLocks noGrp="1"/>
          </p:cNvSpPr>
          <p:nvPr>
            <p:ph type="title"/>
          </p:nvPr>
        </p:nvSpPr>
        <p:spPr>
          <a:xfrm>
            <a:off x="304800" y="76200"/>
            <a:ext cx="8839200" cy="1143000"/>
          </a:xfrm>
        </p:spPr>
        <p:txBody>
          <a:bodyPr/>
          <a:lstStyle/>
          <a:p>
            <a:pPr eaLnBrk="1" hangingPunct="1"/>
            <a:r>
              <a:rPr lang="en-US" dirty="0" smtClean="0">
                <a:ea typeface="ＭＳ Ｐゴシック" pitchFamily="34" charset="-128"/>
              </a:rPr>
              <a:t>Is sex safe? HPTN 052</a:t>
            </a:r>
          </a:p>
        </p:txBody>
      </p:sp>
      <p:sp>
        <p:nvSpPr>
          <p:cNvPr id="12291" name="TextBox 16"/>
          <p:cNvSpPr txBox="1">
            <a:spLocks noChangeArrowheads="1"/>
          </p:cNvSpPr>
          <p:nvPr/>
        </p:nvSpPr>
        <p:spPr bwMode="auto">
          <a:xfrm>
            <a:off x="4738688" y="3354503"/>
            <a:ext cx="4198938" cy="1477328"/>
          </a:xfrm>
          <a:prstGeom prst="rect">
            <a:avLst/>
          </a:prstGeom>
          <a:noFill/>
          <a:ln w="57150">
            <a:solidFill>
              <a:srgbClr val="FF0000"/>
            </a:solidFill>
            <a:miter lim="800000"/>
            <a:headEnd/>
            <a:tailEnd/>
          </a:ln>
        </p:spPr>
        <p:txBody>
          <a:bodyPr>
            <a:spAutoFit/>
          </a:bodyPr>
          <a:lstStyle/>
          <a:p>
            <a:pPr lvl="1" algn="ctr">
              <a:spcAft>
                <a:spcPts val="600"/>
              </a:spcAft>
            </a:pPr>
            <a:endParaRPr lang="en-US" sz="2000" dirty="0">
              <a:cs typeface="Arial" pitchFamily="34" charset="0"/>
            </a:endParaRPr>
          </a:p>
          <a:p>
            <a:pPr lvl="1" algn="ctr">
              <a:spcAft>
                <a:spcPts val="600"/>
              </a:spcAft>
            </a:pPr>
            <a:r>
              <a:rPr lang="en-US" sz="2000" dirty="0">
                <a:cs typeface="Arial" pitchFamily="34" charset="0"/>
              </a:rPr>
              <a:t>HR = 0.37 or 96.3% reduction in transmission</a:t>
            </a:r>
          </a:p>
          <a:p>
            <a:pPr lvl="1" algn="ctr">
              <a:spcAft>
                <a:spcPts val="600"/>
              </a:spcAft>
            </a:pPr>
            <a:endParaRPr lang="en-US" sz="2000" dirty="0">
              <a:cs typeface="Arial" pitchFamily="34" charset="0"/>
            </a:endParaRPr>
          </a:p>
        </p:txBody>
      </p:sp>
      <p:sp>
        <p:nvSpPr>
          <p:cNvPr id="2" name="Rectangle 1"/>
          <p:cNvSpPr/>
          <p:nvPr/>
        </p:nvSpPr>
        <p:spPr>
          <a:xfrm>
            <a:off x="3054351" y="4559415"/>
            <a:ext cx="1133475" cy="368300"/>
          </a:xfrm>
          <a:prstGeom prst="rect">
            <a:avLst/>
          </a:prstGeom>
        </p:spPr>
        <p:txBody>
          <a:bodyPr wrap="none">
            <a:spAutoFit/>
          </a:bodyPr>
          <a:lstStyle/>
          <a:p>
            <a:pPr>
              <a:defRPr/>
            </a:pPr>
            <a:r>
              <a:rPr lang="en-US" dirty="0">
                <a:effectLst>
                  <a:outerShdw blurRad="50800" dist="38100" dir="2700000" algn="tl" rotWithShape="0">
                    <a:srgbClr val="000000">
                      <a:alpha val="43000"/>
                    </a:srgbClr>
                  </a:outerShdw>
                </a:effectLst>
                <a:latin typeface="Arial" charset="0"/>
                <a:ea typeface="ＭＳ Ｐゴシック" charset="0"/>
                <a:cs typeface="Arial" charset="0"/>
              </a:rPr>
              <a:t>Deferred </a:t>
            </a:r>
            <a:endParaRPr lang="en-US" dirty="0">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3" name="Rectangle 2"/>
          <p:cNvSpPr/>
          <p:nvPr/>
        </p:nvSpPr>
        <p:spPr>
          <a:xfrm>
            <a:off x="4760913" y="6070715"/>
            <a:ext cx="1327150" cy="368300"/>
          </a:xfrm>
          <a:prstGeom prst="rect">
            <a:avLst/>
          </a:prstGeom>
        </p:spPr>
        <p:txBody>
          <a:bodyPr wrap="none">
            <a:spAutoFit/>
          </a:bodyPr>
          <a:lstStyle/>
          <a:p>
            <a:pPr>
              <a:defRPr/>
            </a:pPr>
            <a:r>
              <a:rPr lang="en-US" dirty="0">
                <a:effectLst>
                  <a:outerShdw blurRad="50800" dist="38100" dir="2700000" algn="tl" rotWithShape="0">
                    <a:srgbClr val="000000">
                      <a:alpha val="43000"/>
                    </a:srgbClr>
                  </a:outerShdw>
                </a:effectLst>
                <a:latin typeface="Arial" charset="0"/>
                <a:ea typeface="ＭＳ Ｐゴシック" charset="0"/>
                <a:cs typeface="Arial" charset="0"/>
              </a:rPr>
              <a:t>Immediate </a:t>
            </a:r>
            <a:endParaRPr lang="en-US" dirty="0">
              <a:effectLst>
                <a:outerShdw blurRad="50800" dist="38100" dir="2700000" algn="tl" rotWithShape="0">
                  <a:srgbClr val="000000">
                    <a:alpha val="43000"/>
                  </a:srgbClr>
                </a:outerShdw>
              </a:effectLst>
              <a:latin typeface="Arial" charset="0"/>
              <a:ea typeface="ＭＳ Ｐゴシック" charset="0"/>
              <a:cs typeface="ＭＳ Ｐゴシック" charset="0"/>
            </a:endParaRPr>
          </a:p>
        </p:txBody>
      </p:sp>
      <p:sp>
        <p:nvSpPr>
          <p:cNvPr id="12295" name="TextBox 3"/>
          <p:cNvSpPr txBox="1">
            <a:spLocks noChangeArrowheads="1"/>
          </p:cNvSpPr>
          <p:nvPr/>
        </p:nvSpPr>
        <p:spPr bwMode="auto">
          <a:xfrm>
            <a:off x="179388" y="3841865"/>
            <a:ext cx="412750" cy="400050"/>
          </a:xfrm>
          <a:prstGeom prst="rect">
            <a:avLst/>
          </a:prstGeom>
          <a:noFill/>
          <a:ln w="9525">
            <a:noFill/>
            <a:miter lim="800000"/>
            <a:headEnd/>
            <a:tailEnd/>
          </a:ln>
        </p:spPr>
        <p:txBody>
          <a:bodyPr wrap="none">
            <a:spAutoFit/>
          </a:bodyPr>
          <a:lstStyle/>
          <a:p>
            <a:r>
              <a:rPr lang="en-US" sz="2000" b="0"/>
              <a:t>%</a:t>
            </a:r>
          </a:p>
        </p:txBody>
      </p:sp>
      <p:pic>
        <p:nvPicPr>
          <p:cNvPr id="8" name="Picture 4" descr="About HIV &amp; AIDS - How is HIV transmitte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6402140" y="1760653"/>
            <a:ext cx="1841748" cy="1153682"/>
          </a:xfrm>
          <a:prstGeom prst="rect">
            <a:avLst/>
          </a:prstGeom>
        </p:spPr>
      </p:pic>
      <p:sp>
        <p:nvSpPr>
          <p:cNvPr id="5" name="TextBox 4"/>
          <p:cNvSpPr txBox="1"/>
          <p:nvPr/>
        </p:nvSpPr>
        <p:spPr>
          <a:xfrm>
            <a:off x="2104361" y="2687703"/>
            <a:ext cx="4214553" cy="2308324"/>
          </a:xfrm>
          <a:prstGeom prst="rect">
            <a:avLst/>
          </a:prstGeom>
          <a:solidFill>
            <a:schemeClr val="bg1"/>
          </a:solidFill>
          <a:ln w="76200">
            <a:solidFill>
              <a:schemeClr val="tx1"/>
            </a:solidFill>
          </a:ln>
        </p:spPr>
        <p:txBody>
          <a:bodyPr wrap="square" rtlCol="0">
            <a:spAutoFit/>
          </a:bodyPr>
          <a:lstStyle/>
          <a:p>
            <a:pPr algn="ctr"/>
            <a:endParaRPr lang="en-ZA" sz="3600" b="1" dirty="0" smtClean="0"/>
          </a:p>
          <a:p>
            <a:pPr algn="ctr"/>
            <a:r>
              <a:rPr lang="en-ZA" sz="3600" b="1" dirty="0" smtClean="0"/>
              <a:t>And confirmed in Partners study</a:t>
            </a:r>
          </a:p>
          <a:p>
            <a:pPr algn="ctr"/>
            <a:endParaRPr lang="en-ZA" sz="3600" b="1" dirty="0"/>
          </a:p>
        </p:txBody>
      </p:sp>
    </p:spTree>
    <p:extLst>
      <p:ext uri="{BB962C8B-B14F-4D97-AF65-F5344CB8AC3E}">
        <p14:creationId xmlns:p14="http://schemas.microsoft.com/office/powerpoint/2010/main" val="11515985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Thorn in T&amp;T side: Individual benefit</a:t>
            </a:r>
            <a:endParaRPr lang="en-ZA" dirty="0"/>
          </a:p>
        </p:txBody>
      </p:sp>
      <p:sp>
        <p:nvSpPr>
          <p:cNvPr id="3" name="Content Placeholder 2"/>
          <p:cNvSpPr>
            <a:spLocks noGrp="1"/>
          </p:cNvSpPr>
          <p:nvPr>
            <p:ph idx="1"/>
          </p:nvPr>
        </p:nvSpPr>
        <p:spPr/>
        <p:txBody>
          <a:bodyPr/>
          <a:lstStyle/>
          <a:p>
            <a:r>
              <a:rPr lang="en-ZA" dirty="0"/>
              <a:t>C</a:t>
            </a:r>
            <a:r>
              <a:rPr lang="en-ZA" dirty="0" smtClean="0"/>
              <a:t>onflicting observational studies</a:t>
            </a:r>
          </a:p>
          <a:p>
            <a:r>
              <a:rPr lang="en-ZA" dirty="0" smtClean="0"/>
              <a:t>052 not convincing re individual data</a:t>
            </a:r>
            <a:endParaRPr lang="en-ZA" dirty="0"/>
          </a:p>
        </p:txBody>
      </p:sp>
      <p:pic>
        <p:nvPicPr>
          <p:cNvPr id="4" name="Picture 3"/>
          <p:cNvPicPr>
            <a:picLocks noChangeAspect="1"/>
          </p:cNvPicPr>
          <p:nvPr/>
        </p:nvPicPr>
        <p:blipFill>
          <a:blip r:embed="rId3"/>
          <a:stretch>
            <a:fillRect/>
          </a:stretch>
        </p:blipFill>
        <p:spPr>
          <a:xfrm>
            <a:off x="1163781" y="3125818"/>
            <a:ext cx="5447979" cy="2441442"/>
          </a:xfrm>
          <a:prstGeom prst="rect">
            <a:avLst/>
          </a:prstGeom>
        </p:spPr>
      </p:pic>
      <p:pic>
        <p:nvPicPr>
          <p:cNvPr id="5" name="Picture 4"/>
          <p:cNvPicPr>
            <a:picLocks noChangeAspect="1"/>
          </p:cNvPicPr>
          <p:nvPr/>
        </p:nvPicPr>
        <p:blipFill>
          <a:blip r:embed="rId4"/>
          <a:stretch>
            <a:fillRect/>
          </a:stretch>
        </p:blipFill>
        <p:spPr>
          <a:xfrm>
            <a:off x="-150076" y="5106829"/>
            <a:ext cx="9444152" cy="1549400"/>
          </a:xfrm>
          <a:prstGeom prst="rect">
            <a:avLst/>
          </a:prstGeom>
        </p:spPr>
      </p:pic>
      <p:sp>
        <p:nvSpPr>
          <p:cNvPr id="7" name="Oval 6"/>
          <p:cNvSpPr/>
          <p:nvPr/>
        </p:nvSpPr>
        <p:spPr>
          <a:xfrm>
            <a:off x="457200" y="5178829"/>
            <a:ext cx="4995949" cy="947334"/>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004910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START and </a:t>
            </a:r>
            <a:r>
              <a:rPr lang="en-ZA" dirty="0" err="1" smtClean="0"/>
              <a:t>Temprano</a:t>
            </a:r>
            <a:r>
              <a:rPr lang="en-ZA" dirty="0" smtClean="0"/>
              <a:t> fixed this</a:t>
            </a:r>
            <a:endParaRPr lang="en-ZA" dirty="0"/>
          </a:p>
        </p:txBody>
      </p:sp>
      <p:pic>
        <p:nvPicPr>
          <p:cNvPr id="4" name="Content Placeholder 3"/>
          <p:cNvPicPr>
            <a:picLocks noGrp="1" noChangeAspect="1"/>
          </p:cNvPicPr>
          <p:nvPr>
            <p:ph idx="1"/>
          </p:nvPr>
        </p:nvPicPr>
        <p:blipFill>
          <a:blip r:embed="rId3"/>
          <a:stretch>
            <a:fillRect/>
          </a:stretch>
        </p:blipFill>
        <p:spPr>
          <a:xfrm>
            <a:off x="324196" y="1643462"/>
            <a:ext cx="6194895" cy="1714880"/>
          </a:xfrm>
          <a:prstGeom prst="rect">
            <a:avLst/>
          </a:prstGeom>
        </p:spPr>
      </p:pic>
      <p:pic>
        <p:nvPicPr>
          <p:cNvPr id="5" name="Picture 4"/>
          <p:cNvPicPr>
            <a:picLocks noChangeAspect="1"/>
          </p:cNvPicPr>
          <p:nvPr/>
        </p:nvPicPr>
        <p:blipFill>
          <a:blip r:embed="rId4"/>
          <a:stretch>
            <a:fillRect/>
          </a:stretch>
        </p:blipFill>
        <p:spPr>
          <a:xfrm>
            <a:off x="2294313" y="3584166"/>
            <a:ext cx="6755624" cy="1787167"/>
          </a:xfrm>
          <a:prstGeom prst="rect">
            <a:avLst/>
          </a:prstGeom>
        </p:spPr>
      </p:pic>
      <p:sp>
        <p:nvSpPr>
          <p:cNvPr id="7" name="TextBox 6"/>
          <p:cNvSpPr txBox="1"/>
          <p:nvPr/>
        </p:nvSpPr>
        <p:spPr>
          <a:xfrm>
            <a:off x="241069" y="5444836"/>
            <a:ext cx="3250276" cy="369332"/>
          </a:xfrm>
          <a:prstGeom prst="rect">
            <a:avLst/>
          </a:prstGeom>
          <a:noFill/>
        </p:spPr>
        <p:txBody>
          <a:bodyPr wrap="square" rtlCol="0">
            <a:spAutoFit/>
          </a:bodyPr>
          <a:lstStyle/>
          <a:p>
            <a:r>
              <a:rPr lang="en-ZA" dirty="0" smtClean="0"/>
              <a:t>Thanks: Simon Collins</a:t>
            </a:r>
            <a:endParaRPr lang="en-ZA" dirty="0"/>
          </a:p>
        </p:txBody>
      </p:sp>
      <p:sp>
        <p:nvSpPr>
          <p:cNvPr id="3" name="Oval 2"/>
          <p:cNvSpPr/>
          <p:nvPr/>
        </p:nvSpPr>
        <p:spPr>
          <a:xfrm>
            <a:off x="3906982" y="2218778"/>
            <a:ext cx="1180407" cy="71984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Oval 9"/>
          <p:cNvSpPr/>
          <p:nvPr/>
        </p:nvSpPr>
        <p:spPr>
          <a:xfrm>
            <a:off x="5928887" y="4485691"/>
            <a:ext cx="1180407" cy="71984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293589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START and </a:t>
            </a:r>
            <a:r>
              <a:rPr lang="en-ZA" dirty="0" err="1" smtClean="0"/>
              <a:t>Temprano</a:t>
            </a:r>
            <a:r>
              <a:rPr lang="en-ZA" dirty="0" smtClean="0"/>
              <a:t> fixed this</a:t>
            </a:r>
            <a:endParaRPr lang="en-ZA" dirty="0"/>
          </a:p>
        </p:txBody>
      </p:sp>
      <p:pic>
        <p:nvPicPr>
          <p:cNvPr id="4" name="Content Placeholder 3"/>
          <p:cNvPicPr>
            <a:picLocks noGrp="1" noChangeAspect="1"/>
          </p:cNvPicPr>
          <p:nvPr>
            <p:ph idx="1"/>
          </p:nvPr>
        </p:nvPicPr>
        <p:blipFill>
          <a:blip r:embed="rId3"/>
          <a:stretch>
            <a:fillRect/>
          </a:stretch>
        </p:blipFill>
        <p:spPr>
          <a:xfrm>
            <a:off x="324196" y="1643462"/>
            <a:ext cx="6194895" cy="1714880"/>
          </a:xfrm>
          <a:prstGeom prst="rect">
            <a:avLst/>
          </a:prstGeom>
        </p:spPr>
      </p:pic>
      <p:pic>
        <p:nvPicPr>
          <p:cNvPr id="5" name="Picture 4"/>
          <p:cNvPicPr>
            <a:picLocks noChangeAspect="1"/>
          </p:cNvPicPr>
          <p:nvPr/>
        </p:nvPicPr>
        <p:blipFill>
          <a:blip r:embed="rId4"/>
          <a:stretch>
            <a:fillRect/>
          </a:stretch>
        </p:blipFill>
        <p:spPr>
          <a:xfrm>
            <a:off x="2294313" y="3584166"/>
            <a:ext cx="6755624" cy="1787167"/>
          </a:xfrm>
          <a:prstGeom prst="rect">
            <a:avLst/>
          </a:prstGeom>
        </p:spPr>
      </p:pic>
      <p:sp>
        <p:nvSpPr>
          <p:cNvPr id="7" name="TextBox 6"/>
          <p:cNvSpPr txBox="1"/>
          <p:nvPr/>
        </p:nvSpPr>
        <p:spPr>
          <a:xfrm>
            <a:off x="241069" y="5444836"/>
            <a:ext cx="3250276" cy="369332"/>
          </a:xfrm>
          <a:prstGeom prst="rect">
            <a:avLst/>
          </a:prstGeom>
          <a:noFill/>
        </p:spPr>
        <p:txBody>
          <a:bodyPr wrap="square" rtlCol="0">
            <a:spAutoFit/>
          </a:bodyPr>
          <a:lstStyle/>
          <a:p>
            <a:r>
              <a:rPr lang="en-ZA" dirty="0" smtClean="0"/>
              <a:t>Thanks: Simon Collins</a:t>
            </a:r>
            <a:endParaRPr lang="en-ZA" dirty="0"/>
          </a:p>
        </p:txBody>
      </p:sp>
      <p:sp>
        <p:nvSpPr>
          <p:cNvPr id="10" name="Oval 9"/>
          <p:cNvSpPr/>
          <p:nvPr/>
        </p:nvSpPr>
        <p:spPr>
          <a:xfrm>
            <a:off x="5928887" y="4485691"/>
            <a:ext cx="1180407" cy="719847"/>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TextBox 8"/>
          <p:cNvSpPr txBox="1"/>
          <p:nvPr/>
        </p:nvSpPr>
        <p:spPr>
          <a:xfrm>
            <a:off x="694112" y="2620215"/>
            <a:ext cx="7606146" cy="1846659"/>
          </a:xfrm>
          <a:prstGeom prst="rect">
            <a:avLst/>
          </a:prstGeom>
          <a:solidFill>
            <a:schemeClr val="bg1"/>
          </a:solidFill>
          <a:ln w="38100">
            <a:solidFill>
              <a:schemeClr val="tx1"/>
            </a:solidFill>
          </a:ln>
        </p:spPr>
        <p:txBody>
          <a:bodyPr wrap="square" rtlCol="0">
            <a:spAutoFit/>
          </a:bodyPr>
          <a:lstStyle/>
          <a:p>
            <a:pPr algn="ctr"/>
            <a:endParaRPr lang="en-ZA" sz="2400" b="1" dirty="0" smtClean="0"/>
          </a:p>
          <a:p>
            <a:pPr algn="ctr"/>
            <a:r>
              <a:rPr lang="en-ZA" sz="2400" b="1" dirty="0" smtClean="0"/>
              <a:t>David Barr: “It’s easy to say that we always knew the answer… we would have a very different answer if we lived in the d4T or AZT era</a:t>
            </a:r>
            <a:r>
              <a:rPr lang="en-ZA" sz="2400" b="1" dirty="0" smtClean="0"/>
              <a:t>…”</a:t>
            </a:r>
          </a:p>
          <a:p>
            <a:pPr algn="ctr"/>
            <a:endParaRPr lang="en-ZA" b="1" dirty="0"/>
          </a:p>
        </p:txBody>
      </p:sp>
    </p:spTree>
    <p:extLst>
      <p:ext uri="{BB962C8B-B14F-4D97-AF65-F5344CB8AC3E}">
        <p14:creationId xmlns:p14="http://schemas.microsoft.com/office/powerpoint/2010/main" val="35447690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START and </a:t>
            </a:r>
            <a:r>
              <a:rPr lang="en-ZA" dirty="0" err="1" smtClean="0"/>
              <a:t>Temprano</a:t>
            </a:r>
            <a:r>
              <a:rPr lang="en-ZA" dirty="0" smtClean="0"/>
              <a:t> fixed this</a:t>
            </a:r>
            <a:endParaRPr lang="en-ZA" dirty="0"/>
          </a:p>
        </p:txBody>
      </p:sp>
      <p:pic>
        <p:nvPicPr>
          <p:cNvPr id="4" name="Content Placeholder 3"/>
          <p:cNvPicPr>
            <a:picLocks noGrp="1" noChangeAspect="1"/>
          </p:cNvPicPr>
          <p:nvPr>
            <p:ph idx="1"/>
          </p:nvPr>
        </p:nvPicPr>
        <p:blipFill>
          <a:blip r:embed="rId3"/>
          <a:stretch>
            <a:fillRect/>
          </a:stretch>
        </p:blipFill>
        <p:spPr>
          <a:xfrm>
            <a:off x="324196" y="1643462"/>
            <a:ext cx="6194895" cy="1714880"/>
          </a:xfrm>
          <a:prstGeom prst="rect">
            <a:avLst/>
          </a:prstGeom>
        </p:spPr>
      </p:pic>
      <p:pic>
        <p:nvPicPr>
          <p:cNvPr id="5" name="Picture 4"/>
          <p:cNvPicPr>
            <a:picLocks noChangeAspect="1"/>
          </p:cNvPicPr>
          <p:nvPr/>
        </p:nvPicPr>
        <p:blipFill>
          <a:blip r:embed="rId4"/>
          <a:stretch>
            <a:fillRect/>
          </a:stretch>
        </p:blipFill>
        <p:spPr>
          <a:xfrm>
            <a:off x="2294313" y="3584166"/>
            <a:ext cx="6755624" cy="1787167"/>
          </a:xfrm>
          <a:prstGeom prst="rect">
            <a:avLst/>
          </a:prstGeom>
        </p:spPr>
      </p:pic>
      <p:sp>
        <p:nvSpPr>
          <p:cNvPr id="7" name="TextBox 6"/>
          <p:cNvSpPr txBox="1"/>
          <p:nvPr/>
        </p:nvSpPr>
        <p:spPr>
          <a:xfrm>
            <a:off x="212690" y="6319459"/>
            <a:ext cx="3250276" cy="369332"/>
          </a:xfrm>
          <a:prstGeom prst="rect">
            <a:avLst/>
          </a:prstGeom>
          <a:noFill/>
        </p:spPr>
        <p:txBody>
          <a:bodyPr wrap="square" rtlCol="0">
            <a:spAutoFit/>
          </a:bodyPr>
          <a:lstStyle/>
          <a:p>
            <a:r>
              <a:rPr lang="en-ZA" dirty="0" smtClean="0"/>
              <a:t>Thanks: Simon Collins</a:t>
            </a:r>
            <a:endParaRPr lang="en-ZA" dirty="0"/>
          </a:p>
        </p:txBody>
      </p:sp>
      <p:cxnSp>
        <p:nvCxnSpPr>
          <p:cNvPr id="9" name="Straight Arrow Connector 8"/>
          <p:cNvCxnSpPr/>
          <p:nvPr/>
        </p:nvCxnSpPr>
        <p:spPr>
          <a:xfrm>
            <a:off x="3844636" y="2602796"/>
            <a:ext cx="2599640" cy="1874953"/>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702769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“Test &amp; Treat / offer” vs other biological prevention</a:t>
            </a:r>
            <a:endParaRPr lang="en-ZA" dirty="0"/>
          </a:p>
        </p:txBody>
      </p:sp>
      <p:sp>
        <p:nvSpPr>
          <p:cNvPr id="3" name="Content Placeholder 2"/>
          <p:cNvSpPr>
            <a:spLocks noGrp="1"/>
          </p:cNvSpPr>
          <p:nvPr>
            <p:ph idx="1"/>
          </p:nvPr>
        </p:nvSpPr>
        <p:spPr>
          <a:xfrm>
            <a:off x="457200" y="1600200"/>
            <a:ext cx="8528858" cy="4525963"/>
          </a:xfrm>
        </p:spPr>
        <p:txBody>
          <a:bodyPr/>
          <a:lstStyle/>
          <a:p>
            <a:endParaRPr lang="en-ZA" dirty="0" smtClean="0"/>
          </a:p>
        </p:txBody>
      </p:sp>
      <p:sp>
        <p:nvSpPr>
          <p:cNvPr id="4" name="AutoShape 2" descr="Image result for boxers fight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7" name="Picture 2" descr="slide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51" y="2448965"/>
            <a:ext cx="3120270" cy="234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http://www.avert.org/media/content/infographics/infographic90x90x9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9032" y="2330334"/>
            <a:ext cx="4919196" cy="2399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36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Programmes are starting to improve</a:t>
            </a:r>
            <a:endParaRPr lang="en-ZA" dirty="0"/>
          </a:p>
        </p:txBody>
      </p:sp>
      <p:sp>
        <p:nvSpPr>
          <p:cNvPr id="3" name="Content Placeholder 2"/>
          <p:cNvSpPr>
            <a:spLocks noGrp="1"/>
          </p:cNvSpPr>
          <p:nvPr>
            <p:ph idx="1"/>
          </p:nvPr>
        </p:nvSpPr>
        <p:spPr/>
        <p:txBody>
          <a:bodyPr/>
          <a:lstStyle/>
          <a:p>
            <a:endParaRPr lang="en-ZA"/>
          </a:p>
        </p:txBody>
      </p:sp>
    </p:spTree>
    <p:extLst>
      <p:ext uri="{BB962C8B-B14F-4D97-AF65-F5344CB8AC3E}">
        <p14:creationId xmlns:p14="http://schemas.microsoft.com/office/powerpoint/2010/main" val="36917259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Changing disease severity over time</a:t>
            </a:r>
            <a:endParaRPr lang="en-ZA"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39552" y="1124744"/>
            <a:ext cx="7776864" cy="4536504"/>
          </a:xfrm>
          <a:prstGeom prst="rect">
            <a:avLst/>
          </a:prstGeom>
          <a:noFill/>
        </p:spPr>
      </p:pic>
      <p:sp>
        <p:nvSpPr>
          <p:cNvPr id="6" name="TextBox 5"/>
          <p:cNvSpPr txBox="1"/>
          <p:nvPr/>
        </p:nvSpPr>
        <p:spPr>
          <a:xfrm>
            <a:off x="1907704" y="6345951"/>
            <a:ext cx="6718240" cy="461665"/>
          </a:xfrm>
          <a:prstGeom prst="rect">
            <a:avLst/>
          </a:prstGeom>
          <a:noFill/>
        </p:spPr>
        <p:txBody>
          <a:bodyPr wrap="square" rtlCol="0">
            <a:spAutoFit/>
          </a:bodyPr>
          <a:lstStyle/>
          <a:p>
            <a:r>
              <a:rPr lang="en-ZA" sz="1200" i="1" dirty="0" smtClean="0"/>
              <a:t>Source: Consolidated </a:t>
            </a:r>
            <a:r>
              <a:rPr lang="en-ZA" sz="1200" i="1" dirty="0"/>
              <a:t>National report covering monthly and quarterly ART data to end March 2014</a:t>
            </a: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107504" y="6182112"/>
            <a:ext cx="1800200" cy="675888"/>
          </a:xfrm>
          <a:prstGeom prst="rect">
            <a:avLst/>
          </a:prstGeom>
        </p:spPr>
      </p:pic>
      <p:sp>
        <p:nvSpPr>
          <p:cNvPr id="3" name="TextBox 2"/>
          <p:cNvSpPr txBox="1"/>
          <p:nvPr/>
        </p:nvSpPr>
        <p:spPr>
          <a:xfrm>
            <a:off x="1986742" y="5893724"/>
            <a:ext cx="4505498" cy="369332"/>
          </a:xfrm>
          <a:prstGeom prst="rect">
            <a:avLst/>
          </a:prstGeom>
          <a:noFill/>
        </p:spPr>
        <p:txBody>
          <a:bodyPr wrap="square" rtlCol="0">
            <a:spAutoFit/>
          </a:bodyPr>
          <a:lstStyle/>
          <a:p>
            <a:r>
              <a:rPr lang="en-ZA" dirty="0" smtClean="0"/>
              <a:t>Thanks: Andrew Boulle</a:t>
            </a:r>
            <a:endParaRPr lang="en-ZA" dirty="0"/>
          </a:p>
        </p:txBody>
      </p:sp>
    </p:spTree>
    <p:extLst>
      <p:ext uri="{BB962C8B-B14F-4D97-AF65-F5344CB8AC3E}">
        <p14:creationId xmlns:p14="http://schemas.microsoft.com/office/powerpoint/2010/main" val="2441821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smtClean="0"/>
              <a:t>Life expectancy</a:t>
            </a:r>
            <a:endParaRPr lang="en-ZA" sz="3200"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352" y="1781175"/>
            <a:ext cx="8897885" cy="36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944128" y="6510761"/>
            <a:ext cx="3312368" cy="307777"/>
          </a:xfrm>
          <a:prstGeom prst="rect">
            <a:avLst/>
          </a:prstGeom>
          <a:noFill/>
        </p:spPr>
        <p:txBody>
          <a:bodyPr wrap="square" rtlCol="0">
            <a:spAutoFit/>
          </a:bodyPr>
          <a:lstStyle/>
          <a:p>
            <a:pPr algn="r"/>
            <a:r>
              <a:rPr lang="en-ZA" sz="1400" dirty="0" smtClean="0"/>
              <a:t>Johnson et al, </a:t>
            </a:r>
            <a:r>
              <a:rPr lang="en-ZA" sz="1400" dirty="0" err="1" smtClean="0"/>
              <a:t>PLoS</a:t>
            </a:r>
            <a:r>
              <a:rPr lang="en-ZA" sz="1400" dirty="0" smtClean="0"/>
              <a:t> Med 2013</a:t>
            </a:r>
            <a:endParaRPr lang="en-ZA" sz="1400" dirty="0"/>
          </a:p>
        </p:txBody>
      </p:sp>
      <p:sp>
        <p:nvSpPr>
          <p:cNvPr id="7" name="TextBox 6"/>
          <p:cNvSpPr txBox="1"/>
          <p:nvPr/>
        </p:nvSpPr>
        <p:spPr>
          <a:xfrm>
            <a:off x="467544" y="5517232"/>
            <a:ext cx="7675499" cy="646331"/>
          </a:xfrm>
          <a:prstGeom prst="rect">
            <a:avLst/>
          </a:prstGeom>
          <a:noFill/>
        </p:spPr>
        <p:txBody>
          <a:bodyPr wrap="none" rtlCol="0">
            <a:spAutoFit/>
          </a:bodyPr>
          <a:lstStyle/>
          <a:p>
            <a:r>
              <a:rPr lang="en-ZA" dirty="0" smtClean="0"/>
              <a:t>Near-normal expectancy for adults starting ART above 200 cells/µL;</a:t>
            </a:r>
          </a:p>
          <a:p>
            <a:r>
              <a:rPr lang="en-ZA" dirty="0" smtClean="0"/>
              <a:t>Currently updating this analysis</a:t>
            </a:r>
            <a:endParaRPr lang="en-ZA" dirty="0"/>
          </a:p>
        </p:txBody>
      </p:sp>
      <p:pic>
        <p:nvPicPr>
          <p:cNvPr id="8" name="Picture 7"/>
          <p:cNvPicPr>
            <a:picLocks noChangeAspect="1" noChangeArrowheads="1"/>
          </p:cNvPicPr>
          <p:nvPr/>
        </p:nvPicPr>
        <p:blipFill>
          <a:blip r:embed="rId4" cstate="print"/>
          <a:srcRect/>
          <a:stretch>
            <a:fillRect/>
          </a:stretch>
        </p:blipFill>
        <p:spPr bwMode="auto">
          <a:xfrm>
            <a:off x="457200" y="6337141"/>
            <a:ext cx="1489707" cy="347239"/>
          </a:xfrm>
          <a:prstGeom prst="rect">
            <a:avLst/>
          </a:prstGeom>
          <a:noFill/>
          <a:ln w="12700">
            <a:noFill/>
            <a:miter lim="800000"/>
            <a:headEnd/>
            <a:tailEnd/>
          </a:ln>
        </p:spPr>
      </p:pic>
    </p:spTree>
    <p:extLst>
      <p:ext uri="{BB962C8B-B14F-4D97-AF65-F5344CB8AC3E}">
        <p14:creationId xmlns:p14="http://schemas.microsoft.com/office/powerpoint/2010/main" val="23906795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88640"/>
            <a:ext cx="5616624" cy="646331"/>
          </a:xfrm>
          <a:prstGeom prst="rect">
            <a:avLst/>
          </a:prstGeom>
          <a:noFill/>
        </p:spPr>
        <p:txBody>
          <a:bodyPr wrap="square" rtlCol="0">
            <a:spAutoFit/>
          </a:bodyPr>
          <a:lstStyle/>
          <a:p>
            <a:r>
              <a:rPr lang="en-US" b="1" dirty="0" smtClean="0"/>
              <a:t>~4 YEAR LAG BETWEEN SCALE UP OF ART AND DECLINE IN MTB INCIDENCE</a:t>
            </a:r>
            <a:endParaRPr lang="en-GB" b="1" dirty="0"/>
          </a:p>
        </p:txBody>
      </p:sp>
      <p:grpSp>
        <p:nvGrpSpPr>
          <p:cNvPr id="27" name="Group 26"/>
          <p:cNvGrpSpPr/>
          <p:nvPr/>
        </p:nvGrpSpPr>
        <p:grpSpPr>
          <a:xfrm>
            <a:off x="457200" y="998984"/>
            <a:ext cx="8172400" cy="5504874"/>
            <a:chOff x="457200" y="998984"/>
            <a:chExt cx="8172400" cy="5504874"/>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998984"/>
              <a:ext cx="8172400" cy="4086200"/>
            </a:xfrm>
            <a:prstGeom prst="rect">
              <a:avLst/>
            </a:prstGeom>
          </p:spPr>
        </p:pic>
        <p:grpSp>
          <p:nvGrpSpPr>
            <p:cNvPr id="26" name="Group 25"/>
            <p:cNvGrpSpPr/>
            <p:nvPr/>
          </p:nvGrpSpPr>
          <p:grpSpPr>
            <a:xfrm>
              <a:off x="457200" y="5085184"/>
              <a:ext cx="8172400" cy="1418674"/>
              <a:chOff x="457200" y="5085184"/>
              <a:chExt cx="8172400" cy="1418674"/>
            </a:xfrm>
          </p:grpSpPr>
          <p:sp>
            <p:nvSpPr>
              <p:cNvPr id="5" name="TextBox 4"/>
              <p:cNvSpPr txBox="1"/>
              <p:nvPr/>
            </p:nvSpPr>
            <p:spPr>
              <a:xfrm>
                <a:off x="457200" y="5085184"/>
                <a:ext cx="8003232" cy="1200329"/>
              </a:xfrm>
              <a:prstGeom prst="rect">
                <a:avLst/>
              </a:prstGeom>
              <a:noFill/>
            </p:spPr>
            <p:txBody>
              <a:bodyPr wrap="square" rtlCol="0">
                <a:spAutoFit/>
              </a:bodyPr>
              <a:lstStyle/>
              <a:p>
                <a:pPr lvl="0" fontAlgn="base">
                  <a:spcBef>
                    <a:spcPct val="0"/>
                  </a:spcBef>
                  <a:spcAft>
                    <a:spcPct val="0"/>
                  </a:spcAft>
                </a:pPr>
                <a:r>
                  <a:rPr lang="en-US" sz="1400" b="1" dirty="0" smtClean="0">
                    <a:latin typeface="Times New Roman" pitchFamily="18" charset="0"/>
                    <a:ea typeface="Calibri" pitchFamily="34" charset="0"/>
                    <a:cs typeface="Times New Roman" pitchFamily="18" charset="0"/>
                  </a:rPr>
                  <a:t>Figure 1: Incidence </a:t>
                </a:r>
                <a:r>
                  <a:rPr lang="en-US" sz="1400" b="1" dirty="0">
                    <a:latin typeface="Times New Roman" pitchFamily="18" charset="0"/>
                    <a:ea typeface="Calibri" pitchFamily="34" charset="0"/>
                    <a:cs typeface="Times New Roman" pitchFamily="18" charset="0"/>
                  </a:rPr>
                  <a:t>of </a:t>
                </a:r>
                <a:r>
                  <a:rPr lang="en-US" sz="1400" b="1" dirty="0" smtClean="0">
                    <a:latin typeface="Times New Roman" pitchFamily="18" charset="0"/>
                    <a:ea typeface="Calibri" pitchFamily="34" charset="0"/>
                    <a:cs typeface="Times New Roman" pitchFamily="18" charset="0"/>
                  </a:rPr>
                  <a:t>microbiologically-confirmed </a:t>
                </a:r>
                <a:r>
                  <a:rPr lang="en-US" sz="1400" b="1" dirty="0">
                    <a:latin typeface="Times New Roman" pitchFamily="18" charset="0"/>
                    <a:ea typeface="Calibri" pitchFamily="34" charset="0"/>
                    <a:cs typeface="Times New Roman" pitchFamily="18" charset="0"/>
                  </a:rPr>
                  <a:t>pulmonary tuberculosis (per 100,000 population) and antiretroviral treatment coverage rates in HIV-infected individuals nationally in South Africa nationally and provincially from 2004 to </a:t>
                </a:r>
                <a:r>
                  <a:rPr lang="en-US" sz="1400" b="1" dirty="0" smtClean="0">
                    <a:latin typeface="Times New Roman" pitchFamily="18" charset="0"/>
                    <a:ea typeface="Calibri" pitchFamily="34" charset="0"/>
                    <a:cs typeface="Times New Roman" pitchFamily="18" charset="0"/>
                  </a:rPr>
                  <a:t>2012</a:t>
                </a:r>
                <a:endParaRPr lang="en-US" sz="800" dirty="0">
                  <a:latin typeface="Arial" pitchFamily="34" charset="0"/>
                  <a:cs typeface="Arial" pitchFamily="34" charset="0"/>
                </a:endParaRPr>
              </a:p>
              <a:p>
                <a:pPr lvl="0" algn="just" eaLnBrk="0" fontAlgn="base" hangingPunct="0">
                  <a:spcBef>
                    <a:spcPct val="0"/>
                  </a:spcBef>
                  <a:spcAft>
                    <a:spcPct val="0"/>
                  </a:spcAft>
                </a:pPr>
                <a:r>
                  <a:rPr lang="en-US" sz="1000" dirty="0">
                    <a:latin typeface="Times New Roman" pitchFamily="18" charset="0"/>
                    <a:ea typeface="Calibri" pitchFamily="34" charset="0"/>
                    <a:cs typeface="Times New Roman" pitchFamily="18" charset="0"/>
                  </a:rPr>
                  <a:t>The solid black line represents the estimated trend in PTB incidence per 100,000 population over the study period and the dotted black line the corresponding 95% confidence interval.  The overlaid dotted grey line is the ART coverage per 1000 HIV positive individuals based on data from the ASSA 2008 model</a:t>
                </a:r>
                <a:r>
                  <a:rPr lang="en-US" sz="1000" dirty="0" smtClean="0">
                    <a:latin typeface="Times New Roman" pitchFamily="18" charset="0"/>
                    <a:ea typeface="Calibri" pitchFamily="34" charset="0"/>
                    <a:cs typeface="Times New Roman" pitchFamily="18" charset="0"/>
                  </a:rPr>
                  <a:t>.</a:t>
                </a:r>
                <a:endParaRPr lang="en-US" sz="1000" dirty="0">
                  <a:latin typeface="Times New Roman" pitchFamily="18" charset="0"/>
                  <a:ea typeface="Calibri" pitchFamily="34" charset="0"/>
                  <a:cs typeface="Times New Roman" pitchFamily="18" charset="0"/>
                </a:endParaRPr>
              </a:p>
            </p:txBody>
          </p:sp>
          <p:sp>
            <p:nvSpPr>
              <p:cNvPr id="25" name="TextBox 24"/>
              <p:cNvSpPr txBox="1"/>
              <p:nvPr/>
            </p:nvSpPr>
            <p:spPr>
              <a:xfrm>
                <a:off x="1187624" y="6165304"/>
                <a:ext cx="7441976" cy="338554"/>
              </a:xfrm>
              <a:prstGeom prst="rect">
                <a:avLst/>
              </a:prstGeom>
              <a:noFill/>
            </p:spPr>
            <p:txBody>
              <a:bodyPr wrap="square" rtlCol="0">
                <a:spAutoFit/>
              </a:bodyPr>
              <a:lstStyle/>
              <a:p>
                <a:pPr algn="r"/>
                <a:r>
                  <a:rPr lang="en-US" sz="800" dirty="0" smtClean="0"/>
                  <a:t>Nanoo A, Izu A, Ismail, NA, Ihekweazu C, Abubakar I, Mametja D, Madhi SAM. 2015. Nationwide and regional decline in incidence of microbiologically-confirmed pulmonary tuberculosis in South Africa: a time series analysis from 2004 to 2012. The Lancet Infectious Diseases, In press</a:t>
                </a:r>
                <a:endParaRPr lang="en-GB" sz="800" dirty="0"/>
              </a:p>
            </p:txBody>
          </p:sp>
        </p:grpSp>
      </p:grpSp>
      <p:pic>
        <p:nvPicPr>
          <p:cNvPr id="9" name="Picture 8" descr="NICD 2013.jpg"/>
          <p:cNvPicPr>
            <a:picLocks noChangeAspect="1"/>
          </p:cNvPicPr>
          <p:nvPr/>
        </p:nvPicPr>
        <p:blipFill>
          <a:blip r:embed="rId4" cstate="print"/>
          <a:stretch>
            <a:fillRect/>
          </a:stretch>
        </p:blipFill>
        <p:spPr>
          <a:xfrm>
            <a:off x="233872" y="134752"/>
            <a:ext cx="2430000" cy="810000"/>
          </a:xfrm>
          <a:prstGeom prst="rect">
            <a:avLst/>
          </a:prstGeom>
        </p:spPr>
      </p:pic>
    </p:spTree>
    <p:extLst>
      <p:ext uri="{BB962C8B-B14F-4D97-AF65-F5344CB8AC3E}">
        <p14:creationId xmlns:p14="http://schemas.microsoft.com/office/powerpoint/2010/main" val="36947793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Huge expansion of T&amp;T projects</a:t>
            </a:r>
            <a:endParaRPr lang="en-ZA" dirty="0"/>
          </a:p>
        </p:txBody>
      </p:sp>
      <p:sp>
        <p:nvSpPr>
          <p:cNvPr id="3" name="Content Placeholder 2"/>
          <p:cNvSpPr>
            <a:spLocks noGrp="1"/>
          </p:cNvSpPr>
          <p:nvPr>
            <p:ph idx="1"/>
          </p:nvPr>
        </p:nvSpPr>
        <p:spPr/>
        <p:txBody>
          <a:bodyPr/>
          <a:lstStyle/>
          <a:p>
            <a:r>
              <a:rPr lang="en-ZA" dirty="0" smtClean="0"/>
              <a:t>MAXART (Swaziland)</a:t>
            </a:r>
          </a:p>
          <a:p>
            <a:r>
              <a:rPr lang="en-ZA" dirty="0" smtClean="0"/>
              <a:t>SEARCH (Kenya, Uganda)</a:t>
            </a:r>
          </a:p>
          <a:p>
            <a:r>
              <a:rPr lang="en-ZA" dirty="0" smtClean="0"/>
              <a:t>Africa Centre/ANRS (South Africa)</a:t>
            </a:r>
          </a:p>
          <a:p>
            <a:r>
              <a:rPr lang="en-ZA" dirty="0" smtClean="0"/>
              <a:t>POPART (Zambia, South Africa)</a:t>
            </a:r>
          </a:p>
          <a:p>
            <a:r>
              <a:rPr lang="en-ZA" dirty="0" smtClean="0"/>
              <a:t>HPTN 065 (USA)</a:t>
            </a:r>
          </a:p>
          <a:p>
            <a:r>
              <a:rPr lang="en-ZA" dirty="0" smtClean="0"/>
              <a:t>BCPP (Botswana)</a:t>
            </a:r>
          </a:p>
          <a:p>
            <a:endParaRPr lang="en-ZA" dirty="0"/>
          </a:p>
        </p:txBody>
      </p:sp>
      <p:pic>
        <p:nvPicPr>
          <p:cNvPr id="5" name="Picture 4"/>
          <p:cNvPicPr>
            <a:picLocks noChangeAspect="1"/>
          </p:cNvPicPr>
          <p:nvPr/>
        </p:nvPicPr>
        <p:blipFill>
          <a:blip r:embed="rId3"/>
          <a:stretch>
            <a:fillRect/>
          </a:stretch>
        </p:blipFill>
        <p:spPr>
          <a:xfrm>
            <a:off x="6486786" y="1272887"/>
            <a:ext cx="2200014" cy="1096819"/>
          </a:xfrm>
          <a:prstGeom prst="rect">
            <a:avLst/>
          </a:prstGeom>
        </p:spPr>
      </p:pic>
      <p:pic>
        <p:nvPicPr>
          <p:cNvPr id="7174" name="Picture 6" descr="http://www.lshtm.ac.uk/eph/ide/research/popart/popart_logo_270x12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5" y="4008813"/>
            <a:ext cx="25717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6718761" y="3035531"/>
            <a:ext cx="2057400" cy="876300"/>
          </a:xfrm>
          <a:prstGeom prst="rect">
            <a:avLst/>
          </a:prstGeom>
        </p:spPr>
      </p:pic>
    </p:spTree>
    <p:extLst>
      <p:ext uri="{BB962C8B-B14F-4D97-AF65-F5344CB8AC3E}">
        <p14:creationId xmlns:p14="http://schemas.microsoft.com/office/powerpoint/2010/main" val="545218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Huge expansion of T&amp;T projects</a:t>
            </a:r>
            <a:endParaRPr lang="en-ZA" dirty="0"/>
          </a:p>
        </p:txBody>
      </p:sp>
      <p:sp>
        <p:nvSpPr>
          <p:cNvPr id="3" name="Content Placeholder 2"/>
          <p:cNvSpPr>
            <a:spLocks noGrp="1"/>
          </p:cNvSpPr>
          <p:nvPr>
            <p:ph idx="1"/>
          </p:nvPr>
        </p:nvSpPr>
        <p:spPr/>
        <p:txBody>
          <a:bodyPr/>
          <a:lstStyle/>
          <a:p>
            <a:r>
              <a:rPr lang="en-ZA" dirty="0" smtClean="0"/>
              <a:t>MAXART (Swaziland)</a:t>
            </a:r>
          </a:p>
          <a:p>
            <a:r>
              <a:rPr lang="en-ZA" dirty="0" smtClean="0"/>
              <a:t>SEARCH (Kenya, Uganda)</a:t>
            </a:r>
          </a:p>
          <a:p>
            <a:r>
              <a:rPr lang="en-ZA" dirty="0" smtClean="0"/>
              <a:t>Africa Centre/ANRS (South Africa)</a:t>
            </a:r>
          </a:p>
          <a:p>
            <a:r>
              <a:rPr lang="en-ZA" dirty="0" smtClean="0"/>
              <a:t>POPART (Zambia, South Africa)</a:t>
            </a:r>
          </a:p>
          <a:p>
            <a:r>
              <a:rPr lang="en-ZA" dirty="0" smtClean="0"/>
              <a:t>HPTN 065 (USA)</a:t>
            </a:r>
          </a:p>
          <a:p>
            <a:r>
              <a:rPr lang="en-ZA" dirty="0" smtClean="0"/>
              <a:t>BCPP (Botswana)</a:t>
            </a:r>
          </a:p>
          <a:p>
            <a:endParaRPr lang="en-ZA" dirty="0"/>
          </a:p>
        </p:txBody>
      </p:sp>
      <p:sp>
        <p:nvSpPr>
          <p:cNvPr id="4" name="TextBox 3"/>
          <p:cNvSpPr txBox="1"/>
          <p:nvPr/>
        </p:nvSpPr>
        <p:spPr>
          <a:xfrm>
            <a:off x="145472" y="2502736"/>
            <a:ext cx="8853055" cy="1384995"/>
          </a:xfrm>
          <a:prstGeom prst="rect">
            <a:avLst/>
          </a:prstGeom>
          <a:solidFill>
            <a:schemeClr val="bg1"/>
          </a:solidFill>
          <a:ln w="57150">
            <a:solidFill>
              <a:schemeClr val="tx1"/>
            </a:solidFill>
          </a:ln>
        </p:spPr>
        <p:txBody>
          <a:bodyPr wrap="square" rtlCol="0">
            <a:spAutoFit/>
          </a:bodyPr>
          <a:lstStyle/>
          <a:p>
            <a:endParaRPr lang="en-ZA" sz="2800" b="1" dirty="0" smtClean="0"/>
          </a:p>
          <a:p>
            <a:r>
              <a:rPr lang="en-ZA" sz="2800" b="1" dirty="0" smtClean="0"/>
              <a:t>“That’s over a million participants!”- Tim Maestro, FHI 360 </a:t>
            </a:r>
          </a:p>
          <a:p>
            <a:endParaRPr lang="en-ZA" sz="2800" b="1" dirty="0"/>
          </a:p>
        </p:txBody>
      </p:sp>
      <p:pic>
        <p:nvPicPr>
          <p:cNvPr id="5" name="Picture 4"/>
          <p:cNvPicPr>
            <a:picLocks noChangeAspect="1"/>
          </p:cNvPicPr>
          <p:nvPr/>
        </p:nvPicPr>
        <p:blipFill>
          <a:blip r:embed="rId3"/>
          <a:stretch>
            <a:fillRect/>
          </a:stretch>
        </p:blipFill>
        <p:spPr>
          <a:xfrm>
            <a:off x="6486786" y="1272887"/>
            <a:ext cx="2200014" cy="1096819"/>
          </a:xfrm>
          <a:prstGeom prst="rect">
            <a:avLst/>
          </a:prstGeom>
        </p:spPr>
      </p:pic>
      <p:pic>
        <p:nvPicPr>
          <p:cNvPr id="7174" name="Picture 6" descr="http://www.lshtm.ac.uk/eph/ide/research/popart/popart_logo_270x126.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5" y="4008813"/>
            <a:ext cx="2571750" cy="12001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5"/>
          <a:stretch>
            <a:fillRect/>
          </a:stretch>
        </p:blipFill>
        <p:spPr>
          <a:xfrm>
            <a:off x="5458086" y="5653924"/>
            <a:ext cx="2057400" cy="876300"/>
          </a:xfrm>
          <a:prstGeom prst="rect">
            <a:avLst/>
          </a:prstGeom>
        </p:spPr>
      </p:pic>
    </p:spTree>
    <p:extLst>
      <p:ext uri="{BB962C8B-B14F-4D97-AF65-F5344CB8AC3E}">
        <p14:creationId xmlns:p14="http://schemas.microsoft.com/office/powerpoint/2010/main" val="40467654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 problem solved.</a:t>
            </a:r>
            <a:endParaRPr lang="en-ZA" dirty="0"/>
          </a:p>
        </p:txBody>
      </p:sp>
    </p:spTree>
    <p:extLst>
      <p:ext uri="{BB962C8B-B14F-4D97-AF65-F5344CB8AC3E}">
        <p14:creationId xmlns:p14="http://schemas.microsoft.com/office/powerpoint/2010/main" val="22576924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 what do we have in the bag?</a:t>
            </a:r>
            <a:endParaRPr lang="en-ZA" dirty="0"/>
          </a:p>
        </p:txBody>
      </p:sp>
      <p:sp>
        <p:nvSpPr>
          <p:cNvPr id="3" name="Content Placeholder 2"/>
          <p:cNvSpPr>
            <a:spLocks noGrp="1"/>
          </p:cNvSpPr>
          <p:nvPr>
            <p:ph idx="1"/>
          </p:nvPr>
        </p:nvSpPr>
        <p:spPr/>
        <p:txBody>
          <a:bodyPr>
            <a:normAutofit fontScale="92500" lnSpcReduction="20000"/>
          </a:bodyPr>
          <a:lstStyle/>
          <a:p>
            <a:r>
              <a:rPr lang="en-ZA" dirty="0" smtClean="0"/>
              <a:t>T&amp;T</a:t>
            </a:r>
          </a:p>
          <a:p>
            <a:r>
              <a:rPr lang="en-ZA" dirty="0" smtClean="0"/>
              <a:t>Post Exposure Prophylaxis  (PEP)</a:t>
            </a:r>
          </a:p>
          <a:p>
            <a:r>
              <a:rPr lang="en-ZA" b="1" dirty="0" smtClean="0"/>
              <a:t>Pre-exposure prophylaxis </a:t>
            </a:r>
            <a:r>
              <a:rPr lang="en-ZA" b="1" dirty="0"/>
              <a:t>(</a:t>
            </a:r>
            <a:r>
              <a:rPr lang="en-ZA" b="1" dirty="0" err="1" smtClean="0"/>
              <a:t>PrEP</a:t>
            </a:r>
            <a:r>
              <a:rPr lang="en-ZA" b="1" dirty="0" smtClean="0"/>
              <a:t>)</a:t>
            </a:r>
          </a:p>
          <a:p>
            <a:r>
              <a:rPr lang="en-ZA" b="1" dirty="0" smtClean="0"/>
              <a:t>Male circumcision</a:t>
            </a:r>
          </a:p>
          <a:p>
            <a:r>
              <a:rPr lang="en-ZA" dirty="0" smtClean="0"/>
              <a:t>Condoms</a:t>
            </a:r>
          </a:p>
          <a:p>
            <a:r>
              <a:rPr lang="en-ZA" dirty="0" smtClean="0"/>
              <a:t>Needle exchange</a:t>
            </a:r>
          </a:p>
          <a:p>
            <a:r>
              <a:rPr lang="en-ZA" dirty="0" smtClean="0"/>
              <a:t>(New microbicides)</a:t>
            </a:r>
          </a:p>
          <a:p>
            <a:r>
              <a:rPr lang="en-ZA" dirty="0" smtClean="0"/>
              <a:t>(Vaccines)</a:t>
            </a:r>
          </a:p>
          <a:p>
            <a:r>
              <a:rPr lang="en-ZA" b="1" dirty="0" smtClean="0"/>
              <a:t>(behavioural change)</a:t>
            </a:r>
            <a:endParaRPr lang="en-ZA" b="1"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719" y="3096492"/>
            <a:ext cx="1710457" cy="2564476"/>
          </a:xfrm>
          <a:prstGeom prst="rect">
            <a:avLst/>
          </a:prstGeom>
        </p:spPr>
      </p:pic>
    </p:spTree>
    <p:extLst>
      <p:ext uri="{BB962C8B-B14F-4D97-AF65-F5344CB8AC3E}">
        <p14:creationId xmlns:p14="http://schemas.microsoft.com/office/powerpoint/2010/main" val="2671895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NB: Usually exist in context of care</a:t>
            </a:r>
            <a:endParaRPr lang="en-ZA" dirty="0"/>
          </a:p>
        </p:txBody>
      </p:sp>
      <p:sp>
        <p:nvSpPr>
          <p:cNvPr id="3" name="Content Placeholder 2"/>
          <p:cNvSpPr>
            <a:spLocks noGrp="1"/>
          </p:cNvSpPr>
          <p:nvPr>
            <p:ph idx="1"/>
          </p:nvPr>
        </p:nvSpPr>
        <p:spPr/>
        <p:txBody>
          <a:bodyPr/>
          <a:lstStyle/>
          <a:p>
            <a:endParaRPr lang="en-ZA" dirty="0" smtClean="0"/>
          </a:p>
          <a:p>
            <a:r>
              <a:rPr lang="en-ZA" dirty="0" err="1" smtClean="0"/>
              <a:t>PrEP</a:t>
            </a:r>
            <a:r>
              <a:rPr lang="en-ZA" dirty="0" smtClean="0"/>
              <a:t>, vaccines, microbicide ring…</a:t>
            </a:r>
          </a:p>
          <a:p>
            <a:r>
              <a:rPr lang="en-ZA" dirty="0" smtClean="0"/>
              <a:t>Cost</a:t>
            </a:r>
          </a:p>
          <a:p>
            <a:r>
              <a:rPr lang="en-ZA" dirty="0" smtClean="0"/>
              <a:t>Inconvenience</a:t>
            </a:r>
          </a:p>
          <a:p>
            <a:r>
              <a:rPr lang="en-ZA" dirty="0" smtClean="0"/>
              <a:t>Side effects</a:t>
            </a:r>
            <a:endParaRPr lang="en-ZA" dirty="0" smtClean="0"/>
          </a:p>
          <a:p>
            <a:r>
              <a:rPr lang="en-ZA" dirty="0" smtClean="0"/>
              <a:t>Stigma</a:t>
            </a:r>
            <a:endParaRPr lang="en-ZA" dirty="0"/>
          </a:p>
        </p:txBody>
      </p:sp>
    </p:spTree>
    <p:extLst>
      <p:ext uri="{BB962C8B-B14F-4D97-AF65-F5344CB8AC3E}">
        <p14:creationId xmlns:p14="http://schemas.microsoft.com/office/powerpoint/2010/main" val="10844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PrEP</a:t>
            </a:r>
            <a:endParaRPr lang="en-ZA" dirty="0"/>
          </a:p>
        </p:txBody>
      </p:sp>
      <p:sp>
        <p:nvSpPr>
          <p:cNvPr id="3" name="Content Placeholder 2"/>
          <p:cNvSpPr>
            <a:spLocks noGrp="1"/>
          </p:cNvSpPr>
          <p:nvPr>
            <p:ph idx="1"/>
          </p:nvPr>
        </p:nvSpPr>
        <p:spPr/>
        <p:txBody>
          <a:bodyPr/>
          <a:lstStyle/>
          <a:p>
            <a:endParaRPr lang="en-ZA" dirty="0"/>
          </a:p>
        </p:txBody>
      </p:sp>
      <p:pic>
        <p:nvPicPr>
          <p:cNvPr id="4" name="Picture 3"/>
          <p:cNvPicPr>
            <a:picLocks noChangeAspect="1"/>
          </p:cNvPicPr>
          <p:nvPr/>
        </p:nvPicPr>
        <p:blipFill>
          <a:blip r:embed="rId3"/>
          <a:stretch>
            <a:fillRect/>
          </a:stretch>
        </p:blipFill>
        <p:spPr>
          <a:xfrm>
            <a:off x="7697586" y="274638"/>
            <a:ext cx="811502" cy="1055472"/>
          </a:xfrm>
          <a:prstGeom prst="rect">
            <a:avLst/>
          </a:prstGeom>
        </p:spPr>
      </p:pic>
    </p:spTree>
    <p:extLst>
      <p:ext uri="{BB962C8B-B14F-4D97-AF65-F5344CB8AC3E}">
        <p14:creationId xmlns:p14="http://schemas.microsoft.com/office/powerpoint/2010/main" val="980497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Acknowledgements</a:t>
            </a:r>
            <a:endParaRPr lang="en-ZA" dirty="0"/>
          </a:p>
        </p:txBody>
      </p:sp>
      <p:sp>
        <p:nvSpPr>
          <p:cNvPr id="3" name="Content Placeholder 2"/>
          <p:cNvSpPr>
            <a:spLocks noGrp="1"/>
          </p:cNvSpPr>
          <p:nvPr>
            <p:ph idx="1"/>
          </p:nvPr>
        </p:nvSpPr>
        <p:spPr>
          <a:xfrm>
            <a:off x="457200" y="1600200"/>
            <a:ext cx="8229600" cy="4783975"/>
          </a:xfrm>
        </p:spPr>
        <p:txBody>
          <a:bodyPr>
            <a:normAutofit fontScale="40000" lnSpcReduction="20000"/>
          </a:bodyPr>
          <a:lstStyle/>
          <a:p>
            <a:r>
              <a:rPr lang="en-ZA" dirty="0" smtClean="0"/>
              <a:t>RHI: Helen Rees, Eugene Sickle, Michelle Moorhouse, Sinead </a:t>
            </a:r>
            <a:r>
              <a:rPr lang="en-ZA" dirty="0" smtClean="0"/>
              <a:t>Delaney-</a:t>
            </a:r>
            <a:r>
              <a:rPr lang="en-ZA" dirty="0" err="1" smtClean="0"/>
              <a:t>Moretlwe</a:t>
            </a:r>
            <a:r>
              <a:rPr lang="en-ZA" dirty="0" smtClean="0"/>
              <a:t>, Vivian Black, Brian Williams, Robyn </a:t>
            </a:r>
            <a:r>
              <a:rPr lang="en-ZA" dirty="0" err="1" smtClean="0"/>
              <a:t>Eackle</a:t>
            </a:r>
            <a:r>
              <a:rPr lang="en-ZA" dirty="0" smtClean="0"/>
              <a:t>, Mohammed Majam, Maria Sibanyoni</a:t>
            </a:r>
          </a:p>
          <a:p>
            <a:r>
              <a:rPr lang="en-ZA" dirty="0" err="1" smtClean="0"/>
              <a:t>DoH</a:t>
            </a:r>
            <a:r>
              <a:rPr lang="en-ZA" dirty="0" smtClean="0"/>
              <a:t>: Yogan Pillay, Aaron </a:t>
            </a:r>
            <a:r>
              <a:rPr lang="en-ZA" dirty="0" err="1" smtClean="0"/>
              <a:t>Motsoaledi</a:t>
            </a:r>
            <a:r>
              <a:rPr lang="en-ZA" dirty="0" smtClean="0"/>
              <a:t>, Precious </a:t>
            </a:r>
            <a:r>
              <a:rPr lang="en-ZA" dirty="0" err="1" smtClean="0"/>
              <a:t>Matsotso</a:t>
            </a:r>
            <a:r>
              <a:rPr lang="en-ZA" dirty="0" smtClean="0"/>
              <a:t>, Zuki Panini</a:t>
            </a:r>
          </a:p>
          <a:p>
            <a:r>
              <a:rPr lang="en-ZA" dirty="0" smtClean="0"/>
              <a:t>WHO: Marco Vitoria, Rachel Baggaley, Cheryl </a:t>
            </a:r>
            <a:r>
              <a:rPr lang="en-ZA" dirty="0" smtClean="0"/>
              <a:t>Johnson</a:t>
            </a:r>
          </a:p>
          <a:p>
            <a:r>
              <a:rPr lang="en-ZA" dirty="0" smtClean="0"/>
              <a:t>University </a:t>
            </a:r>
            <a:r>
              <a:rPr lang="en-ZA" dirty="0" smtClean="0"/>
              <a:t>Liverpool: Andrew Hill</a:t>
            </a:r>
          </a:p>
          <a:p>
            <a:r>
              <a:rPr lang="en-ZA" dirty="0" smtClean="0"/>
              <a:t>AVAC: Mitchel Warren</a:t>
            </a:r>
          </a:p>
          <a:p>
            <a:r>
              <a:rPr lang="en-ZA" dirty="0" smtClean="0"/>
              <a:t>UCT: Andrew Boulle (UCT), Lee Johnson (UCT), Gary Maartens (UCT)</a:t>
            </a:r>
          </a:p>
          <a:p>
            <a:r>
              <a:rPr lang="en-ZA" dirty="0" smtClean="0"/>
              <a:t>i-Base: Polly </a:t>
            </a:r>
            <a:r>
              <a:rPr lang="en-ZA" dirty="0" err="1" smtClean="0"/>
              <a:t>Claydon</a:t>
            </a:r>
            <a:r>
              <a:rPr lang="en-ZA" dirty="0" smtClean="0"/>
              <a:t>, Simon Collins</a:t>
            </a:r>
          </a:p>
          <a:p>
            <a:r>
              <a:rPr lang="en-ZA" dirty="0" smtClean="0"/>
              <a:t>University British Columbia: Julio Montaner</a:t>
            </a:r>
          </a:p>
          <a:p>
            <a:r>
              <a:rPr lang="en-ZA" dirty="0"/>
              <a:t>NHLS: Wendy Stevens, Lesley Scott, Lynsey Stewart</a:t>
            </a:r>
          </a:p>
          <a:p>
            <a:r>
              <a:rPr lang="en-ZA" dirty="0" smtClean="0"/>
              <a:t>Whitman College :Jennifer Cohen </a:t>
            </a:r>
            <a:endParaRPr lang="en-ZA" dirty="0"/>
          </a:p>
          <a:p>
            <a:r>
              <a:rPr lang="en-ZA" dirty="0" smtClean="0"/>
              <a:t>MSF: Tom Ellman, Jen Cohn, Bella Hwang</a:t>
            </a:r>
          </a:p>
          <a:p>
            <a:r>
              <a:rPr lang="en-ZA" dirty="0" err="1" smtClean="0"/>
              <a:t>Gorundup</a:t>
            </a:r>
            <a:r>
              <a:rPr lang="en-ZA" dirty="0" smtClean="0"/>
              <a:t>/TAC: Nathan Geffen, Vuyiseka Dubula</a:t>
            </a:r>
          </a:p>
          <a:p>
            <a:r>
              <a:rPr lang="en-ZA" dirty="0"/>
              <a:t>SAHCS: Lauren Jankelowitz, Francesca Conradie</a:t>
            </a:r>
          </a:p>
          <a:p>
            <a:r>
              <a:rPr lang="en-ZA" dirty="0" smtClean="0"/>
              <a:t>HE</a:t>
            </a:r>
            <a:r>
              <a:rPr lang="en-ZA" baseline="30000" dirty="0" smtClean="0"/>
              <a:t>2</a:t>
            </a:r>
            <a:r>
              <a:rPr lang="en-ZA" dirty="0" smtClean="0"/>
              <a:t>RO: Sydney Rosen, Gesine Meyer-Rath, Matt Fox</a:t>
            </a:r>
          </a:p>
          <a:p>
            <a:r>
              <a:rPr lang="en-ZA" dirty="0" err="1" smtClean="0"/>
              <a:t>Amfar</a:t>
            </a:r>
            <a:r>
              <a:rPr lang="en-ZA" dirty="0" smtClean="0"/>
              <a:t>: Brian Honermann</a:t>
            </a:r>
          </a:p>
          <a:p>
            <a:r>
              <a:rPr lang="en-ZA" dirty="0"/>
              <a:t>Aspen: Stavros Nicolaou</a:t>
            </a:r>
          </a:p>
          <a:p>
            <a:r>
              <a:rPr lang="en-ZA" dirty="0" smtClean="0"/>
              <a:t>UCSF: </a:t>
            </a:r>
            <a:r>
              <a:rPr lang="en-ZA" dirty="0"/>
              <a:t>Tim </a:t>
            </a:r>
            <a:r>
              <a:rPr lang="en-ZA" dirty="0" smtClean="0"/>
              <a:t>Lane</a:t>
            </a:r>
          </a:p>
          <a:p>
            <a:r>
              <a:rPr lang="en-ZA" dirty="0"/>
              <a:t>Wits: Jeff Wing, Sarah Stacey</a:t>
            </a:r>
          </a:p>
          <a:p>
            <a:r>
              <a:rPr lang="en-ZA" dirty="0" smtClean="0"/>
              <a:t>Imperial College London: Andrew Phillips, Sarah Fidler</a:t>
            </a:r>
          </a:p>
          <a:p>
            <a:r>
              <a:rPr lang="en-ZA" dirty="0" smtClean="0"/>
              <a:t>University Washington: Connie </a:t>
            </a:r>
            <a:r>
              <a:rPr lang="en-ZA" dirty="0" err="1" smtClean="0"/>
              <a:t>Cellum</a:t>
            </a:r>
            <a:r>
              <a:rPr lang="en-ZA" dirty="0" smtClean="0"/>
              <a:t>, </a:t>
            </a:r>
            <a:r>
              <a:rPr lang="en-ZA" dirty="0" err="1" smtClean="0"/>
              <a:t>Jaered</a:t>
            </a:r>
            <a:r>
              <a:rPr lang="en-ZA" dirty="0" smtClean="0"/>
              <a:t> </a:t>
            </a:r>
            <a:r>
              <a:rPr lang="en-ZA" dirty="0" smtClean="0"/>
              <a:t>Baeten</a:t>
            </a:r>
          </a:p>
          <a:p>
            <a:r>
              <a:rPr lang="en-ZA" dirty="0" smtClean="0"/>
              <a:t>Other: Tim Farley, Bill Coleman, Elizabeth Wallis, Louise Kuhn, Lynn Morris</a:t>
            </a:r>
            <a:endParaRPr lang="en-ZA" dirty="0" smtClean="0"/>
          </a:p>
          <a:p>
            <a:endParaRPr lang="en-ZA" dirty="0"/>
          </a:p>
        </p:txBody>
      </p:sp>
      <p:sp>
        <p:nvSpPr>
          <p:cNvPr id="4" name="TextBox 3"/>
          <p:cNvSpPr txBox="1"/>
          <p:nvPr/>
        </p:nvSpPr>
        <p:spPr>
          <a:xfrm>
            <a:off x="5451916" y="3600952"/>
            <a:ext cx="2927311" cy="2031325"/>
          </a:xfrm>
          <a:prstGeom prst="rect">
            <a:avLst/>
          </a:prstGeom>
          <a:noFill/>
          <a:ln w="38100">
            <a:solidFill>
              <a:schemeClr val="tx1"/>
            </a:solidFill>
          </a:ln>
        </p:spPr>
        <p:txBody>
          <a:bodyPr wrap="square" rtlCol="0">
            <a:spAutoFit/>
          </a:bodyPr>
          <a:lstStyle/>
          <a:p>
            <a:r>
              <a:rPr lang="en-ZA" sz="1400" dirty="0" smtClean="0"/>
              <a:t>Declarations: Research </a:t>
            </a:r>
            <a:r>
              <a:rPr lang="en-ZA" sz="1400" dirty="0"/>
              <a:t>and other support (current, anticipated): PEPFAR, Bill and Melinda Gates Foundation, Gilead, </a:t>
            </a:r>
            <a:r>
              <a:rPr lang="en-ZA" sz="1400" dirty="0" err="1"/>
              <a:t>Mylan</a:t>
            </a:r>
            <a:r>
              <a:rPr lang="en-ZA" sz="1400" dirty="0"/>
              <a:t>, ViiV. Boards, speaking honoraria, conference attendance (all &lt;$2000): </a:t>
            </a:r>
            <a:r>
              <a:rPr lang="en-ZA" sz="1400" dirty="0" err="1"/>
              <a:t>Mylan</a:t>
            </a:r>
            <a:r>
              <a:rPr lang="en-ZA" sz="1400" dirty="0"/>
              <a:t>, Gilead, Aspen, </a:t>
            </a:r>
            <a:r>
              <a:rPr lang="en-ZA" sz="1400" dirty="0" err="1"/>
              <a:t>Merk</a:t>
            </a:r>
            <a:r>
              <a:rPr lang="en-ZA" sz="1400" dirty="0"/>
              <a:t>, </a:t>
            </a:r>
            <a:r>
              <a:rPr lang="en-ZA" sz="1400" dirty="0" err="1"/>
              <a:t>Viiv</a:t>
            </a:r>
            <a:r>
              <a:rPr lang="en-ZA" sz="1400" dirty="0"/>
              <a:t>/GSK, Abbot</a:t>
            </a:r>
          </a:p>
          <a:p>
            <a:endParaRPr lang="en-ZA" sz="1400" dirty="0"/>
          </a:p>
        </p:txBody>
      </p:sp>
    </p:spTree>
    <p:extLst>
      <p:ext uri="{BB962C8B-B14F-4D97-AF65-F5344CB8AC3E}">
        <p14:creationId xmlns:p14="http://schemas.microsoft.com/office/powerpoint/2010/main" val="3983135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ZA"/>
          </a:p>
        </p:txBody>
      </p:sp>
      <p:pic>
        <p:nvPicPr>
          <p:cNvPr id="7" name="Content Placeholder 6"/>
          <p:cNvPicPr>
            <a:picLocks noGrp="1" noChangeAspect="1"/>
          </p:cNvPicPr>
          <p:nvPr>
            <p:ph sz="half" idx="1"/>
          </p:nvPr>
        </p:nvPicPr>
        <p:blipFill>
          <a:blip r:embed="rId3"/>
          <a:stretch>
            <a:fillRect/>
          </a:stretch>
        </p:blipFill>
        <p:spPr>
          <a:xfrm>
            <a:off x="457200" y="2355281"/>
            <a:ext cx="4038600" cy="3015801"/>
          </a:xfrm>
          <a:prstGeom prst="rect">
            <a:avLst/>
          </a:prstGeom>
        </p:spPr>
      </p:pic>
      <p:pic>
        <p:nvPicPr>
          <p:cNvPr id="8" name="Content Placeholder 7"/>
          <p:cNvPicPr>
            <a:picLocks noGrp="1" noChangeAspect="1"/>
          </p:cNvPicPr>
          <p:nvPr>
            <p:ph sz="half" idx="2"/>
          </p:nvPr>
        </p:nvPicPr>
        <p:blipFill>
          <a:blip r:embed="rId4"/>
          <a:stretch>
            <a:fillRect/>
          </a:stretch>
        </p:blipFill>
        <p:spPr>
          <a:xfrm>
            <a:off x="4648200" y="2355254"/>
            <a:ext cx="4038600" cy="3015854"/>
          </a:xfrm>
          <a:prstGeom prst="rect">
            <a:avLst/>
          </a:prstGeom>
        </p:spPr>
      </p:pic>
      <p:pic>
        <p:nvPicPr>
          <p:cNvPr id="7170" name="Picture 2" descr="Image result for proud study HI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6594" y="274638"/>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ROUD Stud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5315" y="4293440"/>
            <a:ext cx="1739449" cy="24579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stretch>
            <a:fillRect/>
          </a:stretch>
        </p:blipFill>
        <p:spPr>
          <a:xfrm>
            <a:off x="7088364" y="274637"/>
            <a:ext cx="1420724" cy="1847851"/>
          </a:xfrm>
          <a:prstGeom prst="rect">
            <a:avLst/>
          </a:prstGeom>
        </p:spPr>
      </p:pic>
    </p:spTree>
    <p:extLst>
      <p:ext uri="{BB962C8B-B14F-4D97-AF65-F5344CB8AC3E}">
        <p14:creationId xmlns:p14="http://schemas.microsoft.com/office/powerpoint/2010/main" val="2844745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PrEP</a:t>
            </a:r>
            <a:endParaRPr lang="en-ZA" dirty="0"/>
          </a:p>
        </p:txBody>
      </p:sp>
      <p:sp>
        <p:nvSpPr>
          <p:cNvPr id="3" name="Content Placeholder 2"/>
          <p:cNvSpPr>
            <a:spLocks noGrp="1"/>
          </p:cNvSpPr>
          <p:nvPr>
            <p:ph idx="1"/>
          </p:nvPr>
        </p:nvSpPr>
        <p:spPr/>
        <p:txBody>
          <a:bodyPr/>
          <a:lstStyle/>
          <a:p>
            <a:r>
              <a:rPr lang="en-ZA" dirty="0" smtClean="0"/>
              <a:t>“Risk compensation” – debunked; condoms not enough</a:t>
            </a:r>
          </a:p>
          <a:p>
            <a:r>
              <a:rPr lang="en-ZA" dirty="0" smtClean="0"/>
              <a:t>Resistance not an issue; ?toxicity monitoring</a:t>
            </a:r>
          </a:p>
          <a:p>
            <a:endParaRPr lang="en-ZA" dirty="0"/>
          </a:p>
        </p:txBody>
      </p:sp>
      <p:pic>
        <p:nvPicPr>
          <p:cNvPr id="4" name="Picture 3"/>
          <p:cNvPicPr>
            <a:picLocks noChangeAspect="1"/>
          </p:cNvPicPr>
          <p:nvPr/>
        </p:nvPicPr>
        <p:blipFill>
          <a:blip r:embed="rId3"/>
          <a:stretch>
            <a:fillRect/>
          </a:stretch>
        </p:blipFill>
        <p:spPr>
          <a:xfrm>
            <a:off x="7697586" y="274638"/>
            <a:ext cx="811502" cy="1055472"/>
          </a:xfrm>
          <a:prstGeom prst="rect">
            <a:avLst/>
          </a:prstGeom>
        </p:spPr>
      </p:pic>
    </p:spTree>
    <p:extLst>
      <p:ext uri="{BB962C8B-B14F-4D97-AF65-F5344CB8AC3E}">
        <p14:creationId xmlns:p14="http://schemas.microsoft.com/office/powerpoint/2010/main" val="2980581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ZA" dirty="0" smtClean="0"/>
              <a:t>$$$$$</a:t>
            </a:r>
            <a:endParaRPr lang="en-ZA" dirty="0"/>
          </a:p>
        </p:txBody>
      </p:sp>
      <p:pic>
        <p:nvPicPr>
          <p:cNvPr id="9" name="Content Placeholder 8"/>
          <p:cNvPicPr>
            <a:picLocks noGrp="1" noChangeAspect="1"/>
          </p:cNvPicPr>
          <p:nvPr>
            <p:ph sz="half" idx="1"/>
          </p:nvPr>
        </p:nvPicPr>
        <p:blipFill>
          <a:blip r:embed="rId3"/>
          <a:stretch>
            <a:fillRect/>
          </a:stretch>
        </p:blipFill>
        <p:spPr>
          <a:xfrm>
            <a:off x="1565564" y="3093184"/>
            <a:ext cx="4038600" cy="1406990"/>
          </a:xfrm>
          <a:prstGeom prst="rect">
            <a:avLst/>
          </a:prstGeom>
        </p:spPr>
      </p:pic>
      <p:sp>
        <p:nvSpPr>
          <p:cNvPr id="2" name="Content Placeholder 1"/>
          <p:cNvSpPr>
            <a:spLocks noGrp="1"/>
          </p:cNvSpPr>
          <p:nvPr>
            <p:ph sz="half" idx="2"/>
          </p:nvPr>
        </p:nvSpPr>
        <p:spPr>
          <a:xfrm>
            <a:off x="1913313" y="1417638"/>
            <a:ext cx="4972090" cy="4525963"/>
          </a:xfrm>
        </p:spPr>
        <p:txBody>
          <a:bodyPr/>
          <a:lstStyle/>
          <a:p>
            <a:r>
              <a:rPr lang="en-ZA" dirty="0" smtClean="0"/>
              <a:t>And coverage very limited</a:t>
            </a:r>
            <a:endParaRPr lang="en-ZA"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5403" y="433620"/>
            <a:ext cx="1681636" cy="2150599"/>
          </a:xfrm>
          <a:prstGeom prst="rect">
            <a:avLst/>
          </a:prstGeom>
        </p:spPr>
      </p:pic>
    </p:spTree>
    <p:extLst>
      <p:ext uri="{BB962C8B-B14F-4D97-AF65-F5344CB8AC3E}">
        <p14:creationId xmlns:p14="http://schemas.microsoft.com/office/powerpoint/2010/main" val="861051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Male circumcision</a:t>
            </a:r>
            <a:endParaRPr lang="en-ZA" dirty="0"/>
          </a:p>
        </p:txBody>
      </p:sp>
      <p:sp>
        <p:nvSpPr>
          <p:cNvPr id="3" name="Content Placeholder 2"/>
          <p:cNvSpPr>
            <a:spLocks noGrp="1"/>
          </p:cNvSpPr>
          <p:nvPr>
            <p:ph idx="1"/>
          </p:nvPr>
        </p:nvSpPr>
        <p:spPr>
          <a:xfrm>
            <a:off x="457200" y="1837317"/>
            <a:ext cx="8229600" cy="4525963"/>
          </a:xfrm>
        </p:spPr>
        <p:txBody>
          <a:bodyPr/>
          <a:lstStyle/>
          <a:p>
            <a:r>
              <a:rPr lang="en-ZA" dirty="0"/>
              <a:t>1</a:t>
            </a:r>
            <a:r>
              <a:rPr lang="en-ZA" dirty="0" smtClean="0"/>
              <a:t>0 years since Orange Farm – 60% reduction</a:t>
            </a:r>
          </a:p>
          <a:p>
            <a:r>
              <a:rPr lang="en-ZA" dirty="0" smtClean="0"/>
              <a:t>Sustained reduction, protection in women</a:t>
            </a:r>
          </a:p>
          <a:p>
            <a:r>
              <a:rPr lang="en-ZA" alt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2014 -</a:t>
            </a:r>
            <a:r>
              <a:rPr lang="en-ZA" alt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ZA" alt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14 priority African </a:t>
            </a:r>
            <a:r>
              <a:rPr lang="en-ZA" alt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countries: </a:t>
            </a:r>
            <a:r>
              <a:rPr lang="en-ZA" alt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3.3 million men </a:t>
            </a:r>
            <a:r>
              <a:rPr lang="en-ZA" alt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circumcised (22</a:t>
            </a:r>
            <a:r>
              <a:rPr lang="en-ZA" alt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increase </a:t>
            </a:r>
            <a:r>
              <a:rPr lang="en-ZA" alt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on 2013; </a:t>
            </a:r>
            <a:r>
              <a:rPr lang="en-ZA" alt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750% increase </a:t>
            </a:r>
            <a:r>
              <a:rPr lang="en-ZA" altLang="en-US"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from 2010)</a:t>
            </a:r>
          </a:p>
          <a:p>
            <a:r>
              <a:rPr lang="en-ZA" dirty="0" smtClean="0">
                <a:solidFill>
                  <a:srgbClr val="000000"/>
                </a:solidFill>
                <a:latin typeface="Calibri" panose="020F0502020204030204" pitchFamily="34" charset="0"/>
                <a:cs typeface="Times New Roman" panose="02020603050405020304" pitchFamily="18" charset="0"/>
              </a:rPr>
              <a:t>Links men to services</a:t>
            </a:r>
            <a:endParaRPr lang="en-ZA" dirty="0" smtClean="0"/>
          </a:p>
          <a:p>
            <a:endParaRPr lang="en-ZA" dirty="0"/>
          </a:p>
        </p:txBody>
      </p:sp>
      <p:pic>
        <p:nvPicPr>
          <p:cNvPr id="4" name="Picture 3" descr="shang ring almost closed"/>
          <p:cNvPicPr>
            <a:picLocks noChangeAspect="1" noChangeArrowheads="1"/>
          </p:cNvPicPr>
          <p:nvPr/>
        </p:nvPicPr>
        <p:blipFill>
          <a:blip r:embed="rId3" cstate="print"/>
          <a:srcRect/>
          <a:stretch>
            <a:fillRect/>
          </a:stretch>
        </p:blipFill>
        <p:spPr bwMode="auto">
          <a:xfrm>
            <a:off x="390698" y="64798"/>
            <a:ext cx="1851298" cy="1562679"/>
          </a:xfrm>
          <a:prstGeom prst="rect">
            <a:avLst/>
          </a:prstGeom>
          <a:noFill/>
          <a:ln w="9525">
            <a:noFill/>
            <a:miter lim="800000"/>
            <a:headEnd/>
            <a:tailEnd/>
          </a:ln>
        </p:spPr>
      </p:pic>
      <p:pic>
        <p:nvPicPr>
          <p:cNvPr id="5" name="Picture 4"/>
          <p:cNvPicPr>
            <a:picLocks noChangeAspect="1" noChangeArrowheads="1"/>
          </p:cNvPicPr>
          <p:nvPr/>
        </p:nvPicPr>
        <p:blipFill>
          <a:blip r:embed="rId4" cstate="print">
            <a:lum bright="-20000"/>
          </a:blip>
          <a:srcRect/>
          <a:stretch>
            <a:fillRect/>
          </a:stretch>
        </p:blipFill>
        <p:spPr bwMode="auto">
          <a:xfrm>
            <a:off x="7654089" y="171403"/>
            <a:ext cx="1099213" cy="1349468"/>
          </a:xfrm>
          <a:prstGeom prst="rect">
            <a:avLst/>
          </a:prstGeom>
          <a:noFill/>
          <a:ln w="9525">
            <a:noFill/>
            <a:miter lim="800000"/>
            <a:headEnd/>
            <a:tailEnd/>
          </a:ln>
          <a:effectLst/>
        </p:spPr>
      </p:pic>
      <p:sp>
        <p:nvSpPr>
          <p:cNvPr id="6" name="TextBox 5"/>
          <p:cNvSpPr txBox="1"/>
          <p:nvPr/>
        </p:nvSpPr>
        <p:spPr>
          <a:xfrm>
            <a:off x="315884" y="6143105"/>
            <a:ext cx="4123112" cy="369332"/>
          </a:xfrm>
          <a:prstGeom prst="rect">
            <a:avLst/>
          </a:prstGeom>
          <a:noFill/>
        </p:spPr>
        <p:txBody>
          <a:bodyPr wrap="square" rtlCol="0">
            <a:spAutoFit/>
          </a:bodyPr>
          <a:lstStyle/>
          <a:p>
            <a:r>
              <a:rPr lang="en-ZA" dirty="0" smtClean="0"/>
              <a:t>Source: Mitchell Warren, AVAC; Tim Farley</a:t>
            </a:r>
            <a:endParaRPr lang="en-ZA" dirty="0"/>
          </a:p>
        </p:txBody>
      </p:sp>
    </p:spTree>
    <p:extLst>
      <p:ext uri="{BB962C8B-B14F-4D97-AF65-F5344CB8AC3E}">
        <p14:creationId xmlns:p14="http://schemas.microsoft.com/office/powerpoint/2010/main" val="111175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0822" y="207818"/>
            <a:ext cx="8528858" cy="6350924"/>
          </a:xfrm>
        </p:spPr>
      </p:pic>
      <p:sp>
        <p:nvSpPr>
          <p:cNvPr id="3" name="TextBox 2"/>
          <p:cNvSpPr txBox="1"/>
          <p:nvPr/>
        </p:nvSpPr>
        <p:spPr>
          <a:xfrm>
            <a:off x="4705004" y="6392487"/>
            <a:ext cx="3981796" cy="369332"/>
          </a:xfrm>
          <a:prstGeom prst="rect">
            <a:avLst/>
          </a:prstGeom>
          <a:noFill/>
        </p:spPr>
        <p:txBody>
          <a:bodyPr wrap="square" rtlCol="0">
            <a:spAutoFit/>
          </a:bodyPr>
          <a:lstStyle/>
          <a:p>
            <a:r>
              <a:rPr lang="en-ZA" dirty="0" smtClean="0"/>
              <a:t>Thanks: Brian Honermann, AMFAR</a:t>
            </a:r>
            <a:endParaRPr lang="en-ZA" dirty="0"/>
          </a:p>
        </p:txBody>
      </p:sp>
    </p:spTree>
    <p:extLst>
      <p:ext uri="{BB962C8B-B14F-4D97-AF65-F5344CB8AC3E}">
        <p14:creationId xmlns:p14="http://schemas.microsoft.com/office/powerpoint/2010/main" val="1282081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Let’s do a thought-experiment…</a:t>
            </a:r>
            <a:endParaRPr lang="en-ZA" dirty="0"/>
          </a:p>
        </p:txBody>
      </p:sp>
      <p:sp>
        <p:nvSpPr>
          <p:cNvPr id="3" name="Content Placeholder 2"/>
          <p:cNvSpPr>
            <a:spLocks noGrp="1"/>
          </p:cNvSpPr>
          <p:nvPr>
            <p:ph idx="1"/>
          </p:nvPr>
        </p:nvSpPr>
        <p:spPr/>
        <p:txBody>
          <a:bodyPr>
            <a:normAutofit/>
          </a:bodyPr>
          <a:lstStyle/>
          <a:p>
            <a:r>
              <a:rPr lang="en-ZA" dirty="0" smtClean="0"/>
              <a:t>Pretend you are: A cold-hearted public health official</a:t>
            </a:r>
          </a:p>
          <a:p>
            <a:r>
              <a:rPr lang="en-ZA" dirty="0" smtClean="0"/>
              <a:t> </a:t>
            </a:r>
            <a:r>
              <a:rPr lang="en-ZA" b="1" dirty="0" smtClean="0"/>
              <a:t>“Let’s dump prevention: lets aggressively test, and give them the best treatment, in the best system”</a:t>
            </a:r>
            <a:endParaRPr lang="en-ZA" b="1" dirty="0"/>
          </a:p>
          <a:p>
            <a:pPr algn="ctr"/>
            <a:r>
              <a:rPr lang="en-ZA" sz="4800" b="1" dirty="0" smtClean="0"/>
              <a:t>“Why prevent when its so much easier to treat?” </a:t>
            </a:r>
          </a:p>
        </p:txBody>
      </p:sp>
    </p:spTree>
    <p:extLst>
      <p:ext uri="{BB962C8B-B14F-4D97-AF65-F5344CB8AC3E}">
        <p14:creationId xmlns:p14="http://schemas.microsoft.com/office/powerpoint/2010/main" val="12745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6" name="Content Placeholder 5"/>
          <p:cNvPicPr>
            <a:picLocks noGrp="1" noChangeAspect="1"/>
          </p:cNvPicPr>
          <p:nvPr>
            <p:ph idx="1"/>
          </p:nvPr>
        </p:nvPicPr>
        <p:blipFill>
          <a:blip r:embed="rId3"/>
          <a:stretch>
            <a:fillRect/>
          </a:stretch>
        </p:blipFill>
        <p:spPr>
          <a:xfrm>
            <a:off x="1778925" y="987687"/>
            <a:ext cx="5411584" cy="5571270"/>
          </a:xfrm>
          <a:prstGeom prst="rect">
            <a:avLst/>
          </a:prstGeom>
        </p:spPr>
      </p:pic>
    </p:spTree>
    <p:extLst>
      <p:ext uri="{BB962C8B-B14F-4D97-AF65-F5344CB8AC3E}">
        <p14:creationId xmlns:p14="http://schemas.microsoft.com/office/powerpoint/2010/main" val="10132096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Does this make sense?</a:t>
            </a:r>
            <a:endParaRPr lang="en-ZA" dirty="0"/>
          </a:p>
        </p:txBody>
      </p:sp>
      <p:sp>
        <p:nvSpPr>
          <p:cNvPr id="3" name="Content Placeholder 2"/>
          <p:cNvSpPr>
            <a:spLocks noGrp="1"/>
          </p:cNvSpPr>
          <p:nvPr>
            <p:ph idx="1"/>
          </p:nvPr>
        </p:nvSpPr>
        <p:spPr>
          <a:xfrm>
            <a:off x="457199" y="1600200"/>
            <a:ext cx="8388417" cy="4525963"/>
          </a:xfrm>
        </p:spPr>
        <p:txBody>
          <a:bodyPr>
            <a:normAutofit/>
          </a:bodyPr>
          <a:lstStyle/>
          <a:p>
            <a:r>
              <a:rPr lang="en-ZA" dirty="0" smtClean="0"/>
              <a:t>Fits current health model – </a:t>
            </a:r>
            <a:r>
              <a:rPr lang="en-ZA" sz="2000" dirty="0" smtClean="0"/>
              <a:t>just need to expand HIV testing, tinker with existing services</a:t>
            </a:r>
          </a:p>
          <a:p>
            <a:r>
              <a:rPr lang="en-ZA" dirty="0" smtClean="0"/>
              <a:t>No money on dubious behaviour change </a:t>
            </a:r>
          </a:p>
          <a:p>
            <a:r>
              <a:rPr lang="en-ZA" dirty="0" smtClean="0"/>
              <a:t>No more complicated vertical programmes</a:t>
            </a:r>
          </a:p>
          <a:p>
            <a:r>
              <a:rPr lang="en-ZA" dirty="0" smtClean="0"/>
              <a:t>No more x to stop y HIV infections</a:t>
            </a:r>
          </a:p>
          <a:p>
            <a:r>
              <a:rPr lang="en-ZA" dirty="0" smtClean="0"/>
              <a:t>No more political problems: Gay men, sex workers, IDU’s, adolescent sex education</a:t>
            </a:r>
            <a:endParaRPr lang="en-ZA" dirty="0"/>
          </a:p>
        </p:txBody>
      </p:sp>
    </p:spTree>
    <p:extLst>
      <p:ext uri="{BB962C8B-B14F-4D97-AF65-F5344CB8AC3E}">
        <p14:creationId xmlns:p14="http://schemas.microsoft.com/office/powerpoint/2010/main" val="15944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Grp="1" noChangeArrowheads="1"/>
          </p:cNvSpPr>
          <p:nvPr>
            <p:ph type="title" idx="4294967295"/>
          </p:nvPr>
        </p:nvSpPr>
        <p:spPr>
          <a:xfrm>
            <a:off x="304800" y="381000"/>
            <a:ext cx="8534400" cy="762000"/>
          </a:xfrm>
        </p:spPr>
        <p:txBody>
          <a:bodyPr rtlCol="0">
            <a:noAutofit/>
          </a:bodyPr>
          <a:lstStyle/>
          <a:p>
            <a:pPr eaLnBrk="1" fontAlgn="auto" hangingPunct="1">
              <a:spcBef>
                <a:spcPts val="0"/>
              </a:spcBef>
              <a:spcAft>
                <a:spcPts val="0"/>
              </a:spcAft>
              <a:defRPr/>
            </a:pPr>
            <a:r>
              <a:rPr lang="en-US" sz="3600" kern="0" dirty="0" smtClean="0">
                <a:solidFill>
                  <a:srgbClr val="333399"/>
                </a:solidFill>
                <a:latin typeface="Arial" pitchFamily="34" charset="0"/>
                <a:cs typeface="Arial" pitchFamily="34" charset="0"/>
              </a:rPr>
              <a:t>Greatest impact with implementing effective strategies together</a:t>
            </a:r>
          </a:p>
        </p:txBody>
      </p:sp>
      <p:sp>
        <p:nvSpPr>
          <p:cNvPr id="11" name="Rectangle 5"/>
          <p:cNvSpPr>
            <a:spLocks noChangeArrowheads="1"/>
          </p:cNvSpPr>
          <p:nvPr/>
        </p:nvSpPr>
        <p:spPr bwMode="auto">
          <a:xfrm flipV="1">
            <a:off x="0" y="1600200"/>
            <a:ext cx="9144000" cy="76200"/>
          </a:xfrm>
          <a:prstGeom prst="rect">
            <a:avLst/>
          </a:prstGeom>
          <a:solidFill>
            <a:srgbClr val="BBE0E3"/>
          </a:solidFill>
          <a:ln>
            <a:noFill/>
          </a:ln>
          <a:effectLst>
            <a:outerShdw dist="45791" dir="3378596" algn="ctr" rotWithShape="0">
              <a:srgbClr val="3F000B"/>
            </a:outerShdw>
          </a:effectLst>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p>
            <a:pPr eaLnBrk="0" hangingPunct="0"/>
            <a:endParaRPr lang="en-US" sz="2000">
              <a:solidFill>
                <a:srgbClr val="000000"/>
              </a:solidFill>
              <a:latin typeface="Calibri" pitchFamily="34" charset="0"/>
            </a:endParaRPr>
          </a:p>
        </p:txBody>
      </p:sp>
      <p:pic>
        <p:nvPicPr>
          <p:cNvPr id="181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7163" y="1676400"/>
            <a:ext cx="6345237"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253" name="TextBox 2"/>
          <p:cNvSpPr txBox="1">
            <a:spLocks noChangeArrowheads="1"/>
          </p:cNvSpPr>
          <p:nvPr/>
        </p:nvSpPr>
        <p:spPr bwMode="auto">
          <a:xfrm>
            <a:off x="4283968" y="5728805"/>
            <a:ext cx="416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a:solidFill>
                  <a:srgbClr val="000000"/>
                </a:solidFill>
                <a:cs typeface="Arial" pitchFamily="34" charset="0"/>
              </a:rPr>
              <a:t>From Cohen Science 2011, model from </a:t>
            </a:r>
            <a:r>
              <a:rPr lang="en-US" sz="1200" dirty="0" err="1">
                <a:solidFill>
                  <a:srgbClr val="000000"/>
                </a:solidFill>
                <a:cs typeface="Arial" pitchFamily="34" charset="0"/>
              </a:rPr>
              <a:t>Cremin</a:t>
            </a:r>
            <a:r>
              <a:rPr lang="en-US" sz="1200" dirty="0">
                <a:solidFill>
                  <a:srgbClr val="000000"/>
                </a:solidFill>
                <a:cs typeface="Arial" pitchFamily="34" charset="0"/>
              </a:rPr>
              <a:t> and </a:t>
            </a:r>
            <a:r>
              <a:rPr lang="en-US" sz="1200" dirty="0" err="1">
                <a:solidFill>
                  <a:srgbClr val="000000"/>
                </a:solidFill>
                <a:cs typeface="Arial" pitchFamily="34" charset="0"/>
              </a:rPr>
              <a:t>Hallett</a:t>
            </a:r>
            <a:endParaRPr lang="en-US" sz="1200" dirty="0">
              <a:solidFill>
                <a:srgbClr val="000000"/>
              </a:solidFill>
              <a:cs typeface="Arial" pitchFamily="34" charset="0"/>
            </a:endParaRPr>
          </a:p>
        </p:txBody>
      </p:sp>
      <p:sp>
        <p:nvSpPr>
          <p:cNvPr id="6" name="Rectangle 5"/>
          <p:cNvSpPr/>
          <p:nvPr/>
        </p:nvSpPr>
        <p:spPr bwMode="auto">
          <a:xfrm>
            <a:off x="495132" y="6381328"/>
            <a:ext cx="1486118" cy="288032"/>
          </a:xfrm>
          <a:prstGeom prst="rect">
            <a:avLst/>
          </a:prstGeom>
          <a:solidFill>
            <a:srgbClr val="00669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1042988" rtl="0" eaLnBrk="1" fontAlgn="base" latinLnBrk="0" hangingPunct="1">
              <a:lnSpc>
                <a:spcPct val="100000"/>
              </a:lnSpc>
              <a:spcBef>
                <a:spcPct val="50000"/>
              </a:spcBef>
              <a:spcAft>
                <a:spcPct val="0"/>
              </a:spcAft>
              <a:buClrTx/>
              <a:buSzTx/>
              <a:buFontTx/>
              <a:buNone/>
              <a:tabLst/>
            </a:pPr>
            <a:endParaRPr kumimoji="0" lang="en-US" sz="3900" b="1" i="0" u="none" strike="noStrike" cap="none" normalizeH="0" baseline="0" smtClean="0">
              <a:ln>
                <a:noFill/>
              </a:ln>
              <a:solidFill>
                <a:srgbClr val="000066"/>
              </a:solidFill>
              <a:effectLst/>
              <a:latin typeface="Arial" charset="0"/>
              <a:cs typeface="Arial" charset="0"/>
            </a:endParaRPr>
          </a:p>
        </p:txBody>
      </p:sp>
      <p:sp>
        <p:nvSpPr>
          <p:cNvPr id="7" name="TextBox 6"/>
          <p:cNvSpPr txBox="1"/>
          <p:nvPr/>
        </p:nvSpPr>
        <p:spPr>
          <a:xfrm>
            <a:off x="526264" y="6035078"/>
            <a:ext cx="1687648" cy="692497"/>
          </a:xfrm>
          <a:prstGeom prst="rect">
            <a:avLst/>
          </a:prstGeom>
          <a:noFill/>
        </p:spPr>
        <p:txBody>
          <a:bodyPr wrap="square" rtlCol="0">
            <a:spAutoFit/>
          </a:bodyPr>
          <a:lstStyle/>
          <a:p>
            <a:r>
              <a:rPr lang="en-US" sz="1000" dirty="0" smtClean="0">
                <a:solidFill>
                  <a:schemeClr val="bg1"/>
                </a:solidFill>
              </a:rPr>
              <a:t>HIV/AIDS Department</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5450364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3"/>
          <a:stretch>
            <a:fillRect/>
          </a:stretch>
        </p:blipFill>
        <p:spPr>
          <a:xfrm>
            <a:off x="806335" y="723922"/>
            <a:ext cx="7145210" cy="5335739"/>
          </a:xfrm>
          <a:prstGeom prst="rect">
            <a:avLst/>
          </a:prstGeom>
        </p:spPr>
      </p:pic>
    </p:spTree>
    <p:extLst>
      <p:ext uri="{BB962C8B-B14F-4D97-AF65-F5344CB8AC3E}">
        <p14:creationId xmlns:p14="http://schemas.microsoft.com/office/powerpoint/2010/main" val="32118381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5" name="TextBox 4"/>
          <p:cNvSpPr txBox="1"/>
          <p:nvPr/>
        </p:nvSpPr>
        <p:spPr>
          <a:xfrm>
            <a:off x="266007" y="6334298"/>
            <a:ext cx="3241964" cy="369332"/>
          </a:xfrm>
          <a:prstGeom prst="rect">
            <a:avLst/>
          </a:prstGeom>
          <a:noFill/>
        </p:spPr>
        <p:txBody>
          <a:bodyPr wrap="square" rtlCol="0">
            <a:spAutoFit/>
          </a:bodyPr>
          <a:lstStyle/>
          <a:p>
            <a:r>
              <a:rPr lang="en-ZA" dirty="0" smtClean="0"/>
              <a:t>Thanks: Mitchell Warren, AVAC</a:t>
            </a:r>
            <a:endParaRPr lang="en-ZA"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007" y="128532"/>
            <a:ext cx="7996843" cy="5997632"/>
          </a:xfrm>
        </p:spPr>
      </p:pic>
    </p:spTree>
    <p:extLst>
      <p:ext uri="{BB962C8B-B14F-4D97-AF65-F5344CB8AC3E}">
        <p14:creationId xmlns:p14="http://schemas.microsoft.com/office/powerpoint/2010/main" val="2219949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For T&amp;T to work, need suppression</a:t>
            </a:r>
            <a:endParaRPr lang="en-ZA" dirty="0"/>
          </a:p>
        </p:txBody>
      </p:sp>
      <p:pic>
        <p:nvPicPr>
          <p:cNvPr id="5" name="Content Placeholder 4"/>
          <p:cNvPicPr>
            <a:picLocks noGrp="1" noChangeAspect="1"/>
          </p:cNvPicPr>
          <p:nvPr>
            <p:ph sz="half" idx="1"/>
          </p:nvPr>
        </p:nvPicPr>
        <p:blipFill>
          <a:blip r:embed="rId3"/>
          <a:stretch>
            <a:fillRect/>
          </a:stretch>
        </p:blipFill>
        <p:spPr>
          <a:xfrm>
            <a:off x="1945178" y="1600200"/>
            <a:ext cx="4896196" cy="4582382"/>
          </a:xfrm>
          <a:prstGeom prst="rect">
            <a:avLst/>
          </a:prstGeom>
        </p:spPr>
      </p:pic>
      <p:sp>
        <p:nvSpPr>
          <p:cNvPr id="4" name="Content Placeholder 3"/>
          <p:cNvSpPr>
            <a:spLocks noGrp="1"/>
          </p:cNvSpPr>
          <p:nvPr>
            <p:ph sz="half" idx="2"/>
          </p:nvPr>
        </p:nvSpPr>
        <p:spPr/>
        <p:txBody>
          <a:bodyPr/>
          <a:lstStyle/>
          <a:p>
            <a:endParaRPr lang="en-ZA"/>
          </a:p>
        </p:txBody>
      </p:sp>
    </p:spTree>
    <p:extLst>
      <p:ext uri="{BB962C8B-B14F-4D97-AF65-F5344CB8AC3E}">
        <p14:creationId xmlns:p14="http://schemas.microsoft.com/office/powerpoint/2010/main" val="144999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Achilles heel of test &amp; treat</a:t>
            </a:r>
            <a:endParaRPr lang="en-ZA" dirty="0"/>
          </a:p>
        </p:txBody>
      </p:sp>
      <p:sp>
        <p:nvSpPr>
          <p:cNvPr id="3" name="Content Placeholder 2"/>
          <p:cNvSpPr>
            <a:spLocks noGrp="1"/>
          </p:cNvSpPr>
          <p:nvPr>
            <p:ph idx="1"/>
          </p:nvPr>
        </p:nvSpPr>
        <p:spPr/>
        <p:txBody>
          <a:bodyPr/>
          <a:lstStyle/>
          <a:p>
            <a:r>
              <a:rPr lang="en-ZA" dirty="0" smtClean="0"/>
              <a:t>Retention </a:t>
            </a:r>
            <a:r>
              <a:rPr lang="en-ZA" dirty="0" err="1" smtClean="0"/>
              <a:t>retention</a:t>
            </a:r>
            <a:r>
              <a:rPr lang="en-ZA" dirty="0" smtClean="0"/>
              <a:t> </a:t>
            </a:r>
            <a:r>
              <a:rPr lang="en-ZA" dirty="0" err="1" smtClean="0"/>
              <a:t>retention</a:t>
            </a:r>
            <a:endParaRPr lang="en-ZA" dirty="0" smtClean="0"/>
          </a:p>
          <a:p>
            <a:r>
              <a:rPr lang="en-ZA" dirty="0" smtClean="0"/>
              <a:t>Health system – unfriendly, unreliable</a:t>
            </a:r>
          </a:p>
          <a:p>
            <a:r>
              <a:rPr lang="en-ZA" dirty="0" smtClean="0"/>
              <a:t>Reliance on global manufacturing and API</a:t>
            </a:r>
            <a:endParaRPr lang="en-ZA" dirty="0"/>
          </a:p>
        </p:txBody>
      </p:sp>
    </p:spTree>
    <p:extLst>
      <p:ext uri="{BB962C8B-B14F-4D97-AF65-F5344CB8AC3E}">
        <p14:creationId xmlns:p14="http://schemas.microsoft.com/office/powerpoint/2010/main" val="360072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ZA"/>
          </a:p>
        </p:txBody>
      </p:sp>
      <p:pic>
        <p:nvPicPr>
          <p:cNvPr id="5" name="Content Placeholder 4"/>
          <p:cNvPicPr>
            <a:picLocks noGrp="1" noChangeAspect="1"/>
          </p:cNvPicPr>
          <p:nvPr>
            <p:ph idx="1"/>
          </p:nvPr>
        </p:nvPicPr>
        <p:blipFill>
          <a:blip r:embed="rId3"/>
          <a:stretch>
            <a:fillRect/>
          </a:stretch>
        </p:blipFill>
        <p:spPr>
          <a:xfrm>
            <a:off x="798021" y="274638"/>
            <a:ext cx="7539644" cy="5650660"/>
          </a:xfrm>
          <a:prstGeom prst="rect">
            <a:avLst/>
          </a:prstGeom>
        </p:spPr>
      </p:pic>
      <p:sp>
        <p:nvSpPr>
          <p:cNvPr id="2" name="TextBox 1"/>
          <p:cNvSpPr txBox="1"/>
          <p:nvPr/>
        </p:nvSpPr>
        <p:spPr>
          <a:xfrm>
            <a:off x="457200" y="6201295"/>
            <a:ext cx="2576945" cy="369332"/>
          </a:xfrm>
          <a:prstGeom prst="rect">
            <a:avLst/>
          </a:prstGeom>
          <a:noFill/>
        </p:spPr>
        <p:txBody>
          <a:bodyPr wrap="square" rtlCol="0">
            <a:spAutoFit/>
          </a:bodyPr>
          <a:lstStyle/>
          <a:p>
            <a:r>
              <a:rPr lang="en-ZA" dirty="0" smtClean="0"/>
              <a:t>Thanks: Andrew Hill</a:t>
            </a:r>
            <a:endParaRPr lang="en-ZA" dirty="0"/>
          </a:p>
        </p:txBody>
      </p:sp>
    </p:spTree>
    <p:extLst>
      <p:ext uri="{BB962C8B-B14F-4D97-AF65-F5344CB8AC3E}">
        <p14:creationId xmlns:p14="http://schemas.microsoft.com/office/powerpoint/2010/main" val="15411979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0" y="0"/>
            <a:ext cx="9144000" cy="1417638"/>
            <a:chOff x="0" y="-1"/>
            <a:chExt cx="9144001" cy="1417639"/>
          </a:xfrm>
        </p:grpSpPr>
        <p:pic>
          <p:nvPicPr>
            <p:cNvPr id="13319" name="Picture 2"/>
            <p:cNvPicPr>
              <a:picLocks noChangeAspect="1"/>
            </p:cNvPicPr>
            <p:nvPr/>
          </p:nvPicPr>
          <p:blipFill>
            <a:blip r:embed="rId3">
              <a:extLst>
                <a:ext uri="{28A0092B-C50C-407E-A947-70E740481C1C}">
                  <a14:useLocalDpi xmlns:a14="http://schemas.microsoft.com/office/drawing/2010/main" val="0"/>
                </a:ext>
              </a:extLst>
            </a:blip>
            <a:srcRect t="4346" b="65700"/>
            <a:stretch>
              <a:fillRect/>
            </a:stretch>
          </p:blipFill>
          <p:spPr bwMode="auto">
            <a:xfrm>
              <a:off x="0" y="-1"/>
              <a:ext cx="9144000" cy="141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Rectangle 3"/>
            <p:cNvSpPr>
              <a:spLocks noChangeArrowheads="1"/>
            </p:cNvSpPr>
            <p:nvPr/>
          </p:nvSpPr>
          <p:spPr bwMode="auto">
            <a:xfrm>
              <a:off x="1" y="0"/>
              <a:ext cx="9144000" cy="1417638"/>
            </a:xfrm>
            <a:prstGeom prst="rect">
              <a:avLst/>
            </a:prstGeom>
            <a:solidFill>
              <a:srgbClr val="7F7F7F">
                <a:alpha val="87057"/>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4060825"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060825"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060825"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0608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060825"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0608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0608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0608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060825"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GB" altLang="en-US" sz="8000">
                <a:latin typeface="Arial" panose="020B0604020202020204" pitchFamily="34" charset="0"/>
              </a:endParaRPr>
            </a:p>
          </p:txBody>
        </p:sp>
      </p:grpSp>
      <p:sp>
        <p:nvSpPr>
          <p:cNvPr id="13315" name="Rectangle 4"/>
          <p:cNvSpPr>
            <a:spLocks noChangeArrowheads="1"/>
          </p:cNvSpPr>
          <p:nvPr/>
        </p:nvSpPr>
        <p:spPr bwMode="auto">
          <a:xfrm>
            <a:off x="42863" y="173038"/>
            <a:ext cx="909161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a:solidFill>
                  <a:srgbClr val="FFFF00"/>
                </a:solidFill>
                <a:latin typeface="Arial" panose="020B0604020202020204" pitchFamily="34" charset="0"/>
              </a:rPr>
              <a:t>Target 3 – </a:t>
            </a:r>
            <a:r>
              <a:rPr lang="en-GB" altLang="en-US" sz="2400" b="1">
                <a:solidFill>
                  <a:srgbClr val="FFFF00"/>
                </a:solidFill>
              </a:rPr>
              <a:t>Percentage of HIV+ People with HIV RNA suppression</a:t>
            </a:r>
          </a:p>
          <a:p>
            <a:pPr eaLnBrk="1" hangingPunct="1">
              <a:spcBef>
                <a:spcPct val="0"/>
              </a:spcBef>
              <a:buFontTx/>
              <a:buNone/>
            </a:pPr>
            <a:r>
              <a:rPr lang="en-GB" altLang="en-US" sz="2800" b="1">
                <a:solidFill>
                  <a:srgbClr val="FFFF00"/>
                </a:solidFill>
              </a:rPr>
              <a:t>- Results</a:t>
            </a:r>
          </a:p>
          <a:p>
            <a:pPr eaLnBrk="1" hangingPunct="1">
              <a:spcBef>
                <a:spcPct val="0"/>
              </a:spcBef>
              <a:buFontTx/>
              <a:buNone/>
            </a:pPr>
            <a:endParaRPr lang="en-GB" altLang="en-US" sz="2800" b="1">
              <a:solidFill>
                <a:srgbClr val="FFFF00"/>
              </a:solidFill>
              <a:latin typeface="Arial" panose="020B0604020202020204" pitchFamily="34" charset="0"/>
            </a:endParaRPr>
          </a:p>
        </p:txBody>
      </p:sp>
      <p:graphicFrame>
        <p:nvGraphicFramePr>
          <p:cNvPr id="8" name="Chart 7" title="All Country Comparison"/>
          <p:cNvGraphicFramePr>
            <a:graphicFrameLocks/>
          </p:cNvGraphicFramePr>
          <p:nvPr/>
        </p:nvGraphicFramePr>
        <p:xfrm>
          <a:off x="0" y="1417638"/>
          <a:ext cx="9090187" cy="5215437"/>
        </p:xfrm>
        <a:graphic>
          <a:graphicData uri="http://schemas.openxmlformats.org/drawingml/2006/chart">
            <c:chart xmlns:c="http://schemas.openxmlformats.org/drawingml/2006/chart" xmlns:r="http://schemas.openxmlformats.org/officeDocument/2006/relationships" r:id="rId4"/>
          </a:graphicData>
        </a:graphic>
      </p:graphicFrame>
      <p:sp>
        <p:nvSpPr>
          <p:cNvPr id="13317" name="Rectangle 5"/>
          <p:cNvSpPr>
            <a:spLocks noChangeArrowheads="1"/>
          </p:cNvSpPr>
          <p:nvPr/>
        </p:nvSpPr>
        <p:spPr bwMode="auto">
          <a:xfrm>
            <a:off x="6577013" y="4857750"/>
            <a:ext cx="5413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b="1">
                <a:solidFill>
                  <a:srgbClr val="007E00"/>
                </a:solidFill>
              </a:rPr>
              <a:t>20%</a:t>
            </a:r>
          </a:p>
        </p:txBody>
      </p:sp>
      <p:pic>
        <p:nvPicPr>
          <p:cNvPr id="13318" name="Picture 9"/>
          <p:cNvPicPr>
            <a:picLocks noChangeAspect="1"/>
          </p:cNvPicPr>
          <p:nvPr/>
        </p:nvPicPr>
        <p:blipFill>
          <a:blip r:embed="rId5">
            <a:extLst>
              <a:ext uri="{28A0092B-C50C-407E-A947-70E740481C1C}">
                <a14:useLocalDpi xmlns:a14="http://schemas.microsoft.com/office/drawing/2010/main" val="0"/>
              </a:ext>
            </a:extLst>
          </a:blip>
          <a:srcRect r="81094"/>
          <a:stretch>
            <a:fillRect/>
          </a:stretch>
        </p:blipFill>
        <p:spPr bwMode="auto">
          <a:xfrm>
            <a:off x="0" y="6400800"/>
            <a:ext cx="1728788"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5941060" y="3306128"/>
            <a:ext cx="26701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000" dirty="0"/>
              <a:t>Code:</a:t>
            </a:r>
            <a:r>
              <a:rPr lang="en-US" altLang="en-US" sz="1000" b="1" dirty="0"/>
              <a:t> MOAD01, MOAD0102</a:t>
            </a:r>
          </a:p>
          <a:p>
            <a:pPr algn="r" eaLnBrk="1" hangingPunct="1">
              <a:spcBef>
                <a:spcPct val="0"/>
              </a:spcBef>
              <a:buFontTx/>
              <a:buNone/>
            </a:pPr>
            <a:r>
              <a:rPr lang="en-US" altLang="en-US" sz="1000" dirty="0"/>
              <a:t>Title: </a:t>
            </a:r>
            <a:r>
              <a:rPr lang="en-US" altLang="en-US" sz="1000" b="1" dirty="0"/>
              <a:t>90-90-90: Delivering on the Targets</a:t>
            </a:r>
          </a:p>
          <a:p>
            <a:pPr algn="r" eaLnBrk="1" hangingPunct="1">
              <a:spcBef>
                <a:spcPct val="0"/>
              </a:spcBef>
              <a:buFontTx/>
              <a:buNone/>
            </a:pPr>
            <a:r>
              <a:rPr lang="en-US" altLang="en-US" sz="1000" dirty="0"/>
              <a:t>Date: </a:t>
            </a:r>
            <a:r>
              <a:rPr lang="en-US" altLang="en-US" sz="1000" b="1" dirty="0"/>
              <a:t>Monday, 20 July 2015</a:t>
            </a:r>
          </a:p>
          <a:p>
            <a:pPr algn="r" eaLnBrk="1" hangingPunct="1">
              <a:spcBef>
                <a:spcPct val="0"/>
              </a:spcBef>
              <a:buFontTx/>
              <a:buNone/>
            </a:pPr>
            <a:r>
              <a:rPr lang="en-US" altLang="en-US" sz="1000" dirty="0"/>
              <a:t>Time:</a:t>
            </a:r>
            <a:r>
              <a:rPr lang="en-US" altLang="en-US" sz="1000" b="1" dirty="0"/>
              <a:t> 16:30-18:00</a:t>
            </a:r>
          </a:p>
          <a:p>
            <a:pPr algn="r" eaLnBrk="1" hangingPunct="1">
              <a:spcBef>
                <a:spcPct val="0"/>
              </a:spcBef>
              <a:buFontTx/>
              <a:buNone/>
            </a:pPr>
            <a:r>
              <a:rPr lang="en-US" altLang="en-US" sz="1000" dirty="0"/>
              <a:t>Room: </a:t>
            </a:r>
            <a:r>
              <a:rPr lang="en-US" altLang="en-US" sz="1000" b="1" dirty="0"/>
              <a:t>Ballroom C-D</a:t>
            </a:r>
            <a:endParaRPr lang="en-US" altLang="en-US" sz="1000" dirty="0"/>
          </a:p>
        </p:txBody>
      </p:sp>
    </p:spTree>
    <p:extLst>
      <p:ext uri="{BB962C8B-B14F-4D97-AF65-F5344CB8AC3E}">
        <p14:creationId xmlns:p14="http://schemas.microsoft.com/office/powerpoint/2010/main" val="717477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8" name="Rectangle 5"/>
          <p:cNvSpPr>
            <a:spLocks noChangeArrowheads="1"/>
          </p:cNvSpPr>
          <p:nvPr/>
        </p:nvSpPr>
        <p:spPr bwMode="auto">
          <a:xfrm>
            <a:off x="226521" y="57044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mbria" panose="02040503050406030204" pitchFamily="18" charset="0"/>
                <a:ea typeface="MS Mincho" panose="02020609040205080304" pitchFamily="49" charset="-128"/>
              </a:rPr>
              <a:t/>
            </a:r>
            <a:br>
              <a:rPr kumimoji="0" lang="en-US" altLang="en-US" sz="1400" b="1" i="0" u="none" strike="noStrike" cap="none" normalizeH="0" baseline="0" dirty="0" smtClean="0">
                <a:ln>
                  <a:noFill/>
                </a:ln>
                <a:solidFill>
                  <a:schemeClr val="tx1"/>
                </a:solidFill>
                <a:effectLst/>
                <a:latin typeface="Cambria" panose="02040503050406030204" pitchFamily="18" charset="0"/>
                <a:ea typeface="MS Mincho" panose="02020609040205080304" pitchFamily="49" charset="-128"/>
              </a:rPr>
            </a:br>
            <a:endParaRPr kumimoji="0" lang="en-ZA"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smtClean="0">
                <a:ln>
                  <a:noFill/>
                </a:ln>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Figures</a:t>
            </a:r>
            <a:endParaRPr kumimoji="0" lang="en-ZA"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Calibri" panose="020F0502020204030204" pitchFamily="34" charset="0"/>
                <a:ea typeface="MS Gothic" panose="020B0609070205080204" pitchFamily="49" charset="-128"/>
              </a:rPr>
              <a:t>Figure 1. Average retention at specified time points, by region*</a:t>
            </a:r>
            <a:endParaRPr kumimoji="0" lang="en-US" altLang="en-US" sz="1200" b="1" i="1" u="none" strike="noStrike" cap="none" normalizeH="0" baseline="0" dirty="0" smtClean="0">
              <a:ln>
                <a:noFill/>
              </a:ln>
              <a:solidFill>
                <a:srgbClr val="4F81BD"/>
              </a:solidFill>
              <a:effectLst/>
              <a:latin typeface="Calibri" panose="020F0502020204030204" pitchFamily="34" charset="0"/>
              <a:ea typeface="MS Gothic" panose="020B0609070205080204" pitchFamily="49"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307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91" y="1417638"/>
            <a:ext cx="8718566" cy="417298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1531938" y="57044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smtClean="0">
                <a:ln>
                  <a:noFill/>
                </a:ln>
                <a:solidFill>
                  <a:srgbClr val="000000"/>
                </a:solidFill>
                <a:effectLst/>
                <a:latin typeface="Cambria" panose="02040503050406030204" pitchFamily="18" charset="0"/>
                <a:ea typeface="MS Mincho" panose="02020609040205080304" pitchFamily="49" charset="-128"/>
                <a:cs typeface="Times New Roman" panose="02020603050405020304" pitchFamily="18" charset="0"/>
              </a:rPr>
              <a:t>* Note: Y axis starts at 40%</a:t>
            </a:r>
            <a:endParaRPr kumimoji="0" lang="en-ZA" altLang="en-US" sz="6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smtClean="0">
              <a:ln>
                <a:noFill/>
              </a:ln>
              <a:solidFill>
                <a:schemeClr val="tx1"/>
              </a:solidFill>
              <a:effectLst/>
              <a:latin typeface="Arial" panose="020B0604020202020204" pitchFamily="34" charset="0"/>
            </a:endParaRPr>
          </a:p>
        </p:txBody>
      </p:sp>
      <p:sp>
        <p:nvSpPr>
          <p:cNvPr id="4" name="TextBox 3"/>
          <p:cNvSpPr txBox="1"/>
          <p:nvPr/>
        </p:nvSpPr>
        <p:spPr>
          <a:xfrm>
            <a:off x="600643" y="6227033"/>
            <a:ext cx="7747462" cy="523220"/>
          </a:xfrm>
          <a:prstGeom prst="rect">
            <a:avLst/>
          </a:prstGeom>
          <a:noFill/>
        </p:spPr>
        <p:txBody>
          <a:bodyPr wrap="square" rtlCol="0">
            <a:spAutoFit/>
          </a:bodyPr>
          <a:lstStyle/>
          <a:p>
            <a:r>
              <a:rPr lang="en-ZA" sz="1400" dirty="0"/>
              <a:t>Fox MP, Rosen </a:t>
            </a:r>
            <a:r>
              <a:rPr lang="en-ZA" sz="1400" dirty="0" smtClean="0"/>
              <a:t>S, Retention </a:t>
            </a:r>
            <a:r>
              <a:rPr lang="en-ZA" sz="1400" dirty="0"/>
              <a:t>of Adult Patients on Antiretroviral Therapy in Low- and Middle-Income Countries: Systematic Review and Meta-analysis </a:t>
            </a:r>
            <a:r>
              <a:rPr lang="en-ZA" sz="1400" dirty="0" smtClean="0"/>
              <a:t>2008-2013, J </a:t>
            </a:r>
            <a:r>
              <a:rPr lang="en-ZA" sz="1400" dirty="0" err="1"/>
              <a:t>Acquir</a:t>
            </a:r>
            <a:r>
              <a:rPr lang="en-ZA" sz="1400" dirty="0"/>
              <a:t> Immune </a:t>
            </a:r>
            <a:r>
              <a:rPr lang="en-ZA" sz="1400" dirty="0" err="1"/>
              <a:t>Defic</a:t>
            </a:r>
            <a:r>
              <a:rPr lang="en-ZA" sz="1400" dirty="0"/>
              <a:t> </a:t>
            </a:r>
            <a:r>
              <a:rPr lang="en-ZA" sz="1400" dirty="0" err="1"/>
              <a:t>Syndr</a:t>
            </a:r>
            <a:r>
              <a:rPr lang="en-ZA" sz="1400" dirty="0"/>
              <a:t>. 2015 </a:t>
            </a:r>
            <a:r>
              <a:rPr lang="en-ZA" sz="1400" dirty="0" smtClean="0"/>
              <a:t>May</a:t>
            </a:r>
            <a:endParaRPr lang="en-ZA" sz="1400" dirty="0"/>
          </a:p>
        </p:txBody>
      </p:sp>
    </p:spTree>
    <p:extLst>
      <p:ext uri="{BB962C8B-B14F-4D97-AF65-F5344CB8AC3E}">
        <p14:creationId xmlns:p14="http://schemas.microsoft.com/office/powerpoint/2010/main" val="33042810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291" y="44624"/>
            <a:ext cx="8597205" cy="559256"/>
          </a:xfrm>
        </p:spPr>
        <p:txBody>
          <a:bodyPr>
            <a:normAutofit fontScale="90000"/>
          </a:bodyPr>
          <a:lstStyle/>
          <a:p>
            <a:r>
              <a:rPr lang="en-ZA" sz="3200" dirty="0" smtClean="0"/>
              <a:t>Retention in care</a:t>
            </a:r>
            <a:endParaRPr lang="en-ZA" sz="3200" dirty="0"/>
          </a:p>
        </p:txBody>
      </p:sp>
      <p:sp>
        <p:nvSpPr>
          <p:cNvPr id="3" name="Slide Number Placeholder 2"/>
          <p:cNvSpPr>
            <a:spLocks noGrp="1"/>
          </p:cNvSpPr>
          <p:nvPr>
            <p:ph type="sldNum" sz="quarter" idx="4294967295"/>
          </p:nvPr>
        </p:nvSpPr>
        <p:spPr>
          <a:xfrm>
            <a:off x="8522096" y="6582544"/>
            <a:ext cx="514400" cy="230832"/>
          </a:xfrm>
        </p:spPr>
        <p:txBody>
          <a:bodyPr/>
          <a:lstStyle/>
          <a:p>
            <a:fld id="{8406839F-D7A4-4E5D-B93D-768AD4D1DB36}" type="slidenum">
              <a:rPr lang="en-ZA" smtClean="0"/>
              <a:pPr/>
              <a:t>45</a:t>
            </a:fld>
            <a:endParaRPr lang="en-ZA" dirty="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27" y="974968"/>
            <a:ext cx="7930897" cy="5406360"/>
          </a:xfrm>
          <a:prstGeom prst="rect">
            <a:avLst/>
          </a:prstGeom>
          <a:noFill/>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7092280" y="6237312"/>
            <a:ext cx="2026518" cy="616084"/>
          </a:xfrm>
          <a:prstGeom prst="rect">
            <a:avLst/>
          </a:prstGeom>
        </p:spPr>
      </p:pic>
      <p:sp>
        <p:nvSpPr>
          <p:cNvPr id="10" name="TextBox 9"/>
          <p:cNvSpPr txBox="1"/>
          <p:nvPr/>
        </p:nvSpPr>
        <p:spPr>
          <a:xfrm>
            <a:off x="432425" y="6351711"/>
            <a:ext cx="5573424" cy="461665"/>
          </a:xfrm>
          <a:prstGeom prst="rect">
            <a:avLst/>
          </a:prstGeom>
          <a:noFill/>
        </p:spPr>
        <p:txBody>
          <a:bodyPr wrap="square" rtlCol="0">
            <a:spAutoFit/>
          </a:bodyPr>
          <a:lstStyle/>
          <a:p>
            <a:r>
              <a:rPr lang="en-ZA" sz="1200" i="1" dirty="0" smtClean="0"/>
              <a:t>Source: Consolidated National report covering monthly and quarterly ART data to end March 2014</a:t>
            </a:r>
            <a:endParaRPr lang="en-ZA" sz="1200" i="1" dirty="0"/>
          </a:p>
        </p:txBody>
      </p:sp>
      <p:sp>
        <p:nvSpPr>
          <p:cNvPr id="4" name="TextBox 3"/>
          <p:cNvSpPr txBox="1"/>
          <p:nvPr/>
        </p:nvSpPr>
        <p:spPr>
          <a:xfrm>
            <a:off x="1546167" y="6517178"/>
            <a:ext cx="2768138" cy="369332"/>
          </a:xfrm>
          <a:prstGeom prst="rect">
            <a:avLst/>
          </a:prstGeom>
          <a:noFill/>
        </p:spPr>
        <p:txBody>
          <a:bodyPr wrap="square" rtlCol="0">
            <a:spAutoFit/>
          </a:bodyPr>
          <a:lstStyle/>
          <a:p>
            <a:r>
              <a:rPr lang="en-ZA" dirty="0" smtClean="0"/>
              <a:t>Thanks: Andrew Boulle</a:t>
            </a:r>
            <a:endParaRPr lang="en-ZA" dirty="0"/>
          </a:p>
        </p:txBody>
      </p:sp>
    </p:spTree>
    <p:extLst>
      <p:ext uri="{BB962C8B-B14F-4D97-AF65-F5344CB8AC3E}">
        <p14:creationId xmlns:p14="http://schemas.microsoft.com/office/powerpoint/2010/main" val="13439552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4" name="Picture 3"/>
          <p:cNvPicPr/>
          <p:nvPr/>
        </p:nvPicPr>
        <p:blipFill rotWithShape="1">
          <a:blip r:embed="rId3">
            <a:extLst>
              <a:ext uri="{28A0092B-C50C-407E-A947-70E740481C1C}">
                <a14:useLocalDpi xmlns:a14="http://schemas.microsoft.com/office/drawing/2010/main" val="0"/>
              </a:ext>
            </a:extLst>
          </a:blip>
          <a:srcRect t="11932"/>
          <a:stretch/>
        </p:blipFill>
        <p:spPr bwMode="auto">
          <a:xfrm>
            <a:off x="457200" y="442762"/>
            <a:ext cx="7505299" cy="568340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88758" y="6211669"/>
            <a:ext cx="8181474" cy="646331"/>
          </a:xfrm>
          <a:prstGeom prst="rect">
            <a:avLst/>
          </a:prstGeom>
          <a:noFill/>
        </p:spPr>
        <p:txBody>
          <a:bodyPr wrap="square" rtlCol="0">
            <a:spAutoFit/>
          </a:bodyPr>
          <a:lstStyle/>
          <a:p>
            <a:r>
              <a:rPr lang="en-US" dirty="0"/>
              <a:t>Figure of 48 month retention includes 48 month retention (sometimes interpolated) for all cohorts reporting beyond 48 months</a:t>
            </a:r>
            <a:endParaRPr lang="en-ZA" dirty="0"/>
          </a:p>
        </p:txBody>
      </p:sp>
    </p:spTree>
    <p:extLst>
      <p:ext uri="{BB962C8B-B14F-4D97-AF65-F5344CB8AC3E}">
        <p14:creationId xmlns:p14="http://schemas.microsoft.com/office/powerpoint/2010/main" val="11169216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Treatment for life</a:t>
            </a:r>
            <a:endParaRPr lang="en-ZA" dirty="0"/>
          </a:p>
        </p:txBody>
      </p:sp>
      <p:pic>
        <p:nvPicPr>
          <p:cNvPr id="4" name="Content Placeholder 4"/>
          <p:cNvPicPr>
            <a:picLocks noChangeAspect="1"/>
          </p:cNvPicPr>
          <p:nvPr/>
        </p:nvPicPr>
        <p:blipFill>
          <a:blip r:embed="rId3"/>
          <a:stretch>
            <a:fillRect/>
          </a:stretch>
        </p:blipFill>
        <p:spPr>
          <a:xfrm>
            <a:off x="2295005" y="3286207"/>
            <a:ext cx="5206850" cy="2556471"/>
          </a:xfrm>
          <a:prstGeom prst="rect">
            <a:avLst/>
          </a:prstGeom>
        </p:spPr>
      </p:pic>
      <p:pic>
        <p:nvPicPr>
          <p:cNvPr id="5" name="Content Placeholder 5"/>
          <p:cNvPicPr>
            <a:picLocks noChangeAspect="1"/>
          </p:cNvPicPr>
          <p:nvPr/>
        </p:nvPicPr>
        <p:blipFill>
          <a:blip r:embed="rId4"/>
          <a:stretch>
            <a:fillRect/>
          </a:stretch>
        </p:blipFill>
        <p:spPr>
          <a:xfrm>
            <a:off x="2295005" y="1872691"/>
            <a:ext cx="4038600" cy="1088150"/>
          </a:xfrm>
          <a:prstGeom prst="rect">
            <a:avLst/>
          </a:prstGeom>
        </p:spPr>
      </p:pic>
      <p:sp>
        <p:nvSpPr>
          <p:cNvPr id="6" name="TextBox 5"/>
          <p:cNvSpPr txBox="1"/>
          <p:nvPr/>
        </p:nvSpPr>
        <p:spPr>
          <a:xfrm>
            <a:off x="806335" y="6168044"/>
            <a:ext cx="3507970" cy="369332"/>
          </a:xfrm>
          <a:prstGeom prst="rect">
            <a:avLst/>
          </a:prstGeom>
          <a:noFill/>
        </p:spPr>
        <p:txBody>
          <a:bodyPr wrap="square" rtlCol="0">
            <a:spAutoFit/>
          </a:bodyPr>
          <a:lstStyle/>
          <a:p>
            <a:r>
              <a:rPr lang="en-ZA" dirty="0" smtClean="0"/>
              <a:t>Thanks: Julie Fox, Guys</a:t>
            </a:r>
            <a:endParaRPr lang="en-ZA" dirty="0"/>
          </a:p>
        </p:txBody>
      </p:sp>
      <p:sp>
        <p:nvSpPr>
          <p:cNvPr id="8" name="TextBox 7"/>
          <p:cNvSpPr txBox="1"/>
          <p:nvPr/>
        </p:nvSpPr>
        <p:spPr>
          <a:xfrm>
            <a:off x="2128058" y="1670858"/>
            <a:ext cx="864524" cy="482138"/>
          </a:xfrm>
          <a:prstGeom prst="rect">
            <a:avLst/>
          </a:prstGeom>
          <a:solidFill>
            <a:schemeClr val="bg1"/>
          </a:solidFill>
        </p:spPr>
        <p:txBody>
          <a:bodyPr wrap="square" rtlCol="0">
            <a:spAutoFit/>
          </a:bodyPr>
          <a:lstStyle/>
          <a:p>
            <a:endParaRPr lang="en-ZA" dirty="0"/>
          </a:p>
        </p:txBody>
      </p:sp>
    </p:spTree>
    <p:extLst>
      <p:ext uri="{BB962C8B-B14F-4D97-AF65-F5344CB8AC3E}">
        <p14:creationId xmlns:p14="http://schemas.microsoft.com/office/powerpoint/2010/main" val="34070447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Your life is in the hand of (an often unreliable) distributor</a:t>
            </a:r>
          </a:p>
        </p:txBody>
      </p:sp>
      <p:sp>
        <p:nvSpPr>
          <p:cNvPr id="3" name="Content Placeholder 2"/>
          <p:cNvSpPr>
            <a:spLocks noGrp="1"/>
          </p:cNvSpPr>
          <p:nvPr>
            <p:ph idx="1"/>
          </p:nvPr>
        </p:nvSpPr>
        <p:spPr/>
        <p:txBody>
          <a:bodyPr/>
          <a:lstStyle/>
          <a:p>
            <a:endParaRPr lang="en-ZA"/>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3877055" cy="5236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529" y="1770526"/>
            <a:ext cx="2284137" cy="181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36657" y="3763478"/>
            <a:ext cx="2521819" cy="646331"/>
          </a:xfrm>
          <a:prstGeom prst="rect">
            <a:avLst/>
          </a:prstGeom>
          <a:noFill/>
        </p:spPr>
        <p:txBody>
          <a:bodyPr wrap="square" rtlCol="0">
            <a:spAutoFit/>
          </a:bodyPr>
          <a:lstStyle/>
          <a:p>
            <a:r>
              <a:rPr lang="en-ZA" dirty="0" smtClean="0"/>
              <a:t>And it is an international problem….</a:t>
            </a:r>
            <a:endParaRPr lang="en-ZA" dirty="0"/>
          </a:p>
        </p:txBody>
      </p:sp>
    </p:spTree>
    <p:extLst>
      <p:ext uri="{BB962C8B-B14F-4D97-AF65-F5344CB8AC3E}">
        <p14:creationId xmlns:p14="http://schemas.microsoft.com/office/powerpoint/2010/main" val="165535992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And you rely on raw chemicals…</a:t>
            </a:r>
            <a:endParaRPr lang="en-ZA" dirty="0"/>
          </a:p>
        </p:txBody>
      </p:sp>
      <p:pic>
        <p:nvPicPr>
          <p:cNvPr id="4" name="Content Placeholder 3"/>
          <p:cNvPicPr>
            <a:picLocks noGrp="1" noChangeAspect="1"/>
          </p:cNvPicPr>
          <p:nvPr>
            <p:ph idx="1"/>
          </p:nvPr>
        </p:nvPicPr>
        <p:blipFill>
          <a:blip r:embed="rId3"/>
          <a:stretch>
            <a:fillRect/>
          </a:stretch>
        </p:blipFill>
        <p:spPr>
          <a:xfrm>
            <a:off x="1629512" y="1417638"/>
            <a:ext cx="6377531" cy="4439433"/>
          </a:xfrm>
          <a:prstGeom prst="rect">
            <a:avLst/>
          </a:prstGeom>
        </p:spPr>
      </p:pic>
      <p:sp>
        <p:nvSpPr>
          <p:cNvPr id="3" name="TextBox 2"/>
          <p:cNvSpPr txBox="1"/>
          <p:nvPr/>
        </p:nvSpPr>
        <p:spPr>
          <a:xfrm>
            <a:off x="0" y="6472043"/>
            <a:ext cx="9052560" cy="369332"/>
          </a:xfrm>
          <a:prstGeom prst="rect">
            <a:avLst/>
          </a:prstGeom>
          <a:noFill/>
        </p:spPr>
        <p:txBody>
          <a:bodyPr wrap="square" rtlCol="0">
            <a:spAutoFit/>
          </a:bodyPr>
          <a:lstStyle/>
          <a:p>
            <a:r>
              <a:rPr lang="en-ZA" dirty="0" smtClean="0"/>
              <a:t>Can </a:t>
            </a:r>
            <a:r>
              <a:rPr lang="en-ZA" dirty="0"/>
              <a:t>(and should) Africa make its own </a:t>
            </a:r>
            <a:r>
              <a:rPr lang="en-ZA" dirty="0" smtClean="0"/>
              <a:t>medicines</a:t>
            </a:r>
            <a:r>
              <a:rPr lang="en-ZA" dirty="0" smtClean="0"/>
              <a:t>? BMJ </a:t>
            </a:r>
            <a:r>
              <a:rPr lang="en-ZA" dirty="0" smtClean="0"/>
              <a:t>2015 – 80% generics from India</a:t>
            </a:r>
            <a:endParaRPr lang="en-ZA" dirty="0"/>
          </a:p>
        </p:txBody>
      </p:sp>
      <p:sp>
        <p:nvSpPr>
          <p:cNvPr id="5" name="TextBox 4"/>
          <p:cNvSpPr txBox="1"/>
          <p:nvPr/>
        </p:nvSpPr>
        <p:spPr>
          <a:xfrm>
            <a:off x="1" y="5880499"/>
            <a:ext cx="2801388" cy="369332"/>
          </a:xfrm>
          <a:prstGeom prst="rect">
            <a:avLst/>
          </a:prstGeom>
          <a:noFill/>
        </p:spPr>
        <p:txBody>
          <a:bodyPr wrap="square" rtlCol="0">
            <a:spAutoFit/>
          </a:bodyPr>
          <a:lstStyle/>
          <a:p>
            <a:r>
              <a:rPr lang="en-ZA" dirty="0" smtClean="0"/>
              <a:t>Thanks: Stavros </a:t>
            </a:r>
            <a:r>
              <a:rPr lang="en-ZA" dirty="0" err="1" smtClean="0"/>
              <a:t>Nicolau</a:t>
            </a:r>
            <a:endParaRPr lang="en-ZA" dirty="0"/>
          </a:p>
        </p:txBody>
      </p:sp>
    </p:spTree>
    <p:extLst>
      <p:ext uri="{BB962C8B-B14F-4D97-AF65-F5344CB8AC3E}">
        <p14:creationId xmlns:p14="http://schemas.microsoft.com/office/powerpoint/2010/main" val="21478419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 what do we have in the bag?</a:t>
            </a:r>
            <a:endParaRPr lang="en-ZA" dirty="0"/>
          </a:p>
        </p:txBody>
      </p:sp>
      <p:sp>
        <p:nvSpPr>
          <p:cNvPr id="3" name="Content Placeholder 2"/>
          <p:cNvSpPr>
            <a:spLocks noGrp="1"/>
          </p:cNvSpPr>
          <p:nvPr>
            <p:ph idx="1"/>
          </p:nvPr>
        </p:nvSpPr>
        <p:spPr/>
        <p:txBody>
          <a:bodyPr>
            <a:normAutofit fontScale="85000" lnSpcReduction="20000"/>
          </a:bodyPr>
          <a:lstStyle/>
          <a:p>
            <a:r>
              <a:rPr lang="en-ZA" b="1" dirty="0" smtClean="0"/>
              <a:t>T&amp;T (including PMTCT and children)</a:t>
            </a:r>
          </a:p>
          <a:p>
            <a:r>
              <a:rPr lang="en-ZA" dirty="0" smtClean="0"/>
              <a:t>Post Exposure Prophylaxis  (PEP)</a:t>
            </a:r>
          </a:p>
          <a:p>
            <a:r>
              <a:rPr lang="en-ZA" b="1" dirty="0" smtClean="0"/>
              <a:t>Pre-exposure prophylaxis </a:t>
            </a:r>
            <a:r>
              <a:rPr lang="en-ZA" b="1" dirty="0"/>
              <a:t>(</a:t>
            </a:r>
            <a:r>
              <a:rPr lang="en-ZA" b="1" dirty="0" err="1" smtClean="0"/>
              <a:t>PrEP</a:t>
            </a:r>
            <a:r>
              <a:rPr lang="en-ZA" b="1" dirty="0" smtClean="0"/>
              <a:t>)</a:t>
            </a:r>
          </a:p>
          <a:p>
            <a:r>
              <a:rPr lang="en-ZA" b="1" dirty="0" smtClean="0"/>
              <a:t>Male circumcision</a:t>
            </a:r>
          </a:p>
          <a:p>
            <a:r>
              <a:rPr lang="en-ZA" dirty="0" smtClean="0"/>
              <a:t>Condoms </a:t>
            </a:r>
          </a:p>
          <a:p>
            <a:r>
              <a:rPr lang="en-ZA" dirty="0" smtClean="0"/>
              <a:t>Needle exchange</a:t>
            </a:r>
          </a:p>
          <a:p>
            <a:r>
              <a:rPr lang="en-ZA" b="1" dirty="0" smtClean="0"/>
              <a:t>Behaviour change</a:t>
            </a:r>
          </a:p>
          <a:p>
            <a:r>
              <a:rPr lang="en-ZA" dirty="0" smtClean="0"/>
              <a:t>(New microbicides)</a:t>
            </a:r>
          </a:p>
          <a:p>
            <a:r>
              <a:rPr lang="en-ZA" dirty="0" smtClean="0"/>
              <a:t>(Vaccines)</a:t>
            </a:r>
          </a:p>
          <a:p>
            <a:r>
              <a:rPr lang="en-ZA" dirty="0" smtClean="0"/>
              <a:t>(Cure)</a:t>
            </a:r>
          </a:p>
        </p:txBody>
      </p:sp>
      <p:pic>
        <p:nvPicPr>
          <p:cNvPr id="4" name="Picture 3"/>
          <p:cNvPicPr>
            <a:picLocks noChangeAspect="1"/>
          </p:cNvPicPr>
          <p:nvPr/>
        </p:nvPicPr>
        <p:blipFill>
          <a:blip r:embed="rId3"/>
          <a:stretch>
            <a:fillRect/>
          </a:stretch>
        </p:blipFill>
        <p:spPr>
          <a:xfrm>
            <a:off x="4447308" y="4388600"/>
            <a:ext cx="3673706" cy="1426977"/>
          </a:xfrm>
          <a:prstGeom prst="rect">
            <a:avLst/>
          </a:prstGeom>
        </p:spPr>
      </p:pic>
    </p:spTree>
    <p:extLst>
      <p:ext uri="{BB962C8B-B14F-4D97-AF65-F5344CB8AC3E}">
        <p14:creationId xmlns:p14="http://schemas.microsoft.com/office/powerpoint/2010/main" val="7233279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Money IS short</a:t>
            </a:r>
            <a:endParaRPr lang="en-ZA" dirty="0"/>
          </a:p>
        </p:txBody>
      </p:sp>
      <p:sp>
        <p:nvSpPr>
          <p:cNvPr id="3" name="Content Placeholder 2"/>
          <p:cNvSpPr>
            <a:spLocks noGrp="1"/>
          </p:cNvSpPr>
          <p:nvPr>
            <p:ph idx="1"/>
          </p:nvPr>
        </p:nvSpPr>
        <p:spPr/>
        <p:txBody>
          <a:bodyPr/>
          <a:lstStyle/>
          <a:p>
            <a:r>
              <a:rPr lang="en-ZA" dirty="0" smtClean="0"/>
              <a:t>More scrutiny against impact</a:t>
            </a:r>
            <a:endParaRPr lang="en-ZA" dirty="0"/>
          </a:p>
        </p:txBody>
      </p:sp>
      <p:pic>
        <p:nvPicPr>
          <p:cNvPr id="4" name="Content Placeholder 3"/>
          <p:cNvPicPr>
            <a:picLocks noChangeAspect="1"/>
          </p:cNvPicPr>
          <p:nvPr/>
        </p:nvPicPr>
        <p:blipFill>
          <a:blip r:embed="rId3"/>
          <a:stretch>
            <a:fillRect/>
          </a:stretch>
        </p:blipFill>
        <p:spPr>
          <a:xfrm>
            <a:off x="872623" y="2335876"/>
            <a:ext cx="5682567" cy="4305675"/>
          </a:xfrm>
          <a:prstGeom prst="rect">
            <a:avLst/>
          </a:prstGeom>
        </p:spPr>
      </p:pic>
    </p:spTree>
    <p:extLst>
      <p:ext uri="{BB962C8B-B14F-4D97-AF65-F5344CB8AC3E}">
        <p14:creationId xmlns:p14="http://schemas.microsoft.com/office/powerpoint/2010/main" val="8284163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a:p>
        </p:txBody>
      </p:sp>
      <p:pic>
        <p:nvPicPr>
          <p:cNvPr id="4" name="Picture 3"/>
          <p:cNvPicPr>
            <a:picLocks noChangeAspect="1"/>
          </p:cNvPicPr>
          <p:nvPr/>
        </p:nvPicPr>
        <p:blipFill>
          <a:blip r:embed="rId3"/>
          <a:stretch>
            <a:fillRect/>
          </a:stretch>
        </p:blipFill>
        <p:spPr>
          <a:xfrm>
            <a:off x="256031" y="128016"/>
            <a:ext cx="8496379" cy="5998147"/>
          </a:xfrm>
          <a:prstGeom prst="rect">
            <a:avLst/>
          </a:prstGeom>
        </p:spPr>
      </p:pic>
    </p:spTree>
    <p:extLst>
      <p:ext uri="{BB962C8B-B14F-4D97-AF65-F5344CB8AC3E}">
        <p14:creationId xmlns:p14="http://schemas.microsoft.com/office/powerpoint/2010/main" val="1904204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err="1" smtClean="0"/>
              <a:t>Pepfar</a:t>
            </a:r>
            <a:r>
              <a:rPr lang="en-ZA" dirty="0" smtClean="0"/>
              <a:t> data</a:t>
            </a:r>
            <a:endParaRPr lang="en-ZA" dirty="0"/>
          </a:p>
        </p:txBody>
      </p:sp>
      <p:sp>
        <p:nvSpPr>
          <p:cNvPr id="4" name="TextBox 3"/>
          <p:cNvSpPr txBox="1"/>
          <p:nvPr/>
        </p:nvSpPr>
        <p:spPr>
          <a:xfrm>
            <a:off x="1009402" y="6126163"/>
            <a:ext cx="4807132" cy="369332"/>
          </a:xfrm>
          <a:prstGeom prst="rect">
            <a:avLst/>
          </a:prstGeom>
          <a:noFill/>
        </p:spPr>
        <p:txBody>
          <a:bodyPr wrap="square" rtlCol="0">
            <a:spAutoFit/>
          </a:bodyPr>
          <a:lstStyle/>
          <a:p>
            <a:r>
              <a:rPr lang="en-ZA" dirty="0" smtClean="0"/>
              <a:t>Thank to Brian Honermann, </a:t>
            </a:r>
            <a:r>
              <a:rPr lang="en-ZA" dirty="0" err="1" smtClean="0"/>
              <a:t>Amfar</a:t>
            </a:r>
            <a:endParaRPr lang="en-Z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952" y="1358091"/>
            <a:ext cx="7489768" cy="4681105"/>
          </a:xfrm>
          <a:prstGeom prst="rect">
            <a:avLst/>
          </a:prstGeom>
        </p:spPr>
      </p:pic>
    </p:spTree>
    <p:extLst>
      <p:ext uri="{BB962C8B-B14F-4D97-AF65-F5344CB8AC3E}">
        <p14:creationId xmlns:p14="http://schemas.microsoft.com/office/powerpoint/2010/main" val="3843456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0574" y="947108"/>
            <a:ext cx="7200247" cy="5288230"/>
          </a:xfrm>
          <a:prstGeom prst="rect">
            <a:avLst/>
          </a:prstGeom>
        </p:spPr>
      </p:pic>
      <p:sp>
        <p:nvSpPr>
          <p:cNvPr id="4" name="TextBox 3"/>
          <p:cNvSpPr txBox="1"/>
          <p:nvPr/>
        </p:nvSpPr>
        <p:spPr>
          <a:xfrm>
            <a:off x="224444" y="6235338"/>
            <a:ext cx="2419003" cy="369332"/>
          </a:xfrm>
          <a:prstGeom prst="rect">
            <a:avLst/>
          </a:prstGeom>
          <a:noFill/>
        </p:spPr>
        <p:txBody>
          <a:bodyPr wrap="square" rtlCol="0">
            <a:spAutoFit/>
          </a:bodyPr>
          <a:lstStyle/>
          <a:p>
            <a:r>
              <a:rPr lang="en-ZA" dirty="0" smtClean="0"/>
              <a:t>Thanks: Andrew Hill</a:t>
            </a:r>
            <a:endParaRPr lang="en-ZA" dirty="0"/>
          </a:p>
        </p:txBody>
      </p:sp>
      <p:pic>
        <p:nvPicPr>
          <p:cNvPr id="6" name="Picture 5"/>
          <p:cNvPicPr>
            <a:picLocks noChangeAspect="1"/>
          </p:cNvPicPr>
          <p:nvPr/>
        </p:nvPicPr>
        <p:blipFill>
          <a:blip r:embed="rId4"/>
          <a:stretch>
            <a:fillRect/>
          </a:stretch>
        </p:blipFill>
        <p:spPr>
          <a:xfrm>
            <a:off x="5144065" y="4597378"/>
            <a:ext cx="3793625" cy="1929588"/>
          </a:xfrm>
          <a:prstGeom prst="rect">
            <a:avLst/>
          </a:prstGeom>
        </p:spPr>
      </p:pic>
      <p:sp>
        <p:nvSpPr>
          <p:cNvPr id="5" name="Title 4"/>
          <p:cNvSpPr>
            <a:spLocks noGrp="1"/>
          </p:cNvSpPr>
          <p:nvPr>
            <p:ph type="title"/>
          </p:nvPr>
        </p:nvSpPr>
        <p:spPr>
          <a:xfrm>
            <a:off x="224444" y="227242"/>
            <a:ext cx="8142287" cy="856476"/>
          </a:xfrm>
        </p:spPr>
        <p:txBody>
          <a:bodyPr/>
          <a:lstStyle/>
          <a:p>
            <a:r>
              <a:rPr lang="en-ZA" dirty="0" smtClean="0"/>
              <a:t>Rich countries too</a:t>
            </a:r>
            <a:endParaRPr lang="en-ZA" dirty="0"/>
          </a:p>
        </p:txBody>
      </p:sp>
    </p:spTree>
    <p:extLst>
      <p:ext uri="{BB962C8B-B14F-4D97-AF65-F5344CB8AC3E}">
        <p14:creationId xmlns:p14="http://schemas.microsoft.com/office/powerpoint/2010/main" val="23564711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pic>
        <p:nvPicPr>
          <p:cNvPr id="4" name="Content Placeholder 3"/>
          <p:cNvPicPr>
            <a:picLocks noGrp="1" noChangeAspect="1"/>
          </p:cNvPicPr>
          <p:nvPr>
            <p:ph idx="1"/>
          </p:nvPr>
        </p:nvPicPr>
        <p:blipFill>
          <a:blip r:embed="rId3"/>
          <a:stretch>
            <a:fillRect/>
          </a:stretch>
        </p:blipFill>
        <p:spPr>
          <a:xfrm>
            <a:off x="331729" y="720365"/>
            <a:ext cx="7915275" cy="3209925"/>
          </a:xfrm>
          <a:prstGeom prst="rect">
            <a:avLst/>
          </a:prstGeom>
        </p:spPr>
      </p:pic>
      <p:pic>
        <p:nvPicPr>
          <p:cNvPr id="5" name="Content Placeholder 4"/>
          <p:cNvPicPr>
            <a:picLocks noChangeAspect="1"/>
          </p:cNvPicPr>
          <p:nvPr/>
        </p:nvPicPr>
        <p:blipFill>
          <a:blip r:embed="rId4"/>
          <a:stretch>
            <a:fillRect/>
          </a:stretch>
        </p:blipFill>
        <p:spPr>
          <a:xfrm>
            <a:off x="3782291" y="3776652"/>
            <a:ext cx="4038600" cy="2567122"/>
          </a:xfrm>
          <a:prstGeom prst="rect">
            <a:avLst/>
          </a:prstGeom>
        </p:spPr>
      </p:pic>
    </p:spTree>
    <p:extLst>
      <p:ext uri="{BB962C8B-B14F-4D97-AF65-F5344CB8AC3E}">
        <p14:creationId xmlns:p14="http://schemas.microsoft.com/office/powerpoint/2010/main" val="24191719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Stigma and systems</a:t>
            </a:r>
            <a:endParaRPr lang="en-ZA" dirty="0"/>
          </a:p>
        </p:txBody>
      </p:sp>
      <p:sp>
        <p:nvSpPr>
          <p:cNvPr id="3" name="Content Placeholder 2"/>
          <p:cNvSpPr>
            <a:spLocks noGrp="1"/>
          </p:cNvSpPr>
          <p:nvPr>
            <p:ph idx="1"/>
          </p:nvPr>
        </p:nvSpPr>
        <p:spPr/>
        <p:txBody>
          <a:bodyPr/>
          <a:lstStyle/>
          <a:p>
            <a:r>
              <a:rPr lang="en-ZA" dirty="0" smtClean="0"/>
              <a:t>Uptake of prevention interventions</a:t>
            </a:r>
          </a:p>
          <a:p>
            <a:r>
              <a:rPr lang="en-ZA" dirty="0" smtClean="0"/>
              <a:t>HIV testing</a:t>
            </a:r>
          </a:p>
          <a:p>
            <a:r>
              <a:rPr lang="en-ZA" dirty="0" smtClean="0"/>
              <a:t>Adherence</a:t>
            </a:r>
          </a:p>
          <a:p>
            <a:r>
              <a:rPr lang="en-ZA" dirty="0" smtClean="0"/>
              <a:t>Re-entry into systems</a:t>
            </a:r>
            <a:endParaRPr lang="en-Z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289" y="2391987"/>
            <a:ext cx="3360420" cy="3360420"/>
          </a:xfrm>
          <a:prstGeom prst="rect">
            <a:avLst/>
          </a:prstGeom>
        </p:spPr>
      </p:pic>
    </p:spTree>
    <p:extLst>
      <p:ext uri="{BB962C8B-B14F-4D97-AF65-F5344CB8AC3E}">
        <p14:creationId xmlns:p14="http://schemas.microsoft.com/office/powerpoint/2010/main" val="30886607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endParaRPr lang="en-ZA" dirty="0"/>
          </a:p>
        </p:txBody>
      </p:sp>
      <p:sp>
        <p:nvSpPr>
          <p:cNvPr id="4" name="Content Placeholder 3"/>
          <p:cNvSpPr>
            <a:spLocks noGrp="1"/>
          </p:cNvSpPr>
          <p:nvPr>
            <p:ph idx="1"/>
          </p:nvPr>
        </p:nvSpPr>
        <p:spPr/>
        <p:txBody>
          <a:bodyPr/>
          <a:lstStyle/>
          <a:p>
            <a:r>
              <a:rPr lang="en-ZA" dirty="0"/>
              <a:t>The 2014 South African PLHIV Stigma Index Research Report</a:t>
            </a:r>
          </a:p>
        </p:txBody>
      </p:sp>
      <p:pic>
        <p:nvPicPr>
          <p:cNvPr id="5" name="Picture 4" descr="HSRC_logo(rgb)"/>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24" y="5705776"/>
            <a:ext cx="2095500" cy="990600"/>
          </a:xfrm>
          <a:prstGeom prst="rect">
            <a:avLst/>
          </a:prstGeom>
          <a:noFill/>
          <a:ln>
            <a:noFill/>
          </a:ln>
          <a:extLst/>
        </p:spPr>
      </p:pic>
      <p:graphicFrame>
        <p:nvGraphicFramePr>
          <p:cNvPr id="7" name="Chart 6"/>
          <p:cNvGraphicFramePr/>
          <p:nvPr>
            <p:extLst/>
          </p:nvPr>
        </p:nvGraphicFramePr>
        <p:xfrm>
          <a:off x="943075" y="2683042"/>
          <a:ext cx="691134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p:cNvPicPr>
            <a:picLocks noChangeAspect="1"/>
          </p:cNvPicPr>
          <p:nvPr/>
        </p:nvPicPr>
        <p:blipFill>
          <a:blip r:embed="rId5"/>
          <a:stretch>
            <a:fillRect/>
          </a:stretch>
        </p:blipFill>
        <p:spPr>
          <a:xfrm>
            <a:off x="4895171" y="2332973"/>
            <a:ext cx="4001410" cy="2214088"/>
          </a:xfrm>
          <a:prstGeom prst="rect">
            <a:avLst/>
          </a:prstGeom>
        </p:spPr>
      </p:pic>
    </p:spTree>
    <p:extLst>
      <p:ext uri="{BB962C8B-B14F-4D97-AF65-F5344CB8AC3E}">
        <p14:creationId xmlns:p14="http://schemas.microsoft.com/office/powerpoint/2010/main" val="3865941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 y="868680"/>
            <a:ext cx="7269480" cy="1005840"/>
          </a:xfrm>
          <a:prstGeom prst="rect">
            <a:avLst/>
          </a:prstGeom>
          <a:noFill/>
        </p:spPr>
        <p:txBody>
          <a:bodyPr wrap="square" rtlCol="0">
            <a:noAutofit/>
          </a:bodyPr>
          <a:lstStyle/>
          <a:p>
            <a:endParaRPr lang="en-GB" sz="1600" dirty="0" smtClean="0">
              <a:solidFill>
                <a:schemeClr val="accent2">
                  <a:lumMod val="75000"/>
                </a:schemeClr>
              </a:solidFill>
            </a:endParaRPr>
          </a:p>
        </p:txBody>
      </p:sp>
      <p:pic>
        <p:nvPicPr>
          <p:cNvPr id="6" name="Picture 5" descr="grindr.jpg"/>
          <p:cNvPicPr>
            <a:picLocks noChangeAspect="1"/>
          </p:cNvPicPr>
          <p:nvPr/>
        </p:nvPicPr>
        <p:blipFill rotWithShape="1">
          <a:blip r:embed="rId3" cstate="print">
            <a:extLst>
              <a:ext uri="{28A0092B-C50C-407E-A947-70E740481C1C}">
                <a14:useLocalDpi xmlns:a14="http://schemas.microsoft.com/office/drawing/2010/main" val="0"/>
              </a:ext>
            </a:extLst>
          </a:blip>
          <a:srcRect t="20372"/>
          <a:stretch/>
        </p:blipFill>
        <p:spPr>
          <a:xfrm>
            <a:off x="1066501" y="1417639"/>
            <a:ext cx="6742628" cy="3922450"/>
          </a:xfrm>
          <a:prstGeom prst="rect">
            <a:avLst/>
          </a:prstGeom>
        </p:spPr>
      </p:pic>
      <p:sp>
        <p:nvSpPr>
          <p:cNvPr id="2" name="Title 1"/>
          <p:cNvSpPr>
            <a:spLocks noGrp="1"/>
          </p:cNvSpPr>
          <p:nvPr>
            <p:ph type="title"/>
          </p:nvPr>
        </p:nvSpPr>
        <p:spPr/>
        <p:txBody>
          <a:bodyPr>
            <a:normAutofit/>
          </a:bodyPr>
          <a:lstStyle/>
          <a:p>
            <a:endParaRPr lang="en-ZA" dirty="0"/>
          </a:p>
        </p:txBody>
      </p:sp>
      <p:sp>
        <p:nvSpPr>
          <p:cNvPr id="3" name="TextBox 2"/>
          <p:cNvSpPr txBox="1"/>
          <p:nvPr/>
        </p:nvSpPr>
        <p:spPr>
          <a:xfrm>
            <a:off x="741145" y="6198669"/>
            <a:ext cx="6000477" cy="369332"/>
          </a:xfrm>
          <a:prstGeom prst="rect">
            <a:avLst/>
          </a:prstGeom>
          <a:noFill/>
        </p:spPr>
        <p:txBody>
          <a:bodyPr wrap="square" rtlCol="0">
            <a:spAutoFit/>
          </a:bodyPr>
          <a:lstStyle/>
          <a:p>
            <a:r>
              <a:rPr lang="en-ZA" dirty="0" smtClean="0"/>
              <a:t>BHIVA 2015, activist conversation on </a:t>
            </a:r>
            <a:r>
              <a:rPr lang="en-ZA" dirty="0" err="1" smtClean="0"/>
              <a:t>Grindr</a:t>
            </a:r>
            <a:endParaRPr lang="en-ZA" dirty="0"/>
          </a:p>
        </p:txBody>
      </p:sp>
    </p:spTree>
    <p:extLst>
      <p:ext uri="{BB962C8B-B14F-4D97-AF65-F5344CB8AC3E}">
        <p14:creationId xmlns:p14="http://schemas.microsoft.com/office/powerpoint/2010/main" val="20878903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a:t>
            </a:r>
            <a:r>
              <a:rPr lang="en-ZA" dirty="0" smtClean="0"/>
              <a:t>tigma </a:t>
            </a:r>
            <a:r>
              <a:rPr lang="en-ZA" dirty="0" smtClean="0"/>
              <a:t>can apply to HIV prevention programmes too</a:t>
            </a:r>
            <a:endParaRPr lang="en-ZA" dirty="0"/>
          </a:p>
        </p:txBody>
      </p:sp>
      <p:sp>
        <p:nvSpPr>
          <p:cNvPr id="3" name="Content Placeholder 2"/>
          <p:cNvSpPr>
            <a:spLocks noGrp="1"/>
          </p:cNvSpPr>
          <p:nvPr>
            <p:ph idx="1"/>
          </p:nvPr>
        </p:nvSpPr>
        <p:spPr/>
        <p:txBody>
          <a:bodyPr/>
          <a:lstStyle/>
          <a:p>
            <a:r>
              <a:rPr lang="en-ZA" dirty="0" smtClean="0"/>
              <a:t>Feature of many behaviour change programmes</a:t>
            </a:r>
          </a:p>
          <a:p>
            <a:r>
              <a:rPr lang="en-ZA" dirty="0" smtClean="0"/>
              <a:t>Obsessed with sexual partnering – concurrency, sugar daddies, marriage, abstinence, ‘faithfulness’, ‘’4 c’’</a:t>
            </a:r>
            <a:endParaRPr lang="en-ZA" dirty="0"/>
          </a:p>
        </p:txBody>
      </p:sp>
    </p:spTree>
    <p:extLst>
      <p:ext uri="{BB962C8B-B14F-4D97-AF65-F5344CB8AC3E}">
        <p14:creationId xmlns:p14="http://schemas.microsoft.com/office/powerpoint/2010/main" val="195677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S</a:t>
            </a:r>
            <a:r>
              <a:rPr lang="en-ZA" dirty="0" smtClean="0"/>
              <a:t>tigma </a:t>
            </a:r>
            <a:r>
              <a:rPr lang="en-ZA" dirty="0" smtClean="0"/>
              <a:t>can apply to HIV prevention programmes too</a:t>
            </a:r>
            <a:endParaRPr lang="en-ZA" dirty="0"/>
          </a:p>
        </p:txBody>
      </p:sp>
      <p:sp>
        <p:nvSpPr>
          <p:cNvPr id="3" name="Content Placeholder 2"/>
          <p:cNvSpPr>
            <a:spLocks noGrp="1"/>
          </p:cNvSpPr>
          <p:nvPr>
            <p:ph idx="1"/>
          </p:nvPr>
        </p:nvSpPr>
        <p:spPr/>
        <p:txBody>
          <a:bodyPr/>
          <a:lstStyle/>
          <a:p>
            <a:r>
              <a:rPr lang="en-ZA" dirty="0" smtClean="0">
                <a:solidFill>
                  <a:schemeClr val="bg2"/>
                </a:solidFill>
              </a:rPr>
              <a:t>Feature of many behaviour change programmes</a:t>
            </a:r>
          </a:p>
          <a:p>
            <a:r>
              <a:rPr lang="en-ZA" dirty="0" smtClean="0">
                <a:solidFill>
                  <a:schemeClr val="bg2"/>
                </a:solidFill>
              </a:rPr>
              <a:t>Obsessed with sexual partnering – concurrency, sugar daddies, marriage, abstinence, ‘faithfulness’, ‘’4 c’’</a:t>
            </a:r>
            <a:endParaRPr lang="en-ZA" dirty="0">
              <a:solidFill>
                <a:schemeClr val="bg2"/>
              </a:solidFill>
            </a:endParaRPr>
          </a:p>
        </p:txBody>
      </p:sp>
      <p:pic>
        <p:nvPicPr>
          <p:cNvPr id="4" name="Picture 3"/>
          <p:cNvPicPr>
            <a:picLocks noChangeAspect="1"/>
          </p:cNvPicPr>
          <p:nvPr/>
        </p:nvPicPr>
        <p:blipFill>
          <a:blip r:embed="rId3"/>
          <a:stretch>
            <a:fillRect/>
          </a:stretch>
        </p:blipFill>
        <p:spPr>
          <a:xfrm>
            <a:off x="179962" y="2191097"/>
            <a:ext cx="8784076" cy="1219200"/>
          </a:xfrm>
          <a:prstGeom prst="rect">
            <a:avLst/>
          </a:prstGeom>
        </p:spPr>
      </p:pic>
      <p:pic>
        <p:nvPicPr>
          <p:cNvPr id="5" name="Picture 4"/>
          <p:cNvPicPr>
            <a:picLocks noChangeAspect="1"/>
          </p:cNvPicPr>
          <p:nvPr/>
        </p:nvPicPr>
        <p:blipFill>
          <a:blip r:embed="rId4"/>
          <a:stretch>
            <a:fillRect/>
          </a:stretch>
        </p:blipFill>
        <p:spPr>
          <a:xfrm>
            <a:off x="3457936" y="3237515"/>
            <a:ext cx="2383285" cy="1527358"/>
          </a:xfrm>
          <a:prstGeom prst="rect">
            <a:avLst/>
          </a:prstGeom>
        </p:spPr>
      </p:pic>
      <p:pic>
        <p:nvPicPr>
          <p:cNvPr id="6" name="Picture 2" descr="http://zululandobserver.co.za/wp-content/uploads/sites/56/2013/11/Sugar-daddies-1024x67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9156" y="4780046"/>
            <a:ext cx="2516130" cy="16644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a:stretch>
            <a:fillRect/>
          </a:stretch>
        </p:blipFill>
        <p:spPr>
          <a:xfrm>
            <a:off x="760908" y="5429596"/>
            <a:ext cx="3100940" cy="1103343"/>
          </a:xfrm>
          <a:prstGeom prst="rect">
            <a:avLst/>
          </a:prstGeom>
        </p:spPr>
      </p:pic>
    </p:spTree>
    <p:extLst>
      <p:ext uri="{BB962C8B-B14F-4D97-AF65-F5344CB8AC3E}">
        <p14:creationId xmlns:p14="http://schemas.microsoft.com/office/powerpoint/2010/main" val="145303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Lets start with ‘’treatment for prevention” (T&amp;T)</a:t>
            </a:r>
            <a:endParaRPr lang="en-ZA" dirty="0"/>
          </a:p>
        </p:txBody>
      </p:sp>
      <p:sp>
        <p:nvSpPr>
          <p:cNvPr id="3" name="Content Placeholder 2"/>
          <p:cNvSpPr>
            <a:spLocks noGrp="1"/>
          </p:cNvSpPr>
          <p:nvPr>
            <p:ph idx="1"/>
          </p:nvPr>
        </p:nvSpPr>
        <p:spPr/>
        <p:txBody>
          <a:bodyPr/>
          <a:lstStyle/>
          <a:p>
            <a:r>
              <a:rPr lang="en-ZA" dirty="0" smtClean="0"/>
              <a:t>Theoretical and observational data been around for a while</a:t>
            </a:r>
            <a:endParaRPr lang="en-ZA" dirty="0"/>
          </a:p>
        </p:txBody>
      </p:sp>
      <p:pic>
        <p:nvPicPr>
          <p:cNvPr id="4" name="Picture 3"/>
          <p:cNvPicPr>
            <a:picLocks noChangeAspect="1"/>
          </p:cNvPicPr>
          <p:nvPr/>
        </p:nvPicPr>
        <p:blipFill>
          <a:blip r:embed="rId3"/>
          <a:stretch>
            <a:fillRect/>
          </a:stretch>
        </p:blipFill>
        <p:spPr>
          <a:xfrm>
            <a:off x="1023332" y="2766839"/>
            <a:ext cx="5734050" cy="3286125"/>
          </a:xfrm>
          <a:prstGeom prst="rect">
            <a:avLst/>
          </a:prstGeom>
        </p:spPr>
      </p:pic>
    </p:spTree>
    <p:extLst>
      <p:ext uri="{BB962C8B-B14F-4D97-AF65-F5344CB8AC3E}">
        <p14:creationId xmlns:p14="http://schemas.microsoft.com/office/powerpoint/2010/main" val="25562533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Less morality… more accountability</a:t>
            </a:r>
            <a:endParaRPr lang="en-ZA" dirty="0"/>
          </a:p>
        </p:txBody>
      </p:sp>
      <p:sp>
        <p:nvSpPr>
          <p:cNvPr id="3" name="Content Placeholder 2"/>
          <p:cNvSpPr>
            <a:spLocks noGrp="1"/>
          </p:cNvSpPr>
          <p:nvPr>
            <p:ph idx="1"/>
          </p:nvPr>
        </p:nvSpPr>
        <p:spPr>
          <a:xfrm>
            <a:off x="310862" y="1816331"/>
            <a:ext cx="8229600" cy="4525963"/>
          </a:xfrm>
        </p:spPr>
        <p:txBody>
          <a:bodyPr/>
          <a:lstStyle/>
          <a:p>
            <a:r>
              <a:rPr lang="en-ZA" dirty="0" smtClean="0"/>
              <a:t>More services.</a:t>
            </a:r>
            <a:endParaRPr lang="en-ZA" dirty="0"/>
          </a:p>
        </p:txBody>
      </p:sp>
      <p:pic>
        <p:nvPicPr>
          <p:cNvPr id="4" name="Picture 3"/>
          <p:cNvPicPr>
            <a:picLocks noChangeAspect="1"/>
          </p:cNvPicPr>
          <p:nvPr/>
        </p:nvPicPr>
        <p:blipFill>
          <a:blip r:embed="rId3"/>
          <a:stretch>
            <a:fillRect/>
          </a:stretch>
        </p:blipFill>
        <p:spPr>
          <a:xfrm>
            <a:off x="607262" y="2842593"/>
            <a:ext cx="4803890" cy="1611656"/>
          </a:xfrm>
          <a:prstGeom prst="rect">
            <a:avLst/>
          </a:prstGeom>
        </p:spPr>
      </p:pic>
      <p:pic>
        <p:nvPicPr>
          <p:cNvPr id="5" name="Picture 4"/>
          <p:cNvPicPr>
            <a:picLocks noChangeAspect="1"/>
          </p:cNvPicPr>
          <p:nvPr/>
        </p:nvPicPr>
        <p:blipFill>
          <a:blip r:embed="rId4"/>
          <a:stretch>
            <a:fillRect/>
          </a:stretch>
        </p:blipFill>
        <p:spPr>
          <a:xfrm>
            <a:off x="4425662" y="3674424"/>
            <a:ext cx="2495117" cy="1615781"/>
          </a:xfrm>
          <a:prstGeom prst="rect">
            <a:avLst/>
          </a:prstGeom>
        </p:spPr>
      </p:pic>
      <p:pic>
        <p:nvPicPr>
          <p:cNvPr id="6" name="Content Placeholder 3"/>
          <p:cNvPicPr>
            <a:picLocks noChangeAspect="1"/>
          </p:cNvPicPr>
          <p:nvPr/>
        </p:nvPicPr>
        <p:blipFill>
          <a:blip r:embed="rId5"/>
          <a:stretch>
            <a:fillRect/>
          </a:stretch>
        </p:blipFill>
        <p:spPr>
          <a:xfrm>
            <a:off x="5411152" y="1544138"/>
            <a:ext cx="2737485" cy="1410661"/>
          </a:xfrm>
          <a:prstGeom prst="rect">
            <a:avLst/>
          </a:prstGeom>
        </p:spPr>
      </p:pic>
      <p:pic>
        <p:nvPicPr>
          <p:cNvPr id="7" name="Picture 6"/>
          <p:cNvPicPr>
            <a:picLocks noChangeAspect="1"/>
          </p:cNvPicPr>
          <p:nvPr/>
        </p:nvPicPr>
        <p:blipFill>
          <a:blip r:embed="rId6"/>
          <a:stretch>
            <a:fillRect/>
          </a:stretch>
        </p:blipFill>
        <p:spPr>
          <a:xfrm>
            <a:off x="735266" y="4635875"/>
            <a:ext cx="3836734" cy="1885952"/>
          </a:xfrm>
          <a:prstGeom prst="rect">
            <a:avLst/>
          </a:prstGeom>
        </p:spPr>
      </p:pic>
    </p:spTree>
    <p:extLst>
      <p:ext uri="{BB962C8B-B14F-4D97-AF65-F5344CB8AC3E}">
        <p14:creationId xmlns:p14="http://schemas.microsoft.com/office/powerpoint/2010/main" val="7701889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Being HIV-positive is NOT easy</a:t>
            </a:r>
            <a:endParaRPr lang="en-ZA" dirty="0"/>
          </a:p>
        </p:txBody>
      </p:sp>
      <p:sp>
        <p:nvSpPr>
          <p:cNvPr id="3" name="Content Placeholder 2"/>
          <p:cNvSpPr>
            <a:spLocks noGrp="1"/>
          </p:cNvSpPr>
          <p:nvPr>
            <p:ph idx="1"/>
          </p:nvPr>
        </p:nvSpPr>
        <p:spPr/>
        <p:txBody>
          <a:bodyPr>
            <a:normAutofit/>
          </a:bodyPr>
          <a:lstStyle/>
          <a:p>
            <a:r>
              <a:rPr lang="en-ZA" dirty="0" smtClean="0"/>
              <a:t>Stigma</a:t>
            </a:r>
          </a:p>
          <a:p>
            <a:r>
              <a:rPr lang="en-ZA" dirty="0" smtClean="0"/>
              <a:t>My life …</a:t>
            </a:r>
          </a:p>
          <a:p>
            <a:pPr lvl="1"/>
            <a:r>
              <a:rPr lang="en-ZA" dirty="0" smtClean="0"/>
              <a:t>Mercy </a:t>
            </a:r>
            <a:r>
              <a:rPr lang="en-ZA" dirty="0"/>
              <a:t>of </a:t>
            </a:r>
            <a:r>
              <a:rPr lang="en-ZA" dirty="0" smtClean="0"/>
              <a:t>manufacturing</a:t>
            </a:r>
            <a:endParaRPr lang="en-ZA" dirty="0"/>
          </a:p>
          <a:p>
            <a:pPr lvl="1"/>
            <a:r>
              <a:rPr lang="en-ZA" dirty="0"/>
              <a:t>At mercy of donor and government priority shifts</a:t>
            </a:r>
          </a:p>
          <a:p>
            <a:pPr lvl="1"/>
            <a:r>
              <a:rPr lang="en-ZA" dirty="0" smtClean="0"/>
              <a:t>Interacting with an unfriendly health system </a:t>
            </a:r>
            <a:r>
              <a:rPr lang="en-ZA" dirty="0" smtClean="0"/>
              <a:t>- out </a:t>
            </a:r>
            <a:r>
              <a:rPr lang="en-ZA" dirty="0"/>
              <a:t>of pocket </a:t>
            </a:r>
            <a:r>
              <a:rPr lang="en-ZA" dirty="0" smtClean="0"/>
              <a:t>costs</a:t>
            </a:r>
          </a:p>
          <a:p>
            <a:pPr lvl="1"/>
            <a:r>
              <a:rPr lang="en-ZA" dirty="0" smtClean="0"/>
              <a:t>Violence still in many communities</a:t>
            </a:r>
          </a:p>
        </p:txBody>
      </p:sp>
    </p:spTree>
    <p:extLst>
      <p:ext uri="{BB962C8B-B14F-4D97-AF65-F5344CB8AC3E}">
        <p14:creationId xmlns:p14="http://schemas.microsoft.com/office/powerpoint/2010/main" val="1491683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043" y="274638"/>
            <a:ext cx="8229600" cy="1143000"/>
          </a:xfrm>
        </p:spPr>
        <p:txBody>
          <a:bodyPr/>
          <a:lstStyle/>
          <a:p>
            <a:r>
              <a:rPr lang="en-ZA" dirty="0" smtClean="0"/>
              <a:t>Testing, testing…</a:t>
            </a:r>
            <a:endParaRPr lang="en-ZA" dirty="0"/>
          </a:p>
        </p:txBody>
      </p:sp>
      <p:sp>
        <p:nvSpPr>
          <p:cNvPr id="3" name="Content Placeholder 2"/>
          <p:cNvSpPr>
            <a:spLocks noGrp="1"/>
          </p:cNvSpPr>
          <p:nvPr>
            <p:ph sz="half" idx="1"/>
          </p:nvPr>
        </p:nvSpPr>
        <p:spPr>
          <a:xfrm>
            <a:off x="269507" y="2266540"/>
            <a:ext cx="8301789" cy="4525963"/>
          </a:xfrm>
        </p:spPr>
        <p:txBody>
          <a:bodyPr/>
          <a:lstStyle/>
          <a:p>
            <a:r>
              <a:rPr lang="en-ZA" dirty="0" smtClean="0"/>
              <a:t>First 90 possibly the hardest</a:t>
            </a:r>
          </a:p>
          <a:p>
            <a:r>
              <a:rPr lang="en-ZA" dirty="0" smtClean="0"/>
              <a:t>Innovative operational testing strategies needed beyond:</a:t>
            </a:r>
          </a:p>
          <a:p>
            <a:pPr lvl="1"/>
            <a:r>
              <a:rPr lang="en-ZA" dirty="0" smtClean="0"/>
              <a:t>Facility based testing</a:t>
            </a:r>
          </a:p>
          <a:p>
            <a:pPr lvl="1"/>
            <a:r>
              <a:rPr lang="en-ZA" dirty="0" smtClean="0"/>
              <a:t>Community based testing</a:t>
            </a:r>
          </a:p>
          <a:p>
            <a:pPr lvl="1"/>
            <a:r>
              <a:rPr lang="en-ZA" dirty="0" smtClean="0"/>
              <a:t>? Self testing ?workplaces ?key populations ?schools</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2227" y="1146351"/>
            <a:ext cx="1165625" cy="17523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654" r="8395"/>
          <a:stretch/>
        </p:blipFill>
        <p:spPr bwMode="auto">
          <a:xfrm>
            <a:off x="6900980" y="178453"/>
            <a:ext cx="2085663" cy="1844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69507" y="6343048"/>
            <a:ext cx="5284270" cy="369332"/>
          </a:xfrm>
          <a:prstGeom prst="rect">
            <a:avLst/>
          </a:prstGeom>
          <a:noFill/>
        </p:spPr>
        <p:txBody>
          <a:bodyPr wrap="square" rtlCol="0">
            <a:spAutoFit/>
          </a:bodyPr>
          <a:lstStyle/>
          <a:p>
            <a:r>
              <a:rPr lang="en-ZA" dirty="0" smtClean="0"/>
              <a:t>Thanks WHO: Cheryl Johnson/Rachel Baggaley </a:t>
            </a:r>
            <a:endParaRPr lang="en-ZA" dirty="0"/>
          </a:p>
        </p:txBody>
      </p:sp>
      <p:pic>
        <p:nvPicPr>
          <p:cNvPr id="4" name="Picture 3"/>
          <p:cNvPicPr>
            <a:picLocks noChangeAspect="1"/>
          </p:cNvPicPr>
          <p:nvPr/>
        </p:nvPicPr>
        <p:blipFill>
          <a:blip r:embed="rId5"/>
          <a:stretch>
            <a:fillRect/>
          </a:stretch>
        </p:blipFill>
        <p:spPr>
          <a:xfrm>
            <a:off x="5964819" y="5199508"/>
            <a:ext cx="2195435" cy="1328206"/>
          </a:xfrm>
          <a:prstGeom prst="rect">
            <a:avLst/>
          </a:prstGeom>
        </p:spPr>
      </p:pic>
      <p:pic>
        <p:nvPicPr>
          <p:cNvPr id="8" name="Picture 7"/>
          <p:cNvPicPr>
            <a:picLocks noChangeAspect="1"/>
          </p:cNvPicPr>
          <p:nvPr/>
        </p:nvPicPr>
        <p:blipFill>
          <a:blip r:embed="rId6"/>
          <a:stretch>
            <a:fillRect/>
          </a:stretch>
        </p:blipFill>
        <p:spPr>
          <a:xfrm>
            <a:off x="5443620" y="3324386"/>
            <a:ext cx="3237831" cy="1205135"/>
          </a:xfrm>
          <a:prstGeom prst="rect">
            <a:avLst/>
          </a:prstGeom>
        </p:spPr>
      </p:pic>
      <p:graphicFrame>
        <p:nvGraphicFramePr>
          <p:cNvPr id="9" name="Chart 8"/>
          <p:cNvGraphicFramePr/>
          <p:nvPr>
            <p:extLst>
              <p:ext uri="{D42A27DB-BD31-4B8C-83A1-F6EECF244321}">
                <p14:modId xmlns:p14="http://schemas.microsoft.com/office/powerpoint/2010/main" val="4183621169"/>
              </p:ext>
            </p:extLst>
          </p:nvPr>
        </p:nvGraphicFramePr>
        <p:xfrm>
          <a:off x="41852" y="6552"/>
          <a:ext cx="2576657" cy="2096173"/>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846098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0" y="3355"/>
            <a:ext cx="9144000" cy="2538000"/>
          </a:xfrm>
          <a:solidFill>
            <a:schemeClr val="bg1"/>
          </a:solidFill>
        </p:spPr>
        <p:txBody>
          <a:bodyPr>
            <a:normAutofit/>
          </a:bodyPr>
          <a:lstStyle/>
          <a:p>
            <a:r>
              <a:rPr lang="en-US" sz="1200" dirty="0" smtClean="0"/>
              <a:t/>
            </a:r>
            <a:br>
              <a:rPr lang="en-US" sz="1200" dirty="0" smtClean="0"/>
            </a:br>
            <a:r>
              <a:rPr lang="en-US" sz="4000" b="1" dirty="0" smtClean="0">
                <a:solidFill>
                  <a:schemeClr val="accent5">
                    <a:lumMod val="75000"/>
                  </a:schemeClr>
                </a:solidFill>
              </a:rPr>
              <a:t>South Africa’s Investment Case </a:t>
            </a:r>
            <a:r>
              <a:rPr lang="en-US" sz="4000" dirty="0" smtClean="0">
                <a:solidFill>
                  <a:schemeClr val="accent5">
                    <a:lumMod val="75000"/>
                  </a:schemeClr>
                </a:solidFill>
              </a:rPr>
              <a:t>– </a:t>
            </a:r>
            <a:br>
              <a:rPr lang="en-US" sz="4000" dirty="0" smtClean="0">
                <a:solidFill>
                  <a:schemeClr val="accent5">
                    <a:lumMod val="75000"/>
                  </a:schemeClr>
                </a:solidFill>
              </a:rPr>
            </a:br>
            <a:r>
              <a:rPr lang="en-US" sz="4000" dirty="0" smtClean="0">
                <a:solidFill>
                  <a:schemeClr val="accent5">
                    <a:lumMod val="75000"/>
                  </a:schemeClr>
                </a:solidFill>
              </a:rPr>
              <a:t>What are the country’s </a:t>
            </a:r>
            <a:br>
              <a:rPr lang="en-US" sz="4000" dirty="0" smtClean="0">
                <a:solidFill>
                  <a:schemeClr val="accent5">
                    <a:lumMod val="75000"/>
                  </a:schemeClr>
                </a:solidFill>
              </a:rPr>
            </a:br>
            <a:r>
              <a:rPr lang="en-US" sz="4000" dirty="0" smtClean="0">
                <a:solidFill>
                  <a:schemeClr val="accent5">
                    <a:lumMod val="75000"/>
                  </a:schemeClr>
                </a:solidFill>
              </a:rPr>
              <a:t>“best buys” for HIV and TB?</a:t>
            </a:r>
            <a:endParaRPr lang="en-US" dirty="0">
              <a:solidFill>
                <a:schemeClr val="accent5">
                  <a:lumMod val="75000"/>
                </a:schemeClr>
              </a:solidFill>
            </a:endParaRPr>
          </a:p>
        </p:txBody>
      </p:sp>
      <p:sp>
        <p:nvSpPr>
          <p:cNvPr id="12" name="Subtitle 11"/>
          <p:cNvSpPr>
            <a:spLocks noGrp="1"/>
          </p:cNvSpPr>
          <p:nvPr>
            <p:ph type="subTitle" idx="1"/>
          </p:nvPr>
        </p:nvSpPr>
        <p:spPr>
          <a:xfrm>
            <a:off x="280148" y="2655019"/>
            <a:ext cx="8493462" cy="1125100"/>
          </a:xfrm>
        </p:spPr>
        <p:txBody>
          <a:bodyPr>
            <a:normAutofit lnSpcReduction="10000"/>
          </a:bodyPr>
          <a:lstStyle/>
          <a:p>
            <a:r>
              <a:rPr lang="en-US" sz="1800" dirty="0" smtClean="0">
                <a:solidFill>
                  <a:schemeClr val="tx1"/>
                </a:solidFill>
              </a:rPr>
              <a:t>Gesine Meyer-Rath</a:t>
            </a:r>
            <a:r>
              <a:rPr lang="en-US" sz="1800" baseline="30000" dirty="0" smtClean="0">
                <a:solidFill>
                  <a:schemeClr val="tx1"/>
                </a:solidFill>
              </a:rPr>
              <a:t>1,2</a:t>
            </a:r>
            <a:r>
              <a:rPr lang="en-US" sz="1800" dirty="0" smtClean="0">
                <a:solidFill>
                  <a:schemeClr val="tx1"/>
                </a:solidFill>
              </a:rPr>
              <a:t>,</a:t>
            </a:r>
            <a:r>
              <a:rPr lang="en-US" sz="1800" baseline="30000" dirty="0" smtClean="0">
                <a:solidFill>
                  <a:schemeClr val="tx1"/>
                </a:solidFill>
              </a:rPr>
              <a:t> </a:t>
            </a:r>
            <a:r>
              <a:rPr lang="en-US" sz="1800" dirty="0" smtClean="0">
                <a:solidFill>
                  <a:schemeClr val="tx1"/>
                </a:solidFill>
              </a:rPr>
              <a:t>Calvin Chiu</a:t>
            </a:r>
            <a:r>
              <a:rPr lang="en-US" sz="1800" baseline="30000" dirty="0" smtClean="0">
                <a:solidFill>
                  <a:schemeClr val="tx1"/>
                </a:solidFill>
              </a:rPr>
              <a:t>1</a:t>
            </a:r>
            <a:r>
              <a:rPr lang="en-US" sz="1800" dirty="0" smtClean="0">
                <a:solidFill>
                  <a:schemeClr val="tx1"/>
                </a:solidFill>
              </a:rPr>
              <a:t>,</a:t>
            </a:r>
            <a:r>
              <a:rPr lang="en-US" sz="1800" baseline="30000" dirty="0" smtClean="0">
                <a:solidFill>
                  <a:schemeClr val="tx1"/>
                </a:solidFill>
              </a:rPr>
              <a:t> </a:t>
            </a:r>
            <a:r>
              <a:rPr lang="en-US" sz="1800" dirty="0" smtClean="0">
                <a:solidFill>
                  <a:schemeClr val="tx1"/>
                </a:solidFill>
              </a:rPr>
              <a:t>Leigh Johnson</a:t>
            </a:r>
            <a:r>
              <a:rPr lang="en-US" sz="1800" baseline="30000" dirty="0">
                <a:solidFill>
                  <a:schemeClr val="tx1"/>
                </a:solidFill>
              </a:rPr>
              <a:t>3</a:t>
            </a:r>
            <a:r>
              <a:rPr lang="en-US" sz="1800" dirty="0" smtClean="0">
                <a:solidFill>
                  <a:schemeClr val="tx1"/>
                </a:solidFill>
              </a:rPr>
              <a:t>, Kathryn Schnippel</a:t>
            </a:r>
            <a:r>
              <a:rPr lang="en-US" sz="1800" baseline="30000" dirty="0">
                <a:solidFill>
                  <a:schemeClr val="tx1"/>
                </a:solidFill>
              </a:rPr>
              <a:t>4</a:t>
            </a:r>
            <a:r>
              <a:rPr lang="en-US" sz="1800" dirty="0" smtClean="0">
                <a:solidFill>
                  <a:schemeClr val="tx1"/>
                </a:solidFill>
              </a:rPr>
              <a:t>, Teresa Guthrie</a:t>
            </a:r>
            <a:r>
              <a:rPr lang="en-US" sz="1800" baseline="30000" dirty="0" smtClean="0">
                <a:solidFill>
                  <a:schemeClr val="tx1"/>
                </a:solidFill>
              </a:rPr>
              <a:t>5</a:t>
            </a:r>
            <a:r>
              <a:rPr lang="en-US" sz="1800" dirty="0" smtClean="0">
                <a:solidFill>
                  <a:schemeClr val="tx1"/>
                </a:solidFill>
              </a:rPr>
              <a:t>,</a:t>
            </a:r>
            <a:r>
              <a:rPr lang="en-US" sz="1800" baseline="30000" dirty="0" smtClean="0">
                <a:solidFill>
                  <a:schemeClr val="tx1"/>
                </a:solidFill>
              </a:rPr>
              <a:t> </a:t>
            </a:r>
            <a:r>
              <a:rPr lang="en-US" sz="1800" dirty="0">
                <a:solidFill>
                  <a:schemeClr val="tx1"/>
                </a:solidFill>
              </a:rPr>
              <a:t>Sarah </a:t>
            </a:r>
            <a:r>
              <a:rPr lang="en-US" sz="1800" dirty="0" smtClean="0">
                <a:solidFill>
                  <a:schemeClr val="tx1"/>
                </a:solidFill>
              </a:rPr>
              <a:t>Magni</a:t>
            </a:r>
            <a:r>
              <a:rPr lang="en-US" sz="1800" baseline="30000" dirty="0" smtClean="0">
                <a:solidFill>
                  <a:schemeClr val="tx1"/>
                </a:solidFill>
              </a:rPr>
              <a:t>6</a:t>
            </a:r>
            <a:r>
              <a:rPr lang="en-US" sz="1800" dirty="0" smtClean="0">
                <a:solidFill>
                  <a:schemeClr val="tx1"/>
                </a:solidFill>
              </a:rPr>
              <a:t>, </a:t>
            </a:r>
            <a:r>
              <a:rPr lang="en-US" sz="1800" dirty="0" err="1">
                <a:solidFill>
                  <a:schemeClr val="tx1"/>
                </a:solidFill>
              </a:rPr>
              <a:t>Yogan</a:t>
            </a:r>
            <a:r>
              <a:rPr lang="en-US" sz="1800" dirty="0">
                <a:solidFill>
                  <a:schemeClr val="tx1"/>
                </a:solidFill>
              </a:rPr>
              <a:t> </a:t>
            </a:r>
            <a:r>
              <a:rPr lang="en-US" sz="1800" dirty="0" smtClean="0">
                <a:solidFill>
                  <a:schemeClr val="tx1"/>
                </a:solidFill>
              </a:rPr>
              <a:t>Pillay</a:t>
            </a:r>
            <a:r>
              <a:rPr lang="en-US" sz="1800" baseline="30000" dirty="0">
                <a:solidFill>
                  <a:schemeClr val="tx1"/>
                </a:solidFill>
              </a:rPr>
              <a:t>7</a:t>
            </a:r>
            <a:r>
              <a:rPr lang="en-US" sz="1800" dirty="0" smtClean="0">
                <a:solidFill>
                  <a:schemeClr val="tx1"/>
                </a:solidFill>
              </a:rPr>
              <a:t>, Fareed Abdullah</a:t>
            </a:r>
            <a:r>
              <a:rPr lang="en-US" sz="1800" baseline="30000" dirty="0">
                <a:solidFill>
                  <a:schemeClr val="tx1"/>
                </a:solidFill>
              </a:rPr>
              <a:t>8</a:t>
            </a:r>
            <a:r>
              <a:rPr lang="en-US" sz="1800" dirty="0" smtClean="0">
                <a:solidFill>
                  <a:schemeClr val="tx1"/>
                </a:solidFill>
              </a:rPr>
              <a:t>, Eva Kiwango</a:t>
            </a:r>
            <a:r>
              <a:rPr lang="en-US" sz="1800" baseline="30000" dirty="0" smtClean="0">
                <a:solidFill>
                  <a:schemeClr val="tx1"/>
                </a:solidFill>
              </a:rPr>
              <a:t>9</a:t>
            </a:r>
            <a:r>
              <a:rPr lang="en-US" sz="1800" dirty="0" smtClean="0">
                <a:solidFill>
                  <a:schemeClr val="tx1"/>
                </a:solidFill>
              </a:rPr>
              <a:t> </a:t>
            </a:r>
          </a:p>
          <a:p>
            <a:r>
              <a:rPr lang="en-ZA" sz="1800" b="1" dirty="0" smtClean="0">
                <a:solidFill>
                  <a:schemeClr val="tx1"/>
                </a:solidFill>
              </a:rPr>
              <a:t>on </a:t>
            </a:r>
            <a:r>
              <a:rPr lang="en-ZA" sz="1800" b="1" dirty="0">
                <a:solidFill>
                  <a:schemeClr val="tx1"/>
                </a:solidFill>
              </a:rPr>
              <a:t>behalf of the Investment Case Task </a:t>
            </a:r>
            <a:r>
              <a:rPr lang="en-ZA" sz="1800" b="1" dirty="0" smtClean="0">
                <a:solidFill>
                  <a:schemeClr val="tx1"/>
                </a:solidFill>
              </a:rPr>
              <a:t>Team and Steering Committee</a:t>
            </a:r>
            <a:endParaRPr lang="en-ZA" sz="1800" b="1" dirty="0">
              <a:solidFill>
                <a:schemeClr val="tx1"/>
              </a:solidFill>
            </a:endParaRPr>
          </a:p>
        </p:txBody>
      </p:sp>
      <p:sp>
        <p:nvSpPr>
          <p:cNvPr id="3" name="Content Placeholder 2"/>
          <p:cNvSpPr>
            <a:spLocks noGrp="1"/>
          </p:cNvSpPr>
          <p:nvPr>
            <p:ph sz="quarter" idx="11"/>
          </p:nvPr>
        </p:nvSpPr>
        <p:spPr>
          <a:xfrm>
            <a:off x="505681" y="3850609"/>
            <a:ext cx="8275899" cy="1530103"/>
          </a:xfrm>
        </p:spPr>
        <p:txBody>
          <a:bodyPr>
            <a:noAutofit/>
          </a:bodyPr>
          <a:lstStyle/>
          <a:p>
            <a:pPr algn="l">
              <a:lnSpc>
                <a:spcPct val="100000"/>
              </a:lnSpc>
            </a:pPr>
            <a:r>
              <a:rPr lang="en-US" baseline="30000" dirty="0">
                <a:solidFill>
                  <a:schemeClr val="tx1"/>
                </a:solidFill>
              </a:rPr>
              <a:t>1 </a:t>
            </a:r>
            <a:r>
              <a:rPr lang="en-US" dirty="0" smtClean="0">
                <a:solidFill>
                  <a:schemeClr val="tx1"/>
                </a:solidFill>
              </a:rPr>
              <a:t>Health Economics and Epidemiology Research Office (HE</a:t>
            </a:r>
            <a:r>
              <a:rPr lang="en-US" baseline="30000" dirty="0" smtClean="0">
                <a:solidFill>
                  <a:schemeClr val="tx1"/>
                </a:solidFill>
              </a:rPr>
              <a:t>2</a:t>
            </a:r>
            <a:r>
              <a:rPr lang="en-US" dirty="0" smtClean="0">
                <a:solidFill>
                  <a:schemeClr val="tx1"/>
                </a:solidFill>
              </a:rPr>
              <a:t>RO), University of the Witwatersrand/ Boston University</a:t>
            </a:r>
          </a:p>
          <a:p>
            <a:pPr algn="l">
              <a:lnSpc>
                <a:spcPct val="100000"/>
              </a:lnSpc>
            </a:pPr>
            <a:r>
              <a:rPr lang="en-US" baseline="30000" dirty="0" smtClean="0">
                <a:solidFill>
                  <a:schemeClr val="tx1"/>
                </a:solidFill>
              </a:rPr>
              <a:t>2</a:t>
            </a:r>
            <a:r>
              <a:rPr lang="en-US" dirty="0" smtClean="0">
                <a:solidFill>
                  <a:schemeClr val="tx1"/>
                </a:solidFill>
              </a:rPr>
              <a:t>  Center for Global Health and Development, Department of International Health, Boston University</a:t>
            </a:r>
            <a:endParaRPr lang="en-US" dirty="0">
              <a:solidFill>
                <a:schemeClr val="tx1"/>
              </a:solidFill>
            </a:endParaRPr>
          </a:p>
          <a:p>
            <a:pPr algn="l">
              <a:lnSpc>
                <a:spcPct val="100000"/>
              </a:lnSpc>
            </a:pPr>
            <a:r>
              <a:rPr lang="en-US" baseline="30000" dirty="0" smtClean="0">
                <a:solidFill>
                  <a:schemeClr val="tx1"/>
                </a:solidFill>
              </a:rPr>
              <a:t>3</a:t>
            </a:r>
            <a:r>
              <a:rPr lang="en-US" dirty="0" smtClean="0">
                <a:solidFill>
                  <a:schemeClr val="tx1"/>
                </a:solidFill>
              </a:rPr>
              <a:t> </a:t>
            </a:r>
            <a:r>
              <a:rPr lang="en-ZA" dirty="0" smtClean="0">
                <a:solidFill>
                  <a:schemeClr val="tx1"/>
                </a:solidFill>
              </a:rPr>
              <a:t>Centre </a:t>
            </a:r>
            <a:r>
              <a:rPr lang="en-ZA" dirty="0">
                <a:solidFill>
                  <a:schemeClr val="tx1"/>
                </a:solidFill>
              </a:rPr>
              <a:t>for Infectious Disease Epidemiology and Research (CIDER), </a:t>
            </a:r>
            <a:r>
              <a:rPr lang="en-ZA" dirty="0" smtClean="0">
                <a:solidFill>
                  <a:schemeClr val="tx1"/>
                </a:solidFill>
              </a:rPr>
              <a:t>University of Cape Town</a:t>
            </a:r>
          </a:p>
          <a:p>
            <a:pPr algn="l">
              <a:lnSpc>
                <a:spcPct val="100000"/>
              </a:lnSpc>
            </a:pPr>
            <a:r>
              <a:rPr lang="en-ZA" baseline="30000" dirty="0" smtClean="0">
                <a:solidFill>
                  <a:schemeClr val="tx1"/>
                </a:solidFill>
              </a:rPr>
              <a:t>4</a:t>
            </a:r>
            <a:r>
              <a:rPr lang="en-ZA" dirty="0" smtClean="0">
                <a:solidFill>
                  <a:schemeClr val="tx1"/>
                </a:solidFill>
              </a:rPr>
              <a:t> Right to Care</a:t>
            </a:r>
          </a:p>
          <a:p>
            <a:pPr algn="l">
              <a:lnSpc>
                <a:spcPct val="100000"/>
              </a:lnSpc>
            </a:pPr>
            <a:r>
              <a:rPr lang="en-ZA" baseline="30000" dirty="0" smtClean="0">
                <a:solidFill>
                  <a:schemeClr val="tx1"/>
                </a:solidFill>
              </a:rPr>
              <a:t>5</a:t>
            </a:r>
            <a:r>
              <a:rPr lang="en-ZA" dirty="0" smtClean="0">
                <a:solidFill>
                  <a:schemeClr val="tx1"/>
                </a:solidFill>
              </a:rPr>
              <a:t> Guthrie Consult</a:t>
            </a:r>
          </a:p>
          <a:p>
            <a:pPr algn="l">
              <a:lnSpc>
                <a:spcPct val="100000"/>
              </a:lnSpc>
            </a:pPr>
            <a:r>
              <a:rPr lang="en-ZA" baseline="30000" dirty="0" smtClean="0">
                <a:solidFill>
                  <a:schemeClr val="tx1"/>
                </a:solidFill>
              </a:rPr>
              <a:t>6</a:t>
            </a:r>
            <a:r>
              <a:rPr lang="en-ZA" dirty="0" smtClean="0">
                <a:solidFill>
                  <a:schemeClr val="tx1"/>
                </a:solidFill>
              </a:rPr>
              <a:t> Anansi Health Consulting</a:t>
            </a:r>
          </a:p>
          <a:p>
            <a:pPr algn="l">
              <a:lnSpc>
                <a:spcPct val="100000"/>
              </a:lnSpc>
              <a:spcBef>
                <a:spcPts val="288"/>
              </a:spcBef>
            </a:pPr>
            <a:r>
              <a:rPr lang="en-US" baseline="30000" dirty="0">
                <a:solidFill>
                  <a:schemeClr val="tx1"/>
                </a:solidFill>
              </a:rPr>
              <a:t>7</a:t>
            </a:r>
            <a:r>
              <a:rPr lang="en-US" dirty="0" smtClean="0">
                <a:solidFill>
                  <a:schemeClr val="tx1"/>
                </a:solidFill>
              </a:rPr>
              <a:t> </a:t>
            </a:r>
            <a:r>
              <a:rPr lang="en-ZA" dirty="0" smtClean="0">
                <a:solidFill>
                  <a:schemeClr val="tx1"/>
                </a:solidFill>
              </a:rPr>
              <a:t>National Department of Health</a:t>
            </a:r>
          </a:p>
          <a:p>
            <a:pPr algn="l">
              <a:lnSpc>
                <a:spcPct val="100000"/>
              </a:lnSpc>
              <a:spcBef>
                <a:spcPts val="288"/>
              </a:spcBef>
            </a:pPr>
            <a:r>
              <a:rPr lang="en-US" baseline="30000" dirty="0">
                <a:solidFill>
                  <a:schemeClr val="tx1"/>
                </a:solidFill>
              </a:rPr>
              <a:t>8</a:t>
            </a:r>
            <a:r>
              <a:rPr lang="en-US" dirty="0" smtClean="0">
                <a:solidFill>
                  <a:schemeClr val="tx1"/>
                </a:solidFill>
              </a:rPr>
              <a:t> </a:t>
            </a:r>
            <a:r>
              <a:rPr lang="en-ZA" dirty="0" smtClean="0">
                <a:solidFill>
                  <a:schemeClr val="tx1"/>
                </a:solidFill>
              </a:rPr>
              <a:t>South African National AIDS Council</a:t>
            </a:r>
          </a:p>
          <a:p>
            <a:pPr algn="l">
              <a:lnSpc>
                <a:spcPct val="100000"/>
              </a:lnSpc>
              <a:spcBef>
                <a:spcPts val="288"/>
              </a:spcBef>
            </a:pPr>
            <a:r>
              <a:rPr lang="en-US" baseline="30000" dirty="0">
                <a:solidFill>
                  <a:schemeClr val="tx1"/>
                </a:solidFill>
              </a:rPr>
              <a:t>9</a:t>
            </a:r>
            <a:r>
              <a:rPr lang="en-US" dirty="0" smtClean="0">
                <a:solidFill>
                  <a:schemeClr val="tx1"/>
                </a:solidFill>
              </a:rPr>
              <a:t> </a:t>
            </a:r>
            <a:r>
              <a:rPr lang="en-ZA" dirty="0">
                <a:solidFill>
                  <a:schemeClr val="tx1"/>
                </a:solidFill>
              </a:rPr>
              <a:t>UNAIDS South Africa</a:t>
            </a:r>
          </a:p>
          <a:p>
            <a:pPr algn="l">
              <a:lnSpc>
                <a:spcPct val="100000"/>
              </a:lnSpc>
              <a:spcBef>
                <a:spcPts val="288"/>
              </a:spcBef>
            </a:pPr>
            <a:r>
              <a:rPr lang="en-ZA" dirty="0" smtClean="0">
                <a:solidFill>
                  <a:schemeClr val="tx1"/>
                </a:solidFill>
              </a:rPr>
              <a:t/>
            </a:r>
            <a:br>
              <a:rPr lang="en-ZA" dirty="0" smtClean="0">
                <a:solidFill>
                  <a:schemeClr val="tx1"/>
                </a:solidFill>
              </a:rPr>
            </a:br>
            <a:endParaRPr lang="en-ZA" dirty="0">
              <a:solidFill>
                <a:schemeClr val="tx1"/>
              </a:solidFill>
            </a:endParaRPr>
          </a:p>
        </p:txBody>
      </p:sp>
      <p:grpSp>
        <p:nvGrpSpPr>
          <p:cNvPr id="19" name="Group 18"/>
          <p:cNvGrpSpPr/>
          <p:nvPr/>
        </p:nvGrpSpPr>
        <p:grpSpPr>
          <a:xfrm>
            <a:off x="505681" y="6066618"/>
            <a:ext cx="5515884" cy="658023"/>
            <a:chOff x="2268833" y="6140127"/>
            <a:chExt cx="5092628" cy="692696"/>
          </a:xfrm>
        </p:grpSpPr>
        <p:pic>
          <p:nvPicPr>
            <p:cNvPr id="20" name="Picture 2" descr="C:\Documents and Settings\sbrosen\My Documents\boston_univ_rgb.gif"/>
            <p:cNvPicPr>
              <a:picLocks noChangeAspect="1" noChangeArrowheads="1"/>
            </p:cNvPicPr>
            <p:nvPr>
              <p:custDataLst>
                <p:tags r:id="rId1"/>
              </p:custDataLst>
            </p:nvPr>
          </p:nvPicPr>
          <p:blipFill>
            <a:blip r:embed="rId8" cstate="print"/>
            <a:srcRect/>
            <a:stretch>
              <a:fillRect/>
            </a:stretch>
          </p:blipFill>
          <p:spPr bwMode="auto">
            <a:xfrm>
              <a:off x="3824238" y="6228577"/>
              <a:ext cx="1173029" cy="515796"/>
            </a:xfrm>
            <a:prstGeom prst="rect">
              <a:avLst/>
            </a:prstGeom>
            <a:noFill/>
            <a:ln w="9525">
              <a:noFill/>
              <a:miter lim="800000"/>
              <a:headEnd/>
              <a:tailEnd/>
            </a:ln>
          </p:spPr>
        </p:pic>
        <p:pic>
          <p:nvPicPr>
            <p:cNvPr id="21" name="Picture 20"/>
            <p:cNvPicPr>
              <a:picLocks noChangeAspect="1" noChangeArrowheads="1"/>
            </p:cNvPicPr>
            <p:nvPr>
              <p:custDataLst>
                <p:tags r:id="rId2"/>
              </p:custDataLst>
            </p:nvPr>
          </p:nvPicPr>
          <p:blipFill>
            <a:blip r:embed="rId9" cstate="print"/>
            <a:srcRect/>
            <a:stretch>
              <a:fillRect/>
            </a:stretch>
          </p:blipFill>
          <p:spPr bwMode="auto">
            <a:xfrm>
              <a:off x="4993062" y="6218308"/>
              <a:ext cx="1003844" cy="536334"/>
            </a:xfrm>
            <a:prstGeom prst="rect">
              <a:avLst/>
            </a:prstGeom>
            <a:noFill/>
            <a:ln w="9525">
              <a:noFill/>
              <a:miter lim="800000"/>
              <a:headEnd/>
              <a:tailEnd/>
            </a:ln>
          </p:spPr>
        </p:pic>
        <p:pic>
          <p:nvPicPr>
            <p:cNvPr id="22" name="Picture 21" descr="C:\Users\CIH\Downloads\wits_logo_white.gif"/>
            <p:cNvPicPr>
              <a:picLocks noChangeAspect="1" noChangeArrowheads="1"/>
            </p:cNvPicPr>
            <p:nvPr>
              <p:custDataLst>
                <p:tags r:id="rId3"/>
              </p:custDataLst>
            </p:nvPr>
          </p:nvPicPr>
          <p:blipFill>
            <a:blip r:embed="rId10" cstate="print"/>
            <a:srcRect/>
            <a:stretch>
              <a:fillRect/>
            </a:stretch>
          </p:blipFill>
          <p:spPr bwMode="auto">
            <a:xfrm>
              <a:off x="5990689" y="6155561"/>
              <a:ext cx="661828" cy="661828"/>
            </a:xfrm>
            <a:prstGeom prst="rect">
              <a:avLst/>
            </a:prstGeom>
            <a:noFill/>
            <a:ln w="9525">
              <a:noFill/>
              <a:miter lim="800000"/>
              <a:headEnd/>
              <a:tailEnd/>
            </a:ln>
          </p:spPr>
        </p:pic>
        <p:pic>
          <p:nvPicPr>
            <p:cNvPr id="23" name="Picture 4"/>
            <p:cNvPicPr>
              <a:picLocks noChangeAspect="1" noChangeArrowheads="1"/>
            </p:cNvPicPr>
            <p:nvPr>
              <p:custDataLst>
                <p:tags r:id="rId4"/>
              </p:custDataLst>
            </p:nvPr>
          </p:nvPicPr>
          <p:blipFill>
            <a:blip r:embed="rId11" cstate="print"/>
            <a:srcRect l="8612" t="10696" r="7716" b="15479"/>
            <a:stretch>
              <a:fillRect/>
            </a:stretch>
          </p:blipFill>
          <p:spPr bwMode="auto">
            <a:xfrm>
              <a:off x="2268833" y="6221569"/>
              <a:ext cx="1487880" cy="506186"/>
            </a:xfrm>
            <a:prstGeom prst="rect">
              <a:avLst/>
            </a:prstGeom>
            <a:noFill/>
            <a:ln w="9525">
              <a:noFill/>
              <a:miter lim="800000"/>
              <a:headEnd/>
              <a:tailEnd/>
            </a:ln>
          </p:spPr>
        </p:pic>
        <p:pic>
          <p:nvPicPr>
            <p:cNvPr id="24" name="Picture 7"/>
            <p:cNvPicPr>
              <a:picLocks noChangeAspect="1" noChangeArrowheads="1"/>
            </p:cNvPicPr>
            <p:nvPr>
              <p:custDataLst>
                <p:tags r:id="rId5"/>
              </p:custDataLst>
            </p:nvPr>
          </p:nvPicPr>
          <p:blipFill>
            <a:blip r:embed="rId12" cstate="print"/>
            <a:srcRect l="11801" t="8639" r="10706" b="8202"/>
            <a:stretch>
              <a:fillRect/>
            </a:stretch>
          </p:blipFill>
          <p:spPr bwMode="auto">
            <a:xfrm>
              <a:off x="6715187" y="6140127"/>
              <a:ext cx="646274" cy="692696"/>
            </a:xfrm>
            <a:prstGeom prst="rect">
              <a:avLst/>
            </a:prstGeom>
            <a:noFill/>
            <a:ln w="9525">
              <a:noFill/>
              <a:miter lim="800000"/>
              <a:headEnd/>
              <a:tailEnd/>
            </a:ln>
          </p:spPr>
        </p:pic>
      </p:grpSp>
      <p:pic>
        <p:nvPicPr>
          <p:cNvPr id="25" name="Picture 2" descr="The University of Cape Tow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38045" y="6022384"/>
            <a:ext cx="722626" cy="73698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76796" y="6168658"/>
            <a:ext cx="1802069" cy="426048"/>
          </a:xfrm>
          <a:prstGeom prst="rect">
            <a:avLst/>
          </a:prstGeom>
          <a:solidFill>
            <a:schemeClr val="bg1"/>
          </a:solidFill>
        </p:spPr>
      </p:pic>
      <p:pic>
        <p:nvPicPr>
          <p:cNvPr id="5" name="Picture 4"/>
          <p:cNvPicPr>
            <a:picLocks noChangeAspect="1"/>
          </p:cNvPicPr>
          <p:nvPr/>
        </p:nvPicPr>
        <p:blipFill rotWithShape="1">
          <a:blip r:embed="rId15"/>
          <a:srcRect l="5674" t="2557" b="2786"/>
          <a:stretch/>
        </p:blipFill>
        <p:spPr>
          <a:xfrm>
            <a:off x="7957215" y="1029005"/>
            <a:ext cx="1014597" cy="1039073"/>
          </a:xfrm>
          <a:prstGeom prst="rect">
            <a:avLst/>
          </a:prstGeom>
        </p:spPr>
      </p:pic>
      <p:pic>
        <p:nvPicPr>
          <p:cNvPr id="18" name="Picture 17"/>
          <p:cNvPicPr>
            <a:picLocks noChangeAspect="1" noChangeArrowheads="1"/>
          </p:cNvPicPr>
          <p:nvPr/>
        </p:nvPicPr>
        <p:blipFill rotWithShape="1">
          <a:blip r:embed="rId16" cstate="print"/>
          <a:srcRect l="3832" r="5120"/>
          <a:stretch/>
        </p:blipFill>
        <p:spPr bwMode="auto">
          <a:xfrm>
            <a:off x="280148" y="1136531"/>
            <a:ext cx="1004642" cy="931547"/>
          </a:xfrm>
          <a:prstGeom prst="rect">
            <a:avLst/>
          </a:prstGeom>
          <a:noFill/>
          <a:ln w="9525">
            <a:noFill/>
            <a:miter lim="800000"/>
            <a:headEnd/>
            <a:tailEnd/>
          </a:ln>
        </p:spPr>
      </p:pic>
    </p:spTree>
    <p:extLst>
      <p:ext uri="{BB962C8B-B14F-4D97-AF65-F5344CB8AC3E}">
        <p14:creationId xmlns:p14="http://schemas.microsoft.com/office/powerpoint/2010/main" val="59105917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34572" y="1702190"/>
            <a:ext cx="8257736" cy="4445391"/>
          </a:xfrm>
          <a:prstGeom prst="rect">
            <a:avLst/>
          </a:prstGeom>
        </p:spPr>
      </p:pic>
      <p:sp>
        <p:nvSpPr>
          <p:cNvPr id="2" name="Title 1"/>
          <p:cNvSpPr>
            <a:spLocks noGrp="1"/>
          </p:cNvSpPr>
          <p:nvPr>
            <p:ph type="title"/>
          </p:nvPr>
        </p:nvSpPr>
        <p:spPr>
          <a:xfrm>
            <a:off x="0" y="0"/>
            <a:ext cx="9144000" cy="1278000"/>
          </a:xfrm>
        </p:spPr>
        <p:txBody>
          <a:bodyPr/>
          <a:lstStyle/>
          <a:p>
            <a:r>
              <a:rPr lang="en-ZA" sz="2800" dirty="0" smtClean="0"/>
              <a:t>South Africa has passed peak incidence- the choice is how rapidly to further reduce it going forward</a:t>
            </a:r>
            <a:endParaRPr lang="en-ZA" sz="2800" dirty="0"/>
          </a:p>
        </p:txBody>
      </p:sp>
      <p:cxnSp>
        <p:nvCxnSpPr>
          <p:cNvPr id="4" name="Straight Connector 3"/>
          <p:cNvCxnSpPr/>
          <p:nvPr/>
        </p:nvCxnSpPr>
        <p:spPr>
          <a:xfrm>
            <a:off x="1088021" y="4670334"/>
            <a:ext cx="45782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677800" y="4670334"/>
            <a:ext cx="40094" cy="75819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750800" y="4715474"/>
            <a:ext cx="1732414" cy="4857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accent2"/>
                </a:solidFill>
              </a:rPr>
              <a:t>NSP</a:t>
            </a:r>
            <a:r>
              <a:rPr lang="en-ZA" sz="1200" dirty="0" smtClean="0">
                <a:solidFill>
                  <a:schemeClr val="accent2"/>
                </a:solidFill>
              </a:rPr>
              <a:t>: 50% reduction in 2012 incidence by 2016</a:t>
            </a:r>
            <a:endParaRPr lang="en-ZA" sz="1200" dirty="0">
              <a:solidFill>
                <a:schemeClr val="accent2"/>
              </a:solidFill>
            </a:endParaRPr>
          </a:p>
        </p:txBody>
      </p:sp>
      <p:cxnSp>
        <p:nvCxnSpPr>
          <p:cNvPr id="16" name="Straight Connector 15"/>
          <p:cNvCxnSpPr/>
          <p:nvPr/>
        </p:nvCxnSpPr>
        <p:spPr>
          <a:xfrm>
            <a:off x="1076446" y="5246388"/>
            <a:ext cx="7488820" cy="153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5544283" y="5241881"/>
            <a:ext cx="3248025" cy="272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smtClean="0">
                <a:solidFill>
                  <a:schemeClr val="accent2"/>
                </a:solidFill>
              </a:rPr>
              <a:t>UNAIDS</a:t>
            </a:r>
            <a:r>
              <a:rPr lang="en-ZA" sz="1200" dirty="0" smtClean="0">
                <a:solidFill>
                  <a:schemeClr val="accent2"/>
                </a:solidFill>
              </a:rPr>
              <a:t>: Elimination (=Incidence &lt;0.1%)</a:t>
            </a:r>
            <a:endParaRPr lang="en-ZA" sz="1200" dirty="0">
              <a:solidFill>
                <a:schemeClr val="accent2"/>
              </a:solidFill>
            </a:endParaRPr>
          </a:p>
        </p:txBody>
      </p:sp>
      <p:sp>
        <p:nvSpPr>
          <p:cNvPr id="3" name="Slide Number Placeholder 2"/>
          <p:cNvSpPr>
            <a:spLocks noGrp="1"/>
          </p:cNvSpPr>
          <p:nvPr>
            <p:ph type="sldNum" sz="quarter" idx="12"/>
          </p:nvPr>
        </p:nvSpPr>
        <p:spPr/>
        <p:txBody>
          <a:bodyPr/>
          <a:lstStyle/>
          <a:p>
            <a:fld id="{73D59878-EC7F-4EC5-BDAF-372B824FCBE3}" type="slidenum">
              <a:rPr lang="en-ZA" smtClean="0"/>
              <a:pPr/>
              <a:t>64</a:t>
            </a:fld>
            <a:endParaRPr lang="en-ZA" dirty="0"/>
          </a:p>
        </p:txBody>
      </p:sp>
      <p:sp>
        <p:nvSpPr>
          <p:cNvPr id="5" name="Rectangular Callout 4"/>
          <p:cNvSpPr/>
          <p:nvPr/>
        </p:nvSpPr>
        <p:spPr>
          <a:xfrm>
            <a:off x="6880194" y="2847372"/>
            <a:ext cx="1806605" cy="1014687"/>
          </a:xfrm>
          <a:prstGeom prst="wedgeRectCallout">
            <a:avLst>
              <a:gd name="adj1" fmla="val 2818"/>
              <a:gd name="adj2" fmla="val 9705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a:solidFill>
                  <a:schemeClr val="tx1"/>
                </a:solidFill>
              </a:rPr>
              <a:t>Regardless of what is </a:t>
            </a:r>
            <a:r>
              <a:rPr lang="en-ZA" sz="1600" dirty="0" smtClean="0">
                <a:solidFill>
                  <a:schemeClr val="tx1"/>
                </a:solidFill>
              </a:rPr>
              <a:t>spent, </a:t>
            </a:r>
            <a:r>
              <a:rPr lang="en-ZA" sz="1600" dirty="0">
                <a:solidFill>
                  <a:schemeClr val="tx1"/>
                </a:solidFill>
              </a:rPr>
              <a:t>HIV will </a:t>
            </a:r>
            <a:r>
              <a:rPr lang="en-ZA" sz="1600" dirty="0" smtClean="0">
                <a:solidFill>
                  <a:schemeClr val="tx1"/>
                </a:solidFill>
              </a:rPr>
              <a:t>not (quite) </a:t>
            </a:r>
            <a:r>
              <a:rPr lang="en-ZA" sz="1600" dirty="0">
                <a:solidFill>
                  <a:schemeClr val="tx1"/>
                </a:solidFill>
              </a:rPr>
              <a:t>be eliminated by 2030</a:t>
            </a:r>
          </a:p>
        </p:txBody>
      </p:sp>
      <p:sp>
        <p:nvSpPr>
          <p:cNvPr id="11" name="Rectangular Callout 10"/>
          <p:cNvSpPr/>
          <p:nvPr/>
        </p:nvSpPr>
        <p:spPr>
          <a:xfrm>
            <a:off x="1539132" y="1854053"/>
            <a:ext cx="2373713" cy="727101"/>
          </a:xfrm>
          <a:prstGeom prst="wedgeRectCallout">
            <a:avLst>
              <a:gd name="adj1" fmla="val 42522"/>
              <a:gd name="adj2" fmla="val 8629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a:solidFill>
                  <a:schemeClr val="tx1"/>
                </a:solidFill>
              </a:rPr>
              <a:t>The introduction of ART has already done much to reduce incidence</a:t>
            </a:r>
          </a:p>
        </p:txBody>
      </p:sp>
      <p:sp>
        <p:nvSpPr>
          <p:cNvPr id="6" name="TextBox 5"/>
          <p:cNvSpPr txBox="1"/>
          <p:nvPr/>
        </p:nvSpPr>
        <p:spPr>
          <a:xfrm>
            <a:off x="4995949" y="2581154"/>
            <a:ext cx="1637607" cy="646331"/>
          </a:xfrm>
          <a:prstGeom prst="rect">
            <a:avLst/>
          </a:prstGeom>
          <a:noFill/>
        </p:spPr>
        <p:txBody>
          <a:bodyPr wrap="square" rtlCol="0">
            <a:spAutoFit/>
          </a:bodyPr>
          <a:lstStyle/>
          <a:p>
            <a:r>
              <a:rPr lang="en-ZA" dirty="0" smtClean="0"/>
              <a:t>Currently, 2/3 funded</a:t>
            </a:r>
            <a:endParaRPr lang="en-ZA" dirty="0"/>
          </a:p>
        </p:txBody>
      </p:sp>
    </p:spTree>
    <p:extLst>
      <p:ext uri="{BB962C8B-B14F-4D97-AF65-F5344CB8AC3E}">
        <p14:creationId xmlns:p14="http://schemas.microsoft.com/office/powerpoint/2010/main" val="140527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8" grpId="0"/>
      <p:bldP spid="5"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But money makes a difference…</a:t>
            </a:r>
            <a:endParaRPr lang="en-ZA" dirty="0"/>
          </a:p>
        </p:txBody>
      </p:sp>
      <p:pic>
        <p:nvPicPr>
          <p:cNvPr id="4" name="Content Placeholder 3"/>
          <p:cNvPicPr>
            <a:picLocks noGrp="1" noChangeAspect="1"/>
          </p:cNvPicPr>
          <p:nvPr>
            <p:ph idx="1"/>
          </p:nvPr>
        </p:nvPicPr>
        <p:blipFill>
          <a:blip r:embed="rId3"/>
          <a:stretch>
            <a:fillRect/>
          </a:stretch>
        </p:blipFill>
        <p:spPr>
          <a:xfrm>
            <a:off x="988002" y="1645415"/>
            <a:ext cx="6419850" cy="4152900"/>
          </a:xfrm>
          <a:prstGeom prst="rect">
            <a:avLst/>
          </a:prstGeom>
          <a:ln w="28575">
            <a:solidFill>
              <a:schemeClr val="tx1"/>
            </a:solidFill>
          </a:ln>
        </p:spPr>
      </p:pic>
    </p:spTree>
    <p:extLst>
      <p:ext uri="{BB962C8B-B14F-4D97-AF65-F5344CB8AC3E}">
        <p14:creationId xmlns:p14="http://schemas.microsoft.com/office/powerpoint/2010/main" val="29081751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6473" y="434358"/>
            <a:ext cx="8089900" cy="577081"/>
          </a:xfrm>
        </p:spPr>
        <p:txBody>
          <a:bodyPr>
            <a:normAutofit fontScale="90000"/>
          </a:bodyPr>
          <a:lstStyle/>
          <a:p>
            <a:r>
              <a:rPr lang="en-US" dirty="0">
                <a:solidFill>
                  <a:schemeClr val="bg1"/>
                </a:solidFill>
              </a:rPr>
              <a:t>SAHMS-</a:t>
            </a:r>
            <a:r>
              <a:rPr lang="en-US" dirty="0" smtClean="0">
                <a:solidFill>
                  <a:schemeClr val="bg1"/>
                </a:solidFill>
              </a:rPr>
              <a:t>FSW HIV prevalence estimates  </a:t>
            </a:r>
            <a:endParaRPr lang="en-US" dirty="0">
              <a:solidFill>
                <a:schemeClr val="bg1"/>
              </a:solidFill>
            </a:endParaRPr>
          </a:p>
        </p:txBody>
      </p:sp>
      <p:graphicFrame>
        <p:nvGraphicFramePr>
          <p:cNvPr id="7" name="Content Placeholder 6"/>
          <p:cNvGraphicFramePr>
            <a:graphicFrameLocks noGrp="1"/>
          </p:cNvGraphicFramePr>
          <p:nvPr>
            <p:ph idx="1"/>
            <p:extLst/>
          </p:nvPr>
        </p:nvGraphicFramePr>
        <p:xfrm>
          <a:off x="637953" y="1141078"/>
          <a:ext cx="8091378" cy="4759991"/>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2"/>
          </p:nvPr>
        </p:nvSpPr>
        <p:spPr/>
        <p:txBody>
          <a:bodyPr/>
          <a:lstStyle/>
          <a:p>
            <a:fld id="{CC27642C-141E-D848-A182-0BD86112CC3F}" type="slidenum">
              <a:rPr lang="en-US" smtClean="0"/>
              <a:pPr/>
              <a:t>66</a:t>
            </a:fld>
            <a:endParaRPr lang="en-US"/>
          </a:p>
        </p:txBody>
      </p:sp>
      <p:cxnSp>
        <p:nvCxnSpPr>
          <p:cNvPr id="8" name="Straight Connector 7"/>
          <p:cNvCxnSpPr/>
          <p:nvPr/>
        </p:nvCxnSpPr>
        <p:spPr>
          <a:xfrm flipH="1" flipV="1">
            <a:off x="2438400" y="2095500"/>
            <a:ext cx="8958" cy="127351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166370" y="3369010"/>
            <a:ext cx="56673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449739" y="2459831"/>
            <a:ext cx="0" cy="404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66370" y="2096604"/>
            <a:ext cx="56673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902200" y="3403600"/>
            <a:ext cx="2092" cy="919818"/>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23303" y="4323417"/>
            <a:ext cx="56673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906672" y="3633314"/>
            <a:ext cx="0" cy="4048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10603" y="3409787"/>
            <a:ext cx="56673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7353300" y="2679700"/>
            <a:ext cx="24936" cy="142696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097248" y="4106662"/>
            <a:ext cx="56673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059148" y="2689019"/>
            <a:ext cx="566738"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6"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5084" y="6428987"/>
            <a:ext cx="908048" cy="236471"/>
          </a:xfrm>
          <a:prstGeom prst="rect">
            <a:avLst/>
          </a:prstGeom>
          <a:solidFill>
            <a:schemeClr val="bg1"/>
          </a:solidFill>
        </p:spPr>
      </p:pic>
      <p:pic>
        <p:nvPicPr>
          <p:cNvPr id="27" name="Picture 4" descr="http://www.wrhi.ac.za/SiteCollectionImages/MiGreen/whiteb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3276" y="6344627"/>
            <a:ext cx="573396" cy="405191"/>
          </a:xfrm>
          <a:prstGeom prst="rect">
            <a:avLst/>
          </a:prstGeom>
          <a:noFill/>
          <a:extLst>
            <a:ext uri="{909E8E84-426E-40dd-AFC4-6F175D3DCCD1}">
              <a14:hiddenFill xmlns="" xmlns:a14="http://schemas.microsoft.com/office/drawing/2010/main">
                <a:solidFill>
                  <a:srgbClr val="FFFFFF"/>
                </a:solidFill>
              </a14:hiddenFill>
            </a:ext>
          </a:extLst>
        </p:spPr>
      </p:pic>
      <p:pic>
        <p:nvPicPr>
          <p:cNvPr id="7170" name="Picture 2" descr="http://zaitlenlab.ucsf.edu/img/ucsf_tag_sig_rgb.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36538" y="1362289"/>
            <a:ext cx="2075138" cy="13916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15636" y="6084916"/>
            <a:ext cx="4194967" cy="369332"/>
          </a:xfrm>
          <a:prstGeom prst="rect">
            <a:avLst/>
          </a:prstGeom>
          <a:noFill/>
        </p:spPr>
        <p:txBody>
          <a:bodyPr wrap="square" rtlCol="0">
            <a:spAutoFit/>
          </a:bodyPr>
          <a:lstStyle/>
          <a:p>
            <a:r>
              <a:rPr lang="en-ZA" dirty="0" smtClean="0">
                <a:solidFill>
                  <a:schemeClr val="bg1"/>
                </a:solidFill>
              </a:rPr>
              <a:t>Thanks: Tim Lane, UCSF</a:t>
            </a:r>
            <a:endParaRPr lang="en-ZA" dirty="0">
              <a:solidFill>
                <a:schemeClr val="bg1"/>
              </a:solidFill>
            </a:endParaRPr>
          </a:p>
        </p:txBody>
      </p:sp>
    </p:spTree>
    <p:extLst>
      <p:ext uri="{BB962C8B-B14F-4D97-AF65-F5344CB8AC3E}">
        <p14:creationId xmlns:p14="http://schemas.microsoft.com/office/powerpoint/2010/main" val="4328164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effectLst>
                  <a:outerShdw blurRad="38100" dist="38100" dir="2700000" algn="tl">
                    <a:srgbClr val="000000">
                      <a:alpha val="43137"/>
                    </a:srgbClr>
                  </a:outerShdw>
                </a:effectLst>
              </a:rPr>
              <a:t/>
            </a:r>
            <a:br>
              <a:rPr lang="en-US"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TAPS </a:t>
            </a:r>
            <a:r>
              <a:rPr lang="en-US" b="1" u="sng" dirty="0">
                <a:effectLst>
                  <a:outerShdw blurRad="38100" dist="38100" dir="2700000" algn="tl">
                    <a:srgbClr val="000000">
                      <a:alpha val="43137"/>
                    </a:srgbClr>
                  </a:outerShdw>
                </a:effectLst>
              </a:rPr>
              <a:t>Demonstration </a:t>
            </a:r>
            <a:r>
              <a:rPr lang="en-US" b="1" u="sng" dirty="0" smtClean="0">
                <a:effectLst>
                  <a:outerShdw blurRad="38100" dist="38100" dir="2700000" algn="tl">
                    <a:srgbClr val="000000">
                      <a:alpha val="43137"/>
                    </a:srgbClr>
                  </a:outerShdw>
                </a:effectLst>
              </a:rPr>
              <a:t>Project</a:t>
            </a:r>
            <a:endParaRPr lang="en-ZA" dirty="0"/>
          </a:p>
        </p:txBody>
      </p:sp>
      <p:sp>
        <p:nvSpPr>
          <p:cNvPr id="3" name="Content Placeholder 2"/>
          <p:cNvSpPr>
            <a:spLocks noGrp="1"/>
          </p:cNvSpPr>
          <p:nvPr>
            <p:ph idx="1"/>
          </p:nvPr>
        </p:nvSpPr>
        <p:spPr/>
        <p:txBody>
          <a:bodyPr/>
          <a:lstStyle/>
          <a:p>
            <a:pPr marL="0" indent="0" algn="ctr">
              <a:buNone/>
            </a:pPr>
            <a:r>
              <a:rPr lang="en-US" sz="3600" b="1" u="sng" dirty="0">
                <a:effectLst>
                  <a:outerShdw blurRad="38100" dist="38100" dir="2700000" algn="tl">
                    <a:srgbClr val="000000">
                      <a:alpha val="43137"/>
                    </a:srgbClr>
                  </a:outerShdw>
                </a:effectLst>
              </a:rPr>
              <a:t/>
            </a:r>
            <a:br>
              <a:rPr lang="en-US" sz="3600" b="1" u="sng" dirty="0">
                <a:effectLst>
                  <a:outerShdw blurRad="38100" dist="38100" dir="2700000" algn="tl">
                    <a:srgbClr val="000000">
                      <a:alpha val="43137"/>
                    </a:srgbClr>
                  </a:outerShdw>
                </a:effectLst>
              </a:rPr>
            </a:br>
            <a:r>
              <a:rPr lang="en-GB" dirty="0" smtClean="0"/>
              <a:t>Expanded </a:t>
            </a:r>
            <a:r>
              <a:rPr lang="en-GB" dirty="0"/>
              <a:t>use of ARV for </a:t>
            </a:r>
            <a:r>
              <a:rPr lang="en-GB" u="sng" dirty="0">
                <a:effectLst>
                  <a:outerShdw blurRad="38100" dist="38100" dir="2700000" algn="tl">
                    <a:srgbClr val="000000">
                      <a:alpha val="43137"/>
                    </a:srgbClr>
                  </a:outerShdw>
                </a:effectLst>
              </a:rPr>
              <a:t>T</a:t>
            </a:r>
            <a:r>
              <a:rPr lang="en-GB" dirty="0"/>
              <a:t>reatment </a:t>
            </a:r>
            <a:r>
              <a:rPr lang="en-GB" u="sng" dirty="0">
                <a:effectLst>
                  <a:outerShdw blurRad="38100" dist="38100" dir="2700000" algn="tl">
                    <a:srgbClr val="000000">
                      <a:alpha val="43137"/>
                    </a:srgbClr>
                  </a:outerShdw>
                </a:effectLst>
              </a:rPr>
              <a:t>A</a:t>
            </a:r>
            <a:r>
              <a:rPr lang="en-GB" dirty="0"/>
              <a:t>nd </a:t>
            </a:r>
            <a:r>
              <a:rPr lang="en-GB" u="sng" dirty="0">
                <a:effectLst>
                  <a:outerShdw blurRad="38100" dist="38100" dir="2700000" algn="tl">
                    <a:srgbClr val="000000">
                      <a:alpha val="43137"/>
                    </a:srgbClr>
                  </a:outerShdw>
                </a:effectLst>
              </a:rPr>
              <a:t>P</a:t>
            </a:r>
            <a:r>
              <a:rPr lang="en-GB" dirty="0"/>
              <a:t>revention for female </a:t>
            </a:r>
            <a:r>
              <a:rPr lang="en-GB" u="sng" dirty="0">
                <a:effectLst>
                  <a:outerShdw blurRad="38100" dist="38100" dir="2700000" algn="tl">
                    <a:srgbClr val="000000">
                      <a:alpha val="43137"/>
                    </a:srgbClr>
                  </a:outerShdw>
                </a:effectLst>
              </a:rPr>
              <a:t>S</a:t>
            </a:r>
            <a:r>
              <a:rPr lang="en-GB" dirty="0"/>
              <a:t>ex workers in South Africa</a:t>
            </a:r>
            <a:endParaRPr lang="en-ZA"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1940" y="4749502"/>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2565" y="4749502"/>
            <a:ext cx="26193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940" y="4749502"/>
            <a:ext cx="271462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0" y="4047455"/>
            <a:ext cx="9144000" cy="461665"/>
          </a:xfrm>
          <a:prstGeom prst="rect">
            <a:avLst/>
          </a:prstGeom>
          <a:noFill/>
        </p:spPr>
        <p:txBody>
          <a:bodyPr wrap="square" rtlCol="0">
            <a:spAutoFit/>
          </a:bodyPr>
          <a:lstStyle/>
          <a:p>
            <a:r>
              <a:rPr lang="en-ZA" sz="2400" dirty="0" smtClean="0"/>
              <a:t>Investigators: Robyn Eakle, Gabriela Gomez, Francois Venter, Helen Rees</a:t>
            </a:r>
            <a:endParaRPr lang="en-ZA" sz="2400" dirty="0"/>
          </a:p>
        </p:txBody>
      </p:sp>
    </p:spTree>
    <p:extLst>
      <p:ext uri="{BB962C8B-B14F-4D97-AF65-F5344CB8AC3E}">
        <p14:creationId xmlns:p14="http://schemas.microsoft.com/office/powerpoint/2010/main" val="6129257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r>
              <a:rPr lang="en-ZA" dirty="0" smtClean="0"/>
              <a:t>Haven’t lost a single patient</a:t>
            </a:r>
          </a:p>
        </p:txBody>
      </p:sp>
    </p:spTree>
    <p:extLst>
      <p:ext uri="{BB962C8B-B14F-4D97-AF65-F5344CB8AC3E}">
        <p14:creationId xmlns:p14="http://schemas.microsoft.com/office/powerpoint/2010/main" val="297147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5" name="TextBox 4"/>
          <p:cNvSpPr txBox="1"/>
          <p:nvPr/>
        </p:nvSpPr>
        <p:spPr>
          <a:xfrm>
            <a:off x="897774" y="3399905"/>
            <a:ext cx="7107382" cy="1723549"/>
          </a:xfrm>
          <a:prstGeom prst="rect">
            <a:avLst/>
          </a:prstGeom>
          <a:noFill/>
        </p:spPr>
        <p:txBody>
          <a:bodyPr wrap="square" rtlCol="0">
            <a:spAutoFit/>
          </a:bodyPr>
          <a:lstStyle/>
          <a:p>
            <a:pPr algn="ctr"/>
            <a:r>
              <a:rPr lang="en-ZA" sz="4400" b="1" dirty="0"/>
              <a:t>“They are so nice to us. They treat us like white </a:t>
            </a:r>
            <a:r>
              <a:rPr lang="en-ZA" sz="4400" b="1" dirty="0" smtClean="0"/>
              <a:t>people.”</a:t>
            </a:r>
            <a:endParaRPr lang="en-ZA" sz="4400" b="1" dirty="0"/>
          </a:p>
          <a:p>
            <a:endParaRPr lang="en-ZA" dirty="0"/>
          </a:p>
        </p:txBody>
      </p:sp>
      <p:sp>
        <p:nvSpPr>
          <p:cNvPr id="4" name="Content Placeholder 3"/>
          <p:cNvSpPr>
            <a:spLocks noGrp="1"/>
          </p:cNvSpPr>
          <p:nvPr>
            <p:ph idx="1"/>
          </p:nvPr>
        </p:nvSpPr>
        <p:spPr/>
        <p:txBody>
          <a:bodyPr/>
          <a:lstStyle/>
          <a:p>
            <a:endParaRPr lang="en-ZA"/>
          </a:p>
        </p:txBody>
      </p:sp>
    </p:spTree>
    <p:extLst>
      <p:ext uri="{BB962C8B-B14F-4D97-AF65-F5344CB8AC3E}">
        <p14:creationId xmlns:p14="http://schemas.microsoft.com/office/powerpoint/2010/main" val="3605540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a:p>
        </p:txBody>
      </p:sp>
      <p:sp>
        <p:nvSpPr>
          <p:cNvPr id="3" name="Content Placeholder 2"/>
          <p:cNvSpPr>
            <a:spLocks noGrp="1"/>
          </p:cNvSpPr>
          <p:nvPr>
            <p:ph idx="1"/>
          </p:nvPr>
        </p:nvSpPr>
        <p:spPr/>
        <p:txBody>
          <a:bodyPr/>
          <a:lstStyle/>
          <a:p>
            <a:endParaRPr lang="en-ZA" dirty="0"/>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295" y="274638"/>
            <a:ext cx="8091425" cy="548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652120" y="6165304"/>
            <a:ext cx="3335148" cy="369332"/>
          </a:xfrm>
          <a:prstGeom prst="rect">
            <a:avLst/>
          </a:prstGeom>
          <a:noFill/>
        </p:spPr>
        <p:txBody>
          <a:bodyPr wrap="square" rtlCol="0">
            <a:spAutoFit/>
          </a:bodyPr>
          <a:lstStyle/>
          <a:p>
            <a:r>
              <a:rPr lang="en-ZA" dirty="0" smtClean="0"/>
              <a:t>Thanks Connie </a:t>
            </a:r>
            <a:r>
              <a:rPr lang="en-ZA" dirty="0" err="1" smtClean="0"/>
              <a:t>Cellum</a:t>
            </a:r>
            <a:endParaRPr lang="en-ZA" dirty="0"/>
          </a:p>
        </p:txBody>
      </p:sp>
    </p:spTree>
    <p:extLst>
      <p:ext uri="{BB962C8B-B14F-4D97-AF65-F5344CB8AC3E}">
        <p14:creationId xmlns:p14="http://schemas.microsoft.com/office/powerpoint/2010/main" val="3765437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Challenges specific to T&amp;T</a:t>
            </a:r>
            <a:endParaRPr lang="en-ZA" dirty="0"/>
          </a:p>
        </p:txBody>
      </p:sp>
      <p:sp>
        <p:nvSpPr>
          <p:cNvPr id="3" name="Content Placeholder 2"/>
          <p:cNvSpPr>
            <a:spLocks noGrp="1"/>
          </p:cNvSpPr>
          <p:nvPr>
            <p:ph idx="1"/>
          </p:nvPr>
        </p:nvSpPr>
        <p:spPr/>
        <p:txBody>
          <a:bodyPr/>
          <a:lstStyle/>
          <a:p>
            <a:r>
              <a:rPr lang="en-ZA" dirty="0" smtClean="0"/>
              <a:t>Retention and tracking programmes need priority</a:t>
            </a:r>
          </a:p>
          <a:p>
            <a:r>
              <a:rPr lang="en-ZA" u="sng" dirty="0" smtClean="0"/>
              <a:t>Return</a:t>
            </a:r>
            <a:r>
              <a:rPr lang="en-ZA" dirty="0" smtClean="0"/>
              <a:t> into care HAS to be made easier</a:t>
            </a:r>
          </a:p>
          <a:p>
            <a:r>
              <a:rPr lang="en-ZA" dirty="0" smtClean="0"/>
              <a:t>Need easier, cheaper, more robust first </a:t>
            </a:r>
            <a:r>
              <a:rPr lang="en-ZA" dirty="0" smtClean="0"/>
              <a:t>line</a:t>
            </a:r>
          </a:p>
          <a:p>
            <a:r>
              <a:rPr lang="en-ZA" dirty="0" smtClean="0"/>
              <a:t>Adherence interventions - crisis</a:t>
            </a:r>
            <a:endParaRPr lang="en-ZA" dirty="0"/>
          </a:p>
        </p:txBody>
      </p:sp>
      <p:pic>
        <p:nvPicPr>
          <p:cNvPr id="5" name="Picture 4"/>
          <p:cNvPicPr>
            <a:picLocks noChangeAspect="1"/>
          </p:cNvPicPr>
          <p:nvPr/>
        </p:nvPicPr>
        <p:blipFill>
          <a:blip r:embed="rId3"/>
          <a:stretch>
            <a:fillRect/>
          </a:stretch>
        </p:blipFill>
        <p:spPr>
          <a:xfrm>
            <a:off x="226425" y="4481745"/>
            <a:ext cx="4335280" cy="2074135"/>
          </a:xfrm>
          <a:prstGeom prst="rect">
            <a:avLst/>
          </a:prstGeom>
        </p:spPr>
      </p:pic>
      <p:pic>
        <p:nvPicPr>
          <p:cNvPr id="6" name="Picture 5"/>
          <p:cNvPicPr>
            <a:picLocks noChangeAspect="1"/>
          </p:cNvPicPr>
          <p:nvPr/>
        </p:nvPicPr>
        <p:blipFill>
          <a:blip r:embed="rId4"/>
          <a:stretch>
            <a:fillRect/>
          </a:stretch>
        </p:blipFill>
        <p:spPr>
          <a:xfrm>
            <a:off x="4960284" y="4761370"/>
            <a:ext cx="3124035" cy="1794510"/>
          </a:xfrm>
          <a:prstGeom prst="rect">
            <a:avLst/>
          </a:prstGeom>
        </p:spPr>
      </p:pic>
    </p:spTree>
    <p:extLst>
      <p:ext uri="{BB962C8B-B14F-4D97-AF65-F5344CB8AC3E}">
        <p14:creationId xmlns:p14="http://schemas.microsoft.com/office/powerpoint/2010/main" val="310714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Challenges specific to prevention </a:t>
            </a:r>
            <a:endParaRPr lang="en-ZA" dirty="0"/>
          </a:p>
        </p:txBody>
      </p:sp>
      <p:sp>
        <p:nvSpPr>
          <p:cNvPr id="3" name="Content Placeholder 2"/>
          <p:cNvSpPr>
            <a:spLocks noGrp="1"/>
          </p:cNvSpPr>
          <p:nvPr>
            <p:ph idx="1"/>
          </p:nvPr>
        </p:nvSpPr>
        <p:spPr>
          <a:xfrm>
            <a:off x="457199" y="1600200"/>
            <a:ext cx="8603673" cy="4525963"/>
          </a:xfrm>
        </p:spPr>
        <p:txBody>
          <a:bodyPr/>
          <a:lstStyle/>
          <a:p>
            <a:r>
              <a:rPr lang="en-ZA" dirty="0" smtClean="0"/>
              <a:t>Access needs to be easier</a:t>
            </a:r>
          </a:p>
          <a:p>
            <a:r>
              <a:rPr lang="en-ZA" dirty="0" smtClean="0"/>
              <a:t>Behaviour changes IF you provide good services</a:t>
            </a:r>
          </a:p>
          <a:p>
            <a:r>
              <a:rPr lang="en-ZA" dirty="0" smtClean="0"/>
              <a:t>$$$ (and challenge wasted money)</a:t>
            </a:r>
            <a:endParaRPr lang="en-ZA" dirty="0"/>
          </a:p>
        </p:txBody>
      </p:sp>
    </p:spTree>
    <p:extLst>
      <p:ext uri="{BB962C8B-B14F-4D97-AF65-F5344CB8AC3E}">
        <p14:creationId xmlns:p14="http://schemas.microsoft.com/office/powerpoint/2010/main" val="299485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Conclusions: Challenges to both</a:t>
            </a:r>
            <a:endParaRPr lang="en-ZA" dirty="0"/>
          </a:p>
        </p:txBody>
      </p:sp>
      <p:sp>
        <p:nvSpPr>
          <p:cNvPr id="3" name="Content Placeholder 2"/>
          <p:cNvSpPr>
            <a:spLocks noGrp="1"/>
          </p:cNvSpPr>
          <p:nvPr>
            <p:ph idx="1"/>
          </p:nvPr>
        </p:nvSpPr>
        <p:spPr>
          <a:xfrm>
            <a:off x="457200" y="1600200"/>
            <a:ext cx="8503920" cy="4525963"/>
          </a:xfrm>
        </p:spPr>
        <p:txBody>
          <a:bodyPr/>
          <a:lstStyle/>
          <a:p>
            <a:r>
              <a:rPr lang="en-ZA" dirty="0" smtClean="0"/>
              <a:t>Addressing </a:t>
            </a:r>
            <a:r>
              <a:rPr lang="en-ZA" u="sng" dirty="0" smtClean="0"/>
              <a:t>poverty</a:t>
            </a:r>
            <a:r>
              <a:rPr lang="en-ZA" dirty="0" smtClean="0"/>
              <a:t> and </a:t>
            </a:r>
            <a:r>
              <a:rPr lang="en-ZA" u="sng" dirty="0" smtClean="0"/>
              <a:t>social access </a:t>
            </a:r>
            <a:r>
              <a:rPr lang="en-ZA" dirty="0" smtClean="0"/>
              <a:t>probably far more important that CD</a:t>
            </a:r>
            <a:r>
              <a:rPr lang="en-ZA" dirty="0"/>
              <a:t>4</a:t>
            </a:r>
            <a:r>
              <a:rPr lang="en-ZA" dirty="0" smtClean="0"/>
              <a:t> thresholds, new-fangled prevention tech</a:t>
            </a:r>
          </a:p>
          <a:p>
            <a:r>
              <a:rPr lang="en-ZA" dirty="0" smtClean="0"/>
              <a:t>HIV </a:t>
            </a:r>
            <a:r>
              <a:rPr lang="en-ZA" dirty="0" smtClean="0"/>
              <a:t>testing</a:t>
            </a:r>
          </a:p>
          <a:p>
            <a:r>
              <a:rPr lang="en-ZA" dirty="0" smtClean="0"/>
              <a:t>Friendlier services</a:t>
            </a:r>
            <a:endParaRPr lang="en-ZA" dirty="0"/>
          </a:p>
        </p:txBody>
      </p:sp>
    </p:spTree>
    <p:extLst>
      <p:ext uri="{BB962C8B-B14F-4D97-AF65-F5344CB8AC3E}">
        <p14:creationId xmlns:p14="http://schemas.microsoft.com/office/powerpoint/2010/main" val="313413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lide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378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lide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7928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4ECm4wN7pKdTFkKFOwyPxU"/>
</p:tagLst>
</file>

<file path=ppt/tags/tag2.xml><?xml version="1.0" encoding="utf-8"?>
<p:tagLst xmlns:a="http://schemas.openxmlformats.org/drawingml/2006/main" xmlns:r="http://schemas.openxmlformats.org/officeDocument/2006/relationships" xmlns:p="http://schemas.openxmlformats.org/presentationml/2006/main">
  <p:tag name="DVSHAPEID" val="YBnCQJYyeHNg7tDPBZWeIy"/>
</p:tagLst>
</file>

<file path=ppt/tags/tag3.xml><?xml version="1.0" encoding="utf-8"?>
<p:tagLst xmlns:a="http://schemas.openxmlformats.org/drawingml/2006/main" xmlns:r="http://schemas.openxmlformats.org/officeDocument/2006/relationships" xmlns:p="http://schemas.openxmlformats.org/presentationml/2006/main">
  <p:tag name="DVSHAPEID" val="y8zefmjTOtLJAYkXRPFdVt"/>
</p:tagLst>
</file>

<file path=ppt/tags/tag4.xml><?xml version="1.0" encoding="utf-8"?>
<p:tagLst xmlns:a="http://schemas.openxmlformats.org/drawingml/2006/main" xmlns:r="http://schemas.openxmlformats.org/officeDocument/2006/relationships" xmlns:p="http://schemas.openxmlformats.org/presentationml/2006/main">
  <p:tag name="DVSHAPEID" val="UiuZdjr1U1V6Lure8fJnNn"/>
</p:tagLst>
</file>

<file path=ppt/tags/tag5.xml><?xml version="1.0" encoding="utf-8"?>
<p:tagLst xmlns:a="http://schemas.openxmlformats.org/drawingml/2006/main" xmlns:r="http://schemas.openxmlformats.org/officeDocument/2006/relationships" xmlns:p="http://schemas.openxmlformats.org/presentationml/2006/main">
  <p:tag name="DVSHAPEID" val="Yg90Cl72BtnJPguq9Kg0ek"/>
</p:tagLst>
</file>

<file path=ppt/tags/tag6.xml><?xml version="1.0" encoding="utf-8"?>
<p:tagLst xmlns:a="http://schemas.openxmlformats.org/drawingml/2006/main" xmlns:r="http://schemas.openxmlformats.org/officeDocument/2006/relationships" xmlns:p="http://schemas.openxmlformats.org/presentationml/2006/main">
  <p:tag name="DVSHAPEID" val="mHFs0qhXLaMcXwsOxXK1fA"/>
</p:tagLst>
</file>

<file path=ppt/tags/tag7.xml><?xml version="1.0" encoding="utf-8"?>
<p:tagLst xmlns:a="http://schemas.openxmlformats.org/drawingml/2006/main" xmlns:r="http://schemas.openxmlformats.org/officeDocument/2006/relationships" xmlns:p="http://schemas.openxmlformats.org/presentationml/2006/main">
  <p:tag name="DVSHAPEID" val="Ozy21o8wIy9DUsl9kHLDId"/>
</p:tagLst>
</file>

<file path=ppt/tags/tag8.xml><?xml version="1.0" encoding="utf-8"?>
<p:tagLst xmlns:a="http://schemas.openxmlformats.org/drawingml/2006/main" xmlns:r="http://schemas.openxmlformats.org/officeDocument/2006/relationships" xmlns:p="http://schemas.openxmlformats.org/presentationml/2006/main">
  <p:tag name="DVSHAPEID" val="XDiXYldigc5MS6UYoSPerd"/>
</p:tagLst>
</file>

<file path=ppt/tags/tag9.xml><?xml version="1.0" encoding="utf-8"?>
<p:tagLst xmlns:a="http://schemas.openxmlformats.org/drawingml/2006/main" xmlns:r="http://schemas.openxmlformats.org/officeDocument/2006/relationships" xmlns:p="http://schemas.openxmlformats.org/presentationml/2006/main">
  <p:tag name="DVSHAPEID" val="2jC0tnC2gCRABUK4qNjqiW"/>
</p:tagLst>
</file>

<file path=ppt/theme/theme1.xml><?xml version="1.0" encoding="utf-8"?>
<a:theme xmlns:a="http://schemas.openxmlformats.org/drawingml/2006/main" name="RHI presentation_white_with cover im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RHI presentation_white_with cover image</Template>
  <TotalTime>11345</TotalTime>
  <Words>2310</Words>
  <Application>Microsoft Office PowerPoint</Application>
  <PresentationFormat>On-screen Show (4:3)</PresentationFormat>
  <Paragraphs>368</Paragraphs>
  <Slides>72</Slides>
  <Notes>72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4" baseType="lpstr">
      <vt:lpstr>MS Gothic</vt:lpstr>
      <vt:lpstr>MS Mincho</vt:lpstr>
      <vt:lpstr>MS PGothic</vt:lpstr>
      <vt:lpstr>MS PGothic</vt:lpstr>
      <vt:lpstr>Arial</vt:lpstr>
      <vt:lpstr>Calibri</vt:lpstr>
      <vt:lpstr>Cambria</vt:lpstr>
      <vt:lpstr>Helvetica</vt:lpstr>
      <vt:lpstr>Segoe Condensed</vt:lpstr>
      <vt:lpstr>Times New Roman</vt:lpstr>
      <vt:lpstr>RHI presentation_white_with cover image</vt:lpstr>
      <vt:lpstr>Microsoft Excel 97-2003 Worksheet</vt:lpstr>
      <vt:lpstr>PowerPoint Presentation</vt:lpstr>
      <vt:lpstr>“Test &amp; Treat / offer” vs other biological prevention</vt:lpstr>
      <vt:lpstr>Acknowledgements</vt:lpstr>
      <vt:lpstr>PowerPoint Presentation</vt:lpstr>
      <vt:lpstr>So what do we have in the bag?</vt:lpstr>
      <vt:lpstr>Lets start with ‘’treatment for prevention” (T&amp;T)</vt:lpstr>
      <vt:lpstr>PowerPoint Presentation</vt:lpstr>
      <vt:lpstr>PowerPoint Presentation</vt:lpstr>
      <vt:lpstr>PowerPoint Presentation</vt:lpstr>
      <vt:lpstr>Observational studies followed…</vt:lpstr>
      <vt:lpstr>PowerPoint Presentation</vt:lpstr>
      <vt:lpstr>Viral Load and New HIV Cases in San Francisco</vt:lpstr>
      <vt:lpstr>ART coverage significantly decreased individual risk, KwaZulu Natal, South Africa (2004-11)</vt:lpstr>
      <vt:lpstr>Is sex safe? HPTN 052</vt:lpstr>
      <vt:lpstr>Is sex safe? HPTN 052</vt:lpstr>
      <vt:lpstr>Thorn in T&amp;T side: Individual benefit</vt:lpstr>
      <vt:lpstr>START and Temprano fixed this</vt:lpstr>
      <vt:lpstr>START and Temprano fixed this</vt:lpstr>
      <vt:lpstr>START and Temprano fixed this</vt:lpstr>
      <vt:lpstr>Programmes are starting to improve</vt:lpstr>
      <vt:lpstr>Changing disease severity over time</vt:lpstr>
      <vt:lpstr>Life expectancy</vt:lpstr>
      <vt:lpstr>PowerPoint Presentation</vt:lpstr>
      <vt:lpstr>Huge expansion of T&amp;T projects</vt:lpstr>
      <vt:lpstr>Huge expansion of T&amp;T projects</vt:lpstr>
      <vt:lpstr>So, problem solved.</vt:lpstr>
      <vt:lpstr>So what do we have in the bag?</vt:lpstr>
      <vt:lpstr>NB: Usually exist in context of care</vt:lpstr>
      <vt:lpstr>PrEP</vt:lpstr>
      <vt:lpstr>PowerPoint Presentation</vt:lpstr>
      <vt:lpstr>PrEP</vt:lpstr>
      <vt:lpstr>$$$$$</vt:lpstr>
      <vt:lpstr>Male circumcision</vt:lpstr>
      <vt:lpstr>PowerPoint Presentation</vt:lpstr>
      <vt:lpstr>Let’s do a thought-experiment…</vt:lpstr>
      <vt:lpstr>PowerPoint Presentation</vt:lpstr>
      <vt:lpstr>Does this make sense?</vt:lpstr>
      <vt:lpstr>Greatest impact with implementing effective strategies together</vt:lpstr>
      <vt:lpstr>PowerPoint Presentation</vt:lpstr>
      <vt:lpstr>For T&amp;T to work, need suppression</vt:lpstr>
      <vt:lpstr>Achilles heel of test &amp; treat</vt:lpstr>
      <vt:lpstr>PowerPoint Presentation</vt:lpstr>
      <vt:lpstr>PowerPoint Presentation</vt:lpstr>
      <vt:lpstr>PowerPoint Presentation</vt:lpstr>
      <vt:lpstr>Retention in care</vt:lpstr>
      <vt:lpstr>PowerPoint Presentation</vt:lpstr>
      <vt:lpstr>Treatment for life</vt:lpstr>
      <vt:lpstr>Your life is in the hand of (an often unreliable) distributor</vt:lpstr>
      <vt:lpstr>And you rely on raw chemicals…</vt:lpstr>
      <vt:lpstr>Money IS short</vt:lpstr>
      <vt:lpstr>PowerPoint Presentation</vt:lpstr>
      <vt:lpstr>Pepfar data</vt:lpstr>
      <vt:lpstr>Rich countries too</vt:lpstr>
      <vt:lpstr>PowerPoint Presentation</vt:lpstr>
      <vt:lpstr>Stigma and systems</vt:lpstr>
      <vt:lpstr>PowerPoint Presentation</vt:lpstr>
      <vt:lpstr>PowerPoint Presentation</vt:lpstr>
      <vt:lpstr>Stigma can apply to HIV prevention programmes too</vt:lpstr>
      <vt:lpstr>Stigma can apply to HIV prevention programmes too</vt:lpstr>
      <vt:lpstr>Less morality… more accountability</vt:lpstr>
      <vt:lpstr>Being HIV-positive is NOT easy</vt:lpstr>
      <vt:lpstr>Testing, testing…</vt:lpstr>
      <vt:lpstr> South Africa’s Investment Case –  What are the country’s  “best buys” for HIV and TB?</vt:lpstr>
      <vt:lpstr>South Africa has passed peak incidence- the choice is how rapidly to further reduce it going forward</vt:lpstr>
      <vt:lpstr>But money makes a difference…</vt:lpstr>
      <vt:lpstr>SAHMS-FSW HIV prevalence estimates  </vt:lpstr>
      <vt:lpstr> TAPS Demonstration Project</vt:lpstr>
      <vt:lpstr>PowerPoint Presentation</vt:lpstr>
      <vt:lpstr>PowerPoint Presentation</vt:lpstr>
      <vt:lpstr>Challenges specific to T&amp;T</vt:lpstr>
      <vt:lpstr>Challenges specific to prevention </vt:lpstr>
      <vt:lpstr>Conclusions: Challenges to both</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Francois Venter</dc:creator>
  <cp:lastModifiedBy>Francois Venter</cp:lastModifiedBy>
  <cp:revision>217</cp:revision>
  <dcterms:created xsi:type="dcterms:W3CDTF">2013-09-17T03:54:54Z</dcterms:created>
  <dcterms:modified xsi:type="dcterms:W3CDTF">2015-07-20T13:05:48Z</dcterms:modified>
</cp:coreProperties>
</file>