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3" r:id="rId5"/>
    <p:sldId id="276" r:id="rId6"/>
    <p:sldId id="277" r:id="rId7"/>
    <p:sldId id="265" r:id="rId8"/>
    <p:sldId id="280" r:id="rId9"/>
    <p:sldId id="267" r:id="rId10"/>
    <p:sldId id="281" r:id="rId11"/>
    <p:sldId id="270" r:id="rId12"/>
    <p:sldId id="272" r:id="rId13"/>
    <p:sldId id="278"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13" autoAdjust="0"/>
  </p:normalViewPr>
  <p:slideViewPr>
    <p:cSldViewPr>
      <p:cViewPr varScale="1">
        <p:scale>
          <a:sx n="59" d="100"/>
          <a:sy n="59" d="100"/>
        </p:scale>
        <p:origin x="1740"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putt.NETID\Google%20Drive\OptionB+\Results\Tables_17059_April20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Table4_12mo!$H$106</c:f>
              <c:strCache>
                <c:ptCount val="1"/>
                <c:pt idx="0">
                  <c:v>Count</c:v>
                </c:pt>
              </c:strCache>
            </c:strRef>
          </c:tx>
          <c:spPr>
            <a:solidFill>
              <a:srgbClr val="7CCA62">
                <a:lumMod val="75000"/>
              </a:srgbClr>
            </a:solidFill>
            <a:ln>
              <a:noFill/>
            </a:ln>
            <a:effectLst/>
          </c:spPr>
          <c:invertIfNegative val="0"/>
          <c:cat>
            <c:strRef>
              <c:f>Table4_12mo!$G$107:$G$112</c:f>
              <c:strCache>
                <c:ptCount val="6"/>
                <c:pt idx="0">
                  <c:v>prenatal</c:v>
                </c:pt>
                <c:pt idx="1">
                  <c:v>within 1 mo (+/-)</c:v>
                </c:pt>
                <c:pt idx="2">
                  <c:v>1-2 mo after</c:v>
                </c:pt>
                <c:pt idx="3">
                  <c:v>2-3 mo after</c:v>
                </c:pt>
                <c:pt idx="4">
                  <c:v>3-6 mo after</c:v>
                </c:pt>
                <c:pt idx="5">
                  <c:v>&gt;6 mo after</c:v>
                </c:pt>
              </c:strCache>
            </c:strRef>
          </c:cat>
          <c:val>
            <c:numRef>
              <c:f>Table4_12mo!$H$107:$H$112</c:f>
              <c:numCache>
                <c:formatCode>General</c:formatCode>
                <c:ptCount val="6"/>
                <c:pt idx="0">
                  <c:v>213</c:v>
                </c:pt>
                <c:pt idx="1">
                  <c:v>104</c:v>
                </c:pt>
                <c:pt idx="2">
                  <c:v>28</c:v>
                </c:pt>
                <c:pt idx="3">
                  <c:v>24</c:v>
                </c:pt>
                <c:pt idx="4">
                  <c:v>56</c:v>
                </c:pt>
                <c:pt idx="5">
                  <c:v>18</c:v>
                </c:pt>
              </c:numCache>
            </c:numRef>
          </c:val>
        </c:ser>
        <c:dLbls>
          <c:showLegendKey val="0"/>
          <c:showVal val="0"/>
          <c:showCatName val="0"/>
          <c:showSerName val="0"/>
          <c:showPercent val="0"/>
          <c:showBubbleSize val="0"/>
        </c:dLbls>
        <c:gapWidth val="219"/>
        <c:overlap val="-27"/>
        <c:axId val="152738200"/>
        <c:axId val="152738584"/>
      </c:barChart>
      <c:lineChart>
        <c:grouping val="standard"/>
        <c:varyColors val="0"/>
        <c:ser>
          <c:idx val="1"/>
          <c:order val="1"/>
          <c:tx>
            <c:strRef>
              <c:f>Table4_12mo!$I$106</c:f>
              <c:strCache>
                <c:ptCount val="1"/>
                <c:pt idx="0">
                  <c:v>Percent</c:v>
                </c:pt>
              </c:strCache>
            </c:strRef>
          </c:tx>
          <c:spPr>
            <a:ln w="28575" cap="rnd">
              <a:solidFill>
                <a:schemeClr val="accent2"/>
              </a:solidFill>
              <a:round/>
            </a:ln>
            <a:effectLst/>
          </c:spPr>
          <c:marker>
            <c:symbol val="none"/>
          </c:marker>
          <c:cat>
            <c:strRef>
              <c:f>Table4_12mo!$G$107:$G$112</c:f>
              <c:strCache>
                <c:ptCount val="6"/>
                <c:pt idx="0">
                  <c:v>prenatal</c:v>
                </c:pt>
                <c:pt idx="1">
                  <c:v>within 1 mo (+/-)</c:v>
                </c:pt>
                <c:pt idx="2">
                  <c:v>1-2 mo after</c:v>
                </c:pt>
                <c:pt idx="3">
                  <c:v>2-3 mo after</c:v>
                </c:pt>
                <c:pt idx="4">
                  <c:v>3-6 mo after</c:v>
                </c:pt>
                <c:pt idx="5">
                  <c:v>&gt;6 mo after</c:v>
                </c:pt>
              </c:strCache>
            </c:strRef>
          </c:cat>
          <c:val>
            <c:numRef>
              <c:f>Table4_12mo!$I$107:$I$112</c:f>
              <c:numCache>
                <c:formatCode>General</c:formatCode>
                <c:ptCount val="6"/>
                <c:pt idx="0">
                  <c:v>0.48081264108352145</c:v>
                </c:pt>
                <c:pt idx="1">
                  <c:v>0.23476297968397292</c:v>
                </c:pt>
                <c:pt idx="2">
                  <c:v>6.320541760722348E-2</c:v>
                </c:pt>
                <c:pt idx="3">
                  <c:v>5.4176072234762979E-2</c:v>
                </c:pt>
                <c:pt idx="4">
                  <c:v>0.12641083521444696</c:v>
                </c:pt>
                <c:pt idx="5">
                  <c:v>4.0632054176072234E-2</c:v>
                </c:pt>
              </c:numCache>
            </c:numRef>
          </c:val>
          <c:smooth val="0"/>
        </c:ser>
        <c:dLbls>
          <c:showLegendKey val="0"/>
          <c:showVal val="0"/>
          <c:showCatName val="0"/>
          <c:showSerName val="0"/>
          <c:showPercent val="0"/>
          <c:showBubbleSize val="0"/>
        </c:dLbls>
        <c:marker val="1"/>
        <c:smooth val="0"/>
        <c:axId val="152739352"/>
        <c:axId val="152738968"/>
      </c:lineChart>
      <c:catAx>
        <c:axId val="1527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2738584"/>
        <c:crosses val="autoZero"/>
        <c:auto val="1"/>
        <c:lblAlgn val="ctr"/>
        <c:lblOffset val="100"/>
        <c:noMultiLvlLbl val="0"/>
      </c:catAx>
      <c:valAx>
        <c:axId val="1527385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52738200"/>
        <c:crosses val="autoZero"/>
        <c:crossBetween val="between"/>
      </c:valAx>
      <c:valAx>
        <c:axId val="152738968"/>
        <c:scaling>
          <c:orientation val="minMax"/>
        </c:scaling>
        <c:delete val="0"/>
        <c:axPos val="r"/>
        <c:numFmt formatCode="0%" sourceLinked="0"/>
        <c:majorTickMark val="out"/>
        <c:minorTickMark val="none"/>
        <c:tickLblPos val="nextTo"/>
        <c:spPr>
          <a:noFill/>
          <a:ln>
            <a:noFill/>
          </a:ln>
          <a:effectLst/>
        </c:spPr>
        <c:txPr>
          <a:bodyPr rot="-60000000" vert="horz"/>
          <a:lstStyle/>
          <a:p>
            <a:pPr>
              <a:defRPr/>
            </a:pPr>
            <a:endParaRPr lang="en-US"/>
          </a:p>
        </c:txPr>
        <c:crossAx val="152739352"/>
        <c:crosses val="max"/>
        <c:crossBetween val="between"/>
      </c:valAx>
      <c:catAx>
        <c:axId val="152739352"/>
        <c:scaling>
          <c:orientation val="minMax"/>
        </c:scaling>
        <c:delete val="1"/>
        <c:axPos val="b"/>
        <c:numFmt formatCode="General" sourceLinked="1"/>
        <c:majorTickMark val="out"/>
        <c:minorTickMark val="none"/>
        <c:tickLblPos val="nextTo"/>
        <c:crossAx val="152738968"/>
        <c:crosses val="autoZero"/>
        <c:auto val="1"/>
        <c:lblAlgn val="ctr"/>
        <c:lblOffset val="100"/>
        <c:noMultiLvlLbl val="0"/>
      </c:cat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8AE54-087F-4286-A2F9-A578EE420A00}" type="datetimeFigureOut">
              <a:rPr lang="en-US" smtClean="0"/>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B0C34-AD91-478F-B3C3-1D2C884BD3E4}" type="slidenum">
              <a:rPr lang="en-US" smtClean="0"/>
              <a:t>‹#›</a:t>
            </a:fld>
            <a:endParaRPr lang="en-US"/>
          </a:p>
        </p:txBody>
      </p:sp>
    </p:spTree>
    <p:extLst>
      <p:ext uri="{BB962C8B-B14F-4D97-AF65-F5344CB8AC3E}">
        <p14:creationId xmlns:p14="http://schemas.microsoft.com/office/powerpoint/2010/main" val="110320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224EDE-8DA4-4A0B-B58F-530CFD19E3DA}" type="slidenum">
              <a:rPr lang="en-US" smtClean="0"/>
              <a:t>1</a:t>
            </a:fld>
            <a:endParaRPr lang="en-US"/>
          </a:p>
        </p:txBody>
      </p:sp>
    </p:spTree>
    <p:extLst>
      <p:ext uri="{BB962C8B-B14F-4D97-AF65-F5344CB8AC3E}">
        <p14:creationId xmlns:p14="http://schemas.microsoft.com/office/powerpoint/2010/main" val="101905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B0C34-AD91-478F-B3C3-1D2C884BD3E4}" type="slidenum">
              <a:rPr lang="en-US" smtClean="0"/>
              <a:t>10</a:t>
            </a:fld>
            <a:endParaRPr lang="en-US"/>
          </a:p>
        </p:txBody>
      </p:sp>
    </p:spTree>
    <p:extLst>
      <p:ext uri="{BB962C8B-B14F-4D97-AF65-F5344CB8AC3E}">
        <p14:creationId xmlns:p14="http://schemas.microsoft.com/office/powerpoint/2010/main" val="127930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sustained, and tailored interventions are urgently needed to reduce ART attrition in Haiti, particularly among pregnant women. </a:t>
            </a:r>
            <a:r>
              <a:rPr lang="en-US" baseline="0" dirty="0" smtClean="0"/>
              <a:t> There is a need for concerted effort to </a:t>
            </a:r>
            <a:r>
              <a:rPr lang="en-US" dirty="0" smtClean="0"/>
              <a:t>attract pregnant women into care early in pregnancy thus providing more time to providers for continued adherence counseling </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need to ensure</a:t>
            </a:r>
            <a:r>
              <a:rPr lang="en-US" dirty="0" smtClean="0"/>
              <a:t> that pregnant women have access to appropriate</a:t>
            </a:r>
            <a:r>
              <a:rPr lang="en-US" baseline="0" dirty="0" smtClean="0"/>
              <a:t> </a:t>
            </a:r>
            <a:r>
              <a:rPr lang="en-US" dirty="0" smtClean="0"/>
              <a:t>social support;</a:t>
            </a:r>
            <a:r>
              <a:rPr lang="en-US" baseline="0" dirty="0" smtClean="0"/>
              <a:t> having one person in your life talking of adherence to medication increases the likelihood of compliance. Approach to adherence counseling cannot be simplistic, we</a:t>
            </a:r>
            <a:r>
              <a:rPr lang="en-US" dirty="0" smtClean="0"/>
              <a:t> need to take the time to assess potential</a:t>
            </a:r>
            <a:r>
              <a:rPr lang="en-US" baseline="0" dirty="0" smtClean="0"/>
              <a:t> barriers to adherence (distance to the health facility, low health literacy, low numeracy). The need is even greater for pregnant women  given the cultural context particularly during perinatal period.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Pregnant and post-partum women newly initiating lifelong treatment may have specific needs and concerns which are not </a:t>
            </a:r>
            <a:r>
              <a:rPr lang="en-US" baseline="0" smtClean="0"/>
              <a:t>well understood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research is needed to identify key  barriers and facilitators of lifelong treatment among pregnant and breastfeeding women newly diagnosed with HIV</a:t>
            </a:r>
            <a:endParaRPr lang="en-US" dirty="0"/>
          </a:p>
        </p:txBody>
      </p:sp>
      <p:sp>
        <p:nvSpPr>
          <p:cNvPr id="4" name="Slide Number Placeholder 3"/>
          <p:cNvSpPr>
            <a:spLocks noGrp="1"/>
          </p:cNvSpPr>
          <p:nvPr>
            <p:ph type="sldNum" sz="quarter" idx="10"/>
          </p:nvPr>
        </p:nvSpPr>
        <p:spPr/>
        <p:txBody>
          <a:bodyPr/>
          <a:lstStyle/>
          <a:p>
            <a:fld id="{BE224EDE-8DA4-4A0B-B58F-530CFD19E3DA}" type="slidenum">
              <a:rPr lang="en-US" smtClean="0"/>
              <a:t>11</a:t>
            </a:fld>
            <a:endParaRPr lang="en-US"/>
          </a:p>
        </p:txBody>
      </p:sp>
    </p:spTree>
    <p:extLst>
      <p:ext uri="{BB962C8B-B14F-4D97-AF65-F5344CB8AC3E}">
        <p14:creationId xmlns:p14="http://schemas.microsoft.com/office/powerpoint/2010/main" val="289453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HT" dirty="0"/>
          </a:p>
        </p:txBody>
      </p:sp>
      <p:sp>
        <p:nvSpPr>
          <p:cNvPr id="4" name="Slide Number Placeholder 3"/>
          <p:cNvSpPr>
            <a:spLocks noGrp="1"/>
          </p:cNvSpPr>
          <p:nvPr>
            <p:ph type="sldNum" sz="quarter" idx="10"/>
          </p:nvPr>
        </p:nvSpPr>
        <p:spPr/>
        <p:txBody>
          <a:bodyPr/>
          <a:lstStyle/>
          <a:p>
            <a:fld id="{884C97E9-0818-4200-A290-8327763F53B1}" type="slidenum">
              <a:rPr lang="en-US" smtClean="0"/>
              <a:pPr/>
              <a:t>12</a:t>
            </a:fld>
            <a:endParaRPr lang="en-US"/>
          </a:p>
        </p:txBody>
      </p:sp>
    </p:spTree>
    <p:extLst>
      <p:ext uri="{BB962C8B-B14F-4D97-AF65-F5344CB8AC3E}">
        <p14:creationId xmlns:p14="http://schemas.microsoft.com/office/powerpoint/2010/main" val="301617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On behalf of my co-authors, I am pleased to present the</a:t>
            </a:r>
            <a:r>
              <a:rPr lang="en-US" sz="1200" kern="1200" baseline="0" dirty="0" smtClean="0">
                <a:solidFill>
                  <a:schemeClr val="tx1"/>
                </a:solidFill>
                <a:effectLst/>
                <a:latin typeface="+mn-lt"/>
                <a:ea typeface="+mn-ea"/>
                <a:cs typeface="+mn-cs"/>
              </a:rPr>
              <a:t> results of our study</a:t>
            </a:r>
            <a:endParaRPr lang="en-US" dirty="0"/>
          </a:p>
        </p:txBody>
      </p:sp>
      <p:sp>
        <p:nvSpPr>
          <p:cNvPr id="4" name="Slide Number Placeholder 3"/>
          <p:cNvSpPr>
            <a:spLocks noGrp="1"/>
          </p:cNvSpPr>
          <p:nvPr>
            <p:ph type="sldNum" sz="quarter" idx="10"/>
          </p:nvPr>
        </p:nvSpPr>
        <p:spPr/>
        <p:txBody>
          <a:bodyPr/>
          <a:lstStyle/>
          <a:p>
            <a:fld id="{AC0B0C34-AD91-478F-B3C3-1D2C884BD3E4}" type="slidenum">
              <a:rPr lang="en-US" smtClean="0"/>
              <a:t>2</a:t>
            </a:fld>
            <a:endParaRPr lang="en-US"/>
          </a:p>
        </p:txBody>
      </p:sp>
    </p:spTree>
    <p:extLst>
      <p:ext uri="{BB962C8B-B14F-4D97-AF65-F5344CB8AC3E}">
        <p14:creationId xmlns:p14="http://schemas.microsoft.com/office/powerpoint/2010/main" val="22410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a:t>
            </a:r>
            <a:r>
              <a:rPr lang="en-US" baseline="0" dirty="0" smtClean="0"/>
              <a:t> and ART started in Haiti in 2003 and followed by a rapid expansion to reach national coverage. In march 2012 Haiti adopted the option B+ policy and implementation started later this year after the release of the supplemental guidance from WHO. However, two years after the implementation of Option B+ in Haiti, there were very limited data on level of attrition among pregnant women and non pregnant adults initiating ART. This study aimed at assessing the level of  and factors associated with attrition among pregnant women and non pregnant adults initiating ART following the adoption and implementation of Option B+ in Haiti.</a:t>
            </a:r>
            <a:endParaRPr lang="en-US" dirty="0"/>
          </a:p>
        </p:txBody>
      </p:sp>
      <p:sp>
        <p:nvSpPr>
          <p:cNvPr id="4" name="Slide Number Placeholder 3"/>
          <p:cNvSpPr>
            <a:spLocks noGrp="1"/>
          </p:cNvSpPr>
          <p:nvPr>
            <p:ph type="sldNum" sz="quarter" idx="10"/>
          </p:nvPr>
        </p:nvSpPr>
        <p:spPr/>
        <p:txBody>
          <a:bodyPr/>
          <a:lstStyle/>
          <a:p>
            <a:fld id="{AC0B0C34-AD91-478F-B3C3-1D2C884BD3E4}" type="slidenum">
              <a:rPr lang="en-US" smtClean="0"/>
              <a:t>3</a:t>
            </a:fld>
            <a:endParaRPr lang="en-US"/>
          </a:p>
        </p:txBody>
      </p:sp>
    </p:spTree>
    <p:extLst>
      <p:ext uri="{BB962C8B-B14F-4D97-AF65-F5344CB8AC3E}">
        <p14:creationId xmlns:p14="http://schemas.microsoft.com/office/powerpoint/2010/main" val="283817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70000"/>
              <a:buFont typeface="Wingdings" panose="05000000000000000000" pitchFamily="2" charset="2"/>
              <a:buChar char="q"/>
            </a:pPr>
            <a:r>
              <a:rPr lang="en-US" sz="2900" dirty="0" smtClean="0"/>
              <a:t>We conduct a retrospective cohort analysis where we analyzed data for 17,084 patients from 73 health facilities; </a:t>
            </a:r>
            <a:r>
              <a:rPr lang="en-US" sz="1200" kern="1200" dirty="0" smtClean="0">
                <a:solidFill>
                  <a:schemeClr val="tx1"/>
                </a:solidFill>
                <a:effectLst/>
                <a:latin typeface="+mn-lt"/>
                <a:ea typeface="+mn-ea"/>
                <a:cs typeface="+mn-cs"/>
              </a:rPr>
              <a:t>45%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non-pregnant women, 35% were men and 20% were pregnant women. T</a:t>
            </a:r>
            <a:r>
              <a:rPr lang="en-US" sz="2900" dirty="0" smtClean="0"/>
              <a:t>he majority of the patients were married or in a stable relationship and were aged between 25 and 50 years. Most of patients in this analysis received care from government or faith based institutions</a:t>
            </a:r>
          </a:p>
          <a:p>
            <a:pPr>
              <a:buSzPct val="70000"/>
              <a:buFont typeface="Wingdings" panose="05000000000000000000" pitchFamily="2" charset="2"/>
              <a:buChar char="q"/>
            </a:pPr>
            <a:r>
              <a:rPr lang="en-US" sz="2900" dirty="0" smtClean="0"/>
              <a:t>Primary analysis</a:t>
            </a:r>
          </a:p>
          <a:p>
            <a:pPr lvl="1">
              <a:buSzPct val="70000"/>
              <a:buFont typeface="Wingdings" panose="05000000000000000000" pitchFamily="2" charset="2"/>
              <a:buChar char="q"/>
            </a:pPr>
            <a:r>
              <a:rPr lang="en-US" sz="2500" dirty="0" smtClean="0"/>
              <a:t>Kaplan-Meier method and Cox proportional hazards regression used to determine attrition and associated factors</a:t>
            </a:r>
          </a:p>
          <a:p>
            <a:pPr lvl="1">
              <a:buSzPct val="70000"/>
              <a:buFont typeface="Wingdings" panose="05000000000000000000" pitchFamily="2" charset="2"/>
              <a:buChar char="q"/>
            </a:pPr>
            <a:r>
              <a:rPr lang="en-US" sz="2500" dirty="0" smtClean="0"/>
              <a:t>Multiple imputation used for missing covariates</a:t>
            </a:r>
          </a:p>
          <a:p>
            <a:pPr lvl="1">
              <a:buSzPct val="70000"/>
              <a:buFont typeface="Wingdings" panose="05000000000000000000" pitchFamily="2" charset="2"/>
              <a:buChar char="q"/>
            </a:pPr>
            <a:r>
              <a:rPr lang="en-US" sz="2500" dirty="0" smtClean="0"/>
              <a:t>Analysis stratified by health facility</a:t>
            </a:r>
          </a:p>
          <a:p>
            <a:pPr lvl="1">
              <a:buSzPct val="70000"/>
              <a:buFont typeface="Wingdings" panose="05000000000000000000" pitchFamily="2" charset="2"/>
              <a:buNone/>
            </a:pPr>
            <a:endParaRPr lang="en-US" sz="2500" dirty="0" smtClean="0"/>
          </a:p>
          <a:p>
            <a:pPr marL="0" marR="0" lvl="0" indent="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q"/>
              <a:tabLst/>
              <a:defRPr/>
            </a:pPr>
            <a:r>
              <a:rPr lang="en-US" sz="2800" dirty="0" smtClean="0"/>
              <a:t> Silent</a:t>
            </a:r>
            <a:r>
              <a:rPr lang="en-US" sz="2800" baseline="0" dirty="0" smtClean="0"/>
              <a:t> transfer</a:t>
            </a:r>
          </a:p>
          <a:p>
            <a:pPr marL="457200" marR="0" lvl="1" indent="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q"/>
              <a:tabLst/>
              <a:defRPr/>
            </a:pPr>
            <a:r>
              <a:rPr lang="en-US" sz="2800" dirty="0" smtClean="0"/>
              <a:t>Match patients classified as attrition cases with data from national HIV/AIDS case reporting and surveillance database (HASS) to see if patients “silently” transferred to another facility after becoming lost to follow up</a:t>
            </a:r>
          </a:p>
          <a:p>
            <a:pPr lvl="0">
              <a:buSzPct val="70000"/>
              <a:buFont typeface="Wingdings" panose="05000000000000000000" pitchFamily="2" charset="2"/>
              <a:buChar char="q"/>
            </a:pPr>
            <a:endParaRPr lang="en-US" sz="2500" dirty="0" smtClean="0"/>
          </a:p>
        </p:txBody>
      </p:sp>
      <p:sp>
        <p:nvSpPr>
          <p:cNvPr id="4" name="Slide Number Placeholder 3"/>
          <p:cNvSpPr>
            <a:spLocks noGrp="1"/>
          </p:cNvSpPr>
          <p:nvPr>
            <p:ph type="sldNum" sz="quarter" idx="10"/>
          </p:nvPr>
        </p:nvSpPr>
        <p:spPr/>
        <p:txBody>
          <a:bodyPr/>
          <a:lstStyle/>
          <a:p>
            <a:fld id="{884C97E9-0818-4200-A290-8327763F53B1}" type="slidenum">
              <a:rPr lang="en-US" smtClean="0"/>
              <a:pPr/>
              <a:t>4</a:t>
            </a:fld>
            <a:endParaRPr lang="en-US"/>
          </a:p>
        </p:txBody>
      </p:sp>
    </p:spTree>
    <p:extLst>
      <p:ext uri="{BB962C8B-B14F-4D97-AF65-F5344CB8AC3E}">
        <p14:creationId xmlns:p14="http://schemas.microsoft.com/office/powerpoint/2010/main" val="345481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 analysis used a </a:t>
            </a:r>
            <a:r>
              <a:rPr lang="en-US" sz="1200" kern="1200" dirty="0" smtClean="0">
                <a:solidFill>
                  <a:schemeClr val="tx1"/>
                </a:solidFill>
                <a:effectLst/>
                <a:latin typeface="+mn-lt"/>
                <a:ea typeface="+mn-ea"/>
                <a:cs typeface="+mn-cs"/>
              </a:rPr>
              <a:t>survival analysis framework, and this Kaplan</a:t>
            </a:r>
            <a:r>
              <a:rPr lang="en-US" sz="1200" kern="1200" baseline="0" dirty="0" smtClean="0">
                <a:solidFill>
                  <a:schemeClr val="tx1"/>
                </a:solidFill>
                <a:effectLst/>
                <a:latin typeface="+mn-lt"/>
                <a:ea typeface="+mn-ea"/>
                <a:cs typeface="+mn-cs"/>
              </a:rPr>
              <a:t> Meier curve demonstrates the level of retention over time among the 3 comparison groups: non-pregnant women, Option B+ cases, and men.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12 months, attrition was 31.8% among non pregnant women, 34.5% among</a:t>
            </a:r>
            <a:r>
              <a:rPr lang="en-US" sz="1200" kern="1200" baseline="0" dirty="0" smtClean="0">
                <a:solidFill>
                  <a:schemeClr val="tx1"/>
                </a:solidFill>
                <a:effectLst/>
                <a:latin typeface="+mn-lt"/>
                <a:ea typeface="+mn-ea"/>
                <a:cs typeface="+mn-cs"/>
              </a:rPr>
              <a:t> men</a:t>
            </a:r>
            <a:r>
              <a:rPr lang="en-US" sz="1200" kern="1200" dirty="0" smtClean="0">
                <a:solidFill>
                  <a:schemeClr val="tx1"/>
                </a:solidFill>
                <a:effectLst/>
                <a:latin typeface="+mn-lt"/>
                <a:ea typeface="+mn-ea"/>
                <a:cs typeface="+mn-cs"/>
              </a:rPr>
              <a:t>, and 50.8% among pregnant women. </a:t>
            </a:r>
          </a:p>
          <a:p>
            <a:r>
              <a:rPr lang="en-US" dirty="0" smtClean="0"/>
              <a:t>Overall attrition is</a:t>
            </a:r>
            <a:r>
              <a:rPr lang="en-US" baseline="0" dirty="0" smtClean="0"/>
              <a:t> high, averaging 41.7 cases per 100 person years among the 3 groups combined.  The rate was 35.2 cases per 100 person years among non-pregnant women and 62.5 per 100 person years among the Option B+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Adjusted for standard HF- and patient-level factors, attrition risk was 63% higher among pregnant women and 16% higher among men, compared to non-pregnant women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0B0C34-AD91-478F-B3C3-1D2C884BD3E4}" type="slidenum">
              <a:rPr lang="en-US" smtClean="0"/>
              <a:t>5</a:t>
            </a:fld>
            <a:endParaRPr lang="en-US"/>
          </a:p>
        </p:txBody>
      </p:sp>
    </p:spTree>
    <p:extLst>
      <p:ext uri="{BB962C8B-B14F-4D97-AF65-F5344CB8AC3E}">
        <p14:creationId xmlns:p14="http://schemas.microsoft.com/office/powerpoint/2010/main" val="16933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the results of the Cox proportional hazards regression model.  Option B+ patients who had less advanced HIV disease, as measured by clinical staging or baseline CD4, were most at risk of attrition with a 63% excess risk compared to the reference group of non-pregnant women with similar stage of HIV disease progression.  Option B+ patients with more advanced HIV disease had a 32% excess risk compared to the reference group, a similar level as men with more advanced HIV disease progression.  Rapidly starting ART after enrollment in care, and having moderate or severe anemia were also key risk factors.  Protective factors included older age, living in the same commune as the health facility, having another known HIV+ family member, having psychosocial counseling before ART initiation, and having OI prophylaxis or treatment given before ART initiation.</a:t>
            </a:r>
            <a:endParaRPr lang="en-US" dirty="0"/>
          </a:p>
        </p:txBody>
      </p:sp>
      <p:sp>
        <p:nvSpPr>
          <p:cNvPr id="4" name="Slide Number Placeholder 3"/>
          <p:cNvSpPr>
            <a:spLocks noGrp="1"/>
          </p:cNvSpPr>
          <p:nvPr>
            <p:ph type="sldNum" sz="quarter" idx="10"/>
          </p:nvPr>
        </p:nvSpPr>
        <p:spPr/>
        <p:txBody>
          <a:bodyPr/>
          <a:lstStyle/>
          <a:p>
            <a:fld id="{BE224EDE-8DA4-4A0B-B58F-530CFD19E3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352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able to investigate the role of silent transfers in explaining attrition in this population, by linking the </a:t>
            </a:r>
            <a:r>
              <a:rPr lang="en-US" baseline="0" dirty="0" err="1" smtClean="0"/>
              <a:t>iSante</a:t>
            </a:r>
            <a:r>
              <a:rPr lang="en-US" baseline="0" dirty="0" smtClean="0"/>
              <a:t> data to data in the national HIV/AIDS Surveillance System (HASS).  Overall there were </a:t>
            </a:r>
            <a:r>
              <a:rPr lang="en-US" dirty="0" smtClean="0"/>
              <a:t>418 cases (7.1%) who had a duplicate record indicating engagement in health care, after attrition was evident in </a:t>
            </a:r>
            <a:r>
              <a:rPr lang="en-US" dirty="0" err="1" smtClean="0"/>
              <a:t>iSanté</a:t>
            </a:r>
            <a:r>
              <a:rPr lang="en-US" dirty="0" smtClean="0"/>
              <a:t>. </a:t>
            </a:r>
            <a:r>
              <a:rPr lang="en-US" baseline="0" dirty="0" smtClean="0"/>
              <a:t>“Silent transfer” was slightly more prevalent among the Option B+ group, but overall explained only a small portion of the attrition phenomenon across all groups.</a:t>
            </a:r>
            <a:endParaRPr lang="en-US" dirty="0"/>
          </a:p>
        </p:txBody>
      </p:sp>
      <p:sp>
        <p:nvSpPr>
          <p:cNvPr id="4" name="Slide Number Placeholder 3"/>
          <p:cNvSpPr>
            <a:spLocks noGrp="1"/>
          </p:cNvSpPr>
          <p:nvPr>
            <p:ph type="sldNum" sz="quarter" idx="10"/>
          </p:nvPr>
        </p:nvSpPr>
        <p:spPr/>
        <p:txBody>
          <a:bodyPr/>
          <a:lstStyle/>
          <a:p>
            <a:fld id="{AC0B0C34-AD91-478F-B3C3-1D2C884BD3E4}" type="slidenum">
              <a:rPr lang="en-US" smtClean="0"/>
              <a:t>7</a:t>
            </a:fld>
            <a:endParaRPr lang="en-US"/>
          </a:p>
        </p:txBody>
      </p:sp>
    </p:spTree>
    <p:extLst>
      <p:ext uri="{BB962C8B-B14F-4D97-AF65-F5344CB8AC3E}">
        <p14:creationId xmlns:p14="http://schemas.microsoft.com/office/powerpoint/2010/main" val="5066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our study, there were 2,179 Option B+ patients with at least 12</a:t>
            </a:r>
            <a:r>
              <a:rPr lang="en-US" sz="1200" baseline="0" dirty="0" smtClean="0"/>
              <a:t> months of observed follow up time.  There were 979 patients (about 45%) with LMP or EDD data available to precisely estimate the starting and end dates of the pregnancy. Among the 443 attrition cases, we see that 48% dropped out prenatally, while another 23% dropped out within 1 month before or after their expected delivery date.  Drop-out happens early!</a:t>
            </a:r>
          </a:p>
          <a:p>
            <a:endParaRPr lang="en-US" sz="1200" baseline="0" dirty="0" smtClean="0"/>
          </a:p>
        </p:txBody>
      </p:sp>
      <p:sp>
        <p:nvSpPr>
          <p:cNvPr id="4" name="Slide Number Placeholder 3"/>
          <p:cNvSpPr>
            <a:spLocks noGrp="1"/>
          </p:cNvSpPr>
          <p:nvPr>
            <p:ph type="sldNum" sz="quarter" idx="10"/>
          </p:nvPr>
        </p:nvSpPr>
        <p:spPr/>
        <p:txBody>
          <a:bodyPr/>
          <a:lstStyle/>
          <a:p>
            <a:fld id="{BE224EDE-8DA4-4A0B-B58F-530CFD19E3DA}" type="slidenum">
              <a:rPr lang="en-US" smtClean="0"/>
              <a:t>8</a:t>
            </a:fld>
            <a:endParaRPr lang="en-US"/>
          </a:p>
        </p:txBody>
      </p:sp>
    </p:spTree>
    <p:extLst>
      <p:ext uri="{BB962C8B-B14F-4D97-AF65-F5344CB8AC3E}">
        <p14:creationId xmlns:p14="http://schemas.microsoft.com/office/powerpoint/2010/main" val="12980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Attrition is higher</a:t>
            </a:r>
            <a:r>
              <a:rPr lang="en-US" baseline="0" dirty="0" smtClean="0"/>
              <a:t> than what is reported elsewhere. Option B+ group has up to 63% higher risk of attrition compared to non pregnant women of similar characteristics.</a:t>
            </a:r>
            <a:endParaRPr lang="en-US" dirty="0"/>
          </a:p>
        </p:txBody>
      </p:sp>
      <p:sp>
        <p:nvSpPr>
          <p:cNvPr id="4" name="Slide Number Placeholder 3"/>
          <p:cNvSpPr>
            <a:spLocks noGrp="1"/>
          </p:cNvSpPr>
          <p:nvPr>
            <p:ph type="sldNum" sz="quarter" idx="10"/>
          </p:nvPr>
        </p:nvSpPr>
        <p:spPr/>
        <p:txBody>
          <a:bodyPr/>
          <a:lstStyle/>
          <a:p>
            <a:fld id="{BE224EDE-8DA4-4A0B-B58F-530CFD19E3DA}" type="slidenum">
              <a:rPr lang="en-US" smtClean="0"/>
              <a:t>9</a:t>
            </a:fld>
            <a:endParaRPr lang="en-US"/>
          </a:p>
        </p:txBody>
      </p:sp>
    </p:spTree>
    <p:extLst>
      <p:ext uri="{BB962C8B-B14F-4D97-AF65-F5344CB8AC3E}">
        <p14:creationId xmlns:p14="http://schemas.microsoft.com/office/powerpoint/2010/main" val="202736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752"/>
            <a:ext cx="9180512" cy="6885384"/>
          </a:xfrm>
          <a:prstGeom prst="rect">
            <a:avLst/>
          </a:prstGeom>
        </p:spPr>
      </p:pic>
      <p:sp>
        <p:nvSpPr>
          <p:cNvPr id="4" name="Rectangle 3"/>
          <p:cNvSpPr/>
          <p:nvPr userDrawn="1"/>
        </p:nvSpPr>
        <p:spPr>
          <a:xfrm>
            <a:off x="1115616" y="2016683"/>
            <a:ext cx="6912768" cy="270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672" y="2636912"/>
            <a:ext cx="5935715" cy="1572198"/>
          </a:xfrm>
          <a:prstGeom prst="rect">
            <a:avLst/>
          </a:prstGeom>
        </p:spPr>
      </p:pic>
    </p:spTree>
    <p:extLst>
      <p:ext uri="{BB962C8B-B14F-4D97-AF65-F5344CB8AC3E}">
        <p14:creationId xmlns:p14="http://schemas.microsoft.com/office/powerpoint/2010/main" val="21721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09936" y="4800600"/>
            <a:ext cx="5486400" cy="566738"/>
          </a:xfrm>
        </p:spPr>
        <p:txBody>
          <a:bodyPr anchor="b"/>
          <a:lstStyle>
            <a:lvl1pPr algn="l">
              <a:defRPr sz="2000" b="1">
                <a:solidFill>
                  <a:schemeClr val="accent6">
                    <a:lumMod val="60000"/>
                    <a:lumOff val="40000"/>
                  </a:schemeClr>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09936"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10762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9" name="Rectangle 8"/>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6064" y="2130425"/>
            <a:ext cx="7772400" cy="1470025"/>
          </a:xfrm>
        </p:spPr>
        <p:txBody>
          <a:bodyPr/>
          <a:lstStyle>
            <a:lvl1pPr>
              <a:defRPr>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1661864" y="3886200"/>
            <a:ext cx="6400800" cy="1752600"/>
          </a:xfrm>
        </p:spPr>
        <p:txBody>
          <a:bodyPr/>
          <a:lstStyle>
            <a:lvl1pPr marL="0" indent="0" algn="ctr">
              <a:buNone/>
              <a:defRPr>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58093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806896"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5802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8" name="Rectangle 7"/>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48072" y="4406900"/>
            <a:ext cx="7772400" cy="1362075"/>
          </a:xfrm>
        </p:spPr>
        <p:txBody>
          <a:bodyPr anchor="t">
            <a:normAutofit/>
          </a:bodyPr>
          <a:lstStyle>
            <a:lvl1pPr algn="l">
              <a:defRPr sz="3600" b="1" cap="all">
                <a:solidFill>
                  <a:schemeClr val="bg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1048072" y="2906713"/>
            <a:ext cx="7772400" cy="1500187"/>
          </a:xfrm>
        </p:spPr>
        <p:txBody>
          <a:bodyPr anchor="b"/>
          <a:lstStyle>
            <a:lvl1pPr marL="0" indent="0">
              <a:buNone/>
              <a:defRPr sz="2000">
                <a:solidFill>
                  <a:schemeClr val="accent6">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299142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806896"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97896"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7580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2" name="Rectangle 11"/>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806896"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6896"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94721"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94721"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spTree>
    <p:extLst>
      <p:ext uri="{BB962C8B-B14F-4D97-AF65-F5344CB8AC3E}">
        <p14:creationId xmlns:p14="http://schemas.microsoft.com/office/powerpoint/2010/main" val="16402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9" name="Rectangle 8"/>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7"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289793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8" name="Rectangle 7"/>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82368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3050"/>
            <a:ext cx="3008313" cy="1162050"/>
          </a:xfrm>
        </p:spPr>
        <p:txBody>
          <a:bodyPr anchor="b"/>
          <a:lstStyle>
            <a:lvl1pPr algn="l">
              <a:defRPr sz="2000" b="1">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3924746"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06896"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25098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4DD83-434B-4975-8A23-259108408C11}" type="datetimeFigureOut">
              <a:rPr lang="en-GB" smtClean="0"/>
              <a:t>21/07/2015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E9A0A-370D-4ECC-9835-1E83323D7C35}" type="slidenum">
              <a:rPr lang="en-GB" smtClean="0"/>
              <a:t>‹#›</a:t>
            </a:fld>
            <a:endParaRPr lang="en-GB"/>
          </a:p>
        </p:txBody>
      </p:sp>
    </p:spTree>
    <p:extLst>
      <p:ext uri="{BB962C8B-B14F-4D97-AF65-F5344CB8AC3E}">
        <p14:creationId xmlns:p14="http://schemas.microsoft.com/office/powerpoint/2010/main" val="34267918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41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101928"/>
            <a:ext cx="8229600" cy="1143000"/>
          </a:xfrm>
        </p:spPr>
        <p:txBody>
          <a:bodyPr/>
          <a:lstStyle/>
          <a:p>
            <a:r>
              <a:rPr lang="en-US" dirty="0" smtClean="0"/>
              <a:t>Limitations</a:t>
            </a:r>
            <a:endParaRPr lang="en-US" dirty="0"/>
          </a:p>
        </p:txBody>
      </p:sp>
      <p:sp>
        <p:nvSpPr>
          <p:cNvPr id="3" name="Content Placeholder 2"/>
          <p:cNvSpPr>
            <a:spLocks noGrp="1"/>
          </p:cNvSpPr>
          <p:nvPr>
            <p:ph idx="1"/>
          </p:nvPr>
        </p:nvSpPr>
        <p:spPr>
          <a:xfrm>
            <a:off x="806896" y="1124744"/>
            <a:ext cx="8229600" cy="4785395"/>
          </a:xfrm>
        </p:spPr>
        <p:txBody>
          <a:bodyPr>
            <a:noAutofit/>
          </a:bodyPr>
          <a:lstStyle/>
          <a:p>
            <a:pPr>
              <a:spcBef>
                <a:spcPts val="0"/>
              </a:spcBef>
              <a:buSzPct val="70000"/>
              <a:buFont typeface="Wingdings" panose="05000000000000000000" pitchFamily="2" charset="2"/>
              <a:buChar char="q"/>
            </a:pPr>
            <a:r>
              <a:rPr lang="en-US" sz="2600" dirty="0" smtClean="0"/>
              <a:t>Routine </a:t>
            </a:r>
            <a:r>
              <a:rPr lang="en-US" sz="2600" dirty="0"/>
              <a:t>data source, </a:t>
            </a:r>
            <a:r>
              <a:rPr lang="en-US" sz="2600" dirty="0" smtClean="0"/>
              <a:t>varying quality across sites</a:t>
            </a:r>
            <a:endParaRPr lang="en-US" sz="2600" dirty="0"/>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Potential </a:t>
            </a:r>
            <a:r>
              <a:rPr lang="en-US" sz="2600" dirty="0"/>
              <a:t>misclassification of Option B+ </a:t>
            </a:r>
            <a:endParaRPr lang="en-US" sz="2600" dirty="0" smtClean="0"/>
          </a:p>
          <a:p>
            <a:pPr lvl="1">
              <a:spcBef>
                <a:spcPts val="0"/>
              </a:spcBef>
              <a:buSzPct val="70000"/>
              <a:buFont typeface="Wingdings" panose="05000000000000000000" pitchFamily="2" charset="2"/>
              <a:buChar char="q"/>
            </a:pPr>
            <a:r>
              <a:rPr lang="en-US" dirty="0" smtClean="0"/>
              <a:t>Difficulty </a:t>
            </a:r>
            <a:r>
              <a:rPr lang="en-US" dirty="0"/>
              <a:t>of assigning dates of pregnancy, lack of breastfeeding </a:t>
            </a:r>
            <a:r>
              <a:rPr lang="en-US" dirty="0" smtClean="0"/>
              <a:t>data</a:t>
            </a:r>
            <a:endParaRPr lang="en-US" dirty="0"/>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Modest </a:t>
            </a:r>
            <a:r>
              <a:rPr lang="en-US" sz="2600" dirty="0"/>
              <a:t>overestimate of attrition due to “silent transfers</a:t>
            </a:r>
            <a:r>
              <a:rPr lang="en-US" sz="2600" dirty="0" smtClean="0"/>
              <a:t>” </a:t>
            </a:r>
            <a:r>
              <a:rPr lang="en-US" sz="2600" dirty="0"/>
              <a:t>and individual-level data on transfers not available for this analysis </a:t>
            </a:r>
            <a:endParaRPr lang="en-US" sz="2600" dirty="0" smtClean="0"/>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Observational </a:t>
            </a:r>
            <a:r>
              <a:rPr lang="en-US" sz="2600" dirty="0"/>
              <a:t>data, so findings may reflect selection bias and confounding, or other types of bias </a:t>
            </a:r>
          </a:p>
          <a:p>
            <a:pPr>
              <a:spcBef>
                <a:spcPts val="0"/>
              </a:spcBef>
            </a:pPr>
            <a:endParaRPr lang="en-US" dirty="0"/>
          </a:p>
        </p:txBody>
      </p:sp>
    </p:spTree>
    <p:extLst>
      <p:ext uri="{BB962C8B-B14F-4D97-AF65-F5344CB8AC3E}">
        <p14:creationId xmlns:p14="http://schemas.microsoft.com/office/powerpoint/2010/main" val="332927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2409"/>
            <a:ext cx="8229600" cy="1143000"/>
          </a:xfrm>
        </p:spPr>
        <p:txBody>
          <a:bodyPr>
            <a:normAutofit/>
          </a:bodyPr>
          <a:lstStyle/>
          <a:p>
            <a:r>
              <a:rPr lang="en-US" dirty="0" smtClean="0"/>
              <a:t>Recommendations</a:t>
            </a:r>
            <a:endParaRPr lang="en-US" dirty="0"/>
          </a:p>
        </p:txBody>
      </p:sp>
      <p:sp>
        <p:nvSpPr>
          <p:cNvPr id="3" name="Content Placeholder 2"/>
          <p:cNvSpPr>
            <a:spLocks noGrp="1"/>
          </p:cNvSpPr>
          <p:nvPr>
            <p:ph idx="1"/>
          </p:nvPr>
        </p:nvSpPr>
        <p:spPr>
          <a:xfrm>
            <a:off x="755576" y="1268761"/>
            <a:ext cx="8229600" cy="4824535"/>
          </a:xfrm>
        </p:spPr>
        <p:txBody>
          <a:bodyPr/>
          <a:lstStyle/>
          <a:p>
            <a:pPr>
              <a:spcBef>
                <a:spcPts val="0"/>
              </a:spcBef>
              <a:buSzPct val="70000"/>
              <a:buFont typeface="Wingdings" panose="05000000000000000000" pitchFamily="2" charset="2"/>
              <a:buChar char="q"/>
            </a:pPr>
            <a:r>
              <a:rPr lang="en-US" sz="2600" dirty="0"/>
              <a:t>E</a:t>
            </a:r>
            <a:r>
              <a:rPr lang="en-US" sz="2600" dirty="0" smtClean="0"/>
              <a:t>ffort </a:t>
            </a:r>
            <a:r>
              <a:rPr lang="en-US" sz="2600" dirty="0"/>
              <a:t>to attract pregnant women into care early in </a:t>
            </a:r>
            <a:r>
              <a:rPr lang="en-US" sz="2600" dirty="0" smtClean="0"/>
              <a:t>pregnancy</a:t>
            </a:r>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Ensure access to appropriate social support  </a:t>
            </a:r>
          </a:p>
          <a:p>
            <a:pPr>
              <a:spcBef>
                <a:spcPts val="0"/>
              </a:spcBef>
              <a:buSzPct val="70000"/>
              <a:buFont typeface="Wingdings" panose="05000000000000000000" pitchFamily="2" charset="2"/>
              <a:buChar char="q"/>
            </a:pPr>
            <a:endParaRPr lang="en-US" sz="2600" dirty="0"/>
          </a:p>
          <a:p>
            <a:pPr>
              <a:spcBef>
                <a:spcPts val="0"/>
              </a:spcBef>
              <a:buSzPct val="70000"/>
              <a:buFont typeface="Wingdings" panose="05000000000000000000" pitchFamily="2" charset="2"/>
              <a:buChar char="q"/>
            </a:pPr>
            <a:r>
              <a:rPr lang="en-US" sz="2600" dirty="0" smtClean="0"/>
              <a:t>Intense adherence counseling</a:t>
            </a:r>
          </a:p>
          <a:p>
            <a:pPr lvl="1">
              <a:spcBef>
                <a:spcPts val="0"/>
              </a:spcBef>
              <a:buSzPct val="70000"/>
              <a:buFont typeface="Wingdings" panose="05000000000000000000" pitchFamily="2" charset="2"/>
              <a:buChar char="q"/>
            </a:pPr>
            <a:r>
              <a:rPr lang="en-US" dirty="0"/>
              <a:t>I</a:t>
            </a:r>
            <a:r>
              <a:rPr lang="en-US" dirty="0" smtClean="0"/>
              <a:t>mportance of staying on medication</a:t>
            </a:r>
          </a:p>
          <a:p>
            <a:pPr lvl="1">
              <a:spcBef>
                <a:spcPts val="0"/>
              </a:spcBef>
              <a:buSzPct val="70000"/>
              <a:buFont typeface="Wingdings" panose="05000000000000000000" pitchFamily="2" charset="2"/>
              <a:buChar char="q"/>
            </a:pPr>
            <a:r>
              <a:rPr lang="en-US" dirty="0" smtClean="0"/>
              <a:t>Benefit for patient in addition to infant and partners</a:t>
            </a:r>
          </a:p>
          <a:p>
            <a:pPr lvl="1">
              <a:spcBef>
                <a:spcPts val="0"/>
              </a:spcBef>
              <a:buSzPct val="70000"/>
              <a:buFont typeface="Wingdings" panose="05000000000000000000" pitchFamily="2" charset="2"/>
              <a:buChar char="q"/>
            </a:pPr>
            <a:r>
              <a:rPr lang="en-US" dirty="0" smtClean="0"/>
              <a:t>Assessing risk of attrition and </a:t>
            </a:r>
            <a:r>
              <a:rPr lang="en-US" dirty="0"/>
              <a:t>b</a:t>
            </a:r>
            <a:r>
              <a:rPr lang="en-US" dirty="0" smtClean="0"/>
              <a:t>arriers to adherence</a:t>
            </a:r>
          </a:p>
          <a:p>
            <a:pPr>
              <a:spcBef>
                <a:spcPts val="0"/>
              </a:spcBef>
              <a:buSzPct val="70000"/>
              <a:buFont typeface="Wingdings" panose="05000000000000000000" pitchFamily="2" charset="2"/>
              <a:buChar char="q"/>
            </a:pPr>
            <a:endParaRPr lang="en-US" sz="2600" dirty="0"/>
          </a:p>
          <a:p>
            <a:pPr>
              <a:spcBef>
                <a:spcPts val="0"/>
              </a:spcBef>
              <a:buSzPct val="70000"/>
              <a:buFont typeface="Wingdings" panose="05000000000000000000" pitchFamily="2" charset="2"/>
              <a:buChar char="q"/>
            </a:pPr>
            <a:r>
              <a:rPr lang="en-US" sz="2600" dirty="0" smtClean="0"/>
              <a:t>Proactivity </a:t>
            </a:r>
            <a:r>
              <a:rPr lang="en-US" sz="2600" dirty="0"/>
              <a:t>in the retention strategy</a:t>
            </a:r>
          </a:p>
          <a:p>
            <a:pPr>
              <a:spcBef>
                <a:spcPts val="0"/>
              </a:spcBef>
              <a:buSzPct val="70000"/>
              <a:buFont typeface="Wingdings" panose="05000000000000000000" pitchFamily="2" charset="2"/>
              <a:buChar char="q"/>
            </a:pPr>
            <a:endParaRPr lang="en-US" dirty="0"/>
          </a:p>
          <a:p>
            <a:pPr>
              <a:spcBef>
                <a:spcPts val="0"/>
              </a:spcBef>
            </a:pPr>
            <a:endParaRPr lang="en-US" dirty="0"/>
          </a:p>
        </p:txBody>
      </p:sp>
    </p:spTree>
    <p:extLst>
      <p:ext uri="{BB962C8B-B14F-4D97-AF65-F5344CB8AC3E}">
        <p14:creationId xmlns:p14="http://schemas.microsoft.com/office/powerpoint/2010/main" val="34784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424936" cy="1052736"/>
          </a:xfrm>
        </p:spPr>
        <p:txBody>
          <a:bodyPr>
            <a:normAutofit/>
          </a:bodyPr>
          <a:lstStyle/>
          <a:p>
            <a:r>
              <a:rPr lang="en-US" dirty="0" smtClean="0"/>
              <a:t>Acknowledgements</a:t>
            </a:r>
            <a:endParaRPr lang="fr-HT" dirty="0"/>
          </a:p>
        </p:txBody>
      </p:sp>
      <p:sp>
        <p:nvSpPr>
          <p:cNvPr id="4" name="Content Placeholder 3"/>
          <p:cNvSpPr>
            <a:spLocks noGrp="1"/>
          </p:cNvSpPr>
          <p:nvPr>
            <p:ph idx="1"/>
          </p:nvPr>
        </p:nvSpPr>
        <p:spPr>
          <a:xfrm>
            <a:off x="611560" y="1124744"/>
            <a:ext cx="8424936" cy="5089525"/>
          </a:xfrm>
        </p:spPr>
        <p:txBody>
          <a:bodyPr>
            <a:normAutofit/>
          </a:bodyPr>
          <a:lstStyle/>
          <a:p>
            <a:pPr marL="0" lvl="0" indent="0" algn="ctr" defTabSz="914400">
              <a:spcBef>
                <a:spcPts val="0"/>
              </a:spcBef>
              <a:buNone/>
            </a:pPr>
            <a:r>
              <a:rPr lang="en-US" sz="1800" b="1" dirty="0" err="1"/>
              <a:t>Ministère</a:t>
            </a:r>
            <a:r>
              <a:rPr lang="en-US" sz="1800" b="1" dirty="0"/>
              <a:t> de la Santé </a:t>
            </a:r>
            <a:r>
              <a:rPr lang="en-US" sz="1800" b="1" dirty="0" err="1"/>
              <a:t>Publique</a:t>
            </a:r>
            <a:r>
              <a:rPr lang="en-US" sz="1800" b="1" dirty="0"/>
              <a:t> et de la Population</a:t>
            </a:r>
          </a:p>
          <a:p>
            <a:pPr marL="225425" lvl="1" indent="-125413" algn="ctr" defTabSz="914400">
              <a:spcBef>
                <a:spcPts val="0"/>
              </a:spcBef>
              <a:buNone/>
            </a:pPr>
            <a:endParaRPr lang="en-US" sz="1800" b="1" dirty="0" smtClean="0"/>
          </a:p>
          <a:p>
            <a:pPr marL="225425" lvl="1" indent="-125413" algn="ctr" defTabSz="914400">
              <a:spcBef>
                <a:spcPts val="0"/>
              </a:spcBef>
              <a:buNone/>
            </a:pPr>
            <a:endParaRPr lang="en-US" sz="1800" b="1" dirty="0" smtClean="0"/>
          </a:p>
          <a:p>
            <a:pPr marL="225425" lvl="1" indent="-125413" algn="ctr" defTabSz="914400">
              <a:spcBef>
                <a:spcPts val="0"/>
              </a:spcBef>
              <a:buNone/>
            </a:pPr>
            <a:r>
              <a:rPr lang="en-US" sz="1800" b="1" dirty="0" smtClean="0"/>
              <a:t>US </a:t>
            </a:r>
            <a:r>
              <a:rPr lang="en-US" sz="1800" b="1" dirty="0"/>
              <a:t>Centers for Disease Control and Prevention</a:t>
            </a:r>
          </a:p>
          <a:p>
            <a:pPr marL="225425" lvl="1" indent="-125413" algn="ctr" defTabSz="914400">
              <a:spcBef>
                <a:spcPts val="0"/>
              </a:spcBef>
              <a:buNone/>
            </a:pPr>
            <a:r>
              <a:rPr lang="en-US" sz="1800" dirty="0" smtClean="0"/>
              <a:t> </a:t>
            </a:r>
            <a:r>
              <a:rPr lang="en-US" sz="1800" dirty="0"/>
              <a:t>Paul Rashad </a:t>
            </a:r>
            <a:r>
              <a:rPr lang="en-US" sz="1800" dirty="0" smtClean="0"/>
              <a:t>Young, </a:t>
            </a:r>
            <a:r>
              <a:rPr lang="en-US" sz="1800" dirty="0"/>
              <a:t>Barbara </a:t>
            </a:r>
            <a:r>
              <a:rPr lang="en-US" sz="1800" dirty="0" smtClean="0"/>
              <a:t>Marston, </a:t>
            </a:r>
            <a:r>
              <a:rPr lang="en-US" sz="1800" dirty="0"/>
              <a:t>Patrice </a:t>
            </a:r>
            <a:r>
              <a:rPr lang="en-US" sz="1800" dirty="0" smtClean="0"/>
              <a:t>Joseph, </a:t>
            </a:r>
            <a:r>
              <a:rPr lang="en-US" sz="1800" dirty="0"/>
              <a:t>Valerie </a:t>
            </a:r>
            <a:r>
              <a:rPr lang="en-US" sz="1800" dirty="0" smtClean="0"/>
              <a:t>Pelletier, </a:t>
            </a:r>
            <a:r>
              <a:rPr lang="en-US" sz="1800" dirty="0"/>
              <a:t>Reginald Jean </a:t>
            </a:r>
            <a:r>
              <a:rPr lang="en-US" sz="1800" dirty="0" smtClean="0"/>
              <a:t>Louis </a:t>
            </a:r>
          </a:p>
          <a:p>
            <a:pPr marL="225425" lvl="1" indent="-125413" algn="ctr" defTabSz="914400">
              <a:spcBef>
                <a:spcPts val="0"/>
              </a:spcBef>
              <a:buNone/>
            </a:pPr>
            <a:endParaRPr lang="en-US" sz="1800" b="1" dirty="0" smtClean="0"/>
          </a:p>
          <a:p>
            <a:pPr marL="225425" lvl="1" indent="-125413" algn="ctr" defTabSz="914400">
              <a:spcBef>
                <a:spcPts val="0"/>
              </a:spcBef>
              <a:buNone/>
            </a:pPr>
            <a:endParaRPr lang="en-US" sz="1800" b="1" dirty="0" smtClean="0"/>
          </a:p>
          <a:p>
            <a:pPr marL="225425" lvl="1" indent="-125413" algn="ctr" defTabSz="914400">
              <a:spcBef>
                <a:spcPts val="0"/>
              </a:spcBef>
              <a:buNone/>
            </a:pPr>
            <a:r>
              <a:rPr lang="en-US" sz="1800" b="1" dirty="0" smtClean="0"/>
              <a:t>University of Washington </a:t>
            </a:r>
            <a:r>
              <a:rPr lang="en-US" sz="1800" b="1" dirty="0"/>
              <a:t>Department of Global Health</a:t>
            </a:r>
          </a:p>
          <a:p>
            <a:pPr marL="0" lvl="0" indent="0" algn="ctr" defTabSz="914400">
              <a:spcBef>
                <a:spcPts val="0"/>
              </a:spcBef>
              <a:buNone/>
            </a:pPr>
            <a:r>
              <a:rPr lang="en-US" sz="1800" dirty="0" smtClean="0"/>
              <a:t>Martine </a:t>
            </a:r>
            <a:r>
              <a:rPr lang="en-US" sz="1800" dirty="0" err="1" smtClean="0"/>
              <a:t>Myrtil</a:t>
            </a:r>
            <a:endParaRPr lang="en-US" sz="1800" dirty="0" smtClean="0"/>
          </a:p>
          <a:p>
            <a:pPr marL="0" lvl="0" indent="0" algn="ctr">
              <a:spcBef>
                <a:spcPts val="0"/>
              </a:spcBef>
              <a:buNone/>
            </a:pPr>
            <a:endParaRPr lang="en-US" sz="1800" b="1" dirty="0" smtClean="0"/>
          </a:p>
          <a:p>
            <a:pPr marL="0" lvl="0" indent="0" algn="ctr">
              <a:spcBef>
                <a:spcPts val="0"/>
              </a:spcBef>
              <a:buNone/>
            </a:pPr>
            <a:endParaRPr lang="en-US" sz="1800" b="1" dirty="0" smtClean="0"/>
          </a:p>
          <a:p>
            <a:pPr marL="0" lvl="0" indent="0" algn="ctr">
              <a:spcBef>
                <a:spcPts val="0"/>
              </a:spcBef>
              <a:buNone/>
            </a:pPr>
            <a:r>
              <a:rPr lang="en-US" sz="1800" b="1" dirty="0" smtClean="0"/>
              <a:t>University </a:t>
            </a:r>
            <a:r>
              <a:rPr lang="en-US" sz="1800" b="1" dirty="0"/>
              <a:t>of Washington Center for AIDS Research Biometrics Core</a:t>
            </a:r>
          </a:p>
          <a:p>
            <a:pPr marL="225425" lvl="1" indent="-112713" algn="ctr" defTabSz="914400">
              <a:spcBef>
                <a:spcPts val="0"/>
              </a:spcBef>
              <a:buNone/>
            </a:pPr>
            <a:r>
              <a:rPr lang="en-US" sz="1800" dirty="0"/>
              <a:t>Krista </a:t>
            </a:r>
            <a:r>
              <a:rPr lang="en-US" sz="1800" dirty="0" err="1" smtClean="0"/>
              <a:t>Yuhas</a:t>
            </a:r>
            <a:endParaRPr lang="en-US" sz="1800" dirty="0" smtClean="0"/>
          </a:p>
          <a:p>
            <a:pPr marL="225425" lvl="1" indent="-112713" algn="ctr" defTabSz="914400">
              <a:spcBef>
                <a:spcPts val="0"/>
              </a:spcBef>
              <a:buNone/>
            </a:pPr>
            <a:endParaRPr lang="en-US" sz="1800" b="1" dirty="0" smtClean="0"/>
          </a:p>
          <a:p>
            <a:pPr marL="225425" lvl="1" indent="-112713" algn="ctr" defTabSz="914400">
              <a:spcBef>
                <a:spcPts val="0"/>
              </a:spcBef>
              <a:buNone/>
            </a:pPr>
            <a:endParaRPr lang="en-US" sz="1800" b="1" dirty="0" smtClean="0"/>
          </a:p>
          <a:p>
            <a:pPr marL="225425" lvl="1" indent="-112713" algn="ctr" defTabSz="914400">
              <a:spcBef>
                <a:spcPts val="0"/>
              </a:spcBef>
              <a:buNone/>
            </a:pPr>
            <a:r>
              <a:rPr lang="en-US" sz="1800" b="1" dirty="0" smtClean="0"/>
              <a:t>Implementing </a:t>
            </a:r>
            <a:r>
              <a:rPr lang="en-US" sz="1800" b="1" dirty="0"/>
              <a:t>Partners</a:t>
            </a:r>
          </a:p>
          <a:p>
            <a:pPr marL="225425" lvl="1" indent="-125413" algn="ctr" defTabSz="914400">
              <a:spcBef>
                <a:spcPts val="0"/>
              </a:spcBef>
              <a:buNone/>
            </a:pPr>
            <a:r>
              <a:rPr lang="en-US" sz="1800" dirty="0"/>
              <a:t>MSPP-UGP, GHESKIO, PIH, CMMB, IHV, UM, I-TECH, </a:t>
            </a:r>
            <a:r>
              <a:rPr lang="en-US" sz="1800" dirty="0" smtClean="0"/>
              <a:t>CDS</a:t>
            </a:r>
            <a:endParaRPr lang="en-US" sz="1800" dirty="0"/>
          </a:p>
          <a:p>
            <a:pPr>
              <a:spcBef>
                <a:spcPts val="0"/>
              </a:spcBef>
            </a:pPr>
            <a:endParaRPr lang="en-US" sz="2400" dirty="0"/>
          </a:p>
        </p:txBody>
      </p:sp>
    </p:spTree>
    <p:extLst>
      <p:ext uri="{BB962C8B-B14F-4D97-AF65-F5344CB8AC3E}">
        <p14:creationId xmlns:p14="http://schemas.microsoft.com/office/powerpoint/2010/main" val="2502044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32856"/>
            <a:ext cx="7772400" cy="1470025"/>
          </a:xfrm>
        </p:spPr>
        <p:txBody>
          <a:bodyPr>
            <a:noAutofit/>
          </a:bodyPr>
          <a:lstStyle/>
          <a:p>
            <a:r>
              <a:rPr lang="en-US" sz="2800" cap="small" dirty="0">
                <a:effectLst>
                  <a:outerShdw blurRad="38100" dist="38100" dir="2700000" algn="tl">
                    <a:srgbClr val="000000">
                      <a:alpha val="43137"/>
                    </a:srgbClr>
                  </a:outerShdw>
                </a:effectLst>
              </a:rPr>
              <a:t>Attrition Among Pregnant and Non-pregnant Patients Initiating ART in Haiti Following Adoption of Option B</a:t>
            </a:r>
            <a:r>
              <a:rPr lang="en-US" sz="2800" cap="small" dirty="0" smtClean="0">
                <a:effectLst>
                  <a:outerShdw blurRad="38100" dist="38100" dir="2700000" algn="tl">
                    <a:srgbClr val="000000">
                      <a:alpha val="43137"/>
                    </a:srgbClr>
                  </a:outerShdw>
                </a:effectLst>
              </a:rPr>
              <a:t>+</a:t>
            </a:r>
            <a:endParaRPr lang="en-US" sz="2800" dirty="0"/>
          </a:p>
        </p:txBody>
      </p:sp>
      <p:sp>
        <p:nvSpPr>
          <p:cNvPr id="3" name="Subtitle 2"/>
          <p:cNvSpPr>
            <a:spLocks noGrp="1"/>
          </p:cNvSpPr>
          <p:nvPr>
            <p:ph type="subTitle" idx="1"/>
          </p:nvPr>
        </p:nvSpPr>
        <p:spPr>
          <a:xfrm>
            <a:off x="1115616" y="3886200"/>
            <a:ext cx="7560840" cy="1752600"/>
          </a:xfrm>
        </p:spPr>
        <p:txBody>
          <a:bodyPr>
            <a:normAutofit/>
          </a:bodyPr>
          <a:lstStyle/>
          <a:p>
            <a:r>
              <a:rPr lang="en-US" sz="1700" dirty="0"/>
              <a:t>Jean Wysler Domercant</a:t>
            </a:r>
            <a:r>
              <a:rPr lang="en-US" sz="1700" baseline="30000" dirty="0"/>
              <a:t>1</a:t>
            </a:r>
            <a:r>
              <a:rPr lang="en-US" sz="1700" dirty="0"/>
              <a:t>, Nancy Puttkammer</a:t>
            </a:r>
            <a:r>
              <a:rPr lang="en-US" sz="1700" baseline="30000" dirty="0"/>
              <a:t>2</a:t>
            </a:r>
            <a:r>
              <a:rPr lang="en-US" sz="1700" dirty="0"/>
              <a:t>, Lydia Lu</a:t>
            </a:r>
            <a:r>
              <a:rPr lang="en-US" sz="1700" baseline="30000" dirty="0"/>
              <a:t>3</a:t>
            </a:r>
            <a:r>
              <a:rPr lang="en-US" sz="1700" dirty="0"/>
              <a:t>, </a:t>
            </a:r>
            <a:r>
              <a:rPr lang="en-US" sz="1700" dirty="0" err="1"/>
              <a:t>Kesner</a:t>
            </a:r>
            <a:r>
              <a:rPr lang="en-US" sz="1700" dirty="0"/>
              <a:t> Francois</a:t>
            </a:r>
            <a:r>
              <a:rPr lang="en-US" sz="1700" baseline="30000" dirty="0"/>
              <a:t>4</a:t>
            </a:r>
            <a:r>
              <a:rPr lang="en-US" sz="1700" dirty="0"/>
              <a:t>, Dana Duncan</a:t>
            </a:r>
            <a:r>
              <a:rPr lang="en-US" sz="1700" baseline="30000" dirty="0"/>
              <a:t>5</a:t>
            </a:r>
            <a:r>
              <a:rPr lang="en-US" sz="1700" dirty="0"/>
              <a:t>,</a:t>
            </a:r>
            <a:r>
              <a:rPr lang="en-US" sz="1700" baseline="30000" dirty="0"/>
              <a:t> </a:t>
            </a:r>
            <a:r>
              <a:rPr lang="en-US" sz="1700" dirty="0"/>
              <a:t>Reynold Grand’Pierre</a:t>
            </a:r>
            <a:r>
              <a:rPr lang="en-US" sz="1700" baseline="30000" dirty="0"/>
              <a:t>4</a:t>
            </a:r>
            <a:r>
              <a:rPr lang="en-US" sz="1700" dirty="0"/>
              <a:t>, David Lowrance</a:t>
            </a:r>
            <a:r>
              <a:rPr lang="en-US" sz="1700" baseline="30000" dirty="0"/>
              <a:t>1</a:t>
            </a:r>
            <a:r>
              <a:rPr lang="en-US" sz="1700" dirty="0"/>
              <a:t>, Michelle Adler</a:t>
            </a:r>
            <a:r>
              <a:rPr lang="en-US" sz="1700" baseline="30000" dirty="0"/>
              <a:t>5 </a:t>
            </a:r>
            <a:endParaRPr lang="en-US" sz="1700" baseline="30000" dirty="0" smtClean="0"/>
          </a:p>
          <a:p>
            <a:r>
              <a:rPr lang="en-US" sz="1700" baseline="30000" dirty="0" smtClean="0"/>
              <a:t> </a:t>
            </a:r>
          </a:p>
          <a:p>
            <a:r>
              <a:rPr lang="en-US" sz="1200" baseline="30000" dirty="0" smtClean="0"/>
              <a:t>1</a:t>
            </a:r>
            <a:r>
              <a:rPr lang="en-US" sz="1200" dirty="0" smtClean="0"/>
              <a:t>Centers </a:t>
            </a:r>
            <a:r>
              <a:rPr lang="en-US" sz="1200" dirty="0"/>
              <a:t>for Disease Control and Prevention, Port au Prince Haiti; </a:t>
            </a:r>
            <a:r>
              <a:rPr lang="en-US" sz="1200" baseline="30000" dirty="0"/>
              <a:t>2</a:t>
            </a:r>
            <a:r>
              <a:rPr lang="en-US" sz="1200" dirty="0"/>
              <a:t>International Training and Education Center for Health, Seattle WA, USA;</a:t>
            </a:r>
            <a:r>
              <a:rPr lang="en-US" sz="1200" baseline="30000" dirty="0"/>
              <a:t> 3</a:t>
            </a:r>
            <a:r>
              <a:rPr lang="en-US" sz="1200" dirty="0"/>
              <a:t>Eagle Applied Sciences, Atlanta, GA; </a:t>
            </a:r>
            <a:r>
              <a:rPr lang="en-US" sz="1200" baseline="30000" dirty="0"/>
              <a:t>4</a:t>
            </a:r>
            <a:r>
              <a:rPr lang="en-US" sz="1200" dirty="0"/>
              <a:t>Ministry of Health of the Government of Haiti;</a:t>
            </a:r>
            <a:r>
              <a:rPr lang="en-US" sz="1200" baseline="30000" dirty="0"/>
              <a:t> </a:t>
            </a:r>
            <a:r>
              <a:rPr lang="en-US" sz="1200" dirty="0"/>
              <a:t> </a:t>
            </a:r>
            <a:r>
              <a:rPr lang="en-US" sz="1200" baseline="30000" dirty="0"/>
              <a:t>5</a:t>
            </a:r>
            <a:r>
              <a:rPr lang="en-US" sz="1200" dirty="0"/>
              <a:t>Centers for Disease Control and Prevention, Atlanta GA, USA.</a:t>
            </a:r>
            <a:r>
              <a:rPr lang="en-US" sz="1500" baseline="30000" dirty="0"/>
              <a:t> </a:t>
            </a:r>
            <a:endParaRPr lang="en-US" sz="1500" dirty="0"/>
          </a:p>
          <a:p>
            <a:endParaRPr lang="en-US" sz="2400" dirty="0"/>
          </a:p>
        </p:txBody>
      </p:sp>
    </p:spTree>
    <p:extLst>
      <p:ext uri="{BB962C8B-B14F-4D97-AF65-F5344CB8AC3E}">
        <p14:creationId xmlns:p14="http://schemas.microsoft.com/office/powerpoint/2010/main" val="405547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116632"/>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806896" y="1259632"/>
            <a:ext cx="8229600" cy="4866531"/>
          </a:xfrm>
        </p:spPr>
        <p:txBody>
          <a:bodyPr>
            <a:normAutofit fontScale="92500"/>
          </a:bodyPr>
          <a:lstStyle/>
          <a:p>
            <a:pPr>
              <a:spcBef>
                <a:spcPts val="600"/>
              </a:spcBef>
              <a:spcAft>
                <a:spcPts val="1200"/>
              </a:spcAft>
              <a:buSzPct val="70000"/>
              <a:buFont typeface="Wingdings" panose="05000000000000000000" pitchFamily="2" charset="2"/>
              <a:buChar char="q"/>
            </a:pPr>
            <a:r>
              <a:rPr lang="en-US" dirty="0" smtClean="0"/>
              <a:t>ART </a:t>
            </a:r>
            <a:r>
              <a:rPr lang="en-US" dirty="0"/>
              <a:t>services started in </a:t>
            </a:r>
            <a:r>
              <a:rPr lang="en-US" dirty="0" smtClean="0"/>
              <a:t>2003</a:t>
            </a:r>
            <a:endParaRPr lang="en-US" dirty="0"/>
          </a:p>
          <a:p>
            <a:pPr>
              <a:spcBef>
                <a:spcPts val="600"/>
              </a:spcBef>
              <a:spcAft>
                <a:spcPts val="1200"/>
              </a:spcAft>
              <a:buSzPct val="70000"/>
              <a:buFont typeface="Wingdings" panose="05000000000000000000" pitchFamily="2" charset="2"/>
              <a:buChar char="q"/>
            </a:pPr>
            <a:r>
              <a:rPr lang="en-US" dirty="0"/>
              <a:t>R</a:t>
            </a:r>
            <a:r>
              <a:rPr lang="en-US" dirty="0" smtClean="0"/>
              <a:t>apid scale-up with service </a:t>
            </a:r>
            <a:r>
              <a:rPr lang="en-US" dirty="0"/>
              <a:t>access in all 42 Districts </a:t>
            </a:r>
            <a:endParaRPr lang="en-US" dirty="0" smtClean="0"/>
          </a:p>
          <a:p>
            <a:pPr marL="342900" lvl="1" indent="-342900">
              <a:spcBef>
                <a:spcPts val="600"/>
              </a:spcBef>
              <a:spcAft>
                <a:spcPts val="1200"/>
              </a:spcAft>
              <a:buSzPct val="70000"/>
              <a:buFont typeface="Wingdings" panose="05000000000000000000" pitchFamily="2" charset="2"/>
              <a:buChar char="q"/>
            </a:pPr>
            <a:r>
              <a:rPr lang="en-US" sz="2800" dirty="0"/>
              <a:t>High national coverage of HTC in ANC (80%) and ART among HIV infected pregnant women (87</a:t>
            </a:r>
            <a:r>
              <a:rPr lang="en-US" sz="2800" dirty="0" smtClean="0"/>
              <a:t>%)</a:t>
            </a:r>
            <a:endParaRPr lang="en-US" dirty="0"/>
          </a:p>
          <a:p>
            <a:pPr>
              <a:spcBef>
                <a:spcPts val="600"/>
              </a:spcBef>
              <a:spcAft>
                <a:spcPts val="1200"/>
              </a:spcAft>
              <a:buSzPct val="70000"/>
              <a:buFont typeface="Wingdings" panose="05000000000000000000" pitchFamily="2" charset="2"/>
              <a:buChar char="q"/>
            </a:pPr>
            <a:r>
              <a:rPr lang="en-US" dirty="0" smtClean="0"/>
              <a:t>Option </a:t>
            </a:r>
            <a:r>
              <a:rPr lang="en-US" dirty="0"/>
              <a:t>B</a:t>
            </a:r>
            <a:r>
              <a:rPr lang="en-US" dirty="0" smtClean="0"/>
              <a:t>+ policy adopted </a:t>
            </a:r>
            <a:r>
              <a:rPr lang="en-US" dirty="0"/>
              <a:t>in March 2012 and implementation started in October </a:t>
            </a:r>
            <a:r>
              <a:rPr lang="en-US" dirty="0" smtClean="0"/>
              <a:t>2012</a:t>
            </a:r>
          </a:p>
          <a:p>
            <a:pPr marL="342900" lvl="1" indent="-342900">
              <a:spcBef>
                <a:spcPts val="600"/>
              </a:spcBef>
              <a:spcAft>
                <a:spcPts val="1200"/>
              </a:spcAft>
              <a:buSzPct val="70000"/>
              <a:buFont typeface="Wingdings" panose="05000000000000000000" pitchFamily="2" charset="2"/>
              <a:buChar char="q"/>
            </a:pPr>
            <a:r>
              <a:rPr lang="en-US" sz="2800" dirty="0" smtClean="0"/>
              <a:t>Limited data on level of attrition among ART patients following the adoption of Option B+ policy</a:t>
            </a:r>
            <a:endParaRPr lang="en-US" dirty="0"/>
          </a:p>
          <a:p>
            <a:pPr>
              <a:spcAft>
                <a:spcPts val="1200"/>
              </a:spcAft>
            </a:pPr>
            <a:endParaRPr lang="en-US" dirty="0"/>
          </a:p>
        </p:txBody>
      </p:sp>
    </p:spTree>
    <p:extLst>
      <p:ext uri="{BB962C8B-B14F-4D97-AF65-F5344CB8AC3E}">
        <p14:creationId xmlns:p14="http://schemas.microsoft.com/office/powerpoint/2010/main" val="13825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655638"/>
          </a:xfrm>
        </p:spPr>
        <p:txBody>
          <a:bodyPr>
            <a:noAutofit/>
          </a:bodyPr>
          <a:lstStyle/>
          <a:p>
            <a:r>
              <a:rPr lang="en-US" dirty="0" smtClean="0"/>
              <a:t>Methods</a:t>
            </a:r>
            <a:endParaRPr lang="en-US" dirty="0"/>
          </a:p>
        </p:txBody>
      </p:sp>
      <p:sp>
        <p:nvSpPr>
          <p:cNvPr id="6" name="Content Placeholder 5"/>
          <p:cNvSpPr>
            <a:spLocks noGrp="1"/>
          </p:cNvSpPr>
          <p:nvPr>
            <p:ph idx="1"/>
          </p:nvPr>
        </p:nvSpPr>
        <p:spPr>
          <a:xfrm>
            <a:off x="395536" y="556246"/>
            <a:ext cx="8748464" cy="5609058"/>
          </a:xfrm>
        </p:spPr>
        <p:txBody>
          <a:bodyPr>
            <a:noAutofit/>
          </a:bodyPr>
          <a:lstStyle/>
          <a:p>
            <a:pPr>
              <a:spcBef>
                <a:spcPts val="200"/>
              </a:spcBef>
              <a:buSzPct val="70000"/>
              <a:buFont typeface="Wingdings" panose="05000000000000000000" pitchFamily="2" charset="2"/>
              <a:buChar char="q"/>
            </a:pPr>
            <a:r>
              <a:rPr lang="en-US" sz="2400" dirty="0" smtClean="0"/>
              <a:t>Retrospective cohort analysis </a:t>
            </a:r>
          </a:p>
          <a:p>
            <a:pPr lvl="1">
              <a:spcBef>
                <a:spcPts val="200"/>
              </a:spcBef>
              <a:buSzPct val="70000"/>
              <a:buFont typeface="Wingdings" panose="05000000000000000000" pitchFamily="2" charset="2"/>
              <a:buChar char="q"/>
            </a:pPr>
            <a:r>
              <a:rPr lang="en-US" sz="2200" dirty="0" smtClean="0"/>
              <a:t>Clinical data for 17,084 adult patients at </a:t>
            </a:r>
            <a:r>
              <a:rPr lang="en-US" sz="2200" dirty="0"/>
              <a:t>73 health </a:t>
            </a:r>
            <a:r>
              <a:rPr lang="en-US" sz="2200" dirty="0" smtClean="0"/>
              <a:t>facilities initiating ART from Oct. 2012 – Aug. </a:t>
            </a:r>
            <a:r>
              <a:rPr lang="en-US" sz="2200" dirty="0" smtClean="0"/>
              <a:t>2014</a:t>
            </a:r>
          </a:p>
          <a:p>
            <a:pPr lvl="1">
              <a:spcBef>
                <a:spcPts val="200"/>
              </a:spcBef>
              <a:buSzPct val="70000"/>
              <a:buFont typeface="Wingdings" panose="05000000000000000000" pitchFamily="2" charset="2"/>
              <a:buChar char="q"/>
            </a:pPr>
            <a:r>
              <a:rPr lang="en-US" sz="2200" dirty="0" smtClean="0"/>
              <a:t>Kaplan-Meier method and Cox proportional hazards regression</a:t>
            </a:r>
            <a:r>
              <a:rPr lang="en-US" sz="2200" dirty="0" smtClean="0"/>
              <a:t> </a:t>
            </a:r>
          </a:p>
          <a:p>
            <a:pPr lvl="1">
              <a:spcBef>
                <a:spcPts val="200"/>
              </a:spcBef>
              <a:buSzPct val="70000"/>
              <a:buFont typeface="Wingdings" panose="05000000000000000000" pitchFamily="2" charset="2"/>
              <a:buChar char="q"/>
            </a:pPr>
            <a:endParaRPr lang="en-US" sz="2200" dirty="0" smtClean="0"/>
          </a:p>
          <a:p>
            <a:pPr>
              <a:spcBef>
                <a:spcPts val="200"/>
              </a:spcBef>
              <a:buSzPct val="70000"/>
              <a:buFont typeface="Wingdings" panose="05000000000000000000" pitchFamily="2" charset="2"/>
              <a:buChar char="q"/>
            </a:pPr>
            <a:r>
              <a:rPr lang="en-US" sz="2400" dirty="0" smtClean="0"/>
              <a:t>Option </a:t>
            </a:r>
            <a:r>
              <a:rPr lang="en-US" sz="2400" dirty="0"/>
              <a:t>B</a:t>
            </a:r>
            <a:r>
              <a:rPr lang="en-US" sz="2400" dirty="0" smtClean="0"/>
              <a:t>+ </a:t>
            </a:r>
          </a:p>
          <a:p>
            <a:pPr lvl="1">
              <a:spcBef>
                <a:spcPts val="200"/>
              </a:spcBef>
              <a:buSzPct val="70000"/>
              <a:buFont typeface="Wingdings" panose="05000000000000000000" pitchFamily="2" charset="2"/>
              <a:buChar char="q"/>
            </a:pPr>
            <a:r>
              <a:rPr lang="en-US" sz="2200" dirty="0" smtClean="0"/>
              <a:t>ART </a:t>
            </a:r>
            <a:r>
              <a:rPr lang="en-US" sz="2200" dirty="0"/>
              <a:t>initiation during or within 12 weeks of  </a:t>
            </a:r>
            <a:r>
              <a:rPr lang="en-US" sz="2200" dirty="0" smtClean="0"/>
              <a:t>pregnancy</a:t>
            </a:r>
          </a:p>
          <a:p>
            <a:pPr lvl="2">
              <a:spcBef>
                <a:spcPts val="200"/>
              </a:spcBef>
              <a:buSzPct val="70000"/>
              <a:buFont typeface="Wingdings" panose="05000000000000000000" pitchFamily="2" charset="2"/>
              <a:buChar char="q"/>
            </a:pPr>
            <a:r>
              <a:rPr lang="en-US" sz="1600" dirty="0" smtClean="0"/>
              <a:t> </a:t>
            </a:r>
            <a:r>
              <a:rPr lang="en-US" sz="1800" dirty="0" smtClean="0"/>
              <a:t>No </a:t>
            </a:r>
            <a:r>
              <a:rPr lang="en-US" sz="1800" dirty="0"/>
              <a:t>breastfeeding data </a:t>
            </a:r>
            <a:r>
              <a:rPr lang="en-US" sz="1800" dirty="0" smtClean="0"/>
              <a:t>available</a:t>
            </a:r>
          </a:p>
          <a:p>
            <a:pPr lvl="2">
              <a:spcBef>
                <a:spcPts val="200"/>
              </a:spcBef>
              <a:buSzPct val="70000"/>
              <a:buFont typeface="Wingdings" panose="05000000000000000000" pitchFamily="2" charset="2"/>
              <a:buChar char="q"/>
            </a:pPr>
            <a:endParaRPr lang="en-US" sz="1800" dirty="0" smtClean="0"/>
          </a:p>
          <a:p>
            <a:pPr>
              <a:spcBef>
                <a:spcPts val="200"/>
              </a:spcBef>
              <a:buSzPct val="70000"/>
              <a:buFont typeface="Wingdings" panose="05000000000000000000" pitchFamily="2" charset="2"/>
              <a:buChar char="q"/>
            </a:pPr>
            <a:r>
              <a:rPr lang="en-US" sz="2400" dirty="0" smtClean="0"/>
              <a:t>Attrition </a:t>
            </a:r>
            <a:endParaRPr lang="en-US" sz="2400" dirty="0" smtClean="0"/>
          </a:p>
          <a:p>
            <a:pPr lvl="1">
              <a:spcBef>
                <a:spcPts val="200"/>
              </a:spcBef>
              <a:buSzPct val="70000"/>
              <a:buFont typeface="Wingdings" panose="05000000000000000000" pitchFamily="2" charset="2"/>
              <a:buChar char="q"/>
            </a:pPr>
            <a:r>
              <a:rPr lang="en-US" sz="2200" dirty="0" smtClean="0"/>
              <a:t>90 </a:t>
            </a:r>
            <a:r>
              <a:rPr lang="en-US" sz="2200" dirty="0"/>
              <a:t>day lapse after a missed clinical or pharmacy-dispensing appointment</a:t>
            </a:r>
          </a:p>
          <a:p>
            <a:pPr lvl="1">
              <a:spcBef>
                <a:spcPts val="200"/>
              </a:spcBef>
              <a:buSzPct val="70000"/>
              <a:buFont typeface="Wingdings" panose="05000000000000000000" pitchFamily="2" charset="2"/>
              <a:buChar char="q"/>
            </a:pPr>
            <a:r>
              <a:rPr lang="en-US" sz="2200" dirty="0" smtClean="0"/>
              <a:t>Officially-recorded discontinuation </a:t>
            </a:r>
            <a:r>
              <a:rPr lang="en-US" sz="2200" dirty="0"/>
              <a:t>due to death or patient </a:t>
            </a:r>
            <a:r>
              <a:rPr lang="en-US" sz="2200" dirty="0" smtClean="0"/>
              <a:t>preference</a:t>
            </a:r>
          </a:p>
          <a:p>
            <a:pPr lvl="1">
              <a:spcBef>
                <a:spcPts val="200"/>
              </a:spcBef>
              <a:buSzPct val="70000"/>
              <a:buFont typeface="Wingdings" panose="05000000000000000000" pitchFamily="2" charset="2"/>
              <a:buChar char="q"/>
            </a:pPr>
            <a:endParaRPr lang="en-US" dirty="0" smtClean="0"/>
          </a:p>
          <a:p>
            <a:pPr>
              <a:spcBef>
                <a:spcPts val="200"/>
              </a:spcBef>
              <a:buSzPct val="70000"/>
              <a:buFont typeface="Wingdings" panose="05000000000000000000" pitchFamily="2" charset="2"/>
              <a:buChar char="q"/>
            </a:pPr>
            <a:r>
              <a:rPr lang="en-US" sz="2400" dirty="0"/>
              <a:t>Assessment of “silent transfer” phenomenon</a:t>
            </a:r>
          </a:p>
          <a:p>
            <a:pPr lvl="2">
              <a:spcBef>
                <a:spcPts val="200"/>
              </a:spcBef>
              <a:buSzPct val="70000"/>
              <a:buFont typeface="Wingdings" panose="05000000000000000000" pitchFamily="2" charset="2"/>
              <a:buNone/>
            </a:pPr>
            <a:endParaRPr lang="en-US" sz="2400" dirty="0"/>
          </a:p>
          <a:p>
            <a:pPr lvl="1">
              <a:spcBef>
                <a:spcPts val="200"/>
              </a:spcBef>
              <a:buSzPct val="70000"/>
              <a:buFont typeface="Wingdings" panose="05000000000000000000" pitchFamily="2" charset="2"/>
              <a:buChar char="q"/>
            </a:pPr>
            <a:endParaRPr lang="en-US" dirty="0" smtClean="0"/>
          </a:p>
          <a:p>
            <a:pPr marL="457200" lvl="1" indent="0">
              <a:spcBef>
                <a:spcPts val="200"/>
              </a:spcBef>
              <a:buSzPct val="70000"/>
              <a:buNone/>
            </a:pPr>
            <a:endParaRPr lang="en-US" sz="2000" dirty="0"/>
          </a:p>
          <a:p>
            <a:pPr>
              <a:spcBef>
                <a:spcPts val="200"/>
              </a:spcBef>
              <a:buSzPct val="70000"/>
              <a:buFont typeface="Wingdings" panose="05000000000000000000" pitchFamily="2" charset="2"/>
              <a:buChar char="q"/>
            </a:pPr>
            <a:endParaRPr lang="en-US" sz="1800" dirty="0"/>
          </a:p>
        </p:txBody>
      </p:sp>
    </p:spTree>
    <p:extLst>
      <p:ext uri="{BB962C8B-B14F-4D97-AF65-F5344CB8AC3E}">
        <p14:creationId xmlns:p14="http://schemas.microsoft.com/office/powerpoint/2010/main" val="38704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980728"/>
            <a:ext cx="7529808" cy="5184576"/>
          </a:xfrm>
          <a:prstGeom prst="rect">
            <a:avLst/>
          </a:prstGeom>
          <a:noFill/>
          <a:ln>
            <a:solidFill>
              <a:schemeClr val="tx1"/>
            </a:solidFill>
          </a:ln>
        </p:spPr>
      </p:pic>
      <p:sp>
        <p:nvSpPr>
          <p:cNvPr id="5" name="Title 1"/>
          <p:cNvSpPr>
            <a:spLocks noGrp="1"/>
          </p:cNvSpPr>
          <p:nvPr>
            <p:ph type="title"/>
          </p:nvPr>
        </p:nvSpPr>
        <p:spPr>
          <a:xfrm>
            <a:off x="539552" y="-75232"/>
            <a:ext cx="8229600" cy="1143000"/>
          </a:xfrm>
        </p:spPr>
        <p:txBody>
          <a:bodyPr>
            <a:normAutofit/>
          </a:bodyPr>
          <a:lstStyle/>
          <a:p>
            <a:r>
              <a:rPr lang="en-US" dirty="0" smtClean="0"/>
              <a:t>Attrition by Patient Group</a:t>
            </a:r>
            <a:endParaRPr lang="en-US" dirty="0"/>
          </a:p>
        </p:txBody>
      </p:sp>
    </p:spTree>
    <p:extLst>
      <p:ext uri="{BB962C8B-B14F-4D97-AF65-F5344CB8AC3E}">
        <p14:creationId xmlns:p14="http://schemas.microsoft.com/office/powerpoint/2010/main" val="180780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655638"/>
          </a:xfrm>
        </p:spPr>
        <p:txBody>
          <a:bodyPr>
            <a:noAutofit/>
          </a:bodyPr>
          <a:lstStyle/>
          <a:p>
            <a:r>
              <a:rPr lang="en-US" dirty="0" smtClean="0"/>
              <a:t>Factors Associated with Attrition</a:t>
            </a:r>
            <a:endParaRPr lang="en-US" dirty="0"/>
          </a:p>
        </p:txBody>
      </p:sp>
      <p:sp>
        <p:nvSpPr>
          <p:cNvPr id="8" name="TextBox 7"/>
          <p:cNvSpPr txBox="1"/>
          <p:nvPr/>
        </p:nvSpPr>
        <p:spPr>
          <a:xfrm>
            <a:off x="838200" y="5661248"/>
            <a:ext cx="7467600" cy="615553"/>
          </a:xfrm>
          <a:prstGeom prst="rect">
            <a:avLst/>
          </a:prstGeom>
          <a:noFill/>
        </p:spPr>
        <p:txBody>
          <a:bodyPr wrap="square" rtlCol="0">
            <a:spAutoFit/>
          </a:bodyPr>
          <a:lstStyle/>
          <a:p>
            <a:r>
              <a:rPr lang="en-US" sz="1400" baseline="30000" dirty="0">
                <a:solidFill>
                  <a:schemeClr val="bg1"/>
                </a:solidFill>
              </a:rPr>
              <a:t>a</a:t>
            </a:r>
            <a:r>
              <a:rPr lang="en-US" sz="1400" dirty="0">
                <a:solidFill>
                  <a:schemeClr val="bg1"/>
                </a:solidFill>
              </a:rPr>
              <a:t> p&lt;0.10, </a:t>
            </a:r>
            <a:r>
              <a:rPr lang="en-US" sz="1400" baseline="30000" dirty="0">
                <a:solidFill>
                  <a:schemeClr val="bg1"/>
                </a:solidFill>
              </a:rPr>
              <a:t>b</a:t>
            </a:r>
            <a:r>
              <a:rPr lang="en-US" sz="1400" dirty="0">
                <a:solidFill>
                  <a:schemeClr val="bg1"/>
                </a:solidFill>
              </a:rPr>
              <a:t> p&lt;0.05, </a:t>
            </a:r>
            <a:r>
              <a:rPr lang="en-US" sz="1400" baseline="30000" dirty="0">
                <a:solidFill>
                  <a:schemeClr val="bg1"/>
                </a:solidFill>
              </a:rPr>
              <a:t>c</a:t>
            </a:r>
            <a:r>
              <a:rPr lang="en-US" sz="1400" dirty="0">
                <a:solidFill>
                  <a:schemeClr val="bg1"/>
                </a:solidFill>
              </a:rPr>
              <a:t> p&lt;0.01, </a:t>
            </a:r>
            <a:r>
              <a:rPr lang="en-US" sz="1400" baseline="30000" dirty="0">
                <a:solidFill>
                  <a:schemeClr val="bg1"/>
                </a:solidFill>
              </a:rPr>
              <a:t>d </a:t>
            </a:r>
            <a:r>
              <a:rPr lang="en-US" sz="1400" dirty="0" smtClean="0">
                <a:solidFill>
                  <a:schemeClr val="bg1"/>
                </a:solidFill>
              </a:rPr>
              <a:t>p&lt;0.001</a:t>
            </a:r>
          </a:p>
          <a:p>
            <a:r>
              <a:rPr lang="en-US" sz="1000" dirty="0">
                <a:solidFill>
                  <a:schemeClr val="bg1"/>
                </a:solidFill>
              </a:rPr>
              <a:t>After controlling for health facility, marital status, </a:t>
            </a:r>
            <a:r>
              <a:rPr lang="en-US" sz="1000" dirty="0" smtClean="0">
                <a:solidFill>
                  <a:schemeClr val="bg1"/>
                </a:solidFill>
              </a:rPr>
              <a:t>ART </a:t>
            </a:r>
            <a:r>
              <a:rPr lang="en-US" sz="1000" dirty="0">
                <a:solidFill>
                  <a:schemeClr val="bg1"/>
                </a:solidFill>
              </a:rPr>
              <a:t>regimen, calendar period of ART start, household size, having treatment buddy named, </a:t>
            </a:r>
            <a:r>
              <a:rPr lang="en-US" sz="1000" dirty="0" smtClean="0">
                <a:solidFill>
                  <a:schemeClr val="bg1"/>
                </a:solidFill>
              </a:rPr>
              <a:t>facility-based ART </a:t>
            </a:r>
            <a:r>
              <a:rPr lang="en-US" sz="1000" dirty="0">
                <a:solidFill>
                  <a:schemeClr val="bg1"/>
                </a:solidFill>
              </a:rPr>
              <a:t>selection committee </a:t>
            </a:r>
            <a:r>
              <a:rPr lang="en-US" sz="1000" dirty="0" smtClean="0">
                <a:solidFill>
                  <a:schemeClr val="bg1"/>
                </a:solidFill>
              </a:rPr>
              <a:t>met to discuss patient case prior </a:t>
            </a:r>
            <a:r>
              <a:rPr lang="en-US" sz="1000" dirty="0">
                <a:solidFill>
                  <a:schemeClr val="bg1"/>
                </a:solidFill>
              </a:rPr>
              <a:t>to ART start.</a:t>
            </a:r>
          </a:p>
        </p:txBody>
      </p:sp>
      <p:graphicFrame>
        <p:nvGraphicFramePr>
          <p:cNvPr id="4" name="Table 3"/>
          <p:cNvGraphicFramePr>
            <a:graphicFrameLocks noGrp="1"/>
          </p:cNvGraphicFramePr>
          <p:nvPr>
            <p:extLst>
              <p:ext uri="{D42A27DB-BD31-4B8C-83A1-F6EECF244321}">
                <p14:modId xmlns:p14="http://schemas.microsoft.com/office/powerpoint/2010/main" val="2809191122"/>
              </p:ext>
            </p:extLst>
          </p:nvPr>
        </p:nvGraphicFramePr>
        <p:xfrm>
          <a:off x="971600" y="1189038"/>
          <a:ext cx="7848599" cy="4218474"/>
        </p:xfrm>
        <a:graphic>
          <a:graphicData uri="http://schemas.openxmlformats.org/drawingml/2006/table">
            <a:tbl>
              <a:tblPr/>
              <a:tblGrid>
                <a:gridCol w="5041891"/>
                <a:gridCol w="1403354"/>
                <a:gridCol w="1403354"/>
              </a:tblGrid>
              <a:tr h="411162">
                <a:tc>
                  <a:txBody>
                    <a:bodyPr/>
                    <a:lstStyle/>
                    <a:p>
                      <a:pPr algn="l" fontAlgn="b"/>
                      <a:r>
                        <a:rPr lang="en-US" sz="1400" b="1" i="0" u="none" strike="noStrike" dirty="0" smtClean="0">
                          <a:solidFill>
                            <a:schemeClr val="tx1"/>
                          </a:solidFill>
                          <a:effectLst/>
                          <a:latin typeface="Calibri" panose="020F0502020204030204" pitchFamily="34" charset="0"/>
                        </a:rPr>
                        <a:t> Patient </a:t>
                      </a:r>
                      <a:r>
                        <a:rPr lang="en-US" sz="1400" b="1" i="0" u="none" strike="noStrike" dirty="0">
                          <a:solidFill>
                            <a:schemeClr val="tx1"/>
                          </a:solidFill>
                          <a:effectLst/>
                          <a:latin typeface="Calibri" panose="020F0502020204030204" pitchFamily="34" charset="0"/>
                        </a:rPr>
                        <a:t>Characteristics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Hazard Ratio</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95% Confidence Interval</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r>
              <a:tr h="266661">
                <a:tc gridSpan="3">
                  <a:txBody>
                    <a:bodyPr/>
                    <a:lstStyle/>
                    <a:p>
                      <a:pPr algn="l" fontAlgn="b"/>
                      <a:r>
                        <a:rPr lang="en-US" sz="1400" b="0" i="0" u="none" strike="noStrike" dirty="0" smtClean="0">
                          <a:solidFill>
                            <a:schemeClr val="tx1"/>
                          </a:solidFill>
                          <a:effectLst/>
                          <a:latin typeface="Calibri" panose="020F0502020204030204" pitchFamily="34" charset="0"/>
                        </a:rPr>
                        <a:t> Patient </a:t>
                      </a:r>
                      <a:r>
                        <a:rPr lang="en-US" sz="1400" b="0" i="0" u="none" strike="noStrike" dirty="0">
                          <a:solidFill>
                            <a:schemeClr val="tx1"/>
                          </a:solidFill>
                          <a:effectLst/>
                          <a:latin typeface="Calibri" panose="020F0502020204030204" pitchFamily="34" charset="0"/>
                        </a:rPr>
                        <a:t>group (reference = Non-pregnant women, WHO stage I or II)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r>
              <a:tr h="231879">
                <a:tc>
                  <a:txBody>
                    <a:bodyPr/>
                    <a:lstStyle/>
                    <a:p>
                      <a:pPr algn="l" fontAlgn="b"/>
                      <a:r>
                        <a:rPr lang="en-US" sz="1400" b="0" i="0" u="none" strike="noStrike" dirty="0" smtClean="0">
                          <a:solidFill>
                            <a:schemeClr val="tx1"/>
                          </a:solidFill>
                          <a:effectLst/>
                          <a:latin typeface="Calibri" panose="020F0502020204030204" pitchFamily="34" charset="0"/>
                        </a:rPr>
                        <a:t>  Non-pregnant </a:t>
                      </a:r>
                      <a:r>
                        <a:rPr lang="en-US" sz="1400" b="0" i="0" u="none" strike="noStrike" dirty="0">
                          <a:solidFill>
                            <a:schemeClr val="tx1"/>
                          </a:solidFill>
                          <a:effectLst/>
                          <a:latin typeface="Calibri" panose="020F0502020204030204" pitchFamily="34" charset="0"/>
                        </a:rPr>
                        <a:t>women, WHO stage III or IV</a:t>
                      </a:r>
                    </a:p>
                  </a:txBody>
                  <a:tcPr marL="171450"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1.14</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a:solidFill>
                            <a:schemeClr val="tx1"/>
                          </a:solidFill>
                          <a:effectLst/>
                          <a:latin typeface="Calibri" panose="020F0502020204030204" pitchFamily="34" charset="0"/>
                        </a:rPr>
                        <a:t>(1.03, 1.26)</a:t>
                      </a:r>
                    </a:p>
                  </a:txBody>
                  <a:tcPr marL="9525" marR="9525" marT="9525" marB="0" anchor="ctr">
                    <a:lnL>
                      <a:noFill/>
                    </a:lnL>
                    <a:lnR>
                      <a:noFill/>
                    </a:lnR>
                    <a:lnT>
                      <a:noFill/>
                    </a:lnT>
                    <a:lnB>
                      <a:noFill/>
                    </a:lnB>
                    <a:solidFill>
                      <a:schemeClr val="bg1"/>
                    </a:solidFill>
                  </a:tcPr>
                </a:tc>
              </a:tr>
              <a:tr h="231879">
                <a:tc>
                  <a:txBody>
                    <a:bodyPr/>
                    <a:lstStyle/>
                    <a:p>
                      <a:pPr algn="l" fontAlgn="b"/>
                      <a:r>
                        <a:rPr lang="en-US" sz="1400" b="0" i="0" u="none" strike="noStrike" dirty="0" smtClean="0">
                          <a:solidFill>
                            <a:schemeClr val="tx1"/>
                          </a:solidFill>
                          <a:effectLst/>
                          <a:latin typeface="Calibri" panose="020F0502020204030204" pitchFamily="34" charset="0"/>
                        </a:rPr>
                        <a:t>  Option </a:t>
                      </a:r>
                      <a:r>
                        <a:rPr lang="en-US" sz="1400" b="0" i="0" u="none" strike="noStrike" dirty="0">
                          <a:solidFill>
                            <a:schemeClr val="tx1"/>
                          </a:solidFill>
                          <a:effectLst/>
                          <a:latin typeface="Calibri" panose="020F0502020204030204" pitchFamily="34" charset="0"/>
                        </a:rPr>
                        <a:t>B+, WHO stage I or II</a:t>
                      </a:r>
                    </a:p>
                  </a:txBody>
                  <a:tcPr marL="171450"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1.63</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a:solidFill>
                            <a:schemeClr val="tx1"/>
                          </a:solidFill>
                          <a:effectLst/>
                          <a:latin typeface="Calibri" panose="020F0502020204030204" pitchFamily="34" charset="0"/>
                        </a:rPr>
                        <a:t>(1.44, 1.83)</a:t>
                      </a:r>
                    </a:p>
                  </a:txBody>
                  <a:tcPr marL="9525" marR="9525" marT="9525" marB="0" anchor="ctr">
                    <a:lnL>
                      <a:noFill/>
                    </a:lnL>
                    <a:lnR>
                      <a:noFill/>
                    </a:lnR>
                    <a:lnT>
                      <a:noFill/>
                    </a:lnT>
                    <a:lnB>
                      <a:noFill/>
                    </a:lnB>
                    <a:solidFill>
                      <a:schemeClr val="bg1"/>
                    </a:solidFill>
                  </a:tcPr>
                </a:tc>
              </a:tr>
              <a:tr h="231879">
                <a:tc>
                  <a:txBody>
                    <a:bodyPr/>
                    <a:lstStyle/>
                    <a:p>
                      <a:pPr algn="l" fontAlgn="b"/>
                      <a:r>
                        <a:rPr lang="en-US" sz="1400" b="0" i="0" u="none" strike="noStrike" dirty="0" smtClean="0">
                          <a:solidFill>
                            <a:schemeClr val="tx1"/>
                          </a:solidFill>
                          <a:effectLst/>
                          <a:latin typeface="Calibri" panose="020F0502020204030204" pitchFamily="34" charset="0"/>
                        </a:rPr>
                        <a:t>  Option </a:t>
                      </a:r>
                      <a:r>
                        <a:rPr lang="en-US" sz="1400" b="0" i="0" u="none" strike="noStrike" dirty="0">
                          <a:solidFill>
                            <a:schemeClr val="tx1"/>
                          </a:solidFill>
                          <a:effectLst/>
                          <a:latin typeface="Calibri" panose="020F0502020204030204" pitchFamily="34" charset="0"/>
                        </a:rPr>
                        <a:t>B+, WHO stage III or IV</a:t>
                      </a:r>
                    </a:p>
                  </a:txBody>
                  <a:tcPr marL="171450"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1.32</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(1.14, 1.53)</a:t>
                      </a:r>
                    </a:p>
                  </a:txBody>
                  <a:tcPr marL="9525" marR="9525" marT="9525" marB="0" anchor="ctr">
                    <a:lnL>
                      <a:noFill/>
                    </a:lnL>
                    <a:lnR>
                      <a:noFill/>
                    </a:lnR>
                    <a:lnT>
                      <a:noFill/>
                    </a:lnT>
                    <a:lnB>
                      <a:noFill/>
                    </a:lnB>
                    <a:solidFill>
                      <a:schemeClr val="bg1"/>
                    </a:solidFill>
                  </a:tcPr>
                </a:tc>
              </a:tr>
              <a:tr h="231879">
                <a:tc>
                  <a:txBody>
                    <a:bodyPr/>
                    <a:lstStyle/>
                    <a:p>
                      <a:pPr algn="l" fontAlgn="b"/>
                      <a:r>
                        <a:rPr lang="en-US" sz="1400" b="0" i="0" u="none" strike="noStrike" dirty="0" smtClean="0">
                          <a:solidFill>
                            <a:schemeClr val="tx1"/>
                          </a:solidFill>
                          <a:effectLst/>
                          <a:latin typeface="Calibri" panose="020F0502020204030204" pitchFamily="34" charset="0"/>
                        </a:rPr>
                        <a:t>  Men</a:t>
                      </a:r>
                      <a:r>
                        <a:rPr lang="en-US" sz="1400" b="0" i="0" u="none" strike="noStrike" dirty="0">
                          <a:solidFill>
                            <a:schemeClr val="tx1"/>
                          </a:solidFill>
                          <a:effectLst/>
                          <a:latin typeface="Calibri" panose="020F0502020204030204" pitchFamily="34" charset="0"/>
                        </a:rPr>
                        <a:t>, WHO stage I or II</a:t>
                      </a:r>
                    </a:p>
                  </a:txBody>
                  <a:tcPr marL="171450"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1.11</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(0.96, 1.29)</a:t>
                      </a:r>
                    </a:p>
                  </a:txBody>
                  <a:tcPr marL="9525" marR="9525" marT="9525" marB="0" anchor="ctr">
                    <a:lnL>
                      <a:noFill/>
                    </a:lnL>
                    <a:lnR>
                      <a:noFill/>
                    </a:lnR>
                    <a:lnT>
                      <a:noFill/>
                    </a:lnT>
                    <a:lnB>
                      <a:noFill/>
                    </a:lnB>
                    <a:solidFill>
                      <a:schemeClr val="bg1"/>
                    </a:solidFill>
                  </a:tcPr>
                </a:tc>
              </a:tr>
              <a:tr h="231879">
                <a:tc>
                  <a:txBody>
                    <a:bodyPr/>
                    <a:lstStyle/>
                    <a:p>
                      <a:pPr algn="l" fontAlgn="b"/>
                      <a:r>
                        <a:rPr lang="en-US" sz="1400" b="0" i="0" u="none" strike="noStrike" dirty="0" smtClean="0">
                          <a:solidFill>
                            <a:schemeClr val="tx1"/>
                          </a:solidFill>
                          <a:effectLst/>
                          <a:latin typeface="Calibri" panose="020F0502020204030204" pitchFamily="34" charset="0"/>
                        </a:rPr>
                        <a:t>  Men</a:t>
                      </a:r>
                      <a:r>
                        <a:rPr lang="en-US" sz="1400" b="0" i="0" u="none" strike="noStrike" dirty="0">
                          <a:solidFill>
                            <a:schemeClr val="tx1"/>
                          </a:solidFill>
                          <a:effectLst/>
                          <a:latin typeface="Calibri" panose="020F0502020204030204" pitchFamily="34" charset="0"/>
                        </a:rPr>
                        <a:t>, WHO stage III or IV</a:t>
                      </a:r>
                    </a:p>
                  </a:txBody>
                  <a:tcPr marL="171450"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1.35</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(1.21, 1.50)</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Age </a:t>
                      </a:r>
                      <a:r>
                        <a:rPr lang="en-US" sz="1400" b="0" i="0" u="none" strike="noStrike" dirty="0">
                          <a:solidFill>
                            <a:schemeClr val="tx1"/>
                          </a:solidFill>
                          <a:effectLst/>
                          <a:latin typeface="Calibri" panose="020F0502020204030204" pitchFamily="34" charset="0"/>
                        </a:rPr>
                        <a:t>(each 10-year increase) </a:t>
                      </a:r>
                      <a:r>
                        <a:rPr lang="en-US" sz="1400" b="0" i="0" u="none" strike="noStrike" baseline="30000" dirty="0" smtClean="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0.86</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(0.84, 0.88)</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Residence </a:t>
                      </a:r>
                      <a:r>
                        <a:rPr lang="en-US" sz="1400" b="0" i="0" u="none" strike="noStrike" dirty="0">
                          <a:solidFill>
                            <a:schemeClr val="tx1"/>
                          </a:solidFill>
                          <a:effectLst/>
                          <a:latin typeface="Calibri" panose="020F0502020204030204" pitchFamily="34" charset="0"/>
                        </a:rPr>
                        <a:t>in same commune as health facility </a:t>
                      </a:r>
                      <a:r>
                        <a:rPr lang="en-US" sz="1400" b="0" i="0" u="none" strike="noStrike" baseline="30000" dirty="0">
                          <a:solidFill>
                            <a:schemeClr val="tx1"/>
                          </a:solidFill>
                          <a:effectLst/>
                          <a:latin typeface="Calibri" panose="020F0502020204030204" pitchFamily="34" charset="0"/>
                        </a:rPr>
                        <a:t>b</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0.93</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(0.88, 1.00)</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Any </a:t>
                      </a:r>
                      <a:r>
                        <a:rPr lang="en-US" sz="1400" b="0" i="0" u="none" strike="noStrike" dirty="0">
                          <a:solidFill>
                            <a:schemeClr val="tx1"/>
                          </a:solidFill>
                          <a:effectLst/>
                          <a:latin typeface="Calibri" panose="020F0502020204030204" pitchFamily="34" charset="0"/>
                        </a:rPr>
                        <a:t>known HIV+ household members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0.80</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(0.71, 0.90)</a:t>
                      </a:r>
                    </a:p>
                  </a:txBody>
                  <a:tcPr marL="9525" marR="9525" marT="9525" marB="0" anchor="ctr">
                    <a:lnL>
                      <a:noFill/>
                    </a:lnL>
                    <a:lnR>
                      <a:noFill/>
                    </a:lnR>
                    <a:lnT>
                      <a:noFill/>
                    </a:lnT>
                    <a:lnB>
                      <a:noFill/>
                    </a:lnB>
                    <a:solidFill>
                      <a:schemeClr val="bg1"/>
                    </a:solidFill>
                  </a:tcPr>
                </a:tc>
              </a:tr>
              <a:tr h="0">
                <a:tc>
                  <a:txBody>
                    <a:bodyPr/>
                    <a:lstStyle/>
                    <a:p>
                      <a:pPr algn="l" fontAlgn="b"/>
                      <a:r>
                        <a:rPr lang="en-US" sz="1400" b="0" i="0" u="none" strike="noStrike" dirty="0" smtClean="0">
                          <a:solidFill>
                            <a:schemeClr val="tx1"/>
                          </a:solidFill>
                          <a:effectLst/>
                          <a:latin typeface="Calibri" panose="020F0502020204030204" pitchFamily="34" charset="0"/>
                        </a:rPr>
                        <a:t> Starting </a:t>
                      </a:r>
                      <a:r>
                        <a:rPr lang="en-US" sz="1400" b="0" i="0" u="none" strike="noStrike" dirty="0">
                          <a:solidFill>
                            <a:schemeClr val="tx1"/>
                          </a:solidFill>
                          <a:effectLst/>
                          <a:latin typeface="Calibri" panose="020F0502020204030204" pitchFamily="34" charset="0"/>
                        </a:rPr>
                        <a:t>ART within 7 days of enrollment in care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1.41</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(1.32, 1.51)</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Baseline </a:t>
                      </a:r>
                      <a:r>
                        <a:rPr lang="en-US" sz="1400" b="0" i="0" u="none" strike="noStrike" dirty="0">
                          <a:solidFill>
                            <a:schemeClr val="tx1"/>
                          </a:solidFill>
                          <a:effectLst/>
                          <a:latin typeface="Calibri" panose="020F0502020204030204" pitchFamily="34" charset="0"/>
                        </a:rPr>
                        <a:t>BMI (each 1 unit increase)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0.97</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(0.96, 0.98)</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Moderate </a:t>
                      </a:r>
                      <a:r>
                        <a:rPr lang="en-US" sz="1400" b="0" i="0" u="none" strike="noStrike" dirty="0">
                          <a:solidFill>
                            <a:schemeClr val="tx1"/>
                          </a:solidFill>
                          <a:effectLst/>
                          <a:latin typeface="Calibri" panose="020F0502020204030204" pitchFamily="34" charset="0"/>
                        </a:rPr>
                        <a:t>or severe anemia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1.31</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(1.22, 1.42)</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Pre-ART </a:t>
                      </a:r>
                      <a:r>
                        <a:rPr lang="en-US" sz="1400" b="0" i="0" u="none" strike="noStrike" dirty="0">
                          <a:solidFill>
                            <a:schemeClr val="tx1"/>
                          </a:solidFill>
                          <a:effectLst/>
                          <a:latin typeface="Calibri" panose="020F0502020204030204" pitchFamily="34" charset="0"/>
                        </a:rPr>
                        <a:t>counseling provided </a:t>
                      </a:r>
                      <a:r>
                        <a:rPr lang="en-US" sz="1400" b="0" i="0" u="none" strike="noStrike" baseline="30000" dirty="0">
                          <a:solidFill>
                            <a:schemeClr val="tx1"/>
                          </a:solidFill>
                          <a:effectLst/>
                          <a:latin typeface="Calibri" panose="020F0502020204030204" pitchFamily="34" charset="0"/>
                        </a:rPr>
                        <a:t>d</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0.84</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(0.78, 0.91)</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TB </a:t>
                      </a:r>
                      <a:r>
                        <a:rPr lang="en-US" sz="1400" b="0" i="0" u="none" strike="noStrike" dirty="0">
                          <a:solidFill>
                            <a:schemeClr val="tx1"/>
                          </a:solidFill>
                          <a:effectLst/>
                          <a:latin typeface="Calibri" panose="020F0502020204030204" pitchFamily="34" charset="0"/>
                        </a:rPr>
                        <a:t>treatment or prophylaxis at baseline </a:t>
                      </a:r>
                      <a:r>
                        <a:rPr lang="en-US" sz="1400" b="0" i="0" u="none" strike="noStrike" baseline="30000" dirty="0">
                          <a:solidFill>
                            <a:schemeClr val="tx1"/>
                          </a:solidFill>
                          <a:effectLst/>
                          <a:latin typeface="Calibri" panose="020F0502020204030204" pitchFamily="34" charset="0"/>
                        </a:rPr>
                        <a:t>a</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0.94</a:t>
                      </a:r>
                    </a:p>
                  </a:txBody>
                  <a:tcPr marL="9525" marR="9525" marT="9525" marB="0" anchor="ctr">
                    <a:lnL>
                      <a:noFill/>
                    </a:lnL>
                    <a:lnR>
                      <a:noFill/>
                    </a:lnR>
                    <a:lnT>
                      <a:noFill/>
                    </a:lnT>
                    <a:lnB>
                      <a:noFill/>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(0.89, 1.00)</a:t>
                      </a:r>
                    </a:p>
                  </a:txBody>
                  <a:tcPr marL="9525" marR="9525" marT="9525" marB="0" anchor="ctr">
                    <a:lnL>
                      <a:noFill/>
                    </a:lnL>
                    <a:lnR>
                      <a:noFill/>
                    </a:lnR>
                    <a:lnT>
                      <a:noFill/>
                    </a:lnT>
                    <a:lnB>
                      <a:noFill/>
                    </a:lnB>
                    <a:solidFill>
                      <a:schemeClr val="bg1"/>
                    </a:solidFill>
                  </a:tcPr>
                </a:tc>
              </a:tr>
              <a:tr h="266661">
                <a:tc>
                  <a:txBody>
                    <a:bodyPr/>
                    <a:lstStyle/>
                    <a:p>
                      <a:pPr algn="l" fontAlgn="b"/>
                      <a:r>
                        <a:rPr lang="en-US" sz="1400" b="0" i="0" u="none" strike="noStrike" dirty="0" smtClean="0">
                          <a:solidFill>
                            <a:schemeClr val="tx1"/>
                          </a:solidFill>
                          <a:effectLst/>
                          <a:latin typeface="Calibri" panose="020F0502020204030204" pitchFamily="34" charset="0"/>
                        </a:rPr>
                        <a:t> </a:t>
                      </a:r>
                      <a:r>
                        <a:rPr lang="en-US" sz="1400" b="0" i="0" u="none" strike="noStrike" dirty="0" err="1" smtClean="0">
                          <a:solidFill>
                            <a:schemeClr val="tx1"/>
                          </a:solidFill>
                          <a:effectLst/>
                          <a:latin typeface="Calibri" panose="020F0502020204030204" pitchFamily="34" charset="0"/>
                        </a:rPr>
                        <a:t>Cotrimoxizole</a:t>
                      </a:r>
                      <a:r>
                        <a:rPr lang="en-US" sz="1400" b="0" i="0" u="none" strike="noStrike" dirty="0" smtClean="0">
                          <a:solidFill>
                            <a:schemeClr val="tx1"/>
                          </a:solidFill>
                          <a:effectLst/>
                          <a:latin typeface="Calibri" panose="020F0502020204030204" pitchFamily="34" charset="0"/>
                        </a:rPr>
                        <a:t> </a:t>
                      </a:r>
                      <a:r>
                        <a:rPr lang="en-US" sz="1400" b="0" i="0" u="none" strike="noStrike" dirty="0">
                          <a:solidFill>
                            <a:schemeClr val="tx1"/>
                          </a:solidFill>
                          <a:effectLst/>
                          <a:latin typeface="Calibri" panose="020F0502020204030204" pitchFamily="34" charset="0"/>
                        </a:rPr>
                        <a:t>prophylaxis at baseline </a:t>
                      </a:r>
                      <a:r>
                        <a:rPr lang="en-US" sz="1400" b="0" i="0" u="none" strike="noStrike" baseline="30000" dirty="0">
                          <a:solidFill>
                            <a:schemeClr val="tx1"/>
                          </a:solidFill>
                          <a:effectLst/>
                          <a:latin typeface="Calibri" panose="020F0502020204030204" pitchFamily="34" charset="0"/>
                        </a:rPr>
                        <a:t>c</a:t>
                      </a:r>
                      <a:endParaRPr lang="en-US" sz="14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(0.80, 0.97)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Oval 2"/>
          <p:cNvSpPr/>
          <p:nvPr/>
        </p:nvSpPr>
        <p:spPr>
          <a:xfrm>
            <a:off x="5652120" y="2132856"/>
            <a:ext cx="196805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39342" y="4653136"/>
            <a:ext cx="199452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52120" y="3068960"/>
            <a:ext cx="1968049" cy="799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“Silent Transfers”</a:t>
            </a:r>
            <a:endParaRPr lang="en-US" dirty="0"/>
          </a:p>
        </p:txBody>
      </p:sp>
      <p:sp>
        <p:nvSpPr>
          <p:cNvPr id="3" name="Content Placeholder 2"/>
          <p:cNvSpPr>
            <a:spLocks noGrp="1"/>
          </p:cNvSpPr>
          <p:nvPr>
            <p:ph idx="1"/>
          </p:nvPr>
        </p:nvSpPr>
        <p:spPr>
          <a:xfrm>
            <a:off x="806896" y="1556792"/>
            <a:ext cx="8229600" cy="4569371"/>
          </a:xfrm>
        </p:spPr>
        <p:txBody>
          <a:bodyPr>
            <a:normAutofit/>
          </a:bodyPr>
          <a:lstStyle/>
          <a:p>
            <a:pPr>
              <a:buSzPct val="70000"/>
              <a:buFont typeface="Wingdings" panose="05000000000000000000" pitchFamily="2" charset="2"/>
              <a:buChar char="q"/>
            </a:pPr>
            <a:r>
              <a:rPr lang="en-US" dirty="0" smtClean="0"/>
              <a:t>5,904 attrition cases from </a:t>
            </a:r>
            <a:r>
              <a:rPr lang="en-US" dirty="0" err="1" smtClean="0"/>
              <a:t>iSanté</a:t>
            </a:r>
            <a:r>
              <a:rPr lang="en-US" dirty="0" smtClean="0"/>
              <a:t> matched to records in the HIV/AIDS Surveillance System  </a:t>
            </a:r>
            <a:r>
              <a:rPr lang="en-US" dirty="0"/>
              <a:t>(HASS) </a:t>
            </a:r>
            <a:r>
              <a:rPr lang="en-US" dirty="0" smtClean="0"/>
              <a:t>database</a:t>
            </a:r>
          </a:p>
          <a:p>
            <a:pPr>
              <a:buSzPct val="70000"/>
              <a:buFont typeface="Wingdings" panose="05000000000000000000" pitchFamily="2" charset="2"/>
              <a:buChar char="q"/>
            </a:pPr>
            <a:endParaRPr lang="en-US" dirty="0" smtClean="0"/>
          </a:p>
          <a:p>
            <a:pPr>
              <a:buSzPct val="70000"/>
              <a:buFont typeface="Wingdings" panose="05000000000000000000" pitchFamily="2" charset="2"/>
              <a:buChar char="q"/>
            </a:pPr>
            <a:r>
              <a:rPr lang="en-US" dirty="0" smtClean="0"/>
              <a:t>“Silent </a:t>
            </a:r>
            <a:r>
              <a:rPr lang="en-US" dirty="0"/>
              <a:t>transfer” among attrition </a:t>
            </a:r>
            <a:r>
              <a:rPr lang="en-US" dirty="0" smtClean="0"/>
              <a:t>cases:</a:t>
            </a:r>
          </a:p>
          <a:p>
            <a:pPr lvl="1">
              <a:buSzPct val="70000"/>
              <a:buFont typeface="Wingdings" panose="05000000000000000000" pitchFamily="2" charset="2"/>
              <a:buChar char="q"/>
            </a:pPr>
            <a:r>
              <a:rPr lang="en-US" dirty="0" smtClean="0"/>
              <a:t>Overall: 418 of 5,904 (7.1%)</a:t>
            </a:r>
          </a:p>
          <a:p>
            <a:pPr lvl="1">
              <a:buSzPct val="70000"/>
              <a:buFont typeface="Wingdings" panose="05000000000000000000" pitchFamily="2" charset="2"/>
              <a:buChar char="q"/>
            </a:pPr>
            <a:r>
              <a:rPr lang="en-US" dirty="0" smtClean="0"/>
              <a:t>Option B+: 143 of 1,766 (8.1</a:t>
            </a:r>
            <a:r>
              <a:rPr lang="en-US" dirty="0"/>
              <a:t>%) </a:t>
            </a:r>
            <a:endParaRPr lang="en-US" dirty="0" smtClean="0"/>
          </a:p>
          <a:p>
            <a:pPr lvl="1">
              <a:buSzPct val="70000"/>
              <a:buFont typeface="Wingdings" panose="05000000000000000000" pitchFamily="2" charset="2"/>
              <a:buChar char="q"/>
            </a:pPr>
            <a:r>
              <a:rPr lang="en-US" dirty="0" smtClean="0"/>
              <a:t>Non-pregnant women: 151 of 2,440 (6.2</a:t>
            </a:r>
            <a:r>
              <a:rPr lang="en-US" dirty="0"/>
              <a:t>%) </a:t>
            </a:r>
          </a:p>
          <a:p>
            <a:pPr lvl="1">
              <a:buSzPct val="70000"/>
              <a:buFont typeface="Wingdings" panose="05000000000000000000" pitchFamily="2" charset="2"/>
              <a:buChar char="q"/>
            </a:pPr>
            <a:r>
              <a:rPr lang="en-US" dirty="0" smtClean="0"/>
              <a:t>Men: 124 of 2,043 (6.1%)</a:t>
            </a:r>
            <a:endParaRPr lang="en-US" dirty="0"/>
          </a:p>
        </p:txBody>
      </p:sp>
    </p:spTree>
    <p:extLst>
      <p:ext uri="{BB962C8B-B14F-4D97-AF65-F5344CB8AC3E}">
        <p14:creationId xmlns:p14="http://schemas.microsoft.com/office/powerpoint/2010/main" val="343120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When </a:t>
            </a:r>
            <a:r>
              <a:rPr lang="en-US" dirty="0" smtClean="0"/>
              <a:t>Option </a:t>
            </a:r>
            <a:r>
              <a:rPr lang="en-US" dirty="0"/>
              <a:t>B+ </a:t>
            </a:r>
            <a:r>
              <a:rPr lang="en-US" dirty="0" smtClean="0"/>
              <a:t>Cases Drop Out of Care Relative to Delivery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2769330"/>
              </p:ext>
            </p:extLst>
          </p:nvPr>
        </p:nvGraphicFramePr>
        <p:xfrm>
          <a:off x="791361" y="1772816"/>
          <a:ext cx="7772400" cy="4194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30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685800"/>
          </a:xfrm>
        </p:spPr>
        <p:txBody>
          <a:bodyPr>
            <a:noAutofit/>
          </a:bodyPr>
          <a:lstStyle/>
          <a:p>
            <a:r>
              <a:rPr lang="en-US" dirty="0" smtClean="0"/>
              <a:t>Conclusion</a:t>
            </a:r>
            <a:endParaRPr lang="en-US" dirty="0"/>
          </a:p>
        </p:txBody>
      </p:sp>
      <p:sp>
        <p:nvSpPr>
          <p:cNvPr id="3" name="Content Placeholder 2"/>
          <p:cNvSpPr>
            <a:spLocks noGrp="1"/>
          </p:cNvSpPr>
          <p:nvPr>
            <p:ph idx="1"/>
          </p:nvPr>
        </p:nvSpPr>
        <p:spPr>
          <a:xfrm>
            <a:off x="755576" y="1268760"/>
            <a:ext cx="8280920" cy="5410200"/>
          </a:xfrm>
        </p:spPr>
        <p:txBody>
          <a:bodyPr>
            <a:noAutofit/>
          </a:bodyPr>
          <a:lstStyle/>
          <a:p>
            <a:pPr>
              <a:spcBef>
                <a:spcPts val="0"/>
              </a:spcBef>
              <a:buSzPct val="70000"/>
              <a:buFont typeface="Wingdings" panose="05000000000000000000" pitchFamily="2" charset="2"/>
              <a:buChar char="q"/>
            </a:pPr>
            <a:r>
              <a:rPr lang="en-US" sz="2600" dirty="0"/>
              <a:t>R</a:t>
            </a:r>
            <a:r>
              <a:rPr lang="en-US" sz="2600" dirty="0" smtClean="0"/>
              <a:t>isk </a:t>
            </a:r>
            <a:r>
              <a:rPr lang="en-US" sz="2600" dirty="0"/>
              <a:t>of attrition up to 63% higher </a:t>
            </a:r>
            <a:r>
              <a:rPr lang="en-US" sz="2600" dirty="0" smtClean="0"/>
              <a:t>for Option </a:t>
            </a:r>
            <a:r>
              <a:rPr lang="en-US" sz="2600" dirty="0"/>
              <a:t>B+ group compared with non-pregnant of similar </a:t>
            </a:r>
            <a:r>
              <a:rPr lang="en-US" sz="2600" dirty="0" smtClean="0"/>
              <a:t>characteristics</a:t>
            </a:r>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Modifiable risk factors:</a:t>
            </a:r>
            <a:endParaRPr lang="en-US" sz="2600" dirty="0"/>
          </a:p>
          <a:p>
            <a:pPr lvl="1">
              <a:spcBef>
                <a:spcPts val="0"/>
              </a:spcBef>
              <a:buSzPct val="70000"/>
              <a:buFont typeface="Wingdings" panose="05000000000000000000" pitchFamily="2" charset="2"/>
              <a:buChar char="q"/>
            </a:pPr>
            <a:r>
              <a:rPr lang="en-US" dirty="0" smtClean="0"/>
              <a:t>Initiating ART immediately after enrollment in HIV care</a:t>
            </a:r>
          </a:p>
          <a:p>
            <a:pPr lvl="1">
              <a:spcBef>
                <a:spcPts val="0"/>
              </a:spcBef>
              <a:buSzPct val="70000"/>
              <a:buFont typeface="Wingdings" panose="05000000000000000000" pitchFamily="2" charset="2"/>
              <a:buChar char="q"/>
            </a:pPr>
            <a:r>
              <a:rPr lang="en-US" dirty="0" smtClean="0"/>
              <a:t>Initiating ART late in pregnancy </a:t>
            </a:r>
          </a:p>
          <a:p>
            <a:pPr>
              <a:spcBef>
                <a:spcPts val="0"/>
              </a:spcBef>
              <a:buSzPct val="70000"/>
              <a:buFont typeface="Wingdings" panose="05000000000000000000" pitchFamily="2" charset="2"/>
              <a:buChar char="q"/>
            </a:pPr>
            <a:endParaRPr lang="en-US" sz="2600" dirty="0" smtClean="0"/>
          </a:p>
          <a:p>
            <a:pPr>
              <a:spcBef>
                <a:spcPts val="0"/>
              </a:spcBef>
              <a:buSzPct val="70000"/>
              <a:buFont typeface="Wingdings" panose="05000000000000000000" pitchFamily="2" charset="2"/>
              <a:buChar char="q"/>
            </a:pPr>
            <a:r>
              <a:rPr lang="en-US" sz="2600" dirty="0" smtClean="0"/>
              <a:t>Key protective factors:</a:t>
            </a:r>
          </a:p>
          <a:p>
            <a:pPr lvl="1">
              <a:spcBef>
                <a:spcPts val="0"/>
              </a:spcBef>
              <a:buSzPct val="70000"/>
              <a:buFont typeface="Wingdings" panose="05000000000000000000" pitchFamily="2" charset="2"/>
              <a:buChar char="q"/>
            </a:pPr>
            <a:r>
              <a:rPr lang="en-US" dirty="0"/>
              <a:t>Pre-ART </a:t>
            </a:r>
            <a:r>
              <a:rPr lang="en-US" dirty="0" smtClean="0"/>
              <a:t>counseling</a:t>
            </a:r>
          </a:p>
          <a:p>
            <a:pPr lvl="1">
              <a:spcBef>
                <a:spcPts val="0"/>
              </a:spcBef>
              <a:buSzPct val="70000"/>
              <a:buFont typeface="Wingdings" panose="05000000000000000000" pitchFamily="2" charset="2"/>
              <a:buChar char="q"/>
            </a:pPr>
            <a:r>
              <a:rPr lang="en-US" dirty="0" smtClean="0"/>
              <a:t>Living in the catchment area of the health facility</a:t>
            </a:r>
          </a:p>
          <a:p>
            <a:pPr lvl="1">
              <a:spcBef>
                <a:spcPts val="0"/>
              </a:spcBef>
              <a:buSzPct val="70000"/>
              <a:buFont typeface="Wingdings" panose="05000000000000000000" pitchFamily="2" charset="2"/>
              <a:buChar char="q"/>
            </a:pPr>
            <a:r>
              <a:rPr lang="en-US" dirty="0" smtClean="0"/>
              <a:t>OI prophylaxis</a:t>
            </a:r>
            <a:endParaRPr lang="en-US" dirty="0">
              <a:solidFill>
                <a:schemeClr val="tx2"/>
              </a:solidFill>
            </a:endParaRPr>
          </a:p>
        </p:txBody>
      </p:sp>
    </p:spTree>
    <p:extLst>
      <p:ext uri="{BB962C8B-B14F-4D97-AF65-F5344CB8AC3E}">
        <p14:creationId xmlns:p14="http://schemas.microsoft.com/office/powerpoint/2010/main" val="41714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29A9975CFAB344B4429F539C37D86D" ma:contentTypeVersion="0" ma:contentTypeDescription="Create a new document." ma:contentTypeScope="" ma:versionID="5d563b7f00adf9fc603f1e4d87f17f3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829386-B0D4-4545-83C8-2B02DD3D7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1ABF47-F59C-4949-92EC-11C5B20F1791}">
  <ds:schemaRefs>
    <ds:schemaRef ds:uri="http://schemas.microsoft.com/sharepoint/v3/contenttype/forms"/>
  </ds:schemaRefs>
</ds:datastoreItem>
</file>

<file path=customXml/itemProps3.xml><?xml version="1.0" encoding="utf-8"?>
<ds:datastoreItem xmlns:ds="http://schemas.openxmlformats.org/officeDocument/2006/customXml" ds:itemID="{FE226469-787A-4AEB-AA21-738D66041D6D}">
  <ds:schemaRefs>
    <ds:schemaRef ds:uri="http://schemas.openxmlformats.org/package/2006/metadata/core-properties"/>
    <ds:schemaRef ds:uri="http://www.w3.org/XML/1998/namespace"/>
    <ds:schemaRef ds:uri="http://purl.org/dc/dcmitype/"/>
    <ds:schemaRef ds:uri="http://purl.org/dc/elements/1.1/"/>
    <ds:schemaRef ds:uri="http://schemas.microsoft.com/office/2006/metadata/propertie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6803</TotalTime>
  <Words>1774</Words>
  <Application>Microsoft Office PowerPoint</Application>
  <PresentationFormat>On-screen Show (4:3)</PresentationFormat>
  <Paragraphs>170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Attrition Among Pregnant and Non-pregnant Patients Initiating ART in Haiti Following Adoption of Option B+</vt:lpstr>
      <vt:lpstr>Background</vt:lpstr>
      <vt:lpstr>Methods</vt:lpstr>
      <vt:lpstr>Attrition by Patient Group</vt:lpstr>
      <vt:lpstr>Factors Associated with Attrition</vt:lpstr>
      <vt:lpstr>Role of “Silent Transfers”</vt:lpstr>
      <vt:lpstr>When Option B+ Cases Drop Out of Care Relative to Delivery</vt:lpstr>
      <vt:lpstr>Conclusion</vt:lpstr>
      <vt:lpstr>Limitations</vt:lpstr>
      <vt:lpstr>Recommendations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Jean Wysler Domercant (CDC Haïti)</cp:lastModifiedBy>
  <cp:revision>83</cp:revision>
  <dcterms:created xsi:type="dcterms:W3CDTF">2013-05-30T07:39:28Z</dcterms:created>
  <dcterms:modified xsi:type="dcterms:W3CDTF">2015-07-21T16:50:31Z</dcterms:modified>
</cp:coreProperties>
</file>