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3" r:id="rId5"/>
    <p:sldId id="276" r:id="rId6"/>
    <p:sldId id="264" r:id="rId7"/>
    <p:sldId id="261" r:id="rId8"/>
    <p:sldId id="265" r:id="rId9"/>
    <p:sldId id="266" r:id="rId10"/>
    <p:sldId id="267" r:id="rId11"/>
    <p:sldId id="274" r:id="rId12"/>
    <p:sldId id="268" r:id="rId13"/>
    <p:sldId id="275" r:id="rId14"/>
    <p:sldId id="269" r:id="rId15"/>
    <p:sldId id="282" r:id="rId16"/>
    <p:sldId id="281" r:id="rId17"/>
    <p:sldId id="271" r:id="rId18"/>
    <p:sldId id="262"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4"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83DC3-0999-412F-8FDA-AB01ED5AC8E2}"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s-PE"/>
        </a:p>
      </dgm:t>
    </dgm:pt>
    <dgm:pt modelId="{B92E1728-EED0-4C4F-9A78-3CDF5F22D59F}">
      <dgm:prSet phldrT="[Texto]"/>
      <dgm:spPr/>
      <dgm:t>
        <a:bodyPr/>
        <a:lstStyle/>
        <a:p>
          <a:r>
            <a:rPr lang="es-PE" dirty="0" smtClean="0"/>
            <a:t>4530</a:t>
          </a:r>
          <a:endParaRPr lang="es-PE" dirty="0"/>
        </a:p>
      </dgm:t>
    </dgm:pt>
    <dgm:pt modelId="{2BF5A756-4D19-4859-93B8-BFF1D3DBB810}" type="parTrans" cxnId="{ACC34FB2-AD52-46E1-B025-A66CB8B1FCE0}">
      <dgm:prSet/>
      <dgm:spPr/>
      <dgm:t>
        <a:bodyPr/>
        <a:lstStyle/>
        <a:p>
          <a:endParaRPr lang="es-PE"/>
        </a:p>
      </dgm:t>
    </dgm:pt>
    <dgm:pt modelId="{638E243C-F80A-4999-899C-0D7F03A4B326}" type="sibTrans" cxnId="{ACC34FB2-AD52-46E1-B025-A66CB8B1FCE0}">
      <dgm:prSet/>
      <dgm:spPr/>
      <dgm:t>
        <a:bodyPr/>
        <a:lstStyle/>
        <a:p>
          <a:endParaRPr lang="es-PE"/>
        </a:p>
      </dgm:t>
    </dgm:pt>
    <dgm:pt modelId="{0F66A60D-FE7E-4617-B669-2E388ADCF53F}">
      <dgm:prSet phldrT="[Texto]"/>
      <dgm:spPr/>
      <dgm:t>
        <a:bodyPr/>
        <a:lstStyle/>
        <a:p>
          <a:r>
            <a:rPr lang="es-PE" dirty="0" smtClean="0"/>
            <a:t>4194</a:t>
          </a:r>
          <a:endParaRPr lang="es-PE" dirty="0"/>
        </a:p>
      </dgm:t>
    </dgm:pt>
    <dgm:pt modelId="{A8F84DD8-0BA3-4B89-96E8-88D90DB25D93}" type="parTrans" cxnId="{61A2533B-C9BF-420D-806F-475D458661BE}">
      <dgm:prSet/>
      <dgm:spPr/>
      <dgm:t>
        <a:bodyPr/>
        <a:lstStyle/>
        <a:p>
          <a:endParaRPr lang="es-PE"/>
        </a:p>
      </dgm:t>
    </dgm:pt>
    <dgm:pt modelId="{0254C90A-5B5B-41AD-9D52-D7656E62E5C8}" type="sibTrans" cxnId="{61A2533B-C9BF-420D-806F-475D458661BE}">
      <dgm:prSet/>
      <dgm:spPr/>
      <dgm:t>
        <a:bodyPr/>
        <a:lstStyle/>
        <a:p>
          <a:endParaRPr lang="es-PE"/>
        </a:p>
      </dgm:t>
    </dgm:pt>
    <dgm:pt modelId="{7EDF008A-02A1-4A80-9A35-FDAB15A2982D}">
      <dgm:prSet phldrT="[Texto]"/>
      <dgm:spPr/>
      <dgm:t>
        <a:bodyPr/>
        <a:lstStyle/>
        <a:p>
          <a:r>
            <a:rPr lang="es-PE" dirty="0" smtClean="0"/>
            <a:t>1969</a:t>
          </a:r>
          <a:endParaRPr lang="es-PE" dirty="0"/>
        </a:p>
      </dgm:t>
    </dgm:pt>
    <dgm:pt modelId="{F7B6549B-3322-4A64-8491-59105F36058B}" type="parTrans" cxnId="{2764F90F-F2D2-4310-9D67-59E1AE21CD39}">
      <dgm:prSet/>
      <dgm:spPr/>
      <dgm:t>
        <a:bodyPr/>
        <a:lstStyle/>
        <a:p>
          <a:endParaRPr lang="es-PE"/>
        </a:p>
      </dgm:t>
    </dgm:pt>
    <dgm:pt modelId="{19D88003-F560-465E-A3F2-4239DF9C47C1}" type="sibTrans" cxnId="{2764F90F-F2D2-4310-9D67-59E1AE21CD39}">
      <dgm:prSet/>
      <dgm:spPr/>
      <dgm:t>
        <a:bodyPr/>
        <a:lstStyle/>
        <a:p>
          <a:endParaRPr lang="es-PE"/>
        </a:p>
      </dgm:t>
    </dgm:pt>
    <dgm:pt modelId="{753A30D7-B60B-4199-80FF-326A2923CC90}">
      <dgm:prSet/>
      <dgm:spPr/>
      <dgm:t>
        <a:bodyPr/>
        <a:lstStyle/>
        <a:p>
          <a:r>
            <a:rPr lang="es-PE" dirty="0" smtClean="0"/>
            <a:t>3719</a:t>
          </a:r>
          <a:endParaRPr lang="es-PE" dirty="0"/>
        </a:p>
      </dgm:t>
    </dgm:pt>
    <dgm:pt modelId="{D5A7ACBD-0225-49DB-801A-04E9229D7F7D}" type="parTrans" cxnId="{714E0A37-4581-4668-9631-DF03E85F967B}">
      <dgm:prSet/>
      <dgm:spPr/>
      <dgm:t>
        <a:bodyPr/>
        <a:lstStyle/>
        <a:p>
          <a:endParaRPr lang="es-PE"/>
        </a:p>
      </dgm:t>
    </dgm:pt>
    <dgm:pt modelId="{03D01509-93FF-4447-ACAD-78870793A9C0}" type="sibTrans" cxnId="{714E0A37-4581-4668-9631-DF03E85F967B}">
      <dgm:prSet/>
      <dgm:spPr/>
      <dgm:t>
        <a:bodyPr/>
        <a:lstStyle/>
        <a:p>
          <a:endParaRPr lang="es-PE"/>
        </a:p>
      </dgm:t>
    </dgm:pt>
    <dgm:pt modelId="{0844CEBA-5DCD-4B96-A971-6EAD5471EF36}">
      <dgm:prSet/>
      <dgm:spPr/>
      <dgm:t>
        <a:bodyPr/>
        <a:lstStyle/>
        <a:p>
          <a:r>
            <a:rPr lang="es-PE" dirty="0" smtClean="0"/>
            <a:t>3256</a:t>
          </a:r>
          <a:endParaRPr lang="es-PE" dirty="0"/>
        </a:p>
      </dgm:t>
    </dgm:pt>
    <dgm:pt modelId="{C9E5B176-293F-4500-A434-6CFADE99B4B8}" type="parTrans" cxnId="{1E66629C-715B-40C3-9D54-4FC55F8D973F}">
      <dgm:prSet/>
      <dgm:spPr/>
      <dgm:t>
        <a:bodyPr/>
        <a:lstStyle/>
        <a:p>
          <a:endParaRPr lang="es-PE"/>
        </a:p>
      </dgm:t>
    </dgm:pt>
    <dgm:pt modelId="{08BFF2F2-E45F-4507-A273-21D941A8D384}" type="sibTrans" cxnId="{1E66629C-715B-40C3-9D54-4FC55F8D973F}">
      <dgm:prSet/>
      <dgm:spPr/>
      <dgm:t>
        <a:bodyPr/>
        <a:lstStyle/>
        <a:p>
          <a:endParaRPr lang="es-PE"/>
        </a:p>
      </dgm:t>
    </dgm:pt>
    <dgm:pt modelId="{3BB34E36-4E8A-4201-887F-394222D6A284}">
      <dgm:prSet/>
      <dgm:spPr/>
      <dgm:t>
        <a:bodyPr/>
        <a:lstStyle/>
        <a:p>
          <a:r>
            <a:rPr lang="es-PE" dirty="0" smtClean="0"/>
            <a:t>2901</a:t>
          </a:r>
          <a:endParaRPr lang="es-PE" dirty="0"/>
        </a:p>
      </dgm:t>
    </dgm:pt>
    <dgm:pt modelId="{3601170D-A694-436F-A610-C866049F0A0E}" type="parTrans" cxnId="{5B583827-A9FC-46B4-A99C-0242F01B69D0}">
      <dgm:prSet/>
      <dgm:spPr/>
      <dgm:t>
        <a:bodyPr/>
        <a:lstStyle/>
        <a:p>
          <a:endParaRPr lang="es-PE"/>
        </a:p>
      </dgm:t>
    </dgm:pt>
    <dgm:pt modelId="{FCB2F012-7E90-4759-A56E-7E5627EB9A1F}" type="sibTrans" cxnId="{5B583827-A9FC-46B4-A99C-0242F01B69D0}">
      <dgm:prSet/>
      <dgm:spPr/>
      <dgm:t>
        <a:bodyPr/>
        <a:lstStyle/>
        <a:p>
          <a:endParaRPr lang="es-PE"/>
        </a:p>
      </dgm:t>
    </dgm:pt>
    <dgm:pt modelId="{1C507400-3042-4326-B91E-F94A59511AB6}">
      <dgm:prSet/>
      <dgm:spPr/>
      <dgm:t>
        <a:bodyPr/>
        <a:lstStyle/>
        <a:p>
          <a:r>
            <a:rPr lang="es-PE" dirty="0" smtClean="0"/>
            <a:t>2506</a:t>
          </a:r>
          <a:endParaRPr lang="es-PE" dirty="0"/>
        </a:p>
      </dgm:t>
    </dgm:pt>
    <dgm:pt modelId="{21C12370-1AF3-4ABC-B21D-E389191BE037}" type="parTrans" cxnId="{9A0B143F-BF90-4D64-8C5C-510B07E674A3}">
      <dgm:prSet/>
      <dgm:spPr/>
      <dgm:t>
        <a:bodyPr/>
        <a:lstStyle/>
        <a:p>
          <a:endParaRPr lang="es-PE"/>
        </a:p>
      </dgm:t>
    </dgm:pt>
    <dgm:pt modelId="{A8795EDE-BAD3-41D2-9E7A-87F15CADEDB8}" type="sibTrans" cxnId="{9A0B143F-BF90-4D64-8C5C-510B07E674A3}">
      <dgm:prSet/>
      <dgm:spPr/>
      <dgm:t>
        <a:bodyPr/>
        <a:lstStyle/>
        <a:p>
          <a:endParaRPr lang="es-PE"/>
        </a:p>
      </dgm:t>
    </dgm:pt>
    <dgm:pt modelId="{80831280-35DE-4AE5-97B4-440FC9D1C59E}" type="pres">
      <dgm:prSet presAssocID="{84F83DC3-0999-412F-8FDA-AB01ED5AC8E2}" presName="rootnode" presStyleCnt="0">
        <dgm:presLayoutVars>
          <dgm:chMax/>
          <dgm:chPref/>
          <dgm:dir/>
          <dgm:animLvl val="lvl"/>
        </dgm:presLayoutVars>
      </dgm:prSet>
      <dgm:spPr/>
    </dgm:pt>
    <dgm:pt modelId="{64E0A837-1335-48A9-83BF-E45EE59907A7}" type="pres">
      <dgm:prSet presAssocID="{B92E1728-EED0-4C4F-9A78-3CDF5F22D59F}" presName="composite" presStyleCnt="0"/>
      <dgm:spPr/>
    </dgm:pt>
    <dgm:pt modelId="{1ED39854-0089-4199-AC1C-ED76F661EA85}" type="pres">
      <dgm:prSet presAssocID="{B92E1728-EED0-4C4F-9A78-3CDF5F22D59F}" presName="bentUpArrow1" presStyleLbl="alignImgPlace1" presStyleIdx="0" presStyleCnt="6"/>
      <dgm:spPr/>
    </dgm:pt>
    <dgm:pt modelId="{B93F183E-B8A3-4C45-B6D3-23C01C4F06D7}" type="pres">
      <dgm:prSet presAssocID="{B92E1728-EED0-4C4F-9A78-3CDF5F22D59F}" presName="ParentText" presStyleLbl="node1" presStyleIdx="0" presStyleCnt="7">
        <dgm:presLayoutVars>
          <dgm:chMax val="1"/>
          <dgm:chPref val="1"/>
          <dgm:bulletEnabled val="1"/>
        </dgm:presLayoutVars>
      </dgm:prSet>
      <dgm:spPr/>
    </dgm:pt>
    <dgm:pt modelId="{DF353699-6E16-4924-9C6C-EC487B6F1EAC}" type="pres">
      <dgm:prSet presAssocID="{B92E1728-EED0-4C4F-9A78-3CDF5F22D59F}" presName="ChildText" presStyleLbl="revTx" presStyleIdx="0" presStyleCnt="6">
        <dgm:presLayoutVars>
          <dgm:chMax val="0"/>
          <dgm:chPref val="0"/>
          <dgm:bulletEnabled val="1"/>
        </dgm:presLayoutVars>
      </dgm:prSet>
      <dgm:spPr/>
      <dgm:t>
        <a:bodyPr/>
        <a:lstStyle/>
        <a:p>
          <a:endParaRPr lang="es-PE"/>
        </a:p>
      </dgm:t>
    </dgm:pt>
    <dgm:pt modelId="{D19C094D-AB7B-4548-BDC2-2614AE224B3E}" type="pres">
      <dgm:prSet presAssocID="{638E243C-F80A-4999-899C-0D7F03A4B326}" presName="sibTrans" presStyleCnt="0"/>
      <dgm:spPr/>
    </dgm:pt>
    <dgm:pt modelId="{EDFA8C1A-9496-4D5D-8A58-83272BAE1CCA}" type="pres">
      <dgm:prSet presAssocID="{0F66A60D-FE7E-4617-B669-2E388ADCF53F}" presName="composite" presStyleCnt="0"/>
      <dgm:spPr/>
    </dgm:pt>
    <dgm:pt modelId="{D29A2954-1F0A-49BC-BADE-0F0AC171975C}" type="pres">
      <dgm:prSet presAssocID="{0F66A60D-FE7E-4617-B669-2E388ADCF53F}" presName="bentUpArrow1" presStyleLbl="alignImgPlace1" presStyleIdx="1" presStyleCnt="6"/>
      <dgm:spPr/>
    </dgm:pt>
    <dgm:pt modelId="{DF450E8F-8A07-40C7-88DB-FF45AFD29201}" type="pres">
      <dgm:prSet presAssocID="{0F66A60D-FE7E-4617-B669-2E388ADCF53F}" presName="ParentText" presStyleLbl="node1" presStyleIdx="1" presStyleCnt="7">
        <dgm:presLayoutVars>
          <dgm:chMax val="1"/>
          <dgm:chPref val="1"/>
          <dgm:bulletEnabled val="1"/>
        </dgm:presLayoutVars>
      </dgm:prSet>
      <dgm:spPr/>
    </dgm:pt>
    <dgm:pt modelId="{7DE5554E-700C-48F5-BCF2-4540D2EFB1E7}" type="pres">
      <dgm:prSet presAssocID="{0F66A60D-FE7E-4617-B669-2E388ADCF53F}" presName="ChildText" presStyleLbl="revTx" presStyleIdx="1" presStyleCnt="6">
        <dgm:presLayoutVars>
          <dgm:chMax val="0"/>
          <dgm:chPref val="0"/>
          <dgm:bulletEnabled val="1"/>
        </dgm:presLayoutVars>
      </dgm:prSet>
      <dgm:spPr/>
      <dgm:t>
        <a:bodyPr/>
        <a:lstStyle/>
        <a:p>
          <a:endParaRPr lang="es-PE"/>
        </a:p>
      </dgm:t>
    </dgm:pt>
    <dgm:pt modelId="{BBD74173-E43E-418D-8DD2-6A2A0E9FD72A}" type="pres">
      <dgm:prSet presAssocID="{0254C90A-5B5B-41AD-9D52-D7656E62E5C8}" presName="sibTrans" presStyleCnt="0"/>
      <dgm:spPr/>
    </dgm:pt>
    <dgm:pt modelId="{07FF1B57-D848-4F24-882C-BFFE702AF3F1}" type="pres">
      <dgm:prSet presAssocID="{753A30D7-B60B-4199-80FF-326A2923CC90}" presName="composite" presStyleCnt="0"/>
      <dgm:spPr/>
    </dgm:pt>
    <dgm:pt modelId="{E2590F4F-00EF-473D-BA4B-637DCB66C78B}" type="pres">
      <dgm:prSet presAssocID="{753A30D7-B60B-4199-80FF-326A2923CC90}" presName="bentUpArrow1" presStyleLbl="alignImgPlace1" presStyleIdx="2" presStyleCnt="6"/>
      <dgm:spPr/>
    </dgm:pt>
    <dgm:pt modelId="{AE0F901C-6421-481C-BC3F-55EA96A12A00}" type="pres">
      <dgm:prSet presAssocID="{753A30D7-B60B-4199-80FF-326A2923CC90}" presName="ParentText" presStyleLbl="node1" presStyleIdx="2" presStyleCnt="7">
        <dgm:presLayoutVars>
          <dgm:chMax val="1"/>
          <dgm:chPref val="1"/>
          <dgm:bulletEnabled val="1"/>
        </dgm:presLayoutVars>
      </dgm:prSet>
      <dgm:spPr/>
    </dgm:pt>
    <dgm:pt modelId="{5174DDE9-B3F4-4AED-9121-DDD575BD4155}" type="pres">
      <dgm:prSet presAssocID="{753A30D7-B60B-4199-80FF-326A2923CC90}" presName="ChildText" presStyleLbl="revTx" presStyleIdx="2" presStyleCnt="6">
        <dgm:presLayoutVars>
          <dgm:chMax val="0"/>
          <dgm:chPref val="0"/>
          <dgm:bulletEnabled val="1"/>
        </dgm:presLayoutVars>
      </dgm:prSet>
      <dgm:spPr/>
    </dgm:pt>
    <dgm:pt modelId="{2788AE04-2D54-4E9E-9E79-90626A4A0644}" type="pres">
      <dgm:prSet presAssocID="{03D01509-93FF-4447-ACAD-78870793A9C0}" presName="sibTrans" presStyleCnt="0"/>
      <dgm:spPr/>
    </dgm:pt>
    <dgm:pt modelId="{2FC8FB6B-CBB9-4B89-809A-5411FCE36A5E}" type="pres">
      <dgm:prSet presAssocID="{0844CEBA-5DCD-4B96-A971-6EAD5471EF36}" presName="composite" presStyleCnt="0"/>
      <dgm:spPr/>
    </dgm:pt>
    <dgm:pt modelId="{0E06FA70-28BE-4FD1-AE98-0239EFF290EA}" type="pres">
      <dgm:prSet presAssocID="{0844CEBA-5DCD-4B96-A971-6EAD5471EF36}" presName="bentUpArrow1" presStyleLbl="alignImgPlace1" presStyleIdx="3" presStyleCnt="6"/>
      <dgm:spPr/>
    </dgm:pt>
    <dgm:pt modelId="{41C039CD-7411-48EE-BEC6-96B879CCB6C4}" type="pres">
      <dgm:prSet presAssocID="{0844CEBA-5DCD-4B96-A971-6EAD5471EF36}" presName="ParentText" presStyleLbl="node1" presStyleIdx="3" presStyleCnt="7">
        <dgm:presLayoutVars>
          <dgm:chMax val="1"/>
          <dgm:chPref val="1"/>
          <dgm:bulletEnabled val="1"/>
        </dgm:presLayoutVars>
      </dgm:prSet>
      <dgm:spPr/>
    </dgm:pt>
    <dgm:pt modelId="{B59BAE97-3A26-4E5A-8B43-122CCA3C211E}" type="pres">
      <dgm:prSet presAssocID="{0844CEBA-5DCD-4B96-A971-6EAD5471EF36}" presName="ChildText" presStyleLbl="revTx" presStyleIdx="3" presStyleCnt="6">
        <dgm:presLayoutVars>
          <dgm:chMax val="0"/>
          <dgm:chPref val="0"/>
          <dgm:bulletEnabled val="1"/>
        </dgm:presLayoutVars>
      </dgm:prSet>
      <dgm:spPr/>
    </dgm:pt>
    <dgm:pt modelId="{99F28867-05B6-4123-B097-191A96E2767A}" type="pres">
      <dgm:prSet presAssocID="{08BFF2F2-E45F-4507-A273-21D941A8D384}" presName="sibTrans" presStyleCnt="0"/>
      <dgm:spPr/>
    </dgm:pt>
    <dgm:pt modelId="{B58D6F40-75D3-4C31-9589-9583C2AEE315}" type="pres">
      <dgm:prSet presAssocID="{3BB34E36-4E8A-4201-887F-394222D6A284}" presName="composite" presStyleCnt="0"/>
      <dgm:spPr/>
    </dgm:pt>
    <dgm:pt modelId="{5E3B5FCB-E106-4BE2-8B39-95C3EF152114}" type="pres">
      <dgm:prSet presAssocID="{3BB34E36-4E8A-4201-887F-394222D6A284}" presName="bentUpArrow1" presStyleLbl="alignImgPlace1" presStyleIdx="4" presStyleCnt="6"/>
      <dgm:spPr/>
    </dgm:pt>
    <dgm:pt modelId="{1657B3F6-BBC0-45EB-B881-6FAC99132AA9}" type="pres">
      <dgm:prSet presAssocID="{3BB34E36-4E8A-4201-887F-394222D6A284}" presName="ParentText" presStyleLbl="node1" presStyleIdx="4" presStyleCnt="7">
        <dgm:presLayoutVars>
          <dgm:chMax val="1"/>
          <dgm:chPref val="1"/>
          <dgm:bulletEnabled val="1"/>
        </dgm:presLayoutVars>
      </dgm:prSet>
      <dgm:spPr/>
    </dgm:pt>
    <dgm:pt modelId="{18FD861D-D779-44BD-A0DE-F237CB4BC946}" type="pres">
      <dgm:prSet presAssocID="{3BB34E36-4E8A-4201-887F-394222D6A284}" presName="ChildText" presStyleLbl="revTx" presStyleIdx="4" presStyleCnt="6">
        <dgm:presLayoutVars>
          <dgm:chMax val="0"/>
          <dgm:chPref val="0"/>
          <dgm:bulletEnabled val="1"/>
        </dgm:presLayoutVars>
      </dgm:prSet>
      <dgm:spPr/>
    </dgm:pt>
    <dgm:pt modelId="{F6215CA5-18B9-463A-807A-26E7FDEC2A55}" type="pres">
      <dgm:prSet presAssocID="{FCB2F012-7E90-4759-A56E-7E5627EB9A1F}" presName="sibTrans" presStyleCnt="0"/>
      <dgm:spPr/>
    </dgm:pt>
    <dgm:pt modelId="{F1BF7700-34FF-46CC-A66B-C8C6CDB54E73}" type="pres">
      <dgm:prSet presAssocID="{1C507400-3042-4326-B91E-F94A59511AB6}" presName="composite" presStyleCnt="0"/>
      <dgm:spPr/>
    </dgm:pt>
    <dgm:pt modelId="{6E44748D-2873-4316-A675-54512651A832}" type="pres">
      <dgm:prSet presAssocID="{1C507400-3042-4326-B91E-F94A59511AB6}" presName="bentUpArrow1" presStyleLbl="alignImgPlace1" presStyleIdx="5" presStyleCnt="6"/>
      <dgm:spPr/>
    </dgm:pt>
    <dgm:pt modelId="{08C1A48D-7EBA-4F08-8203-020A2900D8FF}" type="pres">
      <dgm:prSet presAssocID="{1C507400-3042-4326-B91E-F94A59511AB6}" presName="ParentText" presStyleLbl="node1" presStyleIdx="5" presStyleCnt="7">
        <dgm:presLayoutVars>
          <dgm:chMax val="1"/>
          <dgm:chPref val="1"/>
          <dgm:bulletEnabled val="1"/>
        </dgm:presLayoutVars>
      </dgm:prSet>
      <dgm:spPr/>
    </dgm:pt>
    <dgm:pt modelId="{D402139E-57E9-44CF-9585-38FC39AAD630}" type="pres">
      <dgm:prSet presAssocID="{1C507400-3042-4326-B91E-F94A59511AB6}" presName="ChildText" presStyleLbl="revTx" presStyleIdx="5" presStyleCnt="6">
        <dgm:presLayoutVars>
          <dgm:chMax val="0"/>
          <dgm:chPref val="0"/>
          <dgm:bulletEnabled val="1"/>
        </dgm:presLayoutVars>
      </dgm:prSet>
      <dgm:spPr/>
    </dgm:pt>
    <dgm:pt modelId="{673F1878-73B4-423B-A58D-9C171B9A18E0}" type="pres">
      <dgm:prSet presAssocID="{A8795EDE-BAD3-41D2-9E7A-87F15CADEDB8}" presName="sibTrans" presStyleCnt="0"/>
      <dgm:spPr/>
    </dgm:pt>
    <dgm:pt modelId="{739E086C-9B22-487C-9AD8-9189F34CB873}" type="pres">
      <dgm:prSet presAssocID="{7EDF008A-02A1-4A80-9A35-FDAB15A2982D}" presName="composite" presStyleCnt="0"/>
      <dgm:spPr/>
    </dgm:pt>
    <dgm:pt modelId="{3E6D9023-D1C6-4417-83DB-9F2C3D009286}" type="pres">
      <dgm:prSet presAssocID="{7EDF008A-02A1-4A80-9A35-FDAB15A2982D}" presName="ParentText" presStyleLbl="node1" presStyleIdx="6" presStyleCnt="7">
        <dgm:presLayoutVars>
          <dgm:chMax val="1"/>
          <dgm:chPref val="1"/>
          <dgm:bulletEnabled val="1"/>
        </dgm:presLayoutVars>
      </dgm:prSet>
      <dgm:spPr/>
    </dgm:pt>
  </dgm:ptLst>
  <dgm:cxnLst>
    <dgm:cxn modelId="{91150576-5AF4-474C-A064-9DA5C3C41634}" type="presOf" srcId="{7EDF008A-02A1-4A80-9A35-FDAB15A2982D}" destId="{3E6D9023-D1C6-4417-83DB-9F2C3D009286}" srcOrd="0" destOrd="0" presId="urn:microsoft.com/office/officeart/2005/8/layout/StepDownProcess"/>
    <dgm:cxn modelId="{ACC34FB2-AD52-46E1-B025-A66CB8B1FCE0}" srcId="{84F83DC3-0999-412F-8FDA-AB01ED5AC8E2}" destId="{B92E1728-EED0-4C4F-9A78-3CDF5F22D59F}" srcOrd="0" destOrd="0" parTransId="{2BF5A756-4D19-4859-93B8-BFF1D3DBB810}" sibTransId="{638E243C-F80A-4999-899C-0D7F03A4B326}"/>
    <dgm:cxn modelId="{2764F90F-F2D2-4310-9D67-59E1AE21CD39}" srcId="{84F83DC3-0999-412F-8FDA-AB01ED5AC8E2}" destId="{7EDF008A-02A1-4A80-9A35-FDAB15A2982D}" srcOrd="6" destOrd="0" parTransId="{F7B6549B-3322-4A64-8491-59105F36058B}" sibTransId="{19D88003-F560-465E-A3F2-4239DF9C47C1}"/>
    <dgm:cxn modelId="{E97EAF21-2645-4F01-9879-EED59C2F7D5D}" type="presOf" srcId="{0844CEBA-5DCD-4B96-A971-6EAD5471EF36}" destId="{41C039CD-7411-48EE-BEC6-96B879CCB6C4}" srcOrd="0" destOrd="0" presId="urn:microsoft.com/office/officeart/2005/8/layout/StepDownProcess"/>
    <dgm:cxn modelId="{61A2533B-C9BF-420D-806F-475D458661BE}" srcId="{84F83DC3-0999-412F-8FDA-AB01ED5AC8E2}" destId="{0F66A60D-FE7E-4617-B669-2E388ADCF53F}" srcOrd="1" destOrd="0" parTransId="{A8F84DD8-0BA3-4B89-96E8-88D90DB25D93}" sibTransId="{0254C90A-5B5B-41AD-9D52-D7656E62E5C8}"/>
    <dgm:cxn modelId="{14F56AEB-4300-4D1D-93C9-509894E0157B}" type="presOf" srcId="{1C507400-3042-4326-B91E-F94A59511AB6}" destId="{08C1A48D-7EBA-4F08-8203-020A2900D8FF}" srcOrd="0" destOrd="0" presId="urn:microsoft.com/office/officeart/2005/8/layout/StepDownProcess"/>
    <dgm:cxn modelId="{86D3FF1F-7698-4AD8-9130-280D01EBDD0B}" type="presOf" srcId="{3BB34E36-4E8A-4201-887F-394222D6A284}" destId="{1657B3F6-BBC0-45EB-B881-6FAC99132AA9}" srcOrd="0" destOrd="0" presId="urn:microsoft.com/office/officeart/2005/8/layout/StepDownProcess"/>
    <dgm:cxn modelId="{9A0B143F-BF90-4D64-8C5C-510B07E674A3}" srcId="{84F83DC3-0999-412F-8FDA-AB01ED5AC8E2}" destId="{1C507400-3042-4326-B91E-F94A59511AB6}" srcOrd="5" destOrd="0" parTransId="{21C12370-1AF3-4ABC-B21D-E389191BE037}" sibTransId="{A8795EDE-BAD3-41D2-9E7A-87F15CADEDB8}"/>
    <dgm:cxn modelId="{1E66629C-715B-40C3-9D54-4FC55F8D973F}" srcId="{84F83DC3-0999-412F-8FDA-AB01ED5AC8E2}" destId="{0844CEBA-5DCD-4B96-A971-6EAD5471EF36}" srcOrd="3" destOrd="0" parTransId="{C9E5B176-293F-4500-A434-6CFADE99B4B8}" sibTransId="{08BFF2F2-E45F-4507-A273-21D941A8D384}"/>
    <dgm:cxn modelId="{9CDDCC4D-0F3B-4957-982C-8BB7B21D3053}" type="presOf" srcId="{0F66A60D-FE7E-4617-B669-2E388ADCF53F}" destId="{DF450E8F-8A07-40C7-88DB-FF45AFD29201}" srcOrd="0" destOrd="0" presId="urn:microsoft.com/office/officeart/2005/8/layout/StepDownProcess"/>
    <dgm:cxn modelId="{714E0A37-4581-4668-9631-DF03E85F967B}" srcId="{84F83DC3-0999-412F-8FDA-AB01ED5AC8E2}" destId="{753A30D7-B60B-4199-80FF-326A2923CC90}" srcOrd="2" destOrd="0" parTransId="{D5A7ACBD-0225-49DB-801A-04E9229D7F7D}" sibTransId="{03D01509-93FF-4447-ACAD-78870793A9C0}"/>
    <dgm:cxn modelId="{5B583827-A9FC-46B4-A99C-0242F01B69D0}" srcId="{84F83DC3-0999-412F-8FDA-AB01ED5AC8E2}" destId="{3BB34E36-4E8A-4201-887F-394222D6A284}" srcOrd="4" destOrd="0" parTransId="{3601170D-A694-436F-A610-C866049F0A0E}" sibTransId="{FCB2F012-7E90-4759-A56E-7E5627EB9A1F}"/>
    <dgm:cxn modelId="{6F85782D-8211-4F29-B498-B99ACFA3C7AD}" type="presOf" srcId="{84F83DC3-0999-412F-8FDA-AB01ED5AC8E2}" destId="{80831280-35DE-4AE5-97B4-440FC9D1C59E}" srcOrd="0" destOrd="0" presId="urn:microsoft.com/office/officeart/2005/8/layout/StepDownProcess"/>
    <dgm:cxn modelId="{7ABF5F1E-C864-4812-B5F8-845813F3889F}" type="presOf" srcId="{B92E1728-EED0-4C4F-9A78-3CDF5F22D59F}" destId="{B93F183E-B8A3-4C45-B6D3-23C01C4F06D7}" srcOrd="0" destOrd="0" presId="urn:microsoft.com/office/officeart/2005/8/layout/StepDownProcess"/>
    <dgm:cxn modelId="{A24A3F9B-E848-47DD-A1DB-3BB1094FB7E9}" type="presOf" srcId="{753A30D7-B60B-4199-80FF-326A2923CC90}" destId="{AE0F901C-6421-481C-BC3F-55EA96A12A00}" srcOrd="0" destOrd="0" presId="urn:microsoft.com/office/officeart/2005/8/layout/StepDownProcess"/>
    <dgm:cxn modelId="{E03162B7-2C5B-4965-BA15-9557C39433D4}" type="presParOf" srcId="{80831280-35DE-4AE5-97B4-440FC9D1C59E}" destId="{64E0A837-1335-48A9-83BF-E45EE59907A7}" srcOrd="0" destOrd="0" presId="urn:microsoft.com/office/officeart/2005/8/layout/StepDownProcess"/>
    <dgm:cxn modelId="{D2F801C4-999E-49F6-A3E6-88506A3D6C0D}" type="presParOf" srcId="{64E0A837-1335-48A9-83BF-E45EE59907A7}" destId="{1ED39854-0089-4199-AC1C-ED76F661EA85}" srcOrd="0" destOrd="0" presId="urn:microsoft.com/office/officeart/2005/8/layout/StepDownProcess"/>
    <dgm:cxn modelId="{9BE5C45D-CAA7-4C7F-A5E7-943733BBB2D3}" type="presParOf" srcId="{64E0A837-1335-48A9-83BF-E45EE59907A7}" destId="{B93F183E-B8A3-4C45-B6D3-23C01C4F06D7}" srcOrd="1" destOrd="0" presId="urn:microsoft.com/office/officeart/2005/8/layout/StepDownProcess"/>
    <dgm:cxn modelId="{551D9701-474A-4081-8FD8-C01CAFA57E17}" type="presParOf" srcId="{64E0A837-1335-48A9-83BF-E45EE59907A7}" destId="{DF353699-6E16-4924-9C6C-EC487B6F1EAC}" srcOrd="2" destOrd="0" presId="urn:microsoft.com/office/officeart/2005/8/layout/StepDownProcess"/>
    <dgm:cxn modelId="{79BE22D3-DF6E-4E68-9251-DE2C2EB7A472}" type="presParOf" srcId="{80831280-35DE-4AE5-97B4-440FC9D1C59E}" destId="{D19C094D-AB7B-4548-BDC2-2614AE224B3E}" srcOrd="1" destOrd="0" presId="urn:microsoft.com/office/officeart/2005/8/layout/StepDownProcess"/>
    <dgm:cxn modelId="{2603A003-FBBE-429D-9186-A9C4E1B156C3}" type="presParOf" srcId="{80831280-35DE-4AE5-97B4-440FC9D1C59E}" destId="{EDFA8C1A-9496-4D5D-8A58-83272BAE1CCA}" srcOrd="2" destOrd="0" presId="urn:microsoft.com/office/officeart/2005/8/layout/StepDownProcess"/>
    <dgm:cxn modelId="{F6B97188-B1D1-4DFF-8913-5FFFA5851D73}" type="presParOf" srcId="{EDFA8C1A-9496-4D5D-8A58-83272BAE1CCA}" destId="{D29A2954-1F0A-49BC-BADE-0F0AC171975C}" srcOrd="0" destOrd="0" presId="urn:microsoft.com/office/officeart/2005/8/layout/StepDownProcess"/>
    <dgm:cxn modelId="{72D38844-6BAE-4584-A217-DCEBD62C3DA7}" type="presParOf" srcId="{EDFA8C1A-9496-4D5D-8A58-83272BAE1CCA}" destId="{DF450E8F-8A07-40C7-88DB-FF45AFD29201}" srcOrd="1" destOrd="0" presId="urn:microsoft.com/office/officeart/2005/8/layout/StepDownProcess"/>
    <dgm:cxn modelId="{A1F9206D-A1B1-4B18-8DF8-9433613AD183}" type="presParOf" srcId="{EDFA8C1A-9496-4D5D-8A58-83272BAE1CCA}" destId="{7DE5554E-700C-48F5-BCF2-4540D2EFB1E7}" srcOrd="2" destOrd="0" presId="urn:microsoft.com/office/officeart/2005/8/layout/StepDownProcess"/>
    <dgm:cxn modelId="{6C227FA6-ED82-4518-A277-68EB52CDA1B4}" type="presParOf" srcId="{80831280-35DE-4AE5-97B4-440FC9D1C59E}" destId="{BBD74173-E43E-418D-8DD2-6A2A0E9FD72A}" srcOrd="3" destOrd="0" presId="urn:microsoft.com/office/officeart/2005/8/layout/StepDownProcess"/>
    <dgm:cxn modelId="{F85D56C4-C7E9-49DA-90C0-7B050CABC4C4}" type="presParOf" srcId="{80831280-35DE-4AE5-97B4-440FC9D1C59E}" destId="{07FF1B57-D848-4F24-882C-BFFE702AF3F1}" srcOrd="4" destOrd="0" presId="urn:microsoft.com/office/officeart/2005/8/layout/StepDownProcess"/>
    <dgm:cxn modelId="{DD42F432-4D0E-4DBB-AF71-E32B402ACFCA}" type="presParOf" srcId="{07FF1B57-D848-4F24-882C-BFFE702AF3F1}" destId="{E2590F4F-00EF-473D-BA4B-637DCB66C78B}" srcOrd="0" destOrd="0" presId="urn:microsoft.com/office/officeart/2005/8/layout/StepDownProcess"/>
    <dgm:cxn modelId="{3390B1AE-BDA8-4F30-888D-D05A6183C237}" type="presParOf" srcId="{07FF1B57-D848-4F24-882C-BFFE702AF3F1}" destId="{AE0F901C-6421-481C-BC3F-55EA96A12A00}" srcOrd="1" destOrd="0" presId="urn:microsoft.com/office/officeart/2005/8/layout/StepDownProcess"/>
    <dgm:cxn modelId="{37015558-9A1F-4686-B77D-0583D13F053A}" type="presParOf" srcId="{07FF1B57-D848-4F24-882C-BFFE702AF3F1}" destId="{5174DDE9-B3F4-4AED-9121-DDD575BD4155}" srcOrd="2" destOrd="0" presId="urn:microsoft.com/office/officeart/2005/8/layout/StepDownProcess"/>
    <dgm:cxn modelId="{276456C0-53C4-46B0-96C7-473979D262D3}" type="presParOf" srcId="{80831280-35DE-4AE5-97B4-440FC9D1C59E}" destId="{2788AE04-2D54-4E9E-9E79-90626A4A0644}" srcOrd="5" destOrd="0" presId="urn:microsoft.com/office/officeart/2005/8/layout/StepDownProcess"/>
    <dgm:cxn modelId="{36483D25-DFFA-4A70-B999-524D7D92B91A}" type="presParOf" srcId="{80831280-35DE-4AE5-97B4-440FC9D1C59E}" destId="{2FC8FB6B-CBB9-4B89-809A-5411FCE36A5E}" srcOrd="6" destOrd="0" presId="urn:microsoft.com/office/officeart/2005/8/layout/StepDownProcess"/>
    <dgm:cxn modelId="{67057908-6E56-44E0-8329-CCD5AB5DC99A}" type="presParOf" srcId="{2FC8FB6B-CBB9-4B89-809A-5411FCE36A5E}" destId="{0E06FA70-28BE-4FD1-AE98-0239EFF290EA}" srcOrd="0" destOrd="0" presId="urn:microsoft.com/office/officeart/2005/8/layout/StepDownProcess"/>
    <dgm:cxn modelId="{4546B24C-11EC-4FCF-9380-C0398EA44071}" type="presParOf" srcId="{2FC8FB6B-CBB9-4B89-809A-5411FCE36A5E}" destId="{41C039CD-7411-48EE-BEC6-96B879CCB6C4}" srcOrd="1" destOrd="0" presId="urn:microsoft.com/office/officeart/2005/8/layout/StepDownProcess"/>
    <dgm:cxn modelId="{C48B204C-50ED-4EE0-AC21-AF51343C37DE}" type="presParOf" srcId="{2FC8FB6B-CBB9-4B89-809A-5411FCE36A5E}" destId="{B59BAE97-3A26-4E5A-8B43-122CCA3C211E}" srcOrd="2" destOrd="0" presId="urn:microsoft.com/office/officeart/2005/8/layout/StepDownProcess"/>
    <dgm:cxn modelId="{DB4F0F74-7D18-4BB3-8B4E-32B4B4C7523D}" type="presParOf" srcId="{80831280-35DE-4AE5-97B4-440FC9D1C59E}" destId="{99F28867-05B6-4123-B097-191A96E2767A}" srcOrd="7" destOrd="0" presId="urn:microsoft.com/office/officeart/2005/8/layout/StepDownProcess"/>
    <dgm:cxn modelId="{95635C85-CBBF-4FB0-A334-EAE5C804A995}" type="presParOf" srcId="{80831280-35DE-4AE5-97B4-440FC9D1C59E}" destId="{B58D6F40-75D3-4C31-9589-9583C2AEE315}" srcOrd="8" destOrd="0" presId="urn:microsoft.com/office/officeart/2005/8/layout/StepDownProcess"/>
    <dgm:cxn modelId="{751A95CA-4311-4D2B-B648-681283820160}" type="presParOf" srcId="{B58D6F40-75D3-4C31-9589-9583C2AEE315}" destId="{5E3B5FCB-E106-4BE2-8B39-95C3EF152114}" srcOrd="0" destOrd="0" presId="urn:microsoft.com/office/officeart/2005/8/layout/StepDownProcess"/>
    <dgm:cxn modelId="{81276698-32E2-4D04-B377-42DBD0535A32}" type="presParOf" srcId="{B58D6F40-75D3-4C31-9589-9583C2AEE315}" destId="{1657B3F6-BBC0-45EB-B881-6FAC99132AA9}" srcOrd="1" destOrd="0" presId="urn:microsoft.com/office/officeart/2005/8/layout/StepDownProcess"/>
    <dgm:cxn modelId="{74CE9229-2DA4-44AF-A1F1-6DA5A31A6B0B}" type="presParOf" srcId="{B58D6F40-75D3-4C31-9589-9583C2AEE315}" destId="{18FD861D-D779-44BD-A0DE-F237CB4BC946}" srcOrd="2" destOrd="0" presId="urn:microsoft.com/office/officeart/2005/8/layout/StepDownProcess"/>
    <dgm:cxn modelId="{3B9BF584-2C57-45F8-873C-F1CC244977BB}" type="presParOf" srcId="{80831280-35DE-4AE5-97B4-440FC9D1C59E}" destId="{F6215CA5-18B9-463A-807A-26E7FDEC2A55}" srcOrd="9" destOrd="0" presId="urn:microsoft.com/office/officeart/2005/8/layout/StepDownProcess"/>
    <dgm:cxn modelId="{ABC94B45-53CE-41E7-B3CD-E879B92B5887}" type="presParOf" srcId="{80831280-35DE-4AE5-97B4-440FC9D1C59E}" destId="{F1BF7700-34FF-46CC-A66B-C8C6CDB54E73}" srcOrd="10" destOrd="0" presId="urn:microsoft.com/office/officeart/2005/8/layout/StepDownProcess"/>
    <dgm:cxn modelId="{F03C3788-A3B9-40BD-B148-3853F2A1DF4C}" type="presParOf" srcId="{F1BF7700-34FF-46CC-A66B-C8C6CDB54E73}" destId="{6E44748D-2873-4316-A675-54512651A832}" srcOrd="0" destOrd="0" presId="urn:microsoft.com/office/officeart/2005/8/layout/StepDownProcess"/>
    <dgm:cxn modelId="{8261DB7A-99B5-4DA6-BCCC-9F92D6DB866A}" type="presParOf" srcId="{F1BF7700-34FF-46CC-A66B-C8C6CDB54E73}" destId="{08C1A48D-7EBA-4F08-8203-020A2900D8FF}" srcOrd="1" destOrd="0" presId="urn:microsoft.com/office/officeart/2005/8/layout/StepDownProcess"/>
    <dgm:cxn modelId="{E3CEA4AD-0CA4-4045-B82E-5426845CF582}" type="presParOf" srcId="{F1BF7700-34FF-46CC-A66B-C8C6CDB54E73}" destId="{D402139E-57E9-44CF-9585-38FC39AAD630}" srcOrd="2" destOrd="0" presId="urn:microsoft.com/office/officeart/2005/8/layout/StepDownProcess"/>
    <dgm:cxn modelId="{54A62B44-9893-4E02-8D93-FCF88E1690CC}" type="presParOf" srcId="{80831280-35DE-4AE5-97B4-440FC9D1C59E}" destId="{673F1878-73B4-423B-A58D-9C171B9A18E0}" srcOrd="11" destOrd="0" presId="urn:microsoft.com/office/officeart/2005/8/layout/StepDownProcess"/>
    <dgm:cxn modelId="{3D8F0478-177E-4C14-8049-78E3509CB69D}" type="presParOf" srcId="{80831280-35DE-4AE5-97B4-440FC9D1C59E}" destId="{739E086C-9B22-487C-9AD8-9189F34CB873}" srcOrd="12" destOrd="0" presId="urn:microsoft.com/office/officeart/2005/8/layout/StepDownProcess"/>
    <dgm:cxn modelId="{DB8988CB-C725-4BE0-87F9-5DB042A9A2BA}" type="presParOf" srcId="{739E086C-9B22-487C-9AD8-9189F34CB873}" destId="{3E6D9023-D1C6-4417-83DB-9F2C3D00928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39854-0089-4199-AC1C-ED76F661EA85}">
      <dsp:nvSpPr>
        <dsp:cNvPr id="0" name=""/>
        <dsp:cNvSpPr/>
      </dsp:nvSpPr>
      <dsp:spPr>
        <a:xfrm rot="5400000">
          <a:off x="1784521" y="574626"/>
          <a:ext cx="489148" cy="556878"/>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F183E-B8A3-4C45-B6D3-23C01C4F06D7}">
      <dsp:nvSpPr>
        <dsp:cNvPr id="0" name=""/>
        <dsp:cNvSpPr/>
      </dsp:nvSpPr>
      <dsp:spPr>
        <a:xfrm>
          <a:off x="1654926" y="32395"/>
          <a:ext cx="823438" cy="576380"/>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4530</a:t>
          </a:r>
          <a:endParaRPr lang="es-PE" sz="2200" kern="1200" dirty="0"/>
        </a:p>
      </dsp:txBody>
      <dsp:txXfrm>
        <a:off x="1683068" y="60537"/>
        <a:ext cx="767154" cy="520096"/>
      </dsp:txXfrm>
    </dsp:sp>
    <dsp:sp modelId="{DF353699-6E16-4924-9C6C-EC487B6F1EAC}">
      <dsp:nvSpPr>
        <dsp:cNvPr id="0" name=""/>
        <dsp:cNvSpPr/>
      </dsp:nvSpPr>
      <dsp:spPr>
        <a:xfrm>
          <a:off x="2478365" y="87366"/>
          <a:ext cx="598890" cy="465855"/>
        </a:xfrm>
        <a:prstGeom prst="rect">
          <a:avLst/>
        </a:prstGeom>
        <a:noFill/>
        <a:ln>
          <a:noFill/>
        </a:ln>
        <a:effectLst/>
      </dsp:spPr>
      <dsp:style>
        <a:lnRef idx="0">
          <a:scrgbClr r="0" g="0" b="0"/>
        </a:lnRef>
        <a:fillRef idx="0">
          <a:scrgbClr r="0" g="0" b="0"/>
        </a:fillRef>
        <a:effectRef idx="0">
          <a:scrgbClr r="0" g="0" b="0"/>
        </a:effectRef>
        <a:fontRef idx="minor"/>
      </dsp:style>
    </dsp:sp>
    <dsp:sp modelId="{D29A2954-1F0A-49BC-BADE-0F0AC171975C}">
      <dsp:nvSpPr>
        <dsp:cNvPr id="0" name=""/>
        <dsp:cNvSpPr/>
      </dsp:nvSpPr>
      <dsp:spPr>
        <a:xfrm rot="5400000">
          <a:off x="2467239" y="1222092"/>
          <a:ext cx="489148" cy="556878"/>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50E8F-8A07-40C7-88DB-FF45AFD29201}">
      <dsp:nvSpPr>
        <dsp:cNvPr id="0" name=""/>
        <dsp:cNvSpPr/>
      </dsp:nvSpPr>
      <dsp:spPr>
        <a:xfrm>
          <a:off x="2337644" y="679860"/>
          <a:ext cx="823438" cy="576380"/>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4194</a:t>
          </a:r>
          <a:endParaRPr lang="es-PE" sz="2200" kern="1200" dirty="0"/>
        </a:p>
      </dsp:txBody>
      <dsp:txXfrm>
        <a:off x="2365786" y="708002"/>
        <a:ext cx="767154" cy="520096"/>
      </dsp:txXfrm>
    </dsp:sp>
    <dsp:sp modelId="{7DE5554E-700C-48F5-BCF2-4540D2EFB1E7}">
      <dsp:nvSpPr>
        <dsp:cNvPr id="0" name=""/>
        <dsp:cNvSpPr/>
      </dsp:nvSpPr>
      <dsp:spPr>
        <a:xfrm>
          <a:off x="3161083" y="734831"/>
          <a:ext cx="598890" cy="465855"/>
        </a:xfrm>
        <a:prstGeom prst="rect">
          <a:avLst/>
        </a:prstGeom>
        <a:noFill/>
        <a:ln>
          <a:noFill/>
        </a:ln>
        <a:effectLst/>
      </dsp:spPr>
      <dsp:style>
        <a:lnRef idx="0">
          <a:scrgbClr r="0" g="0" b="0"/>
        </a:lnRef>
        <a:fillRef idx="0">
          <a:scrgbClr r="0" g="0" b="0"/>
        </a:fillRef>
        <a:effectRef idx="0">
          <a:scrgbClr r="0" g="0" b="0"/>
        </a:effectRef>
        <a:fontRef idx="minor"/>
      </dsp:style>
    </dsp:sp>
    <dsp:sp modelId="{E2590F4F-00EF-473D-BA4B-637DCB66C78B}">
      <dsp:nvSpPr>
        <dsp:cNvPr id="0" name=""/>
        <dsp:cNvSpPr/>
      </dsp:nvSpPr>
      <dsp:spPr>
        <a:xfrm rot="5400000">
          <a:off x="3149957" y="1869557"/>
          <a:ext cx="489148" cy="556878"/>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F901C-6421-481C-BC3F-55EA96A12A00}">
      <dsp:nvSpPr>
        <dsp:cNvPr id="0" name=""/>
        <dsp:cNvSpPr/>
      </dsp:nvSpPr>
      <dsp:spPr>
        <a:xfrm>
          <a:off x="3020362" y="1327326"/>
          <a:ext cx="823438" cy="576380"/>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3719</a:t>
          </a:r>
          <a:endParaRPr lang="es-PE" sz="2200" kern="1200" dirty="0"/>
        </a:p>
      </dsp:txBody>
      <dsp:txXfrm>
        <a:off x="3048504" y="1355468"/>
        <a:ext cx="767154" cy="520096"/>
      </dsp:txXfrm>
    </dsp:sp>
    <dsp:sp modelId="{5174DDE9-B3F4-4AED-9121-DDD575BD4155}">
      <dsp:nvSpPr>
        <dsp:cNvPr id="0" name=""/>
        <dsp:cNvSpPr/>
      </dsp:nvSpPr>
      <dsp:spPr>
        <a:xfrm>
          <a:off x="3843801" y="1382297"/>
          <a:ext cx="598890" cy="465855"/>
        </a:xfrm>
        <a:prstGeom prst="rect">
          <a:avLst/>
        </a:prstGeom>
        <a:noFill/>
        <a:ln>
          <a:noFill/>
        </a:ln>
        <a:effectLst/>
      </dsp:spPr>
      <dsp:style>
        <a:lnRef idx="0">
          <a:scrgbClr r="0" g="0" b="0"/>
        </a:lnRef>
        <a:fillRef idx="0">
          <a:scrgbClr r="0" g="0" b="0"/>
        </a:fillRef>
        <a:effectRef idx="0">
          <a:scrgbClr r="0" g="0" b="0"/>
        </a:effectRef>
        <a:fontRef idx="minor"/>
      </dsp:style>
    </dsp:sp>
    <dsp:sp modelId="{0E06FA70-28BE-4FD1-AE98-0239EFF290EA}">
      <dsp:nvSpPr>
        <dsp:cNvPr id="0" name=""/>
        <dsp:cNvSpPr/>
      </dsp:nvSpPr>
      <dsp:spPr>
        <a:xfrm rot="5400000">
          <a:off x="3832675" y="2517022"/>
          <a:ext cx="489148" cy="556878"/>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C039CD-7411-48EE-BEC6-96B879CCB6C4}">
      <dsp:nvSpPr>
        <dsp:cNvPr id="0" name=""/>
        <dsp:cNvSpPr/>
      </dsp:nvSpPr>
      <dsp:spPr>
        <a:xfrm>
          <a:off x="3703080" y="1974791"/>
          <a:ext cx="823438" cy="576380"/>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3256</a:t>
          </a:r>
          <a:endParaRPr lang="es-PE" sz="2200" kern="1200" dirty="0"/>
        </a:p>
      </dsp:txBody>
      <dsp:txXfrm>
        <a:off x="3731222" y="2002933"/>
        <a:ext cx="767154" cy="520096"/>
      </dsp:txXfrm>
    </dsp:sp>
    <dsp:sp modelId="{B59BAE97-3A26-4E5A-8B43-122CCA3C211E}">
      <dsp:nvSpPr>
        <dsp:cNvPr id="0" name=""/>
        <dsp:cNvSpPr/>
      </dsp:nvSpPr>
      <dsp:spPr>
        <a:xfrm>
          <a:off x="4526519" y="2029762"/>
          <a:ext cx="598890" cy="465855"/>
        </a:xfrm>
        <a:prstGeom prst="rect">
          <a:avLst/>
        </a:prstGeom>
        <a:noFill/>
        <a:ln>
          <a:noFill/>
        </a:ln>
        <a:effectLst/>
      </dsp:spPr>
      <dsp:style>
        <a:lnRef idx="0">
          <a:scrgbClr r="0" g="0" b="0"/>
        </a:lnRef>
        <a:fillRef idx="0">
          <a:scrgbClr r="0" g="0" b="0"/>
        </a:fillRef>
        <a:effectRef idx="0">
          <a:scrgbClr r="0" g="0" b="0"/>
        </a:effectRef>
        <a:fontRef idx="minor"/>
      </dsp:style>
    </dsp:sp>
    <dsp:sp modelId="{5E3B5FCB-E106-4BE2-8B39-95C3EF152114}">
      <dsp:nvSpPr>
        <dsp:cNvPr id="0" name=""/>
        <dsp:cNvSpPr/>
      </dsp:nvSpPr>
      <dsp:spPr>
        <a:xfrm rot="5400000">
          <a:off x="4515393" y="3164487"/>
          <a:ext cx="489148" cy="556878"/>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7B3F6-BBC0-45EB-B881-6FAC99132AA9}">
      <dsp:nvSpPr>
        <dsp:cNvPr id="0" name=""/>
        <dsp:cNvSpPr/>
      </dsp:nvSpPr>
      <dsp:spPr>
        <a:xfrm>
          <a:off x="4385798" y="2622256"/>
          <a:ext cx="823438" cy="576380"/>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2901</a:t>
          </a:r>
          <a:endParaRPr lang="es-PE" sz="2200" kern="1200" dirty="0"/>
        </a:p>
      </dsp:txBody>
      <dsp:txXfrm>
        <a:off x="4413940" y="2650398"/>
        <a:ext cx="767154" cy="520096"/>
      </dsp:txXfrm>
    </dsp:sp>
    <dsp:sp modelId="{18FD861D-D779-44BD-A0DE-F237CB4BC946}">
      <dsp:nvSpPr>
        <dsp:cNvPr id="0" name=""/>
        <dsp:cNvSpPr/>
      </dsp:nvSpPr>
      <dsp:spPr>
        <a:xfrm>
          <a:off x="5209237" y="2677227"/>
          <a:ext cx="598890" cy="465855"/>
        </a:xfrm>
        <a:prstGeom prst="rect">
          <a:avLst/>
        </a:prstGeom>
        <a:noFill/>
        <a:ln>
          <a:noFill/>
        </a:ln>
        <a:effectLst/>
      </dsp:spPr>
      <dsp:style>
        <a:lnRef idx="0">
          <a:scrgbClr r="0" g="0" b="0"/>
        </a:lnRef>
        <a:fillRef idx="0">
          <a:scrgbClr r="0" g="0" b="0"/>
        </a:fillRef>
        <a:effectRef idx="0">
          <a:scrgbClr r="0" g="0" b="0"/>
        </a:effectRef>
        <a:fontRef idx="minor"/>
      </dsp:style>
    </dsp:sp>
    <dsp:sp modelId="{6E44748D-2873-4316-A675-54512651A832}">
      <dsp:nvSpPr>
        <dsp:cNvPr id="0" name=""/>
        <dsp:cNvSpPr/>
      </dsp:nvSpPr>
      <dsp:spPr>
        <a:xfrm rot="5400000">
          <a:off x="5198111" y="3811953"/>
          <a:ext cx="489148" cy="556878"/>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1A48D-7EBA-4F08-8203-020A2900D8FF}">
      <dsp:nvSpPr>
        <dsp:cNvPr id="0" name=""/>
        <dsp:cNvSpPr/>
      </dsp:nvSpPr>
      <dsp:spPr>
        <a:xfrm>
          <a:off x="5068516" y="3269721"/>
          <a:ext cx="823438" cy="576380"/>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2506</a:t>
          </a:r>
          <a:endParaRPr lang="es-PE" sz="2200" kern="1200" dirty="0"/>
        </a:p>
      </dsp:txBody>
      <dsp:txXfrm>
        <a:off x="5096658" y="3297863"/>
        <a:ext cx="767154" cy="520096"/>
      </dsp:txXfrm>
    </dsp:sp>
    <dsp:sp modelId="{D402139E-57E9-44CF-9585-38FC39AAD630}">
      <dsp:nvSpPr>
        <dsp:cNvPr id="0" name=""/>
        <dsp:cNvSpPr/>
      </dsp:nvSpPr>
      <dsp:spPr>
        <a:xfrm>
          <a:off x="5891955" y="3324692"/>
          <a:ext cx="598890" cy="465855"/>
        </a:xfrm>
        <a:prstGeom prst="rect">
          <a:avLst/>
        </a:prstGeom>
        <a:noFill/>
        <a:ln>
          <a:noFill/>
        </a:ln>
        <a:effectLst/>
      </dsp:spPr>
      <dsp:style>
        <a:lnRef idx="0">
          <a:scrgbClr r="0" g="0" b="0"/>
        </a:lnRef>
        <a:fillRef idx="0">
          <a:scrgbClr r="0" g="0" b="0"/>
        </a:fillRef>
        <a:effectRef idx="0">
          <a:scrgbClr r="0" g="0" b="0"/>
        </a:effectRef>
        <a:fontRef idx="minor"/>
      </dsp:style>
    </dsp:sp>
    <dsp:sp modelId="{3E6D9023-D1C6-4417-83DB-9F2C3D009286}">
      <dsp:nvSpPr>
        <dsp:cNvPr id="0" name=""/>
        <dsp:cNvSpPr/>
      </dsp:nvSpPr>
      <dsp:spPr>
        <a:xfrm>
          <a:off x="5751234" y="3917187"/>
          <a:ext cx="823438" cy="576380"/>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PE" sz="2200" kern="1200" dirty="0" smtClean="0"/>
            <a:t>1969</a:t>
          </a:r>
          <a:endParaRPr lang="es-PE" sz="2200" kern="1200" dirty="0"/>
        </a:p>
      </dsp:txBody>
      <dsp:txXfrm>
        <a:off x="5779376" y="3945329"/>
        <a:ext cx="767154" cy="52009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7A95F-18E0-4A37-81B2-BD9B27CC3B18}" type="datetimeFigureOut">
              <a:rPr lang="es-PE" smtClean="0"/>
              <a:t>14/07/2015</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ACC87-0309-42F4-AF6D-DE1EAB035759}" type="slidenum">
              <a:rPr lang="es-PE" smtClean="0"/>
              <a:t>‹Nº›</a:t>
            </a:fld>
            <a:endParaRPr lang="es-PE"/>
          </a:p>
        </p:txBody>
      </p:sp>
    </p:spTree>
    <p:extLst>
      <p:ext uri="{BB962C8B-B14F-4D97-AF65-F5344CB8AC3E}">
        <p14:creationId xmlns:p14="http://schemas.microsoft.com/office/powerpoint/2010/main" val="14354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85644F52-7F10-47C6-B56F-0037FF80A75A}" type="slidenum">
              <a:rPr lang="es-PE" smtClean="0"/>
              <a:t>3</a:t>
            </a:fld>
            <a:endParaRPr lang="es-PE"/>
          </a:p>
        </p:txBody>
      </p:sp>
    </p:spTree>
    <p:extLst>
      <p:ext uri="{BB962C8B-B14F-4D97-AF65-F5344CB8AC3E}">
        <p14:creationId xmlns:p14="http://schemas.microsoft.com/office/powerpoint/2010/main" val="52820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Note </a:t>
            </a:r>
            <a:r>
              <a:rPr lang="es-PE" dirty="0" err="1" smtClean="0"/>
              <a:t>that</a:t>
            </a:r>
            <a:r>
              <a:rPr lang="es-PE" dirty="0" smtClean="0"/>
              <a:t> </a:t>
            </a:r>
            <a:r>
              <a:rPr lang="es-PE" dirty="0" err="1" smtClean="0"/>
              <a:t>this</a:t>
            </a:r>
            <a:r>
              <a:rPr lang="es-PE" dirty="0" smtClean="0"/>
              <a:t> </a:t>
            </a:r>
            <a:r>
              <a:rPr lang="es-PE" dirty="0" err="1" smtClean="0"/>
              <a:t>is</a:t>
            </a:r>
            <a:r>
              <a:rPr lang="es-PE" dirty="0" smtClean="0"/>
              <a:t> </a:t>
            </a:r>
            <a:r>
              <a:rPr lang="es-PE" dirty="0" err="1" smtClean="0"/>
              <a:t>not</a:t>
            </a:r>
            <a:r>
              <a:rPr lang="es-PE" dirty="0" smtClean="0"/>
              <a:t> “</a:t>
            </a:r>
            <a:r>
              <a:rPr lang="es-PE" dirty="0" err="1" smtClean="0"/>
              <a:t>virologic</a:t>
            </a:r>
            <a:r>
              <a:rPr lang="es-PE" dirty="0" smtClean="0"/>
              <a:t> </a:t>
            </a:r>
            <a:r>
              <a:rPr lang="es-PE" dirty="0" err="1" smtClean="0"/>
              <a:t>failure</a:t>
            </a:r>
            <a:r>
              <a:rPr lang="es-PE" dirty="0" smtClean="0"/>
              <a:t>”. </a:t>
            </a:r>
            <a:r>
              <a:rPr lang="es-PE" dirty="0" err="1" smtClean="0"/>
              <a:t>This</a:t>
            </a:r>
            <a:r>
              <a:rPr lang="es-PE" dirty="0" smtClean="0"/>
              <a:t> </a:t>
            </a:r>
            <a:r>
              <a:rPr lang="es-PE" dirty="0" err="1" smtClean="0"/>
              <a:t>is</a:t>
            </a:r>
            <a:r>
              <a:rPr lang="es-PE" dirty="0" smtClean="0"/>
              <a:t> the first </a:t>
            </a:r>
            <a:r>
              <a:rPr lang="es-PE" dirty="0" err="1" smtClean="0"/>
              <a:t>interruption</a:t>
            </a:r>
            <a:r>
              <a:rPr lang="es-PE" baseline="0" dirty="0" smtClean="0"/>
              <a:t> of viral suppression in </a:t>
            </a:r>
            <a:r>
              <a:rPr lang="es-PE" baseline="0" dirty="0" err="1" smtClean="0"/>
              <a:t>patients</a:t>
            </a:r>
            <a:r>
              <a:rPr lang="es-PE" baseline="0" dirty="0" smtClean="0"/>
              <a:t> under treatment, </a:t>
            </a:r>
            <a:r>
              <a:rPr lang="es-PE" baseline="0" dirty="0" err="1" smtClean="0"/>
              <a:t>considering</a:t>
            </a:r>
            <a:r>
              <a:rPr lang="es-PE" baseline="0" dirty="0" smtClean="0"/>
              <a:t> as a </a:t>
            </a:r>
            <a:r>
              <a:rPr lang="es-PE" baseline="0" dirty="0" err="1" smtClean="0"/>
              <a:t>threshold</a:t>
            </a:r>
            <a:r>
              <a:rPr lang="es-PE" baseline="0" dirty="0" smtClean="0"/>
              <a:t> 400 copies.</a:t>
            </a:r>
            <a:endParaRPr lang="es-PE" dirty="0"/>
          </a:p>
        </p:txBody>
      </p:sp>
      <p:sp>
        <p:nvSpPr>
          <p:cNvPr id="4" name="3 Marcador de número de diapositiva"/>
          <p:cNvSpPr>
            <a:spLocks noGrp="1"/>
          </p:cNvSpPr>
          <p:nvPr>
            <p:ph type="sldNum" sz="quarter" idx="10"/>
          </p:nvPr>
        </p:nvSpPr>
        <p:spPr/>
        <p:txBody>
          <a:bodyPr/>
          <a:lstStyle/>
          <a:p>
            <a:fld id="{4B7ACC87-0309-42F4-AF6D-DE1EAB035759}" type="slidenum">
              <a:rPr lang="es-PE" smtClean="0"/>
              <a:t>7</a:t>
            </a:fld>
            <a:endParaRPr lang="es-PE"/>
          </a:p>
        </p:txBody>
      </p:sp>
    </p:spTree>
    <p:extLst>
      <p:ext uri="{BB962C8B-B14F-4D97-AF65-F5344CB8AC3E}">
        <p14:creationId xmlns:p14="http://schemas.microsoft.com/office/powerpoint/2010/main" val="287058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r>
              <a:rPr lang="es-PE" sz="1200" kern="1200" dirty="0" smtClean="0">
                <a:solidFill>
                  <a:schemeClr val="tx1"/>
                </a:solidFill>
                <a:effectLst/>
                <a:latin typeface="+mn-lt"/>
                <a:ea typeface="+mn-ea"/>
                <a:cs typeface="+mn-cs"/>
              </a:rPr>
              <a:t>El Netlab es un sistema modular integrado que usa el sistema operativo de Windows, una administración de tipo MS SQL 2000 y aplicaciones que usan la plataforma ASP.NET. Tiene tres componentes principales: (1) un componente de registro para ingreso de datos de muestras biológicas y resultados de las pruebas de laboratorio; (2) un componente de reporte para comunicar los resultados de laboratorio a diferentes usuarios; y (3) un componente educacional</a:t>
            </a:r>
          </a:p>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mn-lt"/>
                <a:ea typeface="+mn-ea"/>
                <a:cs typeface="+mn-cs"/>
              </a:rPr>
              <a:t>El Instituto Nacional de Salud ha adquirido un certificado digital para el servidor de datos del Sistema NETLAB. El certificado digital asegura que la información que visualizan los usuarios en sus computadoras, procede del servidor de datos del Sistema NETLAB y que no puede ser vista ni consultada por otras personas. Esta garantía de que los resultados no han sido modificados desde su emisión desde el servidor de datos de NETLAB hasta su consulta por parte del usuario, la otorga la empresa certificadora </a:t>
            </a:r>
            <a:r>
              <a:rPr lang="es-PE" sz="1200" kern="1200" dirty="0" err="1" smtClean="0">
                <a:solidFill>
                  <a:schemeClr val="tx1"/>
                </a:solidFill>
                <a:effectLst/>
                <a:latin typeface="+mn-lt"/>
                <a:ea typeface="+mn-ea"/>
                <a:cs typeface="+mn-cs"/>
              </a:rPr>
              <a:t>Signature</a:t>
            </a:r>
            <a:r>
              <a:rPr lang="es-PE" sz="1200" kern="1200" dirty="0" smtClean="0">
                <a:solidFill>
                  <a:schemeClr val="tx1"/>
                </a:solidFill>
                <a:effectLst/>
                <a:latin typeface="+mn-lt"/>
                <a:ea typeface="+mn-ea"/>
                <a:cs typeface="+mn-cs"/>
              </a:rPr>
              <a:t> Trust (DST). Por tanto, la base de datos del NETLAB tiene control de calidad para los datos necesarios para el estudio.</a:t>
            </a:r>
          </a:p>
          <a:p>
            <a:endParaRPr lang="es-PE" dirty="0"/>
          </a:p>
        </p:txBody>
      </p:sp>
      <p:sp>
        <p:nvSpPr>
          <p:cNvPr id="4" name="3 Marcador de número de diapositiva"/>
          <p:cNvSpPr>
            <a:spLocks noGrp="1"/>
          </p:cNvSpPr>
          <p:nvPr>
            <p:ph type="sldNum" sz="quarter" idx="10"/>
          </p:nvPr>
        </p:nvSpPr>
        <p:spPr/>
        <p:txBody>
          <a:bodyPr/>
          <a:lstStyle/>
          <a:p>
            <a:fld id="{85644F52-7F10-47C6-B56F-0037FF80A75A}" type="slidenum">
              <a:rPr lang="es-PE" smtClean="0"/>
              <a:t>8</a:t>
            </a:fld>
            <a:endParaRPr lang="es-PE"/>
          </a:p>
        </p:txBody>
      </p:sp>
    </p:spTree>
    <p:extLst>
      <p:ext uri="{BB962C8B-B14F-4D97-AF65-F5344CB8AC3E}">
        <p14:creationId xmlns:p14="http://schemas.microsoft.com/office/powerpoint/2010/main" val="62268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Survival</a:t>
            </a:r>
            <a:r>
              <a:rPr lang="es-PE" baseline="0" dirty="0" smtClean="0"/>
              <a:t> time </a:t>
            </a:r>
            <a:r>
              <a:rPr lang="es-PE" baseline="0" dirty="0" err="1" smtClean="0"/>
              <a:t>was</a:t>
            </a:r>
            <a:r>
              <a:rPr lang="es-PE" baseline="0" dirty="0" smtClean="0"/>
              <a:t> </a:t>
            </a:r>
            <a:r>
              <a:rPr lang="es-PE" baseline="0" dirty="0" err="1" smtClean="0"/>
              <a:t>measured</a:t>
            </a:r>
            <a:r>
              <a:rPr lang="es-PE" baseline="0" dirty="0" smtClean="0"/>
              <a:t> </a:t>
            </a:r>
            <a:r>
              <a:rPr lang="es-PE" baseline="0" dirty="0" err="1" smtClean="0"/>
              <a:t>between</a:t>
            </a:r>
            <a:r>
              <a:rPr lang="es-PE" baseline="0" dirty="0" smtClean="0"/>
              <a:t> the first control with </a:t>
            </a:r>
            <a:r>
              <a:rPr lang="es-PE" baseline="0" dirty="0" err="1" smtClean="0"/>
              <a:t>undetectable</a:t>
            </a:r>
            <a:r>
              <a:rPr lang="es-PE" baseline="0" dirty="0" smtClean="0"/>
              <a:t> viral load </a:t>
            </a:r>
            <a:r>
              <a:rPr lang="es-PE" baseline="0" dirty="0" err="1" smtClean="0"/>
              <a:t>until</a:t>
            </a:r>
            <a:r>
              <a:rPr lang="es-PE" baseline="0" dirty="0" smtClean="0"/>
              <a:t> the </a:t>
            </a:r>
            <a:r>
              <a:rPr lang="es-PE" baseline="0" dirty="0" err="1" smtClean="0"/>
              <a:t>presence</a:t>
            </a:r>
            <a:r>
              <a:rPr lang="es-PE" baseline="0" dirty="0" smtClean="0"/>
              <a:t> of the first </a:t>
            </a:r>
            <a:r>
              <a:rPr lang="es-PE" baseline="0" dirty="0" err="1" smtClean="0"/>
              <a:t>interruption</a:t>
            </a:r>
            <a:r>
              <a:rPr lang="es-PE" baseline="0" dirty="0" smtClean="0"/>
              <a:t> of viral suppression. Persons </a:t>
            </a:r>
            <a:r>
              <a:rPr lang="es-PE" baseline="0" dirty="0" err="1" smtClean="0"/>
              <a:t>lost</a:t>
            </a:r>
            <a:r>
              <a:rPr lang="es-PE" baseline="0" dirty="0" smtClean="0"/>
              <a:t> to </a:t>
            </a:r>
            <a:r>
              <a:rPr lang="es-PE" baseline="0" dirty="0" err="1" smtClean="0"/>
              <a:t>follow</a:t>
            </a:r>
            <a:r>
              <a:rPr lang="es-PE" baseline="0" dirty="0" smtClean="0"/>
              <a:t> up and </a:t>
            </a:r>
            <a:r>
              <a:rPr lang="es-PE" baseline="0" dirty="0" err="1" smtClean="0"/>
              <a:t>those</a:t>
            </a:r>
            <a:r>
              <a:rPr lang="es-PE" baseline="0" dirty="0" smtClean="0"/>
              <a:t> without </a:t>
            </a:r>
            <a:r>
              <a:rPr lang="es-PE" baseline="0" dirty="0" err="1" smtClean="0"/>
              <a:t>interruption</a:t>
            </a:r>
            <a:r>
              <a:rPr lang="es-PE" baseline="0" dirty="0" smtClean="0"/>
              <a:t> of viral suppression </a:t>
            </a:r>
            <a:r>
              <a:rPr lang="es-PE" baseline="0" dirty="0" err="1" smtClean="0"/>
              <a:t>were</a:t>
            </a:r>
            <a:r>
              <a:rPr lang="es-PE" baseline="0" dirty="0" smtClean="0"/>
              <a:t> </a:t>
            </a:r>
            <a:r>
              <a:rPr lang="es-PE" baseline="0" dirty="0" err="1" smtClean="0"/>
              <a:t>censored</a:t>
            </a:r>
            <a:r>
              <a:rPr lang="es-PE" baseline="0" dirty="0" smtClean="0"/>
              <a:t>. </a:t>
            </a:r>
            <a:r>
              <a:rPr lang="es-PE" baseline="0" dirty="0" err="1" smtClean="0"/>
              <a:t>Cumulative</a:t>
            </a:r>
            <a:r>
              <a:rPr lang="es-PE" baseline="0" dirty="0" smtClean="0"/>
              <a:t> survival </a:t>
            </a:r>
            <a:r>
              <a:rPr lang="es-PE" baseline="0" dirty="0" err="1" smtClean="0"/>
              <a:t>rate</a:t>
            </a:r>
            <a:r>
              <a:rPr lang="es-PE" baseline="0" dirty="0" smtClean="0"/>
              <a:t> </a:t>
            </a:r>
            <a:r>
              <a:rPr lang="es-PE" baseline="0" dirty="0" err="1" smtClean="0"/>
              <a:t>was</a:t>
            </a:r>
            <a:r>
              <a:rPr lang="es-PE" baseline="0" dirty="0" smtClean="0"/>
              <a:t> </a:t>
            </a:r>
            <a:r>
              <a:rPr lang="es-PE" baseline="0" dirty="0" err="1" smtClean="0"/>
              <a:t>analyzed</a:t>
            </a:r>
            <a:r>
              <a:rPr lang="es-PE" baseline="0" dirty="0" smtClean="0"/>
              <a:t>.</a:t>
            </a:r>
            <a:r>
              <a:rPr lang="en-US" dirty="0" smtClean="0"/>
              <a:t> This value indicates the probability that a patient "survive with viral suppression" after a certain period of time (until the end of the interval).</a:t>
            </a:r>
            <a:endParaRPr lang="es-PE" dirty="0"/>
          </a:p>
        </p:txBody>
      </p:sp>
      <p:sp>
        <p:nvSpPr>
          <p:cNvPr id="4" name="3 Marcador de número de diapositiva"/>
          <p:cNvSpPr>
            <a:spLocks noGrp="1"/>
          </p:cNvSpPr>
          <p:nvPr>
            <p:ph type="sldNum" sz="quarter" idx="10"/>
          </p:nvPr>
        </p:nvSpPr>
        <p:spPr/>
        <p:txBody>
          <a:bodyPr/>
          <a:lstStyle/>
          <a:p>
            <a:fld id="{4B7ACC87-0309-42F4-AF6D-DE1EAB035759}" type="slidenum">
              <a:rPr lang="es-PE" smtClean="0"/>
              <a:t>9</a:t>
            </a:fld>
            <a:endParaRPr lang="es-PE"/>
          </a:p>
        </p:txBody>
      </p:sp>
    </p:spTree>
    <p:extLst>
      <p:ext uri="{BB962C8B-B14F-4D97-AF65-F5344CB8AC3E}">
        <p14:creationId xmlns:p14="http://schemas.microsoft.com/office/powerpoint/2010/main" val="252088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err="1" smtClean="0"/>
              <a:t>During</a:t>
            </a:r>
            <a:r>
              <a:rPr lang="es-PE" dirty="0" smtClean="0"/>
              <a:t> the </a:t>
            </a:r>
            <a:r>
              <a:rPr lang="es-PE" dirty="0" err="1" smtClean="0"/>
              <a:t>study</a:t>
            </a:r>
            <a:r>
              <a:rPr lang="es-PE" baseline="0" dirty="0" smtClean="0"/>
              <a:t> </a:t>
            </a:r>
            <a:r>
              <a:rPr lang="es-PE" baseline="0" dirty="0" err="1" smtClean="0"/>
              <a:t>period</a:t>
            </a:r>
            <a:r>
              <a:rPr lang="es-PE" baseline="0" dirty="0" smtClean="0"/>
              <a:t> a total of 6289 PLWHA </a:t>
            </a:r>
            <a:r>
              <a:rPr lang="es-PE" baseline="0" dirty="0" err="1" smtClean="0"/>
              <a:t>had</a:t>
            </a:r>
            <a:r>
              <a:rPr lang="es-PE" baseline="0" dirty="0" smtClean="0"/>
              <a:t> </a:t>
            </a:r>
            <a:r>
              <a:rPr lang="es-PE" baseline="0" dirty="0" err="1" smtClean="0"/>
              <a:t>access</a:t>
            </a:r>
            <a:r>
              <a:rPr lang="es-PE" baseline="0" dirty="0" smtClean="0"/>
              <a:t> to health care </a:t>
            </a:r>
            <a:r>
              <a:rPr lang="es-PE" baseline="0" dirty="0" err="1" smtClean="0"/>
              <a:t>settings</a:t>
            </a:r>
            <a:r>
              <a:rPr lang="es-PE" baseline="0" dirty="0" smtClean="0"/>
              <a:t> </a:t>
            </a:r>
            <a:r>
              <a:rPr lang="es-PE" baseline="0" dirty="0" err="1" smtClean="0"/>
              <a:t>for</a:t>
            </a:r>
            <a:r>
              <a:rPr lang="es-PE" baseline="0" dirty="0" smtClean="0"/>
              <a:t> pre HAART evaluation. </a:t>
            </a:r>
            <a:r>
              <a:rPr lang="es-PE" baseline="0" dirty="0" err="1" smtClean="0"/>
              <a:t>Only</a:t>
            </a:r>
            <a:r>
              <a:rPr lang="es-PE" baseline="0" dirty="0" smtClean="0"/>
              <a:t> 5142 linked to care and </a:t>
            </a:r>
            <a:r>
              <a:rPr lang="es-PE" baseline="0" dirty="0" err="1" smtClean="0"/>
              <a:t>received</a:t>
            </a:r>
            <a:r>
              <a:rPr lang="es-PE" baseline="0" dirty="0" smtClean="0"/>
              <a:t> HAART. Of </a:t>
            </a:r>
            <a:r>
              <a:rPr lang="es-PE" baseline="0" dirty="0" err="1" smtClean="0"/>
              <a:t>these</a:t>
            </a:r>
            <a:r>
              <a:rPr lang="es-PE" baseline="0" dirty="0" smtClean="0"/>
              <a:t> </a:t>
            </a:r>
            <a:r>
              <a:rPr lang="es-PE" baseline="0" dirty="0" err="1" smtClean="0"/>
              <a:t>patients</a:t>
            </a:r>
            <a:r>
              <a:rPr lang="es-PE" baseline="0" dirty="0" smtClean="0"/>
              <a:t>, a total of 4530 achieved viral suppression </a:t>
            </a:r>
            <a:r>
              <a:rPr lang="es-PE" baseline="0" dirty="0" err="1" smtClean="0"/>
              <a:t>for</a:t>
            </a:r>
            <a:r>
              <a:rPr lang="es-PE" baseline="0" dirty="0" smtClean="0"/>
              <a:t> variable time, and are </a:t>
            </a:r>
            <a:r>
              <a:rPr lang="es-PE" baseline="0" dirty="0" err="1" smtClean="0"/>
              <a:t>called</a:t>
            </a:r>
            <a:r>
              <a:rPr lang="es-PE" baseline="0" dirty="0" smtClean="0"/>
              <a:t> RESPONDERS. 612 </a:t>
            </a:r>
            <a:r>
              <a:rPr lang="es-PE" baseline="0" dirty="0" err="1" smtClean="0"/>
              <a:t>patients</a:t>
            </a:r>
            <a:r>
              <a:rPr lang="es-PE" baseline="0" dirty="0" smtClean="0"/>
              <a:t> </a:t>
            </a:r>
            <a:r>
              <a:rPr lang="es-PE" baseline="0" dirty="0" err="1" smtClean="0"/>
              <a:t>never</a:t>
            </a:r>
            <a:r>
              <a:rPr lang="es-PE" baseline="0" dirty="0" smtClean="0"/>
              <a:t> achieved viral suppression and are NON-RESPONDERS.</a:t>
            </a:r>
            <a:endParaRPr lang="es-PE" dirty="0"/>
          </a:p>
        </p:txBody>
      </p:sp>
      <p:sp>
        <p:nvSpPr>
          <p:cNvPr id="4" name="3 Marcador de número de diapositiva"/>
          <p:cNvSpPr>
            <a:spLocks noGrp="1"/>
          </p:cNvSpPr>
          <p:nvPr>
            <p:ph type="sldNum" sz="quarter" idx="10"/>
          </p:nvPr>
        </p:nvSpPr>
        <p:spPr/>
        <p:txBody>
          <a:bodyPr/>
          <a:lstStyle/>
          <a:p>
            <a:fld id="{4B7ACC87-0309-42F4-AF6D-DE1EAB035759}" type="slidenum">
              <a:rPr lang="es-PE" smtClean="0"/>
              <a:t>10</a:t>
            </a:fld>
            <a:endParaRPr lang="es-PE"/>
          </a:p>
        </p:txBody>
      </p:sp>
    </p:spTree>
    <p:extLst>
      <p:ext uri="{BB962C8B-B14F-4D97-AF65-F5344CB8AC3E}">
        <p14:creationId xmlns:p14="http://schemas.microsoft.com/office/powerpoint/2010/main" val="166349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This value indicates the probability that a patient "survive with viral suppression" after a certain period of time (until the end of the interval).</a:t>
            </a:r>
          </a:p>
          <a:p>
            <a:r>
              <a:rPr lang="es-PE" sz="1200" b="0" i="0" u="none" strike="noStrike" kern="1200" baseline="0" dirty="0" smtClean="0">
                <a:solidFill>
                  <a:schemeClr val="tx1"/>
                </a:solidFill>
                <a:latin typeface="+mn-lt"/>
                <a:ea typeface="+mn-ea"/>
                <a:cs typeface="+mn-cs"/>
              </a:rPr>
              <a:t>Este valor indica la probabilidad que un paciente “sobreviva con supresión viral” transcurrido un cierto período de tiempo (hasta el final del intervalo).</a:t>
            </a:r>
            <a:endParaRPr lang="es-PE" dirty="0"/>
          </a:p>
        </p:txBody>
      </p:sp>
      <p:sp>
        <p:nvSpPr>
          <p:cNvPr id="4" name="3 Marcador de número de diapositiva"/>
          <p:cNvSpPr>
            <a:spLocks noGrp="1"/>
          </p:cNvSpPr>
          <p:nvPr>
            <p:ph type="sldNum" sz="quarter" idx="10"/>
          </p:nvPr>
        </p:nvSpPr>
        <p:spPr/>
        <p:txBody>
          <a:bodyPr/>
          <a:lstStyle/>
          <a:p>
            <a:fld id="{4B7ACC87-0309-42F4-AF6D-DE1EAB035759}" type="slidenum">
              <a:rPr lang="es-PE" smtClean="0"/>
              <a:t>11</a:t>
            </a:fld>
            <a:endParaRPr lang="es-PE"/>
          </a:p>
        </p:txBody>
      </p:sp>
    </p:spTree>
    <p:extLst>
      <p:ext uri="{BB962C8B-B14F-4D97-AF65-F5344CB8AC3E}">
        <p14:creationId xmlns:p14="http://schemas.microsoft.com/office/powerpoint/2010/main" val="361570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In </a:t>
            </a:r>
            <a:r>
              <a:rPr lang="es-PE" dirty="0" err="1" smtClean="0"/>
              <a:t>each</a:t>
            </a:r>
            <a:r>
              <a:rPr lang="es-PE" dirty="0" smtClean="0"/>
              <a:t> </a:t>
            </a:r>
            <a:r>
              <a:rPr lang="es-PE" dirty="0" err="1" smtClean="0"/>
              <a:t>period</a:t>
            </a:r>
            <a:r>
              <a:rPr lang="es-PE" baseline="0" dirty="0" smtClean="0"/>
              <a:t> (</a:t>
            </a:r>
            <a:r>
              <a:rPr lang="es-PE" baseline="0" dirty="0" err="1" smtClean="0"/>
              <a:t>one</a:t>
            </a:r>
            <a:r>
              <a:rPr lang="es-PE" baseline="0" dirty="0" smtClean="0"/>
              <a:t> </a:t>
            </a:r>
            <a:r>
              <a:rPr lang="es-PE" baseline="0" dirty="0" err="1" smtClean="0"/>
              <a:t>year</a:t>
            </a:r>
            <a:r>
              <a:rPr lang="es-PE" baseline="0" dirty="0" smtClean="0"/>
              <a:t> </a:t>
            </a:r>
            <a:r>
              <a:rPr lang="es-PE" baseline="0" dirty="0" err="1" smtClean="0"/>
              <a:t>interval</a:t>
            </a:r>
            <a:r>
              <a:rPr lang="es-PE" baseline="0" dirty="0" smtClean="0"/>
              <a:t>) </a:t>
            </a:r>
            <a:r>
              <a:rPr lang="es-PE" baseline="0" dirty="0" err="1" smtClean="0"/>
              <a:t>patients</a:t>
            </a:r>
            <a:r>
              <a:rPr lang="es-PE" baseline="0" dirty="0" smtClean="0"/>
              <a:t> with </a:t>
            </a:r>
            <a:r>
              <a:rPr lang="es-PE" baseline="0" dirty="0" err="1" smtClean="0"/>
              <a:t>interruption</a:t>
            </a:r>
            <a:r>
              <a:rPr lang="es-PE" baseline="0" dirty="0" smtClean="0"/>
              <a:t> of viral suppression and </a:t>
            </a:r>
            <a:r>
              <a:rPr lang="es-PE" baseline="0" dirty="0" err="1" smtClean="0"/>
              <a:t>those</a:t>
            </a:r>
            <a:r>
              <a:rPr lang="es-PE" baseline="0" dirty="0" smtClean="0"/>
              <a:t> </a:t>
            </a:r>
            <a:r>
              <a:rPr lang="es-PE" baseline="0" dirty="0" err="1" smtClean="0"/>
              <a:t>lost</a:t>
            </a:r>
            <a:r>
              <a:rPr lang="es-PE" baseline="0" dirty="0" smtClean="0"/>
              <a:t> to </a:t>
            </a:r>
            <a:r>
              <a:rPr lang="es-PE" baseline="0" dirty="0" err="1" smtClean="0"/>
              <a:t>follow</a:t>
            </a:r>
            <a:r>
              <a:rPr lang="es-PE" baseline="0" dirty="0" smtClean="0"/>
              <a:t> up </a:t>
            </a:r>
            <a:r>
              <a:rPr lang="es-PE" baseline="0" dirty="0" err="1" smtClean="0"/>
              <a:t>were</a:t>
            </a:r>
            <a:r>
              <a:rPr lang="es-PE" baseline="0" dirty="0" smtClean="0"/>
              <a:t> </a:t>
            </a:r>
            <a:r>
              <a:rPr lang="es-PE" baseline="0" dirty="0" err="1" smtClean="0"/>
              <a:t>eliminated</a:t>
            </a:r>
            <a:r>
              <a:rPr lang="es-PE" baseline="0" dirty="0" smtClean="0"/>
              <a:t>.</a:t>
            </a:r>
            <a:endParaRPr lang="es-PE" dirty="0"/>
          </a:p>
        </p:txBody>
      </p:sp>
      <p:sp>
        <p:nvSpPr>
          <p:cNvPr id="4" name="3 Marcador de número de diapositiva"/>
          <p:cNvSpPr>
            <a:spLocks noGrp="1"/>
          </p:cNvSpPr>
          <p:nvPr>
            <p:ph type="sldNum" sz="quarter" idx="10"/>
          </p:nvPr>
        </p:nvSpPr>
        <p:spPr/>
        <p:txBody>
          <a:bodyPr/>
          <a:lstStyle/>
          <a:p>
            <a:fld id="{4B7ACC87-0309-42F4-AF6D-DE1EAB035759}" type="slidenum">
              <a:rPr lang="es-PE" smtClean="0"/>
              <a:t>12</a:t>
            </a:fld>
            <a:endParaRPr lang="es-PE"/>
          </a:p>
        </p:txBody>
      </p:sp>
    </p:spTree>
    <p:extLst>
      <p:ext uri="{BB962C8B-B14F-4D97-AF65-F5344CB8AC3E}">
        <p14:creationId xmlns:p14="http://schemas.microsoft.com/office/powerpoint/2010/main" val="406519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adjusted Cox models, there is lower risk for interruption of viral suppression in patients with the following characteristics: men, ratio CD4maximun/baseline &gt; 1, CD4nadir between 200- 350 or &gt;350 and patients linked to public or private health care facilities. </a:t>
            </a:r>
          </a:p>
          <a:p>
            <a:r>
              <a:rPr lang="en-US" sz="1200" b="0" i="0" u="none" strike="noStrike" kern="1200" baseline="0" dirty="0" smtClean="0">
                <a:solidFill>
                  <a:schemeClr val="tx1"/>
                </a:solidFill>
                <a:latin typeface="+mn-lt"/>
                <a:ea typeface="+mn-ea"/>
                <a:cs typeface="+mn-cs"/>
              </a:rPr>
              <a:t>In addition, there is higher risk in younger patients between 18-29 or 30-39 years old at the beginning of treatment. </a:t>
            </a:r>
            <a:endParaRPr lang="es-PE" dirty="0"/>
          </a:p>
        </p:txBody>
      </p:sp>
      <p:sp>
        <p:nvSpPr>
          <p:cNvPr id="4" name="3 Marcador de número de diapositiva"/>
          <p:cNvSpPr>
            <a:spLocks noGrp="1"/>
          </p:cNvSpPr>
          <p:nvPr>
            <p:ph type="sldNum" sz="quarter" idx="10"/>
          </p:nvPr>
        </p:nvSpPr>
        <p:spPr/>
        <p:txBody>
          <a:bodyPr/>
          <a:lstStyle/>
          <a:p>
            <a:fld id="{4B7ACC87-0309-42F4-AF6D-DE1EAB035759}" type="slidenum">
              <a:rPr lang="es-PE" smtClean="0"/>
              <a:t>15</a:t>
            </a:fld>
            <a:endParaRPr lang="es-PE"/>
          </a:p>
        </p:txBody>
      </p:sp>
    </p:spTree>
    <p:extLst>
      <p:ext uri="{BB962C8B-B14F-4D97-AF65-F5344CB8AC3E}">
        <p14:creationId xmlns:p14="http://schemas.microsoft.com/office/powerpoint/2010/main" val="3643665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smtClean="0">
                <a:latin typeface="Times New Roman" panose="02020603050405020304" pitchFamily="18" charset="0"/>
                <a:ea typeface="Calibri" panose="020F0502020204030204" pitchFamily="34" charset="0"/>
              </a:rPr>
              <a:t>(pacientes recluidos en cárceles vs enrolados en instituciones privadas; pacientes atendidos en la Costa vs atendidos en la Sierra).</a:t>
            </a:r>
          </a:p>
          <a:p>
            <a:endParaRPr lang="es-PE" dirty="0"/>
          </a:p>
        </p:txBody>
      </p:sp>
      <p:sp>
        <p:nvSpPr>
          <p:cNvPr id="4" name="3 Marcador de número de diapositiva"/>
          <p:cNvSpPr>
            <a:spLocks noGrp="1"/>
          </p:cNvSpPr>
          <p:nvPr>
            <p:ph type="sldNum" sz="quarter" idx="10"/>
          </p:nvPr>
        </p:nvSpPr>
        <p:spPr/>
        <p:txBody>
          <a:bodyPr/>
          <a:lstStyle/>
          <a:p>
            <a:fld id="{4B7ACC87-0309-42F4-AF6D-DE1EAB035759}" type="slidenum">
              <a:rPr lang="es-PE" smtClean="0"/>
              <a:t>16</a:t>
            </a:fld>
            <a:endParaRPr lang="es-PE"/>
          </a:p>
        </p:txBody>
      </p:sp>
    </p:spTree>
    <p:extLst>
      <p:ext uri="{BB962C8B-B14F-4D97-AF65-F5344CB8AC3E}">
        <p14:creationId xmlns:p14="http://schemas.microsoft.com/office/powerpoint/2010/main" val="2131101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4752"/>
            <a:ext cx="9180512" cy="6885384"/>
          </a:xfrm>
          <a:prstGeom prst="rect">
            <a:avLst/>
          </a:prstGeom>
        </p:spPr>
      </p:pic>
      <p:sp>
        <p:nvSpPr>
          <p:cNvPr id="4" name="Rectangle 3"/>
          <p:cNvSpPr/>
          <p:nvPr userDrawn="1"/>
        </p:nvSpPr>
        <p:spPr>
          <a:xfrm>
            <a:off x="1115616" y="2016683"/>
            <a:ext cx="6912768" cy="270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9672" y="2636912"/>
            <a:ext cx="5935715" cy="1572198"/>
          </a:xfrm>
          <a:prstGeom prst="rect">
            <a:avLst/>
          </a:prstGeom>
        </p:spPr>
      </p:pic>
    </p:spTree>
    <p:extLst>
      <p:ext uri="{BB962C8B-B14F-4D97-AF65-F5344CB8AC3E}">
        <p14:creationId xmlns:p14="http://schemas.microsoft.com/office/powerpoint/2010/main" val="21721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09936" y="4800600"/>
            <a:ext cx="5486400" cy="566738"/>
          </a:xfrm>
        </p:spPr>
        <p:txBody>
          <a:bodyPr anchor="b"/>
          <a:lstStyle>
            <a:lvl1pPr algn="l">
              <a:defRPr sz="2000" b="1">
                <a:solidFill>
                  <a:schemeClr val="accent6">
                    <a:lumMod val="60000"/>
                    <a:lumOff val="40000"/>
                  </a:schemeClr>
                </a:solidFill>
              </a:defRPr>
            </a:lvl1pPr>
          </a:lstStyle>
          <a:p>
            <a:r>
              <a:rPr lang="en-US" smtClean="0"/>
              <a:t>Click to edit Master title style</a:t>
            </a:r>
            <a:endParaRPr lang="en-GB"/>
          </a:p>
        </p:txBody>
      </p:sp>
      <p:sp>
        <p:nvSpPr>
          <p:cNvPr id="3" name="Picture Placeholder 2"/>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09936"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110762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9" name="Rectangle 8"/>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6064" y="2130425"/>
            <a:ext cx="7772400" cy="1470025"/>
          </a:xfrm>
        </p:spPr>
        <p:txBody>
          <a:bodyPr/>
          <a:lstStyle>
            <a:lvl1pPr>
              <a:defRPr>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1661864" y="3886200"/>
            <a:ext cx="6400800" cy="1752600"/>
          </a:xfrm>
        </p:spPr>
        <p:txBody>
          <a:bodyPr/>
          <a:lstStyle>
            <a:lvl1pPr marL="0" indent="0" algn="ctr">
              <a:buNone/>
              <a:defRPr>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158093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3" name="Content Placeholder 2"/>
          <p:cNvSpPr>
            <a:spLocks noGrp="1"/>
          </p:cNvSpPr>
          <p:nvPr>
            <p:ph idx="1"/>
          </p:nvPr>
        </p:nvSpPr>
        <p:spPr>
          <a:xfrm>
            <a:off x="806896"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358021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8" name="Rectangle 7"/>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48072" y="4406900"/>
            <a:ext cx="7772400" cy="1362075"/>
          </a:xfrm>
        </p:spPr>
        <p:txBody>
          <a:bodyPr anchor="t">
            <a:normAutofit/>
          </a:bodyPr>
          <a:lstStyle>
            <a:lvl1pPr algn="l">
              <a:defRPr sz="3600" b="1" cap="all">
                <a:solidFill>
                  <a:schemeClr val="bg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1048072" y="2906713"/>
            <a:ext cx="7772400" cy="1500187"/>
          </a:xfrm>
        </p:spPr>
        <p:txBody>
          <a:bodyPr anchor="b"/>
          <a:lstStyle>
            <a:lvl1pPr marL="0" indent="0">
              <a:buNone/>
              <a:defRPr sz="2000">
                <a:solidFill>
                  <a:schemeClr val="accent6">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299142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806896"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97896"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37580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2" name="Rectangle 11"/>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806896"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6896"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994721"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94721"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spTree>
    <p:extLst>
      <p:ext uri="{BB962C8B-B14F-4D97-AF65-F5344CB8AC3E}">
        <p14:creationId xmlns:p14="http://schemas.microsoft.com/office/powerpoint/2010/main" val="164024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9" name="Rectangle 8"/>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4638"/>
            <a:ext cx="8229600" cy="1143000"/>
          </a:xfrm>
        </p:spPr>
        <p:txBody>
          <a:bodyPr/>
          <a:lstStyle>
            <a:lvl1pPr>
              <a:defRPr>
                <a:solidFill>
                  <a:schemeClr val="accent6">
                    <a:lumMod val="60000"/>
                    <a:lumOff val="40000"/>
                  </a:schemeClr>
                </a:solidFill>
              </a:defRPr>
            </a:lvl1pPr>
          </a:lstStyle>
          <a:p>
            <a:r>
              <a:rPr lang="en-US" smtClean="0"/>
              <a:t>Click to edit Master title style</a:t>
            </a:r>
            <a:endParaRPr lang="en-GB"/>
          </a:p>
        </p:txBody>
      </p:sp>
      <p:sp>
        <p:nvSpPr>
          <p:cNvPr id="7"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289793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8" name="Rectangle 7"/>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182368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sp>
        <p:nvSpPr>
          <p:cNvPr id="11" name="Rectangle 10"/>
          <p:cNvSpPr/>
          <p:nvPr userDrawn="1"/>
        </p:nvSpPr>
        <p:spPr>
          <a:xfrm>
            <a:off x="22109" y="6351466"/>
            <a:ext cx="9158403" cy="5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06896" y="273050"/>
            <a:ext cx="3008313" cy="1162050"/>
          </a:xfrm>
        </p:spPr>
        <p:txBody>
          <a:bodyPr anchor="b"/>
          <a:lstStyle>
            <a:lvl1pPr algn="l">
              <a:defRPr sz="2000" b="1">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a:xfrm>
            <a:off x="3924746"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06896"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6974904" y="6508750"/>
            <a:ext cx="2133600" cy="365125"/>
          </a:xfrm>
          <a:prstGeom prst="rect">
            <a:avLst/>
          </a:prstGeom>
        </p:spPr>
        <p:txBody>
          <a:bodyPr/>
          <a:lstStyle>
            <a:defPPr>
              <a:defRPr lang="en-US"/>
            </a:defPPr>
            <a:lvl1pPr marL="0" algn="l" defTabSz="914400" rtl="0" eaLnBrk="1" latinLnBrk="0" hangingPunct="1">
              <a:defRPr sz="1100" kern="1200">
                <a:solidFill>
                  <a:schemeClr val="accent6">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50" dirty="0" smtClean="0">
                <a:solidFill>
                  <a:schemeClr val="accent1">
                    <a:lumMod val="60000"/>
                    <a:lumOff val="40000"/>
                  </a:schemeClr>
                </a:solidFill>
              </a:rPr>
              <a:t>www.ias2015.org</a:t>
            </a:r>
            <a:endParaRPr lang="en-GB" sz="1050" dirty="0">
              <a:solidFill>
                <a:schemeClr val="accent1">
                  <a:lumMod val="60000"/>
                  <a:lumOff val="40000"/>
                </a:schemeClr>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31356"/>
          <a:stretch/>
        </p:blipFill>
        <p:spPr>
          <a:xfrm rot="16200000">
            <a:off x="-3156412" y="3092518"/>
            <a:ext cx="6901260" cy="6614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453336"/>
            <a:ext cx="1512168" cy="337977"/>
          </a:xfrm>
          <a:prstGeom prst="rect">
            <a:avLst/>
          </a:prstGeom>
        </p:spPr>
      </p:pic>
    </p:spTree>
    <p:extLst>
      <p:ext uri="{BB962C8B-B14F-4D97-AF65-F5344CB8AC3E}">
        <p14:creationId xmlns:p14="http://schemas.microsoft.com/office/powerpoint/2010/main" val="325098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4DD83-434B-4975-8A23-259108408C11}" type="datetimeFigureOut">
              <a:rPr lang="en-GB" smtClean="0"/>
              <a:t>14/07/2015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E9A0A-370D-4ECC-9835-1E83323D7C35}" type="slidenum">
              <a:rPr lang="en-GB" smtClean="0"/>
              <a:t>‹Nº›</a:t>
            </a:fld>
            <a:endParaRPr lang="en-GB"/>
          </a:p>
        </p:txBody>
      </p:sp>
    </p:spTree>
    <p:extLst>
      <p:ext uri="{BB962C8B-B14F-4D97-AF65-F5344CB8AC3E}">
        <p14:creationId xmlns:p14="http://schemas.microsoft.com/office/powerpoint/2010/main" val="34267918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lab.ins.gob.pe/FrmNewLogin.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59632" y="404664"/>
            <a:ext cx="6858000" cy="1878414"/>
          </a:xfrm>
        </p:spPr>
        <p:txBody>
          <a:bodyPr>
            <a:normAutofit fontScale="90000"/>
          </a:bodyPr>
          <a:lstStyle/>
          <a:p>
            <a:r>
              <a:rPr lang="es-PE" sz="4000" dirty="0" smtClean="0"/>
              <a:t>Sustained viral suppression in persons living with HIV/AIDS receiving HAART in Peru</a:t>
            </a:r>
            <a:endParaRPr lang="es-PE" sz="4000" dirty="0"/>
          </a:p>
        </p:txBody>
      </p:sp>
      <p:sp>
        <p:nvSpPr>
          <p:cNvPr id="3" name="Subtítulo 2"/>
          <p:cNvSpPr>
            <a:spLocks noGrp="1"/>
          </p:cNvSpPr>
          <p:nvPr>
            <p:ph type="subTitle" idx="1"/>
          </p:nvPr>
        </p:nvSpPr>
        <p:spPr>
          <a:xfrm>
            <a:off x="1187624" y="3501008"/>
            <a:ext cx="7776864" cy="1752600"/>
          </a:xfrm>
        </p:spPr>
        <p:txBody>
          <a:bodyPr>
            <a:normAutofit fontScale="25000" lnSpcReduction="20000"/>
          </a:bodyPr>
          <a:lstStyle/>
          <a:p>
            <a:r>
              <a:rPr lang="es-PE" sz="6400" b="1" dirty="0" smtClean="0"/>
              <a:t>P. Caballero </a:t>
            </a:r>
            <a:r>
              <a:rPr lang="es-PE" sz="6400" b="1" baseline="30000" dirty="0" smtClean="0"/>
              <a:t>1,2</a:t>
            </a:r>
            <a:r>
              <a:rPr lang="es-PE" sz="6400" b="1" dirty="0" smtClean="0"/>
              <a:t>, C.M. Da Silva </a:t>
            </a:r>
            <a:r>
              <a:rPr lang="es-PE" sz="6400" b="1" baseline="30000" dirty="0" smtClean="0"/>
              <a:t>3</a:t>
            </a:r>
            <a:r>
              <a:rPr lang="es-PE" sz="6400" b="1" dirty="0" smtClean="0"/>
              <a:t>, M. Da Cruz </a:t>
            </a:r>
            <a:r>
              <a:rPr lang="es-PE" sz="6400" b="1" baseline="30000" dirty="0" smtClean="0"/>
              <a:t>4</a:t>
            </a:r>
          </a:p>
          <a:p>
            <a:endParaRPr lang="es-PE" sz="6400" b="1" baseline="30000" dirty="0" smtClean="0"/>
          </a:p>
          <a:p>
            <a:endParaRPr lang="es-PE" b="1" baseline="30000" dirty="0" smtClean="0"/>
          </a:p>
          <a:p>
            <a:pPr algn="just"/>
            <a:r>
              <a:rPr lang="es-PE" sz="4900" baseline="30000" dirty="0" smtClean="0"/>
              <a:t>1</a:t>
            </a:r>
            <a:r>
              <a:rPr lang="es-PE" sz="4900" dirty="0" smtClean="0"/>
              <a:t>Universidad Nacional Mayor de San Marcos, Instituto de Medicina Tropical, Lima, Peru. </a:t>
            </a:r>
          </a:p>
          <a:p>
            <a:pPr algn="just"/>
            <a:r>
              <a:rPr lang="es-PE" sz="4900" baseline="30000" dirty="0" smtClean="0"/>
              <a:t>2</a:t>
            </a:r>
            <a:r>
              <a:rPr lang="es-PE" sz="4900" dirty="0" smtClean="0"/>
              <a:t>Instituto Nacional de Salud, Lima, Peru. </a:t>
            </a:r>
          </a:p>
          <a:p>
            <a:pPr algn="just"/>
            <a:r>
              <a:rPr lang="es-PE" sz="4900" baseline="30000" dirty="0" smtClean="0"/>
              <a:t>3</a:t>
            </a:r>
            <a:r>
              <a:rPr lang="es-PE" sz="4900" dirty="0" smtClean="0"/>
              <a:t>Fiocruz, </a:t>
            </a:r>
            <a:r>
              <a:rPr lang="es-PE" sz="4900" dirty="0" err="1" smtClean="0"/>
              <a:t>Department</a:t>
            </a:r>
            <a:r>
              <a:rPr lang="es-PE" sz="4900" dirty="0" smtClean="0"/>
              <a:t> of </a:t>
            </a:r>
            <a:r>
              <a:rPr lang="es-PE" sz="4900" dirty="0" err="1" smtClean="0"/>
              <a:t>Epidemiology</a:t>
            </a:r>
            <a:r>
              <a:rPr lang="es-PE" sz="4900" dirty="0" smtClean="0"/>
              <a:t> and </a:t>
            </a:r>
            <a:r>
              <a:rPr lang="es-PE" sz="4900" dirty="0" err="1" smtClean="0"/>
              <a:t>Quantitative</a:t>
            </a:r>
            <a:r>
              <a:rPr lang="es-PE" sz="4900" dirty="0" smtClean="0"/>
              <a:t> </a:t>
            </a:r>
            <a:r>
              <a:rPr lang="es-PE" sz="4900" dirty="0" err="1" smtClean="0"/>
              <a:t>Methods</a:t>
            </a:r>
            <a:r>
              <a:rPr lang="es-PE" sz="4900" dirty="0" smtClean="0"/>
              <a:t>, ENSP Sergio </a:t>
            </a:r>
            <a:r>
              <a:rPr lang="es-PE" sz="4900" dirty="0" err="1" smtClean="0"/>
              <a:t>Arouca</a:t>
            </a:r>
            <a:r>
              <a:rPr lang="es-PE" sz="4900" dirty="0" smtClean="0"/>
              <a:t>, Rio de Janeiro, </a:t>
            </a:r>
            <a:r>
              <a:rPr lang="es-PE" sz="4900" dirty="0" err="1" smtClean="0"/>
              <a:t>Brazil</a:t>
            </a:r>
            <a:r>
              <a:rPr lang="es-PE" sz="4900" dirty="0" smtClean="0"/>
              <a:t>, </a:t>
            </a:r>
          </a:p>
          <a:p>
            <a:pPr algn="just"/>
            <a:r>
              <a:rPr lang="es-PE" sz="4900" baseline="30000" dirty="0" smtClean="0"/>
              <a:t>4</a:t>
            </a:r>
            <a:r>
              <a:rPr lang="es-PE" sz="4900" dirty="0" smtClean="0"/>
              <a:t>Fiocruz, </a:t>
            </a:r>
            <a:r>
              <a:rPr lang="es-PE" sz="4900" dirty="0" err="1" smtClean="0"/>
              <a:t>Department</a:t>
            </a:r>
            <a:r>
              <a:rPr lang="es-PE" sz="4900" dirty="0" smtClean="0"/>
              <a:t> of Endemias Samuel Pessoa, ENSP Sergio </a:t>
            </a:r>
            <a:r>
              <a:rPr lang="es-PE" sz="4900" dirty="0" err="1" smtClean="0"/>
              <a:t>Arouca</a:t>
            </a:r>
            <a:r>
              <a:rPr lang="es-PE" sz="4900" dirty="0" smtClean="0"/>
              <a:t>, Rio de Janeiro, </a:t>
            </a:r>
            <a:r>
              <a:rPr lang="es-PE" sz="4900" dirty="0" err="1" smtClean="0"/>
              <a:t>Brazil</a:t>
            </a:r>
            <a:r>
              <a:rPr lang="es-PE" sz="4900" dirty="0" smtClean="0"/>
              <a:t>.</a:t>
            </a:r>
            <a:endParaRPr lang="es-PE" sz="4900" dirty="0"/>
          </a:p>
        </p:txBody>
      </p:sp>
    </p:spTree>
    <p:extLst>
      <p:ext uri="{BB962C8B-B14F-4D97-AF65-F5344CB8AC3E}">
        <p14:creationId xmlns:p14="http://schemas.microsoft.com/office/powerpoint/2010/main" val="304996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22198" y="1196752"/>
            <a:ext cx="3672408"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b="1" dirty="0" smtClean="0">
                <a:solidFill>
                  <a:prstClr val="black"/>
                </a:solidFill>
              </a:rPr>
              <a:t>PLWHA accessed to HAART </a:t>
            </a:r>
            <a:r>
              <a:rPr lang="es-PE" b="1" dirty="0" smtClean="0">
                <a:solidFill>
                  <a:prstClr val="black"/>
                </a:solidFill>
              </a:rPr>
              <a:t>Program </a:t>
            </a:r>
            <a:endParaRPr lang="es-PE" b="1" dirty="0" smtClean="0">
              <a:solidFill>
                <a:prstClr val="black"/>
              </a:solidFill>
            </a:endParaRPr>
          </a:p>
          <a:p>
            <a:pPr algn="ctr"/>
            <a:r>
              <a:rPr lang="es-PE" b="1" dirty="0" smtClean="0">
                <a:solidFill>
                  <a:prstClr val="black"/>
                </a:solidFill>
              </a:rPr>
              <a:t>PERU </a:t>
            </a:r>
            <a:r>
              <a:rPr lang="es-PE" b="1" dirty="0">
                <a:solidFill>
                  <a:prstClr val="black"/>
                </a:solidFill>
              </a:rPr>
              <a:t>2004-2006 </a:t>
            </a:r>
          </a:p>
          <a:p>
            <a:pPr algn="ctr"/>
            <a:r>
              <a:rPr lang="es-PE" b="1" dirty="0">
                <a:solidFill>
                  <a:prstClr val="black"/>
                </a:solidFill>
              </a:rPr>
              <a:t>N=6,289 (100%)</a:t>
            </a:r>
          </a:p>
        </p:txBody>
      </p:sp>
      <p:sp>
        <p:nvSpPr>
          <p:cNvPr id="3" name="2 Rectángulo"/>
          <p:cNvSpPr/>
          <p:nvPr/>
        </p:nvSpPr>
        <p:spPr>
          <a:xfrm>
            <a:off x="1827149" y="3068960"/>
            <a:ext cx="3672408"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b="1" dirty="0" smtClean="0">
                <a:solidFill>
                  <a:prstClr val="black"/>
                </a:solidFill>
              </a:rPr>
              <a:t>PLWHA linked to care (At least 2 viral load measurements registered )</a:t>
            </a:r>
          </a:p>
          <a:p>
            <a:pPr algn="ctr"/>
            <a:r>
              <a:rPr lang="es-PE" b="1" dirty="0" smtClean="0">
                <a:solidFill>
                  <a:prstClr val="black"/>
                </a:solidFill>
              </a:rPr>
              <a:t>N=5142 </a:t>
            </a:r>
            <a:r>
              <a:rPr lang="es-PE" b="1" dirty="0">
                <a:solidFill>
                  <a:prstClr val="black"/>
                </a:solidFill>
              </a:rPr>
              <a:t>(82%)</a:t>
            </a:r>
          </a:p>
        </p:txBody>
      </p:sp>
      <p:sp>
        <p:nvSpPr>
          <p:cNvPr id="4" name="3 Rectángulo"/>
          <p:cNvSpPr/>
          <p:nvPr/>
        </p:nvSpPr>
        <p:spPr>
          <a:xfrm>
            <a:off x="1822198" y="5013176"/>
            <a:ext cx="3672408" cy="11457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b="1" dirty="0" smtClean="0">
                <a:solidFill>
                  <a:prstClr val="black"/>
                </a:solidFill>
              </a:rPr>
              <a:t>RESPONDERS: </a:t>
            </a:r>
            <a:r>
              <a:rPr lang="es-PE" b="1" dirty="0" smtClean="0">
                <a:solidFill>
                  <a:prstClr val="black"/>
                </a:solidFill>
              </a:rPr>
              <a:t>achieved </a:t>
            </a:r>
            <a:r>
              <a:rPr lang="es-PE" b="1" dirty="0" smtClean="0">
                <a:solidFill>
                  <a:prstClr val="black"/>
                </a:solidFill>
              </a:rPr>
              <a:t>viral </a:t>
            </a:r>
            <a:r>
              <a:rPr lang="es-PE" b="1" dirty="0" smtClean="0">
                <a:solidFill>
                  <a:prstClr val="black"/>
                </a:solidFill>
              </a:rPr>
              <a:t>suppression 04/2004-12/2012</a:t>
            </a:r>
            <a:endParaRPr lang="es-PE" b="1" dirty="0">
              <a:solidFill>
                <a:prstClr val="black"/>
              </a:solidFill>
            </a:endParaRPr>
          </a:p>
          <a:p>
            <a:pPr algn="ctr"/>
            <a:r>
              <a:rPr lang="es-PE" b="1" dirty="0" smtClean="0">
                <a:solidFill>
                  <a:prstClr val="black"/>
                </a:solidFill>
              </a:rPr>
              <a:t>N=4530 </a:t>
            </a:r>
            <a:r>
              <a:rPr lang="es-PE" b="1" dirty="0">
                <a:solidFill>
                  <a:prstClr val="black"/>
                </a:solidFill>
              </a:rPr>
              <a:t>(88%)</a:t>
            </a:r>
          </a:p>
          <a:p>
            <a:pPr algn="ctr"/>
            <a:endParaRPr lang="es-PE" sz="1600" b="1" dirty="0">
              <a:solidFill>
                <a:prstClr val="black"/>
              </a:solidFill>
            </a:endParaRPr>
          </a:p>
        </p:txBody>
      </p:sp>
      <p:cxnSp>
        <p:nvCxnSpPr>
          <p:cNvPr id="6" name="5 Conector recto"/>
          <p:cNvCxnSpPr>
            <a:stCxn id="2" idx="2"/>
            <a:endCxn id="3" idx="0"/>
          </p:cNvCxnSpPr>
          <p:nvPr/>
        </p:nvCxnSpPr>
        <p:spPr>
          <a:xfrm>
            <a:off x="3658402" y="2348880"/>
            <a:ext cx="4951"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5715580" y="2348880"/>
            <a:ext cx="2888867"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sz="1600" b="1" dirty="0" smtClean="0">
                <a:solidFill>
                  <a:prstClr val="black"/>
                </a:solidFill>
              </a:rPr>
              <a:t>Pre HAART </a:t>
            </a:r>
            <a:r>
              <a:rPr lang="es-PE" sz="1600" b="1" dirty="0" smtClean="0">
                <a:solidFill>
                  <a:prstClr val="black"/>
                </a:solidFill>
              </a:rPr>
              <a:t>evaluation</a:t>
            </a:r>
            <a:r>
              <a:rPr lang="es-PE" sz="1600" b="1" dirty="0" smtClean="0">
                <a:solidFill>
                  <a:prstClr val="black"/>
                </a:solidFill>
              </a:rPr>
              <a:t> /</a:t>
            </a:r>
            <a:r>
              <a:rPr lang="es-PE" sz="1600" b="1" dirty="0" smtClean="0">
                <a:solidFill>
                  <a:prstClr val="black"/>
                </a:solidFill>
              </a:rPr>
              <a:t>no treatment </a:t>
            </a:r>
            <a:endParaRPr lang="es-PE" sz="1600" b="1" dirty="0">
              <a:solidFill>
                <a:prstClr val="black"/>
              </a:solidFill>
            </a:endParaRPr>
          </a:p>
          <a:p>
            <a:pPr algn="ctr"/>
            <a:r>
              <a:rPr lang="es-PE" sz="1600" b="1" dirty="0">
                <a:solidFill>
                  <a:prstClr val="black"/>
                </a:solidFill>
              </a:rPr>
              <a:t>N=1147 (18%)</a:t>
            </a:r>
          </a:p>
        </p:txBody>
      </p:sp>
      <p:sp>
        <p:nvSpPr>
          <p:cNvPr id="16" name="15 Rectángulo"/>
          <p:cNvSpPr/>
          <p:nvPr/>
        </p:nvSpPr>
        <p:spPr>
          <a:xfrm>
            <a:off x="5769453" y="4149080"/>
            <a:ext cx="2834993"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sz="1600" b="1" dirty="0" smtClean="0">
                <a:solidFill>
                  <a:prstClr val="black"/>
                </a:solidFill>
              </a:rPr>
              <a:t>NON- RESPONDERS: Never achieved viral suppression</a:t>
            </a:r>
          </a:p>
          <a:p>
            <a:pPr algn="ctr"/>
            <a:r>
              <a:rPr lang="es-PE" sz="1600" b="1" dirty="0" smtClean="0">
                <a:solidFill>
                  <a:prstClr val="black"/>
                </a:solidFill>
              </a:rPr>
              <a:t>612 </a:t>
            </a:r>
            <a:r>
              <a:rPr lang="es-PE" sz="1600" b="1" dirty="0">
                <a:solidFill>
                  <a:prstClr val="black"/>
                </a:solidFill>
              </a:rPr>
              <a:t>(12%)</a:t>
            </a:r>
          </a:p>
        </p:txBody>
      </p:sp>
      <p:cxnSp>
        <p:nvCxnSpPr>
          <p:cNvPr id="22" name="21 Conector recto de flecha"/>
          <p:cNvCxnSpPr>
            <a:endCxn id="9" idx="1"/>
          </p:cNvCxnSpPr>
          <p:nvPr/>
        </p:nvCxnSpPr>
        <p:spPr>
          <a:xfrm flipV="1">
            <a:off x="3663353" y="2744924"/>
            <a:ext cx="2052227" cy="360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a:stCxn id="3" idx="2"/>
            <a:endCxn id="4" idx="0"/>
          </p:cNvCxnSpPr>
          <p:nvPr/>
        </p:nvCxnSpPr>
        <p:spPr>
          <a:xfrm flipH="1">
            <a:off x="3658402" y="4149080"/>
            <a:ext cx="4951" cy="864096"/>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6" name="25 Conector recto de flecha"/>
          <p:cNvCxnSpPr/>
          <p:nvPr/>
        </p:nvCxnSpPr>
        <p:spPr>
          <a:xfrm flipV="1">
            <a:off x="3658402" y="4581128"/>
            <a:ext cx="2097941" cy="163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 Título"/>
          <p:cNvSpPr txBox="1">
            <a:spLocks/>
          </p:cNvSpPr>
          <p:nvPr/>
        </p:nvSpPr>
        <p:spPr>
          <a:xfrm>
            <a:off x="1043608" y="162216"/>
            <a:ext cx="6447501" cy="10411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b="1" dirty="0" smtClean="0">
                <a:solidFill>
                  <a:schemeClr val="bg1"/>
                </a:solidFill>
              </a:rPr>
              <a:t> </a:t>
            </a:r>
            <a:endParaRPr lang="es-PE" b="1" dirty="0">
              <a:solidFill>
                <a:schemeClr val="bg1"/>
              </a:solidFill>
            </a:endParaRPr>
          </a:p>
        </p:txBody>
      </p:sp>
    </p:spTree>
    <p:extLst>
      <p:ext uri="{BB962C8B-B14F-4D97-AF65-F5344CB8AC3E}">
        <p14:creationId xmlns:p14="http://schemas.microsoft.com/office/powerpoint/2010/main" val="1231075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Cumulative Survival Rate</a:t>
            </a:r>
            <a:endParaRPr lang="en-GB" dirty="0"/>
          </a:p>
        </p:txBody>
      </p:sp>
      <p:pic>
        <p:nvPicPr>
          <p:cNvPr id="12" name="11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1556792"/>
            <a:ext cx="6069806" cy="4267395"/>
          </a:xfrm>
        </p:spPr>
      </p:pic>
    </p:spTree>
    <p:extLst>
      <p:ext uri="{BB962C8B-B14F-4D97-AF65-F5344CB8AC3E}">
        <p14:creationId xmlns:p14="http://schemas.microsoft.com/office/powerpoint/2010/main" val="377178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SUSTAINED VIRAL SUPPRESSION IN RESPONDERS (N=4530)</a:t>
            </a:r>
            <a:endParaRPr lang="en-GB"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17560456"/>
              </p:ext>
            </p:extLst>
          </p:nvPr>
        </p:nvGraphicFramePr>
        <p:xfrm>
          <a:off x="80645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691680" y="2363964"/>
            <a:ext cx="1296144" cy="369332"/>
          </a:xfrm>
          <a:prstGeom prst="rect">
            <a:avLst/>
          </a:prstGeom>
          <a:noFill/>
        </p:spPr>
        <p:txBody>
          <a:bodyPr wrap="square" rtlCol="0">
            <a:spAutoFit/>
          </a:bodyPr>
          <a:lstStyle/>
          <a:p>
            <a:r>
              <a:rPr lang="es-PE" dirty="0" smtClean="0"/>
              <a:t>1 YEAR</a:t>
            </a:r>
            <a:endParaRPr lang="es-PE" dirty="0"/>
          </a:p>
        </p:txBody>
      </p:sp>
      <p:sp>
        <p:nvSpPr>
          <p:cNvPr id="7" name="6 CuadroTexto"/>
          <p:cNvSpPr txBox="1"/>
          <p:nvPr/>
        </p:nvSpPr>
        <p:spPr>
          <a:xfrm>
            <a:off x="2339752" y="3068960"/>
            <a:ext cx="1080120" cy="369332"/>
          </a:xfrm>
          <a:prstGeom prst="rect">
            <a:avLst/>
          </a:prstGeom>
          <a:noFill/>
        </p:spPr>
        <p:txBody>
          <a:bodyPr wrap="square" rtlCol="0">
            <a:spAutoFit/>
          </a:bodyPr>
          <a:lstStyle/>
          <a:p>
            <a:r>
              <a:rPr lang="es-PE" dirty="0" smtClean="0"/>
              <a:t>2 YEARS</a:t>
            </a:r>
            <a:endParaRPr lang="es-PE" dirty="0"/>
          </a:p>
        </p:txBody>
      </p:sp>
      <p:sp>
        <p:nvSpPr>
          <p:cNvPr id="8" name="7 CuadroTexto"/>
          <p:cNvSpPr txBox="1"/>
          <p:nvPr/>
        </p:nvSpPr>
        <p:spPr>
          <a:xfrm>
            <a:off x="2987824" y="3717032"/>
            <a:ext cx="1152128" cy="369332"/>
          </a:xfrm>
          <a:prstGeom prst="rect">
            <a:avLst/>
          </a:prstGeom>
          <a:noFill/>
        </p:spPr>
        <p:txBody>
          <a:bodyPr wrap="square" rtlCol="0">
            <a:spAutoFit/>
          </a:bodyPr>
          <a:lstStyle/>
          <a:p>
            <a:r>
              <a:rPr lang="es-PE" dirty="0" smtClean="0"/>
              <a:t>3 YEARS</a:t>
            </a:r>
            <a:endParaRPr lang="es-PE" dirty="0"/>
          </a:p>
        </p:txBody>
      </p:sp>
      <p:sp>
        <p:nvSpPr>
          <p:cNvPr id="9" name="8 CuadroTexto"/>
          <p:cNvSpPr txBox="1"/>
          <p:nvPr/>
        </p:nvSpPr>
        <p:spPr>
          <a:xfrm>
            <a:off x="3635896" y="4324454"/>
            <a:ext cx="1224136" cy="369332"/>
          </a:xfrm>
          <a:prstGeom prst="rect">
            <a:avLst/>
          </a:prstGeom>
          <a:noFill/>
        </p:spPr>
        <p:txBody>
          <a:bodyPr wrap="square" rtlCol="0">
            <a:spAutoFit/>
          </a:bodyPr>
          <a:lstStyle/>
          <a:p>
            <a:r>
              <a:rPr lang="es-PE" dirty="0" smtClean="0"/>
              <a:t>4 YEARS</a:t>
            </a:r>
            <a:endParaRPr lang="es-PE" dirty="0"/>
          </a:p>
        </p:txBody>
      </p:sp>
      <p:sp>
        <p:nvSpPr>
          <p:cNvPr id="10" name="9 CuadroTexto"/>
          <p:cNvSpPr txBox="1"/>
          <p:nvPr/>
        </p:nvSpPr>
        <p:spPr>
          <a:xfrm>
            <a:off x="4355976" y="4895087"/>
            <a:ext cx="1152128" cy="369332"/>
          </a:xfrm>
          <a:prstGeom prst="rect">
            <a:avLst/>
          </a:prstGeom>
          <a:noFill/>
        </p:spPr>
        <p:txBody>
          <a:bodyPr wrap="square" rtlCol="0">
            <a:spAutoFit/>
          </a:bodyPr>
          <a:lstStyle/>
          <a:p>
            <a:r>
              <a:rPr lang="es-PE" dirty="0" smtClean="0"/>
              <a:t>5 YEARS</a:t>
            </a:r>
            <a:endParaRPr lang="es-PE" dirty="0"/>
          </a:p>
        </p:txBody>
      </p:sp>
      <p:sp>
        <p:nvSpPr>
          <p:cNvPr id="11" name="10 CuadroTexto"/>
          <p:cNvSpPr txBox="1"/>
          <p:nvPr/>
        </p:nvSpPr>
        <p:spPr>
          <a:xfrm>
            <a:off x="5004048" y="5661248"/>
            <a:ext cx="1080120" cy="369332"/>
          </a:xfrm>
          <a:prstGeom prst="rect">
            <a:avLst/>
          </a:prstGeom>
          <a:noFill/>
        </p:spPr>
        <p:txBody>
          <a:bodyPr wrap="square" rtlCol="0">
            <a:spAutoFit/>
          </a:bodyPr>
          <a:lstStyle/>
          <a:p>
            <a:r>
              <a:rPr lang="es-PE" dirty="0" smtClean="0"/>
              <a:t>6 YEARS</a:t>
            </a:r>
            <a:endParaRPr lang="es-PE" dirty="0"/>
          </a:p>
        </p:txBody>
      </p:sp>
    </p:spTree>
    <p:extLst>
      <p:ext uri="{BB962C8B-B14F-4D97-AF65-F5344CB8AC3E}">
        <p14:creationId xmlns:p14="http://schemas.microsoft.com/office/powerpoint/2010/main" val="2884561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474"/>
            <a:ext cx="8229600" cy="1143000"/>
          </a:xfrm>
        </p:spPr>
        <p:txBody>
          <a:bodyPr>
            <a:normAutofit/>
          </a:bodyPr>
          <a:lstStyle/>
          <a:p>
            <a:r>
              <a:rPr lang="en-US" dirty="0" smtClean="0"/>
              <a:t>KAPLAN MEIER CURVES</a:t>
            </a:r>
            <a:endParaRPr lang="en-GB" dirty="0"/>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9" y="908720"/>
            <a:ext cx="4680520" cy="2664296"/>
          </a:xfrm>
        </p:spPr>
      </p:pic>
      <p:pic>
        <p:nvPicPr>
          <p:cNvPr id="3074" name="Picture 2" descr="E:\SINTAXIS TESIS 1\SINTAXIS 13AGO\IAS2015\number of control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834" y="3645024"/>
            <a:ext cx="4774983" cy="259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1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003"/>
            <a:ext cx="4752528" cy="3131965"/>
          </a:xfrm>
        </p:spPr>
      </p:pic>
      <p:pic>
        <p:nvPicPr>
          <p:cNvPr id="7" name="4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284984"/>
            <a:ext cx="5148064" cy="3024336"/>
          </a:xfrm>
          <a:prstGeom prst="rect">
            <a:avLst/>
          </a:prstGeom>
        </p:spPr>
      </p:pic>
    </p:spTree>
    <p:extLst>
      <p:ext uri="{BB962C8B-B14F-4D97-AF65-F5344CB8AC3E}">
        <p14:creationId xmlns:p14="http://schemas.microsoft.com/office/powerpoint/2010/main" val="3771784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8229600" cy="1143000"/>
          </a:xfrm>
        </p:spPr>
        <p:txBody>
          <a:bodyPr>
            <a:normAutofit/>
          </a:bodyPr>
          <a:lstStyle/>
          <a:p>
            <a:r>
              <a:rPr lang="es-PE" dirty="0" smtClean="0"/>
              <a:t>Cox </a:t>
            </a:r>
            <a:r>
              <a:rPr lang="es-PE" dirty="0"/>
              <a:t>Proportional </a:t>
            </a:r>
            <a:r>
              <a:rPr lang="es-PE" dirty="0" smtClean="0"/>
              <a:t>Hazard</a:t>
            </a:r>
            <a:r>
              <a:rPr lang="en-US" dirty="0" smtClean="0"/>
              <a:t> </a:t>
            </a:r>
            <a:endParaRPr lang="en-GB" dirty="0"/>
          </a:p>
        </p:txBody>
      </p:sp>
      <p:graphicFrame>
        <p:nvGraphicFramePr>
          <p:cNvPr id="4" name="3 Objeto"/>
          <p:cNvGraphicFramePr>
            <a:graphicFrameLocks noChangeAspect="1"/>
          </p:cNvGraphicFramePr>
          <p:nvPr>
            <p:extLst>
              <p:ext uri="{D42A27DB-BD31-4B8C-83A1-F6EECF244321}">
                <p14:modId xmlns:p14="http://schemas.microsoft.com/office/powerpoint/2010/main" val="1359942145"/>
              </p:ext>
            </p:extLst>
          </p:nvPr>
        </p:nvGraphicFramePr>
        <p:xfrm>
          <a:off x="1115616" y="1268760"/>
          <a:ext cx="7200799" cy="4858891"/>
        </p:xfrm>
        <a:graphic>
          <a:graphicData uri="http://schemas.openxmlformats.org/presentationml/2006/ole">
            <mc:AlternateContent xmlns:mc="http://schemas.openxmlformats.org/markup-compatibility/2006">
              <mc:Choice xmlns:v="urn:schemas-microsoft-com:vml" Requires="v">
                <p:oleObj spid="_x0000_s1032" name="Hoja de cálculo" r:id="rId4" imgW="6000786" imgH="4714930" progId="Excel.Sheet.12">
                  <p:embed/>
                </p:oleObj>
              </mc:Choice>
              <mc:Fallback>
                <p:oleObj name="Hoja de cálculo" r:id="rId4" imgW="6000786" imgH="4714930" progId="Excel.Sheet.12">
                  <p:embed/>
                  <p:pic>
                    <p:nvPicPr>
                      <p:cNvPr id="0" name=""/>
                      <p:cNvPicPr/>
                      <p:nvPr/>
                    </p:nvPicPr>
                    <p:blipFill>
                      <a:blip r:embed="rId5"/>
                      <a:stretch>
                        <a:fillRect/>
                      </a:stretch>
                    </p:blipFill>
                    <p:spPr>
                      <a:xfrm>
                        <a:off x="1115616" y="1268760"/>
                        <a:ext cx="7200799" cy="4858891"/>
                      </a:xfrm>
                      <a:prstGeom prst="rect">
                        <a:avLst/>
                      </a:prstGeom>
                    </p:spPr>
                  </p:pic>
                </p:oleObj>
              </mc:Fallback>
            </mc:AlternateContent>
          </a:graphicData>
        </a:graphic>
      </p:graphicFrame>
    </p:spTree>
    <p:extLst>
      <p:ext uri="{BB962C8B-B14F-4D97-AF65-F5344CB8AC3E}">
        <p14:creationId xmlns:p14="http://schemas.microsoft.com/office/powerpoint/2010/main" val="156469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GB" dirty="0"/>
          </a:p>
        </p:txBody>
      </p:sp>
      <p:sp>
        <p:nvSpPr>
          <p:cNvPr id="3" name="Content Placeholder 2"/>
          <p:cNvSpPr>
            <a:spLocks noGrp="1"/>
          </p:cNvSpPr>
          <p:nvPr>
            <p:ph idx="1"/>
          </p:nvPr>
        </p:nvSpPr>
        <p:spPr/>
        <p:txBody>
          <a:bodyPr>
            <a:normAutofit/>
          </a:bodyPr>
          <a:lstStyle/>
          <a:p>
            <a:pPr algn="just"/>
            <a:r>
              <a:rPr lang="en-US" dirty="0"/>
              <a:t>This is the first Peruvian national study </a:t>
            </a:r>
            <a:r>
              <a:rPr lang="en-US" dirty="0" smtClean="0"/>
              <a:t>with preliminary information about </a:t>
            </a:r>
            <a:r>
              <a:rPr lang="en-US" dirty="0"/>
              <a:t>the continuum of care for </a:t>
            </a:r>
            <a:r>
              <a:rPr lang="en-US" dirty="0" smtClean="0"/>
              <a:t>PLWHA.</a:t>
            </a:r>
          </a:p>
          <a:p>
            <a:pPr algn="just"/>
            <a:r>
              <a:rPr lang="en-US" dirty="0" smtClean="0"/>
              <a:t>Sustained viral suppression is presented as a convenient program indicator, feasible and useful.</a:t>
            </a:r>
          </a:p>
          <a:p>
            <a:pPr algn="just"/>
            <a:r>
              <a:rPr lang="en-US" dirty="0"/>
              <a:t>This </a:t>
            </a:r>
            <a:r>
              <a:rPr lang="en-US" dirty="0" smtClean="0"/>
              <a:t>indicator </a:t>
            </a:r>
            <a:r>
              <a:rPr lang="en-US" dirty="0"/>
              <a:t>can help program managers in monitoring treatment response and </a:t>
            </a:r>
            <a:r>
              <a:rPr lang="en-US" dirty="0" smtClean="0"/>
              <a:t>also the engagement in care.</a:t>
            </a:r>
          </a:p>
        </p:txBody>
      </p:sp>
    </p:spTree>
    <p:extLst>
      <p:ext uri="{BB962C8B-B14F-4D97-AF65-F5344CB8AC3E}">
        <p14:creationId xmlns:p14="http://schemas.microsoft.com/office/powerpoint/2010/main" val="3585633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CONFLICT OF INTEREST DISCLOSURE</a:t>
            </a:r>
            <a:endParaRPr lang="en-GB"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r>
              <a:rPr lang="en-US" dirty="0" smtClean="0"/>
              <a:t>The </a:t>
            </a:r>
            <a:r>
              <a:rPr lang="en-US" dirty="0"/>
              <a:t>authors declare no conflict of interest.</a:t>
            </a:r>
          </a:p>
          <a:p>
            <a:endParaRPr lang="en-GB" dirty="0"/>
          </a:p>
        </p:txBody>
      </p:sp>
    </p:spTree>
    <p:extLst>
      <p:ext uri="{BB962C8B-B14F-4D97-AF65-F5344CB8AC3E}">
        <p14:creationId xmlns:p14="http://schemas.microsoft.com/office/powerpoint/2010/main" val="1435201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E" b="1" dirty="0" smtClean="0"/>
              <a:t>Peru: The National HAART Program</a:t>
            </a:r>
            <a:br>
              <a:rPr lang="es-PE" b="1" dirty="0" smtClean="0"/>
            </a:br>
            <a:endParaRPr lang="es-PE" b="1"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126655"/>
            <a:ext cx="2732315" cy="3958529"/>
          </a:xfrm>
        </p:spPr>
      </p:pic>
      <p:sp>
        <p:nvSpPr>
          <p:cNvPr id="6" name="CuadroTexto 5"/>
          <p:cNvSpPr txBox="1"/>
          <p:nvPr/>
        </p:nvSpPr>
        <p:spPr>
          <a:xfrm>
            <a:off x="3708423" y="836712"/>
            <a:ext cx="5087754" cy="4308872"/>
          </a:xfrm>
          <a:prstGeom prst="rect">
            <a:avLst/>
          </a:prstGeom>
          <a:noFill/>
        </p:spPr>
        <p:txBody>
          <a:bodyPr wrap="square" rtlCol="0">
            <a:spAutoFit/>
          </a:bodyPr>
          <a:lstStyle/>
          <a:p>
            <a:pPr lvl="0"/>
            <a:endParaRPr lang="es-PE" sz="2200" dirty="0">
              <a:solidFill>
                <a:schemeClr val="bg1"/>
              </a:solidFill>
            </a:endParaRPr>
          </a:p>
          <a:p>
            <a:pPr marL="285750" lvl="0" indent="-285750">
              <a:buFont typeface="Arial" panose="020B0604020202020204" pitchFamily="34" charset="0"/>
              <a:buChar char="•"/>
            </a:pPr>
            <a:r>
              <a:rPr lang="es-PE" sz="2800" dirty="0" smtClean="0">
                <a:solidFill>
                  <a:schemeClr val="bg1"/>
                </a:solidFill>
              </a:rPr>
              <a:t>Decentralized system</a:t>
            </a:r>
          </a:p>
          <a:p>
            <a:pPr marL="285750" lvl="0" indent="-285750">
              <a:buFont typeface="Arial" panose="020B0604020202020204" pitchFamily="34" charset="0"/>
              <a:buChar char="•"/>
            </a:pPr>
            <a:r>
              <a:rPr lang="es-PE" sz="2800" dirty="0" smtClean="0">
                <a:solidFill>
                  <a:schemeClr val="bg1"/>
                </a:solidFill>
              </a:rPr>
              <a:t>Launched  in 2004</a:t>
            </a:r>
          </a:p>
          <a:p>
            <a:pPr marL="285750" lvl="0" indent="-285750">
              <a:buFont typeface="Arial" panose="020B0604020202020204" pitchFamily="34" charset="0"/>
              <a:buChar char="•"/>
            </a:pPr>
            <a:r>
              <a:rPr lang="es-PE" sz="2800" dirty="0" smtClean="0">
                <a:solidFill>
                  <a:schemeClr val="bg1"/>
                </a:solidFill>
              </a:rPr>
              <a:t>Ministry of </a:t>
            </a:r>
            <a:r>
              <a:rPr lang="es-PE" sz="2800" dirty="0" smtClean="0">
                <a:solidFill>
                  <a:schemeClr val="bg1"/>
                </a:solidFill>
              </a:rPr>
              <a:t>Health </a:t>
            </a:r>
          </a:p>
          <a:p>
            <a:pPr marL="285750" lvl="0" indent="-285750">
              <a:buFont typeface="Arial" panose="020B0604020202020204" pitchFamily="34" charset="0"/>
              <a:buChar char="•"/>
            </a:pPr>
            <a:r>
              <a:rPr lang="es-PE" sz="2800" dirty="0" smtClean="0">
                <a:solidFill>
                  <a:schemeClr val="bg1"/>
                </a:solidFill>
              </a:rPr>
              <a:t>Uninsured persons</a:t>
            </a:r>
            <a:endParaRPr lang="es-PE" sz="2800" dirty="0" smtClean="0">
              <a:solidFill>
                <a:schemeClr val="bg1"/>
              </a:solidFill>
            </a:endParaRPr>
          </a:p>
          <a:p>
            <a:pPr marL="285750" lvl="0" indent="-285750">
              <a:buFont typeface="Arial" panose="020B0604020202020204" pitchFamily="34" charset="0"/>
              <a:buChar char="•"/>
            </a:pPr>
            <a:r>
              <a:rPr lang="es-PE" sz="2800" dirty="0" smtClean="0">
                <a:solidFill>
                  <a:schemeClr val="bg1"/>
                </a:solidFill>
              </a:rPr>
              <a:t>25 Regions</a:t>
            </a:r>
          </a:p>
          <a:p>
            <a:pPr marL="285750" lvl="0" indent="-285750">
              <a:buFont typeface="Arial" panose="020B0604020202020204" pitchFamily="34" charset="0"/>
              <a:buChar char="•"/>
            </a:pPr>
            <a:r>
              <a:rPr lang="es-PE" sz="2800" dirty="0" smtClean="0">
                <a:solidFill>
                  <a:schemeClr val="bg1"/>
                </a:solidFill>
              </a:rPr>
              <a:t>Public and </a:t>
            </a:r>
            <a:r>
              <a:rPr lang="es-PE" sz="2800" dirty="0" smtClean="0">
                <a:solidFill>
                  <a:schemeClr val="bg1"/>
                </a:solidFill>
              </a:rPr>
              <a:t>private (non- </a:t>
            </a:r>
            <a:r>
              <a:rPr lang="es-PE" sz="2800" dirty="0" err="1" smtClean="0">
                <a:solidFill>
                  <a:schemeClr val="bg1"/>
                </a:solidFill>
              </a:rPr>
              <a:t>profit</a:t>
            </a:r>
            <a:r>
              <a:rPr lang="es-PE" sz="2800" dirty="0" smtClean="0">
                <a:solidFill>
                  <a:schemeClr val="bg1"/>
                </a:solidFill>
              </a:rPr>
              <a:t>)  clinics</a:t>
            </a:r>
            <a:endParaRPr lang="es-PE" sz="2800" dirty="0" smtClean="0">
              <a:solidFill>
                <a:schemeClr val="bg1"/>
              </a:solidFill>
            </a:endParaRPr>
          </a:p>
          <a:p>
            <a:pPr marL="285750" lvl="0" indent="-285750">
              <a:buFont typeface="Arial" panose="020B0604020202020204" pitchFamily="34" charset="0"/>
              <a:buChar char="•"/>
            </a:pPr>
            <a:r>
              <a:rPr lang="es-PE" sz="2800" dirty="0" smtClean="0">
                <a:solidFill>
                  <a:schemeClr val="bg1"/>
                </a:solidFill>
              </a:rPr>
              <a:t>Health Information </a:t>
            </a:r>
            <a:r>
              <a:rPr lang="es-PE" sz="2800" dirty="0" smtClean="0">
                <a:solidFill>
                  <a:schemeClr val="bg1"/>
                </a:solidFill>
              </a:rPr>
              <a:t>System</a:t>
            </a:r>
            <a:endParaRPr lang="es-PE" sz="2800" dirty="0" smtClean="0">
              <a:solidFill>
                <a:schemeClr val="bg1"/>
              </a:solidFill>
            </a:endParaRPr>
          </a:p>
          <a:p>
            <a:pPr marL="285750" lvl="0" indent="-285750">
              <a:buFont typeface="Arial" panose="020B0604020202020204" pitchFamily="34" charset="0"/>
              <a:buChar char="•"/>
            </a:pPr>
            <a:r>
              <a:rPr lang="es-PE" sz="2800" dirty="0" smtClean="0">
                <a:solidFill>
                  <a:schemeClr val="bg1"/>
                </a:solidFill>
              </a:rPr>
              <a:t>Public financing (100%)</a:t>
            </a:r>
          </a:p>
        </p:txBody>
      </p:sp>
    </p:spTree>
    <p:extLst>
      <p:ext uri="{BB962C8B-B14F-4D97-AF65-F5344CB8AC3E}">
        <p14:creationId xmlns:p14="http://schemas.microsoft.com/office/powerpoint/2010/main" val="332381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GB" dirty="0"/>
          </a:p>
        </p:txBody>
      </p:sp>
      <p:sp>
        <p:nvSpPr>
          <p:cNvPr id="3" name="Content Placeholder 2"/>
          <p:cNvSpPr>
            <a:spLocks noGrp="1"/>
          </p:cNvSpPr>
          <p:nvPr>
            <p:ph idx="1"/>
          </p:nvPr>
        </p:nvSpPr>
        <p:spPr/>
        <p:txBody>
          <a:bodyPr>
            <a:normAutofit lnSpcReduction="10000"/>
          </a:bodyPr>
          <a:lstStyle/>
          <a:p>
            <a:pPr marL="0" indent="0" algn="just">
              <a:buNone/>
            </a:pPr>
            <a:r>
              <a:rPr lang="es-PE" dirty="0"/>
              <a:t>Analyze the frequency and duration of viral suppression in the first cohort of people living with HIV/AIDS (PLWHA) under treatment in Peru.</a:t>
            </a:r>
          </a:p>
          <a:p>
            <a:pPr algn="just"/>
            <a:r>
              <a:rPr lang="en-US" dirty="0"/>
              <a:t>Identify the proportion of patients who linked to the program and achieved viral suppression (viral load ≤ 400).</a:t>
            </a:r>
          </a:p>
          <a:p>
            <a:pPr algn="just"/>
            <a:r>
              <a:rPr lang="en-US" dirty="0"/>
              <a:t>Analyze the duration of the sustained viral suppression and its relationship with demographic variables and indicators of </a:t>
            </a:r>
            <a:r>
              <a:rPr lang="en-US" dirty="0" smtClean="0"/>
              <a:t>virological and immune </a:t>
            </a:r>
            <a:r>
              <a:rPr lang="en-US" dirty="0"/>
              <a:t>response.</a:t>
            </a:r>
          </a:p>
          <a:p>
            <a:endParaRPr lang="en-GB" dirty="0"/>
          </a:p>
        </p:txBody>
      </p:sp>
    </p:spTree>
    <p:extLst>
      <p:ext uri="{BB962C8B-B14F-4D97-AF65-F5344CB8AC3E}">
        <p14:creationId xmlns:p14="http://schemas.microsoft.com/office/powerpoint/2010/main" val="180248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a:t>
            </a:r>
            <a:endParaRPr lang="en-GB" dirty="0"/>
          </a:p>
        </p:txBody>
      </p:sp>
      <p:sp>
        <p:nvSpPr>
          <p:cNvPr id="3" name="Content Placeholder 2"/>
          <p:cNvSpPr>
            <a:spLocks noGrp="1"/>
          </p:cNvSpPr>
          <p:nvPr>
            <p:ph idx="1"/>
          </p:nvPr>
        </p:nvSpPr>
        <p:spPr/>
        <p:txBody>
          <a:bodyPr>
            <a:normAutofit/>
          </a:bodyPr>
          <a:lstStyle/>
          <a:p>
            <a:pPr algn="just"/>
            <a:r>
              <a:rPr lang="en-US" dirty="0"/>
              <a:t>Retrospective observational cohort study in adult patients with HIV-AIDS who linked to antiretroviral treatment program between April 2004 and December 2006 with follow-up until December 31, 2012 </a:t>
            </a:r>
          </a:p>
          <a:p>
            <a:endParaRPr lang="en-GB" dirty="0"/>
          </a:p>
        </p:txBody>
      </p:sp>
    </p:spTree>
    <p:extLst>
      <p:ext uri="{BB962C8B-B14F-4D97-AF65-F5344CB8AC3E}">
        <p14:creationId xmlns:p14="http://schemas.microsoft.com/office/powerpoint/2010/main" val="135700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a:t>
            </a:r>
            <a:endParaRPr lang="en-GB" dirty="0"/>
          </a:p>
        </p:txBody>
      </p:sp>
      <p:sp>
        <p:nvSpPr>
          <p:cNvPr id="3" name="Content Placeholder 2"/>
          <p:cNvSpPr>
            <a:spLocks noGrp="1"/>
          </p:cNvSpPr>
          <p:nvPr>
            <p:ph idx="1"/>
          </p:nvPr>
        </p:nvSpPr>
        <p:spPr>
          <a:xfrm>
            <a:off x="755576" y="1268760"/>
            <a:ext cx="8229600" cy="4896544"/>
          </a:xfrm>
        </p:spPr>
        <p:txBody>
          <a:bodyPr>
            <a:normAutofit/>
          </a:bodyPr>
          <a:lstStyle/>
          <a:p>
            <a:r>
              <a:rPr lang="es-PE" dirty="0"/>
              <a:t>Inclusion criteria:</a:t>
            </a:r>
          </a:p>
          <a:p>
            <a:pPr lvl="1"/>
            <a:r>
              <a:rPr lang="en-US" dirty="0"/>
              <a:t>Adult patients ≥18 years </a:t>
            </a:r>
            <a:r>
              <a:rPr lang="en-US" dirty="0" smtClean="0"/>
              <a:t> </a:t>
            </a:r>
            <a:endParaRPr lang="en-US" dirty="0"/>
          </a:p>
          <a:p>
            <a:pPr lvl="1"/>
            <a:r>
              <a:rPr lang="en-US" dirty="0"/>
              <a:t>Men and women</a:t>
            </a:r>
          </a:p>
          <a:p>
            <a:pPr lvl="1"/>
            <a:r>
              <a:rPr lang="en-US" dirty="0"/>
              <a:t>HIV diagnosis confirmed </a:t>
            </a:r>
          </a:p>
          <a:p>
            <a:pPr lvl="1"/>
            <a:r>
              <a:rPr lang="en-US" dirty="0" smtClean="0"/>
              <a:t>Accessed through </a:t>
            </a:r>
            <a:r>
              <a:rPr lang="en-US" dirty="0"/>
              <a:t>the Ministry of </a:t>
            </a:r>
            <a:r>
              <a:rPr lang="en-US" dirty="0" smtClean="0"/>
              <a:t>Health´s </a:t>
            </a:r>
            <a:r>
              <a:rPr lang="en-US" dirty="0"/>
              <a:t>Program </a:t>
            </a:r>
            <a:r>
              <a:rPr lang="en-US" dirty="0" smtClean="0"/>
              <a:t> </a:t>
            </a:r>
            <a:endParaRPr lang="en-US" dirty="0"/>
          </a:p>
          <a:p>
            <a:pPr lvl="1"/>
            <a:r>
              <a:rPr lang="en-US" dirty="0"/>
              <a:t>All </a:t>
            </a:r>
            <a:r>
              <a:rPr lang="en-US" dirty="0" smtClean="0"/>
              <a:t>cities</a:t>
            </a:r>
            <a:endParaRPr lang="en-US" dirty="0"/>
          </a:p>
          <a:p>
            <a:pPr lvl="1"/>
            <a:r>
              <a:rPr lang="en-US" dirty="0"/>
              <a:t>Laboratory </a:t>
            </a:r>
            <a:r>
              <a:rPr lang="en-US" dirty="0" smtClean="0"/>
              <a:t>data and variables </a:t>
            </a:r>
            <a:r>
              <a:rPr lang="en-US" dirty="0"/>
              <a:t>registered in </a:t>
            </a:r>
            <a:r>
              <a:rPr lang="en-US" dirty="0" err="1" smtClean="0"/>
              <a:t>NetLab</a:t>
            </a:r>
            <a:endParaRPr lang="en-US" dirty="0"/>
          </a:p>
          <a:p>
            <a:r>
              <a:rPr lang="es-PE" dirty="0"/>
              <a:t>Exclusion criteria:</a:t>
            </a:r>
          </a:p>
          <a:p>
            <a:pPr lvl="1"/>
            <a:r>
              <a:rPr lang="en-US" dirty="0" smtClean="0"/>
              <a:t>Social Security´s patients</a:t>
            </a:r>
            <a:endParaRPr lang="en-US" dirty="0"/>
          </a:p>
          <a:p>
            <a:pPr lvl="1"/>
            <a:r>
              <a:rPr lang="en-US" dirty="0" smtClean="0"/>
              <a:t>Not registered cases / incomplete records </a:t>
            </a:r>
            <a:endParaRPr lang="en-US" dirty="0"/>
          </a:p>
          <a:p>
            <a:endParaRPr lang="en-GB" dirty="0"/>
          </a:p>
        </p:txBody>
      </p:sp>
    </p:spTree>
    <p:extLst>
      <p:ext uri="{BB962C8B-B14F-4D97-AF65-F5344CB8AC3E}">
        <p14:creationId xmlns:p14="http://schemas.microsoft.com/office/powerpoint/2010/main" val="135700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a:t>
            </a:r>
            <a:endParaRPr lang="en-GB" dirty="0"/>
          </a:p>
        </p:txBody>
      </p:sp>
      <p:sp>
        <p:nvSpPr>
          <p:cNvPr id="3" name="Content Placeholder 2"/>
          <p:cNvSpPr>
            <a:spLocks noGrp="1"/>
          </p:cNvSpPr>
          <p:nvPr>
            <p:ph idx="1"/>
          </p:nvPr>
        </p:nvSpPr>
        <p:spPr/>
        <p:txBody>
          <a:bodyPr>
            <a:normAutofit lnSpcReduction="10000"/>
          </a:bodyPr>
          <a:lstStyle/>
          <a:p>
            <a:pPr algn="just"/>
            <a:r>
              <a:rPr lang="en-US" dirty="0" smtClean="0"/>
              <a:t>Patients </a:t>
            </a:r>
            <a:r>
              <a:rPr lang="en-US" dirty="0"/>
              <a:t>under treatment who achieved "viral suppression" are referred to as “</a:t>
            </a:r>
            <a:r>
              <a:rPr lang="en-US" b="1" dirty="0"/>
              <a:t>Responders</a:t>
            </a:r>
            <a:r>
              <a:rPr lang="en-US" dirty="0"/>
              <a:t>". And the group that never reached this state is called "</a:t>
            </a:r>
            <a:r>
              <a:rPr lang="en-US" b="1" dirty="0"/>
              <a:t>non-Responders"</a:t>
            </a:r>
            <a:r>
              <a:rPr lang="en-US" dirty="0"/>
              <a:t>.</a:t>
            </a:r>
          </a:p>
          <a:p>
            <a:r>
              <a:rPr lang="en-US" dirty="0"/>
              <a:t>For purposes of the study, a patient receiving </a:t>
            </a:r>
            <a:r>
              <a:rPr lang="en-US" dirty="0" smtClean="0"/>
              <a:t>HAART </a:t>
            </a:r>
            <a:r>
              <a:rPr lang="en-US" dirty="0"/>
              <a:t>has "</a:t>
            </a:r>
            <a:r>
              <a:rPr lang="en-US" b="1" dirty="0"/>
              <a:t>sustained viral suppression</a:t>
            </a:r>
            <a:r>
              <a:rPr lang="en-US" dirty="0"/>
              <a:t>" when achieved viral load </a:t>
            </a:r>
            <a:r>
              <a:rPr lang="en-US" dirty="0" smtClean="0"/>
              <a:t>≤ 400 </a:t>
            </a:r>
            <a:r>
              <a:rPr lang="en-US" dirty="0"/>
              <a:t>copies/ml and maintains this value over time with a variable duration.</a:t>
            </a:r>
          </a:p>
          <a:p>
            <a:r>
              <a:rPr lang="en-US" dirty="0"/>
              <a:t>It is called “</a:t>
            </a:r>
            <a:r>
              <a:rPr lang="en-US" b="1" dirty="0"/>
              <a:t>interruption of viral suppression” </a:t>
            </a:r>
            <a:r>
              <a:rPr lang="en-US" dirty="0"/>
              <a:t>if the patient has viral </a:t>
            </a:r>
            <a:r>
              <a:rPr lang="en-US" dirty="0" smtClean="0"/>
              <a:t>load &gt; </a:t>
            </a:r>
            <a:r>
              <a:rPr lang="en-US" dirty="0"/>
              <a:t>400 copies / ml.</a:t>
            </a:r>
          </a:p>
          <a:p>
            <a:endParaRPr lang="en-GB" dirty="0"/>
          </a:p>
        </p:txBody>
      </p:sp>
    </p:spTree>
    <p:extLst>
      <p:ext uri="{BB962C8B-B14F-4D97-AF65-F5344CB8AC3E}">
        <p14:creationId xmlns:p14="http://schemas.microsoft.com/office/powerpoint/2010/main" val="1357002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National Lab Reporting System</a:t>
            </a:r>
            <a:r>
              <a:rPr lang="es-PE" dirty="0" smtClean="0"/>
              <a:t>:</a:t>
            </a:r>
            <a:endParaRPr lang="es-PE" dirty="0"/>
          </a:p>
        </p:txBody>
      </p:sp>
      <p:sp>
        <p:nvSpPr>
          <p:cNvPr id="3" name="2 Marcador de contenido"/>
          <p:cNvSpPr>
            <a:spLocks noGrp="1"/>
          </p:cNvSpPr>
          <p:nvPr>
            <p:ph idx="1"/>
          </p:nvPr>
        </p:nvSpPr>
        <p:spPr>
          <a:xfrm>
            <a:off x="350342" y="1690689"/>
            <a:ext cx="5895608" cy="4685047"/>
          </a:xfrm>
        </p:spPr>
        <p:txBody>
          <a:bodyPr>
            <a:normAutofit/>
          </a:bodyPr>
          <a:lstStyle/>
          <a:p>
            <a:r>
              <a:rPr lang="en-US" dirty="0" smtClean="0"/>
              <a:t>All </a:t>
            </a:r>
            <a:r>
              <a:rPr lang="en-US" dirty="0"/>
              <a:t>communicable diseases under public health </a:t>
            </a:r>
            <a:r>
              <a:rPr lang="en-US" dirty="0" smtClean="0"/>
              <a:t>surveillance.</a:t>
            </a:r>
            <a:endParaRPr lang="en-US" dirty="0" smtClean="0"/>
          </a:p>
          <a:p>
            <a:r>
              <a:rPr lang="en-US" dirty="0"/>
              <a:t>This </a:t>
            </a:r>
            <a:r>
              <a:rPr lang="en-US" dirty="0" smtClean="0"/>
              <a:t>system works </a:t>
            </a:r>
            <a:r>
              <a:rPr lang="en-US" dirty="0"/>
              <a:t>through the Internet, has electronic reporting of results and </a:t>
            </a:r>
            <a:r>
              <a:rPr lang="en-US" dirty="0" smtClean="0"/>
              <a:t>a </a:t>
            </a:r>
            <a:r>
              <a:rPr lang="en-US" dirty="0"/>
              <a:t>database. </a:t>
            </a:r>
            <a:endParaRPr lang="en-US" dirty="0" smtClean="0"/>
          </a:p>
          <a:p>
            <a:r>
              <a:rPr lang="en-US" dirty="0" smtClean="0"/>
              <a:t>Health </a:t>
            </a:r>
            <a:r>
              <a:rPr lang="en-US" dirty="0"/>
              <a:t>professionals </a:t>
            </a:r>
            <a:r>
              <a:rPr lang="en-US" dirty="0" smtClean="0"/>
              <a:t>have a </a:t>
            </a:r>
            <a:r>
              <a:rPr lang="en-US" dirty="0"/>
              <a:t>username and password provided by the </a:t>
            </a:r>
            <a:r>
              <a:rPr lang="en-US" dirty="0" smtClean="0"/>
              <a:t>INS. </a:t>
            </a:r>
            <a:endParaRPr lang="en-US" dirty="0" smtClean="0"/>
          </a:p>
          <a:p>
            <a:r>
              <a:rPr lang="es-PE" dirty="0" smtClean="0">
                <a:hlinkClick r:id="rId3"/>
              </a:rPr>
              <a:t>https</a:t>
            </a:r>
            <a:r>
              <a:rPr lang="es-PE" dirty="0">
                <a:hlinkClick r:id="rId3"/>
              </a:rPr>
              <a:t>://</a:t>
            </a:r>
            <a:r>
              <a:rPr lang="es-PE" dirty="0" smtClean="0">
                <a:hlinkClick r:id="rId3"/>
              </a:rPr>
              <a:t>www.netlab.ins.gob.pe/FrmNewLogin.aspx</a:t>
            </a:r>
            <a:r>
              <a:rPr lang="es-PE" dirty="0" smtClean="0"/>
              <a:t>  </a:t>
            </a:r>
            <a:endParaRPr lang="es-PE"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632" y="1390935"/>
            <a:ext cx="2269400" cy="3795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E" dirty="0"/>
              <a:t>STATISTIC </a:t>
            </a:r>
            <a:r>
              <a:rPr lang="es-PE" dirty="0" smtClean="0"/>
              <a:t>ANALYSIS</a:t>
            </a:r>
            <a:endParaRPr lang="en-GB" dirty="0"/>
          </a:p>
        </p:txBody>
      </p:sp>
      <p:sp>
        <p:nvSpPr>
          <p:cNvPr id="3" name="Content Placeholder 2"/>
          <p:cNvSpPr>
            <a:spLocks noGrp="1"/>
          </p:cNvSpPr>
          <p:nvPr>
            <p:ph idx="1"/>
          </p:nvPr>
        </p:nvSpPr>
        <p:spPr/>
        <p:txBody>
          <a:bodyPr>
            <a:normAutofit lnSpcReduction="10000"/>
          </a:bodyPr>
          <a:lstStyle/>
          <a:p>
            <a:r>
              <a:rPr lang="en-US" dirty="0"/>
              <a:t>Survival analysis (Kaplan-Meier) was applied in </a:t>
            </a:r>
            <a:r>
              <a:rPr lang="en-US" dirty="0" smtClean="0"/>
              <a:t>Responders patients to </a:t>
            </a:r>
            <a:r>
              <a:rPr lang="en-US" dirty="0"/>
              <a:t>study the duration of viral suppression and its relationship with the independent variables. </a:t>
            </a:r>
            <a:endParaRPr lang="en-US" dirty="0" smtClean="0"/>
          </a:p>
          <a:p>
            <a:r>
              <a:rPr lang="en-US" dirty="0" smtClean="0"/>
              <a:t>Cumulative survival rate was analyzed in Responders.</a:t>
            </a:r>
          </a:p>
          <a:p>
            <a:r>
              <a:rPr lang="en-US" dirty="0" smtClean="0"/>
              <a:t>The </a:t>
            </a:r>
            <a:r>
              <a:rPr lang="en-US" dirty="0"/>
              <a:t>findings were evaluated by </a:t>
            </a:r>
            <a:r>
              <a:rPr lang="en-US" dirty="0" smtClean="0"/>
              <a:t>Cox </a:t>
            </a:r>
            <a:r>
              <a:rPr lang="en-US" dirty="0"/>
              <a:t>proportional hazards and Schoenfeld residuals. </a:t>
            </a:r>
            <a:endParaRPr lang="en-US" dirty="0" smtClean="0"/>
          </a:p>
          <a:p>
            <a:r>
              <a:rPr lang="en-US" dirty="0" smtClean="0"/>
              <a:t>R </a:t>
            </a:r>
            <a:r>
              <a:rPr lang="en-US" dirty="0"/>
              <a:t>Software was used, version 3.0.3, survival package. </a:t>
            </a:r>
            <a:endParaRPr lang="en-US" dirty="0"/>
          </a:p>
          <a:p>
            <a:endParaRPr lang="en-GB" dirty="0"/>
          </a:p>
        </p:txBody>
      </p:sp>
    </p:spTree>
    <p:extLst>
      <p:ext uri="{BB962C8B-B14F-4D97-AF65-F5344CB8AC3E}">
        <p14:creationId xmlns:p14="http://schemas.microsoft.com/office/powerpoint/2010/main" val="135700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29A9975CFAB344B4429F539C37D86D" ma:contentTypeVersion="0" ma:contentTypeDescription="Create a new document." ma:contentTypeScope="" ma:versionID="5d563b7f00adf9fc603f1e4d87f17f3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A829386-B0D4-4545-83C8-2B02DD3D7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E1ABF47-F59C-4949-92EC-11C5B20F1791}">
  <ds:schemaRefs>
    <ds:schemaRef ds:uri="http://schemas.microsoft.com/sharepoint/v3/contenttype/forms"/>
  </ds:schemaRefs>
</ds:datastoreItem>
</file>

<file path=customXml/itemProps3.xml><?xml version="1.0" encoding="utf-8"?>
<ds:datastoreItem xmlns:ds="http://schemas.openxmlformats.org/officeDocument/2006/customXml" ds:itemID="{FE226469-787A-4AEB-AA21-738D66041D6D}">
  <ds:schemaRefs>
    <ds:schemaRef ds:uri="http://purl.org/dc/elements/1.1/"/>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413</TotalTime>
  <Words>1144</Words>
  <Application>Microsoft Office PowerPoint</Application>
  <PresentationFormat>Presentación en pantalla (4:3)</PresentationFormat>
  <Paragraphs>107</Paragraphs>
  <Slides>16</Slides>
  <Notes>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Office Theme</vt:lpstr>
      <vt:lpstr>Microsoft Excel Worksheet</vt:lpstr>
      <vt:lpstr>Sustained viral suppression in persons living with HIV/AIDS receiving HAART in Peru</vt:lpstr>
      <vt:lpstr>CONFLICT OF INTEREST DISCLOSURE</vt:lpstr>
      <vt:lpstr>Peru: The National HAART Program </vt:lpstr>
      <vt:lpstr>OBJECTIVES</vt:lpstr>
      <vt:lpstr>METHODS</vt:lpstr>
      <vt:lpstr>METHODS</vt:lpstr>
      <vt:lpstr>Definitions</vt:lpstr>
      <vt:lpstr>National Lab Reporting System:</vt:lpstr>
      <vt:lpstr>STATISTIC ANALYSIS</vt:lpstr>
      <vt:lpstr>Presentación de PowerPoint</vt:lpstr>
      <vt:lpstr>RESULTS: Cumulative Survival Rate</vt:lpstr>
      <vt:lpstr>SUSTAINED VIRAL SUPPRESSION IN RESPONDERS (N=4530)</vt:lpstr>
      <vt:lpstr>KAPLAN MEIER CURVES</vt:lpstr>
      <vt:lpstr>Presentación de PowerPoint</vt:lpstr>
      <vt:lpstr>Cox Proportional Hazard </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Patricia Caballero Ñopo</cp:lastModifiedBy>
  <cp:revision>50</cp:revision>
  <dcterms:created xsi:type="dcterms:W3CDTF">2013-05-30T07:39:28Z</dcterms:created>
  <dcterms:modified xsi:type="dcterms:W3CDTF">2015-07-15T06:06:51Z</dcterms:modified>
</cp:coreProperties>
</file>