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78" r:id="rId6"/>
    <p:sldId id="280" r:id="rId7"/>
    <p:sldId id="271" r:id="rId8"/>
    <p:sldId id="279" r:id="rId9"/>
    <p:sldId id="275" r:id="rId10"/>
    <p:sldId id="269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4638" autoAdjust="0"/>
  </p:normalViewPr>
  <p:slideViewPr>
    <p:cSldViewPr>
      <p:cViewPr varScale="1">
        <p:scale>
          <a:sx n="67" d="100"/>
          <a:sy n="67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FFB4A-443C-4727-AED7-C8F253643B0A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D82F-23B0-4466-9D3B-57D2870B7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Newer</a:t>
            </a:r>
            <a:r>
              <a:rPr lang="en-US" baseline="0" dirty="0" smtClean="0"/>
              <a:t> guidelines based on lower drug toxicity and recognition of effects of uncontrolled </a:t>
            </a:r>
            <a:r>
              <a:rPr lang="en-US" baseline="0" dirty="0" err="1" smtClean="0"/>
              <a:t>viraemia</a:t>
            </a:r>
            <a:r>
              <a:rPr lang="en-US" baseline="0" dirty="0" smtClean="0"/>
              <a:t> non-AIDS-defining conditions. </a:t>
            </a:r>
          </a:p>
          <a:p>
            <a:pPr marL="685800" lvl="1" indent="-228600">
              <a:buNone/>
            </a:pPr>
            <a:r>
              <a:rPr lang="en-US" baseline="0" dirty="0" smtClean="0"/>
              <a:t>- “allow” as evidence lower for CD4+ &gt;500 and differing </a:t>
            </a:r>
            <a:r>
              <a:rPr lang="en-US" baseline="0" dirty="0" err="1" smtClean="0"/>
              <a:t>risk:benefit</a:t>
            </a:r>
            <a:r>
              <a:rPr lang="en-US" baseline="0" dirty="0" smtClean="0"/>
              <a:t> (drug adherence/toxicity) etc….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Rare cases of </a:t>
            </a:r>
            <a:r>
              <a:rPr lang="en-US" baseline="0" dirty="0" err="1" smtClean="0"/>
              <a:t>seronegative</a:t>
            </a:r>
            <a:r>
              <a:rPr lang="en-US" baseline="0" dirty="0" smtClean="0"/>
              <a:t> HIV-1 infection associated with lack of cytotoxic T lymphocyte response?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Note occasional previous reports of </a:t>
            </a:r>
            <a:r>
              <a:rPr lang="en-US" baseline="0" dirty="0" err="1" smtClean="0"/>
              <a:t>seroreversion</a:t>
            </a:r>
            <a:r>
              <a:rPr lang="en-US" baseline="0" dirty="0" smtClean="0"/>
              <a:t>/non-conversion are based on older assays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/>
              <a:t>Does the subset of </a:t>
            </a:r>
            <a:r>
              <a:rPr lang="en-US" dirty="0" err="1" smtClean="0"/>
              <a:t>perinatally</a:t>
            </a:r>
            <a:r>
              <a:rPr lang="en-US" dirty="0" smtClean="0"/>
              <a:t> HIV-exposed</a:t>
            </a:r>
            <a:r>
              <a:rPr lang="en-US" baseline="0" dirty="0" smtClean="0"/>
              <a:t> but uninfected children who subsequently </a:t>
            </a:r>
            <a:r>
              <a:rPr lang="en-US" baseline="0" dirty="0" err="1" smtClean="0"/>
              <a:t>serorevert</a:t>
            </a:r>
            <a:r>
              <a:rPr lang="en-US" baseline="0" dirty="0" smtClean="0"/>
              <a:t> tell us anything?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- 9 of 271 subjects not considered</a:t>
            </a:r>
            <a:r>
              <a:rPr lang="en-US" baseline="0" dirty="0" smtClean="0"/>
              <a:t> in this analysis because: 2 declined to initiate immediate ARV; 1 was unable to initiate immediate ARV; 6 are non-Thais</a:t>
            </a:r>
          </a:p>
          <a:p>
            <a:r>
              <a:rPr lang="en-US" baseline="0" dirty="0" smtClean="0"/>
              <a:t>- Note briefly </a:t>
            </a:r>
            <a:r>
              <a:rPr lang="en-US" baseline="0" dirty="0" err="1" smtClean="0"/>
              <a:t>randomisation</a:t>
            </a:r>
            <a:r>
              <a:rPr lang="en-US" baseline="0" dirty="0" smtClean="0"/>
              <a:t> to HAART (177; 68%) or megaHAART (85; 32%)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Clinical interview = to establish </a:t>
            </a:r>
            <a:r>
              <a:rPr lang="en-US" baseline="0" dirty="0" smtClean="0"/>
              <a:t>dates of possible HIV exposure; describe calculation of estimated exposure date</a:t>
            </a:r>
          </a:p>
          <a:p>
            <a:r>
              <a:rPr lang="en-US" baseline="0" dirty="0" smtClean="0"/>
              <a:t>- Need to justify equivalency between different assays</a:t>
            </a:r>
          </a:p>
          <a:p>
            <a:r>
              <a:rPr lang="en-US" baseline="0" dirty="0" smtClean="0"/>
              <a:t>- Note: from 30 March 2013 to 01 August 2013, no 2G assay was used – all subjects screened with Bio-Rad </a:t>
            </a:r>
            <a:r>
              <a:rPr lang="en-US" baseline="0" dirty="0" err="1" smtClean="0"/>
              <a:t>Genscreen</a:t>
            </a:r>
            <a:r>
              <a:rPr lang="en-US" baseline="0" dirty="0" smtClean="0"/>
              <a:t> HIV 1/2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Fiebig stages consistent</a:t>
            </a:r>
            <a:r>
              <a:rPr lang="en-US" baseline="0" dirty="0" smtClean="0"/>
              <a:t> </a:t>
            </a:r>
            <a:r>
              <a:rPr lang="en-US" dirty="0" smtClean="0"/>
              <a:t>with revised figures</a:t>
            </a:r>
            <a:r>
              <a:rPr lang="en-US" baseline="0" dirty="0" smtClean="0"/>
              <a:t> [i.e. same as for plenary session]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Amongst</a:t>
            </a:r>
            <a:r>
              <a:rPr lang="en-US" baseline="0" dirty="0" smtClean="0"/>
              <a:t> all subjects who demonstrated a non-reactive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generation EIA result at their baseline visit</a:t>
            </a:r>
          </a:p>
          <a:p>
            <a:r>
              <a:rPr lang="en-US" dirty="0" smtClean="0"/>
              <a:t>- Need to explain </a:t>
            </a:r>
            <a:r>
              <a:rPr lang="en-US" baseline="0" dirty="0" smtClean="0"/>
              <a:t>discrepancy in number of baseline 4</a:t>
            </a:r>
            <a:r>
              <a:rPr lang="en-US" baseline="30000" dirty="0" smtClean="0"/>
              <a:t>th</a:t>
            </a:r>
            <a:r>
              <a:rPr lang="en-US" baseline="0" dirty="0" smtClean="0"/>
              <a:t> gen negative subjects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number of Fiebig 1 + 2 enrolled (a number of subjects who do not fit classical Fiebig staging patterns; discuss with Mark; this in addition to unavailability of assays to determine IgM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IgG reactivity suggests time to move to 4thG staging, which has better resolution for the very earliest stages of infection anyway)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analysis. This association disappears in multivariate analysis (discuss with </a:t>
            </a:r>
            <a:r>
              <a:rPr lang="en-US" baseline="0" dirty="0" err="1" smtClean="0"/>
              <a:t>Meaw</a:t>
            </a:r>
            <a:r>
              <a:rPr lang="en-US" baseline="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D82F-23B0-4466-9D3B-57D2870B722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0B654B-F146-4D93-997B-D9E9AB8BF808}" type="datetimeFigureOut">
              <a:rPr lang="en-US" smtClean="0"/>
              <a:pPr/>
              <a:t>7/22/2015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7019D7-D6A0-4F60-A29A-A2A8F00214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610600" cy="2457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High rates of non-reactive HIV serology after antiretroviral treatment initiated in acute HIV infection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76600"/>
            <a:ext cx="77724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J.L.K. Fletcher</a:t>
            </a:r>
            <a:r>
              <a:rPr lang="en-US" dirty="0" smtClean="0"/>
              <a:t>, S. </a:t>
            </a:r>
            <a:r>
              <a:rPr lang="en-US" dirty="0" err="1" smtClean="0"/>
              <a:t>Pinyakorn</a:t>
            </a:r>
            <a:r>
              <a:rPr lang="en-US" dirty="0" smtClean="0"/>
              <a:t>, M. de Souza, S. </a:t>
            </a:r>
            <a:r>
              <a:rPr lang="en-US" dirty="0" err="1" smtClean="0"/>
              <a:t>Akapirat</a:t>
            </a:r>
            <a:r>
              <a:rPr lang="en-US" dirty="0" smtClean="0"/>
              <a:t>, R. </a:t>
            </a:r>
            <a:r>
              <a:rPr lang="en-US" dirty="0" err="1" smtClean="0"/>
              <a:t>Trichavaroj</a:t>
            </a:r>
            <a:r>
              <a:rPr lang="en-US" dirty="0" smtClean="0"/>
              <a:t>, T. </a:t>
            </a:r>
            <a:r>
              <a:rPr lang="en-US" dirty="0" err="1" smtClean="0"/>
              <a:t>Pankam</a:t>
            </a:r>
            <a:r>
              <a:rPr lang="en-US" dirty="0" smtClean="0"/>
              <a:t>, E. Kroon, D. Colby, P. </a:t>
            </a:r>
            <a:r>
              <a:rPr lang="en-US" dirty="0" err="1" smtClean="0"/>
              <a:t>Prueksakaew</a:t>
            </a:r>
            <a:r>
              <a:rPr lang="en-US" dirty="0" smtClean="0"/>
              <a:t>, D. </a:t>
            </a:r>
            <a:r>
              <a:rPr lang="en-US" dirty="0" err="1" smtClean="0"/>
              <a:t>Suttichom</a:t>
            </a:r>
            <a:r>
              <a:rPr lang="en-US" dirty="0" smtClean="0"/>
              <a:t>, J.H. Kim, P. Phanuphak, N. Phanuphak, J. Ananworanich, The SEARCH010/RV254 Study Group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019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IAS 2015, Abstract WEAB0102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Association with HIV-RNA AUC</a:t>
            </a:r>
            <a:r>
              <a:rPr lang="en-US" sz="3600" baseline="-25000" dirty="0" smtClean="0"/>
              <a:t>0-24wk</a:t>
            </a:r>
            <a:endParaRPr lang="en-US" sz="3600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304800" y="1676400"/>
            <a:ext cx="4317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Plasma viral load by 2G EIA reactivity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24400" y="1676400"/>
            <a:ext cx="4192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Plasma viral load by 4G IA reactivity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p&lt;0.0001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696200" y="5257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p&lt;0.004</a:t>
            </a:r>
            <a:endParaRPr lang="en-US" sz="1200" dirty="0"/>
          </a:p>
        </p:txBody>
      </p:sp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04800" y="2590800"/>
            <a:ext cx="4191000" cy="2743200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495800" y="2590800"/>
            <a:ext cx="42672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third of subjects initiating </a:t>
            </a:r>
            <a:r>
              <a:rPr lang="en-US" dirty="0" err="1" smtClean="0"/>
              <a:t>cART</a:t>
            </a:r>
            <a:r>
              <a:rPr lang="en-US" dirty="0" smtClean="0"/>
              <a:t> in AHI maintain non-reactivity to 2G EIA at 6 months</a:t>
            </a:r>
          </a:p>
          <a:p>
            <a:endParaRPr lang="en-US" dirty="0" smtClean="0"/>
          </a:p>
          <a:p>
            <a:r>
              <a:rPr lang="en-US" dirty="0" smtClean="0"/>
              <a:t>Approximately 20% of this group are also non-reactive by 4G IA</a:t>
            </a:r>
          </a:p>
          <a:p>
            <a:endParaRPr lang="en-US" dirty="0" smtClean="0"/>
          </a:p>
          <a:p>
            <a:r>
              <a:rPr lang="en-US" dirty="0" smtClean="0"/>
              <a:t>Low viral load prior to </a:t>
            </a:r>
            <a:r>
              <a:rPr lang="en-US" dirty="0" err="1" smtClean="0"/>
              <a:t>cART</a:t>
            </a:r>
            <a:r>
              <a:rPr lang="en-US" dirty="0" smtClean="0"/>
              <a:t> initiation predicts non-reactivity to 2G EIA</a:t>
            </a:r>
          </a:p>
          <a:p>
            <a:endParaRPr lang="en-US" dirty="0" smtClean="0"/>
          </a:p>
          <a:p>
            <a:r>
              <a:rPr lang="en-US" dirty="0" smtClean="0"/>
              <a:t>Serologically non-reactive subjects may represent for a population of interest for research into potential HIV cure strategies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7620000" cy="461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to declare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690872"/>
          </a:xfrm>
        </p:spPr>
        <p:txBody>
          <a:bodyPr>
            <a:normAutofit/>
          </a:bodyPr>
          <a:lstStyle/>
          <a:p>
            <a:r>
              <a:rPr lang="en-US" dirty="0" smtClean="0"/>
              <a:t>Revision of guidelines to allow initiation of combination antiretroviral therapy (</a:t>
            </a:r>
            <a:r>
              <a:rPr lang="en-US" dirty="0" err="1" smtClean="0"/>
              <a:t>cART</a:t>
            </a:r>
            <a:r>
              <a:rPr lang="en-US" dirty="0" smtClean="0"/>
              <a:t>) for all HIV-infected individuals</a:t>
            </a:r>
          </a:p>
          <a:p>
            <a:pPr lvl="1"/>
            <a:r>
              <a:rPr lang="en-US" dirty="0" smtClean="0"/>
              <a:t>preservation the CD4</a:t>
            </a:r>
            <a:r>
              <a:rPr lang="en-US" baseline="30000" dirty="0" smtClean="0"/>
              <a:t>+</a:t>
            </a:r>
            <a:r>
              <a:rPr lang="en-US" dirty="0" smtClean="0"/>
              <a:t> T cell population</a:t>
            </a:r>
          </a:p>
          <a:p>
            <a:pPr lvl="1"/>
            <a:r>
              <a:rPr lang="en-US" dirty="0" smtClean="0"/>
              <a:t>restriction of seeding of the viral reservoir</a:t>
            </a:r>
          </a:p>
          <a:p>
            <a:pPr lvl="1"/>
            <a:r>
              <a:rPr lang="en-US" dirty="0" smtClean="0"/>
              <a:t>curtailment of opportunity for viral evolution</a:t>
            </a:r>
          </a:p>
          <a:p>
            <a:r>
              <a:rPr lang="en-US" dirty="0" smtClean="0"/>
              <a:t>Patients with rapid suppression of HIV </a:t>
            </a:r>
            <a:r>
              <a:rPr lang="en-US" dirty="0" err="1" smtClean="0"/>
              <a:t>viraemia</a:t>
            </a:r>
            <a:r>
              <a:rPr lang="en-US" dirty="0" smtClean="0"/>
              <a:t> may represent attractive candidates for future cure research</a:t>
            </a:r>
          </a:p>
          <a:p>
            <a:r>
              <a:rPr lang="en-US" dirty="0" smtClean="0"/>
              <a:t>Incomplete maturation of serological responses may be a marker of low HIV viral burden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Prospective cohort study launched in April 2009 in Bangkok, Thailand recruiting subjects with acute HIV infection (AHI)</a:t>
            </a:r>
          </a:p>
          <a:p>
            <a:r>
              <a:rPr lang="en-US" dirty="0" smtClean="0"/>
              <a:t>Individuals presenting for voluntary HIV counseling and testing considered to have AHI if: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generation IA reactive </a:t>
            </a:r>
            <a:r>
              <a:rPr lang="en-US" smtClean="0"/>
              <a:t>and </a:t>
            </a:r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</a:t>
            </a:r>
            <a:r>
              <a:rPr lang="en-US" dirty="0" smtClean="0"/>
              <a:t>generation EIA non-reactive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generation IA non-reactive with detectable nucleic acid testing</a:t>
            </a:r>
          </a:p>
          <a:p>
            <a:r>
              <a:rPr lang="en-US" dirty="0" smtClean="0"/>
              <a:t>Enrollees offered immediate initiation of </a:t>
            </a:r>
            <a:r>
              <a:rPr lang="en-US" dirty="0" err="1" smtClean="0"/>
              <a:t>cART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Clinical interview</a:t>
            </a:r>
          </a:p>
          <a:p>
            <a:r>
              <a:rPr lang="en-US" dirty="0" smtClean="0"/>
              <a:t>Blood draw for HIV-specific, pre-</a:t>
            </a:r>
            <a:r>
              <a:rPr lang="en-US" dirty="0" err="1" smtClean="0"/>
              <a:t>cART</a:t>
            </a:r>
            <a:r>
              <a:rPr lang="en-US" dirty="0" smtClean="0"/>
              <a:t> assays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 EIA (2G)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Genetic Systems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rLAV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 EIA (Bio-Rad)</a:t>
            </a:r>
          </a:p>
          <a:p>
            <a:pPr lvl="1"/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Avioq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 HIV-1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Microelisa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Avioq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)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generation EIA (3G)</a:t>
            </a:r>
          </a:p>
          <a:p>
            <a:pPr lvl="1"/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Genscreen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  HIV 1/2 (Bio-Rad)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generation EI (4G)</a:t>
            </a:r>
          </a:p>
          <a:p>
            <a:pPr lvl="1"/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AxSYM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  HIV antigen/antibody Combo (Abbott)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HIV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</a:rPr>
              <a:t>Combi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 Assay (Roche)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ARCHITECT  HIV antigen/antibody Combo (Abbott)</a:t>
            </a:r>
            <a:endParaRPr lang="en-US" dirty="0" smtClean="0"/>
          </a:p>
          <a:p>
            <a:r>
              <a:rPr lang="en-US" dirty="0" smtClean="0"/>
              <a:t>p24, Western blot (WB)</a:t>
            </a:r>
          </a:p>
          <a:p>
            <a:r>
              <a:rPr lang="en-US" dirty="0" smtClean="0"/>
              <a:t>Performed at baseline, week 12 and week 24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Methods (cont.)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525963"/>
          </a:xfrm>
        </p:spPr>
        <p:txBody>
          <a:bodyPr/>
          <a:lstStyle/>
          <a:p>
            <a:r>
              <a:rPr lang="en-US" sz="1800" dirty="0" smtClean="0"/>
              <a:t>271 subjects enrolled during April 2009 to May 2015 from 139,397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samples screened</a:t>
            </a:r>
          </a:p>
          <a:p>
            <a:r>
              <a:rPr lang="en-US" sz="1800" dirty="0" smtClean="0"/>
              <a:t>3 did not initiate </a:t>
            </a:r>
            <a:r>
              <a:rPr lang="en-US" sz="1800" dirty="0" err="1" smtClean="0"/>
              <a:t>cART</a:t>
            </a:r>
            <a:r>
              <a:rPr lang="en-US" sz="1800" dirty="0" smtClean="0"/>
              <a:t> during AHI; 6 participants were not Thai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Population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438400"/>
          <a:ext cx="8229600" cy="4008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2743200"/>
              </a:tblGrid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Characteristic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 = 262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Median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ge, years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IQR)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 (23 – 32)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Male,</a:t>
                      </a:r>
                      <a:r>
                        <a:rPr lang="en-US" baseline="0" dirty="0" smtClean="0"/>
                        <a:t> n(%)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251 (96)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Men</a:t>
                      </a:r>
                      <a:r>
                        <a:rPr lang="en-US" baseline="0" dirty="0" smtClean="0"/>
                        <a:t> who have sex with men, n(%)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245 (94)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Bachelor</a:t>
                      </a:r>
                      <a:r>
                        <a:rPr lang="en-US" baseline="0" dirty="0" smtClean="0"/>
                        <a:t> degree or higher, n(%)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160 (61)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Median income, USD/month (IQR)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1,061 (606</a:t>
                      </a:r>
                      <a:r>
                        <a:rPr lang="en-US" baseline="0" dirty="0" smtClean="0"/>
                        <a:t> – 2,121)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Median</a:t>
                      </a:r>
                      <a:r>
                        <a:rPr lang="en-US" baseline="0" dirty="0" smtClean="0"/>
                        <a:t> duration of infection, days (IQR)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 (14 – 25)</a:t>
                      </a:r>
                      <a:endParaRPr lang="en-US" dirty="0"/>
                    </a:p>
                  </a:txBody>
                  <a:tcPr anchor="ctr"/>
                </a:tc>
              </a:tr>
              <a:tr h="65248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Median time from infection to ARV initiation</a:t>
                      </a:r>
                      <a:r>
                        <a:rPr lang="en-US" baseline="0" dirty="0" smtClean="0"/>
                        <a:t>, days (IQR)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 (14 – 25)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Median CD4</a:t>
                      </a:r>
                      <a:r>
                        <a:rPr lang="en-US" baseline="30000" dirty="0" smtClean="0"/>
                        <a:t>+</a:t>
                      </a:r>
                      <a:r>
                        <a:rPr lang="en-US" baseline="0" dirty="0" smtClean="0"/>
                        <a:t> T cell count, cells/</a:t>
                      </a:r>
                      <a:r>
                        <a:rPr lang="el-GR" baseline="0" dirty="0" smtClean="0"/>
                        <a:t>μ</a:t>
                      </a:r>
                      <a:r>
                        <a:rPr lang="en-US" baseline="0" dirty="0" smtClean="0"/>
                        <a:t>L (IQR)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380 (273 - 505)</a:t>
                      </a:r>
                      <a:endParaRPr lang="en-US" dirty="0"/>
                    </a:p>
                  </a:txBody>
                  <a:tcPr anchor="ctr"/>
                </a:tc>
              </a:tr>
              <a:tr h="37284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Median HIV-RNA,</a:t>
                      </a:r>
                      <a:r>
                        <a:rPr lang="en-US" baseline="0" dirty="0" smtClean="0"/>
                        <a:t> log</a:t>
                      </a:r>
                      <a:r>
                        <a:rPr lang="en-US" baseline="-25000" dirty="0" smtClean="0"/>
                        <a:t>10</a:t>
                      </a:r>
                      <a:r>
                        <a:rPr lang="en-US" baseline="0" dirty="0" smtClean="0"/>
                        <a:t> copies/ml (IQR)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5.78 (5.18 – 6.61)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Population (cont.)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371601"/>
          <a:ext cx="8229600" cy="4343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/>
                <a:gridCol w="1981200"/>
              </a:tblGrid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Baseline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taging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 = 262</a:t>
                      </a:r>
                      <a:endParaRPr lang="en-US" dirty="0"/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Fiebig Stage n, 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     [RNA+,</a:t>
                      </a:r>
                      <a:r>
                        <a:rPr lang="en-US" baseline="0" dirty="0" smtClean="0"/>
                        <a:t> p24-, HIV IgM-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41 (15.7)</a:t>
                      </a:r>
                      <a:endParaRPr lang="en-US" dirty="0"/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II    [RNA+,</a:t>
                      </a:r>
                      <a:r>
                        <a:rPr lang="en-US" baseline="0" dirty="0" smtClean="0"/>
                        <a:t> p24+, HIV IgM-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72 (27.5)</a:t>
                      </a:r>
                      <a:endParaRPr lang="en-US" dirty="0"/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III   [RNA+, HIV IgM+,</a:t>
                      </a:r>
                      <a:r>
                        <a:rPr lang="en-US" baseline="0" dirty="0" smtClean="0"/>
                        <a:t> HIV IgG-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106 (40.5)</a:t>
                      </a:r>
                      <a:endParaRPr lang="en-US" dirty="0"/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IV   [RNA+, HIV</a:t>
                      </a:r>
                      <a:r>
                        <a:rPr lang="en-US" baseline="0" dirty="0" smtClean="0"/>
                        <a:t> IgM+, HIV IgG+, WB indeterminate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 (9.9)</a:t>
                      </a:r>
                      <a:endParaRPr lang="en-US" dirty="0"/>
                    </a:p>
                  </a:txBody>
                  <a:tcPr anchor="ctr"/>
                </a:tc>
              </a:tr>
              <a:tr h="6204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    [RNA+,</a:t>
                      </a:r>
                      <a:r>
                        <a:rPr lang="en-US" baseline="0" dirty="0" smtClean="0"/>
                        <a:t> HIV IgM+, HIV IgG+, WB+ without p31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 (6.5)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Non-reactivity to HIV enzyme immunoassay</a:t>
            </a:r>
            <a:endParaRPr lang="en-US" sz="31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955" y="1050020"/>
            <a:ext cx="8984090" cy="4757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800600" y="5486400"/>
            <a:ext cx="3657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400" dirty="0" smtClean="0"/>
              <a:t> </a:t>
            </a:r>
            <a:r>
              <a:rPr lang="en-US" sz="1100" dirty="0" smtClean="0"/>
              <a:t>%non-reactivity is significantly higher in Fiebig 1 </a:t>
            </a:r>
          </a:p>
          <a:p>
            <a:r>
              <a:rPr lang="en-US" sz="1100" dirty="0" smtClean="0"/>
              <a:t>than other Fiebig stages, p=&lt;0.05 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8991600" y="990600"/>
            <a:ext cx="152400" cy="533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Predictors of week 24 2G non-reactivity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534400" cy="5292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2618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Cordia New"/>
                        </a:rPr>
                        <a:t>Predictors</a:t>
                      </a: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Univariate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Cordia New"/>
                        </a:rPr>
                        <a:t>Multivariate</a:t>
                      </a: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2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Odds Ratio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(95%CI)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p-values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Adjusted Odds Ratio (95%CI)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Cordia New"/>
                        </a:rPr>
                        <a:t>p-values</a:t>
                      </a: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Age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0.99 (0.95 – 1.03)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Cordia New"/>
                        </a:rPr>
                        <a:t>Sex</a:t>
                      </a: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    Male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    Female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2.59 (0.76 – 8.86)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Days since infection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0.99 (0.95 – 1.02)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Treatment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    HAART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MegaHAART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1.73 (0.94 – 3.20)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CD4 T cells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&lt; 350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ordia New"/>
                        </a:rPr>
                        <a:t>≥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ordia New"/>
                        </a:rPr>
                        <a:t>350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3.10 (1.61 – 6.00)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0.001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2.21 (1.06 – 4.61)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ordia New"/>
                        </a:rPr>
                        <a:t>0.03</a:t>
                      </a:r>
                    </a:p>
                  </a:txBody>
                  <a:tcPr marL="68580" marR="68580" marT="0" marB="0" anchor="ctr"/>
                </a:tc>
              </a:tr>
              <a:tr h="272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HIV RNA (log10copies/mL)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≥5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&lt; 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6.59 (3.12 – 13.91)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&lt;0.001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3.96 (1.77 – 8.89)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ordia New"/>
                        </a:rPr>
                        <a:t>0.001</a:t>
                      </a: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Cordia New"/>
                        </a:rPr>
                        <a:t>Fiebig stage</a:t>
                      </a: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    I-II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3.48 (1.81 – 6.68)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ordia New"/>
                        </a:rPr>
                        <a:t>&lt;0.001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2.76 (1.36 – 5.60)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Calibri"/>
                          <a:ea typeface="Calibri"/>
                          <a:cs typeface="Cordia New"/>
                        </a:rPr>
                        <a:t>0.005</a:t>
                      </a: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  <a:tr h="261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    III-V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ordia New"/>
                        </a:rPr>
                        <a:t>Ref.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8632</TotalTime>
  <Words>1101</Words>
  <Application>Microsoft Office PowerPoint</Application>
  <PresentationFormat>On-screen Show (4:3)</PresentationFormat>
  <Paragraphs>161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High rates of non-reactive HIV serology after antiretroviral treatment initiated in acute HIV infection</vt:lpstr>
      <vt:lpstr>Conflicts</vt:lpstr>
      <vt:lpstr>Background</vt:lpstr>
      <vt:lpstr>Study Methods</vt:lpstr>
      <vt:lpstr>Study Methods (cont.)</vt:lpstr>
      <vt:lpstr>Study Population</vt:lpstr>
      <vt:lpstr>Study Population (cont.)</vt:lpstr>
      <vt:lpstr>Non-reactivity to HIV enzyme immunoassay</vt:lpstr>
      <vt:lpstr>Predictors of week 24 2G non-reactivity</vt:lpstr>
      <vt:lpstr>Association with HIV-RNA AUC0-24wk</vt:lpstr>
      <vt:lpstr>Conclusions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James Fletcher</dc:creator>
  <cp:lastModifiedBy>James Fletcher</cp:lastModifiedBy>
  <cp:revision>299</cp:revision>
  <dcterms:created xsi:type="dcterms:W3CDTF">2015-07-07T09:17:13Z</dcterms:created>
  <dcterms:modified xsi:type="dcterms:W3CDTF">2015-07-22T02:54:54Z</dcterms:modified>
</cp:coreProperties>
</file>