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15.xml" ContentType="application/vnd.openxmlformats-officedocument.presentationml.notesSlide+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handoutMasterIdLst>
    <p:handoutMasterId r:id="rId23"/>
  </p:handoutMasterIdLst>
  <p:sldIdLst>
    <p:sldId id="600" r:id="rId2"/>
    <p:sldId id="601" r:id="rId3"/>
    <p:sldId id="573" r:id="rId4"/>
    <p:sldId id="590" r:id="rId5"/>
    <p:sldId id="597" r:id="rId6"/>
    <p:sldId id="534" r:id="rId7"/>
    <p:sldId id="347" r:id="rId8"/>
    <p:sldId id="537" r:id="rId9"/>
    <p:sldId id="538" r:id="rId10"/>
    <p:sldId id="544" r:id="rId11"/>
    <p:sldId id="598" r:id="rId12"/>
    <p:sldId id="604" r:id="rId13"/>
    <p:sldId id="545" r:id="rId14"/>
    <p:sldId id="315" r:id="rId15"/>
    <p:sldId id="602" r:id="rId16"/>
    <p:sldId id="531" r:id="rId17"/>
    <p:sldId id="529" r:id="rId18"/>
    <p:sldId id="488" r:id="rId19"/>
    <p:sldId id="603" r:id="rId20"/>
    <p:sldId id="593"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FF0000"/>
    <a:srgbClr val="FFFF00"/>
    <a:srgbClr val="FF8000"/>
    <a:srgbClr val="00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626" autoAdjust="0"/>
  </p:normalViewPr>
  <p:slideViewPr>
    <p:cSldViewPr snapToGrid="0" snapToObjects="1">
      <p:cViewPr>
        <p:scale>
          <a:sx n="125" d="100"/>
          <a:sy n="125" d="100"/>
        </p:scale>
        <p:origin x="-1168" y="1904"/>
      </p:cViewPr>
      <p:guideLst>
        <p:guide orient="horz" pos="2160"/>
        <p:guide pos="2880"/>
      </p:guideLst>
    </p:cSldViewPr>
  </p:slideViewPr>
  <p:notesTextViewPr>
    <p:cViewPr>
      <p:scale>
        <a:sx n="170" d="100"/>
        <a:sy n="170" d="100"/>
      </p:scale>
      <p:origin x="0" y="0"/>
    </p:cViewPr>
  </p:notesTextViewPr>
  <p:sorterViewPr>
    <p:cViewPr>
      <p:scale>
        <a:sx n="175" d="100"/>
        <a:sy n="175" d="100"/>
      </p:scale>
      <p:origin x="0" y="5928"/>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cpilcher:Desktop:Desktop%20docs:New%20laptop%20docs:2015RAPID:IAS%20slid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cpilcher:Desktop:Desktop%20docs:New%20laptop%20docs:2015RAPID:Rapid%20patients%20IAS%20data%20final.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cpilcher:Desktop:Desktop%20docs:New%20laptop%20docs:2015RAPID:IAS%20slides.xlsx" TargetMode="External"/><Relationship Id="rId2"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cpilcher:Desktop:Desktop%20docs:New%20laptop%20docs:2015RAPID:IAS%20slid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bar"/>
        <c:grouping val="stacked"/>
        <c:varyColors val="0"/>
        <c:ser>
          <c:idx val="0"/>
          <c:order val="0"/>
          <c:tx>
            <c:strRef>
              <c:f>'formatted as intervals'!$A$14</c:f>
              <c:strCache>
                <c:ptCount val="1"/>
                <c:pt idx="0">
                  <c:v>Intake</c:v>
                </c:pt>
              </c:strCache>
            </c:strRef>
          </c:tx>
          <c:spPr>
            <a:solidFill>
              <a:srgbClr val="FF0000"/>
            </a:solidFill>
          </c:spPr>
          <c:invertIfNegative val="0"/>
          <c:cat>
            <c:strRef>
              <c:f>'formatted as intervals'!$B$2:$D$2</c:f>
              <c:strCache>
                <c:ptCount val="3"/>
                <c:pt idx="0">
                  <c:v>RAPID</c:v>
                </c:pt>
                <c:pt idx="1">
                  <c:v>Universal ART (2010-3)</c:v>
                </c:pt>
                <c:pt idx="2">
                  <c:v>CD4-guided ART (2006-9)</c:v>
                </c:pt>
              </c:strCache>
            </c:strRef>
          </c:cat>
          <c:val>
            <c:numRef>
              <c:f>'formatted as intervals'!$B$14:$D$14</c:f>
              <c:numCache>
                <c:formatCode>General</c:formatCode>
                <c:ptCount val="3"/>
                <c:pt idx="0">
                  <c:v>1.0</c:v>
                </c:pt>
                <c:pt idx="1">
                  <c:v>13.0</c:v>
                </c:pt>
                <c:pt idx="2">
                  <c:v>9.0</c:v>
                </c:pt>
              </c:numCache>
            </c:numRef>
          </c:val>
        </c:ser>
        <c:ser>
          <c:idx val="1"/>
          <c:order val="1"/>
          <c:tx>
            <c:strRef>
              <c:f>'formatted as intervals'!$A$15</c:f>
              <c:strCache>
                <c:ptCount val="1"/>
                <c:pt idx="0">
                  <c:v>PCP</c:v>
                </c:pt>
              </c:strCache>
            </c:strRef>
          </c:tx>
          <c:spPr>
            <a:solidFill>
              <a:srgbClr val="FF8000"/>
            </a:solidFill>
          </c:spPr>
          <c:invertIfNegative val="0"/>
          <c:cat>
            <c:strRef>
              <c:f>'formatted as intervals'!$B$2:$D$2</c:f>
              <c:strCache>
                <c:ptCount val="3"/>
                <c:pt idx="0">
                  <c:v>RAPID</c:v>
                </c:pt>
                <c:pt idx="1">
                  <c:v>Universal ART (2010-3)</c:v>
                </c:pt>
                <c:pt idx="2">
                  <c:v>CD4-guided ART (2006-9)</c:v>
                </c:pt>
              </c:strCache>
            </c:strRef>
          </c:cat>
          <c:val>
            <c:numRef>
              <c:f>'formatted as intervals'!$B$15:$D$15</c:f>
              <c:numCache>
                <c:formatCode>General</c:formatCode>
                <c:ptCount val="3"/>
                <c:pt idx="0">
                  <c:v>0.0</c:v>
                </c:pt>
                <c:pt idx="1">
                  <c:v>18.0</c:v>
                </c:pt>
                <c:pt idx="2">
                  <c:v>21.0</c:v>
                </c:pt>
              </c:numCache>
            </c:numRef>
          </c:val>
        </c:ser>
        <c:ser>
          <c:idx val="2"/>
          <c:order val="2"/>
          <c:tx>
            <c:strRef>
              <c:f>'formatted as intervals'!$A$16</c:f>
              <c:strCache>
                <c:ptCount val="1"/>
                <c:pt idx="0">
                  <c:v>ART</c:v>
                </c:pt>
              </c:strCache>
            </c:strRef>
          </c:tx>
          <c:spPr>
            <a:solidFill>
              <a:srgbClr val="FFFF00"/>
            </a:solidFill>
          </c:spPr>
          <c:invertIfNegative val="0"/>
          <c:val>
            <c:numRef>
              <c:f>'formatted as intervals'!$B$16:$D$16</c:f>
              <c:numCache>
                <c:formatCode>General</c:formatCode>
                <c:ptCount val="3"/>
                <c:pt idx="0">
                  <c:v>0.0</c:v>
                </c:pt>
                <c:pt idx="1">
                  <c:v>6.0</c:v>
                </c:pt>
                <c:pt idx="2">
                  <c:v>98.0</c:v>
                </c:pt>
              </c:numCache>
            </c:numRef>
          </c:val>
        </c:ser>
        <c:ser>
          <c:idx val="3"/>
          <c:order val="3"/>
          <c:tx>
            <c:strRef>
              <c:f>'formatted as intervals'!$A$17</c:f>
              <c:strCache>
                <c:ptCount val="1"/>
                <c:pt idx="0">
                  <c:v>VL40</c:v>
                </c:pt>
              </c:strCache>
            </c:strRef>
          </c:tx>
          <c:spPr>
            <a:solidFill>
              <a:srgbClr val="00FF00"/>
            </a:solidFill>
          </c:spPr>
          <c:invertIfNegative val="0"/>
          <c:val>
            <c:numRef>
              <c:f>'formatted as intervals'!$B$17:$D$17</c:f>
              <c:numCache>
                <c:formatCode>General</c:formatCode>
                <c:ptCount val="3"/>
                <c:pt idx="0">
                  <c:v>55.0</c:v>
                </c:pt>
                <c:pt idx="1">
                  <c:v>95.0</c:v>
                </c:pt>
                <c:pt idx="2">
                  <c:v>90.0</c:v>
                </c:pt>
              </c:numCache>
            </c:numRef>
          </c:val>
        </c:ser>
        <c:ser>
          <c:idx val="4"/>
          <c:order val="4"/>
          <c:tx>
            <c:strRef>
              <c:f>'formatted as intervals'!$B$18:$D$18</c:f>
              <c:strCache>
                <c:ptCount val="1"/>
                <c:pt idx="0">
                  <c:v>309 233 147</c:v>
                </c:pt>
              </c:strCache>
            </c:strRef>
          </c:tx>
          <c:spPr>
            <a:gradFill flip="none" rotWithShape="1">
              <a:gsLst>
                <a:gs pos="0">
                  <a:srgbClr val="0000FF"/>
                </a:gs>
                <a:gs pos="100000">
                  <a:srgbClr val="660066"/>
                </a:gs>
                <a:gs pos="50000">
                  <a:srgbClr val="0000FF"/>
                </a:gs>
                <a:gs pos="25000">
                  <a:srgbClr val="0000FF"/>
                </a:gs>
              </a:gsLst>
              <a:lin ang="0" scaled="1"/>
              <a:tileRect/>
            </a:gradFill>
          </c:spPr>
          <c:invertIfNegative val="0"/>
          <c:val>
            <c:numRef>
              <c:f>'formatted as intervals'!$B$18:$D$18</c:f>
              <c:numCache>
                <c:formatCode>General</c:formatCode>
                <c:ptCount val="3"/>
                <c:pt idx="0">
                  <c:v>309.0</c:v>
                </c:pt>
                <c:pt idx="1">
                  <c:v>233.0</c:v>
                </c:pt>
                <c:pt idx="2">
                  <c:v>147.0</c:v>
                </c:pt>
              </c:numCache>
            </c:numRef>
          </c:val>
        </c:ser>
        <c:dLbls>
          <c:showLegendKey val="0"/>
          <c:showVal val="0"/>
          <c:showCatName val="0"/>
          <c:showSerName val="0"/>
          <c:showPercent val="0"/>
          <c:showBubbleSize val="0"/>
        </c:dLbls>
        <c:gapWidth val="150"/>
        <c:overlap val="100"/>
        <c:axId val="-2055446008"/>
        <c:axId val="-2055435192"/>
      </c:barChart>
      <c:catAx>
        <c:axId val="-2055446008"/>
        <c:scaling>
          <c:orientation val="minMax"/>
        </c:scaling>
        <c:delete val="1"/>
        <c:axPos val="l"/>
        <c:majorTickMark val="out"/>
        <c:minorTickMark val="none"/>
        <c:tickLblPos val="nextTo"/>
        <c:crossAx val="-2055435192"/>
        <c:crosses val="autoZero"/>
        <c:auto val="1"/>
        <c:lblAlgn val="ctr"/>
        <c:lblOffset val="100"/>
        <c:noMultiLvlLbl val="0"/>
      </c:catAx>
      <c:valAx>
        <c:axId val="-2055435192"/>
        <c:scaling>
          <c:orientation val="minMax"/>
          <c:max val="360.0"/>
          <c:min val="0.0"/>
        </c:scaling>
        <c:delete val="0"/>
        <c:axPos val="b"/>
        <c:numFmt formatCode="General" sourceLinked="1"/>
        <c:majorTickMark val="out"/>
        <c:minorTickMark val="none"/>
        <c:tickLblPos val="nextTo"/>
        <c:crossAx val="-2055446008"/>
        <c:crosses val="autoZero"/>
        <c:crossBetween val="between"/>
        <c:majorUnit val="30.0"/>
      </c:valAx>
    </c:plotArea>
    <c:plotVisOnly val="1"/>
    <c:dispBlanksAs val="gap"/>
    <c:showDLblsOverMax val="0"/>
  </c:chart>
  <c:txPr>
    <a:bodyPr/>
    <a:lstStyle/>
    <a:p>
      <a:pPr>
        <a:defRPr sz="2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0941261849158094"/>
          <c:y val="0.0407489554856347"/>
          <c:w val="0.856384502730876"/>
          <c:h val="0.856029021801686"/>
        </c:manualLayout>
      </c:layout>
      <c:barChart>
        <c:barDir val="col"/>
        <c:grouping val="clustered"/>
        <c:varyColors val="0"/>
        <c:ser>
          <c:idx val="0"/>
          <c:order val="0"/>
          <c:tx>
            <c:strRef>
              <c:f>'Original List'!$N$127</c:f>
              <c:strCache>
                <c:ptCount val="1"/>
                <c:pt idx="0">
                  <c:v>RAPID</c:v>
                </c:pt>
              </c:strCache>
            </c:strRef>
          </c:tx>
          <c:invertIfNegative val="0"/>
          <c:cat>
            <c:numRef>
              <c:f>'Original List'!$H$130:$H$134</c:f>
              <c:numCache>
                <c:formatCode>General</c:formatCode>
                <c:ptCount val="5"/>
                <c:pt idx="0">
                  <c:v>0.0</c:v>
                </c:pt>
                <c:pt idx="1">
                  <c:v>1.0</c:v>
                </c:pt>
                <c:pt idx="2">
                  <c:v>7.0</c:v>
                </c:pt>
                <c:pt idx="3">
                  <c:v>30.0</c:v>
                </c:pt>
              </c:numCache>
            </c:numRef>
          </c:cat>
          <c:val>
            <c:numRef>
              <c:f>'Original List'!$N$130:$N$134</c:f>
              <c:numCache>
                <c:formatCode>0</c:formatCode>
                <c:ptCount val="5"/>
                <c:pt idx="0">
                  <c:v>89.74358974358974</c:v>
                </c:pt>
                <c:pt idx="1">
                  <c:v>94.8717948717948</c:v>
                </c:pt>
                <c:pt idx="2">
                  <c:v>97.43589743589743</c:v>
                </c:pt>
                <c:pt idx="3">
                  <c:v>100.0</c:v>
                </c:pt>
              </c:numCache>
            </c:numRef>
          </c:val>
        </c:ser>
        <c:ser>
          <c:idx val="1"/>
          <c:order val="1"/>
          <c:tx>
            <c:strRef>
              <c:f>'Original List'!$K$127</c:f>
              <c:strCache>
                <c:ptCount val="1"/>
                <c:pt idx="0">
                  <c:v>Universal</c:v>
                </c:pt>
              </c:strCache>
            </c:strRef>
          </c:tx>
          <c:invertIfNegative val="0"/>
          <c:cat>
            <c:numRef>
              <c:f>'Original List'!$H$130:$H$134</c:f>
              <c:numCache>
                <c:formatCode>General</c:formatCode>
                <c:ptCount val="5"/>
                <c:pt idx="0">
                  <c:v>0.0</c:v>
                </c:pt>
                <c:pt idx="1">
                  <c:v>1.0</c:v>
                </c:pt>
                <c:pt idx="2">
                  <c:v>7.0</c:v>
                </c:pt>
                <c:pt idx="3">
                  <c:v>30.0</c:v>
                </c:pt>
              </c:numCache>
            </c:numRef>
          </c:cat>
          <c:val>
            <c:numRef>
              <c:f>'Original List'!$K$130:$K$134</c:f>
              <c:numCache>
                <c:formatCode>0</c:formatCode>
                <c:ptCount val="5"/>
                <c:pt idx="0">
                  <c:v>14.03508771929824</c:v>
                </c:pt>
                <c:pt idx="1">
                  <c:v>15.78947368421053</c:v>
                </c:pt>
                <c:pt idx="2">
                  <c:v>26.31578947368421</c:v>
                </c:pt>
                <c:pt idx="3">
                  <c:v>63.15789473684207</c:v>
                </c:pt>
              </c:numCache>
            </c:numRef>
          </c:val>
        </c:ser>
        <c:dLbls>
          <c:showLegendKey val="0"/>
          <c:showVal val="0"/>
          <c:showCatName val="0"/>
          <c:showSerName val="0"/>
          <c:showPercent val="0"/>
          <c:showBubbleSize val="0"/>
        </c:dLbls>
        <c:gapWidth val="150"/>
        <c:axId val="-2058098584"/>
        <c:axId val="-2057760056"/>
      </c:barChart>
      <c:catAx>
        <c:axId val="-2058098584"/>
        <c:scaling>
          <c:orientation val="minMax"/>
        </c:scaling>
        <c:delete val="0"/>
        <c:axPos val="b"/>
        <c:numFmt formatCode="General" sourceLinked="1"/>
        <c:majorTickMark val="out"/>
        <c:minorTickMark val="none"/>
        <c:tickLblPos val="nextTo"/>
        <c:txPr>
          <a:bodyPr/>
          <a:lstStyle/>
          <a:p>
            <a:pPr>
              <a:defRPr sz="1800"/>
            </a:pPr>
            <a:endParaRPr lang="en-US"/>
          </a:p>
        </c:txPr>
        <c:crossAx val="-2057760056"/>
        <c:crosses val="autoZero"/>
        <c:auto val="1"/>
        <c:lblAlgn val="ctr"/>
        <c:lblOffset val="100"/>
        <c:noMultiLvlLbl val="0"/>
      </c:catAx>
      <c:valAx>
        <c:axId val="-2057760056"/>
        <c:scaling>
          <c:orientation val="minMax"/>
          <c:max val="100.0"/>
        </c:scaling>
        <c:delete val="0"/>
        <c:axPos val="l"/>
        <c:numFmt formatCode="0" sourceLinked="1"/>
        <c:majorTickMark val="out"/>
        <c:minorTickMark val="none"/>
        <c:tickLblPos val="nextTo"/>
        <c:txPr>
          <a:bodyPr/>
          <a:lstStyle/>
          <a:p>
            <a:pPr>
              <a:defRPr sz="1800"/>
            </a:pPr>
            <a:endParaRPr lang="en-US"/>
          </a:p>
        </c:txPr>
        <c:crossAx val="-2058098584"/>
        <c:crosses val="autoZero"/>
        <c:crossBetween val="between"/>
      </c:valAx>
    </c:plotArea>
    <c:legend>
      <c:legendPos val="r"/>
      <c:layout>
        <c:manualLayout>
          <c:xMode val="edge"/>
          <c:yMode val="edge"/>
          <c:x val="0.734857389186514"/>
          <c:y val="0.107469328623085"/>
          <c:w val="0.241512366957776"/>
          <c:h val="0.243400379099721"/>
        </c:manualLayout>
      </c:layout>
      <c:overlay val="0"/>
      <c:txPr>
        <a:bodyPr/>
        <a:lstStyle/>
        <a:p>
          <a:pPr>
            <a:defRPr sz="2000"/>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96099970836979"/>
          <c:y val="0.353463727754201"/>
          <c:w val="0.763374161563138"/>
          <c:h val="0.551421777963206"/>
        </c:manualLayout>
      </c:layout>
      <c:barChart>
        <c:barDir val="bar"/>
        <c:grouping val="stacked"/>
        <c:varyColors val="0"/>
        <c:ser>
          <c:idx val="0"/>
          <c:order val="0"/>
          <c:tx>
            <c:strRef>
              <c:f>'formatted as intervals'!$A$14</c:f>
              <c:strCache>
                <c:ptCount val="1"/>
                <c:pt idx="0">
                  <c:v>Intake</c:v>
                </c:pt>
              </c:strCache>
            </c:strRef>
          </c:tx>
          <c:spPr>
            <a:solidFill>
              <a:srgbClr val="FF0000"/>
            </a:solidFill>
          </c:spPr>
          <c:invertIfNegative val="0"/>
          <c:cat>
            <c:strRef>
              <c:f>'formatted as intervals'!$B$2:$D$2</c:f>
              <c:strCache>
                <c:ptCount val="3"/>
                <c:pt idx="0">
                  <c:v>RAPID</c:v>
                </c:pt>
                <c:pt idx="1">
                  <c:v>Universal ART (2010-3)</c:v>
                </c:pt>
                <c:pt idx="2">
                  <c:v>CD4-guided ART (2006-9)</c:v>
                </c:pt>
              </c:strCache>
            </c:strRef>
          </c:cat>
          <c:val>
            <c:numRef>
              <c:f>'formatted as intervals'!$B$14:$D$14</c:f>
              <c:numCache>
                <c:formatCode>General</c:formatCode>
                <c:ptCount val="3"/>
                <c:pt idx="0">
                  <c:v>1.0</c:v>
                </c:pt>
                <c:pt idx="1">
                  <c:v>13.0</c:v>
                </c:pt>
                <c:pt idx="2">
                  <c:v>9.0</c:v>
                </c:pt>
              </c:numCache>
            </c:numRef>
          </c:val>
        </c:ser>
        <c:ser>
          <c:idx val="1"/>
          <c:order val="1"/>
          <c:tx>
            <c:strRef>
              <c:f>'formatted as intervals'!$A$15</c:f>
              <c:strCache>
                <c:ptCount val="1"/>
                <c:pt idx="0">
                  <c:v>PCP</c:v>
                </c:pt>
              </c:strCache>
            </c:strRef>
          </c:tx>
          <c:spPr>
            <a:solidFill>
              <a:srgbClr val="FF8000"/>
            </a:solidFill>
          </c:spPr>
          <c:invertIfNegative val="0"/>
          <c:cat>
            <c:strRef>
              <c:f>'formatted as intervals'!$B$2:$D$2</c:f>
              <c:strCache>
                <c:ptCount val="3"/>
                <c:pt idx="0">
                  <c:v>RAPID</c:v>
                </c:pt>
                <c:pt idx="1">
                  <c:v>Universal ART (2010-3)</c:v>
                </c:pt>
                <c:pt idx="2">
                  <c:v>CD4-guided ART (2006-9)</c:v>
                </c:pt>
              </c:strCache>
            </c:strRef>
          </c:cat>
          <c:val>
            <c:numRef>
              <c:f>'formatted as intervals'!$B$15:$D$15</c:f>
              <c:numCache>
                <c:formatCode>General</c:formatCode>
                <c:ptCount val="3"/>
                <c:pt idx="0">
                  <c:v>0.0</c:v>
                </c:pt>
                <c:pt idx="1">
                  <c:v>18.0</c:v>
                </c:pt>
                <c:pt idx="2">
                  <c:v>21.0</c:v>
                </c:pt>
              </c:numCache>
            </c:numRef>
          </c:val>
        </c:ser>
        <c:ser>
          <c:idx val="2"/>
          <c:order val="2"/>
          <c:tx>
            <c:strRef>
              <c:f>'formatted as intervals'!$A$16</c:f>
              <c:strCache>
                <c:ptCount val="1"/>
                <c:pt idx="0">
                  <c:v>ART</c:v>
                </c:pt>
              </c:strCache>
            </c:strRef>
          </c:tx>
          <c:spPr>
            <a:solidFill>
              <a:srgbClr val="FFFF00"/>
            </a:solidFill>
          </c:spPr>
          <c:invertIfNegative val="0"/>
          <c:val>
            <c:numRef>
              <c:f>'formatted as intervals'!$B$16:$D$16</c:f>
              <c:numCache>
                <c:formatCode>General</c:formatCode>
                <c:ptCount val="3"/>
                <c:pt idx="0">
                  <c:v>0.0</c:v>
                </c:pt>
                <c:pt idx="1">
                  <c:v>6.0</c:v>
                </c:pt>
                <c:pt idx="2">
                  <c:v>98.0</c:v>
                </c:pt>
              </c:numCache>
            </c:numRef>
          </c:val>
        </c:ser>
        <c:ser>
          <c:idx val="3"/>
          <c:order val="3"/>
          <c:tx>
            <c:strRef>
              <c:f>'formatted as intervals'!$A$17</c:f>
              <c:strCache>
                <c:ptCount val="1"/>
                <c:pt idx="0">
                  <c:v>VL40</c:v>
                </c:pt>
              </c:strCache>
            </c:strRef>
          </c:tx>
          <c:spPr>
            <a:solidFill>
              <a:srgbClr val="00FF00"/>
            </a:solidFill>
          </c:spPr>
          <c:invertIfNegative val="0"/>
          <c:val>
            <c:numRef>
              <c:f>'formatted as intervals'!$B$17:$D$17</c:f>
              <c:numCache>
                <c:formatCode>General</c:formatCode>
                <c:ptCount val="3"/>
                <c:pt idx="0">
                  <c:v>55.0</c:v>
                </c:pt>
                <c:pt idx="1">
                  <c:v>95.0</c:v>
                </c:pt>
                <c:pt idx="2">
                  <c:v>90.0</c:v>
                </c:pt>
              </c:numCache>
            </c:numRef>
          </c:val>
        </c:ser>
        <c:ser>
          <c:idx val="4"/>
          <c:order val="4"/>
          <c:tx>
            <c:strRef>
              <c:f>'formatted as intervals'!$B$18:$D$18</c:f>
              <c:strCache>
                <c:ptCount val="1"/>
                <c:pt idx="0">
                  <c:v>309 233 147</c:v>
                </c:pt>
              </c:strCache>
            </c:strRef>
          </c:tx>
          <c:spPr>
            <a:gradFill flip="none" rotWithShape="1">
              <a:gsLst>
                <a:gs pos="0">
                  <a:srgbClr val="0000FF"/>
                </a:gs>
                <a:gs pos="100000">
                  <a:srgbClr val="660066"/>
                </a:gs>
                <a:gs pos="50000">
                  <a:srgbClr val="0000FF"/>
                </a:gs>
                <a:gs pos="25000">
                  <a:srgbClr val="0000FF"/>
                </a:gs>
              </a:gsLst>
              <a:lin ang="0" scaled="1"/>
              <a:tileRect/>
            </a:gradFill>
          </c:spPr>
          <c:invertIfNegative val="0"/>
          <c:val>
            <c:numRef>
              <c:f>'formatted as intervals'!$B$18:$D$18</c:f>
              <c:numCache>
                <c:formatCode>General</c:formatCode>
                <c:ptCount val="3"/>
                <c:pt idx="0">
                  <c:v>309.0</c:v>
                </c:pt>
                <c:pt idx="1">
                  <c:v>233.0</c:v>
                </c:pt>
                <c:pt idx="2">
                  <c:v>147.0</c:v>
                </c:pt>
              </c:numCache>
            </c:numRef>
          </c:val>
        </c:ser>
        <c:dLbls>
          <c:showLegendKey val="0"/>
          <c:showVal val="0"/>
          <c:showCatName val="0"/>
          <c:showSerName val="0"/>
          <c:showPercent val="0"/>
          <c:showBubbleSize val="0"/>
        </c:dLbls>
        <c:gapWidth val="150"/>
        <c:overlap val="100"/>
        <c:axId val="-2077418696"/>
        <c:axId val="2067243048"/>
      </c:barChart>
      <c:catAx>
        <c:axId val="-2077418696"/>
        <c:scaling>
          <c:orientation val="minMax"/>
        </c:scaling>
        <c:delete val="1"/>
        <c:axPos val="l"/>
        <c:majorTickMark val="out"/>
        <c:minorTickMark val="none"/>
        <c:tickLblPos val="nextTo"/>
        <c:crossAx val="2067243048"/>
        <c:crosses val="autoZero"/>
        <c:auto val="1"/>
        <c:lblAlgn val="ctr"/>
        <c:lblOffset val="100"/>
        <c:noMultiLvlLbl val="0"/>
      </c:catAx>
      <c:valAx>
        <c:axId val="2067243048"/>
        <c:scaling>
          <c:orientation val="minMax"/>
        </c:scaling>
        <c:delete val="0"/>
        <c:axPos val="b"/>
        <c:numFmt formatCode="General" sourceLinked="1"/>
        <c:majorTickMark val="out"/>
        <c:minorTickMark val="none"/>
        <c:tickLblPos val="nextTo"/>
        <c:crossAx val="-2077418696"/>
        <c:crosses val="autoZero"/>
        <c:crossBetween val="between"/>
        <c:majorUnit val="30.0"/>
      </c:valAx>
    </c:plotArea>
    <c:plotVisOnly val="1"/>
    <c:dispBlanksAs val="gap"/>
    <c:showDLblsOverMax val="0"/>
  </c:chart>
  <c:txPr>
    <a:bodyPr/>
    <a:lstStyle/>
    <a:p>
      <a:pPr>
        <a:defRPr sz="2000">
          <a:ln>
            <a:solidFill>
              <a:srgbClr val="FF0000"/>
            </a:solidFill>
          </a:ln>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0201819195740219"/>
          <c:y val="0.0446908199208991"/>
          <c:w val="0.943338053288378"/>
          <c:h val="0.805102549325699"/>
        </c:manualLayout>
      </c:layout>
      <c:barChart>
        <c:barDir val="bar"/>
        <c:grouping val="stacked"/>
        <c:varyColors val="0"/>
        <c:ser>
          <c:idx val="0"/>
          <c:order val="0"/>
          <c:tx>
            <c:strRef>
              <c:f>'formatted as intervals'!$A$14</c:f>
              <c:strCache>
                <c:ptCount val="1"/>
                <c:pt idx="0">
                  <c:v>Intake</c:v>
                </c:pt>
              </c:strCache>
            </c:strRef>
          </c:tx>
          <c:spPr>
            <a:solidFill>
              <a:srgbClr val="FF0000"/>
            </a:solidFill>
          </c:spPr>
          <c:invertIfNegative val="0"/>
          <c:cat>
            <c:strRef>
              <c:f>'formatted as intervals'!$B$2:$E$2</c:f>
              <c:strCache>
                <c:ptCount val="4"/>
                <c:pt idx="0">
                  <c:v>RAPID</c:v>
                </c:pt>
                <c:pt idx="1">
                  <c:v>non-RAPID</c:v>
                </c:pt>
                <c:pt idx="2">
                  <c:v>Universal ART (2010-3)</c:v>
                </c:pt>
                <c:pt idx="3">
                  <c:v>CD4-guided ART (2006-9)</c:v>
                </c:pt>
              </c:strCache>
            </c:strRef>
          </c:cat>
          <c:val>
            <c:numRef>
              <c:f>'formatted as intervals'!$B$14:$E$14</c:f>
              <c:numCache>
                <c:formatCode>General</c:formatCode>
                <c:ptCount val="4"/>
                <c:pt idx="0">
                  <c:v>1.0</c:v>
                </c:pt>
                <c:pt idx="1">
                  <c:v>10.0</c:v>
                </c:pt>
                <c:pt idx="2">
                  <c:v>13.0</c:v>
                </c:pt>
                <c:pt idx="3">
                  <c:v>9.0</c:v>
                </c:pt>
              </c:numCache>
            </c:numRef>
          </c:val>
        </c:ser>
        <c:ser>
          <c:idx val="1"/>
          <c:order val="1"/>
          <c:tx>
            <c:strRef>
              <c:f>'formatted as intervals'!$A$15</c:f>
              <c:strCache>
                <c:ptCount val="1"/>
                <c:pt idx="0">
                  <c:v>PCP</c:v>
                </c:pt>
              </c:strCache>
            </c:strRef>
          </c:tx>
          <c:spPr>
            <a:solidFill>
              <a:srgbClr val="FF8000"/>
            </a:solidFill>
          </c:spPr>
          <c:invertIfNegative val="0"/>
          <c:cat>
            <c:strRef>
              <c:f>'formatted as intervals'!$B$2:$E$2</c:f>
              <c:strCache>
                <c:ptCount val="4"/>
                <c:pt idx="0">
                  <c:v>RAPID</c:v>
                </c:pt>
                <c:pt idx="1">
                  <c:v>non-RAPID</c:v>
                </c:pt>
                <c:pt idx="2">
                  <c:v>Universal ART (2010-3)</c:v>
                </c:pt>
                <c:pt idx="3">
                  <c:v>CD4-guided ART (2006-9)</c:v>
                </c:pt>
              </c:strCache>
            </c:strRef>
          </c:cat>
          <c:val>
            <c:numRef>
              <c:f>'formatted as intervals'!$B$15:$E$15</c:f>
              <c:numCache>
                <c:formatCode>General</c:formatCode>
                <c:ptCount val="4"/>
                <c:pt idx="0">
                  <c:v>0.0</c:v>
                </c:pt>
                <c:pt idx="1">
                  <c:v>12.0</c:v>
                </c:pt>
                <c:pt idx="2">
                  <c:v>18.0</c:v>
                </c:pt>
                <c:pt idx="3">
                  <c:v>21.0</c:v>
                </c:pt>
              </c:numCache>
            </c:numRef>
          </c:val>
        </c:ser>
        <c:ser>
          <c:idx val="2"/>
          <c:order val="2"/>
          <c:tx>
            <c:strRef>
              <c:f>'formatted as intervals'!$A$16</c:f>
              <c:strCache>
                <c:ptCount val="1"/>
                <c:pt idx="0">
                  <c:v>ART</c:v>
                </c:pt>
              </c:strCache>
            </c:strRef>
          </c:tx>
          <c:spPr>
            <a:solidFill>
              <a:srgbClr val="FFFF00"/>
            </a:solidFill>
          </c:spPr>
          <c:invertIfNegative val="0"/>
          <c:val>
            <c:numRef>
              <c:f>'formatted as intervals'!$B$16:$E$16</c:f>
              <c:numCache>
                <c:formatCode>General</c:formatCode>
                <c:ptCount val="4"/>
                <c:pt idx="0">
                  <c:v>0.0</c:v>
                </c:pt>
                <c:pt idx="1">
                  <c:v>0.0</c:v>
                </c:pt>
                <c:pt idx="2">
                  <c:v>6.0</c:v>
                </c:pt>
                <c:pt idx="3">
                  <c:v>98.0</c:v>
                </c:pt>
              </c:numCache>
            </c:numRef>
          </c:val>
        </c:ser>
        <c:ser>
          <c:idx val="3"/>
          <c:order val="3"/>
          <c:tx>
            <c:strRef>
              <c:f>'formatted as intervals'!$A$17</c:f>
              <c:strCache>
                <c:ptCount val="1"/>
                <c:pt idx="0">
                  <c:v>VL40</c:v>
                </c:pt>
              </c:strCache>
            </c:strRef>
          </c:tx>
          <c:spPr>
            <a:solidFill>
              <a:srgbClr val="00FF00"/>
            </a:solidFill>
          </c:spPr>
          <c:invertIfNegative val="0"/>
          <c:val>
            <c:numRef>
              <c:f>'formatted as intervals'!$B$17:$E$17</c:f>
              <c:numCache>
                <c:formatCode>General</c:formatCode>
                <c:ptCount val="4"/>
                <c:pt idx="0">
                  <c:v>55.0</c:v>
                </c:pt>
                <c:pt idx="1">
                  <c:v>57.0</c:v>
                </c:pt>
                <c:pt idx="2">
                  <c:v>95.0</c:v>
                </c:pt>
                <c:pt idx="3">
                  <c:v>90.0</c:v>
                </c:pt>
              </c:numCache>
            </c:numRef>
          </c:val>
        </c:ser>
        <c:ser>
          <c:idx val="4"/>
          <c:order val="4"/>
          <c:tx>
            <c:strRef>
              <c:f>'formatted as intervals'!$B$18:$E$18</c:f>
              <c:strCache>
                <c:ptCount val="1"/>
                <c:pt idx="0">
                  <c:v>309 286 233 147</c:v>
                </c:pt>
              </c:strCache>
            </c:strRef>
          </c:tx>
          <c:spPr>
            <a:gradFill flip="none" rotWithShape="1">
              <a:gsLst>
                <a:gs pos="0">
                  <a:srgbClr val="0000FF"/>
                </a:gs>
                <a:gs pos="100000">
                  <a:srgbClr val="660066"/>
                </a:gs>
                <a:gs pos="50000">
                  <a:srgbClr val="0000FF"/>
                </a:gs>
                <a:gs pos="25000">
                  <a:srgbClr val="0000FF"/>
                </a:gs>
              </a:gsLst>
              <a:lin ang="0" scaled="1"/>
              <a:tileRect/>
            </a:gradFill>
          </c:spPr>
          <c:invertIfNegative val="0"/>
          <c:val>
            <c:numRef>
              <c:f>'formatted as intervals'!$B$18:$E$18</c:f>
              <c:numCache>
                <c:formatCode>General</c:formatCode>
                <c:ptCount val="4"/>
                <c:pt idx="0">
                  <c:v>309.0</c:v>
                </c:pt>
                <c:pt idx="1">
                  <c:v>286.0</c:v>
                </c:pt>
                <c:pt idx="2">
                  <c:v>233.0</c:v>
                </c:pt>
                <c:pt idx="3">
                  <c:v>147.0</c:v>
                </c:pt>
              </c:numCache>
            </c:numRef>
          </c:val>
        </c:ser>
        <c:dLbls>
          <c:showLegendKey val="0"/>
          <c:showVal val="0"/>
          <c:showCatName val="0"/>
          <c:showSerName val="0"/>
          <c:showPercent val="0"/>
          <c:showBubbleSize val="0"/>
        </c:dLbls>
        <c:gapWidth val="150"/>
        <c:overlap val="100"/>
        <c:axId val="-2059944840"/>
        <c:axId val="-2060016344"/>
      </c:barChart>
      <c:catAx>
        <c:axId val="-2059944840"/>
        <c:scaling>
          <c:orientation val="minMax"/>
        </c:scaling>
        <c:delete val="1"/>
        <c:axPos val="l"/>
        <c:majorTickMark val="out"/>
        <c:minorTickMark val="none"/>
        <c:tickLblPos val="nextTo"/>
        <c:crossAx val="-2060016344"/>
        <c:crosses val="autoZero"/>
        <c:auto val="1"/>
        <c:lblAlgn val="ctr"/>
        <c:lblOffset val="100"/>
        <c:noMultiLvlLbl val="0"/>
      </c:catAx>
      <c:valAx>
        <c:axId val="-2060016344"/>
        <c:scaling>
          <c:orientation val="minMax"/>
        </c:scaling>
        <c:delete val="0"/>
        <c:axPos val="b"/>
        <c:numFmt formatCode="General" sourceLinked="1"/>
        <c:majorTickMark val="out"/>
        <c:minorTickMark val="none"/>
        <c:tickLblPos val="nextTo"/>
        <c:crossAx val="-2059944840"/>
        <c:crosses val="autoZero"/>
        <c:crossBetween val="between"/>
        <c:majorUnit val="30.0"/>
      </c:valAx>
    </c:plotArea>
    <c:plotVisOnly val="1"/>
    <c:dispBlanksAs val="gap"/>
    <c:showDLblsOverMax val="0"/>
  </c:chart>
  <c:txPr>
    <a:bodyPr/>
    <a:lstStyle/>
    <a:p>
      <a:pPr>
        <a:defRPr sz="20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0.22267</cdr:x>
      <cdr:y>0.77726</cdr:y>
    </cdr:from>
    <cdr:to>
      <cdr:x>0.22267</cdr:x>
      <cdr:y>0.85342</cdr:y>
    </cdr:to>
    <cdr:cxnSp macro="">
      <cdr:nvCxnSpPr>
        <cdr:cNvPr id="3" name="Straight Connector 2"/>
        <cdr:cNvCxnSpPr/>
      </cdr:nvCxnSpPr>
      <cdr:spPr>
        <a:xfrm xmlns:a="http://schemas.openxmlformats.org/drawingml/2006/main">
          <a:off x="1908810" y="4679792"/>
          <a:ext cx="0" cy="458594"/>
        </a:xfrm>
        <a:prstGeom xmlns:a="http://schemas.openxmlformats.org/drawingml/2006/main" prst="line">
          <a:avLst/>
        </a:prstGeom>
        <a:ln xmlns:a="http://schemas.openxmlformats.org/drawingml/2006/main" w="9525" cmpd="sng">
          <a:solidFill>
            <a:srgbClr val="FF0000"/>
          </a:solidFill>
        </a:l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5F106EA-4DEA-504F-AA13-3ABEB150B97B}" type="datetimeFigureOut">
              <a:rPr lang="en-US" smtClean="0"/>
              <a:t>7/21/15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836CB8E-5DE7-8941-8ABE-9736938F91AF}" type="slidenum">
              <a:rPr lang="en-US" smtClean="0"/>
              <a:t>‹#›</a:t>
            </a:fld>
            <a:endParaRPr lang="en-US"/>
          </a:p>
        </p:txBody>
      </p:sp>
    </p:spTree>
    <p:extLst>
      <p:ext uri="{BB962C8B-B14F-4D97-AF65-F5344CB8AC3E}">
        <p14:creationId xmlns:p14="http://schemas.microsoft.com/office/powerpoint/2010/main" val="3994731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BEBCF7-AF8B-4246-8AC3-E5CDD1E89E6D}" type="datetimeFigureOut">
              <a:rPr lang="en-US" smtClean="0"/>
              <a:t>7/21/15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FD5D15-2D62-914F-BC38-675C00F751C5}" type="slidenum">
              <a:rPr lang="en-US" smtClean="0"/>
              <a:t>‹#›</a:t>
            </a:fld>
            <a:endParaRPr lang="en-US"/>
          </a:p>
        </p:txBody>
      </p:sp>
    </p:spTree>
    <p:extLst>
      <p:ext uri="{BB962C8B-B14F-4D97-AF65-F5344CB8AC3E}">
        <p14:creationId xmlns:p14="http://schemas.microsoft.com/office/powerpoint/2010/main" val="212192086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Speak</a:t>
            </a:r>
            <a:r>
              <a:rPr lang="en-US" baseline="0" dirty="0" smtClean="0"/>
              <a:t> about Rapid initiation of ART.   </a:t>
            </a:r>
          </a:p>
          <a:p>
            <a:r>
              <a:rPr lang="en-US" baseline="0" dirty="0" smtClean="0"/>
              <a:t>After a new diagnosis of HIV infection, the speed with which ART is delivered can be critical to achieving the clinical and prevention benefits </a:t>
            </a:r>
          </a:p>
          <a:p>
            <a:r>
              <a:rPr lang="en-US" baseline="0" dirty="0" smtClean="0"/>
              <a:t>We asked the question: can ART be begun on the same day that patients have just learn of their diagnosis, without compromising long term effectiveness?</a:t>
            </a:r>
            <a:endParaRPr lang="en-US" dirty="0"/>
          </a:p>
        </p:txBody>
      </p:sp>
      <p:sp>
        <p:nvSpPr>
          <p:cNvPr id="4" name="Slide Number Placeholder 3"/>
          <p:cNvSpPr>
            <a:spLocks noGrp="1"/>
          </p:cNvSpPr>
          <p:nvPr>
            <p:ph type="sldNum" sz="quarter" idx="10"/>
          </p:nvPr>
        </p:nvSpPr>
        <p:spPr/>
        <p:txBody>
          <a:bodyPr/>
          <a:lstStyle/>
          <a:p>
            <a:fld id="{18FD5D15-2D62-914F-BC38-675C00F751C5}" type="slidenum">
              <a:rPr lang="en-US" smtClean="0"/>
              <a:t>2</a:t>
            </a:fld>
            <a:endParaRPr lang="en-US"/>
          </a:p>
        </p:txBody>
      </p:sp>
    </p:spTree>
    <p:extLst>
      <p:ext uri="{BB962C8B-B14F-4D97-AF65-F5344CB8AC3E}">
        <p14:creationId xmlns:p14="http://schemas.microsoft.com/office/powerpoint/2010/main" val="17597111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CD4 counts were high and overall</a:t>
            </a:r>
            <a:r>
              <a:rPr lang="en-US" baseline="0" dirty="0" smtClean="0"/>
              <a:t> 41% of our new HIV positive clients had evidence of acute HIV infection or possible acute infection with a negative test in the past six months.  As expected acute cases and consequently baseline viral load were higher in the RAPID group. </a:t>
            </a:r>
          </a:p>
          <a:p>
            <a:r>
              <a:rPr lang="en-US" baseline="0" dirty="0" smtClean="0"/>
              <a:t>Some transmitted drug resistance was present in over a quarter of patients in both groups, predominantly high level NNRTI resistance </a:t>
            </a:r>
            <a:endParaRPr lang="en-US" dirty="0"/>
          </a:p>
        </p:txBody>
      </p:sp>
      <p:sp>
        <p:nvSpPr>
          <p:cNvPr id="4" name="Slide Number Placeholder 3"/>
          <p:cNvSpPr>
            <a:spLocks noGrp="1"/>
          </p:cNvSpPr>
          <p:nvPr>
            <p:ph type="sldNum" sz="quarter" idx="10"/>
          </p:nvPr>
        </p:nvSpPr>
        <p:spPr/>
        <p:txBody>
          <a:bodyPr/>
          <a:lstStyle/>
          <a:p>
            <a:fld id="{18FD5D15-2D62-914F-BC38-675C00F751C5}" type="slidenum">
              <a:rPr lang="en-US" smtClean="0"/>
              <a:t>11</a:t>
            </a:fld>
            <a:endParaRPr lang="en-US"/>
          </a:p>
        </p:txBody>
      </p:sp>
    </p:spTree>
    <p:extLst>
      <p:ext uri="{BB962C8B-B14F-4D97-AF65-F5344CB8AC3E}">
        <p14:creationId xmlns:p14="http://schemas.microsoft.com/office/powerpoint/2010/main" val="42225991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offered same day ART, it was impressive that patients wanted it.  As shown here, 90% patients offered same-day ART through RAPID chose to take ART that day; 95 percent by the next day. Anecdotally, patients’ reactions to leaving the first visit on ART were strongly positive. </a:t>
            </a:r>
            <a:endParaRPr lang="en-US" dirty="0"/>
          </a:p>
        </p:txBody>
      </p:sp>
      <p:sp>
        <p:nvSpPr>
          <p:cNvPr id="4" name="Slide Number Placeholder 3"/>
          <p:cNvSpPr>
            <a:spLocks noGrp="1"/>
          </p:cNvSpPr>
          <p:nvPr>
            <p:ph type="sldNum" sz="quarter" idx="10"/>
          </p:nvPr>
        </p:nvSpPr>
        <p:spPr/>
        <p:txBody>
          <a:bodyPr/>
          <a:lstStyle/>
          <a:p>
            <a:fld id="{18FD5D15-2D62-914F-BC38-675C00F751C5}" type="slidenum">
              <a:rPr lang="en-US" smtClean="0"/>
              <a:t>12</a:t>
            </a:fld>
            <a:endParaRPr lang="en-US"/>
          </a:p>
        </p:txBody>
      </p:sp>
    </p:spTree>
    <p:extLst>
      <p:ext uri="{BB962C8B-B14F-4D97-AF65-F5344CB8AC3E}">
        <p14:creationId xmlns:p14="http://schemas.microsoft.com/office/powerpoint/2010/main" val="38337578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Indicators</a:t>
            </a:r>
            <a:r>
              <a:rPr lang="en-US" baseline="0" dirty="0" smtClean="0"/>
              <a:t> of ART acceptability including rates of engagement in care or provider switches were highly favorable. </a:t>
            </a:r>
          </a:p>
          <a:p>
            <a:r>
              <a:rPr lang="en-US" baseline="0" dirty="0" smtClean="0"/>
              <a:t>We did note an increase in the number of ART modifications in the RAPID group, though these were predominantly simplification of regimens following HLA testing.  There was no evidence of increased drug toxicity or treatment failure.</a:t>
            </a:r>
            <a:endParaRPr lang="en-US" dirty="0"/>
          </a:p>
        </p:txBody>
      </p:sp>
      <p:sp>
        <p:nvSpPr>
          <p:cNvPr id="4" name="Slide Number Placeholder 3"/>
          <p:cNvSpPr>
            <a:spLocks noGrp="1"/>
          </p:cNvSpPr>
          <p:nvPr>
            <p:ph type="sldNum" sz="quarter" idx="10"/>
          </p:nvPr>
        </p:nvSpPr>
        <p:spPr/>
        <p:txBody>
          <a:bodyPr/>
          <a:lstStyle/>
          <a:p>
            <a:fld id="{18FD5D15-2D62-914F-BC38-675C00F751C5}" type="slidenum">
              <a:rPr lang="en-US" smtClean="0"/>
              <a:t>13</a:t>
            </a:fld>
            <a:endParaRPr lang="en-US"/>
          </a:p>
        </p:txBody>
      </p:sp>
    </p:spTree>
    <p:extLst>
      <p:ext uri="{BB962C8B-B14F-4D97-AF65-F5344CB8AC3E}">
        <p14:creationId xmlns:p14="http://schemas.microsoft.com/office/powerpoint/2010/main" val="10106691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terms of </a:t>
            </a:r>
            <a:r>
              <a:rPr lang="en-US" baseline="0" dirty="0" err="1" smtClean="0"/>
              <a:t>virologic</a:t>
            </a:r>
            <a:r>
              <a:rPr lang="en-US" baseline="0" dirty="0" smtClean="0"/>
              <a:t> suppression.  The time from clinic referral to a patient achieving a plasma viral load of 200 copies or less was compared for patients in RAPID with patients receiving ART in the universal treatment era and in the CD4 guided ART era.  The median time to suppression was reduced from 4.2 months in the universal ART group to 56 days, or 1.9 months in patients receiving the RAPID intervention.  This difference was highly statistically significant.</a:t>
            </a:r>
            <a:endParaRPr lang="en-US" dirty="0"/>
          </a:p>
        </p:txBody>
      </p:sp>
      <p:sp>
        <p:nvSpPr>
          <p:cNvPr id="4" name="Slide Number Placeholder 3"/>
          <p:cNvSpPr>
            <a:spLocks noGrp="1"/>
          </p:cNvSpPr>
          <p:nvPr>
            <p:ph type="sldNum" sz="quarter" idx="10"/>
          </p:nvPr>
        </p:nvSpPr>
        <p:spPr/>
        <p:txBody>
          <a:bodyPr/>
          <a:lstStyle/>
          <a:p>
            <a:fld id="{18FD5D15-2D62-914F-BC38-675C00F751C5}" type="slidenum">
              <a:rPr lang="en-US" smtClean="0"/>
              <a:t>14</a:t>
            </a:fld>
            <a:endParaRPr lang="en-US"/>
          </a:p>
        </p:txBody>
      </p:sp>
    </p:spTree>
    <p:extLst>
      <p:ext uri="{BB962C8B-B14F-4D97-AF65-F5344CB8AC3E}">
        <p14:creationId xmlns:p14="http://schemas.microsoft.com/office/powerpoint/2010/main" val="6496086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shortening was attributable in part to the immediate start of ART.  This is shown on the bottom panel of this figure by the elimination of the red referral period and the occurrence of the first primary care appointment well after patients were on ART.  However we noticed that the time from ART start to suppression—the green bar-- was actually significantly shorter in the RAPID group when compared with the universal treatment era.  </a:t>
            </a:r>
          </a:p>
          <a:p>
            <a:r>
              <a:rPr lang="en-US" baseline="0" dirty="0" smtClean="0"/>
              <a:t>This might relate to more frequent use of </a:t>
            </a:r>
            <a:r>
              <a:rPr lang="en-US" baseline="0" dirty="0" err="1" smtClean="0"/>
              <a:t>integrase</a:t>
            </a:r>
            <a:r>
              <a:rPr lang="en-US" baseline="0" dirty="0" smtClean="0"/>
              <a:t> inhibitors (used by 2/3 of RAPID patients), more frequent acute HIV, but might also be relate to the RAPID program practice of giving starter meds in the clinic-- eliminating delays in picking up prescribed meds and taking them</a:t>
            </a:r>
            <a:endParaRPr lang="en-US" dirty="0"/>
          </a:p>
        </p:txBody>
      </p:sp>
      <p:sp>
        <p:nvSpPr>
          <p:cNvPr id="4" name="Slide Number Placeholder 3"/>
          <p:cNvSpPr>
            <a:spLocks noGrp="1"/>
          </p:cNvSpPr>
          <p:nvPr>
            <p:ph type="sldNum" sz="quarter" idx="10"/>
          </p:nvPr>
        </p:nvSpPr>
        <p:spPr/>
        <p:txBody>
          <a:bodyPr/>
          <a:lstStyle/>
          <a:p>
            <a:fld id="{18FD5D15-2D62-914F-BC38-675C00F751C5}" type="slidenum">
              <a:rPr lang="en-US" smtClean="0"/>
              <a:t>15</a:t>
            </a:fld>
            <a:endParaRPr lang="en-US"/>
          </a:p>
        </p:txBody>
      </p:sp>
    </p:spTree>
    <p:extLst>
      <p:ext uri="{BB962C8B-B14F-4D97-AF65-F5344CB8AC3E}">
        <p14:creationId xmlns:p14="http://schemas.microsoft.com/office/powerpoint/2010/main" val="14897840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conclude that </a:t>
            </a:r>
            <a:r>
              <a:rPr lang="en-US" sz="1200" dirty="0" smtClean="0"/>
              <a:t>It was feasible to implement same-day ART initiation for outpatients with newly diagnosed HIV in a well resourced, public health clinic setting.</a:t>
            </a:r>
          </a:p>
          <a:p>
            <a:r>
              <a:rPr lang="en-US" sz="1200" dirty="0" smtClean="0"/>
              <a:t>Same day ART was highly acceptable to both patients and providers</a:t>
            </a:r>
          </a:p>
          <a:p>
            <a:r>
              <a:rPr lang="en-US" sz="1200" dirty="0" smtClean="0"/>
              <a:t>Same day ART was associated with improved rates of </a:t>
            </a:r>
            <a:r>
              <a:rPr lang="en-US" sz="1200" dirty="0" err="1" smtClean="0"/>
              <a:t>virologic</a:t>
            </a:r>
            <a:r>
              <a:rPr lang="en-US" sz="1200" dirty="0" smtClean="0"/>
              <a:t> suppression </a:t>
            </a:r>
          </a:p>
          <a:p>
            <a:r>
              <a:rPr lang="en-US" sz="1200" dirty="0" smtClean="0"/>
              <a:t>We observed no excess toxicity or other adverse effects of starting ART immediately at the first visit</a:t>
            </a:r>
          </a:p>
          <a:p>
            <a:r>
              <a:rPr lang="en-US" sz="1200" dirty="0" smtClean="0"/>
              <a:t>Based on these results we are working now to expand</a:t>
            </a:r>
            <a:r>
              <a:rPr lang="en-US" sz="1200" baseline="0" dirty="0" smtClean="0"/>
              <a:t> RAPID citywide in San Francisco.</a:t>
            </a:r>
          </a:p>
          <a:p>
            <a:endParaRPr lang="en-US" dirty="0"/>
          </a:p>
        </p:txBody>
      </p:sp>
      <p:sp>
        <p:nvSpPr>
          <p:cNvPr id="4" name="Slide Number Placeholder 3"/>
          <p:cNvSpPr>
            <a:spLocks noGrp="1"/>
          </p:cNvSpPr>
          <p:nvPr>
            <p:ph type="sldNum" sz="quarter" idx="10"/>
          </p:nvPr>
        </p:nvSpPr>
        <p:spPr/>
        <p:txBody>
          <a:bodyPr/>
          <a:lstStyle/>
          <a:p>
            <a:fld id="{18FD5D15-2D62-914F-BC38-675C00F751C5}" type="slidenum">
              <a:rPr lang="en-US" smtClean="0"/>
              <a:t>16</a:t>
            </a:fld>
            <a:endParaRPr lang="en-US"/>
          </a:p>
        </p:txBody>
      </p:sp>
    </p:spTree>
    <p:extLst>
      <p:ext uri="{BB962C8B-B14F-4D97-AF65-F5344CB8AC3E}">
        <p14:creationId xmlns:p14="http://schemas.microsoft.com/office/powerpoint/2010/main" val="675551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4000" dirty="0" smtClean="0"/>
              <a:t>Engaging</a:t>
            </a:r>
            <a:r>
              <a:rPr lang="en-US" sz="4000" baseline="0" dirty="0" smtClean="0"/>
              <a:t> patients in</a:t>
            </a:r>
            <a:r>
              <a:rPr lang="en-US" sz="4000" dirty="0" smtClean="0"/>
              <a:t> lifelong</a:t>
            </a:r>
            <a:r>
              <a:rPr lang="en-US" sz="4000" baseline="0" dirty="0" smtClean="0"/>
              <a:t> daily drug therapy is not simple. Shown here is a model illustrating key milestones in the process of engagement in outpatient HIV care, as patients move from HIV diagnosis, meeting and registering at the clinic, ultimately meeting their primary HIV provider and finally having ART prescribed.  </a:t>
            </a:r>
          </a:p>
          <a:p>
            <a:r>
              <a:rPr lang="en-US" sz="4000" baseline="0" dirty="0" smtClean="0"/>
              <a:t>It is well understood that establishing enduring engagement in care requires HIV education, counseling and support are critical; as are rapid establishment of insurance benefits, social needs such as housing, substance use and mental health treatment.  At San Francisco General Hospital as at other well-resourced clinics these needs are attended to by a multidisciplinary team of medical, nursing and social work providers beginning with patients’ first contact with the </a:t>
            </a:r>
            <a:r>
              <a:rPr lang="en-US" sz="2400" baseline="0" dirty="0" smtClean="0"/>
              <a:t>clinic.</a:t>
            </a:r>
          </a:p>
        </p:txBody>
      </p:sp>
      <p:sp>
        <p:nvSpPr>
          <p:cNvPr id="4" name="Slide Number Placeholder 3"/>
          <p:cNvSpPr>
            <a:spLocks noGrp="1"/>
          </p:cNvSpPr>
          <p:nvPr>
            <p:ph type="sldNum" sz="quarter" idx="10"/>
          </p:nvPr>
        </p:nvSpPr>
        <p:spPr/>
        <p:txBody>
          <a:bodyPr/>
          <a:lstStyle/>
          <a:p>
            <a:fld id="{18FD5D15-2D62-914F-BC38-675C00F751C5}" type="slidenum">
              <a:rPr lang="en-US" smtClean="0"/>
              <a:t>3</a:t>
            </a:fld>
            <a:endParaRPr lang="en-US"/>
          </a:p>
        </p:txBody>
      </p:sp>
    </p:spTree>
    <p:extLst>
      <p:ext uri="{BB962C8B-B14F-4D97-AF65-F5344CB8AC3E}">
        <p14:creationId xmlns:p14="http://schemas.microsoft.com/office/powerpoint/2010/main" val="100696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Even with such resources this</a:t>
            </a:r>
            <a:r>
              <a:rPr lang="en-US" baseline="0" dirty="0" smtClean="0"/>
              <a:t> process takes time. </a:t>
            </a:r>
          </a:p>
          <a:p>
            <a:r>
              <a:rPr lang="en-US" baseline="0" dirty="0" smtClean="0"/>
              <a:t>Using this engagement model we assessed the time to achieving specific care milestones in our clinic. </a:t>
            </a:r>
          </a:p>
          <a:p>
            <a:r>
              <a:rPr lang="en-US" baseline="0" dirty="0" smtClean="0"/>
              <a:t>*In 2006 to 2009 at our center when CD4-guided treatment was in force, it took an average of 128 days for patients to start ART and 218 days (or nearly 9 months) to achieve the WHO threshold of &lt;200 copies/</a:t>
            </a:r>
            <a:r>
              <a:rPr lang="en-US" baseline="0" dirty="0" err="1" smtClean="0"/>
              <a:t>mL.</a:t>
            </a:r>
            <a:endParaRPr lang="en-US" baseline="0" dirty="0" smtClean="0"/>
          </a:p>
          <a:p>
            <a:r>
              <a:rPr lang="en-US" baseline="0" dirty="0" smtClean="0"/>
              <a:t>*After 2010, when San Francisco moved to universal ART ahead of national guidelines, the average time to achieving viral suppression was reduced to approximately 132 days (or 4 ½ months)</a:t>
            </a:r>
          </a:p>
        </p:txBody>
      </p:sp>
      <p:sp>
        <p:nvSpPr>
          <p:cNvPr id="4" name="Slide Number Placeholder 3"/>
          <p:cNvSpPr>
            <a:spLocks noGrp="1"/>
          </p:cNvSpPr>
          <p:nvPr>
            <p:ph type="sldNum" sz="quarter" idx="10"/>
          </p:nvPr>
        </p:nvSpPr>
        <p:spPr/>
        <p:txBody>
          <a:bodyPr/>
          <a:lstStyle/>
          <a:p>
            <a:fld id="{18FD5D15-2D62-914F-BC38-675C00F751C5}" type="slidenum">
              <a:rPr lang="en-US" smtClean="0"/>
              <a:t>4</a:t>
            </a:fld>
            <a:endParaRPr lang="en-US"/>
          </a:p>
        </p:txBody>
      </p:sp>
    </p:spTree>
    <p:extLst>
      <p:ext uri="{BB962C8B-B14F-4D97-AF65-F5344CB8AC3E}">
        <p14:creationId xmlns:p14="http://schemas.microsoft.com/office/powerpoint/2010/main" val="4199050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drive</a:t>
            </a:r>
            <a:r>
              <a:rPr lang="en-US" baseline="0" dirty="0" smtClean="0"/>
              <a:t> this time to zero, we developed an intervention program we called RAPID to enable same day initiation of ART:  </a:t>
            </a:r>
          </a:p>
          <a:p>
            <a:r>
              <a:rPr lang="en-US" baseline="0" dirty="0" smtClean="0"/>
              <a:t>Conceptually, the RAPID model differs from standard practice by </a:t>
            </a:r>
          </a:p>
          <a:p>
            <a:pPr marL="228600" indent="-228600">
              <a:buAutoNum type="arabicPeriod"/>
            </a:pPr>
            <a:r>
              <a:rPr lang="en-US" baseline="0" dirty="0" smtClean="0"/>
              <a:t>attempting to have the first visit to our clinic within 24 hours of initial diagnosis; </a:t>
            </a:r>
          </a:p>
          <a:p>
            <a:pPr marL="228600" indent="-228600">
              <a:buAutoNum type="arabicPeriod"/>
            </a:pPr>
            <a:r>
              <a:rPr lang="en-US" baseline="0" dirty="0" smtClean="0"/>
              <a:t>by offering ART at that appointment prior to labs being obtained—even as some aspects of care (such as housing or substance use treatment) are just beginning.  </a:t>
            </a:r>
          </a:p>
          <a:p>
            <a:pPr marL="228600" indent="-228600">
              <a:buAutoNum type="arabicPeriod"/>
            </a:pPr>
            <a:r>
              <a:rPr lang="en-US" baseline="0" dirty="0" smtClean="0"/>
              <a:t>And changing the task of the first primary care appointment from initiating ART to that of managing and monitoring ART that has already been begun on day 1 by another covering provider.</a:t>
            </a:r>
          </a:p>
        </p:txBody>
      </p:sp>
      <p:sp>
        <p:nvSpPr>
          <p:cNvPr id="4" name="Slide Number Placeholder 3"/>
          <p:cNvSpPr>
            <a:spLocks noGrp="1"/>
          </p:cNvSpPr>
          <p:nvPr>
            <p:ph type="sldNum" sz="quarter" idx="10"/>
          </p:nvPr>
        </p:nvSpPr>
        <p:spPr/>
        <p:txBody>
          <a:bodyPr/>
          <a:lstStyle/>
          <a:p>
            <a:fld id="{18FD5D15-2D62-914F-BC38-675C00F751C5}" type="slidenum">
              <a:rPr lang="en-US" smtClean="0"/>
              <a:t>5</a:t>
            </a:fld>
            <a:endParaRPr lang="en-US"/>
          </a:p>
        </p:txBody>
      </p:sp>
    </p:spTree>
    <p:extLst>
      <p:ext uri="{BB962C8B-B14F-4D97-AF65-F5344CB8AC3E}">
        <p14:creationId xmlns:p14="http://schemas.microsoft.com/office/powerpoint/2010/main" val="2412317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 we are reporting the results</a:t>
            </a:r>
            <a:r>
              <a:rPr lang="en-US" baseline="0" dirty="0" smtClean="0"/>
              <a:t> of our </a:t>
            </a:r>
            <a:r>
              <a:rPr lang="en-US" dirty="0" smtClean="0"/>
              <a:t>Demonstratio</a:t>
            </a:r>
            <a:r>
              <a:rPr lang="en-US" baseline="0" dirty="0" smtClean="0"/>
              <a:t>n Project begun in July 2013 to determine the overall feasibility of the RAPID health systems intervention to facilitate this ART first model.  </a:t>
            </a:r>
          </a:p>
          <a:p>
            <a:r>
              <a:rPr lang="en-US" baseline="0" dirty="0" smtClean="0"/>
              <a:t>The intervention was initially available only to patients with evidence of acute or possible acute HIV infection but was expanded halfway through the Demo project to include other patients with active OI or CD4 counts &lt;200.</a:t>
            </a:r>
            <a:endParaRPr lang="en-US" dirty="0"/>
          </a:p>
        </p:txBody>
      </p:sp>
      <p:sp>
        <p:nvSpPr>
          <p:cNvPr id="4" name="Slide Number Placeholder 3"/>
          <p:cNvSpPr>
            <a:spLocks noGrp="1"/>
          </p:cNvSpPr>
          <p:nvPr>
            <p:ph type="sldNum" sz="quarter" idx="10"/>
          </p:nvPr>
        </p:nvSpPr>
        <p:spPr/>
        <p:txBody>
          <a:bodyPr/>
          <a:lstStyle/>
          <a:p>
            <a:fld id="{18FD5D15-2D62-914F-BC38-675C00F751C5}" type="slidenum">
              <a:rPr lang="en-US" smtClean="0"/>
              <a:t>6</a:t>
            </a:fld>
            <a:endParaRPr lang="en-US"/>
          </a:p>
        </p:txBody>
      </p:sp>
    </p:spTree>
    <p:extLst>
      <p:ext uri="{BB962C8B-B14F-4D97-AF65-F5344CB8AC3E}">
        <p14:creationId xmlns:p14="http://schemas.microsoft.com/office/powerpoint/2010/main" val="2557506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Intervention components</a:t>
            </a:r>
            <a:r>
              <a:rPr lang="en-US" baseline="0" dirty="0" smtClean="0"/>
              <a:t> included same day appointments and flexible provider scheduling; ART regimens for use without genotypes or lab testing were pre-approved by a clinician committee and starter packs were available while insurance benefits were being arranged.</a:t>
            </a:r>
          </a:p>
          <a:p>
            <a:r>
              <a:rPr lang="en-US" baseline="0" dirty="0" smtClean="0"/>
              <a:t>Patients were offered ART that day and if they agreed this was offered to be taken in the room observed, together with their provider.</a:t>
            </a:r>
            <a:endParaRPr lang="en-US" dirty="0"/>
          </a:p>
        </p:txBody>
      </p:sp>
      <p:sp>
        <p:nvSpPr>
          <p:cNvPr id="4" name="Slide Number Placeholder 3"/>
          <p:cNvSpPr>
            <a:spLocks noGrp="1"/>
          </p:cNvSpPr>
          <p:nvPr>
            <p:ph type="sldNum" sz="quarter" idx="10"/>
          </p:nvPr>
        </p:nvSpPr>
        <p:spPr/>
        <p:txBody>
          <a:bodyPr/>
          <a:lstStyle/>
          <a:p>
            <a:fld id="{18FD5D15-2D62-914F-BC38-675C00F751C5}" type="slidenum">
              <a:rPr lang="en-US" smtClean="0"/>
              <a:t>7</a:t>
            </a:fld>
            <a:endParaRPr lang="en-US"/>
          </a:p>
        </p:txBody>
      </p:sp>
    </p:spTree>
    <p:extLst>
      <p:ext uri="{BB962C8B-B14F-4D97-AF65-F5344CB8AC3E}">
        <p14:creationId xmlns:p14="http://schemas.microsoft.com/office/powerpoint/2010/main" val="417487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determine feasibility we measured</a:t>
            </a:r>
            <a:r>
              <a:rPr lang="en-US" baseline="0" dirty="0" smtClean="0"/>
              <a:t> acceptability, safety and potential impact of the RAPID approach.  </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18FD5D15-2D62-914F-BC38-675C00F751C5}" type="slidenum">
              <a:rPr lang="en-US" smtClean="0"/>
              <a:t>8</a:t>
            </a:fld>
            <a:endParaRPr lang="en-US"/>
          </a:p>
        </p:txBody>
      </p:sp>
    </p:spTree>
    <p:extLst>
      <p:ext uri="{BB962C8B-B14F-4D97-AF65-F5344CB8AC3E}">
        <p14:creationId xmlns:p14="http://schemas.microsoft.com/office/powerpoint/2010/main" val="3683057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planned</a:t>
            </a:r>
            <a:r>
              <a:rPr lang="en-US" baseline="0" dirty="0" smtClean="0"/>
              <a:t> evaluation used record reviews as the chief source of data; we considered outcomes of RAPID and non-RAPID participants who were new diagnoses and initiating first HIV care as outpatients—so that inpatients and patients transferring care were not included.  Time-to-event analyses used KM analysis to account for variable </a:t>
            </a:r>
            <a:r>
              <a:rPr lang="en-US" baseline="0" dirty="0" err="1" smtClean="0"/>
              <a:t>followup</a:t>
            </a:r>
            <a:r>
              <a:rPr lang="en-US" baseline="0" dirty="0" smtClean="0"/>
              <a:t>.</a:t>
            </a:r>
          </a:p>
          <a:p>
            <a:endParaRPr lang="en-US" dirty="0"/>
          </a:p>
        </p:txBody>
      </p:sp>
      <p:sp>
        <p:nvSpPr>
          <p:cNvPr id="4" name="Slide Number Placeholder 3"/>
          <p:cNvSpPr>
            <a:spLocks noGrp="1"/>
          </p:cNvSpPr>
          <p:nvPr>
            <p:ph type="sldNum" sz="quarter" idx="10"/>
          </p:nvPr>
        </p:nvSpPr>
        <p:spPr/>
        <p:txBody>
          <a:bodyPr/>
          <a:lstStyle/>
          <a:p>
            <a:fld id="{18FD5D15-2D62-914F-BC38-675C00F751C5}" type="slidenum">
              <a:rPr lang="en-US" smtClean="0"/>
              <a:t>9</a:t>
            </a:fld>
            <a:endParaRPr lang="en-US"/>
          </a:p>
        </p:txBody>
      </p:sp>
    </p:spTree>
    <p:extLst>
      <p:ext uri="{BB962C8B-B14F-4D97-AF65-F5344CB8AC3E}">
        <p14:creationId xmlns:p14="http://schemas.microsoft.com/office/powerpoint/2010/main" val="29215826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the program era a</a:t>
            </a:r>
            <a:r>
              <a:rPr lang="en-US" baseline="0" dirty="0" smtClean="0"/>
              <a:t> total of 86 new outpatients met these criteria, of whom 39 received the RAPID intervention. </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Our newly positive patients in both groups were predominantly men of color; a quarter were homeless and</a:t>
            </a:r>
            <a:endParaRPr lang="en-US" dirty="0" smtClean="0"/>
          </a:p>
          <a:p>
            <a:r>
              <a:rPr lang="en-US" baseline="0" dirty="0" smtClean="0"/>
              <a:t>none had private health insurance.</a:t>
            </a:r>
            <a:endParaRPr lang="en-US" dirty="0"/>
          </a:p>
        </p:txBody>
      </p:sp>
      <p:sp>
        <p:nvSpPr>
          <p:cNvPr id="4" name="Slide Number Placeholder 3"/>
          <p:cNvSpPr>
            <a:spLocks noGrp="1"/>
          </p:cNvSpPr>
          <p:nvPr>
            <p:ph type="sldNum" sz="quarter" idx="10"/>
          </p:nvPr>
        </p:nvSpPr>
        <p:spPr/>
        <p:txBody>
          <a:bodyPr/>
          <a:lstStyle/>
          <a:p>
            <a:fld id="{18FD5D15-2D62-914F-BC38-675C00F751C5}" type="slidenum">
              <a:rPr lang="en-US" smtClean="0"/>
              <a:t>10</a:t>
            </a:fld>
            <a:endParaRPr lang="en-US"/>
          </a:p>
        </p:txBody>
      </p:sp>
    </p:spTree>
    <p:extLst>
      <p:ext uri="{BB962C8B-B14F-4D97-AF65-F5344CB8AC3E}">
        <p14:creationId xmlns:p14="http://schemas.microsoft.com/office/powerpoint/2010/main" val="1974223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61DA83-F725-534F-8D2A-58462AB9C5BF}" type="datetimeFigureOut">
              <a:rPr lang="en-US" smtClean="0"/>
              <a:t>7/21/15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B07FA9-AE7A-8649-8DE2-346EC7D7FEC5}" type="slidenum">
              <a:rPr lang="en-US" smtClean="0"/>
              <a:t>‹#›</a:t>
            </a:fld>
            <a:endParaRPr lang="en-US"/>
          </a:p>
        </p:txBody>
      </p:sp>
    </p:spTree>
    <p:extLst>
      <p:ext uri="{BB962C8B-B14F-4D97-AF65-F5344CB8AC3E}">
        <p14:creationId xmlns:p14="http://schemas.microsoft.com/office/powerpoint/2010/main" val="3842895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61DA83-F725-534F-8D2A-58462AB9C5BF}" type="datetimeFigureOut">
              <a:rPr lang="en-US" smtClean="0"/>
              <a:t>7/21/15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B07FA9-AE7A-8649-8DE2-346EC7D7FEC5}" type="slidenum">
              <a:rPr lang="en-US" smtClean="0"/>
              <a:t>‹#›</a:t>
            </a:fld>
            <a:endParaRPr lang="en-US"/>
          </a:p>
        </p:txBody>
      </p:sp>
    </p:spTree>
    <p:extLst>
      <p:ext uri="{BB962C8B-B14F-4D97-AF65-F5344CB8AC3E}">
        <p14:creationId xmlns:p14="http://schemas.microsoft.com/office/powerpoint/2010/main" val="368538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61DA83-F725-534F-8D2A-58462AB9C5BF}" type="datetimeFigureOut">
              <a:rPr lang="en-US" smtClean="0"/>
              <a:t>7/21/15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B07FA9-AE7A-8649-8DE2-346EC7D7FEC5}" type="slidenum">
              <a:rPr lang="en-US" smtClean="0"/>
              <a:t>‹#›</a:t>
            </a:fld>
            <a:endParaRPr lang="en-US"/>
          </a:p>
        </p:txBody>
      </p:sp>
    </p:spTree>
    <p:extLst>
      <p:ext uri="{BB962C8B-B14F-4D97-AF65-F5344CB8AC3E}">
        <p14:creationId xmlns:p14="http://schemas.microsoft.com/office/powerpoint/2010/main" val="1722972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61DA83-F725-534F-8D2A-58462AB9C5BF}" type="datetimeFigureOut">
              <a:rPr lang="en-US" smtClean="0"/>
              <a:t>7/21/15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B07FA9-AE7A-8649-8DE2-346EC7D7FEC5}" type="slidenum">
              <a:rPr lang="en-US" smtClean="0"/>
              <a:t>‹#›</a:t>
            </a:fld>
            <a:endParaRPr lang="en-US"/>
          </a:p>
        </p:txBody>
      </p:sp>
    </p:spTree>
    <p:extLst>
      <p:ext uri="{BB962C8B-B14F-4D97-AF65-F5344CB8AC3E}">
        <p14:creationId xmlns:p14="http://schemas.microsoft.com/office/powerpoint/2010/main" val="3199718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61DA83-F725-534F-8D2A-58462AB9C5BF}" type="datetimeFigureOut">
              <a:rPr lang="en-US" smtClean="0"/>
              <a:t>7/21/15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B07FA9-AE7A-8649-8DE2-346EC7D7FEC5}" type="slidenum">
              <a:rPr lang="en-US" smtClean="0"/>
              <a:t>‹#›</a:t>
            </a:fld>
            <a:endParaRPr lang="en-US"/>
          </a:p>
        </p:txBody>
      </p:sp>
    </p:spTree>
    <p:extLst>
      <p:ext uri="{BB962C8B-B14F-4D97-AF65-F5344CB8AC3E}">
        <p14:creationId xmlns:p14="http://schemas.microsoft.com/office/powerpoint/2010/main" val="3797118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61DA83-F725-534F-8D2A-58462AB9C5BF}" type="datetimeFigureOut">
              <a:rPr lang="en-US" smtClean="0"/>
              <a:t>7/21/15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B07FA9-AE7A-8649-8DE2-346EC7D7FEC5}" type="slidenum">
              <a:rPr lang="en-US" smtClean="0"/>
              <a:t>‹#›</a:t>
            </a:fld>
            <a:endParaRPr lang="en-US"/>
          </a:p>
        </p:txBody>
      </p:sp>
    </p:spTree>
    <p:extLst>
      <p:ext uri="{BB962C8B-B14F-4D97-AF65-F5344CB8AC3E}">
        <p14:creationId xmlns:p14="http://schemas.microsoft.com/office/powerpoint/2010/main" val="945575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61DA83-F725-534F-8D2A-58462AB9C5BF}" type="datetimeFigureOut">
              <a:rPr lang="en-US" smtClean="0"/>
              <a:t>7/21/15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B07FA9-AE7A-8649-8DE2-346EC7D7FEC5}" type="slidenum">
              <a:rPr lang="en-US" smtClean="0"/>
              <a:t>‹#›</a:t>
            </a:fld>
            <a:endParaRPr lang="en-US"/>
          </a:p>
        </p:txBody>
      </p:sp>
    </p:spTree>
    <p:extLst>
      <p:ext uri="{BB962C8B-B14F-4D97-AF65-F5344CB8AC3E}">
        <p14:creationId xmlns:p14="http://schemas.microsoft.com/office/powerpoint/2010/main" val="1563316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61DA83-F725-534F-8D2A-58462AB9C5BF}" type="datetimeFigureOut">
              <a:rPr lang="en-US" smtClean="0"/>
              <a:t>7/21/15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B07FA9-AE7A-8649-8DE2-346EC7D7FEC5}" type="slidenum">
              <a:rPr lang="en-US" smtClean="0"/>
              <a:t>‹#›</a:t>
            </a:fld>
            <a:endParaRPr lang="en-US"/>
          </a:p>
        </p:txBody>
      </p:sp>
    </p:spTree>
    <p:extLst>
      <p:ext uri="{BB962C8B-B14F-4D97-AF65-F5344CB8AC3E}">
        <p14:creationId xmlns:p14="http://schemas.microsoft.com/office/powerpoint/2010/main" val="500608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61DA83-F725-534F-8D2A-58462AB9C5BF}" type="datetimeFigureOut">
              <a:rPr lang="en-US" smtClean="0"/>
              <a:t>7/21/15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B07FA9-AE7A-8649-8DE2-346EC7D7FEC5}" type="slidenum">
              <a:rPr lang="en-US" smtClean="0"/>
              <a:t>‹#›</a:t>
            </a:fld>
            <a:endParaRPr lang="en-US"/>
          </a:p>
        </p:txBody>
      </p:sp>
    </p:spTree>
    <p:extLst>
      <p:ext uri="{BB962C8B-B14F-4D97-AF65-F5344CB8AC3E}">
        <p14:creationId xmlns:p14="http://schemas.microsoft.com/office/powerpoint/2010/main" val="71679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61DA83-F725-534F-8D2A-58462AB9C5BF}" type="datetimeFigureOut">
              <a:rPr lang="en-US" smtClean="0"/>
              <a:t>7/21/15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B07FA9-AE7A-8649-8DE2-346EC7D7FEC5}" type="slidenum">
              <a:rPr lang="en-US" smtClean="0"/>
              <a:t>‹#›</a:t>
            </a:fld>
            <a:endParaRPr lang="en-US"/>
          </a:p>
        </p:txBody>
      </p:sp>
    </p:spTree>
    <p:extLst>
      <p:ext uri="{BB962C8B-B14F-4D97-AF65-F5344CB8AC3E}">
        <p14:creationId xmlns:p14="http://schemas.microsoft.com/office/powerpoint/2010/main" val="2234001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61DA83-F725-534F-8D2A-58462AB9C5BF}" type="datetimeFigureOut">
              <a:rPr lang="en-US" smtClean="0"/>
              <a:t>7/21/15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B07FA9-AE7A-8649-8DE2-346EC7D7FEC5}" type="slidenum">
              <a:rPr lang="en-US" smtClean="0"/>
              <a:t>‹#›</a:t>
            </a:fld>
            <a:endParaRPr lang="en-US"/>
          </a:p>
        </p:txBody>
      </p:sp>
    </p:spTree>
    <p:extLst>
      <p:ext uri="{BB962C8B-B14F-4D97-AF65-F5344CB8AC3E}">
        <p14:creationId xmlns:p14="http://schemas.microsoft.com/office/powerpoint/2010/main" val="285788516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61DA83-F725-534F-8D2A-58462AB9C5BF}" type="datetimeFigureOut">
              <a:rPr lang="en-US" smtClean="0"/>
              <a:t>7/21/15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B07FA9-AE7A-8649-8DE2-346EC7D7FEC5}" type="slidenum">
              <a:rPr lang="en-US" smtClean="0"/>
              <a:t>‹#›</a:t>
            </a:fld>
            <a:endParaRPr lang="en-US"/>
          </a:p>
        </p:txBody>
      </p:sp>
    </p:spTree>
    <p:extLst>
      <p:ext uri="{BB962C8B-B14F-4D97-AF65-F5344CB8AC3E}">
        <p14:creationId xmlns:p14="http://schemas.microsoft.com/office/powerpoint/2010/main" val="2908098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chart" Target="../charts/char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chart" Target="../charts/char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chart" Target="../charts/char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b="1" dirty="0"/>
              <a:t>Providing same day, observed ART to newly diagnosed HIV+ outpatients is associated with improved </a:t>
            </a:r>
            <a:r>
              <a:rPr lang="en-US" b="1" dirty="0" err="1"/>
              <a:t>virologic</a:t>
            </a:r>
            <a:r>
              <a:rPr lang="en-US" b="1" dirty="0"/>
              <a:t> </a:t>
            </a:r>
            <a:r>
              <a:rPr lang="en-US" b="1" dirty="0" smtClean="0"/>
              <a:t>suppression</a:t>
            </a:r>
            <a:endParaRPr lang="en-US" dirty="0"/>
          </a:p>
        </p:txBody>
      </p:sp>
      <p:sp>
        <p:nvSpPr>
          <p:cNvPr id="5" name="Subtitle 4"/>
          <p:cNvSpPr>
            <a:spLocks noGrp="1"/>
          </p:cNvSpPr>
          <p:nvPr>
            <p:ph type="subTitle" idx="1"/>
          </p:nvPr>
        </p:nvSpPr>
        <p:spPr>
          <a:xfrm>
            <a:off x="1371600" y="4312920"/>
            <a:ext cx="6400800" cy="1752600"/>
          </a:xfrm>
        </p:spPr>
        <p:txBody>
          <a:bodyPr>
            <a:noAutofit/>
          </a:bodyPr>
          <a:lstStyle/>
          <a:p>
            <a:r>
              <a:rPr lang="en-US" sz="1800" b="1" dirty="0"/>
              <a:t>Christopher D. Pilcher, </a:t>
            </a:r>
            <a:r>
              <a:rPr lang="en-US" sz="1800" b="1" dirty="0" err="1"/>
              <a:t>Hiroyu</a:t>
            </a:r>
            <a:r>
              <a:rPr lang="en-US" sz="1800" b="1" dirty="0"/>
              <a:t> H. </a:t>
            </a:r>
            <a:r>
              <a:rPr lang="en-US" sz="1800" b="1" dirty="0" err="1"/>
              <a:t>Hatano</a:t>
            </a:r>
            <a:r>
              <a:rPr lang="en-US" sz="1800" b="1" dirty="0"/>
              <a:t>, </a:t>
            </a:r>
            <a:r>
              <a:rPr lang="en-US" sz="1800" b="1" dirty="0" err="1"/>
              <a:t>Aditi</a:t>
            </a:r>
            <a:r>
              <a:rPr lang="en-US" sz="1800" b="1" dirty="0"/>
              <a:t> </a:t>
            </a:r>
            <a:r>
              <a:rPr lang="en-US" sz="1800" b="1" dirty="0" err="1"/>
              <a:t>Dasgupta</a:t>
            </a:r>
            <a:r>
              <a:rPr lang="en-US" sz="1800" b="1" dirty="0"/>
              <a:t>, Diane Jones,  Sandra Torres, </a:t>
            </a:r>
            <a:r>
              <a:rPr lang="en-US" sz="1800" b="1" dirty="0" err="1"/>
              <a:t>Fabiola</a:t>
            </a:r>
            <a:r>
              <a:rPr lang="en-US" sz="1800" b="1" dirty="0"/>
              <a:t> Calderon, Erin </a:t>
            </a:r>
            <a:r>
              <a:rPr lang="en-US" sz="1800" b="1" dirty="0" err="1"/>
              <a:t>Demicco</a:t>
            </a:r>
            <a:r>
              <a:rPr lang="en-US" sz="1800" b="1" dirty="0"/>
              <a:t>, Wendy </a:t>
            </a:r>
            <a:r>
              <a:rPr lang="en-US" sz="1800" b="1" dirty="0" err="1"/>
              <a:t>Hartogensis</a:t>
            </a:r>
            <a:r>
              <a:rPr lang="en-US" sz="1800" b="1" dirty="0"/>
              <a:t>, Clarissa </a:t>
            </a:r>
            <a:r>
              <a:rPr lang="en-US" sz="1800" b="1" dirty="0" err="1"/>
              <a:t>Ospina-Norvell</a:t>
            </a:r>
            <a:r>
              <a:rPr lang="en-US" sz="1800" b="1" dirty="0"/>
              <a:t>, Elvin </a:t>
            </a:r>
            <a:r>
              <a:rPr lang="en-US" sz="1800" b="1" dirty="0" err="1"/>
              <a:t>Geng</a:t>
            </a:r>
            <a:r>
              <a:rPr lang="en-US" sz="1800" b="1" dirty="0"/>
              <a:t>, Monica Gandhi, Diane </a:t>
            </a:r>
            <a:r>
              <a:rPr lang="en-US" sz="1800" b="1" dirty="0" err="1" smtClean="0"/>
              <a:t>Havlir</a:t>
            </a:r>
            <a:endParaRPr lang="en-US" sz="1800" b="1" dirty="0" smtClean="0"/>
          </a:p>
          <a:p>
            <a:endParaRPr lang="en-US" sz="1800" b="1" dirty="0"/>
          </a:p>
          <a:p>
            <a:r>
              <a:rPr lang="en-US" sz="2400" b="1" dirty="0" smtClean="0"/>
              <a:t>University of California, San Francisco </a:t>
            </a:r>
          </a:p>
          <a:p>
            <a:r>
              <a:rPr lang="en-US" sz="2400" b="1" dirty="0" smtClean="0"/>
              <a:t>San Francisco General </a:t>
            </a:r>
            <a:r>
              <a:rPr lang="en-US" sz="2400" b="1" dirty="0" smtClean="0"/>
              <a:t>Hospital</a:t>
            </a:r>
          </a:p>
        </p:txBody>
      </p:sp>
    </p:spTree>
    <p:extLst>
      <p:ext uri="{BB962C8B-B14F-4D97-AF65-F5344CB8AC3E}">
        <p14:creationId xmlns:p14="http://schemas.microsoft.com/office/powerpoint/2010/main" val="2507224992"/>
      </p:ext>
    </p:extLst>
  </p:cSld>
  <p:clrMapOvr>
    <a:masterClrMapping/>
  </p:clrMapOvr>
  <mc:AlternateContent xmlns:mc="http://schemas.openxmlformats.org/markup-compatibility/2006">
    <mc:Choice xmlns:p14="http://schemas.microsoft.com/office/powerpoint/2010/main" Requires="p14">
      <p:transition spd="slow" p14:dur="2000" advTm="5762"/>
    </mc:Choice>
    <mc:Fallback>
      <p:transition xmlns:p14="http://schemas.microsoft.com/office/powerpoint/2010/main" spd="slow" advTm="5762"/>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87679" y="78004"/>
            <a:ext cx="8229600" cy="1143000"/>
          </a:xfrm>
        </p:spPr>
        <p:txBody>
          <a:bodyPr>
            <a:normAutofit fontScale="90000"/>
          </a:bodyPr>
          <a:lstStyle/>
          <a:p>
            <a:r>
              <a:rPr lang="en-US" dirty="0" smtClean="0"/>
              <a:t>New SFGH patients, RAPID era: 2013-4</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864875304"/>
              </p:ext>
            </p:extLst>
          </p:nvPr>
        </p:nvGraphicFramePr>
        <p:xfrm>
          <a:off x="1066798" y="1093158"/>
          <a:ext cx="7386320" cy="5490522"/>
        </p:xfrm>
        <a:graphic>
          <a:graphicData uri="http://schemas.openxmlformats.org/drawingml/2006/table">
            <a:tbl>
              <a:tblPr firstRow="1" bandRow="1">
                <a:tableStyleId>{5C22544A-7EE6-4342-B048-85BDC9FD1C3A}</a:tableStyleId>
              </a:tblPr>
              <a:tblGrid>
                <a:gridCol w="2021841"/>
                <a:gridCol w="834695"/>
                <a:gridCol w="1105865"/>
                <a:gridCol w="798493"/>
                <a:gridCol w="1832947"/>
                <a:gridCol w="792479"/>
              </a:tblGrid>
              <a:tr h="441058">
                <a:tc>
                  <a:txBody>
                    <a:bodyPr/>
                    <a:lstStyle/>
                    <a:p>
                      <a:r>
                        <a:rPr lang="en-US" sz="1800" dirty="0" smtClean="0"/>
                        <a:t>Indicator</a:t>
                      </a:r>
                      <a:endParaRPr lang="en-US" sz="1800" dirty="0"/>
                    </a:p>
                  </a:txBody>
                  <a:tcPr/>
                </a:tc>
                <a:tc gridSpan="2">
                  <a:txBody>
                    <a:bodyPr/>
                    <a:lstStyle/>
                    <a:p>
                      <a:pPr algn="ctr"/>
                      <a:r>
                        <a:rPr lang="en-US" sz="1800" dirty="0" smtClean="0"/>
                        <a:t>RAPID Cohort </a:t>
                      </a:r>
                      <a:r>
                        <a:rPr lang="en-US" sz="1800" baseline="0" dirty="0" smtClean="0"/>
                        <a:t> </a:t>
                      </a:r>
                      <a:r>
                        <a:rPr lang="en-US" sz="1800" dirty="0" smtClean="0"/>
                        <a:t>(n=39)</a:t>
                      </a:r>
                      <a:endParaRPr lang="en-US" sz="1800" dirty="0"/>
                    </a:p>
                  </a:txBody>
                  <a:tcPr/>
                </a:tc>
                <a:tc hMerge="1">
                  <a:txBody>
                    <a:bodyPr/>
                    <a:lstStyle/>
                    <a:p>
                      <a:endParaRPr lang="en-US" sz="2000" dirty="0"/>
                    </a:p>
                  </a:txBody>
                  <a:tcPr/>
                </a:tc>
                <a:tc gridSpan="2">
                  <a:txBody>
                    <a:bodyPr/>
                    <a:lstStyle/>
                    <a:p>
                      <a:pPr algn="ctr"/>
                      <a:r>
                        <a:rPr lang="en-US" sz="1800" dirty="0" smtClean="0"/>
                        <a:t>Universal ART</a:t>
                      </a:r>
                    </a:p>
                    <a:p>
                      <a:pPr algn="ctr"/>
                      <a:r>
                        <a:rPr lang="en-US" sz="1800" dirty="0" smtClean="0"/>
                        <a:t>(n=47)</a:t>
                      </a:r>
                      <a:endParaRPr lang="en-US" sz="1800" dirty="0"/>
                    </a:p>
                  </a:txBody>
                  <a:tcPr/>
                </a:tc>
                <a:tc hMerge="1">
                  <a:txBody>
                    <a:bodyPr/>
                    <a:lstStyle/>
                    <a:p>
                      <a:endParaRPr lang="en-US" sz="2000" dirty="0"/>
                    </a:p>
                  </a:txBody>
                  <a:tcPr/>
                </a:tc>
                <a:tc>
                  <a:txBody>
                    <a:bodyPr/>
                    <a:lstStyle/>
                    <a:p>
                      <a:pPr algn="ctr"/>
                      <a:r>
                        <a:rPr lang="en-US" sz="1800" dirty="0" smtClean="0"/>
                        <a:t>P-value</a:t>
                      </a:r>
                      <a:endParaRPr lang="en-US" sz="1800" dirty="0"/>
                    </a:p>
                  </a:txBody>
                  <a:tcPr/>
                </a:tc>
              </a:tr>
              <a:tr h="467818">
                <a:tc gridSpan="2">
                  <a:txBody>
                    <a:bodyPr/>
                    <a:lstStyle/>
                    <a:p>
                      <a:pPr algn="l"/>
                      <a:r>
                        <a:rPr lang="en-US" sz="1800" b="1" i="0" dirty="0" err="1" smtClean="0"/>
                        <a:t>Sociodemographics</a:t>
                      </a:r>
                      <a:endParaRPr lang="en-US" sz="1800" b="1" i="0" dirty="0"/>
                    </a:p>
                  </a:txBody>
                  <a:tcPr/>
                </a:tc>
                <a:tc hMerge="1">
                  <a:txBody>
                    <a:bodyPr/>
                    <a:lstStyle/>
                    <a:p>
                      <a:pPr algn="r"/>
                      <a:endParaRPr lang="en-US" sz="1800" dirty="0"/>
                    </a:p>
                  </a:txBody>
                  <a:tcPr/>
                </a:tc>
                <a:tc>
                  <a:txBody>
                    <a:bodyPr/>
                    <a:lstStyle/>
                    <a:p>
                      <a:endParaRPr lang="en-US" sz="1800" dirty="0"/>
                    </a:p>
                  </a:txBody>
                  <a:tcPr/>
                </a:tc>
                <a:tc>
                  <a:txBody>
                    <a:bodyPr/>
                    <a:lstStyle/>
                    <a:p>
                      <a:pPr algn="r"/>
                      <a:endParaRPr lang="en-US" sz="1800" dirty="0"/>
                    </a:p>
                  </a:txBody>
                  <a:tcPr/>
                </a:tc>
                <a:tc>
                  <a:txBody>
                    <a:bodyPr/>
                    <a:lstStyle/>
                    <a:p>
                      <a:endParaRPr lang="en-US" sz="1800" dirty="0"/>
                    </a:p>
                  </a:txBody>
                  <a:tcPr/>
                </a:tc>
                <a:tc>
                  <a:txBody>
                    <a:bodyPr/>
                    <a:lstStyle/>
                    <a:p>
                      <a:endParaRPr lang="en-US" sz="1800" dirty="0"/>
                    </a:p>
                  </a:txBody>
                  <a:tcPr/>
                </a:tc>
              </a:tr>
              <a:tr h="467818">
                <a:tc>
                  <a:txBody>
                    <a:bodyPr/>
                    <a:lstStyle/>
                    <a:p>
                      <a:pPr algn="r"/>
                      <a:r>
                        <a:rPr lang="en-US" sz="1800" i="0" dirty="0" smtClean="0"/>
                        <a:t>Age: mean</a:t>
                      </a:r>
                      <a:r>
                        <a:rPr lang="en-US" sz="1800" i="0" baseline="0" dirty="0" smtClean="0"/>
                        <a:t>(range)</a:t>
                      </a:r>
                      <a:r>
                        <a:rPr lang="en-US" sz="1800" i="0" dirty="0" smtClean="0"/>
                        <a:t>           </a:t>
                      </a:r>
                      <a:r>
                        <a:rPr lang="en-US" sz="1800" i="1" dirty="0" smtClean="0"/>
                        <a:t>  </a:t>
                      </a:r>
                      <a:endParaRPr lang="en-US" sz="1800" i="1" dirty="0"/>
                    </a:p>
                  </a:txBody>
                  <a:tcPr/>
                </a:tc>
                <a:tc>
                  <a:txBody>
                    <a:bodyPr/>
                    <a:lstStyle/>
                    <a:p>
                      <a:pPr algn="r"/>
                      <a:r>
                        <a:rPr lang="en-US" sz="1800" dirty="0" smtClean="0"/>
                        <a:t>32</a:t>
                      </a:r>
                      <a:r>
                        <a:rPr lang="en-US" sz="1800" baseline="0" dirty="0" smtClean="0"/>
                        <a:t> </a:t>
                      </a:r>
                      <a:endParaRPr lang="en-US" sz="1800" dirty="0"/>
                    </a:p>
                  </a:txBody>
                  <a:tcPr/>
                </a:tc>
                <a:tc>
                  <a:txBody>
                    <a:bodyPr/>
                    <a:lstStyle/>
                    <a:p>
                      <a:r>
                        <a:rPr lang="en-US" sz="1800" dirty="0" smtClean="0"/>
                        <a:t> </a:t>
                      </a:r>
                      <a:r>
                        <a:rPr lang="en-US" sz="1800" baseline="0" dirty="0" smtClean="0"/>
                        <a:t> (21-47)</a:t>
                      </a:r>
                      <a:endParaRPr lang="en-US" sz="1800" dirty="0"/>
                    </a:p>
                  </a:txBody>
                  <a:tcPr/>
                </a:tc>
                <a:tc>
                  <a:txBody>
                    <a:bodyPr/>
                    <a:lstStyle/>
                    <a:p>
                      <a:pPr algn="r"/>
                      <a:r>
                        <a:rPr lang="en-US" sz="1800" dirty="0" smtClean="0"/>
                        <a:t>35</a:t>
                      </a:r>
                      <a:endParaRPr lang="en-US" sz="1800" dirty="0"/>
                    </a:p>
                  </a:txBody>
                  <a:tcPr/>
                </a:tc>
                <a:tc>
                  <a:txBody>
                    <a:bodyPr/>
                    <a:lstStyle/>
                    <a:p>
                      <a:r>
                        <a:rPr lang="en-US" sz="1800" dirty="0" smtClean="0"/>
                        <a:t>(19-68)</a:t>
                      </a:r>
                      <a:endParaRPr lang="en-US" sz="1800" dirty="0"/>
                    </a:p>
                  </a:txBody>
                  <a:tcPr/>
                </a:tc>
                <a:tc>
                  <a:txBody>
                    <a:bodyPr/>
                    <a:lstStyle/>
                    <a:p>
                      <a:r>
                        <a:rPr lang="en-US" sz="1800" dirty="0" smtClean="0"/>
                        <a:t>NS</a:t>
                      </a:r>
                      <a:endParaRPr lang="en-US" sz="1800" dirty="0"/>
                    </a:p>
                  </a:txBody>
                  <a:tcPr/>
                </a:tc>
              </a:tr>
              <a:tr h="467818">
                <a:tc>
                  <a:txBody>
                    <a:bodyPr/>
                    <a:lstStyle/>
                    <a:p>
                      <a:pPr algn="r"/>
                      <a:r>
                        <a:rPr lang="en-US" sz="1800" dirty="0" smtClean="0"/>
                        <a:t>Male: n (%)  </a:t>
                      </a:r>
                      <a:endParaRPr lang="en-US" sz="1800" i="1" dirty="0"/>
                    </a:p>
                  </a:txBody>
                  <a:tcPr/>
                </a:tc>
                <a:tc>
                  <a:txBody>
                    <a:bodyPr/>
                    <a:lstStyle/>
                    <a:p>
                      <a:pPr algn="r"/>
                      <a:r>
                        <a:rPr lang="en-US" sz="1800" dirty="0" smtClean="0"/>
                        <a:t>39</a:t>
                      </a:r>
                      <a:endParaRPr lang="en-US" sz="1800" dirty="0"/>
                    </a:p>
                  </a:txBody>
                  <a:tcPr/>
                </a:tc>
                <a:tc>
                  <a:txBody>
                    <a:bodyPr/>
                    <a:lstStyle/>
                    <a:p>
                      <a:r>
                        <a:rPr lang="en-US" sz="1800" dirty="0" smtClean="0"/>
                        <a:t>100%</a:t>
                      </a:r>
                      <a:endParaRPr lang="en-US" sz="1800" dirty="0"/>
                    </a:p>
                  </a:txBody>
                  <a:tcPr/>
                </a:tc>
                <a:tc>
                  <a:txBody>
                    <a:bodyPr/>
                    <a:lstStyle/>
                    <a:p>
                      <a:pPr algn="r"/>
                      <a:r>
                        <a:rPr lang="en-US" sz="1800" dirty="0" smtClean="0"/>
                        <a:t>43</a:t>
                      </a:r>
                      <a:endParaRPr lang="en-US" sz="1800" dirty="0"/>
                    </a:p>
                  </a:txBody>
                  <a:tcPr/>
                </a:tc>
                <a:tc>
                  <a:txBody>
                    <a:bodyPr/>
                    <a:lstStyle/>
                    <a:p>
                      <a:r>
                        <a:rPr lang="en-US" sz="1800" dirty="0" smtClean="0"/>
                        <a:t>92%</a:t>
                      </a:r>
                      <a:endParaRPr lang="en-US" sz="1800" dirty="0"/>
                    </a:p>
                  </a:txBody>
                  <a:tcPr/>
                </a:tc>
                <a:tc>
                  <a:txBody>
                    <a:bodyPr/>
                    <a:lstStyle/>
                    <a:p>
                      <a:r>
                        <a:rPr lang="en-US" sz="1800" dirty="0" smtClean="0"/>
                        <a:t>NS</a:t>
                      </a:r>
                      <a:endParaRPr lang="en-US" sz="1800" dirty="0"/>
                    </a:p>
                  </a:txBody>
                  <a:tcPr/>
                </a:tc>
              </a:tr>
              <a:tr h="467818">
                <a:tc>
                  <a:txBody>
                    <a:bodyPr/>
                    <a:lstStyle/>
                    <a:p>
                      <a:pPr algn="r"/>
                      <a:r>
                        <a:rPr lang="en-US" sz="1800" i="0" dirty="0" smtClean="0"/>
                        <a:t>Non-white ethnicity</a:t>
                      </a:r>
                      <a:endParaRPr lang="en-US" sz="1800" i="0" dirty="0"/>
                    </a:p>
                  </a:txBody>
                  <a:tcPr/>
                </a:tc>
                <a:tc>
                  <a:txBody>
                    <a:bodyPr/>
                    <a:lstStyle/>
                    <a:p>
                      <a:pPr algn="r"/>
                      <a:r>
                        <a:rPr lang="en-US" sz="1800" i="0" dirty="0" smtClean="0"/>
                        <a:t>23</a:t>
                      </a:r>
                      <a:endParaRPr lang="en-US" sz="1800" i="0" dirty="0"/>
                    </a:p>
                  </a:txBody>
                  <a:tcPr/>
                </a:tc>
                <a:tc>
                  <a:txBody>
                    <a:bodyPr/>
                    <a:lstStyle/>
                    <a:p>
                      <a:r>
                        <a:rPr lang="en-US" sz="1800" i="0" dirty="0" smtClean="0"/>
                        <a:t>59%</a:t>
                      </a:r>
                      <a:endParaRPr lang="en-US" sz="1800" i="0" dirty="0"/>
                    </a:p>
                  </a:txBody>
                  <a:tcPr/>
                </a:tc>
                <a:tc>
                  <a:txBody>
                    <a:bodyPr/>
                    <a:lstStyle/>
                    <a:p>
                      <a:pPr algn="r"/>
                      <a:r>
                        <a:rPr lang="en-US" sz="1800" i="0" dirty="0" smtClean="0"/>
                        <a:t>34</a:t>
                      </a:r>
                      <a:endParaRPr lang="en-US" sz="1800" i="0" dirty="0"/>
                    </a:p>
                  </a:txBody>
                  <a:tcPr/>
                </a:tc>
                <a:tc>
                  <a:txBody>
                    <a:bodyPr/>
                    <a:lstStyle/>
                    <a:p>
                      <a:r>
                        <a:rPr lang="en-US" sz="1800" i="0" dirty="0" smtClean="0"/>
                        <a:t>71%</a:t>
                      </a:r>
                      <a:endParaRPr lang="en-US" sz="1800" i="0" dirty="0"/>
                    </a:p>
                  </a:txBody>
                  <a:tcPr/>
                </a:tc>
                <a:tc>
                  <a:txBody>
                    <a:bodyPr/>
                    <a:lstStyle/>
                    <a:p>
                      <a:r>
                        <a:rPr lang="en-US" sz="1800" i="0" dirty="0" smtClean="0"/>
                        <a:t>NS</a:t>
                      </a:r>
                      <a:endParaRPr lang="en-US" sz="1800" i="0" dirty="0"/>
                    </a:p>
                  </a:txBody>
                  <a:tcPr/>
                </a:tc>
              </a:tr>
              <a:tr h="467818">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800" dirty="0" smtClean="0"/>
                        <a:t>Homeless</a:t>
                      </a:r>
                    </a:p>
                  </a:txBody>
                  <a:tcPr/>
                </a:tc>
                <a:tc>
                  <a:txBody>
                    <a:bodyPr/>
                    <a:lstStyle/>
                    <a:p>
                      <a:pPr algn="r"/>
                      <a:r>
                        <a:rPr lang="en-US" sz="1800" dirty="0" smtClean="0"/>
                        <a:t>11</a:t>
                      </a:r>
                      <a:endParaRPr lang="en-US" sz="1800" dirty="0"/>
                    </a:p>
                  </a:txBody>
                  <a:tcPr/>
                </a:tc>
                <a:tc>
                  <a:txBody>
                    <a:bodyPr/>
                    <a:lstStyle/>
                    <a:p>
                      <a:r>
                        <a:rPr lang="en-US" sz="1800" dirty="0" smtClean="0"/>
                        <a:t>28%</a:t>
                      </a:r>
                      <a:endParaRPr lang="en-US" sz="1800" dirty="0"/>
                    </a:p>
                  </a:txBody>
                  <a:tcPr/>
                </a:tc>
                <a:tc>
                  <a:txBody>
                    <a:bodyPr/>
                    <a:lstStyle/>
                    <a:p>
                      <a:pPr algn="r"/>
                      <a:r>
                        <a:rPr lang="en-US" sz="1800" dirty="0" smtClean="0"/>
                        <a:t>13</a:t>
                      </a:r>
                      <a:endParaRPr lang="en-US" sz="1800" dirty="0"/>
                    </a:p>
                  </a:txBody>
                  <a:tcPr/>
                </a:tc>
                <a:tc>
                  <a:txBody>
                    <a:bodyPr/>
                    <a:lstStyle/>
                    <a:p>
                      <a:r>
                        <a:rPr lang="en-US" sz="1800" dirty="0" smtClean="0"/>
                        <a:t>25%</a:t>
                      </a:r>
                      <a:endParaRPr lang="en-US" sz="1800" dirty="0"/>
                    </a:p>
                  </a:txBody>
                  <a:tcPr/>
                </a:tc>
                <a:tc>
                  <a:txBody>
                    <a:bodyPr/>
                    <a:lstStyle/>
                    <a:p>
                      <a:r>
                        <a:rPr lang="en-US" sz="1800" dirty="0" smtClean="0"/>
                        <a:t>NS</a:t>
                      </a:r>
                      <a:endParaRPr lang="en-US" sz="1800" dirty="0"/>
                    </a:p>
                  </a:txBody>
                  <a:tcPr/>
                </a:tc>
              </a:tr>
              <a:tr h="467818">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800" dirty="0" smtClean="0"/>
                        <a:t>Uninsured</a:t>
                      </a:r>
                    </a:p>
                  </a:txBody>
                  <a:tcPr/>
                </a:tc>
                <a:tc>
                  <a:txBody>
                    <a:bodyPr/>
                    <a:lstStyle/>
                    <a:p>
                      <a:pPr algn="r"/>
                      <a:r>
                        <a:rPr lang="en-US" sz="1800" dirty="0" smtClean="0"/>
                        <a:t>39 </a:t>
                      </a:r>
                      <a:endParaRPr lang="en-US" sz="1800" dirty="0"/>
                    </a:p>
                  </a:txBody>
                  <a:tcPr/>
                </a:tc>
                <a:tc>
                  <a:txBody>
                    <a:bodyPr/>
                    <a:lstStyle/>
                    <a:p>
                      <a:r>
                        <a:rPr lang="en-US" sz="1800" dirty="0" smtClean="0"/>
                        <a:t>100%</a:t>
                      </a:r>
                      <a:endParaRPr lang="en-US" sz="1800" dirty="0"/>
                    </a:p>
                  </a:txBody>
                  <a:tcPr/>
                </a:tc>
                <a:tc>
                  <a:txBody>
                    <a:bodyPr/>
                    <a:lstStyle/>
                    <a:p>
                      <a:pPr algn="r"/>
                      <a:r>
                        <a:rPr lang="en-US" sz="1800" dirty="0" smtClean="0"/>
                        <a:t>47</a:t>
                      </a:r>
                      <a:endParaRPr lang="en-US" sz="1800" dirty="0"/>
                    </a:p>
                  </a:txBody>
                  <a:tcPr/>
                </a:tc>
                <a:tc>
                  <a:txBody>
                    <a:bodyPr/>
                    <a:lstStyle/>
                    <a:p>
                      <a:r>
                        <a:rPr lang="en-US" sz="1800" dirty="0" smtClean="0"/>
                        <a:t>100%</a:t>
                      </a:r>
                      <a:endParaRPr lang="en-US" sz="1800" dirty="0"/>
                    </a:p>
                  </a:txBody>
                  <a:tcPr/>
                </a:tc>
                <a:tc>
                  <a:txBody>
                    <a:bodyPr/>
                    <a:lstStyle/>
                    <a:p>
                      <a:r>
                        <a:rPr lang="en-US" sz="1800" dirty="0" smtClean="0"/>
                        <a:t>NS</a:t>
                      </a:r>
                      <a:endParaRPr lang="en-US" sz="1800" dirty="0"/>
                    </a:p>
                  </a:txBody>
                  <a:tcPr/>
                </a:tc>
              </a:tr>
              <a:tr h="46781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1" dirty="0" smtClean="0"/>
                        <a:t>Staging</a:t>
                      </a:r>
                      <a:endParaRPr lang="en-US" sz="1800" dirty="0" smtClean="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467818">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800" dirty="0" smtClean="0"/>
                        <a:t>Acute (</a:t>
                      </a:r>
                      <a:r>
                        <a:rPr lang="en-US" sz="1800" dirty="0" err="1" smtClean="0"/>
                        <a:t>Ab</a:t>
                      </a:r>
                      <a:r>
                        <a:rPr lang="en-US" sz="1800" dirty="0" smtClean="0"/>
                        <a:t>- &lt;6m)</a:t>
                      </a:r>
                    </a:p>
                  </a:txBody>
                  <a:tcPr/>
                </a:tc>
                <a:tc>
                  <a:txBody>
                    <a:bodyPr/>
                    <a:lstStyle/>
                    <a:p>
                      <a:pPr algn="r"/>
                      <a:r>
                        <a:rPr lang="en-US" sz="1800" dirty="0" smtClean="0"/>
                        <a:t>21/30</a:t>
                      </a:r>
                      <a:endParaRPr lang="en-US" sz="1800" dirty="0"/>
                    </a:p>
                  </a:txBody>
                  <a:tcPr/>
                </a:tc>
                <a:tc>
                  <a:txBody>
                    <a:bodyPr/>
                    <a:lstStyle/>
                    <a:p>
                      <a:pPr algn="l"/>
                      <a:r>
                        <a:rPr lang="en-US" sz="1800" dirty="0" smtClean="0"/>
                        <a:t>70%</a:t>
                      </a:r>
                      <a:endParaRPr lang="en-US" sz="1800" dirty="0"/>
                    </a:p>
                  </a:txBody>
                  <a:tcPr/>
                </a:tc>
                <a:tc>
                  <a:txBody>
                    <a:bodyPr/>
                    <a:lstStyle/>
                    <a:p>
                      <a:pPr algn="r"/>
                      <a:r>
                        <a:rPr lang="en-US" sz="1800" dirty="0" smtClean="0"/>
                        <a:t>8/31</a:t>
                      </a:r>
                      <a:endParaRPr lang="en-US" sz="1800" dirty="0"/>
                    </a:p>
                  </a:txBody>
                  <a:tcPr/>
                </a:tc>
                <a:tc>
                  <a:txBody>
                    <a:bodyPr/>
                    <a:lstStyle/>
                    <a:p>
                      <a:r>
                        <a:rPr lang="en-US" sz="1800" dirty="0" smtClean="0"/>
                        <a:t>26%</a:t>
                      </a:r>
                      <a:endParaRPr lang="en-US" sz="1800" dirty="0"/>
                    </a:p>
                  </a:txBody>
                  <a:tcPr/>
                </a:tc>
                <a:tc>
                  <a:txBody>
                    <a:bodyPr/>
                    <a:lstStyle/>
                    <a:p>
                      <a:r>
                        <a:rPr lang="en-US" sz="1800" b="1" dirty="0" smtClean="0"/>
                        <a:t>0.001</a:t>
                      </a:r>
                      <a:endParaRPr lang="en-US" sz="1800" b="1" dirty="0"/>
                    </a:p>
                  </a:txBody>
                  <a:tcPr/>
                </a:tc>
              </a:tr>
              <a:tr h="467818">
                <a:tc>
                  <a:txBody>
                    <a:bodyPr/>
                    <a:lstStyle/>
                    <a:p>
                      <a:pPr algn="r"/>
                      <a:r>
                        <a:rPr lang="en-US" sz="1800" dirty="0" smtClean="0"/>
                        <a:t>Log</a:t>
                      </a:r>
                      <a:r>
                        <a:rPr lang="en-US" sz="1800" baseline="-25000" dirty="0" smtClean="0"/>
                        <a:t>10</a:t>
                      </a:r>
                      <a:r>
                        <a:rPr lang="en-US" sz="1800" dirty="0" smtClean="0"/>
                        <a:t>VL </a:t>
                      </a:r>
                    </a:p>
                  </a:txBody>
                  <a:tcPr/>
                </a:tc>
                <a:tc>
                  <a:txBody>
                    <a:bodyPr/>
                    <a:lstStyle/>
                    <a:p>
                      <a:pPr algn="r"/>
                      <a:r>
                        <a:rPr lang="en-US" sz="1800" dirty="0" smtClean="0"/>
                        <a:t>4.9</a:t>
                      </a:r>
                      <a:endParaRPr lang="en-US" sz="1800" dirty="0"/>
                    </a:p>
                  </a:txBody>
                  <a:tcPr/>
                </a:tc>
                <a:tc>
                  <a:txBody>
                    <a:bodyPr/>
                    <a:lstStyle/>
                    <a:p>
                      <a:pPr algn="l"/>
                      <a:r>
                        <a:rPr lang="en-US" sz="1800" dirty="0" smtClean="0"/>
                        <a:t>(2.8-6.6)</a:t>
                      </a:r>
                      <a:endParaRPr lang="en-US" sz="1800" dirty="0"/>
                    </a:p>
                  </a:txBody>
                  <a:tcPr/>
                </a:tc>
                <a:tc>
                  <a:txBody>
                    <a:bodyPr/>
                    <a:lstStyle/>
                    <a:p>
                      <a:pPr algn="r"/>
                      <a:r>
                        <a:rPr lang="en-US" sz="1800" dirty="0" smtClean="0"/>
                        <a:t>4.5</a:t>
                      </a:r>
                    </a:p>
                  </a:txBody>
                  <a:tcPr/>
                </a:tc>
                <a:tc>
                  <a:txBody>
                    <a:bodyPr/>
                    <a:lstStyle/>
                    <a:p>
                      <a:r>
                        <a:rPr lang="en-US" sz="1800" dirty="0" smtClean="0"/>
                        <a:t>(1.6-6.1)</a:t>
                      </a:r>
                      <a:endParaRPr lang="en-US" sz="1800" dirty="0"/>
                    </a:p>
                  </a:txBody>
                  <a:tcPr/>
                </a:tc>
                <a:tc>
                  <a:txBody>
                    <a:bodyPr/>
                    <a:lstStyle/>
                    <a:p>
                      <a:r>
                        <a:rPr lang="en-US" sz="1800" dirty="0" smtClean="0"/>
                        <a:t>NS</a:t>
                      </a:r>
                      <a:endParaRPr lang="en-US" sz="1800" dirty="0"/>
                    </a:p>
                  </a:txBody>
                  <a:tcPr/>
                </a:tc>
              </a:tr>
              <a:tr h="467818">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800" dirty="0" smtClean="0"/>
                        <a:t>CD4  mean (range)</a:t>
                      </a:r>
                    </a:p>
                  </a:txBody>
                  <a:tcPr/>
                </a:tc>
                <a:tc>
                  <a:txBody>
                    <a:bodyPr/>
                    <a:lstStyle/>
                    <a:p>
                      <a:pPr algn="r"/>
                      <a:r>
                        <a:rPr lang="en-US" sz="1800" dirty="0" smtClean="0"/>
                        <a:t>474</a:t>
                      </a:r>
                      <a:endParaRPr lang="en-US" sz="1800" dirty="0"/>
                    </a:p>
                  </a:txBody>
                  <a:tcPr/>
                </a:tc>
                <a:tc>
                  <a:txBody>
                    <a:bodyPr/>
                    <a:lstStyle/>
                    <a:p>
                      <a:pPr algn="l"/>
                      <a:r>
                        <a:rPr lang="en-US" sz="1800" dirty="0" smtClean="0"/>
                        <a:t>(3-1391)</a:t>
                      </a:r>
                      <a:endParaRPr lang="en-US" sz="1800" dirty="0"/>
                    </a:p>
                  </a:txBody>
                  <a:tcPr/>
                </a:tc>
                <a:tc>
                  <a:txBody>
                    <a:bodyPr/>
                    <a:lstStyle/>
                    <a:p>
                      <a:pPr algn="r"/>
                      <a:r>
                        <a:rPr lang="en-US" sz="1800" dirty="0" smtClean="0"/>
                        <a:t>417</a:t>
                      </a:r>
                      <a:endParaRPr lang="en-US" sz="1800" dirty="0"/>
                    </a:p>
                  </a:txBody>
                  <a:tcPr/>
                </a:tc>
                <a:tc>
                  <a:txBody>
                    <a:bodyPr/>
                    <a:lstStyle/>
                    <a:p>
                      <a:r>
                        <a:rPr lang="en-US" sz="1800" dirty="0" smtClean="0"/>
                        <a:t>(11-1194)</a:t>
                      </a:r>
                      <a:endParaRPr lang="en-US" sz="1800" dirty="0"/>
                    </a:p>
                  </a:txBody>
                  <a:tcPr/>
                </a:tc>
                <a:tc>
                  <a:txBody>
                    <a:bodyPr/>
                    <a:lstStyle/>
                    <a:p>
                      <a:r>
                        <a:rPr lang="en-US" sz="1800" dirty="0" smtClean="0"/>
                        <a:t>NS</a:t>
                      </a:r>
                      <a:endParaRPr lang="en-US" sz="1800" dirty="0"/>
                    </a:p>
                  </a:txBody>
                  <a:tcPr/>
                </a:tc>
              </a:tr>
            </a:tbl>
          </a:graphicData>
        </a:graphic>
      </p:graphicFrame>
    </p:spTree>
    <p:extLst>
      <p:ext uri="{BB962C8B-B14F-4D97-AF65-F5344CB8AC3E}">
        <p14:creationId xmlns:p14="http://schemas.microsoft.com/office/powerpoint/2010/main" val="68128213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87679" y="728244"/>
            <a:ext cx="8229600" cy="1143000"/>
          </a:xfrm>
        </p:spPr>
        <p:txBody>
          <a:bodyPr>
            <a:normAutofit fontScale="90000"/>
          </a:bodyPr>
          <a:lstStyle/>
          <a:p>
            <a:r>
              <a:rPr lang="en-US" dirty="0" smtClean="0"/>
              <a:t>RAPID era 2013-4: transmitted resistance and drug regimens</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593189114"/>
              </p:ext>
            </p:extLst>
          </p:nvPr>
        </p:nvGraphicFramePr>
        <p:xfrm>
          <a:off x="1026159" y="2375066"/>
          <a:ext cx="7172961" cy="4209176"/>
        </p:xfrm>
        <a:graphic>
          <a:graphicData uri="http://schemas.openxmlformats.org/drawingml/2006/table">
            <a:tbl>
              <a:tblPr firstRow="1" bandRow="1">
                <a:tableStyleId>{5C22544A-7EE6-4342-B048-85BDC9FD1C3A}</a:tableStyleId>
              </a:tblPr>
              <a:tblGrid>
                <a:gridCol w="2758459"/>
                <a:gridCol w="767062"/>
                <a:gridCol w="1005840"/>
                <a:gridCol w="740945"/>
                <a:gridCol w="1148815"/>
                <a:gridCol w="751840"/>
              </a:tblGrid>
              <a:tr h="441058">
                <a:tc>
                  <a:txBody>
                    <a:bodyPr/>
                    <a:lstStyle/>
                    <a:p>
                      <a:r>
                        <a:rPr lang="en-US" sz="1800" dirty="0" smtClean="0"/>
                        <a:t>Indicator</a:t>
                      </a:r>
                      <a:endParaRPr lang="en-US" sz="1800" dirty="0"/>
                    </a:p>
                  </a:txBody>
                  <a:tcPr/>
                </a:tc>
                <a:tc gridSpan="2">
                  <a:txBody>
                    <a:bodyPr/>
                    <a:lstStyle/>
                    <a:p>
                      <a:pPr algn="ctr"/>
                      <a:r>
                        <a:rPr lang="en-US" sz="1800" dirty="0" smtClean="0"/>
                        <a:t>RAPID </a:t>
                      </a:r>
                    </a:p>
                    <a:p>
                      <a:pPr algn="ctr"/>
                      <a:r>
                        <a:rPr lang="en-US" sz="1800" baseline="0" dirty="0" smtClean="0"/>
                        <a:t> </a:t>
                      </a:r>
                      <a:r>
                        <a:rPr lang="en-US" sz="1800" dirty="0" smtClean="0"/>
                        <a:t>(n=39)</a:t>
                      </a:r>
                      <a:endParaRPr lang="en-US" sz="1800" dirty="0"/>
                    </a:p>
                  </a:txBody>
                  <a:tcPr/>
                </a:tc>
                <a:tc hMerge="1">
                  <a:txBody>
                    <a:bodyPr/>
                    <a:lstStyle/>
                    <a:p>
                      <a:endParaRPr lang="en-US" sz="2000" dirty="0"/>
                    </a:p>
                  </a:txBody>
                  <a:tcPr/>
                </a:tc>
                <a:tc gridSpan="2">
                  <a:txBody>
                    <a:bodyPr/>
                    <a:lstStyle/>
                    <a:p>
                      <a:pPr algn="ctr"/>
                      <a:r>
                        <a:rPr lang="en-US" sz="1800" dirty="0" smtClean="0"/>
                        <a:t>Universal</a:t>
                      </a:r>
                      <a:r>
                        <a:rPr lang="en-US" sz="1800" baseline="0" dirty="0" smtClean="0"/>
                        <a:t> ART</a:t>
                      </a:r>
                      <a:r>
                        <a:rPr lang="en-US" sz="1800" dirty="0" smtClean="0"/>
                        <a:t> (n=47)</a:t>
                      </a:r>
                      <a:endParaRPr lang="en-US" sz="1800" dirty="0"/>
                    </a:p>
                  </a:txBody>
                  <a:tcPr/>
                </a:tc>
                <a:tc hMerge="1">
                  <a:txBody>
                    <a:bodyPr/>
                    <a:lstStyle/>
                    <a:p>
                      <a:endParaRPr lang="en-US" sz="2000" dirty="0"/>
                    </a:p>
                  </a:txBody>
                  <a:tcPr/>
                </a:tc>
                <a:tc>
                  <a:txBody>
                    <a:bodyPr/>
                    <a:lstStyle/>
                    <a:p>
                      <a:pPr algn="ctr"/>
                      <a:r>
                        <a:rPr lang="en-US" sz="1800" dirty="0" smtClean="0"/>
                        <a:t>P</a:t>
                      </a:r>
                      <a:endParaRPr lang="en-US" sz="1800" dirty="0"/>
                    </a:p>
                  </a:txBody>
                  <a:tcPr/>
                </a:tc>
              </a:tr>
              <a:tr h="41057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1" dirty="0" smtClean="0"/>
                        <a:t>Transmitted resistance        </a:t>
                      </a:r>
                      <a:r>
                        <a:rPr lang="en-US" sz="1800" dirty="0" smtClean="0"/>
                        <a:t> </a:t>
                      </a:r>
                      <a:endParaRPr lang="en-US" sz="1800" baseline="0" dirty="0" smtClean="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451217">
                <a:tc>
                  <a:txBody>
                    <a:bodyPr/>
                    <a:lstStyle/>
                    <a:p>
                      <a:pPr algn="r"/>
                      <a:r>
                        <a:rPr lang="en-US" dirty="0" smtClean="0"/>
                        <a:t>Any</a:t>
                      </a:r>
                      <a:endParaRPr lang="en-US" dirty="0"/>
                    </a:p>
                  </a:txBody>
                  <a:tcPr/>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800" dirty="0" smtClean="0"/>
                        <a:t>8/32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25%</a:t>
                      </a:r>
                    </a:p>
                  </a:txBody>
                  <a:tcPr/>
                </a:tc>
                <a:tc>
                  <a:txBody>
                    <a:bodyPr/>
                    <a:lstStyle/>
                    <a:p>
                      <a:pPr algn="r"/>
                      <a:r>
                        <a:rPr lang="en-US" sz="1800" dirty="0" smtClean="0"/>
                        <a:t>18/43</a:t>
                      </a:r>
                      <a:endParaRPr lang="en-US" sz="1800" dirty="0"/>
                    </a:p>
                  </a:txBody>
                  <a:tcPr/>
                </a:tc>
                <a:tc>
                  <a:txBody>
                    <a:bodyPr/>
                    <a:lstStyle/>
                    <a:p>
                      <a:r>
                        <a:rPr lang="en-US" sz="1800" dirty="0" smtClean="0"/>
                        <a:t>42%</a:t>
                      </a:r>
                      <a:endParaRPr lang="en-US" sz="1800" dirty="0"/>
                    </a:p>
                  </a:txBody>
                  <a:tcPr/>
                </a:tc>
                <a:tc>
                  <a:txBody>
                    <a:bodyPr/>
                    <a:lstStyle/>
                    <a:p>
                      <a:r>
                        <a:rPr lang="en-US" sz="1800" dirty="0" smtClean="0"/>
                        <a:t>NS</a:t>
                      </a:r>
                      <a:endParaRPr lang="en-US" sz="1800" dirty="0"/>
                    </a:p>
                  </a:txBody>
                  <a:tcPr/>
                </a:tc>
              </a:tr>
              <a:tr h="451217">
                <a:tc>
                  <a:txBody>
                    <a:bodyPr/>
                    <a:lstStyle/>
                    <a:p>
                      <a:pPr algn="r"/>
                      <a:r>
                        <a:rPr lang="en-US" sz="1800" dirty="0" smtClean="0"/>
                        <a:t>Major NNRTI-R</a:t>
                      </a:r>
                      <a:endParaRPr lang="en-US" sz="1800" dirty="0"/>
                    </a:p>
                  </a:txBody>
                  <a:tcPr/>
                </a:tc>
                <a:tc>
                  <a:txBody>
                    <a:bodyPr/>
                    <a:lstStyle/>
                    <a:p>
                      <a:pPr algn="r"/>
                      <a:r>
                        <a:rPr lang="en-US" sz="1800" dirty="0" smtClean="0"/>
                        <a:t>7</a:t>
                      </a:r>
                      <a:endParaRPr lang="en-US" sz="1800" dirty="0"/>
                    </a:p>
                  </a:txBody>
                  <a:tcPr/>
                </a:tc>
                <a:tc>
                  <a:txBody>
                    <a:bodyPr/>
                    <a:lstStyle/>
                    <a:p>
                      <a:pPr algn="l"/>
                      <a:r>
                        <a:rPr lang="en-US" sz="1800" dirty="0" smtClean="0"/>
                        <a:t>22%</a:t>
                      </a:r>
                      <a:endParaRPr lang="en-US" sz="1800" dirty="0"/>
                    </a:p>
                  </a:txBody>
                  <a:tcPr/>
                </a:tc>
                <a:tc>
                  <a:txBody>
                    <a:bodyPr/>
                    <a:lstStyle/>
                    <a:p>
                      <a:pPr algn="r"/>
                      <a:r>
                        <a:rPr lang="en-US" sz="1800" dirty="0" smtClean="0"/>
                        <a:t>11</a:t>
                      </a:r>
                      <a:endParaRPr lang="en-US" sz="1800" dirty="0"/>
                    </a:p>
                  </a:txBody>
                  <a:tcPr/>
                </a:tc>
                <a:tc>
                  <a:txBody>
                    <a:bodyPr/>
                    <a:lstStyle/>
                    <a:p>
                      <a:r>
                        <a:rPr lang="en-US" sz="1800" dirty="0" smtClean="0"/>
                        <a:t>26%</a:t>
                      </a:r>
                      <a:endParaRPr lang="en-US" sz="1800" dirty="0"/>
                    </a:p>
                  </a:txBody>
                  <a:tcPr/>
                </a:tc>
                <a:tc>
                  <a:txBody>
                    <a:bodyPr/>
                    <a:lstStyle/>
                    <a:p>
                      <a:r>
                        <a:rPr lang="en-US" sz="1800" dirty="0" smtClean="0"/>
                        <a:t>NS</a:t>
                      </a:r>
                      <a:endParaRPr lang="en-US" sz="1800" dirty="0"/>
                    </a:p>
                  </a:txBody>
                  <a:tcPr/>
                </a:tc>
              </a:tr>
              <a:tr h="451217">
                <a:tc>
                  <a:txBody>
                    <a:bodyPr/>
                    <a:lstStyle/>
                    <a:p>
                      <a:pPr algn="r"/>
                      <a:r>
                        <a:rPr lang="en-US" sz="1800" dirty="0" smtClean="0"/>
                        <a:t>Major PI-R</a:t>
                      </a:r>
                      <a:endParaRPr lang="en-US" sz="1800" dirty="0"/>
                    </a:p>
                  </a:txBody>
                  <a:tcPr/>
                </a:tc>
                <a:tc>
                  <a:txBody>
                    <a:bodyPr/>
                    <a:lstStyle/>
                    <a:p>
                      <a:pPr algn="r"/>
                      <a:r>
                        <a:rPr lang="en-US" sz="1800" dirty="0" smtClean="0"/>
                        <a:t>1</a:t>
                      </a:r>
                      <a:endParaRPr lang="en-US" sz="1800" dirty="0"/>
                    </a:p>
                  </a:txBody>
                  <a:tcPr/>
                </a:tc>
                <a:tc>
                  <a:txBody>
                    <a:bodyPr/>
                    <a:lstStyle/>
                    <a:p>
                      <a:pPr algn="l"/>
                      <a:r>
                        <a:rPr lang="en-US" sz="1800" dirty="0" smtClean="0"/>
                        <a:t>3%</a:t>
                      </a:r>
                      <a:endParaRPr lang="en-US" sz="1800" dirty="0"/>
                    </a:p>
                  </a:txBody>
                  <a:tcPr/>
                </a:tc>
                <a:tc>
                  <a:txBody>
                    <a:bodyPr/>
                    <a:lstStyle/>
                    <a:p>
                      <a:pPr algn="r"/>
                      <a:r>
                        <a:rPr lang="en-US" sz="1800" dirty="0" smtClean="0"/>
                        <a:t>2</a:t>
                      </a:r>
                      <a:endParaRPr lang="en-US" sz="1800" dirty="0"/>
                    </a:p>
                  </a:txBody>
                  <a:tcPr/>
                </a:tc>
                <a:tc>
                  <a:txBody>
                    <a:bodyPr/>
                    <a:lstStyle/>
                    <a:p>
                      <a:r>
                        <a:rPr lang="en-US" sz="1800" dirty="0" smtClean="0"/>
                        <a:t>5%</a:t>
                      </a:r>
                      <a:endParaRPr lang="en-US" sz="1800" dirty="0"/>
                    </a:p>
                  </a:txBody>
                  <a:tcPr/>
                </a:tc>
                <a:tc>
                  <a:txBody>
                    <a:bodyPr/>
                    <a:lstStyle/>
                    <a:p>
                      <a:r>
                        <a:rPr lang="en-US" sz="1800" dirty="0" smtClean="0"/>
                        <a:t>NS</a:t>
                      </a:r>
                      <a:endParaRPr lang="en-US" sz="1800" dirty="0"/>
                    </a:p>
                  </a:txBody>
                  <a:tcPr/>
                </a:tc>
              </a:tr>
              <a:tr h="451217">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800" dirty="0" smtClean="0"/>
                        <a:t>Major NRTI-R</a:t>
                      </a:r>
                    </a:p>
                  </a:txBody>
                  <a:tcPr/>
                </a:tc>
                <a:tc>
                  <a:txBody>
                    <a:bodyPr/>
                    <a:lstStyle/>
                    <a:p>
                      <a:pPr algn="r"/>
                      <a:r>
                        <a:rPr lang="en-US" sz="1800" dirty="0" smtClean="0"/>
                        <a:t>0</a:t>
                      </a:r>
                      <a:endParaRPr lang="en-US" sz="1800" dirty="0"/>
                    </a:p>
                  </a:txBody>
                  <a:tcPr/>
                </a:tc>
                <a:tc>
                  <a:txBody>
                    <a:bodyPr/>
                    <a:lstStyle/>
                    <a:p>
                      <a:pPr algn="l"/>
                      <a:r>
                        <a:rPr lang="en-US" sz="1800" dirty="0" smtClean="0"/>
                        <a:t>0%</a:t>
                      </a:r>
                      <a:endParaRPr lang="en-US" sz="1800" dirty="0"/>
                    </a:p>
                  </a:txBody>
                  <a:tcPr/>
                </a:tc>
                <a:tc>
                  <a:txBody>
                    <a:bodyPr/>
                    <a:lstStyle/>
                    <a:p>
                      <a:pPr algn="r"/>
                      <a:r>
                        <a:rPr lang="en-US" sz="1800" dirty="0" smtClean="0"/>
                        <a:t>1</a:t>
                      </a:r>
                      <a:endParaRPr lang="en-US" sz="1800" dirty="0"/>
                    </a:p>
                  </a:txBody>
                  <a:tcPr/>
                </a:tc>
                <a:tc>
                  <a:txBody>
                    <a:bodyPr/>
                    <a:lstStyle/>
                    <a:p>
                      <a:r>
                        <a:rPr lang="en-US" sz="1800" dirty="0" smtClean="0"/>
                        <a:t>2%</a:t>
                      </a:r>
                      <a:endParaRPr lang="en-US" sz="1800" dirty="0"/>
                    </a:p>
                  </a:txBody>
                  <a:tcPr/>
                </a:tc>
                <a:tc>
                  <a:txBody>
                    <a:bodyPr/>
                    <a:lstStyle/>
                    <a:p>
                      <a:r>
                        <a:rPr lang="en-US" sz="1800" dirty="0" smtClean="0"/>
                        <a:t> NS</a:t>
                      </a:r>
                      <a:endParaRPr lang="en-US" sz="1800" dirty="0"/>
                    </a:p>
                  </a:txBody>
                  <a:tcPr/>
                </a:tc>
              </a:tr>
              <a:tr h="45121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b="1" baseline="0" dirty="0" smtClean="0"/>
                        <a:t>Regimen</a:t>
                      </a:r>
                      <a:endParaRPr lang="en-US" sz="1800" b="0" baseline="0" dirty="0" smtClean="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451217">
                <a:tc>
                  <a:txBody>
                    <a:bodyPr/>
                    <a:lstStyle/>
                    <a:p>
                      <a:pPr algn="r"/>
                      <a:r>
                        <a:rPr lang="en-US" sz="1800" b="0" baseline="0" dirty="0" smtClean="0"/>
                        <a:t>INI-based</a:t>
                      </a:r>
                      <a:endParaRPr lang="en-US" dirty="0"/>
                    </a:p>
                  </a:txBody>
                  <a:tcPr/>
                </a:tc>
                <a:tc>
                  <a:txBody>
                    <a:bodyPr/>
                    <a:lstStyle/>
                    <a:p>
                      <a:pPr algn="r"/>
                      <a:r>
                        <a:rPr lang="en-US" sz="1800" dirty="0" smtClean="0"/>
                        <a:t>35</a:t>
                      </a:r>
                      <a:endParaRPr lang="en-US" sz="1800" dirty="0"/>
                    </a:p>
                  </a:txBody>
                  <a:tcPr/>
                </a:tc>
                <a:tc>
                  <a:txBody>
                    <a:bodyPr/>
                    <a:lstStyle/>
                    <a:p>
                      <a:pPr algn="l"/>
                      <a:r>
                        <a:rPr lang="en-US" sz="1800" dirty="0" smtClean="0"/>
                        <a:t>90%</a:t>
                      </a:r>
                      <a:endParaRPr lang="en-US" sz="1800" dirty="0"/>
                    </a:p>
                  </a:txBody>
                  <a:tcPr/>
                </a:tc>
                <a:tc>
                  <a:txBody>
                    <a:bodyPr/>
                    <a:lstStyle/>
                    <a:p>
                      <a:pPr algn="r"/>
                      <a:r>
                        <a:rPr lang="en-US" sz="1800" dirty="0" smtClean="0"/>
                        <a:t>31</a:t>
                      </a:r>
                      <a:endParaRPr lang="en-US" sz="1800" dirty="0"/>
                    </a:p>
                  </a:txBody>
                  <a:tcPr/>
                </a:tc>
                <a:tc>
                  <a:txBody>
                    <a:bodyPr/>
                    <a:lstStyle/>
                    <a:p>
                      <a:r>
                        <a:rPr lang="en-US" sz="1800" dirty="0" smtClean="0"/>
                        <a:t>83</a:t>
                      </a:r>
                      <a:r>
                        <a:rPr lang="en-US" sz="1800" dirty="0" smtClean="0"/>
                        <a:t>%</a:t>
                      </a:r>
                      <a:endParaRPr lang="en-US" sz="1800" dirty="0"/>
                    </a:p>
                  </a:txBody>
                  <a:tcPr/>
                </a:tc>
                <a:tc>
                  <a:txBody>
                    <a:bodyPr/>
                    <a:lstStyle/>
                    <a:p>
                      <a:r>
                        <a:rPr lang="en-US" sz="1800" dirty="0" smtClean="0"/>
                        <a:t>NS</a:t>
                      </a:r>
                      <a:endParaRPr lang="en-US" sz="1800" dirty="0"/>
                    </a:p>
                  </a:txBody>
                  <a:tcPr/>
                </a:tc>
              </a:tr>
              <a:tr h="451217">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US" sz="1800" dirty="0" smtClean="0"/>
                        <a:t>PI-based</a:t>
                      </a:r>
                    </a:p>
                  </a:txBody>
                  <a:tcPr/>
                </a:tc>
                <a:tc>
                  <a:txBody>
                    <a:bodyPr/>
                    <a:lstStyle/>
                    <a:p>
                      <a:pPr algn="r"/>
                      <a:r>
                        <a:rPr lang="en-US" sz="1800" dirty="0" smtClean="0"/>
                        <a:t>4</a:t>
                      </a:r>
                      <a:endParaRPr lang="en-US" sz="1800" dirty="0"/>
                    </a:p>
                  </a:txBody>
                  <a:tcPr/>
                </a:tc>
                <a:tc>
                  <a:txBody>
                    <a:bodyPr/>
                    <a:lstStyle/>
                    <a:p>
                      <a:pPr algn="l"/>
                      <a:r>
                        <a:rPr lang="en-US" sz="1800" dirty="0" smtClean="0"/>
                        <a:t>10%</a:t>
                      </a:r>
                      <a:endParaRPr lang="en-US" sz="1800" dirty="0"/>
                    </a:p>
                  </a:txBody>
                  <a:tcPr/>
                </a:tc>
                <a:tc>
                  <a:txBody>
                    <a:bodyPr/>
                    <a:lstStyle/>
                    <a:p>
                      <a:pPr algn="r"/>
                      <a:r>
                        <a:rPr lang="en-US" sz="1800" dirty="0" smtClean="0"/>
                        <a:t>5</a:t>
                      </a:r>
                      <a:endParaRPr lang="en-US" sz="1800" dirty="0"/>
                    </a:p>
                  </a:txBody>
                  <a:tcPr/>
                </a:tc>
                <a:tc>
                  <a:txBody>
                    <a:bodyPr/>
                    <a:lstStyle/>
                    <a:p>
                      <a:r>
                        <a:rPr lang="en-US" sz="1800" dirty="0" smtClean="0"/>
                        <a:t>10%</a:t>
                      </a:r>
                      <a:endParaRPr lang="en-US" sz="1800" dirty="0"/>
                    </a:p>
                  </a:txBody>
                  <a:tcPr/>
                </a:tc>
                <a:tc>
                  <a:txBody>
                    <a:bodyPr/>
                    <a:lstStyle/>
                    <a:p>
                      <a:r>
                        <a:rPr lang="en-US" sz="1800" dirty="0" smtClean="0"/>
                        <a:t>NS</a:t>
                      </a:r>
                      <a:endParaRPr lang="en-US" sz="1800" dirty="0"/>
                    </a:p>
                  </a:txBody>
                  <a:tcPr/>
                </a:tc>
              </a:tr>
            </a:tbl>
          </a:graphicData>
        </a:graphic>
      </p:graphicFrame>
    </p:spTree>
    <p:extLst>
      <p:ext uri="{BB962C8B-B14F-4D97-AF65-F5344CB8AC3E}">
        <p14:creationId xmlns:p14="http://schemas.microsoft.com/office/powerpoint/2010/main" val="342748468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r>
              <a:rPr lang="en-US" dirty="0" smtClean="0"/>
              <a:t>Uptake of same-day </a:t>
            </a:r>
            <a:r>
              <a:rPr lang="en-US" dirty="0" smtClean="0"/>
              <a:t>ART</a:t>
            </a:r>
            <a:endParaRPr lang="en-US" dirty="0"/>
          </a:p>
        </p:txBody>
      </p:sp>
      <p:sp>
        <p:nvSpPr>
          <p:cNvPr id="5" name="TextBox 4"/>
          <p:cNvSpPr txBox="1"/>
          <p:nvPr/>
        </p:nvSpPr>
        <p:spPr>
          <a:xfrm>
            <a:off x="2499360" y="6055191"/>
            <a:ext cx="4592320" cy="461665"/>
          </a:xfrm>
          <a:prstGeom prst="rect">
            <a:avLst/>
          </a:prstGeom>
          <a:noFill/>
        </p:spPr>
        <p:txBody>
          <a:bodyPr wrap="square" rtlCol="0">
            <a:spAutoFit/>
          </a:bodyPr>
          <a:lstStyle/>
          <a:p>
            <a:pPr algn="ctr"/>
            <a:r>
              <a:rPr lang="en-US" sz="2400" dirty="0" smtClean="0"/>
              <a:t>Days after </a:t>
            </a:r>
            <a:r>
              <a:rPr lang="en-US" sz="2400" dirty="0" smtClean="0"/>
              <a:t>ART offer/clinician visit</a:t>
            </a:r>
            <a:endParaRPr lang="en-US" sz="2400" dirty="0"/>
          </a:p>
        </p:txBody>
      </p:sp>
      <p:sp>
        <p:nvSpPr>
          <p:cNvPr id="6" name="TextBox 5"/>
          <p:cNvSpPr txBox="1"/>
          <p:nvPr/>
        </p:nvSpPr>
        <p:spPr>
          <a:xfrm>
            <a:off x="741680" y="3173492"/>
            <a:ext cx="1310640" cy="830997"/>
          </a:xfrm>
          <a:prstGeom prst="rect">
            <a:avLst/>
          </a:prstGeom>
          <a:noFill/>
        </p:spPr>
        <p:txBody>
          <a:bodyPr wrap="square" rtlCol="0">
            <a:spAutoFit/>
          </a:bodyPr>
          <a:lstStyle/>
          <a:p>
            <a:pPr algn="ctr"/>
            <a:r>
              <a:rPr lang="en-US" sz="2400" dirty="0" smtClean="0"/>
              <a:t>% on ART</a:t>
            </a:r>
            <a:endParaRPr lang="en-US" sz="2400" dirty="0"/>
          </a:p>
        </p:txBody>
      </p:sp>
      <p:sp>
        <p:nvSpPr>
          <p:cNvPr id="9" name="TextBox 8"/>
          <p:cNvSpPr txBox="1"/>
          <p:nvPr/>
        </p:nvSpPr>
        <p:spPr>
          <a:xfrm>
            <a:off x="2799080" y="1291592"/>
            <a:ext cx="741680" cy="400110"/>
          </a:xfrm>
          <a:prstGeom prst="rect">
            <a:avLst/>
          </a:prstGeom>
          <a:noFill/>
        </p:spPr>
        <p:txBody>
          <a:bodyPr wrap="square" rtlCol="0">
            <a:spAutoFit/>
          </a:bodyPr>
          <a:lstStyle/>
          <a:p>
            <a:pPr algn="ctr"/>
            <a:r>
              <a:rPr lang="en-US" sz="2000" b="1" dirty="0" smtClean="0">
                <a:solidFill>
                  <a:srgbClr val="FF0000"/>
                </a:solidFill>
              </a:rPr>
              <a:t>90%</a:t>
            </a:r>
            <a:endParaRPr lang="en-US" sz="2000" b="1" dirty="0">
              <a:solidFill>
                <a:srgbClr val="FF0000"/>
              </a:solidFill>
            </a:endParaRPr>
          </a:p>
        </p:txBody>
      </p:sp>
      <p:sp>
        <p:nvSpPr>
          <p:cNvPr id="10" name="TextBox 9"/>
          <p:cNvSpPr txBox="1"/>
          <p:nvPr/>
        </p:nvSpPr>
        <p:spPr>
          <a:xfrm>
            <a:off x="3977640" y="1291592"/>
            <a:ext cx="741680" cy="400110"/>
          </a:xfrm>
          <a:prstGeom prst="rect">
            <a:avLst/>
          </a:prstGeom>
          <a:noFill/>
        </p:spPr>
        <p:txBody>
          <a:bodyPr wrap="square" rtlCol="0">
            <a:spAutoFit/>
          </a:bodyPr>
          <a:lstStyle/>
          <a:p>
            <a:pPr algn="ctr"/>
            <a:r>
              <a:rPr lang="en-US" sz="2000" b="1" dirty="0" smtClean="0">
                <a:solidFill>
                  <a:srgbClr val="FF0000"/>
                </a:solidFill>
              </a:rPr>
              <a:t>95%</a:t>
            </a:r>
            <a:endParaRPr lang="en-US" sz="2000" b="1" dirty="0">
              <a:solidFill>
                <a:srgbClr val="FF0000"/>
              </a:solidFill>
            </a:endParaRPr>
          </a:p>
        </p:txBody>
      </p:sp>
      <p:graphicFrame>
        <p:nvGraphicFramePr>
          <p:cNvPr id="11" name="Chart 10"/>
          <p:cNvGraphicFramePr>
            <a:graphicFrameLocks noGrp="1"/>
          </p:cNvGraphicFramePr>
          <p:nvPr>
            <p:extLst>
              <p:ext uri="{D42A27DB-BD31-4B8C-83A1-F6EECF244321}">
                <p14:modId xmlns:p14="http://schemas.microsoft.com/office/powerpoint/2010/main" val="1700871085"/>
              </p:ext>
            </p:extLst>
          </p:nvPr>
        </p:nvGraphicFramePr>
        <p:xfrm>
          <a:off x="2052320" y="1321436"/>
          <a:ext cx="6889730" cy="464231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4919366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876262002"/>
              </p:ext>
            </p:extLst>
          </p:nvPr>
        </p:nvGraphicFramePr>
        <p:xfrm>
          <a:off x="843280" y="1631582"/>
          <a:ext cx="7711440" cy="4590586"/>
        </p:xfrm>
        <a:graphic>
          <a:graphicData uri="http://schemas.openxmlformats.org/drawingml/2006/table">
            <a:tbl>
              <a:tblPr firstRow="1" bandRow="1">
                <a:tableStyleId>{5C22544A-7EE6-4342-B048-85BDC9FD1C3A}</a:tableStyleId>
              </a:tblPr>
              <a:tblGrid>
                <a:gridCol w="3535680"/>
                <a:gridCol w="1432560"/>
                <a:gridCol w="1940560"/>
                <a:gridCol w="802640"/>
              </a:tblGrid>
              <a:tr h="603618">
                <a:tc>
                  <a:txBody>
                    <a:bodyPr/>
                    <a:lstStyle/>
                    <a:p>
                      <a:r>
                        <a:rPr lang="en-US" sz="1800" b="1" dirty="0" smtClean="0"/>
                        <a:t>Indicator </a:t>
                      </a:r>
                      <a:endParaRPr lang="en-US" sz="1800" b="1" dirty="0"/>
                    </a:p>
                  </a:txBody>
                  <a:tcPr/>
                </a:tc>
                <a:tc>
                  <a:txBody>
                    <a:bodyPr/>
                    <a:lstStyle/>
                    <a:p>
                      <a:pPr algn="ctr"/>
                      <a:r>
                        <a:rPr lang="en-US" sz="1800" dirty="0" smtClean="0"/>
                        <a:t>RAPID              (n=39)</a:t>
                      </a:r>
                      <a:endParaRPr lang="en-US" sz="1800" dirty="0"/>
                    </a:p>
                  </a:txBody>
                  <a:tcPr/>
                </a:tc>
                <a:tc>
                  <a:txBody>
                    <a:bodyPr/>
                    <a:lstStyle/>
                    <a:p>
                      <a:pPr algn="ctr"/>
                      <a:r>
                        <a:rPr lang="en-US" sz="1800" dirty="0" smtClean="0"/>
                        <a:t>Universal</a:t>
                      </a:r>
                      <a:r>
                        <a:rPr lang="en-US" sz="1800" baseline="0" dirty="0" smtClean="0"/>
                        <a:t> </a:t>
                      </a:r>
                    </a:p>
                    <a:p>
                      <a:pPr algn="ctr"/>
                      <a:r>
                        <a:rPr lang="en-US" sz="1800" dirty="0" smtClean="0"/>
                        <a:t> (n=47)</a:t>
                      </a:r>
                      <a:endParaRPr lang="en-US" sz="1800" dirty="0"/>
                    </a:p>
                  </a:txBody>
                  <a:tcPr/>
                </a:tc>
                <a:tc>
                  <a:txBody>
                    <a:bodyPr/>
                    <a:lstStyle/>
                    <a:p>
                      <a:pPr algn="ctr"/>
                      <a:r>
                        <a:rPr lang="en-US" sz="1800" dirty="0" smtClean="0"/>
                        <a:t>P</a:t>
                      </a:r>
                      <a:r>
                        <a:rPr lang="en-US" sz="1800" baseline="0" dirty="0" smtClean="0"/>
                        <a:t> value</a:t>
                      </a:r>
                      <a:endParaRPr lang="en-US" sz="1800" dirty="0"/>
                    </a:p>
                  </a:txBody>
                  <a:tcPr/>
                </a:tc>
              </a:tr>
              <a:tr h="329298">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b="1" dirty="0" smtClean="0"/>
                        <a:t>Acceptability</a:t>
                      </a:r>
                      <a:r>
                        <a:rPr lang="en-US" sz="1800" b="0" baseline="0" dirty="0" smtClean="0"/>
                        <a:t> </a:t>
                      </a:r>
                      <a:endParaRPr lang="en-US" sz="1800" b="1" dirty="0" smtClean="0"/>
                    </a:p>
                  </a:txBody>
                  <a:tcPr/>
                </a:tc>
                <a:tc>
                  <a:txBody>
                    <a:bodyPr/>
                    <a:lstStyle/>
                    <a:p>
                      <a:pPr algn="ctr"/>
                      <a:endParaRPr lang="en-US" sz="1800" dirty="0"/>
                    </a:p>
                  </a:txBody>
                  <a:tcPr/>
                </a:tc>
                <a:tc>
                  <a:txBody>
                    <a:bodyPr/>
                    <a:lstStyle/>
                    <a:p>
                      <a:pPr algn="ctr"/>
                      <a:endParaRPr lang="en-US" sz="1800" dirty="0"/>
                    </a:p>
                  </a:txBody>
                  <a:tcPr/>
                </a:tc>
                <a:tc>
                  <a:txBody>
                    <a:bodyPr/>
                    <a:lstStyle/>
                    <a:p>
                      <a:pPr algn="ctr"/>
                      <a:endParaRPr lang="en-US" sz="1800" dirty="0"/>
                    </a:p>
                  </a:txBody>
                  <a:tcPr/>
                </a:tc>
              </a:tr>
              <a:tr h="467818">
                <a:tc>
                  <a:txBody>
                    <a:bodyPr/>
                    <a:lstStyle/>
                    <a:p>
                      <a:pPr marL="0" marR="0" lvl="1" indent="0" algn="r" defTabSz="457200" rtl="0" eaLnBrk="1" fontAlgn="auto" latinLnBrk="0" hangingPunct="1">
                        <a:lnSpc>
                          <a:spcPct val="100000"/>
                        </a:lnSpc>
                        <a:spcBef>
                          <a:spcPts val="0"/>
                        </a:spcBef>
                        <a:spcAft>
                          <a:spcPts val="0"/>
                        </a:spcAft>
                        <a:buClrTx/>
                        <a:buSzTx/>
                        <a:buFontTx/>
                        <a:buNone/>
                        <a:tabLst/>
                        <a:defRPr/>
                      </a:pPr>
                      <a:r>
                        <a:rPr lang="en-US" sz="1800" dirty="0" smtClean="0"/>
                        <a:t> Overall</a:t>
                      </a:r>
                      <a:r>
                        <a:rPr lang="en-US" sz="1800" baseline="0" dirty="0" smtClean="0"/>
                        <a:t> </a:t>
                      </a:r>
                      <a:r>
                        <a:rPr lang="en-US" sz="1800" dirty="0" smtClean="0"/>
                        <a:t>ART</a:t>
                      </a:r>
                      <a:r>
                        <a:rPr lang="en-US" sz="1800" baseline="0" dirty="0" smtClean="0"/>
                        <a:t> uptake </a:t>
                      </a:r>
                      <a:endParaRPr lang="en-US" sz="1800" b="1" dirty="0" smtClean="0"/>
                    </a:p>
                  </a:txBody>
                  <a:tcPr/>
                </a:tc>
                <a:tc>
                  <a:txBody>
                    <a:bodyPr/>
                    <a:lstStyle/>
                    <a:p>
                      <a:pPr algn="ctr"/>
                      <a:r>
                        <a:rPr lang="en-US" sz="1800" dirty="0" smtClean="0"/>
                        <a:t>39 (100%)</a:t>
                      </a:r>
                      <a:endParaRPr lang="en-US" sz="1800" dirty="0"/>
                    </a:p>
                  </a:txBody>
                  <a:tcPr/>
                </a:tc>
                <a:tc>
                  <a:txBody>
                    <a:bodyPr/>
                    <a:lstStyle/>
                    <a:p>
                      <a:pPr algn="ctr"/>
                      <a:r>
                        <a:rPr lang="en-US" sz="1800" dirty="0" smtClean="0"/>
                        <a:t> 40 (85%)</a:t>
                      </a:r>
                      <a:endParaRPr lang="en-US" sz="1800" dirty="0"/>
                    </a:p>
                  </a:txBody>
                  <a:tcPr/>
                </a:tc>
                <a:tc>
                  <a:txBody>
                    <a:bodyPr/>
                    <a:lstStyle/>
                    <a:p>
                      <a:pPr algn="ctr"/>
                      <a:r>
                        <a:rPr lang="en-US" sz="1800" dirty="0" smtClean="0"/>
                        <a:t>NS</a:t>
                      </a:r>
                      <a:endParaRPr lang="en-US" sz="1800" dirty="0"/>
                    </a:p>
                  </a:txBody>
                  <a:tcPr/>
                </a:tc>
              </a:tr>
              <a:tr h="467818">
                <a:tc>
                  <a:txBody>
                    <a:bodyPr/>
                    <a:lstStyle/>
                    <a:p>
                      <a:pPr marL="457200" lvl="1" indent="0" algn="r">
                        <a:buFont typeface="Arial"/>
                        <a:buNone/>
                      </a:pPr>
                      <a:r>
                        <a:rPr lang="en-US" sz="1800" dirty="0" smtClean="0"/>
                        <a:t>Engaged</a:t>
                      </a:r>
                      <a:r>
                        <a:rPr lang="en-US" sz="1800" baseline="0" dirty="0" smtClean="0"/>
                        <a:t> in care (</a:t>
                      </a:r>
                      <a:r>
                        <a:rPr lang="en-US" sz="1800" baseline="0" dirty="0" err="1" smtClean="0"/>
                        <a:t>appt</a:t>
                      </a:r>
                      <a:r>
                        <a:rPr lang="en-US" sz="1800" baseline="0" dirty="0" smtClean="0"/>
                        <a:t> &lt;6 </a:t>
                      </a:r>
                      <a:r>
                        <a:rPr lang="en-US" sz="1800" baseline="0" dirty="0" err="1" smtClean="0"/>
                        <a:t>mos</a:t>
                      </a:r>
                      <a:r>
                        <a:rPr lang="en-US" sz="1800" baseline="0" dirty="0" smtClean="0"/>
                        <a:t>)</a:t>
                      </a:r>
                      <a:endParaRPr lang="en-US" sz="1800" dirty="0"/>
                    </a:p>
                  </a:txBody>
                  <a:tcPr/>
                </a:tc>
                <a:tc>
                  <a:txBody>
                    <a:bodyPr/>
                    <a:lstStyle/>
                    <a:p>
                      <a:pPr algn="ctr"/>
                      <a:r>
                        <a:rPr lang="en-US" sz="1800" dirty="0" smtClean="0"/>
                        <a:t>35</a:t>
                      </a:r>
                      <a:r>
                        <a:rPr lang="en-US" sz="1800" baseline="0" dirty="0" smtClean="0"/>
                        <a:t> (</a:t>
                      </a:r>
                      <a:r>
                        <a:rPr lang="en-US" sz="1800" dirty="0" smtClean="0"/>
                        <a:t>90%)</a:t>
                      </a:r>
                      <a:endParaRPr lang="en-US" sz="1800" dirty="0"/>
                    </a:p>
                  </a:txBody>
                  <a:tcPr/>
                </a:tc>
                <a:tc>
                  <a:txBody>
                    <a:bodyPr/>
                    <a:lstStyle/>
                    <a:p>
                      <a:pPr algn="ctr"/>
                      <a:r>
                        <a:rPr lang="en-US" sz="1800" dirty="0" smtClean="0"/>
                        <a:t>40</a:t>
                      </a:r>
                      <a:r>
                        <a:rPr lang="en-US" sz="1800" baseline="0" dirty="0" smtClean="0"/>
                        <a:t> (85%)</a:t>
                      </a:r>
                      <a:endParaRPr lang="en-US" sz="1800" dirty="0"/>
                    </a:p>
                  </a:txBody>
                  <a:tcPr/>
                </a:tc>
                <a:tc>
                  <a:txBody>
                    <a:bodyPr/>
                    <a:lstStyle/>
                    <a:p>
                      <a:pPr algn="ctr"/>
                      <a:r>
                        <a:rPr lang="en-US" sz="1800" dirty="0" smtClean="0"/>
                        <a:t>NS</a:t>
                      </a:r>
                    </a:p>
                  </a:txBody>
                  <a:tcPr/>
                </a:tc>
              </a:tr>
              <a:tr h="467818">
                <a:tc>
                  <a:txBody>
                    <a:bodyPr/>
                    <a:lstStyle/>
                    <a:p>
                      <a:pPr marL="457200" lvl="1" indent="0" algn="r">
                        <a:buFont typeface="Arial"/>
                        <a:buNone/>
                      </a:pPr>
                      <a:r>
                        <a:rPr lang="en-US" sz="1800" dirty="0" smtClean="0"/>
                        <a:t>Transferred</a:t>
                      </a:r>
                      <a:r>
                        <a:rPr lang="en-US" sz="1800" baseline="0" dirty="0" smtClean="0"/>
                        <a:t> care</a:t>
                      </a:r>
                      <a:endParaRPr lang="en-US" sz="1800" dirty="0"/>
                    </a:p>
                  </a:txBody>
                  <a:tcPr/>
                </a:tc>
                <a:tc>
                  <a:txBody>
                    <a:bodyPr/>
                    <a:lstStyle/>
                    <a:p>
                      <a:pPr algn="ctr"/>
                      <a:r>
                        <a:rPr lang="en-US" sz="1800" dirty="0" smtClean="0"/>
                        <a:t>8 (21%)</a:t>
                      </a:r>
                      <a:endParaRPr lang="en-US" sz="1800" dirty="0"/>
                    </a:p>
                  </a:txBody>
                  <a:tcPr/>
                </a:tc>
                <a:tc>
                  <a:txBody>
                    <a:bodyPr/>
                    <a:lstStyle/>
                    <a:p>
                      <a:pPr algn="ctr"/>
                      <a:r>
                        <a:rPr lang="en-US" sz="1800" dirty="0" smtClean="0"/>
                        <a:t>11</a:t>
                      </a:r>
                      <a:r>
                        <a:rPr lang="en-US" sz="1800" baseline="0" dirty="0" smtClean="0"/>
                        <a:t> (23%)</a:t>
                      </a:r>
                      <a:endParaRPr lang="en-US" sz="1800" dirty="0"/>
                    </a:p>
                  </a:txBody>
                  <a:tcPr/>
                </a:tc>
                <a:tc>
                  <a:txBody>
                    <a:bodyPr/>
                    <a:lstStyle/>
                    <a:p>
                      <a:pPr algn="ctr"/>
                      <a:r>
                        <a:rPr lang="en-US" sz="1800" dirty="0" smtClean="0"/>
                        <a:t>NS</a:t>
                      </a:r>
                      <a:endParaRPr lang="en-US" sz="1800" dirty="0"/>
                    </a:p>
                  </a:txBody>
                  <a:tcPr/>
                </a:tc>
              </a:tr>
              <a:tr h="467818">
                <a:tc>
                  <a:txBody>
                    <a:bodyPr/>
                    <a:lstStyle/>
                    <a:p>
                      <a:pPr marL="457200" marR="0" lvl="1" indent="0" algn="r" defTabSz="457200" rtl="0" eaLnBrk="1" fontAlgn="auto" latinLnBrk="0" hangingPunct="1">
                        <a:lnSpc>
                          <a:spcPct val="100000"/>
                        </a:lnSpc>
                        <a:spcBef>
                          <a:spcPts val="0"/>
                        </a:spcBef>
                        <a:spcAft>
                          <a:spcPts val="0"/>
                        </a:spcAft>
                        <a:buClrTx/>
                        <a:buSzTx/>
                        <a:buFont typeface="Arial"/>
                        <a:buNone/>
                        <a:tabLst/>
                        <a:defRPr/>
                      </a:pPr>
                      <a:r>
                        <a:rPr lang="en-US" sz="1800" dirty="0" smtClean="0"/>
                        <a:t>Provider</a:t>
                      </a:r>
                      <a:r>
                        <a:rPr lang="en-US" sz="1800" baseline="0" dirty="0" smtClean="0"/>
                        <a:t> switched</a:t>
                      </a:r>
                      <a:endParaRPr lang="en-US" sz="1800" dirty="0" smtClean="0"/>
                    </a:p>
                  </a:txBody>
                  <a:tcPr/>
                </a:tc>
                <a:tc>
                  <a:txBody>
                    <a:bodyPr/>
                    <a:lstStyle/>
                    <a:p>
                      <a:pPr algn="ctr"/>
                      <a:r>
                        <a:rPr lang="en-US" sz="1800" dirty="0" smtClean="0"/>
                        <a:t>0 (0%)</a:t>
                      </a:r>
                      <a:endParaRPr lang="en-US" sz="1800" dirty="0"/>
                    </a:p>
                  </a:txBody>
                  <a:tcPr/>
                </a:tc>
                <a:tc>
                  <a:txBody>
                    <a:bodyPr/>
                    <a:lstStyle/>
                    <a:p>
                      <a:pPr algn="ctr"/>
                      <a:r>
                        <a:rPr lang="en-US" sz="1800" dirty="0" smtClean="0"/>
                        <a:t>0</a:t>
                      </a:r>
                      <a:r>
                        <a:rPr lang="en-US" sz="1800" baseline="0" dirty="0" smtClean="0"/>
                        <a:t> (0%)</a:t>
                      </a:r>
                      <a:endParaRPr lang="en-US" sz="1800" dirty="0"/>
                    </a:p>
                  </a:txBody>
                  <a:tcPr/>
                </a:tc>
                <a:tc>
                  <a:txBody>
                    <a:bodyPr/>
                    <a:lstStyle/>
                    <a:p>
                      <a:pPr algn="ctr"/>
                      <a:r>
                        <a:rPr lang="en-US" sz="1800" dirty="0" smtClean="0"/>
                        <a:t>NS</a:t>
                      </a:r>
                      <a:endParaRPr lang="en-US" sz="1800" dirty="0"/>
                    </a:p>
                  </a:txBody>
                  <a:tcPr/>
                </a:tc>
              </a:tr>
              <a:tr h="276208">
                <a:tc>
                  <a:txBody>
                    <a:bodyPr/>
                    <a:lstStyle/>
                    <a:p>
                      <a:r>
                        <a:rPr lang="en-US" sz="1800" b="1" dirty="0" smtClean="0"/>
                        <a:t>Safety</a:t>
                      </a:r>
                      <a:r>
                        <a:rPr lang="en-US" sz="1800" b="0" dirty="0" smtClean="0"/>
                        <a:t> </a:t>
                      </a:r>
                      <a:endParaRPr lang="en-US" dirty="0"/>
                    </a:p>
                  </a:txBody>
                  <a:tcPr/>
                </a:tc>
                <a:tc>
                  <a:txBody>
                    <a:bodyPr/>
                    <a:lstStyle/>
                    <a:p>
                      <a:pPr algn="ctr"/>
                      <a:endParaRPr lang="en-US" sz="1800" dirty="0"/>
                    </a:p>
                  </a:txBody>
                  <a:tcPr/>
                </a:tc>
                <a:tc>
                  <a:txBody>
                    <a:bodyPr/>
                    <a:lstStyle/>
                    <a:p>
                      <a:pPr algn="ctr"/>
                      <a:endParaRPr lang="en-US" sz="1800" dirty="0"/>
                    </a:p>
                  </a:txBody>
                  <a:tcPr/>
                </a:tc>
                <a:tc>
                  <a:txBody>
                    <a:bodyPr/>
                    <a:lstStyle/>
                    <a:p>
                      <a:pPr algn="ctr"/>
                      <a:endParaRPr lang="en-US" sz="1800" b="1" dirty="0"/>
                    </a:p>
                  </a:txBody>
                  <a:tcPr/>
                </a:tc>
              </a:tr>
              <a:tr h="467818">
                <a:tc>
                  <a:txBody>
                    <a:bodyPr/>
                    <a:lstStyle/>
                    <a:p>
                      <a:pPr marL="0" marR="0" lvl="1" indent="0" algn="r" defTabSz="457200" rtl="0" eaLnBrk="1" fontAlgn="auto" latinLnBrk="0" hangingPunct="1">
                        <a:lnSpc>
                          <a:spcPct val="100000"/>
                        </a:lnSpc>
                        <a:spcBef>
                          <a:spcPts val="0"/>
                        </a:spcBef>
                        <a:spcAft>
                          <a:spcPts val="0"/>
                        </a:spcAft>
                        <a:buClrTx/>
                        <a:buSzTx/>
                        <a:buFontTx/>
                        <a:buNone/>
                        <a:tabLst/>
                        <a:defRPr/>
                      </a:pPr>
                      <a:r>
                        <a:rPr lang="en-US" sz="1800" dirty="0" smtClean="0"/>
                        <a:t>ART simplification</a:t>
                      </a:r>
                    </a:p>
                  </a:txBody>
                  <a:tcPr/>
                </a:tc>
                <a:tc>
                  <a:txBody>
                    <a:bodyPr/>
                    <a:lstStyle/>
                    <a:p>
                      <a:pPr algn="ctr"/>
                      <a:r>
                        <a:rPr lang="en-US" sz="1800" dirty="0" smtClean="0"/>
                        <a:t>10</a:t>
                      </a:r>
                      <a:r>
                        <a:rPr lang="en-US" sz="1800" baseline="0" dirty="0" smtClean="0"/>
                        <a:t> (26%)</a:t>
                      </a:r>
                      <a:endParaRPr lang="en-US" sz="1800" dirty="0"/>
                    </a:p>
                  </a:txBody>
                  <a:tcPr/>
                </a:tc>
                <a:tc>
                  <a:txBody>
                    <a:bodyPr/>
                    <a:lstStyle/>
                    <a:p>
                      <a:pPr algn="ctr"/>
                      <a:r>
                        <a:rPr lang="en-US" sz="1800" dirty="0" smtClean="0"/>
                        <a:t>0</a:t>
                      </a:r>
                      <a:r>
                        <a:rPr lang="en-US" sz="1800" baseline="0" dirty="0" smtClean="0"/>
                        <a:t> (0%)</a:t>
                      </a:r>
                      <a:endParaRPr lang="en-US" sz="1800" dirty="0"/>
                    </a:p>
                  </a:txBody>
                  <a:tcPr/>
                </a:tc>
                <a:tc>
                  <a:txBody>
                    <a:bodyPr/>
                    <a:lstStyle/>
                    <a:p>
                      <a:pPr algn="ctr"/>
                      <a:r>
                        <a:rPr lang="en-US" sz="1800" b="1" dirty="0" smtClean="0"/>
                        <a:t>0.001</a:t>
                      </a:r>
                      <a:endParaRPr lang="en-US" sz="1800" b="1" dirty="0"/>
                    </a:p>
                  </a:txBody>
                  <a:tcPr/>
                </a:tc>
              </a:tr>
              <a:tr h="469319">
                <a:tc>
                  <a:txBody>
                    <a:bodyPr/>
                    <a:lstStyle/>
                    <a:p>
                      <a:pPr lvl="1" algn="r"/>
                      <a:r>
                        <a:rPr lang="en-US" sz="1800" dirty="0" smtClean="0"/>
                        <a:t>ART Toxicity</a:t>
                      </a:r>
                      <a:endParaRPr lang="en-US" sz="1800" dirty="0"/>
                    </a:p>
                  </a:txBody>
                  <a:tcPr/>
                </a:tc>
                <a:tc>
                  <a:txBody>
                    <a:bodyPr/>
                    <a:lstStyle/>
                    <a:p>
                      <a:pPr algn="ctr"/>
                      <a:r>
                        <a:rPr lang="en-US" sz="1800" dirty="0" smtClean="0"/>
                        <a:t>2 (5%)</a:t>
                      </a:r>
                      <a:endParaRPr lang="en-US" sz="1800" dirty="0"/>
                    </a:p>
                  </a:txBody>
                  <a:tcPr/>
                </a:tc>
                <a:tc>
                  <a:txBody>
                    <a:bodyPr/>
                    <a:lstStyle/>
                    <a:p>
                      <a:pPr algn="ctr"/>
                      <a:r>
                        <a:rPr lang="en-US" sz="1800" dirty="0" smtClean="0"/>
                        <a:t>0 (0%)</a:t>
                      </a:r>
                      <a:endParaRPr lang="en-US" sz="1800" dirty="0"/>
                    </a:p>
                  </a:txBody>
                  <a:tcPr/>
                </a:tc>
                <a:tc>
                  <a:txBody>
                    <a:bodyPr/>
                    <a:lstStyle/>
                    <a:p>
                      <a:pPr algn="ctr"/>
                      <a:r>
                        <a:rPr lang="en-US" sz="1800" dirty="0" smtClean="0"/>
                        <a:t>NS</a:t>
                      </a:r>
                      <a:endParaRPr lang="en-US" sz="1800" dirty="0"/>
                    </a:p>
                  </a:txBody>
                  <a:tcPr/>
                </a:tc>
              </a:tr>
              <a:tr h="410577">
                <a:tc>
                  <a:txBody>
                    <a:bodyPr/>
                    <a:lstStyle/>
                    <a:p>
                      <a:pPr lvl="1" algn="r"/>
                      <a:r>
                        <a:rPr lang="en-US" sz="1800" dirty="0" smtClean="0"/>
                        <a:t>Genotype-driven</a:t>
                      </a:r>
                      <a:r>
                        <a:rPr lang="en-US" sz="1800" baseline="0" dirty="0" smtClean="0"/>
                        <a:t> modification</a:t>
                      </a:r>
                      <a:endParaRPr lang="en-US" sz="1800" dirty="0"/>
                    </a:p>
                  </a:txBody>
                  <a:tcPr/>
                </a:tc>
                <a:tc>
                  <a:txBody>
                    <a:bodyPr/>
                    <a:lstStyle/>
                    <a:p>
                      <a:pPr algn="ctr"/>
                      <a:r>
                        <a:rPr lang="en-US" sz="1800" dirty="0" smtClean="0"/>
                        <a:t>0 (0%)</a:t>
                      </a:r>
                      <a:endParaRPr lang="en-US" sz="1800" dirty="0"/>
                    </a:p>
                  </a:txBody>
                  <a:tcPr/>
                </a:tc>
                <a:tc>
                  <a:txBody>
                    <a:bodyPr/>
                    <a:lstStyle/>
                    <a:p>
                      <a:pPr algn="ctr"/>
                      <a:r>
                        <a:rPr lang="en-US" sz="1800" dirty="0" smtClean="0"/>
                        <a:t>0</a:t>
                      </a:r>
                      <a:r>
                        <a:rPr lang="en-US" sz="1800" baseline="0" dirty="0" smtClean="0"/>
                        <a:t> (0%)</a:t>
                      </a:r>
                      <a:endParaRPr lang="en-US" sz="1800" dirty="0"/>
                    </a:p>
                  </a:txBody>
                  <a:tcPr/>
                </a:tc>
                <a:tc>
                  <a:txBody>
                    <a:bodyPr/>
                    <a:lstStyle/>
                    <a:p>
                      <a:pPr algn="ctr"/>
                      <a:r>
                        <a:rPr lang="en-US" sz="1800" dirty="0" smtClean="0"/>
                        <a:t>NS</a:t>
                      </a:r>
                      <a:endParaRPr lang="en-US" sz="1800" dirty="0"/>
                    </a:p>
                  </a:txBody>
                  <a:tcPr/>
                </a:tc>
              </a:tr>
            </a:tbl>
          </a:graphicData>
        </a:graphic>
      </p:graphicFrame>
      <p:sp>
        <p:nvSpPr>
          <p:cNvPr id="10" name="Content Placeholder 9"/>
          <p:cNvSpPr>
            <a:spLocks noGrp="1"/>
          </p:cNvSpPr>
          <p:nvPr>
            <p:ph idx="1"/>
          </p:nvPr>
        </p:nvSpPr>
        <p:spPr>
          <a:xfrm>
            <a:off x="843280" y="6372609"/>
            <a:ext cx="8067040" cy="1229654"/>
          </a:xfrm>
        </p:spPr>
        <p:txBody>
          <a:bodyPr>
            <a:normAutofit/>
          </a:bodyPr>
          <a:lstStyle/>
          <a:p>
            <a:pPr marL="0" indent="0">
              <a:buNone/>
            </a:pPr>
            <a:r>
              <a:rPr lang="en-US" sz="1800" dirty="0" smtClean="0"/>
              <a:t>*all outcomes determined as of last </a:t>
            </a:r>
            <a:r>
              <a:rPr lang="en-US" sz="1800" dirty="0" err="1" smtClean="0"/>
              <a:t>followup</a:t>
            </a:r>
            <a:r>
              <a:rPr lang="en-US" sz="1800" dirty="0" smtClean="0"/>
              <a:t> (up to 18 months post referral)</a:t>
            </a:r>
            <a:endParaRPr lang="en-US" sz="1800" dirty="0"/>
          </a:p>
        </p:txBody>
      </p:sp>
      <p:sp>
        <p:nvSpPr>
          <p:cNvPr id="7" name="Title 3"/>
          <p:cNvSpPr txBox="1">
            <a:spLocks/>
          </p:cNvSpPr>
          <p:nvPr/>
        </p:nvSpPr>
        <p:spPr>
          <a:xfrm>
            <a:off x="487679" y="78004"/>
            <a:ext cx="8229600" cy="1143000"/>
          </a:xfrm>
          <a:prstGeom prst="rect">
            <a:avLst/>
          </a:prstGeom>
        </p:spPr>
        <p:txBody>
          <a:bodyPr vert="horz" lIns="91440" tIns="45720" rIns="91440" bIns="45720" rtlCol="0" anchor="ctr">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smtClean="0"/>
              <a:t>RAPID program era 2013-4: </a:t>
            </a:r>
          </a:p>
          <a:p>
            <a:r>
              <a:rPr lang="en-US" dirty="0" smtClean="0"/>
              <a:t>acceptability and safety</a:t>
            </a:r>
            <a:endParaRPr lang="en-US" dirty="0"/>
          </a:p>
        </p:txBody>
      </p:sp>
    </p:spTree>
    <p:extLst>
      <p:ext uri="{BB962C8B-B14F-4D97-AF65-F5344CB8AC3E}">
        <p14:creationId xmlns:p14="http://schemas.microsoft.com/office/powerpoint/2010/main" val="154646905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stretch>
            <a:fillRect/>
          </a:stretch>
        </p:blipFill>
        <p:spPr>
          <a:xfrm>
            <a:off x="1361440" y="2020497"/>
            <a:ext cx="7782560" cy="4454560"/>
          </a:xfrm>
          <a:prstGeom prst="rect">
            <a:avLst/>
          </a:prstGeom>
        </p:spPr>
      </p:pic>
      <p:sp>
        <p:nvSpPr>
          <p:cNvPr id="5" name="Title 1"/>
          <p:cNvSpPr txBox="1">
            <a:spLocks/>
          </p:cNvSpPr>
          <p:nvPr/>
        </p:nvSpPr>
        <p:spPr>
          <a:xfrm>
            <a:off x="2703719" y="1635386"/>
            <a:ext cx="1014841" cy="621851"/>
          </a:xfrm>
          <a:prstGeom prst="rect">
            <a:avLst/>
          </a:prstGeom>
          <a:solidFill>
            <a:schemeClr val="bg1"/>
          </a:solidFill>
          <a:ln w="25400" cap="flat" cmpd="sng" algn="ctr">
            <a:noFill/>
            <a:prstDash val="solid"/>
          </a:ln>
        </p:spPr>
        <p:style>
          <a:lnRef idx="2">
            <a:schemeClr val="accent3"/>
          </a:lnRef>
          <a:fillRef idx="1">
            <a:schemeClr val="lt1"/>
          </a:fillRef>
          <a:effectRef idx="0">
            <a:schemeClr val="accent3"/>
          </a:effectRef>
          <a:fontRef idx="minor">
            <a:schemeClr val="dk1"/>
          </a:fontRef>
        </p:style>
        <p:txBody>
          <a:bodyPr vert="horz" lIns="91440" tIns="45720" rIns="91440" bIns="45720" rtlCol="0" anchor="ctr">
            <a:noAutofit/>
          </a:bodyPr>
          <a:lstStyle>
            <a:lvl1pPr algn="ctr" defTabSz="4572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sz="2400" b="1" dirty="0" smtClean="0">
                <a:solidFill>
                  <a:srgbClr val="FF0000"/>
                </a:solidFill>
              </a:rPr>
              <a:t>RAPID</a:t>
            </a:r>
            <a:endParaRPr lang="en-US" sz="2400" b="1" dirty="0">
              <a:solidFill>
                <a:srgbClr val="FF0000"/>
              </a:solidFill>
            </a:endParaRPr>
          </a:p>
        </p:txBody>
      </p:sp>
      <p:sp>
        <p:nvSpPr>
          <p:cNvPr id="2" name="Title 1"/>
          <p:cNvSpPr>
            <a:spLocks noGrp="1"/>
          </p:cNvSpPr>
          <p:nvPr>
            <p:ph type="title"/>
          </p:nvPr>
        </p:nvSpPr>
        <p:spPr>
          <a:xfrm>
            <a:off x="396240" y="372857"/>
            <a:ext cx="8412479" cy="1262529"/>
          </a:xfrm>
          <a:solidFill>
            <a:schemeClr val="bg1"/>
          </a:solidFill>
          <a:ln>
            <a:noFill/>
          </a:ln>
        </p:spPr>
        <p:style>
          <a:lnRef idx="2">
            <a:schemeClr val="accent3"/>
          </a:lnRef>
          <a:fillRef idx="1">
            <a:schemeClr val="lt1"/>
          </a:fillRef>
          <a:effectRef idx="0">
            <a:schemeClr val="accent3"/>
          </a:effectRef>
          <a:fontRef idx="minor">
            <a:schemeClr val="dk1"/>
          </a:fontRef>
        </p:style>
        <p:txBody>
          <a:bodyPr anchor="b">
            <a:noAutofit/>
          </a:bodyPr>
          <a:lstStyle/>
          <a:p>
            <a:r>
              <a:rPr lang="en-US" sz="4000" dirty="0" smtClean="0"/>
              <a:t>Time to VL suppression by ART initiation strategy: SFGH 2006-2014</a:t>
            </a:r>
            <a:endParaRPr lang="en-US" sz="4000" dirty="0"/>
          </a:p>
        </p:txBody>
      </p:sp>
      <p:cxnSp>
        <p:nvCxnSpPr>
          <p:cNvPr id="7" name="Straight Connector 6"/>
          <p:cNvCxnSpPr/>
          <p:nvPr/>
        </p:nvCxnSpPr>
        <p:spPr>
          <a:xfrm>
            <a:off x="1889760" y="4035269"/>
            <a:ext cx="6714744" cy="0"/>
          </a:xfrm>
          <a:prstGeom prst="line">
            <a:avLst/>
          </a:prstGeom>
          <a:ln>
            <a:prstDash val="dot"/>
          </a:ln>
        </p:spPr>
        <p:style>
          <a:lnRef idx="1">
            <a:schemeClr val="dk1"/>
          </a:lnRef>
          <a:fillRef idx="0">
            <a:schemeClr val="dk1"/>
          </a:fillRef>
          <a:effectRef idx="0">
            <a:schemeClr val="dk1"/>
          </a:effectRef>
          <a:fontRef idx="minor">
            <a:schemeClr val="tx1"/>
          </a:fontRef>
        </p:style>
      </p:cxnSp>
      <p:sp>
        <p:nvSpPr>
          <p:cNvPr id="3" name="TextBox 2"/>
          <p:cNvSpPr txBox="1"/>
          <p:nvPr/>
        </p:nvSpPr>
        <p:spPr>
          <a:xfrm>
            <a:off x="5031278" y="4086069"/>
            <a:ext cx="1565160" cy="923330"/>
          </a:xfrm>
          <a:prstGeom prst="rect">
            <a:avLst/>
          </a:prstGeom>
          <a:noFill/>
        </p:spPr>
        <p:txBody>
          <a:bodyPr wrap="square" rtlCol="0">
            <a:spAutoFit/>
          </a:bodyPr>
          <a:lstStyle/>
          <a:p>
            <a:r>
              <a:rPr lang="en-US" b="1" dirty="0" smtClean="0"/>
              <a:t>RAPID vs. universal ART</a:t>
            </a:r>
          </a:p>
          <a:p>
            <a:r>
              <a:rPr lang="en-US" b="1" dirty="0" smtClean="0"/>
              <a:t>P&lt;0.001</a:t>
            </a:r>
            <a:endParaRPr lang="en-US" b="1" dirty="0"/>
          </a:p>
        </p:txBody>
      </p:sp>
      <p:sp>
        <p:nvSpPr>
          <p:cNvPr id="12" name="Title 1"/>
          <p:cNvSpPr txBox="1">
            <a:spLocks/>
          </p:cNvSpPr>
          <p:nvPr/>
        </p:nvSpPr>
        <p:spPr>
          <a:xfrm>
            <a:off x="5466080" y="1635386"/>
            <a:ext cx="2109523" cy="621851"/>
          </a:xfrm>
          <a:prstGeom prst="rect">
            <a:avLst/>
          </a:prstGeom>
          <a:solidFill>
            <a:schemeClr val="bg1"/>
          </a:solidFill>
          <a:ln w="25400" cap="flat" cmpd="sng" algn="ctr">
            <a:noFill/>
            <a:prstDash val="solid"/>
          </a:ln>
        </p:spPr>
        <p:style>
          <a:lnRef idx="2">
            <a:schemeClr val="accent3"/>
          </a:lnRef>
          <a:fillRef idx="1">
            <a:schemeClr val="lt1"/>
          </a:fillRef>
          <a:effectRef idx="0">
            <a:schemeClr val="accent3"/>
          </a:effectRef>
          <a:fontRef idx="minor">
            <a:schemeClr val="dk1"/>
          </a:fontRef>
        </p:style>
        <p:txBody>
          <a:bodyPr vert="horz" lIns="91440" tIns="45720" rIns="91440" bIns="45720" rtlCol="0" anchor="ctr">
            <a:noAutofit/>
          </a:bodyPr>
          <a:lstStyle>
            <a:lvl1pPr algn="ctr" defTabSz="4572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sz="2400" b="1" dirty="0" smtClean="0">
                <a:solidFill>
                  <a:srgbClr val="FF0000"/>
                </a:solidFill>
              </a:rPr>
              <a:t>Universal ART</a:t>
            </a:r>
            <a:endParaRPr lang="en-US" sz="2400" b="1" dirty="0">
              <a:solidFill>
                <a:srgbClr val="FF0000"/>
              </a:solidFill>
            </a:endParaRPr>
          </a:p>
        </p:txBody>
      </p:sp>
      <p:sp>
        <p:nvSpPr>
          <p:cNvPr id="13" name="Title 1"/>
          <p:cNvSpPr txBox="1">
            <a:spLocks/>
          </p:cNvSpPr>
          <p:nvPr/>
        </p:nvSpPr>
        <p:spPr>
          <a:xfrm>
            <a:off x="5466080" y="2823511"/>
            <a:ext cx="2240999" cy="419310"/>
          </a:xfrm>
          <a:prstGeom prst="rect">
            <a:avLst/>
          </a:prstGeom>
          <a:solidFill>
            <a:schemeClr val="bg1"/>
          </a:solidFill>
          <a:ln w="25400" cap="flat" cmpd="sng" algn="ctr">
            <a:noFill/>
            <a:prstDash val="solid"/>
          </a:ln>
        </p:spPr>
        <p:style>
          <a:lnRef idx="2">
            <a:schemeClr val="accent3"/>
          </a:lnRef>
          <a:fillRef idx="1">
            <a:schemeClr val="lt1"/>
          </a:fillRef>
          <a:effectRef idx="0">
            <a:schemeClr val="accent3"/>
          </a:effectRef>
          <a:fontRef idx="minor">
            <a:schemeClr val="dk1"/>
          </a:fontRef>
        </p:style>
        <p:txBody>
          <a:bodyPr vert="horz" lIns="91440" tIns="45720" rIns="91440" bIns="45720" rtlCol="0" anchor="ctr">
            <a:noAutofit/>
          </a:bodyPr>
          <a:lstStyle>
            <a:lvl1pPr algn="ctr" defTabSz="4572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sz="2400" b="1" dirty="0" smtClean="0">
                <a:solidFill>
                  <a:srgbClr val="FF0000"/>
                </a:solidFill>
              </a:rPr>
              <a:t>CD4-guided ART</a:t>
            </a:r>
            <a:endParaRPr lang="en-US" sz="2400" b="1" dirty="0">
              <a:solidFill>
                <a:srgbClr val="FF0000"/>
              </a:solidFill>
            </a:endParaRPr>
          </a:p>
        </p:txBody>
      </p:sp>
      <p:sp>
        <p:nvSpPr>
          <p:cNvPr id="14" name="TextBox 13"/>
          <p:cNvSpPr txBox="1"/>
          <p:nvPr/>
        </p:nvSpPr>
        <p:spPr>
          <a:xfrm>
            <a:off x="183994" y="3836017"/>
            <a:ext cx="1565160" cy="646331"/>
          </a:xfrm>
          <a:prstGeom prst="rect">
            <a:avLst/>
          </a:prstGeom>
          <a:noFill/>
        </p:spPr>
        <p:txBody>
          <a:bodyPr wrap="square" rtlCol="0">
            <a:spAutoFit/>
          </a:bodyPr>
          <a:lstStyle/>
          <a:p>
            <a:r>
              <a:rPr lang="en-US" b="1" dirty="0" smtClean="0"/>
              <a:t>Proportion</a:t>
            </a:r>
          </a:p>
          <a:p>
            <a:r>
              <a:rPr lang="en-US" b="1" dirty="0" smtClean="0"/>
              <a:t>&lt;200 copies</a:t>
            </a:r>
            <a:endParaRPr lang="en-US" b="1" dirty="0"/>
          </a:p>
        </p:txBody>
      </p:sp>
    </p:spTree>
    <p:extLst>
      <p:ext uri="{BB962C8B-B14F-4D97-AF65-F5344CB8AC3E}">
        <p14:creationId xmlns:p14="http://schemas.microsoft.com/office/powerpoint/2010/main" val="416583637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2682754" y="5650354"/>
            <a:ext cx="1056297" cy="369332"/>
          </a:xfrm>
          <a:prstGeom prst="rect">
            <a:avLst/>
          </a:prstGeom>
          <a:solidFill>
            <a:schemeClr val="bg1"/>
          </a:solidFill>
          <a:ln>
            <a:noFill/>
          </a:ln>
        </p:spPr>
        <p:txBody>
          <a:bodyPr wrap="square" rtlCol="0">
            <a:spAutoFit/>
          </a:bodyPr>
          <a:lstStyle/>
          <a:p>
            <a:r>
              <a:rPr lang="en-US" b="1" dirty="0" smtClean="0">
                <a:solidFill>
                  <a:srgbClr val="FF0000"/>
                </a:solidFill>
              </a:rPr>
              <a:t>56	</a:t>
            </a:r>
          </a:p>
        </p:txBody>
      </p:sp>
      <p:sp>
        <p:nvSpPr>
          <p:cNvPr id="24" name="TextBox 23"/>
          <p:cNvSpPr txBox="1"/>
          <p:nvPr/>
        </p:nvSpPr>
        <p:spPr>
          <a:xfrm>
            <a:off x="1849120" y="5650354"/>
            <a:ext cx="568960" cy="646331"/>
          </a:xfrm>
          <a:prstGeom prst="rect">
            <a:avLst/>
          </a:prstGeom>
          <a:solidFill>
            <a:schemeClr val="bg1"/>
          </a:solidFill>
          <a:ln>
            <a:noFill/>
          </a:ln>
        </p:spPr>
        <p:txBody>
          <a:bodyPr wrap="square" rtlCol="0">
            <a:spAutoFit/>
          </a:bodyPr>
          <a:lstStyle/>
          <a:p>
            <a:r>
              <a:rPr lang="en-US" b="1" dirty="0" smtClean="0">
                <a:solidFill>
                  <a:srgbClr val="FF0000"/>
                </a:solidFill>
              </a:rPr>
              <a:t>1	</a:t>
            </a:r>
          </a:p>
        </p:txBody>
      </p:sp>
      <p:sp>
        <p:nvSpPr>
          <p:cNvPr id="5" name="TextBox 4"/>
          <p:cNvSpPr txBox="1"/>
          <p:nvPr/>
        </p:nvSpPr>
        <p:spPr>
          <a:xfrm>
            <a:off x="1452880" y="1656118"/>
            <a:ext cx="2753703" cy="369332"/>
          </a:xfrm>
          <a:prstGeom prst="rect">
            <a:avLst/>
          </a:prstGeom>
          <a:noFill/>
          <a:ln>
            <a:noFill/>
          </a:ln>
        </p:spPr>
        <p:txBody>
          <a:bodyPr wrap="square" rtlCol="0">
            <a:spAutoFit/>
          </a:bodyPr>
          <a:lstStyle/>
          <a:p>
            <a:r>
              <a:rPr lang="en-US" b="1" dirty="0" smtClean="0"/>
              <a:t>Referral</a:t>
            </a:r>
          </a:p>
        </p:txBody>
      </p:sp>
      <p:sp>
        <p:nvSpPr>
          <p:cNvPr id="6" name="TextBox 5"/>
          <p:cNvSpPr txBox="1"/>
          <p:nvPr/>
        </p:nvSpPr>
        <p:spPr>
          <a:xfrm>
            <a:off x="2834640" y="1656118"/>
            <a:ext cx="2164893" cy="646331"/>
          </a:xfrm>
          <a:prstGeom prst="rect">
            <a:avLst/>
          </a:prstGeom>
          <a:noFill/>
          <a:ln>
            <a:noFill/>
          </a:ln>
        </p:spPr>
        <p:txBody>
          <a:bodyPr wrap="square" rtlCol="0">
            <a:spAutoFit/>
          </a:bodyPr>
          <a:lstStyle/>
          <a:p>
            <a:r>
              <a:rPr lang="en-US" b="1" dirty="0" smtClean="0"/>
              <a:t>1</a:t>
            </a:r>
            <a:r>
              <a:rPr lang="en-US" b="1" baseline="30000" dirty="0" smtClean="0"/>
              <a:t>st</a:t>
            </a:r>
            <a:r>
              <a:rPr lang="en-US" b="1" dirty="0" smtClean="0"/>
              <a:t> Clinic </a:t>
            </a:r>
          </a:p>
          <a:p>
            <a:r>
              <a:rPr lang="en-US" b="1" dirty="0" smtClean="0"/>
              <a:t>Visit</a:t>
            </a:r>
          </a:p>
        </p:txBody>
      </p:sp>
      <p:sp>
        <p:nvSpPr>
          <p:cNvPr id="7" name="TextBox 6"/>
          <p:cNvSpPr txBox="1"/>
          <p:nvPr/>
        </p:nvSpPr>
        <p:spPr>
          <a:xfrm>
            <a:off x="3962400" y="1651318"/>
            <a:ext cx="2300473" cy="646331"/>
          </a:xfrm>
          <a:prstGeom prst="rect">
            <a:avLst/>
          </a:prstGeom>
          <a:noFill/>
          <a:ln>
            <a:noFill/>
          </a:ln>
        </p:spPr>
        <p:txBody>
          <a:bodyPr wrap="square" rtlCol="0">
            <a:spAutoFit/>
          </a:bodyPr>
          <a:lstStyle/>
          <a:p>
            <a:r>
              <a:rPr lang="en-US" b="1" dirty="0" smtClean="0"/>
              <a:t>1</a:t>
            </a:r>
            <a:r>
              <a:rPr lang="en-US" b="1" baseline="30000" dirty="0" smtClean="0"/>
              <a:t>st</a:t>
            </a:r>
            <a:r>
              <a:rPr lang="en-US" b="1" dirty="0" smtClean="0"/>
              <a:t> PCP</a:t>
            </a:r>
          </a:p>
          <a:p>
            <a:r>
              <a:rPr lang="en-US" b="1" dirty="0" smtClean="0"/>
              <a:t> Visit</a:t>
            </a:r>
          </a:p>
        </p:txBody>
      </p:sp>
      <p:sp>
        <p:nvSpPr>
          <p:cNvPr id="8" name="TextBox 7"/>
          <p:cNvSpPr txBox="1"/>
          <p:nvPr/>
        </p:nvSpPr>
        <p:spPr>
          <a:xfrm>
            <a:off x="5307021" y="1656118"/>
            <a:ext cx="1681886" cy="646331"/>
          </a:xfrm>
          <a:prstGeom prst="rect">
            <a:avLst/>
          </a:prstGeom>
          <a:noFill/>
          <a:ln>
            <a:noFill/>
          </a:ln>
        </p:spPr>
        <p:txBody>
          <a:bodyPr wrap="square" rtlCol="0">
            <a:spAutoFit/>
          </a:bodyPr>
          <a:lstStyle/>
          <a:p>
            <a:r>
              <a:rPr lang="en-US" b="1" dirty="0" smtClean="0"/>
              <a:t>ART </a:t>
            </a:r>
          </a:p>
          <a:p>
            <a:r>
              <a:rPr lang="en-US" b="1" dirty="0" smtClean="0"/>
              <a:t>Prescribed</a:t>
            </a:r>
          </a:p>
        </p:txBody>
      </p:sp>
      <p:sp>
        <p:nvSpPr>
          <p:cNvPr id="9" name="TextBox 8"/>
          <p:cNvSpPr txBox="1"/>
          <p:nvPr/>
        </p:nvSpPr>
        <p:spPr>
          <a:xfrm>
            <a:off x="6705600" y="1651318"/>
            <a:ext cx="1635760" cy="646331"/>
          </a:xfrm>
          <a:prstGeom prst="rect">
            <a:avLst/>
          </a:prstGeom>
          <a:noFill/>
          <a:ln>
            <a:noFill/>
          </a:ln>
        </p:spPr>
        <p:txBody>
          <a:bodyPr wrap="square" rtlCol="0">
            <a:spAutoFit/>
          </a:bodyPr>
          <a:lstStyle/>
          <a:p>
            <a:r>
              <a:rPr lang="en-US" b="1" dirty="0" smtClean="0"/>
              <a:t>Viral load </a:t>
            </a:r>
          </a:p>
          <a:p>
            <a:r>
              <a:rPr lang="en-US" b="1" dirty="0" smtClean="0"/>
              <a:t>suppressed</a:t>
            </a:r>
          </a:p>
        </p:txBody>
      </p:sp>
      <p:cxnSp>
        <p:nvCxnSpPr>
          <p:cNvPr id="10" name="Straight Connector 9"/>
          <p:cNvCxnSpPr/>
          <p:nvPr/>
        </p:nvCxnSpPr>
        <p:spPr>
          <a:xfrm>
            <a:off x="1960880" y="2302449"/>
            <a:ext cx="0" cy="54235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2194560" y="2302449"/>
            <a:ext cx="782320" cy="542351"/>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2651760" y="2302449"/>
            <a:ext cx="1544664" cy="542351"/>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H="1">
            <a:off x="4551680" y="2302449"/>
            <a:ext cx="1026161" cy="542351"/>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a:stCxn id="9" idx="2"/>
          </p:cNvCxnSpPr>
          <p:nvPr/>
        </p:nvCxnSpPr>
        <p:spPr>
          <a:xfrm flipH="1">
            <a:off x="6339840" y="2297649"/>
            <a:ext cx="1183640" cy="547151"/>
          </a:xfrm>
          <a:prstGeom prst="line">
            <a:avLst/>
          </a:prstGeom>
        </p:spPr>
        <p:style>
          <a:lnRef idx="2">
            <a:schemeClr val="accent1"/>
          </a:lnRef>
          <a:fillRef idx="0">
            <a:schemeClr val="accent1"/>
          </a:fillRef>
          <a:effectRef idx="1">
            <a:schemeClr val="accent1"/>
          </a:effectRef>
          <a:fontRef idx="minor">
            <a:schemeClr val="tx1"/>
          </a:fontRef>
        </p:style>
      </p:cxnSp>
      <p:sp>
        <p:nvSpPr>
          <p:cNvPr id="45" name="Title 1"/>
          <p:cNvSpPr>
            <a:spLocks noGrp="1"/>
          </p:cNvSpPr>
          <p:nvPr>
            <p:ph type="title"/>
          </p:nvPr>
        </p:nvSpPr>
        <p:spPr>
          <a:xfrm>
            <a:off x="457200" y="274638"/>
            <a:ext cx="8229600" cy="1143000"/>
          </a:xfrm>
        </p:spPr>
        <p:txBody>
          <a:bodyPr>
            <a:normAutofit/>
          </a:bodyPr>
          <a:lstStyle/>
          <a:p>
            <a:r>
              <a:rPr lang="en-US" dirty="0" smtClean="0"/>
              <a:t>Engagement Timeline, SFGH</a:t>
            </a:r>
            <a:endParaRPr lang="en-US" dirty="0"/>
          </a:p>
        </p:txBody>
      </p:sp>
      <p:sp>
        <p:nvSpPr>
          <p:cNvPr id="21" name="TextBox 20"/>
          <p:cNvSpPr txBox="1"/>
          <p:nvPr/>
        </p:nvSpPr>
        <p:spPr>
          <a:xfrm>
            <a:off x="457200" y="2844838"/>
            <a:ext cx="2753703" cy="2862322"/>
          </a:xfrm>
          <a:prstGeom prst="rect">
            <a:avLst/>
          </a:prstGeom>
          <a:noFill/>
          <a:ln>
            <a:noFill/>
          </a:ln>
        </p:spPr>
        <p:txBody>
          <a:bodyPr wrap="square" rtlCol="0">
            <a:spAutoFit/>
          </a:bodyPr>
          <a:lstStyle/>
          <a:p>
            <a:r>
              <a:rPr lang="en-US" sz="2000" b="1" dirty="0" smtClean="0"/>
              <a:t>CD4-guided</a:t>
            </a:r>
          </a:p>
          <a:p>
            <a:r>
              <a:rPr lang="en-US" sz="2000" b="1" dirty="0" smtClean="0"/>
              <a:t>(2006-9)</a:t>
            </a:r>
            <a:endParaRPr lang="en-US" sz="2000" b="1" dirty="0"/>
          </a:p>
          <a:p>
            <a:endParaRPr lang="en-US" sz="2000" b="1" dirty="0" smtClean="0"/>
          </a:p>
          <a:p>
            <a:endParaRPr lang="en-US" sz="2000" b="1" dirty="0" smtClean="0"/>
          </a:p>
          <a:p>
            <a:r>
              <a:rPr lang="en-US" sz="2000" b="1" dirty="0" smtClean="0"/>
              <a:t>Universal</a:t>
            </a:r>
          </a:p>
          <a:p>
            <a:r>
              <a:rPr lang="en-US" sz="2000" b="1" dirty="0" smtClean="0"/>
              <a:t>(2010-3)</a:t>
            </a:r>
          </a:p>
          <a:p>
            <a:endParaRPr lang="en-US" sz="2000" b="1" dirty="0" smtClean="0"/>
          </a:p>
          <a:p>
            <a:endParaRPr lang="en-US" sz="2000" b="1" dirty="0"/>
          </a:p>
          <a:p>
            <a:r>
              <a:rPr lang="en-US" sz="2000" b="1" dirty="0" smtClean="0"/>
              <a:t>RAPID</a:t>
            </a:r>
          </a:p>
        </p:txBody>
      </p:sp>
      <p:graphicFrame>
        <p:nvGraphicFramePr>
          <p:cNvPr id="18" name="Chart 17"/>
          <p:cNvGraphicFramePr>
            <a:graphicFrameLocks noGrp="1"/>
          </p:cNvGraphicFramePr>
          <p:nvPr>
            <p:extLst>
              <p:ext uri="{D42A27DB-BD31-4B8C-83A1-F6EECF244321}">
                <p14:modId xmlns:p14="http://schemas.microsoft.com/office/powerpoint/2010/main" val="2848950429"/>
              </p:ext>
            </p:extLst>
          </p:nvPr>
        </p:nvGraphicFramePr>
        <p:xfrm>
          <a:off x="285750" y="511968"/>
          <a:ext cx="8572500" cy="6020912"/>
        </p:xfrm>
        <a:graphic>
          <a:graphicData uri="http://schemas.openxmlformats.org/drawingml/2006/chart">
            <c:chart xmlns:c="http://schemas.openxmlformats.org/drawingml/2006/chart" xmlns:r="http://schemas.openxmlformats.org/officeDocument/2006/relationships" r:id="rId3"/>
          </a:graphicData>
        </a:graphic>
      </p:graphicFrame>
      <p:sp>
        <p:nvSpPr>
          <p:cNvPr id="19" name="TextBox 18"/>
          <p:cNvSpPr txBox="1"/>
          <p:nvPr/>
        </p:nvSpPr>
        <p:spPr>
          <a:xfrm>
            <a:off x="3861143" y="4538274"/>
            <a:ext cx="1056297" cy="369332"/>
          </a:xfrm>
          <a:prstGeom prst="rect">
            <a:avLst/>
          </a:prstGeom>
          <a:solidFill>
            <a:schemeClr val="bg1"/>
          </a:solidFill>
          <a:ln>
            <a:noFill/>
          </a:ln>
        </p:spPr>
        <p:txBody>
          <a:bodyPr wrap="square" rtlCol="0">
            <a:spAutoFit/>
          </a:bodyPr>
          <a:lstStyle/>
          <a:p>
            <a:r>
              <a:rPr lang="en-US" b="1" dirty="0" smtClean="0">
                <a:solidFill>
                  <a:srgbClr val="FF0000"/>
                </a:solidFill>
              </a:rPr>
              <a:t>132	</a:t>
            </a:r>
          </a:p>
        </p:txBody>
      </p:sp>
      <p:sp>
        <p:nvSpPr>
          <p:cNvPr id="22" name="TextBox 21"/>
          <p:cNvSpPr txBox="1"/>
          <p:nvPr/>
        </p:nvSpPr>
        <p:spPr>
          <a:xfrm>
            <a:off x="2306491" y="4538274"/>
            <a:ext cx="1056297" cy="369332"/>
          </a:xfrm>
          <a:prstGeom prst="rect">
            <a:avLst/>
          </a:prstGeom>
          <a:solidFill>
            <a:schemeClr val="bg1"/>
          </a:solidFill>
          <a:ln>
            <a:noFill/>
          </a:ln>
        </p:spPr>
        <p:txBody>
          <a:bodyPr wrap="square" rtlCol="0">
            <a:spAutoFit/>
          </a:bodyPr>
          <a:lstStyle/>
          <a:p>
            <a:r>
              <a:rPr lang="en-US" b="1" dirty="0" smtClean="0">
                <a:solidFill>
                  <a:srgbClr val="FF0000"/>
                </a:solidFill>
              </a:rPr>
              <a:t>37	</a:t>
            </a:r>
          </a:p>
        </p:txBody>
      </p:sp>
    </p:spTree>
    <p:extLst>
      <p:ext uri="{BB962C8B-B14F-4D97-AF65-F5344CB8AC3E}">
        <p14:creationId xmlns:p14="http://schemas.microsoft.com/office/powerpoint/2010/main" val="304065511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Conclusions</a:t>
            </a:r>
            <a:endParaRPr lang="en-US" dirty="0"/>
          </a:p>
        </p:txBody>
      </p:sp>
      <p:sp>
        <p:nvSpPr>
          <p:cNvPr id="3" name="Content Placeholder 2"/>
          <p:cNvSpPr>
            <a:spLocks noGrp="1"/>
          </p:cNvSpPr>
          <p:nvPr>
            <p:ph idx="1"/>
          </p:nvPr>
        </p:nvSpPr>
        <p:spPr/>
        <p:txBody>
          <a:bodyPr>
            <a:noAutofit/>
          </a:bodyPr>
          <a:lstStyle/>
          <a:p>
            <a:r>
              <a:rPr lang="en-US" sz="2800" dirty="0" smtClean="0"/>
              <a:t>It was feasible to implement same-day ART initiation for outpatients with newly diagnosed HIV in a well resourced, public health clinic setting.</a:t>
            </a:r>
          </a:p>
          <a:p>
            <a:r>
              <a:rPr lang="en-US" sz="2800" dirty="0" smtClean="0"/>
              <a:t>Same day ART was highly acceptable to both patients and providers</a:t>
            </a:r>
          </a:p>
          <a:p>
            <a:r>
              <a:rPr lang="en-US" sz="2800" dirty="0"/>
              <a:t>Same day ART was associated with improved rates of </a:t>
            </a:r>
            <a:r>
              <a:rPr lang="en-US" sz="2800" dirty="0" err="1"/>
              <a:t>virologic</a:t>
            </a:r>
            <a:r>
              <a:rPr lang="en-US" sz="2800" dirty="0"/>
              <a:t> suppression </a:t>
            </a:r>
          </a:p>
          <a:p>
            <a:r>
              <a:rPr lang="en-US" sz="2800" dirty="0" smtClean="0"/>
              <a:t>No excess toxicity or other adverse effects of starting ART immediately at the first visit were seen</a:t>
            </a:r>
          </a:p>
          <a:p>
            <a:r>
              <a:rPr lang="en-US" sz="2800" dirty="0" smtClean="0"/>
              <a:t>Expansion of the RAPID model citywide in 2015</a:t>
            </a:r>
          </a:p>
        </p:txBody>
      </p:sp>
    </p:spTree>
    <p:extLst>
      <p:ext uri="{BB962C8B-B14F-4D97-AF65-F5344CB8AC3E}">
        <p14:creationId xmlns:p14="http://schemas.microsoft.com/office/powerpoint/2010/main" val="148818865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1 Título"/>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s-ES">
                <a:latin typeface="Calibri" charset="0"/>
                <a:ea typeface="ＭＳ Ｐゴシック" charset="0"/>
                <a:cs typeface="Calibri" charset="0"/>
              </a:rPr>
              <a:t>Acknowledgments</a:t>
            </a:r>
            <a:endParaRPr lang="es-ES">
              <a:latin typeface="Arial" charset="0"/>
              <a:ea typeface="ＭＳ Ｐゴシック" charset="0"/>
              <a:cs typeface="ＭＳ Ｐゴシック" charset="0"/>
            </a:endParaRPr>
          </a:p>
        </p:txBody>
      </p:sp>
      <p:sp>
        <p:nvSpPr>
          <p:cNvPr id="3" name="2 Marcador de contenido"/>
          <p:cNvSpPr>
            <a:spLocks noGrp="1"/>
          </p:cNvSpPr>
          <p:nvPr>
            <p:ph sz="half" idx="2"/>
          </p:nvPr>
        </p:nvSpPr>
        <p:spPr bwMode="auto">
          <a:xfrm>
            <a:off x="457201" y="1536632"/>
            <a:ext cx="4048858" cy="4629219"/>
          </a:xfrm>
          <a:ln>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fontScale="92500" lnSpcReduction="10000"/>
          </a:bodyPr>
          <a:lstStyle/>
          <a:p>
            <a:pPr marL="342900" lvl="1" indent="-342900">
              <a:spcBef>
                <a:spcPts val="0"/>
              </a:spcBef>
              <a:spcAft>
                <a:spcPts val="600"/>
              </a:spcAft>
              <a:buFont typeface="Arial" pitchFamily="34" charset="0"/>
              <a:buChar char="•"/>
              <a:defRPr/>
            </a:pPr>
            <a:r>
              <a:rPr lang="en-US" dirty="0" smtClean="0"/>
              <a:t>Our patients!</a:t>
            </a:r>
          </a:p>
          <a:p>
            <a:pPr marL="342900" lvl="1" indent="-342900">
              <a:spcBef>
                <a:spcPts val="0"/>
              </a:spcBef>
              <a:spcAft>
                <a:spcPts val="600"/>
              </a:spcAft>
              <a:buFont typeface="Arial" pitchFamily="34" charset="0"/>
              <a:buChar char="•"/>
              <a:defRPr/>
            </a:pPr>
            <a:r>
              <a:rPr lang="en-US" dirty="0" smtClean="0"/>
              <a:t>SFGH </a:t>
            </a:r>
            <a:r>
              <a:rPr lang="en-US" dirty="0"/>
              <a:t>RAPID Program</a:t>
            </a:r>
          </a:p>
          <a:p>
            <a:pPr marL="742950" lvl="2" indent="-342900">
              <a:spcBef>
                <a:spcPts val="0"/>
              </a:spcBef>
              <a:spcAft>
                <a:spcPts val="600"/>
              </a:spcAft>
              <a:buFont typeface="Arial" pitchFamily="34" charset="0"/>
              <a:buChar char="•"/>
              <a:defRPr/>
            </a:pPr>
            <a:r>
              <a:rPr lang="en-US" dirty="0" err="1">
                <a:solidFill>
                  <a:srgbClr val="000000"/>
                </a:solidFill>
              </a:rPr>
              <a:t>Hiroyu</a:t>
            </a:r>
            <a:r>
              <a:rPr lang="en-US" dirty="0">
                <a:solidFill>
                  <a:srgbClr val="000000"/>
                </a:solidFill>
              </a:rPr>
              <a:t> </a:t>
            </a:r>
            <a:r>
              <a:rPr lang="en-US" dirty="0" err="1"/>
              <a:t>Hatano</a:t>
            </a:r>
            <a:endParaRPr lang="en-US" dirty="0"/>
          </a:p>
          <a:p>
            <a:pPr marL="742950" lvl="2" indent="-342900">
              <a:spcBef>
                <a:spcPts val="0"/>
              </a:spcBef>
              <a:spcAft>
                <a:spcPts val="600"/>
              </a:spcAft>
              <a:buFont typeface="Arial" pitchFamily="34" charset="0"/>
              <a:buChar char="•"/>
              <a:defRPr/>
            </a:pPr>
            <a:r>
              <a:rPr lang="en-US" dirty="0"/>
              <a:t>Diane Jones</a:t>
            </a:r>
          </a:p>
          <a:p>
            <a:pPr marL="742950" lvl="2" indent="-342900">
              <a:spcBef>
                <a:spcPts val="0"/>
              </a:spcBef>
              <a:spcAft>
                <a:spcPts val="600"/>
              </a:spcAft>
              <a:buFont typeface="Arial" pitchFamily="34" charset="0"/>
              <a:buChar char="•"/>
              <a:defRPr/>
            </a:pPr>
            <a:r>
              <a:rPr lang="en-US" dirty="0"/>
              <a:t>Clarissa </a:t>
            </a:r>
            <a:r>
              <a:rPr lang="en-US" dirty="0" err="1"/>
              <a:t>Ospina-</a:t>
            </a:r>
            <a:r>
              <a:rPr lang="en-US" dirty="0" err="1" smtClean="0"/>
              <a:t>Norvell</a:t>
            </a:r>
            <a:endParaRPr lang="en-US" dirty="0" smtClean="0"/>
          </a:p>
          <a:p>
            <a:pPr marL="742950" lvl="2" indent="-342900">
              <a:spcBef>
                <a:spcPts val="0"/>
              </a:spcBef>
              <a:spcAft>
                <a:spcPts val="600"/>
              </a:spcAft>
              <a:buFont typeface="Arial" pitchFamily="34" charset="0"/>
              <a:buChar char="•"/>
              <a:defRPr/>
            </a:pPr>
            <a:r>
              <a:rPr lang="en-US" dirty="0" smtClean="0"/>
              <a:t>Sandra Torres </a:t>
            </a:r>
          </a:p>
          <a:p>
            <a:pPr marL="742950" lvl="2" indent="-342900">
              <a:spcBef>
                <a:spcPts val="0"/>
              </a:spcBef>
              <a:spcAft>
                <a:spcPts val="600"/>
              </a:spcAft>
              <a:buFont typeface="Arial" pitchFamily="34" charset="0"/>
              <a:buChar char="•"/>
              <a:defRPr/>
            </a:pPr>
            <a:r>
              <a:rPr lang="en-US" dirty="0" err="1" smtClean="0"/>
              <a:t>Fabiola</a:t>
            </a:r>
            <a:r>
              <a:rPr lang="en-US" dirty="0" smtClean="0"/>
              <a:t> Calderon</a:t>
            </a:r>
            <a:endParaRPr lang="en-US" dirty="0"/>
          </a:p>
          <a:p>
            <a:pPr marL="742950" lvl="2" indent="-342900">
              <a:spcBef>
                <a:spcPts val="0"/>
              </a:spcBef>
              <a:spcAft>
                <a:spcPts val="600"/>
              </a:spcAft>
              <a:buFont typeface="Arial" pitchFamily="34" charset="0"/>
              <a:buChar char="•"/>
              <a:defRPr/>
            </a:pPr>
            <a:r>
              <a:rPr lang="en-US" dirty="0"/>
              <a:t>Monica Gandhi</a:t>
            </a:r>
          </a:p>
          <a:p>
            <a:pPr>
              <a:spcBef>
                <a:spcPts val="0"/>
              </a:spcBef>
              <a:spcAft>
                <a:spcPts val="600"/>
              </a:spcAft>
              <a:buFont typeface="Arial" pitchFamily="34" charset="0"/>
              <a:buChar char="•"/>
              <a:defRPr/>
            </a:pPr>
            <a:r>
              <a:rPr lang="en-US" sz="2000" dirty="0" smtClean="0"/>
              <a:t>Getting to Zero Consortium</a:t>
            </a:r>
          </a:p>
          <a:p>
            <a:pPr lvl="1">
              <a:spcBef>
                <a:spcPts val="0"/>
              </a:spcBef>
              <a:spcAft>
                <a:spcPts val="600"/>
              </a:spcAft>
              <a:buFont typeface="Arial" pitchFamily="34" charset="0"/>
              <a:buChar char="•"/>
              <a:defRPr/>
            </a:pPr>
            <a:r>
              <a:rPr lang="en-US" dirty="0" smtClean="0"/>
              <a:t>Diane </a:t>
            </a:r>
            <a:r>
              <a:rPr lang="en-US" dirty="0" err="1" smtClean="0"/>
              <a:t>Havlir</a:t>
            </a:r>
            <a:endParaRPr lang="en-US" dirty="0" smtClean="0"/>
          </a:p>
          <a:p>
            <a:pPr lvl="1">
              <a:spcBef>
                <a:spcPts val="0"/>
              </a:spcBef>
              <a:spcAft>
                <a:spcPts val="600"/>
              </a:spcAft>
              <a:buFont typeface="Arial" pitchFamily="34" charset="0"/>
              <a:buChar char="•"/>
              <a:defRPr/>
            </a:pPr>
            <a:r>
              <a:rPr lang="en-US" dirty="0" smtClean="0"/>
              <a:t>Susan </a:t>
            </a:r>
            <a:r>
              <a:rPr lang="en-US" dirty="0" err="1" smtClean="0"/>
              <a:t>Buchbinder</a:t>
            </a:r>
            <a:endParaRPr lang="en-US" dirty="0"/>
          </a:p>
          <a:p>
            <a:pPr lvl="1">
              <a:spcBef>
                <a:spcPts val="0"/>
              </a:spcBef>
              <a:spcAft>
                <a:spcPts val="600"/>
              </a:spcAft>
              <a:buFont typeface="Arial" pitchFamily="34" charset="0"/>
              <a:buChar char="•"/>
              <a:defRPr/>
            </a:pPr>
            <a:r>
              <a:rPr lang="en-US" dirty="0" smtClean="0"/>
              <a:t>Tim </a:t>
            </a:r>
            <a:r>
              <a:rPr lang="en-US" dirty="0" err="1" smtClean="0"/>
              <a:t>Patriarcca</a:t>
            </a:r>
            <a:endParaRPr lang="en-US" dirty="0" smtClean="0"/>
          </a:p>
          <a:p>
            <a:pPr lvl="1">
              <a:spcBef>
                <a:spcPts val="0"/>
              </a:spcBef>
              <a:spcAft>
                <a:spcPts val="600"/>
              </a:spcAft>
              <a:buFont typeface="Arial" pitchFamily="34" charset="0"/>
              <a:buChar char="•"/>
              <a:defRPr/>
            </a:pPr>
            <a:r>
              <a:rPr lang="en-US" dirty="0" smtClean="0"/>
              <a:t>Oliver Bacon</a:t>
            </a:r>
          </a:p>
          <a:p>
            <a:pPr marL="742950" lvl="2" indent="-342900">
              <a:spcBef>
                <a:spcPts val="0"/>
              </a:spcBef>
              <a:spcAft>
                <a:spcPts val="600"/>
              </a:spcAft>
              <a:buFont typeface="Arial" pitchFamily="34" charset="0"/>
              <a:buChar char="•"/>
              <a:defRPr/>
            </a:pPr>
            <a:endParaRPr lang="en-US" sz="1800" dirty="0"/>
          </a:p>
        </p:txBody>
      </p:sp>
      <p:sp>
        <p:nvSpPr>
          <p:cNvPr id="70659" name="5 Marcador de contenido"/>
          <p:cNvSpPr>
            <a:spLocks noGrp="1"/>
          </p:cNvSpPr>
          <p:nvPr>
            <p:ph sz="quarter" idx="4"/>
          </p:nvPr>
        </p:nvSpPr>
        <p:spPr bwMode="auto">
          <a:xfrm>
            <a:off x="4645270" y="1536632"/>
            <a:ext cx="4047392" cy="4629220"/>
          </a:xfrm>
          <a:noFill/>
          <a:ln>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Autofit/>
          </a:bodyPr>
          <a:lstStyle/>
          <a:p>
            <a:pPr marL="342900" lvl="1" indent="-342900">
              <a:spcBef>
                <a:spcPts val="0"/>
              </a:spcBef>
              <a:spcAft>
                <a:spcPts val="600"/>
              </a:spcAft>
              <a:buFont typeface="Arial" pitchFamily="34" charset="0"/>
              <a:buChar char="•"/>
              <a:defRPr/>
            </a:pPr>
            <a:r>
              <a:rPr lang="en-US" dirty="0"/>
              <a:t>UCSF Options Project</a:t>
            </a:r>
          </a:p>
          <a:p>
            <a:pPr marL="742950" lvl="2" indent="-342900">
              <a:spcBef>
                <a:spcPts val="0"/>
              </a:spcBef>
              <a:spcAft>
                <a:spcPts val="600"/>
              </a:spcAft>
              <a:buFont typeface="Arial" pitchFamily="34" charset="0"/>
              <a:buChar char="•"/>
              <a:defRPr/>
            </a:pPr>
            <a:r>
              <a:rPr lang="en-US" dirty="0"/>
              <a:t>Wendy </a:t>
            </a:r>
            <a:r>
              <a:rPr lang="en-US" dirty="0" err="1"/>
              <a:t>Hartogensis</a:t>
            </a:r>
            <a:endParaRPr lang="en-US" dirty="0"/>
          </a:p>
          <a:p>
            <a:pPr marL="742950" lvl="2" indent="-342900">
              <a:spcBef>
                <a:spcPts val="0"/>
              </a:spcBef>
              <a:spcAft>
                <a:spcPts val="600"/>
              </a:spcAft>
              <a:buFont typeface="Arial" pitchFamily="34" charset="0"/>
              <a:buChar char="•"/>
              <a:defRPr/>
            </a:pPr>
            <a:r>
              <a:rPr lang="en-US" dirty="0" smtClean="0"/>
              <a:t>Lisa </a:t>
            </a:r>
            <a:r>
              <a:rPr lang="en-US" dirty="0"/>
              <a:t>Harms</a:t>
            </a:r>
          </a:p>
          <a:p>
            <a:pPr marL="742950" lvl="2" indent="-342900">
              <a:spcBef>
                <a:spcPts val="0"/>
              </a:spcBef>
              <a:spcAft>
                <a:spcPts val="600"/>
              </a:spcAft>
              <a:buFont typeface="Arial" pitchFamily="34" charset="0"/>
              <a:buChar char="•"/>
              <a:defRPr/>
            </a:pPr>
            <a:r>
              <a:rPr lang="en-US" dirty="0"/>
              <a:t>Kara </a:t>
            </a:r>
            <a:r>
              <a:rPr lang="en-US" dirty="0" err="1"/>
              <a:t>Marson</a:t>
            </a:r>
            <a:endParaRPr lang="en-US" dirty="0"/>
          </a:p>
          <a:p>
            <a:pPr marL="742950" lvl="2" indent="-342900">
              <a:spcBef>
                <a:spcPts val="0"/>
              </a:spcBef>
              <a:spcAft>
                <a:spcPts val="600"/>
              </a:spcAft>
              <a:buFont typeface="Arial" pitchFamily="34" charset="0"/>
              <a:buChar char="•"/>
              <a:defRPr/>
            </a:pPr>
            <a:r>
              <a:rPr lang="en-US" dirty="0" smtClean="0"/>
              <a:t>Erin </a:t>
            </a:r>
            <a:r>
              <a:rPr lang="en-US" dirty="0" err="1" smtClean="0"/>
              <a:t>Demicco</a:t>
            </a:r>
            <a:endParaRPr lang="en-US" dirty="0" smtClean="0"/>
          </a:p>
          <a:p>
            <a:pPr marL="742950" lvl="2" indent="-342900">
              <a:spcBef>
                <a:spcPts val="0"/>
              </a:spcBef>
              <a:spcAft>
                <a:spcPts val="600"/>
              </a:spcAft>
              <a:buFont typeface="Arial" pitchFamily="34" charset="0"/>
              <a:buChar char="•"/>
              <a:defRPr/>
            </a:pPr>
            <a:r>
              <a:rPr lang="en-US" dirty="0" smtClean="0"/>
              <a:t>Rick Hecht</a:t>
            </a:r>
          </a:p>
          <a:p>
            <a:pPr marL="342900" lvl="1" indent="-342900">
              <a:spcBef>
                <a:spcPts val="0"/>
              </a:spcBef>
              <a:spcAft>
                <a:spcPts val="600"/>
              </a:spcAft>
              <a:buFont typeface="Arial" pitchFamily="34" charset="0"/>
              <a:buChar char="•"/>
              <a:defRPr/>
            </a:pPr>
            <a:r>
              <a:rPr lang="en-US" dirty="0" smtClean="0"/>
              <a:t> SFDPH</a:t>
            </a:r>
          </a:p>
          <a:p>
            <a:pPr marL="742950" lvl="2" indent="-342900">
              <a:spcBef>
                <a:spcPts val="0"/>
              </a:spcBef>
              <a:spcAft>
                <a:spcPts val="600"/>
              </a:spcAft>
              <a:buFont typeface="Arial" pitchFamily="34" charset="0"/>
              <a:buChar char="•"/>
              <a:defRPr/>
            </a:pPr>
            <a:r>
              <a:rPr lang="en-US" dirty="0" smtClean="0"/>
              <a:t>Stephanie Cohen	</a:t>
            </a:r>
          </a:p>
          <a:p>
            <a:pPr marL="342900" lvl="1" indent="-342900">
              <a:spcBef>
                <a:spcPts val="0"/>
              </a:spcBef>
              <a:spcAft>
                <a:spcPts val="600"/>
              </a:spcAft>
              <a:buFont typeface="Arial" pitchFamily="34" charset="0"/>
              <a:buChar char="•"/>
              <a:defRPr/>
            </a:pPr>
            <a:r>
              <a:rPr lang="en-US" dirty="0" smtClean="0"/>
              <a:t>San Francisco AIDS Foundation</a:t>
            </a:r>
          </a:p>
          <a:p>
            <a:pPr marL="742950" lvl="2" indent="-342900">
              <a:spcBef>
                <a:spcPts val="0"/>
              </a:spcBef>
              <a:spcAft>
                <a:spcPts val="600"/>
              </a:spcAft>
              <a:buFont typeface="Arial" pitchFamily="34" charset="0"/>
              <a:buChar char="•"/>
              <a:defRPr/>
            </a:pPr>
            <a:r>
              <a:rPr lang="en-US" dirty="0" smtClean="0"/>
              <a:t>Steve Gibson</a:t>
            </a:r>
          </a:p>
          <a:p>
            <a:pPr marL="342900" lvl="1" indent="-342900">
              <a:spcBef>
                <a:spcPts val="0"/>
              </a:spcBef>
              <a:spcAft>
                <a:spcPts val="600"/>
              </a:spcAft>
              <a:buFont typeface="Arial" pitchFamily="34" charset="0"/>
              <a:buChar char="•"/>
              <a:defRPr/>
            </a:pPr>
            <a:r>
              <a:rPr lang="en-US" dirty="0" smtClean="0"/>
              <a:t>NIMH</a:t>
            </a:r>
          </a:p>
          <a:p>
            <a:pPr marL="742950" lvl="2" indent="-342900">
              <a:spcBef>
                <a:spcPts val="0"/>
              </a:spcBef>
              <a:spcAft>
                <a:spcPts val="600"/>
              </a:spcAft>
              <a:buFont typeface="Arial" pitchFamily="34" charset="0"/>
              <a:buChar char="•"/>
              <a:defRPr/>
            </a:pPr>
            <a:r>
              <a:rPr lang="en-US" dirty="0" smtClean="0"/>
              <a:t>R3496606</a:t>
            </a:r>
          </a:p>
          <a:p>
            <a:pPr lvl="1">
              <a:spcBef>
                <a:spcPct val="0"/>
              </a:spcBef>
              <a:spcAft>
                <a:spcPts val="600"/>
              </a:spcAft>
            </a:pPr>
            <a:endParaRPr lang="es-ES" dirty="0">
              <a:latin typeface="Arial" charset="0"/>
              <a:ea typeface="ＭＳ Ｐゴシック" charset="0"/>
              <a:cs typeface="ＭＳ Ｐゴシック" charset="0"/>
            </a:endParaRPr>
          </a:p>
        </p:txBody>
      </p:sp>
      <p:cxnSp>
        <p:nvCxnSpPr>
          <p:cNvPr id="13" name="12 Conector recto"/>
          <p:cNvCxnSpPr>
            <a:cxnSpLocks noChangeShapeType="1"/>
          </p:cNvCxnSpPr>
          <p:nvPr/>
        </p:nvCxnSpPr>
        <p:spPr bwMode="auto">
          <a:xfrm>
            <a:off x="3442189" y="1341438"/>
            <a:ext cx="5701811" cy="0"/>
          </a:xfrm>
          <a:prstGeom prst="line">
            <a:avLst/>
          </a:prstGeom>
          <a:noFill/>
          <a:ln w="38100">
            <a:noFill/>
            <a:round/>
            <a:headEnd/>
            <a:tailEnd/>
          </a:ln>
          <a:effectLst/>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cxnSp>
      <p:sp>
        <p:nvSpPr>
          <p:cNvPr id="7" name="2 Marcador de contenido"/>
          <p:cNvSpPr txBox="1">
            <a:spLocks/>
          </p:cNvSpPr>
          <p:nvPr/>
        </p:nvSpPr>
        <p:spPr bwMode="auto">
          <a:xfrm>
            <a:off x="4637941" y="6165852"/>
            <a:ext cx="4048859" cy="692149"/>
          </a:xfrm>
          <a:prstGeom prst="rect">
            <a:avLst/>
          </a:prstGeom>
          <a:ln>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prstTxWarp prst="textNoShape">
              <a:avLst/>
            </a:prstTxWarp>
            <a:normAutofit/>
          </a:bodyPr>
          <a:lstStyle>
            <a:lvl1pPr marL="342900" indent="-342900" algn="l" defTabSz="457200" rtl="0" eaLnBrk="1" latinLnBrk="0" hangingPunct="1">
              <a:spcBef>
                <a:spcPct val="20000"/>
              </a:spcBef>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pPr>
              <a:spcBef>
                <a:spcPts val="0"/>
              </a:spcBef>
              <a:spcAft>
                <a:spcPts val="600"/>
              </a:spcAft>
              <a:buFont typeface="Arial" pitchFamily="34" charset="0"/>
              <a:buChar char="•"/>
              <a:defRPr/>
            </a:pPr>
            <a:endParaRPr lang="en-US" sz="2000" dirty="0" smtClean="0"/>
          </a:p>
        </p:txBody>
      </p:sp>
    </p:spTree>
    <p:extLst>
      <p:ext uri="{BB962C8B-B14F-4D97-AF65-F5344CB8AC3E}">
        <p14:creationId xmlns:p14="http://schemas.microsoft.com/office/powerpoint/2010/main" val="337455710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 Francisco General Hospital</a:t>
            </a:r>
            <a:endParaRPr lang="en-US" dirty="0"/>
          </a:p>
        </p:txBody>
      </p:sp>
      <p:pic>
        <p:nvPicPr>
          <p:cNvPr id="4" name="Picture 3"/>
          <p:cNvPicPr>
            <a:picLocks noChangeAspect="1"/>
          </p:cNvPicPr>
          <p:nvPr/>
        </p:nvPicPr>
        <p:blipFill>
          <a:blip r:embed="rId2"/>
          <a:stretch>
            <a:fillRect/>
          </a:stretch>
        </p:blipFill>
        <p:spPr>
          <a:xfrm>
            <a:off x="1254645" y="1726352"/>
            <a:ext cx="7109025" cy="4744246"/>
          </a:xfrm>
          <a:prstGeom prst="rect">
            <a:avLst/>
          </a:prstGeom>
        </p:spPr>
      </p:pic>
    </p:spTree>
    <p:extLst>
      <p:ext uri="{BB962C8B-B14F-4D97-AF65-F5344CB8AC3E}">
        <p14:creationId xmlns:p14="http://schemas.microsoft.com/office/powerpoint/2010/main" val="325535814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RAPID</a:t>
            </a:r>
            <a:br>
              <a:rPr lang="en-US" dirty="0" smtClean="0"/>
            </a:br>
            <a:r>
              <a:rPr lang="en-US" dirty="0" smtClean="0"/>
              <a:t>Antiretroviral Regimens</a:t>
            </a:r>
            <a:endParaRPr lang="en-US" dirty="0"/>
          </a:p>
        </p:txBody>
      </p:sp>
      <p:sp>
        <p:nvSpPr>
          <p:cNvPr id="3" name="Content Placeholder 2"/>
          <p:cNvSpPr>
            <a:spLocks noGrp="1"/>
          </p:cNvSpPr>
          <p:nvPr>
            <p:ph idx="1"/>
          </p:nvPr>
        </p:nvSpPr>
        <p:spPr/>
        <p:txBody>
          <a:bodyPr/>
          <a:lstStyle/>
          <a:p>
            <a:r>
              <a:rPr lang="en-US" dirty="0" err="1" smtClean="0"/>
              <a:t>Truvada</a:t>
            </a:r>
            <a:r>
              <a:rPr lang="en-US" dirty="0" smtClean="0"/>
              <a:t> + </a:t>
            </a:r>
            <a:r>
              <a:rPr lang="en-US" dirty="0" err="1" smtClean="0"/>
              <a:t>Dolutegravir</a:t>
            </a:r>
            <a:r>
              <a:rPr lang="en-US" dirty="0" smtClean="0"/>
              <a:t>		26 	(67%)</a:t>
            </a:r>
          </a:p>
          <a:p>
            <a:r>
              <a:rPr lang="en-US" dirty="0" smtClean="0"/>
              <a:t>STRIBILD								7		(18%)</a:t>
            </a:r>
            <a:endParaRPr lang="en-US" dirty="0"/>
          </a:p>
          <a:p>
            <a:r>
              <a:rPr lang="en-US" dirty="0" err="1" smtClean="0"/>
              <a:t>Truvada</a:t>
            </a:r>
            <a:r>
              <a:rPr lang="en-US" dirty="0" smtClean="0"/>
              <a:t> + </a:t>
            </a:r>
            <a:r>
              <a:rPr lang="en-US" dirty="0" err="1" smtClean="0"/>
              <a:t>Darunavir</a:t>
            </a:r>
            <a:r>
              <a:rPr lang="en-US" dirty="0" smtClean="0"/>
              <a:t>/r			4		(10%)</a:t>
            </a:r>
          </a:p>
          <a:p>
            <a:r>
              <a:rPr lang="en-US" dirty="0" err="1" smtClean="0"/>
              <a:t>Truvada+Raltegravir</a:t>
            </a:r>
            <a:r>
              <a:rPr lang="en-US" dirty="0" smtClean="0"/>
              <a:t>			1		( 2%)</a:t>
            </a:r>
          </a:p>
          <a:p>
            <a:r>
              <a:rPr lang="en-US" dirty="0" err="1" smtClean="0"/>
              <a:t>Triumeq</a:t>
            </a:r>
            <a:r>
              <a:rPr lang="en-US" dirty="0" smtClean="0"/>
              <a:t>								1		( 2%)</a:t>
            </a:r>
          </a:p>
          <a:p>
            <a:pPr marL="0" indent="0">
              <a:buNone/>
            </a:pPr>
            <a:endParaRPr lang="en-US" dirty="0"/>
          </a:p>
          <a:p>
            <a:endParaRPr lang="en-US" dirty="0"/>
          </a:p>
        </p:txBody>
      </p:sp>
    </p:spTree>
    <p:extLst>
      <p:ext uri="{BB962C8B-B14F-4D97-AF65-F5344CB8AC3E}">
        <p14:creationId xmlns:p14="http://schemas.microsoft.com/office/powerpoint/2010/main" val="385493925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Rapid Initiation of ART</a:t>
            </a:r>
            <a:endParaRPr lang="en-US" dirty="0"/>
          </a:p>
        </p:txBody>
      </p:sp>
      <p:sp>
        <p:nvSpPr>
          <p:cNvPr id="3" name="Content Placeholder 2"/>
          <p:cNvSpPr>
            <a:spLocks noGrp="1"/>
          </p:cNvSpPr>
          <p:nvPr>
            <p:ph idx="1"/>
          </p:nvPr>
        </p:nvSpPr>
        <p:spPr>
          <a:xfrm>
            <a:off x="457200" y="1417639"/>
            <a:ext cx="8229600" cy="2626042"/>
          </a:xfrm>
        </p:spPr>
        <p:txBody>
          <a:bodyPr>
            <a:noAutofit/>
          </a:bodyPr>
          <a:lstStyle/>
          <a:p>
            <a:r>
              <a:rPr lang="en-US" sz="2800" dirty="0" smtClean="0"/>
              <a:t>Delivering ART as early as possible after diagnosis:  </a:t>
            </a:r>
          </a:p>
          <a:p>
            <a:pPr lvl="1"/>
            <a:r>
              <a:rPr lang="en-US" sz="2400" dirty="0" smtClean="0"/>
              <a:t>improves morbidity and mortality in all stages of infection</a:t>
            </a:r>
          </a:p>
          <a:p>
            <a:pPr lvl="1"/>
            <a:r>
              <a:rPr lang="en-US" sz="2400" dirty="0" smtClean="0"/>
              <a:t>reduces transmission </a:t>
            </a:r>
          </a:p>
          <a:p>
            <a:pPr lvl="1"/>
            <a:r>
              <a:rPr lang="en-US" sz="2400" dirty="0" smtClean="0"/>
              <a:t>in acute HIV infection: limits reservoirs and hyper-infectivity</a:t>
            </a:r>
          </a:p>
        </p:txBody>
      </p:sp>
      <p:sp>
        <p:nvSpPr>
          <p:cNvPr id="4" name="Content Placeholder 2"/>
          <p:cNvSpPr txBox="1">
            <a:spLocks/>
          </p:cNvSpPr>
          <p:nvPr/>
        </p:nvSpPr>
        <p:spPr>
          <a:xfrm>
            <a:off x="457200" y="4549299"/>
            <a:ext cx="8229600" cy="675321"/>
          </a:xfrm>
          <a:prstGeom prst="rect">
            <a:avLst/>
          </a:prstGeom>
          <a:ln w="38100" cmpd="sng">
            <a:solidFill>
              <a:srgbClr val="FF0000"/>
            </a:solidFill>
          </a:ln>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2800" b="1" dirty="0" smtClean="0">
                <a:solidFill>
                  <a:srgbClr val="FF0000"/>
                </a:solidFill>
              </a:rPr>
              <a:t>Can ART be begun at the moment of diagnosis?</a:t>
            </a:r>
            <a:endParaRPr lang="en-US" sz="2400" b="1" dirty="0" smtClean="0">
              <a:solidFill>
                <a:srgbClr val="FF0000"/>
              </a:solidFill>
            </a:endParaRPr>
          </a:p>
        </p:txBody>
      </p:sp>
    </p:spTree>
    <p:extLst>
      <p:ext uri="{BB962C8B-B14F-4D97-AF65-F5344CB8AC3E}">
        <p14:creationId xmlns:p14="http://schemas.microsoft.com/office/powerpoint/2010/main" val="1942929625"/>
      </p:ext>
    </p:extLst>
  </p:cSld>
  <p:clrMapOvr>
    <a:masterClrMapping/>
  </p:clrMapOvr>
  <mc:AlternateContent xmlns:mc="http://schemas.openxmlformats.org/markup-compatibility/2006">
    <mc:Choice xmlns:p14="http://schemas.microsoft.com/office/powerpoint/2010/main" Requires="p14">
      <p:transition spd="slow" p14:dur="2000" advTm="32228"/>
    </mc:Choice>
    <mc:Fallback>
      <p:transition xmlns:p14="http://schemas.microsoft.com/office/powerpoint/2010/main" spd="slow" advTm="32228"/>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452880" y="1656118"/>
            <a:ext cx="2753703" cy="369332"/>
          </a:xfrm>
          <a:prstGeom prst="rect">
            <a:avLst/>
          </a:prstGeom>
          <a:noFill/>
          <a:ln>
            <a:noFill/>
          </a:ln>
        </p:spPr>
        <p:txBody>
          <a:bodyPr wrap="square" rtlCol="0">
            <a:spAutoFit/>
          </a:bodyPr>
          <a:lstStyle/>
          <a:p>
            <a:r>
              <a:rPr lang="en-US" b="1" dirty="0" smtClean="0"/>
              <a:t>Referral</a:t>
            </a:r>
          </a:p>
        </p:txBody>
      </p:sp>
      <p:sp>
        <p:nvSpPr>
          <p:cNvPr id="6" name="TextBox 5"/>
          <p:cNvSpPr txBox="1"/>
          <p:nvPr/>
        </p:nvSpPr>
        <p:spPr>
          <a:xfrm>
            <a:off x="2834640" y="1656118"/>
            <a:ext cx="2164893" cy="646331"/>
          </a:xfrm>
          <a:prstGeom prst="rect">
            <a:avLst/>
          </a:prstGeom>
          <a:noFill/>
          <a:ln>
            <a:noFill/>
          </a:ln>
        </p:spPr>
        <p:txBody>
          <a:bodyPr wrap="square" rtlCol="0">
            <a:spAutoFit/>
          </a:bodyPr>
          <a:lstStyle/>
          <a:p>
            <a:r>
              <a:rPr lang="en-US" b="1" dirty="0" smtClean="0"/>
              <a:t>1</a:t>
            </a:r>
            <a:r>
              <a:rPr lang="en-US" b="1" baseline="30000" dirty="0" smtClean="0"/>
              <a:t>st</a:t>
            </a:r>
            <a:r>
              <a:rPr lang="en-US" b="1" dirty="0" smtClean="0"/>
              <a:t> Clinic </a:t>
            </a:r>
          </a:p>
          <a:p>
            <a:r>
              <a:rPr lang="en-US" b="1" dirty="0" smtClean="0"/>
              <a:t>Visit</a:t>
            </a:r>
          </a:p>
        </p:txBody>
      </p:sp>
      <p:sp>
        <p:nvSpPr>
          <p:cNvPr id="7" name="TextBox 6"/>
          <p:cNvSpPr txBox="1"/>
          <p:nvPr/>
        </p:nvSpPr>
        <p:spPr>
          <a:xfrm>
            <a:off x="3962400" y="1651318"/>
            <a:ext cx="2300473" cy="646331"/>
          </a:xfrm>
          <a:prstGeom prst="rect">
            <a:avLst/>
          </a:prstGeom>
          <a:noFill/>
          <a:ln>
            <a:noFill/>
          </a:ln>
        </p:spPr>
        <p:txBody>
          <a:bodyPr wrap="square" rtlCol="0">
            <a:spAutoFit/>
          </a:bodyPr>
          <a:lstStyle/>
          <a:p>
            <a:r>
              <a:rPr lang="en-US" b="1" dirty="0" smtClean="0"/>
              <a:t>1</a:t>
            </a:r>
            <a:r>
              <a:rPr lang="en-US" b="1" baseline="30000" dirty="0" smtClean="0"/>
              <a:t>st</a:t>
            </a:r>
            <a:r>
              <a:rPr lang="en-US" b="1" dirty="0" smtClean="0"/>
              <a:t> PCP</a:t>
            </a:r>
          </a:p>
          <a:p>
            <a:r>
              <a:rPr lang="en-US" b="1" dirty="0" smtClean="0"/>
              <a:t> Visit</a:t>
            </a:r>
          </a:p>
        </p:txBody>
      </p:sp>
      <p:sp>
        <p:nvSpPr>
          <p:cNvPr id="8" name="TextBox 7"/>
          <p:cNvSpPr txBox="1"/>
          <p:nvPr/>
        </p:nvSpPr>
        <p:spPr>
          <a:xfrm>
            <a:off x="5307021" y="1656118"/>
            <a:ext cx="1681886" cy="646331"/>
          </a:xfrm>
          <a:prstGeom prst="rect">
            <a:avLst/>
          </a:prstGeom>
          <a:noFill/>
          <a:ln>
            <a:noFill/>
          </a:ln>
        </p:spPr>
        <p:txBody>
          <a:bodyPr wrap="square" rtlCol="0">
            <a:spAutoFit/>
          </a:bodyPr>
          <a:lstStyle/>
          <a:p>
            <a:r>
              <a:rPr lang="en-US" b="1" dirty="0" smtClean="0"/>
              <a:t>ART </a:t>
            </a:r>
          </a:p>
          <a:p>
            <a:r>
              <a:rPr lang="en-US" b="1" dirty="0" smtClean="0"/>
              <a:t>Prescribed</a:t>
            </a:r>
          </a:p>
        </p:txBody>
      </p:sp>
      <p:sp>
        <p:nvSpPr>
          <p:cNvPr id="9" name="TextBox 8"/>
          <p:cNvSpPr txBox="1"/>
          <p:nvPr/>
        </p:nvSpPr>
        <p:spPr>
          <a:xfrm>
            <a:off x="6705600" y="1651318"/>
            <a:ext cx="1635760" cy="646331"/>
          </a:xfrm>
          <a:prstGeom prst="rect">
            <a:avLst/>
          </a:prstGeom>
          <a:noFill/>
          <a:ln>
            <a:noFill/>
          </a:ln>
        </p:spPr>
        <p:txBody>
          <a:bodyPr wrap="square" rtlCol="0">
            <a:spAutoFit/>
          </a:bodyPr>
          <a:lstStyle/>
          <a:p>
            <a:r>
              <a:rPr lang="en-US" b="1" dirty="0" smtClean="0"/>
              <a:t>Viral load </a:t>
            </a:r>
          </a:p>
          <a:p>
            <a:r>
              <a:rPr lang="en-US" b="1" dirty="0" smtClean="0"/>
              <a:t>suppressed</a:t>
            </a:r>
          </a:p>
        </p:txBody>
      </p:sp>
      <p:cxnSp>
        <p:nvCxnSpPr>
          <p:cNvPr id="10" name="Straight Connector 9"/>
          <p:cNvCxnSpPr/>
          <p:nvPr/>
        </p:nvCxnSpPr>
        <p:spPr>
          <a:xfrm>
            <a:off x="1960880" y="2302449"/>
            <a:ext cx="0" cy="54235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2194560" y="2302449"/>
            <a:ext cx="782320" cy="542351"/>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2651760" y="2302449"/>
            <a:ext cx="1544664" cy="542351"/>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H="1">
            <a:off x="4551680" y="2302449"/>
            <a:ext cx="1026161" cy="542351"/>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a:stCxn id="9" idx="2"/>
          </p:cNvCxnSpPr>
          <p:nvPr/>
        </p:nvCxnSpPr>
        <p:spPr>
          <a:xfrm flipH="1">
            <a:off x="6339840" y="2297649"/>
            <a:ext cx="1183640" cy="547151"/>
          </a:xfrm>
          <a:prstGeom prst="line">
            <a:avLst/>
          </a:prstGeom>
        </p:spPr>
        <p:style>
          <a:lnRef idx="2">
            <a:schemeClr val="accent1"/>
          </a:lnRef>
          <a:fillRef idx="0">
            <a:schemeClr val="accent1"/>
          </a:fillRef>
          <a:effectRef idx="1">
            <a:schemeClr val="accent1"/>
          </a:effectRef>
          <a:fontRef idx="minor">
            <a:schemeClr val="tx1"/>
          </a:fontRef>
        </p:style>
      </p:cxnSp>
      <p:sp>
        <p:nvSpPr>
          <p:cNvPr id="45" name="Title 1"/>
          <p:cNvSpPr>
            <a:spLocks noGrp="1"/>
          </p:cNvSpPr>
          <p:nvPr>
            <p:ph type="title"/>
          </p:nvPr>
        </p:nvSpPr>
        <p:spPr>
          <a:xfrm>
            <a:off x="457200" y="274638"/>
            <a:ext cx="8229600" cy="1143000"/>
          </a:xfrm>
        </p:spPr>
        <p:txBody>
          <a:bodyPr>
            <a:normAutofit/>
          </a:bodyPr>
          <a:lstStyle/>
          <a:p>
            <a:r>
              <a:rPr lang="en-US" dirty="0" smtClean="0"/>
              <a:t>Engagement Timeline, SFGH</a:t>
            </a:r>
            <a:endParaRPr lang="en-US" dirty="0"/>
          </a:p>
        </p:txBody>
      </p:sp>
      <p:graphicFrame>
        <p:nvGraphicFramePr>
          <p:cNvPr id="20" name="Chart 19"/>
          <p:cNvGraphicFramePr>
            <a:graphicFrameLocks noGrp="1"/>
          </p:cNvGraphicFramePr>
          <p:nvPr>
            <p:extLst>
              <p:ext uri="{D42A27DB-BD31-4B8C-83A1-F6EECF244321}">
                <p14:modId xmlns:p14="http://schemas.microsoft.com/office/powerpoint/2010/main" val="3125534398"/>
              </p:ext>
            </p:extLst>
          </p:nvPr>
        </p:nvGraphicFramePr>
        <p:xfrm>
          <a:off x="1828801" y="2550160"/>
          <a:ext cx="7782560" cy="4033520"/>
        </p:xfrm>
        <a:graphic>
          <a:graphicData uri="http://schemas.openxmlformats.org/drawingml/2006/chart">
            <c:chart xmlns:c="http://schemas.openxmlformats.org/drawingml/2006/chart" xmlns:r="http://schemas.openxmlformats.org/officeDocument/2006/relationships" r:id="rId2"/>
          </a:graphicData>
        </a:graphic>
      </p:graphicFrame>
      <p:sp>
        <p:nvSpPr>
          <p:cNvPr id="21" name="TextBox 20"/>
          <p:cNvSpPr txBox="1"/>
          <p:nvPr/>
        </p:nvSpPr>
        <p:spPr>
          <a:xfrm>
            <a:off x="451949" y="2966758"/>
            <a:ext cx="2753703" cy="2862323"/>
          </a:xfrm>
          <a:prstGeom prst="rect">
            <a:avLst/>
          </a:prstGeom>
          <a:noFill/>
          <a:ln>
            <a:noFill/>
          </a:ln>
        </p:spPr>
        <p:txBody>
          <a:bodyPr wrap="square" rtlCol="0">
            <a:spAutoFit/>
          </a:bodyPr>
          <a:lstStyle/>
          <a:p>
            <a:r>
              <a:rPr lang="en-US" b="1" dirty="0" smtClean="0"/>
              <a:t>CD4-guided</a:t>
            </a:r>
          </a:p>
          <a:p>
            <a:r>
              <a:rPr lang="en-US" b="1" dirty="0" smtClean="0"/>
              <a:t>(2006-9)</a:t>
            </a:r>
            <a:endParaRPr lang="en-US" b="1" dirty="0"/>
          </a:p>
          <a:p>
            <a:endParaRPr lang="en-US" b="1" dirty="0" smtClean="0"/>
          </a:p>
          <a:p>
            <a:r>
              <a:rPr lang="en-US" b="1" dirty="0" smtClean="0"/>
              <a:t>Universal</a:t>
            </a:r>
          </a:p>
          <a:p>
            <a:r>
              <a:rPr lang="en-US" b="1" dirty="0" smtClean="0"/>
              <a:t>(2010-3)</a:t>
            </a:r>
          </a:p>
          <a:p>
            <a:endParaRPr lang="en-US" b="1" dirty="0"/>
          </a:p>
          <a:p>
            <a:r>
              <a:rPr lang="en-US" b="1" dirty="0" smtClean="0"/>
              <a:t>Non-RAPID</a:t>
            </a:r>
          </a:p>
          <a:p>
            <a:endParaRPr lang="en-US" b="1" dirty="0"/>
          </a:p>
          <a:p>
            <a:endParaRPr lang="en-US" b="1" dirty="0" smtClean="0"/>
          </a:p>
          <a:p>
            <a:r>
              <a:rPr lang="en-US" b="1" dirty="0" smtClean="0"/>
              <a:t>RAPID</a:t>
            </a:r>
          </a:p>
        </p:txBody>
      </p:sp>
    </p:spTree>
    <p:extLst>
      <p:ext uri="{BB962C8B-B14F-4D97-AF65-F5344CB8AC3E}">
        <p14:creationId xmlns:p14="http://schemas.microsoft.com/office/powerpoint/2010/main" val="97310068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Milestones of care: </a:t>
            </a:r>
            <a:br>
              <a:rPr lang="en-US" dirty="0" smtClean="0"/>
            </a:br>
            <a:r>
              <a:rPr lang="en-US" dirty="0" smtClean="0"/>
              <a:t>San Francisco General Hospital </a:t>
            </a:r>
            <a:endParaRPr lang="en-US" dirty="0"/>
          </a:p>
        </p:txBody>
      </p:sp>
      <p:sp>
        <p:nvSpPr>
          <p:cNvPr id="21" name="Rectangle 20"/>
          <p:cNvSpPr/>
          <p:nvPr/>
        </p:nvSpPr>
        <p:spPr>
          <a:xfrm>
            <a:off x="538481" y="4014729"/>
            <a:ext cx="1600606" cy="254382"/>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2139088" y="4014729"/>
            <a:ext cx="1612288" cy="254382"/>
          </a:xfrm>
          <a:prstGeom prst="rect">
            <a:avLst/>
          </a:prstGeom>
          <a:solidFill>
            <a:srgbClr val="FF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3751375" y="4004569"/>
            <a:ext cx="1558811" cy="254382"/>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5310186" y="3997813"/>
            <a:ext cx="1584960" cy="254381"/>
          </a:xfrm>
          <a:prstGeom prst="rect">
            <a:avLst/>
          </a:prstGeom>
          <a:solidFill>
            <a:srgbClr val="00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6895146" y="3996114"/>
            <a:ext cx="1587299" cy="264541"/>
          </a:xfrm>
          <a:prstGeom prst="rect">
            <a:avLst/>
          </a:prstGeom>
          <a:gradFill flip="none" rotWithShape="1">
            <a:gsLst>
              <a:gs pos="0">
                <a:srgbClr val="0000FF"/>
              </a:gs>
              <a:gs pos="100000">
                <a:srgbClr val="660066"/>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Connector 9"/>
          <p:cNvCxnSpPr/>
          <p:nvPr/>
        </p:nvCxnSpPr>
        <p:spPr>
          <a:xfrm>
            <a:off x="538481" y="3803818"/>
            <a:ext cx="0" cy="192296"/>
          </a:xfrm>
          <a:prstGeom prst="line">
            <a:avLst/>
          </a:prstGeom>
          <a:ln w="12700" cmpd="sng">
            <a:solidFill>
              <a:schemeClr val="tx1"/>
            </a:solidFill>
            <a:headEnd type="none"/>
            <a:tailEnd type="arrow"/>
          </a:ln>
        </p:spPr>
        <p:style>
          <a:lnRef idx="2">
            <a:schemeClr val="accent1"/>
          </a:lnRef>
          <a:fillRef idx="0">
            <a:schemeClr val="accent1"/>
          </a:fillRef>
          <a:effectRef idx="1">
            <a:schemeClr val="accent1"/>
          </a:effectRef>
          <a:fontRef idx="minor">
            <a:schemeClr val="tx1"/>
          </a:fontRef>
        </p:style>
      </p:cxnSp>
      <p:sp>
        <p:nvSpPr>
          <p:cNvPr id="48" name="TextBox 47"/>
          <p:cNvSpPr txBox="1"/>
          <p:nvPr/>
        </p:nvSpPr>
        <p:spPr>
          <a:xfrm>
            <a:off x="2997200" y="5718305"/>
            <a:ext cx="3779520" cy="523220"/>
          </a:xfrm>
          <a:prstGeom prst="rect">
            <a:avLst/>
          </a:prstGeom>
          <a:noFill/>
          <a:ln>
            <a:noFill/>
          </a:ln>
        </p:spPr>
        <p:txBody>
          <a:bodyPr wrap="square" rtlCol="0">
            <a:spAutoFit/>
          </a:bodyPr>
          <a:lstStyle/>
          <a:p>
            <a:r>
              <a:rPr lang="en-US" sz="2800" b="1" dirty="0" smtClean="0"/>
              <a:t>Time from diagnosis   </a:t>
            </a:r>
            <a:r>
              <a:rPr lang="en-US" sz="2800" b="1" dirty="0" smtClean="0">
                <a:sym typeface="Wingdings"/>
              </a:rPr>
              <a:t></a:t>
            </a:r>
            <a:endParaRPr lang="en-US" sz="2800" b="1" dirty="0" smtClean="0"/>
          </a:p>
        </p:txBody>
      </p:sp>
      <p:sp>
        <p:nvSpPr>
          <p:cNvPr id="37" name="TextBox 36"/>
          <p:cNvSpPr txBox="1"/>
          <p:nvPr/>
        </p:nvSpPr>
        <p:spPr>
          <a:xfrm>
            <a:off x="538480" y="1983404"/>
            <a:ext cx="1600606" cy="2031325"/>
          </a:xfrm>
          <a:prstGeom prst="rect">
            <a:avLst/>
          </a:prstGeom>
          <a:noFill/>
          <a:ln w="12700" cmpd="sng">
            <a:solidFill>
              <a:schemeClr val="tx1"/>
            </a:solidFill>
          </a:ln>
        </p:spPr>
        <p:txBody>
          <a:bodyPr wrap="square" rtlCol="0">
            <a:spAutoFit/>
          </a:bodyPr>
          <a:lstStyle/>
          <a:p>
            <a:r>
              <a:rPr lang="en-US" b="1" dirty="0" smtClean="0"/>
              <a:t>HIV+ Diagnosis</a:t>
            </a:r>
          </a:p>
          <a:p>
            <a:pPr marL="285750" indent="-285750">
              <a:buFont typeface="Arial"/>
              <a:buChar char="•"/>
            </a:pPr>
            <a:r>
              <a:rPr lang="en-US" dirty="0" smtClean="0"/>
              <a:t>Disclosure</a:t>
            </a:r>
          </a:p>
          <a:p>
            <a:pPr marL="285750" indent="-285750">
              <a:buFont typeface="Arial"/>
              <a:buChar char="•"/>
            </a:pPr>
            <a:r>
              <a:rPr lang="en-US" dirty="0" smtClean="0"/>
              <a:t>Referral</a:t>
            </a:r>
          </a:p>
          <a:p>
            <a:pPr marL="285750" indent="-285750">
              <a:buFont typeface="Arial"/>
              <a:buChar char="•"/>
            </a:pPr>
            <a:r>
              <a:rPr lang="en-US" dirty="0" smtClean="0"/>
              <a:t>Scheduling</a:t>
            </a:r>
          </a:p>
          <a:p>
            <a:pPr marL="285750" indent="-285750">
              <a:buFont typeface="Arial"/>
              <a:buChar char="•"/>
            </a:pPr>
            <a:endParaRPr lang="en-US" dirty="0"/>
          </a:p>
          <a:p>
            <a:pPr marL="285750" indent="-285750">
              <a:buFont typeface="Arial"/>
              <a:buChar char="•"/>
            </a:pPr>
            <a:endParaRPr lang="en-US" dirty="0" smtClean="0"/>
          </a:p>
          <a:p>
            <a:pPr marL="285750" indent="-285750">
              <a:buFont typeface="Arial"/>
              <a:buChar char="•"/>
            </a:pPr>
            <a:endParaRPr lang="en-US" dirty="0" smtClean="0"/>
          </a:p>
        </p:txBody>
      </p:sp>
      <p:sp>
        <p:nvSpPr>
          <p:cNvPr id="39" name="TextBox 38"/>
          <p:cNvSpPr txBox="1"/>
          <p:nvPr/>
        </p:nvSpPr>
        <p:spPr>
          <a:xfrm>
            <a:off x="2139086" y="1983364"/>
            <a:ext cx="1612289" cy="2031325"/>
          </a:xfrm>
          <a:prstGeom prst="rect">
            <a:avLst/>
          </a:prstGeom>
          <a:solidFill>
            <a:schemeClr val="bg1"/>
          </a:solidFill>
          <a:ln>
            <a:solidFill>
              <a:schemeClr val="tx1"/>
            </a:solidFill>
          </a:ln>
        </p:spPr>
        <p:txBody>
          <a:bodyPr wrap="square" rtlCol="0">
            <a:spAutoFit/>
          </a:bodyPr>
          <a:lstStyle/>
          <a:p>
            <a:r>
              <a:rPr lang="en-US" b="1" dirty="0" smtClean="0"/>
              <a:t>1</a:t>
            </a:r>
            <a:r>
              <a:rPr lang="en-US" b="1" baseline="30000" dirty="0" smtClean="0"/>
              <a:t>st</a:t>
            </a:r>
            <a:r>
              <a:rPr lang="en-US" b="1" dirty="0" smtClean="0"/>
              <a:t> Clinic Visit</a:t>
            </a:r>
          </a:p>
          <a:p>
            <a:pPr marL="285750" indent="-285750">
              <a:buFont typeface="Arial"/>
              <a:buChar char="•"/>
            </a:pPr>
            <a:r>
              <a:rPr lang="en-US" dirty="0" smtClean="0"/>
              <a:t>Registered</a:t>
            </a:r>
          </a:p>
          <a:p>
            <a:pPr marL="285750" indent="-285750">
              <a:buFont typeface="Arial"/>
              <a:buChar char="•"/>
            </a:pPr>
            <a:r>
              <a:rPr lang="en-US" dirty="0" smtClean="0"/>
              <a:t>Insured</a:t>
            </a:r>
            <a:endParaRPr lang="en-US" dirty="0"/>
          </a:p>
          <a:p>
            <a:pPr marL="285750" indent="-285750">
              <a:buFont typeface="Arial"/>
              <a:buChar char="•"/>
            </a:pPr>
            <a:r>
              <a:rPr lang="en-US" dirty="0" smtClean="0"/>
              <a:t>Housing/SU/MH </a:t>
            </a:r>
          </a:p>
          <a:p>
            <a:pPr marL="285750" indent="-285750">
              <a:buFont typeface="Arial"/>
              <a:buChar char="•"/>
            </a:pPr>
            <a:r>
              <a:rPr lang="en-US" dirty="0" smtClean="0"/>
              <a:t>Counseling</a:t>
            </a:r>
          </a:p>
          <a:p>
            <a:pPr marL="285750" indent="-285750">
              <a:buFont typeface="Arial"/>
              <a:buChar char="•"/>
            </a:pPr>
            <a:r>
              <a:rPr lang="en-US" dirty="0" smtClean="0"/>
              <a:t>Labs</a:t>
            </a:r>
          </a:p>
        </p:txBody>
      </p:sp>
      <p:sp>
        <p:nvSpPr>
          <p:cNvPr id="40" name="TextBox 39"/>
          <p:cNvSpPr txBox="1"/>
          <p:nvPr/>
        </p:nvSpPr>
        <p:spPr>
          <a:xfrm>
            <a:off x="3751376" y="1983404"/>
            <a:ext cx="1558810" cy="2031325"/>
          </a:xfrm>
          <a:prstGeom prst="rect">
            <a:avLst/>
          </a:prstGeom>
          <a:noFill/>
          <a:ln>
            <a:solidFill>
              <a:schemeClr val="tx1"/>
            </a:solidFill>
          </a:ln>
        </p:spPr>
        <p:txBody>
          <a:bodyPr wrap="square" rtlCol="0">
            <a:spAutoFit/>
          </a:bodyPr>
          <a:lstStyle/>
          <a:p>
            <a:r>
              <a:rPr lang="en-US" b="1" dirty="0" smtClean="0"/>
              <a:t>1</a:t>
            </a:r>
            <a:r>
              <a:rPr lang="en-US" b="1" baseline="30000" dirty="0" smtClean="0"/>
              <a:t>st</a:t>
            </a:r>
            <a:r>
              <a:rPr lang="en-US" b="1" dirty="0" smtClean="0"/>
              <a:t> PCP Visit</a:t>
            </a:r>
          </a:p>
          <a:p>
            <a:pPr marL="285750" indent="-285750">
              <a:buFont typeface="Arial"/>
              <a:buChar char="•"/>
            </a:pPr>
            <a:r>
              <a:rPr lang="en-US" dirty="0" smtClean="0"/>
              <a:t>Medical evaluation</a:t>
            </a:r>
          </a:p>
          <a:p>
            <a:pPr marL="285750" indent="-285750">
              <a:buFont typeface="Arial"/>
              <a:buChar char="•"/>
            </a:pPr>
            <a:r>
              <a:rPr lang="en-US" dirty="0" smtClean="0"/>
              <a:t>ART criteria met</a:t>
            </a:r>
          </a:p>
          <a:p>
            <a:pPr marL="285750" indent="-285750">
              <a:buFont typeface="Arial"/>
              <a:buChar char="•"/>
            </a:pPr>
            <a:endParaRPr lang="en-US" dirty="0"/>
          </a:p>
          <a:p>
            <a:pPr marL="285750" indent="-285750">
              <a:buFont typeface="Arial"/>
              <a:buChar char="•"/>
            </a:pPr>
            <a:endParaRPr lang="en-US" dirty="0" smtClean="0"/>
          </a:p>
        </p:txBody>
      </p:sp>
      <p:sp>
        <p:nvSpPr>
          <p:cNvPr id="58" name="TextBox 57"/>
          <p:cNvSpPr txBox="1"/>
          <p:nvPr/>
        </p:nvSpPr>
        <p:spPr>
          <a:xfrm>
            <a:off x="5310186" y="1983404"/>
            <a:ext cx="1584960" cy="2031325"/>
          </a:xfrm>
          <a:prstGeom prst="rect">
            <a:avLst/>
          </a:prstGeom>
          <a:noFill/>
          <a:ln>
            <a:solidFill>
              <a:schemeClr val="tx1"/>
            </a:solidFill>
          </a:ln>
        </p:spPr>
        <p:txBody>
          <a:bodyPr wrap="square" rtlCol="0">
            <a:spAutoFit/>
          </a:bodyPr>
          <a:lstStyle/>
          <a:p>
            <a:r>
              <a:rPr lang="en-US" b="1" dirty="0" smtClean="0"/>
              <a:t>ART Prescribed</a:t>
            </a:r>
          </a:p>
          <a:p>
            <a:pPr marL="285750" indent="-285750">
              <a:buFont typeface="Arial"/>
              <a:buChar char="•"/>
            </a:pPr>
            <a:r>
              <a:rPr lang="en-US" dirty="0" smtClean="0"/>
              <a:t>ART taken</a:t>
            </a:r>
          </a:p>
          <a:p>
            <a:pPr marL="285750" indent="-285750">
              <a:buFont typeface="Arial"/>
              <a:buChar char="•"/>
            </a:pPr>
            <a:endParaRPr lang="en-US" dirty="0"/>
          </a:p>
          <a:p>
            <a:pPr marL="285750" indent="-285750">
              <a:buFont typeface="Arial"/>
              <a:buChar char="•"/>
            </a:pPr>
            <a:endParaRPr lang="en-US" dirty="0" smtClean="0"/>
          </a:p>
          <a:p>
            <a:pPr marL="285750" indent="-285750">
              <a:buFont typeface="Arial"/>
              <a:buChar char="•"/>
            </a:pPr>
            <a:endParaRPr lang="en-US" dirty="0"/>
          </a:p>
          <a:p>
            <a:pPr marL="285750" indent="-285750">
              <a:buFont typeface="Arial"/>
              <a:buChar char="•"/>
            </a:pPr>
            <a:endParaRPr lang="en-US" dirty="0" smtClean="0"/>
          </a:p>
        </p:txBody>
      </p:sp>
      <p:sp>
        <p:nvSpPr>
          <p:cNvPr id="61" name="TextBox 60"/>
          <p:cNvSpPr txBox="1"/>
          <p:nvPr/>
        </p:nvSpPr>
        <p:spPr>
          <a:xfrm>
            <a:off x="6897485" y="1983364"/>
            <a:ext cx="1584960" cy="2031325"/>
          </a:xfrm>
          <a:prstGeom prst="rect">
            <a:avLst/>
          </a:prstGeom>
          <a:noFill/>
          <a:ln>
            <a:solidFill>
              <a:schemeClr val="tx1"/>
            </a:solidFill>
          </a:ln>
        </p:spPr>
        <p:txBody>
          <a:bodyPr wrap="square" rtlCol="0">
            <a:spAutoFit/>
          </a:bodyPr>
          <a:lstStyle/>
          <a:p>
            <a:r>
              <a:rPr lang="en-US" b="1" dirty="0" smtClean="0"/>
              <a:t>Viral load suppressed</a:t>
            </a:r>
          </a:p>
          <a:p>
            <a:pPr marL="285750" indent="-285750">
              <a:buFont typeface="Arial"/>
              <a:buChar char="•"/>
            </a:pPr>
            <a:r>
              <a:rPr lang="en-US" dirty="0" smtClean="0"/>
              <a:t>Adherence</a:t>
            </a:r>
          </a:p>
          <a:p>
            <a:pPr marL="285750" indent="-285750">
              <a:buFont typeface="Arial"/>
              <a:buChar char="•"/>
            </a:pPr>
            <a:r>
              <a:rPr lang="en-US" dirty="0" smtClean="0"/>
              <a:t>Retention</a:t>
            </a:r>
          </a:p>
          <a:p>
            <a:pPr marL="285750" indent="-285750">
              <a:buFont typeface="Arial"/>
              <a:buChar char="•"/>
            </a:pPr>
            <a:endParaRPr lang="en-US" dirty="0"/>
          </a:p>
          <a:p>
            <a:pPr marL="285750" indent="-285750">
              <a:buFont typeface="Arial"/>
              <a:buChar char="•"/>
            </a:pPr>
            <a:endParaRPr lang="en-US" dirty="0" smtClean="0"/>
          </a:p>
          <a:p>
            <a:pPr marL="285750" indent="-285750">
              <a:buFont typeface="Arial"/>
              <a:buChar char="•"/>
            </a:pPr>
            <a:endParaRPr lang="en-US" dirty="0" smtClean="0"/>
          </a:p>
        </p:txBody>
      </p:sp>
      <p:cxnSp>
        <p:nvCxnSpPr>
          <p:cNvPr id="27" name="Straight Connector 26"/>
          <p:cNvCxnSpPr/>
          <p:nvPr/>
        </p:nvCxnSpPr>
        <p:spPr>
          <a:xfrm>
            <a:off x="2139086" y="3803818"/>
            <a:ext cx="0" cy="192296"/>
          </a:xfrm>
          <a:prstGeom prst="line">
            <a:avLst/>
          </a:prstGeom>
          <a:ln w="12700" cmpd="sng">
            <a:solidFill>
              <a:schemeClr val="tx1"/>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6884985" y="3803818"/>
            <a:ext cx="0" cy="192296"/>
          </a:xfrm>
          <a:prstGeom prst="line">
            <a:avLst/>
          </a:prstGeom>
          <a:ln w="12700" cmpd="sng">
            <a:solidFill>
              <a:schemeClr val="tx1"/>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5310186" y="3803818"/>
            <a:ext cx="0" cy="192296"/>
          </a:xfrm>
          <a:prstGeom prst="line">
            <a:avLst/>
          </a:prstGeom>
          <a:ln w="12700" cmpd="sng">
            <a:solidFill>
              <a:schemeClr val="tx1"/>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3751376" y="3793658"/>
            <a:ext cx="0" cy="192296"/>
          </a:xfrm>
          <a:prstGeom prst="line">
            <a:avLst/>
          </a:prstGeom>
          <a:ln w="12700" cmpd="sng">
            <a:solidFill>
              <a:schemeClr val="tx1"/>
            </a:solidFill>
            <a:headEnd type="none"/>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28837948"/>
      </p:ext>
    </p:extLst>
  </p:cSld>
  <p:clrMapOvr>
    <a:masterClrMapping/>
  </p:clrMapOvr>
  <mc:AlternateContent xmlns:mc="http://schemas.openxmlformats.org/markup-compatibility/2006">
    <mc:Choice xmlns:p14="http://schemas.microsoft.com/office/powerpoint/2010/main" Requires="p14">
      <p:transition spd="slow" p14:dur="2000" advTm="22083"/>
    </mc:Choice>
    <mc:Fallback>
      <p:transition xmlns:p14="http://schemas.microsoft.com/office/powerpoint/2010/main" spd="slow" advTm="22083"/>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extLst>
              <p:ext uri="{D42A27DB-BD31-4B8C-83A1-F6EECF244321}">
                <p14:modId xmlns:p14="http://schemas.microsoft.com/office/powerpoint/2010/main" val="3037925340"/>
              </p:ext>
            </p:extLst>
          </p:nvPr>
        </p:nvGraphicFramePr>
        <p:xfrm>
          <a:off x="1747520" y="2519680"/>
          <a:ext cx="7396480" cy="359664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452880" y="1656118"/>
            <a:ext cx="2753703" cy="369332"/>
          </a:xfrm>
          <a:prstGeom prst="rect">
            <a:avLst/>
          </a:prstGeom>
          <a:noFill/>
          <a:ln>
            <a:noFill/>
          </a:ln>
        </p:spPr>
        <p:txBody>
          <a:bodyPr wrap="square" rtlCol="0">
            <a:spAutoFit/>
          </a:bodyPr>
          <a:lstStyle/>
          <a:p>
            <a:r>
              <a:rPr lang="en-US" b="1" dirty="0" smtClean="0"/>
              <a:t>Referral</a:t>
            </a:r>
          </a:p>
        </p:txBody>
      </p:sp>
      <p:sp>
        <p:nvSpPr>
          <p:cNvPr id="6" name="TextBox 5"/>
          <p:cNvSpPr txBox="1"/>
          <p:nvPr/>
        </p:nvSpPr>
        <p:spPr>
          <a:xfrm>
            <a:off x="2834640" y="1656118"/>
            <a:ext cx="2164893" cy="646331"/>
          </a:xfrm>
          <a:prstGeom prst="rect">
            <a:avLst/>
          </a:prstGeom>
          <a:noFill/>
          <a:ln>
            <a:noFill/>
          </a:ln>
        </p:spPr>
        <p:txBody>
          <a:bodyPr wrap="square" rtlCol="0">
            <a:spAutoFit/>
          </a:bodyPr>
          <a:lstStyle/>
          <a:p>
            <a:r>
              <a:rPr lang="en-US" b="1" dirty="0" smtClean="0"/>
              <a:t>1</a:t>
            </a:r>
            <a:r>
              <a:rPr lang="en-US" b="1" baseline="30000" dirty="0" smtClean="0"/>
              <a:t>st</a:t>
            </a:r>
            <a:r>
              <a:rPr lang="en-US" b="1" dirty="0" smtClean="0"/>
              <a:t> Clinic </a:t>
            </a:r>
          </a:p>
          <a:p>
            <a:r>
              <a:rPr lang="en-US" b="1" dirty="0" smtClean="0"/>
              <a:t>Visit</a:t>
            </a:r>
          </a:p>
        </p:txBody>
      </p:sp>
      <p:sp>
        <p:nvSpPr>
          <p:cNvPr id="7" name="TextBox 6"/>
          <p:cNvSpPr txBox="1"/>
          <p:nvPr/>
        </p:nvSpPr>
        <p:spPr>
          <a:xfrm>
            <a:off x="3962400" y="1651318"/>
            <a:ext cx="2300473" cy="646331"/>
          </a:xfrm>
          <a:prstGeom prst="rect">
            <a:avLst/>
          </a:prstGeom>
          <a:noFill/>
          <a:ln>
            <a:noFill/>
          </a:ln>
        </p:spPr>
        <p:txBody>
          <a:bodyPr wrap="square" rtlCol="0">
            <a:spAutoFit/>
          </a:bodyPr>
          <a:lstStyle/>
          <a:p>
            <a:r>
              <a:rPr lang="en-US" b="1" dirty="0" smtClean="0"/>
              <a:t>1</a:t>
            </a:r>
            <a:r>
              <a:rPr lang="en-US" b="1" baseline="30000" dirty="0" smtClean="0"/>
              <a:t>st</a:t>
            </a:r>
            <a:r>
              <a:rPr lang="en-US" b="1" dirty="0" smtClean="0"/>
              <a:t> PCP</a:t>
            </a:r>
          </a:p>
          <a:p>
            <a:r>
              <a:rPr lang="en-US" b="1" dirty="0" smtClean="0"/>
              <a:t> Visit</a:t>
            </a:r>
          </a:p>
        </p:txBody>
      </p:sp>
      <p:sp>
        <p:nvSpPr>
          <p:cNvPr id="8" name="TextBox 7"/>
          <p:cNvSpPr txBox="1"/>
          <p:nvPr/>
        </p:nvSpPr>
        <p:spPr>
          <a:xfrm>
            <a:off x="5307021" y="1656118"/>
            <a:ext cx="1681886" cy="646331"/>
          </a:xfrm>
          <a:prstGeom prst="rect">
            <a:avLst/>
          </a:prstGeom>
          <a:noFill/>
          <a:ln>
            <a:noFill/>
          </a:ln>
        </p:spPr>
        <p:txBody>
          <a:bodyPr wrap="square" rtlCol="0">
            <a:spAutoFit/>
          </a:bodyPr>
          <a:lstStyle/>
          <a:p>
            <a:r>
              <a:rPr lang="en-US" b="1" dirty="0" smtClean="0">
                <a:solidFill>
                  <a:srgbClr val="FF0000"/>
                </a:solidFill>
              </a:rPr>
              <a:t>ART </a:t>
            </a:r>
          </a:p>
          <a:p>
            <a:r>
              <a:rPr lang="en-US" b="1" dirty="0" smtClean="0">
                <a:solidFill>
                  <a:srgbClr val="FF0000"/>
                </a:solidFill>
              </a:rPr>
              <a:t>Prescribed</a:t>
            </a:r>
          </a:p>
        </p:txBody>
      </p:sp>
      <p:sp>
        <p:nvSpPr>
          <p:cNvPr id="9" name="TextBox 8"/>
          <p:cNvSpPr txBox="1"/>
          <p:nvPr/>
        </p:nvSpPr>
        <p:spPr>
          <a:xfrm>
            <a:off x="6705600" y="1651318"/>
            <a:ext cx="1635760" cy="646331"/>
          </a:xfrm>
          <a:prstGeom prst="rect">
            <a:avLst/>
          </a:prstGeom>
          <a:noFill/>
          <a:ln>
            <a:noFill/>
          </a:ln>
        </p:spPr>
        <p:txBody>
          <a:bodyPr wrap="square" rtlCol="0">
            <a:spAutoFit/>
          </a:bodyPr>
          <a:lstStyle/>
          <a:p>
            <a:r>
              <a:rPr lang="en-US" b="1" dirty="0" smtClean="0">
                <a:solidFill>
                  <a:srgbClr val="FF0000"/>
                </a:solidFill>
              </a:rPr>
              <a:t>Viral load </a:t>
            </a:r>
          </a:p>
          <a:p>
            <a:r>
              <a:rPr lang="en-US" b="1" dirty="0" smtClean="0">
                <a:solidFill>
                  <a:srgbClr val="FF0000"/>
                </a:solidFill>
              </a:rPr>
              <a:t>suppressed</a:t>
            </a:r>
          </a:p>
        </p:txBody>
      </p:sp>
      <p:cxnSp>
        <p:nvCxnSpPr>
          <p:cNvPr id="10" name="Straight Connector 9"/>
          <p:cNvCxnSpPr/>
          <p:nvPr/>
        </p:nvCxnSpPr>
        <p:spPr>
          <a:xfrm>
            <a:off x="1960880" y="2302449"/>
            <a:ext cx="0" cy="542351"/>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2194560" y="2302449"/>
            <a:ext cx="782320" cy="542351"/>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2651760" y="2302449"/>
            <a:ext cx="1544664" cy="542351"/>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H="1">
            <a:off x="4551680" y="2302449"/>
            <a:ext cx="1026161" cy="542351"/>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a:stCxn id="9" idx="2"/>
          </p:cNvCxnSpPr>
          <p:nvPr/>
        </p:nvCxnSpPr>
        <p:spPr>
          <a:xfrm flipH="1">
            <a:off x="6339840" y="2297649"/>
            <a:ext cx="1183640" cy="547151"/>
          </a:xfrm>
          <a:prstGeom prst="line">
            <a:avLst/>
          </a:prstGeom>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207254" y="2773680"/>
            <a:ext cx="1930400" cy="646331"/>
          </a:xfrm>
          <a:prstGeom prst="rect">
            <a:avLst/>
          </a:prstGeom>
          <a:noFill/>
          <a:ln>
            <a:noFill/>
          </a:ln>
        </p:spPr>
        <p:txBody>
          <a:bodyPr wrap="square" rtlCol="0">
            <a:spAutoFit/>
          </a:bodyPr>
          <a:lstStyle/>
          <a:p>
            <a:r>
              <a:rPr lang="en-US" b="1" dirty="0" smtClean="0"/>
              <a:t>2006-2009</a:t>
            </a:r>
          </a:p>
          <a:p>
            <a:r>
              <a:rPr lang="en-US" b="1" dirty="0" smtClean="0"/>
              <a:t>CD4-guided ART</a:t>
            </a:r>
          </a:p>
        </p:txBody>
      </p:sp>
      <p:sp>
        <p:nvSpPr>
          <p:cNvPr id="38" name="TextBox 37"/>
          <p:cNvSpPr txBox="1"/>
          <p:nvPr/>
        </p:nvSpPr>
        <p:spPr>
          <a:xfrm>
            <a:off x="207254" y="3780304"/>
            <a:ext cx="2147814" cy="646331"/>
          </a:xfrm>
          <a:prstGeom prst="rect">
            <a:avLst/>
          </a:prstGeom>
          <a:noFill/>
          <a:ln>
            <a:noFill/>
          </a:ln>
        </p:spPr>
        <p:txBody>
          <a:bodyPr wrap="square" rtlCol="0">
            <a:spAutoFit/>
          </a:bodyPr>
          <a:lstStyle/>
          <a:p>
            <a:r>
              <a:rPr lang="en-US" b="1" dirty="0" smtClean="0">
                <a:solidFill>
                  <a:srgbClr val="800000"/>
                </a:solidFill>
              </a:rPr>
              <a:t>2010-2013</a:t>
            </a:r>
          </a:p>
          <a:p>
            <a:r>
              <a:rPr lang="en-US" b="1" dirty="0" smtClean="0">
                <a:solidFill>
                  <a:srgbClr val="800000"/>
                </a:solidFill>
              </a:rPr>
              <a:t>Universal ART  </a:t>
            </a:r>
          </a:p>
        </p:txBody>
      </p:sp>
      <p:sp>
        <p:nvSpPr>
          <p:cNvPr id="44" name="TextBox 43"/>
          <p:cNvSpPr txBox="1"/>
          <p:nvPr/>
        </p:nvSpPr>
        <p:spPr>
          <a:xfrm>
            <a:off x="4233114" y="6149201"/>
            <a:ext cx="2147814" cy="369332"/>
          </a:xfrm>
          <a:prstGeom prst="rect">
            <a:avLst/>
          </a:prstGeom>
          <a:noFill/>
          <a:ln>
            <a:noFill/>
          </a:ln>
        </p:spPr>
        <p:txBody>
          <a:bodyPr wrap="square" rtlCol="0">
            <a:spAutoFit/>
          </a:bodyPr>
          <a:lstStyle/>
          <a:p>
            <a:r>
              <a:rPr lang="en-US" b="1" dirty="0" smtClean="0">
                <a:solidFill>
                  <a:srgbClr val="FF0000"/>
                </a:solidFill>
              </a:rPr>
              <a:t>Days since Referral</a:t>
            </a:r>
          </a:p>
        </p:txBody>
      </p:sp>
      <p:sp>
        <p:nvSpPr>
          <p:cNvPr id="45" name="Title 1"/>
          <p:cNvSpPr>
            <a:spLocks noGrp="1"/>
          </p:cNvSpPr>
          <p:nvPr>
            <p:ph type="title"/>
          </p:nvPr>
        </p:nvSpPr>
        <p:spPr>
          <a:xfrm>
            <a:off x="457200" y="274638"/>
            <a:ext cx="8229600" cy="1143000"/>
          </a:xfrm>
        </p:spPr>
        <p:txBody>
          <a:bodyPr>
            <a:normAutofit fontScale="90000"/>
          </a:bodyPr>
          <a:lstStyle/>
          <a:p>
            <a:r>
              <a:rPr lang="en-US" dirty="0" smtClean="0"/>
              <a:t>Milestones of care:</a:t>
            </a:r>
            <a:br>
              <a:rPr lang="en-US" dirty="0" smtClean="0"/>
            </a:br>
            <a:r>
              <a:rPr lang="en-US" dirty="0" smtClean="0"/>
              <a:t>SFGH, 2006-2013</a:t>
            </a:r>
            <a:endParaRPr lang="en-US" dirty="0"/>
          </a:p>
        </p:txBody>
      </p:sp>
      <p:sp>
        <p:nvSpPr>
          <p:cNvPr id="23" name="Rectangle 22"/>
          <p:cNvSpPr/>
          <p:nvPr/>
        </p:nvSpPr>
        <p:spPr>
          <a:xfrm>
            <a:off x="207254" y="4572000"/>
            <a:ext cx="8743706" cy="79015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solidFill>
            </a:endParaRPr>
          </a:p>
        </p:txBody>
      </p:sp>
      <p:sp>
        <p:nvSpPr>
          <p:cNvPr id="22" name="TextBox 21"/>
          <p:cNvSpPr txBox="1"/>
          <p:nvPr/>
        </p:nvSpPr>
        <p:spPr>
          <a:xfrm>
            <a:off x="4206583" y="4353608"/>
            <a:ext cx="1056297" cy="369332"/>
          </a:xfrm>
          <a:prstGeom prst="rect">
            <a:avLst/>
          </a:prstGeom>
          <a:solidFill>
            <a:schemeClr val="bg1"/>
          </a:solidFill>
          <a:ln>
            <a:noFill/>
          </a:ln>
        </p:spPr>
        <p:txBody>
          <a:bodyPr wrap="square" rtlCol="0">
            <a:spAutoFit/>
          </a:bodyPr>
          <a:lstStyle/>
          <a:p>
            <a:r>
              <a:rPr lang="en-US" b="1" dirty="0" smtClean="0">
                <a:solidFill>
                  <a:srgbClr val="FF0000"/>
                </a:solidFill>
              </a:rPr>
              <a:t>132	</a:t>
            </a:r>
          </a:p>
        </p:txBody>
      </p:sp>
      <p:sp>
        <p:nvSpPr>
          <p:cNvPr id="24" name="TextBox 23"/>
          <p:cNvSpPr txBox="1"/>
          <p:nvPr/>
        </p:nvSpPr>
        <p:spPr>
          <a:xfrm>
            <a:off x="2479383" y="4343448"/>
            <a:ext cx="1056297" cy="369332"/>
          </a:xfrm>
          <a:prstGeom prst="rect">
            <a:avLst/>
          </a:prstGeom>
          <a:solidFill>
            <a:schemeClr val="bg1"/>
          </a:solidFill>
          <a:ln>
            <a:noFill/>
          </a:ln>
        </p:spPr>
        <p:txBody>
          <a:bodyPr wrap="square" rtlCol="0">
            <a:spAutoFit/>
          </a:bodyPr>
          <a:lstStyle/>
          <a:p>
            <a:r>
              <a:rPr lang="en-US" b="1" dirty="0" smtClean="0">
                <a:solidFill>
                  <a:srgbClr val="FF0000"/>
                </a:solidFill>
              </a:rPr>
              <a:t>37	</a:t>
            </a:r>
          </a:p>
        </p:txBody>
      </p:sp>
      <p:sp>
        <p:nvSpPr>
          <p:cNvPr id="25" name="TextBox 24"/>
          <p:cNvSpPr txBox="1"/>
          <p:nvPr/>
        </p:nvSpPr>
        <p:spPr>
          <a:xfrm>
            <a:off x="5828234" y="3378032"/>
            <a:ext cx="1056297" cy="369332"/>
          </a:xfrm>
          <a:prstGeom prst="rect">
            <a:avLst/>
          </a:prstGeom>
          <a:solidFill>
            <a:schemeClr val="bg1"/>
          </a:solidFill>
          <a:ln>
            <a:noFill/>
          </a:ln>
        </p:spPr>
        <p:txBody>
          <a:bodyPr wrap="square" rtlCol="0">
            <a:spAutoFit/>
          </a:bodyPr>
          <a:lstStyle/>
          <a:p>
            <a:r>
              <a:rPr lang="en-US" b="1" dirty="0" smtClean="0">
                <a:solidFill>
                  <a:srgbClr val="FF0000"/>
                </a:solidFill>
              </a:rPr>
              <a:t>218	</a:t>
            </a:r>
          </a:p>
        </p:txBody>
      </p:sp>
      <p:sp>
        <p:nvSpPr>
          <p:cNvPr id="26" name="TextBox 25"/>
          <p:cNvSpPr txBox="1"/>
          <p:nvPr/>
        </p:nvSpPr>
        <p:spPr>
          <a:xfrm>
            <a:off x="4101034" y="3367872"/>
            <a:ext cx="1056297" cy="369332"/>
          </a:xfrm>
          <a:prstGeom prst="rect">
            <a:avLst/>
          </a:prstGeom>
          <a:solidFill>
            <a:schemeClr val="bg1"/>
          </a:solidFill>
          <a:ln>
            <a:noFill/>
          </a:ln>
        </p:spPr>
        <p:txBody>
          <a:bodyPr wrap="square" rtlCol="0">
            <a:spAutoFit/>
          </a:bodyPr>
          <a:lstStyle/>
          <a:p>
            <a:r>
              <a:rPr lang="en-US" b="1" dirty="0" smtClean="0">
                <a:solidFill>
                  <a:srgbClr val="FF0000"/>
                </a:solidFill>
              </a:rPr>
              <a:t>128	</a:t>
            </a:r>
          </a:p>
        </p:txBody>
      </p:sp>
      <p:sp>
        <p:nvSpPr>
          <p:cNvPr id="27" name="Rectangle 26"/>
          <p:cNvSpPr/>
          <p:nvPr/>
        </p:nvSpPr>
        <p:spPr>
          <a:xfrm>
            <a:off x="1960881" y="4800046"/>
            <a:ext cx="7183120" cy="56210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161687383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080"/>
            <a:ext cx="8229600" cy="1143000"/>
          </a:xfrm>
        </p:spPr>
        <p:txBody>
          <a:bodyPr>
            <a:normAutofit/>
          </a:bodyPr>
          <a:lstStyle/>
          <a:p>
            <a:r>
              <a:rPr lang="en-US" dirty="0" smtClean="0"/>
              <a:t> The SFGH RAPID Model</a:t>
            </a:r>
            <a:endParaRPr lang="en-US" dirty="0"/>
          </a:p>
        </p:txBody>
      </p:sp>
      <p:sp>
        <p:nvSpPr>
          <p:cNvPr id="37" name="TextBox 36"/>
          <p:cNvSpPr txBox="1"/>
          <p:nvPr/>
        </p:nvSpPr>
        <p:spPr>
          <a:xfrm>
            <a:off x="2913175" y="4129761"/>
            <a:ext cx="2631439" cy="2308324"/>
          </a:xfrm>
          <a:prstGeom prst="rect">
            <a:avLst/>
          </a:prstGeom>
          <a:solidFill>
            <a:schemeClr val="bg1"/>
          </a:solidFill>
          <a:ln>
            <a:solidFill>
              <a:schemeClr val="tx1"/>
            </a:solidFill>
          </a:ln>
        </p:spPr>
        <p:txBody>
          <a:bodyPr wrap="square" rtlCol="0">
            <a:spAutoFit/>
          </a:bodyPr>
          <a:lstStyle/>
          <a:p>
            <a:r>
              <a:rPr lang="en-US" b="1" dirty="0" smtClean="0"/>
              <a:t>RAPID visit: ART start</a:t>
            </a:r>
          </a:p>
          <a:p>
            <a:pPr marL="285750" indent="-285750">
              <a:buFont typeface="Arial"/>
              <a:buChar char="•"/>
            </a:pPr>
            <a:r>
              <a:rPr lang="en-US" dirty="0" smtClean="0"/>
              <a:t>Disclosure, counseling</a:t>
            </a:r>
          </a:p>
          <a:p>
            <a:pPr marL="285750" indent="-285750">
              <a:buFont typeface="Arial"/>
              <a:buChar char="•"/>
            </a:pPr>
            <a:r>
              <a:rPr lang="en-US" dirty="0" smtClean="0"/>
              <a:t>Registration</a:t>
            </a:r>
          </a:p>
          <a:p>
            <a:pPr marL="285750" indent="-285750">
              <a:buFont typeface="Arial"/>
              <a:buChar char="•"/>
            </a:pPr>
            <a:r>
              <a:rPr lang="en-US" dirty="0" smtClean="0"/>
              <a:t>Insurance</a:t>
            </a:r>
          </a:p>
          <a:p>
            <a:pPr marL="285750" indent="-285750">
              <a:buFont typeface="Arial"/>
              <a:buChar char="•"/>
            </a:pPr>
            <a:r>
              <a:rPr lang="en-US" dirty="0" smtClean="0"/>
              <a:t>Housing/SU/MH</a:t>
            </a:r>
          </a:p>
          <a:p>
            <a:pPr marL="285750" indent="-285750">
              <a:buFont typeface="Arial"/>
              <a:buChar char="•"/>
            </a:pPr>
            <a:r>
              <a:rPr lang="en-US" dirty="0" smtClean="0"/>
              <a:t>Labs</a:t>
            </a:r>
          </a:p>
          <a:p>
            <a:pPr marL="285750" indent="-285750">
              <a:buFont typeface="Arial"/>
              <a:buChar char="•"/>
            </a:pPr>
            <a:r>
              <a:rPr lang="en-US" dirty="0" smtClean="0"/>
              <a:t>Counseling</a:t>
            </a:r>
          </a:p>
          <a:p>
            <a:pPr marL="285750" indent="-285750">
              <a:buFont typeface="Arial"/>
              <a:buChar char="•"/>
            </a:pPr>
            <a:r>
              <a:rPr lang="en-US" dirty="0" smtClean="0"/>
              <a:t>Medical </a:t>
            </a:r>
            <a:r>
              <a:rPr lang="en-US" dirty="0" err="1" smtClean="0"/>
              <a:t>eval</a:t>
            </a:r>
            <a:endParaRPr lang="en-US" dirty="0" smtClean="0"/>
          </a:p>
        </p:txBody>
      </p:sp>
      <p:sp>
        <p:nvSpPr>
          <p:cNvPr id="34" name="TextBox 33"/>
          <p:cNvSpPr txBox="1"/>
          <p:nvPr/>
        </p:nvSpPr>
        <p:spPr>
          <a:xfrm>
            <a:off x="6287881" y="4361488"/>
            <a:ext cx="1558810" cy="2031325"/>
          </a:xfrm>
          <a:prstGeom prst="rect">
            <a:avLst/>
          </a:prstGeom>
          <a:noFill/>
          <a:ln>
            <a:solidFill>
              <a:schemeClr val="tx1"/>
            </a:solidFill>
          </a:ln>
        </p:spPr>
        <p:txBody>
          <a:bodyPr wrap="square" rtlCol="0">
            <a:spAutoFit/>
          </a:bodyPr>
          <a:lstStyle/>
          <a:p>
            <a:r>
              <a:rPr lang="en-US" b="1" dirty="0" smtClean="0"/>
              <a:t>PCP Visits</a:t>
            </a:r>
          </a:p>
          <a:p>
            <a:pPr marL="285750" indent="-285750">
              <a:buFont typeface="Arial"/>
              <a:buChar char="•"/>
            </a:pPr>
            <a:r>
              <a:rPr lang="en-US" dirty="0" smtClean="0"/>
              <a:t>VL monitoring</a:t>
            </a:r>
          </a:p>
          <a:p>
            <a:pPr marL="285750" indent="-285750">
              <a:buFont typeface="Arial"/>
              <a:buChar char="•"/>
            </a:pPr>
            <a:r>
              <a:rPr lang="en-US" dirty="0" smtClean="0"/>
              <a:t>ART </a:t>
            </a:r>
            <a:r>
              <a:rPr lang="en-US" dirty="0" err="1" smtClean="0"/>
              <a:t>mgment</a:t>
            </a:r>
            <a:endParaRPr lang="en-US" dirty="0" smtClean="0"/>
          </a:p>
          <a:p>
            <a:pPr marL="285750" indent="-285750">
              <a:buFont typeface="Arial"/>
              <a:buChar char="•"/>
            </a:pPr>
            <a:r>
              <a:rPr lang="en-US" dirty="0" smtClean="0"/>
              <a:t>Adherence</a:t>
            </a:r>
          </a:p>
          <a:p>
            <a:pPr marL="285750" indent="-285750">
              <a:buFont typeface="Arial"/>
              <a:buChar char="•"/>
            </a:pPr>
            <a:r>
              <a:rPr lang="en-US" dirty="0" smtClean="0"/>
              <a:t>Retention</a:t>
            </a:r>
          </a:p>
        </p:txBody>
      </p:sp>
      <p:sp>
        <p:nvSpPr>
          <p:cNvPr id="9" name="Trapezoid 8"/>
          <p:cNvSpPr/>
          <p:nvPr/>
        </p:nvSpPr>
        <p:spPr>
          <a:xfrm flipV="1">
            <a:off x="1029409" y="3798291"/>
            <a:ext cx="6333096" cy="330494"/>
          </a:xfrm>
          <a:custGeom>
            <a:avLst/>
            <a:gdLst>
              <a:gd name="connsiteX0" fmla="*/ 0 w 6359004"/>
              <a:gd name="connsiteY0" fmla="*/ 459022 h 459022"/>
              <a:gd name="connsiteX1" fmla="*/ 2057998 w 6359004"/>
              <a:gd name="connsiteY1" fmla="*/ 0 h 459022"/>
              <a:gd name="connsiteX2" fmla="*/ 4301006 w 6359004"/>
              <a:gd name="connsiteY2" fmla="*/ 0 h 459022"/>
              <a:gd name="connsiteX3" fmla="*/ 6359004 w 6359004"/>
              <a:gd name="connsiteY3" fmla="*/ 459022 h 459022"/>
              <a:gd name="connsiteX4" fmla="*/ 0 w 6359004"/>
              <a:gd name="connsiteY4" fmla="*/ 459022 h 459022"/>
              <a:gd name="connsiteX0" fmla="*/ 0 w 6359004"/>
              <a:gd name="connsiteY0" fmla="*/ 469182 h 469182"/>
              <a:gd name="connsiteX1" fmla="*/ 46318 w 6359004"/>
              <a:gd name="connsiteY1" fmla="*/ 0 h 469182"/>
              <a:gd name="connsiteX2" fmla="*/ 4301006 w 6359004"/>
              <a:gd name="connsiteY2" fmla="*/ 10160 h 469182"/>
              <a:gd name="connsiteX3" fmla="*/ 6359004 w 6359004"/>
              <a:gd name="connsiteY3" fmla="*/ 469182 h 469182"/>
              <a:gd name="connsiteX4" fmla="*/ 0 w 6359004"/>
              <a:gd name="connsiteY4" fmla="*/ 469182 h 469182"/>
              <a:gd name="connsiteX0" fmla="*/ 0 w 6359004"/>
              <a:gd name="connsiteY0" fmla="*/ 479342 h 479342"/>
              <a:gd name="connsiteX1" fmla="*/ 46318 w 6359004"/>
              <a:gd name="connsiteY1" fmla="*/ 10160 h 479342"/>
              <a:gd name="connsiteX2" fmla="*/ 2075966 w 6359004"/>
              <a:gd name="connsiteY2" fmla="*/ 0 h 479342"/>
              <a:gd name="connsiteX3" fmla="*/ 6359004 w 6359004"/>
              <a:gd name="connsiteY3" fmla="*/ 479342 h 479342"/>
              <a:gd name="connsiteX4" fmla="*/ 0 w 6359004"/>
              <a:gd name="connsiteY4" fmla="*/ 479342 h 479342"/>
              <a:gd name="connsiteX0" fmla="*/ 0 w 6359004"/>
              <a:gd name="connsiteY0" fmla="*/ 469182 h 469182"/>
              <a:gd name="connsiteX1" fmla="*/ 46318 w 6359004"/>
              <a:gd name="connsiteY1" fmla="*/ 0 h 469182"/>
              <a:gd name="connsiteX2" fmla="*/ 2411246 w 6359004"/>
              <a:gd name="connsiteY2" fmla="*/ 0 h 469182"/>
              <a:gd name="connsiteX3" fmla="*/ 6359004 w 6359004"/>
              <a:gd name="connsiteY3" fmla="*/ 469182 h 469182"/>
              <a:gd name="connsiteX4" fmla="*/ 0 w 6359004"/>
              <a:gd name="connsiteY4" fmla="*/ 469182 h 469182"/>
              <a:gd name="connsiteX0" fmla="*/ 0 w 6359004"/>
              <a:gd name="connsiteY0" fmla="*/ 479342 h 479342"/>
              <a:gd name="connsiteX1" fmla="*/ 46318 w 6359004"/>
              <a:gd name="connsiteY1" fmla="*/ 10160 h 479342"/>
              <a:gd name="connsiteX2" fmla="*/ 2451886 w 6359004"/>
              <a:gd name="connsiteY2" fmla="*/ 0 h 479342"/>
              <a:gd name="connsiteX3" fmla="*/ 6359004 w 6359004"/>
              <a:gd name="connsiteY3" fmla="*/ 479342 h 479342"/>
              <a:gd name="connsiteX4" fmla="*/ 0 w 6359004"/>
              <a:gd name="connsiteY4" fmla="*/ 479342 h 479342"/>
              <a:gd name="connsiteX0" fmla="*/ 14642 w 6373646"/>
              <a:gd name="connsiteY0" fmla="*/ 479342 h 479342"/>
              <a:gd name="connsiteX1" fmla="*/ 0 w 6373646"/>
              <a:gd name="connsiteY1" fmla="*/ 10160 h 479342"/>
              <a:gd name="connsiteX2" fmla="*/ 2466528 w 6373646"/>
              <a:gd name="connsiteY2" fmla="*/ 0 h 479342"/>
              <a:gd name="connsiteX3" fmla="*/ 6373646 w 6373646"/>
              <a:gd name="connsiteY3" fmla="*/ 479342 h 479342"/>
              <a:gd name="connsiteX4" fmla="*/ 14642 w 6373646"/>
              <a:gd name="connsiteY4" fmla="*/ 479342 h 479342"/>
              <a:gd name="connsiteX0" fmla="*/ 14642 w 6373646"/>
              <a:gd name="connsiteY0" fmla="*/ 489502 h 489502"/>
              <a:gd name="connsiteX1" fmla="*/ 0 w 6373646"/>
              <a:gd name="connsiteY1" fmla="*/ 20320 h 489502"/>
              <a:gd name="connsiteX2" fmla="*/ 2009328 w 6373646"/>
              <a:gd name="connsiteY2" fmla="*/ 0 h 489502"/>
              <a:gd name="connsiteX3" fmla="*/ 6373646 w 6373646"/>
              <a:gd name="connsiteY3" fmla="*/ 489502 h 489502"/>
              <a:gd name="connsiteX4" fmla="*/ 14642 w 6373646"/>
              <a:gd name="connsiteY4" fmla="*/ 489502 h 489502"/>
              <a:gd name="connsiteX0" fmla="*/ 14642 w 6373646"/>
              <a:gd name="connsiteY0" fmla="*/ 489502 h 489502"/>
              <a:gd name="connsiteX1" fmla="*/ 0 w 6373646"/>
              <a:gd name="connsiteY1" fmla="*/ 20320 h 489502"/>
              <a:gd name="connsiteX2" fmla="*/ 2060128 w 6373646"/>
              <a:gd name="connsiteY2" fmla="*/ 0 h 489502"/>
              <a:gd name="connsiteX3" fmla="*/ 6373646 w 6373646"/>
              <a:gd name="connsiteY3" fmla="*/ 489502 h 489502"/>
              <a:gd name="connsiteX4" fmla="*/ 14642 w 6373646"/>
              <a:gd name="connsiteY4" fmla="*/ 489502 h 489502"/>
              <a:gd name="connsiteX0" fmla="*/ 0 w 6359004"/>
              <a:gd name="connsiteY0" fmla="*/ 489502 h 489502"/>
              <a:gd name="connsiteX1" fmla="*/ 15963 w 6359004"/>
              <a:gd name="connsiteY1" fmla="*/ 20320 h 489502"/>
              <a:gd name="connsiteX2" fmla="*/ 2045486 w 6359004"/>
              <a:gd name="connsiteY2" fmla="*/ 0 h 489502"/>
              <a:gd name="connsiteX3" fmla="*/ 6359004 w 6359004"/>
              <a:gd name="connsiteY3" fmla="*/ 489502 h 489502"/>
              <a:gd name="connsiteX4" fmla="*/ 0 w 6359004"/>
              <a:gd name="connsiteY4" fmla="*/ 489502 h 489502"/>
              <a:gd name="connsiteX0" fmla="*/ 0 w 6359004"/>
              <a:gd name="connsiteY0" fmla="*/ 489502 h 489502"/>
              <a:gd name="connsiteX1" fmla="*/ 15963 w 6359004"/>
              <a:gd name="connsiteY1" fmla="*/ 20320 h 489502"/>
              <a:gd name="connsiteX2" fmla="*/ 2616773 w 6359004"/>
              <a:gd name="connsiteY2" fmla="*/ 0 h 489502"/>
              <a:gd name="connsiteX3" fmla="*/ 6359004 w 6359004"/>
              <a:gd name="connsiteY3" fmla="*/ 489502 h 489502"/>
              <a:gd name="connsiteX4" fmla="*/ 0 w 6359004"/>
              <a:gd name="connsiteY4" fmla="*/ 489502 h 489502"/>
              <a:gd name="connsiteX0" fmla="*/ 0 w 6359004"/>
              <a:gd name="connsiteY0" fmla="*/ 537815 h 537815"/>
              <a:gd name="connsiteX1" fmla="*/ 2086880 w 6359004"/>
              <a:gd name="connsiteY1" fmla="*/ 0 h 537815"/>
              <a:gd name="connsiteX2" fmla="*/ 2616773 w 6359004"/>
              <a:gd name="connsiteY2" fmla="*/ 48313 h 537815"/>
              <a:gd name="connsiteX3" fmla="*/ 6359004 w 6359004"/>
              <a:gd name="connsiteY3" fmla="*/ 537815 h 537815"/>
              <a:gd name="connsiteX4" fmla="*/ 0 w 6359004"/>
              <a:gd name="connsiteY4" fmla="*/ 537815 h 537815"/>
              <a:gd name="connsiteX0" fmla="*/ 0 w 6359004"/>
              <a:gd name="connsiteY0" fmla="*/ 537815 h 537815"/>
              <a:gd name="connsiteX1" fmla="*/ 2086880 w 6359004"/>
              <a:gd name="connsiteY1" fmla="*/ 0 h 537815"/>
              <a:gd name="connsiteX2" fmla="*/ 4024589 w 6359004"/>
              <a:gd name="connsiteY2" fmla="*/ 13997 h 537815"/>
              <a:gd name="connsiteX3" fmla="*/ 6359004 w 6359004"/>
              <a:gd name="connsiteY3" fmla="*/ 537815 h 537815"/>
              <a:gd name="connsiteX4" fmla="*/ 0 w 6359004"/>
              <a:gd name="connsiteY4" fmla="*/ 537815 h 537815"/>
              <a:gd name="connsiteX0" fmla="*/ 0 w 6359004"/>
              <a:gd name="connsiteY0" fmla="*/ 554973 h 554973"/>
              <a:gd name="connsiteX1" fmla="*/ 1903252 w 6359004"/>
              <a:gd name="connsiteY1" fmla="*/ 0 h 554973"/>
              <a:gd name="connsiteX2" fmla="*/ 4024589 w 6359004"/>
              <a:gd name="connsiteY2" fmla="*/ 31155 h 554973"/>
              <a:gd name="connsiteX3" fmla="*/ 6359004 w 6359004"/>
              <a:gd name="connsiteY3" fmla="*/ 554973 h 554973"/>
              <a:gd name="connsiteX4" fmla="*/ 0 w 6359004"/>
              <a:gd name="connsiteY4" fmla="*/ 554973 h 554973"/>
              <a:gd name="connsiteX0" fmla="*/ 0 w 6359004"/>
              <a:gd name="connsiteY0" fmla="*/ 554973 h 554973"/>
              <a:gd name="connsiteX1" fmla="*/ 1903252 w 6359004"/>
              <a:gd name="connsiteY1" fmla="*/ 0 h 554973"/>
              <a:gd name="connsiteX2" fmla="*/ 4606078 w 6359004"/>
              <a:gd name="connsiteY2" fmla="*/ 13997 h 554973"/>
              <a:gd name="connsiteX3" fmla="*/ 6359004 w 6359004"/>
              <a:gd name="connsiteY3" fmla="*/ 554973 h 554973"/>
              <a:gd name="connsiteX4" fmla="*/ 0 w 6359004"/>
              <a:gd name="connsiteY4" fmla="*/ 554973 h 554973"/>
              <a:gd name="connsiteX0" fmla="*/ 0 w 6359004"/>
              <a:gd name="connsiteY0" fmla="*/ 558134 h 558134"/>
              <a:gd name="connsiteX1" fmla="*/ 1903252 w 6359004"/>
              <a:gd name="connsiteY1" fmla="*/ 3161 h 558134"/>
              <a:gd name="connsiteX2" fmla="*/ 4555070 w 6359004"/>
              <a:gd name="connsiteY2" fmla="*/ 0 h 558134"/>
              <a:gd name="connsiteX3" fmla="*/ 6359004 w 6359004"/>
              <a:gd name="connsiteY3" fmla="*/ 558134 h 558134"/>
              <a:gd name="connsiteX4" fmla="*/ 0 w 6359004"/>
              <a:gd name="connsiteY4" fmla="*/ 558134 h 5581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59004" h="558134">
                <a:moveTo>
                  <a:pt x="0" y="558134"/>
                </a:moveTo>
                <a:lnTo>
                  <a:pt x="1903252" y="3161"/>
                </a:lnTo>
                <a:lnTo>
                  <a:pt x="4555070" y="0"/>
                </a:lnTo>
                <a:lnTo>
                  <a:pt x="6359004" y="558134"/>
                </a:lnTo>
                <a:lnTo>
                  <a:pt x="0" y="558134"/>
                </a:lnTo>
                <a:close/>
              </a:path>
            </a:pathLst>
          </a:custGeom>
          <a:gradFill>
            <a:gsLst>
              <a:gs pos="0">
                <a:srgbClr val="FF0000"/>
              </a:gs>
              <a:gs pos="70000">
                <a:srgbClr val="00FF00"/>
              </a:gs>
              <a:gs pos="20000">
                <a:srgbClr val="FF8000"/>
              </a:gs>
              <a:gs pos="46000">
                <a:srgbClr val="FFFF00"/>
              </a:gs>
            </a:gsLst>
            <a:lin ang="30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1016001" y="3543910"/>
            <a:ext cx="1600606" cy="254382"/>
          </a:xfrm>
          <a:prstGeom prst="rect">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2616608" y="3543910"/>
            <a:ext cx="1612288" cy="254382"/>
          </a:xfrm>
          <a:prstGeom prst="rect">
            <a:avLst/>
          </a:prstGeom>
          <a:solidFill>
            <a:srgbClr val="FF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4228895" y="3533750"/>
            <a:ext cx="1558811" cy="254382"/>
          </a:xfrm>
          <a:prstGeom prst="rect">
            <a:avLst/>
          </a:prstGeom>
          <a:solidFill>
            <a:srgbClr val="FF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5787706" y="3526994"/>
            <a:ext cx="1584960" cy="254381"/>
          </a:xfrm>
          <a:prstGeom prst="rect">
            <a:avLst/>
          </a:prstGeom>
          <a:solidFill>
            <a:srgbClr val="00FF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7372666" y="3525295"/>
            <a:ext cx="1587299" cy="264541"/>
          </a:xfrm>
          <a:prstGeom prst="rect">
            <a:avLst/>
          </a:prstGeom>
          <a:gradFill flip="none" rotWithShape="1">
            <a:gsLst>
              <a:gs pos="0">
                <a:srgbClr val="0000FF"/>
              </a:gs>
              <a:gs pos="100000">
                <a:srgbClr val="660066"/>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9" name="Straight Connector 18"/>
          <p:cNvCxnSpPr/>
          <p:nvPr/>
        </p:nvCxnSpPr>
        <p:spPr>
          <a:xfrm>
            <a:off x="1016001" y="3332999"/>
            <a:ext cx="0" cy="192296"/>
          </a:xfrm>
          <a:prstGeom prst="line">
            <a:avLst/>
          </a:prstGeom>
          <a:ln w="12700" cmpd="sng">
            <a:solidFill>
              <a:schemeClr val="tx1"/>
            </a:solidFill>
            <a:headEnd type="none"/>
            <a:tailEnd type="arrow"/>
          </a:ln>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1029409" y="1512585"/>
            <a:ext cx="1600606" cy="2031325"/>
          </a:xfrm>
          <a:prstGeom prst="rect">
            <a:avLst/>
          </a:prstGeom>
          <a:noFill/>
          <a:ln w="12700" cmpd="sng">
            <a:solidFill>
              <a:schemeClr val="tx1"/>
            </a:solidFill>
          </a:ln>
        </p:spPr>
        <p:txBody>
          <a:bodyPr wrap="square" rtlCol="0">
            <a:spAutoFit/>
          </a:bodyPr>
          <a:lstStyle/>
          <a:p>
            <a:r>
              <a:rPr lang="en-US" b="1" dirty="0" smtClean="0"/>
              <a:t>HIV+ Diagnosis</a:t>
            </a:r>
          </a:p>
          <a:p>
            <a:pPr marL="285750" indent="-285750">
              <a:buFont typeface="Arial"/>
              <a:buChar char="•"/>
            </a:pPr>
            <a:r>
              <a:rPr lang="en-US" dirty="0" smtClean="0"/>
              <a:t>Disclosure</a:t>
            </a:r>
          </a:p>
          <a:p>
            <a:pPr marL="285750" indent="-285750">
              <a:buFont typeface="Arial"/>
              <a:buChar char="•"/>
            </a:pPr>
            <a:r>
              <a:rPr lang="en-US" dirty="0" smtClean="0"/>
              <a:t>Referral</a:t>
            </a:r>
          </a:p>
          <a:p>
            <a:pPr marL="285750" indent="-285750">
              <a:buFont typeface="Arial"/>
              <a:buChar char="•"/>
            </a:pPr>
            <a:r>
              <a:rPr lang="en-US" dirty="0" smtClean="0"/>
              <a:t>Scheduling</a:t>
            </a:r>
          </a:p>
          <a:p>
            <a:pPr marL="285750" indent="-285750">
              <a:buFont typeface="Arial"/>
              <a:buChar char="•"/>
            </a:pPr>
            <a:endParaRPr lang="en-US" dirty="0"/>
          </a:p>
          <a:p>
            <a:pPr marL="285750" indent="-285750">
              <a:buFont typeface="Arial"/>
              <a:buChar char="•"/>
            </a:pPr>
            <a:endParaRPr lang="en-US" dirty="0" smtClean="0"/>
          </a:p>
          <a:p>
            <a:endParaRPr lang="en-US" dirty="0" smtClean="0"/>
          </a:p>
        </p:txBody>
      </p:sp>
      <p:sp>
        <p:nvSpPr>
          <p:cNvPr id="21" name="TextBox 20"/>
          <p:cNvSpPr txBox="1"/>
          <p:nvPr/>
        </p:nvSpPr>
        <p:spPr>
          <a:xfrm>
            <a:off x="2616606" y="1512545"/>
            <a:ext cx="1612289" cy="2031325"/>
          </a:xfrm>
          <a:prstGeom prst="rect">
            <a:avLst/>
          </a:prstGeom>
          <a:solidFill>
            <a:schemeClr val="bg1"/>
          </a:solidFill>
          <a:ln>
            <a:solidFill>
              <a:schemeClr val="tx1"/>
            </a:solidFill>
          </a:ln>
        </p:spPr>
        <p:txBody>
          <a:bodyPr wrap="square" rtlCol="0">
            <a:spAutoFit/>
          </a:bodyPr>
          <a:lstStyle/>
          <a:p>
            <a:r>
              <a:rPr lang="en-US" b="1" dirty="0" smtClean="0"/>
              <a:t>1</a:t>
            </a:r>
            <a:r>
              <a:rPr lang="en-US" b="1" baseline="30000" dirty="0" smtClean="0"/>
              <a:t>st</a:t>
            </a:r>
            <a:r>
              <a:rPr lang="en-US" b="1" dirty="0" smtClean="0"/>
              <a:t> Clinic Visit</a:t>
            </a:r>
          </a:p>
          <a:p>
            <a:pPr marL="285750" indent="-285750">
              <a:buFont typeface="Arial"/>
              <a:buChar char="•"/>
            </a:pPr>
            <a:r>
              <a:rPr lang="en-US" dirty="0" smtClean="0"/>
              <a:t>Registered</a:t>
            </a:r>
          </a:p>
          <a:p>
            <a:pPr marL="285750" indent="-285750">
              <a:buFont typeface="Arial"/>
              <a:buChar char="•"/>
            </a:pPr>
            <a:r>
              <a:rPr lang="en-US" dirty="0" smtClean="0"/>
              <a:t>Insured</a:t>
            </a:r>
            <a:endParaRPr lang="en-US" dirty="0"/>
          </a:p>
          <a:p>
            <a:pPr marL="285750" indent="-285750">
              <a:buFont typeface="Arial"/>
              <a:buChar char="•"/>
            </a:pPr>
            <a:r>
              <a:rPr lang="en-US" dirty="0" smtClean="0"/>
              <a:t>Housing/SU/MH </a:t>
            </a:r>
          </a:p>
          <a:p>
            <a:pPr marL="285750" indent="-285750">
              <a:buFont typeface="Arial"/>
              <a:buChar char="•"/>
            </a:pPr>
            <a:r>
              <a:rPr lang="en-US" dirty="0" smtClean="0"/>
              <a:t>Counseling</a:t>
            </a:r>
          </a:p>
          <a:p>
            <a:pPr marL="285750" indent="-285750">
              <a:buFont typeface="Arial"/>
              <a:buChar char="•"/>
            </a:pPr>
            <a:r>
              <a:rPr lang="en-US" dirty="0" smtClean="0"/>
              <a:t>Labs</a:t>
            </a:r>
          </a:p>
        </p:txBody>
      </p:sp>
      <p:sp>
        <p:nvSpPr>
          <p:cNvPr id="22" name="TextBox 21"/>
          <p:cNvSpPr txBox="1"/>
          <p:nvPr/>
        </p:nvSpPr>
        <p:spPr>
          <a:xfrm>
            <a:off x="4228896" y="1512585"/>
            <a:ext cx="1558810" cy="2031325"/>
          </a:xfrm>
          <a:prstGeom prst="rect">
            <a:avLst/>
          </a:prstGeom>
          <a:noFill/>
          <a:ln>
            <a:solidFill>
              <a:schemeClr val="tx1"/>
            </a:solidFill>
          </a:ln>
        </p:spPr>
        <p:txBody>
          <a:bodyPr wrap="square" rtlCol="0">
            <a:spAutoFit/>
          </a:bodyPr>
          <a:lstStyle/>
          <a:p>
            <a:r>
              <a:rPr lang="en-US" b="1" dirty="0" smtClean="0"/>
              <a:t>1</a:t>
            </a:r>
            <a:r>
              <a:rPr lang="en-US" b="1" baseline="30000" dirty="0" smtClean="0"/>
              <a:t>st</a:t>
            </a:r>
            <a:r>
              <a:rPr lang="en-US" b="1" dirty="0" smtClean="0"/>
              <a:t> PCP Visit</a:t>
            </a:r>
          </a:p>
          <a:p>
            <a:pPr marL="285750" indent="-285750">
              <a:buFont typeface="Arial"/>
              <a:buChar char="•"/>
            </a:pPr>
            <a:r>
              <a:rPr lang="en-US" dirty="0" smtClean="0"/>
              <a:t>Medical evaluation</a:t>
            </a:r>
          </a:p>
          <a:p>
            <a:pPr marL="285750" indent="-285750">
              <a:buFont typeface="Arial"/>
              <a:buChar char="•"/>
            </a:pPr>
            <a:r>
              <a:rPr lang="en-US" dirty="0" smtClean="0"/>
              <a:t>ART criteria met</a:t>
            </a:r>
          </a:p>
          <a:p>
            <a:pPr marL="285750" indent="-285750">
              <a:buFont typeface="Arial"/>
              <a:buChar char="•"/>
            </a:pPr>
            <a:endParaRPr lang="en-US" dirty="0"/>
          </a:p>
          <a:p>
            <a:pPr marL="285750" indent="-285750">
              <a:buFont typeface="Arial"/>
              <a:buChar char="•"/>
            </a:pPr>
            <a:endParaRPr lang="en-US" dirty="0" smtClean="0"/>
          </a:p>
        </p:txBody>
      </p:sp>
      <p:sp>
        <p:nvSpPr>
          <p:cNvPr id="23" name="TextBox 22"/>
          <p:cNvSpPr txBox="1"/>
          <p:nvPr/>
        </p:nvSpPr>
        <p:spPr>
          <a:xfrm>
            <a:off x="5787706" y="1512585"/>
            <a:ext cx="1584960" cy="2031325"/>
          </a:xfrm>
          <a:prstGeom prst="rect">
            <a:avLst/>
          </a:prstGeom>
          <a:noFill/>
          <a:ln>
            <a:solidFill>
              <a:schemeClr val="tx1"/>
            </a:solidFill>
          </a:ln>
        </p:spPr>
        <p:txBody>
          <a:bodyPr wrap="square" rtlCol="0">
            <a:spAutoFit/>
          </a:bodyPr>
          <a:lstStyle/>
          <a:p>
            <a:r>
              <a:rPr lang="en-US" b="1" dirty="0" smtClean="0"/>
              <a:t>ART start</a:t>
            </a:r>
            <a:r>
              <a:rPr lang="en-US" dirty="0" smtClean="0"/>
              <a:t> </a:t>
            </a:r>
          </a:p>
          <a:p>
            <a:pPr marL="285750" indent="-285750">
              <a:buFont typeface="Arial"/>
              <a:buChar char="•"/>
            </a:pPr>
            <a:r>
              <a:rPr lang="en-US" dirty="0" smtClean="0"/>
              <a:t>Pills taken</a:t>
            </a:r>
          </a:p>
          <a:p>
            <a:pPr marL="285750" indent="-285750">
              <a:buFont typeface="Arial"/>
              <a:buChar char="•"/>
            </a:pPr>
            <a:endParaRPr lang="en-US" dirty="0"/>
          </a:p>
          <a:p>
            <a:pPr marL="285750" indent="-285750">
              <a:buFont typeface="Arial"/>
              <a:buChar char="•"/>
            </a:pPr>
            <a:endParaRPr lang="en-US" dirty="0" smtClean="0"/>
          </a:p>
          <a:p>
            <a:pPr marL="285750" indent="-285750">
              <a:buFont typeface="Arial"/>
              <a:buChar char="•"/>
            </a:pPr>
            <a:endParaRPr lang="en-US" dirty="0"/>
          </a:p>
          <a:p>
            <a:pPr marL="285750" indent="-285750">
              <a:buFont typeface="Arial"/>
              <a:buChar char="•"/>
            </a:pPr>
            <a:endParaRPr lang="en-US" dirty="0" smtClean="0"/>
          </a:p>
          <a:p>
            <a:endParaRPr lang="en-US" dirty="0" smtClean="0"/>
          </a:p>
        </p:txBody>
      </p:sp>
      <p:sp>
        <p:nvSpPr>
          <p:cNvPr id="24" name="TextBox 23"/>
          <p:cNvSpPr txBox="1"/>
          <p:nvPr/>
        </p:nvSpPr>
        <p:spPr>
          <a:xfrm>
            <a:off x="7375005" y="1512545"/>
            <a:ext cx="1584960" cy="2031325"/>
          </a:xfrm>
          <a:prstGeom prst="rect">
            <a:avLst/>
          </a:prstGeom>
          <a:noFill/>
          <a:ln>
            <a:solidFill>
              <a:schemeClr val="tx1"/>
            </a:solidFill>
          </a:ln>
        </p:spPr>
        <p:txBody>
          <a:bodyPr wrap="square" rtlCol="0">
            <a:spAutoFit/>
          </a:bodyPr>
          <a:lstStyle/>
          <a:p>
            <a:r>
              <a:rPr lang="en-US" b="1" dirty="0" smtClean="0"/>
              <a:t>Viral load suppressed</a:t>
            </a:r>
          </a:p>
          <a:p>
            <a:pPr marL="285750" indent="-285750">
              <a:buFont typeface="Arial"/>
              <a:buChar char="•"/>
            </a:pPr>
            <a:r>
              <a:rPr lang="en-US" dirty="0" smtClean="0"/>
              <a:t>VL monitoring</a:t>
            </a:r>
            <a:endParaRPr lang="en-US" dirty="0"/>
          </a:p>
          <a:p>
            <a:pPr marL="285750" indent="-285750">
              <a:buFont typeface="Arial"/>
              <a:buChar char="•"/>
            </a:pPr>
            <a:r>
              <a:rPr lang="en-US" dirty="0" smtClean="0"/>
              <a:t>Adherence</a:t>
            </a:r>
          </a:p>
          <a:p>
            <a:pPr marL="285750" indent="-285750">
              <a:buFont typeface="Arial"/>
              <a:buChar char="•"/>
            </a:pPr>
            <a:r>
              <a:rPr lang="en-US" dirty="0" smtClean="0"/>
              <a:t>Retention</a:t>
            </a:r>
          </a:p>
          <a:p>
            <a:endParaRPr lang="en-US" dirty="0" smtClean="0"/>
          </a:p>
        </p:txBody>
      </p:sp>
      <p:cxnSp>
        <p:nvCxnSpPr>
          <p:cNvPr id="25" name="Straight Connector 24"/>
          <p:cNvCxnSpPr/>
          <p:nvPr/>
        </p:nvCxnSpPr>
        <p:spPr>
          <a:xfrm>
            <a:off x="2616606" y="3332999"/>
            <a:ext cx="0" cy="192296"/>
          </a:xfrm>
          <a:prstGeom prst="line">
            <a:avLst/>
          </a:prstGeom>
          <a:ln w="12700" cmpd="sng">
            <a:solidFill>
              <a:schemeClr val="tx1"/>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7362505" y="3332999"/>
            <a:ext cx="0" cy="192296"/>
          </a:xfrm>
          <a:prstGeom prst="line">
            <a:avLst/>
          </a:prstGeom>
          <a:ln w="12700" cmpd="sng">
            <a:solidFill>
              <a:schemeClr val="tx1"/>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5787706" y="3332999"/>
            <a:ext cx="0" cy="192296"/>
          </a:xfrm>
          <a:prstGeom prst="line">
            <a:avLst/>
          </a:prstGeom>
          <a:ln w="12700" cmpd="sng">
            <a:solidFill>
              <a:schemeClr val="tx1"/>
            </a:solidFill>
            <a:headEnd type="none"/>
            <a:tailEnd type="arrow"/>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228896" y="3322839"/>
            <a:ext cx="0" cy="192296"/>
          </a:xfrm>
          <a:prstGeom prst="line">
            <a:avLst/>
          </a:prstGeom>
          <a:ln w="12700" cmpd="sng">
            <a:solidFill>
              <a:schemeClr val="tx1"/>
            </a:solidFill>
            <a:headEnd type="none"/>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66561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RAPID Demonstration Project</a:t>
            </a:r>
            <a:br>
              <a:rPr lang="en-US" dirty="0" smtClean="0"/>
            </a:br>
            <a:r>
              <a:rPr lang="en-US" dirty="0" smtClean="0"/>
              <a:t>July 2013-December 2014 </a:t>
            </a:r>
            <a:endParaRPr lang="en-US" dirty="0"/>
          </a:p>
        </p:txBody>
      </p:sp>
      <p:sp>
        <p:nvSpPr>
          <p:cNvPr id="3" name="Content Placeholder 2"/>
          <p:cNvSpPr>
            <a:spLocks noGrp="1"/>
          </p:cNvSpPr>
          <p:nvPr>
            <p:ph idx="1"/>
          </p:nvPr>
        </p:nvSpPr>
        <p:spPr/>
        <p:txBody>
          <a:bodyPr>
            <a:normAutofit lnSpcReduction="10000"/>
          </a:bodyPr>
          <a:lstStyle/>
          <a:p>
            <a:r>
              <a:rPr lang="en-US" dirty="0" smtClean="0"/>
              <a:t>Overall feasibility of a health systems intervention </a:t>
            </a:r>
            <a:r>
              <a:rPr lang="en-US" dirty="0"/>
              <a:t> </a:t>
            </a:r>
            <a:r>
              <a:rPr lang="en-US" dirty="0" smtClean="0"/>
              <a:t>for </a:t>
            </a:r>
            <a:r>
              <a:rPr lang="en-US" dirty="0" smtClean="0">
                <a:solidFill>
                  <a:srgbClr val="FF0000"/>
                </a:solidFill>
              </a:rPr>
              <a:t>same</a:t>
            </a:r>
            <a:r>
              <a:rPr lang="en-US" dirty="0">
                <a:solidFill>
                  <a:srgbClr val="FF0000"/>
                </a:solidFill>
              </a:rPr>
              <a:t>-day </a:t>
            </a:r>
            <a:r>
              <a:rPr lang="en-US" dirty="0" smtClean="0">
                <a:solidFill>
                  <a:srgbClr val="FF0000"/>
                </a:solidFill>
              </a:rPr>
              <a:t>outpatient ART for newly diagnosed HIV infection </a:t>
            </a:r>
          </a:p>
          <a:p>
            <a:r>
              <a:rPr lang="en-US" dirty="0" smtClean="0"/>
              <a:t>Deployed in context of extensive existing services for navigation, linkage and retention</a:t>
            </a:r>
          </a:p>
          <a:p>
            <a:r>
              <a:rPr lang="en-US" dirty="0" smtClean="0"/>
              <a:t>Initially targeted to new patients with acute HIV infection (HIV </a:t>
            </a:r>
            <a:r>
              <a:rPr lang="en-US" dirty="0" err="1" smtClean="0"/>
              <a:t>Ab</a:t>
            </a:r>
            <a:r>
              <a:rPr lang="en-US" dirty="0" smtClean="0"/>
              <a:t> – within 6 months)</a:t>
            </a:r>
          </a:p>
          <a:p>
            <a:r>
              <a:rPr lang="en-US" dirty="0" smtClean="0"/>
              <a:t>Extended in 2014 to include active 0I, CD4&lt;200  </a:t>
            </a:r>
            <a:endParaRPr lang="en-US" dirty="0"/>
          </a:p>
        </p:txBody>
      </p:sp>
    </p:spTree>
    <p:extLst>
      <p:ext uri="{BB962C8B-B14F-4D97-AF65-F5344CB8AC3E}">
        <p14:creationId xmlns:p14="http://schemas.microsoft.com/office/powerpoint/2010/main" val="191025764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RAPID</a:t>
            </a:r>
            <a:br>
              <a:rPr lang="en-US" dirty="0" smtClean="0"/>
            </a:br>
            <a:r>
              <a:rPr lang="en-US" dirty="0" smtClean="0"/>
              <a:t>Intervention Components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Facilitation of same day appointments</a:t>
            </a:r>
          </a:p>
          <a:p>
            <a:r>
              <a:rPr lang="en-US" dirty="0" smtClean="0"/>
              <a:t>Flexible scheduling for providers (on-call back-up)  </a:t>
            </a:r>
          </a:p>
          <a:p>
            <a:r>
              <a:rPr lang="en-US" dirty="0" smtClean="0"/>
              <a:t>ART regimens pre-approved for use prior to genotyping or lab testing </a:t>
            </a:r>
          </a:p>
          <a:p>
            <a:r>
              <a:rPr lang="en-US" dirty="0" smtClean="0"/>
              <a:t>Available as 5 </a:t>
            </a:r>
            <a:r>
              <a:rPr lang="en-US" dirty="0"/>
              <a:t>day starter packs</a:t>
            </a:r>
          </a:p>
          <a:p>
            <a:r>
              <a:rPr lang="en-US" dirty="0"/>
              <a:t>Accelerated process for health insurance initiation</a:t>
            </a:r>
          </a:p>
          <a:p>
            <a:r>
              <a:rPr lang="en-US" dirty="0" smtClean="0"/>
              <a:t>Recommendation for 1</a:t>
            </a:r>
            <a:r>
              <a:rPr lang="en-US" baseline="30000" dirty="0" smtClean="0"/>
              <a:t>st</a:t>
            </a:r>
            <a:r>
              <a:rPr lang="en-US" dirty="0" smtClean="0"/>
              <a:t> dose to be taken observed in </a:t>
            </a:r>
            <a:r>
              <a:rPr lang="en-US" dirty="0"/>
              <a:t>the </a:t>
            </a:r>
            <a:r>
              <a:rPr lang="en-US" dirty="0" smtClean="0"/>
              <a:t>clinic</a:t>
            </a:r>
            <a:endParaRPr lang="en-US" dirty="0"/>
          </a:p>
        </p:txBody>
      </p:sp>
    </p:spTree>
    <p:extLst>
      <p:ext uri="{BB962C8B-B14F-4D97-AF65-F5344CB8AC3E}">
        <p14:creationId xmlns:p14="http://schemas.microsoft.com/office/powerpoint/2010/main" val="428881609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RAPID </a:t>
            </a:r>
            <a:br>
              <a:rPr lang="en-US" dirty="0" smtClean="0"/>
            </a:br>
            <a:r>
              <a:rPr lang="en-US" dirty="0" smtClean="0"/>
              <a:t>Evaluation Objectives</a:t>
            </a:r>
            <a:endParaRPr lang="en-US" dirty="0"/>
          </a:p>
        </p:txBody>
      </p:sp>
      <p:sp>
        <p:nvSpPr>
          <p:cNvPr id="3" name="Content Placeholder 2"/>
          <p:cNvSpPr>
            <a:spLocks noGrp="1"/>
          </p:cNvSpPr>
          <p:nvPr>
            <p:ph idx="1"/>
          </p:nvPr>
        </p:nvSpPr>
        <p:spPr/>
        <p:txBody>
          <a:bodyPr>
            <a:normAutofit/>
          </a:bodyPr>
          <a:lstStyle/>
          <a:p>
            <a:r>
              <a:rPr lang="en-US" dirty="0"/>
              <a:t>Acceptability: </a:t>
            </a:r>
          </a:p>
          <a:p>
            <a:pPr lvl="1"/>
            <a:r>
              <a:rPr lang="en-US" dirty="0" smtClean="0"/>
              <a:t>Acceptance of same day ART, overall ART uptake</a:t>
            </a:r>
          </a:p>
          <a:p>
            <a:pPr lvl="1"/>
            <a:r>
              <a:rPr lang="en-US" dirty="0" smtClean="0"/>
              <a:t>Transfer of care, provider switches   </a:t>
            </a:r>
            <a:endParaRPr lang="en-US" dirty="0"/>
          </a:p>
          <a:p>
            <a:r>
              <a:rPr lang="en-US" dirty="0" smtClean="0"/>
              <a:t>Safety</a:t>
            </a:r>
          </a:p>
          <a:p>
            <a:pPr lvl="1"/>
            <a:r>
              <a:rPr lang="en-US" dirty="0" smtClean="0"/>
              <a:t>Excess ART modifications</a:t>
            </a:r>
          </a:p>
          <a:p>
            <a:pPr lvl="1"/>
            <a:r>
              <a:rPr lang="en-US" dirty="0" smtClean="0"/>
              <a:t>ART toxicity</a:t>
            </a:r>
          </a:p>
          <a:p>
            <a:r>
              <a:rPr lang="en-US" dirty="0" smtClean="0"/>
              <a:t>Potential impact: </a:t>
            </a:r>
          </a:p>
          <a:p>
            <a:pPr lvl="1"/>
            <a:r>
              <a:rPr lang="en-US" dirty="0" smtClean="0"/>
              <a:t>Time-to-</a:t>
            </a:r>
            <a:r>
              <a:rPr lang="en-US" dirty="0" err="1" smtClean="0"/>
              <a:t>virologic</a:t>
            </a:r>
            <a:r>
              <a:rPr lang="en-US" dirty="0" smtClean="0"/>
              <a:t> suppression &lt;200 copies/mL</a:t>
            </a:r>
            <a:endParaRPr lang="en-US" dirty="0"/>
          </a:p>
        </p:txBody>
      </p:sp>
    </p:spTree>
    <p:extLst>
      <p:ext uri="{BB962C8B-B14F-4D97-AF65-F5344CB8AC3E}">
        <p14:creationId xmlns:p14="http://schemas.microsoft.com/office/powerpoint/2010/main" val="379524517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a:t>
            </a:r>
            <a:endParaRPr lang="en-US" dirty="0"/>
          </a:p>
        </p:txBody>
      </p:sp>
      <p:sp>
        <p:nvSpPr>
          <p:cNvPr id="3" name="Content Placeholder 2"/>
          <p:cNvSpPr>
            <a:spLocks noGrp="1"/>
          </p:cNvSpPr>
          <p:nvPr>
            <p:ph idx="1"/>
          </p:nvPr>
        </p:nvSpPr>
        <p:spPr/>
        <p:txBody>
          <a:bodyPr>
            <a:normAutofit lnSpcReduction="10000"/>
          </a:bodyPr>
          <a:lstStyle/>
          <a:p>
            <a:r>
              <a:rPr lang="en-US" dirty="0" smtClean="0"/>
              <a:t>Electronic medical record review</a:t>
            </a:r>
          </a:p>
          <a:p>
            <a:r>
              <a:rPr lang="en-US" dirty="0" smtClean="0"/>
              <a:t>Analyses included only patients with new diagnosis of HIV infection, initiating first HIV care as an outpatient  </a:t>
            </a:r>
          </a:p>
          <a:p>
            <a:r>
              <a:rPr lang="en-US" dirty="0" smtClean="0"/>
              <a:t>Outcomes for RAPID </a:t>
            </a:r>
            <a:r>
              <a:rPr lang="en-US" dirty="0"/>
              <a:t>patients </a:t>
            </a:r>
            <a:r>
              <a:rPr lang="en-US" dirty="0" smtClean="0"/>
              <a:t>compared with others receiving standard care at  SFGH</a:t>
            </a:r>
          </a:p>
          <a:p>
            <a:r>
              <a:rPr lang="en-US" dirty="0" smtClean="0"/>
              <a:t>Time to event analyses used Kaplan Meier analysis to account for variable length of follow-up and censoring</a:t>
            </a:r>
          </a:p>
        </p:txBody>
      </p:sp>
    </p:spTree>
    <p:extLst>
      <p:ext uri="{BB962C8B-B14F-4D97-AF65-F5344CB8AC3E}">
        <p14:creationId xmlns:p14="http://schemas.microsoft.com/office/powerpoint/2010/main" val="280481777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46183</TotalTime>
  <Words>2290</Words>
  <Application>Microsoft Macintosh PowerPoint</Application>
  <PresentationFormat>On-screen Show (4:3)</PresentationFormat>
  <Paragraphs>402</Paragraphs>
  <Slides>20</Slides>
  <Notes>15</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Providing same day, observed ART to newly diagnosed HIV+ outpatients is associated with improved virologic suppression</vt:lpstr>
      <vt:lpstr>Rapid Initiation of ART</vt:lpstr>
      <vt:lpstr> Milestones of care:  San Francisco General Hospital </vt:lpstr>
      <vt:lpstr>Milestones of care: SFGH, 2006-2013</vt:lpstr>
      <vt:lpstr> The SFGH RAPID Model</vt:lpstr>
      <vt:lpstr>RAPID Demonstration Project July 2013-December 2014 </vt:lpstr>
      <vt:lpstr>RAPID Intervention Components</vt:lpstr>
      <vt:lpstr>RAPID  Evaluation Objectives</vt:lpstr>
      <vt:lpstr>Methods</vt:lpstr>
      <vt:lpstr>New SFGH patients, RAPID era: 2013-4</vt:lpstr>
      <vt:lpstr>RAPID era 2013-4: transmitted resistance and drug regimens</vt:lpstr>
      <vt:lpstr>Uptake of same-day ART</vt:lpstr>
      <vt:lpstr>PowerPoint Presentation</vt:lpstr>
      <vt:lpstr>Time to VL suppression by ART initiation strategy: SFGH 2006-2014</vt:lpstr>
      <vt:lpstr>Engagement Timeline, SFGH</vt:lpstr>
      <vt:lpstr>Conclusions</vt:lpstr>
      <vt:lpstr>Acknowledgments</vt:lpstr>
      <vt:lpstr>San Francisco General Hospital</vt:lpstr>
      <vt:lpstr>RAPID Antiretroviral Regimens</vt:lpstr>
      <vt:lpstr>Engagement Timeline, SFGH</vt:lpstr>
    </vt:vector>
  </TitlesOfParts>
  <Company>UCSF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Pilcher</dc:creator>
  <cp:lastModifiedBy>Chris Pilcher</cp:lastModifiedBy>
  <cp:revision>342</cp:revision>
  <cp:lastPrinted>2015-07-17T14:28:35Z</cp:lastPrinted>
  <dcterms:created xsi:type="dcterms:W3CDTF">2015-01-29T03:12:19Z</dcterms:created>
  <dcterms:modified xsi:type="dcterms:W3CDTF">2015-07-22T15:22:21Z</dcterms:modified>
</cp:coreProperties>
</file>