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60" r:id="rId3"/>
    <p:sldId id="267" r:id="rId4"/>
    <p:sldId id="270" r:id="rId5"/>
    <p:sldId id="263" r:id="rId6"/>
    <p:sldId id="257" r:id="rId7"/>
    <p:sldId id="264" r:id="rId8"/>
    <p:sldId id="258" r:id="rId9"/>
    <p:sldId id="265" r:id="rId10"/>
    <p:sldId id="259" r:id="rId11"/>
    <p:sldId id="266" r:id="rId12"/>
    <p:sldId id="271" r:id="rId13"/>
    <p:sldId id="274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06" autoAdjust="0"/>
  </p:normalViewPr>
  <p:slideViewPr>
    <p:cSldViewPr snapToGrid="0" snapToObjects="1">
      <p:cViewPr>
        <p:scale>
          <a:sx n="100" d="100"/>
          <a:sy n="100" d="100"/>
        </p:scale>
        <p:origin x="-17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rebeiro:Desktop:CCASA-Net:Continuum%20of%20Care:CCASAnet_CoC%20Analysis_16Jan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rebeiro:Desktop:CCASA-Net:Continuum%20of%20Care:CCASAnet_CoC%20Analysis_16Jan15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rebeiro:Desktop:CCASA-Net:Continuum%20of%20Care:CCASAnet_CoC%20Analysis_16Jan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venir Black"/>
                <a:cs typeface="Avenir Black"/>
              </a:defRPr>
            </a:pPr>
            <a:r>
              <a:rPr lang="en-US" dirty="0">
                <a:latin typeface="Avenir Black"/>
                <a:cs typeface="Avenir Black"/>
              </a:rPr>
              <a:t>Observed</a:t>
            </a:r>
            <a:r>
              <a:rPr lang="en-US" baseline="0" dirty="0">
                <a:latin typeface="Avenir Black"/>
                <a:cs typeface="Avenir Black"/>
              </a:rPr>
              <a:t> vs. </a:t>
            </a:r>
            <a:r>
              <a:rPr lang="en-US" baseline="0" dirty="0" smtClean="0">
                <a:latin typeface="Avenir Black"/>
                <a:cs typeface="Avenir Black"/>
              </a:rPr>
              <a:t>Adjusted </a:t>
            </a:r>
            <a:r>
              <a:rPr lang="en-US" baseline="0" dirty="0">
                <a:latin typeface="Avenir Black"/>
                <a:cs typeface="Avenir Black"/>
              </a:rPr>
              <a:t>Retention, </a:t>
            </a:r>
            <a:r>
              <a:rPr lang="en-US" baseline="0" dirty="0" err="1">
                <a:latin typeface="Avenir Black"/>
                <a:cs typeface="Avenir Black"/>
              </a:rPr>
              <a:t>CCASAnet</a:t>
            </a:r>
            <a:r>
              <a:rPr lang="en-US" baseline="0" dirty="0">
                <a:latin typeface="Avenir Black"/>
                <a:cs typeface="Avenir Black"/>
              </a:rPr>
              <a:t>, 2003-2012</a:t>
            </a:r>
            <a:endParaRPr lang="en-US" dirty="0">
              <a:latin typeface="Avenir Black"/>
              <a:cs typeface="Avenir Black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54616141732283"/>
          <c:y val="0.0721551633222438"/>
          <c:w val="0.811293963254593"/>
          <c:h val="0.761556583833987"/>
        </c:manualLayout>
      </c:layout>
      <c:barChart>
        <c:barDir val="col"/>
        <c:grouping val="clustered"/>
        <c:varyColors val="0"/>
        <c:ser>
          <c:idx val="1"/>
          <c:order val="2"/>
          <c:tx>
            <c:v>Total (N)</c:v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2,795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4,526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6,001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7,011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8,087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9,461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10,960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12,515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13,873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14,328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venir Black"/>
                    <a:cs typeface="Avenir Black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Retention!$B$114:$K$114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cat>
          <c:val>
            <c:numRef>
              <c:f>Retention!$B$119:$K$119</c:f>
              <c:numCache>
                <c:formatCode>#,##0</c:formatCode>
                <c:ptCount val="10"/>
                <c:pt idx="0">
                  <c:v>2795.0</c:v>
                </c:pt>
                <c:pt idx="1">
                  <c:v>4526.0</c:v>
                </c:pt>
                <c:pt idx="2">
                  <c:v>6001.0</c:v>
                </c:pt>
                <c:pt idx="3">
                  <c:v>7011.0</c:v>
                </c:pt>
                <c:pt idx="4">
                  <c:v>8087.0</c:v>
                </c:pt>
                <c:pt idx="5">
                  <c:v>9461.0</c:v>
                </c:pt>
                <c:pt idx="6">
                  <c:v>10960.0</c:v>
                </c:pt>
                <c:pt idx="7">
                  <c:v>12515.0</c:v>
                </c:pt>
                <c:pt idx="8">
                  <c:v>13873.0</c:v>
                </c:pt>
                <c:pt idx="9">
                  <c:v>14328.0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108099576"/>
        <c:axId val="-2108105544"/>
      </c:barChart>
      <c:scatterChart>
        <c:scatterStyle val="lineMarker"/>
        <c:varyColors val="0"/>
        <c:ser>
          <c:idx val="3"/>
          <c:order val="0"/>
          <c:tx>
            <c:v>Observed Retention</c:v>
          </c:tx>
          <c:spPr>
            <a:ln w="254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tx2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xVal>
            <c:numRef>
              <c:f>Retention!$B$114:$K$114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Retention!$B$118:$K$118</c:f>
              <c:numCache>
                <c:formatCode>General</c:formatCode>
                <c:ptCount val="10"/>
                <c:pt idx="0">
                  <c:v>63.33</c:v>
                </c:pt>
                <c:pt idx="1">
                  <c:v>63.39</c:v>
                </c:pt>
                <c:pt idx="2">
                  <c:v>73.04</c:v>
                </c:pt>
                <c:pt idx="3">
                  <c:v>72.47</c:v>
                </c:pt>
                <c:pt idx="4">
                  <c:v>75.24</c:v>
                </c:pt>
                <c:pt idx="5">
                  <c:v>75.88</c:v>
                </c:pt>
                <c:pt idx="6">
                  <c:v>76.02</c:v>
                </c:pt>
                <c:pt idx="7">
                  <c:v>75.45</c:v>
                </c:pt>
                <c:pt idx="8">
                  <c:v>75.76</c:v>
                </c:pt>
                <c:pt idx="9">
                  <c:v>80.4</c:v>
                </c:pt>
              </c:numCache>
            </c:numRef>
          </c:yVal>
          <c:smooth val="0"/>
        </c:ser>
        <c:ser>
          <c:idx val="0"/>
          <c:order val="1"/>
          <c:tx>
            <c:v>Predicted Retention</c:v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00FF"/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Retention!$B$111:$K$111</c:f>
                <c:numCache>
                  <c:formatCode>General</c:formatCode>
                  <c:ptCount val="10"/>
                  <c:pt idx="0">
                    <c:v>3.226779999999991</c:v>
                  </c:pt>
                  <c:pt idx="1">
                    <c:v>2.348880000000008</c:v>
                  </c:pt>
                  <c:pt idx="2">
                    <c:v>2.121309999999994</c:v>
                  </c:pt>
                  <c:pt idx="3">
                    <c:v>1.931579999999997</c:v>
                  </c:pt>
                  <c:pt idx="4">
                    <c:v>1.827669999999998</c:v>
                  </c:pt>
                  <c:pt idx="5">
                    <c:v>1.698409999999995</c:v>
                  </c:pt>
                  <c:pt idx="6">
                    <c:v>1.590430000000012</c:v>
                  </c:pt>
                  <c:pt idx="7">
                    <c:v>1.506630000000015</c:v>
                  </c:pt>
                  <c:pt idx="8">
                    <c:v>1.467950000000002</c:v>
                  </c:pt>
                  <c:pt idx="9">
                    <c:v>1.5227</c:v>
                  </c:pt>
                </c:numCache>
              </c:numRef>
            </c:plus>
            <c:minus>
              <c:numRef>
                <c:f>Retention!$B$110:$K$110</c:f>
                <c:numCache>
                  <c:formatCode>General</c:formatCode>
                  <c:ptCount val="10"/>
                  <c:pt idx="0">
                    <c:v>3.226770000000002</c:v>
                  </c:pt>
                  <c:pt idx="1">
                    <c:v>2.34886999999999</c:v>
                  </c:pt>
                  <c:pt idx="2">
                    <c:v>2.121319999999997</c:v>
                  </c:pt>
                  <c:pt idx="3">
                    <c:v>1.93159</c:v>
                  </c:pt>
                  <c:pt idx="4">
                    <c:v>1.827659999999994</c:v>
                  </c:pt>
                  <c:pt idx="5">
                    <c:v>1.698409999999995</c:v>
                  </c:pt>
                  <c:pt idx="6">
                    <c:v>1.590419999999995</c:v>
                  </c:pt>
                  <c:pt idx="7">
                    <c:v>1.506629999999987</c:v>
                  </c:pt>
                  <c:pt idx="8">
                    <c:v>1.467960000000005</c:v>
                  </c:pt>
                  <c:pt idx="9">
                    <c:v>1.522709999999989</c:v>
                  </c:pt>
                </c:numCache>
              </c:numRef>
            </c:minus>
            <c:spPr>
              <a:ln w="19050"/>
            </c:spPr>
          </c:errBars>
          <c:xVal>
            <c:numRef>
              <c:f>Retention!$B$114:$K$114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Retention!$B$107:$K$107</c:f>
              <c:numCache>
                <c:formatCode>0.000</c:formatCode>
                <c:ptCount val="10"/>
                <c:pt idx="0">
                  <c:v>72.15327000000001</c:v>
                </c:pt>
                <c:pt idx="1">
                  <c:v>67.06231</c:v>
                </c:pt>
                <c:pt idx="2">
                  <c:v>74.56367</c:v>
                </c:pt>
                <c:pt idx="3">
                  <c:v>73.46383</c:v>
                </c:pt>
                <c:pt idx="4">
                  <c:v>75.59165</c:v>
                </c:pt>
                <c:pt idx="5">
                  <c:v>75.57107999999998</c:v>
                </c:pt>
                <c:pt idx="6">
                  <c:v>74.82695</c:v>
                </c:pt>
                <c:pt idx="7">
                  <c:v>74.07804999999998</c:v>
                </c:pt>
                <c:pt idx="8">
                  <c:v>73.99535</c:v>
                </c:pt>
                <c:pt idx="9">
                  <c:v>78.78706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117032"/>
        <c:axId val="-2108111208"/>
      </c:scatterChart>
      <c:valAx>
        <c:axId val="-2108117032"/>
        <c:scaling>
          <c:orientation val="minMax"/>
          <c:max val="2012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-2108111208"/>
        <c:crosses val="autoZero"/>
        <c:crossBetween val="midCat"/>
      </c:valAx>
      <c:valAx>
        <c:axId val="-2108111208"/>
        <c:scaling>
          <c:orientation val="minMax"/>
          <c:max val="100.0"/>
          <c:min val="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Percent Retained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-2108117032"/>
        <c:crosses val="autoZero"/>
        <c:crossBetween val="midCat"/>
      </c:valAx>
      <c:valAx>
        <c:axId val="-21081055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 b="1" i="0" baseline="0">
                    <a:effectLst/>
                    <a:latin typeface="Avenir Black"/>
                    <a:cs typeface="Avenir Black"/>
                  </a:rPr>
                  <a:t>Number of Contributing Individuals</a:t>
                </a:r>
                <a:endParaRPr lang="en-US" sz="1400">
                  <a:effectLst/>
                  <a:latin typeface="Avenir Black"/>
                  <a:cs typeface="Avenir Black"/>
                </a:endParaRPr>
              </a:p>
            </c:rich>
          </c:tx>
          <c:layout>
            <c:manualLayout>
              <c:xMode val="edge"/>
              <c:yMode val="edge"/>
              <c:x val="0.971787620297463"/>
              <c:y val="0.18409040792864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venir Black"/>
                <a:cs typeface="Avenir Black"/>
              </a:defRPr>
            </a:pPr>
            <a:endParaRPr lang="en-US"/>
          </a:p>
        </c:txPr>
        <c:crossAx val="-2108099576"/>
        <c:crosses val="max"/>
        <c:crossBetween val="between"/>
      </c:valAx>
      <c:catAx>
        <c:axId val="-2108099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810554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17291405217507"/>
          <c:y val="0.936880958646236"/>
          <c:w val="0.547165576446809"/>
          <c:h val="0.0619707305224379"/>
        </c:manualLayout>
      </c:layout>
      <c:overlay val="0"/>
      <c:txPr>
        <a:bodyPr/>
        <a:lstStyle/>
        <a:p>
          <a:pPr>
            <a:defRPr sz="1600">
              <a:latin typeface="Avenir Black"/>
              <a:cs typeface="Avenir Black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venir Black"/>
                <a:cs typeface="Avenir Black"/>
              </a:defRPr>
            </a:pPr>
            <a:r>
              <a:rPr lang="en-US" dirty="0">
                <a:latin typeface="Avenir Black"/>
                <a:cs typeface="Avenir Black"/>
              </a:rPr>
              <a:t>Observed vs. </a:t>
            </a:r>
            <a:r>
              <a:rPr lang="en-US" dirty="0" smtClean="0">
                <a:latin typeface="Avenir Black"/>
                <a:cs typeface="Avenir Black"/>
              </a:rPr>
              <a:t>Adjusted ART </a:t>
            </a:r>
            <a:r>
              <a:rPr lang="en-US" dirty="0">
                <a:latin typeface="Avenir Black"/>
                <a:cs typeface="Avenir Black"/>
              </a:rPr>
              <a:t>Use,</a:t>
            </a:r>
            <a:r>
              <a:rPr lang="en-US" baseline="0" dirty="0">
                <a:latin typeface="Avenir Black"/>
                <a:cs typeface="Avenir Black"/>
              </a:rPr>
              <a:t> </a:t>
            </a:r>
            <a:r>
              <a:rPr lang="en-US" baseline="0" dirty="0" err="1">
                <a:latin typeface="Avenir Black"/>
                <a:cs typeface="Avenir Black"/>
              </a:rPr>
              <a:t>CCASAnet</a:t>
            </a:r>
            <a:r>
              <a:rPr lang="en-US" baseline="0" dirty="0">
                <a:latin typeface="Avenir Black"/>
                <a:cs typeface="Avenir Black"/>
              </a:rPr>
              <a:t>, 2003-2012</a:t>
            </a:r>
            <a:endParaRPr lang="en-US" dirty="0">
              <a:latin typeface="Avenir Black"/>
              <a:cs typeface="Avenir Black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47488460494162"/>
          <c:y val="0.0701410711034266"/>
          <c:w val="0.820780637319664"/>
          <c:h val="0.76674181352331"/>
        </c:manualLayout>
      </c:layout>
      <c:barChart>
        <c:barDir val="col"/>
        <c:grouping val="clustered"/>
        <c:varyColors val="0"/>
        <c:ser>
          <c:idx val="1"/>
          <c:order val="2"/>
          <c:tx>
            <c:v>Total (N)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latin typeface="Avenir Black"/>
                        <a:cs typeface="Avenir Black"/>
                      </a:rPr>
                      <a:t>N=3,409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Avenir Black"/>
                        <a:cs typeface="Avenir Black"/>
                      </a:rPr>
                      <a:t>N=4,160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5,075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5,923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6,812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7,469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7,949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8,802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9,581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>
                        <a:effectLst/>
                        <a:latin typeface="Avenir Black"/>
                        <a:cs typeface="Avenir Black"/>
                      </a:rPr>
                      <a:t>N=</a:t>
                    </a:r>
                    <a:r>
                      <a:rPr lang="en-US" sz="1200" b="1" i="0" u="none" strike="noStrike" baseline="0">
                        <a:latin typeface="Avenir Black"/>
                        <a:cs typeface="Avenir Black"/>
                      </a:rPr>
                      <a:t> </a:t>
                    </a:r>
                    <a:r>
                      <a:rPr lang="en-US">
                        <a:latin typeface="Avenir Black"/>
                        <a:cs typeface="Avenir Black"/>
                      </a:rPr>
                      <a:t>9,697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>
                    <a:latin typeface="Avenir Black"/>
                    <a:cs typeface="Avenir Black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'ART Use'!$B$105:$K$105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cat>
          <c:val>
            <c:numRef>
              <c:f>'ART Use'!$B$110:$K$110</c:f>
              <c:numCache>
                <c:formatCode>#,##0</c:formatCode>
                <c:ptCount val="10"/>
                <c:pt idx="0">
                  <c:v>3409.0</c:v>
                </c:pt>
                <c:pt idx="1">
                  <c:v>4160.0</c:v>
                </c:pt>
                <c:pt idx="2">
                  <c:v>5075.0</c:v>
                </c:pt>
                <c:pt idx="3">
                  <c:v>5923.0</c:v>
                </c:pt>
                <c:pt idx="4">
                  <c:v>6812.0</c:v>
                </c:pt>
                <c:pt idx="5">
                  <c:v>7469.0</c:v>
                </c:pt>
                <c:pt idx="6">
                  <c:v>7949.0</c:v>
                </c:pt>
                <c:pt idx="7">
                  <c:v>8802.0</c:v>
                </c:pt>
                <c:pt idx="8">
                  <c:v>9581.0</c:v>
                </c:pt>
                <c:pt idx="9">
                  <c:v>9697.0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66651032"/>
        <c:axId val="2066645048"/>
      </c:barChart>
      <c:scatterChart>
        <c:scatterStyle val="lineMarker"/>
        <c:varyColors val="0"/>
        <c:ser>
          <c:idx val="3"/>
          <c:order val="0"/>
          <c:tx>
            <c:v>Observed cART Use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'ART Use'!$B$105:$K$105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'ART Use'!$B$109:$K$109</c:f>
              <c:numCache>
                <c:formatCode>General</c:formatCode>
                <c:ptCount val="10"/>
                <c:pt idx="0">
                  <c:v>73.72</c:v>
                </c:pt>
                <c:pt idx="1">
                  <c:v>76.11</c:v>
                </c:pt>
                <c:pt idx="2">
                  <c:v>77.99</c:v>
                </c:pt>
                <c:pt idx="3">
                  <c:v>77.98</c:v>
                </c:pt>
                <c:pt idx="4">
                  <c:v>79.4</c:v>
                </c:pt>
                <c:pt idx="5">
                  <c:v>82.54</c:v>
                </c:pt>
                <c:pt idx="6">
                  <c:v>83.9</c:v>
                </c:pt>
                <c:pt idx="7">
                  <c:v>85.31</c:v>
                </c:pt>
                <c:pt idx="8">
                  <c:v>88.68000000000001</c:v>
                </c:pt>
                <c:pt idx="9">
                  <c:v>90.83</c:v>
                </c:pt>
              </c:numCache>
            </c:numRef>
          </c:yVal>
          <c:smooth val="0"/>
        </c:ser>
        <c:ser>
          <c:idx val="0"/>
          <c:order val="1"/>
          <c:tx>
            <c:v>Predicted cART Use</c:v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8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'ART Use'!$B$101:$K$101</c:f>
                <c:numCache>
                  <c:formatCode>General</c:formatCode>
                  <c:ptCount val="10"/>
                  <c:pt idx="0">
                    <c:v>2.508229999999998</c:v>
                  </c:pt>
                  <c:pt idx="1">
                    <c:v>2.313079999999998</c:v>
                  </c:pt>
                  <c:pt idx="2">
                    <c:v>2.165700000000001</c:v>
                  </c:pt>
                  <c:pt idx="3">
                    <c:v>2.054569999999998</c:v>
                  </c:pt>
                  <c:pt idx="4">
                    <c:v>1.987439999999992</c:v>
                  </c:pt>
                  <c:pt idx="5">
                    <c:v>1.970039999999997</c:v>
                  </c:pt>
                  <c:pt idx="6">
                    <c:v>1.969390000000004</c:v>
                  </c:pt>
                  <c:pt idx="7">
                    <c:v>1.955110000000005</c:v>
                  </c:pt>
                  <c:pt idx="8">
                    <c:v>1.96820000000001</c:v>
                  </c:pt>
                  <c:pt idx="9">
                    <c:v>2.021419999999992</c:v>
                  </c:pt>
                </c:numCache>
              </c:numRef>
            </c:plus>
            <c:minus>
              <c:numRef>
                <c:f>'ART Use'!$B$100:$K$100</c:f>
                <c:numCache>
                  <c:formatCode>General</c:formatCode>
                  <c:ptCount val="10"/>
                  <c:pt idx="0">
                    <c:v>2.508240000000001</c:v>
                  </c:pt>
                  <c:pt idx="1">
                    <c:v>2.313079999999998</c:v>
                  </c:pt>
                  <c:pt idx="2">
                    <c:v>2.165700000000001</c:v>
                  </c:pt>
                  <c:pt idx="3">
                    <c:v>2.054569999999998</c:v>
                  </c:pt>
                  <c:pt idx="4">
                    <c:v>1.987439999999992</c:v>
                  </c:pt>
                  <c:pt idx="5">
                    <c:v>1.970030000000008</c:v>
                  </c:pt>
                  <c:pt idx="6">
                    <c:v>1.96938999999999</c:v>
                  </c:pt>
                  <c:pt idx="7">
                    <c:v>1.955109999999991</c:v>
                  </c:pt>
                  <c:pt idx="8">
                    <c:v>1.968189999999993</c:v>
                  </c:pt>
                  <c:pt idx="9">
                    <c:v>2.021410000000003</c:v>
                  </c:pt>
                </c:numCache>
              </c:numRef>
            </c:minus>
            <c:spPr>
              <a:ln w="19050"/>
            </c:spPr>
          </c:errBars>
          <c:xVal>
            <c:numRef>
              <c:f>'ART Use'!$B$105:$K$105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'ART Use'!$B$97:$K$97</c:f>
              <c:numCache>
                <c:formatCode>General</c:formatCode>
                <c:ptCount val="10"/>
                <c:pt idx="0">
                  <c:v>69.35881000000001</c:v>
                </c:pt>
                <c:pt idx="1">
                  <c:v>71.09592</c:v>
                </c:pt>
                <c:pt idx="2">
                  <c:v>73.6489</c:v>
                </c:pt>
                <c:pt idx="3">
                  <c:v>74.88586000000001</c:v>
                </c:pt>
                <c:pt idx="4">
                  <c:v>77.29566</c:v>
                </c:pt>
                <c:pt idx="5">
                  <c:v>81.18706</c:v>
                </c:pt>
                <c:pt idx="6">
                  <c:v>83.80708999999998</c:v>
                </c:pt>
                <c:pt idx="7">
                  <c:v>87.03015</c:v>
                </c:pt>
                <c:pt idx="8">
                  <c:v>91.57953</c:v>
                </c:pt>
                <c:pt idx="9">
                  <c:v>95.02369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6633160"/>
        <c:axId val="2066639032"/>
      </c:scatterChart>
      <c:valAx>
        <c:axId val="2066633160"/>
        <c:scaling>
          <c:orientation val="minMax"/>
          <c:max val="2012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2066639032"/>
        <c:crosses val="autoZero"/>
        <c:crossBetween val="midCat"/>
      </c:valAx>
      <c:valAx>
        <c:axId val="2066639032"/>
        <c:scaling>
          <c:orientation val="minMax"/>
          <c:min val="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 dirty="0">
                    <a:latin typeface="Avenir Black"/>
                    <a:cs typeface="Avenir Black"/>
                  </a:rPr>
                  <a:t>Percent Using </a:t>
                </a:r>
                <a:r>
                  <a:rPr lang="en-US" sz="1400" dirty="0" smtClean="0">
                    <a:latin typeface="Avenir Black"/>
                    <a:cs typeface="Avenir Black"/>
                  </a:rPr>
                  <a:t>ART</a:t>
                </a:r>
                <a:endParaRPr lang="en-US" sz="1400" dirty="0">
                  <a:latin typeface="Avenir Black"/>
                  <a:cs typeface="Avenir Black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2066633160"/>
        <c:crosses val="autoZero"/>
        <c:crossBetween val="midCat"/>
      </c:valAx>
      <c:valAx>
        <c:axId val="2066645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 b="1" i="0" baseline="0">
                    <a:effectLst/>
                    <a:latin typeface="Avenir Black"/>
                    <a:cs typeface="Avenir Black"/>
                  </a:rPr>
                  <a:t>Number of Contributing Individuals</a:t>
                </a:r>
                <a:endParaRPr lang="en-US" sz="1400">
                  <a:effectLst/>
                  <a:latin typeface="Avenir Black"/>
                  <a:cs typeface="Avenir Black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venir Black"/>
                <a:cs typeface="Avenir Black"/>
              </a:defRPr>
            </a:pPr>
            <a:endParaRPr lang="en-US"/>
          </a:p>
        </c:txPr>
        <c:crossAx val="2066651032"/>
        <c:crosses val="max"/>
        <c:crossBetween val="between"/>
      </c:valAx>
      <c:catAx>
        <c:axId val="2066651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664504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29634951881015"/>
          <c:y val="0.941119078865142"/>
          <c:w val="0.527612970253718"/>
          <c:h val="0.0588809211348581"/>
        </c:manualLayout>
      </c:layout>
      <c:overlay val="0"/>
      <c:txPr>
        <a:bodyPr/>
        <a:lstStyle/>
        <a:p>
          <a:pPr>
            <a:defRPr sz="1600">
              <a:latin typeface="Avenir Black"/>
              <a:cs typeface="Avenir Black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venir Black"/>
                <a:cs typeface="Avenir Black"/>
              </a:defRPr>
            </a:pPr>
            <a:r>
              <a:rPr lang="en-US" dirty="0">
                <a:latin typeface="Avenir Black"/>
                <a:cs typeface="Avenir Black"/>
              </a:rPr>
              <a:t>Observed</a:t>
            </a:r>
            <a:r>
              <a:rPr lang="en-US" baseline="0" dirty="0">
                <a:latin typeface="Avenir Black"/>
                <a:cs typeface="Avenir Black"/>
              </a:rPr>
              <a:t> vs. </a:t>
            </a:r>
            <a:r>
              <a:rPr lang="en-US" baseline="0" dirty="0" smtClean="0">
                <a:latin typeface="Avenir Black"/>
                <a:cs typeface="Avenir Black"/>
              </a:rPr>
              <a:t>Adjusted VL </a:t>
            </a:r>
            <a:r>
              <a:rPr lang="en-US" baseline="0" dirty="0">
                <a:latin typeface="Avenir Black"/>
                <a:cs typeface="Avenir Black"/>
              </a:rPr>
              <a:t>Suppression, </a:t>
            </a:r>
            <a:r>
              <a:rPr lang="en-US" baseline="0" dirty="0" err="1">
                <a:latin typeface="Avenir Black"/>
                <a:cs typeface="Avenir Black"/>
              </a:rPr>
              <a:t>CCASAnet</a:t>
            </a:r>
            <a:r>
              <a:rPr lang="en-US" baseline="0" dirty="0">
                <a:latin typeface="Avenir Black"/>
                <a:cs typeface="Avenir Black"/>
              </a:rPr>
              <a:t>, 2003-2012</a:t>
            </a:r>
            <a:endParaRPr lang="en-US" dirty="0">
              <a:latin typeface="Avenir Black"/>
              <a:cs typeface="Avenir Black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52340332458443"/>
          <c:y val="0.0685528253948002"/>
          <c:w val="0.819384733158355"/>
          <c:h val="0.771155949256343"/>
        </c:manualLayout>
      </c:layout>
      <c:barChart>
        <c:barDir val="col"/>
        <c:grouping val="clustered"/>
        <c:varyColors val="0"/>
        <c:ser>
          <c:idx val="1"/>
          <c:order val="2"/>
          <c:tx>
            <c:v>Total (N)</c:v>
          </c:tx>
          <c:spPr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Avenir Black"/>
                        <a:cs typeface="Avenir Black"/>
                      </a:rPr>
                      <a:t>N=2,842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3,550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4,392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4,905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5,832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6,583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7,086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7,948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8,747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  <a:latin typeface="Avenir Black"/>
                        <a:cs typeface="Avenir Black"/>
                      </a:rPr>
                      <a:t>N</a:t>
                    </a:r>
                    <a:r>
                      <a:rPr lang="en-US" sz="1200" b="1" i="0" u="none" strike="noStrike" baseline="0" dirty="0" smtClean="0">
                        <a:effectLst/>
                        <a:latin typeface="Avenir Black"/>
                        <a:cs typeface="Avenir Black"/>
                      </a:rPr>
                      <a:t>=</a:t>
                    </a:r>
                    <a:r>
                      <a:rPr lang="en-US" dirty="0" smtClean="0">
                        <a:latin typeface="Avenir Black"/>
                        <a:cs typeface="Avenir Black"/>
                      </a:rPr>
                      <a:t>8,755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venir Black"/>
                    <a:cs typeface="Avenir Black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'VL Suppression'!$B$107:$K$107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cat>
          <c:val>
            <c:numRef>
              <c:f>'VL Suppression'!$B$112:$K$112</c:f>
              <c:numCache>
                <c:formatCode>#,##0</c:formatCode>
                <c:ptCount val="10"/>
                <c:pt idx="0">
                  <c:v>2842.0</c:v>
                </c:pt>
                <c:pt idx="1">
                  <c:v>3550.0</c:v>
                </c:pt>
                <c:pt idx="2">
                  <c:v>4392.0</c:v>
                </c:pt>
                <c:pt idx="3">
                  <c:v>4905.0</c:v>
                </c:pt>
                <c:pt idx="4">
                  <c:v>5832.0</c:v>
                </c:pt>
                <c:pt idx="5">
                  <c:v>6583.0</c:v>
                </c:pt>
                <c:pt idx="6">
                  <c:v>7086.0</c:v>
                </c:pt>
                <c:pt idx="7">
                  <c:v>7948.0</c:v>
                </c:pt>
                <c:pt idx="8">
                  <c:v>8747.0</c:v>
                </c:pt>
                <c:pt idx="9">
                  <c:v>8755.0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110003400"/>
        <c:axId val="-2110009096"/>
      </c:barChart>
      <c:scatterChart>
        <c:scatterStyle val="lineMarker"/>
        <c:varyColors val="0"/>
        <c:ser>
          <c:idx val="3"/>
          <c:order val="0"/>
          <c:tx>
            <c:v>Observed VL &lt;200</c:v>
          </c:tx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'VL Suppression'!$B$107:$K$107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'VL Suppression'!$B$111:$K$111</c:f>
              <c:numCache>
                <c:formatCode>General</c:formatCode>
                <c:ptCount val="10"/>
                <c:pt idx="0">
                  <c:v>52.67</c:v>
                </c:pt>
                <c:pt idx="1">
                  <c:v>53.69</c:v>
                </c:pt>
                <c:pt idx="2">
                  <c:v>56.79</c:v>
                </c:pt>
                <c:pt idx="3">
                  <c:v>57.64</c:v>
                </c:pt>
                <c:pt idx="4">
                  <c:v>56.93</c:v>
                </c:pt>
                <c:pt idx="5">
                  <c:v>59.37</c:v>
                </c:pt>
                <c:pt idx="6">
                  <c:v>72.34</c:v>
                </c:pt>
                <c:pt idx="7">
                  <c:v>75.98</c:v>
                </c:pt>
                <c:pt idx="8">
                  <c:v>79.47</c:v>
                </c:pt>
                <c:pt idx="9">
                  <c:v>82.27</c:v>
                </c:pt>
              </c:numCache>
            </c:numRef>
          </c:yVal>
          <c:smooth val="0"/>
        </c:ser>
        <c:ser>
          <c:idx val="0"/>
          <c:order val="1"/>
          <c:tx>
            <c:v>Predicted VL &lt;200</c:v>
          </c:tx>
          <c:spPr>
            <a:ln w="25400">
              <a:solidFill>
                <a:srgbClr val="008000"/>
              </a:solidFill>
            </a:ln>
          </c:spPr>
          <c:marker>
            <c:symbol val="circle"/>
            <c:size val="10"/>
            <c:spPr>
              <a:solidFill>
                <a:srgbClr val="008000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'VL Suppression'!$B$102:$K$102</c:f>
                <c:numCache>
                  <c:formatCode>General</c:formatCode>
                  <c:ptCount val="10"/>
                  <c:pt idx="0">
                    <c:v>2.178359999999998</c:v>
                  </c:pt>
                  <c:pt idx="1">
                    <c:v>1.929139999999997</c:v>
                  </c:pt>
                  <c:pt idx="2">
                    <c:v>1.839569999999995</c:v>
                  </c:pt>
                  <c:pt idx="3">
                    <c:v>1.788670000000003</c:v>
                  </c:pt>
                  <c:pt idx="4">
                    <c:v>1.700610000000005</c:v>
                  </c:pt>
                  <c:pt idx="5">
                    <c:v>1.6706</c:v>
                  </c:pt>
                  <c:pt idx="6">
                    <c:v>1.83699</c:v>
                  </c:pt>
                  <c:pt idx="7">
                    <c:v>1.831410000000005</c:v>
                  </c:pt>
                  <c:pt idx="8">
                    <c:v>1.844380000000001</c:v>
                  </c:pt>
                  <c:pt idx="9">
                    <c:v>1.976379999999992</c:v>
                  </c:pt>
                </c:numCache>
              </c:numRef>
            </c:plus>
            <c:minus>
              <c:numRef>
                <c:f>'VL Suppression'!$B$101:$K$101</c:f>
                <c:numCache>
                  <c:formatCode>General</c:formatCode>
                  <c:ptCount val="10"/>
                  <c:pt idx="0">
                    <c:v>2.178370000000001</c:v>
                  </c:pt>
                  <c:pt idx="1">
                    <c:v>1.92915</c:v>
                  </c:pt>
                  <c:pt idx="2">
                    <c:v>1.839570000000002</c:v>
                  </c:pt>
                  <c:pt idx="3">
                    <c:v>1.788670000000003</c:v>
                  </c:pt>
                  <c:pt idx="4">
                    <c:v>1.700619999999994</c:v>
                  </c:pt>
                  <c:pt idx="5">
                    <c:v>1.6706</c:v>
                  </c:pt>
                  <c:pt idx="6">
                    <c:v>1.836999999999989</c:v>
                  </c:pt>
                  <c:pt idx="7">
                    <c:v>1.831400000000002</c:v>
                  </c:pt>
                  <c:pt idx="8">
                    <c:v>1.844380000000001</c:v>
                  </c:pt>
                  <c:pt idx="9">
                    <c:v>1.976390000000009</c:v>
                  </c:pt>
                </c:numCache>
              </c:numRef>
            </c:minus>
            <c:spPr>
              <a:ln w="19050"/>
            </c:spPr>
          </c:errBars>
          <c:xVal>
            <c:numRef>
              <c:f>'VL Suppression'!$B$107:$K$107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xVal>
          <c:yVal>
            <c:numRef>
              <c:f>'VL Suppression'!$B$98:$K$98</c:f>
              <c:numCache>
                <c:formatCode>0.000</c:formatCode>
                <c:ptCount val="10"/>
                <c:pt idx="0">
                  <c:v>43.39913</c:v>
                </c:pt>
                <c:pt idx="1">
                  <c:v>44.88071</c:v>
                </c:pt>
                <c:pt idx="2">
                  <c:v>48.65493</c:v>
                </c:pt>
                <c:pt idx="3">
                  <c:v>51.0992</c:v>
                </c:pt>
                <c:pt idx="4">
                  <c:v>52.64257</c:v>
                </c:pt>
                <c:pt idx="5">
                  <c:v>55.88508</c:v>
                </c:pt>
                <c:pt idx="6">
                  <c:v>71.35525</c:v>
                </c:pt>
                <c:pt idx="7">
                  <c:v>76.59907</c:v>
                </c:pt>
                <c:pt idx="8">
                  <c:v>81.74644</c:v>
                </c:pt>
                <c:pt idx="9">
                  <c:v>87.43927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020600"/>
        <c:axId val="-2110014776"/>
      </c:scatterChart>
      <c:valAx>
        <c:axId val="-2110020600"/>
        <c:scaling>
          <c:orientation val="minMax"/>
          <c:max val="2012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-2110014776"/>
        <c:crosses val="autoZero"/>
        <c:crossBetween val="midCat"/>
      </c:valAx>
      <c:valAx>
        <c:axId val="-2110014776"/>
        <c:scaling>
          <c:orientation val="minMax"/>
          <c:min val="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Percent with VL &lt;200 copies/mL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venir Black"/>
                <a:cs typeface="Avenir Black"/>
              </a:defRPr>
            </a:pPr>
            <a:endParaRPr lang="en-US"/>
          </a:p>
        </c:txPr>
        <c:crossAx val="-2110020600"/>
        <c:crosses val="autoZero"/>
        <c:crossBetween val="midCat"/>
      </c:valAx>
      <c:valAx>
        <c:axId val="-21100090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Avenir Black"/>
                    <a:cs typeface="Avenir Black"/>
                  </a:defRPr>
                </a:pPr>
                <a:r>
                  <a:rPr lang="en-US" sz="1400">
                    <a:latin typeface="Avenir Black"/>
                    <a:cs typeface="Avenir Black"/>
                  </a:rPr>
                  <a:t>Number of Contributing Individuals</a:t>
                </a:r>
              </a:p>
            </c:rich>
          </c:tx>
          <c:layout>
            <c:manualLayout>
              <c:xMode val="edge"/>
              <c:yMode val="edge"/>
              <c:x val="0.971533902012248"/>
              <c:y val="0.18770356830396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venir Black"/>
                <a:cs typeface="Avenir Black"/>
              </a:defRPr>
            </a:pPr>
            <a:endParaRPr lang="en-US"/>
          </a:p>
        </c:txPr>
        <c:crossAx val="-2110003400"/>
        <c:crosses val="max"/>
        <c:crossBetween val="between"/>
      </c:valAx>
      <c:catAx>
        <c:axId val="-2110003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000909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27757655293088"/>
          <c:y val="0.940337770278715"/>
          <c:w val="0.531724628171479"/>
          <c:h val="0.0596622297212848"/>
        </c:manualLayout>
      </c:layout>
      <c:overlay val="0"/>
      <c:txPr>
        <a:bodyPr/>
        <a:lstStyle/>
        <a:p>
          <a:pPr>
            <a:defRPr sz="1600" b="0">
              <a:latin typeface="Avenir Black"/>
              <a:cs typeface="Avenir Blac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0.64259</cdr:x>
      <cdr:y>0.96362</cdr:y>
    </cdr:from>
    <cdr:to>
      <cdr:x>0.65602</cdr:x>
      <cdr:y>0.9828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875867" y="6167965"/>
          <a:ext cx="122767" cy="1227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0.38704</cdr:x>
      <cdr:y>0.96362</cdr:y>
    </cdr:from>
    <cdr:to>
      <cdr:x>0.40046</cdr:x>
      <cdr:y>0.9828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39067" y="6167965"/>
          <a:ext cx="122767" cy="1227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50C0-97B6-B44A-B761-961A7D2A0603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58120-17BC-4F4A-AB6F-8B8703FE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432" tIns="45716" rIns="91432" bIns="45716"/>
          <a:lstStyle/>
          <a:p>
            <a:fld id="{0C9BC38C-68B3-394D-905B-15D85D62CCF9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cohortname</a:t>
            </a:r>
            <a:r>
              <a:rPr lang="en-US" dirty="0" smtClean="0">
                <a:latin typeface="Courier"/>
                <a:cs typeface="Courier"/>
              </a:rPr>
              <a:t> |      Freq.     Percent        Cum.</a:t>
            </a:r>
          </a:p>
          <a:p>
            <a:r>
              <a:rPr lang="en-US" dirty="0" smtClean="0">
                <a:latin typeface="Courier"/>
                <a:cs typeface="Courier"/>
              </a:rPr>
              <a:t>------------+-----------------------------------</a:t>
            </a:r>
          </a:p>
          <a:p>
            <a:r>
              <a:rPr lang="en-US" dirty="0" smtClean="0">
                <a:latin typeface="Courier"/>
                <a:cs typeface="Courier"/>
              </a:rPr>
              <a:t>  Argentina |      3,740       19.89       19.89</a:t>
            </a:r>
          </a:p>
          <a:p>
            <a:r>
              <a:rPr lang="en-US" dirty="0" smtClean="0">
                <a:latin typeface="Courier"/>
                <a:cs typeface="Courier"/>
              </a:rPr>
              <a:t>     Brazil |      3,085       16.41       36.31</a:t>
            </a:r>
          </a:p>
          <a:p>
            <a:r>
              <a:rPr lang="en-US" dirty="0" smtClean="0">
                <a:latin typeface="Courier"/>
                <a:cs typeface="Courier"/>
              </a:rPr>
              <a:t>      Chile |      1,984       10.55       46.86</a:t>
            </a:r>
          </a:p>
          <a:p>
            <a:r>
              <a:rPr lang="en-US" dirty="0" smtClean="0">
                <a:latin typeface="Courier"/>
                <a:cs typeface="Courier"/>
              </a:rPr>
              <a:t>      Haiti |      6,036       32.11       78.97</a:t>
            </a:r>
          </a:p>
          <a:p>
            <a:r>
              <a:rPr lang="en-US" dirty="0" smtClean="0">
                <a:latin typeface="Courier"/>
                <a:cs typeface="Courier"/>
              </a:rPr>
              <a:t>   Honduras |        825        4.39       83.36</a:t>
            </a:r>
          </a:p>
          <a:p>
            <a:r>
              <a:rPr lang="en-US" dirty="0" smtClean="0">
                <a:latin typeface="Courier"/>
                <a:cs typeface="Courier"/>
              </a:rPr>
              <a:t>     Mexico |        833        4.43       87.79</a:t>
            </a:r>
          </a:p>
          <a:p>
            <a:r>
              <a:rPr lang="en-US" dirty="0" smtClean="0">
                <a:latin typeface="Courier"/>
                <a:cs typeface="Courier"/>
              </a:rPr>
              <a:t>       Peru |      2,296       12.21      100.00</a:t>
            </a:r>
          </a:p>
          <a:p>
            <a:r>
              <a:rPr lang="en-US" dirty="0" smtClean="0">
                <a:latin typeface="Courier"/>
                <a:cs typeface="Courier"/>
              </a:rPr>
              <a:t>------------+-----------------------------------</a:t>
            </a:r>
          </a:p>
          <a:p>
            <a:r>
              <a:rPr lang="en-US" dirty="0" smtClean="0">
                <a:latin typeface="Courier"/>
                <a:cs typeface="Courier"/>
              </a:rPr>
              <a:t>      Total |     18,799      100.00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cohortname</a:t>
            </a:r>
            <a:r>
              <a:rPr lang="en-US" dirty="0" smtClean="0">
                <a:latin typeface="Courier"/>
                <a:cs typeface="Courier"/>
              </a:rPr>
              <a:t> |      Freq.     Percent        Cum.</a:t>
            </a:r>
          </a:p>
          <a:p>
            <a:r>
              <a:rPr lang="en-US" dirty="0" smtClean="0">
                <a:latin typeface="Courier"/>
                <a:cs typeface="Courier"/>
              </a:rPr>
              <a:t>------------+-----------------------------------</a:t>
            </a:r>
          </a:p>
          <a:p>
            <a:r>
              <a:rPr lang="en-US" dirty="0" smtClean="0">
                <a:latin typeface="Courier"/>
                <a:cs typeface="Courier"/>
              </a:rPr>
              <a:t>  Argentina |      3,740       19.89       19.89</a:t>
            </a:r>
          </a:p>
          <a:p>
            <a:r>
              <a:rPr lang="en-US" dirty="0" smtClean="0">
                <a:latin typeface="Courier"/>
                <a:cs typeface="Courier"/>
              </a:rPr>
              <a:t>     Brazil |      3,085       16.41       36.31</a:t>
            </a:r>
          </a:p>
          <a:p>
            <a:r>
              <a:rPr lang="en-US" dirty="0" smtClean="0">
                <a:latin typeface="Courier"/>
                <a:cs typeface="Courier"/>
              </a:rPr>
              <a:t>      Chile |      1,984       10.55       46.86</a:t>
            </a:r>
          </a:p>
          <a:p>
            <a:r>
              <a:rPr lang="en-US" dirty="0" smtClean="0">
                <a:latin typeface="Courier"/>
                <a:cs typeface="Courier"/>
              </a:rPr>
              <a:t>      Haiti |      6,036       32.11       78.97</a:t>
            </a:r>
          </a:p>
          <a:p>
            <a:r>
              <a:rPr lang="en-US" dirty="0" smtClean="0">
                <a:latin typeface="Courier"/>
                <a:cs typeface="Courier"/>
              </a:rPr>
              <a:t>   Honduras |        825        4.39       83.36</a:t>
            </a:r>
          </a:p>
          <a:p>
            <a:r>
              <a:rPr lang="en-US" dirty="0" smtClean="0">
                <a:latin typeface="Courier"/>
                <a:cs typeface="Courier"/>
              </a:rPr>
              <a:t>     Mexico |        833        4.43       87.79</a:t>
            </a:r>
          </a:p>
          <a:p>
            <a:r>
              <a:rPr lang="en-US" dirty="0" smtClean="0">
                <a:latin typeface="Courier"/>
                <a:cs typeface="Courier"/>
              </a:rPr>
              <a:t>       Peru |      2,296       12.21      100.00</a:t>
            </a:r>
          </a:p>
          <a:p>
            <a:r>
              <a:rPr lang="en-US" dirty="0" smtClean="0">
                <a:latin typeface="Courier"/>
                <a:cs typeface="Courier"/>
              </a:rPr>
              <a:t>------------+-----------------------------------</a:t>
            </a:r>
          </a:p>
          <a:p>
            <a:r>
              <a:rPr lang="en-US" dirty="0" smtClean="0">
                <a:latin typeface="Courier"/>
                <a:cs typeface="Courier"/>
              </a:rPr>
              <a:t>      Total |     18,799      100.00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venir Book"/>
                <a:cs typeface="Avenir Book"/>
              </a:rPr>
              <a:t>Numbers are presented as Person-years contributed (%) except for Age and Individual Years in Care, which are Median (Interquartile Range)</a:t>
            </a:r>
          </a:p>
          <a:p>
            <a:r>
              <a:rPr lang="en-US" sz="1200" dirty="0" smtClean="0">
                <a:latin typeface="Avenir Book"/>
                <a:cs typeface="Avenir Book"/>
              </a:rPr>
              <a:t>*  </a:t>
            </a:r>
            <a:r>
              <a:rPr lang="en-US" sz="1200" dirty="0" err="1" smtClean="0">
                <a:latin typeface="Avenir Book"/>
                <a:cs typeface="Avenir Book"/>
              </a:rPr>
              <a:t>Univariate</a:t>
            </a:r>
            <a:r>
              <a:rPr lang="en-US" sz="1200" dirty="0" smtClean="0">
                <a:latin typeface="Avenir Book"/>
                <a:cs typeface="Avenir Book"/>
              </a:rPr>
              <a:t> modified Poisson regression with a Generalized Estimating Equation (GEE) to account for within-individuals clustering of outcomes; p-value for age is for the Wald chi-square test when modeling age using a restricted cubic spline with 4 knots.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venir Book"/>
                <a:cs typeface="Avenir Book"/>
              </a:rPr>
              <a:t>Numbers are presented as Person-years contributed (%) except for Age and Individual Years in Care, which are Median (Interquartile Range)</a:t>
            </a:r>
          </a:p>
          <a:p>
            <a:r>
              <a:rPr lang="en-US" sz="1200" dirty="0" smtClean="0">
                <a:latin typeface="Avenir Book"/>
                <a:cs typeface="Avenir Book"/>
              </a:rPr>
              <a:t>*  </a:t>
            </a:r>
            <a:r>
              <a:rPr lang="en-US" sz="1200" dirty="0" err="1" smtClean="0">
                <a:latin typeface="Avenir Book"/>
                <a:cs typeface="Avenir Book"/>
              </a:rPr>
              <a:t>Univariate</a:t>
            </a:r>
            <a:r>
              <a:rPr lang="en-US" sz="1200" dirty="0" smtClean="0">
                <a:latin typeface="Avenir Book"/>
                <a:cs typeface="Avenir Book"/>
              </a:rPr>
              <a:t> modified Poisson regression with a Generalized Estimating Equation (GEE) to account for within-individuals clustering of outcomes; p-value for age is for the Wald chi-square test when modeling age using a restricted cubic spline with 4 knots.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venir Book"/>
                <a:cs typeface="Avenir Book"/>
              </a:rPr>
              <a:t>Numbers are presented as Person-years contributed (%) except for Age and Individual Years in Care, which are Median (Interquartile Range)</a:t>
            </a:r>
          </a:p>
          <a:p>
            <a:r>
              <a:rPr lang="en-US" sz="1200" dirty="0" smtClean="0">
                <a:latin typeface="Avenir Book"/>
                <a:cs typeface="Avenir Book"/>
              </a:rPr>
              <a:t>*  </a:t>
            </a:r>
            <a:r>
              <a:rPr lang="en-US" sz="1200" dirty="0" err="1" smtClean="0">
                <a:latin typeface="Avenir Book"/>
                <a:cs typeface="Avenir Book"/>
              </a:rPr>
              <a:t>Univariate</a:t>
            </a:r>
            <a:r>
              <a:rPr lang="en-US" sz="1200" dirty="0" smtClean="0">
                <a:latin typeface="Avenir Book"/>
                <a:cs typeface="Avenir Book"/>
              </a:rPr>
              <a:t> modified Poisson regression with a Generalized Estimating Equation (GEE) to account for within-individuals clustering of outcomes; p-value for age is for the Wald chi-square test when modeling age using a restricted cubic spline with 4 knots.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US Institute of Medicine retention indicator: individuals with ≥2 HIV primary care encounters per year, &gt;90 days apart; Argentina and Peru used laboratory measures (CD4+ counts and HIV-1 RNA measures) as proxies for HIV primary care visits when determining retention status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defined as regimens of ≥3 active antiretroviral agents (including triple-nucleoside regimens); US Department of Health and Human Services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indicator: number of individuals prescribed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 the year, among those with ≥1 HIV primary care visit during the year; Haiti did not contribute to the assessment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due to receipt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being an inclusion criterion of the clinical cohort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US Department of Health and Human Services viral suppression indicator: individuals with plasma HIV-1 RNA &lt;200 copies/mL at the last measurement in the year, among those with ≥1 HIV primary care visit during the year; Haiti did not contribute to the assessment of viral suppression due to a lack of universal HIV-1 RNA testing within the clinical cohort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Age was modeled using a restricted cubic spline with 4 knots; estimates presented are not age categories, but rather, contrasting comparisons at specific age values (vs. the reference of 40 years old).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MSM: Male Sexual contact with Men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IDU: Injection Drug Use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Hetero: Heterosexual contact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8120-17BC-4F4A-AB6F-8B8703FE2A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143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228603" y="4552506"/>
            <a:ext cx="8669337" cy="34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3538" y="4648200"/>
            <a:ext cx="8216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FFE0B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3538" y="2597150"/>
            <a:ext cx="8216900" cy="1468438"/>
          </a:xfrm>
        </p:spPr>
        <p:txBody>
          <a:bodyPr lIns="91418" tIns="45710" rIns="91418" bIns="45710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ccasa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" y="50479"/>
            <a:ext cx="1478238" cy="156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4" y="50478"/>
            <a:ext cx="2349693" cy="14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43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3538" y="4648200"/>
            <a:ext cx="8216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FFE0B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3538" y="2597150"/>
            <a:ext cx="8216900" cy="1468438"/>
          </a:xfrm>
        </p:spPr>
        <p:txBody>
          <a:bodyPr lIns="91418" tIns="45710" rIns="91418" bIns="45710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ccasa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" y="50479"/>
            <a:ext cx="1478238" cy="156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4" y="50478"/>
            <a:ext cx="2349693" cy="14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43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3538" y="2597150"/>
            <a:ext cx="8216900" cy="1468438"/>
          </a:xfrm>
        </p:spPr>
        <p:txBody>
          <a:bodyPr lIns="91418" tIns="45710" rIns="91418" bIns="45710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8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A5C5-E806-CB46-AFB3-439B9FD7270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22D6-AA56-4446-B8EC-BF274E17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8" y="4648199"/>
            <a:ext cx="8618432" cy="220980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Peter F. Rebeiro, PhD, MHS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On behalf of:  </a:t>
            </a:r>
            <a:r>
              <a:rPr lang="es-AR" dirty="0" smtClean="0">
                <a:latin typeface="Avenir Book"/>
                <a:cs typeface="Avenir Book"/>
              </a:rPr>
              <a:t>Carina Cesar, </a:t>
            </a:r>
            <a:r>
              <a:rPr lang="es-AR" dirty="0">
                <a:latin typeface="Avenir Book"/>
                <a:cs typeface="Avenir Book"/>
              </a:rPr>
              <a:t>Bryan E. </a:t>
            </a:r>
            <a:r>
              <a:rPr lang="es-AR" dirty="0" smtClean="0">
                <a:latin typeface="Avenir Book"/>
                <a:cs typeface="Avenir Book"/>
              </a:rPr>
              <a:t>Shepherd,          Raquel </a:t>
            </a:r>
            <a:r>
              <a:rPr lang="es-AR" dirty="0">
                <a:latin typeface="Avenir Book"/>
                <a:cs typeface="Avenir Book"/>
              </a:rPr>
              <a:t>B</a:t>
            </a:r>
            <a:r>
              <a:rPr lang="es-AR" dirty="0" smtClean="0">
                <a:latin typeface="Avenir Book"/>
                <a:cs typeface="Avenir Book"/>
              </a:rPr>
              <a:t>. De Boni, </a:t>
            </a:r>
            <a:r>
              <a:rPr lang="es-AR" dirty="0">
                <a:latin typeface="Avenir Book"/>
                <a:cs typeface="Avenir Book"/>
              </a:rPr>
              <a:t>Claudia </a:t>
            </a:r>
            <a:r>
              <a:rPr lang="es-AR" dirty="0" smtClean="0">
                <a:latin typeface="Avenir Book"/>
                <a:cs typeface="Avenir Book"/>
              </a:rPr>
              <a:t>Cortés, </a:t>
            </a:r>
            <a:r>
              <a:rPr lang="es-AR" dirty="0">
                <a:latin typeface="Avenir Book"/>
                <a:cs typeface="Avenir Book"/>
              </a:rPr>
              <a:t>Fernanda </a:t>
            </a:r>
            <a:r>
              <a:rPr lang="es-AR" dirty="0" smtClean="0">
                <a:latin typeface="Avenir Book"/>
                <a:cs typeface="Avenir Book"/>
              </a:rPr>
              <a:t>Rodriguez, </a:t>
            </a:r>
            <a:r>
              <a:rPr lang="es-AR" dirty="0">
                <a:latin typeface="Avenir Book"/>
                <a:cs typeface="Avenir Book"/>
              </a:rPr>
              <a:t>Pablo Belaunzarán-</a:t>
            </a:r>
            <a:r>
              <a:rPr lang="es-AR" dirty="0" smtClean="0">
                <a:latin typeface="Avenir Book"/>
                <a:cs typeface="Avenir Book"/>
              </a:rPr>
              <a:t>Zamudio, </a:t>
            </a:r>
            <a:r>
              <a:rPr lang="es-AR" dirty="0">
                <a:latin typeface="Avenir Book"/>
                <a:cs typeface="Avenir Book"/>
              </a:rPr>
              <a:t>Jean W. </a:t>
            </a:r>
            <a:r>
              <a:rPr lang="es-AR" dirty="0" smtClean="0">
                <a:latin typeface="Avenir Book"/>
                <a:cs typeface="Avenir Book"/>
              </a:rPr>
              <a:t>Pape, </a:t>
            </a:r>
            <a:r>
              <a:rPr lang="es-AR" dirty="0">
                <a:latin typeface="Avenir Book"/>
                <a:cs typeface="Avenir Book"/>
              </a:rPr>
              <a:t>Denis </a:t>
            </a:r>
            <a:r>
              <a:rPr lang="es-AR" dirty="0" smtClean="0">
                <a:latin typeface="Avenir Book"/>
                <a:cs typeface="Avenir Book"/>
              </a:rPr>
              <a:t>Padgett, </a:t>
            </a:r>
            <a:r>
              <a:rPr lang="es-AR" dirty="0">
                <a:latin typeface="Avenir Book"/>
                <a:cs typeface="Avenir Book"/>
              </a:rPr>
              <a:t>Daniel </a:t>
            </a:r>
            <a:r>
              <a:rPr lang="es-AR" dirty="0" smtClean="0">
                <a:latin typeface="Avenir Book"/>
                <a:cs typeface="Avenir Book"/>
              </a:rPr>
              <a:t>Hoces, </a:t>
            </a:r>
            <a:r>
              <a:rPr lang="es-AR" dirty="0">
                <a:latin typeface="Avenir Book"/>
                <a:cs typeface="Avenir Book"/>
              </a:rPr>
              <a:t>Catherine C. </a:t>
            </a:r>
            <a:r>
              <a:rPr lang="es-AR" dirty="0" smtClean="0">
                <a:latin typeface="Avenir Book"/>
                <a:cs typeface="Avenir Book"/>
              </a:rPr>
              <a:t>McGowan, and Pedro Cahn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r>
              <a:rPr lang="en-US" sz="2100" dirty="0" smtClean="0">
                <a:solidFill>
                  <a:schemeClr val="bg1"/>
                </a:solidFill>
                <a:latin typeface="Avenir Book"/>
                <a:cs typeface="Avenir Book"/>
              </a:rPr>
              <a:t>of the Caribbean, Central and South America network for HIV epidemiology (</a:t>
            </a:r>
            <a:r>
              <a:rPr lang="en-US" sz="2100" dirty="0" err="1" smtClean="0">
                <a:solidFill>
                  <a:schemeClr val="bg1"/>
                </a:solidFill>
                <a:latin typeface="Avenir Book"/>
                <a:cs typeface="Avenir Book"/>
              </a:rPr>
              <a:t>CCASAnet</a:t>
            </a:r>
            <a:r>
              <a:rPr lang="en-US" sz="2100" dirty="0" smtClean="0">
                <a:solidFill>
                  <a:schemeClr val="bg1"/>
                </a:solidFill>
                <a:latin typeface="Avenir Book"/>
                <a:cs typeface="Avenir Book"/>
              </a:rPr>
              <a:t>)</a:t>
            </a:r>
            <a:endParaRPr lang="en-US" sz="21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45" y="2241640"/>
            <a:ext cx="8877225" cy="14684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tabLst>
                <a:tab pos="2692400" algn="l"/>
              </a:tabLst>
            </a:pPr>
            <a:r>
              <a:rPr lang="en-US" sz="3800" dirty="0">
                <a:solidFill>
                  <a:srgbClr val="FFFFFF"/>
                </a:solidFill>
                <a:latin typeface="Avenir Book"/>
                <a:cs typeface="Avenir Book"/>
              </a:rPr>
              <a:t>Assessing the HIV Care Continuum </a:t>
            </a: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/>
            </a:r>
            <a:b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>in </a:t>
            </a:r>
            <a:r>
              <a:rPr lang="en-US" sz="38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CCASAnet</a:t>
            </a: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>: </a:t>
            </a:r>
            <a:b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>progress </a:t>
            </a:r>
            <a:r>
              <a:rPr lang="en-US" sz="3800" dirty="0">
                <a:solidFill>
                  <a:srgbClr val="FFFFFF"/>
                </a:solidFill>
                <a:latin typeface="Avenir Book"/>
                <a:cs typeface="Avenir Book"/>
              </a:rPr>
              <a:t>in clinical retention, </a:t>
            </a: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/>
            </a:r>
            <a:b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3800" dirty="0" smtClean="0">
                <a:solidFill>
                  <a:srgbClr val="FFFFFF"/>
                </a:solidFill>
                <a:latin typeface="Avenir Book"/>
                <a:cs typeface="Avenir Book"/>
              </a:rPr>
              <a:t>ART </a:t>
            </a:r>
            <a:r>
              <a:rPr lang="en-US" sz="3800" dirty="0">
                <a:solidFill>
                  <a:srgbClr val="FFFFFF"/>
                </a:solidFill>
                <a:latin typeface="Avenir Book"/>
                <a:cs typeface="Avenir Book"/>
              </a:rPr>
              <a:t>use, and viral suppression </a:t>
            </a:r>
            <a:endParaRPr lang="en-US" sz="3800" i="0" dirty="0">
              <a:solidFill>
                <a:srgbClr val="FFFFFF"/>
              </a:solidFill>
              <a:latin typeface="Avenir Book"/>
              <a:ea typeface="AppleGothic"/>
              <a:cs typeface="Avenir Book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57900" y="12699"/>
            <a:ext cx="30861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 sz="3200">
                <a:solidFill>
                  <a:srgbClr val="FFE0B3"/>
                </a:solidFill>
                <a:latin typeface="Avenir Book"/>
                <a:ea typeface="ＭＳ Ｐゴシック" charset="-128"/>
                <a:cs typeface="Avenir Book"/>
              </a:defRPr>
            </a:lvl1pPr>
            <a:lvl2pPr marL="857250" indent="-393700" algn="l" rtl="0" eaLnBrk="0" fontAlgn="base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Courier New"/>
              <a:buChar char="o"/>
              <a:defRPr sz="2400">
                <a:solidFill>
                  <a:schemeClr val="tx1"/>
                </a:solidFill>
                <a:latin typeface="Avenir Book"/>
                <a:ea typeface="ＭＳ Ｐゴシック" charset="-128"/>
                <a:cs typeface="Avenir Book"/>
              </a:defRPr>
            </a:lvl2pPr>
            <a:lvl3pPr marL="1428750" indent="-349250" algn="l" rtl="0" eaLnBrk="0" fontAlgn="base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 3" charset="2"/>
              <a:buChar char="u"/>
              <a:defRPr sz="2400">
                <a:solidFill>
                  <a:schemeClr val="tx1"/>
                </a:solidFill>
                <a:latin typeface="Avenir Book"/>
                <a:ea typeface="ＭＳ Ｐゴシック" charset="-128"/>
                <a:cs typeface="Avenir Book"/>
              </a:defRPr>
            </a:lvl3pPr>
            <a:lvl4pPr marL="2063750" indent="-349250" algn="l" rtl="0" eaLnBrk="0" fontAlgn="base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Courier New"/>
              <a:buChar char="o"/>
              <a:defRPr sz="2400">
                <a:solidFill>
                  <a:schemeClr val="tx1"/>
                </a:solidFill>
                <a:latin typeface="Avenir Book"/>
                <a:ea typeface="ＭＳ Ｐゴシック" charset="-128"/>
                <a:cs typeface="Avenir Book"/>
              </a:defRPr>
            </a:lvl4pPr>
            <a:lvl5pPr marL="2571750" indent="-285750" algn="l" rtl="0" eaLnBrk="0" fontAlgn="base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venir Book"/>
                <a:ea typeface="ＭＳ Ｐゴシック" charset="-128"/>
                <a:cs typeface="Avenir Book"/>
              </a:defRPr>
            </a:lvl5pPr>
            <a:lvl6pPr marL="3028950" indent="-285750" algn="l" rtl="0" fontAlgn="base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3486150" indent="-285750" algn="l" rtl="0" fontAlgn="base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943350" indent="-285750" algn="l" rtl="0" fontAlgn="base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4400550" indent="-285750" algn="l" rtl="0" fontAlgn="base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buFont typeface="Wingdings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July 22,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78607"/>
              </p:ext>
            </p:extLst>
          </p:nvPr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69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98863"/>
              </p:ext>
            </p:extLst>
          </p:nvPr>
        </p:nvGraphicFramePr>
        <p:xfrm>
          <a:off x="139700" y="505795"/>
          <a:ext cx="8915400" cy="5813016"/>
        </p:xfrm>
        <a:graphic>
          <a:graphicData uri="http://schemas.openxmlformats.org/drawingml/2006/table">
            <a:tbl>
              <a:tblPr/>
              <a:tblGrid>
                <a:gridCol w="1841212"/>
                <a:gridCol w="2519226"/>
                <a:gridCol w="2341098"/>
                <a:gridCol w="2213864"/>
              </a:tblGrid>
              <a:tr h="941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Characteristic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Adjusted*    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RR (95% CI): </a:t>
                      </a:r>
                      <a:r>
                        <a:rPr lang="en-US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venir Black"/>
                          <a:cs typeface="Avenir Black"/>
                        </a:rPr>
                        <a:t>Retention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Adjusted*          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RR (95% CI):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venir Black"/>
                          <a:cs typeface="Avenir Black"/>
                        </a:rPr>
                        <a:t>ART </a:t>
                      </a:r>
                      <a:r>
                        <a:rPr lang="en-US" sz="1800" b="0" i="0" u="none" strike="noStrike" dirty="0" err="1">
                          <a:solidFill>
                            <a:schemeClr val="accent2"/>
                          </a:solidFill>
                          <a:effectLst/>
                          <a:latin typeface="Avenir Black"/>
                          <a:cs typeface="Avenir Black"/>
                        </a:rPr>
                        <a:t>use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Adjusted*           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RR (95% CI):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venir Black"/>
                          <a:cs typeface="Avenir Black"/>
                        </a:rPr>
                        <a:t>Viral </a:t>
                      </a:r>
                      <a:r>
                        <a:rPr lang="en-US" sz="18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Avenir Black"/>
                          <a:cs typeface="Avenir Black"/>
                        </a:rPr>
                        <a:t>Suppression</a:t>
                      </a:r>
                      <a:r>
                        <a:rPr lang="en-US" sz="18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Age (Years)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1.04 (0.99,1.09)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0.83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(0.78,0.87)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0.79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(0.75,0.84)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1.01 (0.98,1.03)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0.94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(0.91,0.98)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0.93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(0.90,0.97)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1.01 (1.00,1.03)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(1.01,1.05)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(1.02,1.06)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1.03 (0.98,1.08)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(0.99,1.12)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(1.03,1.15)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Sex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Female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0.97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(0.94,0.99)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0.97 (0.93,1.00)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0.97 (0.94,1.01)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HIV Risk Factor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MSM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IDU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Black"/>
                          <a:cs typeface="Avenir Black"/>
                        </a:rPr>
                        <a:t>0.83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(0.74,0.93)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1.09 (0.98,1.20)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1.03 (0.93,1.15)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Hetero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1.00 (0.97,1.04)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(1.01,1.08)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1.01 (0.97,1.05)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Other/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Unk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0.97 (0.93,1.02)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1.05 (1.00,1.10)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1.03 (0.97,1.08)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Years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in Care   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(1.02,1.02)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(1.04,1.05)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venir Black"/>
                          <a:cs typeface="Avenir Black"/>
                        </a:rPr>
                        <a:t>1.06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(1.06,1.07)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32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Black"/>
                <a:cs typeface="Avenir Black"/>
              </a:rPr>
              <a:t>Modeled relationships between </a:t>
            </a:r>
            <a:r>
              <a:rPr lang="en-US" sz="1400" dirty="0" smtClean="0">
                <a:latin typeface="Avenir Black"/>
                <a:cs typeface="Avenir Black"/>
              </a:rPr>
              <a:t>characteristics </a:t>
            </a:r>
            <a:r>
              <a:rPr lang="en-US" sz="1400" dirty="0">
                <a:latin typeface="Avenir Black"/>
                <a:cs typeface="Avenir Black"/>
              </a:rPr>
              <a:t>of </a:t>
            </a:r>
            <a:r>
              <a:rPr lang="en-US" sz="1400" dirty="0" err="1">
                <a:latin typeface="Avenir Black"/>
                <a:cs typeface="Avenir Black"/>
              </a:rPr>
              <a:t>CCASAnet</a:t>
            </a:r>
            <a:r>
              <a:rPr lang="en-US" sz="1400" dirty="0">
                <a:latin typeface="Avenir Black"/>
                <a:cs typeface="Avenir Black"/>
              </a:rPr>
              <a:t> patients and HIV Care Continuum indicators from 2003 </a:t>
            </a:r>
            <a:r>
              <a:rPr lang="en-US" sz="1400" dirty="0" smtClean="0">
                <a:latin typeface="Avenir Black"/>
                <a:cs typeface="Avenir Black"/>
              </a:rPr>
              <a:t>through </a:t>
            </a:r>
            <a:r>
              <a:rPr lang="en-US" sz="1400" dirty="0">
                <a:latin typeface="Avenir Black"/>
                <a:cs typeface="Avenir Black"/>
              </a:rPr>
              <a:t>2012, with 95% Confidence Intervals (95% CI</a:t>
            </a:r>
            <a:r>
              <a:rPr lang="en-US" sz="1400" dirty="0" smtClean="0">
                <a:latin typeface="Avenir Black"/>
                <a:cs typeface="Avenir Black"/>
              </a:rPr>
              <a:t>)</a:t>
            </a:r>
            <a:endParaRPr lang="en-US" sz="1400" dirty="0"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49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venir Black"/>
                <a:cs typeface="Avenir Black"/>
              </a:rPr>
              <a:t>Bold</a:t>
            </a:r>
            <a:r>
              <a:rPr lang="en-US" sz="1200" dirty="0">
                <a:latin typeface="Avenir Book"/>
                <a:cs typeface="Avenir Book"/>
              </a:rPr>
              <a:t> estimates are statistically significant, p&lt;0.05 </a:t>
            </a:r>
          </a:p>
          <a:p>
            <a:r>
              <a:rPr lang="en-US" sz="1200" dirty="0" smtClean="0">
                <a:latin typeface="Avenir Black"/>
                <a:cs typeface="Avenir Black"/>
              </a:rPr>
              <a:t>*</a:t>
            </a:r>
            <a:r>
              <a:rPr lang="en-US" sz="1200" dirty="0" smtClean="0">
                <a:latin typeface="Avenir Book"/>
                <a:cs typeface="Avenir Book"/>
              </a:rPr>
              <a:t>Fully </a:t>
            </a:r>
            <a:r>
              <a:rPr lang="en-US" sz="1200" dirty="0">
                <a:latin typeface="Avenir Book"/>
                <a:cs typeface="Avenir Book"/>
              </a:rPr>
              <a:t>adjusted models include all terms in table, as well as cohort site and calendar time (modeled with a restricted cubic spline </a:t>
            </a:r>
            <a:endParaRPr lang="en-US" sz="1200" dirty="0" smtClean="0">
              <a:latin typeface="Avenir Book"/>
              <a:cs typeface="Avenir Book"/>
            </a:endParaRPr>
          </a:p>
          <a:p>
            <a:pPr marL="63500"/>
            <a:r>
              <a:rPr lang="en-US" sz="1200" dirty="0" smtClean="0">
                <a:latin typeface="Avenir Book"/>
                <a:cs typeface="Avenir Book"/>
              </a:rPr>
              <a:t>with </a:t>
            </a:r>
            <a:r>
              <a:rPr lang="en-US" sz="1200" dirty="0">
                <a:latin typeface="Avenir Book"/>
                <a:cs typeface="Avenir Book"/>
              </a:rPr>
              <a:t>4 knots)</a:t>
            </a:r>
          </a:p>
        </p:txBody>
      </p:sp>
    </p:spTree>
    <p:extLst>
      <p:ext uri="{BB962C8B-B14F-4D97-AF65-F5344CB8AC3E}">
        <p14:creationId xmlns:p14="http://schemas.microsoft.com/office/powerpoint/2010/main" val="12600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Avenir Book"/>
                <a:cs typeface="Avenir Book"/>
              </a:rPr>
              <a:t>Limitations: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Results within </a:t>
            </a:r>
            <a:r>
              <a:rPr lang="en-US" dirty="0" err="1" smtClean="0">
                <a:latin typeface="Avenir Book"/>
                <a:cs typeface="Avenir Book"/>
              </a:rPr>
              <a:t>CCASAnet</a:t>
            </a:r>
            <a:r>
              <a:rPr lang="en-US" dirty="0" smtClean="0">
                <a:latin typeface="Avenir Book"/>
                <a:cs typeface="Avenir Book"/>
              </a:rPr>
              <a:t> may not be generalizable to HIV population not successfully linked/engaged in care in these countries </a:t>
            </a:r>
          </a:p>
          <a:p>
            <a:r>
              <a:rPr lang="en-US" dirty="0">
                <a:latin typeface="Avenir Book"/>
                <a:cs typeface="Avenir Book"/>
              </a:rPr>
              <a:t>Additional research is needed to </a:t>
            </a:r>
            <a:r>
              <a:rPr lang="en-US" dirty="0" smtClean="0">
                <a:latin typeface="Avenir Book"/>
                <a:cs typeface="Avenir Book"/>
              </a:rPr>
              <a:t>identify social/contextual/economic impediments </a:t>
            </a:r>
            <a:r>
              <a:rPr lang="en-US" dirty="0">
                <a:latin typeface="Avenir Book"/>
                <a:cs typeface="Avenir Book"/>
              </a:rPr>
              <a:t>to achieving positive Care Continuum </a:t>
            </a:r>
            <a:r>
              <a:rPr lang="en-US" dirty="0" smtClean="0">
                <a:latin typeface="Avenir Book"/>
                <a:cs typeface="Avenir Book"/>
              </a:rPr>
              <a:t>outcomes, and their causes, in </a:t>
            </a:r>
            <a:r>
              <a:rPr lang="en-US" dirty="0">
                <a:latin typeface="Avenir Book"/>
                <a:cs typeface="Avenir Book"/>
              </a:rPr>
              <a:t>these </a:t>
            </a:r>
            <a:r>
              <a:rPr lang="en-US" dirty="0" smtClean="0">
                <a:latin typeface="Avenir Book"/>
                <a:cs typeface="Avenir Book"/>
              </a:rPr>
              <a:t>settings 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5156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604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Avenir Book"/>
                <a:cs typeface="Avenir Book"/>
              </a:rPr>
              <a:t>Conclusions: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HIV </a:t>
            </a:r>
            <a:r>
              <a:rPr lang="en-US" dirty="0">
                <a:latin typeface="Avenir Book"/>
                <a:cs typeface="Avenir Book"/>
              </a:rPr>
              <a:t>Care Continuum outcomes have improved over </a:t>
            </a:r>
            <a:r>
              <a:rPr lang="en-US" dirty="0" smtClean="0">
                <a:latin typeface="Avenir Book"/>
                <a:cs typeface="Avenir Book"/>
              </a:rPr>
              <a:t>time in this cohort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Efforts to improve retention should focus on </a:t>
            </a:r>
            <a:r>
              <a:rPr lang="en-US" dirty="0">
                <a:latin typeface="Avenir Book"/>
                <a:cs typeface="Avenir Book"/>
              </a:rPr>
              <a:t>females and </a:t>
            </a:r>
            <a:r>
              <a:rPr lang="en-US" dirty="0" smtClean="0">
                <a:latin typeface="Avenir Book"/>
                <a:cs typeface="Avenir Book"/>
              </a:rPr>
              <a:t>IDUs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Efforts to improve ART </a:t>
            </a:r>
            <a:r>
              <a:rPr lang="en-US" dirty="0">
                <a:latin typeface="Avenir Book"/>
                <a:cs typeface="Avenir Book"/>
              </a:rPr>
              <a:t>use </a:t>
            </a:r>
            <a:r>
              <a:rPr lang="en-US" dirty="0" smtClean="0">
                <a:latin typeface="Avenir Book"/>
                <a:cs typeface="Avenir Book"/>
              </a:rPr>
              <a:t>should focus on MSM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Efforts to improve ART use and viral suppression should focus on younger individuals</a:t>
            </a:r>
          </a:p>
        </p:txBody>
      </p:sp>
    </p:spTree>
    <p:extLst>
      <p:ext uri="{BB962C8B-B14F-4D97-AF65-F5344CB8AC3E}">
        <p14:creationId xmlns:p14="http://schemas.microsoft.com/office/powerpoint/2010/main" val="188282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07ar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64" y="6048152"/>
            <a:ext cx="2692023" cy="1007569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0" y="1650999"/>
            <a:ext cx="6743700" cy="5143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3200" kern="1200">
                <a:solidFill>
                  <a:srgbClr val="FFE0B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Hospital Fernandez and Centro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Médico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Huésped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Buenos Aires, Argentina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Instituto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Nacional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de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Infectologia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Evandro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Chagas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Fundação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Oswaldo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Cruz, Rio de Janeiro, Brazil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Fundación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Arriarán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Santiago, Chile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Le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Groupe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Haïtien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d'Etude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du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Sarcome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de Kaposi et des Infections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Opportunistes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Port-au-Prince, Haiti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Instituto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Hondureño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de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Seguridad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Social and Hospital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Escuela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Tegucigalpa, Honduras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Instituto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Nacional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de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Ciencias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Médicas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y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Nutrición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Salvador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Zubirán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, Mexico City, México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Instituto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de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Medicina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Tropical Alexander von Humboldt, Lima, </a:t>
            </a: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Perú</a:t>
            </a:r>
            <a:endParaRPr lang="en-US" sz="185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1850" dirty="0" err="1" smtClean="0">
                <a:solidFill>
                  <a:srgbClr val="FFFFFF"/>
                </a:solidFill>
                <a:latin typeface="Avenir Book"/>
                <a:cs typeface="Avenir Book"/>
              </a:rPr>
              <a:t>CCASAnet</a:t>
            </a:r>
            <a:r>
              <a:rPr lang="en-US" sz="1850" dirty="0" smtClean="0">
                <a:solidFill>
                  <a:srgbClr val="FFFFFF"/>
                </a:solidFill>
                <a:latin typeface="Avenir Book"/>
                <a:cs typeface="Avenir Book"/>
              </a:rPr>
              <a:t> Data Coordinating Center, Vanderbilt University School of Medicine, Nashville, TN, USA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869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Avenir Book"/>
                <a:cs typeface="Avenir Book"/>
              </a:rPr>
              <a:t>CCASAnet</a:t>
            </a: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 patients, clinicians, data managers, and investigators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Grant U01-AI069923-09 from the National Institutes of Health, USA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3225800"/>
            <a:ext cx="109466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0" y="3225800"/>
            <a:ext cx="109466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02" y="1384299"/>
            <a:ext cx="1528998" cy="7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4394200"/>
            <a:ext cx="1094664" cy="1094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600" y="4394200"/>
            <a:ext cx="1094664" cy="1094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00" y="5571620"/>
            <a:ext cx="2082800" cy="717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186" y="2170174"/>
            <a:ext cx="1104614" cy="9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venir Book"/>
                <a:cs typeface="Avenir Book"/>
              </a:rPr>
              <a:t>Questions?</a:t>
            </a:r>
            <a:endParaRPr lang="en-US" sz="4400" dirty="0">
              <a:latin typeface="Avenir Book"/>
              <a:cs typeface="Avenir Boo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Book"/>
                <a:cs typeface="Avenir Book"/>
              </a:rPr>
              <a:t>Thank you!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8579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9136" b="6209"/>
          <a:stretch/>
        </p:blipFill>
        <p:spPr>
          <a:xfrm>
            <a:off x="609600" y="0"/>
            <a:ext cx="800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1" b="26248"/>
          <a:stretch/>
        </p:blipFill>
        <p:spPr>
          <a:xfrm>
            <a:off x="0" y="-1"/>
            <a:ext cx="9144000" cy="3756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11176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9400" indent="-1549400">
              <a:spcAft>
                <a:spcPts val="1200"/>
              </a:spcAft>
              <a:tabLst>
                <a:tab pos="342900" algn="l"/>
              </a:tabLst>
            </a:pPr>
            <a:r>
              <a:rPr lang="en-US" sz="1900" dirty="0" smtClean="0">
                <a:latin typeface="Avenir Black"/>
                <a:cs typeface="Avenir Black"/>
              </a:rPr>
              <a:t>1. Retention</a:t>
            </a:r>
            <a:r>
              <a:rPr lang="en-US" sz="1900" dirty="0" smtClean="0">
                <a:latin typeface="Avenir Book"/>
                <a:cs typeface="Avenir Book"/>
              </a:rPr>
              <a:t>: ≥2 HIV primary care encounters per year, &gt;90 days apart               (</a:t>
            </a:r>
            <a:r>
              <a:rPr lang="en-US" sz="1900" i="1" dirty="0" smtClean="0">
                <a:latin typeface="Avenir Book"/>
                <a:cs typeface="Avenir Book"/>
              </a:rPr>
              <a:t>US Institute of Medicine</a:t>
            </a:r>
            <a:r>
              <a:rPr lang="en-US" sz="1900" dirty="0" smtClean="0">
                <a:latin typeface="Avenir Book"/>
                <a:cs typeface="Avenir Book"/>
              </a:rPr>
              <a:t>) </a:t>
            </a:r>
          </a:p>
          <a:p>
            <a:pPr marL="1549400" indent="-1549400">
              <a:spcAft>
                <a:spcPts val="1200"/>
              </a:spcAft>
            </a:pPr>
            <a:r>
              <a:rPr lang="en-US" sz="1900" dirty="0" smtClean="0">
                <a:latin typeface="Avenir Black"/>
                <a:cs typeface="Avenir Black"/>
              </a:rPr>
              <a:t>2. ART use</a:t>
            </a:r>
            <a:r>
              <a:rPr lang="en-US" sz="1900" dirty="0" smtClean="0">
                <a:latin typeface="Avenir Book"/>
                <a:cs typeface="Avenir Book"/>
              </a:rPr>
              <a:t>:  </a:t>
            </a:r>
            <a:r>
              <a:rPr lang="en-US" sz="1900" dirty="0">
                <a:latin typeface="Avenir Book"/>
                <a:cs typeface="Avenir Book"/>
              </a:rPr>
              <a:t> </a:t>
            </a:r>
            <a:r>
              <a:rPr lang="en-US" sz="1900" dirty="0" smtClean="0">
                <a:latin typeface="Avenir Book"/>
                <a:cs typeface="Avenir Book"/>
              </a:rPr>
              <a:t> ART during the year, among those with ≥1 HIV primary care visit during the year (</a:t>
            </a:r>
            <a:r>
              <a:rPr lang="en-US" sz="1900" i="1" dirty="0" smtClean="0">
                <a:latin typeface="Avenir Book"/>
                <a:cs typeface="Avenir Book"/>
              </a:rPr>
              <a:t>US Department of Health and Human Services</a:t>
            </a:r>
            <a:r>
              <a:rPr lang="en-US" sz="1900" dirty="0" smtClean="0">
                <a:latin typeface="Avenir Book"/>
                <a:cs typeface="Avenir Book"/>
              </a:rPr>
              <a:t>)</a:t>
            </a:r>
            <a:endParaRPr lang="en-US" sz="1900" dirty="0">
              <a:latin typeface="Avenir Book"/>
              <a:cs typeface="Avenir Book"/>
            </a:endParaRPr>
          </a:p>
          <a:p>
            <a:pPr marL="1549400" indent="-1549400">
              <a:spcAft>
                <a:spcPts val="1200"/>
              </a:spcAft>
            </a:pPr>
            <a:r>
              <a:rPr lang="en-US" sz="1900" dirty="0" smtClean="0">
                <a:latin typeface="Avenir Black"/>
                <a:cs typeface="Avenir Black"/>
              </a:rPr>
              <a:t>3. Viral suppression</a:t>
            </a:r>
            <a:r>
              <a:rPr lang="en-US" sz="1900" dirty="0" smtClean="0">
                <a:latin typeface="Avenir Book"/>
                <a:cs typeface="Avenir Book"/>
              </a:rPr>
              <a:t>: HIV-1 RNA &lt;200 copies/mL at the last measurement in the year, among those with ≥1 HIV primary care visit during the year   (</a:t>
            </a:r>
            <a:r>
              <a:rPr lang="en-US" sz="1900" i="1" dirty="0" smtClean="0">
                <a:latin typeface="Avenir Book"/>
                <a:cs typeface="Avenir Book"/>
              </a:rPr>
              <a:t>US Department of Health and Human Services</a:t>
            </a:r>
            <a:r>
              <a:rPr lang="en-US" sz="1900" dirty="0" smtClean="0">
                <a:latin typeface="Avenir Book"/>
                <a:cs typeface="Avenir Book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955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Adapted from</a:t>
            </a:r>
            <a:r>
              <a:rPr lang="en-US" sz="1400" b="1" dirty="0">
                <a:latin typeface="Avenir Book"/>
                <a:cs typeface="Avenir Book"/>
              </a:rPr>
              <a:t> </a:t>
            </a:r>
            <a:r>
              <a:rPr lang="en-US" sz="1400" i="1" dirty="0">
                <a:latin typeface="Avenir Book"/>
                <a:cs typeface="Avenir Book"/>
              </a:rPr>
              <a:t>Ford MA, and Spicer CM. Monitoring HIV care in the United States: indicators and data systems. National Academies Press; 2012.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1663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700"/>
            <a:ext cx="8229600" cy="6197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CD4 and VL used as proxies for clinic visit in Argentina and Peru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Haiti excluded from ART outcome, ART use was cohort inclusion criterion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Haiti excluded from viral suppression outcome, VL monitoring not available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venir Book"/>
                <a:cs typeface="Avenir Book"/>
              </a:rPr>
              <a:t>Modified Poisson regression with Generalized Estimating Equations (GEE) to account for multiple outcomes per individual</a:t>
            </a:r>
          </a:p>
          <a:p>
            <a:r>
              <a:rPr lang="en-US" dirty="0" smtClean="0">
                <a:latin typeface="Avenir Book"/>
                <a:cs typeface="Avenir Book"/>
              </a:rPr>
              <a:t>Restricted cubic splines to allow non-linear relationships between age, year of assessment, and outcomes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8704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13468"/>
              </p:ext>
            </p:extLst>
          </p:nvPr>
        </p:nvGraphicFramePr>
        <p:xfrm>
          <a:off x="-1" y="472989"/>
          <a:ext cx="9144002" cy="5483011"/>
        </p:xfrm>
        <a:graphic>
          <a:graphicData uri="http://schemas.openxmlformats.org/drawingml/2006/table">
            <a:tbl>
              <a:tblPr/>
              <a:tblGrid>
                <a:gridCol w="2092818"/>
                <a:gridCol w="1835240"/>
                <a:gridCol w="2125014"/>
                <a:gridCol w="2157211"/>
                <a:gridCol w="933719"/>
              </a:tblGrid>
              <a:tr h="2557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Characteristic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 for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venir Black"/>
                          <a:cs typeface="Avenir Black"/>
                        </a:rPr>
                        <a:t>Retention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Not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Retained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Retained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p-value*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(N=18,799)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89,557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23,869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65,688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Age (Years)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36.1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30.0, 43.0)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35.2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29.3, 41.7)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36.4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30.3, 43.5)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0.21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Sex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56,725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15,321 (27.0)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41,404 (73.0)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Female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32,832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8,548   (26.0)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24,284 (74.0)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0.24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HIV Risk Factor</a:t>
                      </a:r>
                    </a:p>
                  </a:txBody>
                  <a:tcPr marL="6330" marR="6330" marT="63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MSM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25,553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7,515 (29.4)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18,038 (70.6)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IDU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1,555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820    (52.7)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735      (47.3)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Hetero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28,938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9,454 (32.7)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19,484 (67.3)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Other/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Unk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33,511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6,080 (18.1)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27,431 (81.9)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Country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Argentina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18,878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7,598 (40.2)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11,280 (59.8)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Brazil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17,399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4,922 (28.3)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12,477 (71.7)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Chile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11,938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2,723 (22.8)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9,215   (77.2)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Haiti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4,279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1,027 (24.0)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3,252   (76.0)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Honduras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23,074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3,438 (14.9)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19,636 (85.1)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Mexico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3,933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593    (15.1)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3,340   (84.9)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Peru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10,056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3,568 (35.5) 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6,488   (64.5)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Individual Years in Care    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 (4, 9)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 (4, 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 (4, 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32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venir Black"/>
                <a:cs typeface="Avenir Black"/>
              </a:rPr>
              <a:t>Characteristics </a:t>
            </a:r>
            <a:r>
              <a:rPr lang="en-US" sz="1400" dirty="0">
                <a:latin typeface="Avenir Black"/>
                <a:cs typeface="Avenir Black"/>
              </a:rPr>
              <a:t>of individuals in </a:t>
            </a:r>
            <a:r>
              <a:rPr lang="en-US" sz="1400" dirty="0" err="1" smtClean="0">
                <a:latin typeface="Avenir Black"/>
                <a:cs typeface="Avenir Black"/>
              </a:rPr>
              <a:t>CCASAnet</a:t>
            </a:r>
            <a:r>
              <a:rPr lang="en-US" sz="1400" dirty="0" smtClean="0">
                <a:latin typeface="Avenir Black"/>
                <a:cs typeface="Avenir Black"/>
              </a:rPr>
              <a:t> </a:t>
            </a:r>
            <a:r>
              <a:rPr lang="en-US" sz="1400" dirty="0">
                <a:latin typeface="Avenir Black"/>
                <a:cs typeface="Avenir Black"/>
              </a:rPr>
              <a:t>contributing to analyses of </a:t>
            </a:r>
            <a:r>
              <a:rPr lang="en-US" sz="1400" dirty="0" smtClean="0">
                <a:latin typeface="Avenir Black"/>
                <a:cs typeface="Avenir Black"/>
              </a:rPr>
              <a:t>HIV </a:t>
            </a:r>
            <a:r>
              <a:rPr lang="en-US" sz="1400" dirty="0">
                <a:latin typeface="Avenir Black"/>
                <a:cs typeface="Avenir Black"/>
              </a:rPr>
              <a:t>Care Continuum indicators from 2003 through </a:t>
            </a:r>
            <a:r>
              <a:rPr lang="en-US" sz="1400" dirty="0" smtClean="0">
                <a:latin typeface="Avenir Black"/>
                <a:cs typeface="Avenir Black"/>
              </a:rPr>
              <a:t>2012</a:t>
            </a:r>
            <a:endParaRPr lang="en-US" sz="1400" dirty="0"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6649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eriod"/>
            </a:pPr>
            <a:r>
              <a:rPr lang="en-US" sz="1000" dirty="0" smtClean="0">
                <a:latin typeface="Avenir Book"/>
                <a:cs typeface="Avenir Book"/>
              </a:rPr>
              <a:t>US </a:t>
            </a:r>
            <a:r>
              <a:rPr lang="en-US" sz="1000" dirty="0">
                <a:latin typeface="Avenir Book"/>
                <a:cs typeface="Avenir Book"/>
              </a:rPr>
              <a:t>Institute of Medicine retention indicator: individuals with ≥2 HIV primary care encounters per year, &gt;90 days apart</a:t>
            </a:r>
          </a:p>
          <a:p>
            <a:r>
              <a:rPr lang="en-US" sz="1000" dirty="0" smtClean="0">
                <a:latin typeface="Avenir Book"/>
                <a:cs typeface="Avenir Book"/>
              </a:rPr>
              <a:t>d</a:t>
            </a:r>
            <a:r>
              <a:rPr lang="en-US" sz="1000" dirty="0">
                <a:latin typeface="Avenir Book"/>
                <a:cs typeface="Avenir Book"/>
              </a:rPr>
              <a:t>. Argentina and Peru used laboratory measures (CD4+ counts and HIV-1 RNA measures) as proxies for HIV primary care visits when determining retention </a:t>
            </a:r>
            <a:r>
              <a:rPr lang="en-US" sz="1000" dirty="0" smtClean="0">
                <a:latin typeface="Avenir Book"/>
                <a:cs typeface="Avenir Book"/>
              </a:rPr>
              <a:t>status</a:t>
            </a:r>
            <a:endParaRPr lang="en-US" sz="1000" dirty="0">
              <a:latin typeface="Avenir Book"/>
              <a:cs typeface="Avenir Book"/>
            </a:endParaRPr>
          </a:p>
        </p:txBody>
      </p:sp>
      <p:sp>
        <p:nvSpPr>
          <p:cNvPr id="8" name="Frame 7"/>
          <p:cNvSpPr/>
          <p:nvPr/>
        </p:nvSpPr>
        <p:spPr>
          <a:xfrm>
            <a:off x="4229100" y="2857500"/>
            <a:ext cx="3594100" cy="584200"/>
          </a:xfrm>
          <a:prstGeom prst="frame">
            <a:avLst>
              <a:gd name="adj1" fmla="val 526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44774"/>
              </p:ext>
            </p:extLst>
          </p:nvPr>
        </p:nvGraphicFramePr>
        <p:xfrm>
          <a:off x="0" y="457202"/>
          <a:ext cx="9144000" cy="640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01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34546"/>
              </p:ext>
            </p:extLst>
          </p:nvPr>
        </p:nvGraphicFramePr>
        <p:xfrm>
          <a:off x="0" y="472989"/>
          <a:ext cx="9144000" cy="5651450"/>
        </p:xfrm>
        <a:graphic>
          <a:graphicData uri="http://schemas.openxmlformats.org/drawingml/2006/table">
            <a:tbl>
              <a:tblPr/>
              <a:tblGrid>
                <a:gridCol w="2085474"/>
                <a:gridCol w="1732547"/>
                <a:gridCol w="2181726"/>
                <a:gridCol w="2117558"/>
                <a:gridCol w="1026695"/>
              </a:tblGrid>
              <a:tr h="2557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Characteristic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 for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Avenir Black"/>
                          <a:cs typeface="Avenir Black"/>
                        </a:rPr>
                        <a:t>ART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Not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on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ART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On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ART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p-value*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(N=14,380)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68,877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11,565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57,312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Age (Years)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35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29.1, 41.9)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32.5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27.1, 39.3)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35.5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29.6, 42.4)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Sex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49,101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8,119 (16.5)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40,982 (83.5)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Female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19,776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3,446 (17.4)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16,330 (82.6)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0.7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HIV Risk Factor</a:t>
                      </a:r>
                    </a:p>
                  </a:txBody>
                  <a:tcPr marL="6330" marR="6330" marT="63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MSM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27,304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5,079 (18.6)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22,225 (81.4)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IDU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1,344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203    (15.1)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1,141   (84.9)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0.25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Hetero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29,745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4,800 (16.1)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24,945 (83.9)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0.17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Other/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Unk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10,484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1,483 (14.2)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9,001   (85.9)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Country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Argentina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18,721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3,549 (19.0)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15.172 (81.0)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Brazil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18,318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3,253 (17.8)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15,065 (82.2)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0.34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Chile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12,548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2,282 (18.2)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10,266 (81.8)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0.8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Haiti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Honduras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234    (7.8)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2,778   (92.2)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Mexico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4,711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459    (9.7)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4,252   (90.3)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Peru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11,567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1,788 (15.5)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9,779   (84.5)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Individual Years in Care    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 (5, 10)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 (3, 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 (5, 10)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32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venir Black"/>
                <a:cs typeface="Avenir Black"/>
              </a:rPr>
              <a:t>Characteristics </a:t>
            </a:r>
            <a:r>
              <a:rPr lang="en-US" sz="1400" dirty="0">
                <a:latin typeface="Avenir Black"/>
                <a:cs typeface="Avenir Black"/>
              </a:rPr>
              <a:t>of individuals in </a:t>
            </a:r>
            <a:r>
              <a:rPr lang="en-US" sz="1400" dirty="0" err="1" smtClean="0">
                <a:latin typeface="Avenir Black"/>
                <a:cs typeface="Avenir Black"/>
              </a:rPr>
              <a:t>CCASAnet</a:t>
            </a:r>
            <a:r>
              <a:rPr lang="en-US" sz="1400" dirty="0" smtClean="0">
                <a:latin typeface="Avenir Black"/>
                <a:cs typeface="Avenir Black"/>
              </a:rPr>
              <a:t> </a:t>
            </a:r>
            <a:r>
              <a:rPr lang="en-US" sz="1400" dirty="0">
                <a:latin typeface="Avenir Black"/>
                <a:cs typeface="Avenir Black"/>
              </a:rPr>
              <a:t>contributing to analyses of </a:t>
            </a:r>
            <a:r>
              <a:rPr lang="en-US" sz="1400" dirty="0" smtClean="0">
                <a:latin typeface="Avenir Black"/>
                <a:cs typeface="Avenir Black"/>
              </a:rPr>
              <a:t>HIV </a:t>
            </a:r>
            <a:r>
              <a:rPr lang="en-US" sz="1400" dirty="0">
                <a:latin typeface="Avenir Black"/>
                <a:cs typeface="Avenir Black"/>
              </a:rPr>
              <a:t>Care Continuum indicators from 2003 through </a:t>
            </a:r>
            <a:r>
              <a:rPr lang="en-US" sz="1400" dirty="0" smtClean="0">
                <a:latin typeface="Avenir Black"/>
                <a:cs typeface="Avenir Black"/>
              </a:rPr>
              <a:t>2012</a:t>
            </a:r>
            <a:endParaRPr lang="en-US" sz="1400" dirty="0"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venir Book"/>
                <a:cs typeface="Avenir Book"/>
              </a:rPr>
              <a:t>b</a:t>
            </a:r>
            <a:r>
              <a:rPr lang="en-US" sz="1000" dirty="0">
                <a:latin typeface="Avenir Book"/>
                <a:cs typeface="Avenir Book"/>
              </a:rPr>
              <a:t>. </a:t>
            </a:r>
            <a:r>
              <a:rPr lang="en-US" sz="1000" dirty="0" err="1">
                <a:latin typeface="Avenir Book"/>
                <a:cs typeface="Avenir Book"/>
              </a:rPr>
              <a:t>cART</a:t>
            </a:r>
            <a:r>
              <a:rPr lang="en-US" sz="1000" dirty="0">
                <a:latin typeface="Avenir Book"/>
                <a:cs typeface="Avenir Book"/>
              </a:rPr>
              <a:t> was defined as regimens of ≥3 active antiretroviral agents (including triple-nucleoside regimens); US Department of Health and Human Services </a:t>
            </a:r>
            <a:r>
              <a:rPr lang="en-US" sz="1000" dirty="0" smtClean="0">
                <a:latin typeface="Avenir Book"/>
                <a:cs typeface="Avenir Book"/>
              </a:rPr>
              <a:t>ART </a:t>
            </a:r>
            <a:r>
              <a:rPr lang="en-US" sz="1000" dirty="0">
                <a:latin typeface="Avenir Book"/>
                <a:cs typeface="Avenir Book"/>
              </a:rPr>
              <a:t>indicator: number of individuals prescribed </a:t>
            </a:r>
            <a:r>
              <a:rPr lang="en-US" sz="1000" dirty="0" smtClean="0">
                <a:latin typeface="Avenir Book"/>
                <a:cs typeface="Avenir Book"/>
              </a:rPr>
              <a:t>ART </a:t>
            </a:r>
            <a:r>
              <a:rPr lang="en-US" sz="1000" dirty="0">
                <a:latin typeface="Avenir Book"/>
                <a:cs typeface="Avenir Book"/>
              </a:rPr>
              <a:t>during the year, among those with ≥1 HIV primary care visit during the year</a:t>
            </a:r>
          </a:p>
          <a:p>
            <a:r>
              <a:rPr lang="en-US" sz="1000" dirty="0" smtClean="0">
                <a:latin typeface="Avenir Book"/>
                <a:cs typeface="Avenir Book"/>
              </a:rPr>
              <a:t>e</a:t>
            </a:r>
            <a:r>
              <a:rPr lang="en-US" sz="1000" dirty="0">
                <a:latin typeface="Avenir Book"/>
                <a:cs typeface="Avenir Book"/>
              </a:rPr>
              <a:t>. Haiti did not contribute to the assessment of </a:t>
            </a:r>
            <a:r>
              <a:rPr lang="en-US" sz="1000" dirty="0" smtClean="0">
                <a:latin typeface="Avenir Book"/>
                <a:cs typeface="Avenir Book"/>
              </a:rPr>
              <a:t>ART </a:t>
            </a:r>
            <a:r>
              <a:rPr lang="en-US" sz="1000" dirty="0">
                <a:latin typeface="Avenir Book"/>
                <a:cs typeface="Avenir Book"/>
              </a:rPr>
              <a:t>use due to receipt of </a:t>
            </a:r>
            <a:r>
              <a:rPr lang="en-US" sz="1000" dirty="0" smtClean="0">
                <a:latin typeface="Avenir Book"/>
                <a:cs typeface="Avenir Book"/>
              </a:rPr>
              <a:t>ART </a:t>
            </a:r>
            <a:r>
              <a:rPr lang="en-US" sz="1000" dirty="0">
                <a:latin typeface="Avenir Book"/>
                <a:cs typeface="Avenir Book"/>
              </a:rPr>
              <a:t>being an inclusion criterion of the clinical cohort; Haiti did not contribute to the assessment of viral suppression due to a lack of universal HIV-1 RNA testing within the clinical </a:t>
            </a:r>
            <a:r>
              <a:rPr lang="en-US" sz="1000" dirty="0" smtClean="0">
                <a:latin typeface="Avenir Book"/>
                <a:cs typeface="Avenir Book"/>
              </a:rPr>
              <a:t>cohort</a:t>
            </a:r>
            <a:endParaRPr lang="en-US" sz="1000" dirty="0">
              <a:latin typeface="Avenir Book"/>
              <a:cs typeface="Avenir Book"/>
            </a:endParaRPr>
          </a:p>
        </p:txBody>
      </p:sp>
      <p:sp>
        <p:nvSpPr>
          <p:cNvPr id="8" name="Frame 7"/>
          <p:cNvSpPr/>
          <p:nvPr/>
        </p:nvSpPr>
        <p:spPr>
          <a:xfrm>
            <a:off x="4229100" y="1333500"/>
            <a:ext cx="3594100" cy="482600"/>
          </a:xfrm>
          <a:prstGeom prst="frame">
            <a:avLst>
              <a:gd name="adj1" fmla="val 526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2220"/>
              </p:ext>
            </p:extLst>
          </p:nvPr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41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02828"/>
              </p:ext>
            </p:extLst>
          </p:nvPr>
        </p:nvGraphicFramePr>
        <p:xfrm>
          <a:off x="0" y="472989"/>
          <a:ext cx="9144000" cy="5651450"/>
        </p:xfrm>
        <a:graphic>
          <a:graphicData uri="http://schemas.openxmlformats.org/drawingml/2006/table">
            <a:tbl>
              <a:tblPr/>
              <a:tblGrid>
                <a:gridCol w="2115160"/>
                <a:gridCol w="1854833"/>
                <a:gridCol w="2115160"/>
                <a:gridCol w="2115160"/>
                <a:gridCol w="943687"/>
              </a:tblGrid>
              <a:tr h="2557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Characteristic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 for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venir Black"/>
                          <a:cs typeface="Avenir Black"/>
                        </a:rPr>
                        <a:t>Viral </a:t>
                      </a:r>
                      <a:r>
                        <a:rPr lang="en-US" sz="1400" b="0" i="0" u="none" strike="noStrike" dirty="0" err="1">
                          <a:solidFill>
                            <a:schemeClr val="accent3"/>
                          </a:solidFill>
                          <a:effectLst/>
                          <a:latin typeface="Avenir Black"/>
                          <a:cs typeface="Avenir Black"/>
                        </a:rPr>
                        <a:t>Suppression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No Viral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Suppression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Viral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Suppression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p-value*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(N=13,330)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Total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60,640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17,708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42,932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Age (Years)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35.3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29.3, 42.1)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33.4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27.6, 40.2)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35.9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30.0, 42.9)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Sex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43,474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12,357 (28.4)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31,117 (71.6)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Female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17,166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5,351   (31.2)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11,815 (68.8)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0.11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HIV Risk Factor</a:t>
                      </a:r>
                    </a:p>
                  </a:txBody>
                  <a:tcPr marL="6330" marR="6330" marT="63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MSM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24,026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6,970 (29.0)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17,056 (71.0)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IDU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1,191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340    (28.6)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851      (71.5)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0.96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Hetero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25,965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7,988 (30.8)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17,977 (69.2)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0.56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Other/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Unk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9,458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2,410 (25.5)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7,048   (74.5)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Country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Argentina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17,282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5,127 (29.7)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12,155 (70.3)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Ref.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Brazil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17,167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5,215 (30.4)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11,952 (69.6)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0.78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Chile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10,116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2,618 (25.9)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7,498   (74.1)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0.2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Haiti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N/A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Honduras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1,324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167    (12.6)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1,157   (87.4)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Mexico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4,556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778    (17.1)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3,778   (82.9)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Peru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lack"/>
                        <a:cs typeface="Avenir Black"/>
                      </a:endParaRP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10,195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3,803 (37.3)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6,392   (62.7)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lack"/>
                          <a:cs typeface="Avenir Black"/>
                        </a:rPr>
                        <a:t>Individual Years in Care    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7 (5, 10)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6 (4, 9)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8 (5, 10)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  <a:cs typeface="Avenir Book"/>
                        </a:rPr>
                        <a:t>&lt;0.01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32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venir Black"/>
                <a:cs typeface="Avenir Black"/>
              </a:rPr>
              <a:t>Characteristics </a:t>
            </a:r>
            <a:r>
              <a:rPr lang="en-US" sz="1400" dirty="0">
                <a:latin typeface="Avenir Black"/>
                <a:cs typeface="Avenir Black"/>
              </a:rPr>
              <a:t>of individuals in </a:t>
            </a:r>
            <a:r>
              <a:rPr lang="en-US" sz="1400" dirty="0" err="1" smtClean="0">
                <a:latin typeface="Avenir Black"/>
                <a:cs typeface="Avenir Black"/>
              </a:rPr>
              <a:t>CCASAnet</a:t>
            </a:r>
            <a:r>
              <a:rPr lang="en-US" sz="1400" dirty="0" smtClean="0">
                <a:latin typeface="Avenir Black"/>
                <a:cs typeface="Avenir Black"/>
              </a:rPr>
              <a:t> </a:t>
            </a:r>
            <a:r>
              <a:rPr lang="en-US" sz="1400" dirty="0">
                <a:latin typeface="Avenir Black"/>
                <a:cs typeface="Avenir Black"/>
              </a:rPr>
              <a:t>contributing to analyses of </a:t>
            </a:r>
            <a:r>
              <a:rPr lang="en-US" sz="1400" dirty="0" smtClean="0">
                <a:latin typeface="Avenir Black"/>
                <a:cs typeface="Avenir Black"/>
              </a:rPr>
              <a:t>HIV </a:t>
            </a:r>
            <a:r>
              <a:rPr lang="en-US" sz="1400" dirty="0">
                <a:latin typeface="Avenir Black"/>
                <a:cs typeface="Avenir Black"/>
              </a:rPr>
              <a:t>Care Continuum indicators from 2003 through </a:t>
            </a:r>
            <a:r>
              <a:rPr lang="en-US" sz="1400" dirty="0" smtClean="0">
                <a:latin typeface="Avenir Black"/>
                <a:cs typeface="Avenir Black"/>
              </a:rPr>
              <a:t>2012</a:t>
            </a:r>
            <a:endParaRPr lang="en-US" sz="1400" dirty="0"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venir Book"/>
                <a:cs typeface="Avenir Book"/>
              </a:rPr>
              <a:t>c</a:t>
            </a:r>
            <a:r>
              <a:rPr lang="en-US" sz="1000" dirty="0">
                <a:latin typeface="Avenir Book"/>
                <a:cs typeface="Avenir Book"/>
              </a:rPr>
              <a:t>. US Department of Health and Human Services viral suppression indicator: individuals with plasma HIV-1 RNA &lt;200 copies/mL at the last measurement in the year, among those with ≥1 HIV primary care visit during the year</a:t>
            </a:r>
          </a:p>
          <a:p>
            <a:r>
              <a:rPr lang="en-US" sz="1000" dirty="0" smtClean="0">
                <a:latin typeface="Avenir Book"/>
                <a:cs typeface="Avenir Book"/>
              </a:rPr>
              <a:t>e</a:t>
            </a:r>
            <a:r>
              <a:rPr lang="en-US" sz="1000" dirty="0">
                <a:latin typeface="Avenir Book"/>
                <a:cs typeface="Avenir Book"/>
              </a:rPr>
              <a:t>. Haiti did not contribute to the assessment of </a:t>
            </a:r>
            <a:r>
              <a:rPr lang="en-US" sz="1000" dirty="0" err="1">
                <a:latin typeface="Avenir Book"/>
                <a:cs typeface="Avenir Book"/>
              </a:rPr>
              <a:t>cART</a:t>
            </a:r>
            <a:r>
              <a:rPr lang="en-US" sz="1000" dirty="0">
                <a:latin typeface="Avenir Book"/>
                <a:cs typeface="Avenir Book"/>
              </a:rPr>
              <a:t> use due to receipt of </a:t>
            </a:r>
            <a:r>
              <a:rPr lang="en-US" sz="1000" dirty="0" err="1">
                <a:latin typeface="Avenir Book"/>
                <a:cs typeface="Avenir Book"/>
              </a:rPr>
              <a:t>cART</a:t>
            </a:r>
            <a:r>
              <a:rPr lang="en-US" sz="1000" dirty="0">
                <a:latin typeface="Avenir Book"/>
                <a:cs typeface="Avenir Book"/>
              </a:rPr>
              <a:t> being an inclusion criterion of the clinical cohort; Haiti did not contribute to the assessment of viral suppression due to a lack of universal HIV-1 RNA testing within the clinical </a:t>
            </a:r>
            <a:r>
              <a:rPr lang="en-US" sz="1000" dirty="0" smtClean="0">
                <a:latin typeface="Avenir Book"/>
                <a:cs typeface="Avenir Book"/>
              </a:rPr>
              <a:t>cohort</a:t>
            </a:r>
            <a:endParaRPr lang="en-US" sz="1000" dirty="0">
              <a:latin typeface="Avenir Book"/>
              <a:cs typeface="Avenir Book"/>
            </a:endParaRPr>
          </a:p>
        </p:txBody>
      </p:sp>
      <p:sp>
        <p:nvSpPr>
          <p:cNvPr id="2" name="Frame 1"/>
          <p:cNvSpPr/>
          <p:nvPr/>
        </p:nvSpPr>
        <p:spPr>
          <a:xfrm>
            <a:off x="4343400" y="1320800"/>
            <a:ext cx="3594100" cy="482600"/>
          </a:xfrm>
          <a:prstGeom prst="frame">
            <a:avLst>
              <a:gd name="adj1" fmla="val 526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304422869,C:\Documents and Settings\ccevik\My Documents\Courses\Obepi2007\obEpi-Lec2\obEpi-LEC2-PPTs\OE_lec2a_gange.ppc"/>
  <p:tag name="PPSNARRATIONPROPS" val="C:\Documents and Settings\ccevik\My Documents\Courses\Obepi2007\obEpi-Lec2\obEpi-LEC2-Wavs\oe2-a01.wav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2452</Words>
  <Application>Microsoft Macintosh PowerPoint</Application>
  <PresentationFormat>On-screen Show (4:3)</PresentationFormat>
  <Paragraphs>464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Assessing the HIV Care Continuum  in CCASAnet:  progress in clinical retention,  ART use, and viral suppression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jhu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Rebeiro</dc:creator>
  <cp:lastModifiedBy>Peter Rebeiro</cp:lastModifiedBy>
  <cp:revision>80</cp:revision>
  <dcterms:created xsi:type="dcterms:W3CDTF">2015-07-04T08:06:43Z</dcterms:created>
  <dcterms:modified xsi:type="dcterms:W3CDTF">2015-07-16T06:45:44Z</dcterms:modified>
</cp:coreProperties>
</file>