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rts/chart1.xml" ContentType="application/vnd.openxmlformats-officedocument.drawingml.chart+xml"/>
  <Override PartName="/ppt/drawings/drawing1.xml" ContentType="application/vnd.openxmlformats-officedocument.drawingml.chartshapes+xml"/>
  <Override PartName="/ppt/charts/chart2.xml" ContentType="application/vnd.openxmlformats-officedocument.drawingml.chart+xml"/>
  <Override PartName="/ppt/notesSlides/notesSlide8.xml" ContentType="application/vnd.openxmlformats-officedocument.presentationml.notesSlide+xml"/>
  <Override PartName="/ppt/notesSlides/notesSlide9.xml" ContentType="application/vnd.openxmlformats-officedocument.presentationml.notesSlide+xml"/>
  <Override PartName="/ppt/charts/chart3.xml" ContentType="application/vnd.openxmlformats-officedocument.drawingml.chart+xml"/>
  <Override PartName="/ppt/drawings/drawing2.xml" ContentType="application/vnd.openxmlformats-officedocument.drawingml.chartshapes+xml"/>
  <Override PartName="/ppt/notesSlides/notesSlide10.xml" ContentType="application/vnd.openxmlformats-officedocument.presentationml.notesSlide+xml"/>
  <Override PartName="/ppt/charts/chart4.xml" ContentType="application/vnd.openxmlformats-officedocument.drawingml.chart+xml"/>
  <Override PartName="/ppt/drawings/drawing3.xml" ContentType="application/vnd.openxmlformats-officedocument.drawingml.chartshapes+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charts/chart5.xml" ContentType="application/vnd.openxmlformats-officedocument.drawingml.char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charts/colors1.xml" ContentType="application/vnd.ms-office.chartcolorstyle+xml"/>
  <Override PartName="/ppt/charts/style1.xml" ContentType="application/vnd.ms-office.chartstyle+xml"/>
  <Override PartName="/ppt/charts/colors2.xml" ContentType="application/vnd.ms-office.chartcolorstyle+xml"/>
  <Override PartName="/ppt/charts/style2.xml" ContentType="application/vnd.ms-office.chartstyle+xml"/>
  <Override PartName="/ppt/charts/colors3.xml" ContentType="application/vnd.ms-office.chartcolorstyle+xml"/>
  <Override PartName="/ppt/charts/style3.xml" ContentType="application/vnd.ms-office.chartstyle+xml"/>
  <Override PartName="/ppt/charts/colors4.xml" ContentType="application/vnd.ms-office.chartcolorstyle+xml"/>
  <Override PartName="/ppt/charts/style4.xml" ContentType="application/vnd.ms-office.chartstyle+xml"/>
  <Override PartName="/ppt/charts/colors5.xml" ContentType="application/vnd.ms-office.chartcolorstyle+xml"/>
  <Override PartName="/ppt/charts/style5.xml" ContentType="application/vnd.ms-office.chartstyl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sldIdLst>
    <p:sldId id="256" r:id="rId2"/>
    <p:sldId id="269" r:id="rId3"/>
    <p:sldId id="257" r:id="rId4"/>
    <p:sldId id="258" r:id="rId5"/>
    <p:sldId id="271" r:id="rId6"/>
    <p:sldId id="259" r:id="rId7"/>
    <p:sldId id="260" r:id="rId8"/>
    <p:sldId id="261" r:id="rId9"/>
    <p:sldId id="262" r:id="rId10"/>
    <p:sldId id="267" r:id="rId11"/>
    <p:sldId id="266" r:id="rId12"/>
    <p:sldId id="273" r:id="rId13"/>
    <p:sldId id="268" r:id="rId14"/>
    <p:sldId id="274" r:id="rId15"/>
    <p:sldId id="270" r:id="rId16"/>
  </p:sldIdLst>
  <p:sldSz cx="9144000" cy="6858000" type="screen4x3"/>
  <p:notesSz cx="6797675" cy="9926638"/>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074" autoAdjust="0"/>
    <p:restoredTop sz="77020" autoAdjust="0"/>
  </p:normalViewPr>
  <p:slideViewPr>
    <p:cSldViewPr>
      <p:cViewPr varScale="1">
        <p:scale>
          <a:sx n="54" d="100"/>
          <a:sy n="54" d="100"/>
        </p:scale>
        <p:origin x="-888"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rts/_rels/chart1.xml.rels><?xml version="1.0" encoding="UTF-8" standalone="yes"?>
<Relationships xmlns="http://schemas.openxmlformats.org/package/2006/relationships"><Relationship Id="rId3" Type="http://schemas.microsoft.com/office/2011/relationships/chartColorStyle" Target="colors1.xml"/><Relationship Id="rId2" Type="http://schemas.openxmlformats.org/officeDocument/2006/relationships/chartUserShapes" Target="../drawings/drawing1.xml"/><Relationship Id="rId1" Type="http://schemas.openxmlformats.org/officeDocument/2006/relationships/package" Target="../embeddings/Microsoft_Excel_Worksheet1.xlsx"/><Relationship Id="rId4" Type="http://schemas.microsoft.com/office/2011/relationships/chartStyle" Target="style1.xml"/></Relationships>
</file>

<file path=ppt/charts/_rels/chart2.xml.rels><?xml version="1.0" encoding="UTF-8" standalone="yes"?>
<Relationships xmlns="http://schemas.openxmlformats.org/package/2006/relationships"><Relationship Id="rId3" Type="http://schemas.microsoft.com/office/2011/relationships/chartStyle" Target="style2.xml"/><Relationship Id="rId2" Type="http://schemas.microsoft.com/office/2011/relationships/chartColorStyle" Target="colors2.xml"/><Relationship Id="rId1" Type="http://schemas.openxmlformats.org/officeDocument/2006/relationships/package" Target="../embeddings/Microsoft_Excel_Worksheet2.xlsx"/></Relationships>
</file>

<file path=ppt/charts/_rels/chart3.xml.rels><?xml version="1.0" encoding="UTF-8" standalone="yes"?>
<Relationships xmlns="http://schemas.openxmlformats.org/package/2006/relationships"><Relationship Id="rId3" Type="http://schemas.microsoft.com/office/2011/relationships/chartColorStyle" Target="colors3.xml"/><Relationship Id="rId2" Type="http://schemas.openxmlformats.org/officeDocument/2006/relationships/chartUserShapes" Target="../drawings/drawing2.xml"/><Relationship Id="rId1" Type="http://schemas.openxmlformats.org/officeDocument/2006/relationships/package" Target="../embeddings/Microsoft_Excel_Worksheet3.xlsx"/><Relationship Id="rId4" Type="http://schemas.microsoft.com/office/2011/relationships/chartStyle" Target="style3.xml"/></Relationships>
</file>

<file path=ppt/charts/_rels/chart4.xml.rels><?xml version="1.0" encoding="UTF-8" standalone="yes"?>
<Relationships xmlns="http://schemas.openxmlformats.org/package/2006/relationships"><Relationship Id="rId3" Type="http://schemas.microsoft.com/office/2011/relationships/chartColorStyle" Target="colors4.xml"/><Relationship Id="rId2" Type="http://schemas.openxmlformats.org/officeDocument/2006/relationships/chartUserShapes" Target="../drawings/drawing3.xml"/><Relationship Id="rId1" Type="http://schemas.openxmlformats.org/officeDocument/2006/relationships/package" Target="../embeddings/Microsoft_Excel_Worksheet4.xlsx"/><Relationship Id="rId4" Type="http://schemas.microsoft.com/office/2011/relationships/chartStyle" Target="style4.xml"/></Relationships>
</file>

<file path=ppt/charts/_rels/chart5.xml.rels><?xml version="1.0" encoding="UTF-8" standalone="yes"?>
<Relationships xmlns="http://schemas.openxmlformats.org/package/2006/relationships"><Relationship Id="rId3" Type="http://schemas.microsoft.com/office/2011/relationships/chartStyle" Target="style5.xml"/><Relationship Id="rId2" Type="http://schemas.microsoft.com/office/2011/relationships/chartColorStyle" Target="colors5.xml"/><Relationship Id="rId1" Type="http://schemas.openxmlformats.org/officeDocument/2006/relationships/package" Target="../embeddings/Microsoft_Excel_Worksheet5.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6211902397171593"/>
          <c:y val="0.21383230146145377"/>
          <c:w val="0.8000463462444346"/>
          <c:h val="0.73055223908988476"/>
        </c:manualLayout>
      </c:layout>
      <c:barChart>
        <c:barDir val="col"/>
        <c:grouping val="clustered"/>
        <c:varyColors val="0"/>
        <c:ser>
          <c:idx val="0"/>
          <c:order val="0"/>
          <c:tx>
            <c:strRef>
              <c:f>Feuil1!$B$1</c:f>
              <c:strCache>
                <c:ptCount val="1"/>
                <c:pt idx="0">
                  <c:v>&lt; 200</c:v>
                </c:pt>
              </c:strCache>
            </c:strRef>
          </c:tx>
          <c:spPr>
            <a:solidFill>
              <a:schemeClr val="accent1"/>
            </a:solidFill>
            <a:ln w="139700" cap="sq">
              <a:solidFill>
                <a:schemeClr val="accent1">
                  <a:shade val="95000"/>
                  <a:satMod val="105000"/>
                </a:schemeClr>
              </a:solidFill>
              <a:miter lim="800000"/>
            </a:ln>
            <a:effectLst/>
          </c:spPr>
          <c:invertIfNegative val="0"/>
          <c:cat>
            <c:numRef>
              <c:f>Feuil1!$A$2</c:f>
              <c:numCache>
                <c:formatCode>General</c:formatCode>
                <c:ptCount val="1"/>
              </c:numCache>
            </c:numRef>
          </c:cat>
          <c:val>
            <c:numRef>
              <c:f>Feuil1!$B$2</c:f>
              <c:numCache>
                <c:formatCode>General</c:formatCode>
                <c:ptCount val="1"/>
                <c:pt idx="0">
                  <c:v>9</c:v>
                </c:pt>
              </c:numCache>
            </c:numRef>
          </c:val>
        </c:ser>
        <c:ser>
          <c:idx val="1"/>
          <c:order val="1"/>
          <c:tx>
            <c:strRef>
              <c:f>Feuil1!$C$1</c:f>
              <c:strCache>
                <c:ptCount val="1"/>
                <c:pt idx="0">
                  <c:v>200 - 350</c:v>
                </c:pt>
              </c:strCache>
            </c:strRef>
          </c:tx>
          <c:spPr>
            <a:solidFill>
              <a:schemeClr val="accent1"/>
            </a:solidFill>
            <a:ln w="139700" cap="sq">
              <a:solidFill>
                <a:schemeClr val="accent1">
                  <a:shade val="95000"/>
                  <a:satMod val="105000"/>
                </a:schemeClr>
              </a:solidFill>
              <a:miter lim="800000"/>
            </a:ln>
            <a:effectLst/>
          </c:spPr>
          <c:invertIfNegative val="0"/>
          <c:cat>
            <c:numRef>
              <c:f>Feuil1!$A$2</c:f>
              <c:numCache>
                <c:formatCode>General</c:formatCode>
                <c:ptCount val="1"/>
              </c:numCache>
            </c:numRef>
          </c:cat>
          <c:val>
            <c:numRef>
              <c:f>Feuil1!$C$2</c:f>
              <c:numCache>
                <c:formatCode>General</c:formatCode>
                <c:ptCount val="1"/>
                <c:pt idx="0">
                  <c:v>11</c:v>
                </c:pt>
              </c:numCache>
            </c:numRef>
          </c:val>
        </c:ser>
        <c:ser>
          <c:idx val="2"/>
          <c:order val="2"/>
          <c:tx>
            <c:strRef>
              <c:f>Feuil1!$D$1</c:f>
              <c:strCache>
                <c:ptCount val="1"/>
                <c:pt idx="0">
                  <c:v>350 - 500 </c:v>
                </c:pt>
              </c:strCache>
            </c:strRef>
          </c:tx>
          <c:spPr>
            <a:solidFill>
              <a:schemeClr val="accent1"/>
            </a:solidFill>
            <a:ln w="139700" cap="sq">
              <a:solidFill>
                <a:schemeClr val="accent1">
                  <a:shade val="95000"/>
                  <a:satMod val="105000"/>
                </a:schemeClr>
              </a:solidFill>
              <a:miter lim="800000"/>
            </a:ln>
            <a:effectLst/>
          </c:spPr>
          <c:invertIfNegative val="0"/>
          <c:cat>
            <c:numRef>
              <c:f>Feuil1!$A$2</c:f>
              <c:numCache>
                <c:formatCode>General</c:formatCode>
                <c:ptCount val="1"/>
              </c:numCache>
            </c:numRef>
          </c:cat>
          <c:val>
            <c:numRef>
              <c:f>Feuil1!$D$2</c:f>
              <c:numCache>
                <c:formatCode>General</c:formatCode>
                <c:ptCount val="1"/>
                <c:pt idx="0">
                  <c:v>11</c:v>
                </c:pt>
              </c:numCache>
            </c:numRef>
          </c:val>
        </c:ser>
        <c:ser>
          <c:idx val="3"/>
          <c:order val="3"/>
          <c:tx>
            <c:strRef>
              <c:f>Feuil1!$E$1</c:f>
              <c:strCache>
                <c:ptCount val="1"/>
                <c:pt idx="0">
                  <c:v>&gt; 500</c:v>
                </c:pt>
              </c:strCache>
            </c:strRef>
          </c:tx>
          <c:spPr>
            <a:solidFill>
              <a:schemeClr val="accent1"/>
            </a:solidFill>
            <a:ln w="139700" cap="sq">
              <a:solidFill>
                <a:schemeClr val="accent1">
                  <a:shade val="95000"/>
                  <a:satMod val="105000"/>
                </a:schemeClr>
              </a:solidFill>
              <a:miter lim="800000"/>
            </a:ln>
            <a:effectLst/>
          </c:spPr>
          <c:invertIfNegative val="0"/>
          <c:cat>
            <c:numRef>
              <c:f>Feuil1!$A$2</c:f>
              <c:numCache>
                <c:formatCode>General</c:formatCode>
                <c:ptCount val="1"/>
              </c:numCache>
            </c:numRef>
          </c:cat>
          <c:val>
            <c:numRef>
              <c:f>Feuil1!$E$2</c:f>
              <c:numCache>
                <c:formatCode>General</c:formatCode>
                <c:ptCount val="1"/>
                <c:pt idx="0">
                  <c:v>24</c:v>
                </c:pt>
              </c:numCache>
            </c:numRef>
          </c:val>
        </c:ser>
        <c:dLbls>
          <c:showLegendKey val="0"/>
          <c:showVal val="0"/>
          <c:showCatName val="0"/>
          <c:showSerName val="0"/>
          <c:showPercent val="0"/>
          <c:showBubbleSize val="0"/>
        </c:dLbls>
        <c:gapWidth val="251"/>
        <c:overlap val="-93"/>
        <c:axId val="33342976"/>
        <c:axId val="33344512"/>
      </c:barChart>
      <c:catAx>
        <c:axId val="3334297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33344512"/>
        <c:crosses val="autoZero"/>
        <c:auto val="1"/>
        <c:lblAlgn val="ctr"/>
        <c:lblOffset val="100"/>
        <c:noMultiLvlLbl val="0"/>
      </c:catAx>
      <c:valAx>
        <c:axId val="33344512"/>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400" b="0" i="0" u="none" strike="noStrike" kern="1200" baseline="0">
                    <a:solidFill>
                      <a:schemeClr val="tx1"/>
                    </a:solidFill>
                    <a:latin typeface="+mn-lt"/>
                    <a:ea typeface="+mn-ea"/>
                    <a:cs typeface="+mn-cs"/>
                  </a:defRPr>
                </a:pPr>
                <a:r>
                  <a:rPr lang="fr-FR" sz="1400" dirty="0" err="1" smtClean="0">
                    <a:solidFill>
                      <a:schemeClr val="tx1"/>
                    </a:solidFill>
                    <a:latin typeface="+mj-lt"/>
                  </a:rPr>
                  <a:t>Number</a:t>
                </a:r>
                <a:r>
                  <a:rPr lang="fr-FR" sz="1400" dirty="0" smtClean="0">
                    <a:solidFill>
                      <a:schemeClr val="tx1"/>
                    </a:solidFill>
                    <a:latin typeface="+mj-lt"/>
                  </a:rPr>
                  <a:t> of patients</a:t>
                </a:r>
                <a:endParaRPr lang="fr-FR" sz="1400" dirty="0">
                  <a:solidFill>
                    <a:schemeClr val="tx1"/>
                  </a:solidFill>
                  <a:latin typeface="+mj-lt"/>
                </a:endParaRPr>
              </a:p>
            </c:rich>
          </c:tx>
          <c:layout>
            <c:manualLayout>
              <c:xMode val="edge"/>
              <c:yMode val="edge"/>
              <c:x val="0"/>
              <c:y val="0.31301383179646708"/>
            </c:manualLayout>
          </c:layout>
          <c:overlay val="0"/>
          <c:spPr>
            <a:noFill/>
            <a:ln>
              <a:noFill/>
            </a:ln>
            <a:effectLst/>
          </c:sp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chemeClr val="tx1"/>
                </a:solidFill>
                <a:latin typeface="+mj-lt"/>
                <a:ea typeface="+mn-ea"/>
                <a:cs typeface="+mn-cs"/>
              </a:defRPr>
            </a:pPr>
            <a:endParaRPr lang="en-US"/>
          </a:p>
        </c:txPr>
        <c:crossAx val="33342976"/>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1">
    <c:autoUpdate val="0"/>
  </c:externalData>
  <c:userShapes r:id="rId2"/>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2534025975337648"/>
          <c:y val="9.0575436217705863E-2"/>
          <c:w val="0.7822165564647735"/>
          <c:h val="0.57275233390186997"/>
        </c:manualLayout>
      </c:layout>
      <c:barChart>
        <c:barDir val="col"/>
        <c:grouping val="clustered"/>
        <c:varyColors val="0"/>
        <c:ser>
          <c:idx val="0"/>
          <c:order val="0"/>
          <c:tx>
            <c:strRef>
              <c:f>Feuil1!$B$1</c:f>
              <c:strCache>
                <c:ptCount val="1"/>
                <c:pt idx="0">
                  <c:v>Série 1</c:v>
                </c:pt>
              </c:strCache>
            </c:strRef>
          </c:tx>
          <c:spPr>
            <a:solidFill>
              <a:schemeClr val="accent6"/>
            </a:solidFill>
            <a:ln>
              <a:noFill/>
            </a:ln>
            <a:effectLst/>
          </c:spPr>
          <c:invertIfNegative val="0"/>
          <c:cat>
            <c:strRef>
              <c:f>Feuil1!$A$2</c:f>
              <c:strCache>
                <c:ptCount val="1"/>
                <c:pt idx="0">
                  <c:v>Catégorie 1</c:v>
                </c:pt>
              </c:strCache>
            </c:strRef>
          </c:cat>
          <c:val>
            <c:numRef>
              <c:f>Feuil1!$B$2</c:f>
              <c:numCache>
                <c:formatCode>General</c:formatCode>
                <c:ptCount val="1"/>
                <c:pt idx="0">
                  <c:v>1</c:v>
                </c:pt>
              </c:numCache>
            </c:numRef>
          </c:val>
        </c:ser>
        <c:ser>
          <c:idx val="1"/>
          <c:order val="1"/>
          <c:tx>
            <c:strRef>
              <c:f>Feuil1!$C$1</c:f>
              <c:strCache>
                <c:ptCount val="1"/>
                <c:pt idx="0">
                  <c:v>Série 2</c:v>
                </c:pt>
              </c:strCache>
            </c:strRef>
          </c:tx>
          <c:spPr>
            <a:solidFill>
              <a:schemeClr val="accent6"/>
            </a:solidFill>
            <a:ln>
              <a:noFill/>
            </a:ln>
            <a:effectLst/>
          </c:spPr>
          <c:invertIfNegative val="0"/>
          <c:cat>
            <c:strRef>
              <c:f>Feuil1!$A$2</c:f>
              <c:strCache>
                <c:ptCount val="1"/>
                <c:pt idx="0">
                  <c:v>Catégorie 1</c:v>
                </c:pt>
              </c:strCache>
            </c:strRef>
          </c:cat>
          <c:val>
            <c:numRef>
              <c:f>Feuil1!$C$2</c:f>
              <c:numCache>
                <c:formatCode>General</c:formatCode>
                <c:ptCount val="1"/>
                <c:pt idx="0">
                  <c:v>12</c:v>
                </c:pt>
              </c:numCache>
            </c:numRef>
          </c:val>
        </c:ser>
        <c:ser>
          <c:idx val="2"/>
          <c:order val="2"/>
          <c:tx>
            <c:strRef>
              <c:f>Feuil1!$D$1</c:f>
              <c:strCache>
                <c:ptCount val="1"/>
                <c:pt idx="0">
                  <c:v>Série 3</c:v>
                </c:pt>
              </c:strCache>
            </c:strRef>
          </c:tx>
          <c:spPr>
            <a:solidFill>
              <a:schemeClr val="accent6"/>
            </a:solidFill>
            <a:ln>
              <a:noFill/>
            </a:ln>
            <a:effectLst/>
          </c:spPr>
          <c:invertIfNegative val="0"/>
          <c:cat>
            <c:strRef>
              <c:f>Feuil1!$A$2</c:f>
              <c:strCache>
                <c:ptCount val="1"/>
                <c:pt idx="0">
                  <c:v>Catégorie 1</c:v>
                </c:pt>
              </c:strCache>
            </c:strRef>
          </c:cat>
          <c:val>
            <c:numRef>
              <c:f>Feuil1!$D$2</c:f>
              <c:numCache>
                <c:formatCode>General</c:formatCode>
                <c:ptCount val="1"/>
                <c:pt idx="0">
                  <c:v>20</c:v>
                </c:pt>
              </c:numCache>
            </c:numRef>
          </c:val>
        </c:ser>
        <c:ser>
          <c:idx val="3"/>
          <c:order val="3"/>
          <c:tx>
            <c:strRef>
              <c:f>Feuil1!$E$1</c:f>
              <c:strCache>
                <c:ptCount val="1"/>
                <c:pt idx="0">
                  <c:v>Série 4</c:v>
                </c:pt>
              </c:strCache>
            </c:strRef>
          </c:tx>
          <c:spPr>
            <a:solidFill>
              <a:schemeClr val="accent6"/>
            </a:solidFill>
            <a:ln>
              <a:noFill/>
            </a:ln>
            <a:effectLst/>
          </c:spPr>
          <c:invertIfNegative val="0"/>
          <c:cat>
            <c:strRef>
              <c:f>Feuil1!$A$2</c:f>
              <c:strCache>
                <c:ptCount val="1"/>
                <c:pt idx="0">
                  <c:v>Catégorie 1</c:v>
                </c:pt>
              </c:strCache>
            </c:strRef>
          </c:cat>
          <c:val>
            <c:numRef>
              <c:f>Feuil1!$E$2</c:f>
              <c:numCache>
                <c:formatCode>General</c:formatCode>
                <c:ptCount val="1"/>
                <c:pt idx="0">
                  <c:v>17</c:v>
                </c:pt>
              </c:numCache>
            </c:numRef>
          </c:val>
        </c:ser>
        <c:ser>
          <c:idx val="4"/>
          <c:order val="4"/>
          <c:tx>
            <c:strRef>
              <c:f>Feuil1!$F$1</c:f>
              <c:strCache>
                <c:ptCount val="1"/>
                <c:pt idx="0">
                  <c:v>Série 5</c:v>
                </c:pt>
              </c:strCache>
            </c:strRef>
          </c:tx>
          <c:spPr>
            <a:solidFill>
              <a:schemeClr val="accent6"/>
            </a:solidFill>
            <a:ln>
              <a:noFill/>
            </a:ln>
            <a:effectLst/>
          </c:spPr>
          <c:invertIfNegative val="0"/>
          <c:cat>
            <c:strRef>
              <c:f>Feuil1!$A$2</c:f>
              <c:strCache>
                <c:ptCount val="1"/>
                <c:pt idx="0">
                  <c:v>Catégorie 1</c:v>
                </c:pt>
              </c:strCache>
            </c:strRef>
          </c:cat>
          <c:val>
            <c:numRef>
              <c:f>Feuil1!$F$2</c:f>
              <c:numCache>
                <c:formatCode>General</c:formatCode>
                <c:ptCount val="1"/>
                <c:pt idx="0">
                  <c:v>5</c:v>
                </c:pt>
              </c:numCache>
            </c:numRef>
          </c:val>
        </c:ser>
        <c:dLbls>
          <c:showLegendKey val="0"/>
          <c:showVal val="0"/>
          <c:showCatName val="0"/>
          <c:showSerName val="0"/>
          <c:showPercent val="0"/>
          <c:showBubbleSize val="0"/>
        </c:dLbls>
        <c:gapWidth val="218"/>
        <c:overlap val="-70"/>
        <c:axId val="6473984"/>
        <c:axId val="6475776"/>
      </c:barChart>
      <c:catAx>
        <c:axId val="6473984"/>
        <c:scaling>
          <c:orientation val="minMax"/>
        </c:scaling>
        <c:delete val="1"/>
        <c:axPos val="b"/>
        <c:numFmt formatCode="General" sourceLinked="1"/>
        <c:majorTickMark val="none"/>
        <c:minorTickMark val="none"/>
        <c:tickLblPos val="nextTo"/>
        <c:crossAx val="6475776"/>
        <c:crossesAt val="0"/>
        <c:auto val="1"/>
        <c:lblAlgn val="ctr"/>
        <c:lblOffset val="100"/>
        <c:noMultiLvlLbl val="0"/>
      </c:catAx>
      <c:valAx>
        <c:axId val="6475776"/>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400" b="0" i="0" u="none" strike="noStrike" kern="1200" baseline="0">
                    <a:solidFill>
                      <a:schemeClr val="tx1"/>
                    </a:solidFill>
                    <a:latin typeface="+mn-lt"/>
                    <a:ea typeface="+mn-ea"/>
                    <a:cs typeface="+mn-cs"/>
                  </a:defRPr>
                </a:pPr>
                <a:r>
                  <a:rPr lang="fr-FR" sz="1400" dirty="0" err="1" smtClean="0">
                    <a:solidFill>
                      <a:schemeClr val="tx1"/>
                    </a:solidFill>
                    <a:latin typeface="+mj-lt"/>
                  </a:rPr>
                  <a:t>Number</a:t>
                </a:r>
                <a:r>
                  <a:rPr lang="fr-FR" sz="1400" baseline="0" dirty="0" smtClean="0">
                    <a:solidFill>
                      <a:schemeClr val="tx1"/>
                    </a:solidFill>
                    <a:latin typeface="+mj-lt"/>
                  </a:rPr>
                  <a:t> of patients</a:t>
                </a:r>
                <a:endParaRPr lang="fr-FR" sz="1400" dirty="0">
                  <a:solidFill>
                    <a:schemeClr val="tx1"/>
                  </a:solidFill>
                  <a:latin typeface="+mj-lt"/>
                </a:endParaRPr>
              </a:p>
            </c:rich>
          </c:tx>
          <c:layout>
            <c:manualLayout>
              <c:xMode val="edge"/>
              <c:yMode val="edge"/>
              <c:x val="6.843583579396257E-3"/>
              <c:y val="0.19702580715945164"/>
            </c:manualLayout>
          </c:layout>
          <c:overlay val="0"/>
          <c:spPr>
            <a:noFill/>
            <a:ln>
              <a:noFill/>
            </a:ln>
            <a:effectLst/>
          </c:spPr>
        </c:title>
        <c:numFmt formatCode="General" sourceLinked="1"/>
        <c:majorTickMark val="none"/>
        <c:minorTickMark val="none"/>
        <c:tickLblPos val="nextTo"/>
        <c:spPr>
          <a:noFill/>
          <a:ln>
            <a:noFill/>
          </a:ln>
          <a:effectLst/>
        </c:spPr>
        <c:txPr>
          <a:bodyPr rot="-5400000" spcFirstLastPara="1" vertOverflow="ellipsis" wrap="square" anchor="ctr" anchorCtr="1"/>
          <a:lstStyle/>
          <a:p>
            <a:pPr>
              <a:defRPr sz="1400" b="0" i="0" u="none" strike="noStrike" kern="1200" baseline="0">
                <a:solidFill>
                  <a:schemeClr val="tx1"/>
                </a:solidFill>
                <a:latin typeface="+mj-lt"/>
                <a:ea typeface="+mn-ea"/>
                <a:cs typeface="+mn-cs"/>
              </a:defRPr>
            </a:pPr>
            <a:endParaRPr lang="en-US"/>
          </a:p>
        </c:txPr>
        <c:crossAx val="6473984"/>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3479872977702431"/>
          <c:y val="2.7274198769828423E-2"/>
          <c:w val="0.68849804854737062"/>
          <c:h val="0.88373203740157502"/>
        </c:manualLayout>
      </c:layout>
      <c:barChart>
        <c:barDir val="col"/>
        <c:grouping val="clustered"/>
        <c:varyColors val="0"/>
        <c:ser>
          <c:idx val="0"/>
          <c:order val="0"/>
          <c:tx>
            <c:strRef>
              <c:f>Feuil1!$B$1</c:f>
              <c:strCache>
                <c:ptCount val="1"/>
                <c:pt idx="0">
                  <c:v>Colonne1</c:v>
                </c:pt>
              </c:strCache>
            </c:strRef>
          </c:tx>
          <c:spPr>
            <a:solidFill>
              <a:schemeClr val="accent1"/>
            </a:solidFill>
            <a:ln w="139700" cap="sq">
              <a:solidFill>
                <a:schemeClr val="accent1"/>
              </a:solidFill>
              <a:miter lim="800000"/>
            </a:ln>
            <a:effectLst/>
          </c:spPr>
          <c:invertIfNegative val="0"/>
          <c:cat>
            <c:strRef>
              <c:f>Feuil1!$A$2:$A$6</c:f>
              <c:strCache>
                <c:ptCount val="5"/>
                <c:pt idx="0">
                  <c:v>&lt; 40</c:v>
                </c:pt>
                <c:pt idx="1">
                  <c:v>40 - 100</c:v>
                </c:pt>
                <c:pt idx="2">
                  <c:v>100 - 200</c:v>
                </c:pt>
                <c:pt idx="3">
                  <c:v>200 - 300</c:v>
                </c:pt>
                <c:pt idx="4">
                  <c:v>300 - 400</c:v>
                </c:pt>
              </c:strCache>
            </c:strRef>
          </c:cat>
          <c:val>
            <c:numRef>
              <c:f>Feuil1!$B$2:$B$6</c:f>
              <c:numCache>
                <c:formatCode>General</c:formatCode>
                <c:ptCount val="5"/>
                <c:pt idx="0">
                  <c:v>44</c:v>
                </c:pt>
                <c:pt idx="1">
                  <c:v>5</c:v>
                </c:pt>
                <c:pt idx="2">
                  <c:v>3</c:v>
                </c:pt>
                <c:pt idx="3">
                  <c:v>1</c:v>
                </c:pt>
                <c:pt idx="4">
                  <c:v>2</c:v>
                </c:pt>
              </c:numCache>
            </c:numRef>
          </c:val>
        </c:ser>
        <c:dLbls>
          <c:showLegendKey val="0"/>
          <c:showVal val="0"/>
          <c:showCatName val="0"/>
          <c:showSerName val="0"/>
          <c:showPercent val="0"/>
          <c:showBubbleSize val="0"/>
        </c:dLbls>
        <c:gapWidth val="219"/>
        <c:overlap val="-27"/>
        <c:axId val="33828224"/>
        <c:axId val="33482240"/>
      </c:barChart>
      <c:catAx>
        <c:axId val="33828224"/>
        <c:scaling>
          <c:orientation val="minMax"/>
        </c:scaling>
        <c:delete val="0"/>
        <c:axPos val="b"/>
        <c:title>
          <c:tx>
            <c:rich>
              <a:bodyPr rot="0" spcFirstLastPara="1" vertOverflow="ellipsis" vert="horz" wrap="square" anchor="ctr" anchorCtr="1"/>
              <a:lstStyle/>
              <a:p>
                <a:pPr>
                  <a:defRPr sz="1600" b="0" i="0" u="none" strike="noStrike" kern="1200" baseline="0">
                    <a:solidFill>
                      <a:schemeClr val="tx1"/>
                    </a:solidFill>
                    <a:latin typeface="+mj-lt"/>
                    <a:ea typeface="+mn-ea"/>
                    <a:cs typeface="+mn-cs"/>
                  </a:defRPr>
                </a:pPr>
                <a:r>
                  <a:rPr lang="fr-FR" sz="1600" dirty="0" err="1" smtClean="0">
                    <a:solidFill>
                      <a:schemeClr val="tx1"/>
                    </a:solidFill>
                    <a:latin typeface="+mj-lt"/>
                  </a:rPr>
                  <a:t>pVL</a:t>
                </a:r>
                <a:r>
                  <a:rPr lang="fr-FR" sz="1600" dirty="0" smtClean="0">
                    <a:solidFill>
                      <a:schemeClr val="tx1"/>
                    </a:solidFill>
                    <a:latin typeface="+mj-lt"/>
                  </a:rPr>
                  <a:t> (</a:t>
                </a:r>
                <a:r>
                  <a:rPr lang="fr-FR" sz="1600" dirty="0" err="1" smtClean="0">
                    <a:solidFill>
                      <a:schemeClr val="tx1"/>
                    </a:solidFill>
                    <a:latin typeface="+mj-lt"/>
                  </a:rPr>
                  <a:t>cp</a:t>
                </a:r>
                <a:r>
                  <a:rPr lang="fr-FR" sz="1600" dirty="0" smtClean="0">
                    <a:solidFill>
                      <a:schemeClr val="tx1"/>
                    </a:solidFill>
                    <a:latin typeface="+mj-lt"/>
                  </a:rPr>
                  <a:t>/</a:t>
                </a:r>
                <a:r>
                  <a:rPr lang="fr-FR" sz="1600" dirty="0" err="1" smtClean="0">
                    <a:solidFill>
                      <a:schemeClr val="tx1"/>
                    </a:solidFill>
                    <a:latin typeface="+mj-lt"/>
                  </a:rPr>
                  <a:t>mL</a:t>
                </a:r>
                <a:r>
                  <a:rPr lang="fr-FR" sz="1600" dirty="0" smtClean="0">
                    <a:solidFill>
                      <a:schemeClr val="tx1"/>
                    </a:solidFill>
                    <a:latin typeface="+mj-lt"/>
                  </a:rPr>
                  <a:t>)</a:t>
                </a:r>
                <a:endParaRPr lang="fr-FR" sz="1600" dirty="0">
                  <a:solidFill>
                    <a:schemeClr val="tx1"/>
                  </a:solidFill>
                  <a:latin typeface="+mj-lt"/>
                </a:endParaRPr>
              </a:p>
            </c:rich>
          </c:tx>
          <c:layout>
            <c:manualLayout>
              <c:xMode val="edge"/>
              <c:yMode val="edge"/>
              <c:x val="0.82538260713353229"/>
              <c:y val="0.93377333074102853"/>
            </c:manualLayout>
          </c:layout>
          <c:overlay val="0"/>
          <c:spPr>
            <a:noFill/>
            <a:ln>
              <a:noFill/>
            </a:ln>
            <a:effectLst/>
          </c:spPr>
        </c:title>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600" b="0" i="0" u="none" strike="noStrike" kern="1200" baseline="0">
                <a:solidFill>
                  <a:schemeClr val="tx1"/>
                </a:solidFill>
                <a:latin typeface="+mj-lt"/>
                <a:ea typeface="+mn-ea"/>
                <a:cs typeface="+mn-cs"/>
              </a:defRPr>
            </a:pPr>
            <a:endParaRPr lang="en-US"/>
          </a:p>
        </c:txPr>
        <c:crossAx val="33482240"/>
        <c:crosses val="autoZero"/>
        <c:auto val="1"/>
        <c:lblAlgn val="ctr"/>
        <c:lblOffset val="100"/>
        <c:noMultiLvlLbl val="0"/>
      </c:catAx>
      <c:valAx>
        <c:axId val="33482240"/>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r>
                  <a:rPr lang="fr-FR" sz="1600" dirty="0" err="1" smtClean="0">
                    <a:solidFill>
                      <a:schemeClr val="tx1"/>
                    </a:solidFill>
                    <a:latin typeface="+mj-lt"/>
                  </a:rPr>
                  <a:t>Number</a:t>
                </a:r>
                <a:r>
                  <a:rPr lang="fr-FR" sz="1600" dirty="0" smtClean="0">
                    <a:solidFill>
                      <a:schemeClr val="tx1"/>
                    </a:solidFill>
                    <a:latin typeface="+mj-lt"/>
                  </a:rPr>
                  <a:t> of patients</a:t>
                </a:r>
                <a:endParaRPr lang="fr-FR" sz="1600" dirty="0">
                  <a:solidFill>
                    <a:schemeClr val="tx1"/>
                  </a:solidFill>
                  <a:latin typeface="+mj-lt"/>
                </a:endParaRPr>
              </a:p>
            </c:rich>
          </c:tx>
          <c:layout>
            <c:manualLayout>
              <c:xMode val="edge"/>
              <c:yMode val="edge"/>
              <c:x val="3.8704806401501791E-2"/>
              <c:y val="0.35172865321547708"/>
            </c:manualLayout>
          </c:layout>
          <c:overlay val="0"/>
          <c:spPr>
            <a:noFill/>
            <a:ln>
              <a:noFill/>
            </a:ln>
            <a:effectLst/>
          </c:sp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600" b="0" i="0" u="none" strike="noStrike" kern="1200" baseline="0">
                <a:solidFill>
                  <a:schemeClr val="tx1"/>
                </a:solidFill>
                <a:latin typeface="+mj-lt"/>
                <a:ea typeface="+mn-ea"/>
                <a:cs typeface="+mn-cs"/>
              </a:defRPr>
            </a:pPr>
            <a:endParaRPr lang="en-US"/>
          </a:p>
        </c:txPr>
        <c:crossAx val="33828224"/>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1">
    <c:autoUpdate val="0"/>
  </c:externalData>
  <c:userShapes r:id="rId2"/>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stacked"/>
        <c:varyColors val="0"/>
        <c:ser>
          <c:idx val="0"/>
          <c:order val="0"/>
          <c:tx>
            <c:strRef>
              <c:f>Feuil1!$B$1</c:f>
              <c:strCache>
                <c:ptCount val="1"/>
                <c:pt idx="0">
                  <c:v>"Virological success"</c:v>
                </c:pt>
              </c:strCache>
            </c:strRef>
          </c:tx>
          <c:spPr>
            <a:solidFill>
              <a:schemeClr val="accent1"/>
            </a:solidFill>
            <a:ln>
              <a:noFill/>
            </a:ln>
            <a:effectLst/>
          </c:spPr>
          <c:invertIfNegative val="0"/>
          <c:cat>
            <c:strRef>
              <c:f>Feuil1!$A$2:$A$12</c:f>
              <c:strCache>
                <c:ptCount val="11"/>
                <c:pt idx="0">
                  <c:v>TDF - FTC - LPV/r</c:v>
                </c:pt>
                <c:pt idx="1">
                  <c:v>AZT - FTC - LPV/r</c:v>
                </c:pt>
                <c:pt idx="2">
                  <c:v>TDF - FTC - DRV/r</c:v>
                </c:pt>
                <c:pt idx="3">
                  <c:v>TDF - FTC - ATV/r</c:v>
                </c:pt>
                <c:pt idx="4">
                  <c:v>AZT - DDI - LPV/r</c:v>
                </c:pt>
                <c:pt idx="5">
                  <c:v>AZT - 3TC - NVP</c:v>
                </c:pt>
                <c:pt idx="6">
                  <c:v>TDF - FTC - EFV</c:v>
                </c:pt>
                <c:pt idx="7">
                  <c:v>TDF - FTC - RPV</c:v>
                </c:pt>
                <c:pt idx="8">
                  <c:v>AZT - 3TC - EFV</c:v>
                </c:pt>
                <c:pt idx="9">
                  <c:v>TDF - FTC - LPV/r - RAL</c:v>
                </c:pt>
                <c:pt idx="10">
                  <c:v>TDF - FTC - DRV/r - RAL - MRV</c:v>
                </c:pt>
              </c:strCache>
            </c:strRef>
          </c:cat>
          <c:val>
            <c:numRef>
              <c:f>Feuil1!$B$2:$B$12</c:f>
              <c:numCache>
                <c:formatCode>General</c:formatCode>
                <c:ptCount val="11"/>
                <c:pt idx="0">
                  <c:v>9</c:v>
                </c:pt>
                <c:pt idx="1">
                  <c:v>12</c:v>
                </c:pt>
                <c:pt idx="2">
                  <c:v>10</c:v>
                </c:pt>
                <c:pt idx="3">
                  <c:v>2</c:v>
                </c:pt>
                <c:pt idx="4">
                  <c:v>1</c:v>
                </c:pt>
                <c:pt idx="5">
                  <c:v>2</c:v>
                </c:pt>
                <c:pt idx="6">
                  <c:v>1</c:v>
                </c:pt>
                <c:pt idx="7">
                  <c:v>1</c:v>
                </c:pt>
                <c:pt idx="8">
                  <c:v>1</c:v>
                </c:pt>
                <c:pt idx="9">
                  <c:v>3</c:v>
                </c:pt>
                <c:pt idx="10">
                  <c:v>2</c:v>
                </c:pt>
              </c:numCache>
            </c:numRef>
          </c:val>
        </c:ser>
        <c:ser>
          <c:idx val="1"/>
          <c:order val="1"/>
          <c:tx>
            <c:strRef>
              <c:f>Feuil1!$C$1</c:f>
              <c:strCache>
                <c:ptCount val="1"/>
                <c:pt idx="0">
                  <c:v>"Virological failure"</c:v>
                </c:pt>
              </c:strCache>
            </c:strRef>
          </c:tx>
          <c:spPr>
            <a:solidFill>
              <a:schemeClr val="tx2">
                <a:lumMod val="50000"/>
              </a:schemeClr>
            </a:solidFill>
            <a:ln>
              <a:noFill/>
            </a:ln>
            <a:effectLst/>
          </c:spPr>
          <c:invertIfNegative val="0"/>
          <c:cat>
            <c:strRef>
              <c:f>Feuil1!$A$2:$A$12</c:f>
              <c:strCache>
                <c:ptCount val="11"/>
                <c:pt idx="0">
                  <c:v>TDF - FTC - LPV/r</c:v>
                </c:pt>
                <c:pt idx="1">
                  <c:v>AZT - FTC - LPV/r</c:v>
                </c:pt>
                <c:pt idx="2">
                  <c:v>TDF - FTC - DRV/r</c:v>
                </c:pt>
                <c:pt idx="3">
                  <c:v>TDF - FTC - ATV/r</c:v>
                </c:pt>
                <c:pt idx="4">
                  <c:v>AZT - DDI - LPV/r</c:v>
                </c:pt>
                <c:pt idx="5">
                  <c:v>AZT - 3TC - NVP</c:v>
                </c:pt>
                <c:pt idx="6">
                  <c:v>TDF - FTC - EFV</c:v>
                </c:pt>
                <c:pt idx="7">
                  <c:v>TDF - FTC - RPV</c:v>
                </c:pt>
                <c:pt idx="8">
                  <c:v>AZT - 3TC - EFV</c:v>
                </c:pt>
                <c:pt idx="9">
                  <c:v>TDF - FTC - LPV/r - RAL</c:v>
                </c:pt>
                <c:pt idx="10">
                  <c:v>TDF - FTC - DRV/r - RAL - MRV</c:v>
                </c:pt>
              </c:strCache>
            </c:strRef>
          </c:cat>
          <c:val>
            <c:numRef>
              <c:f>Feuil1!$C$2:$C$12</c:f>
              <c:numCache>
                <c:formatCode>General</c:formatCode>
                <c:ptCount val="11"/>
                <c:pt idx="0">
                  <c:v>5</c:v>
                </c:pt>
                <c:pt idx="1">
                  <c:v>1</c:v>
                </c:pt>
                <c:pt idx="2">
                  <c:v>2</c:v>
                </c:pt>
                <c:pt idx="3">
                  <c:v>1</c:v>
                </c:pt>
                <c:pt idx="4">
                  <c:v>0</c:v>
                </c:pt>
                <c:pt idx="5">
                  <c:v>0</c:v>
                </c:pt>
                <c:pt idx="6">
                  <c:v>1</c:v>
                </c:pt>
                <c:pt idx="7">
                  <c:v>0</c:v>
                </c:pt>
                <c:pt idx="8">
                  <c:v>0</c:v>
                </c:pt>
                <c:pt idx="9">
                  <c:v>0</c:v>
                </c:pt>
                <c:pt idx="10">
                  <c:v>1</c:v>
                </c:pt>
              </c:numCache>
            </c:numRef>
          </c:val>
        </c:ser>
        <c:dLbls>
          <c:showLegendKey val="0"/>
          <c:showVal val="0"/>
          <c:showCatName val="0"/>
          <c:showSerName val="0"/>
          <c:showPercent val="0"/>
          <c:showBubbleSize val="0"/>
        </c:dLbls>
        <c:gapWidth val="150"/>
        <c:overlap val="100"/>
        <c:axId val="33940224"/>
        <c:axId val="33941760"/>
      </c:barChart>
      <c:catAx>
        <c:axId val="3394022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50" b="0" i="0" u="none" strike="noStrike" kern="1200" baseline="0">
                <a:solidFill>
                  <a:schemeClr val="bg1">
                    <a:lumMod val="50000"/>
                  </a:schemeClr>
                </a:solidFill>
                <a:latin typeface="+mj-lt"/>
                <a:ea typeface="+mn-ea"/>
                <a:cs typeface="+mn-cs"/>
              </a:defRPr>
            </a:pPr>
            <a:endParaRPr lang="en-US"/>
          </a:p>
        </c:txPr>
        <c:crossAx val="33941760"/>
        <c:crosses val="autoZero"/>
        <c:auto val="1"/>
        <c:lblAlgn val="ctr"/>
        <c:lblOffset val="100"/>
        <c:noMultiLvlLbl val="0"/>
      </c:catAx>
      <c:valAx>
        <c:axId val="33941760"/>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600" b="0" i="0" u="none" strike="noStrike" kern="1200" baseline="0">
                    <a:solidFill>
                      <a:schemeClr val="tx1">
                        <a:lumMod val="65000"/>
                        <a:lumOff val="35000"/>
                      </a:schemeClr>
                    </a:solidFill>
                    <a:latin typeface="+mj-lt"/>
                    <a:ea typeface="+mn-ea"/>
                    <a:cs typeface="+mn-cs"/>
                  </a:defRPr>
                </a:pPr>
                <a:r>
                  <a:rPr lang="fr-FR" sz="1600" dirty="0" err="1" smtClean="0">
                    <a:solidFill>
                      <a:schemeClr val="tx1"/>
                    </a:solidFill>
                    <a:latin typeface="+mj-lt"/>
                  </a:rPr>
                  <a:t>Number</a:t>
                </a:r>
                <a:r>
                  <a:rPr lang="fr-FR" sz="1600" dirty="0" smtClean="0">
                    <a:solidFill>
                      <a:schemeClr val="tx1"/>
                    </a:solidFill>
                    <a:latin typeface="+mj-lt"/>
                  </a:rPr>
                  <a:t> of patients</a:t>
                </a:r>
                <a:endParaRPr lang="fr-FR" sz="1600" dirty="0">
                  <a:solidFill>
                    <a:schemeClr val="tx1"/>
                  </a:solidFill>
                  <a:latin typeface="+mj-lt"/>
                </a:endParaRPr>
              </a:p>
            </c:rich>
          </c:tx>
          <c:layout>
            <c:manualLayout>
              <c:xMode val="edge"/>
              <c:yMode val="edge"/>
              <c:x val="1.9671501415728528E-3"/>
              <c:y val="0.13757652559055117"/>
            </c:manualLayout>
          </c:layout>
          <c:overlay val="0"/>
          <c:spPr>
            <a:noFill/>
            <a:ln>
              <a:noFill/>
            </a:ln>
            <a:effectLst/>
          </c:sp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600" b="0" i="0" u="none" strike="noStrike" kern="1200" baseline="0">
                <a:solidFill>
                  <a:schemeClr val="tx1"/>
                </a:solidFill>
                <a:latin typeface="+mj-lt"/>
                <a:ea typeface="+mn-ea"/>
                <a:cs typeface="+mn-cs"/>
              </a:defRPr>
            </a:pPr>
            <a:endParaRPr lang="en-US"/>
          </a:p>
        </c:txPr>
        <c:crossAx val="33940224"/>
        <c:crosses val="autoZero"/>
        <c:crossBetween val="between"/>
      </c:valAx>
      <c:spPr>
        <a:noFill/>
        <a:ln>
          <a:noFill/>
        </a:ln>
        <a:effectLst/>
      </c:spPr>
    </c:plotArea>
    <c:legend>
      <c:legendPos val="b"/>
      <c:layout>
        <c:manualLayout>
          <c:xMode val="edge"/>
          <c:yMode val="edge"/>
          <c:x val="0.16342087225713151"/>
          <c:y val="0.90692851419684739"/>
          <c:w val="0.66120089764037515"/>
          <c:h val="7.554427031579744E-2"/>
        </c:manualLayout>
      </c:layout>
      <c:overlay val="0"/>
      <c:spPr>
        <a:noFill/>
        <a:ln>
          <a:noFill/>
        </a:ln>
        <a:effectLst/>
      </c:spPr>
      <c:txPr>
        <a:bodyPr rot="0" spcFirstLastPara="1" vertOverflow="ellipsis" vert="horz" wrap="square" anchor="ctr" anchorCtr="1"/>
        <a:lstStyle/>
        <a:p>
          <a:pPr>
            <a:defRPr sz="2000" b="0" i="0" u="none" strike="noStrike" kern="1200" baseline="0">
              <a:solidFill>
                <a:schemeClr val="tx1"/>
              </a:solidFill>
              <a:latin typeface="+mj-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1">
    <c:autoUpdate val="0"/>
  </c:externalData>
  <c:userShapes r:id="rId2"/>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0985192475940506"/>
          <c:y val="0.10547745364821585"/>
          <c:w val="0.86237029746281713"/>
          <c:h val="0.81683237037987411"/>
        </c:manualLayout>
      </c:layout>
      <c:lineChart>
        <c:grouping val="standard"/>
        <c:varyColors val="0"/>
        <c:ser>
          <c:idx val="0"/>
          <c:order val="0"/>
          <c:tx>
            <c:strRef>
              <c:f>Feuil1!$B$1</c:f>
              <c:strCache>
                <c:ptCount val="1"/>
                <c:pt idx="0">
                  <c:v>Patients with pVL &lt; 40 copies/mL</c:v>
                </c:pt>
              </c:strCache>
            </c:strRef>
          </c:tx>
          <c:spPr>
            <a:ln w="38100" cap="rnd">
              <a:solidFill>
                <a:schemeClr val="accent1"/>
              </a:solidFill>
              <a:round/>
            </a:ln>
            <a:effectLst/>
          </c:spPr>
          <c:marker>
            <c:symbol val="none"/>
          </c:marker>
          <c:dLbls>
            <c:dLbl>
              <c:idx val="1"/>
              <c:layout>
                <c:manualLayout>
                  <c:x val="-2.5154254155730523E-2"/>
                  <c:y val="-9.1420810311138773E-2"/>
                </c:manualLayout>
              </c:layout>
              <c:tx>
                <c:rich>
                  <a:bodyPr rot="0" spcFirstLastPara="1" vertOverflow="ellipsis" vert="horz" wrap="square" lIns="38100" tIns="19050" rIns="38100" bIns="19050" anchor="ctr" anchorCtr="0">
                    <a:noAutofit/>
                  </a:bodyPr>
                  <a:lstStyle/>
                  <a:p>
                    <a:pPr algn="ctr">
                      <a:defRPr sz="1600" b="0" i="0" u="none" strike="noStrike" kern="1200" baseline="0">
                        <a:solidFill>
                          <a:schemeClr val="tx1">
                            <a:lumMod val="75000"/>
                            <a:lumOff val="25000"/>
                          </a:schemeClr>
                        </a:solidFill>
                        <a:latin typeface="+mj-lt"/>
                        <a:ea typeface="+mn-ea"/>
                        <a:cs typeface="+mn-cs"/>
                      </a:defRPr>
                    </a:pPr>
                    <a:r>
                      <a:rPr lang="en-US" sz="1600" smtClean="0">
                        <a:latin typeface="+mj-lt"/>
                      </a:rPr>
                      <a:t>44/55</a:t>
                    </a:r>
                    <a:endParaRPr lang="en-US" sz="1600" dirty="0" smtClean="0">
                      <a:latin typeface="+mj-lt"/>
                    </a:endParaRPr>
                  </a:p>
                  <a:p>
                    <a:pPr algn="ctr">
                      <a:defRPr sz="1600" b="0" i="0" u="none" strike="noStrike" kern="1200" baseline="0">
                        <a:solidFill>
                          <a:schemeClr val="tx1">
                            <a:lumMod val="75000"/>
                            <a:lumOff val="25000"/>
                          </a:schemeClr>
                        </a:solidFill>
                        <a:latin typeface="+mj-lt"/>
                        <a:ea typeface="+mn-ea"/>
                        <a:cs typeface="+mn-cs"/>
                      </a:defRPr>
                    </a:pPr>
                    <a:r>
                      <a:rPr lang="en-US" sz="1600" dirty="0" smtClean="0">
                        <a:latin typeface="+mj-lt"/>
                      </a:rPr>
                      <a:t>80%</a:t>
                    </a:r>
                  </a:p>
                </c:rich>
              </c:tx>
              <c:spPr>
                <a:noFill/>
                <a:ln w="38100">
                  <a:solidFill>
                    <a:schemeClr val="accent1"/>
                  </a:solidFill>
                </a:ln>
                <a:effectLst/>
              </c:spPr>
              <c:showLegendKey val="0"/>
              <c:showVal val="1"/>
              <c:showCatName val="0"/>
              <c:showSerName val="0"/>
              <c:showPercent val="0"/>
              <c:showBubbleSize val="0"/>
              <c:extLst>
                <c:ext xmlns:c15="http://schemas.microsoft.com/office/drawing/2012/chart" uri="{CE6537A1-D6FC-4f65-9D91-7224C49458BB}">
                  <c15:layout>
                    <c:manualLayout>
                      <c:w val="7.2114173228346456E-2"/>
                      <c:h val="9.9719842590236141E-2"/>
                    </c:manualLayout>
                  </c15:layout>
                  <c15:dlblFieldTable/>
                  <c15:showDataLabelsRange val="0"/>
                </c:ext>
              </c:extLst>
            </c:dLbl>
            <c:dLbl>
              <c:idx val="2"/>
              <c:layout>
                <c:manualLayout>
                  <c:x val="-6.9444444444444441E-3"/>
                  <c:y val="-8.3354541445558955E-2"/>
                </c:manualLayout>
              </c:layout>
              <c:tx>
                <c:rich>
                  <a:bodyPr rot="0" spcFirstLastPara="1" vertOverflow="ellipsis" vert="horz" wrap="square" lIns="38100" tIns="19050" rIns="38100" bIns="19050" anchor="ctr" anchorCtr="0">
                    <a:noAutofit/>
                  </a:bodyPr>
                  <a:lstStyle/>
                  <a:p>
                    <a:pPr algn="ctr">
                      <a:defRPr sz="1600" b="0" i="0" u="none" strike="noStrike" kern="1200" baseline="0">
                        <a:solidFill>
                          <a:schemeClr val="tx1">
                            <a:lumMod val="75000"/>
                            <a:lumOff val="25000"/>
                          </a:schemeClr>
                        </a:solidFill>
                        <a:latin typeface="+mj-lt"/>
                        <a:ea typeface="+mn-ea"/>
                        <a:cs typeface="+mn-cs"/>
                      </a:defRPr>
                    </a:pPr>
                    <a:r>
                      <a:rPr lang="en-US" sz="1600" smtClean="0"/>
                      <a:t>51/55</a:t>
                    </a:r>
                    <a:endParaRPr lang="en-US" sz="1600" dirty="0" smtClean="0"/>
                  </a:p>
                  <a:p>
                    <a:pPr algn="ctr">
                      <a:defRPr sz="1600" b="0" i="0" u="none" strike="noStrike" kern="1200" baseline="0">
                        <a:solidFill>
                          <a:schemeClr val="tx1">
                            <a:lumMod val="75000"/>
                            <a:lumOff val="25000"/>
                          </a:schemeClr>
                        </a:solidFill>
                        <a:latin typeface="+mj-lt"/>
                        <a:ea typeface="+mn-ea"/>
                        <a:cs typeface="+mn-cs"/>
                      </a:defRPr>
                    </a:pPr>
                    <a:r>
                      <a:rPr lang="en-US" sz="1600" dirty="0" smtClean="0"/>
                      <a:t>93%</a:t>
                    </a:r>
                  </a:p>
                </c:rich>
              </c:tx>
              <c:spPr>
                <a:noFill/>
                <a:ln w="38100">
                  <a:solidFill>
                    <a:schemeClr val="accent1"/>
                  </a:solidFill>
                </a:ln>
                <a:effectLst/>
              </c:spPr>
              <c:showLegendKey val="0"/>
              <c:showVal val="1"/>
              <c:showCatName val="0"/>
              <c:showSerName val="0"/>
              <c:showPercent val="0"/>
              <c:showBubbleSize val="0"/>
              <c:extLst>
                <c:ext xmlns:c15="http://schemas.microsoft.com/office/drawing/2012/chart" uri="{CE6537A1-D6FC-4f65-9D91-7224C49458BB}">
                  <c15:layout>
                    <c:manualLayout>
                      <c:w val="6.7932086614173229E-2"/>
                      <c:h val="0.1060789460584811"/>
                    </c:manualLayout>
                  </c15:layout>
                  <c15:dlblFieldTable/>
                  <c15:showDataLabelsRange val="0"/>
                </c:ext>
              </c:extLst>
            </c:dLbl>
            <c:dLbl>
              <c:idx val="3"/>
              <c:layout>
                <c:manualLayout>
                  <c:x val="-2.037040682414698E-2"/>
                  <c:y val="-6.2639123463463509E-2"/>
                </c:manualLayout>
              </c:layout>
              <c:tx>
                <c:rich>
                  <a:bodyPr rot="0" spcFirstLastPara="1" vertOverflow="ellipsis" vert="horz" wrap="square" lIns="38100" tIns="19050" rIns="38100" bIns="19050" anchor="ctr" anchorCtr="0">
                    <a:spAutoFit/>
                  </a:bodyPr>
                  <a:lstStyle/>
                  <a:p>
                    <a:pPr algn="ctr">
                      <a:defRPr sz="1600" b="0" i="0" u="none" strike="noStrike" kern="1200" baseline="0">
                        <a:solidFill>
                          <a:schemeClr val="tx1">
                            <a:lumMod val="75000"/>
                            <a:lumOff val="25000"/>
                          </a:schemeClr>
                        </a:solidFill>
                        <a:latin typeface="+mj-lt"/>
                        <a:ea typeface="+mn-ea"/>
                        <a:cs typeface="+mn-cs"/>
                      </a:defRPr>
                    </a:pPr>
                    <a:r>
                      <a:rPr lang="en-US" sz="1600" dirty="0" smtClean="0"/>
                      <a:t>52/55</a:t>
                    </a:r>
                  </a:p>
                  <a:p>
                    <a:pPr algn="ctr">
                      <a:defRPr sz="1600" b="0" i="0" u="none" strike="noStrike" kern="1200" baseline="0">
                        <a:solidFill>
                          <a:schemeClr val="tx1">
                            <a:lumMod val="75000"/>
                            <a:lumOff val="25000"/>
                          </a:schemeClr>
                        </a:solidFill>
                        <a:latin typeface="+mj-lt"/>
                        <a:ea typeface="+mn-ea"/>
                        <a:cs typeface="+mn-cs"/>
                      </a:defRPr>
                    </a:pPr>
                    <a:r>
                      <a:rPr lang="en-US" sz="1600" dirty="0" smtClean="0"/>
                      <a:t>96%</a:t>
                    </a:r>
                    <a:endParaRPr lang="en-US" sz="1600" dirty="0"/>
                  </a:p>
                </c:rich>
              </c:tx>
              <c:spPr>
                <a:noFill/>
                <a:ln w="38100">
                  <a:solidFill>
                    <a:schemeClr val="accent1"/>
                  </a:solidFill>
                </a:ln>
                <a:effectLst/>
              </c:spPr>
              <c:showLegendKey val="0"/>
              <c:showVal val="1"/>
              <c:showCatName val="0"/>
              <c:showSerName val="0"/>
              <c:showPercent val="0"/>
              <c:showBubbleSize val="0"/>
              <c:extLst>
                <c:ext xmlns:c15="http://schemas.microsoft.com/office/drawing/2012/chart" uri="{CE6537A1-D6FC-4f65-9D91-7224C49458BB}">
                  <c15:layout/>
                </c:ext>
              </c:extLst>
            </c:dLbl>
            <c:dLbl>
              <c:idx val="4"/>
              <c:layout>
                <c:manualLayout>
                  <c:x val="-8.9505686789152373E-3"/>
                  <c:y val="-6.2827717915982226E-2"/>
                </c:manualLayout>
              </c:layout>
              <c:tx>
                <c:rich>
                  <a:bodyPr rot="0" spcFirstLastPara="1" vertOverflow="ellipsis" vert="horz" wrap="square" lIns="38100" tIns="19050" rIns="38100" bIns="19050" anchor="ctr" anchorCtr="0">
                    <a:spAutoFit/>
                  </a:bodyPr>
                  <a:lstStyle/>
                  <a:p>
                    <a:pPr algn="ctr">
                      <a:defRPr sz="1600" b="0" i="0" u="none" strike="noStrike" kern="1200" baseline="0">
                        <a:solidFill>
                          <a:schemeClr val="tx1">
                            <a:lumMod val="75000"/>
                            <a:lumOff val="25000"/>
                          </a:schemeClr>
                        </a:solidFill>
                        <a:latin typeface="+mj-lt"/>
                        <a:ea typeface="+mn-ea"/>
                        <a:cs typeface="+mn-cs"/>
                      </a:defRPr>
                    </a:pPr>
                    <a:r>
                      <a:rPr lang="en-US" sz="1600" smtClean="0"/>
                      <a:t>54/55</a:t>
                    </a:r>
                    <a:endParaRPr lang="en-US" sz="1600" dirty="0" smtClean="0"/>
                  </a:p>
                  <a:p>
                    <a:pPr algn="ctr">
                      <a:defRPr sz="1600" b="0" i="0" u="none" strike="noStrike" kern="1200" baseline="0">
                        <a:solidFill>
                          <a:schemeClr val="tx1">
                            <a:lumMod val="75000"/>
                            <a:lumOff val="25000"/>
                          </a:schemeClr>
                        </a:solidFill>
                        <a:latin typeface="+mj-lt"/>
                        <a:ea typeface="+mn-ea"/>
                        <a:cs typeface="+mn-cs"/>
                      </a:defRPr>
                    </a:pPr>
                    <a:r>
                      <a:rPr lang="en-US" sz="1600" dirty="0" smtClean="0"/>
                      <a:t>98%</a:t>
                    </a:r>
                  </a:p>
                </c:rich>
              </c:tx>
              <c:spPr>
                <a:noFill/>
                <a:ln w="38100">
                  <a:solidFill>
                    <a:schemeClr val="accent1"/>
                  </a:solidFill>
                </a:ln>
                <a:effectLst/>
              </c:spPr>
              <c:showLegendKey val="0"/>
              <c:showVal val="1"/>
              <c:showCatName val="0"/>
              <c:showSerName val="0"/>
              <c:showPercent val="0"/>
              <c:showBubbleSize val="0"/>
              <c:extLst>
                <c:ext xmlns:c15="http://schemas.microsoft.com/office/drawing/2012/chart" uri="{CE6537A1-D6FC-4f65-9D91-7224C49458BB}">
                  <c15:layout/>
                  <c15:dlblFieldTable/>
                  <c15:showDataLabelsRange val="0"/>
                </c:ext>
              </c:extLst>
            </c:dLbl>
            <c:spPr>
              <a:noFill/>
              <a:ln>
                <a:noFill/>
              </a:ln>
              <a:effectLst/>
            </c:spPr>
            <c:txPr>
              <a:bodyPr rot="0" spcFirstLastPara="1" vertOverflow="ellipsis" vert="horz" wrap="square" lIns="38100" tIns="19050" rIns="38100" bIns="19050" anchor="ctr" anchorCtr="0">
                <a:spAutoFit/>
              </a:bodyPr>
              <a:lstStyle/>
              <a:p>
                <a:pPr algn="ctr">
                  <a:defRPr sz="1600" b="0" i="0" u="none" strike="noStrike" kern="1200" baseline="0">
                    <a:solidFill>
                      <a:schemeClr val="tx1">
                        <a:lumMod val="75000"/>
                        <a:lumOff val="25000"/>
                      </a:schemeClr>
                    </a:solidFill>
                    <a:latin typeface="+mj-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Feuil1!$A$2:$A$6</c:f>
              <c:strCache>
                <c:ptCount val="5"/>
                <c:pt idx="0">
                  <c:v>J0</c:v>
                </c:pt>
                <c:pt idx="1">
                  <c:v>W24</c:v>
                </c:pt>
                <c:pt idx="2">
                  <c:v>W48</c:v>
                </c:pt>
                <c:pt idx="3">
                  <c:v>W72</c:v>
                </c:pt>
                <c:pt idx="4">
                  <c:v>W96</c:v>
                </c:pt>
              </c:strCache>
            </c:strRef>
          </c:cat>
          <c:val>
            <c:numRef>
              <c:f>Feuil1!$B$2:$B$6</c:f>
              <c:numCache>
                <c:formatCode>General</c:formatCode>
                <c:ptCount val="5"/>
                <c:pt idx="0">
                  <c:v>0</c:v>
                </c:pt>
                <c:pt idx="1">
                  <c:v>44</c:v>
                </c:pt>
                <c:pt idx="2">
                  <c:v>51</c:v>
                </c:pt>
                <c:pt idx="3">
                  <c:v>53</c:v>
                </c:pt>
                <c:pt idx="4">
                  <c:v>54</c:v>
                </c:pt>
              </c:numCache>
            </c:numRef>
          </c:val>
          <c:smooth val="0"/>
        </c:ser>
        <c:dLbls>
          <c:showLegendKey val="0"/>
          <c:showVal val="0"/>
          <c:showCatName val="0"/>
          <c:showSerName val="0"/>
          <c:showPercent val="0"/>
          <c:showBubbleSize val="0"/>
        </c:dLbls>
        <c:marker val="1"/>
        <c:smooth val="0"/>
        <c:axId val="34052352"/>
        <c:axId val="34575872"/>
      </c:lineChart>
      <c:catAx>
        <c:axId val="3405235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800" b="0" i="0" u="none" strike="noStrike" kern="1200" baseline="0">
                <a:solidFill>
                  <a:schemeClr val="tx1"/>
                </a:solidFill>
                <a:latin typeface="+mj-lt"/>
                <a:ea typeface="+mn-ea"/>
                <a:cs typeface="+mn-cs"/>
              </a:defRPr>
            </a:pPr>
            <a:endParaRPr lang="en-US"/>
          </a:p>
        </c:txPr>
        <c:crossAx val="34575872"/>
        <c:crosses val="autoZero"/>
        <c:auto val="1"/>
        <c:lblAlgn val="ctr"/>
        <c:lblOffset val="100"/>
        <c:noMultiLvlLbl val="0"/>
      </c:catAx>
      <c:valAx>
        <c:axId val="34575872"/>
        <c:scaling>
          <c:orientation val="minMax"/>
        </c:scaling>
        <c:delete val="0"/>
        <c:axPos val="l"/>
        <c:title>
          <c:tx>
            <c:rich>
              <a:bodyPr rot="-5400000" spcFirstLastPara="1" vertOverflow="ellipsis" vert="horz" wrap="square" anchor="ctr" anchorCtr="1"/>
              <a:lstStyle/>
              <a:p>
                <a:pPr>
                  <a:defRPr sz="1800" b="0" i="0" u="none" strike="noStrike" kern="1200" baseline="0">
                    <a:solidFill>
                      <a:schemeClr val="tx1"/>
                    </a:solidFill>
                    <a:latin typeface="+mn-lt"/>
                    <a:ea typeface="+mn-ea"/>
                    <a:cs typeface="+mn-cs"/>
                  </a:defRPr>
                </a:pPr>
                <a:r>
                  <a:rPr lang="fr-FR" sz="1800" dirty="0" err="1" smtClean="0">
                    <a:solidFill>
                      <a:schemeClr val="tx1"/>
                    </a:solidFill>
                  </a:rPr>
                  <a:t>Number</a:t>
                </a:r>
                <a:r>
                  <a:rPr lang="fr-FR" sz="1800" dirty="0" smtClean="0">
                    <a:solidFill>
                      <a:schemeClr val="tx1"/>
                    </a:solidFill>
                  </a:rPr>
                  <a:t> of patients</a:t>
                </a:r>
                <a:endParaRPr lang="fr-FR" sz="1800" dirty="0">
                  <a:solidFill>
                    <a:schemeClr val="tx1"/>
                  </a:solidFill>
                </a:endParaRPr>
              </a:p>
            </c:rich>
          </c:tx>
          <c:layout>
            <c:manualLayout>
              <c:xMode val="edge"/>
              <c:yMode val="edge"/>
              <c:x val="7.8715004374453213E-3"/>
              <c:y val="0.33818657594615936"/>
            </c:manualLayout>
          </c:layout>
          <c:overlay val="0"/>
          <c:spPr>
            <a:noFill/>
            <a:ln>
              <a:noFill/>
            </a:ln>
            <a:effectLst/>
          </c:sp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800" b="0" i="0" u="none" strike="noStrike" kern="1200" baseline="0">
                <a:solidFill>
                  <a:schemeClr val="tx1"/>
                </a:solidFill>
                <a:latin typeface="+mj-lt"/>
                <a:ea typeface="+mn-ea"/>
                <a:cs typeface="+mn-cs"/>
              </a:defRPr>
            </a:pPr>
            <a:endParaRPr lang="en-US"/>
          </a:p>
        </c:txPr>
        <c:crossAx val="34052352"/>
        <c:crosses val="autoZero"/>
        <c:crossBetween val="between"/>
      </c:valAx>
      <c:spPr>
        <a:noFill/>
        <a:ln>
          <a:noFill/>
        </a:ln>
        <a:effectLst/>
      </c:spPr>
    </c:plotArea>
    <c:legend>
      <c:legendPos val="b"/>
      <c:layout>
        <c:manualLayout>
          <c:xMode val="edge"/>
          <c:yMode val="edge"/>
          <c:x val="0.51548709536307946"/>
          <c:y val="0.350560104491142"/>
          <c:w val="0.44402580927384083"/>
          <c:h val="6.3894985502265481E-2"/>
        </c:manualLayout>
      </c:layout>
      <c:overlay val="0"/>
      <c:spPr>
        <a:noFill/>
        <a:ln>
          <a:noFill/>
        </a:ln>
        <a:effectLst/>
      </c:spPr>
      <c:txPr>
        <a:bodyPr rot="0" spcFirstLastPara="1" vertOverflow="ellipsis" vert="horz" wrap="square" anchor="ctr" anchorCtr="1"/>
        <a:lstStyle/>
        <a:p>
          <a:pPr>
            <a:defRPr sz="1800" b="0" i="0" u="none" strike="noStrike" kern="1200" baseline="0">
              <a:solidFill>
                <a:schemeClr val="tx1"/>
              </a:solidFill>
              <a:latin typeface="+mj-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1">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drawings/drawing1.xml><?xml version="1.0" encoding="utf-8"?>
<c:userShapes xmlns:c="http://schemas.openxmlformats.org/drawingml/2006/chart">
  <cdr:relSizeAnchor xmlns:cdr="http://schemas.openxmlformats.org/drawingml/2006/chartDrawing">
    <cdr:from>
      <cdr:x>0.29597</cdr:x>
      <cdr:y>0.77324</cdr:y>
    </cdr:from>
    <cdr:to>
      <cdr:x>0.47937</cdr:x>
      <cdr:y>1</cdr:y>
    </cdr:to>
    <cdr:sp macro="" textlink="">
      <cdr:nvSpPr>
        <cdr:cNvPr id="7" name="ZoneTexte 6"/>
        <cdr:cNvSpPr txBox="1"/>
      </cdr:nvSpPr>
      <cdr:spPr>
        <a:xfrm xmlns:a="http://schemas.openxmlformats.org/drawingml/2006/main">
          <a:off x="1475656" y="3289058"/>
          <a:ext cx="914400" cy="914400"/>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endParaRPr lang="fr-FR" sz="1100" dirty="0"/>
        </a:p>
      </cdr:txBody>
    </cdr:sp>
  </cdr:relSizeAnchor>
</c:userShapes>
</file>

<file path=ppt/drawings/drawing2.xml><?xml version="1.0" encoding="utf-8"?>
<c:userShapes xmlns:c="http://schemas.openxmlformats.org/drawingml/2006/chart">
  <cdr:relSizeAnchor xmlns:cdr="http://schemas.openxmlformats.org/drawingml/2006/chartDrawing">
    <cdr:from>
      <cdr:x>0.17136</cdr:x>
      <cdr:y>0.129</cdr:y>
    </cdr:from>
    <cdr:to>
      <cdr:x>0.22801</cdr:x>
      <cdr:y>0.23328</cdr:y>
    </cdr:to>
    <cdr:sp macro="" textlink="">
      <cdr:nvSpPr>
        <cdr:cNvPr id="3" name="ZoneTexte 2"/>
        <cdr:cNvSpPr txBox="1"/>
      </cdr:nvSpPr>
      <cdr:spPr>
        <a:xfrm xmlns:a="http://schemas.openxmlformats.org/drawingml/2006/main">
          <a:off x="1507230" y="586568"/>
          <a:ext cx="498347" cy="474151"/>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fr-FR" sz="1800" dirty="0" smtClean="0">
              <a:solidFill>
                <a:schemeClr val="bg1"/>
              </a:solidFill>
              <a:latin typeface="+mj-lt"/>
            </a:rPr>
            <a:t>80%</a:t>
          </a:r>
          <a:endParaRPr lang="fr-FR" sz="1800" dirty="0">
            <a:solidFill>
              <a:schemeClr val="bg1"/>
            </a:solidFill>
            <a:latin typeface="+mj-lt"/>
          </a:endParaRPr>
        </a:p>
      </cdr:txBody>
    </cdr:sp>
  </cdr:relSizeAnchor>
</c:userShapes>
</file>

<file path=ppt/drawings/drawing3.xml><?xml version="1.0" encoding="utf-8"?>
<c:userShapes xmlns:c="http://schemas.openxmlformats.org/drawingml/2006/chart">
  <cdr:relSizeAnchor xmlns:cdr="http://schemas.openxmlformats.org/drawingml/2006/chartDrawing">
    <cdr:from>
      <cdr:x>0.51065</cdr:x>
      <cdr:y>0.47353</cdr:y>
    </cdr:from>
    <cdr:to>
      <cdr:x>0.81138</cdr:x>
      <cdr:y>0.81426</cdr:y>
    </cdr:to>
    <cdr:sp macro="" textlink="">
      <cdr:nvSpPr>
        <cdr:cNvPr id="3" name="Rectangle 2"/>
        <cdr:cNvSpPr/>
      </cdr:nvSpPr>
      <cdr:spPr>
        <a:xfrm xmlns:a="http://schemas.openxmlformats.org/drawingml/2006/main">
          <a:off x="4338996" y="2401816"/>
          <a:ext cx="2555256" cy="1728192"/>
        </a:xfrm>
        <a:prstGeom xmlns:a="http://schemas.openxmlformats.org/drawingml/2006/main" prst="rect">
          <a:avLst/>
        </a:prstGeom>
        <a:noFill xmlns:a="http://schemas.openxmlformats.org/drawingml/2006/main"/>
        <a:ln xmlns:a="http://schemas.openxmlformats.org/drawingml/2006/main" w="38100">
          <a:solidFill>
            <a:schemeClr val="accent6"/>
          </a:solidFill>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vertOverflow="clip"/>
        <a:lstStyle xmlns:a="http://schemas.openxmlformats.org/drawingml/2006/main"/>
        <a:p xmlns:a="http://schemas.openxmlformats.org/drawingml/2006/main">
          <a:endParaRPr lang="fr-FR"/>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BA42908E-D60C-4F48-85EF-BE97F59DC313}" type="datetimeFigureOut">
              <a:rPr lang="fr-FR" smtClean="0"/>
              <a:pPr/>
              <a:t>22/07/2015</a:t>
            </a:fld>
            <a:endParaRPr lang="fr-FR"/>
          </a:p>
        </p:txBody>
      </p:sp>
      <p:sp>
        <p:nvSpPr>
          <p:cNvPr id="4" name="Espace réservé de l'image des diapositives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79768" y="4715153"/>
            <a:ext cx="5438140" cy="4466987"/>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3AAC6BF0-BE96-4D27-9229-65F9A13A9914}" type="slidenum">
              <a:rPr lang="fr-FR" smtClean="0"/>
              <a:pPr/>
              <a:t>‹#›</a:t>
            </a:fld>
            <a:endParaRPr lang="fr-FR"/>
          </a:p>
        </p:txBody>
      </p:sp>
    </p:spTree>
    <p:extLst>
      <p:ext uri="{BB962C8B-B14F-4D97-AF65-F5344CB8AC3E}">
        <p14:creationId xmlns:p14="http://schemas.microsoft.com/office/powerpoint/2010/main" val="270181851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baseline="0" dirty="0" err="1" smtClean="0"/>
              <a:t>Misters</a:t>
            </a:r>
            <a:r>
              <a:rPr lang="fr-FR" baseline="0" dirty="0" smtClean="0"/>
              <a:t> </a:t>
            </a:r>
            <a:r>
              <a:rPr lang="fr-FR" baseline="0" dirty="0" err="1" smtClean="0"/>
              <a:t>Chairmen</a:t>
            </a:r>
            <a:r>
              <a:rPr lang="fr-FR" baseline="0" dirty="0" smtClean="0"/>
              <a:t>, </a:t>
            </a:r>
            <a:r>
              <a:rPr lang="fr-FR" baseline="0" dirty="0" err="1" smtClean="0"/>
              <a:t>Dear</a:t>
            </a:r>
            <a:r>
              <a:rPr lang="fr-FR" baseline="0" dirty="0" smtClean="0"/>
              <a:t> </a:t>
            </a:r>
            <a:r>
              <a:rPr lang="fr-FR" baseline="0" dirty="0" err="1" smtClean="0"/>
              <a:t>collegues</a:t>
            </a:r>
            <a:r>
              <a:rPr lang="fr-FR" baseline="0" dirty="0" smtClean="0"/>
              <a:t>, ladies and gentlemen, </a:t>
            </a:r>
            <a:r>
              <a:rPr lang="fr-FR" baseline="0" dirty="0" err="1" smtClean="0"/>
              <a:t>thank</a:t>
            </a:r>
            <a:r>
              <a:rPr lang="fr-FR" baseline="0" dirty="0" smtClean="0"/>
              <a:t> </a:t>
            </a:r>
            <a:r>
              <a:rPr lang="fr-FR" baseline="0" dirty="0" err="1" smtClean="0"/>
              <a:t>you</a:t>
            </a:r>
            <a:r>
              <a:rPr lang="fr-FR" baseline="0" dirty="0" smtClean="0"/>
              <a:t> for </a:t>
            </a:r>
            <a:r>
              <a:rPr lang="fr-FR" baseline="0" dirty="0" err="1" smtClean="0"/>
              <a:t>inviting</a:t>
            </a:r>
            <a:r>
              <a:rPr lang="fr-FR" baseline="0" dirty="0" smtClean="0"/>
              <a:t> me </a:t>
            </a:r>
            <a:r>
              <a:rPr lang="fr-FR" baseline="0" dirty="0" err="1" smtClean="0"/>
              <a:t>here</a:t>
            </a:r>
            <a:r>
              <a:rPr lang="fr-FR" baseline="0" dirty="0" smtClean="0"/>
              <a:t> </a:t>
            </a:r>
            <a:r>
              <a:rPr lang="fr-FR" baseline="0" dirty="0" err="1" smtClean="0"/>
              <a:t>this</a:t>
            </a:r>
            <a:r>
              <a:rPr lang="fr-FR" baseline="0" dirty="0" smtClean="0"/>
              <a:t> </a:t>
            </a:r>
            <a:r>
              <a:rPr lang="fr-FR" baseline="0" dirty="0" err="1" smtClean="0"/>
              <a:t>afternoon</a:t>
            </a:r>
            <a:r>
              <a:rPr lang="fr-FR" baseline="0" dirty="0" smtClean="0"/>
              <a:t> to </a:t>
            </a:r>
            <a:r>
              <a:rPr lang="fr-FR" baseline="0" dirty="0" err="1" smtClean="0"/>
              <a:t>present</a:t>
            </a:r>
            <a:r>
              <a:rPr lang="fr-FR" baseline="0" dirty="0" smtClean="0"/>
              <a:t> </a:t>
            </a:r>
            <a:r>
              <a:rPr lang="fr-FR" baseline="0" dirty="0" err="1" smtClean="0"/>
              <a:t>this</a:t>
            </a:r>
            <a:r>
              <a:rPr lang="fr-FR" baseline="0" dirty="0" smtClean="0"/>
              <a:t> </a:t>
            </a:r>
            <a:r>
              <a:rPr lang="fr-FR" baseline="0" dirty="0" err="1" smtClean="0"/>
              <a:t>work</a:t>
            </a:r>
            <a:r>
              <a:rPr lang="fr-FR" baseline="0" dirty="0" smtClean="0"/>
              <a:t> on </a:t>
            </a:r>
            <a:r>
              <a:rPr lang="fr-FR" baseline="0" dirty="0" err="1" smtClean="0"/>
              <a:t>primary</a:t>
            </a:r>
            <a:r>
              <a:rPr lang="fr-FR" baseline="0" dirty="0" smtClean="0"/>
              <a:t> HIV infection and on the </a:t>
            </a:r>
            <a:r>
              <a:rPr lang="fr-FR" baseline="0" dirty="0" err="1" smtClean="0"/>
              <a:t>limit</a:t>
            </a:r>
            <a:r>
              <a:rPr lang="fr-FR" baseline="0" dirty="0" smtClean="0"/>
              <a:t> of the </a:t>
            </a:r>
            <a:r>
              <a:rPr lang="fr-FR" baseline="0" dirty="0" err="1" smtClean="0"/>
              <a:t>evaluation</a:t>
            </a:r>
            <a:r>
              <a:rPr lang="fr-FR" baseline="0" dirty="0" smtClean="0"/>
              <a:t> of </a:t>
            </a:r>
            <a:r>
              <a:rPr lang="fr-FR" baseline="0" dirty="0" err="1" smtClean="0"/>
              <a:t>virological</a:t>
            </a:r>
            <a:r>
              <a:rPr lang="fr-FR" baseline="0" dirty="0" smtClean="0"/>
              <a:t> suppression </a:t>
            </a:r>
            <a:r>
              <a:rPr lang="fr-FR" baseline="0" dirty="0" err="1" smtClean="0"/>
              <a:t>after</a:t>
            </a:r>
            <a:r>
              <a:rPr lang="fr-FR" baseline="0" dirty="0" smtClean="0"/>
              <a:t> 6 </a:t>
            </a:r>
            <a:r>
              <a:rPr lang="fr-FR" baseline="0" dirty="0" err="1" smtClean="0"/>
              <a:t>months</a:t>
            </a:r>
            <a:r>
              <a:rPr lang="fr-FR" baseline="0" dirty="0" smtClean="0"/>
              <a:t> of ART </a:t>
            </a:r>
            <a:r>
              <a:rPr lang="fr-FR" baseline="0" dirty="0" err="1" smtClean="0"/>
              <a:t>treatment</a:t>
            </a:r>
            <a:r>
              <a:rPr lang="fr-FR" baseline="0" dirty="0" smtClean="0"/>
              <a:t>.</a:t>
            </a:r>
          </a:p>
          <a:p>
            <a:endParaRPr lang="fr-FR" baseline="0" dirty="0" smtClean="0"/>
          </a:p>
          <a:p>
            <a:endParaRPr lang="fr-FR" baseline="0" dirty="0" smtClean="0"/>
          </a:p>
          <a:p>
            <a:endParaRPr lang="fr-FR" dirty="0"/>
          </a:p>
        </p:txBody>
      </p:sp>
      <p:sp>
        <p:nvSpPr>
          <p:cNvPr id="4" name="Espace réservé du numéro de diapositive 3"/>
          <p:cNvSpPr>
            <a:spLocks noGrp="1"/>
          </p:cNvSpPr>
          <p:nvPr>
            <p:ph type="sldNum" sz="quarter" idx="10"/>
          </p:nvPr>
        </p:nvSpPr>
        <p:spPr/>
        <p:txBody>
          <a:bodyPr/>
          <a:lstStyle/>
          <a:p>
            <a:fld id="{3AAC6BF0-BE96-4D27-9229-65F9A13A9914}" type="slidenum">
              <a:rPr lang="fr-FR" smtClean="0"/>
              <a:pPr/>
              <a:t>1</a:t>
            </a:fld>
            <a:endParaRPr lang="fr-FR"/>
          </a:p>
        </p:txBody>
      </p:sp>
    </p:spTree>
    <p:extLst>
      <p:ext uri="{BB962C8B-B14F-4D97-AF65-F5344CB8AC3E}">
        <p14:creationId xmlns:p14="http://schemas.microsoft.com/office/powerpoint/2010/main" val="249712393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baseline="0" dirty="0" err="1" smtClean="0"/>
              <a:t>Twenty</a:t>
            </a:r>
            <a:r>
              <a:rPr lang="fr-FR" baseline="0" dirty="0" smtClean="0"/>
              <a:t> one percent of patients </a:t>
            </a:r>
            <a:r>
              <a:rPr lang="fr-FR" baseline="0" dirty="0" err="1" smtClean="0"/>
              <a:t>receiving</a:t>
            </a:r>
            <a:r>
              <a:rPr lang="fr-FR" baseline="0" dirty="0" smtClean="0"/>
              <a:t> PI </a:t>
            </a:r>
            <a:r>
              <a:rPr lang="fr-FR" baseline="0" dirty="0" err="1" smtClean="0"/>
              <a:t>had</a:t>
            </a:r>
            <a:r>
              <a:rPr lang="fr-FR" baseline="0" dirty="0" smtClean="0"/>
              <a:t> </a:t>
            </a:r>
            <a:r>
              <a:rPr lang="fr-FR" baseline="0" dirty="0" err="1" smtClean="0"/>
              <a:t>virological</a:t>
            </a:r>
            <a:r>
              <a:rPr lang="fr-FR" baseline="0" dirty="0" smtClean="0"/>
              <a:t> </a:t>
            </a:r>
            <a:r>
              <a:rPr lang="fr-FR" baseline="0" dirty="0" err="1" smtClean="0"/>
              <a:t>failure</a:t>
            </a:r>
            <a:r>
              <a:rPr lang="fr-FR" baseline="0" dirty="0" smtClean="0"/>
              <a:t>. </a:t>
            </a:r>
            <a:r>
              <a:rPr lang="fr-FR" baseline="0" dirty="0" err="1" smtClean="0"/>
              <a:t>Among</a:t>
            </a:r>
            <a:r>
              <a:rPr lang="fr-FR" baseline="0" dirty="0" smtClean="0"/>
              <a:t> </a:t>
            </a:r>
            <a:r>
              <a:rPr lang="fr-FR" baseline="0" dirty="0" err="1" smtClean="0"/>
              <a:t>them</a:t>
            </a:r>
            <a:r>
              <a:rPr lang="fr-FR" baseline="0" dirty="0" smtClean="0"/>
              <a:t>, five </a:t>
            </a:r>
            <a:r>
              <a:rPr lang="fr-FR" baseline="0" dirty="0" err="1" smtClean="0"/>
              <a:t>received</a:t>
            </a:r>
            <a:r>
              <a:rPr lang="fr-FR" baseline="0" dirty="0" smtClean="0"/>
              <a:t> FTC/TDF and </a:t>
            </a:r>
            <a:r>
              <a:rPr lang="fr-FR" baseline="0" dirty="0" err="1" smtClean="0"/>
              <a:t>lopinavir</a:t>
            </a:r>
            <a:r>
              <a:rPr lang="fr-FR" baseline="0" dirty="0" smtClean="0"/>
              <a:t>, </a:t>
            </a:r>
            <a:r>
              <a:rPr lang="fr-FR" baseline="0" dirty="0" err="1" smtClean="0"/>
              <a:t>two</a:t>
            </a:r>
            <a:r>
              <a:rPr lang="fr-FR" baseline="0" dirty="0" smtClean="0"/>
              <a:t> </a:t>
            </a:r>
            <a:r>
              <a:rPr lang="fr-FR" baseline="0" dirty="0" err="1" smtClean="0"/>
              <a:t>received</a:t>
            </a:r>
            <a:r>
              <a:rPr lang="fr-FR" baseline="0" dirty="0" smtClean="0"/>
              <a:t> FTC/ TDF and </a:t>
            </a:r>
            <a:r>
              <a:rPr lang="fr-FR" baseline="0" dirty="0" err="1" smtClean="0"/>
              <a:t>darunavir</a:t>
            </a:r>
            <a:r>
              <a:rPr lang="fr-FR" baseline="0" dirty="0" smtClean="0"/>
              <a:t>, one </a:t>
            </a:r>
            <a:r>
              <a:rPr lang="fr-FR" baseline="0" dirty="0" err="1" smtClean="0"/>
              <a:t>received</a:t>
            </a:r>
            <a:r>
              <a:rPr lang="fr-FR" baseline="0" dirty="0" smtClean="0"/>
              <a:t> FTC/TDF and </a:t>
            </a:r>
            <a:r>
              <a:rPr lang="fr-FR" baseline="0" dirty="0" err="1" smtClean="0"/>
              <a:t>atazanavir</a:t>
            </a:r>
            <a:r>
              <a:rPr lang="fr-FR" baseline="0" dirty="0" smtClean="0"/>
              <a:t> and </a:t>
            </a:r>
            <a:r>
              <a:rPr lang="fr-FR" baseline="0" dirty="0" err="1" smtClean="0"/>
              <a:t>another</a:t>
            </a:r>
            <a:r>
              <a:rPr lang="fr-FR" baseline="0" dirty="0" smtClean="0"/>
              <a:t> one </a:t>
            </a:r>
            <a:r>
              <a:rPr lang="fr-FR" baseline="0" dirty="0" err="1" smtClean="0"/>
              <a:t>lamivudine</a:t>
            </a:r>
            <a:r>
              <a:rPr lang="fr-FR" baseline="0" dirty="0" smtClean="0"/>
              <a:t>, zidovudine and </a:t>
            </a:r>
            <a:r>
              <a:rPr lang="fr-FR" baseline="0" dirty="0" err="1" smtClean="0"/>
              <a:t>lopinavir</a:t>
            </a:r>
            <a:r>
              <a:rPr lang="fr-FR" baseline="0" dirty="0" smtClean="0"/>
              <a:t>.</a:t>
            </a:r>
          </a:p>
          <a:p>
            <a:r>
              <a:rPr lang="fr-FR" baseline="0" dirty="0" err="1" smtClean="0"/>
              <a:t>Among</a:t>
            </a:r>
            <a:r>
              <a:rPr lang="fr-FR" baseline="0" dirty="0" smtClean="0"/>
              <a:t> the six patients </a:t>
            </a:r>
            <a:r>
              <a:rPr lang="fr-FR" baseline="0" dirty="0" err="1" smtClean="0"/>
              <a:t>treated</a:t>
            </a:r>
            <a:r>
              <a:rPr lang="fr-FR" baseline="0" dirty="0" smtClean="0"/>
              <a:t> </a:t>
            </a:r>
            <a:r>
              <a:rPr lang="fr-FR" baseline="0" dirty="0" err="1" smtClean="0"/>
              <a:t>with</a:t>
            </a:r>
            <a:r>
              <a:rPr lang="fr-FR" baseline="0" dirty="0" smtClean="0"/>
              <a:t> a </a:t>
            </a:r>
            <a:r>
              <a:rPr lang="fr-FR" baseline="0" dirty="0" err="1" smtClean="0"/>
              <a:t>NNRTi</a:t>
            </a:r>
            <a:r>
              <a:rPr lang="fr-FR" baseline="0" dirty="0" smtClean="0"/>
              <a:t> as </a:t>
            </a:r>
            <a:r>
              <a:rPr lang="fr-FR" baseline="0" dirty="0" err="1" smtClean="0"/>
              <a:t>third</a:t>
            </a:r>
            <a:r>
              <a:rPr lang="fr-FR" baseline="0" dirty="0" smtClean="0"/>
              <a:t> agent, one </a:t>
            </a:r>
            <a:r>
              <a:rPr lang="fr-FR" baseline="0" dirty="0" err="1" smtClean="0"/>
              <a:t>had</a:t>
            </a:r>
            <a:r>
              <a:rPr lang="fr-FR" baseline="0" dirty="0" smtClean="0"/>
              <a:t> </a:t>
            </a:r>
            <a:r>
              <a:rPr lang="fr-FR" baseline="0" dirty="0" err="1" smtClean="0"/>
              <a:t>virological</a:t>
            </a:r>
            <a:r>
              <a:rPr lang="fr-FR" baseline="0" dirty="0" smtClean="0"/>
              <a:t> </a:t>
            </a:r>
            <a:r>
              <a:rPr lang="fr-FR" baseline="0" dirty="0" err="1" smtClean="0"/>
              <a:t>failure</a:t>
            </a:r>
            <a:r>
              <a:rPr lang="fr-FR" baseline="0" dirty="0" smtClean="0"/>
              <a:t>. He </a:t>
            </a:r>
            <a:r>
              <a:rPr lang="fr-FR" baseline="0" dirty="0" err="1" smtClean="0"/>
              <a:t>received</a:t>
            </a:r>
            <a:r>
              <a:rPr lang="fr-FR" baseline="0" dirty="0" smtClean="0"/>
              <a:t> FTC/TDF and </a:t>
            </a:r>
            <a:r>
              <a:rPr lang="fr-FR" baseline="0" dirty="0" err="1" smtClean="0"/>
              <a:t>efavirenz</a:t>
            </a:r>
            <a:r>
              <a:rPr lang="fr-FR" baseline="0" dirty="0" smtClean="0"/>
              <a:t>.</a:t>
            </a:r>
          </a:p>
          <a:p>
            <a:r>
              <a:rPr lang="fr-FR" baseline="0" dirty="0" err="1" smtClean="0"/>
              <a:t>We</a:t>
            </a:r>
            <a:r>
              <a:rPr lang="fr-FR" baseline="0" dirty="0" smtClean="0"/>
              <a:t> </a:t>
            </a:r>
            <a:r>
              <a:rPr lang="fr-FR" baseline="0" dirty="0" err="1" smtClean="0"/>
              <a:t>observed</a:t>
            </a:r>
            <a:r>
              <a:rPr lang="fr-FR" baseline="0" dirty="0" smtClean="0"/>
              <a:t> one </a:t>
            </a:r>
            <a:r>
              <a:rPr lang="fr-FR" baseline="0" dirty="0" err="1" smtClean="0"/>
              <a:t>virological</a:t>
            </a:r>
            <a:r>
              <a:rPr lang="fr-FR" baseline="0" dirty="0" smtClean="0"/>
              <a:t> </a:t>
            </a:r>
            <a:r>
              <a:rPr lang="fr-FR" baseline="0" dirty="0" err="1" smtClean="0"/>
              <a:t>failure</a:t>
            </a:r>
            <a:r>
              <a:rPr lang="fr-FR" baseline="0" dirty="0" smtClean="0"/>
              <a:t> in the group of patient </a:t>
            </a:r>
            <a:r>
              <a:rPr lang="fr-FR" baseline="0" dirty="0" err="1" smtClean="0"/>
              <a:t>treated</a:t>
            </a:r>
            <a:r>
              <a:rPr lang="fr-FR" baseline="0" dirty="0" smtClean="0"/>
              <a:t> </a:t>
            </a:r>
            <a:r>
              <a:rPr lang="fr-FR" baseline="0" dirty="0" err="1" smtClean="0"/>
              <a:t>with</a:t>
            </a:r>
            <a:r>
              <a:rPr lang="fr-FR" baseline="0" dirty="0" smtClean="0"/>
              <a:t> four to five </a:t>
            </a:r>
            <a:r>
              <a:rPr lang="fr-FR" baseline="0" dirty="0" err="1" smtClean="0"/>
              <a:t>drugs</a:t>
            </a:r>
            <a:r>
              <a:rPr lang="fr-FR" baseline="0" dirty="0" smtClean="0"/>
              <a:t> </a:t>
            </a:r>
            <a:r>
              <a:rPr lang="fr-FR" baseline="0" dirty="0" err="1" smtClean="0"/>
              <a:t>regimen</a:t>
            </a:r>
            <a:r>
              <a:rPr lang="fr-FR" baseline="0" dirty="0" smtClean="0"/>
              <a:t>. This patient </a:t>
            </a:r>
            <a:r>
              <a:rPr lang="fr-FR" baseline="0" dirty="0" err="1" smtClean="0"/>
              <a:t>received</a:t>
            </a:r>
            <a:r>
              <a:rPr lang="fr-FR" baseline="0" dirty="0" smtClean="0"/>
              <a:t> FTC/TDF </a:t>
            </a:r>
            <a:r>
              <a:rPr lang="fr-FR" baseline="0" dirty="0" err="1" smtClean="0"/>
              <a:t>darunavir</a:t>
            </a:r>
            <a:r>
              <a:rPr lang="fr-FR" baseline="0" dirty="0" smtClean="0"/>
              <a:t>, </a:t>
            </a:r>
            <a:r>
              <a:rPr lang="fr-FR" baseline="0" dirty="0" err="1" smtClean="0"/>
              <a:t>maraviroc</a:t>
            </a:r>
            <a:r>
              <a:rPr lang="fr-FR" baseline="0" dirty="0" smtClean="0"/>
              <a:t> and </a:t>
            </a:r>
            <a:r>
              <a:rPr lang="fr-FR" baseline="0" dirty="0" err="1" smtClean="0"/>
              <a:t>raltegravir</a:t>
            </a:r>
            <a:r>
              <a:rPr lang="fr-FR" baseline="0" dirty="0" smtClean="0"/>
              <a:t>. </a:t>
            </a:r>
            <a:r>
              <a:rPr lang="fr-FR" b="1" baseline="0" dirty="0" smtClean="0"/>
              <a:t> </a:t>
            </a:r>
          </a:p>
        </p:txBody>
      </p:sp>
      <p:sp>
        <p:nvSpPr>
          <p:cNvPr id="4" name="Espace réservé du numéro de diapositive 3"/>
          <p:cNvSpPr>
            <a:spLocks noGrp="1"/>
          </p:cNvSpPr>
          <p:nvPr>
            <p:ph type="sldNum" sz="quarter" idx="10"/>
          </p:nvPr>
        </p:nvSpPr>
        <p:spPr/>
        <p:txBody>
          <a:bodyPr/>
          <a:lstStyle/>
          <a:p>
            <a:fld id="{3AAC6BF0-BE96-4D27-9229-65F9A13A9914}" type="slidenum">
              <a:rPr lang="fr-FR" smtClean="0"/>
              <a:pPr/>
              <a:t>10</a:t>
            </a:fld>
            <a:endParaRPr lang="fr-FR"/>
          </a:p>
        </p:txBody>
      </p:sp>
    </p:spTree>
    <p:extLst>
      <p:ext uri="{BB962C8B-B14F-4D97-AF65-F5344CB8AC3E}">
        <p14:creationId xmlns:p14="http://schemas.microsoft.com/office/powerpoint/2010/main" val="242426185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dirty="0" err="1" smtClean="0"/>
              <a:t>We</a:t>
            </a:r>
            <a:r>
              <a:rPr lang="fr-FR" dirty="0" smtClean="0"/>
              <a:t> </a:t>
            </a:r>
            <a:r>
              <a:rPr lang="fr-FR" dirty="0" err="1" smtClean="0"/>
              <a:t>determined</a:t>
            </a:r>
            <a:r>
              <a:rPr lang="fr-FR" dirty="0" smtClean="0"/>
              <a:t> </a:t>
            </a:r>
            <a:r>
              <a:rPr lang="fr-FR" dirty="0" err="1" smtClean="0"/>
              <a:t>predictive</a:t>
            </a:r>
            <a:r>
              <a:rPr lang="fr-FR" dirty="0" smtClean="0"/>
              <a:t> </a:t>
            </a:r>
            <a:r>
              <a:rPr lang="fr-FR" dirty="0" err="1" smtClean="0"/>
              <a:t>factors</a:t>
            </a:r>
            <a:r>
              <a:rPr lang="fr-FR" dirty="0" smtClean="0"/>
              <a:t> of </a:t>
            </a:r>
            <a:r>
              <a:rPr lang="fr-FR" dirty="0" err="1" smtClean="0"/>
              <a:t>virological</a:t>
            </a:r>
            <a:r>
              <a:rPr lang="fr-FR" dirty="0" smtClean="0"/>
              <a:t> </a:t>
            </a:r>
            <a:r>
              <a:rPr lang="fr-FR" dirty="0" err="1" smtClean="0"/>
              <a:t>failure</a:t>
            </a:r>
            <a:r>
              <a:rPr lang="fr-FR" dirty="0" smtClean="0"/>
              <a:t> at </a:t>
            </a:r>
            <a:r>
              <a:rPr lang="fr-FR" dirty="0" err="1" smtClean="0"/>
              <a:t>week</a:t>
            </a:r>
            <a:r>
              <a:rPr lang="fr-FR" dirty="0" smtClean="0"/>
              <a:t> </a:t>
            </a:r>
            <a:r>
              <a:rPr lang="fr-FR" dirty="0" err="1" smtClean="0"/>
              <a:t>twenty</a:t>
            </a:r>
            <a:r>
              <a:rPr lang="fr-FR" dirty="0" smtClean="0"/>
              <a:t> four.</a:t>
            </a:r>
          </a:p>
          <a:p>
            <a:pPr marL="0" marR="0" indent="0" algn="l" defTabSz="914400" rtl="0" eaLnBrk="1" fontAlgn="auto" latinLnBrk="0" hangingPunct="1">
              <a:lnSpc>
                <a:spcPct val="100000"/>
              </a:lnSpc>
              <a:spcBef>
                <a:spcPts val="0"/>
              </a:spcBef>
              <a:spcAft>
                <a:spcPts val="0"/>
              </a:spcAft>
              <a:buClrTx/>
              <a:buSzTx/>
              <a:buFontTx/>
              <a:buNone/>
              <a:tabLst/>
              <a:defRPr/>
            </a:pPr>
            <a:r>
              <a:rPr lang="fr-FR" baseline="0" dirty="0" smtClean="0"/>
              <a:t>In </a:t>
            </a:r>
            <a:r>
              <a:rPr lang="fr-FR" baseline="0" dirty="0" err="1" smtClean="0"/>
              <a:t>univariate</a:t>
            </a:r>
            <a:r>
              <a:rPr lang="fr-FR" baseline="0" dirty="0" smtClean="0"/>
              <a:t> </a:t>
            </a:r>
            <a:r>
              <a:rPr lang="fr-FR" baseline="0" dirty="0" err="1" smtClean="0"/>
              <a:t>analysis</a:t>
            </a:r>
            <a:r>
              <a:rPr lang="fr-FR" baseline="0" dirty="0" smtClean="0"/>
              <a:t>, </a:t>
            </a:r>
            <a:r>
              <a:rPr lang="fr-FR" baseline="0" dirty="0" err="1" smtClean="0"/>
              <a:t>there</a:t>
            </a:r>
            <a:r>
              <a:rPr lang="fr-FR" baseline="0" dirty="0" smtClean="0"/>
              <a:t> </a:t>
            </a:r>
            <a:r>
              <a:rPr lang="fr-FR" baseline="0" dirty="0" err="1" smtClean="0"/>
              <a:t>was</a:t>
            </a:r>
            <a:r>
              <a:rPr lang="fr-FR" baseline="0" dirty="0" smtClean="0"/>
              <a:t> no </a:t>
            </a:r>
            <a:r>
              <a:rPr lang="fr-FR" baseline="0" dirty="0" err="1" smtClean="0"/>
              <a:t>relationship</a:t>
            </a:r>
            <a:r>
              <a:rPr lang="fr-FR" baseline="0" dirty="0" smtClean="0"/>
              <a:t> </a:t>
            </a:r>
            <a:r>
              <a:rPr lang="fr-FR" baseline="0" dirty="0" err="1" smtClean="0"/>
              <a:t>between</a:t>
            </a:r>
            <a:r>
              <a:rPr lang="fr-FR" baseline="0" dirty="0" smtClean="0"/>
              <a:t> </a:t>
            </a:r>
            <a:r>
              <a:rPr lang="fr-FR" baseline="0" dirty="0" err="1" smtClean="0"/>
              <a:t>age</a:t>
            </a:r>
            <a:r>
              <a:rPr lang="fr-FR" baseline="0" dirty="0" smtClean="0"/>
              <a:t>, </a:t>
            </a:r>
            <a:r>
              <a:rPr lang="fr-FR" baseline="0" dirty="0" err="1" smtClean="0"/>
              <a:t>gender</a:t>
            </a:r>
            <a:r>
              <a:rPr lang="fr-FR" baseline="0" dirty="0" smtClean="0"/>
              <a:t>, </a:t>
            </a:r>
            <a:r>
              <a:rPr lang="fr-FR" baseline="0" dirty="0" err="1" smtClean="0"/>
              <a:t>ethnicity</a:t>
            </a:r>
            <a:r>
              <a:rPr lang="fr-FR" baseline="0" dirty="0" smtClean="0"/>
              <a:t>, source of contamination or ART </a:t>
            </a:r>
            <a:r>
              <a:rPr lang="fr-FR" baseline="0" dirty="0" err="1" smtClean="0"/>
              <a:t>regimen</a:t>
            </a:r>
            <a:r>
              <a:rPr lang="fr-FR" baseline="0" dirty="0" smtClean="0"/>
              <a:t> and </a:t>
            </a:r>
            <a:r>
              <a:rPr lang="fr-FR" baseline="0" dirty="0" err="1" smtClean="0"/>
              <a:t>virological</a:t>
            </a:r>
            <a:r>
              <a:rPr lang="fr-FR" baseline="0" dirty="0" smtClean="0"/>
              <a:t> </a:t>
            </a:r>
            <a:r>
              <a:rPr lang="fr-FR" baseline="0" dirty="0" err="1" smtClean="0"/>
              <a:t>failure</a:t>
            </a:r>
            <a:r>
              <a:rPr lang="fr-FR" baseline="0" dirty="0" smtClean="0"/>
              <a:t> at </a:t>
            </a:r>
            <a:r>
              <a:rPr lang="fr-FR" baseline="0" dirty="0" err="1" smtClean="0"/>
              <a:t>week</a:t>
            </a:r>
            <a:r>
              <a:rPr lang="fr-FR" baseline="0" dirty="0" smtClean="0"/>
              <a:t> </a:t>
            </a:r>
            <a:r>
              <a:rPr lang="fr-FR" baseline="0" dirty="0" err="1" smtClean="0"/>
              <a:t>twenty</a:t>
            </a:r>
            <a:r>
              <a:rPr lang="fr-FR" baseline="0" dirty="0" smtClean="0"/>
              <a:t>-four.</a:t>
            </a:r>
          </a:p>
          <a:p>
            <a:r>
              <a:rPr lang="fr-FR" baseline="0" dirty="0" smtClean="0"/>
              <a:t>At </a:t>
            </a:r>
            <a:r>
              <a:rPr lang="fr-FR" baseline="0" dirty="0" err="1" smtClean="0"/>
              <a:t>baseline</a:t>
            </a:r>
            <a:r>
              <a:rPr lang="fr-FR" baseline="0" dirty="0" smtClean="0"/>
              <a:t>, plasma viral </a:t>
            </a:r>
            <a:r>
              <a:rPr lang="fr-FR" baseline="0" dirty="0" err="1" smtClean="0"/>
              <a:t>load</a:t>
            </a:r>
            <a:r>
              <a:rPr lang="fr-FR" baseline="0" dirty="0" smtClean="0"/>
              <a:t> of patients </a:t>
            </a:r>
            <a:r>
              <a:rPr lang="fr-FR" baseline="0" dirty="0" err="1" smtClean="0"/>
              <a:t>with</a:t>
            </a:r>
            <a:r>
              <a:rPr lang="fr-FR" baseline="0" dirty="0" smtClean="0"/>
              <a:t> </a:t>
            </a:r>
            <a:r>
              <a:rPr lang="fr-FR" baseline="0" dirty="0" err="1" smtClean="0"/>
              <a:t>virological</a:t>
            </a:r>
            <a:r>
              <a:rPr lang="fr-FR" baseline="0" dirty="0" smtClean="0"/>
              <a:t> </a:t>
            </a:r>
            <a:r>
              <a:rPr lang="fr-FR" baseline="0" dirty="0" err="1" smtClean="0"/>
              <a:t>failure</a:t>
            </a:r>
            <a:r>
              <a:rPr lang="fr-FR" baseline="0" dirty="0" smtClean="0"/>
              <a:t> </a:t>
            </a:r>
            <a:r>
              <a:rPr lang="fr-FR" baseline="0" dirty="0" err="1" smtClean="0"/>
              <a:t>was</a:t>
            </a:r>
            <a:r>
              <a:rPr lang="fr-FR" baseline="0" dirty="0" smtClean="0"/>
              <a:t> on </a:t>
            </a:r>
            <a:r>
              <a:rPr lang="fr-FR" baseline="0" dirty="0" err="1" smtClean="0"/>
              <a:t>average</a:t>
            </a:r>
            <a:r>
              <a:rPr lang="fr-FR" baseline="0" dirty="0" smtClean="0"/>
              <a:t> four point </a:t>
            </a:r>
            <a:r>
              <a:rPr lang="fr-FR" baseline="0" dirty="0" err="1" smtClean="0"/>
              <a:t>three</a:t>
            </a:r>
            <a:r>
              <a:rPr lang="fr-FR" baseline="0" dirty="0" smtClean="0"/>
              <a:t> millions copies per </a:t>
            </a:r>
            <a:r>
              <a:rPr lang="fr-FR" baseline="0" dirty="0" err="1" smtClean="0"/>
              <a:t>milliliter</a:t>
            </a:r>
            <a:r>
              <a:rPr lang="fr-FR" baseline="0" dirty="0" smtClean="0"/>
              <a:t> </a:t>
            </a:r>
            <a:r>
              <a:rPr lang="fr-FR" baseline="0" dirty="0" err="1" smtClean="0"/>
              <a:t>while</a:t>
            </a:r>
            <a:r>
              <a:rPr lang="fr-FR" baseline="0" dirty="0" smtClean="0"/>
              <a:t> </a:t>
            </a:r>
            <a:r>
              <a:rPr lang="fr-FR" baseline="0" dirty="0" err="1" smtClean="0"/>
              <a:t>that</a:t>
            </a:r>
            <a:r>
              <a:rPr lang="fr-FR" baseline="0" dirty="0" smtClean="0"/>
              <a:t> of patients </a:t>
            </a:r>
            <a:r>
              <a:rPr lang="fr-FR" baseline="0" dirty="0" err="1" smtClean="0"/>
              <a:t>with</a:t>
            </a:r>
            <a:r>
              <a:rPr lang="fr-FR" baseline="0" dirty="0" smtClean="0"/>
              <a:t> </a:t>
            </a:r>
            <a:r>
              <a:rPr lang="fr-FR" baseline="0" dirty="0" err="1" smtClean="0"/>
              <a:t>virological</a:t>
            </a:r>
            <a:r>
              <a:rPr lang="fr-FR" baseline="0" dirty="0" smtClean="0"/>
              <a:t> </a:t>
            </a:r>
            <a:r>
              <a:rPr lang="fr-FR" baseline="0" dirty="0" err="1" smtClean="0"/>
              <a:t>success</a:t>
            </a:r>
            <a:r>
              <a:rPr lang="fr-FR" baseline="0" dirty="0" smtClean="0"/>
              <a:t> </a:t>
            </a:r>
            <a:r>
              <a:rPr lang="fr-FR" baseline="0" dirty="0" err="1" smtClean="0"/>
              <a:t>was</a:t>
            </a:r>
            <a:r>
              <a:rPr lang="fr-FR" baseline="0" dirty="0" smtClean="0"/>
              <a:t> on </a:t>
            </a:r>
            <a:r>
              <a:rPr lang="fr-FR" baseline="0" dirty="0" err="1" smtClean="0"/>
              <a:t>average</a:t>
            </a:r>
            <a:r>
              <a:rPr lang="fr-FR" baseline="0" dirty="0" smtClean="0"/>
              <a:t> one point </a:t>
            </a:r>
            <a:r>
              <a:rPr lang="fr-FR" baseline="0" dirty="0" err="1" smtClean="0"/>
              <a:t>nine</a:t>
            </a:r>
            <a:r>
              <a:rPr lang="fr-FR" baseline="0" dirty="0" smtClean="0"/>
              <a:t> million copies per </a:t>
            </a:r>
            <a:r>
              <a:rPr lang="fr-FR" baseline="0" dirty="0" err="1" smtClean="0"/>
              <a:t>milliliter</a:t>
            </a:r>
            <a:r>
              <a:rPr lang="fr-FR" baseline="0" dirty="0" smtClean="0"/>
              <a:t>. </a:t>
            </a:r>
          </a:p>
          <a:p>
            <a:r>
              <a:rPr lang="fr-FR" baseline="0" dirty="0" smtClean="0"/>
              <a:t>Patients </a:t>
            </a:r>
            <a:r>
              <a:rPr lang="fr-FR" baseline="0" dirty="0" err="1" smtClean="0"/>
              <a:t>with</a:t>
            </a:r>
            <a:r>
              <a:rPr lang="fr-FR" baseline="0" dirty="0" smtClean="0"/>
              <a:t> </a:t>
            </a:r>
            <a:r>
              <a:rPr lang="fr-FR" baseline="0" dirty="0" err="1" smtClean="0"/>
              <a:t>virological</a:t>
            </a:r>
            <a:r>
              <a:rPr lang="fr-FR" baseline="0" dirty="0" smtClean="0"/>
              <a:t> </a:t>
            </a:r>
            <a:r>
              <a:rPr lang="fr-FR" baseline="0" dirty="0" err="1" smtClean="0"/>
              <a:t>failure</a:t>
            </a:r>
            <a:r>
              <a:rPr lang="fr-FR" baseline="0" dirty="0" smtClean="0"/>
              <a:t> </a:t>
            </a:r>
            <a:r>
              <a:rPr lang="fr-FR" baseline="0" dirty="0" err="1" smtClean="0"/>
              <a:t>had</a:t>
            </a:r>
            <a:r>
              <a:rPr lang="fr-FR" baseline="0" dirty="0" smtClean="0"/>
              <a:t> a </a:t>
            </a:r>
            <a:r>
              <a:rPr lang="fr-FR" baseline="0" dirty="0" err="1" smtClean="0"/>
              <a:t>significantly</a:t>
            </a:r>
            <a:r>
              <a:rPr lang="fr-FR" baseline="0" dirty="0" smtClean="0"/>
              <a:t> </a:t>
            </a:r>
            <a:r>
              <a:rPr lang="fr-FR" baseline="0" dirty="0" err="1" smtClean="0"/>
              <a:t>higher</a:t>
            </a:r>
            <a:r>
              <a:rPr lang="fr-FR" baseline="0" dirty="0" smtClean="0"/>
              <a:t> </a:t>
            </a:r>
            <a:r>
              <a:rPr lang="fr-FR" baseline="0" dirty="0" err="1" smtClean="0"/>
              <a:t>mean</a:t>
            </a:r>
            <a:r>
              <a:rPr lang="fr-FR" baseline="0" dirty="0" smtClean="0"/>
              <a:t> </a:t>
            </a:r>
            <a:r>
              <a:rPr lang="fr-FR" baseline="0" dirty="0" err="1" smtClean="0"/>
              <a:t>baseline</a:t>
            </a:r>
            <a:r>
              <a:rPr lang="fr-FR" baseline="0" dirty="0" smtClean="0"/>
              <a:t> plasma viral </a:t>
            </a:r>
            <a:r>
              <a:rPr lang="fr-FR" baseline="0" dirty="0" err="1" smtClean="0"/>
              <a:t>load</a:t>
            </a:r>
            <a:r>
              <a:rPr lang="fr-FR" baseline="0" dirty="0" smtClean="0"/>
              <a:t> </a:t>
            </a:r>
            <a:r>
              <a:rPr lang="fr-FR" baseline="0" dirty="0" err="1" smtClean="0"/>
              <a:t>than</a:t>
            </a:r>
            <a:r>
              <a:rPr lang="fr-FR" baseline="0" dirty="0" smtClean="0"/>
              <a:t> patients </a:t>
            </a:r>
            <a:r>
              <a:rPr lang="fr-FR" baseline="0" dirty="0" err="1" smtClean="0"/>
              <a:t>with</a:t>
            </a:r>
            <a:r>
              <a:rPr lang="fr-FR" baseline="0" dirty="0" smtClean="0"/>
              <a:t> </a:t>
            </a:r>
            <a:r>
              <a:rPr lang="fr-FR" baseline="0" dirty="0" err="1" smtClean="0"/>
              <a:t>undetectable</a:t>
            </a:r>
            <a:r>
              <a:rPr lang="fr-FR" baseline="0" dirty="0" smtClean="0"/>
              <a:t> plasma viral </a:t>
            </a:r>
            <a:r>
              <a:rPr lang="fr-FR" baseline="0" dirty="0" err="1" smtClean="0"/>
              <a:t>load</a:t>
            </a:r>
            <a:r>
              <a:rPr lang="fr-FR" baseline="0" dirty="0" smtClean="0"/>
              <a:t> at </a:t>
            </a:r>
            <a:r>
              <a:rPr lang="fr-FR" baseline="0" dirty="0" err="1" smtClean="0"/>
              <a:t>week</a:t>
            </a:r>
            <a:r>
              <a:rPr lang="fr-FR" baseline="0" dirty="0" smtClean="0"/>
              <a:t> </a:t>
            </a:r>
            <a:r>
              <a:rPr lang="fr-FR" baseline="0" dirty="0" err="1" smtClean="0"/>
              <a:t>twenty</a:t>
            </a:r>
            <a:r>
              <a:rPr lang="fr-FR" baseline="0" dirty="0" smtClean="0"/>
              <a:t> four. </a:t>
            </a:r>
          </a:p>
          <a:p>
            <a:pPr marL="0" marR="0" indent="0" algn="l" defTabSz="914400" rtl="0" eaLnBrk="1" fontAlgn="auto" latinLnBrk="0" hangingPunct="1">
              <a:lnSpc>
                <a:spcPct val="100000"/>
              </a:lnSpc>
              <a:spcBef>
                <a:spcPts val="0"/>
              </a:spcBef>
              <a:spcAft>
                <a:spcPts val="0"/>
              </a:spcAft>
              <a:buClrTx/>
              <a:buSzTx/>
              <a:buFontTx/>
              <a:buNone/>
              <a:tabLst/>
              <a:defRPr/>
            </a:pPr>
            <a:r>
              <a:rPr lang="fr-FR" baseline="0" dirty="0" err="1" smtClean="0"/>
              <a:t>Also</a:t>
            </a:r>
            <a:r>
              <a:rPr lang="fr-FR" baseline="0" dirty="0" smtClean="0"/>
              <a:t>, at </a:t>
            </a:r>
            <a:r>
              <a:rPr lang="fr-FR" baseline="0" dirty="0" err="1" smtClean="0"/>
              <a:t>baseline</a:t>
            </a:r>
            <a:r>
              <a:rPr lang="fr-FR" baseline="0" dirty="0" smtClean="0"/>
              <a:t>, CD four </a:t>
            </a:r>
            <a:r>
              <a:rPr lang="fr-FR" baseline="0" dirty="0" err="1" smtClean="0"/>
              <a:t>cell</a:t>
            </a:r>
            <a:r>
              <a:rPr lang="fr-FR" baseline="0" dirty="0" smtClean="0"/>
              <a:t> count in patients </a:t>
            </a:r>
            <a:r>
              <a:rPr lang="fr-FR" baseline="0" dirty="0" err="1" smtClean="0"/>
              <a:t>with</a:t>
            </a:r>
            <a:r>
              <a:rPr lang="fr-FR" baseline="0" dirty="0" smtClean="0"/>
              <a:t> </a:t>
            </a:r>
            <a:r>
              <a:rPr lang="fr-FR" baseline="0" dirty="0" err="1" smtClean="0"/>
              <a:t>virological</a:t>
            </a:r>
            <a:r>
              <a:rPr lang="fr-FR" baseline="0" dirty="0" smtClean="0"/>
              <a:t> </a:t>
            </a:r>
            <a:r>
              <a:rPr lang="fr-FR" baseline="0" dirty="0" err="1" smtClean="0"/>
              <a:t>failure</a:t>
            </a:r>
            <a:r>
              <a:rPr lang="fr-FR" baseline="0" dirty="0" smtClean="0"/>
              <a:t> </a:t>
            </a:r>
            <a:r>
              <a:rPr lang="fr-FR" baseline="0" dirty="0" err="1" smtClean="0"/>
              <a:t>was</a:t>
            </a:r>
            <a:r>
              <a:rPr lang="fr-FR" baseline="0" dirty="0" smtClean="0"/>
              <a:t> on </a:t>
            </a:r>
            <a:r>
              <a:rPr lang="fr-FR" baseline="0" dirty="0" err="1" smtClean="0"/>
              <a:t>average</a:t>
            </a:r>
            <a:r>
              <a:rPr lang="fr-FR" baseline="0" dirty="0" smtClean="0"/>
              <a:t> </a:t>
            </a:r>
            <a:r>
              <a:rPr lang="fr-FR" baseline="0" dirty="0" err="1" smtClean="0"/>
              <a:t>three</a:t>
            </a:r>
            <a:r>
              <a:rPr lang="fr-FR" baseline="0" dirty="0" smtClean="0"/>
              <a:t> </a:t>
            </a:r>
            <a:r>
              <a:rPr lang="fr-FR" baseline="0" dirty="0" err="1" smtClean="0"/>
              <a:t>hundred</a:t>
            </a:r>
            <a:r>
              <a:rPr lang="fr-FR" baseline="0" dirty="0" smtClean="0"/>
              <a:t> and </a:t>
            </a:r>
            <a:r>
              <a:rPr lang="fr-FR" baseline="0" dirty="0" err="1" smtClean="0"/>
              <a:t>fifty</a:t>
            </a:r>
            <a:r>
              <a:rPr lang="fr-FR" baseline="0" dirty="0" smtClean="0"/>
              <a:t> one per </a:t>
            </a:r>
            <a:r>
              <a:rPr lang="fr-FR" baseline="0" dirty="0" err="1" smtClean="0"/>
              <a:t>cubic</a:t>
            </a:r>
            <a:r>
              <a:rPr lang="fr-FR" baseline="0" dirty="0" smtClean="0"/>
              <a:t> </a:t>
            </a:r>
            <a:r>
              <a:rPr lang="fr-FR" baseline="0" dirty="0" err="1" smtClean="0"/>
              <a:t>millimeter</a:t>
            </a:r>
            <a:r>
              <a:rPr lang="fr-FR" baseline="0" dirty="0" smtClean="0"/>
              <a:t> </a:t>
            </a:r>
            <a:r>
              <a:rPr lang="fr-FR" baseline="0" dirty="0" err="1" smtClean="0"/>
              <a:t>while</a:t>
            </a:r>
            <a:r>
              <a:rPr lang="fr-FR" baseline="0" dirty="0" smtClean="0"/>
              <a:t> </a:t>
            </a:r>
            <a:r>
              <a:rPr lang="fr-FR" baseline="0" dirty="0" err="1" smtClean="0"/>
              <a:t>that</a:t>
            </a:r>
            <a:r>
              <a:rPr lang="fr-FR" baseline="0" dirty="0" smtClean="0"/>
              <a:t> of patients </a:t>
            </a:r>
            <a:r>
              <a:rPr lang="fr-FR" baseline="0" dirty="0" err="1" smtClean="0"/>
              <a:t>with</a:t>
            </a:r>
            <a:r>
              <a:rPr lang="fr-FR" baseline="0" dirty="0" smtClean="0"/>
              <a:t> </a:t>
            </a:r>
            <a:r>
              <a:rPr lang="fr-FR" baseline="0" dirty="0" err="1" smtClean="0"/>
              <a:t>virological</a:t>
            </a:r>
            <a:r>
              <a:rPr lang="fr-FR" baseline="0" dirty="0" smtClean="0"/>
              <a:t> </a:t>
            </a:r>
            <a:r>
              <a:rPr lang="fr-FR" baseline="0" dirty="0" err="1" smtClean="0"/>
              <a:t>success</a:t>
            </a:r>
            <a:r>
              <a:rPr lang="fr-FR" baseline="0" dirty="0" smtClean="0"/>
              <a:t> </a:t>
            </a:r>
            <a:r>
              <a:rPr lang="fr-FR" baseline="0" dirty="0" err="1" smtClean="0"/>
              <a:t>was</a:t>
            </a:r>
            <a:r>
              <a:rPr lang="fr-FR" baseline="0" dirty="0" smtClean="0"/>
              <a:t> on </a:t>
            </a:r>
            <a:r>
              <a:rPr lang="fr-FR" baseline="0" dirty="0" err="1" smtClean="0"/>
              <a:t>average</a:t>
            </a:r>
            <a:r>
              <a:rPr lang="fr-FR" baseline="0" dirty="0" smtClean="0"/>
              <a:t> five </a:t>
            </a:r>
            <a:r>
              <a:rPr lang="fr-FR" baseline="0" dirty="0" err="1" smtClean="0"/>
              <a:t>hundred</a:t>
            </a:r>
            <a:r>
              <a:rPr lang="fr-FR" baseline="0" dirty="0" smtClean="0"/>
              <a:t> and </a:t>
            </a:r>
            <a:r>
              <a:rPr lang="fr-FR" baseline="0" dirty="0" err="1" smtClean="0"/>
              <a:t>ten</a:t>
            </a:r>
            <a:r>
              <a:rPr lang="fr-FR" baseline="0" dirty="0" smtClean="0"/>
              <a:t> per </a:t>
            </a:r>
            <a:r>
              <a:rPr lang="fr-FR" baseline="0" dirty="0" err="1" smtClean="0"/>
              <a:t>cubic</a:t>
            </a:r>
            <a:r>
              <a:rPr lang="fr-FR" baseline="0" dirty="0" smtClean="0"/>
              <a:t> </a:t>
            </a:r>
            <a:r>
              <a:rPr lang="fr-FR" baseline="0" dirty="0" err="1" smtClean="0"/>
              <a:t>millimeter</a:t>
            </a:r>
            <a:r>
              <a:rPr lang="fr-FR" baseline="0" dirty="0" smtClean="0"/>
              <a:t>.  Patients </a:t>
            </a:r>
            <a:r>
              <a:rPr lang="fr-FR" baseline="0" dirty="0" err="1" smtClean="0"/>
              <a:t>with</a:t>
            </a:r>
            <a:r>
              <a:rPr lang="fr-FR" baseline="0" dirty="0" smtClean="0"/>
              <a:t> </a:t>
            </a:r>
            <a:r>
              <a:rPr lang="fr-FR" baseline="0" dirty="0" err="1" smtClean="0"/>
              <a:t>virological</a:t>
            </a:r>
            <a:r>
              <a:rPr lang="fr-FR" baseline="0" dirty="0" smtClean="0"/>
              <a:t> </a:t>
            </a:r>
            <a:r>
              <a:rPr lang="fr-FR" baseline="0" dirty="0" err="1" smtClean="0"/>
              <a:t>failure</a:t>
            </a:r>
            <a:r>
              <a:rPr lang="fr-FR" baseline="0" dirty="0" smtClean="0"/>
              <a:t> </a:t>
            </a:r>
            <a:r>
              <a:rPr lang="fr-FR" baseline="0" dirty="0" err="1" smtClean="0"/>
              <a:t>had</a:t>
            </a:r>
            <a:r>
              <a:rPr lang="fr-FR" baseline="0" dirty="0" smtClean="0"/>
              <a:t> a </a:t>
            </a:r>
            <a:r>
              <a:rPr lang="fr-FR" baseline="0" dirty="0" err="1" smtClean="0"/>
              <a:t>significantly</a:t>
            </a:r>
            <a:r>
              <a:rPr lang="fr-FR" baseline="0" dirty="0" smtClean="0"/>
              <a:t> </a:t>
            </a:r>
            <a:r>
              <a:rPr lang="fr-FR" baseline="0" dirty="0" err="1" smtClean="0"/>
              <a:t>lower</a:t>
            </a:r>
            <a:r>
              <a:rPr lang="fr-FR" baseline="0" dirty="0" smtClean="0"/>
              <a:t> </a:t>
            </a:r>
            <a:r>
              <a:rPr lang="fr-FR" baseline="0" dirty="0" err="1" smtClean="0"/>
              <a:t>mean</a:t>
            </a:r>
            <a:r>
              <a:rPr lang="fr-FR" baseline="0" dirty="0" smtClean="0"/>
              <a:t> </a:t>
            </a:r>
            <a:r>
              <a:rPr lang="fr-FR" baseline="0" dirty="0" err="1" smtClean="0"/>
              <a:t>baseline</a:t>
            </a:r>
            <a:r>
              <a:rPr lang="fr-FR" baseline="0" dirty="0" smtClean="0"/>
              <a:t> CD four </a:t>
            </a:r>
            <a:r>
              <a:rPr lang="fr-FR" baseline="0" dirty="0" err="1" smtClean="0"/>
              <a:t>cell</a:t>
            </a:r>
            <a:r>
              <a:rPr lang="fr-FR" baseline="0" dirty="0" smtClean="0"/>
              <a:t> count </a:t>
            </a:r>
            <a:r>
              <a:rPr lang="fr-FR" baseline="0" dirty="0" err="1" smtClean="0"/>
              <a:t>than</a:t>
            </a:r>
            <a:r>
              <a:rPr lang="fr-FR" baseline="0" dirty="0" smtClean="0"/>
              <a:t> patients </a:t>
            </a:r>
            <a:r>
              <a:rPr lang="fr-FR" baseline="0" dirty="0" err="1" smtClean="0"/>
              <a:t>with</a:t>
            </a:r>
            <a:r>
              <a:rPr lang="fr-FR" baseline="0" dirty="0" smtClean="0"/>
              <a:t> </a:t>
            </a:r>
            <a:r>
              <a:rPr lang="fr-FR" baseline="0" dirty="0" err="1" smtClean="0"/>
              <a:t>undetectable</a:t>
            </a:r>
            <a:r>
              <a:rPr lang="fr-FR" baseline="0" dirty="0" smtClean="0"/>
              <a:t> plasma viral </a:t>
            </a:r>
            <a:r>
              <a:rPr lang="fr-FR" baseline="0" dirty="0" err="1" smtClean="0"/>
              <a:t>load</a:t>
            </a:r>
            <a:r>
              <a:rPr lang="fr-FR" baseline="0" dirty="0" smtClean="0"/>
              <a:t> at </a:t>
            </a:r>
            <a:r>
              <a:rPr lang="fr-FR" baseline="0" dirty="0" err="1" smtClean="0"/>
              <a:t>week</a:t>
            </a:r>
            <a:r>
              <a:rPr lang="fr-FR" baseline="0" dirty="0" smtClean="0"/>
              <a:t> </a:t>
            </a:r>
            <a:r>
              <a:rPr lang="fr-FR" baseline="0" dirty="0" err="1" smtClean="0"/>
              <a:t>twenty</a:t>
            </a:r>
            <a:r>
              <a:rPr lang="fr-FR" baseline="0" dirty="0" smtClean="0"/>
              <a:t> four.  </a:t>
            </a:r>
          </a:p>
          <a:p>
            <a:r>
              <a:rPr lang="fr-FR" baseline="0" dirty="0" smtClean="0"/>
              <a:t>In </a:t>
            </a:r>
            <a:r>
              <a:rPr lang="fr-FR" baseline="0" dirty="0" err="1" smtClean="0"/>
              <a:t>multivariate</a:t>
            </a:r>
            <a:r>
              <a:rPr lang="fr-FR" baseline="0" dirty="0" smtClean="0"/>
              <a:t> </a:t>
            </a:r>
            <a:r>
              <a:rPr lang="fr-FR" baseline="0" dirty="0" err="1" smtClean="0"/>
              <a:t>analysis</a:t>
            </a:r>
            <a:r>
              <a:rPr lang="fr-FR" baseline="0" dirty="0" smtClean="0"/>
              <a:t>, </a:t>
            </a:r>
            <a:r>
              <a:rPr lang="fr-FR" baseline="0" dirty="0" err="1" smtClean="0"/>
              <a:t>there</a:t>
            </a:r>
            <a:r>
              <a:rPr lang="fr-FR" baseline="0" dirty="0" smtClean="0"/>
              <a:t> </a:t>
            </a:r>
            <a:r>
              <a:rPr lang="fr-FR" baseline="0" dirty="0" err="1" smtClean="0"/>
              <a:t>was</a:t>
            </a:r>
            <a:r>
              <a:rPr lang="fr-FR" baseline="0" dirty="0" smtClean="0"/>
              <a:t> no </a:t>
            </a:r>
            <a:r>
              <a:rPr lang="fr-FR" baseline="0" dirty="0" err="1" smtClean="0"/>
              <a:t>predictive</a:t>
            </a:r>
            <a:r>
              <a:rPr lang="fr-FR" baseline="0" dirty="0" smtClean="0"/>
              <a:t> factor of </a:t>
            </a:r>
            <a:r>
              <a:rPr lang="fr-FR" baseline="0" dirty="0" err="1" smtClean="0"/>
              <a:t>virological</a:t>
            </a:r>
            <a:r>
              <a:rPr lang="fr-FR" baseline="0" dirty="0" smtClean="0"/>
              <a:t> </a:t>
            </a:r>
            <a:r>
              <a:rPr lang="fr-FR" baseline="0" dirty="0" err="1" smtClean="0"/>
              <a:t>failure</a:t>
            </a:r>
            <a:r>
              <a:rPr lang="fr-FR" baseline="0" dirty="0" smtClean="0"/>
              <a:t>.   </a:t>
            </a:r>
          </a:p>
          <a:p>
            <a:r>
              <a:rPr lang="fr-FR" baseline="0" dirty="0" smtClean="0"/>
              <a:t> </a:t>
            </a:r>
            <a:endParaRPr lang="fr-FR" dirty="0"/>
          </a:p>
        </p:txBody>
      </p:sp>
      <p:sp>
        <p:nvSpPr>
          <p:cNvPr id="4" name="Espace réservé du numéro de diapositive 3"/>
          <p:cNvSpPr>
            <a:spLocks noGrp="1"/>
          </p:cNvSpPr>
          <p:nvPr>
            <p:ph type="sldNum" sz="quarter" idx="10"/>
          </p:nvPr>
        </p:nvSpPr>
        <p:spPr/>
        <p:txBody>
          <a:bodyPr/>
          <a:lstStyle/>
          <a:p>
            <a:fld id="{3AAC6BF0-BE96-4D27-9229-65F9A13A9914}" type="slidenum">
              <a:rPr lang="fr-FR" smtClean="0"/>
              <a:pPr/>
              <a:t>11</a:t>
            </a:fld>
            <a:endParaRPr lang="fr-FR"/>
          </a:p>
        </p:txBody>
      </p:sp>
    </p:spTree>
    <p:extLst>
      <p:ext uri="{BB962C8B-B14F-4D97-AF65-F5344CB8AC3E}">
        <p14:creationId xmlns:p14="http://schemas.microsoft.com/office/powerpoint/2010/main" val="73281250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baseline="0" dirty="0" smtClean="0"/>
              <a:t>At </a:t>
            </a:r>
            <a:r>
              <a:rPr lang="fr-FR" baseline="0" dirty="0" err="1" smtClean="0"/>
              <a:t>week</a:t>
            </a:r>
            <a:r>
              <a:rPr lang="fr-FR" baseline="0" dirty="0" smtClean="0"/>
              <a:t> </a:t>
            </a:r>
            <a:r>
              <a:rPr lang="fr-FR" baseline="0" dirty="0" err="1" smtClean="0"/>
              <a:t>twenty</a:t>
            </a:r>
            <a:r>
              <a:rPr lang="fr-FR" baseline="0" dirty="0" smtClean="0"/>
              <a:t> four, </a:t>
            </a:r>
            <a:r>
              <a:rPr lang="fr-FR" baseline="0" dirty="0" err="1" smtClean="0"/>
              <a:t>eleven</a:t>
            </a:r>
            <a:r>
              <a:rPr lang="fr-FR" baseline="0" dirty="0" smtClean="0"/>
              <a:t> out of </a:t>
            </a:r>
            <a:r>
              <a:rPr lang="fr-FR" baseline="0" dirty="0" err="1" smtClean="0"/>
              <a:t>our</a:t>
            </a:r>
            <a:r>
              <a:rPr lang="fr-FR" baseline="0" dirty="0" smtClean="0"/>
              <a:t> </a:t>
            </a:r>
            <a:r>
              <a:rPr lang="fr-FR" baseline="0" dirty="0" err="1" smtClean="0"/>
              <a:t>fifty</a:t>
            </a:r>
            <a:r>
              <a:rPr lang="fr-FR" baseline="0" dirty="0" smtClean="0"/>
              <a:t> five patients </a:t>
            </a:r>
            <a:r>
              <a:rPr lang="fr-FR" baseline="0" dirty="0" err="1" smtClean="0"/>
              <a:t>had</a:t>
            </a:r>
            <a:r>
              <a:rPr lang="fr-FR" baseline="0" dirty="0" smtClean="0"/>
              <a:t> </a:t>
            </a:r>
            <a:r>
              <a:rPr lang="fr-FR" baseline="0" dirty="0" err="1" smtClean="0"/>
              <a:t>low</a:t>
            </a:r>
            <a:r>
              <a:rPr lang="fr-FR" baseline="0" dirty="0" smtClean="0"/>
              <a:t> </a:t>
            </a:r>
            <a:r>
              <a:rPr lang="fr-FR" baseline="0" dirty="0" err="1" smtClean="0"/>
              <a:t>residual</a:t>
            </a:r>
            <a:r>
              <a:rPr lang="fr-FR" baseline="0" dirty="0" smtClean="0"/>
              <a:t> </a:t>
            </a:r>
            <a:r>
              <a:rPr lang="fr-FR" baseline="0" dirty="0" err="1" smtClean="0"/>
              <a:t>viremia</a:t>
            </a:r>
            <a:r>
              <a:rPr lang="fr-FR" baseline="0" dirty="0" smtClean="0"/>
              <a:t>, </a:t>
            </a:r>
            <a:r>
              <a:rPr lang="en-US" baseline="0" dirty="0" smtClean="0"/>
              <a:t>on average one hundred and fifty five copies/milliliter</a:t>
            </a:r>
            <a:r>
              <a:rPr lang="fr-FR" baseline="0" dirty="0" smtClean="0"/>
              <a:t>. At </a:t>
            </a:r>
            <a:r>
              <a:rPr lang="fr-FR" baseline="0" dirty="0" err="1" smtClean="0"/>
              <a:t>week</a:t>
            </a:r>
            <a:r>
              <a:rPr lang="fr-FR" baseline="0" dirty="0" smtClean="0"/>
              <a:t> </a:t>
            </a:r>
            <a:r>
              <a:rPr lang="fr-FR" baseline="0" dirty="0" err="1" smtClean="0"/>
              <a:t>forty</a:t>
            </a:r>
            <a:r>
              <a:rPr lang="fr-FR" baseline="0" dirty="0" smtClean="0"/>
              <a:t> </a:t>
            </a:r>
            <a:r>
              <a:rPr lang="fr-FR" baseline="0" dirty="0" err="1" smtClean="0"/>
              <a:t>eight</a:t>
            </a:r>
            <a:r>
              <a:rPr lang="fr-FR" baseline="0" dirty="0" smtClean="0"/>
              <a:t>, </a:t>
            </a:r>
            <a:r>
              <a:rPr lang="fr-FR" baseline="0" dirty="0" err="1" smtClean="0"/>
              <a:t>only</a:t>
            </a:r>
            <a:r>
              <a:rPr lang="fr-FR" baseline="0" dirty="0" smtClean="0"/>
              <a:t> four out of </a:t>
            </a:r>
            <a:r>
              <a:rPr lang="fr-FR" baseline="0" dirty="0" err="1" smtClean="0"/>
              <a:t>our</a:t>
            </a:r>
            <a:r>
              <a:rPr lang="fr-FR" baseline="0" dirty="0" smtClean="0"/>
              <a:t> </a:t>
            </a:r>
            <a:r>
              <a:rPr lang="fr-FR" baseline="0" dirty="0" err="1" smtClean="0"/>
              <a:t>fifty</a:t>
            </a:r>
            <a:r>
              <a:rPr lang="fr-FR" baseline="0" dirty="0" smtClean="0"/>
              <a:t> five patients </a:t>
            </a:r>
            <a:r>
              <a:rPr lang="fr-FR" baseline="0" dirty="0" err="1" smtClean="0"/>
              <a:t>had</a:t>
            </a:r>
            <a:r>
              <a:rPr lang="fr-FR" baseline="0" dirty="0" smtClean="0"/>
              <a:t> </a:t>
            </a:r>
            <a:r>
              <a:rPr lang="fr-FR" baseline="0" dirty="0" err="1" smtClean="0"/>
              <a:t>detectable</a:t>
            </a:r>
            <a:r>
              <a:rPr lang="fr-FR" baseline="0" dirty="0" smtClean="0"/>
              <a:t> plasma viral </a:t>
            </a:r>
            <a:r>
              <a:rPr lang="fr-FR" baseline="0" dirty="0" err="1" smtClean="0"/>
              <a:t>load</a:t>
            </a:r>
            <a:r>
              <a:rPr lang="fr-FR" baseline="0" dirty="0" smtClean="0"/>
              <a:t>. At </a:t>
            </a:r>
            <a:r>
              <a:rPr lang="fr-FR" baseline="0" dirty="0" err="1" smtClean="0"/>
              <a:t>week</a:t>
            </a:r>
            <a:r>
              <a:rPr lang="fr-FR" baseline="0" dirty="0" smtClean="0"/>
              <a:t> </a:t>
            </a:r>
            <a:r>
              <a:rPr lang="fr-FR" baseline="0" dirty="0" err="1" smtClean="0"/>
              <a:t>ninety</a:t>
            </a:r>
            <a:r>
              <a:rPr lang="fr-FR" baseline="0" dirty="0" smtClean="0"/>
              <a:t> six </a:t>
            </a:r>
            <a:r>
              <a:rPr lang="fr-FR" baseline="0" dirty="0" err="1" smtClean="0"/>
              <a:t>only</a:t>
            </a:r>
            <a:r>
              <a:rPr lang="fr-FR" baseline="0" dirty="0" smtClean="0"/>
              <a:t> one patient </a:t>
            </a:r>
            <a:r>
              <a:rPr lang="fr-FR" baseline="0" dirty="0" err="1" smtClean="0"/>
              <a:t>had</a:t>
            </a:r>
            <a:r>
              <a:rPr lang="fr-FR" baseline="0" dirty="0" smtClean="0"/>
              <a:t> </a:t>
            </a:r>
            <a:r>
              <a:rPr lang="fr-FR" baseline="0" dirty="0" err="1" smtClean="0"/>
              <a:t>detectable</a:t>
            </a:r>
            <a:r>
              <a:rPr lang="fr-FR" baseline="0" dirty="0" smtClean="0"/>
              <a:t> plasma viral </a:t>
            </a:r>
            <a:r>
              <a:rPr lang="fr-FR" baseline="0" dirty="0" err="1" smtClean="0"/>
              <a:t>load</a:t>
            </a:r>
            <a:r>
              <a:rPr lang="fr-FR" baseline="0" dirty="0" smtClean="0"/>
              <a:t>. This one patient </a:t>
            </a:r>
            <a:r>
              <a:rPr lang="fr-FR" baseline="0" dirty="0" err="1" smtClean="0"/>
              <a:t>is</a:t>
            </a:r>
            <a:r>
              <a:rPr lang="fr-FR" baseline="0" dirty="0" smtClean="0"/>
              <a:t> one of  the </a:t>
            </a:r>
            <a:r>
              <a:rPr lang="fr-FR" baseline="0" dirty="0" err="1" smtClean="0"/>
              <a:t>two</a:t>
            </a:r>
            <a:r>
              <a:rPr lang="fr-FR" baseline="0" dirty="0" smtClean="0"/>
              <a:t> patients </a:t>
            </a:r>
            <a:r>
              <a:rPr lang="fr-FR" baseline="0" dirty="0" err="1" smtClean="0"/>
              <a:t>with</a:t>
            </a:r>
            <a:r>
              <a:rPr lang="fr-FR" baseline="0" dirty="0" smtClean="0"/>
              <a:t> </a:t>
            </a:r>
            <a:r>
              <a:rPr lang="fr-FR" baseline="0" dirty="0" err="1" smtClean="0"/>
              <a:t>subtherapeutic</a:t>
            </a:r>
            <a:r>
              <a:rPr lang="fr-FR" baseline="0" dirty="0" smtClean="0"/>
              <a:t> ART concentration.</a:t>
            </a:r>
          </a:p>
          <a:p>
            <a:r>
              <a:rPr lang="fr-FR" baseline="0" dirty="0" smtClean="0"/>
              <a:t>As </a:t>
            </a:r>
            <a:r>
              <a:rPr lang="fr-FR" baseline="0" dirty="0" err="1" smtClean="0"/>
              <a:t>you</a:t>
            </a:r>
            <a:r>
              <a:rPr lang="fr-FR" baseline="0" dirty="0" smtClean="0"/>
              <a:t> </a:t>
            </a:r>
            <a:r>
              <a:rPr lang="fr-FR" baseline="0" dirty="0" err="1" smtClean="0"/>
              <a:t>can</a:t>
            </a:r>
            <a:r>
              <a:rPr lang="fr-FR" baseline="0" dirty="0" smtClean="0"/>
              <a:t> </a:t>
            </a:r>
            <a:r>
              <a:rPr lang="fr-FR" baseline="0" dirty="0" err="1" smtClean="0"/>
              <a:t>see</a:t>
            </a:r>
            <a:r>
              <a:rPr lang="fr-FR" baseline="0" dirty="0" smtClean="0"/>
              <a:t>, </a:t>
            </a:r>
            <a:r>
              <a:rPr lang="fr-FR" baseline="0" dirty="0" err="1" smtClean="0"/>
              <a:t>after</a:t>
            </a:r>
            <a:r>
              <a:rPr lang="fr-FR" baseline="0" dirty="0" smtClean="0"/>
              <a:t> </a:t>
            </a:r>
            <a:r>
              <a:rPr lang="fr-FR" baseline="0" dirty="0" err="1" smtClean="0"/>
              <a:t>week</a:t>
            </a:r>
            <a:r>
              <a:rPr lang="fr-FR" baseline="0" dirty="0" smtClean="0"/>
              <a:t> </a:t>
            </a:r>
            <a:r>
              <a:rPr lang="fr-FR" baseline="0" dirty="0" err="1" smtClean="0"/>
              <a:t>twenty</a:t>
            </a:r>
            <a:r>
              <a:rPr lang="fr-FR" baseline="0" dirty="0" smtClean="0"/>
              <a:t> four the </a:t>
            </a:r>
            <a:r>
              <a:rPr lang="fr-FR" baseline="0" dirty="0" err="1" smtClean="0"/>
              <a:t>mean</a:t>
            </a:r>
            <a:r>
              <a:rPr lang="fr-FR" baseline="0" dirty="0" smtClean="0"/>
              <a:t> plasma viral </a:t>
            </a:r>
            <a:r>
              <a:rPr lang="fr-FR" baseline="0" dirty="0" err="1" smtClean="0"/>
              <a:t>load</a:t>
            </a:r>
            <a:r>
              <a:rPr lang="fr-FR" baseline="0" dirty="0" smtClean="0"/>
              <a:t> </a:t>
            </a:r>
            <a:r>
              <a:rPr lang="fr-FR" baseline="0" dirty="0" err="1" smtClean="0"/>
              <a:t>remained</a:t>
            </a:r>
            <a:r>
              <a:rPr lang="fr-FR" baseline="0" dirty="0" smtClean="0"/>
              <a:t> </a:t>
            </a:r>
            <a:r>
              <a:rPr lang="fr-FR" baseline="0" dirty="0" err="1" smtClean="0"/>
              <a:t>low</a:t>
            </a:r>
            <a:r>
              <a:rPr lang="fr-FR" baseline="0" dirty="0" smtClean="0"/>
              <a:t>.</a:t>
            </a:r>
          </a:p>
          <a:p>
            <a:r>
              <a:rPr lang="fr-FR" baseline="0" dirty="0" smtClean="0"/>
              <a:t>Our data </a:t>
            </a:r>
            <a:r>
              <a:rPr lang="fr-FR" baseline="0" dirty="0" err="1" smtClean="0"/>
              <a:t>suggest</a:t>
            </a:r>
            <a:r>
              <a:rPr lang="fr-FR" baseline="0" dirty="0" smtClean="0"/>
              <a:t> </a:t>
            </a:r>
            <a:r>
              <a:rPr lang="fr-FR" baseline="0" dirty="0" err="1" smtClean="0"/>
              <a:t>that</a:t>
            </a:r>
            <a:r>
              <a:rPr lang="fr-FR" baseline="0" dirty="0" smtClean="0"/>
              <a:t> more time </a:t>
            </a:r>
            <a:r>
              <a:rPr lang="fr-FR" baseline="0" dirty="0" err="1" smtClean="0"/>
              <a:t>may</a:t>
            </a:r>
            <a:r>
              <a:rPr lang="fr-FR" baseline="0" dirty="0" smtClean="0"/>
              <a:t> </a:t>
            </a:r>
            <a:r>
              <a:rPr lang="fr-FR" baseline="0" dirty="0" err="1" smtClean="0"/>
              <a:t>be</a:t>
            </a:r>
            <a:r>
              <a:rPr lang="fr-FR" baseline="0" dirty="0" smtClean="0"/>
              <a:t> </a:t>
            </a:r>
            <a:r>
              <a:rPr lang="fr-FR" baseline="0" dirty="0" err="1" smtClean="0"/>
              <a:t>necessary</a:t>
            </a:r>
            <a:r>
              <a:rPr lang="fr-FR" baseline="0" dirty="0" smtClean="0"/>
              <a:t> </a:t>
            </a:r>
            <a:r>
              <a:rPr lang="en-US" baseline="0" dirty="0" smtClean="0"/>
              <a:t>to obtain undetectable viral load in </a:t>
            </a:r>
            <a:r>
              <a:rPr lang="fr-FR" baseline="0" dirty="0" smtClean="0"/>
              <a:t>patients </a:t>
            </a:r>
            <a:r>
              <a:rPr lang="fr-FR" baseline="0" dirty="0" err="1" smtClean="0"/>
              <a:t>with</a:t>
            </a:r>
            <a:r>
              <a:rPr lang="fr-FR" baseline="0" dirty="0" smtClean="0"/>
              <a:t> </a:t>
            </a:r>
            <a:r>
              <a:rPr lang="fr-FR" baseline="0" dirty="0" err="1" smtClean="0"/>
              <a:t>primary</a:t>
            </a:r>
            <a:r>
              <a:rPr lang="fr-FR" baseline="0" dirty="0" smtClean="0"/>
              <a:t> HIV infection and </a:t>
            </a:r>
            <a:r>
              <a:rPr lang="fr-FR" baseline="0" dirty="0" err="1" smtClean="0"/>
              <a:t>very</a:t>
            </a:r>
            <a:r>
              <a:rPr lang="fr-FR" baseline="0" dirty="0" smtClean="0"/>
              <a:t> high </a:t>
            </a:r>
            <a:r>
              <a:rPr lang="fr-FR" baseline="0" dirty="0" err="1" smtClean="0"/>
              <a:t>baseline</a:t>
            </a:r>
            <a:r>
              <a:rPr lang="fr-FR" baseline="0" dirty="0" smtClean="0"/>
              <a:t> plasma viral </a:t>
            </a:r>
            <a:r>
              <a:rPr lang="fr-FR" baseline="0" dirty="0" err="1" smtClean="0"/>
              <a:t>load</a:t>
            </a:r>
            <a:r>
              <a:rPr lang="fr-FR" baseline="0" dirty="0" smtClean="0"/>
              <a:t>. </a:t>
            </a:r>
            <a:r>
              <a:rPr lang="fr-FR" baseline="0" dirty="0" err="1" smtClean="0"/>
              <a:t>Twenty</a:t>
            </a:r>
            <a:r>
              <a:rPr lang="fr-FR" baseline="0" dirty="0" smtClean="0"/>
              <a:t> four </a:t>
            </a:r>
            <a:r>
              <a:rPr lang="fr-FR" baseline="0" dirty="0" err="1" smtClean="0"/>
              <a:t>weeks</a:t>
            </a:r>
            <a:r>
              <a:rPr lang="fr-FR" baseline="0" dirty="0" smtClean="0"/>
              <a:t> </a:t>
            </a:r>
            <a:r>
              <a:rPr lang="fr-FR" baseline="0" dirty="0" err="1" smtClean="0"/>
              <a:t>is</a:t>
            </a:r>
            <a:r>
              <a:rPr lang="fr-FR" baseline="0" dirty="0" smtClean="0"/>
              <a:t> </a:t>
            </a:r>
            <a:r>
              <a:rPr lang="fr-FR" baseline="0" dirty="0" err="1" smtClean="0"/>
              <a:t>too</a:t>
            </a:r>
            <a:r>
              <a:rPr lang="fr-FR" baseline="0" dirty="0" smtClean="0"/>
              <a:t> short to </a:t>
            </a:r>
            <a:r>
              <a:rPr lang="fr-FR" baseline="0" dirty="0" err="1" smtClean="0"/>
              <a:t>achieve</a:t>
            </a:r>
            <a:r>
              <a:rPr lang="fr-FR" baseline="0" dirty="0" smtClean="0"/>
              <a:t> </a:t>
            </a:r>
            <a:r>
              <a:rPr lang="fr-FR" baseline="0" dirty="0" err="1" smtClean="0"/>
              <a:t>virological</a:t>
            </a:r>
            <a:r>
              <a:rPr lang="fr-FR" baseline="0" dirty="0" smtClean="0"/>
              <a:t> </a:t>
            </a:r>
            <a:r>
              <a:rPr lang="fr-FR" baseline="0" dirty="0" err="1" smtClean="0"/>
              <a:t>success</a:t>
            </a:r>
            <a:r>
              <a:rPr lang="fr-FR" baseline="0" dirty="0" smtClean="0"/>
              <a:t> in patients </a:t>
            </a:r>
            <a:r>
              <a:rPr lang="fr-FR" baseline="0" dirty="0" err="1" smtClean="0"/>
              <a:t>with</a:t>
            </a:r>
            <a:r>
              <a:rPr lang="fr-FR" baseline="0" dirty="0" smtClean="0"/>
              <a:t> high </a:t>
            </a:r>
            <a:r>
              <a:rPr lang="fr-FR" baseline="0" dirty="0" err="1" smtClean="0"/>
              <a:t>pre-treatment</a:t>
            </a:r>
            <a:r>
              <a:rPr lang="fr-FR" baseline="0" dirty="0" smtClean="0"/>
              <a:t> plasma viral </a:t>
            </a:r>
            <a:r>
              <a:rPr lang="fr-FR" baseline="0" dirty="0" err="1" smtClean="0"/>
              <a:t>load</a:t>
            </a:r>
            <a:r>
              <a:rPr lang="fr-FR" baseline="0" dirty="0" smtClean="0"/>
              <a:t>. </a:t>
            </a:r>
            <a:endParaRPr lang="fr-FR" dirty="0" smtClean="0"/>
          </a:p>
          <a:p>
            <a:endParaRPr lang="fr-FR" dirty="0"/>
          </a:p>
        </p:txBody>
      </p:sp>
      <p:sp>
        <p:nvSpPr>
          <p:cNvPr id="4" name="Espace réservé du numéro de diapositive 3"/>
          <p:cNvSpPr>
            <a:spLocks noGrp="1"/>
          </p:cNvSpPr>
          <p:nvPr>
            <p:ph type="sldNum" sz="quarter" idx="10"/>
          </p:nvPr>
        </p:nvSpPr>
        <p:spPr/>
        <p:txBody>
          <a:bodyPr/>
          <a:lstStyle/>
          <a:p>
            <a:fld id="{3AAC6BF0-BE96-4D27-9229-65F9A13A9914}" type="slidenum">
              <a:rPr lang="fr-FR" smtClean="0"/>
              <a:pPr/>
              <a:t>12</a:t>
            </a:fld>
            <a:endParaRPr lang="fr-FR"/>
          </a:p>
        </p:txBody>
      </p:sp>
    </p:spTree>
    <p:extLst>
      <p:ext uri="{BB962C8B-B14F-4D97-AF65-F5344CB8AC3E}">
        <p14:creationId xmlns:p14="http://schemas.microsoft.com/office/powerpoint/2010/main" val="410518782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dirty="0" smtClean="0"/>
              <a:t>In conclusion, </a:t>
            </a:r>
            <a:r>
              <a:rPr lang="fr-FR" dirty="0" err="1" smtClean="0"/>
              <a:t>virological</a:t>
            </a:r>
            <a:r>
              <a:rPr lang="fr-FR" dirty="0" smtClean="0"/>
              <a:t> </a:t>
            </a:r>
            <a:r>
              <a:rPr lang="fr-FR" dirty="0" err="1" smtClean="0"/>
              <a:t>failure</a:t>
            </a:r>
            <a:r>
              <a:rPr lang="fr-FR" dirty="0" smtClean="0"/>
              <a:t> </a:t>
            </a:r>
            <a:r>
              <a:rPr lang="fr-FR" baseline="0" dirty="0" err="1" smtClean="0"/>
              <a:t>is</a:t>
            </a:r>
            <a:r>
              <a:rPr lang="fr-FR" baseline="0" dirty="0" smtClean="0"/>
              <a:t> not due to ART </a:t>
            </a:r>
            <a:r>
              <a:rPr lang="fr-FR" baseline="0" dirty="0" err="1" smtClean="0"/>
              <a:t>resistance</a:t>
            </a:r>
            <a:r>
              <a:rPr lang="fr-FR" baseline="0" dirty="0" smtClean="0"/>
              <a:t> </a:t>
            </a:r>
            <a:r>
              <a:rPr lang="fr-FR" baseline="0" dirty="0" err="1" smtClean="0"/>
              <a:t>selection</a:t>
            </a:r>
            <a:r>
              <a:rPr lang="fr-FR" baseline="0" dirty="0" smtClean="0"/>
              <a:t>.</a:t>
            </a:r>
          </a:p>
          <a:p>
            <a:r>
              <a:rPr lang="fr-FR" baseline="0" dirty="0" smtClean="0"/>
              <a:t>It </a:t>
            </a:r>
            <a:r>
              <a:rPr lang="fr-FR" baseline="0" dirty="0" err="1" smtClean="0"/>
              <a:t>is</a:t>
            </a:r>
            <a:r>
              <a:rPr lang="fr-FR" baseline="0" dirty="0" smtClean="0"/>
              <a:t> </a:t>
            </a:r>
            <a:r>
              <a:rPr lang="fr-FR" baseline="0" dirty="0" err="1" smtClean="0"/>
              <a:t>partially</a:t>
            </a:r>
            <a:r>
              <a:rPr lang="fr-FR" baseline="0" dirty="0" smtClean="0"/>
              <a:t> due to </a:t>
            </a:r>
            <a:r>
              <a:rPr lang="fr-FR" baseline="0" dirty="0" err="1" smtClean="0"/>
              <a:t>subtherapeutic</a:t>
            </a:r>
            <a:r>
              <a:rPr lang="fr-FR" baseline="0" dirty="0" smtClean="0"/>
              <a:t> ART concentration </a:t>
            </a:r>
            <a:r>
              <a:rPr lang="fr-FR" baseline="0" dirty="0" err="1" smtClean="0"/>
              <a:t>showing</a:t>
            </a:r>
            <a:r>
              <a:rPr lang="fr-FR" baseline="0" dirty="0" smtClean="0"/>
              <a:t> </a:t>
            </a:r>
            <a:r>
              <a:rPr lang="fr-FR" baseline="0" dirty="0" err="1" smtClean="0"/>
              <a:t>that</a:t>
            </a:r>
            <a:r>
              <a:rPr lang="fr-FR" baseline="0" dirty="0" smtClean="0"/>
              <a:t> </a:t>
            </a:r>
            <a:r>
              <a:rPr lang="fr-FR" baseline="0" dirty="0" err="1" smtClean="0"/>
              <a:t>therapeutic</a:t>
            </a:r>
            <a:r>
              <a:rPr lang="fr-FR" baseline="0" dirty="0" smtClean="0"/>
              <a:t> compliance in </a:t>
            </a:r>
            <a:r>
              <a:rPr lang="fr-FR" baseline="0" dirty="0" err="1" smtClean="0"/>
              <a:t>primary</a:t>
            </a:r>
            <a:r>
              <a:rPr lang="fr-FR" baseline="0" dirty="0" smtClean="0"/>
              <a:t> HIV infection </a:t>
            </a:r>
            <a:r>
              <a:rPr lang="fr-FR" baseline="0" dirty="0" err="1" smtClean="0"/>
              <a:t>was</a:t>
            </a:r>
            <a:r>
              <a:rPr lang="fr-FR" baseline="0" dirty="0" smtClean="0"/>
              <a:t> good in </a:t>
            </a:r>
            <a:r>
              <a:rPr lang="fr-FR" baseline="0" dirty="0" err="1" smtClean="0"/>
              <a:t>our</a:t>
            </a:r>
            <a:r>
              <a:rPr lang="fr-FR" baseline="0" dirty="0" smtClean="0"/>
              <a:t> </a:t>
            </a:r>
            <a:r>
              <a:rPr lang="fr-FR" baseline="0" dirty="0" err="1" smtClean="0"/>
              <a:t>cohort</a:t>
            </a:r>
            <a:r>
              <a:rPr lang="fr-FR" baseline="0" dirty="0" smtClean="0"/>
              <a:t>.</a:t>
            </a:r>
          </a:p>
          <a:p>
            <a:r>
              <a:rPr lang="fr-FR" baseline="0" dirty="0" err="1" smtClean="0"/>
              <a:t>Finaly</a:t>
            </a:r>
            <a:r>
              <a:rPr lang="fr-FR" baseline="0" dirty="0" smtClean="0"/>
              <a:t>, </a:t>
            </a:r>
            <a:r>
              <a:rPr lang="fr-FR" baseline="0" dirty="0" err="1" smtClean="0"/>
              <a:t>detectable</a:t>
            </a:r>
            <a:r>
              <a:rPr lang="fr-FR" baseline="0" dirty="0" smtClean="0"/>
              <a:t> viral </a:t>
            </a:r>
            <a:r>
              <a:rPr lang="fr-FR" baseline="0" dirty="0" err="1" smtClean="0"/>
              <a:t>load</a:t>
            </a:r>
            <a:r>
              <a:rPr lang="fr-FR" baseline="0" dirty="0" smtClean="0"/>
              <a:t> at </a:t>
            </a:r>
            <a:r>
              <a:rPr lang="fr-FR" baseline="0" dirty="0" err="1" smtClean="0"/>
              <a:t>week</a:t>
            </a:r>
            <a:r>
              <a:rPr lang="fr-FR" baseline="0" dirty="0" smtClean="0"/>
              <a:t> </a:t>
            </a:r>
            <a:r>
              <a:rPr lang="fr-FR" baseline="0" dirty="0" err="1" smtClean="0"/>
              <a:t>twenty</a:t>
            </a:r>
            <a:r>
              <a:rPr lang="fr-FR" baseline="0" dirty="0" smtClean="0"/>
              <a:t> four </a:t>
            </a:r>
            <a:r>
              <a:rPr lang="fr-FR" baseline="0" dirty="0" err="1" smtClean="0"/>
              <a:t>is</a:t>
            </a:r>
            <a:r>
              <a:rPr lang="fr-FR" baseline="0" dirty="0" smtClean="0"/>
              <a:t> </a:t>
            </a:r>
            <a:r>
              <a:rPr lang="fr-FR" baseline="0" dirty="0" err="1" smtClean="0"/>
              <a:t>associated</a:t>
            </a:r>
            <a:r>
              <a:rPr lang="fr-FR" baseline="0" dirty="0" smtClean="0"/>
              <a:t> to the high </a:t>
            </a:r>
            <a:r>
              <a:rPr lang="fr-FR" baseline="0" dirty="0" err="1" smtClean="0"/>
              <a:t>level</a:t>
            </a:r>
            <a:r>
              <a:rPr lang="fr-FR" baseline="0" dirty="0" smtClean="0"/>
              <a:t> of plasma viral </a:t>
            </a:r>
            <a:r>
              <a:rPr lang="fr-FR" baseline="0" dirty="0" err="1" smtClean="0"/>
              <a:t>load</a:t>
            </a:r>
            <a:r>
              <a:rPr lang="fr-FR" baseline="0" dirty="0" smtClean="0"/>
              <a:t> at </a:t>
            </a:r>
            <a:r>
              <a:rPr lang="fr-FR" baseline="0" dirty="0" err="1" smtClean="0"/>
              <a:t>baseline</a:t>
            </a:r>
            <a:r>
              <a:rPr lang="fr-FR" baseline="0" dirty="0" smtClean="0"/>
              <a:t>. </a:t>
            </a:r>
            <a:r>
              <a:rPr lang="fr-FR" baseline="0" dirty="0" err="1" smtClean="0"/>
              <a:t>These</a:t>
            </a:r>
            <a:r>
              <a:rPr lang="fr-FR" baseline="0" dirty="0" smtClean="0"/>
              <a:t> data </a:t>
            </a:r>
            <a:r>
              <a:rPr lang="fr-FR" baseline="0" dirty="0" err="1" smtClean="0"/>
              <a:t>highlight</a:t>
            </a:r>
            <a:r>
              <a:rPr lang="fr-FR" baseline="0" dirty="0" smtClean="0"/>
              <a:t> </a:t>
            </a:r>
            <a:r>
              <a:rPr lang="fr-FR" baseline="0" dirty="0" err="1" smtClean="0"/>
              <a:t>that</a:t>
            </a:r>
            <a:r>
              <a:rPr lang="fr-FR" baseline="0" dirty="0" smtClean="0"/>
              <a:t> </a:t>
            </a:r>
            <a:r>
              <a:rPr lang="fr-FR" baseline="0" dirty="0" err="1" smtClean="0"/>
              <a:t>using</a:t>
            </a:r>
            <a:r>
              <a:rPr lang="fr-FR" baseline="0" dirty="0" smtClean="0"/>
              <a:t>  </a:t>
            </a:r>
            <a:r>
              <a:rPr lang="fr-FR" baseline="0" dirty="0" err="1" smtClean="0"/>
              <a:t>twenty</a:t>
            </a:r>
            <a:r>
              <a:rPr lang="fr-FR" baseline="0" dirty="0" smtClean="0"/>
              <a:t> four </a:t>
            </a:r>
            <a:r>
              <a:rPr lang="fr-FR" baseline="0" dirty="0" err="1" smtClean="0"/>
              <a:t>week</a:t>
            </a:r>
            <a:r>
              <a:rPr lang="fr-FR" baseline="0" dirty="0" smtClean="0"/>
              <a:t> end-point </a:t>
            </a:r>
            <a:r>
              <a:rPr lang="fr-FR" baseline="0" dirty="0" err="1" smtClean="0"/>
              <a:t>may</a:t>
            </a:r>
            <a:r>
              <a:rPr lang="fr-FR" baseline="0" dirty="0" smtClean="0"/>
              <a:t> </a:t>
            </a:r>
            <a:r>
              <a:rPr lang="fr-FR" baseline="0" dirty="0" err="1" smtClean="0"/>
              <a:t>be</a:t>
            </a:r>
            <a:r>
              <a:rPr lang="fr-FR" baseline="0" dirty="0" smtClean="0"/>
              <a:t> </a:t>
            </a:r>
            <a:r>
              <a:rPr lang="fr-FR" baseline="0" dirty="0" err="1" smtClean="0"/>
              <a:t>inapropriate</a:t>
            </a:r>
            <a:r>
              <a:rPr lang="fr-FR" baseline="0" dirty="0" smtClean="0"/>
              <a:t> to </a:t>
            </a:r>
            <a:r>
              <a:rPr lang="fr-FR" baseline="0" dirty="0" err="1" smtClean="0"/>
              <a:t>conclude</a:t>
            </a:r>
            <a:r>
              <a:rPr lang="fr-FR" baseline="0" dirty="0" smtClean="0"/>
              <a:t> to </a:t>
            </a:r>
            <a:r>
              <a:rPr lang="fr-FR" baseline="0" dirty="0" err="1" smtClean="0"/>
              <a:t>virological</a:t>
            </a:r>
            <a:r>
              <a:rPr lang="fr-FR" baseline="0" dirty="0" smtClean="0"/>
              <a:t> </a:t>
            </a:r>
            <a:r>
              <a:rPr lang="fr-FR" baseline="0" dirty="0" err="1" smtClean="0"/>
              <a:t>success</a:t>
            </a:r>
            <a:r>
              <a:rPr lang="fr-FR" baseline="0" dirty="0" smtClean="0"/>
              <a:t>.</a:t>
            </a:r>
          </a:p>
          <a:p>
            <a:r>
              <a:rPr lang="fr-FR" baseline="0" dirty="0" smtClean="0"/>
              <a:t>If, compliance </a:t>
            </a:r>
            <a:r>
              <a:rPr lang="fr-FR" baseline="0" dirty="0" err="1" smtClean="0"/>
              <a:t>is</a:t>
            </a:r>
            <a:r>
              <a:rPr lang="fr-FR" baseline="0" dirty="0" smtClean="0"/>
              <a:t> good and if plasma viral </a:t>
            </a:r>
            <a:r>
              <a:rPr lang="fr-FR" baseline="0" dirty="0" err="1" smtClean="0"/>
              <a:t>load</a:t>
            </a:r>
            <a:r>
              <a:rPr lang="fr-FR" baseline="0" dirty="0" smtClean="0"/>
              <a:t> </a:t>
            </a:r>
            <a:r>
              <a:rPr lang="fr-FR" baseline="0" dirty="0" err="1" smtClean="0"/>
              <a:t>gradually</a:t>
            </a:r>
            <a:r>
              <a:rPr lang="fr-FR" baseline="0" dirty="0" smtClean="0"/>
              <a:t> </a:t>
            </a:r>
            <a:r>
              <a:rPr lang="fr-FR" baseline="0" dirty="0" err="1" smtClean="0"/>
              <a:t>decrease</a:t>
            </a:r>
            <a:r>
              <a:rPr lang="fr-FR" baseline="0" dirty="0" smtClean="0"/>
              <a:t>, </a:t>
            </a:r>
            <a:r>
              <a:rPr lang="fr-FR" baseline="0" dirty="0" err="1" smtClean="0"/>
              <a:t>our</a:t>
            </a:r>
            <a:r>
              <a:rPr lang="fr-FR" baseline="0" dirty="0" smtClean="0"/>
              <a:t> </a:t>
            </a:r>
            <a:r>
              <a:rPr lang="fr-FR" baseline="0" dirty="0" err="1" smtClean="0"/>
              <a:t>findings</a:t>
            </a:r>
            <a:r>
              <a:rPr lang="fr-FR" baseline="0" dirty="0" smtClean="0"/>
              <a:t> </a:t>
            </a:r>
            <a:r>
              <a:rPr lang="fr-FR" baseline="0" dirty="0" err="1" smtClean="0"/>
              <a:t>suggest</a:t>
            </a:r>
            <a:r>
              <a:rPr lang="fr-FR" baseline="0" dirty="0" smtClean="0"/>
              <a:t> </a:t>
            </a:r>
            <a:r>
              <a:rPr lang="fr-FR" baseline="0" dirty="0" err="1" smtClean="0"/>
              <a:t>that</a:t>
            </a:r>
            <a:r>
              <a:rPr lang="fr-FR" baseline="0" dirty="0" smtClean="0"/>
              <a:t> more </a:t>
            </a:r>
            <a:r>
              <a:rPr lang="fr-FR" baseline="0" dirty="0" err="1" smtClean="0"/>
              <a:t>than</a:t>
            </a:r>
            <a:r>
              <a:rPr lang="fr-FR" baseline="0" dirty="0" smtClean="0"/>
              <a:t> </a:t>
            </a:r>
            <a:r>
              <a:rPr lang="fr-FR" baseline="0" dirty="0" err="1" smtClean="0"/>
              <a:t>twenty</a:t>
            </a:r>
            <a:r>
              <a:rPr lang="fr-FR" baseline="0" dirty="0" smtClean="0"/>
              <a:t> four </a:t>
            </a:r>
            <a:r>
              <a:rPr lang="fr-FR" baseline="0" dirty="0" err="1" smtClean="0"/>
              <a:t>weeks</a:t>
            </a:r>
            <a:r>
              <a:rPr lang="fr-FR" baseline="0" dirty="0" smtClean="0"/>
              <a:t> </a:t>
            </a:r>
            <a:r>
              <a:rPr lang="fr-FR" baseline="0" dirty="0" err="1" smtClean="0"/>
              <a:t>is</a:t>
            </a:r>
            <a:r>
              <a:rPr lang="fr-FR" baseline="0" dirty="0" smtClean="0"/>
              <a:t> </a:t>
            </a:r>
            <a:r>
              <a:rPr lang="fr-FR" baseline="0" dirty="0" err="1" smtClean="0"/>
              <a:t>necessary</a:t>
            </a:r>
            <a:r>
              <a:rPr lang="fr-FR" baseline="0" dirty="0" smtClean="0"/>
              <a:t> for </a:t>
            </a:r>
            <a:r>
              <a:rPr lang="fr-FR" baseline="0" dirty="0" err="1" smtClean="0"/>
              <a:t>virological</a:t>
            </a:r>
            <a:r>
              <a:rPr lang="fr-FR" baseline="0" dirty="0" smtClean="0"/>
              <a:t> </a:t>
            </a:r>
            <a:r>
              <a:rPr lang="fr-FR" baseline="0" dirty="0" err="1" smtClean="0"/>
              <a:t>success</a:t>
            </a:r>
            <a:r>
              <a:rPr lang="fr-FR" baseline="0" dirty="0" smtClean="0"/>
              <a:t> </a:t>
            </a:r>
            <a:r>
              <a:rPr lang="fr-FR" baseline="0" dirty="0" err="1" smtClean="0"/>
              <a:t>assessment</a:t>
            </a:r>
            <a:r>
              <a:rPr lang="fr-FR" baseline="0" dirty="0" smtClean="0"/>
              <a:t>.</a:t>
            </a:r>
            <a:endParaRPr lang="fr-FR" dirty="0"/>
          </a:p>
        </p:txBody>
      </p:sp>
      <p:sp>
        <p:nvSpPr>
          <p:cNvPr id="4" name="Espace réservé du numéro de diapositive 3"/>
          <p:cNvSpPr>
            <a:spLocks noGrp="1"/>
          </p:cNvSpPr>
          <p:nvPr>
            <p:ph type="sldNum" sz="quarter" idx="10"/>
          </p:nvPr>
        </p:nvSpPr>
        <p:spPr/>
        <p:txBody>
          <a:bodyPr/>
          <a:lstStyle/>
          <a:p>
            <a:fld id="{3AAC6BF0-BE96-4D27-9229-65F9A13A9914}" type="slidenum">
              <a:rPr lang="fr-FR" smtClean="0"/>
              <a:pPr/>
              <a:t>13</a:t>
            </a:fld>
            <a:endParaRPr lang="fr-FR"/>
          </a:p>
        </p:txBody>
      </p:sp>
    </p:spTree>
    <p:extLst>
      <p:ext uri="{BB962C8B-B14F-4D97-AF65-F5344CB8AC3E}">
        <p14:creationId xmlns:p14="http://schemas.microsoft.com/office/powerpoint/2010/main" val="196134507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dirty="0" smtClean="0"/>
              <a:t>JL 9/7: </a:t>
            </a:r>
            <a:r>
              <a:rPr lang="fr-FR" dirty="0" err="1" smtClean="0"/>
              <a:t>Thank</a:t>
            </a:r>
            <a:r>
              <a:rPr lang="fr-FR" dirty="0" smtClean="0"/>
              <a:t> </a:t>
            </a:r>
            <a:r>
              <a:rPr lang="fr-FR" dirty="0" err="1" smtClean="0"/>
              <a:t>you</a:t>
            </a:r>
            <a:r>
              <a:rPr lang="fr-FR" dirty="0" smtClean="0"/>
              <a:t> for </a:t>
            </a:r>
            <a:r>
              <a:rPr lang="fr-FR" dirty="0" err="1" smtClean="0"/>
              <a:t>your</a:t>
            </a:r>
            <a:r>
              <a:rPr lang="fr-FR" dirty="0" smtClean="0"/>
              <a:t> attention.</a:t>
            </a:r>
          </a:p>
          <a:p>
            <a:endParaRPr lang="fr-FR" dirty="0" smtClean="0"/>
          </a:p>
          <a:p>
            <a:r>
              <a:rPr lang="fr-FR" dirty="0" smtClean="0"/>
              <a:t>I </a:t>
            </a:r>
            <a:r>
              <a:rPr lang="fr-FR" dirty="0" err="1" smtClean="0"/>
              <a:t>would</a:t>
            </a:r>
            <a:r>
              <a:rPr lang="fr-FR" baseline="0" dirty="0" smtClean="0"/>
              <a:t> </a:t>
            </a:r>
            <a:r>
              <a:rPr lang="fr-FR" baseline="0" dirty="0" err="1" smtClean="0"/>
              <a:t>like</a:t>
            </a:r>
            <a:r>
              <a:rPr lang="fr-FR" baseline="0" dirty="0" smtClean="0"/>
              <a:t> to </a:t>
            </a:r>
            <a:r>
              <a:rPr lang="fr-FR" baseline="0" dirty="0" err="1" smtClean="0"/>
              <a:t>acknowledge</a:t>
            </a:r>
            <a:r>
              <a:rPr lang="fr-FR" baseline="0" dirty="0" smtClean="0"/>
              <a:t> all </a:t>
            </a:r>
            <a:r>
              <a:rPr lang="fr-FR" baseline="0" dirty="0" err="1" smtClean="0"/>
              <a:t>my</a:t>
            </a:r>
            <a:r>
              <a:rPr lang="fr-FR" baseline="0" dirty="0" smtClean="0"/>
              <a:t> </a:t>
            </a:r>
            <a:r>
              <a:rPr lang="fr-FR" baseline="0" dirty="0" err="1" smtClean="0"/>
              <a:t>co</a:t>
            </a:r>
            <a:r>
              <a:rPr lang="fr-FR" baseline="0" dirty="0" smtClean="0"/>
              <a:t> </a:t>
            </a:r>
            <a:r>
              <a:rPr lang="fr-FR" baseline="0" dirty="0" err="1" smtClean="0"/>
              <a:t>authors</a:t>
            </a:r>
            <a:r>
              <a:rPr lang="fr-FR" baseline="0" dirty="0" smtClean="0"/>
              <a:t> and </a:t>
            </a:r>
            <a:r>
              <a:rPr lang="fr-FR" baseline="0" dirty="0" err="1" smtClean="0"/>
              <a:t>colleagues</a:t>
            </a:r>
            <a:r>
              <a:rPr lang="fr-FR" baseline="0" dirty="0" smtClean="0"/>
              <a:t> for </a:t>
            </a:r>
            <a:r>
              <a:rPr lang="fr-FR" baseline="0" dirty="0" err="1" smtClean="0"/>
              <a:t>their</a:t>
            </a:r>
            <a:r>
              <a:rPr lang="fr-FR" baseline="0" dirty="0" smtClean="0"/>
              <a:t> help and support, Nikki Sabourin, the COREVIH Haute Normandie, the </a:t>
            </a:r>
            <a:r>
              <a:rPr lang="fr-FR" baseline="0" dirty="0" err="1" smtClean="0"/>
              <a:t>University</a:t>
            </a:r>
            <a:r>
              <a:rPr lang="fr-FR" baseline="0" dirty="0" smtClean="0"/>
              <a:t> of Rouen.</a:t>
            </a:r>
          </a:p>
          <a:p>
            <a:endParaRPr lang="fr-FR" baseline="0" dirty="0" smtClean="0"/>
          </a:p>
          <a:p>
            <a:endParaRPr lang="fr-FR" dirty="0"/>
          </a:p>
        </p:txBody>
      </p:sp>
      <p:sp>
        <p:nvSpPr>
          <p:cNvPr id="4" name="Espace réservé du numéro de diapositive 3"/>
          <p:cNvSpPr>
            <a:spLocks noGrp="1"/>
          </p:cNvSpPr>
          <p:nvPr>
            <p:ph type="sldNum" sz="quarter" idx="10"/>
          </p:nvPr>
        </p:nvSpPr>
        <p:spPr/>
        <p:txBody>
          <a:bodyPr/>
          <a:lstStyle/>
          <a:p>
            <a:fld id="{3AAC6BF0-BE96-4D27-9229-65F9A13A9914}" type="slidenum">
              <a:rPr lang="fr-FR" smtClean="0"/>
              <a:pPr/>
              <a:t>14</a:t>
            </a:fld>
            <a:endParaRPr lang="fr-FR"/>
          </a:p>
        </p:txBody>
      </p:sp>
    </p:spTree>
    <p:extLst>
      <p:ext uri="{BB962C8B-B14F-4D97-AF65-F5344CB8AC3E}">
        <p14:creationId xmlns:p14="http://schemas.microsoft.com/office/powerpoint/2010/main" val="5370990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3AAC6BF0-BE96-4D27-9229-65F9A13A9914}" type="slidenum">
              <a:rPr lang="fr-FR" smtClean="0"/>
              <a:pPr/>
              <a:t>15</a:t>
            </a:fld>
            <a:endParaRPr lang="fr-FR"/>
          </a:p>
        </p:txBody>
      </p:sp>
    </p:spTree>
    <p:extLst>
      <p:ext uri="{BB962C8B-B14F-4D97-AF65-F5344CB8AC3E}">
        <p14:creationId xmlns:p14="http://schemas.microsoft.com/office/powerpoint/2010/main" val="228355114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3AAC6BF0-BE96-4D27-9229-65F9A13A9914}" type="slidenum">
              <a:rPr lang="fr-FR" smtClean="0"/>
              <a:pPr/>
              <a:t>2</a:t>
            </a:fld>
            <a:endParaRPr lang="fr-FR"/>
          </a:p>
        </p:txBody>
      </p:sp>
    </p:spTree>
    <p:extLst>
      <p:ext uri="{BB962C8B-B14F-4D97-AF65-F5344CB8AC3E}">
        <p14:creationId xmlns:p14="http://schemas.microsoft.com/office/powerpoint/2010/main" val="413931458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en-GB" sz="1200" kern="1200" dirty="0" smtClean="0">
                <a:solidFill>
                  <a:schemeClr val="tx1"/>
                </a:solidFill>
                <a:latin typeface="+mn-lt"/>
                <a:ea typeface="+mn-ea"/>
                <a:cs typeface="+mn-cs"/>
              </a:rPr>
              <a:t>To our knowledge, no prospective randomized trial has been done to evaluate the efficacy of ART in PHI. Nevertheless, there are individual benefits, such as reducing severity and duration of symptoms, limiting constitution of the viral reservoir and even collective benefits by reducing the infectivity. Thus, current US and European guidelines recommend to treat all patient with PHI (regardless of baseline plasma viral load or CD four cell count).</a:t>
            </a:r>
            <a:endParaRPr lang="fr-FR" sz="1200" kern="1200" dirty="0" smtClean="0">
              <a:solidFill>
                <a:schemeClr val="tx1"/>
              </a:solidFill>
              <a:latin typeface="+mn-lt"/>
              <a:ea typeface="+mn-ea"/>
              <a:cs typeface="+mn-cs"/>
            </a:endParaRPr>
          </a:p>
          <a:p>
            <a:r>
              <a:rPr lang="en-GB" sz="1200" kern="1200" dirty="0" smtClean="0">
                <a:solidFill>
                  <a:schemeClr val="tx1"/>
                </a:solidFill>
                <a:latin typeface="+mn-lt"/>
                <a:ea typeface="+mn-ea"/>
                <a:cs typeface="+mn-cs"/>
              </a:rPr>
              <a:t>In practice, in absence of specific series, the recommended treatment is the same as for naive patients with</a:t>
            </a:r>
            <a:r>
              <a:rPr lang="en-GB" sz="1200" kern="1200" baseline="0" dirty="0" smtClean="0">
                <a:solidFill>
                  <a:schemeClr val="tx1"/>
                </a:solidFill>
                <a:latin typeface="+mn-lt"/>
                <a:ea typeface="+mn-ea"/>
                <a:cs typeface="+mn-cs"/>
              </a:rPr>
              <a:t> established</a:t>
            </a:r>
            <a:r>
              <a:rPr lang="en-GB" sz="1200" kern="1200" dirty="0" smtClean="0">
                <a:solidFill>
                  <a:schemeClr val="tx1"/>
                </a:solidFill>
                <a:latin typeface="+mn-lt"/>
                <a:ea typeface="+mn-ea"/>
                <a:cs typeface="+mn-cs"/>
              </a:rPr>
              <a:t> infection. It associates two </a:t>
            </a:r>
            <a:r>
              <a:rPr lang="en-GB" sz="1200" kern="1200" dirty="0" err="1" smtClean="0">
                <a:solidFill>
                  <a:schemeClr val="tx1"/>
                </a:solidFill>
                <a:latin typeface="+mn-lt"/>
                <a:ea typeface="+mn-ea"/>
                <a:cs typeface="+mn-cs"/>
              </a:rPr>
              <a:t>nucleotid</a:t>
            </a:r>
            <a:r>
              <a:rPr lang="en-GB" sz="1200" kern="1200" dirty="0" smtClean="0">
                <a:solidFill>
                  <a:schemeClr val="tx1"/>
                </a:solidFill>
                <a:latin typeface="+mn-lt"/>
                <a:ea typeface="+mn-ea"/>
                <a:cs typeface="+mn-cs"/>
              </a:rPr>
              <a:t> agent, commonly TDF and FTC with a third agent and preferably a protease inhibitor.</a:t>
            </a:r>
            <a:endParaRPr lang="fr-FR" sz="1200" kern="1200" dirty="0" smtClean="0">
              <a:solidFill>
                <a:schemeClr val="tx1"/>
              </a:solidFill>
              <a:latin typeface="+mn-lt"/>
              <a:ea typeface="+mn-ea"/>
              <a:cs typeface="+mn-cs"/>
            </a:endParaRPr>
          </a:p>
          <a:p>
            <a:r>
              <a:rPr lang="en-GB" sz="1200" kern="1200" dirty="0" smtClean="0">
                <a:solidFill>
                  <a:schemeClr val="tx1"/>
                </a:solidFill>
                <a:latin typeface="+mn-lt"/>
                <a:ea typeface="+mn-ea"/>
                <a:cs typeface="+mn-cs"/>
              </a:rPr>
              <a:t>Following ART initiation, the goal of treatment is to obtain a </a:t>
            </a:r>
            <a:r>
              <a:rPr lang="en-GB" sz="1200" kern="1200" dirty="0" err="1" smtClean="0">
                <a:solidFill>
                  <a:schemeClr val="tx1"/>
                </a:solidFill>
                <a:latin typeface="+mn-lt"/>
                <a:ea typeface="+mn-ea"/>
                <a:cs typeface="+mn-cs"/>
              </a:rPr>
              <a:t>virological</a:t>
            </a:r>
            <a:r>
              <a:rPr lang="en-GB" sz="1200" kern="1200" dirty="0" smtClean="0">
                <a:solidFill>
                  <a:schemeClr val="tx1"/>
                </a:solidFill>
                <a:latin typeface="+mn-lt"/>
                <a:ea typeface="+mn-ea"/>
                <a:cs typeface="+mn-cs"/>
              </a:rPr>
              <a:t> success</a:t>
            </a:r>
            <a:r>
              <a:rPr lang="en-GB" sz="1200" kern="1200" baseline="0" dirty="0" smtClean="0">
                <a:solidFill>
                  <a:schemeClr val="tx1"/>
                </a:solidFill>
                <a:latin typeface="+mn-lt"/>
                <a:ea typeface="+mn-ea"/>
                <a:cs typeface="+mn-cs"/>
              </a:rPr>
              <a:t> which</a:t>
            </a:r>
            <a:r>
              <a:rPr lang="en-GB" sz="1200" kern="1200" dirty="0" smtClean="0">
                <a:solidFill>
                  <a:schemeClr val="tx1"/>
                </a:solidFill>
                <a:latin typeface="+mn-lt"/>
                <a:ea typeface="+mn-ea"/>
                <a:cs typeface="+mn-cs"/>
              </a:rPr>
              <a:t> is defined by an undetectable plasma viral load twenty-four weeks after start of treatment for subject with established HIV infection. And again, in absence of data, this twenty four weeks end-point is used for the evaluation of ART efficacy in PHI.</a:t>
            </a:r>
            <a:endParaRPr lang="fr-FR" sz="1200" kern="1200" dirty="0" smtClean="0">
              <a:solidFill>
                <a:schemeClr val="tx1"/>
              </a:solidFill>
              <a:latin typeface="+mn-lt"/>
              <a:ea typeface="+mn-ea"/>
              <a:cs typeface="+mn-cs"/>
            </a:endParaRPr>
          </a:p>
          <a:p>
            <a:endParaRPr lang="fr-FR" dirty="0"/>
          </a:p>
        </p:txBody>
      </p:sp>
      <p:sp>
        <p:nvSpPr>
          <p:cNvPr id="4" name="Espace réservé du numéro de diapositive 3"/>
          <p:cNvSpPr>
            <a:spLocks noGrp="1"/>
          </p:cNvSpPr>
          <p:nvPr>
            <p:ph type="sldNum" sz="quarter" idx="10"/>
          </p:nvPr>
        </p:nvSpPr>
        <p:spPr/>
        <p:txBody>
          <a:bodyPr/>
          <a:lstStyle/>
          <a:p>
            <a:fld id="{3AAC6BF0-BE96-4D27-9229-65F9A13A9914}" type="slidenum">
              <a:rPr lang="fr-FR" smtClean="0"/>
              <a:pPr/>
              <a:t>3</a:t>
            </a:fld>
            <a:endParaRPr lang="fr-FR"/>
          </a:p>
        </p:txBody>
      </p:sp>
    </p:spTree>
    <p:extLst>
      <p:ext uri="{BB962C8B-B14F-4D97-AF65-F5344CB8AC3E}">
        <p14:creationId xmlns:p14="http://schemas.microsoft.com/office/powerpoint/2010/main" val="146508955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dirty="0" err="1" smtClean="0"/>
              <a:t>Thus</a:t>
            </a:r>
            <a:r>
              <a:rPr lang="fr-FR" dirty="0" smtClean="0"/>
              <a:t>, the</a:t>
            </a:r>
            <a:r>
              <a:rPr lang="fr-FR" baseline="0" dirty="0" smtClean="0"/>
              <a:t> </a:t>
            </a:r>
            <a:r>
              <a:rPr lang="fr-FR" baseline="0" dirty="0" err="1" smtClean="0"/>
              <a:t>aim</a:t>
            </a:r>
            <a:r>
              <a:rPr lang="fr-FR" baseline="0" dirty="0" smtClean="0"/>
              <a:t> of </a:t>
            </a:r>
            <a:r>
              <a:rPr lang="fr-FR" baseline="0" dirty="0" err="1" smtClean="0"/>
              <a:t>this</a:t>
            </a:r>
            <a:r>
              <a:rPr lang="fr-FR" baseline="0" dirty="0" smtClean="0"/>
              <a:t> </a:t>
            </a:r>
            <a:r>
              <a:rPr lang="fr-FR" baseline="0" dirty="0" err="1" smtClean="0"/>
              <a:t>study</a:t>
            </a:r>
            <a:r>
              <a:rPr lang="fr-FR" baseline="0" dirty="0" smtClean="0"/>
              <a:t> </a:t>
            </a:r>
            <a:r>
              <a:rPr lang="fr-FR" baseline="0" dirty="0" err="1" smtClean="0"/>
              <a:t>was</a:t>
            </a:r>
            <a:r>
              <a:rPr lang="fr-FR" baseline="0" dirty="0" smtClean="0"/>
              <a:t> to </a:t>
            </a:r>
            <a:r>
              <a:rPr lang="fr-FR" baseline="0" dirty="0" err="1" smtClean="0"/>
              <a:t>analyze</a:t>
            </a:r>
            <a:r>
              <a:rPr lang="fr-FR" baseline="0" dirty="0" smtClean="0"/>
              <a:t> a </a:t>
            </a:r>
            <a:r>
              <a:rPr lang="fr-FR" baseline="0" dirty="0" err="1" smtClean="0"/>
              <a:t>cohort</a:t>
            </a:r>
            <a:r>
              <a:rPr lang="fr-FR" baseline="0" dirty="0" smtClean="0"/>
              <a:t> of patients </a:t>
            </a:r>
            <a:r>
              <a:rPr lang="fr-FR" baseline="0" dirty="0" err="1" smtClean="0"/>
              <a:t>with</a:t>
            </a:r>
            <a:r>
              <a:rPr lang="fr-FR" baseline="0" dirty="0" smtClean="0"/>
              <a:t> PHI in </a:t>
            </a:r>
            <a:r>
              <a:rPr lang="fr-FR" baseline="0" dirty="0" err="1" smtClean="0"/>
              <a:t>order</a:t>
            </a:r>
            <a:r>
              <a:rPr lang="fr-FR" baseline="0" dirty="0" smtClean="0"/>
              <a:t> to </a:t>
            </a:r>
            <a:r>
              <a:rPr lang="fr-FR" baseline="0" dirty="0" err="1" smtClean="0"/>
              <a:t>determine</a:t>
            </a:r>
            <a:r>
              <a:rPr lang="fr-FR" baseline="0" dirty="0" smtClean="0"/>
              <a:t> </a:t>
            </a:r>
            <a:r>
              <a:rPr lang="fr-FR" baseline="0" dirty="0" err="1" smtClean="0"/>
              <a:t>predictive</a:t>
            </a:r>
            <a:r>
              <a:rPr lang="fr-FR" baseline="0" dirty="0" smtClean="0"/>
              <a:t> </a:t>
            </a:r>
            <a:r>
              <a:rPr lang="fr-FR" baseline="0" dirty="0" err="1" smtClean="0"/>
              <a:t>factors</a:t>
            </a:r>
            <a:r>
              <a:rPr lang="fr-FR" baseline="0" dirty="0" smtClean="0"/>
              <a:t> of </a:t>
            </a:r>
            <a:r>
              <a:rPr lang="fr-FR" baseline="0" dirty="0" err="1" smtClean="0"/>
              <a:t>virological</a:t>
            </a:r>
            <a:r>
              <a:rPr lang="fr-FR" baseline="0" dirty="0" smtClean="0"/>
              <a:t> </a:t>
            </a:r>
            <a:r>
              <a:rPr lang="fr-FR" baseline="0" dirty="0" err="1" smtClean="0"/>
              <a:t>failure</a:t>
            </a:r>
            <a:r>
              <a:rPr lang="fr-FR" baseline="0" dirty="0" smtClean="0"/>
              <a:t> </a:t>
            </a:r>
            <a:r>
              <a:rPr lang="fr-FR" baseline="0" dirty="0" err="1" smtClean="0"/>
              <a:t>after</a:t>
            </a:r>
            <a:r>
              <a:rPr lang="fr-FR" baseline="0" dirty="0" smtClean="0"/>
              <a:t> 6 </a:t>
            </a:r>
            <a:r>
              <a:rPr lang="fr-FR" baseline="0" dirty="0" err="1" smtClean="0"/>
              <a:t>months</a:t>
            </a:r>
            <a:r>
              <a:rPr lang="fr-FR" baseline="0" dirty="0" smtClean="0"/>
              <a:t> of </a:t>
            </a:r>
            <a:r>
              <a:rPr lang="fr-FR" baseline="0" dirty="0" err="1" smtClean="0"/>
              <a:t>treatment</a:t>
            </a:r>
            <a:r>
              <a:rPr lang="fr-FR" baseline="0" dirty="0" smtClean="0"/>
              <a:t>, and to </a:t>
            </a:r>
            <a:r>
              <a:rPr lang="fr-FR" baseline="0" dirty="0" err="1" smtClean="0"/>
              <a:t>specify</a:t>
            </a:r>
            <a:r>
              <a:rPr lang="fr-FR" baseline="0" dirty="0" smtClean="0"/>
              <a:t> </a:t>
            </a:r>
            <a:r>
              <a:rPr lang="fr-FR" baseline="0" dirty="0" err="1" smtClean="0"/>
              <a:t>whether</a:t>
            </a:r>
            <a:r>
              <a:rPr lang="fr-FR" baseline="0" dirty="0" smtClean="0"/>
              <a:t> </a:t>
            </a:r>
            <a:r>
              <a:rPr lang="fr-FR" baseline="0" dirty="0" err="1" smtClean="0"/>
              <a:t>twenty</a:t>
            </a:r>
            <a:r>
              <a:rPr lang="fr-FR" baseline="0" dirty="0" smtClean="0"/>
              <a:t> four </a:t>
            </a:r>
            <a:r>
              <a:rPr lang="fr-FR" baseline="0" dirty="0" err="1" smtClean="0"/>
              <a:t>weeks</a:t>
            </a:r>
            <a:r>
              <a:rPr lang="fr-FR" baseline="0" dirty="0" smtClean="0"/>
              <a:t> </a:t>
            </a:r>
            <a:r>
              <a:rPr lang="fr-FR" baseline="0" dirty="0" err="1" smtClean="0"/>
              <a:t>was</a:t>
            </a:r>
            <a:r>
              <a:rPr lang="fr-FR" baseline="0" dirty="0" smtClean="0"/>
              <a:t> long </a:t>
            </a:r>
            <a:r>
              <a:rPr lang="fr-FR" baseline="0" dirty="0" err="1" smtClean="0"/>
              <a:t>enough</a:t>
            </a:r>
            <a:r>
              <a:rPr lang="fr-FR" baseline="0" dirty="0" smtClean="0"/>
              <a:t> to </a:t>
            </a:r>
            <a:r>
              <a:rPr lang="fr-FR" baseline="0" dirty="0" err="1" smtClean="0"/>
              <a:t>assess</a:t>
            </a:r>
            <a:r>
              <a:rPr lang="fr-FR" baseline="0" dirty="0" smtClean="0"/>
              <a:t> </a:t>
            </a:r>
            <a:r>
              <a:rPr lang="fr-FR" baseline="0" dirty="0" err="1" smtClean="0"/>
              <a:t>virological</a:t>
            </a:r>
            <a:r>
              <a:rPr lang="fr-FR" baseline="0" dirty="0" smtClean="0"/>
              <a:t> </a:t>
            </a:r>
            <a:r>
              <a:rPr lang="fr-FR" baseline="0" dirty="0" err="1" smtClean="0"/>
              <a:t>success</a:t>
            </a:r>
            <a:r>
              <a:rPr lang="fr-FR" baseline="0" dirty="0" smtClean="0"/>
              <a:t>.</a:t>
            </a:r>
            <a:endParaRPr lang="fr-FR" dirty="0"/>
          </a:p>
        </p:txBody>
      </p:sp>
      <p:sp>
        <p:nvSpPr>
          <p:cNvPr id="4" name="Espace réservé du numéro de diapositive 3"/>
          <p:cNvSpPr>
            <a:spLocks noGrp="1"/>
          </p:cNvSpPr>
          <p:nvPr>
            <p:ph type="sldNum" sz="quarter" idx="10"/>
          </p:nvPr>
        </p:nvSpPr>
        <p:spPr/>
        <p:txBody>
          <a:bodyPr/>
          <a:lstStyle/>
          <a:p>
            <a:fld id="{3AAC6BF0-BE96-4D27-9229-65F9A13A9914}" type="slidenum">
              <a:rPr lang="fr-FR" smtClean="0"/>
              <a:pPr/>
              <a:t>4</a:t>
            </a:fld>
            <a:endParaRPr lang="fr-FR"/>
          </a:p>
        </p:txBody>
      </p:sp>
    </p:spTree>
    <p:extLst>
      <p:ext uri="{BB962C8B-B14F-4D97-AF65-F5344CB8AC3E}">
        <p14:creationId xmlns:p14="http://schemas.microsoft.com/office/powerpoint/2010/main" val="50432409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dirty="0" smtClean="0"/>
              <a:t>For </a:t>
            </a:r>
            <a:r>
              <a:rPr lang="fr-FR" dirty="0" err="1" smtClean="0"/>
              <a:t>that</a:t>
            </a:r>
            <a:r>
              <a:rPr lang="fr-FR" dirty="0" smtClean="0"/>
              <a:t>, a </a:t>
            </a:r>
            <a:r>
              <a:rPr lang="fr-FR" dirty="0" err="1" smtClean="0"/>
              <a:t>ten</a:t>
            </a:r>
            <a:r>
              <a:rPr lang="fr-FR" baseline="0" dirty="0" smtClean="0"/>
              <a:t> </a:t>
            </a:r>
            <a:r>
              <a:rPr lang="fr-FR" baseline="0" dirty="0" err="1" smtClean="0"/>
              <a:t>year</a:t>
            </a:r>
            <a:r>
              <a:rPr lang="fr-FR" baseline="0" dirty="0" smtClean="0"/>
              <a:t> </a:t>
            </a:r>
            <a:r>
              <a:rPr lang="fr-FR" baseline="0" dirty="0" err="1" smtClean="0"/>
              <a:t>retrospective</a:t>
            </a:r>
            <a:r>
              <a:rPr lang="fr-FR" baseline="0" dirty="0" smtClean="0"/>
              <a:t> </a:t>
            </a:r>
            <a:r>
              <a:rPr lang="fr-FR" dirty="0" err="1" smtClean="0"/>
              <a:t>study</a:t>
            </a:r>
            <a:r>
              <a:rPr lang="fr-FR" dirty="0" smtClean="0"/>
              <a:t> </a:t>
            </a:r>
            <a:r>
              <a:rPr lang="fr-FR" dirty="0" err="1" smtClean="0"/>
              <a:t>was</a:t>
            </a:r>
            <a:r>
              <a:rPr lang="fr-FR" dirty="0" smtClean="0"/>
              <a:t> </a:t>
            </a:r>
            <a:r>
              <a:rPr lang="fr-FR" dirty="0" err="1" smtClean="0"/>
              <a:t>conducted</a:t>
            </a:r>
            <a:r>
              <a:rPr lang="fr-FR" dirty="0" smtClean="0"/>
              <a:t> at Rouen </a:t>
            </a:r>
            <a:r>
              <a:rPr lang="fr-FR" dirty="0" err="1" smtClean="0"/>
              <a:t>university</a:t>
            </a:r>
            <a:r>
              <a:rPr lang="fr-FR" dirty="0" smtClean="0"/>
              <a:t> </a:t>
            </a:r>
            <a:r>
              <a:rPr lang="fr-FR" dirty="0" err="1" smtClean="0"/>
              <a:t>hospital</a:t>
            </a:r>
            <a:r>
              <a:rPr lang="fr-FR" dirty="0" smtClean="0"/>
              <a:t>, </a:t>
            </a:r>
            <a:r>
              <a:rPr lang="fr-FR" dirty="0" err="1" smtClean="0"/>
              <a:t>which</a:t>
            </a:r>
            <a:r>
              <a:rPr lang="fr-FR" dirty="0" smtClean="0"/>
              <a:t> </a:t>
            </a:r>
            <a:r>
              <a:rPr lang="fr-FR" dirty="0" err="1" smtClean="0"/>
              <a:t>included</a:t>
            </a:r>
            <a:r>
              <a:rPr lang="fr-FR" dirty="0" smtClean="0"/>
              <a:t> all patients </a:t>
            </a:r>
            <a:r>
              <a:rPr lang="fr-FR" dirty="0" err="1" smtClean="0"/>
              <a:t>with</a:t>
            </a:r>
            <a:r>
              <a:rPr lang="fr-FR" dirty="0" smtClean="0"/>
              <a:t> </a:t>
            </a:r>
            <a:r>
              <a:rPr lang="fr-FR" dirty="0" err="1" smtClean="0"/>
              <a:t>primary</a:t>
            </a:r>
            <a:r>
              <a:rPr lang="fr-FR" dirty="0" smtClean="0"/>
              <a:t> HIV infection </a:t>
            </a:r>
            <a:r>
              <a:rPr lang="fr-FR" dirty="0" err="1" smtClean="0"/>
              <a:t>that</a:t>
            </a:r>
            <a:r>
              <a:rPr lang="fr-FR" dirty="0" smtClean="0"/>
              <a:t> </a:t>
            </a:r>
            <a:r>
              <a:rPr lang="fr-FR" dirty="0" err="1" smtClean="0"/>
              <a:t>received</a:t>
            </a:r>
            <a:r>
              <a:rPr lang="fr-FR" dirty="0" smtClean="0"/>
              <a:t> </a:t>
            </a:r>
            <a:r>
              <a:rPr lang="fr-FR" dirty="0" err="1" smtClean="0"/>
              <a:t>any</a:t>
            </a:r>
            <a:r>
              <a:rPr lang="fr-FR" baseline="0" dirty="0" smtClean="0"/>
              <a:t> ART </a:t>
            </a:r>
            <a:r>
              <a:rPr lang="fr-FR" baseline="0" dirty="0" err="1" smtClean="0"/>
              <a:t>early</a:t>
            </a:r>
            <a:r>
              <a:rPr lang="fr-FR" baseline="0" dirty="0" smtClean="0"/>
              <a:t> </a:t>
            </a:r>
            <a:r>
              <a:rPr lang="fr-FR" baseline="0" dirty="0" err="1" smtClean="0"/>
              <a:t>after</a:t>
            </a:r>
            <a:r>
              <a:rPr lang="fr-FR" baseline="0" dirty="0" smtClean="0"/>
              <a:t> the </a:t>
            </a:r>
            <a:r>
              <a:rPr lang="fr-FR" baseline="0" dirty="0" err="1" smtClean="0"/>
              <a:t>diagnosis</a:t>
            </a:r>
            <a:r>
              <a:rPr lang="fr-FR" dirty="0" smtClean="0"/>
              <a:t>.</a:t>
            </a:r>
            <a:r>
              <a:rPr lang="fr-FR" baseline="0" dirty="0" smtClean="0"/>
              <a:t> </a:t>
            </a:r>
          </a:p>
          <a:p>
            <a:r>
              <a:rPr lang="fr-FR" baseline="0" dirty="0" smtClean="0"/>
              <a:t>PHI </a:t>
            </a:r>
            <a:r>
              <a:rPr lang="fr-FR" baseline="0" dirty="0" err="1" smtClean="0"/>
              <a:t>was</a:t>
            </a:r>
            <a:r>
              <a:rPr lang="fr-FR" baseline="0" dirty="0" smtClean="0"/>
              <a:t> </a:t>
            </a:r>
            <a:r>
              <a:rPr lang="fr-FR" baseline="0" dirty="0" err="1" smtClean="0"/>
              <a:t>defined</a:t>
            </a:r>
            <a:r>
              <a:rPr lang="fr-FR" baseline="0" dirty="0" smtClean="0"/>
              <a:t> as </a:t>
            </a:r>
            <a:r>
              <a:rPr lang="fr-FR" baseline="0" dirty="0" err="1" smtClean="0"/>
              <a:t>either</a:t>
            </a:r>
            <a:r>
              <a:rPr lang="fr-FR" baseline="0" dirty="0" smtClean="0"/>
              <a:t> positive p </a:t>
            </a:r>
            <a:r>
              <a:rPr lang="fr-FR" baseline="0" dirty="0" err="1" smtClean="0"/>
              <a:t>twenty</a:t>
            </a:r>
            <a:r>
              <a:rPr lang="fr-FR" baseline="0" dirty="0" smtClean="0"/>
              <a:t> four </a:t>
            </a:r>
            <a:r>
              <a:rPr lang="fr-FR" baseline="0" dirty="0" err="1" smtClean="0"/>
              <a:t>antigen</a:t>
            </a:r>
            <a:r>
              <a:rPr lang="fr-FR" baseline="0" dirty="0" smtClean="0"/>
              <a:t> </a:t>
            </a:r>
            <a:r>
              <a:rPr lang="fr-FR" baseline="0" dirty="0" err="1" smtClean="0"/>
              <a:t>with</a:t>
            </a:r>
            <a:r>
              <a:rPr lang="fr-FR" baseline="0" dirty="0" smtClean="0"/>
              <a:t> compatible western blot and/or </a:t>
            </a:r>
            <a:r>
              <a:rPr lang="fr-FR" baseline="0" dirty="0" err="1" smtClean="0"/>
              <a:t>incomplete</a:t>
            </a:r>
            <a:r>
              <a:rPr lang="fr-FR" baseline="0" dirty="0" smtClean="0"/>
              <a:t> and compatible western blot or positive plasma viral </a:t>
            </a:r>
            <a:r>
              <a:rPr lang="fr-FR" baseline="0" dirty="0" err="1" smtClean="0"/>
              <a:t>load</a:t>
            </a:r>
            <a:r>
              <a:rPr lang="fr-FR" baseline="0" dirty="0" smtClean="0"/>
              <a:t> </a:t>
            </a:r>
            <a:r>
              <a:rPr lang="fr-FR" baseline="0" dirty="0" err="1" smtClean="0"/>
              <a:t>with</a:t>
            </a:r>
            <a:r>
              <a:rPr lang="fr-FR" baseline="0" dirty="0" smtClean="0"/>
              <a:t> </a:t>
            </a:r>
            <a:r>
              <a:rPr lang="fr-FR" baseline="0" dirty="0" err="1" smtClean="0"/>
              <a:t>negative</a:t>
            </a:r>
            <a:r>
              <a:rPr lang="fr-FR" baseline="0" dirty="0" smtClean="0"/>
              <a:t> </a:t>
            </a:r>
            <a:r>
              <a:rPr lang="fr-FR" baseline="0" dirty="0" err="1" smtClean="0"/>
              <a:t>serology</a:t>
            </a:r>
            <a:r>
              <a:rPr lang="fr-FR" baseline="0" dirty="0" smtClean="0"/>
              <a:t> in the </a:t>
            </a:r>
            <a:r>
              <a:rPr lang="fr-FR" baseline="0" dirty="0" err="1" smtClean="0"/>
              <a:t>previous</a:t>
            </a:r>
            <a:r>
              <a:rPr lang="fr-FR" baseline="0" dirty="0" smtClean="0"/>
              <a:t> </a:t>
            </a:r>
            <a:r>
              <a:rPr lang="fr-FR" baseline="0" dirty="0" err="1" smtClean="0"/>
              <a:t>three</a:t>
            </a:r>
            <a:r>
              <a:rPr lang="fr-FR" baseline="0" dirty="0" smtClean="0"/>
              <a:t> </a:t>
            </a:r>
            <a:r>
              <a:rPr lang="fr-FR" baseline="0" dirty="0" err="1" smtClean="0"/>
              <a:t>months</a:t>
            </a:r>
            <a:r>
              <a:rPr lang="fr-FR" baseline="0" dirty="0" smtClean="0"/>
              <a:t>.</a:t>
            </a:r>
          </a:p>
          <a:p>
            <a:r>
              <a:rPr lang="fr-FR" baseline="0" dirty="0" err="1" smtClean="0"/>
              <a:t>We</a:t>
            </a:r>
            <a:r>
              <a:rPr lang="fr-FR" baseline="0" dirty="0" smtClean="0"/>
              <a:t> </a:t>
            </a:r>
            <a:r>
              <a:rPr lang="fr-FR" baseline="0" dirty="0" err="1" smtClean="0"/>
              <a:t>included</a:t>
            </a:r>
            <a:r>
              <a:rPr lang="fr-FR" baseline="0" dirty="0" smtClean="0"/>
              <a:t> all patients </a:t>
            </a:r>
            <a:r>
              <a:rPr lang="fr-FR" baseline="0" dirty="0" err="1" smtClean="0"/>
              <a:t>who</a:t>
            </a:r>
            <a:r>
              <a:rPr lang="fr-FR" baseline="0" dirty="0" smtClean="0"/>
              <a:t> </a:t>
            </a:r>
            <a:r>
              <a:rPr lang="fr-FR" baseline="0" dirty="0" err="1" smtClean="0"/>
              <a:t>had</a:t>
            </a:r>
            <a:r>
              <a:rPr lang="fr-FR" baseline="0" dirty="0" smtClean="0"/>
              <a:t> </a:t>
            </a:r>
            <a:r>
              <a:rPr lang="fr-FR" baseline="0" dirty="0" err="1" smtClean="0"/>
              <a:t>undergone</a:t>
            </a:r>
            <a:r>
              <a:rPr lang="fr-FR" baseline="0" dirty="0" smtClean="0"/>
              <a:t> ART </a:t>
            </a:r>
            <a:r>
              <a:rPr lang="fr-FR" baseline="0" dirty="0" err="1" smtClean="0"/>
              <a:t>within</a:t>
            </a:r>
            <a:r>
              <a:rPr lang="fr-FR" baseline="0" dirty="0" smtClean="0"/>
              <a:t> </a:t>
            </a:r>
            <a:r>
              <a:rPr lang="fr-FR" baseline="0" dirty="0" err="1" smtClean="0"/>
              <a:t>three</a:t>
            </a:r>
            <a:r>
              <a:rPr lang="fr-FR" baseline="0" dirty="0" smtClean="0"/>
              <a:t> </a:t>
            </a:r>
            <a:r>
              <a:rPr lang="fr-FR" baseline="0" dirty="0" err="1" smtClean="0"/>
              <a:t>months</a:t>
            </a:r>
            <a:r>
              <a:rPr lang="fr-FR" baseline="0" dirty="0" smtClean="0"/>
              <a:t> </a:t>
            </a:r>
            <a:r>
              <a:rPr lang="fr-FR" baseline="0" dirty="0" err="1" smtClean="0"/>
              <a:t>after</a:t>
            </a:r>
            <a:r>
              <a:rPr lang="fr-FR" baseline="0" dirty="0" smtClean="0"/>
              <a:t> </a:t>
            </a:r>
            <a:r>
              <a:rPr lang="fr-FR" baseline="0" dirty="0" err="1" smtClean="0"/>
              <a:t>diagnosis</a:t>
            </a:r>
            <a:r>
              <a:rPr lang="fr-FR" baseline="0" dirty="0" smtClean="0"/>
              <a:t>.</a:t>
            </a:r>
          </a:p>
          <a:p>
            <a:r>
              <a:rPr lang="fr-FR" baseline="0" dirty="0" err="1" smtClean="0"/>
              <a:t>We</a:t>
            </a:r>
            <a:r>
              <a:rPr lang="fr-FR" baseline="0" dirty="0" smtClean="0"/>
              <a:t> </a:t>
            </a:r>
            <a:r>
              <a:rPr lang="fr-FR" baseline="0" dirty="0" err="1" smtClean="0"/>
              <a:t>collected</a:t>
            </a:r>
            <a:r>
              <a:rPr lang="fr-FR" baseline="0" dirty="0" smtClean="0"/>
              <a:t> </a:t>
            </a:r>
            <a:r>
              <a:rPr lang="fr-FR" baseline="0" dirty="0" err="1" smtClean="0"/>
              <a:t>clinical</a:t>
            </a:r>
            <a:r>
              <a:rPr lang="fr-FR" baseline="0" dirty="0" smtClean="0"/>
              <a:t>, </a:t>
            </a:r>
            <a:r>
              <a:rPr lang="fr-FR" baseline="0" dirty="0" err="1" smtClean="0"/>
              <a:t>immunological</a:t>
            </a:r>
            <a:r>
              <a:rPr lang="fr-FR" baseline="0" dirty="0" smtClean="0"/>
              <a:t> and </a:t>
            </a:r>
            <a:r>
              <a:rPr lang="fr-FR" baseline="0" dirty="0" err="1" smtClean="0"/>
              <a:t>virological</a:t>
            </a:r>
            <a:r>
              <a:rPr lang="fr-FR" baseline="0" dirty="0" smtClean="0"/>
              <a:t> data as </a:t>
            </a:r>
            <a:r>
              <a:rPr lang="fr-FR" baseline="0" dirty="0" err="1" smtClean="0"/>
              <a:t>well</a:t>
            </a:r>
            <a:r>
              <a:rPr lang="fr-FR" baseline="0" dirty="0" smtClean="0"/>
              <a:t> as </a:t>
            </a:r>
            <a:r>
              <a:rPr lang="fr-FR" baseline="0" dirty="0" err="1" smtClean="0"/>
              <a:t>treatment</a:t>
            </a:r>
            <a:r>
              <a:rPr lang="fr-FR" baseline="0" dirty="0" smtClean="0"/>
              <a:t> </a:t>
            </a:r>
            <a:r>
              <a:rPr lang="fr-FR" baseline="0" dirty="0" err="1" smtClean="0"/>
              <a:t>received</a:t>
            </a:r>
            <a:r>
              <a:rPr lang="fr-FR" baseline="0" dirty="0" smtClean="0"/>
              <a:t> by the patients.</a:t>
            </a:r>
          </a:p>
          <a:p>
            <a:r>
              <a:rPr lang="fr-FR" baseline="0" dirty="0" err="1" smtClean="0"/>
              <a:t>Virological</a:t>
            </a:r>
            <a:r>
              <a:rPr lang="fr-FR" baseline="0" dirty="0" smtClean="0"/>
              <a:t> </a:t>
            </a:r>
            <a:r>
              <a:rPr lang="fr-FR" baseline="0" dirty="0" err="1" smtClean="0"/>
              <a:t>failure</a:t>
            </a:r>
            <a:r>
              <a:rPr lang="fr-FR" baseline="0" dirty="0" smtClean="0"/>
              <a:t> </a:t>
            </a:r>
            <a:r>
              <a:rPr lang="fr-FR" baseline="0" dirty="0" err="1" smtClean="0"/>
              <a:t>was</a:t>
            </a:r>
            <a:r>
              <a:rPr lang="fr-FR" baseline="0" dirty="0" smtClean="0"/>
              <a:t> </a:t>
            </a:r>
            <a:r>
              <a:rPr lang="fr-FR" baseline="0" dirty="0" err="1" smtClean="0"/>
              <a:t>defined</a:t>
            </a:r>
            <a:r>
              <a:rPr lang="fr-FR" baseline="0" dirty="0" smtClean="0"/>
              <a:t> as a plasma viral </a:t>
            </a:r>
            <a:r>
              <a:rPr lang="fr-FR" baseline="0" dirty="0" err="1" smtClean="0"/>
              <a:t>load</a:t>
            </a:r>
            <a:r>
              <a:rPr lang="fr-FR" baseline="0" dirty="0" smtClean="0"/>
              <a:t> </a:t>
            </a:r>
            <a:r>
              <a:rPr lang="fr-FR" baseline="0" dirty="0" err="1" smtClean="0"/>
              <a:t>higher</a:t>
            </a:r>
            <a:r>
              <a:rPr lang="fr-FR" baseline="0" dirty="0" smtClean="0"/>
              <a:t> </a:t>
            </a:r>
            <a:r>
              <a:rPr lang="fr-FR" baseline="0" dirty="0" err="1" smtClean="0"/>
              <a:t>than</a:t>
            </a:r>
            <a:r>
              <a:rPr lang="fr-FR" baseline="0" dirty="0" smtClean="0"/>
              <a:t> </a:t>
            </a:r>
            <a:r>
              <a:rPr lang="fr-FR" baseline="0" dirty="0" err="1" smtClean="0"/>
              <a:t>forty</a:t>
            </a:r>
            <a:r>
              <a:rPr lang="fr-FR" baseline="0" dirty="0" smtClean="0"/>
              <a:t> copies per </a:t>
            </a:r>
            <a:r>
              <a:rPr lang="fr-FR" baseline="0" dirty="0" err="1" smtClean="0"/>
              <a:t>milliliter</a:t>
            </a:r>
            <a:r>
              <a:rPr lang="fr-FR" baseline="0" dirty="0" smtClean="0"/>
              <a:t> </a:t>
            </a:r>
            <a:r>
              <a:rPr lang="fr-FR" baseline="0" dirty="0" err="1" smtClean="0"/>
              <a:t>at</a:t>
            </a:r>
            <a:r>
              <a:rPr lang="fr-FR" baseline="0" dirty="0" smtClean="0"/>
              <a:t> </a:t>
            </a:r>
            <a:r>
              <a:rPr lang="fr-FR" baseline="0" dirty="0" err="1" smtClean="0"/>
              <a:t>twenty</a:t>
            </a:r>
            <a:r>
              <a:rPr lang="fr-FR" baseline="0" dirty="0" smtClean="0"/>
              <a:t> four </a:t>
            </a:r>
            <a:r>
              <a:rPr lang="fr-FR" baseline="0" dirty="0" err="1" smtClean="0"/>
              <a:t>weeks</a:t>
            </a:r>
            <a:r>
              <a:rPr lang="fr-FR" baseline="0" dirty="0" smtClean="0"/>
              <a:t> of </a:t>
            </a:r>
            <a:r>
              <a:rPr lang="fr-FR" baseline="0" dirty="0" err="1" smtClean="0"/>
              <a:t>treatment</a:t>
            </a:r>
            <a:r>
              <a:rPr lang="fr-FR" baseline="0" dirty="0" smtClean="0"/>
              <a:t>.</a:t>
            </a:r>
          </a:p>
          <a:p>
            <a:r>
              <a:rPr lang="fr-FR" baseline="0" dirty="0" smtClean="0"/>
              <a:t>In </a:t>
            </a:r>
            <a:r>
              <a:rPr lang="fr-FR" baseline="0" dirty="0" err="1" smtClean="0"/>
              <a:t>order</a:t>
            </a:r>
            <a:r>
              <a:rPr lang="fr-FR" baseline="0" dirty="0" smtClean="0"/>
              <a:t> to </a:t>
            </a:r>
            <a:r>
              <a:rPr lang="fr-FR" baseline="0" dirty="0" err="1" smtClean="0"/>
              <a:t>analyze</a:t>
            </a:r>
            <a:r>
              <a:rPr lang="fr-FR" baseline="0" dirty="0" smtClean="0"/>
              <a:t> causes of </a:t>
            </a:r>
            <a:r>
              <a:rPr lang="fr-FR" baseline="0" dirty="0" err="1" smtClean="0"/>
              <a:t>virological</a:t>
            </a:r>
            <a:r>
              <a:rPr lang="fr-FR" baseline="0" dirty="0" smtClean="0"/>
              <a:t> </a:t>
            </a:r>
            <a:r>
              <a:rPr lang="fr-FR" baseline="0" dirty="0" err="1" smtClean="0"/>
              <a:t>failure</a:t>
            </a:r>
            <a:r>
              <a:rPr lang="fr-FR" baseline="0" dirty="0" smtClean="0"/>
              <a:t>, </a:t>
            </a:r>
            <a:r>
              <a:rPr lang="fr-FR" baseline="0" dirty="0" err="1" smtClean="0"/>
              <a:t>genotypic</a:t>
            </a:r>
            <a:r>
              <a:rPr lang="fr-FR" baseline="0" dirty="0" smtClean="0"/>
              <a:t> </a:t>
            </a:r>
            <a:r>
              <a:rPr lang="fr-FR" baseline="0" dirty="0" err="1" smtClean="0"/>
              <a:t>resistance</a:t>
            </a:r>
            <a:r>
              <a:rPr lang="fr-FR" baseline="0" dirty="0" smtClean="0"/>
              <a:t> tests as </a:t>
            </a:r>
            <a:r>
              <a:rPr lang="fr-FR" baseline="0" dirty="0" err="1" smtClean="0"/>
              <a:t>well</a:t>
            </a:r>
            <a:r>
              <a:rPr lang="fr-FR" baseline="0" dirty="0" smtClean="0"/>
              <a:t> as ART plasma dosages </a:t>
            </a:r>
            <a:r>
              <a:rPr lang="fr-FR" baseline="0" dirty="0" err="1" smtClean="0"/>
              <a:t>were</a:t>
            </a:r>
            <a:r>
              <a:rPr lang="fr-FR" baseline="0" dirty="0" smtClean="0"/>
              <a:t> </a:t>
            </a:r>
            <a:r>
              <a:rPr lang="fr-FR" baseline="0" dirty="0" err="1" smtClean="0"/>
              <a:t>performed</a:t>
            </a:r>
            <a:r>
              <a:rPr lang="fr-FR" baseline="0" dirty="0" smtClean="0"/>
              <a:t> </a:t>
            </a:r>
            <a:r>
              <a:rPr lang="fr-FR" baseline="0" dirty="0" err="1" smtClean="0"/>
              <a:t>before</a:t>
            </a:r>
            <a:r>
              <a:rPr lang="fr-FR" baseline="0" dirty="0" smtClean="0"/>
              <a:t> ART and at </a:t>
            </a:r>
            <a:r>
              <a:rPr lang="fr-FR" baseline="0" dirty="0" err="1" smtClean="0"/>
              <a:t>week</a:t>
            </a:r>
            <a:r>
              <a:rPr lang="fr-FR" baseline="0" dirty="0" smtClean="0"/>
              <a:t> </a:t>
            </a:r>
            <a:r>
              <a:rPr lang="fr-FR" baseline="0" dirty="0" err="1" smtClean="0"/>
              <a:t>twenty</a:t>
            </a:r>
            <a:r>
              <a:rPr lang="fr-FR" baseline="0" dirty="0" smtClean="0"/>
              <a:t>-four, for patients </a:t>
            </a:r>
            <a:r>
              <a:rPr lang="fr-FR" baseline="0" dirty="0" err="1" smtClean="0"/>
              <a:t>with</a:t>
            </a:r>
            <a:r>
              <a:rPr lang="fr-FR" baseline="0" dirty="0" smtClean="0"/>
              <a:t> </a:t>
            </a:r>
            <a:r>
              <a:rPr lang="fr-FR" baseline="0" dirty="0" err="1" smtClean="0"/>
              <a:t>virological</a:t>
            </a:r>
            <a:r>
              <a:rPr lang="fr-FR" baseline="0" dirty="0" smtClean="0"/>
              <a:t> </a:t>
            </a:r>
            <a:r>
              <a:rPr lang="fr-FR" baseline="0" dirty="0" err="1" smtClean="0"/>
              <a:t>failure</a:t>
            </a:r>
            <a:r>
              <a:rPr lang="fr-FR" baseline="0" dirty="0" smtClean="0"/>
              <a:t>. </a:t>
            </a:r>
            <a:endParaRPr lang="fr-FR" dirty="0"/>
          </a:p>
        </p:txBody>
      </p:sp>
      <p:sp>
        <p:nvSpPr>
          <p:cNvPr id="4" name="Espace réservé du numéro de diapositive 3"/>
          <p:cNvSpPr>
            <a:spLocks noGrp="1"/>
          </p:cNvSpPr>
          <p:nvPr>
            <p:ph type="sldNum" sz="quarter" idx="10"/>
          </p:nvPr>
        </p:nvSpPr>
        <p:spPr/>
        <p:txBody>
          <a:bodyPr/>
          <a:lstStyle/>
          <a:p>
            <a:fld id="{3AAC6BF0-BE96-4D27-9229-65F9A13A9914}" type="slidenum">
              <a:rPr lang="fr-FR" smtClean="0"/>
              <a:pPr/>
              <a:t>5</a:t>
            </a:fld>
            <a:endParaRPr lang="fr-FR"/>
          </a:p>
        </p:txBody>
      </p:sp>
    </p:spTree>
    <p:extLst>
      <p:ext uri="{BB962C8B-B14F-4D97-AF65-F5344CB8AC3E}">
        <p14:creationId xmlns:p14="http://schemas.microsoft.com/office/powerpoint/2010/main" val="394222361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dirty="0" err="1" smtClean="0"/>
              <a:t>Fifty</a:t>
            </a:r>
            <a:r>
              <a:rPr lang="fr-FR" baseline="0" dirty="0" smtClean="0"/>
              <a:t> five patients </a:t>
            </a:r>
            <a:r>
              <a:rPr lang="fr-FR" baseline="0" dirty="0" err="1" smtClean="0"/>
              <a:t>were</a:t>
            </a:r>
            <a:r>
              <a:rPr lang="fr-FR" baseline="0" dirty="0" smtClean="0"/>
              <a:t> </a:t>
            </a:r>
            <a:r>
              <a:rPr lang="fr-FR" baseline="0" dirty="0" err="1" smtClean="0"/>
              <a:t>including</a:t>
            </a:r>
            <a:r>
              <a:rPr lang="fr-FR" baseline="0" dirty="0" smtClean="0"/>
              <a:t> in the </a:t>
            </a:r>
            <a:r>
              <a:rPr lang="fr-FR" baseline="0" dirty="0" err="1" smtClean="0"/>
              <a:t>study</a:t>
            </a:r>
            <a:r>
              <a:rPr lang="fr-FR" baseline="0" dirty="0" smtClean="0"/>
              <a:t>. </a:t>
            </a:r>
            <a:r>
              <a:rPr lang="en-US" baseline="0" dirty="0" smtClean="0"/>
              <a:t>They were mostly men (six men for only one woman). They were thirty six years old on average and in more than ninety percent of cases, they were white European. Sixty five percent of them were MSM.</a:t>
            </a:r>
          </a:p>
          <a:p>
            <a:endParaRPr lang="fr-FR" dirty="0" smtClean="0"/>
          </a:p>
        </p:txBody>
      </p:sp>
      <p:sp>
        <p:nvSpPr>
          <p:cNvPr id="4" name="Espace réservé du numéro de diapositive 3"/>
          <p:cNvSpPr>
            <a:spLocks noGrp="1"/>
          </p:cNvSpPr>
          <p:nvPr>
            <p:ph type="sldNum" sz="quarter" idx="10"/>
          </p:nvPr>
        </p:nvSpPr>
        <p:spPr/>
        <p:txBody>
          <a:bodyPr/>
          <a:lstStyle/>
          <a:p>
            <a:fld id="{3AAC6BF0-BE96-4D27-9229-65F9A13A9914}" type="slidenum">
              <a:rPr lang="fr-FR" smtClean="0"/>
              <a:pPr/>
              <a:t>6</a:t>
            </a:fld>
            <a:endParaRPr lang="fr-FR"/>
          </a:p>
        </p:txBody>
      </p:sp>
    </p:spTree>
    <p:extLst>
      <p:ext uri="{BB962C8B-B14F-4D97-AF65-F5344CB8AC3E}">
        <p14:creationId xmlns:p14="http://schemas.microsoft.com/office/powerpoint/2010/main" val="344592035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en-US" sz="1200" kern="1200" dirty="0" smtClean="0">
                <a:solidFill>
                  <a:schemeClr val="tx1"/>
                </a:solidFill>
                <a:latin typeface="+mn-lt"/>
                <a:ea typeface="+mn-ea"/>
                <a:cs typeface="+mn-cs"/>
              </a:rPr>
              <a:t>At baseline, more</a:t>
            </a:r>
            <a:r>
              <a:rPr lang="en-US" sz="1200" kern="1200" baseline="0" dirty="0" smtClean="0">
                <a:solidFill>
                  <a:schemeClr val="tx1"/>
                </a:solidFill>
                <a:latin typeface="+mn-lt"/>
                <a:ea typeface="+mn-ea"/>
                <a:cs typeface="+mn-cs"/>
              </a:rPr>
              <a:t> than </a:t>
            </a:r>
            <a:r>
              <a:rPr lang="en-US" sz="1200" kern="1200" dirty="0" smtClean="0">
                <a:solidFill>
                  <a:schemeClr val="tx1"/>
                </a:solidFill>
                <a:latin typeface="+mn-lt"/>
                <a:ea typeface="+mn-ea"/>
                <a:cs typeface="+mn-cs"/>
              </a:rPr>
              <a:t>forty percent of patients had no alteration in their CD four cell count, with more than five hundred CD four per cubic milliliter while fifteen percent of patients were deeply immunosuppressed with CD four cell count lower than two hundred per cubic millimeter.</a:t>
            </a:r>
            <a:endParaRPr lang="fr-FR" sz="1200" kern="1200" dirty="0" smtClean="0">
              <a:solidFill>
                <a:schemeClr val="tx1"/>
              </a:solidFill>
              <a:latin typeface="+mn-lt"/>
              <a:ea typeface="+mn-ea"/>
              <a:cs typeface="+mn-cs"/>
            </a:endParaRPr>
          </a:p>
          <a:p>
            <a:r>
              <a:rPr lang="en-US" sz="1200" kern="1200" dirty="0" smtClean="0">
                <a:solidFill>
                  <a:schemeClr val="tx1"/>
                </a:solidFill>
                <a:latin typeface="+mn-lt"/>
                <a:ea typeface="+mn-ea"/>
                <a:cs typeface="+mn-cs"/>
              </a:rPr>
              <a:t>There was a large dispersion of viral load, around a mean value of  two point four millions copies per millimeter, which is a high value as usually observed during PHI. Furthermore, three quarters of patients had a plasma viral load higher than ten to the five copies per milliliter and nine percent of patients had a viral load higher than ten to the seven.</a:t>
            </a:r>
            <a:endParaRPr lang="fr-FR" baseline="0" dirty="0" smtClean="0"/>
          </a:p>
        </p:txBody>
      </p:sp>
      <p:sp>
        <p:nvSpPr>
          <p:cNvPr id="4" name="Espace réservé du numéro de diapositive 3"/>
          <p:cNvSpPr>
            <a:spLocks noGrp="1"/>
          </p:cNvSpPr>
          <p:nvPr>
            <p:ph type="sldNum" sz="quarter" idx="10"/>
          </p:nvPr>
        </p:nvSpPr>
        <p:spPr/>
        <p:txBody>
          <a:bodyPr/>
          <a:lstStyle/>
          <a:p>
            <a:fld id="{3AAC6BF0-BE96-4D27-9229-65F9A13A9914}" type="slidenum">
              <a:rPr lang="fr-FR" smtClean="0"/>
              <a:pPr/>
              <a:t>7</a:t>
            </a:fld>
            <a:endParaRPr lang="fr-FR"/>
          </a:p>
        </p:txBody>
      </p:sp>
    </p:spTree>
    <p:extLst>
      <p:ext uri="{BB962C8B-B14F-4D97-AF65-F5344CB8AC3E}">
        <p14:creationId xmlns:p14="http://schemas.microsoft.com/office/powerpoint/2010/main" val="291787717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baseline="0" dirty="0" smtClean="0"/>
              <a:t>On </a:t>
            </a:r>
            <a:r>
              <a:rPr lang="fr-FR" baseline="0" dirty="0" err="1" smtClean="0"/>
              <a:t>average</a:t>
            </a:r>
            <a:r>
              <a:rPr lang="fr-FR" baseline="0" dirty="0" smtClean="0"/>
              <a:t>, </a:t>
            </a:r>
            <a:r>
              <a:rPr lang="fr-FR" baseline="0" dirty="0" err="1" smtClean="0"/>
              <a:t>treatment</a:t>
            </a:r>
            <a:r>
              <a:rPr lang="fr-FR" baseline="0" dirty="0" smtClean="0"/>
              <a:t> </a:t>
            </a:r>
            <a:r>
              <a:rPr lang="fr-FR" baseline="0" dirty="0" err="1" smtClean="0"/>
              <a:t>was</a:t>
            </a:r>
            <a:r>
              <a:rPr lang="fr-FR" baseline="0" dirty="0" smtClean="0"/>
              <a:t> </a:t>
            </a:r>
            <a:r>
              <a:rPr lang="fr-FR" baseline="0" dirty="0" err="1" smtClean="0"/>
              <a:t>initiated</a:t>
            </a:r>
            <a:r>
              <a:rPr lang="fr-FR" baseline="0" dirty="0" smtClean="0"/>
              <a:t> </a:t>
            </a:r>
            <a:r>
              <a:rPr lang="fr-FR" baseline="0" dirty="0" err="1" smtClean="0"/>
              <a:t>eleven</a:t>
            </a:r>
            <a:r>
              <a:rPr lang="fr-FR" baseline="0" dirty="0" smtClean="0"/>
              <a:t> </a:t>
            </a:r>
            <a:r>
              <a:rPr lang="fr-FR" baseline="0" dirty="0" err="1" smtClean="0"/>
              <a:t>days</a:t>
            </a:r>
            <a:r>
              <a:rPr lang="fr-FR" baseline="0" dirty="0" smtClean="0"/>
              <a:t> </a:t>
            </a:r>
            <a:r>
              <a:rPr lang="fr-FR" baseline="0" dirty="0" err="1" smtClean="0"/>
              <a:t>after</a:t>
            </a:r>
            <a:r>
              <a:rPr lang="fr-FR" baseline="0" dirty="0" smtClean="0"/>
              <a:t> the </a:t>
            </a:r>
            <a:r>
              <a:rPr lang="fr-FR" baseline="0" dirty="0" err="1" smtClean="0"/>
              <a:t>diagnosis</a:t>
            </a:r>
            <a:r>
              <a:rPr lang="fr-FR" baseline="0" dirty="0" smtClean="0"/>
              <a:t>.</a:t>
            </a:r>
          </a:p>
          <a:p>
            <a:r>
              <a:rPr lang="fr-FR" baseline="0" dirty="0" smtClean="0"/>
              <a:t>Due to the </a:t>
            </a:r>
            <a:r>
              <a:rPr lang="fr-FR" baseline="0" dirty="0" err="1" smtClean="0"/>
              <a:t>evolution</a:t>
            </a:r>
            <a:r>
              <a:rPr lang="fr-FR" baseline="0" dirty="0" smtClean="0"/>
              <a:t> in </a:t>
            </a:r>
            <a:r>
              <a:rPr lang="fr-FR" baseline="0" dirty="0" err="1" smtClean="0"/>
              <a:t>treatment</a:t>
            </a:r>
            <a:r>
              <a:rPr lang="fr-FR" baseline="0" dirty="0" smtClean="0"/>
              <a:t> </a:t>
            </a:r>
            <a:r>
              <a:rPr lang="fr-FR" baseline="0" dirty="0" err="1" smtClean="0"/>
              <a:t>recommendations</a:t>
            </a:r>
            <a:r>
              <a:rPr lang="fr-FR" baseline="0" dirty="0" smtClean="0"/>
              <a:t> over the </a:t>
            </a:r>
            <a:r>
              <a:rPr lang="fr-FR" baseline="0" dirty="0" err="1" smtClean="0"/>
              <a:t>ten</a:t>
            </a:r>
            <a:r>
              <a:rPr lang="fr-FR" baseline="0" dirty="0" smtClean="0"/>
              <a:t> </a:t>
            </a:r>
            <a:r>
              <a:rPr lang="fr-FR" baseline="0" dirty="0" err="1" smtClean="0"/>
              <a:t>years</a:t>
            </a:r>
            <a:r>
              <a:rPr lang="fr-FR" baseline="0" dirty="0" smtClean="0"/>
              <a:t> </a:t>
            </a:r>
            <a:r>
              <a:rPr lang="fr-FR" baseline="0" dirty="0" err="1" smtClean="0"/>
              <a:t>study</a:t>
            </a:r>
            <a:r>
              <a:rPr lang="fr-FR" baseline="0" dirty="0" smtClean="0"/>
              <a:t> </a:t>
            </a:r>
            <a:r>
              <a:rPr lang="fr-FR" baseline="0" dirty="0" err="1" smtClean="0"/>
              <a:t>period</a:t>
            </a:r>
            <a:r>
              <a:rPr lang="fr-FR" baseline="0" dirty="0" smtClean="0"/>
              <a:t>, </a:t>
            </a:r>
            <a:r>
              <a:rPr lang="fr-FR" baseline="0" dirty="0" err="1" smtClean="0"/>
              <a:t>eleven</a:t>
            </a:r>
            <a:r>
              <a:rPr lang="fr-FR" baseline="0" dirty="0" smtClean="0"/>
              <a:t> </a:t>
            </a:r>
            <a:r>
              <a:rPr lang="fr-FR" baseline="0" dirty="0" err="1" smtClean="0"/>
              <a:t>different</a:t>
            </a:r>
            <a:r>
              <a:rPr lang="fr-FR" baseline="0" dirty="0" smtClean="0"/>
              <a:t> </a:t>
            </a:r>
            <a:r>
              <a:rPr lang="fr-FR" baseline="0" dirty="0" err="1" smtClean="0"/>
              <a:t>combinations</a:t>
            </a:r>
            <a:r>
              <a:rPr lang="fr-FR" baseline="0" dirty="0" smtClean="0"/>
              <a:t> of ART </a:t>
            </a:r>
            <a:r>
              <a:rPr lang="fr-FR" baseline="0" dirty="0" err="1" smtClean="0"/>
              <a:t>were</a:t>
            </a:r>
            <a:r>
              <a:rPr lang="fr-FR" baseline="0" dirty="0" smtClean="0"/>
              <a:t> </a:t>
            </a:r>
            <a:r>
              <a:rPr lang="fr-FR" baseline="0" dirty="0" err="1" smtClean="0"/>
              <a:t>used</a:t>
            </a:r>
            <a:r>
              <a:rPr lang="fr-FR" baseline="0" dirty="0" smtClean="0"/>
              <a:t>, </a:t>
            </a:r>
            <a:r>
              <a:rPr lang="fr-FR" baseline="0" dirty="0" err="1" smtClean="0"/>
              <a:t>including</a:t>
            </a:r>
            <a:r>
              <a:rPr lang="fr-FR" baseline="0" dirty="0" smtClean="0"/>
              <a:t> </a:t>
            </a:r>
            <a:r>
              <a:rPr lang="fr-FR" baseline="0" dirty="0" err="1" smtClean="0"/>
              <a:t>mostly</a:t>
            </a:r>
            <a:r>
              <a:rPr lang="fr-FR" baseline="0" dirty="0" smtClean="0"/>
              <a:t> TDF and FTC in </a:t>
            </a:r>
            <a:r>
              <a:rPr lang="fr-FR" baseline="0" dirty="0" err="1" smtClean="0"/>
              <a:t>seventy</a:t>
            </a:r>
            <a:r>
              <a:rPr lang="fr-FR" baseline="0" dirty="0" smtClean="0"/>
              <a:t> percent of cases and a </a:t>
            </a:r>
            <a:r>
              <a:rPr lang="fr-FR" baseline="0" dirty="0" err="1" smtClean="0"/>
              <a:t>protease</a:t>
            </a:r>
            <a:r>
              <a:rPr lang="fr-FR" baseline="0" dirty="0" smtClean="0"/>
              <a:t> </a:t>
            </a:r>
            <a:r>
              <a:rPr lang="fr-FR" baseline="0" dirty="0" err="1" smtClean="0"/>
              <a:t>inhibitor</a:t>
            </a:r>
            <a:r>
              <a:rPr lang="fr-FR" baseline="0" dirty="0" smtClean="0"/>
              <a:t> as </a:t>
            </a:r>
            <a:r>
              <a:rPr lang="fr-FR" baseline="0" dirty="0" err="1" smtClean="0"/>
              <a:t>third</a:t>
            </a:r>
            <a:r>
              <a:rPr lang="fr-FR" baseline="0" dirty="0" smtClean="0"/>
              <a:t> agent in </a:t>
            </a:r>
            <a:r>
              <a:rPr lang="fr-FR" baseline="0" dirty="0" err="1" smtClean="0"/>
              <a:t>ninety</a:t>
            </a:r>
            <a:r>
              <a:rPr lang="fr-FR" baseline="0" dirty="0" smtClean="0"/>
              <a:t> percent of the cases. NNRTI </a:t>
            </a:r>
            <a:r>
              <a:rPr lang="fr-FR" baseline="0" dirty="0" err="1" smtClean="0"/>
              <a:t>were</a:t>
            </a:r>
            <a:r>
              <a:rPr lang="fr-FR" baseline="0" dirty="0" smtClean="0"/>
              <a:t> </a:t>
            </a:r>
            <a:r>
              <a:rPr lang="fr-FR" baseline="0" dirty="0" err="1" smtClean="0"/>
              <a:t>used</a:t>
            </a:r>
            <a:r>
              <a:rPr lang="fr-FR" baseline="0" dirty="0" smtClean="0"/>
              <a:t> in </a:t>
            </a:r>
            <a:r>
              <a:rPr lang="fr-FR" baseline="0" dirty="0" err="1" smtClean="0"/>
              <a:t>eleven</a:t>
            </a:r>
            <a:r>
              <a:rPr lang="fr-FR" baseline="0" dirty="0" smtClean="0"/>
              <a:t> percent of cases as </a:t>
            </a:r>
            <a:r>
              <a:rPr lang="fr-FR" baseline="0" dirty="0" err="1" smtClean="0"/>
              <a:t>well</a:t>
            </a:r>
            <a:r>
              <a:rPr lang="fr-FR" baseline="0" dirty="0" smtClean="0"/>
              <a:t> as four to five </a:t>
            </a:r>
            <a:r>
              <a:rPr lang="fr-FR" baseline="0" dirty="0" err="1" smtClean="0"/>
              <a:t>drugs</a:t>
            </a:r>
            <a:r>
              <a:rPr lang="fr-FR" baseline="0" dirty="0" smtClean="0"/>
              <a:t> </a:t>
            </a:r>
            <a:r>
              <a:rPr lang="fr-FR" baseline="0" dirty="0" err="1" smtClean="0"/>
              <a:t>regimen</a:t>
            </a:r>
            <a:r>
              <a:rPr lang="fr-FR" baseline="0" dirty="0" smtClean="0"/>
              <a:t>.</a:t>
            </a:r>
            <a:endParaRPr lang="fr-FR" dirty="0"/>
          </a:p>
        </p:txBody>
      </p:sp>
      <p:sp>
        <p:nvSpPr>
          <p:cNvPr id="4" name="Espace réservé du numéro de diapositive 3"/>
          <p:cNvSpPr>
            <a:spLocks noGrp="1"/>
          </p:cNvSpPr>
          <p:nvPr>
            <p:ph type="sldNum" sz="quarter" idx="10"/>
          </p:nvPr>
        </p:nvSpPr>
        <p:spPr/>
        <p:txBody>
          <a:bodyPr/>
          <a:lstStyle/>
          <a:p>
            <a:fld id="{3AAC6BF0-BE96-4D27-9229-65F9A13A9914}" type="slidenum">
              <a:rPr lang="fr-FR" smtClean="0"/>
              <a:pPr/>
              <a:t>8</a:t>
            </a:fld>
            <a:endParaRPr lang="fr-FR"/>
          </a:p>
        </p:txBody>
      </p:sp>
    </p:spTree>
    <p:extLst>
      <p:ext uri="{BB962C8B-B14F-4D97-AF65-F5344CB8AC3E}">
        <p14:creationId xmlns:p14="http://schemas.microsoft.com/office/powerpoint/2010/main" val="51534655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dirty="0" smtClean="0"/>
              <a:t>At </a:t>
            </a:r>
            <a:r>
              <a:rPr lang="fr-FR" dirty="0" err="1" smtClean="0"/>
              <a:t>week</a:t>
            </a:r>
            <a:r>
              <a:rPr lang="fr-FR" dirty="0" smtClean="0"/>
              <a:t> </a:t>
            </a:r>
            <a:r>
              <a:rPr lang="fr-FR" dirty="0" err="1" smtClean="0"/>
              <a:t>twenty</a:t>
            </a:r>
            <a:r>
              <a:rPr lang="fr-FR" dirty="0" smtClean="0"/>
              <a:t> four, </a:t>
            </a:r>
            <a:r>
              <a:rPr lang="fr-FR" dirty="0" err="1" smtClean="0"/>
              <a:t>forty</a:t>
            </a:r>
            <a:r>
              <a:rPr lang="fr-FR" dirty="0" smtClean="0"/>
              <a:t> four patients or </a:t>
            </a:r>
            <a:r>
              <a:rPr lang="fr-FR" dirty="0" err="1" smtClean="0"/>
              <a:t>eighty</a:t>
            </a:r>
            <a:r>
              <a:rPr lang="fr-FR" dirty="0" smtClean="0"/>
              <a:t> percent </a:t>
            </a:r>
            <a:r>
              <a:rPr lang="fr-FR" dirty="0" err="1" smtClean="0"/>
              <a:t>had</a:t>
            </a:r>
            <a:r>
              <a:rPr lang="fr-FR" dirty="0" smtClean="0"/>
              <a:t> </a:t>
            </a:r>
            <a:r>
              <a:rPr lang="fr-FR" dirty="0" err="1" smtClean="0"/>
              <a:t>undetectable</a:t>
            </a:r>
            <a:r>
              <a:rPr lang="fr-FR" dirty="0" smtClean="0"/>
              <a:t> plasma viral </a:t>
            </a:r>
            <a:r>
              <a:rPr lang="fr-FR" dirty="0" err="1" smtClean="0"/>
              <a:t>load</a:t>
            </a:r>
            <a:r>
              <a:rPr lang="fr-FR" dirty="0" smtClean="0"/>
              <a:t> </a:t>
            </a:r>
            <a:r>
              <a:rPr lang="fr-FR" dirty="0" err="1" smtClean="0"/>
              <a:t>whereas</a:t>
            </a:r>
            <a:r>
              <a:rPr lang="fr-FR" dirty="0" smtClean="0"/>
              <a:t> </a:t>
            </a:r>
            <a:r>
              <a:rPr lang="fr-FR" dirty="0" err="1" smtClean="0"/>
              <a:t>eleven</a:t>
            </a:r>
            <a:r>
              <a:rPr lang="fr-FR" dirty="0" smtClean="0"/>
              <a:t> patients</a:t>
            </a:r>
            <a:r>
              <a:rPr lang="fr-FR" baseline="0" dirty="0" smtClean="0"/>
              <a:t> or </a:t>
            </a:r>
            <a:r>
              <a:rPr lang="fr-FR" dirty="0" err="1" smtClean="0"/>
              <a:t>twenty</a:t>
            </a:r>
            <a:r>
              <a:rPr lang="fr-FR" dirty="0" smtClean="0"/>
              <a:t> percent</a:t>
            </a:r>
            <a:r>
              <a:rPr lang="fr-FR" baseline="0" dirty="0" smtClean="0"/>
              <a:t> </a:t>
            </a:r>
            <a:r>
              <a:rPr lang="fr-FR" dirty="0" err="1" smtClean="0"/>
              <a:t>had</a:t>
            </a:r>
            <a:r>
              <a:rPr lang="fr-FR" dirty="0" smtClean="0"/>
              <a:t> </a:t>
            </a:r>
            <a:r>
              <a:rPr lang="fr-FR" dirty="0" err="1" smtClean="0"/>
              <a:t>low</a:t>
            </a:r>
            <a:r>
              <a:rPr lang="fr-FR" dirty="0" smtClean="0"/>
              <a:t> </a:t>
            </a:r>
            <a:r>
              <a:rPr lang="fr-FR" dirty="0" err="1" smtClean="0"/>
              <a:t>residual</a:t>
            </a:r>
            <a:r>
              <a:rPr lang="fr-FR" dirty="0" smtClean="0"/>
              <a:t> </a:t>
            </a:r>
            <a:r>
              <a:rPr lang="fr-FR" dirty="0" err="1" smtClean="0"/>
              <a:t>viremia</a:t>
            </a:r>
            <a:r>
              <a:rPr lang="fr-FR" dirty="0" smtClean="0"/>
              <a:t>,</a:t>
            </a:r>
            <a:r>
              <a:rPr lang="fr-FR" baseline="0" dirty="0" smtClean="0"/>
              <a:t> on </a:t>
            </a:r>
            <a:r>
              <a:rPr lang="fr-FR" baseline="0" dirty="0" err="1" smtClean="0"/>
              <a:t>average</a:t>
            </a:r>
            <a:r>
              <a:rPr lang="fr-FR" baseline="0" dirty="0" smtClean="0"/>
              <a:t> one </a:t>
            </a:r>
            <a:r>
              <a:rPr lang="fr-FR" baseline="0" dirty="0" err="1" smtClean="0"/>
              <a:t>hundred</a:t>
            </a:r>
            <a:r>
              <a:rPr lang="fr-FR" baseline="0" dirty="0" smtClean="0"/>
              <a:t> and </a:t>
            </a:r>
            <a:r>
              <a:rPr lang="fr-FR" baseline="0" dirty="0" err="1" smtClean="0"/>
              <a:t>fifty</a:t>
            </a:r>
            <a:r>
              <a:rPr lang="fr-FR" baseline="0" dirty="0" smtClean="0"/>
              <a:t> five copies per </a:t>
            </a:r>
            <a:r>
              <a:rPr lang="fr-FR" baseline="0" dirty="0" err="1" smtClean="0"/>
              <a:t>milliliter</a:t>
            </a:r>
            <a:r>
              <a:rPr lang="fr-FR" baseline="0" dirty="0" smtClean="0"/>
              <a:t>.</a:t>
            </a:r>
          </a:p>
          <a:p>
            <a:r>
              <a:rPr lang="fr-FR" baseline="0" dirty="0" smtClean="0"/>
              <a:t>In patients </a:t>
            </a:r>
            <a:r>
              <a:rPr lang="fr-FR" baseline="0" dirty="0" err="1" smtClean="0"/>
              <a:t>with</a:t>
            </a:r>
            <a:r>
              <a:rPr lang="fr-FR" baseline="0" dirty="0" smtClean="0"/>
              <a:t> </a:t>
            </a:r>
            <a:r>
              <a:rPr lang="fr-FR" baseline="0" dirty="0" err="1" smtClean="0"/>
              <a:t>virological</a:t>
            </a:r>
            <a:r>
              <a:rPr lang="fr-FR" baseline="0" dirty="0" smtClean="0"/>
              <a:t> </a:t>
            </a:r>
            <a:r>
              <a:rPr lang="fr-FR" baseline="0" dirty="0" err="1" smtClean="0"/>
              <a:t>failure</a:t>
            </a:r>
            <a:r>
              <a:rPr lang="fr-FR" baseline="0" dirty="0" smtClean="0"/>
              <a:t>, </a:t>
            </a:r>
            <a:r>
              <a:rPr lang="fr-FR" baseline="0" dirty="0" err="1" smtClean="0"/>
              <a:t>we</a:t>
            </a:r>
            <a:r>
              <a:rPr lang="fr-FR" baseline="0" dirty="0" smtClean="0"/>
              <a:t> </a:t>
            </a:r>
            <a:r>
              <a:rPr lang="fr-FR" baseline="0" dirty="0" err="1" smtClean="0"/>
              <a:t>performed</a:t>
            </a:r>
            <a:r>
              <a:rPr lang="fr-FR" baseline="0" dirty="0" smtClean="0"/>
              <a:t> ART plasma dosages at the time of </a:t>
            </a:r>
            <a:r>
              <a:rPr lang="fr-FR" baseline="0" dirty="0" err="1" smtClean="0"/>
              <a:t>failure</a:t>
            </a:r>
            <a:r>
              <a:rPr lang="fr-FR" baseline="0" dirty="0" smtClean="0"/>
              <a:t>.</a:t>
            </a:r>
          </a:p>
          <a:p>
            <a:r>
              <a:rPr lang="fr-FR" baseline="0" dirty="0" err="1" smtClean="0"/>
              <a:t>Only</a:t>
            </a:r>
            <a:r>
              <a:rPr lang="fr-FR" baseline="0" dirty="0" smtClean="0"/>
              <a:t> </a:t>
            </a:r>
            <a:r>
              <a:rPr lang="fr-FR" baseline="0" dirty="0" err="1" smtClean="0"/>
              <a:t>two</a:t>
            </a:r>
            <a:r>
              <a:rPr lang="fr-FR" baseline="0" dirty="0" smtClean="0"/>
              <a:t> on </a:t>
            </a:r>
            <a:r>
              <a:rPr lang="fr-FR" baseline="0" dirty="0" err="1" smtClean="0"/>
              <a:t>eleven</a:t>
            </a:r>
            <a:r>
              <a:rPr lang="fr-FR" baseline="0" dirty="0" smtClean="0"/>
              <a:t> patients </a:t>
            </a:r>
            <a:r>
              <a:rPr lang="fr-FR" baseline="0" dirty="0" err="1" smtClean="0"/>
              <a:t>had</a:t>
            </a:r>
            <a:r>
              <a:rPr lang="fr-FR" baseline="0" dirty="0" smtClean="0"/>
              <a:t> </a:t>
            </a:r>
            <a:r>
              <a:rPr lang="fr-FR" baseline="0" dirty="0" err="1" smtClean="0"/>
              <a:t>insufficient</a:t>
            </a:r>
            <a:r>
              <a:rPr lang="fr-FR" baseline="0" dirty="0" smtClean="0"/>
              <a:t> ART concentration. </a:t>
            </a:r>
          </a:p>
          <a:p>
            <a:r>
              <a:rPr lang="fr-FR" baseline="0" dirty="0" err="1" smtClean="0"/>
              <a:t>We</a:t>
            </a:r>
            <a:r>
              <a:rPr lang="fr-FR" baseline="0" dirty="0" smtClean="0"/>
              <a:t> </a:t>
            </a:r>
            <a:r>
              <a:rPr lang="fr-FR" baseline="0" dirty="0" err="1" smtClean="0"/>
              <a:t>also</a:t>
            </a:r>
            <a:r>
              <a:rPr lang="fr-FR" baseline="0" dirty="0" smtClean="0"/>
              <a:t> </a:t>
            </a:r>
            <a:r>
              <a:rPr lang="fr-FR" baseline="0" dirty="0" err="1" smtClean="0"/>
              <a:t>performed</a:t>
            </a:r>
            <a:r>
              <a:rPr lang="fr-FR" baseline="0" dirty="0" smtClean="0"/>
              <a:t> </a:t>
            </a:r>
            <a:r>
              <a:rPr lang="fr-FR" baseline="0" dirty="0" err="1" smtClean="0"/>
              <a:t>genotypic</a:t>
            </a:r>
            <a:r>
              <a:rPr lang="fr-FR" baseline="0" dirty="0" smtClean="0"/>
              <a:t> </a:t>
            </a:r>
            <a:r>
              <a:rPr lang="fr-FR" baseline="0" dirty="0" err="1" smtClean="0"/>
              <a:t>resistance</a:t>
            </a:r>
            <a:r>
              <a:rPr lang="fr-FR" baseline="0" dirty="0" smtClean="0"/>
              <a:t> tests on patients </a:t>
            </a:r>
            <a:r>
              <a:rPr lang="fr-FR" baseline="0" dirty="0" err="1" smtClean="0"/>
              <a:t>with</a:t>
            </a:r>
            <a:r>
              <a:rPr lang="fr-FR" baseline="0" dirty="0" smtClean="0"/>
              <a:t> </a:t>
            </a:r>
            <a:r>
              <a:rPr lang="fr-FR" baseline="0" dirty="0" err="1" smtClean="0"/>
              <a:t>virological</a:t>
            </a:r>
            <a:r>
              <a:rPr lang="fr-FR" baseline="0" dirty="0" smtClean="0"/>
              <a:t> </a:t>
            </a:r>
            <a:r>
              <a:rPr lang="fr-FR" baseline="0" dirty="0" err="1" smtClean="0"/>
              <a:t>failure</a:t>
            </a:r>
            <a:r>
              <a:rPr lang="fr-FR" baseline="0" dirty="0" smtClean="0"/>
              <a:t>, at </a:t>
            </a:r>
            <a:r>
              <a:rPr lang="fr-FR" baseline="0" dirty="0" err="1" smtClean="0"/>
              <a:t>baseline</a:t>
            </a:r>
            <a:r>
              <a:rPr lang="fr-FR" baseline="0" dirty="0" smtClean="0"/>
              <a:t> and at time of </a:t>
            </a:r>
            <a:r>
              <a:rPr lang="fr-FR" baseline="0" dirty="0" err="1" smtClean="0"/>
              <a:t>failure</a:t>
            </a:r>
            <a:r>
              <a:rPr lang="fr-FR" baseline="0" dirty="0" smtClean="0"/>
              <a:t>. </a:t>
            </a:r>
            <a:r>
              <a:rPr lang="fr-FR" baseline="0" dirty="0" err="1" smtClean="0"/>
              <a:t>We</a:t>
            </a:r>
            <a:r>
              <a:rPr lang="fr-FR" baseline="0" dirty="0" smtClean="0"/>
              <a:t> </a:t>
            </a:r>
            <a:r>
              <a:rPr lang="fr-FR" baseline="0" dirty="0" err="1" smtClean="0"/>
              <a:t>observed</a:t>
            </a:r>
            <a:r>
              <a:rPr lang="fr-FR" baseline="0" dirty="0" smtClean="0"/>
              <a:t> no </a:t>
            </a:r>
            <a:r>
              <a:rPr lang="fr-FR" baseline="0" dirty="0" err="1" smtClean="0"/>
              <a:t>resistance</a:t>
            </a:r>
            <a:r>
              <a:rPr lang="fr-FR" baseline="0" dirty="0" smtClean="0"/>
              <a:t> </a:t>
            </a:r>
            <a:r>
              <a:rPr lang="fr-FR" baseline="0" dirty="0" err="1" smtClean="0"/>
              <a:t>selection</a:t>
            </a:r>
            <a:r>
              <a:rPr lang="fr-FR" baseline="0" dirty="0" smtClean="0"/>
              <a:t>.</a:t>
            </a:r>
            <a:endParaRPr lang="fr-FR" dirty="0" smtClean="0"/>
          </a:p>
        </p:txBody>
      </p:sp>
      <p:sp>
        <p:nvSpPr>
          <p:cNvPr id="4" name="Espace réservé du numéro de diapositive 3"/>
          <p:cNvSpPr>
            <a:spLocks noGrp="1"/>
          </p:cNvSpPr>
          <p:nvPr>
            <p:ph type="sldNum" sz="quarter" idx="10"/>
          </p:nvPr>
        </p:nvSpPr>
        <p:spPr/>
        <p:txBody>
          <a:bodyPr/>
          <a:lstStyle/>
          <a:p>
            <a:fld id="{3AAC6BF0-BE96-4D27-9229-65F9A13A9914}" type="slidenum">
              <a:rPr lang="fr-FR" smtClean="0"/>
              <a:pPr/>
              <a:t>9</a:t>
            </a:fld>
            <a:endParaRPr lang="fr-FR"/>
          </a:p>
        </p:txBody>
      </p:sp>
    </p:spTree>
    <p:extLst>
      <p:ext uri="{BB962C8B-B14F-4D97-AF65-F5344CB8AC3E}">
        <p14:creationId xmlns:p14="http://schemas.microsoft.com/office/powerpoint/2010/main" val="132009795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1FE4B6C5-4824-4CD9-BC67-E523DD69600C}" type="datetimeFigureOut">
              <a:rPr lang="fr-FR" smtClean="0"/>
              <a:pPr/>
              <a:t>22/07/2015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D829FC00-8BB0-43E6-8956-BE370E265618}" type="slidenum">
              <a:rPr lang="fr-FR" smtClean="0"/>
              <a:pPr/>
              <a:t>‹#›</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1FE4B6C5-4824-4CD9-BC67-E523DD69600C}" type="datetimeFigureOut">
              <a:rPr lang="fr-FR" smtClean="0"/>
              <a:pPr/>
              <a:t>22/07/2015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D829FC00-8BB0-43E6-8956-BE370E265618}" type="slidenum">
              <a:rPr lang="fr-FR" smtClean="0"/>
              <a:pPr/>
              <a:t>‹#›</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1FE4B6C5-4824-4CD9-BC67-E523DD69600C}" type="datetimeFigureOut">
              <a:rPr lang="fr-FR" smtClean="0"/>
              <a:pPr/>
              <a:t>22/07/2015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D829FC00-8BB0-43E6-8956-BE370E265618}" type="slidenum">
              <a:rPr lang="fr-FR" smtClean="0"/>
              <a:pPr/>
              <a:t>‹#›</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1FE4B6C5-4824-4CD9-BC67-E523DD69600C}" type="datetimeFigureOut">
              <a:rPr lang="fr-FR" smtClean="0"/>
              <a:pPr/>
              <a:t>22/07/2015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D829FC00-8BB0-43E6-8956-BE370E265618}" type="slidenum">
              <a:rPr lang="fr-FR" smtClean="0"/>
              <a:pPr/>
              <a:t>‹#›</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1FE4B6C5-4824-4CD9-BC67-E523DD69600C}" type="datetimeFigureOut">
              <a:rPr lang="fr-FR" smtClean="0"/>
              <a:pPr/>
              <a:t>22/07/2015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D829FC00-8BB0-43E6-8956-BE370E265618}" type="slidenum">
              <a:rPr lang="fr-FR" smtClean="0"/>
              <a:pPr/>
              <a:t>‹#›</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1FE4B6C5-4824-4CD9-BC67-E523DD69600C}" type="datetimeFigureOut">
              <a:rPr lang="fr-FR" smtClean="0"/>
              <a:pPr/>
              <a:t>22/07/2015</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D829FC00-8BB0-43E6-8956-BE370E265618}" type="slidenum">
              <a:rPr lang="fr-FR" smtClean="0"/>
              <a:pPr/>
              <a:t>‹#›</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1FE4B6C5-4824-4CD9-BC67-E523DD69600C}" type="datetimeFigureOut">
              <a:rPr lang="fr-FR" smtClean="0"/>
              <a:pPr/>
              <a:t>22/07/2015</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D829FC00-8BB0-43E6-8956-BE370E265618}" type="slidenum">
              <a:rPr lang="fr-FR" smtClean="0"/>
              <a:pPr/>
              <a:t>‹#›</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1FE4B6C5-4824-4CD9-BC67-E523DD69600C}" type="datetimeFigureOut">
              <a:rPr lang="fr-FR" smtClean="0"/>
              <a:pPr/>
              <a:t>22/07/2015</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D829FC00-8BB0-43E6-8956-BE370E265618}" type="slidenum">
              <a:rPr lang="fr-FR" smtClean="0"/>
              <a:pPr/>
              <a:t>‹#›</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1FE4B6C5-4824-4CD9-BC67-E523DD69600C}" type="datetimeFigureOut">
              <a:rPr lang="fr-FR" smtClean="0"/>
              <a:pPr/>
              <a:t>22/07/2015</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D829FC00-8BB0-43E6-8956-BE370E265618}" type="slidenum">
              <a:rPr lang="fr-FR" smtClean="0"/>
              <a:pPr/>
              <a:t>‹#›</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1FE4B6C5-4824-4CD9-BC67-E523DD69600C}" type="datetimeFigureOut">
              <a:rPr lang="fr-FR" smtClean="0"/>
              <a:pPr/>
              <a:t>22/07/2015</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D829FC00-8BB0-43E6-8956-BE370E265618}" type="slidenum">
              <a:rPr lang="fr-FR" smtClean="0"/>
              <a:pPr/>
              <a:t>‹#›</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1FE4B6C5-4824-4CD9-BC67-E523DD69600C}" type="datetimeFigureOut">
              <a:rPr lang="fr-FR" smtClean="0"/>
              <a:pPr/>
              <a:t>22/07/2015</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D829FC00-8BB0-43E6-8956-BE370E265618}" type="slidenum">
              <a:rPr lang="fr-FR" smtClean="0"/>
              <a:pPr/>
              <a:t>‹#›</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FE4B6C5-4824-4CD9-BC67-E523DD69600C}" type="datetimeFigureOut">
              <a:rPr lang="fr-FR" smtClean="0"/>
              <a:pPr/>
              <a:t>22/07/2015</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829FC00-8BB0-43E6-8956-BE370E265618}" type="slidenum">
              <a:rPr lang="fr-FR" smtClean="0"/>
              <a:pPr/>
              <a:t>‹#›</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gif"/><Relationship Id="rId5" Type="http://schemas.openxmlformats.org/officeDocument/2006/relationships/image" Target="../media/image3.pn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4.xml"/><Relationship Id="rId1" Type="http://schemas.openxmlformats.org/officeDocument/2006/relationships/slideLayout" Target="../slideLayouts/slideLayout4.xml"/><Relationship Id="rId6" Type="http://schemas.openxmlformats.org/officeDocument/2006/relationships/image" Target="../media/image4.gif"/><Relationship Id="rId5" Type="http://schemas.openxmlformats.org/officeDocument/2006/relationships/image" Target="../media/image1.png"/><Relationship Id="rId4" Type="http://schemas.openxmlformats.org/officeDocument/2006/relationships/image" Target="../media/image3.png"/></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chart" Target="../charts/char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184613" y="1628800"/>
            <a:ext cx="8803339" cy="2160240"/>
          </a:xfrm>
          <a:ln w="38100">
            <a:solidFill>
              <a:schemeClr val="accent1"/>
            </a:solidFill>
          </a:ln>
        </p:spPr>
        <p:txBody>
          <a:bodyPr>
            <a:normAutofit/>
          </a:bodyPr>
          <a:lstStyle/>
          <a:p>
            <a:r>
              <a:rPr lang="fr-FR" altLang="fr-FR" dirty="0" smtClean="0">
                <a:solidFill>
                  <a:schemeClr val="accent1"/>
                </a:solidFill>
              </a:rPr>
              <a:t>Is </a:t>
            </a:r>
            <a:r>
              <a:rPr lang="fr-FR" altLang="fr-FR" dirty="0" err="1" smtClean="0">
                <a:solidFill>
                  <a:schemeClr val="accent1"/>
                </a:solidFill>
              </a:rPr>
              <a:t>twenty</a:t>
            </a:r>
            <a:r>
              <a:rPr lang="fr-FR" altLang="fr-FR" dirty="0" smtClean="0">
                <a:solidFill>
                  <a:schemeClr val="accent1"/>
                </a:solidFill>
              </a:rPr>
              <a:t>-four </a:t>
            </a:r>
            <a:r>
              <a:rPr lang="fr-FR" altLang="fr-FR" dirty="0" err="1" smtClean="0">
                <a:solidFill>
                  <a:schemeClr val="accent1"/>
                </a:solidFill>
              </a:rPr>
              <a:t>weeks</a:t>
            </a:r>
            <a:r>
              <a:rPr lang="fr-FR" altLang="fr-FR" dirty="0" smtClean="0">
                <a:solidFill>
                  <a:schemeClr val="accent1"/>
                </a:solidFill>
              </a:rPr>
              <a:t> </a:t>
            </a:r>
            <a:r>
              <a:rPr lang="fr-FR" altLang="fr-FR" dirty="0" err="1" smtClean="0">
                <a:solidFill>
                  <a:schemeClr val="accent1"/>
                </a:solidFill>
              </a:rPr>
              <a:t>too</a:t>
            </a:r>
            <a:r>
              <a:rPr lang="fr-FR" altLang="fr-FR" dirty="0" smtClean="0">
                <a:solidFill>
                  <a:schemeClr val="accent1"/>
                </a:solidFill>
              </a:rPr>
              <a:t> short to </a:t>
            </a:r>
            <a:r>
              <a:rPr lang="fr-FR" altLang="fr-FR" dirty="0" err="1" smtClean="0">
                <a:solidFill>
                  <a:schemeClr val="accent1"/>
                </a:solidFill>
              </a:rPr>
              <a:t>assess</a:t>
            </a:r>
            <a:r>
              <a:rPr lang="fr-FR" altLang="fr-FR" dirty="0" smtClean="0">
                <a:solidFill>
                  <a:schemeClr val="accent1"/>
                </a:solidFill>
              </a:rPr>
              <a:t> </a:t>
            </a:r>
            <a:r>
              <a:rPr lang="fr-FR" altLang="fr-FR" dirty="0" err="1" smtClean="0">
                <a:solidFill>
                  <a:schemeClr val="accent1"/>
                </a:solidFill>
              </a:rPr>
              <a:t>virological</a:t>
            </a:r>
            <a:r>
              <a:rPr lang="fr-FR" altLang="fr-FR" dirty="0" smtClean="0">
                <a:solidFill>
                  <a:schemeClr val="accent1"/>
                </a:solidFill>
              </a:rPr>
              <a:t> </a:t>
            </a:r>
            <a:r>
              <a:rPr lang="fr-FR" altLang="fr-FR" dirty="0" err="1" smtClean="0">
                <a:solidFill>
                  <a:schemeClr val="accent1"/>
                </a:solidFill>
              </a:rPr>
              <a:t>success</a:t>
            </a:r>
            <a:r>
              <a:rPr lang="fr-FR" altLang="fr-FR" dirty="0" smtClean="0">
                <a:solidFill>
                  <a:schemeClr val="accent1"/>
                </a:solidFill>
              </a:rPr>
              <a:t> in </a:t>
            </a:r>
            <a:r>
              <a:rPr lang="fr-FR" altLang="fr-FR" dirty="0" err="1" smtClean="0">
                <a:solidFill>
                  <a:schemeClr val="accent1"/>
                </a:solidFill>
              </a:rPr>
              <a:t>primary</a:t>
            </a:r>
            <a:r>
              <a:rPr lang="fr-FR" altLang="fr-FR" dirty="0" smtClean="0">
                <a:solidFill>
                  <a:schemeClr val="accent1"/>
                </a:solidFill>
              </a:rPr>
              <a:t> HIV infection </a:t>
            </a:r>
            <a:r>
              <a:rPr lang="fr-FR" altLang="fr-FR" dirty="0" err="1" smtClean="0">
                <a:solidFill>
                  <a:schemeClr val="accent1"/>
                </a:solidFill>
              </a:rPr>
              <a:t>treatment</a:t>
            </a:r>
            <a:r>
              <a:rPr lang="fr-FR" altLang="fr-FR" dirty="0" smtClean="0">
                <a:solidFill>
                  <a:schemeClr val="accent1"/>
                </a:solidFill>
              </a:rPr>
              <a:t> ?</a:t>
            </a:r>
            <a:endParaRPr lang="fr-FR" dirty="0">
              <a:solidFill>
                <a:schemeClr val="accent1"/>
              </a:solidFill>
            </a:endParaRPr>
          </a:p>
        </p:txBody>
      </p:sp>
      <p:sp>
        <p:nvSpPr>
          <p:cNvPr id="3" name="Sous-titre 2"/>
          <p:cNvSpPr>
            <a:spLocks noGrp="1"/>
          </p:cNvSpPr>
          <p:nvPr>
            <p:ph type="subTitle" idx="1"/>
          </p:nvPr>
        </p:nvSpPr>
        <p:spPr>
          <a:xfrm>
            <a:off x="0" y="3933056"/>
            <a:ext cx="9144000" cy="1656184"/>
          </a:xfrm>
        </p:spPr>
        <p:txBody>
          <a:bodyPr>
            <a:normAutofit/>
          </a:bodyPr>
          <a:lstStyle/>
          <a:p>
            <a:pPr marL="514350" indent="-514350"/>
            <a:r>
              <a:rPr lang="fr-FR" sz="2200" b="1" u="sng" dirty="0" smtClean="0">
                <a:solidFill>
                  <a:schemeClr val="tx1"/>
                </a:solidFill>
                <a:latin typeface="+mj-lt"/>
              </a:rPr>
              <a:t>Anne Vandendriessche</a:t>
            </a:r>
            <a:r>
              <a:rPr lang="fr-FR" sz="2200" baseline="30000" dirty="0" smtClean="0">
                <a:solidFill>
                  <a:schemeClr val="tx1"/>
                </a:solidFill>
                <a:latin typeface="+mj-lt"/>
              </a:rPr>
              <a:t>1</a:t>
            </a:r>
            <a:r>
              <a:rPr lang="fr-FR" sz="2200" dirty="0" smtClean="0">
                <a:solidFill>
                  <a:schemeClr val="tx1"/>
                </a:solidFill>
                <a:latin typeface="+mj-lt"/>
              </a:rPr>
              <a:t>, </a:t>
            </a:r>
          </a:p>
          <a:p>
            <a:pPr marL="514350" indent="-514350"/>
            <a:r>
              <a:rPr lang="fr-FR" sz="2200" dirty="0" smtClean="0">
                <a:solidFill>
                  <a:schemeClr val="tx1"/>
                </a:solidFill>
                <a:latin typeface="+mj-lt"/>
              </a:rPr>
              <a:t>Thomas Mourez</a:t>
            </a:r>
            <a:r>
              <a:rPr lang="fr-FR" sz="2200" baseline="30000" dirty="0" smtClean="0">
                <a:solidFill>
                  <a:schemeClr val="tx1"/>
                </a:solidFill>
                <a:latin typeface="+mj-lt"/>
              </a:rPr>
              <a:t>2</a:t>
            </a:r>
            <a:r>
              <a:rPr lang="fr-FR" sz="2200" dirty="0" smtClean="0">
                <a:solidFill>
                  <a:schemeClr val="tx1"/>
                </a:solidFill>
                <a:latin typeface="+mj-lt"/>
              </a:rPr>
              <a:t>, Véronique Lemée</a:t>
            </a:r>
            <a:r>
              <a:rPr lang="fr-FR" sz="2200" baseline="30000" dirty="0" smtClean="0">
                <a:solidFill>
                  <a:schemeClr val="tx1"/>
                </a:solidFill>
                <a:latin typeface="+mj-lt"/>
              </a:rPr>
              <a:t>2</a:t>
            </a:r>
            <a:r>
              <a:rPr lang="fr-FR" sz="2200" dirty="0" smtClean="0">
                <a:solidFill>
                  <a:schemeClr val="tx1"/>
                </a:solidFill>
                <a:latin typeface="+mj-lt"/>
              </a:rPr>
              <a:t>, Yasmine Debab</a:t>
            </a:r>
            <a:r>
              <a:rPr lang="fr-FR" sz="2200" baseline="30000" dirty="0" smtClean="0">
                <a:solidFill>
                  <a:schemeClr val="tx1"/>
                </a:solidFill>
                <a:latin typeface="+mj-lt"/>
              </a:rPr>
              <a:t>1</a:t>
            </a:r>
            <a:r>
              <a:rPr lang="fr-FR" sz="2200" dirty="0" smtClean="0">
                <a:solidFill>
                  <a:schemeClr val="tx1"/>
                </a:solidFill>
                <a:latin typeface="+mj-lt"/>
              </a:rPr>
              <a:t>, </a:t>
            </a:r>
          </a:p>
          <a:p>
            <a:pPr marL="514350" indent="-514350"/>
            <a:r>
              <a:rPr lang="fr-FR" sz="2200" dirty="0" smtClean="0">
                <a:solidFill>
                  <a:schemeClr val="tx1"/>
                </a:solidFill>
                <a:latin typeface="+mj-lt"/>
              </a:rPr>
              <a:t>Gilles Peytavin</a:t>
            </a:r>
            <a:r>
              <a:rPr lang="fr-FR" sz="2200" baseline="30000" dirty="0" smtClean="0">
                <a:solidFill>
                  <a:schemeClr val="tx1"/>
                </a:solidFill>
                <a:latin typeface="+mj-lt"/>
              </a:rPr>
              <a:t>3</a:t>
            </a:r>
            <a:r>
              <a:rPr lang="fr-FR" sz="2200" dirty="0" smtClean="0">
                <a:solidFill>
                  <a:schemeClr val="tx1"/>
                </a:solidFill>
                <a:latin typeface="+mj-lt"/>
              </a:rPr>
              <a:t>, Joël Ladner</a:t>
            </a:r>
            <a:r>
              <a:rPr lang="fr-FR" sz="2200" baseline="30000" dirty="0" smtClean="0">
                <a:solidFill>
                  <a:schemeClr val="tx1"/>
                </a:solidFill>
                <a:latin typeface="+mj-lt"/>
              </a:rPr>
              <a:t>4</a:t>
            </a:r>
            <a:r>
              <a:rPr lang="fr-FR" sz="2200" dirty="0" smtClean="0">
                <a:solidFill>
                  <a:schemeClr val="tx1"/>
                </a:solidFill>
                <a:latin typeface="+mj-lt"/>
              </a:rPr>
              <a:t>, François Caron</a:t>
            </a:r>
            <a:r>
              <a:rPr lang="fr-FR" sz="2200" baseline="30000" dirty="0" smtClean="0">
                <a:solidFill>
                  <a:schemeClr val="tx1"/>
                </a:solidFill>
                <a:latin typeface="+mj-lt"/>
              </a:rPr>
              <a:t>1</a:t>
            </a:r>
            <a:r>
              <a:rPr lang="fr-FR" sz="2200" dirty="0" smtClean="0">
                <a:solidFill>
                  <a:schemeClr val="tx1"/>
                </a:solidFill>
                <a:latin typeface="+mj-lt"/>
              </a:rPr>
              <a:t>, </a:t>
            </a:r>
          </a:p>
          <a:p>
            <a:pPr marL="514350" indent="-514350"/>
            <a:r>
              <a:rPr lang="fr-FR" sz="2200" dirty="0" smtClean="0">
                <a:solidFill>
                  <a:schemeClr val="tx1"/>
                </a:solidFill>
                <a:latin typeface="+mj-lt"/>
              </a:rPr>
              <a:t>Jean-Christophe Plantier</a:t>
            </a:r>
            <a:r>
              <a:rPr lang="fr-FR" sz="2200" baseline="30000" dirty="0" smtClean="0">
                <a:solidFill>
                  <a:schemeClr val="tx1"/>
                </a:solidFill>
                <a:latin typeface="+mj-lt"/>
              </a:rPr>
              <a:t>2</a:t>
            </a:r>
            <a:r>
              <a:rPr lang="fr-FR" sz="2200" dirty="0" smtClean="0">
                <a:solidFill>
                  <a:schemeClr val="tx1"/>
                </a:solidFill>
                <a:latin typeface="+mj-lt"/>
              </a:rPr>
              <a:t>, Jérémie Leporrier</a:t>
            </a:r>
            <a:r>
              <a:rPr lang="fr-FR" sz="2200" baseline="30000" dirty="0" smtClean="0">
                <a:solidFill>
                  <a:schemeClr val="tx1"/>
                </a:solidFill>
                <a:latin typeface="+mj-lt"/>
              </a:rPr>
              <a:t>1</a:t>
            </a:r>
          </a:p>
        </p:txBody>
      </p:sp>
      <p:sp>
        <p:nvSpPr>
          <p:cNvPr id="4" name="ZoneTexte 3"/>
          <p:cNvSpPr txBox="1"/>
          <p:nvPr/>
        </p:nvSpPr>
        <p:spPr>
          <a:xfrm>
            <a:off x="3203848" y="5565338"/>
            <a:ext cx="11859553" cy="830997"/>
          </a:xfrm>
          <a:prstGeom prst="rect">
            <a:avLst/>
          </a:prstGeom>
          <a:noFill/>
        </p:spPr>
        <p:txBody>
          <a:bodyPr wrap="square" rtlCol="0">
            <a:spAutoFit/>
          </a:bodyPr>
          <a:lstStyle/>
          <a:p>
            <a:r>
              <a:rPr lang="fr-FR" sz="1200" dirty="0" smtClean="0">
                <a:latin typeface="+mj-lt"/>
              </a:rPr>
              <a:t>1 </a:t>
            </a:r>
            <a:r>
              <a:rPr lang="fr-FR" sz="1200" dirty="0" err="1" smtClean="0">
                <a:latin typeface="+mj-lt"/>
              </a:rPr>
              <a:t>Infectious</a:t>
            </a:r>
            <a:r>
              <a:rPr lang="fr-FR" sz="1200" dirty="0" smtClean="0">
                <a:latin typeface="+mj-lt"/>
              </a:rPr>
              <a:t> </a:t>
            </a:r>
            <a:r>
              <a:rPr lang="fr-FR" sz="1200" dirty="0" err="1" smtClean="0">
                <a:latin typeface="+mj-lt"/>
              </a:rPr>
              <a:t>Diseases</a:t>
            </a:r>
            <a:r>
              <a:rPr lang="fr-FR" sz="1200" dirty="0" smtClean="0">
                <a:latin typeface="+mj-lt"/>
              </a:rPr>
              <a:t> </a:t>
            </a:r>
            <a:r>
              <a:rPr lang="fr-FR" sz="1200" dirty="0" err="1" smtClean="0">
                <a:latin typeface="+mj-lt"/>
              </a:rPr>
              <a:t>Department</a:t>
            </a:r>
            <a:r>
              <a:rPr lang="fr-FR" sz="1200" dirty="0" smtClean="0">
                <a:latin typeface="+mj-lt"/>
              </a:rPr>
              <a:t>, Rouen </a:t>
            </a:r>
            <a:r>
              <a:rPr lang="fr-FR" sz="1200" dirty="0" err="1" smtClean="0">
                <a:latin typeface="+mj-lt"/>
              </a:rPr>
              <a:t>University</a:t>
            </a:r>
            <a:r>
              <a:rPr lang="fr-FR" sz="1200" dirty="0" smtClean="0">
                <a:latin typeface="+mj-lt"/>
              </a:rPr>
              <a:t> </a:t>
            </a:r>
            <a:r>
              <a:rPr lang="fr-FR" sz="1200" dirty="0" err="1" smtClean="0">
                <a:latin typeface="+mj-lt"/>
              </a:rPr>
              <a:t>Hospital</a:t>
            </a:r>
            <a:r>
              <a:rPr lang="fr-FR" sz="1200" dirty="0" smtClean="0">
                <a:latin typeface="+mj-lt"/>
              </a:rPr>
              <a:t>, France</a:t>
            </a:r>
          </a:p>
          <a:p>
            <a:r>
              <a:rPr lang="fr-FR" sz="1200" dirty="0" smtClean="0">
                <a:latin typeface="+mj-lt"/>
              </a:rPr>
              <a:t>2 </a:t>
            </a:r>
            <a:r>
              <a:rPr lang="fr-FR" sz="1200" dirty="0" err="1" smtClean="0">
                <a:latin typeface="+mj-lt"/>
              </a:rPr>
              <a:t>Virology</a:t>
            </a:r>
            <a:r>
              <a:rPr lang="fr-FR" sz="1200" dirty="0" smtClean="0">
                <a:latin typeface="+mj-lt"/>
              </a:rPr>
              <a:t> Unit, Rouen </a:t>
            </a:r>
            <a:r>
              <a:rPr lang="fr-FR" sz="1200" dirty="0" err="1" smtClean="0">
                <a:latin typeface="+mj-lt"/>
              </a:rPr>
              <a:t>University</a:t>
            </a:r>
            <a:r>
              <a:rPr lang="fr-FR" sz="1200" dirty="0" smtClean="0">
                <a:latin typeface="+mj-lt"/>
              </a:rPr>
              <a:t> </a:t>
            </a:r>
            <a:r>
              <a:rPr lang="fr-FR" sz="1200" dirty="0" err="1" smtClean="0">
                <a:latin typeface="+mj-lt"/>
              </a:rPr>
              <a:t>Hospital</a:t>
            </a:r>
            <a:r>
              <a:rPr lang="fr-FR" sz="1200" dirty="0" smtClean="0">
                <a:latin typeface="+mj-lt"/>
              </a:rPr>
              <a:t>, France</a:t>
            </a:r>
          </a:p>
          <a:p>
            <a:r>
              <a:rPr lang="fr-FR" sz="1200" dirty="0" smtClean="0">
                <a:latin typeface="+mj-lt"/>
              </a:rPr>
              <a:t>3 </a:t>
            </a:r>
            <a:r>
              <a:rPr lang="fr-FR" sz="1200" dirty="0" err="1" smtClean="0">
                <a:latin typeface="+mj-lt"/>
              </a:rPr>
              <a:t>Pharmacology</a:t>
            </a:r>
            <a:r>
              <a:rPr lang="fr-FR" sz="1200" dirty="0" smtClean="0">
                <a:latin typeface="+mj-lt"/>
              </a:rPr>
              <a:t> and </a:t>
            </a:r>
            <a:r>
              <a:rPr lang="fr-FR" sz="1200" dirty="0" err="1" smtClean="0">
                <a:latin typeface="+mj-lt"/>
              </a:rPr>
              <a:t>toxicology</a:t>
            </a:r>
            <a:r>
              <a:rPr lang="fr-FR" sz="1200" dirty="0" smtClean="0">
                <a:latin typeface="+mj-lt"/>
              </a:rPr>
              <a:t> </a:t>
            </a:r>
            <a:r>
              <a:rPr lang="fr-FR" sz="1200" dirty="0" err="1" smtClean="0">
                <a:latin typeface="+mj-lt"/>
              </a:rPr>
              <a:t>laboratory</a:t>
            </a:r>
            <a:r>
              <a:rPr lang="fr-FR" sz="1200" dirty="0" smtClean="0">
                <a:latin typeface="+mj-lt"/>
              </a:rPr>
              <a:t>, Bichat-Claude Bernard </a:t>
            </a:r>
            <a:r>
              <a:rPr lang="fr-FR" sz="1200" dirty="0" err="1" smtClean="0">
                <a:latin typeface="+mj-lt"/>
              </a:rPr>
              <a:t>hospital</a:t>
            </a:r>
            <a:r>
              <a:rPr lang="fr-FR" sz="1200" dirty="0" smtClean="0">
                <a:latin typeface="+mj-lt"/>
              </a:rPr>
              <a:t>, APHP Paris, France</a:t>
            </a:r>
          </a:p>
          <a:p>
            <a:r>
              <a:rPr lang="fr-FR" sz="1200" dirty="0" smtClean="0">
                <a:latin typeface="+mj-lt"/>
              </a:rPr>
              <a:t>4 </a:t>
            </a:r>
            <a:r>
              <a:rPr lang="en-US" sz="1200" dirty="0" smtClean="0">
                <a:latin typeface="+mj-lt"/>
              </a:rPr>
              <a:t>Epidemiology and Public Health Department</a:t>
            </a:r>
            <a:r>
              <a:rPr lang="fr-FR" sz="1200" dirty="0" smtClean="0">
                <a:latin typeface="+mj-lt"/>
              </a:rPr>
              <a:t>, Rouen </a:t>
            </a:r>
            <a:r>
              <a:rPr lang="fr-FR" sz="1200" dirty="0" err="1" smtClean="0">
                <a:latin typeface="+mj-lt"/>
              </a:rPr>
              <a:t>University</a:t>
            </a:r>
            <a:r>
              <a:rPr lang="fr-FR" sz="1200" dirty="0" smtClean="0">
                <a:latin typeface="+mj-lt"/>
              </a:rPr>
              <a:t> </a:t>
            </a:r>
            <a:r>
              <a:rPr lang="fr-FR" sz="1200" dirty="0" err="1" smtClean="0">
                <a:latin typeface="+mj-lt"/>
              </a:rPr>
              <a:t>Hospital</a:t>
            </a:r>
            <a:r>
              <a:rPr lang="fr-FR" sz="1200" dirty="0" smtClean="0">
                <a:latin typeface="+mj-lt"/>
              </a:rPr>
              <a:t>, France</a:t>
            </a:r>
            <a:endParaRPr lang="fr-FR" dirty="0"/>
          </a:p>
        </p:txBody>
      </p:sp>
      <p:pic>
        <p:nvPicPr>
          <p:cNvPr id="5" name="Picture 2"/>
          <p:cNvPicPr>
            <a:picLocks noChangeAspect="1" noChangeArrowheads="1"/>
          </p:cNvPicPr>
          <p:nvPr/>
        </p:nvPicPr>
        <p:blipFill>
          <a:blip r:embed="rId3" cstate="print"/>
          <a:srcRect/>
          <a:stretch>
            <a:fillRect/>
          </a:stretch>
        </p:blipFill>
        <p:spPr bwMode="auto">
          <a:xfrm>
            <a:off x="6516216" y="188640"/>
            <a:ext cx="2471736" cy="872120"/>
          </a:xfrm>
          <a:prstGeom prst="rect">
            <a:avLst/>
          </a:prstGeom>
          <a:noFill/>
          <a:ln w="9525">
            <a:noFill/>
            <a:miter lim="800000"/>
            <a:headEnd/>
            <a:tailEnd/>
          </a:ln>
          <a:effectLst/>
        </p:spPr>
      </p:pic>
      <p:pic>
        <p:nvPicPr>
          <p:cNvPr id="6" name="Picture 2"/>
          <p:cNvPicPr>
            <a:picLocks noChangeAspect="1" noChangeArrowheads="1"/>
          </p:cNvPicPr>
          <p:nvPr/>
        </p:nvPicPr>
        <p:blipFill>
          <a:blip r:embed="rId4" cstate="print"/>
          <a:srcRect/>
          <a:stretch>
            <a:fillRect/>
          </a:stretch>
        </p:blipFill>
        <p:spPr bwMode="auto">
          <a:xfrm>
            <a:off x="184613" y="188640"/>
            <a:ext cx="1998022" cy="1338252"/>
          </a:xfrm>
          <a:prstGeom prst="rect">
            <a:avLst/>
          </a:prstGeom>
          <a:noFill/>
          <a:ln w="9525">
            <a:noFill/>
            <a:miter lim="800000"/>
            <a:headEnd/>
            <a:tailEnd/>
          </a:ln>
          <a:effectLst/>
        </p:spPr>
      </p:pic>
      <p:pic>
        <p:nvPicPr>
          <p:cNvPr id="7" name="Image 1"/>
          <p:cNvPicPr>
            <a:picLocks noChangeAspect="1"/>
          </p:cNvPicPr>
          <p:nvPr/>
        </p:nvPicPr>
        <p:blipFill>
          <a:blip r:embed="rId5" cstate="print"/>
          <a:srcRect/>
          <a:stretch>
            <a:fillRect/>
          </a:stretch>
        </p:blipFill>
        <p:spPr bwMode="auto">
          <a:xfrm>
            <a:off x="2051720" y="188640"/>
            <a:ext cx="1590675" cy="590550"/>
          </a:xfrm>
          <a:prstGeom prst="rect">
            <a:avLst/>
          </a:prstGeom>
          <a:noFill/>
          <a:ln w="9525">
            <a:noFill/>
            <a:miter lim="800000"/>
            <a:headEnd/>
            <a:tailEnd/>
          </a:ln>
        </p:spPr>
      </p:pic>
      <p:pic>
        <p:nvPicPr>
          <p:cNvPr id="1026" name="Picture 2" descr="C:\Documents and Settings\A.VANDENDRIESSCHE\Bureau\arton6.gif"/>
          <p:cNvPicPr>
            <a:picLocks noChangeAspect="1" noChangeArrowheads="1"/>
          </p:cNvPicPr>
          <p:nvPr/>
        </p:nvPicPr>
        <p:blipFill>
          <a:blip r:embed="rId6" cstate="print"/>
          <a:srcRect/>
          <a:stretch>
            <a:fillRect/>
          </a:stretch>
        </p:blipFill>
        <p:spPr bwMode="auto">
          <a:xfrm>
            <a:off x="4427984" y="476672"/>
            <a:ext cx="1628775" cy="809625"/>
          </a:xfrm>
          <a:prstGeom prst="rect">
            <a:avLst/>
          </a:prstGeom>
          <a:noFill/>
        </p:spPr>
      </p:pic>
      <p:sp>
        <p:nvSpPr>
          <p:cNvPr id="9" name="ZoneTexte 8"/>
          <p:cNvSpPr txBox="1"/>
          <p:nvPr/>
        </p:nvSpPr>
        <p:spPr>
          <a:xfrm>
            <a:off x="0" y="6581001"/>
            <a:ext cx="9144000" cy="276999"/>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wrap="square" rtlCol="0">
            <a:spAutoFit/>
          </a:bodyPr>
          <a:lstStyle/>
          <a:p>
            <a:pPr algn="ctr"/>
            <a:r>
              <a:rPr lang="fr-FR" sz="1200" dirty="0" smtClean="0"/>
              <a:t>8th IAS </a:t>
            </a:r>
            <a:r>
              <a:rPr lang="fr-FR" sz="1200" dirty="0" err="1" smtClean="0"/>
              <a:t>Conference</a:t>
            </a:r>
            <a:r>
              <a:rPr lang="fr-FR" sz="1200" dirty="0" smtClean="0"/>
              <a:t> on HIV </a:t>
            </a:r>
            <a:r>
              <a:rPr lang="fr-FR" sz="1200" dirty="0" err="1" smtClean="0"/>
              <a:t>Pathogenesis</a:t>
            </a:r>
            <a:r>
              <a:rPr lang="fr-FR" sz="1200" dirty="0" smtClean="0"/>
              <a:t>, </a:t>
            </a:r>
            <a:r>
              <a:rPr lang="fr-FR" sz="1200" dirty="0" err="1" smtClean="0"/>
              <a:t>Treatment</a:t>
            </a:r>
            <a:r>
              <a:rPr lang="fr-FR" sz="1200" dirty="0" smtClean="0"/>
              <a:t> and </a:t>
            </a:r>
            <a:r>
              <a:rPr lang="fr-FR" sz="1200" dirty="0" err="1" smtClean="0"/>
              <a:t>Prevention</a:t>
            </a:r>
            <a:r>
              <a:rPr lang="fr-FR" sz="1200" dirty="0" smtClean="0"/>
              <a:t>, Vancouver, July 2015</a:t>
            </a:r>
            <a:endParaRPr lang="fr-FR" sz="12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0"/>
            <a:ext cx="9144000" cy="1143000"/>
          </a:xfrm>
        </p:spPr>
        <p:style>
          <a:lnRef idx="1">
            <a:schemeClr val="accent1"/>
          </a:lnRef>
          <a:fillRef idx="3">
            <a:schemeClr val="accent1"/>
          </a:fillRef>
          <a:effectRef idx="2">
            <a:schemeClr val="accent1"/>
          </a:effectRef>
          <a:fontRef idx="minor">
            <a:schemeClr val="lt1"/>
          </a:fontRef>
        </p:style>
        <p:txBody>
          <a:bodyPr>
            <a:normAutofit fontScale="90000"/>
          </a:bodyPr>
          <a:lstStyle/>
          <a:p>
            <a:r>
              <a:rPr lang="fr-FR" sz="3600" dirty="0" smtClean="0">
                <a:solidFill>
                  <a:schemeClr val="bg1"/>
                </a:solidFill>
              </a:rPr>
              <a:t/>
            </a:r>
            <a:br>
              <a:rPr lang="fr-FR" sz="3600" dirty="0" smtClean="0">
                <a:solidFill>
                  <a:schemeClr val="bg1"/>
                </a:solidFill>
              </a:rPr>
            </a:br>
            <a:r>
              <a:rPr lang="fr-FR" dirty="0" smtClean="0">
                <a:solidFill>
                  <a:schemeClr val="bg1"/>
                </a:solidFill>
              </a:rPr>
              <a:t>ART and </a:t>
            </a:r>
            <a:r>
              <a:rPr lang="fr-FR" dirty="0" err="1">
                <a:solidFill>
                  <a:schemeClr val="bg1"/>
                </a:solidFill>
              </a:rPr>
              <a:t>v</a:t>
            </a:r>
            <a:r>
              <a:rPr lang="fr-FR" dirty="0" err="1" smtClean="0">
                <a:solidFill>
                  <a:schemeClr val="bg1"/>
                </a:solidFill>
              </a:rPr>
              <a:t>irological</a:t>
            </a:r>
            <a:r>
              <a:rPr lang="fr-FR" dirty="0" smtClean="0">
                <a:solidFill>
                  <a:schemeClr val="bg1"/>
                </a:solidFill>
              </a:rPr>
              <a:t> </a:t>
            </a:r>
            <a:r>
              <a:rPr lang="fr-FR" dirty="0" err="1" smtClean="0">
                <a:solidFill>
                  <a:schemeClr val="bg1"/>
                </a:solidFill>
              </a:rPr>
              <a:t>failure</a:t>
            </a:r>
            <a:r>
              <a:rPr lang="fr-FR" dirty="0">
                <a:solidFill>
                  <a:schemeClr val="bg1"/>
                </a:solidFill>
              </a:rPr>
              <a:t> </a:t>
            </a:r>
            <a:r>
              <a:rPr lang="fr-FR" dirty="0" smtClean="0">
                <a:solidFill>
                  <a:schemeClr val="bg1"/>
                </a:solidFill>
              </a:rPr>
              <a:t>at W24</a:t>
            </a:r>
            <a:r>
              <a:rPr lang="fr-FR" dirty="0" smtClean="0">
                <a:solidFill>
                  <a:schemeClr val="tx2"/>
                </a:solidFill>
              </a:rPr>
              <a:t/>
            </a:r>
            <a:br>
              <a:rPr lang="fr-FR" dirty="0" smtClean="0">
                <a:solidFill>
                  <a:schemeClr val="tx2"/>
                </a:solidFill>
              </a:rPr>
            </a:br>
            <a:endParaRPr lang="fr-FR" dirty="0"/>
          </a:p>
        </p:txBody>
      </p:sp>
      <p:graphicFrame>
        <p:nvGraphicFramePr>
          <p:cNvPr id="7" name="Graphique 6"/>
          <p:cNvGraphicFramePr/>
          <p:nvPr>
            <p:extLst>
              <p:ext uri="{D42A27DB-BD31-4B8C-83A1-F6EECF244321}">
                <p14:modId xmlns:p14="http://schemas.microsoft.com/office/powerpoint/2010/main" val="1256450306"/>
              </p:ext>
            </p:extLst>
          </p:nvPr>
        </p:nvGraphicFramePr>
        <p:xfrm>
          <a:off x="377020" y="1757040"/>
          <a:ext cx="8496944" cy="5072112"/>
        </p:xfrm>
        <a:graphic>
          <a:graphicData uri="http://schemas.openxmlformats.org/drawingml/2006/chart">
            <c:chart xmlns:c="http://schemas.openxmlformats.org/drawingml/2006/chart" xmlns:r="http://schemas.openxmlformats.org/officeDocument/2006/relationships" r:id="rId3"/>
          </a:graphicData>
        </a:graphic>
      </p:graphicFrame>
      <p:sp>
        <p:nvSpPr>
          <p:cNvPr id="11" name="ZoneTexte 10"/>
          <p:cNvSpPr txBox="1"/>
          <p:nvPr/>
        </p:nvSpPr>
        <p:spPr>
          <a:xfrm>
            <a:off x="2047217" y="1237421"/>
            <a:ext cx="1665187" cy="707886"/>
          </a:xfrm>
          <a:prstGeom prst="rect">
            <a:avLst/>
          </a:prstGeom>
          <a:noFill/>
          <a:ln w="38100">
            <a:solidFill>
              <a:schemeClr val="tx2">
                <a:lumMod val="50000"/>
              </a:schemeClr>
            </a:solidFill>
          </a:ln>
        </p:spPr>
        <p:txBody>
          <a:bodyPr wrap="square" rtlCol="0">
            <a:spAutoFit/>
          </a:bodyPr>
          <a:lstStyle/>
          <a:p>
            <a:pPr algn="ctr"/>
            <a:r>
              <a:rPr lang="fr-FR" sz="2000" dirty="0" smtClean="0">
                <a:latin typeface="+mj-lt"/>
              </a:rPr>
              <a:t>2 NRTI + 1 PI</a:t>
            </a:r>
          </a:p>
          <a:p>
            <a:pPr algn="ctr"/>
            <a:r>
              <a:rPr lang="fr-FR" sz="2000" dirty="0" smtClean="0">
                <a:latin typeface="+mj-lt"/>
              </a:rPr>
              <a:t>9/41 (21%)</a:t>
            </a:r>
            <a:endParaRPr lang="fr-FR" sz="2000" dirty="0">
              <a:latin typeface="+mj-lt"/>
            </a:endParaRPr>
          </a:p>
        </p:txBody>
      </p:sp>
      <p:sp>
        <p:nvSpPr>
          <p:cNvPr id="16" name="ZoneTexte 15"/>
          <p:cNvSpPr txBox="1"/>
          <p:nvPr/>
        </p:nvSpPr>
        <p:spPr>
          <a:xfrm>
            <a:off x="4971810" y="3153162"/>
            <a:ext cx="2008690" cy="707886"/>
          </a:xfrm>
          <a:prstGeom prst="rect">
            <a:avLst/>
          </a:prstGeom>
          <a:noFill/>
          <a:ln w="38100">
            <a:solidFill>
              <a:schemeClr val="tx2">
                <a:lumMod val="50000"/>
              </a:schemeClr>
            </a:solidFill>
          </a:ln>
        </p:spPr>
        <p:txBody>
          <a:bodyPr wrap="none" rtlCol="0">
            <a:spAutoFit/>
          </a:bodyPr>
          <a:lstStyle/>
          <a:p>
            <a:pPr algn="ctr"/>
            <a:r>
              <a:rPr lang="fr-FR" sz="2000" dirty="0" smtClean="0">
                <a:latin typeface="+mj-lt"/>
              </a:rPr>
              <a:t>2 NRTI + 1 NNRTI </a:t>
            </a:r>
          </a:p>
          <a:p>
            <a:pPr algn="ctr"/>
            <a:r>
              <a:rPr lang="fr-FR" sz="2000" smtClean="0">
                <a:latin typeface="+mj-lt"/>
              </a:rPr>
              <a:t>1/6 </a:t>
            </a:r>
            <a:endParaRPr lang="fr-FR" sz="2000" dirty="0">
              <a:latin typeface="+mj-lt"/>
            </a:endParaRPr>
          </a:p>
        </p:txBody>
      </p:sp>
      <p:sp>
        <p:nvSpPr>
          <p:cNvPr id="24" name="ZoneTexte 23"/>
          <p:cNvSpPr txBox="1"/>
          <p:nvPr/>
        </p:nvSpPr>
        <p:spPr>
          <a:xfrm>
            <a:off x="7092280" y="3153162"/>
            <a:ext cx="1979712" cy="707886"/>
          </a:xfrm>
          <a:prstGeom prst="rect">
            <a:avLst/>
          </a:prstGeom>
          <a:noFill/>
          <a:ln w="38100">
            <a:solidFill>
              <a:schemeClr val="tx2">
                <a:lumMod val="50000"/>
              </a:schemeClr>
            </a:solidFill>
          </a:ln>
        </p:spPr>
        <p:txBody>
          <a:bodyPr wrap="square" rtlCol="0">
            <a:spAutoFit/>
          </a:bodyPr>
          <a:lstStyle/>
          <a:p>
            <a:pPr algn="ctr"/>
            <a:r>
              <a:rPr lang="fr-FR" sz="2000" dirty="0" smtClean="0">
                <a:latin typeface="+mj-lt"/>
              </a:rPr>
              <a:t>4-5 </a:t>
            </a:r>
            <a:r>
              <a:rPr lang="fr-FR" sz="2000" dirty="0" err="1" smtClean="0">
                <a:latin typeface="+mj-lt"/>
              </a:rPr>
              <a:t>drug</a:t>
            </a:r>
            <a:r>
              <a:rPr lang="fr-FR" sz="2000" dirty="0" smtClean="0">
                <a:latin typeface="+mj-lt"/>
              </a:rPr>
              <a:t> </a:t>
            </a:r>
            <a:r>
              <a:rPr lang="fr-FR" sz="2000" dirty="0" err="1" smtClean="0">
                <a:latin typeface="+mj-lt"/>
              </a:rPr>
              <a:t>therapy</a:t>
            </a:r>
            <a:endParaRPr lang="fr-FR" sz="2000" dirty="0" smtClean="0">
              <a:latin typeface="+mj-lt"/>
            </a:endParaRPr>
          </a:p>
          <a:p>
            <a:pPr algn="ctr"/>
            <a:r>
              <a:rPr lang="fr-FR" sz="2000" dirty="0" smtClean="0">
                <a:latin typeface="+mj-lt"/>
              </a:rPr>
              <a:t>1/6 </a:t>
            </a:r>
          </a:p>
        </p:txBody>
      </p:sp>
      <p:sp>
        <p:nvSpPr>
          <p:cNvPr id="27" name="Rectangle 26"/>
          <p:cNvSpPr/>
          <p:nvPr/>
        </p:nvSpPr>
        <p:spPr>
          <a:xfrm>
            <a:off x="1187624" y="2169438"/>
            <a:ext cx="3384375" cy="3707834"/>
          </a:xfrm>
          <a:prstGeom prst="rect">
            <a:avLst/>
          </a:prstGeom>
          <a:noFill/>
          <a:ln w="3810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8" name="Rectangle 27"/>
          <p:cNvSpPr/>
          <p:nvPr/>
        </p:nvSpPr>
        <p:spPr>
          <a:xfrm>
            <a:off x="7380312" y="4167371"/>
            <a:ext cx="1493652" cy="2160240"/>
          </a:xfrm>
          <a:prstGeom prst="rect">
            <a:avLst/>
          </a:prstGeom>
          <a:noFill/>
          <a:ln w="3810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337631459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0"/>
            <a:ext cx="9144000" cy="836712"/>
          </a:xfrm>
        </p:spPr>
        <p:style>
          <a:lnRef idx="1">
            <a:schemeClr val="accent1"/>
          </a:lnRef>
          <a:fillRef idx="3">
            <a:schemeClr val="accent1"/>
          </a:fillRef>
          <a:effectRef idx="2">
            <a:schemeClr val="accent1"/>
          </a:effectRef>
          <a:fontRef idx="minor">
            <a:schemeClr val="lt1"/>
          </a:fontRef>
        </p:style>
        <p:txBody>
          <a:bodyPr>
            <a:normAutofit fontScale="90000"/>
          </a:bodyPr>
          <a:lstStyle/>
          <a:p>
            <a:r>
              <a:rPr lang="fr-FR" dirty="0" smtClean="0"/>
              <a:t/>
            </a:r>
            <a:br>
              <a:rPr lang="fr-FR" dirty="0" smtClean="0"/>
            </a:br>
            <a:r>
              <a:rPr lang="fr-FR" sz="3800" dirty="0" err="1" smtClean="0">
                <a:latin typeface="+mj-lt"/>
              </a:rPr>
              <a:t>Predictive</a:t>
            </a:r>
            <a:r>
              <a:rPr lang="fr-FR" sz="3800" dirty="0" smtClean="0">
                <a:latin typeface="+mj-lt"/>
              </a:rPr>
              <a:t> </a:t>
            </a:r>
            <a:r>
              <a:rPr lang="fr-FR" sz="3800" dirty="0" err="1" smtClean="0">
                <a:latin typeface="+mj-lt"/>
              </a:rPr>
              <a:t>factors</a:t>
            </a:r>
            <a:r>
              <a:rPr lang="fr-FR" sz="3800" dirty="0">
                <a:latin typeface="+mj-lt"/>
              </a:rPr>
              <a:t> </a:t>
            </a:r>
            <a:r>
              <a:rPr lang="fr-FR" sz="3800" dirty="0" smtClean="0">
                <a:latin typeface="+mj-lt"/>
              </a:rPr>
              <a:t>of « </a:t>
            </a:r>
            <a:r>
              <a:rPr lang="fr-FR" sz="3800" dirty="0" err="1" smtClean="0">
                <a:latin typeface="+mj-lt"/>
              </a:rPr>
              <a:t>virological</a:t>
            </a:r>
            <a:r>
              <a:rPr lang="fr-FR" sz="3800" dirty="0" smtClean="0">
                <a:latin typeface="+mj-lt"/>
              </a:rPr>
              <a:t> </a:t>
            </a:r>
            <a:r>
              <a:rPr lang="fr-FR" sz="3800" dirty="0" err="1" smtClean="0">
                <a:latin typeface="+mj-lt"/>
              </a:rPr>
              <a:t>failure</a:t>
            </a:r>
            <a:r>
              <a:rPr lang="fr-FR" sz="3800" dirty="0" smtClean="0">
                <a:latin typeface="+mj-lt"/>
              </a:rPr>
              <a:t> » at W24</a:t>
            </a:r>
            <a:r>
              <a:rPr lang="fr-FR" dirty="0" smtClean="0"/>
              <a:t/>
            </a:r>
            <a:br>
              <a:rPr lang="fr-FR" dirty="0" smtClean="0"/>
            </a:br>
            <a:endParaRPr lang="fr-FR" dirty="0"/>
          </a:p>
        </p:txBody>
      </p:sp>
      <p:sp>
        <p:nvSpPr>
          <p:cNvPr id="3" name="Espace réservé du contenu 2"/>
          <p:cNvSpPr>
            <a:spLocks noGrp="1"/>
          </p:cNvSpPr>
          <p:nvPr>
            <p:ph idx="1"/>
          </p:nvPr>
        </p:nvSpPr>
        <p:spPr>
          <a:xfrm>
            <a:off x="395536" y="1101715"/>
            <a:ext cx="8352928" cy="5733256"/>
          </a:xfrm>
        </p:spPr>
        <p:txBody>
          <a:bodyPr>
            <a:normAutofit fontScale="85000" lnSpcReduction="10000"/>
          </a:bodyPr>
          <a:lstStyle/>
          <a:p>
            <a:r>
              <a:rPr lang="fr-FR" dirty="0" err="1" smtClean="0">
                <a:latin typeface="+mj-lt"/>
              </a:rPr>
              <a:t>Univariate</a:t>
            </a:r>
            <a:r>
              <a:rPr lang="fr-FR" dirty="0" smtClean="0">
                <a:latin typeface="+mj-lt"/>
              </a:rPr>
              <a:t> </a:t>
            </a:r>
            <a:r>
              <a:rPr lang="fr-FR" dirty="0" err="1" smtClean="0">
                <a:latin typeface="+mj-lt"/>
              </a:rPr>
              <a:t>analysis</a:t>
            </a:r>
            <a:r>
              <a:rPr lang="fr-FR" dirty="0" smtClean="0">
                <a:latin typeface="+mj-lt"/>
              </a:rPr>
              <a:t>:</a:t>
            </a:r>
          </a:p>
          <a:p>
            <a:pPr lvl="1"/>
            <a:r>
              <a:rPr lang="fr-FR" dirty="0" smtClean="0">
                <a:latin typeface="+mj-lt"/>
              </a:rPr>
              <a:t>« </a:t>
            </a:r>
            <a:r>
              <a:rPr lang="fr-FR" dirty="0" err="1">
                <a:latin typeface="+mj-lt"/>
              </a:rPr>
              <a:t>V</a:t>
            </a:r>
            <a:r>
              <a:rPr lang="fr-FR" dirty="0" err="1" smtClean="0">
                <a:latin typeface="+mj-lt"/>
              </a:rPr>
              <a:t>irological</a:t>
            </a:r>
            <a:r>
              <a:rPr lang="fr-FR" dirty="0" smtClean="0">
                <a:latin typeface="+mj-lt"/>
              </a:rPr>
              <a:t> </a:t>
            </a:r>
            <a:r>
              <a:rPr lang="fr-FR" dirty="0" err="1" smtClean="0">
                <a:latin typeface="+mj-lt"/>
              </a:rPr>
              <a:t>failure</a:t>
            </a:r>
            <a:r>
              <a:rPr lang="fr-FR" dirty="0" smtClean="0">
                <a:latin typeface="+mj-lt"/>
              </a:rPr>
              <a:t> » not </a:t>
            </a:r>
            <a:r>
              <a:rPr lang="fr-FR" dirty="0" err="1" smtClean="0">
                <a:latin typeface="+mj-lt"/>
              </a:rPr>
              <a:t>associated</a:t>
            </a:r>
            <a:r>
              <a:rPr lang="fr-FR" dirty="0" smtClean="0">
                <a:latin typeface="+mj-lt"/>
              </a:rPr>
              <a:t> </a:t>
            </a:r>
            <a:r>
              <a:rPr lang="fr-FR" dirty="0" err="1" smtClean="0">
                <a:latin typeface="+mj-lt"/>
              </a:rPr>
              <a:t>with</a:t>
            </a:r>
            <a:r>
              <a:rPr lang="fr-FR" dirty="0" smtClean="0">
                <a:latin typeface="+mj-lt"/>
              </a:rPr>
              <a:t>:</a:t>
            </a:r>
          </a:p>
          <a:p>
            <a:pPr lvl="2"/>
            <a:r>
              <a:rPr lang="fr-FR" dirty="0">
                <a:latin typeface="+mj-lt"/>
              </a:rPr>
              <a:t>A</a:t>
            </a:r>
            <a:r>
              <a:rPr lang="fr-FR" dirty="0" smtClean="0">
                <a:latin typeface="+mj-lt"/>
              </a:rPr>
              <a:t>ge, </a:t>
            </a:r>
            <a:r>
              <a:rPr lang="fr-FR" dirty="0" err="1" smtClean="0">
                <a:latin typeface="+mj-lt"/>
              </a:rPr>
              <a:t>gender</a:t>
            </a:r>
            <a:r>
              <a:rPr lang="fr-FR" dirty="0" smtClean="0">
                <a:latin typeface="+mj-lt"/>
              </a:rPr>
              <a:t>, </a:t>
            </a:r>
            <a:r>
              <a:rPr lang="fr-FR" dirty="0" err="1" smtClean="0">
                <a:latin typeface="+mj-lt"/>
              </a:rPr>
              <a:t>ethnicity</a:t>
            </a:r>
            <a:endParaRPr lang="fr-FR" dirty="0" smtClean="0">
              <a:latin typeface="+mj-lt"/>
            </a:endParaRPr>
          </a:p>
          <a:p>
            <a:pPr lvl="2"/>
            <a:r>
              <a:rPr lang="fr-FR" dirty="0">
                <a:latin typeface="+mj-lt"/>
              </a:rPr>
              <a:t>S</a:t>
            </a:r>
            <a:r>
              <a:rPr lang="fr-FR" dirty="0" smtClean="0">
                <a:latin typeface="+mj-lt"/>
              </a:rPr>
              <a:t>ource of contamination</a:t>
            </a:r>
          </a:p>
          <a:p>
            <a:pPr lvl="2">
              <a:lnSpc>
                <a:spcPct val="120000"/>
              </a:lnSpc>
            </a:pPr>
            <a:r>
              <a:rPr lang="fr-FR" dirty="0" smtClean="0">
                <a:latin typeface="+mj-lt"/>
              </a:rPr>
              <a:t>ART </a:t>
            </a:r>
            <a:r>
              <a:rPr lang="fr-FR" dirty="0" err="1" smtClean="0">
                <a:latin typeface="+mj-lt"/>
              </a:rPr>
              <a:t>regimen</a:t>
            </a:r>
            <a:endParaRPr lang="fr-FR" dirty="0">
              <a:latin typeface="+mj-lt"/>
            </a:endParaRPr>
          </a:p>
          <a:p>
            <a:pPr lvl="1">
              <a:lnSpc>
                <a:spcPct val="120000"/>
              </a:lnSpc>
            </a:pPr>
            <a:r>
              <a:rPr lang="fr-FR" dirty="0" smtClean="0">
                <a:latin typeface="+mj-lt"/>
              </a:rPr>
              <a:t>« </a:t>
            </a:r>
            <a:r>
              <a:rPr lang="fr-FR" dirty="0" err="1" smtClean="0">
                <a:latin typeface="+mj-lt"/>
              </a:rPr>
              <a:t>Virological</a:t>
            </a:r>
            <a:r>
              <a:rPr lang="fr-FR" dirty="0" smtClean="0">
                <a:latin typeface="+mj-lt"/>
              </a:rPr>
              <a:t> </a:t>
            </a:r>
            <a:r>
              <a:rPr lang="fr-FR" dirty="0" err="1" smtClean="0">
                <a:latin typeface="+mj-lt"/>
              </a:rPr>
              <a:t>failure</a:t>
            </a:r>
            <a:r>
              <a:rPr lang="fr-FR" dirty="0" smtClean="0">
                <a:latin typeface="+mj-lt"/>
              </a:rPr>
              <a:t> » </a:t>
            </a:r>
            <a:r>
              <a:rPr lang="fr-FR" dirty="0" err="1" smtClean="0">
                <a:latin typeface="+mj-lt"/>
              </a:rPr>
              <a:t>associated</a:t>
            </a:r>
            <a:r>
              <a:rPr lang="fr-FR" dirty="0" smtClean="0">
                <a:latin typeface="+mj-lt"/>
              </a:rPr>
              <a:t> </a:t>
            </a:r>
            <a:r>
              <a:rPr lang="fr-FR" dirty="0" err="1" smtClean="0">
                <a:latin typeface="+mj-lt"/>
              </a:rPr>
              <a:t>with</a:t>
            </a:r>
            <a:r>
              <a:rPr lang="fr-FR" dirty="0" smtClean="0">
                <a:latin typeface="+mj-lt"/>
              </a:rPr>
              <a:t>: </a:t>
            </a:r>
          </a:p>
          <a:p>
            <a:pPr lvl="2"/>
            <a:r>
              <a:rPr lang="fr-FR" dirty="0" smtClean="0">
                <a:latin typeface="+mj-lt"/>
              </a:rPr>
              <a:t>Baseline </a:t>
            </a:r>
            <a:r>
              <a:rPr lang="fr-FR" dirty="0" err="1" smtClean="0">
                <a:latin typeface="+mj-lt"/>
              </a:rPr>
              <a:t>pVL</a:t>
            </a:r>
            <a:r>
              <a:rPr lang="fr-FR" dirty="0" smtClean="0">
                <a:latin typeface="+mj-lt"/>
              </a:rPr>
              <a:t> and CD4 </a:t>
            </a:r>
            <a:r>
              <a:rPr lang="fr-FR" dirty="0" smtClean="0"/>
              <a:t>count</a:t>
            </a:r>
          </a:p>
          <a:p>
            <a:endParaRPr lang="fr-FR" dirty="0" smtClean="0"/>
          </a:p>
          <a:p>
            <a:endParaRPr lang="fr-FR" dirty="0"/>
          </a:p>
          <a:p>
            <a:endParaRPr lang="fr-FR" dirty="0"/>
          </a:p>
          <a:p>
            <a:pPr lvl="1">
              <a:buNone/>
            </a:pPr>
            <a:endParaRPr lang="fr-FR" dirty="0" smtClean="0"/>
          </a:p>
          <a:p>
            <a:pPr marL="0" indent="0">
              <a:buNone/>
            </a:pPr>
            <a:endParaRPr lang="fr-FR" dirty="0" smtClean="0"/>
          </a:p>
          <a:p>
            <a:pPr>
              <a:lnSpc>
                <a:spcPct val="170000"/>
              </a:lnSpc>
            </a:pPr>
            <a:r>
              <a:rPr lang="fr-FR" dirty="0" err="1" smtClean="0"/>
              <a:t>Multivariate</a:t>
            </a:r>
            <a:r>
              <a:rPr lang="fr-FR" dirty="0" smtClean="0"/>
              <a:t> </a:t>
            </a:r>
            <a:r>
              <a:rPr lang="fr-FR" dirty="0" err="1" smtClean="0"/>
              <a:t>analysis</a:t>
            </a:r>
            <a:r>
              <a:rPr lang="fr-FR" dirty="0" smtClean="0"/>
              <a:t>: no </a:t>
            </a:r>
            <a:r>
              <a:rPr lang="fr-FR" dirty="0" err="1" smtClean="0"/>
              <a:t>predictive</a:t>
            </a:r>
            <a:r>
              <a:rPr lang="fr-FR" dirty="0" smtClean="0"/>
              <a:t> factor </a:t>
            </a:r>
          </a:p>
        </p:txBody>
      </p:sp>
      <p:graphicFrame>
        <p:nvGraphicFramePr>
          <p:cNvPr id="4" name="Tableau 3"/>
          <p:cNvGraphicFramePr>
            <a:graphicFrameLocks noGrp="1"/>
          </p:cNvGraphicFramePr>
          <p:nvPr>
            <p:extLst>
              <p:ext uri="{D42A27DB-BD31-4B8C-83A1-F6EECF244321}">
                <p14:modId xmlns:p14="http://schemas.microsoft.com/office/powerpoint/2010/main" val="3990038905"/>
              </p:ext>
            </p:extLst>
          </p:nvPr>
        </p:nvGraphicFramePr>
        <p:xfrm>
          <a:off x="251520" y="3933056"/>
          <a:ext cx="8676456" cy="1920240"/>
        </p:xfrm>
        <a:graphic>
          <a:graphicData uri="http://schemas.openxmlformats.org/drawingml/2006/table">
            <a:tbl>
              <a:tblPr firstRow="1" bandRow="1">
                <a:tableStyleId>{5C22544A-7EE6-4342-B048-85BDC9FD1C3A}</a:tableStyleId>
              </a:tblPr>
              <a:tblGrid>
                <a:gridCol w="3440197"/>
                <a:gridCol w="1944216"/>
                <a:gridCol w="1944216"/>
                <a:gridCol w="1347827"/>
              </a:tblGrid>
              <a:tr h="581784">
                <a:tc>
                  <a:txBody>
                    <a:bodyPr/>
                    <a:lstStyle/>
                    <a:p>
                      <a:endParaRPr lang="fr-FR" dirty="0"/>
                    </a:p>
                  </a:txBody>
                  <a:tcPr>
                    <a:lnL w="3175" cap="flat" cmpd="sng" algn="ctr">
                      <a:solidFill>
                        <a:schemeClr val="tx2"/>
                      </a:solidFill>
                      <a:prstDash val="solid"/>
                      <a:round/>
                      <a:headEnd type="none" w="med" len="med"/>
                      <a:tailEnd type="none" w="med" len="med"/>
                    </a:lnL>
                    <a:lnR w="3175" cap="flat" cmpd="sng" algn="ctr">
                      <a:solidFill>
                        <a:schemeClr val="tx2"/>
                      </a:solidFill>
                      <a:prstDash val="solid"/>
                      <a:round/>
                      <a:headEnd type="none" w="med" len="med"/>
                      <a:tailEnd type="none" w="med" len="med"/>
                    </a:lnR>
                    <a:lnT w="3175" cap="flat" cmpd="sng" algn="ctr">
                      <a:solidFill>
                        <a:schemeClr val="tx2"/>
                      </a:solidFill>
                      <a:prstDash val="solid"/>
                      <a:round/>
                      <a:headEnd type="none" w="med" len="med"/>
                      <a:tailEnd type="none" w="med" len="med"/>
                    </a:lnT>
                    <a:lnB w="3175" cap="flat" cmpd="sng" algn="ctr">
                      <a:solidFill>
                        <a:schemeClr val="tx2"/>
                      </a:solidFill>
                      <a:prstDash val="solid"/>
                      <a:round/>
                      <a:headEnd type="none" w="med" len="med"/>
                      <a:tailEnd type="none" w="med" len="med"/>
                    </a:lnB>
                    <a:solidFill>
                      <a:schemeClr val="accent6"/>
                    </a:solidFill>
                  </a:tcPr>
                </a:tc>
                <a:tc>
                  <a:txBody>
                    <a:bodyPr/>
                    <a:lstStyle/>
                    <a:p>
                      <a:pPr algn="ctr"/>
                      <a:r>
                        <a:rPr lang="fr-FR" dirty="0" err="1" smtClean="0"/>
                        <a:t>Virological</a:t>
                      </a:r>
                      <a:r>
                        <a:rPr lang="fr-FR" dirty="0" smtClean="0"/>
                        <a:t> </a:t>
                      </a:r>
                      <a:r>
                        <a:rPr lang="fr-FR" dirty="0" err="1" smtClean="0"/>
                        <a:t>success</a:t>
                      </a:r>
                      <a:endParaRPr lang="fr-FR" dirty="0"/>
                    </a:p>
                  </a:txBody>
                  <a:tcPr>
                    <a:lnL w="3175" cap="flat" cmpd="sng" algn="ctr">
                      <a:solidFill>
                        <a:schemeClr val="tx2"/>
                      </a:solidFill>
                      <a:prstDash val="solid"/>
                      <a:round/>
                      <a:headEnd type="none" w="med" len="med"/>
                      <a:tailEnd type="none" w="med" len="med"/>
                    </a:lnL>
                    <a:lnR w="3175" cap="flat" cmpd="sng" algn="ctr">
                      <a:solidFill>
                        <a:schemeClr val="tx2"/>
                      </a:solidFill>
                      <a:prstDash val="solid"/>
                      <a:round/>
                      <a:headEnd type="none" w="med" len="med"/>
                      <a:tailEnd type="none" w="med" len="med"/>
                    </a:lnR>
                    <a:lnT w="3175" cap="flat" cmpd="sng" algn="ctr">
                      <a:solidFill>
                        <a:schemeClr val="tx2"/>
                      </a:solidFill>
                      <a:prstDash val="solid"/>
                      <a:round/>
                      <a:headEnd type="none" w="med" len="med"/>
                      <a:tailEnd type="none" w="med" len="med"/>
                    </a:lnT>
                    <a:lnB w="3175" cap="flat" cmpd="sng" algn="ctr">
                      <a:solidFill>
                        <a:schemeClr val="tx2"/>
                      </a:solidFill>
                      <a:prstDash val="solid"/>
                      <a:round/>
                      <a:headEnd type="none" w="med" len="med"/>
                      <a:tailEnd type="none" w="med" len="med"/>
                    </a:lnB>
                    <a:solidFill>
                      <a:schemeClr val="accent6"/>
                    </a:solidFill>
                  </a:tcPr>
                </a:tc>
                <a:tc>
                  <a:txBody>
                    <a:bodyPr/>
                    <a:lstStyle/>
                    <a:p>
                      <a:pPr algn="ctr"/>
                      <a:r>
                        <a:rPr lang="fr-FR" dirty="0" err="1" smtClean="0"/>
                        <a:t>Virological</a:t>
                      </a:r>
                      <a:r>
                        <a:rPr lang="fr-FR" dirty="0" smtClean="0"/>
                        <a:t> </a:t>
                      </a:r>
                      <a:r>
                        <a:rPr lang="fr-FR" dirty="0" err="1" smtClean="0"/>
                        <a:t>failure</a:t>
                      </a:r>
                      <a:endParaRPr lang="fr-FR" dirty="0"/>
                    </a:p>
                  </a:txBody>
                  <a:tcPr>
                    <a:lnL w="3175" cap="flat" cmpd="sng" algn="ctr">
                      <a:solidFill>
                        <a:schemeClr val="tx2"/>
                      </a:solidFill>
                      <a:prstDash val="solid"/>
                      <a:round/>
                      <a:headEnd type="none" w="med" len="med"/>
                      <a:tailEnd type="none" w="med" len="med"/>
                    </a:lnL>
                    <a:lnR w="3175" cap="flat" cmpd="sng" algn="ctr">
                      <a:solidFill>
                        <a:schemeClr val="tx2"/>
                      </a:solidFill>
                      <a:prstDash val="solid"/>
                      <a:round/>
                      <a:headEnd type="none" w="med" len="med"/>
                      <a:tailEnd type="none" w="med" len="med"/>
                    </a:lnR>
                    <a:lnT w="3175" cap="flat" cmpd="sng" algn="ctr">
                      <a:solidFill>
                        <a:schemeClr val="tx2"/>
                      </a:solidFill>
                      <a:prstDash val="solid"/>
                      <a:round/>
                      <a:headEnd type="none" w="med" len="med"/>
                      <a:tailEnd type="none" w="med" len="med"/>
                    </a:lnT>
                    <a:lnB w="3175" cap="flat" cmpd="sng" algn="ctr">
                      <a:solidFill>
                        <a:schemeClr val="tx2"/>
                      </a:solidFill>
                      <a:prstDash val="solid"/>
                      <a:round/>
                      <a:headEnd type="none" w="med" len="med"/>
                      <a:tailEnd type="none" w="med" len="med"/>
                    </a:lnB>
                    <a:solidFill>
                      <a:schemeClr val="accent6"/>
                    </a:solidFill>
                  </a:tcPr>
                </a:tc>
                <a:tc>
                  <a:txBody>
                    <a:bodyPr/>
                    <a:lstStyle/>
                    <a:p>
                      <a:pPr algn="ctr"/>
                      <a:r>
                        <a:rPr lang="fr-FR" dirty="0" err="1" smtClean="0"/>
                        <a:t>Univariate</a:t>
                      </a:r>
                      <a:r>
                        <a:rPr lang="fr-FR" dirty="0" smtClean="0"/>
                        <a:t> </a:t>
                      </a:r>
                      <a:r>
                        <a:rPr lang="fr-FR" dirty="0" err="1" smtClean="0"/>
                        <a:t>analysis</a:t>
                      </a:r>
                      <a:endParaRPr lang="fr-FR" dirty="0"/>
                    </a:p>
                  </a:txBody>
                  <a:tcPr>
                    <a:lnL w="3175" cap="flat" cmpd="sng" algn="ctr">
                      <a:solidFill>
                        <a:schemeClr val="tx2"/>
                      </a:solidFill>
                      <a:prstDash val="solid"/>
                      <a:round/>
                      <a:headEnd type="none" w="med" len="med"/>
                      <a:tailEnd type="none" w="med" len="med"/>
                    </a:lnL>
                    <a:lnR w="3175" cap="flat" cmpd="sng" algn="ctr">
                      <a:solidFill>
                        <a:schemeClr val="tx2"/>
                      </a:solidFill>
                      <a:prstDash val="solid"/>
                      <a:round/>
                      <a:headEnd type="none" w="med" len="med"/>
                      <a:tailEnd type="none" w="med" len="med"/>
                    </a:lnR>
                    <a:lnT w="3175" cap="flat" cmpd="sng" algn="ctr">
                      <a:solidFill>
                        <a:schemeClr val="tx2"/>
                      </a:solidFill>
                      <a:prstDash val="solid"/>
                      <a:round/>
                      <a:headEnd type="none" w="med" len="med"/>
                      <a:tailEnd type="none" w="med" len="med"/>
                    </a:lnT>
                    <a:lnB w="3175" cap="flat" cmpd="sng" algn="ctr">
                      <a:solidFill>
                        <a:schemeClr val="tx2"/>
                      </a:solidFill>
                      <a:prstDash val="solid"/>
                      <a:round/>
                      <a:headEnd type="none" w="med" len="med"/>
                      <a:tailEnd type="none" w="med" len="med"/>
                    </a:lnB>
                    <a:solidFill>
                      <a:schemeClr val="accent6"/>
                    </a:solidFill>
                  </a:tcPr>
                </a:tc>
              </a:tr>
              <a:tr h="370840">
                <a:tc>
                  <a:txBody>
                    <a:bodyPr/>
                    <a:lstStyle/>
                    <a:p>
                      <a:pPr algn="ctr"/>
                      <a:r>
                        <a:rPr lang="fr-FR" dirty="0" err="1" smtClean="0">
                          <a:latin typeface="+mj-lt"/>
                        </a:rPr>
                        <a:t>Mean</a:t>
                      </a:r>
                      <a:r>
                        <a:rPr lang="fr-FR" dirty="0" smtClean="0">
                          <a:latin typeface="+mj-lt"/>
                        </a:rPr>
                        <a:t> </a:t>
                      </a:r>
                      <a:r>
                        <a:rPr lang="fr-FR" dirty="0" err="1" smtClean="0">
                          <a:latin typeface="+mj-lt"/>
                        </a:rPr>
                        <a:t>baseline</a:t>
                      </a:r>
                      <a:r>
                        <a:rPr lang="fr-FR" dirty="0" smtClean="0">
                          <a:latin typeface="+mj-lt"/>
                        </a:rPr>
                        <a:t> plasma viral </a:t>
                      </a:r>
                      <a:r>
                        <a:rPr lang="fr-FR" dirty="0" err="1" smtClean="0">
                          <a:latin typeface="+mj-lt"/>
                        </a:rPr>
                        <a:t>load</a:t>
                      </a:r>
                      <a:endParaRPr lang="fr-FR" dirty="0" smtClean="0">
                        <a:latin typeface="+mj-lt"/>
                      </a:endParaRPr>
                    </a:p>
                    <a:p>
                      <a:pPr algn="ctr"/>
                      <a:r>
                        <a:rPr lang="fr-FR" dirty="0" smtClean="0">
                          <a:latin typeface="+mj-lt"/>
                        </a:rPr>
                        <a:t>(copies/ml)</a:t>
                      </a:r>
                    </a:p>
                  </a:txBody>
                  <a:tcPr>
                    <a:lnL w="3175" cap="flat" cmpd="sng" algn="ctr">
                      <a:solidFill>
                        <a:schemeClr val="tx2"/>
                      </a:solidFill>
                      <a:prstDash val="solid"/>
                      <a:round/>
                      <a:headEnd type="none" w="med" len="med"/>
                      <a:tailEnd type="none" w="med" len="med"/>
                    </a:lnL>
                    <a:lnR w="3175" cap="flat" cmpd="sng" algn="ctr">
                      <a:solidFill>
                        <a:schemeClr val="tx2"/>
                      </a:solidFill>
                      <a:prstDash val="solid"/>
                      <a:round/>
                      <a:headEnd type="none" w="med" len="med"/>
                      <a:tailEnd type="none" w="med" len="med"/>
                    </a:lnR>
                    <a:lnT w="3175" cap="flat" cmpd="sng" algn="ctr">
                      <a:solidFill>
                        <a:schemeClr val="tx2"/>
                      </a:solidFill>
                      <a:prstDash val="solid"/>
                      <a:round/>
                      <a:headEnd type="none" w="med" len="med"/>
                      <a:tailEnd type="none" w="med" len="med"/>
                    </a:lnT>
                    <a:lnB w="3175" cap="flat" cmpd="sng" algn="ctr">
                      <a:solidFill>
                        <a:schemeClr val="tx2"/>
                      </a:solidFill>
                      <a:prstDash val="solid"/>
                      <a:round/>
                      <a:headEnd type="none" w="med" len="med"/>
                      <a:tailEnd type="none" w="med" len="med"/>
                    </a:lnB>
                    <a:noFill/>
                  </a:tcPr>
                </a:tc>
                <a:tc>
                  <a:txBody>
                    <a:bodyPr/>
                    <a:lstStyle/>
                    <a:p>
                      <a:pPr algn="ctr"/>
                      <a:r>
                        <a:rPr lang="fr-FR" dirty="0" smtClean="0">
                          <a:latin typeface="+mj-lt"/>
                        </a:rPr>
                        <a:t>1.9 x 10</a:t>
                      </a:r>
                      <a:r>
                        <a:rPr lang="fr-FR" baseline="30000" dirty="0" smtClean="0">
                          <a:latin typeface="+mj-lt"/>
                        </a:rPr>
                        <a:t>6</a:t>
                      </a:r>
                    </a:p>
                    <a:p>
                      <a:pPr algn="ctr"/>
                      <a:r>
                        <a:rPr lang="fr-FR" sz="1400" dirty="0" smtClean="0">
                          <a:latin typeface="+mj-lt"/>
                        </a:rPr>
                        <a:t>(SD</a:t>
                      </a:r>
                      <a:r>
                        <a:rPr lang="fr-FR" sz="1400" baseline="0" dirty="0" smtClean="0">
                          <a:latin typeface="+mj-lt"/>
                        </a:rPr>
                        <a:t> = 3 x 10</a:t>
                      </a:r>
                      <a:r>
                        <a:rPr lang="fr-FR" sz="1400" baseline="30000" dirty="0" smtClean="0">
                          <a:latin typeface="+mj-lt"/>
                        </a:rPr>
                        <a:t>6</a:t>
                      </a:r>
                      <a:r>
                        <a:rPr lang="fr-FR" sz="1400" baseline="0" dirty="0" smtClean="0">
                          <a:latin typeface="+mj-lt"/>
                        </a:rPr>
                        <a:t>)</a:t>
                      </a:r>
                      <a:endParaRPr lang="fr-FR" sz="1400" dirty="0">
                        <a:latin typeface="+mj-lt"/>
                      </a:endParaRPr>
                    </a:p>
                  </a:txBody>
                  <a:tcPr>
                    <a:lnL w="3175" cap="flat" cmpd="sng" algn="ctr">
                      <a:solidFill>
                        <a:schemeClr val="tx2"/>
                      </a:solidFill>
                      <a:prstDash val="solid"/>
                      <a:round/>
                      <a:headEnd type="none" w="med" len="med"/>
                      <a:tailEnd type="none" w="med" len="med"/>
                    </a:lnL>
                    <a:lnR w="3175" cap="flat" cmpd="sng" algn="ctr">
                      <a:solidFill>
                        <a:schemeClr val="tx2"/>
                      </a:solidFill>
                      <a:prstDash val="solid"/>
                      <a:round/>
                      <a:headEnd type="none" w="med" len="med"/>
                      <a:tailEnd type="none" w="med" len="med"/>
                    </a:lnR>
                    <a:lnT w="3175" cap="flat" cmpd="sng" algn="ctr">
                      <a:solidFill>
                        <a:schemeClr val="tx2"/>
                      </a:solidFill>
                      <a:prstDash val="solid"/>
                      <a:round/>
                      <a:headEnd type="none" w="med" len="med"/>
                      <a:tailEnd type="none" w="med" len="med"/>
                    </a:lnT>
                    <a:lnB w="3175" cap="flat" cmpd="sng" algn="ctr">
                      <a:solidFill>
                        <a:schemeClr val="tx2"/>
                      </a:solidFill>
                      <a:prstDash val="solid"/>
                      <a:round/>
                      <a:headEnd type="none" w="med" len="med"/>
                      <a:tailEnd type="none" w="med" len="med"/>
                    </a:lnB>
                    <a:noFill/>
                  </a:tcPr>
                </a:tc>
                <a:tc>
                  <a:txBody>
                    <a:bodyPr/>
                    <a:lstStyle/>
                    <a:p>
                      <a:pPr algn="ctr"/>
                      <a:r>
                        <a:rPr lang="fr-FR" dirty="0" smtClean="0">
                          <a:latin typeface="+mj-lt"/>
                        </a:rPr>
                        <a:t>4.3 x</a:t>
                      </a:r>
                      <a:r>
                        <a:rPr lang="fr-FR" baseline="0" dirty="0" smtClean="0">
                          <a:latin typeface="+mj-lt"/>
                        </a:rPr>
                        <a:t> </a:t>
                      </a:r>
                      <a:r>
                        <a:rPr lang="fr-FR" dirty="0" smtClean="0">
                          <a:latin typeface="+mj-lt"/>
                        </a:rPr>
                        <a:t>10</a:t>
                      </a:r>
                      <a:r>
                        <a:rPr lang="fr-FR" baseline="30000" dirty="0" smtClean="0">
                          <a:latin typeface="+mj-lt"/>
                        </a:rPr>
                        <a:t>6 </a:t>
                      </a:r>
                    </a:p>
                    <a:p>
                      <a:pPr algn="ctr"/>
                      <a:r>
                        <a:rPr lang="fr-FR" sz="1400" baseline="0" dirty="0" smtClean="0">
                          <a:latin typeface="+mj-lt"/>
                        </a:rPr>
                        <a:t>(SD = 4.4 x 10</a:t>
                      </a:r>
                      <a:r>
                        <a:rPr lang="fr-FR" sz="1400" baseline="30000" dirty="0" smtClean="0">
                          <a:latin typeface="+mj-lt"/>
                        </a:rPr>
                        <a:t>6</a:t>
                      </a:r>
                      <a:r>
                        <a:rPr lang="fr-FR" sz="1400" baseline="0" dirty="0" smtClean="0">
                          <a:latin typeface="+mj-lt"/>
                        </a:rPr>
                        <a:t>)</a:t>
                      </a:r>
                    </a:p>
                  </a:txBody>
                  <a:tcPr>
                    <a:lnL w="3175" cap="flat" cmpd="sng" algn="ctr">
                      <a:solidFill>
                        <a:schemeClr val="tx2"/>
                      </a:solidFill>
                      <a:prstDash val="solid"/>
                      <a:round/>
                      <a:headEnd type="none" w="med" len="med"/>
                      <a:tailEnd type="none" w="med" len="med"/>
                    </a:lnL>
                    <a:lnR w="3175" cap="flat" cmpd="sng" algn="ctr">
                      <a:solidFill>
                        <a:schemeClr val="tx2"/>
                      </a:solidFill>
                      <a:prstDash val="solid"/>
                      <a:round/>
                      <a:headEnd type="none" w="med" len="med"/>
                      <a:tailEnd type="none" w="med" len="med"/>
                    </a:lnR>
                    <a:lnT w="3175" cap="flat" cmpd="sng" algn="ctr">
                      <a:solidFill>
                        <a:schemeClr val="tx2"/>
                      </a:solidFill>
                      <a:prstDash val="solid"/>
                      <a:round/>
                      <a:headEnd type="none" w="med" len="med"/>
                      <a:tailEnd type="none" w="med" len="med"/>
                    </a:lnT>
                    <a:lnB w="3175" cap="flat" cmpd="sng" algn="ctr">
                      <a:solidFill>
                        <a:schemeClr val="tx2"/>
                      </a:solidFill>
                      <a:prstDash val="solid"/>
                      <a:round/>
                      <a:headEnd type="none" w="med" len="med"/>
                      <a:tailEnd type="none" w="med" len="med"/>
                    </a:lnB>
                    <a:noFill/>
                  </a:tcPr>
                </a:tc>
                <a:tc>
                  <a:txBody>
                    <a:bodyPr/>
                    <a:lstStyle/>
                    <a:p>
                      <a:pPr algn="ctr"/>
                      <a:r>
                        <a:rPr lang="fr-FR" dirty="0" smtClean="0">
                          <a:latin typeface="+mj-lt"/>
                        </a:rPr>
                        <a:t>p = 0.03</a:t>
                      </a:r>
                      <a:endParaRPr lang="fr-FR" dirty="0">
                        <a:latin typeface="+mj-lt"/>
                      </a:endParaRPr>
                    </a:p>
                  </a:txBody>
                  <a:tcPr>
                    <a:lnL w="3175" cap="flat" cmpd="sng" algn="ctr">
                      <a:solidFill>
                        <a:schemeClr val="tx2"/>
                      </a:solidFill>
                      <a:prstDash val="solid"/>
                      <a:round/>
                      <a:headEnd type="none" w="med" len="med"/>
                      <a:tailEnd type="none" w="med" len="med"/>
                    </a:lnL>
                    <a:lnR w="3175" cap="flat" cmpd="sng" algn="ctr">
                      <a:solidFill>
                        <a:schemeClr val="tx2"/>
                      </a:solidFill>
                      <a:prstDash val="solid"/>
                      <a:round/>
                      <a:headEnd type="none" w="med" len="med"/>
                      <a:tailEnd type="none" w="med" len="med"/>
                    </a:lnR>
                    <a:lnT w="3175" cap="flat" cmpd="sng" algn="ctr">
                      <a:solidFill>
                        <a:schemeClr val="tx2"/>
                      </a:solidFill>
                      <a:prstDash val="solid"/>
                      <a:round/>
                      <a:headEnd type="none" w="med" len="med"/>
                      <a:tailEnd type="none" w="med" len="med"/>
                    </a:lnT>
                    <a:lnB w="3175" cap="flat" cmpd="sng" algn="ctr">
                      <a:solidFill>
                        <a:schemeClr val="tx2"/>
                      </a:solidFill>
                      <a:prstDash val="solid"/>
                      <a:round/>
                      <a:headEnd type="none" w="med" len="med"/>
                      <a:tailEnd type="none" w="med" len="med"/>
                    </a:lnB>
                    <a:noFill/>
                  </a:tcPr>
                </a:tc>
              </a:tr>
              <a:tr h="370840">
                <a:tc>
                  <a:txBody>
                    <a:bodyPr/>
                    <a:lstStyle/>
                    <a:p>
                      <a:pPr algn="ctr"/>
                      <a:r>
                        <a:rPr lang="fr-FR" dirty="0" err="1" smtClean="0">
                          <a:latin typeface="+mj-lt"/>
                        </a:rPr>
                        <a:t>Mean</a:t>
                      </a:r>
                      <a:r>
                        <a:rPr lang="fr-FR" dirty="0" smtClean="0">
                          <a:latin typeface="+mj-lt"/>
                        </a:rPr>
                        <a:t> </a:t>
                      </a:r>
                      <a:r>
                        <a:rPr lang="fr-FR" dirty="0" err="1" smtClean="0">
                          <a:latin typeface="+mj-lt"/>
                        </a:rPr>
                        <a:t>baseline</a:t>
                      </a:r>
                      <a:r>
                        <a:rPr lang="fr-FR" dirty="0" smtClean="0">
                          <a:latin typeface="+mj-lt"/>
                        </a:rPr>
                        <a:t> CD4 count</a:t>
                      </a:r>
                    </a:p>
                    <a:p>
                      <a:pPr algn="ctr"/>
                      <a:r>
                        <a:rPr lang="fr-FR" dirty="0" smtClean="0">
                          <a:latin typeface="+mj-lt"/>
                        </a:rPr>
                        <a:t>(/mm</a:t>
                      </a:r>
                      <a:r>
                        <a:rPr lang="fr-FR" baseline="30000" dirty="0" smtClean="0">
                          <a:latin typeface="+mj-lt"/>
                        </a:rPr>
                        <a:t>3</a:t>
                      </a:r>
                      <a:r>
                        <a:rPr lang="fr-FR" dirty="0" smtClean="0">
                          <a:latin typeface="+mj-lt"/>
                        </a:rPr>
                        <a:t>)</a:t>
                      </a:r>
                      <a:endParaRPr lang="fr-FR" dirty="0">
                        <a:latin typeface="+mj-lt"/>
                      </a:endParaRPr>
                    </a:p>
                  </a:txBody>
                  <a:tcPr>
                    <a:lnL w="3175" cap="flat" cmpd="sng" algn="ctr">
                      <a:solidFill>
                        <a:schemeClr val="tx2"/>
                      </a:solidFill>
                      <a:prstDash val="solid"/>
                      <a:round/>
                      <a:headEnd type="none" w="med" len="med"/>
                      <a:tailEnd type="none" w="med" len="med"/>
                    </a:lnL>
                    <a:lnR w="3175" cap="flat" cmpd="sng" algn="ctr">
                      <a:solidFill>
                        <a:schemeClr val="tx2"/>
                      </a:solidFill>
                      <a:prstDash val="solid"/>
                      <a:round/>
                      <a:headEnd type="none" w="med" len="med"/>
                      <a:tailEnd type="none" w="med" len="med"/>
                    </a:lnR>
                    <a:lnT w="3175" cap="flat" cmpd="sng" algn="ctr">
                      <a:solidFill>
                        <a:schemeClr val="tx2"/>
                      </a:solidFill>
                      <a:prstDash val="solid"/>
                      <a:round/>
                      <a:headEnd type="none" w="med" len="med"/>
                      <a:tailEnd type="none" w="med" len="med"/>
                    </a:lnT>
                    <a:lnB w="3175" cap="flat" cmpd="sng" algn="ctr">
                      <a:solidFill>
                        <a:schemeClr val="tx2"/>
                      </a:solidFill>
                      <a:prstDash val="solid"/>
                      <a:round/>
                      <a:headEnd type="none" w="med" len="med"/>
                      <a:tailEnd type="none" w="med" len="med"/>
                    </a:lnB>
                    <a:noFill/>
                  </a:tcPr>
                </a:tc>
                <a:tc>
                  <a:txBody>
                    <a:bodyPr/>
                    <a:lstStyle/>
                    <a:p>
                      <a:pPr algn="ctr"/>
                      <a:r>
                        <a:rPr lang="fr-FR" dirty="0" smtClean="0">
                          <a:latin typeface="+mj-lt"/>
                        </a:rPr>
                        <a:t>510</a:t>
                      </a:r>
                    </a:p>
                    <a:p>
                      <a:pPr algn="ctr"/>
                      <a:r>
                        <a:rPr lang="fr-FR" sz="1400" dirty="0" smtClean="0">
                          <a:latin typeface="+mj-lt"/>
                        </a:rPr>
                        <a:t>(SD = 242)</a:t>
                      </a:r>
                      <a:endParaRPr lang="fr-FR" sz="1400" dirty="0">
                        <a:latin typeface="+mj-lt"/>
                      </a:endParaRPr>
                    </a:p>
                  </a:txBody>
                  <a:tcPr>
                    <a:lnL w="3175" cap="flat" cmpd="sng" algn="ctr">
                      <a:solidFill>
                        <a:schemeClr val="tx2"/>
                      </a:solidFill>
                      <a:prstDash val="solid"/>
                      <a:round/>
                      <a:headEnd type="none" w="med" len="med"/>
                      <a:tailEnd type="none" w="med" len="med"/>
                    </a:lnL>
                    <a:lnR w="3175" cap="flat" cmpd="sng" algn="ctr">
                      <a:solidFill>
                        <a:schemeClr val="tx2"/>
                      </a:solidFill>
                      <a:prstDash val="solid"/>
                      <a:round/>
                      <a:headEnd type="none" w="med" len="med"/>
                      <a:tailEnd type="none" w="med" len="med"/>
                    </a:lnR>
                    <a:lnT w="3175" cap="flat" cmpd="sng" algn="ctr">
                      <a:solidFill>
                        <a:schemeClr val="tx2"/>
                      </a:solidFill>
                      <a:prstDash val="solid"/>
                      <a:round/>
                      <a:headEnd type="none" w="med" len="med"/>
                      <a:tailEnd type="none" w="med" len="med"/>
                    </a:lnT>
                    <a:lnB w="3175" cap="flat" cmpd="sng" algn="ctr">
                      <a:solidFill>
                        <a:schemeClr val="tx2"/>
                      </a:solidFill>
                      <a:prstDash val="solid"/>
                      <a:round/>
                      <a:headEnd type="none" w="med" len="med"/>
                      <a:tailEnd type="none" w="med" len="med"/>
                    </a:lnB>
                    <a:noFill/>
                  </a:tcPr>
                </a:tc>
                <a:tc>
                  <a:txBody>
                    <a:bodyPr/>
                    <a:lstStyle/>
                    <a:p>
                      <a:pPr algn="ctr"/>
                      <a:r>
                        <a:rPr lang="fr-FR" dirty="0" smtClean="0">
                          <a:latin typeface="+mj-lt"/>
                        </a:rPr>
                        <a:t>351</a:t>
                      </a:r>
                    </a:p>
                    <a:p>
                      <a:pPr algn="ctr"/>
                      <a:r>
                        <a:rPr lang="fr-FR" sz="1400" dirty="0" smtClean="0">
                          <a:latin typeface="+mj-lt"/>
                        </a:rPr>
                        <a:t>(SD = 258)</a:t>
                      </a:r>
                      <a:endParaRPr lang="fr-FR" sz="1400" dirty="0">
                        <a:latin typeface="+mj-lt"/>
                      </a:endParaRPr>
                    </a:p>
                  </a:txBody>
                  <a:tcPr>
                    <a:lnL w="3175" cap="flat" cmpd="sng" algn="ctr">
                      <a:solidFill>
                        <a:schemeClr val="tx2"/>
                      </a:solidFill>
                      <a:prstDash val="solid"/>
                      <a:round/>
                      <a:headEnd type="none" w="med" len="med"/>
                      <a:tailEnd type="none" w="med" len="med"/>
                    </a:lnL>
                    <a:lnR w="3175" cap="flat" cmpd="sng" algn="ctr">
                      <a:solidFill>
                        <a:schemeClr val="tx2"/>
                      </a:solidFill>
                      <a:prstDash val="solid"/>
                      <a:round/>
                      <a:headEnd type="none" w="med" len="med"/>
                      <a:tailEnd type="none" w="med" len="med"/>
                    </a:lnR>
                    <a:lnT w="3175" cap="flat" cmpd="sng" algn="ctr">
                      <a:solidFill>
                        <a:schemeClr val="tx2"/>
                      </a:solidFill>
                      <a:prstDash val="solid"/>
                      <a:round/>
                      <a:headEnd type="none" w="med" len="med"/>
                      <a:tailEnd type="none" w="med" len="med"/>
                    </a:lnT>
                    <a:lnB w="3175" cap="flat" cmpd="sng" algn="ctr">
                      <a:solidFill>
                        <a:schemeClr val="tx2"/>
                      </a:solidFill>
                      <a:prstDash val="solid"/>
                      <a:round/>
                      <a:headEnd type="none" w="med" len="med"/>
                      <a:tailEnd type="none" w="med" len="med"/>
                    </a:lnB>
                    <a:noFill/>
                  </a:tcPr>
                </a:tc>
                <a:tc>
                  <a:txBody>
                    <a:bodyPr/>
                    <a:lstStyle/>
                    <a:p>
                      <a:pPr algn="ctr"/>
                      <a:r>
                        <a:rPr lang="fr-FR" dirty="0" smtClean="0">
                          <a:latin typeface="+mj-lt"/>
                        </a:rPr>
                        <a:t>p = 0.04</a:t>
                      </a:r>
                      <a:endParaRPr lang="fr-FR" dirty="0">
                        <a:latin typeface="+mj-lt"/>
                      </a:endParaRPr>
                    </a:p>
                  </a:txBody>
                  <a:tcPr>
                    <a:lnL w="3175" cap="flat" cmpd="sng" algn="ctr">
                      <a:solidFill>
                        <a:schemeClr val="tx2"/>
                      </a:solidFill>
                      <a:prstDash val="solid"/>
                      <a:round/>
                      <a:headEnd type="none" w="med" len="med"/>
                      <a:tailEnd type="none" w="med" len="med"/>
                    </a:lnL>
                    <a:lnR w="3175" cap="flat" cmpd="sng" algn="ctr">
                      <a:solidFill>
                        <a:schemeClr val="tx2"/>
                      </a:solidFill>
                      <a:prstDash val="solid"/>
                      <a:round/>
                      <a:headEnd type="none" w="med" len="med"/>
                      <a:tailEnd type="none" w="med" len="med"/>
                    </a:lnR>
                    <a:lnT w="3175" cap="flat" cmpd="sng" algn="ctr">
                      <a:solidFill>
                        <a:schemeClr val="tx2"/>
                      </a:solidFill>
                      <a:prstDash val="solid"/>
                      <a:round/>
                      <a:headEnd type="none" w="med" len="med"/>
                      <a:tailEnd type="none" w="med" len="med"/>
                    </a:lnT>
                    <a:lnB w="3175" cap="flat" cmpd="sng" algn="ctr">
                      <a:solidFill>
                        <a:schemeClr val="tx2"/>
                      </a:solidFill>
                      <a:prstDash val="solid"/>
                      <a:round/>
                      <a:headEnd type="none" w="med" len="med"/>
                      <a:tailEnd type="none" w="med" len="med"/>
                    </a:lnB>
                    <a:noFill/>
                  </a:tcPr>
                </a:tc>
              </a:tr>
            </a:tbl>
          </a:graphicData>
        </a:graphic>
      </p:graphicFrame>
    </p:spTree>
    <p:extLst>
      <p:ext uri="{BB962C8B-B14F-4D97-AF65-F5344CB8AC3E}">
        <p14:creationId xmlns:p14="http://schemas.microsoft.com/office/powerpoint/2010/main" val="189220925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Espace réservé du contenu 6"/>
          <p:cNvGraphicFramePr>
            <a:graphicFrameLocks noGrp="1"/>
          </p:cNvGraphicFramePr>
          <p:nvPr>
            <p:ph idx="1"/>
            <p:extLst>
              <p:ext uri="{D42A27DB-BD31-4B8C-83A1-F6EECF244321}">
                <p14:modId xmlns:p14="http://schemas.microsoft.com/office/powerpoint/2010/main" val="493496803"/>
              </p:ext>
            </p:extLst>
          </p:nvPr>
        </p:nvGraphicFramePr>
        <p:xfrm>
          <a:off x="41085" y="1143000"/>
          <a:ext cx="9144000" cy="5516724"/>
        </p:xfrm>
        <a:graphic>
          <a:graphicData uri="http://schemas.openxmlformats.org/drawingml/2006/chart">
            <c:chart xmlns:c="http://schemas.openxmlformats.org/drawingml/2006/chart" xmlns:r="http://schemas.openxmlformats.org/officeDocument/2006/relationships" r:id="rId3"/>
          </a:graphicData>
        </a:graphic>
      </p:graphicFrame>
      <p:sp>
        <p:nvSpPr>
          <p:cNvPr id="8" name="Titre 1"/>
          <p:cNvSpPr>
            <a:spLocks noGrp="1"/>
          </p:cNvSpPr>
          <p:nvPr>
            <p:ph type="title"/>
          </p:nvPr>
        </p:nvSpPr>
        <p:spPr>
          <a:xfrm>
            <a:off x="-12703" y="0"/>
            <a:ext cx="9144000" cy="1143000"/>
          </a:xfrm>
        </p:spPr>
        <p:style>
          <a:lnRef idx="1">
            <a:schemeClr val="accent1"/>
          </a:lnRef>
          <a:fillRef idx="3">
            <a:schemeClr val="accent1"/>
          </a:fillRef>
          <a:effectRef idx="2">
            <a:schemeClr val="accent1"/>
          </a:effectRef>
          <a:fontRef idx="minor">
            <a:schemeClr val="lt1"/>
          </a:fontRef>
        </p:style>
        <p:txBody>
          <a:bodyPr>
            <a:normAutofit/>
          </a:bodyPr>
          <a:lstStyle/>
          <a:p>
            <a:r>
              <a:rPr lang="fr-FR" sz="4000" dirty="0" smtClean="0">
                <a:latin typeface="+mj-lt"/>
              </a:rPr>
              <a:t>Plasma viral </a:t>
            </a:r>
            <a:r>
              <a:rPr lang="fr-FR" sz="4000" dirty="0" err="1" smtClean="0">
                <a:latin typeface="+mj-lt"/>
              </a:rPr>
              <a:t>load</a:t>
            </a:r>
            <a:r>
              <a:rPr lang="fr-FR" sz="4000" dirty="0" smtClean="0">
                <a:latin typeface="+mj-lt"/>
              </a:rPr>
              <a:t> </a:t>
            </a:r>
            <a:r>
              <a:rPr lang="fr-FR" sz="4000" dirty="0" err="1" smtClean="0">
                <a:latin typeface="+mj-lt"/>
              </a:rPr>
              <a:t>after</a:t>
            </a:r>
            <a:r>
              <a:rPr lang="fr-FR" sz="4000" dirty="0" smtClean="0">
                <a:latin typeface="+mj-lt"/>
              </a:rPr>
              <a:t> W24</a:t>
            </a:r>
            <a:endParaRPr lang="fr-FR" sz="4000" dirty="0">
              <a:latin typeface="+mj-lt"/>
            </a:endParaRPr>
          </a:p>
        </p:txBody>
      </p:sp>
      <p:graphicFrame>
        <p:nvGraphicFramePr>
          <p:cNvPr id="9" name="Tableau 8"/>
          <p:cNvGraphicFramePr>
            <a:graphicFrameLocks noGrp="1"/>
          </p:cNvGraphicFramePr>
          <p:nvPr>
            <p:extLst>
              <p:ext uri="{D42A27DB-BD31-4B8C-83A1-F6EECF244321}">
                <p14:modId xmlns:p14="http://schemas.microsoft.com/office/powerpoint/2010/main" val="607167357"/>
              </p:ext>
            </p:extLst>
          </p:nvPr>
        </p:nvGraphicFramePr>
        <p:xfrm>
          <a:off x="971599" y="3933056"/>
          <a:ext cx="7928247" cy="1928232"/>
        </p:xfrm>
        <a:graphic>
          <a:graphicData uri="http://schemas.openxmlformats.org/drawingml/2006/table">
            <a:tbl>
              <a:tblPr firstRow="1" bandRow="1">
                <a:tableStyleId>{5C22544A-7EE6-4342-B048-85BDC9FD1C3A}</a:tableStyleId>
              </a:tblPr>
              <a:tblGrid>
                <a:gridCol w="1810264"/>
                <a:gridCol w="1572343"/>
                <a:gridCol w="1572343"/>
                <a:gridCol w="1503980"/>
                <a:gridCol w="1469317"/>
              </a:tblGrid>
              <a:tr h="360040">
                <a:tc>
                  <a:txBody>
                    <a:bodyPr/>
                    <a:lstStyle/>
                    <a:p>
                      <a:pPr algn="ctr"/>
                      <a:endParaRPr lang="fr-FR" dirty="0">
                        <a:latin typeface="+mj-lt"/>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gn="ctr"/>
                      <a:r>
                        <a:rPr lang="fr-FR" dirty="0" smtClean="0">
                          <a:latin typeface="+mj-lt"/>
                        </a:rPr>
                        <a:t>W24</a:t>
                      </a:r>
                      <a:endParaRPr lang="fr-FR" dirty="0">
                        <a:latin typeface="+mj-lt"/>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1"/>
                    </a:solidFill>
                  </a:tcPr>
                </a:tc>
                <a:tc>
                  <a:txBody>
                    <a:bodyPr/>
                    <a:lstStyle/>
                    <a:p>
                      <a:pPr algn="ctr"/>
                      <a:r>
                        <a:rPr lang="fr-FR" dirty="0" smtClean="0">
                          <a:latin typeface="+mj-lt"/>
                        </a:rPr>
                        <a:t>W48</a:t>
                      </a:r>
                      <a:endParaRPr lang="fr-FR" dirty="0">
                        <a:latin typeface="+mj-lt"/>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1"/>
                    </a:solidFill>
                  </a:tcPr>
                </a:tc>
                <a:tc>
                  <a:txBody>
                    <a:bodyPr/>
                    <a:lstStyle/>
                    <a:p>
                      <a:pPr algn="ctr"/>
                      <a:r>
                        <a:rPr lang="fr-FR" dirty="0" smtClean="0">
                          <a:latin typeface="+mj-lt"/>
                        </a:rPr>
                        <a:t>W72</a:t>
                      </a:r>
                      <a:endParaRPr lang="fr-FR" dirty="0">
                        <a:latin typeface="+mj-lt"/>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1"/>
                    </a:solidFill>
                  </a:tcPr>
                </a:tc>
                <a:tc>
                  <a:txBody>
                    <a:bodyPr/>
                    <a:lstStyle/>
                    <a:p>
                      <a:pPr algn="ctr"/>
                      <a:r>
                        <a:rPr lang="fr-FR" dirty="0" smtClean="0">
                          <a:latin typeface="+mj-lt"/>
                        </a:rPr>
                        <a:t>W96</a:t>
                      </a:r>
                      <a:endParaRPr lang="fr-FR" dirty="0">
                        <a:latin typeface="+mj-lt"/>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1"/>
                    </a:solidFill>
                  </a:tcPr>
                </a:tc>
              </a:tr>
              <a:tr h="504056">
                <a:tc>
                  <a:txBody>
                    <a:bodyPr/>
                    <a:lstStyle/>
                    <a:p>
                      <a:pPr algn="ctr"/>
                      <a:r>
                        <a:rPr lang="fr-FR" dirty="0" err="1" smtClean="0">
                          <a:solidFill>
                            <a:schemeClr val="bg1"/>
                          </a:solidFill>
                          <a:latin typeface="+mj-lt"/>
                        </a:rPr>
                        <a:t>Number</a:t>
                      </a:r>
                      <a:r>
                        <a:rPr lang="fr-FR" dirty="0" smtClean="0">
                          <a:solidFill>
                            <a:schemeClr val="bg1"/>
                          </a:solidFill>
                          <a:latin typeface="+mj-lt"/>
                        </a:rPr>
                        <a:t> of patients </a:t>
                      </a:r>
                      <a:r>
                        <a:rPr lang="fr-FR" dirty="0" err="1" smtClean="0">
                          <a:solidFill>
                            <a:schemeClr val="bg1"/>
                          </a:solidFill>
                          <a:latin typeface="+mj-lt"/>
                        </a:rPr>
                        <a:t>with</a:t>
                      </a:r>
                      <a:r>
                        <a:rPr lang="fr-FR" dirty="0" smtClean="0">
                          <a:solidFill>
                            <a:schemeClr val="bg1"/>
                          </a:solidFill>
                          <a:latin typeface="+mj-lt"/>
                        </a:rPr>
                        <a:t> </a:t>
                      </a:r>
                      <a:r>
                        <a:rPr lang="fr-FR" dirty="0" err="1" smtClean="0">
                          <a:solidFill>
                            <a:schemeClr val="bg1"/>
                          </a:solidFill>
                          <a:latin typeface="+mj-lt"/>
                        </a:rPr>
                        <a:t>pVL</a:t>
                      </a:r>
                      <a:r>
                        <a:rPr lang="fr-FR" dirty="0" smtClean="0">
                          <a:solidFill>
                            <a:schemeClr val="bg1"/>
                          </a:solidFill>
                          <a:latin typeface="+mj-lt"/>
                        </a:rPr>
                        <a:t> &gt;</a:t>
                      </a:r>
                      <a:r>
                        <a:rPr lang="fr-FR" baseline="0" dirty="0" smtClean="0">
                          <a:solidFill>
                            <a:schemeClr val="bg1"/>
                          </a:solidFill>
                          <a:latin typeface="+mj-lt"/>
                        </a:rPr>
                        <a:t> 40 copies/</a:t>
                      </a:r>
                      <a:r>
                        <a:rPr lang="fr-FR" baseline="0" dirty="0" err="1" smtClean="0">
                          <a:solidFill>
                            <a:schemeClr val="bg1"/>
                          </a:solidFill>
                          <a:latin typeface="+mj-lt"/>
                        </a:rPr>
                        <a:t>mL</a:t>
                      </a:r>
                      <a:endParaRPr lang="fr-FR" dirty="0">
                        <a:solidFill>
                          <a:schemeClr val="bg1"/>
                        </a:solidFill>
                        <a:latin typeface="+mj-lt"/>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1"/>
                    </a:solidFill>
                  </a:tcPr>
                </a:tc>
                <a:tc>
                  <a:txBody>
                    <a:bodyPr/>
                    <a:lstStyle/>
                    <a:p>
                      <a:pPr algn="ctr"/>
                      <a:endParaRPr lang="fr-FR" dirty="0" smtClean="0">
                        <a:latin typeface="+mj-lt"/>
                      </a:endParaRPr>
                    </a:p>
                    <a:p>
                      <a:pPr algn="ctr"/>
                      <a:r>
                        <a:rPr lang="fr-FR" dirty="0" smtClean="0">
                          <a:latin typeface="+mj-lt"/>
                        </a:rPr>
                        <a:t>11</a:t>
                      </a:r>
                      <a:endParaRPr lang="fr-FR" dirty="0">
                        <a:latin typeface="+mj-lt"/>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a:endParaRPr lang="fr-FR" dirty="0" smtClean="0">
                        <a:latin typeface="+mj-lt"/>
                      </a:endParaRPr>
                    </a:p>
                    <a:p>
                      <a:pPr algn="ctr"/>
                      <a:r>
                        <a:rPr lang="fr-FR" dirty="0" smtClean="0">
                          <a:latin typeface="+mj-lt"/>
                        </a:rPr>
                        <a:t>4</a:t>
                      </a:r>
                      <a:endParaRPr lang="fr-FR" dirty="0">
                        <a:latin typeface="+mj-lt"/>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a:endParaRPr lang="fr-FR" dirty="0" smtClean="0">
                        <a:latin typeface="+mj-lt"/>
                      </a:endParaRPr>
                    </a:p>
                    <a:p>
                      <a:pPr algn="ctr"/>
                      <a:r>
                        <a:rPr lang="fr-FR" dirty="0" smtClean="0">
                          <a:latin typeface="+mj-lt"/>
                        </a:rPr>
                        <a:t>3</a:t>
                      </a:r>
                      <a:endParaRPr lang="fr-FR" dirty="0">
                        <a:latin typeface="+mj-lt"/>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a:endParaRPr lang="fr-FR" dirty="0" smtClean="0">
                        <a:latin typeface="+mj-lt"/>
                      </a:endParaRPr>
                    </a:p>
                    <a:p>
                      <a:pPr algn="ctr"/>
                      <a:r>
                        <a:rPr lang="fr-FR" dirty="0" smtClean="0">
                          <a:latin typeface="+mj-lt"/>
                        </a:rPr>
                        <a:t>1</a:t>
                      </a:r>
                      <a:endParaRPr lang="fr-FR" dirty="0">
                        <a:latin typeface="+mj-lt"/>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r>
              <a:tr h="648072">
                <a:tc>
                  <a:txBody>
                    <a:bodyPr/>
                    <a:lstStyle/>
                    <a:p>
                      <a:pPr algn="ctr"/>
                      <a:r>
                        <a:rPr lang="fr-FR" dirty="0" err="1" smtClean="0">
                          <a:solidFill>
                            <a:schemeClr val="bg1"/>
                          </a:solidFill>
                          <a:latin typeface="+mj-lt"/>
                        </a:rPr>
                        <a:t>Mean</a:t>
                      </a:r>
                      <a:r>
                        <a:rPr lang="fr-FR" dirty="0" smtClean="0">
                          <a:solidFill>
                            <a:schemeClr val="bg1"/>
                          </a:solidFill>
                          <a:latin typeface="+mj-lt"/>
                        </a:rPr>
                        <a:t> </a:t>
                      </a:r>
                      <a:r>
                        <a:rPr lang="fr-FR" dirty="0" err="1" smtClean="0">
                          <a:solidFill>
                            <a:schemeClr val="bg1"/>
                          </a:solidFill>
                          <a:latin typeface="+mj-lt"/>
                        </a:rPr>
                        <a:t>pVL</a:t>
                      </a:r>
                      <a:endParaRPr lang="fr-FR" dirty="0" smtClean="0">
                        <a:solidFill>
                          <a:schemeClr val="bg1"/>
                        </a:solidFill>
                        <a:latin typeface="+mj-lt"/>
                      </a:endParaRPr>
                    </a:p>
                    <a:p>
                      <a:pPr algn="ctr"/>
                      <a:r>
                        <a:rPr lang="fr-FR" dirty="0" smtClean="0">
                          <a:solidFill>
                            <a:schemeClr val="bg1"/>
                          </a:solidFill>
                          <a:latin typeface="+mj-lt"/>
                        </a:rPr>
                        <a:t>Min - Max</a:t>
                      </a:r>
                      <a:endParaRPr lang="fr-FR" dirty="0">
                        <a:solidFill>
                          <a:schemeClr val="bg1"/>
                        </a:solidFill>
                        <a:latin typeface="+mj-lt"/>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1"/>
                    </a:solidFill>
                  </a:tcPr>
                </a:tc>
                <a:tc>
                  <a:txBody>
                    <a:bodyPr/>
                    <a:lstStyle/>
                    <a:p>
                      <a:pPr algn="ctr"/>
                      <a:r>
                        <a:rPr lang="fr-FR" dirty="0" smtClean="0">
                          <a:latin typeface="+mj-lt"/>
                        </a:rPr>
                        <a:t>155</a:t>
                      </a:r>
                    </a:p>
                    <a:p>
                      <a:pPr algn="ctr"/>
                      <a:r>
                        <a:rPr lang="fr-FR" dirty="0" smtClean="0">
                          <a:latin typeface="+mj-lt"/>
                        </a:rPr>
                        <a:t>45 - 391</a:t>
                      </a:r>
                      <a:endParaRPr lang="fr-FR" dirty="0">
                        <a:latin typeface="+mj-lt"/>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a:r>
                        <a:rPr lang="fr-FR" dirty="0" smtClean="0">
                          <a:latin typeface="+mj-lt"/>
                        </a:rPr>
                        <a:t>108</a:t>
                      </a:r>
                    </a:p>
                    <a:p>
                      <a:pPr algn="ctr"/>
                      <a:r>
                        <a:rPr lang="fr-FR" dirty="0" smtClean="0">
                          <a:latin typeface="+mj-lt"/>
                        </a:rPr>
                        <a:t>55 - 174</a:t>
                      </a:r>
                      <a:endParaRPr lang="fr-FR" dirty="0">
                        <a:latin typeface="+mj-lt"/>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a:r>
                        <a:rPr lang="fr-FR" dirty="0" smtClean="0">
                          <a:latin typeface="+mj-lt"/>
                        </a:rPr>
                        <a:t>169</a:t>
                      </a:r>
                    </a:p>
                    <a:p>
                      <a:pPr algn="ctr"/>
                      <a:r>
                        <a:rPr lang="fr-FR" dirty="0" smtClean="0">
                          <a:latin typeface="+mj-lt"/>
                        </a:rPr>
                        <a:t>85 - 222</a:t>
                      </a:r>
                      <a:endParaRPr lang="fr-FR" dirty="0">
                        <a:latin typeface="+mj-lt"/>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a:r>
                        <a:rPr lang="fr-FR" dirty="0" smtClean="0">
                          <a:latin typeface="+mj-lt"/>
                        </a:rPr>
                        <a:t>110</a:t>
                      </a:r>
                      <a:endParaRPr lang="fr-FR" dirty="0">
                        <a:latin typeface="+mj-lt"/>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r>
            </a:tbl>
          </a:graphicData>
        </a:graphic>
      </p:graphicFrame>
    </p:spTree>
    <p:extLst>
      <p:ext uri="{BB962C8B-B14F-4D97-AF65-F5344CB8AC3E}">
        <p14:creationId xmlns:p14="http://schemas.microsoft.com/office/powerpoint/2010/main" val="384056298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0"/>
            <a:ext cx="9144000" cy="1143000"/>
          </a:xfrm>
        </p:spPr>
        <p:style>
          <a:lnRef idx="1">
            <a:schemeClr val="accent1"/>
          </a:lnRef>
          <a:fillRef idx="3">
            <a:schemeClr val="accent1"/>
          </a:fillRef>
          <a:effectRef idx="2">
            <a:schemeClr val="accent1"/>
          </a:effectRef>
          <a:fontRef idx="minor">
            <a:schemeClr val="lt1"/>
          </a:fontRef>
        </p:style>
        <p:txBody>
          <a:bodyPr>
            <a:normAutofit/>
          </a:bodyPr>
          <a:lstStyle/>
          <a:p>
            <a:r>
              <a:rPr lang="fr-FR" sz="4000" dirty="0" smtClean="0"/>
              <a:t>Conclusion</a:t>
            </a:r>
            <a:endParaRPr lang="fr-FR" sz="4000" dirty="0"/>
          </a:p>
        </p:txBody>
      </p:sp>
      <p:sp>
        <p:nvSpPr>
          <p:cNvPr id="3" name="Espace réservé du contenu 2"/>
          <p:cNvSpPr>
            <a:spLocks noGrp="1"/>
          </p:cNvSpPr>
          <p:nvPr>
            <p:ph idx="1"/>
          </p:nvPr>
        </p:nvSpPr>
        <p:spPr>
          <a:xfrm>
            <a:off x="0" y="1484784"/>
            <a:ext cx="9144000" cy="4813995"/>
          </a:xfrm>
        </p:spPr>
        <p:txBody>
          <a:bodyPr>
            <a:normAutofit fontScale="92500" lnSpcReduction="10000"/>
          </a:bodyPr>
          <a:lstStyle/>
          <a:p>
            <a:r>
              <a:rPr lang="fr-FR" b="1" dirty="0" smtClean="0"/>
              <a:t>Causes of </a:t>
            </a:r>
            <a:r>
              <a:rPr lang="fr-FR" b="1" dirty="0" err="1" smtClean="0"/>
              <a:t>pVL</a:t>
            </a:r>
            <a:r>
              <a:rPr lang="fr-FR" b="1" dirty="0" smtClean="0"/>
              <a:t> &gt; 40 copies/</a:t>
            </a:r>
            <a:r>
              <a:rPr lang="fr-FR" b="1" dirty="0" err="1" smtClean="0"/>
              <a:t>mL</a:t>
            </a:r>
            <a:r>
              <a:rPr lang="fr-FR" b="1" dirty="0" smtClean="0"/>
              <a:t> </a:t>
            </a:r>
            <a:r>
              <a:rPr lang="fr-FR" b="1" dirty="0" err="1" smtClean="0"/>
              <a:t>at</a:t>
            </a:r>
            <a:r>
              <a:rPr lang="fr-FR" b="1" dirty="0" smtClean="0"/>
              <a:t> W24:</a:t>
            </a:r>
          </a:p>
          <a:p>
            <a:pPr lvl="1"/>
            <a:r>
              <a:rPr lang="fr-FR" dirty="0" smtClean="0"/>
              <a:t>Not: ART </a:t>
            </a:r>
            <a:r>
              <a:rPr lang="fr-FR" dirty="0" err="1" smtClean="0"/>
              <a:t>resistance</a:t>
            </a:r>
            <a:r>
              <a:rPr lang="fr-FR" dirty="0" smtClean="0"/>
              <a:t> </a:t>
            </a:r>
          </a:p>
          <a:p>
            <a:pPr lvl="2"/>
            <a:r>
              <a:rPr lang="fr-FR" dirty="0" smtClean="0"/>
              <a:t>No </a:t>
            </a:r>
            <a:r>
              <a:rPr lang="fr-FR" dirty="0" err="1" smtClean="0"/>
              <a:t>resistance</a:t>
            </a:r>
            <a:r>
              <a:rPr lang="fr-FR" dirty="0" smtClean="0"/>
              <a:t> </a:t>
            </a:r>
            <a:r>
              <a:rPr lang="fr-FR" dirty="0" err="1" smtClean="0"/>
              <a:t>selection</a:t>
            </a:r>
            <a:r>
              <a:rPr lang="fr-FR" dirty="0" smtClean="0"/>
              <a:t> </a:t>
            </a:r>
            <a:r>
              <a:rPr lang="fr-FR" dirty="0" err="1" smtClean="0"/>
              <a:t>between</a:t>
            </a:r>
            <a:r>
              <a:rPr lang="fr-FR" dirty="0" smtClean="0"/>
              <a:t> </a:t>
            </a:r>
            <a:r>
              <a:rPr lang="fr-FR" dirty="0" err="1" smtClean="0"/>
              <a:t>baseline</a:t>
            </a:r>
            <a:r>
              <a:rPr lang="fr-FR" dirty="0" smtClean="0"/>
              <a:t> and W24 in patients </a:t>
            </a:r>
            <a:r>
              <a:rPr lang="fr-FR" dirty="0" err="1" smtClean="0"/>
              <a:t>with</a:t>
            </a:r>
            <a:r>
              <a:rPr lang="fr-FR" dirty="0" smtClean="0"/>
              <a:t> « </a:t>
            </a:r>
            <a:r>
              <a:rPr lang="fr-FR" dirty="0" err="1" smtClean="0"/>
              <a:t>virological</a:t>
            </a:r>
            <a:r>
              <a:rPr lang="fr-FR" dirty="0" smtClean="0"/>
              <a:t> </a:t>
            </a:r>
            <a:r>
              <a:rPr lang="fr-FR" dirty="0" err="1" smtClean="0"/>
              <a:t>failure</a:t>
            </a:r>
            <a:r>
              <a:rPr lang="fr-FR" dirty="0" smtClean="0"/>
              <a:t> »</a:t>
            </a:r>
          </a:p>
          <a:p>
            <a:pPr lvl="1"/>
            <a:r>
              <a:rPr lang="fr-FR" dirty="0" smtClean="0"/>
              <a:t>Partial: </a:t>
            </a:r>
            <a:r>
              <a:rPr lang="fr-FR" dirty="0" err="1" smtClean="0"/>
              <a:t>Subtherapeutic</a:t>
            </a:r>
            <a:r>
              <a:rPr lang="fr-FR" dirty="0" smtClean="0"/>
              <a:t> ART concentration</a:t>
            </a:r>
          </a:p>
          <a:p>
            <a:pPr lvl="2"/>
            <a:r>
              <a:rPr lang="fr-FR" dirty="0" smtClean="0"/>
              <a:t>2/11 patients</a:t>
            </a:r>
          </a:p>
          <a:p>
            <a:pPr lvl="1"/>
            <a:r>
              <a:rPr lang="fr-FR" dirty="0" smtClean="0"/>
              <a:t>In </a:t>
            </a:r>
            <a:r>
              <a:rPr lang="fr-FR" dirty="0" err="1" smtClean="0"/>
              <a:t>univariate</a:t>
            </a:r>
            <a:r>
              <a:rPr lang="fr-FR" dirty="0" smtClean="0"/>
              <a:t> </a:t>
            </a:r>
            <a:r>
              <a:rPr lang="fr-FR" dirty="0" err="1" smtClean="0"/>
              <a:t>analysis</a:t>
            </a:r>
            <a:r>
              <a:rPr lang="fr-FR" dirty="0" smtClean="0"/>
              <a:t>: High </a:t>
            </a:r>
            <a:r>
              <a:rPr lang="fr-FR" dirty="0" err="1" smtClean="0"/>
              <a:t>baseline</a:t>
            </a:r>
            <a:r>
              <a:rPr lang="fr-FR" dirty="0" smtClean="0"/>
              <a:t> viral </a:t>
            </a:r>
            <a:r>
              <a:rPr lang="fr-FR" dirty="0" err="1" smtClean="0"/>
              <a:t>load</a:t>
            </a:r>
            <a:endParaRPr lang="fr-FR" dirty="0" smtClean="0"/>
          </a:p>
          <a:p>
            <a:pPr lvl="1">
              <a:buNone/>
            </a:pPr>
            <a:endParaRPr lang="fr-FR" b="1" dirty="0" smtClean="0"/>
          </a:p>
          <a:p>
            <a:r>
              <a:rPr lang="fr-FR" b="1" dirty="0" err="1" smtClean="0"/>
              <a:t>pVL</a:t>
            </a:r>
            <a:r>
              <a:rPr lang="fr-FR" b="1" dirty="0" smtClean="0"/>
              <a:t> &gt; 40 copies/</a:t>
            </a:r>
            <a:r>
              <a:rPr lang="fr-FR" b="1" dirty="0" err="1" smtClean="0"/>
              <a:t>mL</a:t>
            </a:r>
            <a:r>
              <a:rPr lang="fr-FR" b="1" dirty="0" smtClean="0"/>
              <a:t> </a:t>
            </a:r>
            <a:r>
              <a:rPr lang="fr-FR" b="1" dirty="0" err="1" smtClean="0"/>
              <a:t>at</a:t>
            </a:r>
            <a:r>
              <a:rPr lang="fr-FR" b="1" dirty="0" smtClean="0"/>
              <a:t> W24: not a </a:t>
            </a:r>
            <a:r>
              <a:rPr lang="fr-FR" b="1" dirty="0" err="1" smtClean="0"/>
              <a:t>virological</a:t>
            </a:r>
            <a:r>
              <a:rPr lang="fr-FR" b="1" dirty="0" smtClean="0"/>
              <a:t> </a:t>
            </a:r>
            <a:r>
              <a:rPr lang="fr-FR" b="1" dirty="0" err="1" smtClean="0"/>
              <a:t>failure</a:t>
            </a:r>
            <a:endParaRPr lang="fr-FR" b="1" dirty="0" smtClean="0"/>
          </a:p>
          <a:p>
            <a:pPr>
              <a:buNone/>
            </a:pPr>
            <a:endParaRPr lang="fr-FR" dirty="0" smtClean="0"/>
          </a:p>
          <a:p>
            <a:r>
              <a:rPr lang="fr-FR" b="1" dirty="0" smtClean="0"/>
              <a:t>W24 end-point: to short to </a:t>
            </a:r>
            <a:r>
              <a:rPr lang="fr-FR" b="1" dirty="0" err="1" smtClean="0"/>
              <a:t>assess</a:t>
            </a:r>
            <a:r>
              <a:rPr lang="fr-FR" b="1" dirty="0" smtClean="0"/>
              <a:t> </a:t>
            </a:r>
            <a:r>
              <a:rPr lang="fr-FR" b="1" dirty="0" err="1" smtClean="0"/>
              <a:t>virological</a:t>
            </a:r>
            <a:r>
              <a:rPr lang="fr-FR" b="1" dirty="0" smtClean="0"/>
              <a:t> </a:t>
            </a:r>
            <a:r>
              <a:rPr lang="fr-FR" b="1" dirty="0" err="1" smtClean="0"/>
              <a:t>success</a:t>
            </a:r>
            <a:r>
              <a:rPr lang="fr-FR" b="1" dirty="0" smtClean="0"/>
              <a:t> </a:t>
            </a:r>
          </a:p>
          <a:p>
            <a:endParaRPr lang="fr-FR" dirty="0" smtClean="0"/>
          </a:p>
          <a:p>
            <a:endParaRPr lang="fr-FR" dirty="0" smtClean="0"/>
          </a:p>
        </p:txBody>
      </p:sp>
    </p:spTree>
    <p:extLst>
      <p:ext uri="{BB962C8B-B14F-4D97-AF65-F5344CB8AC3E}">
        <p14:creationId xmlns:p14="http://schemas.microsoft.com/office/powerpoint/2010/main" val="106950621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re 1"/>
          <p:cNvSpPr>
            <a:spLocks noGrp="1"/>
          </p:cNvSpPr>
          <p:nvPr>
            <p:ph type="title"/>
          </p:nvPr>
        </p:nvSpPr>
        <p:spPr>
          <a:xfrm>
            <a:off x="0" y="0"/>
            <a:ext cx="9144000" cy="980728"/>
          </a:xfrm>
        </p:spPr>
        <p:style>
          <a:lnRef idx="1">
            <a:schemeClr val="accent1"/>
          </a:lnRef>
          <a:fillRef idx="3">
            <a:schemeClr val="accent1"/>
          </a:fillRef>
          <a:effectRef idx="2">
            <a:schemeClr val="accent1"/>
          </a:effectRef>
          <a:fontRef idx="minor">
            <a:schemeClr val="lt1"/>
          </a:fontRef>
        </p:style>
        <p:txBody>
          <a:bodyPr/>
          <a:lstStyle/>
          <a:p>
            <a:r>
              <a:rPr lang="fr-FR" dirty="0" err="1" smtClean="0"/>
              <a:t>Acknowledgments</a:t>
            </a:r>
            <a:endParaRPr lang="fr-FR" dirty="0"/>
          </a:p>
        </p:txBody>
      </p:sp>
      <p:sp>
        <p:nvSpPr>
          <p:cNvPr id="3" name="Espace réservé du contenu 2"/>
          <p:cNvSpPr>
            <a:spLocks noGrp="1"/>
          </p:cNvSpPr>
          <p:nvPr>
            <p:ph sz="half" idx="1"/>
          </p:nvPr>
        </p:nvSpPr>
        <p:spPr>
          <a:xfrm>
            <a:off x="457200" y="1319480"/>
            <a:ext cx="4038600" cy="3965589"/>
          </a:xfrm>
        </p:spPr>
        <p:txBody>
          <a:bodyPr>
            <a:normAutofit/>
          </a:bodyPr>
          <a:lstStyle/>
          <a:p>
            <a:endParaRPr lang="fr-FR" b="1" dirty="0" smtClean="0"/>
          </a:p>
          <a:p>
            <a:r>
              <a:rPr lang="fr-FR" b="1" dirty="0" smtClean="0"/>
              <a:t>All </a:t>
            </a:r>
            <a:r>
              <a:rPr lang="fr-FR" b="1" dirty="0" err="1" smtClean="0"/>
              <a:t>co</a:t>
            </a:r>
            <a:r>
              <a:rPr lang="fr-FR" b="1" dirty="0" smtClean="0"/>
              <a:t> </a:t>
            </a:r>
            <a:r>
              <a:rPr lang="fr-FR" b="1" dirty="0" err="1" smtClean="0"/>
              <a:t>authors</a:t>
            </a:r>
            <a:endParaRPr lang="fr-FR" b="1" dirty="0" smtClean="0"/>
          </a:p>
          <a:p>
            <a:r>
              <a:rPr lang="fr-FR" b="1" dirty="0" err="1" smtClean="0"/>
              <a:t>Infectious</a:t>
            </a:r>
            <a:r>
              <a:rPr lang="fr-FR" b="1" dirty="0" smtClean="0"/>
              <a:t> </a:t>
            </a:r>
            <a:r>
              <a:rPr lang="fr-FR" b="1" dirty="0" err="1" smtClean="0"/>
              <a:t>Diseases</a:t>
            </a:r>
            <a:r>
              <a:rPr lang="fr-FR" b="1" dirty="0" smtClean="0"/>
              <a:t> </a:t>
            </a:r>
            <a:r>
              <a:rPr lang="fr-FR" b="1" dirty="0" err="1"/>
              <a:t>D</a:t>
            </a:r>
            <a:r>
              <a:rPr lang="fr-FR" b="1" dirty="0" err="1" smtClean="0"/>
              <a:t>epartment</a:t>
            </a:r>
            <a:r>
              <a:rPr lang="fr-FR" dirty="0" smtClean="0"/>
              <a:t>: Dr </a:t>
            </a:r>
            <a:r>
              <a:rPr lang="fr-FR" dirty="0" err="1" smtClean="0"/>
              <a:t>Gueit</a:t>
            </a:r>
            <a:r>
              <a:rPr lang="fr-FR" dirty="0" smtClean="0"/>
              <a:t>, Dr </a:t>
            </a:r>
            <a:r>
              <a:rPr lang="fr-FR" dirty="0" err="1" smtClean="0"/>
              <a:t>Debab</a:t>
            </a:r>
            <a:r>
              <a:rPr lang="fr-FR" dirty="0" smtClean="0"/>
              <a:t>, Dr Etienne, Dr </a:t>
            </a:r>
            <a:r>
              <a:rPr lang="fr-FR" dirty="0" err="1" smtClean="0"/>
              <a:t>Delbos</a:t>
            </a:r>
            <a:r>
              <a:rPr lang="fr-FR" dirty="0" smtClean="0"/>
              <a:t>, Dr </a:t>
            </a:r>
            <a:r>
              <a:rPr lang="fr-FR" dirty="0" err="1" smtClean="0"/>
              <a:t>Chapuzet</a:t>
            </a:r>
            <a:endParaRPr lang="fr-FR" dirty="0" smtClean="0"/>
          </a:p>
          <a:p>
            <a:r>
              <a:rPr lang="fr-FR" b="1" dirty="0" err="1" smtClean="0"/>
              <a:t>Virology</a:t>
            </a:r>
            <a:r>
              <a:rPr lang="fr-FR" b="1" dirty="0" smtClean="0"/>
              <a:t> Unit</a:t>
            </a:r>
            <a:r>
              <a:rPr lang="fr-FR" dirty="0" smtClean="0"/>
              <a:t>: all the </a:t>
            </a:r>
            <a:r>
              <a:rPr lang="fr-FR" dirty="0" err="1" smtClean="0"/>
              <a:t>technicians</a:t>
            </a:r>
            <a:endParaRPr lang="fr-FR" dirty="0" smtClean="0"/>
          </a:p>
          <a:p>
            <a:endParaRPr lang="fr-FR" dirty="0" smtClean="0"/>
          </a:p>
          <a:p>
            <a:endParaRPr lang="fr-FR" dirty="0" smtClean="0"/>
          </a:p>
          <a:p>
            <a:endParaRPr lang="fr-FR" dirty="0" smtClean="0"/>
          </a:p>
          <a:p>
            <a:pPr lvl="5"/>
            <a:endParaRPr lang="fr-FR" dirty="0" smtClean="0"/>
          </a:p>
          <a:p>
            <a:pPr>
              <a:buNone/>
            </a:pPr>
            <a:endParaRPr lang="fr-FR" dirty="0"/>
          </a:p>
        </p:txBody>
      </p:sp>
      <p:sp>
        <p:nvSpPr>
          <p:cNvPr id="6" name="Espace réservé du contenu 5"/>
          <p:cNvSpPr>
            <a:spLocks noGrp="1"/>
          </p:cNvSpPr>
          <p:nvPr>
            <p:ph sz="half" idx="2"/>
          </p:nvPr>
        </p:nvSpPr>
        <p:spPr>
          <a:xfrm>
            <a:off x="4866531" y="1319480"/>
            <a:ext cx="4038600" cy="3744416"/>
          </a:xfrm>
        </p:spPr>
        <p:txBody>
          <a:bodyPr>
            <a:normAutofit/>
          </a:bodyPr>
          <a:lstStyle/>
          <a:p>
            <a:pPr marL="0" indent="0">
              <a:buNone/>
            </a:pPr>
            <a:endParaRPr lang="fr-FR" dirty="0" smtClean="0"/>
          </a:p>
          <a:p>
            <a:r>
              <a:rPr lang="fr-FR" dirty="0" smtClean="0"/>
              <a:t>Mrs Sabourin</a:t>
            </a:r>
          </a:p>
          <a:p>
            <a:endParaRPr lang="fr-FR" dirty="0" smtClean="0"/>
          </a:p>
          <a:p>
            <a:r>
              <a:rPr lang="fr-FR" b="1" dirty="0" smtClean="0"/>
              <a:t>COREVIH Haute-Normandie</a:t>
            </a:r>
          </a:p>
          <a:p>
            <a:endParaRPr lang="fr-FR" dirty="0" smtClean="0"/>
          </a:p>
          <a:p>
            <a:r>
              <a:rPr lang="fr-FR" b="1" dirty="0" err="1" smtClean="0"/>
              <a:t>University</a:t>
            </a:r>
            <a:r>
              <a:rPr lang="fr-FR" b="1" dirty="0" smtClean="0"/>
              <a:t> of Rouen</a:t>
            </a:r>
          </a:p>
          <a:p>
            <a:endParaRPr lang="fr-FR" dirty="0"/>
          </a:p>
        </p:txBody>
      </p:sp>
      <p:pic>
        <p:nvPicPr>
          <p:cNvPr id="7" name="Picture 2"/>
          <p:cNvPicPr>
            <a:picLocks noChangeAspect="1" noChangeArrowheads="1"/>
          </p:cNvPicPr>
          <p:nvPr/>
        </p:nvPicPr>
        <p:blipFill>
          <a:blip r:embed="rId3" cstate="print"/>
          <a:srcRect/>
          <a:stretch>
            <a:fillRect/>
          </a:stretch>
        </p:blipFill>
        <p:spPr bwMode="auto">
          <a:xfrm>
            <a:off x="251520" y="5445224"/>
            <a:ext cx="1619672" cy="1084838"/>
          </a:xfrm>
          <a:prstGeom prst="rect">
            <a:avLst/>
          </a:prstGeom>
          <a:noFill/>
          <a:ln w="9525">
            <a:noFill/>
            <a:miter lim="800000"/>
            <a:headEnd/>
            <a:tailEnd/>
          </a:ln>
          <a:effectLst/>
        </p:spPr>
      </p:pic>
      <p:pic>
        <p:nvPicPr>
          <p:cNvPr id="8" name="Image 1"/>
          <p:cNvPicPr>
            <a:picLocks noChangeAspect="1"/>
          </p:cNvPicPr>
          <p:nvPr/>
        </p:nvPicPr>
        <p:blipFill>
          <a:blip r:embed="rId4" cstate="print"/>
          <a:srcRect/>
          <a:stretch>
            <a:fillRect/>
          </a:stretch>
        </p:blipFill>
        <p:spPr bwMode="auto">
          <a:xfrm>
            <a:off x="2076872" y="5285069"/>
            <a:ext cx="1590675" cy="590550"/>
          </a:xfrm>
          <a:prstGeom prst="rect">
            <a:avLst/>
          </a:prstGeom>
          <a:noFill/>
          <a:ln w="9525">
            <a:noFill/>
            <a:miter lim="800000"/>
            <a:headEnd/>
            <a:tailEnd/>
          </a:ln>
        </p:spPr>
      </p:pic>
      <p:pic>
        <p:nvPicPr>
          <p:cNvPr id="9" name="Picture 2"/>
          <p:cNvPicPr>
            <a:picLocks noChangeAspect="1" noChangeArrowheads="1"/>
          </p:cNvPicPr>
          <p:nvPr/>
        </p:nvPicPr>
        <p:blipFill>
          <a:blip r:embed="rId5" cstate="print"/>
          <a:srcRect/>
          <a:stretch>
            <a:fillRect/>
          </a:stretch>
        </p:blipFill>
        <p:spPr bwMode="auto">
          <a:xfrm>
            <a:off x="6442182" y="5144284"/>
            <a:ext cx="2471736" cy="872120"/>
          </a:xfrm>
          <a:prstGeom prst="rect">
            <a:avLst/>
          </a:prstGeom>
          <a:noFill/>
          <a:ln w="9525">
            <a:noFill/>
            <a:miter lim="800000"/>
            <a:headEnd/>
            <a:tailEnd/>
          </a:ln>
          <a:effectLst/>
        </p:spPr>
      </p:pic>
      <p:pic>
        <p:nvPicPr>
          <p:cNvPr id="11" name="Picture 2" descr="C:\Documents and Settings\A.VANDENDRIESSCHE\Bureau\arton6.gif"/>
          <p:cNvPicPr>
            <a:picLocks noChangeAspect="1" noChangeArrowheads="1"/>
          </p:cNvPicPr>
          <p:nvPr/>
        </p:nvPicPr>
        <p:blipFill>
          <a:blip r:embed="rId6" cstate="print"/>
          <a:srcRect/>
          <a:stretch>
            <a:fillRect/>
          </a:stretch>
        </p:blipFill>
        <p:spPr bwMode="auto">
          <a:xfrm>
            <a:off x="4052143" y="5661247"/>
            <a:ext cx="1888009" cy="868815"/>
          </a:xfrm>
          <a:prstGeom prst="rect">
            <a:avLst/>
          </a:prstGeom>
          <a:noFill/>
        </p:spPr>
      </p:pic>
    </p:spTree>
    <p:extLst>
      <p:ext uri="{BB962C8B-B14F-4D97-AF65-F5344CB8AC3E}">
        <p14:creationId xmlns:p14="http://schemas.microsoft.com/office/powerpoint/2010/main" val="90115672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132856"/>
            <a:ext cx="8229600" cy="1143000"/>
          </a:xfrm>
        </p:spPr>
        <p:style>
          <a:lnRef idx="1">
            <a:schemeClr val="accent1"/>
          </a:lnRef>
          <a:fillRef idx="3">
            <a:schemeClr val="accent1"/>
          </a:fillRef>
          <a:effectRef idx="2">
            <a:schemeClr val="accent1"/>
          </a:effectRef>
          <a:fontRef idx="minor">
            <a:schemeClr val="lt1"/>
          </a:fontRef>
        </p:style>
        <p:txBody>
          <a:bodyPr/>
          <a:lstStyle/>
          <a:p>
            <a:r>
              <a:rPr lang="fr-FR" dirty="0" err="1" smtClean="0"/>
              <a:t>Thank</a:t>
            </a:r>
            <a:r>
              <a:rPr lang="fr-FR" dirty="0" smtClean="0"/>
              <a:t> </a:t>
            </a:r>
            <a:r>
              <a:rPr lang="fr-FR" dirty="0" err="1" smtClean="0"/>
              <a:t>you</a:t>
            </a:r>
            <a:r>
              <a:rPr lang="fr-FR" dirty="0" smtClean="0"/>
              <a:t> for </a:t>
            </a:r>
            <a:r>
              <a:rPr lang="fr-FR" dirty="0" err="1" smtClean="0"/>
              <a:t>your</a:t>
            </a:r>
            <a:r>
              <a:rPr lang="fr-FR" dirty="0" smtClean="0"/>
              <a:t> attention</a:t>
            </a:r>
            <a:endParaRPr lang="fr-FR" dirty="0"/>
          </a:p>
        </p:txBody>
      </p:sp>
      <p:sp>
        <p:nvSpPr>
          <p:cNvPr id="3" name="Espace réservé du contenu 2"/>
          <p:cNvSpPr>
            <a:spLocks noGrp="1"/>
          </p:cNvSpPr>
          <p:nvPr>
            <p:ph idx="1"/>
          </p:nvPr>
        </p:nvSpPr>
        <p:spPr/>
        <p:txBody>
          <a:bodyPr/>
          <a:lstStyle/>
          <a:p>
            <a:pPr marL="0" indent="0">
              <a:buNone/>
            </a:pPr>
            <a:endParaRPr lang="fr-FR" dirty="0"/>
          </a:p>
        </p:txBody>
      </p:sp>
    </p:spTree>
    <p:extLst>
      <p:ext uri="{BB962C8B-B14F-4D97-AF65-F5344CB8AC3E}">
        <p14:creationId xmlns:p14="http://schemas.microsoft.com/office/powerpoint/2010/main" val="173769161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7359" y="0"/>
            <a:ext cx="9144000" cy="1052736"/>
          </a:xfrm>
        </p:spPr>
        <p:style>
          <a:lnRef idx="1">
            <a:schemeClr val="accent1"/>
          </a:lnRef>
          <a:fillRef idx="3">
            <a:schemeClr val="accent1"/>
          </a:fillRef>
          <a:effectRef idx="2">
            <a:schemeClr val="accent1"/>
          </a:effectRef>
          <a:fontRef idx="minor">
            <a:schemeClr val="lt1"/>
          </a:fontRef>
        </p:style>
        <p:txBody>
          <a:bodyPr/>
          <a:lstStyle/>
          <a:p>
            <a:r>
              <a:rPr lang="fr-FR" dirty="0" err="1" smtClean="0">
                <a:solidFill>
                  <a:schemeClr val="bg1"/>
                </a:solidFill>
              </a:rPr>
              <a:t>Disclosure</a:t>
            </a:r>
            <a:endParaRPr lang="fr-FR" dirty="0">
              <a:solidFill>
                <a:schemeClr val="bg1"/>
              </a:solidFill>
            </a:endParaRPr>
          </a:p>
        </p:txBody>
      </p:sp>
      <p:sp>
        <p:nvSpPr>
          <p:cNvPr id="3" name="Espace réservé du contenu 2"/>
          <p:cNvSpPr>
            <a:spLocks noGrp="1"/>
          </p:cNvSpPr>
          <p:nvPr>
            <p:ph idx="1"/>
          </p:nvPr>
        </p:nvSpPr>
        <p:spPr/>
        <p:txBody>
          <a:bodyPr/>
          <a:lstStyle/>
          <a:p>
            <a:r>
              <a:rPr lang="fr-FR" dirty="0" smtClean="0">
                <a:latin typeface="+mj-lt"/>
              </a:rPr>
              <a:t>No </a:t>
            </a:r>
            <a:r>
              <a:rPr lang="fr-FR" dirty="0" err="1" smtClean="0">
                <a:latin typeface="+mj-lt"/>
              </a:rPr>
              <a:t>conflict</a:t>
            </a:r>
            <a:r>
              <a:rPr lang="fr-FR" dirty="0" smtClean="0">
                <a:latin typeface="+mj-lt"/>
              </a:rPr>
              <a:t> of </a:t>
            </a:r>
            <a:r>
              <a:rPr lang="fr-FR" dirty="0" err="1" smtClean="0">
                <a:latin typeface="+mj-lt"/>
              </a:rPr>
              <a:t>interest</a:t>
            </a:r>
            <a:r>
              <a:rPr lang="fr-FR" dirty="0" smtClean="0">
                <a:latin typeface="+mj-lt"/>
              </a:rPr>
              <a:t> to report</a:t>
            </a:r>
            <a:endParaRPr lang="fr-FR" dirty="0">
              <a:latin typeface="+mj-lt"/>
            </a:endParaRPr>
          </a:p>
        </p:txBody>
      </p:sp>
    </p:spTree>
    <p:extLst>
      <p:ext uri="{BB962C8B-B14F-4D97-AF65-F5344CB8AC3E}">
        <p14:creationId xmlns:p14="http://schemas.microsoft.com/office/powerpoint/2010/main" val="326930004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0"/>
            <a:ext cx="9144000" cy="980728"/>
          </a:xfrm>
        </p:spPr>
        <p:style>
          <a:lnRef idx="1">
            <a:schemeClr val="accent1"/>
          </a:lnRef>
          <a:fillRef idx="3">
            <a:schemeClr val="accent1"/>
          </a:fillRef>
          <a:effectRef idx="2">
            <a:schemeClr val="accent1"/>
          </a:effectRef>
          <a:fontRef idx="minor">
            <a:schemeClr val="lt1"/>
          </a:fontRef>
        </p:style>
        <p:txBody>
          <a:bodyPr/>
          <a:lstStyle/>
          <a:p>
            <a:r>
              <a:rPr lang="fr-FR" dirty="0" smtClean="0"/>
              <a:t>Background</a:t>
            </a:r>
            <a:endParaRPr lang="fr-FR" dirty="0"/>
          </a:p>
        </p:txBody>
      </p:sp>
      <p:sp>
        <p:nvSpPr>
          <p:cNvPr id="3" name="Espace réservé du contenu 2"/>
          <p:cNvSpPr>
            <a:spLocks noGrp="1"/>
          </p:cNvSpPr>
          <p:nvPr>
            <p:ph idx="1"/>
          </p:nvPr>
        </p:nvSpPr>
        <p:spPr>
          <a:xfrm>
            <a:off x="137858" y="1181206"/>
            <a:ext cx="9186670" cy="5272130"/>
          </a:xfrm>
        </p:spPr>
        <p:txBody>
          <a:bodyPr>
            <a:normAutofit fontScale="92500" lnSpcReduction="10000"/>
          </a:bodyPr>
          <a:lstStyle/>
          <a:p>
            <a:r>
              <a:rPr lang="fr-FR" dirty="0" smtClean="0">
                <a:latin typeface="+mj-lt"/>
              </a:rPr>
              <a:t>ART in </a:t>
            </a:r>
            <a:r>
              <a:rPr lang="fr-FR" dirty="0" err="1">
                <a:latin typeface="+mj-lt"/>
              </a:rPr>
              <a:t>p</a:t>
            </a:r>
            <a:r>
              <a:rPr lang="fr-FR" dirty="0" err="1" smtClean="0">
                <a:latin typeface="+mj-lt"/>
              </a:rPr>
              <a:t>rimary</a:t>
            </a:r>
            <a:r>
              <a:rPr lang="fr-FR" dirty="0" smtClean="0">
                <a:latin typeface="+mj-lt"/>
              </a:rPr>
              <a:t> HIV-1 infection (PHI)</a:t>
            </a:r>
          </a:p>
          <a:p>
            <a:pPr lvl="1"/>
            <a:r>
              <a:rPr lang="fr-FR" dirty="0" smtClean="0">
                <a:latin typeface="+mj-lt"/>
              </a:rPr>
              <a:t>No </a:t>
            </a:r>
            <a:r>
              <a:rPr lang="fr-FR" dirty="0" err="1" smtClean="0">
                <a:latin typeface="+mj-lt"/>
              </a:rPr>
              <a:t>randomized</a:t>
            </a:r>
            <a:r>
              <a:rPr lang="fr-FR" dirty="0" smtClean="0">
                <a:latin typeface="+mj-lt"/>
              </a:rPr>
              <a:t> </a:t>
            </a:r>
            <a:r>
              <a:rPr lang="fr-FR" dirty="0" err="1" smtClean="0">
                <a:latin typeface="+mj-lt"/>
              </a:rPr>
              <a:t>clinical</a:t>
            </a:r>
            <a:r>
              <a:rPr lang="fr-FR" dirty="0" smtClean="0">
                <a:latin typeface="+mj-lt"/>
              </a:rPr>
              <a:t> trial </a:t>
            </a:r>
          </a:p>
          <a:p>
            <a:pPr lvl="1"/>
            <a:r>
              <a:rPr lang="fr-FR" dirty="0" err="1" smtClean="0">
                <a:latin typeface="+mj-lt"/>
              </a:rPr>
              <a:t>Individual</a:t>
            </a:r>
            <a:r>
              <a:rPr lang="fr-FR" dirty="0" smtClean="0">
                <a:latin typeface="+mj-lt"/>
              </a:rPr>
              <a:t> and collective benefits</a:t>
            </a:r>
            <a:r>
              <a:rPr lang="fr-FR" baseline="30000" dirty="0" smtClean="0">
                <a:latin typeface="+mj-lt"/>
              </a:rPr>
              <a:t>1-2</a:t>
            </a:r>
          </a:p>
          <a:p>
            <a:pPr lvl="1"/>
            <a:r>
              <a:rPr lang="fr-FR" dirty="0" smtClean="0">
                <a:latin typeface="+mj-lt"/>
              </a:rPr>
              <a:t>French</a:t>
            </a:r>
            <a:r>
              <a:rPr lang="fr-FR" baseline="30000" dirty="0" smtClean="0">
                <a:latin typeface="+mj-lt"/>
              </a:rPr>
              <a:t>3</a:t>
            </a:r>
            <a:r>
              <a:rPr lang="fr-FR" dirty="0" smtClean="0">
                <a:latin typeface="+mj-lt"/>
              </a:rPr>
              <a:t>, European</a:t>
            </a:r>
            <a:r>
              <a:rPr lang="fr-FR" baseline="30000" dirty="0" smtClean="0">
                <a:latin typeface="+mj-lt"/>
              </a:rPr>
              <a:t>4</a:t>
            </a:r>
            <a:r>
              <a:rPr lang="fr-FR" dirty="0" smtClean="0">
                <a:latin typeface="+mj-lt"/>
              </a:rPr>
              <a:t> and US guidelines</a:t>
            </a:r>
            <a:r>
              <a:rPr lang="fr-FR" baseline="30000" dirty="0" smtClean="0">
                <a:latin typeface="+mj-lt"/>
              </a:rPr>
              <a:t>5</a:t>
            </a:r>
            <a:r>
              <a:rPr lang="fr-FR" dirty="0" smtClean="0">
                <a:latin typeface="+mj-lt"/>
              </a:rPr>
              <a:t>: </a:t>
            </a:r>
            <a:r>
              <a:rPr lang="fr-FR" dirty="0" err="1" smtClean="0">
                <a:latin typeface="+mj-lt"/>
              </a:rPr>
              <a:t>treat</a:t>
            </a:r>
            <a:r>
              <a:rPr lang="fr-FR" dirty="0" smtClean="0">
                <a:latin typeface="+mj-lt"/>
              </a:rPr>
              <a:t> all PHI</a:t>
            </a:r>
          </a:p>
          <a:p>
            <a:pPr lvl="2">
              <a:buNone/>
            </a:pPr>
            <a:endParaRPr lang="fr-FR" dirty="0" smtClean="0">
              <a:latin typeface="+mj-lt"/>
            </a:endParaRPr>
          </a:p>
          <a:p>
            <a:r>
              <a:rPr lang="en-US" dirty="0" smtClean="0">
                <a:latin typeface="+mj-lt"/>
              </a:rPr>
              <a:t>Recommended ART in PHI</a:t>
            </a:r>
            <a:r>
              <a:rPr lang="en-US" baseline="30000" dirty="0" smtClean="0"/>
              <a:t>3-5</a:t>
            </a:r>
            <a:r>
              <a:rPr lang="en-US" dirty="0" smtClean="0">
                <a:latin typeface="+mj-lt"/>
              </a:rPr>
              <a:t> </a:t>
            </a:r>
          </a:p>
          <a:p>
            <a:pPr lvl="1"/>
            <a:r>
              <a:rPr lang="en-US" dirty="0">
                <a:latin typeface="+mj-lt"/>
              </a:rPr>
              <a:t>A</a:t>
            </a:r>
            <a:r>
              <a:rPr lang="en-US" dirty="0" smtClean="0">
                <a:latin typeface="+mj-lt"/>
              </a:rPr>
              <a:t>nalogy </a:t>
            </a:r>
            <a:r>
              <a:rPr lang="en-US" dirty="0">
                <a:latin typeface="+mj-lt"/>
              </a:rPr>
              <a:t>with </a:t>
            </a:r>
            <a:r>
              <a:rPr lang="en-US" dirty="0" smtClean="0">
                <a:latin typeface="+mj-lt"/>
              </a:rPr>
              <a:t>established infection</a:t>
            </a:r>
          </a:p>
          <a:p>
            <a:pPr lvl="1"/>
            <a:r>
              <a:rPr lang="en-US" dirty="0" smtClean="0">
                <a:latin typeface="+mj-lt"/>
              </a:rPr>
              <a:t>Commonly, TDF/FTC + 3</a:t>
            </a:r>
            <a:r>
              <a:rPr lang="en-US" baseline="30000" dirty="0" smtClean="0">
                <a:latin typeface="+mj-lt"/>
              </a:rPr>
              <a:t>rd</a:t>
            </a:r>
            <a:r>
              <a:rPr lang="en-US" dirty="0" smtClean="0">
                <a:latin typeface="+mj-lt"/>
              </a:rPr>
              <a:t> agent (protease inhibitor)</a:t>
            </a:r>
            <a:endParaRPr lang="en-US" baseline="30000" dirty="0" smtClean="0">
              <a:latin typeface="+mj-lt"/>
            </a:endParaRPr>
          </a:p>
          <a:p>
            <a:pPr marL="457200" lvl="1" indent="0">
              <a:buNone/>
            </a:pPr>
            <a:endParaRPr lang="en-US" dirty="0" smtClean="0">
              <a:latin typeface="+mj-lt"/>
            </a:endParaRPr>
          </a:p>
          <a:p>
            <a:r>
              <a:rPr lang="fr-FR" dirty="0" smtClean="0">
                <a:latin typeface="+mj-lt"/>
              </a:rPr>
              <a:t>Goal of ART: « </a:t>
            </a:r>
            <a:r>
              <a:rPr lang="fr-FR" dirty="0" err="1" smtClean="0">
                <a:latin typeface="+mj-lt"/>
              </a:rPr>
              <a:t>virological</a:t>
            </a:r>
            <a:r>
              <a:rPr lang="fr-FR" dirty="0" smtClean="0">
                <a:latin typeface="+mj-lt"/>
              </a:rPr>
              <a:t> </a:t>
            </a:r>
            <a:r>
              <a:rPr lang="fr-FR" dirty="0" err="1" smtClean="0">
                <a:latin typeface="+mj-lt"/>
              </a:rPr>
              <a:t>success</a:t>
            </a:r>
            <a:r>
              <a:rPr lang="fr-FR" dirty="0" smtClean="0">
                <a:latin typeface="+mj-lt"/>
              </a:rPr>
              <a:t> »</a:t>
            </a:r>
          </a:p>
          <a:p>
            <a:pPr lvl="1"/>
            <a:r>
              <a:rPr lang="fr-FR" dirty="0" err="1" smtClean="0">
                <a:latin typeface="+mj-lt"/>
              </a:rPr>
              <a:t>Undetectable</a:t>
            </a:r>
            <a:r>
              <a:rPr lang="fr-FR" dirty="0" smtClean="0">
                <a:latin typeface="+mj-lt"/>
              </a:rPr>
              <a:t> </a:t>
            </a:r>
            <a:r>
              <a:rPr lang="fr-FR" dirty="0" err="1" smtClean="0">
                <a:latin typeface="+mj-lt"/>
              </a:rPr>
              <a:t>pVL</a:t>
            </a:r>
            <a:r>
              <a:rPr lang="fr-FR" dirty="0" smtClean="0">
                <a:latin typeface="+mj-lt"/>
              </a:rPr>
              <a:t> at </a:t>
            </a:r>
            <a:r>
              <a:rPr lang="fr-FR" dirty="0" err="1" smtClean="0">
                <a:latin typeface="+mj-lt"/>
              </a:rPr>
              <a:t>week</a:t>
            </a:r>
            <a:r>
              <a:rPr lang="fr-FR" dirty="0" smtClean="0">
                <a:latin typeface="+mj-lt"/>
              </a:rPr>
              <a:t> 24 of </a:t>
            </a:r>
            <a:r>
              <a:rPr lang="fr-FR" dirty="0" err="1" smtClean="0">
                <a:latin typeface="+mj-lt"/>
              </a:rPr>
              <a:t>treatment</a:t>
            </a:r>
            <a:r>
              <a:rPr lang="fr-FR" dirty="0" smtClean="0">
                <a:latin typeface="+mj-lt"/>
              </a:rPr>
              <a:t> (W24)</a:t>
            </a:r>
          </a:p>
          <a:p>
            <a:pPr lvl="2">
              <a:buNone/>
            </a:pPr>
            <a:endParaRPr lang="fr-FR" dirty="0" smtClean="0">
              <a:latin typeface="+mj-lt"/>
            </a:endParaRPr>
          </a:p>
          <a:p>
            <a:endParaRPr lang="en-US" dirty="0"/>
          </a:p>
          <a:p>
            <a:pPr marL="0" indent="0">
              <a:buNone/>
            </a:pPr>
            <a:endParaRPr lang="en-US" dirty="0" smtClean="0"/>
          </a:p>
          <a:p>
            <a:pPr>
              <a:buNone/>
            </a:pPr>
            <a:endParaRPr lang="fr-FR" dirty="0" smtClean="0"/>
          </a:p>
          <a:p>
            <a:pPr lvl="1"/>
            <a:endParaRPr lang="fr-FR" dirty="0" smtClean="0"/>
          </a:p>
        </p:txBody>
      </p:sp>
      <p:sp>
        <p:nvSpPr>
          <p:cNvPr id="4" name="ZoneTexte 3"/>
          <p:cNvSpPr txBox="1"/>
          <p:nvPr/>
        </p:nvSpPr>
        <p:spPr>
          <a:xfrm>
            <a:off x="0" y="6453336"/>
            <a:ext cx="9144000" cy="1107996"/>
          </a:xfrm>
          <a:prstGeom prst="rect">
            <a:avLst/>
          </a:prstGeom>
          <a:noFill/>
        </p:spPr>
        <p:txBody>
          <a:bodyPr wrap="square" rtlCol="0">
            <a:spAutoFit/>
          </a:bodyPr>
          <a:lstStyle/>
          <a:p>
            <a:r>
              <a:rPr lang="fr-FR" sz="1200" dirty="0">
                <a:latin typeface="+mj-lt"/>
              </a:rPr>
              <a:t>1</a:t>
            </a:r>
            <a:r>
              <a:rPr lang="fr-FR" sz="1200" dirty="0" smtClean="0">
                <a:latin typeface="+mj-lt"/>
              </a:rPr>
              <a:t> Le </a:t>
            </a:r>
            <a:r>
              <a:rPr lang="fr-FR" sz="1200" dirty="0">
                <a:latin typeface="+mj-lt"/>
              </a:rPr>
              <a:t>T. et </a:t>
            </a:r>
            <a:r>
              <a:rPr lang="fr-FR" sz="1200" i="1" dirty="0">
                <a:latin typeface="+mj-lt"/>
              </a:rPr>
              <a:t>al</a:t>
            </a:r>
            <a:r>
              <a:rPr lang="fr-FR" sz="1200" dirty="0">
                <a:latin typeface="+mj-lt"/>
              </a:rPr>
              <a:t>. NEJM </a:t>
            </a:r>
            <a:r>
              <a:rPr lang="fr-FR" sz="1200" dirty="0" smtClean="0">
                <a:latin typeface="+mj-lt"/>
              </a:rPr>
              <a:t>2013;368(3):218-30.           </a:t>
            </a:r>
            <a:r>
              <a:rPr lang="fr-FR" sz="1200" dirty="0" smtClean="0"/>
              <a:t>2 </a:t>
            </a:r>
            <a:r>
              <a:rPr lang="fr-FR" sz="1200" dirty="0"/>
              <a:t>Cohen MS. et </a:t>
            </a:r>
            <a:r>
              <a:rPr lang="fr-FR" sz="1200" i="1" dirty="0"/>
              <a:t>al</a:t>
            </a:r>
            <a:r>
              <a:rPr lang="fr-FR" sz="1200" dirty="0"/>
              <a:t>. NEJM </a:t>
            </a:r>
            <a:r>
              <a:rPr lang="fr-FR" sz="1200" dirty="0" smtClean="0"/>
              <a:t>2011;365(6):493-505.           3 French Guidelines. Rapport </a:t>
            </a:r>
            <a:r>
              <a:rPr lang="fr-FR" sz="1200" dirty="0" err="1"/>
              <a:t>Morlat</a:t>
            </a:r>
            <a:r>
              <a:rPr lang="fr-FR" sz="1200" dirty="0"/>
              <a:t> </a:t>
            </a:r>
            <a:r>
              <a:rPr lang="fr-FR" sz="1200" dirty="0" smtClean="0"/>
              <a:t>2013.</a:t>
            </a:r>
          </a:p>
          <a:p>
            <a:r>
              <a:rPr lang="fr-FR" sz="1200" dirty="0" smtClean="0"/>
              <a:t>4 </a:t>
            </a:r>
            <a:r>
              <a:rPr lang="fr-FR" sz="1200" dirty="0" err="1" smtClean="0"/>
              <a:t>European</a:t>
            </a:r>
            <a:r>
              <a:rPr lang="fr-FR" sz="1200" dirty="0" smtClean="0"/>
              <a:t> AIDS </a:t>
            </a:r>
            <a:r>
              <a:rPr lang="fr-FR" sz="1200" dirty="0" err="1" smtClean="0"/>
              <a:t>Clinical</a:t>
            </a:r>
            <a:r>
              <a:rPr lang="fr-FR" sz="1200" dirty="0" smtClean="0"/>
              <a:t> Society Guidelines, Version 7,1, 2014.          5 </a:t>
            </a:r>
            <a:r>
              <a:rPr lang="fr-FR" sz="1200" dirty="0" err="1" smtClean="0"/>
              <a:t>Huldrych</a:t>
            </a:r>
            <a:r>
              <a:rPr lang="fr-FR" sz="1200" dirty="0" smtClean="0"/>
              <a:t> F. et </a:t>
            </a:r>
            <a:r>
              <a:rPr lang="fr-FR" sz="1200" i="1" dirty="0" smtClean="0"/>
              <a:t>al</a:t>
            </a:r>
            <a:r>
              <a:rPr lang="fr-FR" sz="1200" dirty="0" smtClean="0"/>
              <a:t>. JAMA 2014;312(4):410-425.</a:t>
            </a:r>
          </a:p>
          <a:p>
            <a:endParaRPr lang="fr-FR" sz="1200" dirty="0" smtClean="0"/>
          </a:p>
          <a:p>
            <a:endParaRPr lang="fr-FR" sz="1200" dirty="0">
              <a:latin typeface="+mj-lt"/>
            </a:endParaRPr>
          </a:p>
          <a:p>
            <a:endParaRPr lang="fr-FR" dirty="0" smtClean="0">
              <a:solidFill>
                <a:schemeClr val="tx2"/>
              </a:solidFill>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0827" y="0"/>
            <a:ext cx="9144000" cy="980728"/>
          </a:xfrm>
        </p:spPr>
        <p:style>
          <a:lnRef idx="1">
            <a:schemeClr val="accent1"/>
          </a:lnRef>
          <a:fillRef idx="3">
            <a:schemeClr val="accent1"/>
          </a:fillRef>
          <a:effectRef idx="2">
            <a:schemeClr val="accent1"/>
          </a:effectRef>
          <a:fontRef idx="minor">
            <a:schemeClr val="lt1"/>
          </a:fontRef>
        </p:style>
        <p:txBody>
          <a:bodyPr>
            <a:normAutofit/>
          </a:bodyPr>
          <a:lstStyle/>
          <a:p>
            <a:r>
              <a:rPr lang="fr-FR" sz="4900" dirty="0" smtClean="0">
                <a:latin typeface="+mj-lt"/>
              </a:rPr>
              <a:t>Objectives</a:t>
            </a:r>
            <a:endParaRPr lang="fr-FR" sz="4900" dirty="0">
              <a:latin typeface="+mj-lt"/>
            </a:endParaRPr>
          </a:p>
        </p:txBody>
      </p:sp>
      <p:sp>
        <p:nvSpPr>
          <p:cNvPr id="3" name="Espace réservé du contenu 2"/>
          <p:cNvSpPr>
            <a:spLocks noGrp="1"/>
          </p:cNvSpPr>
          <p:nvPr>
            <p:ph idx="1"/>
          </p:nvPr>
        </p:nvSpPr>
        <p:spPr>
          <a:xfrm>
            <a:off x="395536" y="1130800"/>
            <a:ext cx="8455792" cy="5715495"/>
          </a:xfrm>
        </p:spPr>
        <p:txBody>
          <a:bodyPr>
            <a:normAutofit/>
          </a:bodyPr>
          <a:lstStyle/>
          <a:p>
            <a:pPr lvl="1">
              <a:buNone/>
            </a:pPr>
            <a:endParaRPr lang="en-US" sz="2700" dirty="0" smtClean="0">
              <a:latin typeface="+mj-lt"/>
            </a:endParaRPr>
          </a:p>
          <a:p>
            <a:r>
              <a:rPr lang="en-US" sz="3100" dirty="0" smtClean="0">
                <a:latin typeface="+mj-lt"/>
              </a:rPr>
              <a:t>Analyze a cohort of patients with PHI:</a:t>
            </a:r>
          </a:p>
          <a:p>
            <a:endParaRPr lang="en-US" sz="3100" dirty="0" smtClean="0">
              <a:latin typeface="+mj-lt"/>
            </a:endParaRPr>
          </a:p>
          <a:p>
            <a:pPr lvl="1"/>
            <a:r>
              <a:rPr lang="en-US" sz="2700" dirty="0" smtClean="0">
                <a:latin typeface="+mj-lt"/>
              </a:rPr>
              <a:t>Predictive factors of </a:t>
            </a:r>
            <a:r>
              <a:rPr lang="en-US" sz="2700" dirty="0" err="1" smtClean="0">
                <a:latin typeface="+mj-lt"/>
              </a:rPr>
              <a:t>virological</a:t>
            </a:r>
            <a:r>
              <a:rPr lang="en-US" sz="2700" dirty="0" smtClean="0">
                <a:latin typeface="+mj-lt"/>
              </a:rPr>
              <a:t> failure at W24 ?</a:t>
            </a:r>
          </a:p>
          <a:p>
            <a:endParaRPr lang="en-US" sz="3100" dirty="0" smtClean="0">
              <a:latin typeface="+mj-lt"/>
            </a:endParaRPr>
          </a:p>
          <a:p>
            <a:pPr lvl="1"/>
            <a:r>
              <a:rPr lang="en-US" sz="2700" dirty="0">
                <a:latin typeface="+mj-lt"/>
              </a:rPr>
              <a:t>I</a:t>
            </a:r>
            <a:r>
              <a:rPr lang="en-US" sz="2700" dirty="0" smtClean="0">
                <a:latin typeface="+mj-lt"/>
              </a:rPr>
              <a:t>s the W24 end-point relevant for assess </a:t>
            </a:r>
            <a:r>
              <a:rPr lang="en-US" sz="2700" dirty="0" err="1" smtClean="0">
                <a:latin typeface="+mj-lt"/>
              </a:rPr>
              <a:t>virological</a:t>
            </a:r>
            <a:r>
              <a:rPr lang="en-US" sz="2700" dirty="0" smtClean="0">
                <a:latin typeface="+mj-lt"/>
              </a:rPr>
              <a:t> response ?</a:t>
            </a:r>
          </a:p>
          <a:p>
            <a:pPr lvl="1"/>
            <a:endParaRPr lang="en-US" sz="2700" dirty="0" smtClean="0"/>
          </a:p>
          <a:p>
            <a:pPr lvl="1"/>
            <a:endParaRPr lang="fr-FR" sz="27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0"/>
            <a:ext cx="9144000" cy="908720"/>
          </a:xfrm>
        </p:spPr>
        <p:style>
          <a:lnRef idx="1">
            <a:schemeClr val="accent1"/>
          </a:lnRef>
          <a:fillRef idx="3">
            <a:schemeClr val="accent1"/>
          </a:fillRef>
          <a:effectRef idx="2">
            <a:schemeClr val="accent1"/>
          </a:effectRef>
          <a:fontRef idx="minor">
            <a:schemeClr val="lt1"/>
          </a:fontRef>
        </p:style>
        <p:txBody>
          <a:bodyPr/>
          <a:lstStyle/>
          <a:p>
            <a:r>
              <a:rPr lang="fr-FR" dirty="0" err="1" smtClean="0">
                <a:latin typeface="+mj-lt"/>
              </a:rPr>
              <a:t>Methods</a:t>
            </a:r>
            <a:endParaRPr lang="fr-FR" dirty="0">
              <a:latin typeface="+mj-lt"/>
            </a:endParaRPr>
          </a:p>
        </p:txBody>
      </p:sp>
      <p:sp>
        <p:nvSpPr>
          <p:cNvPr id="4" name="ZoneTexte 3"/>
          <p:cNvSpPr txBox="1"/>
          <p:nvPr/>
        </p:nvSpPr>
        <p:spPr>
          <a:xfrm>
            <a:off x="2363257" y="1035696"/>
            <a:ext cx="4183606" cy="646331"/>
          </a:xfrm>
          <a:prstGeom prst="rect">
            <a:avLst/>
          </a:prstGeom>
          <a:noFill/>
          <a:ln w="38100">
            <a:solidFill>
              <a:schemeClr val="accent1"/>
            </a:solidFill>
          </a:ln>
        </p:spPr>
        <p:txBody>
          <a:bodyPr wrap="square" rtlCol="0">
            <a:spAutoFit/>
          </a:bodyPr>
          <a:lstStyle/>
          <a:p>
            <a:pPr algn="ctr"/>
            <a:r>
              <a:rPr lang="fr-FR" b="1" dirty="0" smtClean="0">
                <a:latin typeface="+mj-lt"/>
              </a:rPr>
              <a:t>Rouen </a:t>
            </a:r>
            <a:r>
              <a:rPr lang="fr-FR" b="1" dirty="0" err="1" smtClean="0">
                <a:latin typeface="+mj-lt"/>
              </a:rPr>
              <a:t>University</a:t>
            </a:r>
            <a:r>
              <a:rPr lang="fr-FR" b="1" dirty="0" smtClean="0">
                <a:latin typeface="+mj-lt"/>
              </a:rPr>
              <a:t> </a:t>
            </a:r>
            <a:r>
              <a:rPr lang="fr-FR" b="1" dirty="0" err="1" smtClean="0">
                <a:latin typeface="+mj-lt"/>
              </a:rPr>
              <a:t>Hospital</a:t>
            </a:r>
            <a:endParaRPr lang="fr-FR" b="1" dirty="0" smtClean="0">
              <a:latin typeface="+mj-lt"/>
            </a:endParaRPr>
          </a:p>
          <a:p>
            <a:pPr algn="ctr"/>
            <a:r>
              <a:rPr lang="fr-FR" b="1" dirty="0" smtClean="0">
                <a:latin typeface="+mj-lt"/>
              </a:rPr>
              <a:t> 2003-2013</a:t>
            </a:r>
            <a:endParaRPr lang="fr-FR" b="1" dirty="0">
              <a:latin typeface="+mj-lt"/>
            </a:endParaRPr>
          </a:p>
        </p:txBody>
      </p:sp>
      <p:sp>
        <p:nvSpPr>
          <p:cNvPr id="5" name="ZoneTexte 4"/>
          <p:cNvSpPr txBox="1"/>
          <p:nvPr/>
        </p:nvSpPr>
        <p:spPr>
          <a:xfrm>
            <a:off x="1674155" y="2079629"/>
            <a:ext cx="5795689" cy="1292662"/>
          </a:xfrm>
          <a:prstGeom prst="rect">
            <a:avLst/>
          </a:prstGeom>
          <a:noFill/>
          <a:ln w="38100">
            <a:solidFill>
              <a:schemeClr val="accent1"/>
            </a:solidFill>
          </a:ln>
        </p:spPr>
        <p:txBody>
          <a:bodyPr wrap="square" rtlCol="0">
            <a:spAutoFit/>
          </a:bodyPr>
          <a:lstStyle/>
          <a:p>
            <a:pPr algn="ctr"/>
            <a:r>
              <a:rPr lang="fr-FR" b="1" dirty="0" smtClean="0">
                <a:latin typeface="+mj-lt"/>
              </a:rPr>
              <a:t>Patients </a:t>
            </a:r>
            <a:r>
              <a:rPr lang="fr-FR" b="1" dirty="0" err="1" smtClean="0">
                <a:latin typeface="+mj-lt"/>
              </a:rPr>
              <a:t>with</a:t>
            </a:r>
            <a:r>
              <a:rPr lang="fr-FR" b="1" dirty="0" smtClean="0">
                <a:latin typeface="+mj-lt"/>
              </a:rPr>
              <a:t> PHI</a:t>
            </a:r>
          </a:p>
          <a:p>
            <a:pPr algn="ctr"/>
            <a:endParaRPr lang="fr-FR" b="1" dirty="0" smtClean="0">
              <a:solidFill>
                <a:schemeClr val="accent1"/>
              </a:solidFill>
              <a:latin typeface="+mj-lt"/>
            </a:endParaRPr>
          </a:p>
          <a:p>
            <a:pPr>
              <a:buFont typeface="Arial" pitchFamily="34" charset="0"/>
              <a:buChar char="•"/>
            </a:pPr>
            <a:r>
              <a:rPr lang="fr-FR" sz="1400" dirty="0" smtClean="0">
                <a:latin typeface="+mj-lt"/>
              </a:rPr>
              <a:t> Positive p24 Ag </a:t>
            </a:r>
            <a:r>
              <a:rPr lang="fr-FR" sz="1400" dirty="0" err="1" smtClean="0">
                <a:latin typeface="+mj-lt"/>
              </a:rPr>
              <a:t>with</a:t>
            </a:r>
            <a:r>
              <a:rPr lang="fr-FR" sz="1400" dirty="0" smtClean="0">
                <a:latin typeface="+mj-lt"/>
              </a:rPr>
              <a:t> compatible Western-Blot</a:t>
            </a:r>
          </a:p>
          <a:p>
            <a:pPr>
              <a:buFont typeface="Arial" pitchFamily="34" charset="0"/>
              <a:buChar char="•"/>
            </a:pPr>
            <a:r>
              <a:rPr lang="fr-FR" sz="1400" dirty="0" smtClean="0">
                <a:latin typeface="+mj-lt"/>
              </a:rPr>
              <a:t> </a:t>
            </a:r>
            <a:r>
              <a:rPr lang="fr-FR" sz="1400" dirty="0" err="1" smtClean="0">
                <a:latin typeface="+mj-lt"/>
              </a:rPr>
              <a:t>Incomplete</a:t>
            </a:r>
            <a:r>
              <a:rPr lang="fr-FR" sz="1400" dirty="0" smtClean="0">
                <a:latin typeface="+mj-lt"/>
              </a:rPr>
              <a:t> and compatible Western-Blot</a:t>
            </a:r>
          </a:p>
          <a:p>
            <a:pPr>
              <a:buFont typeface="Arial" pitchFamily="34" charset="0"/>
              <a:buChar char="•"/>
            </a:pPr>
            <a:r>
              <a:rPr lang="fr-FR" sz="1400" dirty="0" smtClean="0">
                <a:latin typeface="+mj-lt"/>
              </a:rPr>
              <a:t> Positive plasma viral </a:t>
            </a:r>
            <a:r>
              <a:rPr lang="fr-FR" sz="1400" dirty="0" err="1" smtClean="0">
                <a:latin typeface="+mj-lt"/>
              </a:rPr>
              <a:t>load</a:t>
            </a:r>
            <a:r>
              <a:rPr lang="fr-FR" sz="1400" dirty="0" smtClean="0">
                <a:latin typeface="+mj-lt"/>
              </a:rPr>
              <a:t> </a:t>
            </a:r>
            <a:r>
              <a:rPr lang="fr-FR" sz="1400" dirty="0" err="1" smtClean="0">
                <a:latin typeface="+mj-lt"/>
              </a:rPr>
              <a:t>with</a:t>
            </a:r>
            <a:r>
              <a:rPr lang="fr-FR" sz="1400" dirty="0" smtClean="0">
                <a:latin typeface="+mj-lt"/>
              </a:rPr>
              <a:t> </a:t>
            </a:r>
            <a:r>
              <a:rPr lang="fr-FR" sz="1400" dirty="0" err="1" smtClean="0">
                <a:latin typeface="+mj-lt"/>
              </a:rPr>
              <a:t>negative</a:t>
            </a:r>
            <a:r>
              <a:rPr lang="fr-FR" sz="1400" dirty="0" smtClean="0">
                <a:latin typeface="+mj-lt"/>
              </a:rPr>
              <a:t> </a:t>
            </a:r>
            <a:r>
              <a:rPr lang="fr-FR" sz="1400" dirty="0" err="1" smtClean="0">
                <a:latin typeface="+mj-lt"/>
              </a:rPr>
              <a:t>serology</a:t>
            </a:r>
            <a:r>
              <a:rPr lang="fr-FR" sz="1400" dirty="0" smtClean="0">
                <a:latin typeface="+mj-lt"/>
              </a:rPr>
              <a:t> in the </a:t>
            </a:r>
            <a:r>
              <a:rPr lang="fr-FR" sz="1400" dirty="0" err="1" smtClean="0">
                <a:latin typeface="+mj-lt"/>
              </a:rPr>
              <a:t>previous</a:t>
            </a:r>
            <a:r>
              <a:rPr lang="fr-FR" sz="1400" dirty="0" smtClean="0">
                <a:latin typeface="+mj-lt"/>
              </a:rPr>
              <a:t> 3 </a:t>
            </a:r>
            <a:r>
              <a:rPr lang="fr-FR" sz="1400" dirty="0" err="1" smtClean="0">
                <a:latin typeface="+mj-lt"/>
              </a:rPr>
              <a:t>months</a:t>
            </a:r>
            <a:endParaRPr lang="fr-FR" sz="1400" dirty="0">
              <a:latin typeface="+mj-lt"/>
            </a:endParaRPr>
          </a:p>
        </p:txBody>
      </p:sp>
      <p:sp>
        <p:nvSpPr>
          <p:cNvPr id="6" name="ZoneTexte 5"/>
          <p:cNvSpPr txBox="1"/>
          <p:nvPr/>
        </p:nvSpPr>
        <p:spPr>
          <a:xfrm>
            <a:off x="2510844" y="3484948"/>
            <a:ext cx="3888432" cy="646331"/>
          </a:xfrm>
          <a:prstGeom prst="rect">
            <a:avLst/>
          </a:prstGeom>
          <a:noFill/>
          <a:ln w="38100">
            <a:solidFill>
              <a:schemeClr val="accent1"/>
            </a:solidFill>
          </a:ln>
        </p:spPr>
        <p:txBody>
          <a:bodyPr wrap="square" rtlCol="0">
            <a:spAutoFit/>
          </a:bodyPr>
          <a:lstStyle/>
          <a:p>
            <a:pPr algn="ctr"/>
            <a:r>
              <a:rPr lang="fr-FR" b="1" dirty="0" err="1" smtClean="0">
                <a:latin typeface="+mj-lt"/>
              </a:rPr>
              <a:t>Early</a:t>
            </a:r>
            <a:r>
              <a:rPr lang="fr-FR" b="1" dirty="0" smtClean="0">
                <a:latin typeface="+mj-lt"/>
              </a:rPr>
              <a:t> ARV </a:t>
            </a:r>
          </a:p>
          <a:p>
            <a:pPr algn="ctr"/>
            <a:r>
              <a:rPr lang="fr-FR" b="1" dirty="0" smtClean="0">
                <a:latin typeface="+mj-lt"/>
              </a:rPr>
              <a:t> ≤ 3 </a:t>
            </a:r>
            <a:r>
              <a:rPr lang="fr-FR" b="1" dirty="0" err="1" smtClean="0">
                <a:latin typeface="+mj-lt"/>
              </a:rPr>
              <a:t>months</a:t>
            </a:r>
            <a:r>
              <a:rPr lang="fr-FR" b="1" dirty="0" smtClean="0">
                <a:latin typeface="+mj-lt"/>
              </a:rPr>
              <a:t> </a:t>
            </a:r>
            <a:r>
              <a:rPr lang="fr-FR" b="1" dirty="0" err="1" smtClean="0">
                <a:latin typeface="+mj-lt"/>
              </a:rPr>
              <a:t>after</a:t>
            </a:r>
            <a:r>
              <a:rPr lang="fr-FR" b="1" dirty="0" smtClean="0">
                <a:latin typeface="+mj-lt"/>
              </a:rPr>
              <a:t> </a:t>
            </a:r>
            <a:r>
              <a:rPr lang="fr-FR" b="1" dirty="0" err="1" smtClean="0">
                <a:latin typeface="+mj-lt"/>
              </a:rPr>
              <a:t>diagnosis</a:t>
            </a:r>
            <a:r>
              <a:rPr lang="fr-FR" b="1" dirty="0" smtClean="0">
                <a:latin typeface="+mj-lt"/>
              </a:rPr>
              <a:t> </a:t>
            </a:r>
            <a:endParaRPr lang="fr-FR" b="1" dirty="0">
              <a:latin typeface="+mj-lt"/>
            </a:endParaRPr>
          </a:p>
        </p:txBody>
      </p:sp>
      <p:sp>
        <p:nvSpPr>
          <p:cNvPr id="7" name="ZoneTexte 6"/>
          <p:cNvSpPr txBox="1"/>
          <p:nvPr/>
        </p:nvSpPr>
        <p:spPr>
          <a:xfrm>
            <a:off x="3491880" y="4612486"/>
            <a:ext cx="1926361" cy="369332"/>
          </a:xfrm>
          <a:prstGeom prst="rect">
            <a:avLst/>
          </a:prstGeom>
          <a:noFill/>
          <a:ln w="38100">
            <a:solidFill>
              <a:schemeClr val="accent1"/>
            </a:solidFill>
          </a:ln>
        </p:spPr>
        <p:txBody>
          <a:bodyPr wrap="none" rtlCol="0">
            <a:spAutoFit/>
          </a:bodyPr>
          <a:lstStyle/>
          <a:p>
            <a:r>
              <a:rPr lang="fr-FR" b="1" dirty="0" smtClean="0">
                <a:latin typeface="+mj-lt"/>
              </a:rPr>
              <a:t>Evaluation </a:t>
            </a:r>
            <a:r>
              <a:rPr lang="fr-FR" b="1" dirty="0" err="1" smtClean="0">
                <a:latin typeface="+mj-lt"/>
              </a:rPr>
              <a:t>at</a:t>
            </a:r>
            <a:r>
              <a:rPr lang="fr-FR" b="1" dirty="0" smtClean="0">
                <a:latin typeface="+mj-lt"/>
              </a:rPr>
              <a:t> W24</a:t>
            </a:r>
            <a:endParaRPr lang="fr-FR" b="1" dirty="0">
              <a:latin typeface="+mj-lt"/>
            </a:endParaRPr>
          </a:p>
        </p:txBody>
      </p:sp>
      <p:sp>
        <p:nvSpPr>
          <p:cNvPr id="8" name="ZoneTexte 7"/>
          <p:cNvSpPr txBox="1"/>
          <p:nvPr/>
        </p:nvSpPr>
        <p:spPr>
          <a:xfrm>
            <a:off x="467544" y="4869160"/>
            <a:ext cx="2154436" cy="646331"/>
          </a:xfrm>
          <a:prstGeom prst="rect">
            <a:avLst/>
          </a:prstGeom>
          <a:noFill/>
          <a:ln w="38100">
            <a:solidFill>
              <a:schemeClr val="accent1"/>
            </a:solidFill>
          </a:ln>
        </p:spPr>
        <p:txBody>
          <a:bodyPr wrap="none" rtlCol="0">
            <a:spAutoFit/>
          </a:bodyPr>
          <a:lstStyle/>
          <a:p>
            <a:pPr algn="ctr"/>
            <a:r>
              <a:rPr lang="fr-FR" b="1" dirty="0" smtClean="0">
                <a:latin typeface="+mj-lt"/>
              </a:rPr>
              <a:t>« </a:t>
            </a:r>
            <a:r>
              <a:rPr lang="fr-FR" b="1" dirty="0" err="1" smtClean="0">
                <a:latin typeface="+mj-lt"/>
              </a:rPr>
              <a:t>Success</a:t>
            </a:r>
            <a:r>
              <a:rPr lang="fr-FR" b="1" dirty="0" smtClean="0">
                <a:latin typeface="+mj-lt"/>
              </a:rPr>
              <a:t> »</a:t>
            </a:r>
          </a:p>
          <a:p>
            <a:pPr algn="ctr"/>
            <a:r>
              <a:rPr lang="fr-FR" dirty="0" smtClean="0">
                <a:latin typeface="+mj-lt"/>
              </a:rPr>
              <a:t>(</a:t>
            </a:r>
            <a:r>
              <a:rPr lang="fr-FR" dirty="0" err="1" smtClean="0">
                <a:latin typeface="+mj-lt"/>
              </a:rPr>
              <a:t>pVL</a:t>
            </a:r>
            <a:r>
              <a:rPr lang="fr-FR" dirty="0" smtClean="0">
                <a:latin typeface="+mj-lt"/>
              </a:rPr>
              <a:t> &lt; 40 copies/</a:t>
            </a:r>
            <a:r>
              <a:rPr lang="fr-FR" dirty="0" err="1" smtClean="0">
                <a:latin typeface="+mj-lt"/>
              </a:rPr>
              <a:t>mL</a:t>
            </a:r>
            <a:r>
              <a:rPr lang="fr-FR" dirty="0" smtClean="0">
                <a:latin typeface="+mj-lt"/>
              </a:rPr>
              <a:t>)</a:t>
            </a:r>
            <a:endParaRPr lang="fr-FR" dirty="0">
              <a:latin typeface="+mj-lt"/>
            </a:endParaRPr>
          </a:p>
        </p:txBody>
      </p:sp>
      <p:sp>
        <p:nvSpPr>
          <p:cNvPr id="9" name="ZoneTexte 8"/>
          <p:cNvSpPr txBox="1"/>
          <p:nvPr/>
        </p:nvSpPr>
        <p:spPr>
          <a:xfrm>
            <a:off x="1171245" y="6159787"/>
            <a:ext cx="608821" cy="369332"/>
          </a:xfrm>
          <a:prstGeom prst="rect">
            <a:avLst/>
          </a:prstGeom>
          <a:noFill/>
          <a:ln w="38100">
            <a:solidFill>
              <a:schemeClr val="accent1"/>
            </a:solidFill>
          </a:ln>
        </p:spPr>
        <p:txBody>
          <a:bodyPr wrap="none" rtlCol="0">
            <a:spAutoFit/>
          </a:bodyPr>
          <a:lstStyle/>
          <a:p>
            <a:r>
              <a:rPr lang="fr-FR" dirty="0" smtClean="0">
                <a:latin typeface="+mj-lt"/>
              </a:rPr>
              <a:t>Stop</a:t>
            </a:r>
            <a:endParaRPr lang="fr-FR" dirty="0">
              <a:latin typeface="+mj-lt"/>
            </a:endParaRPr>
          </a:p>
        </p:txBody>
      </p:sp>
      <p:sp>
        <p:nvSpPr>
          <p:cNvPr id="10" name="ZoneTexte 9"/>
          <p:cNvSpPr txBox="1"/>
          <p:nvPr/>
        </p:nvSpPr>
        <p:spPr>
          <a:xfrm>
            <a:off x="6228184" y="4797152"/>
            <a:ext cx="2207336" cy="646331"/>
          </a:xfrm>
          <a:prstGeom prst="rect">
            <a:avLst/>
          </a:prstGeom>
          <a:noFill/>
          <a:ln w="38100">
            <a:solidFill>
              <a:schemeClr val="accent1"/>
            </a:solidFill>
          </a:ln>
        </p:spPr>
        <p:txBody>
          <a:bodyPr wrap="none" rtlCol="0">
            <a:spAutoFit/>
          </a:bodyPr>
          <a:lstStyle/>
          <a:p>
            <a:pPr algn="ctr"/>
            <a:r>
              <a:rPr lang="fr-FR" b="1" dirty="0" smtClean="0">
                <a:latin typeface="+mj-lt"/>
              </a:rPr>
              <a:t>« </a:t>
            </a:r>
            <a:r>
              <a:rPr lang="fr-FR" b="1" dirty="0" err="1" smtClean="0">
                <a:latin typeface="+mj-lt"/>
              </a:rPr>
              <a:t>Failure</a:t>
            </a:r>
            <a:r>
              <a:rPr lang="fr-FR" b="1" dirty="0" smtClean="0">
                <a:latin typeface="+mj-lt"/>
              </a:rPr>
              <a:t> »</a:t>
            </a:r>
          </a:p>
          <a:p>
            <a:pPr algn="ctr"/>
            <a:r>
              <a:rPr lang="fr-FR" dirty="0" smtClean="0">
                <a:latin typeface="+mj-lt"/>
              </a:rPr>
              <a:t>(</a:t>
            </a:r>
            <a:r>
              <a:rPr lang="fr-FR" dirty="0" err="1" smtClean="0">
                <a:latin typeface="+mj-lt"/>
              </a:rPr>
              <a:t>pVL</a:t>
            </a:r>
            <a:r>
              <a:rPr lang="fr-FR" dirty="0" smtClean="0">
                <a:latin typeface="+mj-lt"/>
              </a:rPr>
              <a:t> ≥ 40 copies/</a:t>
            </a:r>
            <a:r>
              <a:rPr lang="fr-FR" dirty="0" err="1" smtClean="0">
                <a:latin typeface="+mj-lt"/>
              </a:rPr>
              <a:t>mL</a:t>
            </a:r>
            <a:r>
              <a:rPr lang="fr-FR" dirty="0" smtClean="0">
                <a:latin typeface="+mj-lt"/>
              </a:rPr>
              <a:t>) </a:t>
            </a:r>
            <a:endParaRPr lang="fr-FR" dirty="0">
              <a:latin typeface="+mj-lt"/>
            </a:endParaRPr>
          </a:p>
        </p:txBody>
      </p:sp>
      <p:sp>
        <p:nvSpPr>
          <p:cNvPr id="11" name="ZoneTexte 10"/>
          <p:cNvSpPr txBox="1"/>
          <p:nvPr/>
        </p:nvSpPr>
        <p:spPr>
          <a:xfrm>
            <a:off x="4364033" y="5994094"/>
            <a:ext cx="4752528" cy="646331"/>
          </a:xfrm>
          <a:prstGeom prst="rect">
            <a:avLst/>
          </a:prstGeom>
          <a:noFill/>
          <a:ln w="38100">
            <a:solidFill>
              <a:schemeClr val="accent1"/>
            </a:solidFill>
          </a:ln>
        </p:spPr>
        <p:txBody>
          <a:bodyPr wrap="square" rtlCol="0">
            <a:spAutoFit/>
          </a:bodyPr>
          <a:lstStyle/>
          <a:p>
            <a:pPr>
              <a:buFont typeface="Arial" pitchFamily="34" charset="0"/>
              <a:buChar char="•"/>
            </a:pPr>
            <a:r>
              <a:rPr lang="fr-FR" dirty="0" smtClean="0">
                <a:latin typeface="+mj-lt"/>
              </a:rPr>
              <a:t> </a:t>
            </a:r>
            <a:r>
              <a:rPr lang="fr-FR" dirty="0" err="1" smtClean="0">
                <a:latin typeface="+mj-lt"/>
              </a:rPr>
              <a:t>Genotypic</a:t>
            </a:r>
            <a:r>
              <a:rPr lang="fr-FR" dirty="0" smtClean="0">
                <a:latin typeface="+mj-lt"/>
              </a:rPr>
              <a:t> </a:t>
            </a:r>
            <a:r>
              <a:rPr lang="fr-FR" dirty="0" err="1" smtClean="0">
                <a:latin typeface="+mj-lt"/>
              </a:rPr>
              <a:t>resistance</a:t>
            </a:r>
            <a:r>
              <a:rPr lang="fr-FR" dirty="0" smtClean="0">
                <a:latin typeface="+mj-lt"/>
              </a:rPr>
              <a:t> test W24 versus </a:t>
            </a:r>
            <a:r>
              <a:rPr lang="fr-FR" dirty="0" err="1" smtClean="0">
                <a:latin typeface="+mj-lt"/>
              </a:rPr>
              <a:t>baseline</a:t>
            </a:r>
            <a:endParaRPr lang="fr-FR" dirty="0" smtClean="0">
              <a:latin typeface="+mj-lt"/>
            </a:endParaRPr>
          </a:p>
          <a:p>
            <a:pPr>
              <a:buFont typeface="Arial" pitchFamily="34" charset="0"/>
              <a:buChar char="•"/>
            </a:pPr>
            <a:r>
              <a:rPr lang="fr-FR" dirty="0" smtClean="0">
                <a:latin typeface="+mj-lt"/>
              </a:rPr>
              <a:t> ART plasma dosage</a:t>
            </a:r>
            <a:endParaRPr lang="fr-FR" dirty="0">
              <a:latin typeface="+mj-lt"/>
            </a:endParaRPr>
          </a:p>
        </p:txBody>
      </p:sp>
      <p:cxnSp>
        <p:nvCxnSpPr>
          <p:cNvPr id="13" name="Connecteur droit avec flèche 12"/>
          <p:cNvCxnSpPr/>
          <p:nvPr/>
        </p:nvCxnSpPr>
        <p:spPr>
          <a:xfrm flipH="1">
            <a:off x="4427984" y="1772816"/>
            <a:ext cx="3572" cy="216024"/>
          </a:xfrm>
          <a:prstGeom prst="straightConnector1">
            <a:avLst/>
          </a:prstGeom>
          <a:ln w="19050">
            <a:solidFill>
              <a:schemeClr val="accent1"/>
            </a:solidFill>
            <a:tailEnd type="arrow"/>
          </a:ln>
        </p:spPr>
        <p:style>
          <a:lnRef idx="1">
            <a:schemeClr val="accent1"/>
          </a:lnRef>
          <a:fillRef idx="0">
            <a:schemeClr val="accent1"/>
          </a:fillRef>
          <a:effectRef idx="0">
            <a:schemeClr val="accent1"/>
          </a:effectRef>
          <a:fontRef idx="minor">
            <a:schemeClr val="tx1"/>
          </a:fontRef>
        </p:style>
      </p:cxnSp>
      <p:cxnSp>
        <p:nvCxnSpPr>
          <p:cNvPr id="17" name="Connecteur droit avec flèche 16"/>
          <p:cNvCxnSpPr/>
          <p:nvPr/>
        </p:nvCxnSpPr>
        <p:spPr>
          <a:xfrm>
            <a:off x="4445333" y="4189730"/>
            <a:ext cx="580" cy="310489"/>
          </a:xfrm>
          <a:prstGeom prst="straightConnector1">
            <a:avLst/>
          </a:prstGeom>
          <a:ln w="19050">
            <a:solidFill>
              <a:schemeClr val="accent1"/>
            </a:solidFill>
            <a:tailEnd type="arrow"/>
          </a:ln>
        </p:spPr>
        <p:style>
          <a:lnRef idx="1">
            <a:schemeClr val="accent1"/>
          </a:lnRef>
          <a:fillRef idx="0">
            <a:schemeClr val="accent1"/>
          </a:fillRef>
          <a:effectRef idx="0">
            <a:schemeClr val="accent1"/>
          </a:effectRef>
          <a:fontRef idx="minor">
            <a:schemeClr val="tx1"/>
          </a:fontRef>
        </p:style>
      </p:cxnSp>
      <p:cxnSp>
        <p:nvCxnSpPr>
          <p:cNvPr id="19" name="Connecteur droit avec flèche 18"/>
          <p:cNvCxnSpPr/>
          <p:nvPr/>
        </p:nvCxnSpPr>
        <p:spPr>
          <a:xfrm flipH="1">
            <a:off x="2732894" y="4797152"/>
            <a:ext cx="648072" cy="288032"/>
          </a:xfrm>
          <a:prstGeom prst="straightConnector1">
            <a:avLst/>
          </a:prstGeom>
          <a:ln w="19050">
            <a:solidFill>
              <a:schemeClr val="accent1"/>
            </a:solidFill>
            <a:tailEnd type="arrow"/>
          </a:ln>
        </p:spPr>
        <p:style>
          <a:lnRef idx="1">
            <a:schemeClr val="accent1"/>
          </a:lnRef>
          <a:fillRef idx="0">
            <a:schemeClr val="accent1"/>
          </a:fillRef>
          <a:effectRef idx="0">
            <a:schemeClr val="accent1"/>
          </a:effectRef>
          <a:fontRef idx="minor">
            <a:schemeClr val="tx1"/>
          </a:fontRef>
        </p:style>
      </p:cxnSp>
      <p:cxnSp>
        <p:nvCxnSpPr>
          <p:cNvPr id="21" name="Connecteur droit avec flèche 20"/>
          <p:cNvCxnSpPr/>
          <p:nvPr/>
        </p:nvCxnSpPr>
        <p:spPr>
          <a:xfrm>
            <a:off x="1475655" y="5583723"/>
            <a:ext cx="0" cy="437565"/>
          </a:xfrm>
          <a:prstGeom prst="straightConnector1">
            <a:avLst/>
          </a:prstGeom>
          <a:ln w="19050">
            <a:solidFill>
              <a:schemeClr val="accent1"/>
            </a:solidFill>
            <a:tailEnd type="arrow"/>
          </a:ln>
        </p:spPr>
        <p:style>
          <a:lnRef idx="1">
            <a:schemeClr val="accent1"/>
          </a:lnRef>
          <a:fillRef idx="0">
            <a:schemeClr val="accent1"/>
          </a:fillRef>
          <a:effectRef idx="0">
            <a:schemeClr val="accent1"/>
          </a:effectRef>
          <a:fontRef idx="minor">
            <a:schemeClr val="tx1"/>
          </a:fontRef>
        </p:style>
      </p:cxnSp>
      <p:cxnSp>
        <p:nvCxnSpPr>
          <p:cNvPr id="24" name="Connecteur droit avec flèche 23"/>
          <p:cNvCxnSpPr/>
          <p:nvPr/>
        </p:nvCxnSpPr>
        <p:spPr>
          <a:xfrm>
            <a:off x="5533801" y="4786119"/>
            <a:ext cx="576064" cy="432048"/>
          </a:xfrm>
          <a:prstGeom prst="straightConnector1">
            <a:avLst/>
          </a:prstGeom>
          <a:ln w="19050">
            <a:solidFill>
              <a:schemeClr val="accent1"/>
            </a:solidFill>
            <a:tailEnd type="arrow"/>
          </a:ln>
        </p:spPr>
        <p:style>
          <a:lnRef idx="1">
            <a:schemeClr val="accent1"/>
          </a:lnRef>
          <a:fillRef idx="0">
            <a:schemeClr val="accent1"/>
          </a:fillRef>
          <a:effectRef idx="0">
            <a:schemeClr val="accent1"/>
          </a:effectRef>
          <a:fontRef idx="minor">
            <a:schemeClr val="tx1"/>
          </a:fontRef>
        </p:style>
      </p:cxnSp>
      <p:cxnSp>
        <p:nvCxnSpPr>
          <p:cNvPr id="26" name="Connecteur droit avec flèche 25"/>
          <p:cNvCxnSpPr/>
          <p:nvPr/>
        </p:nvCxnSpPr>
        <p:spPr>
          <a:xfrm>
            <a:off x="7469844" y="5583723"/>
            <a:ext cx="0" cy="288032"/>
          </a:xfrm>
          <a:prstGeom prst="straightConnector1">
            <a:avLst/>
          </a:prstGeom>
          <a:ln w="19050">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normAutofit/>
          </a:bodyPr>
          <a:lstStyle/>
          <a:p>
            <a:pPr fontAlgn="t">
              <a:buNone/>
            </a:pPr>
            <a:endParaRPr lang="fr-FR" dirty="0"/>
          </a:p>
          <a:p>
            <a:pPr fontAlgn="t">
              <a:buNone/>
            </a:pPr>
            <a:endParaRPr lang="fr-FR" dirty="0"/>
          </a:p>
        </p:txBody>
      </p:sp>
      <p:graphicFrame>
        <p:nvGraphicFramePr>
          <p:cNvPr id="8" name="Tableau 7"/>
          <p:cNvGraphicFramePr>
            <a:graphicFrameLocks noGrp="1"/>
          </p:cNvGraphicFramePr>
          <p:nvPr>
            <p:extLst>
              <p:ext uri="{D42A27DB-BD31-4B8C-83A1-F6EECF244321}">
                <p14:modId xmlns:p14="http://schemas.microsoft.com/office/powerpoint/2010/main" val="3916909960"/>
              </p:ext>
            </p:extLst>
          </p:nvPr>
        </p:nvGraphicFramePr>
        <p:xfrm>
          <a:off x="971600" y="836714"/>
          <a:ext cx="7128792" cy="5832647"/>
        </p:xfrm>
        <a:graphic>
          <a:graphicData uri="http://schemas.openxmlformats.org/drawingml/2006/table">
            <a:tbl>
              <a:tblPr/>
              <a:tblGrid>
                <a:gridCol w="3914032"/>
                <a:gridCol w="3214760"/>
              </a:tblGrid>
              <a:tr h="361758">
                <a:tc>
                  <a:txBody>
                    <a:bodyPr/>
                    <a:lstStyle/>
                    <a:p>
                      <a:pPr algn="just">
                        <a:lnSpc>
                          <a:spcPct val="150000"/>
                        </a:lnSpc>
                        <a:spcAft>
                          <a:spcPts val="0"/>
                        </a:spcAft>
                      </a:pPr>
                      <a:r>
                        <a:rPr lang="fr-FR" sz="1000" dirty="0">
                          <a:effectLst/>
                          <a:latin typeface="HelveticaNeueLT Com 45 Lt" panose="020B0403020202020204" pitchFamily="34" charset="0"/>
                          <a:ea typeface="SimSun" panose="02010600030101010101" pitchFamily="2" charset="-122"/>
                          <a:cs typeface="Calibri" panose="020F0502020204030204" pitchFamily="34" charset="0"/>
                        </a:rPr>
                        <a:t> </a:t>
                      </a:r>
                      <a:endParaRPr lang="fr-FR" sz="1100" dirty="0">
                        <a:effectLst/>
                        <a:latin typeface="HelveticaNeueLT Com 45 Lt" panose="020B0403020202020204" pitchFamily="34" charset="0"/>
                        <a:ea typeface="SimSun" panose="02010600030101010101" pitchFamily="2" charset="-122"/>
                        <a:cs typeface="Calibri" panose="020F0502020204030204" pitchFamily="34" charset="0"/>
                      </a:endParaRPr>
                    </a:p>
                  </a:txBody>
                  <a:tcPr marL="44450" marR="44450" marT="0" marB="0">
                    <a:lnL>
                      <a:noFill/>
                    </a:lnL>
                    <a:lnR>
                      <a:noFill/>
                    </a:lnR>
                    <a:lnT>
                      <a:noFill/>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fr-FR" sz="1000" b="1" dirty="0">
                          <a:effectLst/>
                          <a:latin typeface="HelveticaNeueLT Com 45 Lt" panose="020B0403020202020204" pitchFamily="34" charset="0"/>
                          <a:ea typeface="SimSun" panose="02010600030101010101" pitchFamily="2" charset="-122"/>
                          <a:cs typeface="Calibri" panose="020F0502020204030204" pitchFamily="34" charset="0"/>
                        </a:rPr>
                        <a:t> </a:t>
                      </a:r>
                      <a:endParaRPr lang="fr-FR" sz="1100" dirty="0">
                        <a:effectLst/>
                        <a:latin typeface="HelveticaNeueLT Com 45 Lt" panose="020B0403020202020204" pitchFamily="34" charset="0"/>
                        <a:ea typeface="SimSun" panose="02010600030101010101" pitchFamily="2" charset="-122"/>
                        <a:cs typeface="Calibri" panose="020F0502020204030204" pitchFamily="34" charset="0"/>
                      </a:endParaRPr>
                    </a:p>
                  </a:txBody>
                  <a:tcPr marL="44450" marR="44450" marT="0" marB="0">
                    <a:lnL>
                      <a:noFill/>
                    </a:lnL>
                    <a:lnR>
                      <a:noFill/>
                    </a:lnR>
                    <a:lnT>
                      <a:noFill/>
                    </a:lnT>
                    <a:lnB w="12700" cap="flat" cmpd="sng" algn="ctr">
                      <a:solidFill>
                        <a:srgbClr val="000000"/>
                      </a:solidFill>
                      <a:prstDash val="solid"/>
                      <a:round/>
                      <a:headEnd type="none" w="med" len="med"/>
                      <a:tailEnd type="none" w="med" len="med"/>
                    </a:lnB>
                  </a:tcPr>
                </a:tc>
              </a:tr>
              <a:tr h="905491">
                <a:tc>
                  <a:txBody>
                    <a:bodyPr/>
                    <a:lstStyle/>
                    <a:p>
                      <a:pPr algn="ctr">
                        <a:lnSpc>
                          <a:spcPct val="150000"/>
                        </a:lnSpc>
                        <a:spcAft>
                          <a:spcPts val="0"/>
                        </a:spcAft>
                      </a:pPr>
                      <a:r>
                        <a:rPr lang="fr-FR" sz="1600" b="1" dirty="0" err="1" smtClean="0">
                          <a:effectLst/>
                          <a:latin typeface="+mj-lt"/>
                          <a:ea typeface="SimSun" panose="02010600030101010101" pitchFamily="2" charset="-122"/>
                          <a:cs typeface="Calibri" panose="020F0502020204030204" pitchFamily="34" charset="0"/>
                        </a:rPr>
                        <a:t>Mean</a:t>
                      </a:r>
                      <a:r>
                        <a:rPr lang="fr-FR" sz="1600" b="1" dirty="0" smtClean="0">
                          <a:effectLst/>
                          <a:latin typeface="+mj-lt"/>
                          <a:ea typeface="SimSun" panose="02010600030101010101" pitchFamily="2" charset="-122"/>
                          <a:cs typeface="Calibri" panose="020F0502020204030204" pitchFamily="34" charset="0"/>
                        </a:rPr>
                        <a:t> </a:t>
                      </a:r>
                      <a:r>
                        <a:rPr lang="fr-FR" sz="1600" b="1" dirty="0" err="1" smtClean="0">
                          <a:effectLst/>
                          <a:latin typeface="+mj-lt"/>
                          <a:ea typeface="SimSun" panose="02010600030101010101" pitchFamily="2" charset="-122"/>
                          <a:cs typeface="Calibri" panose="020F0502020204030204" pitchFamily="34" charset="0"/>
                        </a:rPr>
                        <a:t>age</a:t>
                      </a:r>
                      <a:r>
                        <a:rPr lang="fr-FR" sz="1600" b="1" dirty="0" smtClean="0">
                          <a:effectLst/>
                          <a:latin typeface="+mj-lt"/>
                          <a:ea typeface="SimSun" panose="02010600030101010101" pitchFamily="2" charset="-122"/>
                          <a:cs typeface="Calibri" panose="020F0502020204030204" pitchFamily="34" charset="0"/>
                        </a:rPr>
                        <a:t> (SD)</a:t>
                      </a:r>
                      <a:endParaRPr lang="fr-FR" sz="1600" dirty="0">
                        <a:effectLst/>
                        <a:latin typeface="+mj-lt"/>
                        <a:ea typeface="SimSun" panose="02010600030101010101" pitchFamily="2" charset="-122"/>
                        <a:cs typeface="Calibri" panose="020F0502020204030204" pitchFamily="34" charset="0"/>
                      </a:endParaRPr>
                    </a:p>
                    <a:p>
                      <a:pPr algn="ctr">
                        <a:lnSpc>
                          <a:spcPct val="150000"/>
                        </a:lnSpc>
                        <a:spcAft>
                          <a:spcPts val="0"/>
                        </a:spcAft>
                      </a:pPr>
                      <a:r>
                        <a:rPr lang="fr-FR" sz="1600" dirty="0" smtClean="0">
                          <a:effectLst/>
                          <a:latin typeface="+mj-lt"/>
                          <a:ea typeface="SimSun" panose="02010600030101010101" pitchFamily="2" charset="-122"/>
                          <a:cs typeface="Calibri" panose="020F0502020204030204" pitchFamily="34" charset="0"/>
                        </a:rPr>
                        <a:t>Min</a:t>
                      </a:r>
                      <a:r>
                        <a:rPr lang="fr-FR" sz="1600" baseline="0" dirty="0" smtClean="0">
                          <a:effectLst/>
                          <a:latin typeface="+mj-lt"/>
                          <a:ea typeface="SimSun" panose="02010600030101010101" pitchFamily="2" charset="-122"/>
                          <a:cs typeface="Calibri" panose="020F0502020204030204" pitchFamily="34" charset="0"/>
                        </a:rPr>
                        <a:t> – </a:t>
                      </a:r>
                      <a:r>
                        <a:rPr lang="fr-FR" sz="1600" dirty="0" smtClean="0">
                          <a:effectLst/>
                          <a:latin typeface="+mj-lt"/>
                          <a:ea typeface="SimSun" panose="02010600030101010101" pitchFamily="2" charset="-122"/>
                          <a:cs typeface="Calibri" panose="020F0502020204030204" pitchFamily="34" charset="0"/>
                        </a:rPr>
                        <a:t>Max</a:t>
                      </a:r>
                      <a:endParaRPr lang="fr-FR" sz="1600" dirty="0">
                        <a:effectLst/>
                        <a:latin typeface="+mj-lt"/>
                        <a:ea typeface="SimSun" panose="02010600030101010101" pitchFamily="2" charset="-122"/>
                        <a:cs typeface="Calibri" panose="020F0502020204030204" pitchFamily="34" charset="0"/>
                      </a:endParaRPr>
                    </a:p>
                  </a:txBody>
                  <a:tcPr marL="44450" marR="4445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a:lnSpc>
                          <a:spcPct val="150000"/>
                        </a:lnSpc>
                        <a:spcAft>
                          <a:spcPts val="0"/>
                        </a:spcAft>
                      </a:pPr>
                      <a:r>
                        <a:rPr lang="fr-FR" sz="1600" dirty="0" smtClean="0">
                          <a:effectLst/>
                          <a:latin typeface="+mj-lt"/>
                          <a:ea typeface="SimSun" panose="02010600030101010101" pitchFamily="2" charset="-122"/>
                          <a:cs typeface="Calibri" panose="020F0502020204030204" pitchFamily="34" charset="0"/>
                        </a:rPr>
                        <a:t>36 (12) </a:t>
                      </a:r>
                      <a:r>
                        <a:rPr lang="fr-FR" sz="1600" dirty="0" err="1" smtClean="0">
                          <a:effectLst/>
                          <a:latin typeface="+mj-lt"/>
                          <a:ea typeface="SimSun" panose="02010600030101010101" pitchFamily="2" charset="-122"/>
                          <a:cs typeface="Calibri" panose="020F0502020204030204" pitchFamily="34" charset="0"/>
                        </a:rPr>
                        <a:t>years</a:t>
                      </a:r>
                      <a:endParaRPr lang="fr-FR" sz="1600" dirty="0">
                        <a:effectLst/>
                        <a:latin typeface="+mj-lt"/>
                        <a:ea typeface="SimSun" panose="02010600030101010101" pitchFamily="2" charset="-122"/>
                        <a:cs typeface="Calibri" panose="020F0502020204030204" pitchFamily="34" charset="0"/>
                      </a:endParaRPr>
                    </a:p>
                    <a:p>
                      <a:pPr algn="ctr">
                        <a:lnSpc>
                          <a:spcPct val="150000"/>
                        </a:lnSpc>
                        <a:spcAft>
                          <a:spcPts val="0"/>
                        </a:spcAft>
                      </a:pPr>
                      <a:r>
                        <a:rPr lang="fr-FR" sz="1600" dirty="0" smtClean="0">
                          <a:effectLst/>
                          <a:latin typeface="+mj-lt"/>
                          <a:ea typeface="SimSun" panose="02010600030101010101" pitchFamily="2" charset="-122"/>
                          <a:cs typeface="Calibri" panose="020F0502020204030204" pitchFamily="34" charset="0"/>
                        </a:rPr>
                        <a:t>16</a:t>
                      </a:r>
                      <a:r>
                        <a:rPr lang="fr-FR" sz="1600" baseline="0" dirty="0" smtClean="0">
                          <a:effectLst/>
                          <a:latin typeface="+mj-lt"/>
                          <a:ea typeface="SimSun" panose="02010600030101010101" pitchFamily="2" charset="-122"/>
                          <a:cs typeface="Calibri" panose="020F0502020204030204" pitchFamily="34" charset="0"/>
                        </a:rPr>
                        <a:t> - </a:t>
                      </a:r>
                      <a:r>
                        <a:rPr lang="fr-FR" sz="1600" dirty="0" smtClean="0">
                          <a:effectLst/>
                          <a:latin typeface="+mj-lt"/>
                          <a:ea typeface="SimSun" panose="02010600030101010101" pitchFamily="2" charset="-122"/>
                          <a:cs typeface="Calibri" panose="020F0502020204030204" pitchFamily="34" charset="0"/>
                        </a:rPr>
                        <a:t>67</a:t>
                      </a:r>
                      <a:endParaRPr lang="fr-FR" sz="1600" dirty="0">
                        <a:effectLst/>
                        <a:latin typeface="+mj-lt"/>
                        <a:ea typeface="SimSun" panose="02010600030101010101" pitchFamily="2" charset="-122"/>
                        <a:cs typeface="Calibri" panose="020F0502020204030204" pitchFamily="34" charset="0"/>
                      </a:endParaRPr>
                    </a:p>
                  </a:txBody>
                  <a:tcPr marL="44450" marR="4445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r>
              <a:tr h="1287867">
                <a:tc>
                  <a:txBody>
                    <a:bodyPr/>
                    <a:lstStyle/>
                    <a:p>
                      <a:pPr algn="ctr">
                        <a:lnSpc>
                          <a:spcPct val="150000"/>
                        </a:lnSpc>
                        <a:spcAft>
                          <a:spcPts val="0"/>
                        </a:spcAft>
                      </a:pPr>
                      <a:r>
                        <a:rPr lang="fr-FR" sz="1600" b="1" dirty="0" err="1" smtClean="0">
                          <a:effectLst/>
                          <a:latin typeface="+mj-lt"/>
                          <a:ea typeface="SimSun" panose="02010600030101010101" pitchFamily="2" charset="-122"/>
                          <a:cs typeface="Calibri" panose="020F0502020204030204" pitchFamily="34" charset="0"/>
                        </a:rPr>
                        <a:t>Gender</a:t>
                      </a:r>
                      <a:endParaRPr lang="fr-FR" sz="1600" b="1" dirty="0" smtClean="0">
                        <a:effectLst/>
                        <a:latin typeface="+mj-lt"/>
                        <a:ea typeface="SimSun" panose="02010600030101010101" pitchFamily="2" charset="-122"/>
                        <a:cs typeface="Calibri" panose="020F0502020204030204" pitchFamily="34" charset="0"/>
                      </a:endParaRPr>
                    </a:p>
                    <a:p>
                      <a:pPr algn="ctr">
                        <a:lnSpc>
                          <a:spcPct val="150000"/>
                        </a:lnSpc>
                        <a:spcAft>
                          <a:spcPts val="0"/>
                        </a:spcAft>
                      </a:pPr>
                      <a:r>
                        <a:rPr lang="fr-FR" sz="1600" b="0" dirty="0" smtClean="0">
                          <a:effectLst/>
                          <a:latin typeface="+mj-lt"/>
                          <a:ea typeface="SimSun" panose="02010600030101010101" pitchFamily="2" charset="-122"/>
                          <a:cs typeface="Calibri" panose="020F0502020204030204" pitchFamily="34" charset="0"/>
                        </a:rPr>
                        <a:t>Male /</a:t>
                      </a:r>
                      <a:r>
                        <a:rPr lang="fr-FR" sz="1600" b="0" baseline="0" dirty="0" smtClean="0">
                          <a:effectLst/>
                          <a:latin typeface="+mj-lt"/>
                          <a:ea typeface="SimSun" panose="02010600030101010101" pitchFamily="2" charset="-122"/>
                          <a:cs typeface="Calibri" panose="020F0502020204030204" pitchFamily="34" charset="0"/>
                        </a:rPr>
                        <a:t> </a:t>
                      </a:r>
                      <a:r>
                        <a:rPr lang="fr-FR" sz="1600" b="0" baseline="0" dirty="0" err="1" smtClean="0">
                          <a:effectLst/>
                          <a:latin typeface="+mj-lt"/>
                          <a:ea typeface="SimSun" panose="02010600030101010101" pitchFamily="2" charset="-122"/>
                          <a:cs typeface="Calibri" panose="020F0502020204030204" pitchFamily="34" charset="0"/>
                        </a:rPr>
                        <a:t>Female</a:t>
                      </a:r>
                      <a:endParaRPr lang="fr-FR" sz="1600" b="0" dirty="0">
                        <a:effectLst/>
                        <a:latin typeface="+mj-lt"/>
                        <a:ea typeface="SimSun" panose="02010600030101010101" pitchFamily="2" charset="-122"/>
                        <a:cs typeface="Calibri" panose="020F0502020204030204" pitchFamily="34" charset="0"/>
                      </a:endParaRPr>
                    </a:p>
                    <a:p>
                      <a:pPr algn="ctr">
                        <a:lnSpc>
                          <a:spcPct val="150000"/>
                        </a:lnSpc>
                        <a:spcAft>
                          <a:spcPts val="0"/>
                        </a:spcAft>
                      </a:pPr>
                      <a:r>
                        <a:rPr lang="fr-FR" sz="1600" b="0" dirty="0">
                          <a:effectLst/>
                          <a:latin typeface="+mj-lt"/>
                          <a:ea typeface="SimSun" panose="02010600030101010101" pitchFamily="2" charset="-122"/>
                          <a:cs typeface="Calibri" panose="020F0502020204030204" pitchFamily="34" charset="0"/>
                        </a:rPr>
                        <a:t>Sex-ratio</a:t>
                      </a:r>
                    </a:p>
                  </a:txBody>
                  <a:tcPr marL="44450" marR="44450" marT="0" marB="0" anchor="ctr">
                    <a:lnL>
                      <a:noFill/>
                    </a:lnL>
                    <a:lnR>
                      <a:noFill/>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a:lnSpc>
                          <a:spcPct val="150000"/>
                        </a:lnSpc>
                        <a:spcAft>
                          <a:spcPts val="0"/>
                        </a:spcAft>
                      </a:pPr>
                      <a:endParaRPr lang="fr-FR" sz="1600" dirty="0" smtClean="0">
                        <a:effectLst/>
                        <a:latin typeface="+mj-lt"/>
                        <a:ea typeface="SimSun" panose="02010600030101010101" pitchFamily="2" charset="-122"/>
                        <a:cs typeface="Calibri" panose="020F0502020204030204" pitchFamily="34" charset="0"/>
                      </a:endParaRPr>
                    </a:p>
                    <a:p>
                      <a:pPr algn="ctr">
                        <a:lnSpc>
                          <a:spcPct val="150000"/>
                        </a:lnSpc>
                        <a:spcAft>
                          <a:spcPts val="0"/>
                        </a:spcAft>
                      </a:pPr>
                      <a:r>
                        <a:rPr lang="fr-FR" sz="1600" dirty="0" smtClean="0">
                          <a:effectLst/>
                          <a:latin typeface="+mj-lt"/>
                          <a:ea typeface="SimSun" panose="02010600030101010101" pitchFamily="2" charset="-122"/>
                          <a:cs typeface="Calibri" panose="020F0502020204030204" pitchFamily="34" charset="0"/>
                        </a:rPr>
                        <a:t>48 </a:t>
                      </a:r>
                      <a:r>
                        <a:rPr lang="fr-FR" sz="1600" dirty="0">
                          <a:effectLst/>
                          <a:latin typeface="+mj-lt"/>
                          <a:ea typeface="SimSun" panose="02010600030101010101" pitchFamily="2" charset="-122"/>
                          <a:cs typeface="Calibri" panose="020F0502020204030204" pitchFamily="34" charset="0"/>
                        </a:rPr>
                        <a:t>/ 7 </a:t>
                      </a:r>
                    </a:p>
                    <a:p>
                      <a:pPr algn="ctr">
                        <a:lnSpc>
                          <a:spcPct val="150000"/>
                        </a:lnSpc>
                        <a:spcAft>
                          <a:spcPts val="0"/>
                        </a:spcAft>
                      </a:pPr>
                      <a:r>
                        <a:rPr lang="fr-FR" sz="1600" dirty="0" smtClean="0">
                          <a:effectLst/>
                          <a:latin typeface="+mj-lt"/>
                          <a:ea typeface="SimSun" panose="02010600030101010101" pitchFamily="2" charset="-122"/>
                          <a:cs typeface="Calibri" panose="020F0502020204030204" pitchFamily="34" charset="0"/>
                        </a:rPr>
                        <a:t>6.6</a:t>
                      </a:r>
                      <a:endParaRPr lang="fr-FR" sz="1600" dirty="0">
                        <a:effectLst/>
                        <a:latin typeface="+mj-lt"/>
                        <a:ea typeface="SimSun" panose="02010600030101010101" pitchFamily="2" charset="-122"/>
                        <a:cs typeface="Calibri" panose="020F0502020204030204" pitchFamily="34" charset="0"/>
                      </a:endParaRPr>
                    </a:p>
                  </a:txBody>
                  <a:tcPr marL="44450" marR="44450" marT="0" marB="0" anchor="ctr">
                    <a:lnL>
                      <a:noFill/>
                    </a:lnL>
                    <a:lnR>
                      <a:noFill/>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r>
              <a:tr h="1287867">
                <a:tc>
                  <a:txBody>
                    <a:bodyPr/>
                    <a:lstStyle/>
                    <a:p>
                      <a:pPr algn="ctr">
                        <a:lnSpc>
                          <a:spcPct val="150000"/>
                        </a:lnSpc>
                        <a:spcAft>
                          <a:spcPts val="0"/>
                        </a:spcAft>
                      </a:pPr>
                      <a:r>
                        <a:rPr lang="fr-FR" sz="1600" b="1" dirty="0" err="1" smtClean="0">
                          <a:effectLst/>
                          <a:latin typeface="+mj-lt"/>
                          <a:ea typeface="SimSun" panose="02010600030101010101" pitchFamily="2" charset="-122"/>
                          <a:cs typeface="Calibri" panose="020F0502020204030204" pitchFamily="34" charset="0"/>
                        </a:rPr>
                        <a:t>Ethnicity</a:t>
                      </a:r>
                      <a:endParaRPr lang="fr-FR" sz="1600" dirty="0">
                        <a:effectLst/>
                        <a:latin typeface="+mj-lt"/>
                        <a:ea typeface="SimSun" panose="02010600030101010101" pitchFamily="2" charset="-122"/>
                        <a:cs typeface="Calibri" panose="020F0502020204030204" pitchFamily="34" charset="0"/>
                      </a:endParaRPr>
                    </a:p>
                    <a:p>
                      <a:pPr marL="906780" lvl="1" algn="just">
                        <a:lnSpc>
                          <a:spcPct val="150000"/>
                        </a:lnSpc>
                        <a:spcAft>
                          <a:spcPts val="0"/>
                        </a:spcAft>
                      </a:pPr>
                      <a:r>
                        <a:rPr lang="fr-FR" sz="1600" dirty="0">
                          <a:effectLst/>
                          <a:latin typeface="+mj-lt"/>
                          <a:ea typeface="SimSun" panose="02010600030101010101" pitchFamily="2" charset="-122"/>
                          <a:cs typeface="Calibri" panose="020F0502020204030204" pitchFamily="34" charset="0"/>
                        </a:rPr>
                        <a:t>      - </a:t>
                      </a:r>
                      <a:r>
                        <a:rPr lang="fr-FR" sz="1600" dirty="0" smtClean="0">
                          <a:effectLst/>
                          <a:latin typeface="+mj-lt"/>
                          <a:ea typeface="SimSun" panose="02010600030101010101" pitchFamily="2" charset="-122"/>
                          <a:cs typeface="Calibri" panose="020F0502020204030204" pitchFamily="34" charset="0"/>
                        </a:rPr>
                        <a:t>White </a:t>
                      </a:r>
                      <a:r>
                        <a:rPr lang="fr-FR" sz="1600" dirty="0">
                          <a:effectLst/>
                          <a:latin typeface="+mj-lt"/>
                          <a:ea typeface="SimSun" panose="02010600030101010101" pitchFamily="2" charset="-122"/>
                          <a:cs typeface="Calibri" panose="020F0502020204030204" pitchFamily="34" charset="0"/>
                        </a:rPr>
                        <a:t>(%)</a:t>
                      </a:r>
                    </a:p>
                    <a:p>
                      <a:pPr marL="906780" lvl="1" algn="just">
                        <a:lnSpc>
                          <a:spcPct val="150000"/>
                        </a:lnSpc>
                        <a:spcAft>
                          <a:spcPts val="0"/>
                        </a:spcAft>
                      </a:pPr>
                      <a:r>
                        <a:rPr lang="fr-FR" sz="1600" dirty="0">
                          <a:effectLst/>
                          <a:latin typeface="+mj-lt"/>
                          <a:ea typeface="SimSun" panose="02010600030101010101" pitchFamily="2" charset="-122"/>
                          <a:cs typeface="Calibri" panose="020F0502020204030204" pitchFamily="34" charset="0"/>
                        </a:rPr>
                        <a:t>      - </a:t>
                      </a:r>
                      <a:r>
                        <a:rPr lang="fr-FR" sz="1600" dirty="0" err="1" smtClean="0">
                          <a:effectLst/>
                          <a:latin typeface="+mj-lt"/>
                          <a:ea typeface="SimSun" panose="02010600030101010101" pitchFamily="2" charset="-122"/>
                          <a:cs typeface="Calibri" panose="020F0502020204030204" pitchFamily="34" charset="0"/>
                        </a:rPr>
                        <a:t>African</a:t>
                      </a:r>
                      <a:r>
                        <a:rPr lang="fr-FR" sz="1600" dirty="0" smtClean="0">
                          <a:effectLst/>
                          <a:latin typeface="+mj-lt"/>
                          <a:ea typeface="SimSun" panose="02010600030101010101" pitchFamily="2" charset="-122"/>
                          <a:cs typeface="Calibri" panose="020F0502020204030204" pitchFamily="34" charset="0"/>
                        </a:rPr>
                        <a:t> </a:t>
                      </a:r>
                      <a:r>
                        <a:rPr lang="fr-FR" sz="1600" dirty="0">
                          <a:effectLst/>
                          <a:latin typeface="+mj-lt"/>
                          <a:ea typeface="SimSun" panose="02010600030101010101" pitchFamily="2" charset="-122"/>
                          <a:cs typeface="Calibri" panose="020F0502020204030204" pitchFamily="34" charset="0"/>
                        </a:rPr>
                        <a:t>(%)</a:t>
                      </a:r>
                    </a:p>
                  </a:txBody>
                  <a:tcPr marL="44450" marR="44450" marT="0" marB="0" anchor="ctr">
                    <a:lnL>
                      <a:noFill/>
                    </a:lnL>
                    <a:lnR>
                      <a:noFill/>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a:lnSpc>
                          <a:spcPct val="150000"/>
                        </a:lnSpc>
                        <a:spcAft>
                          <a:spcPts val="0"/>
                        </a:spcAft>
                      </a:pPr>
                      <a:r>
                        <a:rPr lang="fr-FR" sz="1600" dirty="0">
                          <a:effectLst/>
                          <a:latin typeface="+mj-lt"/>
                          <a:ea typeface="SimSun" panose="02010600030101010101" pitchFamily="2" charset="-122"/>
                          <a:cs typeface="Calibri" panose="020F0502020204030204" pitchFamily="34" charset="0"/>
                        </a:rPr>
                        <a:t> </a:t>
                      </a:r>
                    </a:p>
                    <a:p>
                      <a:pPr algn="ctr">
                        <a:lnSpc>
                          <a:spcPct val="150000"/>
                        </a:lnSpc>
                        <a:spcAft>
                          <a:spcPts val="0"/>
                        </a:spcAft>
                      </a:pPr>
                      <a:r>
                        <a:rPr lang="fr-FR" sz="1600" dirty="0">
                          <a:effectLst/>
                          <a:latin typeface="+mj-lt"/>
                          <a:ea typeface="SimSun" panose="02010600030101010101" pitchFamily="2" charset="-122"/>
                          <a:cs typeface="Calibri" panose="020F0502020204030204" pitchFamily="34" charset="0"/>
                        </a:rPr>
                        <a:t>50 (</a:t>
                      </a:r>
                      <a:r>
                        <a:rPr lang="fr-FR" sz="1600" dirty="0" smtClean="0">
                          <a:effectLst/>
                          <a:latin typeface="+mj-lt"/>
                          <a:ea typeface="SimSun" panose="02010600030101010101" pitchFamily="2" charset="-122"/>
                          <a:cs typeface="Calibri" panose="020F0502020204030204" pitchFamily="34" charset="0"/>
                        </a:rPr>
                        <a:t>91)</a:t>
                      </a:r>
                      <a:endParaRPr lang="fr-FR" sz="1600" dirty="0">
                        <a:effectLst/>
                        <a:latin typeface="+mj-lt"/>
                        <a:ea typeface="SimSun" panose="02010600030101010101" pitchFamily="2" charset="-122"/>
                        <a:cs typeface="Calibri" panose="020F0502020204030204" pitchFamily="34" charset="0"/>
                      </a:endParaRPr>
                    </a:p>
                    <a:p>
                      <a:pPr algn="ctr">
                        <a:lnSpc>
                          <a:spcPct val="150000"/>
                        </a:lnSpc>
                        <a:spcAft>
                          <a:spcPts val="0"/>
                        </a:spcAft>
                      </a:pPr>
                      <a:r>
                        <a:rPr lang="fr-FR" sz="1600" dirty="0">
                          <a:effectLst/>
                          <a:latin typeface="+mj-lt"/>
                          <a:ea typeface="SimSun" panose="02010600030101010101" pitchFamily="2" charset="-122"/>
                          <a:cs typeface="Calibri" panose="020F0502020204030204" pitchFamily="34" charset="0"/>
                        </a:rPr>
                        <a:t>5 (</a:t>
                      </a:r>
                      <a:r>
                        <a:rPr lang="fr-FR" sz="1600" dirty="0" smtClean="0">
                          <a:effectLst/>
                          <a:latin typeface="+mj-lt"/>
                          <a:ea typeface="SimSun" panose="02010600030101010101" pitchFamily="2" charset="-122"/>
                          <a:cs typeface="Calibri" panose="020F0502020204030204" pitchFamily="34" charset="0"/>
                        </a:rPr>
                        <a:t>9)</a:t>
                      </a:r>
                      <a:endParaRPr lang="fr-FR" sz="1600" dirty="0">
                        <a:effectLst/>
                        <a:latin typeface="+mj-lt"/>
                        <a:ea typeface="SimSun" panose="02010600030101010101" pitchFamily="2" charset="-122"/>
                        <a:cs typeface="Calibri" panose="020F0502020204030204" pitchFamily="34" charset="0"/>
                      </a:endParaRPr>
                    </a:p>
                  </a:txBody>
                  <a:tcPr marL="44450" marR="44450" marT="0" marB="0" anchor="ctr">
                    <a:lnL>
                      <a:noFill/>
                    </a:lnL>
                    <a:lnR>
                      <a:noFill/>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r>
              <a:tr h="1989664">
                <a:tc>
                  <a:txBody>
                    <a:bodyPr/>
                    <a:lstStyle/>
                    <a:p>
                      <a:pPr algn="ctr">
                        <a:lnSpc>
                          <a:spcPct val="100000"/>
                        </a:lnSpc>
                        <a:spcAft>
                          <a:spcPts val="0"/>
                        </a:spcAft>
                      </a:pPr>
                      <a:r>
                        <a:rPr lang="fr-FR" sz="1600" b="1" dirty="0" smtClean="0">
                          <a:effectLst/>
                          <a:latin typeface="+mj-lt"/>
                          <a:ea typeface="SimSun" panose="02010600030101010101" pitchFamily="2" charset="-122"/>
                          <a:cs typeface="Calibri" panose="020F0502020204030204" pitchFamily="34" charset="0"/>
                        </a:rPr>
                        <a:t>Source of contamination</a:t>
                      </a:r>
                      <a:endParaRPr lang="fr-FR" sz="1600" dirty="0">
                        <a:effectLst/>
                        <a:latin typeface="+mj-lt"/>
                        <a:ea typeface="SimSun" panose="02010600030101010101" pitchFamily="2" charset="-122"/>
                        <a:cs typeface="Calibri" panose="020F0502020204030204" pitchFamily="34" charset="0"/>
                      </a:endParaRPr>
                    </a:p>
                    <a:p>
                      <a:pPr marL="906780" lvl="1" algn="just">
                        <a:lnSpc>
                          <a:spcPct val="150000"/>
                        </a:lnSpc>
                        <a:spcAft>
                          <a:spcPts val="0"/>
                        </a:spcAft>
                      </a:pPr>
                      <a:r>
                        <a:rPr lang="fr-FR" sz="1600" dirty="0">
                          <a:effectLst/>
                          <a:latin typeface="+mj-lt"/>
                          <a:ea typeface="SimSun" panose="02010600030101010101" pitchFamily="2" charset="-122"/>
                          <a:cs typeface="Calibri" panose="020F0502020204030204" pitchFamily="34" charset="0"/>
                        </a:rPr>
                        <a:t>      - </a:t>
                      </a:r>
                      <a:r>
                        <a:rPr lang="fr-FR" sz="1600" dirty="0" smtClean="0">
                          <a:effectLst/>
                          <a:latin typeface="+mj-lt"/>
                          <a:ea typeface="SimSun" panose="02010600030101010101" pitchFamily="2" charset="-122"/>
                          <a:cs typeface="Calibri" panose="020F0502020204030204" pitchFamily="34" charset="0"/>
                        </a:rPr>
                        <a:t>MSM</a:t>
                      </a:r>
                      <a:r>
                        <a:rPr lang="fr-FR" sz="1600" baseline="0" dirty="0" smtClean="0">
                          <a:effectLst/>
                          <a:latin typeface="+mj-lt"/>
                          <a:ea typeface="SimSun" panose="02010600030101010101" pitchFamily="2" charset="-122"/>
                          <a:cs typeface="Calibri" panose="020F0502020204030204" pitchFamily="34" charset="0"/>
                        </a:rPr>
                        <a:t> </a:t>
                      </a:r>
                      <a:r>
                        <a:rPr lang="fr-FR" sz="1600" dirty="0" smtClean="0">
                          <a:effectLst/>
                          <a:latin typeface="+mj-lt"/>
                          <a:ea typeface="SimSun" panose="02010600030101010101" pitchFamily="2" charset="-122"/>
                          <a:cs typeface="Calibri" panose="020F0502020204030204" pitchFamily="34" charset="0"/>
                        </a:rPr>
                        <a:t>(%)</a:t>
                      </a:r>
                      <a:endParaRPr lang="fr-FR" sz="1600" dirty="0">
                        <a:effectLst/>
                        <a:latin typeface="+mj-lt"/>
                        <a:ea typeface="SimSun" panose="02010600030101010101" pitchFamily="2" charset="-122"/>
                        <a:cs typeface="Calibri" panose="020F0502020204030204" pitchFamily="34" charset="0"/>
                      </a:endParaRPr>
                    </a:p>
                    <a:p>
                      <a:pPr marL="906780" lvl="1" algn="just">
                        <a:lnSpc>
                          <a:spcPct val="150000"/>
                        </a:lnSpc>
                        <a:spcAft>
                          <a:spcPts val="0"/>
                        </a:spcAft>
                      </a:pPr>
                      <a:r>
                        <a:rPr lang="fr-FR" sz="1600" dirty="0">
                          <a:effectLst/>
                          <a:latin typeface="+mj-lt"/>
                          <a:ea typeface="SimSun" panose="02010600030101010101" pitchFamily="2" charset="-122"/>
                          <a:cs typeface="Calibri" panose="020F0502020204030204" pitchFamily="34" charset="0"/>
                        </a:rPr>
                        <a:t>      - </a:t>
                      </a:r>
                      <a:r>
                        <a:rPr lang="fr-FR" sz="1600" dirty="0" err="1" smtClean="0">
                          <a:effectLst/>
                          <a:latin typeface="+mj-lt"/>
                          <a:ea typeface="SimSun" panose="02010600030101010101" pitchFamily="2" charset="-122"/>
                          <a:cs typeface="Calibri" panose="020F0502020204030204" pitchFamily="34" charset="0"/>
                        </a:rPr>
                        <a:t>Heterosexual</a:t>
                      </a:r>
                      <a:r>
                        <a:rPr lang="fr-FR" sz="1600" dirty="0" smtClean="0">
                          <a:effectLst/>
                          <a:latin typeface="+mj-lt"/>
                          <a:ea typeface="SimSun" panose="02010600030101010101" pitchFamily="2" charset="-122"/>
                          <a:cs typeface="Calibri" panose="020F0502020204030204" pitchFamily="34" charset="0"/>
                        </a:rPr>
                        <a:t> </a:t>
                      </a:r>
                      <a:r>
                        <a:rPr lang="fr-FR" sz="1600" dirty="0">
                          <a:effectLst/>
                          <a:latin typeface="+mj-lt"/>
                          <a:ea typeface="SimSun" panose="02010600030101010101" pitchFamily="2" charset="-122"/>
                          <a:cs typeface="Calibri" panose="020F0502020204030204" pitchFamily="34" charset="0"/>
                        </a:rPr>
                        <a:t>(%)</a:t>
                      </a:r>
                    </a:p>
                    <a:p>
                      <a:pPr marL="906780" lvl="1" algn="just">
                        <a:lnSpc>
                          <a:spcPct val="150000"/>
                        </a:lnSpc>
                        <a:spcAft>
                          <a:spcPts val="0"/>
                        </a:spcAft>
                      </a:pPr>
                      <a:r>
                        <a:rPr lang="fr-FR" sz="1600" baseline="0" dirty="0" smtClean="0">
                          <a:effectLst/>
                          <a:latin typeface="+mj-lt"/>
                          <a:ea typeface="SimSun" panose="02010600030101010101" pitchFamily="2" charset="-122"/>
                          <a:cs typeface="Calibri" panose="020F0502020204030204" pitchFamily="34" charset="0"/>
                        </a:rPr>
                        <a:t>      </a:t>
                      </a:r>
                      <a:r>
                        <a:rPr lang="fr-FR" sz="1600" dirty="0" smtClean="0">
                          <a:effectLst/>
                          <a:latin typeface="+mj-lt"/>
                          <a:ea typeface="SimSun" panose="02010600030101010101" pitchFamily="2" charset="-122"/>
                          <a:cs typeface="Calibri" panose="020F0502020204030204" pitchFamily="34" charset="0"/>
                        </a:rPr>
                        <a:t>- </a:t>
                      </a:r>
                      <a:r>
                        <a:rPr lang="fr-FR" sz="1600" dirty="0" err="1" smtClean="0">
                          <a:effectLst/>
                          <a:latin typeface="+mj-lt"/>
                          <a:ea typeface="SimSun" panose="02010600030101010101" pitchFamily="2" charset="-122"/>
                          <a:cs typeface="Calibri" panose="020F0502020204030204" pitchFamily="34" charset="0"/>
                        </a:rPr>
                        <a:t>Unknown</a:t>
                      </a:r>
                      <a:r>
                        <a:rPr lang="fr-FR" sz="1600" dirty="0" smtClean="0">
                          <a:effectLst/>
                          <a:latin typeface="+mj-lt"/>
                          <a:ea typeface="SimSun" panose="02010600030101010101" pitchFamily="2" charset="-122"/>
                          <a:cs typeface="Calibri" panose="020F0502020204030204" pitchFamily="34" charset="0"/>
                        </a:rPr>
                        <a:t> </a:t>
                      </a:r>
                      <a:r>
                        <a:rPr lang="fr-FR" sz="1600" dirty="0">
                          <a:effectLst/>
                          <a:latin typeface="+mj-lt"/>
                          <a:ea typeface="SimSun" panose="02010600030101010101" pitchFamily="2" charset="-122"/>
                          <a:cs typeface="Calibri" panose="020F0502020204030204" pitchFamily="34" charset="0"/>
                        </a:rPr>
                        <a:t>(%)</a:t>
                      </a:r>
                    </a:p>
                  </a:txBody>
                  <a:tcPr marL="44450" marR="44450" marT="0" marB="0" anchor="ctr">
                    <a:lnL>
                      <a:noFill/>
                    </a:lnL>
                    <a:lnR>
                      <a:noFill/>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a:lnSpc>
                          <a:spcPct val="150000"/>
                        </a:lnSpc>
                        <a:spcAft>
                          <a:spcPts val="0"/>
                        </a:spcAft>
                      </a:pPr>
                      <a:r>
                        <a:rPr lang="fr-FR" sz="1100" dirty="0">
                          <a:effectLst/>
                          <a:latin typeface="+mj-lt"/>
                          <a:ea typeface="SimSun" panose="02010600030101010101" pitchFamily="2" charset="-122"/>
                          <a:cs typeface="Calibri" panose="020F0502020204030204" pitchFamily="34" charset="0"/>
                        </a:rPr>
                        <a:t> </a:t>
                      </a:r>
                    </a:p>
                    <a:p>
                      <a:pPr algn="ctr">
                        <a:lnSpc>
                          <a:spcPct val="150000"/>
                        </a:lnSpc>
                        <a:spcAft>
                          <a:spcPts val="0"/>
                        </a:spcAft>
                      </a:pPr>
                      <a:r>
                        <a:rPr lang="fr-FR" sz="1600" dirty="0" smtClean="0">
                          <a:effectLst/>
                          <a:latin typeface="+mj-lt"/>
                          <a:ea typeface="SimSun" panose="02010600030101010101" pitchFamily="2" charset="-122"/>
                          <a:cs typeface="Calibri" panose="020F0502020204030204" pitchFamily="34" charset="0"/>
                        </a:rPr>
                        <a:t>36 (65)</a:t>
                      </a:r>
                      <a:endParaRPr lang="fr-FR" sz="1600" dirty="0">
                        <a:effectLst/>
                        <a:latin typeface="+mj-lt"/>
                        <a:ea typeface="SimSun" panose="02010600030101010101" pitchFamily="2" charset="-122"/>
                        <a:cs typeface="Calibri" panose="020F0502020204030204" pitchFamily="34" charset="0"/>
                      </a:endParaRPr>
                    </a:p>
                    <a:p>
                      <a:pPr algn="ctr">
                        <a:lnSpc>
                          <a:spcPct val="150000"/>
                        </a:lnSpc>
                        <a:spcAft>
                          <a:spcPts val="0"/>
                        </a:spcAft>
                      </a:pPr>
                      <a:r>
                        <a:rPr lang="fr-FR" sz="1600" dirty="0">
                          <a:effectLst/>
                          <a:latin typeface="+mj-lt"/>
                          <a:ea typeface="SimSun" panose="02010600030101010101" pitchFamily="2" charset="-122"/>
                          <a:cs typeface="Calibri" panose="020F0502020204030204" pitchFamily="34" charset="0"/>
                        </a:rPr>
                        <a:t>17 (</a:t>
                      </a:r>
                      <a:r>
                        <a:rPr lang="fr-FR" sz="1600" dirty="0" smtClean="0">
                          <a:effectLst/>
                          <a:latin typeface="+mj-lt"/>
                          <a:ea typeface="SimSun" panose="02010600030101010101" pitchFamily="2" charset="-122"/>
                          <a:cs typeface="Calibri" panose="020F0502020204030204" pitchFamily="34" charset="0"/>
                        </a:rPr>
                        <a:t>31)</a:t>
                      </a:r>
                      <a:endParaRPr lang="fr-FR" sz="1600" dirty="0">
                        <a:effectLst/>
                        <a:latin typeface="+mj-lt"/>
                        <a:ea typeface="SimSun" panose="02010600030101010101" pitchFamily="2" charset="-122"/>
                        <a:cs typeface="Calibri" panose="020F0502020204030204" pitchFamily="34" charset="0"/>
                      </a:endParaRPr>
                    </a:p>
                    <a:p>
                      <a:pPr algn="ctr">
                        <a:lnSpc>
                          <a:spcPct val="150000"/>
                        </a:lnSpc>
                        <a:spcAft>
                          <a:spcPts val="0"/>
                        </a:spcAft>
                      </a:pPr>
                      <a:r>
                        <a:rPr lang="fr-FR" sz="1600" dirty="0" smtClean="0">
                          <a:effectLst/>
                          <a:latin typeface="+mj-lt"/>
                          <a:ea typeface="SimSun" panose="02010600030101010101" pitchFamily="2" charset="-122"/>
                          <a:cs typeface="Calibri" panose="020F0502020204030204" pitchFamily="34" charset="0"/>
                        </a:rPr>
                        <a:t>2 (4)</a:t>
                      </a:r>
                      <a:endParaRPr lang="fr-FR" sz="1600" dirty="0">
                        <a:effectLst/>
                        <a:latin typeface="+mj-lt"/>
                        <a:ea typeface="SimSun" panose="02010600030101010101" pitchFamily="2" charset="-122"/>
                        <a:cs typeface="Calibri" panose="020F0502020204030204" pitchFamily="34" charset="0"/>
                      </a:endParaRPr>
                    </a:p>
                  </a:txBody>
                  <a:tcPr marL="44450" marR="44450" marT="0" marB="0" anchor="ctr">
                    <a:lnL>
                      <a:noFill/>
                    </a:lnL>
                    <a:lnR>
                      <a:noFill/>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r>
            </a:tbl>
          </a:graphicData>
        </a:graphic>
      </p:graphicFrame>
      <p:sp>
        <p:nvSpPr>
          <p:cNvPr id="5" name="Rectangle 4"/>
          <p:cNvSpPr/>
          <p:nvPr/>
        </p:nvSpPr>
        <p:spPr>
          <a:xfrm>
            <a:off x="5859796" y="1340768"/>
            <a:ext cx="1224136" cy="317393"/>
          </a:xfrm>
          <a:prstGeom prst="rect">
            <a:avLst/>
          </a:prstGeom>
          <a:noFill/>
          <a:ln w="381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 name="Rectangle 5"/>
          <p:cNvSpPr/>
          <p:nvPr/>
        </p:nvSpPr>
        <p:spPr>
          <a:xfrm>
            <a:off x="6079994" y="2564904"/>
            <a:ext cx="760258" cy="356999"/>
          </a:xfrm>
          <a:prstGeom prst="rect">
            <a:avLst/>
          </a:prstGeom>
          <a:noFill/>
          <a:ln w="381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9" name="Rectangle 8"/>
          <p:cNvSpPr/>
          <p:nvPr/>
        </p:nvSpPr>
        <p:spPr>
          <a:xfrm>
            <a:off x="5967808" y="3889265"/>
            <a:ext cx="1008112" cy="360040"/>
          </a:xfrm>
          <a:prstGeom prst="rect">
            <a:avLst/>
          </a:prstGeom>
          <a:noFill/>
          <a:ln w="381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0" name="ZoneTexte 9"/>
          <p:cNvSpPr txBox="1"/>
          <p:nvPr/>
        </p:nvSpPr>
        <p:spPr>
          <a:xfrm>
            <a:off x="9968" y="0"/>
            <a:ext cx="9144000" cy="707886"/>
          </a:xfrm>
          <a:prstGeom prst="rect">
            <a:avLst/>
          </a:prstGeom>
        </p:spPr>
        <p:style>
          <a:lnRef idx="1">
            <a:schemeClr val="accent1"/>
          </a:lnRef>
          <a:fillRef idx="3">
            <a:schemeClr val="accent1"/>
          </a:fillRef>
          <a:effectRef idx="2">
            <a:schemeClr val="accent1"/>
          </a:effectRef>
          <a:fontRef idx="minor">
            <a:schemeClr val="lt1"/>
          </a:fontRef>
        </p:style>
        <p:txBody>
          <a:bodyPr wrap="square" rtlCol="0">
            <a:spAutoFit/>
          </a:bodyPr>
          <a:lstStyle/>
          <a:p>
            <a:pPr algn="ctr"/>
            <a:r>
              <a:rPr lang="fr-FR" sz="4000" dirty="0" err="1" smtClean="0">
                <a:latin typeface="+mj-lt"/>
              </a:rPr>
              <a:t>Demographic</a:t>
            </a:r>
            <a:r>
              <a:rPr lang="fr-FR" sz="4000" dirty="0" smtClean="0">
                <a:latin typeface="+mj-lt"/>
              </a:rPr>
              <a:t> </a:t>
            </a:r>
            <a:r>
              <a:rPr lang="fr-FR" sz="4000" dirty="0" err="1" smtClean="0">
                <a:latin typeface="+mj-lt"/>
              </a:rPr>
              <a:t>characteristics</a:t>
            </a:r>
            <a:r>
              <a:rPr lang="fr-FR" sz="4000" dirty="0" smtClean="0">
                <a:latin typeface="+mj-lt"/>
              </a:rPr>
              <a:t> - 55 patients</a:t>
            </a:r>
            <a:endParaRPr lang="fr-FR" sz="4000" dirty="0">
              <a:latin typeface="+mj-lt"/>
            </a:endParaRPr>
          </a:p>
        </p:txBody>
      </p:sp>
      <p:sp>
        <p:nvSpPr>
          <p:cNvPr id="11" name="Rectangle 10"/>
          <p:cNvSpPr/>
          <p:nvPr/>
        </p:nvSpPr>
        <p:spPr>
          <a:xfrm>
            <a:off x="6079994" y="5211992"/>
            <a:ext cx="760258" cy="460997"/>
          </a:xfrm>
          <a:prstGeom prst="rect">
            <a:avLst/>
          </a:prstGeom>
          <a:noFill/>
          <a:ln w="381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ZoneTexte 5"/>
          <p:cNvSpPr txBox="1"/>
          <p:nvPr/>
        </p:nvSpPr>
        <p:spPr>
          <a:xfrm>
            <a:off x="0" y="0"/>
            <a:ext cx="9144000" cy="646331"/>
          </a:xfrm>
          <a:prstGeom prst="rect">
            <a:avLst/>
          </a:prstGeom>
        </p:spPr>
        <p:style>
          <a:lnRef idx="1">
            <a:schemeClr val="accent1"/>
          </a:lnRef>
          <a:fillRef idx="3">
            <a:schemeClr val="accent1"/>
          </a:fillRef>
          <a:effectRef idx="2">
            <a:schemeClr val="accent1"/>
          </a:effectRef>
          <a:fontRef idx="minor">
            <a:schemeClr val="lt1"/>
          </a:fontRef>
        </p:style>
        <p:txBody>
          <a:bodyPr wrap="square" rtlCol="0">
            <a:spAutoFit/>
          </a:bodyPr>
          <a:lstStyle/>
          <a:p>
            <a:pPr algn="ctr"/>
            <a:r>
              <a:rPr lang="fr-FR" sz="3600" dirty="0" smtClean="0">
                <a:latin typeface="+mj-lt"/>
              </a:rPr>
              <a:t>Baseline </a:t>
            </a:r>
            <a:r>
              <a:rPr lang="fr-FR" sz="3600" dirty="0" err="1" smtClean="0">
                <a:latin typeface="+mj-lt"/>
              </a:rPr>
              <a:t>immuno-virological</a:t>
            </a:r>
            <a:r>
              <a:rPr lang="fr-FR" sz="3600" dirty="0" smtClean="0">
                <a:latin typeface="+mj-lt"/>
              </a:rPr>
              <a:t>  </a:t>
            </a:r>
            <a:r>
              <a:rPr lang="fr-FR" sz="3600" dirty="0" err="1" smtClean="0">
                <a:latin typeface="+mj-lt"/>
              </a:rPr>
              <a:t>characteristics</a:t>
            </a:r>
            <a:r>
              <a:rPr lang="fr-FR" sz="3600" dirty="0" smtClean="0">
                <a:latin typeface="+mj-lt"/>
              </a:rPr>
              <a:t>  </a:t>
            </a:r>
            <a:endParaRPr lang="fr-FR" sz="3600" dirty="0">
              <a:latin typeface="+mj-lt"/>
            </a:endParaRPr>
          </a:p>
        </p:txBody>
      </p:sp>
      <p:sp>
        <p:nvSpPr>
          <p:cNvPr id="10" name="ZoneTexte 9"/>
          <p:cNvSpPr txBox="1"/>
          <p:nvPr/>
        </p:nvSpPr>
        <p:spPr>
          <a:xfrm>
            <a:off x="5873523" y="2697492"/>
            <a:ext cx="2600455" cy="646331"/>
          </a:xfrm>
          <a:prstGeom prst="rect">
            <a:avLst/>
          </a:prstGeom>
        </p:spPr>
        <p:style>
          <a:lnRef idx="1">
            <a:schemeClr val="accent6"/>
          </a:lnRef>
          <a:fillRef idx="3">
            <a:schemeClr val="accent6"/>
          </a:fillRef>
          <a:effectRef idx="2">
            <a:schemeClr val="accent6"/>
          </a:effectRef>
          <a:fontRef idx="minor">
            <a:schemeClr val="lt1"/>
          </a:fontRef>
        </p:style>
        <p:txBody>
          <a:bodyPr wrap="none" rtlCol="0">
            <a:spAutoFit/>
          </a:bodyPr>
          <a:lstStyle/>
          <a:p>
            <a:pPr algn="ctr"/>
            <a:r>
              <a:rPr lang="fr-FR" dirty="0" smtClean="0">
                <a:latin typeface="+mj-lt"/>
              </a:rPr>
              <a:t>Baseline plasma viral </a:t>
            </a:r>
            <a:r>
              <a:rPr lang="fr-FR" dirty="0" err="1" smtClean="0">
                <a:latin typeface="+mj-lt"/>
              </a:rPr>
              <a:t>load</a:t>
            </a:r>
            <a:endParaRPr lang="fr-FR" dirty="0" smtClean="0">
              <a:latin typeface="+mj-lt"/>
            </a:endParaRPr>
          </a:p>
          <a:p>
            <a:pPr algn="ctr"/>
            <a:r>
              <a:rPr lang="fr-FR" dirty="0" err="1" smtClean="0">
                <a:latin typeface="+mj-lt"/>
              </a:rPr>
              <a:t>Mean</a:t>
            </a:r>
            <a:r>
              <a:rPr lang="fr-FR" dirty="0" smtClean="0">
                <a:latin typeface="+mj-lt"/>
              </a:rPr>
              <a:t> ± SD</a:t>
            </a:r>
            <a:endParaRPr lang="fr-FR" dirty="0">
              <a:latin typeface="+mj-lt"/>
            </a:endParaRPr>
          </a:p>
        </p:txBody>
      </p:sp>
      <p:sp>
        <p:nvSpPr>
          <p:cNvPr id="9" name="ZoneTexte 8"/>
          <p:cNvSpPr txBox="1"/>
          <p:nvPr/>
        </p:nvSpPr>
        <p:spPr>
          <a:xfrm>
            <a:off x="5856083" y="3497863"/>
            <a:ext cx="2635337" cy="369332"/>
          </a:xfrm>
          <a:prstGeom prst="rect">
            <a:avLst/>
          </a:prstGeom>
          <a:ln w="38100"/>
        </p:spPr>
        <p:style>
          <a:lnRef idx="2">
            <a:schemeClr val="accent6"/>
          </a:lnRef>
          <a:fillRef idx="1">
            <a:schemeClr val="lt1"/>
          </a:fillRef>
          <a:effectRef idx="0">
            <a:schemeClr val="accent6"/>
          </a:effectRef>
          <a:fontRef idx="minor">
            <a:schemeClr val="dk1"/>
          </a:fontRef>
        </p:style>
        <p:txBody>
          <a:bodyPr wrap="none" rtlCol="0">
            <a:spAutoFit/>
          </a:bodyPr>
          <a:lstStyle/>
          <a:p>
            <a:r>
              <a:rPr lang="fr-FR" dirty="0" smtClean="0">
                <a:latin typeface="+mj-lt"/>
              </a:rPr>
              <a:t>2.4 ± 3.4 x 10</a:t>
            </a:r>
            <a:r>
              <a:rPr lang="fr-FR" baseline="30000" dirty="0" smtClean="0">
                <a:latin typeface="+mj-lt"/>
              </a:rPr>
              <a:t>6</a:t>
            </a:r>
            <a:r>
              <a:rPr lang="fr-FR" dirty="0" smtClean="0">
                <a:latin typeface="+mj-lt"/>
              </a:rPr>
              <a:t> copies / </a:t>
            </a:r>
            <a:r>
              <a:rPr lang="fr-FR" dirty="0" err="1" smtClean="0">
                <a:latin typeface="+mj-lt"/>
              </a:rPr>
              <a:t>mL</a:t>
            </a:r>
            <a:endParaRPr lang="fr-FR" dirty="0">
              <a:latin typeface="+mj-lt"/>
            </a:endParaRPr>
          </a:p>
        </p:txBody>
      </p:sp>
      <p:graphicFrame>
        <p:nvGraphicFramePr>
          <p:cNvPr id="18" name="Graphique 17"/>
          <p:cNvGraphicFramePr/>
          <p:nvPr>
            <p:extLst>
              <p:ext uri="{D42A27DB-BD31-4B8C-83A1-F6EECF244321}">
                <p14:modId xmlns:p14="http://schemas.microsoft.com/office/powerpoint/2010/main" val="2064244432"/>
              </p:ext>
            </p:extLst>
          </p:nvPr>
        </p:nvGraphicFramePr>
        <p:xfrm>
          <a:off x="0" y="1280285"/>
          <a:ext cx="4363726" cy="3168352"/>
        </p:xfrm>
        <a:graphic>
          <a:graphicData uri="http://schemas.openxmlformats.org/drawingml/2006/chart">
            <c:chart xmlns:c="http://schemas.openxmlformats.org/drawingml/2006/chart" xmlns:r="http://schemas.openxmlformats.org/officeDocument/2006/relationships" r:id="rId3"/>
          </a:graphicData>
        </a:graphic>
      </p:graphicFrame>
      <p:sp>
        <p:nvSpPr>
          <p:cNvPr id="2" name="ZoneTexte 1"/>
          <p:cNvSpPr txBox="1"/>
          <p:nvPr/>
        </p:nvSpPr>
        <p:spPr>
          <a:xfrm>
            <a:off x="1074239" y="3543002"/>
            <a:ext cx="583814" cy="369332"/>
          </a:xfrm>
          <a:prstGeom prst="rect">
            <a:avLst/>
          </a:prstGeom>
          <a:noFill/>
        </p:spPr>
        <p:txBody>
          <a:bodyPr wrap="none" rtlCol="0">
            <a:spAutoFit/>
          </a:bodyPr>
          <a:lstStyle/>
          <a:p>
            <a:r>
              <a:rPr lang="fr-FR" dirty="0" smtClean="0">
                <a:solidFill>
                  <a:schemeClr val="bg1"/>
                </a:solidFill>
                <a:latin typeface="+mj-lt"/>
              </a:rPr>
              <a:t>16%</a:t>
            </a:r>
            <a:endParaRPr lang="fr-FR" dirty="0">
              <a:solidFill>
                <a:schemeClr val="bg1"/>
              </a:solidFill>
              <a:latin typeface="+mj-lt"/>
            </a:endParaRPr>
          </a:p>
        </p:txBody>
      </p:sp>
      <p:sp>
        <p:nvSpPr>
          <p:cNvPr id="3" name="ZoneTexte 2"/>
          <p:cNvSpPr txBox="1"/>
          <p:nvPr/>
        </p:nvSpPr>
        <p:spPr>
          <a:xfrm>
            <a:off x="2538966" y="3397796"/>
            <a:ext cx="583814" cy="369332"/>
          </a:xfrm>
          <a:prstGeom prst="rect">
            <a:avLst/>
          </a:prstGeom>
          <a:noFill/>
        </p:spPr>
        <p:txBody>
          <a:bodyPr wrap="none" rtlCol="0">
            <a:spAutoFit/>
          </a:bodyPr>
          <a:lstStyle/>
          <a:p>
            <a:r>
              <a:rPr lang="fr-FR" dirty="0" smtClean="0">
                <a:solidFill>
                  <a:schemeClr val="bg1"/>
                </a:solidFill>
                <a:latin typeface="+mj-lt"/>
              </a:rPr>
              <a:t>20%</a:t>
            </a:r>
            <a:endParaRPr lang="fr-FR" dirty="0">
              <a:solidFill>
                <a:schemeClr val="bg1"/>
              </a:solidFill>
              <a:latin typeface="+mj-lt"/>
            </a:endParaRPr>
          </a:p>
        </p:txBody>
      </p:sp>
      <p:sp>
        <p:nvSpPr>
          <p:cNvPr id="4" name="ZoneTexte 3"/>
          <p:cNvSpPr txBox="1"/>
          <p:nvPr/>
        </p:nvSpPr>
        <p:spPr>
          <a:xfrm>
            <a:off x="1803487" y="3397796"/>
            <a:ext cx="583814" cy="369332"/>
          </a:xfrm>
          <a:prstGeom prst="rect">
            <a:avLst/>
          </a:prstGeom>
          <a:noFill/>
        </p:spPr>
        <p:txBody>
          <a:bodyPr wrap="none" rtlCol="0">
            <a:spAutoFit/>
          </a:bodyPr>
          <a:lstStyle/>
          <a:p>
            <a:r>
              <a:rPr lang="fr-FR" dirty="0" smtClean="0">
                <a:solidFill>
                  <a:schemeClr val="bg1"/>
                </a:solidFill>
                <a:latin typeface="+mj-lt"/>
              </a:rPr>
              <a:t>20%</a:t>
            </a:r>
            <a:endParaRPr lang="fr-FR" dirty="0">
              <a:solidFill>
                <a:schemeClr val="bg1"/>
              </a:solidFill>
              <a:latin typeface="+mj-lt"/>
            </a:endParaRPr>
          </a:p>
        </p:txBody>
      </p:sp>
      <p:sp>
        <p:nvSpPr>
          <p:cNvPr id="5" name="ZoneTexte 4"/>
          <p:cNvSpPr txBox="1"/>
          <p:nvPr/>
        </p:nvSpPr>
        <p:spPr>
          <a:xfrm>
            <a:off x="3262923" y="2378017"/>
            <a:ext cx="583814" cy="369332"/>
          </a:xfrm>
          <a:prstGeom prst="rect">
            <a:avLst/>
          </a:prstGeom>
          <a:noFill/>
        </p:spPr>
        <p:txBody>
          <a:bodyPr wrap="none" rtlCol="0">
            <a:spAutoFit/>
          </a:bodyPr>
          <a:lstStyle/>
          <a:p>
            <a:r>
              <a:rPr lang="fr-FR" dirty="0" smtClean="0">
                <a:solidFill>
                  <a:schemeClr val="bg1"/>
                </a:solidFill>
                <a:latin typeface="+mj-lt"/>
              </a:rPr>
              <a:t>44%</a:t>
            </a:r>
            <a:endParaRPr lang="fr-FR" dirty="0">
              <a:solidFill>
                <a:schemeClr val="bg1"/>
              </a:solidFill>
              <a:latin typeface="+mj-lt"/>
            </a:endParaRPr>
          </a:p>
        </p:txBody>
      </p:sp>
      <p:graphicFrame>
        <p:nvGraphicFramePr>
          <p:cNvPr id="12" name="Graphique 11"/>
          <p:cNvGraphicFramePr/>
          <p:nvPr>
            <p:extLst>
              <p:ext uri="{D42A27DB-BD31-4B8C-83A1-F6EECF244321}">
                <p14:modId xmlns:p14="http://schemas.microsoft.com/office/powerpoint/2010/main" val="2484001817"/>
              </p:ext>
            </p:extLst>
          </p:nvPr>
        </p:nvGraphicFramePr>
        <p:xfrm>
          <a:off x="4211960" y="3496417"/>
          <a:ext cx="5904655" cy="4475231"/>
        </p:xfrm>
        <a:graphic>
          <a:graphicData uri="http://schemas.openxmlformats.org/drawingml/2006/chart">
            <c:chart xmlns:c="http://schemas.openxmlformats.org/drawingml/2006/chart" xmlns:r="http://schemas.openxmlformats.org/officeDocument/2006/relationships" r:id="rId4"/>
          </a:graphicData>
        </a:graphic>
      </p:graphicFrame>
      <p:sp>
        <p:nvSpPr>
          <p:cNvPr id="13" name="ZoneTexte 12"/>
          <p:cNvSpPr txBox="1"/>
          <p:nvPr/>
        </p:nvSpPr>
        <p:spPr>
          <a:xfrm>
            <a:off x="5374632" y="6524555"/>
            <a:ext cx="540533" cy="276999"/>
          </a:xfrm>
          <a:prstGeom prst="rect">
            <a:avLst/>
          </a:prstGeom>
          <a:noFill/>
        </p:spPr>
        <p:txBody>
          <a:bodyPr wrap="none" rtlCol="0">
            <a:spAutoFit/>
          </a:bodyPr>
          <a:lstStyle/>
          <a:p>
            <a:r>
              <a:rPr lang="fr-FR" sz="1200" dirty="0" smtClean="0">
                <a:latin typeface="+mj-lt"/>
              </a:rPr>
              <a:t> ≤ 10</a:t>
            </a:r>
            <a:r>
              <a:rPr lang="fr-FR" sz="1200" baseline="30000" dirty="0" smtClean="0">
                <a:latin typeface="+mj-lt"/>
              </a:rPr>
              <a:t>4</a:t>
            </a:r>
            <a:endParaRPr lang="fr-FR" sz="1200" baseline="30000" dirty="0">
              <a:latin typeface="+mj-lt"/>
            </a:endParaRPr>
          </a:p>
        </p:txBody>
      </p:sp>
      <p:sp>
        <p:nvSpPr>
          <p:cNvPr id="14" name="ZoneTexte 13"/>
          <p:cNvSpPr txBox="1"/>
          <p:nvPr/>
        </p:nvSpPr>
        <p:spPr>
          <a:xfrm>
            <a:off x="6138244" y="6522802"/>
            <a:ext cx="670376" cy="276999"/>
          </a:xfrm>
          <a:prstGeom prst="rect">
            <a:avLst/>
          </a:prstGeom>
          <a:noFill/>
        </p:spPr>
        <p:txBody>
          <a:bodyPr wrap="none" rtlCol="0">
            <a:spAutoFit/>
          </a:bodyPr>
          <a:lstStyle/>
          <a:p>
            <a:r>
              <a:rPr lang="fr-FR" sz="1200" dirty="0" smtClean="0"/>
              <a:t>10</a:t>
            </a:r>
            <a:r>
              <a:rPr lang="fr-FR" sz="1200" baseline="30000" dirty="0" smtClean="0"/>
              <a:t>4 </a:t>
            </a:r>
            <a:r>
              <a:rPr lang="fr-FR" sz="1200" dirty="0"/>
              <a:t>-</a:t>
            </a:r>
            <a:r>
              <a:rPr lang="fr-FR" sz="1200" dirty="0" smtClean="0"/>
              <a:t>10</a:t>
            </a:r>
            <a:r>
              <a:rPr lang="fr-FR" sz="1200" baseline="30000" dirty="0" smtClean="0"/>
              <a:t>5</a:t>
            </a:r>
            <a:endParaRPr lang="fr-FR" sz="1200" baseline="30000" dirty="0"/>
          </a:p>
        </p:txBody>
      </p:sp>
      <p:sp>
        <p:nvSpPr>
          <p:cNvPr id="15" name="ZoneTexte 14"/>
          <p:cNvSpPr txBox="1"/>
          <p:nvPr/>
        </p:nvSpPr>
        <p:spPr>
          <a:xfrm>
            <a:off x="6968473" y="6522802"/>
            <a:ext cx="703348" cy="276999"/>
          </a:xfrm>
          <a:prstGeom prst="rect">
            <a:avLst/>
          </a:prstGeom>
          <a:noFill/>
        </p:spPr>
        <p:txBody>
          <a:bodyPr wrap="square" rtlCol="0">
            <a:spAutoFit/>
          </a:bodyPr>
          <a:lstStyle/>
          <a:p>
            <a:r>
              <a:rPr lang="fr-FR" sz="1200" dirty="0" smtClean="0">
                <a:latin typeface="+mj-lt"/>
              </a:rPr>
              <a:t>10</a:t>
            </a:r>
            <a:r>
              <a:rPr lang="fr-FR" sz="1200" baseline="30000" dirty="0" smtClean="0">
                <a:latin typeface="+mj-lt"/>
              </a:rPr>
              <a:t>5</a:t>
            </a:r>
            <a:r>
              <a:rPr lang="fr-FR" sz="1200" dirty="0">
                <a:latin typeface="+mj-lt"/>
              </a:rPr>
              <a:t>-</a:t>
            </a:r>
            <a:r>
              <a:rPr lang="fr-FR" sz="1200" dirty="0" smtClean="0">
                <a:latin typeface="+mj-lt"/>
              </a:rPr>
              <a:t>10</a:t>
            </a:r>
            <a:r>
              <a:rPr lang="fr-FR" sz="1200" baseline="30000" dirty="0" smtClean="0">
                <a:latin typeface="+mj-lt"/>
              </a:rPr>
              <a:t>6</a:t>
            </a:r>
            <a:endParaRPr lang="fr-FR" sz="1200" baseline="30000" dirty="0">
              <a:latin typeface="+mj-lt"/>
            </a:endParaRPr>
          </a:p>
        </p:txBody>
      </p:sp>
      <p:sp>
        <p:nvSpPr>
          <p:cNvPr id="16" name="ZoneTexte 15"/>
          <p:cNvSpPr txBox="1"/>
          <p:nvPr/>
        </p:nvSpPr>
        <p:spPr>
          <a:xfrm>
            <a:off x="7736425" y="6519298"/>
            <a:ext cx="1182046" cy="276999"/>
          </a:xfrm>
          <a:prstGeom prst="rect">
            <a:avLst/>
          </a:prstGeom>
          <a:noFill/>
        </p:spPr>
        <p:txBody>
          <a:bodyPr wrap="square" rtlCol="0">
            <a:spAutoFit/>
          </a:bodyPr>
          <a:lstStyle/>
          <a:p>
            <a:r>
              <a:rPr lang="fr-FR" sz="1200" dirty="0" smtClean="0">
                <a:latin typeface="+mj-lt"/>
              </a:rPr>
              <a:t>10</a:t>
            </a:r>
            <a:r>
              <a:rPr lang="fr-FR" sz="1200" baseline="30000" dirty="0" smtClean="0">
                <a:latin typeface="+mj-lt"/>
              </a:rPr>
              <a:t>6</a:t>
            </a:r>
            <a:r>
              <a:rPr lang="fr-FR" sz="1200" dirty="0">
                <a:latin typeface="+mj-lt"/>
              </a:rPr>
              <a:t>-</a:t>
            </a:r>
            <a:r>
              <a:rPr lang="fr-FR" sz="1200" dirty="0" smtClean="0">
                <a:latin typeface="+mj-lt"/>
              </a:rPr>
              <a:t>10</a:t>
            </a:r>
            <a:r>
              <a:rPr lang="fr-FR" sz="1200" baseline="30000" dirty="0" smtClean="0">
                <a:latin typeface="+mj-lt"/>
              </a:rPr>
              <a:t>7</a:t>
            </a:r>
            <a:endParaRPr lang="fr-FR" sz="1200" baseline="30000" dirty="0">
              <a:latin typeface="+mj-lt"/>
            </a:endParaRPr>
          </a:p>
        </p:txBody>
      </p:sp>
      <p:sp>
        <p:nvSpPr>
          <p:cNvPr id="17" name="ZoneTexte 16"/>
          <p:cNvSpPr txBox="1"/>
          <p:nvPr/>
        </p:nvSpPr>
        <p:spPr>
          <a:xfrm>
            <a:off x="8594461" y="6519298"/>
            <a:ext cx="470000" cy="276999"/>
          </a:xfrm>
          <a:prstGeom prst="rect">
            <a:avLst/>
          </a:prstGeom>
          <a:noFill/>
        </p:spPr>
        <p:txBody>
          <a:bodyPr wrap="none" rtlCol="0">
            <a:spAutoFit/>
          </a:bodyPr>
          <a:lstStyle/>
          <a:p>
            <a:r>
              <a:rPr lang="fr-FR" sz="1200" dirty="0" smtClean="0">
                <a:latin typeface="+mj-lt"/>
              </a:rPr>
              <a:t>&gt;10</a:t>
            </a:r>
            <a:r>
              <a:rPr lang="fr-FR" sz="1200" baseline="30000" dirty="0" smtClean="0">
                <a:latin typeface="+mj-lt"/>
              </a:rPr>
              <a:t>7</a:t>
            </a:r>
            <a:endParaRPr lang="fr-FR" sz="1200" baseline="30000" dirty="0">
              <a:latin typeface="+mj-lt"/>
            </a:endParaRPr>
          </a:p>
        </p:txBody>
      </p:sp>
      <p:sp>
        <p:nvSpPr>
          <p:cNvPr id="20" name="ZoneTexte 19"/>
          <p:cNvSpPr txBox="1"/>
          <p:nvPr/>
        </p:nvSpPr>
        <p:spPr>
          <a:xfrm>
            <a:off x="6157880" y="5210318"/>
            <a:ext cx="583814" cy="369332"/>
          </a:xfrm>
          <a:prstGeom prst="rect">
            <a:avLst/>
          </a:prstGeom>
          <a:noFill/>
        </p:spPr>
        <p:txBody>
          <a:bodyPr wrap="none" rtlCol="0">
            <a:spAutoFit/>
          </a:bodyPr>
          <a:lstStyle/>
          <a:p>
            <a:r>
              <a:rPr lang="fr-FR" dirty="0" smtClean="0">
                <a:solidFill>
                  <a:schemeClr val="bg1"/>
                </a:solidFill>
                <a:latin typeface="+mj-lt"/>
              </a:rPr>
              <a:t>22%</a:t>
            </a:r>
            <a:endParaRPr lang="fr-FR" dirty="0">
              <a:solidFill>
                <a:schemeClr val="bg1"/>
              </a:solidFill>
              <a:latin typeface="+mj-lt"/>
            </a:endParaRPr>
          </a:p>
        </p:txBody>
      </p:sp>
      <p:sp>
        <p:nvSpPr>
          <p:cNvPr id="21" name="ZoneTexte 20"/>
          <p:cNvSpPr txBox="1"/>
          <p:nvPr/>
        </p:nvSpPr>
        <p:spPr>
          <a:xfrm>
            <a:off x="6958408" y="4457649"/>
            <a:ext cx="655301" cy="369332"/>
          </a:xfrm>
          <a:prstGeom prst="rect">
            <a:avLst/>
          </a:prstGeom>
          <a:noFill/>
        </p:spPr>
        <p:txBody>
          <a:bodyPr wrap="square" rtlCol="0">
            <a:spAutoFit/>
          </a:bodyPr>
          <a:lstStyle/>
          <a:p>
            <a:r>
              <a:rPr lang="fr-FR" dirty="0" smtClean="0">
                <a:solidFill>
                  <a:schemeClr val="bg1"/>
                </a:solidFill>
                <a:latin typeface="+mj-lt"/>
              </a:rPr>
              <a:t>36%</a:t>
            </a:r>
            <a:endParaRPr lang="fr-FR" dirty="0">
              <a:solidFill>
                <a:schemeClr val="bg1"/>
              </a:solidFill>
              <a:latin typeface="+mj-lt"/>
            </a:endParaRPr>
          </a:p>
        </p:txBody>
      </p:sp>
      <p:sp>
        <p:nvSpPr>
          <p:cNvPr id="22" name="ZoneTexte 21"/>
          <p:cNvSpPr txBox="1"/>
          <p:nvPr/>
        </p:nvSpPr>
        <p:spPr>
          <a:xfrm>
            <a:off x="7750573" y="4742996"/>
            <a:ext cx="583814" cy="369332"/>
          </a:xfrm>
          <a:prstGeom prst="rect">
            <a:avLst/>
          </a:prstGeom>
          <a:noFill/>
        </p:spPr>
        <p:txBody>
          <a:bodyPr wrap="none" rtlCol="0">
            <a:spAutoFit/>
          </a:bodyPr>
          <a:lstStyle/>
          <a:p>
            <a:r>
              <a:rPr lang="fr-FR" dirty="0" smtClean="0">
                <a:solidFill>
                  <a:schemeClr val="bg1"/>
                </a:solidFill>
                <a:latin typeface="+mj-lt"/>
              </a:rPr>
              <a:t>31%</a:t>
            </a:r>
            <a:endParaRPr lang="fr-FR" dirty="0">
              <a:solidFill>
                <a:schemeClr val="bg1"/>
              </a:solidFill>
              <a:latin typeface="+mj-lt"/>
            </a:endParaRPr>
          </a:p>
        </p:txBody>
      </p:sp>
      <p:sp>
        <p:nvSpPr>
          <p:cNvPr id="23" name="ZoneTexte 22"/>
          <p:cNvSpPr txBox="1"/>
          <p:nvPr/>
        </p:nvSpPr>
        <p:spPr>
          <a:xfrm>
            <a:off x="8607932" y="5971434"/>
            <a:ext cx="466794" cy="369332"/>
          </a:xfrm>
          <a:prstGeom prst="rect">
            <a:avLst/>
          </a:prstGeom>
          <a:noFill/>
        </p:spPr>
        <p:txBody>
          <a:bodyPr wrap="none" rtlCol="0">
            <a:spAutoFit/>
          </a:bodyPr>
          <a:lstStyle/>
          <a:p>
            <a:r>
              <a:rPr lang="fr-FR" dirty="0" smtClean="0">
                <a:solidFill>
                  <a:schemeClr val="bg1"/>
                </a:solidFill>
                <a:latin typeface="+mj-lt"/>
              </a:rPr>
              <a:t>9%</a:t>
            </a:r>
            <a:endParaRPr lang="fr-FR" dirty="0">
              <a:solidFill>
                <a:schemeClr val="bg1"/>
              </a:solidFill>
              <a:latin typeface="+mj-lt"/>
            </a:endParaRPr>
          </a:p>
        </p:txBody>
      </p:sp>
      <p:sp>
        <p:nvSpPr>
          <p:cNvPr id="24" name="ZoneTexte 23"/>
          <p:cNvSpPr txBox="1"/>
          <p:nvPr/>
        </p:nvSpPr>
        <p:spPr>
          <a:xfrm>
            <a:off x="1470119" y="826941"/>
            <a:ext cx="1993624" cy="646331"/>
          </a:xfrm>
          <a:prstGeom prst="rect">
            <a:avLst/>
          </a:prstGeom>
        </p:spPr>
        <p:style>
          <a:lnRef idx="1">
            <a:schemeClr val="accent1"/>
          </a:lnRef>
          <a:fillRef idx="3">
            <a:schemeClr val="accent1"/>
          </a:fillRef>
          <a:effectRef idx="2">
            <a:schemeClr val="accent1"/>
          </a:effectRef>
          <a:fontRef idx="minor">
            <a:schemeClr val="lt1"/>
          </a:fontRef>
        </p:style>
        <p:txBody>
          <a:bodyPr wrap="none" rtlCol="0">
            <a:spAutoFit/>
          </a:bodyPr>
          <a:lstStyle/>
          <a:p>
            <a:pPr algn="ctr"/>
            <a:r>
              <a:rPr lang="fr-FR" dirty="0" smtClean="0">
                <a:latin typeface="+mj-lt"/>
              </a:rPr>
              <a:t>Baseline CD4 count</a:t>
            </a:r>
          </a:p>
          <a:p>
            <a:pPr algn="ctr"/>
            <a:r>
              <a:rPr lang="fr-FR" dirty="0" err="1" smtClean="0">
                <a:latin typeface="+mj-lt"/>
              </a:rPr>
              <a:t>Mean</a:t>
            </a:r>
            <a:r>
              <a:rPr lang="fr-FR" dirty="0" smtClean="0">
                <a:latin typeface="+mj-lt"/>
              </a:rPr>
              <a:t> ± SD</a:t>
            </a:r>
            <a:endParaRPr lang="fr-FR" dirty="0">
              <a:latin typeface="+mj-lt"/>
            </a:endParaRPr>
          </a:p>
        </p:txBody>
      </p:sp>
      <p:sp>
        <p:nvSpPr>
          <p:cNvPr id="25" name="ZoneTexte 24"/>
          <p:cNvSpPr txBox="1"/>
          <p:nvPr/>
        </p:nvSpPr>
        <p:spPr>
          <a:xfrm>
            <a:off x="1470119" y="1582365"/>
            <a:ext cx="1993624" cy="373448"/>
          </a:xfrm>
          <a:prstGeom prst="rect">
            <a:avLst/>
          </a:prstGeom>
          <a:noFill/>
          <a:ln w="38100">
            <a:solidFill>
              <a:schemeClr val="accent1"/>
            </a:solidFill>
          </a:ln>
        </p:spPr>
        <p:txBody>
          <a:bodyPr wrap="square" rtlCol="0">
            <a:spAutoFit/>
          </a:bodyPr>
          <a:lstStyle/>
          <a:p>
            <a:pPr algn="ctr"/>
            <a:r>
              <a:rPr lang="fr-FR" dirty="0" smtClean="0"/>
              <a:t>479 ± 252 / mm</a:t>
            </a:r>
            <a:r>
              <a:rPr lang="fr-FR" baseline="30000" dirty="0" smtClean="0"/>
              <a:t>3</a:t>
            </a:r>
            <a:endParaRPr lang="fr-FR" baseline="30000" dirty="0"/>
          </a:p>
        </p:txBody>
      </p:sp>
      <p:sp>
        <p:nvSpPr>
          <p:cNvPr id="26" name="ZoneTexte 25"/>
          <p:cNvSpPr txBox="1"/>
          <p:nvPr/>
        </p:nvSpPr>
        <p:spPr>
          <a:xfrm>
            <a:off x="985297" y="4334538"/>
            <a:ext cx="588623" cy="307777"/>
          </a:xfrm>
          <a:prstGeom prst="rect">
            <a:avLst/>
          </a:prstGeom>
          <a:noFill/>
        </p:spPr>
        <p:txBody>
          <a:bodyPr wrap="none" rtlCol="0">
            <a:spAutoFit/>
          </a:bodyPr>
          <a:lstStyle/>
          <a:p>
            <a:r>
              <a:rPr lang="fr-FR" sz="1400" dirty="0" smtClean="0">
                <a:latin typeface="+mj-lt"/>
              </a:rPr>
              <a:t>&lt; 200</a:t>
            </a:r>
            <a:endParaRPr lang="fr-FR" sz="1400" dirty="0">
              <a:latin typeface="+mj-lt"/>
            </a:endParaRPr>
          </a:p>
        </p:txBody>
      </p:sp>
      <p:sp>
        <p:nvSpPr>
          <p:cNvPr id="27" name="ZoneTexte 26"/>
          <p:cNvSpPr txBox="1"/>
          <p:nvPr/>
        </p:nvSpPr>
        <p:spPr>
          <a:xfrm>
            <a:off x="1572293" y="4334538"/>
            <a:ext cx="894637" cy="307777"/>
          </a:xfrm>
          <a:prstGeom prst="rect">
            <a:avLst/>
          </a:prstGeom>
          <a:noFill/>
        </p:spPr>
        <p:txBody>
          <a:bodyPr wrap="square" rtlCol="0">
            <a:spAutoFit/>
          </a:bodyPr>
          <a:lstStyle/>
          <a:p>
            <a:r>
              <a:rPr lang="fr-FR" sz="1400" dirty="0" smtClean="0">
                <a:latin typeface="+mj-lt"/>
              </a:rPr>
              <a:t>200 - 350</a:t>
            </a:r>
            <a:endParaRPr lang="fr-FR" sz="1400" dirty="0">
              <a:latin typeface="+mj-lt"/>
            </a:endParaRPr>
          </a:p>
        </p:txBody>
      </p:sp>
      <p:sp>
        <p:nvSpPr>
          <p:cNvPr id="28" name="ZoneTexte 27"/>
          <p:cNvSpPr txBox="1"/>
          <p:nvPr/>
        </p:nvSpPr>
        <p:spPr>
          <a:xfrm>
            <a:off x="2397101" y="4334538"/>
            <a:ext cx="867545" cy="307777"/>
          </a:xfrm>
          <a:prstGeom prst="rect">
            <a:avLst/>
          </a:prstGeom>
          <a:noFill/>
        </p:spPr>
        <p:txBody>
          <a:bodyPr wrap="none" rtlCol="0">
            <a:spAutoFit/>
          </a:bodyPr>
          <a:lstStyle/>
          <a:p>
            <a:r>
              <a:rPr lang="fr-FR" sz="1400" dirty="0" smtClean="0">
                <a:latin typeface="+mj-lt"/>
              </a:rPr>
              <a:t>350 - 500</a:t>
            </a:r>
            <a:endParaRPr lang="fr-FR" sz="1400" dirty="0">
              <a:latin typeface="+mj-lt"/>
            </a:endParaRPr>
          </a:p>
        </p:txBody>
      </p:sp>
      <p:sp>
        <p:nvSpPr>
          <p:cNvPr id="29" name="ZoneTexte 28"/>
          <p:cNvSpPr txBox="1"/>
          <p:nvPr/>
        </p:nvSpPr>
        <p:spPr>
          <a:xfrm>
            <a:off x="3264646" y="4334537"/>
            <a:ext cx="588623" cy="307777"/>
          </a:xfrm>
          <a:prstGeom prst="rect">
            <a:avLst/>
          </a:prstGeom>
          <a:noFill/>
        </p:spPr>
        <p:txBody>
          <a:bodyPr wrap="none" rtlCol="0">
            <a:spAutoFit/>
          </a:bodyPr>
          <a:lstStyle/>
          <a:p>
            <a:r>
              <a:rPr lang="fr-FR" sz="1400" dirty="0" smtClean="0">
                <a:latin typeface="+mj-lt"/>
              </a:rPr>
              <a:t>&gt; 500</a:t>
            </a:r>
            <a:endParaRPr lang="fr-FR" sz="1400" dirty="0">
              <a:latin typeface="+mj-lt"/>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ZoneTexte 8"/>
          <p:cNvSpPr txBox="1"/>
          <p:nvPr/>
        </p:nvSpPr>
        <p:spPr>
          <a:xfrm>
            <a:off x="4564596" y="3501008"/>
            <a:ext cx="4827948" cy="1015663"/>
          </a:xfrm>
          <a:prstGeom prst="rect">
            <a:avLst/>
          </a:prstGeom>
          <a:noFill/>
        </p:spPr>
        <p:txBody>
          <a:bodyPr wrap="square" rtlCol="0">
            <a:spAutoFit/>
          </a:bodyPr>
          <a:lstStyle/>
          <a:p>
            <a:r>
              <a:rPr lang="en-US" sz="2000" b="1" u="sng" dirty="0" smtClean="0">
                <a:latin typeface="+mj-lt"/>
              </a:rPr>
              <a:t>11 different combinations</a:t>
            </a:r>
            <a:r>
              <a:rPr lang="en-US" sz="2000" b="1" dirty="0" smtClean="0">
                <a:latin typeface="+mj-lt"/>
              </a:rPr>
              <a:t> :</a:t>
            </a:r>
          </a:p>
          <a:p>
            <a:r>
              <a:rPr lang="en-US" sz="2000" dirty="0" smtClean="0">
                <a:latin typeface="+mj-lt"/>
              </a:rPr>
              <a:t>Mostly TDF/FTC: 69% (n=38)</a:t>
            </a:r>
          </a:p>
          <a:p>
            <a:r>
              <a:rPr lang="en-US" sz="2000" dirty="0" smtClean="0">
                <a:latin typeface="+mj-lt"/>
              </a:rPr>
              <a:t>Protease inhibitor as 3</a:t>
            </a:r>
            <a:r>
              <a:rPr lang="en-US" sz="2000" baseline="30000" dirty="0" smtClean="0">
                <a:latin typeface="+mj-lt"/>
              </a:rPr>
              <a:t>rd</a:t>
            </a:r>
            <a:r>
              <a:rPr lang="en-US" sz="2000" dirty="0" smtClean="0">
                <a:latin typeface="+mj-lt"/>
              </a:rPr>
              <a:t> agent:  89% (n=49)</a:t>
            </a:r>
            <a:endParaRPr lang="fr-FR" sz="2000" dirty="0">
              <a:latin typeface="+mj-lt"/>
            </a:endParaRPr>
          </a:p>
        </p:txBody>
      </p:sp>
      <p:sp>
        <p:nvSpPr>
          <p:cNvPr id="10" name="ZoneTexte 9"/>
          <p:cNvSpPr txBox="1"/>
          <p:nvPr/>
        </p:nvSpPr>
        <p:spPr>
          <a:xfrm>
            <a:off x="0" y="0"/>
            <a:ext cx="9144000" cy="707886"/>
          </a:xfrm>
          <a:prstGeom prst="rect">
            <a:avLst/>
          </a:prstGeom>
        </p:spPr>
        <p:style>
          <a:lnRef idx="1">
            <a:schemeClr val="accent1"/>
          </a:lnRef>
          <a:fillRef idx="3">
            <a:schemeClr val="accent1"/>
          </a:fillRef>
          <a:effectRef idx="2">
            <a:schemeClr val="accent1"/>
          </a:effectRef>
          <a:fontRef idx="minor">
            <a:schemeClr val="lt1"/>
          </a:fontRef>
        </p:style>
        <p:txBody>
          <a:bodyPr wrap="square" rtlCol="0">
            <a:spAutoFit/>
          </a:bodyPr>
          <a:lstStyle/>
          <a:p>
            <a:pPr algn="ctr"/>
            <a:r>
              <a:rPr lang="fr-FR" dirty="0" smtClean="0"/>
              <a:t> </a:t>
            </a:r>
            <a:r>
              <a:rPr lang="fr-FR" sz="4000" dirty="0" smtClean="0"/>
              <a:t>ART </a:t>
            </a:r>
            <a:r>
              <a:rPr lang="fr-FR" sz="4000" dirty="0" err="1" smtClean="0"/>
              <a:t>regimen</a:t>
            </a:r>
            <a:endParaRPr lang="fr-FR" sz="4000" dirty="0"/>
          </a:p>
        </p:txBody>
      </p:sp>
      <p:graphicFrame>
        <p:nvGraphicFramePr>
          <p:cNvPr id="12" name="Espace réservé du contenu 11"/>
          <p:cNvGraphicFramePr>
            <a:graphicFrameLocks noGrp="1"/>
          </p:cNvGraphicFramePr>
          <p:nvPr>
            <p:ph idx="1"/>
            <p:extLst>
              <p:ext uri="{D42A27DB-BD31-4B8C-83A1-F6EECF244321}">
                <p14:modId xmlns:p14="http://schemas.microsoft.com/office/powerpoint/2010/main" val="1679383075"/>
              </p:ext>
            </p:extLst>
          </p:nvPr>
        </p:nvGraphicFramePr>
        <p:xfrm>
          <a:off x="121368" y="980728"/>
          <a:ext cx="4306616" cy="5564825"/>
        </p:xfrm>
        <a:graphic>
          <a:graphicData uri="http://schemas.openxmlformats.org/drawingml/2006/table">
            <a:tbl>
              <a:tblPr firstRow="1" bandRow="1">
                <a:tableStyleId>{5C22544A-7EE6-4342-B048-85BDC9FD1C3A}</a:tableStyleId>
              </a:tblPr>
              <a:tblGrid>
                <a:gridCol w="3226496"/>
                <a:gridCol w="1080120"/>
              </a:tblGrid>
              <a:tr h="324127">
                <a:tc>
                  <a:txBody>
                    <a:bodyPr/>
                    <a:lstStyle/>
                    <a:p>
                      <a:pPr algn="ctr">
                        <a:lnSpc>
                          <a:spcPct val="150000"/>
                        </a:lnSpc>
                      </a:pPr>
                      <a:r>
                        <a:rPr lang="fr-FR" sz="1800" dirty="0" smtClean="0">
                          <a:solidFill>
                            <a:schemeClr val="tx1"/>
                          </a:solidFill>
                          <a:latin typeface="+mj-lt"/>
                        </a:rPr>
                        <a:t>2 NRTI + 1 PI</a:t>
                      </a:r>
                      <a:endParaRPr lang="fr-FR" sz="1800" dirty="0">
                        <a:solidFill>
                          <a:schemeClr val="tx1"/>
                        </a:solidFill>
                        <a:latin typeface="+mj-lt"/>
                      </a:endParaRPr>
                    </a:p>
                  </a:txBody>
                  <a:tcPr>
                    <a:lnL w="38100" cap="flat" cmpd="sng" algn="ctr">
                      <a:solidFill>
                        <a:schemeClr val="accent1"/>
                      </a:solidFill>
                      <a:prstDash val="solid"/>
                      <a:round/>
                      <a:headEnd type="none" w="med" len="med"/>
                      <a:tailEnd type="none" w="med" len="med"/>
                    </a:lnL>
                    <a:lnR w="38100" cap="flat" cmpd="sng" algn="ctr">
                      <a:solidFill>
                        <a:schemeClr val="accent1"/>
                      </a:solidFill>
                      <a:prstDash val="solid"/>
                      <a:round/>
                      <a:headEnd type="none" w="med" len="med"/>
                      <a:tailEnd type="none" w="med" len="med"/>
                    </a:lnR>
                    <a:lnT w="38100" cap="flat" cmpd="sng" algn="ctr">
                      <a:solidFill>
                        <a:schemeClr val="accent1"/>
                      </a:solidFill>
                      <a:prstDash val="solid"/>
                      <a:round/>
                      <a:headEnd type="none" w="med" len="med"/>
                      <a:tailEnd type="none" w="med" len="med"/>
                    </a:lnT>
                    <a:lnB w="38100" cap="flat" cmpd="sng" algn="ctr">
                      <a:solidFill>
                        <a:schemeClr val="accent1"/>
                      </a:solidFill>
                      <a:prstDash val="solid"/>
                      <a:round/>
                      <a:headEnd type="none" w="med" len="med"/>
                      <a:tailEnd type="none" w="med" len="med"/>
                    </a:lnB>
                    <a:noFill/>
                  </a:tcPr>
                </a:tc>
                <a:tc>
                  <a:txBody>
                    <a:bodyPr/>
                    <a:lstStyle/>
                    <a:p>
                      <a:pPr algn="ctr">
                        <a:lnSpc>
                          <a:spcPct val="150000"/>
                        </a:lnSpc>
                      </a:pPr>
                      <a:r>
                        <a:rPr lang="fr-FR" sz="1800" dirty="0" smtClean="0">
                          <a:solidFill>
                            <a:schemeClr val="tx1"/>
                          </a:solidFill>
                          <a:latin typeface="+mj-lt"/>
                        </a:rPr>
                        <a:t>43</a:t>
                      </a:r>
                      <a:r>
                        <a:rPr lang="fr-FR" sz="1800" baseline="0" dirty="0" smtClean="0">
                          <a:solidFill>
                            <a:schemeClr val="tx1"/>
                          </a:solidFill>
                          <a:latin typeface="+mj-lt"/>
                        </a:rPr>
                        <a:t> </a:t>
                      </a:r>
                      <a:r>
                        <a:rPr lang="fr-FR" sz="1800" dirty="0" smtClean="0">
                          <a:solidFill>
                            <a:schemeClr val="tx1"/>
                          </a:solidFill>
                          <a:latin typeface="+mj-lt"/>
                        </a:rPr>
                        <a:t>(78%)</a:t>
                      </a:r>
                      <a:endParaRPr lang="fr-FR" sz="1800" dirty="0">
                        <a:solidFill>
                          <a:schemeClr val="tx1"/>
                        </a:solidFill>
                        <a:latin typeface="+mj-lt"/>
                      </a:endParaRPr>
                    </a:p>
                  </a:txBody>
                  <a:tcPr>
                    <a:lnL w="38100" cap="flat" cmpd="sng" algn="ctr">
                      <a:solidFill>
                        <a:schemeClr val="accent1"/>
                      </a:solidFill>
                      <a:prstDash val="solid"/>
                      <a:round/>
                      <a:headEnd type="none" w="med" len="med"/>
                      <a:tailEnd type="none" w="med" len="med"/>
                    </a:lnL>
                    <a:lnR w="38100" cap="flat" cmpd="sng" algn="ctr">
                      <a:solidFill>
                        <a:schemeClr val="accent1"/>
                      </a:solidFill>
                      <a:prstDash val="solid"/>
                      <a:round/>
                      <a:headEnd type="none" w="med" len="med"/>
                      <a:tailEnd type="none" w="med" len="med"/>
                    </a:lnR>
                    <a:lnT w="38100" cap="flat" cmpd="sng" algn="ctr">
                      <a:solidFill>
                        <a:schemeClr val="accent1"/>
                      </a:solidFill>
                      <a:prstDash val="solid"/>
                      <a:round/>
                      <a:headEnd type="none" w="med" len="med"/>
                      <a:tailEnd type="none" w="med" len="med"/>
                    </a:lnT>
                    <a:lnB w="38100" cap="flat" cmpd="sng" algn="ctr">
                      <a:solidFill>
                        <a:schemeClr val="accent1"/>
                      </a:solidFill>
                      <a:prstDash val="solid"/>
                      <a:round/>
                      <a:headEnd type="none" w="med" len="med"/>
                      <a:tailEnd type="none" w="med" len="med"/>
                    </a:lnB>
                    <a:noFill/>
                  </a:tcPr>
                </a:tc>
              </a:tr>
              <a:tr h="324127">
                <a:tc>
                  <a:txBody>
                    <a:bodyPr/>
                    <a:lstStyle/>
                    <a:p>
                      <a:pPr algn="l"/>
                      <a:r>
                        <a:rPr lang="fr-FR" sz="1800" b="0" dirty="0" smtClean="0">
                          <a:latin typeface="+mj-lt"/>
                        </a:rPr>
                        <a:t>      TDF -</a:t>
                      </a:r>
                      <a:r>
                        <a:rPr lang="fr-FR" sz="1800" b="0" baseline="0" dirty="0" smtClean="0">
                          <a:latin typeface="+mj-lt"/>
                        </a:rPr>
                        <a:t> FTC - LPV/r</a:t>
                      </a:r>
                      <a:endParaRPr lang="fr-FR" sz="1800" b="0" dirty="0">
                        <a:latin typeface="+mj-lt"/>
                      </a:endParaRPr>
                    </a:p>
                  </a:txBody>
                  <a:tcPr>
                    <a:lnL w="3175" cap="flat" cmpd="sng" algn="ctr">
                      <a:solidFill>
                        <a:schemeClr val="accent1"/>
                      </a:solidFill>
                      <a:prstDash val="solid"/>
                      <a:round/>
                      <a:headEnd type="none" w="med" len="med"/>
                      <a:tailEnd type="none" w="med" len="med"/>
                    </a:lnL>
                    <a:lnR w="3175" cap="flat" cmpd="sng" algn="ctr">
                      <a:solidFill>
                        <a:schemeClr val="tx2"/>
                      </a:solidFill>
                      <a:prstDash val="solid"/>
                      <a:round/>
                      <a:headEnd type="none" w="med" len="med"/>
                      <a:tailEnd type="none" w="med" len="med"/>
                    </a:lnR>
                    <a:lnT w="38100" cap="flat" cmpd="sng" algn="ctr">
                      <a:solidFill>
                        <a:schemeClr val="accent1"/>
                      </a:solidFill>
                      <a:prstDash val="solid"/>
                      <a:round/>
                      <a:headEnd type="none" w="med" len="med"/>
                      <a:tailEnd type="none" w="med" len="med"/>
                    </a:lnT>
                    <a:lnB w="3175" cap="flat" cmpd="sng" algn="ctr">
                      <a:solidFill>
                        <a:schemeClr val="accent1"/>
                      </a:solidFill>
                      <a:prstDash val="solid"/>
                      <a:round/>
                      <a:headEnd type="none" w="med" len="med"/>
                      <a:tailEnd type="none" w="med" len="med"/>
                    </a:lnB>
                    <a:noFill/>
                  </a:tcPr>
                </a:tc>
                <a:tc>
                  <a:txBody>
                    <a:bodyPr/>
                    <a:lstStyle/>
                    <a:p>
                      <a:pPr algn="ctr"/>
                      <a:r>
                        <a:rPr lang="fr-FR" sz="1800" dirty="0" smtClean="0">
                          <a:latin typeface="+mj-lt"/>
                        </a:rPr>
                        <a:t>14</a:t>
                      </a:r>
                      <a:endParaRPr lang="fr-FR" sz="1800" dirty="0">
                        <a:latin typeface="+mj-lt"/>
                      </a:endParaRPr>
                    </a:p>
                  </a:txBody>
                  <a:tcPr>
                    <a:lnL w="3175" cap="flat" cmpd="sng" algn="ctr">
                      <a:solidFill>
                        <a:schemeClr val="tx2"/>
                      </a:solidFill>
                      <a:prstDash val="solid"/>
                      <a:round/>
                      <a:headEnd type="none" w="med" len="med"/>
                      <a:tailEnd type="none" w="med" len="med"/>
                    </a:lnL>
                    <a:lnR w="3175" cap="flat" cmpd="sng" algn="ctr">
                      <a:solidFill>
                        <a:schemeClr val="accent1"/>
                      </a:solidFill>
                      <a:prstDash val="solid"/>
                      <a:round/>
                      <a:headEnd type="none" w="med" len="med"/>
                      <a:tailEnd type="none" w="med" len="med"/>
                    </a:lnR>
                    <a:lnT w="38100" cap="flat" cmpd="sng" algn="ctr">
                      <a:solidFill>
                        <a:schemeClr val="accent1"/>
                      </a:solidFill>
                      <a:prstDash val="solid"/>
                      <a:round/>
                      <a:headEnd type="none" w="med" len="med"/>
                      <a:tailEnd type="none" w="med" len="med"/>
                    </a:lnT>
                    <a:lnB w="3175" cap="flat" cmpd="sng" algn="ctr">
                      <a:solidFill>
                        <a:schemeClr val="accent1"/>
                      </a:solidFill>
                      <a:prstDash val="solid"/>
                      <a:round/>
                      <a:headEnd type="none" w="med" len="med"/>
                      <a:tailEnd type="none" w="med" len="med"/>
                    </a:lnB>
                    <a:noFill/>
                  </a:tcPr>
                </a:tc>
              </a:tr>
              <a:tr h="324127">
                <a:tc>
                  <a:txBody>
                    <a:bodyPr/>
                    <a:lstStyle/>
                    <a:p>
                      <a:pPr algn="l"/>
                      <a:r>
                        <a:rPr lang="fr-FR" sz="1800" dirty="0" smtClean="0">
                          <a:latin typeface="+mj-lt"/>
                        </a:rPr>
                        <a:t>      AZT - 3TC -</a:t>
                      </a:r>
                      <a:r>
                        <a:rPr lang="fr-FR" sz="1800" baseline="0" dirty="0" smtClean="0">
                          <a:latin typeface="+mj-lt"/>
                        </a:rPr>
                        <a:t> LPV/r</a:t>
                      </a:r>
                      <a:endParaRPr lang="fr-FR" sz="1800" dirty="0">
                        <a:latin typeface="+mj-lt"/>
                      </a:endParaRPr>
                    </a:p>
                  </a:txBody>
                  <a:tcPr>
                    <a:lnL w="3175" cap="flat" cmpd="sng" algn="ctr">
                      <a:solidFill>
                        <a:schemeClr val="accent1"/>
                      </a:solidFill>
                      <a:prstDash val="solid"/>
                      <a:round/>
                      <a:headEnd type="none" w="med" len="med"/>
                      <a:tailEnd type="none" w="med" len="med"/>
                    </a:lnL>
                    <a:lnR w="3175" cap="flat" cmpd="sng" algn="ctr">
                      <a:solidFill>
                        <a:schemeClr val="tx2"/>
                      </a:solidFill>
                      <a:prstDash val="solid"/>
                      <a:round/>
                      <a:headEnd type="none" w="med" len="med"/>
                      <a:tailEnd type="none" w="med" len="med"/>
                    </a:lnR>
                    <a:lnT w="3175" cap="flat" cmpd="sng" algn="ctr">
                      <a:solidFill>
                        <a:schemeClr val="accent1"/>
                      </a:solidFill>
                      <a:prstDash val="solid"/>
                      <a:round/>
                      <a:headEnd type="none" w="med" len="med"/>
                      <a:tailEnd type="none" w="med" len="med"/>
                    </a:lnT>
                    <a:lnB w="3175" cap="flat" cmpd="sng" algn="ctr">
                      <a:solidFill>
                        <a:schemeClr val="accent1"/>
                      </a:solidFill>
                      <a:prstDash val="solid"/>
                      <a:round/>
                      <a:headEnd type="none" w="med" len="med"/>
                      <a:tailEnd type="none" w="med" len="med"/>
                    </a:lnB>
                    <a:noFill/>
                  </a:tcPr>
                </a:tc>
                <a:tc>
                  <a:txBody>
                    <a:bodyPr/>
                    <a:lstStyle/>
                    <a:p>
                      <a:pPr algn="ctr"/>
                      <a:r>
                        <a:rPr lang="fr-FR" sz="1800" dirty="0" smtClean="0">
                          <a:latin typeface="+mj-lt"/>
                        </a:rPr>
                        <a:t>13</a:t>
                      </a:r>
                      <a:endParaRPr lang="fr-FR" sz="1800" dirty="0">
                        <a:latin typeface="+mj-lt"/>
                      </a:endParaRPr>
                    </a:p>
                  </a:txBody>
                  <a:tcPr>
                    <a:lnL w="3175" cap="flat" cmpd="sng" algn="ctr">
                      <a:solidFill>
                        <a:schemeClr val="tx2"/>
                      </a:solidFill>
                      <a:prstDash val="solid"/>
                      <a:round/>
                      <a:headEnd type="none" w="med" len="med"/>
                      <a:tailEnd type="none" w="med" len="med"/>
                    </a:lnL>
                    <a:lnR w="3175" cap="flat" cmpd="sng" algn="ctr">
                      <a:solidFill>
                        <a:schemeClr val="accent1"/>
                      </a:solidFill>
                      <a:prstDash val="solid"/>
                      <a:round/>
                      <a:headEnd type="none" w="med" len="med"/>
                      <a:tailEnd type="none" w="med" len="med"/>
                    </a:lnR>
                    <a:lnT w="3175" cap="flat" cmpd="sng" algn="ctr">
                      <a:solidFill>
                        <a:schemeClr val="accent1"/>
                      </a:solidFill>
                      <a:prstDash val="solid"/>
                      <a:round/>
                      <a:headEnd type="none" w="med" len="med"/>
                      <a:tailEnd type="none" w="med" len="med"/>
                    </a:lnT>
                    <a:lnB w="3175" cap="flat" cmpd="sng" algn="ctr">
                      <a:solidFill>
                        <a:schemeClr val="accent1"/>
                      </a:solidFill>
                      <a:prstDash val="solid"/>
                      <a:round/>
                      <a:headEnd type="none" w="med" len="med"/>
                      <a:tailEnd type="none" w="med" len="med"/>
                    </a:lnB>
                    <a:noFill/>
                  </a:tcPr>
                </a:tc>
              </a:tr>
              <a:tr h="324127">
                <a:tc>
                  <a:txBody>
                    <a:bodyPr/>
                    <a:lstStyle/>
                    <a:p>
                      <a:pPr algn="l"/>
                      <a:r>
                        <a:rPr lang="fr-FR" sz="1800" dirty="0" smtClean="0">
                          <a:latin typeface="+mj-lt"/>
                        </a:rPr>
                        <a:t>      TDF - FTC - DRV/r </a:t>
                      </a:r>
                      <a:endParaRPr lang="fr-FR" sz="1800" dirty="0">
                        <a:latin typeface="+mj-lt"/>
                      </a:endParaRPr>
                    </a:p>
                  </a:txBody>
                  <a:tcPr>
                    <a:lnL w="3175" cap="flat" cmpd="sng" algn="ctr">
                      <a:solidFill>
                        <a:schemeClr val="accent1"/>
                      </a:solidFill>
                      <a:prstDash val="solid"/>
                      <a:round/>
                      <a:headEnd type="none" w="med" len="med"/>
                      <a:tailEnd type="none" w="med" len="med"/>
                    </a:lnL>
                    <a:lnR w="3175" cap="flat" cmpd="sng" algn="ctr">
                      <a:solidFill>
                        <a:schemeClr val="tx2"/>
                      </a:solidFill>
                      <a:prstDash val="solid"/>
                      <a:round/>
                      <a:headEnd type="none" w="med" len="med"/>
                      <a:tailEnd type="none" w="med" len="med"/>
                    </a:lnR>
                    <a:lnT w="3175" cap="flat" cmpd="sng" algn="ctr">
                      <a:solidFill>
                        <a:schemeClr val="accent1"/>
                      </a:solidFill>
                      <a:prstDash val="solid"/>
                      <a:round/>
                      <a:headEnd type="none" w="med" len="med"/>
                      <a:tailEnd type="none" w="med" len="med"/>
                    </a:lnT>
                    <a:lnB w="3175" cap="flat" cmpd="sng" algn="ctr">
                      <a:solidFill>
                        <a:schemeClr val="accent1"/>
                      </a:solidFill>
                      <a:prstDash val="solid"/>
                      <a:round/>
                      <a:headEnd type="none" w="med" len="med"/>
                      <a:tailEnd type="none" w="med" len="med"/>
                    </a:lnB>
                    <a:noFill/>
                  </a:tcPr>
                </a:tc>
                <a:tc>
                  <a:txBody>
                    <a:bodyPr/>
                    <a:lstStyle/>
                    <a:p>
                      <a:pPr algn="ctr"/>
                      <a:r>
                        <a:rPr lang="fr-FR" sz="1800" dirty="0" smtClean="0">
                          <a:latin typeface="+mj-lt"/>
                        </a:rPr>
                        <a:t>12</a:t>
                      </a:r>
                      <a:endParaRPr lang="fr-FR" sz="1800" dirty="0">
                        <a:latin typeface="+mj-lt"/>
                      </a:endParaRPr>
                    </a:p>
                  </a:txBody>
                  <a:tcPr>
                    <a:lnL w="3175" cap="flat" cmpd="sng" algn="ctr">
                      <a:solidFill>
                        <a:schemeClr val="tx2"/>
                      </a:solidFill>
                      <a:prstDash val="solid"/>
                      <a:round/>
                      <a:headEnd type="none" w="med" len="med"/>
                      <a:tailEnd type="none" w="med" len="med"/>
                    </a:lnL>
                    <a:lnR w="3175" cap="flat" cmpd="sng" algn="ctr">
                      <a:solidFill>
                        <a:schemeClr val="accent1"/>
                      </a:solidFill>
                      <a:prstDash val="solid"/>
                      <a:round/>
                      <a:headEnd type="none" w="med" len="med"/>
                      <a:tailEnd type="none" w="med" len="med"/>
                    </a:lnR>
                    <a:lnT w="3175" cap="flat" cmpd="sng" algn="ctr">
                      <a:solidFill>
                        <a:schemeClr val="accent1"/>
                      </a:solidFill>
                      <a:prstDash val="solid"/>
                      <a:round/>
                      <a:headEnd type="none" w="med" len="med"/>
                      <a:tailEnd type="none" w="med" len="med"/>
                    </a:lnT>
                    <a:lnB w="3175" cap="flat" cmpd="sng" algn="ctr">
                      <a:solidFill>
                        <a:schemeClr val="accent1"/>
                      </a:solidFill>
                      <a:prstDash val="solid"/>
                      <a:round/>
                      <a:headEnd type="none" w="med" len="med"/>
                      <a:tailEnd type="none" w="med" len="med"/>
                    </a:lnB>
                    <a:noFill/>
                  </a:tcPr>
                </a:tc>
              </a:tr>
              <a:tr h="324127">
                <a:tc>
                  <a:txBody>
                    <a:bodyPr/>
                    <a:lstStyle/>
                    <a:p>
                      <a:pPr algn="l"/>
                      <a:r>
                        <a:rPr lang="fr-FR" sz="1800" dirty="0" smtClean="0">
                          <a:latin typeface="+mj-lt"/>
                        </a:rPr>
                        <a:t>      TDF - FTC - ATZ/r</a:t>
                      </a:r>
                      <a:endParaRPr lang="fr-FR" sz="1800" dirty="0">
                        <a:latin typeface="+mj-lt"/>
                      </a:endParaRPr>
                    </a:p>
                  </a:txBody>
                  <a:tcPr>
                    <a:lnL w="3175" cap="flat" cmpd="sng" algn="ctr">
                      <a:solidFill>
                        <a:schemeClr val="accent1"/>
                      </a:solidFill>
                      <a:prstDash val="solid"/>
                      <a:round/>
                      <a:headEnd type="none" w="med" len="med"/>
                      <a:tailEnd type="none" w="med" len="med"/>
                    </a:lnL>
                    <a:lnR w="3175" cap="flat" cmpd="sng" algn="ctr">
                      <a:solidFill>
                        <a:schemeClr val="tx2"/>
                      </a:solidFill>
                      <a:prstDash val="solid"/>
                      <a:round/>
                      <a:headEnd type="none" w="med" len="med"/>
                      <a:tailEnd type="none" w="med" len="med"/>
                    </a:lnR>
                    <a:lnT w="3175" cap="flat" cmpd="sng" algn="ctr">
                      <a:solidFill>
                        <a:schemeClr val="accent1"/>
                      </a:solidFill>
                      <a:prstDash val="solid"/>
                      <a:round/>
                      <a:headEnd type="none" w="med" len="med"/>
                      <a:tailEnd type="none" w="med" len="med"/>
                    </a:lnT>
                    <a:lnB w="3175" cap="flat" cmpd="sng" algn="ctr">
                      <a:solidFill>
                        <a:schemeClr val="accent1"/>
                      </a:solidFill>
                      <a:prstDash val="solid"/>
                      <a:round/>
                      <a:headEnd type="none" w="med" len="med"/>
                      <a:tailEnd type="none" w="med" len="med"/>
                    </a:lnB>
                    <a:noFill/>
                  </a:tcPr>
                </a:tc>
                <a:tc>
                  <a:txBody>
                    <a:bodyPr/>
                    <a:lstStyle/>
                    <a:p>
                      <a:pPr algn="ctr"/>
                      <a:r>
                        <a:rPr lang="fr-FR" sz="1800" dirty="0" smtClean="0">
                          <a:latin typeface="+mj-lt"/>
                        </a:rPr>
                        <a:t>3</a:t>
                      </a:r>
                      <a:endParaRPr lang="fr-FR" sz="1800" dirty="0">
                        <a:latin typeface="+mj-lt"/>
                      </a:endParaRPr>
                    </a:p>
                  </a:txBody>
                  <a:tcPr>
                    <a:lnL w="3175" cap="flat" cmpd="sng" algn="ctr">
                      <a:solidFill>
                        <a:schemeClr val="tx2"/>
                      </a:solidFill>
                      <a:prstDash val="solid"/>
                      <a:round/>
                      <a:headEnd type="none" w="med" len="med"/>
                      <a:tailEnd type="none" w="med" len="med"/>
                    </a:lnL>
                    <a:lnR w="3175" cap="flat" cmpd="sng" algn="ctr">
                      <a:solidFill>
                        <a:schemeClr val="accent1"/>
                      </a:solidFill>
                      <a:prstDash val="solid"/>
                      <a:round/>
                      <a:headEnd type="none" w="med" len="med"/>
                      <a:tailEnd type="none" w="med" len="med"/>
                    </a:lnR>
                    <a:lnT w="3175" cap="flat" cmpd="sng" algn="ctr">
                      <a:solidFill>
                        <a:schemeClr val="accent1"/>
                      </a:solidFill>
                      <a:prstDash val="solid"/>
                      <a:round/>
                      <a:headEnd type="none" w="med" len="med"/>
                      <a:tailEnd type="none" w="med" len="med"/>
                    </a:lnT>
                    <a:lnB w="3175" cap="flat" cmpd="sng" algn="ctr">
                      <a:solidFill>
                        <a:schemeClr val="accent1"/>
                      </a:solidFill>
                      <a:prstDash val="solid"/>
                      <a:round/>
                      <a:headEnd type="none" w="med" len="med"/>
                      <a:tailEnd type="none" w="med" len="med"/>
                    </a:lnB>
                    <a:noFill/>
                  </a:tcPr>
                </a:tc>
              </a:tr>
              <a:tr h="324127">
                <a:tc>
                  <a:txBody>
                    <a:bodyPr/>
                    <a:lstStyle/>
                    <a:p>
                      <a:pPr algn="l"/>
                      <a:r>
                        <a:rPr lang="fr-FR" sz="1800" dirty="0" smtClean="0">
                          <a:latin typeface="+mj-lt"/>
                        </a:rPr>
                        <a:t>      AZT - DDI</a:t>
                      </a:r>
                      <a:r>
                        <a:rPr lang="fr-FR" sz="1800" baseline="0" dirty="0" smtClean="0">
                          <a:latin typeface="+mj-lt"/>
                        </a:rPr>
                        <a:t> - LPV/r</a:t>
                      </a:r>
                      <a:endParaRPr lang="fr-FR" sz="1800" dirty="0">
                        <a:latin typeface="+mj-lt"/>
                      </a:endParaRPr>
                    </a:p>
                  </a:txBody>
                  <a:tcPr>
                    <a:lnL w="3175" cap="flat" cmpd="sng" algn="ctr">
                      <a:solidFill>
                        <a:schemeClr val="accent1"/>
                      </a:solidFill>
                      <a:prstDash val="solid"/>
                      <a:round/>
                      <a:headEnd type="none" w="med" len="med"/>
                      <a:tailEnd type="none" w="med" len="med"/>
                    </a:lnL>
                    <a:lnR w="3175" cap="flat" cmpd="sng" algn="ctr">
                      <a:solidFill>
                        <a:schemeClr val="tx2"/>
                      </a:solidFill>
                      <a:prstDash val="solid"/>
                      <a:round/>
                      <a:headEnd type="none" w="med" len="med"/>
                      <a:tailEnd type="none" w="med" len="med"/>
                    </a:lnR>
                    <a:lnT w="3175" cap="flat" cmpd="sng" algn="ctr">
                      <a:solidFill>
                        <a:schemeClr val="accent1"/>
                      </a:solidFill>
                      <a:prstDash val="solid"/>
                      <a:round/>
                      <a:headEnd type="none" w="med" len="med"/>
                      <a:tailEnd type="none" w="med" len="med"/>
                    </a:lnT>
                    <a:lnB w="38100" cap="flat" cmpd="sng" algn="ctr">
                      <a:solidFill>
                        <a:schemeClr val="accent1"/>
                      </a:solidFill>
                      <a:prstDash val="solid"/>
                      <a:round/>
                      <a:headEnd type="none" w="med" len="med"/>
                      <a:tailEnd type="none" w="med" len="med"/>
                    </a:lnB>
                    <a:noFill/>
                  </a:tcPr>
                </a:tc>
                <a:tc>
                  <a:txBody>
                    <a:bodyPr/>
                    <a:lstStyle/>
                    <a:p>
                      <a:pPr algn="ctr"/>
                      <a:r>
                        <a:rPr lang="fr-FR" sz="1800" dirty="0" smtClean="0">
                          <a:latin typeface="+mj-lt"/>
                        </a:rPr>
                        <a:t>1</a:t>
                      </a:r>
                      <a:endParaRPr lang="fr-FR" sz="1800" dirty="0">
                        <a:latin typeface="+mj-lt"/>
                      </a:endParaRPr>
                    </a:p>
                  </a:txBody>
                  <a:tcPr>
                    <a:lnL w="3175" cap="flat" cmpd="sng" algn="ctr">
                      <a:solidFill>
                        <a:schemeClr val="tx2"/>
                      </a:solidFill>
                      <a:prstDash val="solid"/>
                      <a:round/>
                      <a:headEnd type="none" w="med" len="med"/>
                      <a:tailEnd type="none" w="med" len="med"/>
                    </a:lnL>
                    <a:lnR w="3175" cap="flat" cmpd="sng" algn="ctr">
                      <a:solidFill>
                        <a:schemeClr val="accent1"/>
                      </a:solidFill>
                      <a:prstDash val="solid"/>
                      <a:round/>
                      <a:headEnd type="none" w="med" len="med"/>
                      <a:tailEnd type="none" w="med" len="med"/>
                    </a:lnR>
                    <a:lnT w="3175" cap="flat" cmpd="sng" algn="ctr">
                      <a:solidFill>
                        <a:schemeClr val="accent1"/>
                      </a:solidFill>
                      <a:prstDash val="solid"/>
                      <a:round/>
                      <a:headEnd type="none" w="med" len="med"/>
                      <a:tailEnd type="none" w="med" len="med"/>
                    </a:lnT>
                    <a:lnB w="38100" cap="flat" cmpd="sng" algn="ctr">
                      <a:solidFill>
                        <a:schemeClr val="accent1"/>
                      </a:solidFill>
                      <a:prstDash val="solid"/>
                      <a:round/>
                      <a:headEnd type="none" w="med" len="med"/>
                      <a:tailEnd type="none" w="med" len="med"/>
                    </a:lnB>
                    <a:noFill/>
                  </a:tcPr>
                </a:tc>
              </a:tr>
              <a:tr h="324127">
                <a:tc>
                  <a:txBody>
                    <a:bodyPr/>
                    <a:lstStyle/>
                    <a:p>
                      <a:pPr algn="ctr">
                        <a:lnSpc>
                          <a:spcPct val="150000"/>
                        </a:lnSpc>
                      </a:pPr>
                      <a:r>
                        <a:rPr lang="fr-FR" sz="1800" b="1" dirty="0" smtClean="0">
                          <a:latin typeface="+mj-lt"/>
                        </a:rPr>
                        <a:t>2 NRTI + 1 NNRTI</a:t>
                      </a:r>
                      <a:endParaRPr lang="fr-FR" sz="1800" b="1" dirty="0">
                        <a:latin typeface="+mj-lt"/>
                      </a:endParaRPr>
                    </a:p>
                  </a:txBody>
                  <a:tcPr>
                    <a:lnL w="38100" cap="flat" cmpd="sng" algn="ctr">
                      <a:solidFill>
                        <a:schemeClr val="accent1"/>
                      </a:solidFill>
                      <a:prstDash val="solid"/>
                      <a:round/>
                      <a:headEnd type="none" w="med" len="med"/>
                      <a:tailEnd type="none" w="med" len="med"/>
                    </a:lnL>
                    <a:lnR w="38100" cap="flat" cmpd="sng" algn="ctr">
                      <a:solidFill>
                        <a:schemeClr val="accent1"/>
                      </a:solidFill>
                      <a:prstDash val="solid"/>
                      <a:round/>
                      <a:headEnd type="none" w="med" len="med"/>
                      <a:tailEnd type="none" w="med" len="med"/>
                    </a:lnR>
                    <a:lnT w="38100" cap="flat" cmpd="sng" algn="ctr">
                      <a:solidFill>
                        <a:schemeClr val="accent1"/>
                      </a:solidFill>
                      <a:prstDash val="solid"/>
                      <a:round/>
                      <a:headEnd type="none" w="med" len="med"/>
                      <a:tailEnd type="none" w="med" len="med"/>
                    </a:lnT>
                    <a:lnB w="38100" cap="flat" cmpd="sng" algn="ctr">
                      <a:solidFill>
                        <a:schemeClr val="accent1"/>
                      </a:solidFill>
                      <a:prstDash val="solid"/>
                      <a:round/>
                      <a:headEnd type="none" w="med" len="med"/>
                      <a:tailEnd type="none" w="med" len="med"/>
                    </a:lnB>
                    <a:noFill/>
                  </a:tcPr>
                </a:tc>
                <a:tc>
                  <a:txBody>
                    <a:bodyPr/>
                    <a:lstStyle/>
                    <a:p>
                      <a:pPr algn="ctr">
                        <a:lnSpc>
                          <a:spcPct val="150000"/>
                        </a:lnSpc>
                      </a:pPr>
                      <a:r>
                        <a:rPr lang="fr-FR" sz="1800" b="1" dirty="0" smtClean="0">
                          <a:latin typeface="+mj-lt"/>
                        </a:rPr>
                        <a:t>6</a:t>
                      </a:r>
                      <a:r>
                        <a:rPr lang="fr-FR" sz="1800" b="1" baseline="0" dirty="0" smtClean="0">
                          <a:latin typeface="+mj-lt"/>
                        </a:rPr>
                        <a:t> (11%)</a:t>
                      </a:r>
                      <a:endParaRPr lang="fr-FR" sz="1800" b="1" dirty="0">
                        <a:latin typeface="+mj-lt"/>
                      </a:endParaRPr>
                    </a:p>
                  </a:txBody>
                  <a:tcPr>
                    <a:lnL w="38100" cap="flat" cmpd="sng" algn="ctr">
                      <a:solidFill>
                        <a:schemeClr val="accent1"/>
                      </a:solidFill>
                      <a:prstDash val="solid"/>
                      <a:round/>
                      <a:headEnd type="none" w="med" len="med"/>
                      <a:tailEnd type="none" w="med" len="med"/>
                    </a:lnL>
                    <a:lnR w="38100" cap="flat" cmpd="sng" algn="ctr">
                      <a:solidFill>
                        <a:schemeClr val="accent1"/>
                      </a:solidFill>
                      <a:prstDash val="solid"/>
                      <a:round/>
                      <a:headEnd type="none" w="med" len="med"/>
                      <a:tailEnd type="none" w="med" len="med"/>
                    </a:lnR>
                    <a:lnT w="38100" cap="flat" cmpd="sng" algn="ctr">
                      <a:solidFill>
                        <a:schemeClr val="accent1"/>
                      </a:solidFill>
                      <a:prstDash val="solid"/>
                      <a:round/>
                      <a:headEnd type="none" w="med" len="med"/>
                      <a:tailEnd type="none" w="med" len="med"/>
                    </a:lnT>
                    <a:lnB w="38100" cap="flat" cmpd="sng" algn="ctr">
                      <a:solidFill>
                        <a:schemeClr val="accent1"/>
                      </a:solidFill>
                      <a:prstDash val="solid"/>
                      <a:round/>
                      <a:headEnd type="none" w="med" len="med"/>
                      <a:tailEnd type="none" w="med" len="med"/>
                    </a:lnB>
                    <a:noFill/>
                  </a:tcPr>
                </a:tc>
              </a:tr>
              <a:tr h="324127">
                <a:tc>
                  <a:txBody>
                    <a:bodyPr/>
                    <a:lstStyle/>
                    <a:p>
                      <a:r>
                        <a:rPr lang="fr-FR" sz="1800" dirty="0" smtClean="0">
                          <a:latin typeface="+mj-lt"/>
                        </a:rPr>
                        <a:t>      AZT - 3TC</a:t>
                      </a:r>
                      <a:r>
                        <a:rPr lang="fr-FR" sz="1800" baseline="0" dirty="0" smtClean="0">
                          <a:latin typeface="+mj-lt"/>
                        </a:rPr>
                        <a:t> - NVP</a:t>
                      </a:r>
                      <a:endParaRPr lang="fr-FR" sz="1800" dirty="0">
                        <a:latin typeface="+mj-lt"/>
                      </a:endParaRPr>
                    </a:p>
                  </a:txBody>
                  <a:tcPr>
                    <a:lnL w="3175" cap="flat" cmpd="sng" algn="ctr">
                      <a:solidFill>
                        <a:schemeClr val="accent1"/>
                      </a:solidFill>
                      <a:prstDash val="solid"/>
                      <a:round/>
                      <a:headEnd type="none" w="med" len="med"/>
                      <a:tailEnd type="none" w="med" len="med"/>
                    </a:lnL>
                    <a:lnR w="3175" cap="flat" cmpd="sng" algn="ctr">
                      <a:solidFill>
                        <a:schemeClr val="tx2"/>
                      </a:solidFill>
                      <a:prstDash val="solid"/>
                      <a:round/>
                      <a:headEnd type="none" w="med" len="med"/>
                      <a:tailEnd type="none" w="med" len="med"/>
                    </a:lnR>
                    <a:lnT w="38100" cap="flat" cmpd="sng" algn="ctr">
                      <a:solidFill>
                        <a:schemeClr val="accent1"/>
                      </a:solidFill>
                      <a:prstDash val="solid"/>
                      <a:round/>
                      <a:headEnd type="none" w="med" len="med"/>
                      <a:tailEnd type="none" w="med" len="med"/>
                    </a:lnT>
                    <a:lnB w="3175" cap="flat" cmpd="sng" algn="ctr">
                      <a:solidFill>
                        <a:schemeClr val="accent1"/>
                      </a:solidFill>
                      <a:prstDash val="solid"/>
                      <a:round/>
                      <a:headEnd type="none" w="med" len="med"/>
                      <a:tailEnd type="none" w="med" len="med"/>
                    </a:lnB>
                    <a:noFill/>
                  </a:tcPr>
                </a:tc>
                <a:tc>
                  <a:txBody>
                    <a:bodyPr/>
                    <a:lstStyle/>
                    <a:p>
                      <a:pPr algn="ctr"/>
                      <a:r>
                        <a:rPr lang="fr-FR" sz="1800" dirty="0" smtClean="0">
                          <a:latin typeface="+mj-lt"/>
                        </a:rPr>
                        <a:t>2</a:t>
                      </a:r>
                      <a:endParaRPr lang="fr-FR" sz="1800" dirty="0">
                        <a:latin typeface="+mj-lt"/>
                      </a:endParaRPr>
                    </a:p>
                  </a:txBody>
                  <a:tcPr>
                    <a:lnL w="3175" cap="flat" cmpd="sng" algn="ctr">
                      <a:solidFill>
                        <a:schemeClr val="tx2"/>
                      </a:solidFill>
                      <a:prstDash val="solid"/>
                      <a:round/>
                      <a:headEnd type="none" w="med" len="med"/>
                      <a:tailEnd type="none" w="med" len="med"/>
                    </a:lnL>
                    <a:lnR w="3175" cap="flat" cmpd="sng" algn="ctr">
                      <a:solidFill>
                        <a:schemeClr val="tx2"/>
                      </a:solidFill>
                      <a:prstDash val="solid"/>
                      <a:round/>
                      <a:headEnd type="none" w="med" len="med"/>
                      <a:tailEnd type="none" w="med" len="med"/>
                    </a:lnR>
                    <a:lnT w="38100" cap="flat" cmpd="sng" algn="ctr">
                      <a:solidFill>
                        <a:schemeClr val="accent1"/>
                      </a:solidFill>
                      <a:prstDash val="solid"/>
                      <a:round/>
                      <a:headEnd type="none" w="med" len="med"/>
                      <a:tailEnd type="none" w="med" len="med"/>
                    </a:lnT>
                    <a:lnB w="3175" cap="flat" cmpd="sng" algn="ctr">
                      <a:solidFill>
                        <a:schemeClr val="accent1"/>
                      </a:solidFill>
                      <a:prstDash val="solid"/>
                      <a:round/>
                      <a:headEnd type="none" w="med" len="med"/>
                      <a:tailEnd type="none" w="med" len="med"/>
                    </a:lnB>
                    <a:noFill/>
                  </a:tcPr>
                </a:tc>
              </a:tr>
              <a:tr h="324127">
                <a:tc>
                  <a:txBody>
                    <a:bodyPr/>
                    <a:lstStyle/>
                    <a:p>
                      <a:r>
                        <a:rPr lang="fr-FR" sz="1800" dirty="0" smtClean="0">
                          <a:latin typeface="+mj-lt"/>
                        </a:rPr>
                        <a:t>      TDF</a:t>
                      </a:r>
                      <a:r>
                        <a:rPr lang="fr-FR" sz="1800" baseline="0" dirty="0" smtClean="0">
                          <a:latin typeface="+mj-lt"/>
                        </a:rPr>
                        <a:t> -</a:t>
                      </a:r>
                      <a:r>
                        <a:rPr lang="fr-FR" sz="1800" dirty="0" smtClean="0">
                          <a:latin typeface="+mj-lt"/>
                        </a:rPr>
                        <a:t> FTC</a:t>
                      </a:r>
                      <a:r>
                        <a:rPr lang="fr-FR" sz="1800" baseline="0" dirty="0" smtClean="0">
                          <a:latin typeface="+mj-lt"/>
                        </a:rPr>
                        <a:t> - </a:t>
                      </a:r>
                      <a:r>
                        <a:rPr lang="fr-FR" sz="1800" dirty="0" smtClean="0">
                          <a:latin typeface="+mj-lt"/>
                        </a:rPr>
                        <a:t>EFV</a:t>
                      </a:r>
                      <a:endParaRPr lang="fr-FR" sz="1800" dirty="0">
                        <a:latin typeface="+mj-lt"/>
                      </a:endParaRPr>
                    </a:p>
                  </a:txBody>
                  <a:tcPr>
                    <a:lnL w="3175" cap="flat" cmpd="sng" algn="ctr">
                      <a:solidFill>
                        <a:schemeClr val="accent1"/>
                      </a:solidFill>
                      <a:prstDash val="solid"/>
                      <a:round/>
                      <a:headEnd type="none" w="med" len="med"/>
                      <a:tailEnd type="none" w="med" len="med"/>
                    </a:lnL>
                    <a:lnR w="3175" cap="flat" cmpd="sng" algn="ctr">
                      <a:solidFill>
                        <a:schemeClr val="tx2"/>
                      </a:solidFill>
                      <a:prstDash val="solid"/>
                      <a:round/>
                      <a:headEnd type="none" w="med" len="med"/>
                      <a:tailEnd type="none" w="med" len="med"/>
                    </a:lnR>
                    <a:lnT w="3175" cap="flat" cmpd="sng" algn="ctr">
                      <a:solidFill>
                        <a:schemeClr val="accent1"/>
                      </a:solidFill>
                      <a:prstDash val="solid"/>
                      <a:round/>
                      <a:headEnd type="none" w="med" len="med"/>
                      <a:tailEnd type="none" w="med" len="med"/>
                    </a:lnT>
                    <a:lnB w="3175" cap="flat" cmpd="sng" algn="ctr">
                      <a:solidFill>
                        <a:schemeClr val="accent1"/>
                      </a:solidFill>
                      <a:prstDash val="solid"/>
                      <a:round/>
                      <a:headEnd type="none" w="med" len="med"/>
                      <a:tailEnd type="none" w="med" len="med"/>
                    </a:lnB>
                    <a:noFill/>
                  </a:tcPr>
                </a:tc>
                <a:tc>
                  <a:txBody>
                    <a:bodyPr/>
                    <a:lstStyle/>
                    <a:p>
                      <a:pPr algn="ctr"/>
                      <a:r>
                        <a:rPr lang="fr-FR" sz="1800" dirty="0" smtClean="0">
                          <a:latin typeface="+mj-lt"/>
                        </a:rPr>
                        <a:t>2</a:t>
                      </a:r>
                      <a:endParaRPr lang="fr-FR" sz="1800" dirty="0">
                        <a:latin typeface="+mj-lt"/>
                      </a:endParaRPr>
                    </a:p>
                  </a:txBody>
                  <a:tcPr>
                    <a:lnL w="3175" cap="flat" cmpd="sng" algn="ctr">
                      <a:solidFill>
                        <a:schemeClr val="tx2"/>
                      </a:solidFill>
                      <a:prstDash val="solid"/>
                      <a:round/>
                      <a:headEnd type="none" w="med" len="med"/>
                      <a:tailEnd type="none" w="med" len="med"/>
                    </a:lnL>
                    <a:lnR w="3175" cap="flat" cmpd="sng" algn="ctr">
                      <a:solidFill>
                        <a:schemeClr val="accent1"/>
                      </a:solidFill>
                      <a:prstDash val="solid"/>
                      <a:round/>
                      <a:headEnd type="none" w="med" len="med"/>
                      <a:tailEnd type="none" w="med" len="med"/>
                    </a:lnR>
                    <a:lnT w="3175" cap="flat" cmpd="sng" algn="ctr">
                      <a:solidFill>
                        <a:schemeClr val="accent1"/>
                      </a:solidFill>
                      <a:prstDash val="solid"/>
                      <a:round/>
                      <a:headEnd type="none" w="med" len="med"/>
                      <a:tailEnd type="none" w="med" len="med"/>
                    </a:lnT>
                    <a:lnB w="3175" cap="flat" cmpd="sng" algn="ctr">
                      <a:solidFill>
                        <a:schemeClr val="accent1"/>
                      </a:solidFill>
                      <a:prstDash val="solid"/>
                      <a:round/>
                      <a:headEnd type="none" w="med" len="med"/>
                      <a:tailEnd type="none" w="med" len="med"/>
                    </a:lnB>
                    <a:noFill/>
                  </a:tcPr>
                </a:tc>
              </a:tr>
              <a:tr h="324127">
                <a:tc>
                  <a:txBody>
                    <a:bodyPr/>
                    <a:lstStyle/>
                    <a:p>
                      <a:r>
                        <a:rPr lang="fr-FR" sz="1800" dirty="0" smtClean="0">
                          <a:latin typeface="+mj-lt"/>
                        </a:rPr>
                        <a:t>      AZT -</a:t>
                      </a:r>
                      <a:r>
                        <a:rPr lang="fr-FR" sz="1800" baseline="0" dirty="0" smtClean="0">
                          <a:latin typeface="+mj-lt"/>
                        </a:rPr>
                        <a:t> 3TC - RFV</a:t>
                      </a:r>
                      <a:endParaRPr lang="fr-FR" sz="1800" dirty="0">
                        <a:latin typeface="+mj-lt"/>
                      </a:endParaRPr>
                    </a:p>
                  </a:txBody>
                  <a:tcPr>
                    <a:lnL w="3175" cap="flat" cmpd="sng" algn="ctr">
                      <a:solidFill>
                        <a:schemeClr val="accent1"/>
                      </a:solidFill>
                      <a:prstDash val="solid"/>
                      <a:round/>
                      <a:headEnd type="none" w="med" len="med"/>
                      <a:tailEnd type="none" w="med" len="med"/>
                    </a:lnL>
                    <a:lnR w="3175" cap="flat" cmpd="sng" algn="ctr">
                      <a:solidFill>
                        <a:schemeClr val="tx2"/>
                      </a:solidFill>
                      <a:prstDash val="solid"/>
                      <a:round/>
                      <a:headEnd type="none" w="med" len="med"/>
                      <a:tailEnd type="none" w="med" len="med"/>
                    </a:lnR>
                    <a:lnT w="3175" cap="flat" cmpd="sng" algn="ctr">
                      <a:solidFill>
                        <a:schemeClr val="accent1"/>
                      </a:solidFill>
                      <a:prstDash val="solid"/>
                      <a:round/>
                      <a:headEnd type="none" w="med" len="med"/>
                      <a:tailEnd type="none" w="med" len="med"/>
                    </a:lnT>
                    <a:lnB w="3175" cap="flat" cmpd="sng" algn="ctr">
                      <a:solidFill>
                        <a:schemeClr val="accent1"/>
                      </a:solidFill>
                      <a:prstDash val="solid"/>
                      <a:round/>
                      <a:headEnd type="none" w="med" len="med"/>
                      <a:tailEnd type="none" w="med" len="med"/>
                    </a:lnB>
                    <a:noFill/>
                  </a:tcPr>
                </a:tc>
                <a:tc>
                  <a:txBody>
                    <a:bodyPr/>
                    <a:lstStyle/>
                    <a:p>
                      <a:pPr algn="ctr"/>
                      <a:r>
                        <a:rPr lang="fr-FR" sz="1800" dirty="0" smtClean="0">
                          <a:latin typeface="+mj-lt"/>
                        </a:rPr>
                        <a:t>1</a:t>
                      </a:r>
                      <a:endParaRPr lang="fr-FR" sz="1800" dirty="0">
                        <a:latin typeface="+mj-lt"/>
                      </a:endParaRPr>
                    </a:p>
                  </a:txBody>
                  <a:tcPr>
                    <a:lnL w="3175" cap="flat" cmpd="sng" algn="ctr">
                      <a:solidFill>
                        <a:schemeClr val="tx2"/>
                      </a:solidFill>
                      <a:prstDash val="solid"/>
                      <a:round/>
                      <a:headEnd type="none" w="med" len="med"/>
                      <a:tailEnd type="none" w="med" len="med"/>
                    </a:lnL>
                    <a:lnR w="3175" cap="flat" cmpd="sng" algn="ctr">
                      <a:solidFill>
                        <a:schemeClr val="accent1"/>
                      </a:solidFill>
                      <a:prstDash val="solid"/>
                      <a:round/>
                      <a:headEnd type="none" w="med" len="med"/>
                      <a:tailEnd type="none" w="med" len="med"/>
                    </a:lnR>
                    <a:lnT w="3175" cap="flat" cmpd="sng" algn="ctr">
                      <a:solidFill>
                        <a:schemeClr val="accent1"/>
                      </a:solidFill>
                      <a:prstDash val="solid"/>
                      <a:round/>
                      <a:headEnd type="none" w="med" len="med"/>
                      <a:tailEnd type="none" w="med" len="med"/>
                    </a:lnT>
                    <a:lnB w="3175" cap="flat" cmpd="sng" algn="ctr">
                      <a:solidFill>
                        <a:schemeClr val="accent1"/>
                      </a:solidFill>
                      <a:prstDash val="solid"/>
                      <a:round/>
                      <a:headEnd type="none" w="med" len="med"/>
                      <a:tailEnd type="none" w="med" len="med"/>
                    </a:lnB>
                    <a:noFill/>
                  </a:tcPr>
                </a:tc>
              </a:tr>
              <a:tr h="324127">
                <a:tc>
                  <a:txBody>
                    <a:bodyPr/>
                    <a:lstStyle/>
                    <a:p>
                      <a:r>
                        <a:rPr lang="fr-FR" sz="1800" dirty="0" smtClean="0">
                          <a:latin typeface="+mj-lt"/>
                        </a:rPr>
                        <a:t>      TDF - FTC - RPV </a:t>
                      </a:r>
                      <a:endParaRPr lang="fr-FR" sz="1800" dirty="0">
                        <a:latin typeface="+mj-lt"/>
                      </a:endParaRPr>
                    </a:p>
                  </a:txBody>
                  <a:tcPr>
                    <a:lnL w="3175" cap="flat" cmpd="sng" algn="ctr">
                      <a:solidFill>
                        <a:schemeClr val="accent1"/>
                      </a:solidFill>
                      <a:prstDash val="solid"/>
                      <a:round/>
                      <a:headEnd type="none" w="med" len="med"/>
                      <a:tailEnd type="none" w="med" len="med"/>
                    </a:lnL>
                    <a:lnR w="3175" cap="flat" cmpd="sng" algn="ctr">
                      <a:solidFill>
                        <a:schemeClr val="tx2"/>
                      </a:solidFill>
                      <a:prstDash val="solid"/>
                      <a:round/>
                      <a:headEnd type="none" w="med" len="med"/>
                      <a:tailEnd type="none" w="med" len="med"/>
                    </a:lnR>
                    <a:lnT w="3175" cap="flat" cmpd="sng" algn="ctr">
                      <a:solidFill>
                        <a:schemeClr val="accent1"/>
                      </a:solidFill>
                      <a:prstDash val="solid"/>
                      <a:round/>
                      <a:headEnd type="none" w="med" len="med"/>
                      <a:tailEnd type="none" w="med" len="med"/>
                    </a:lnT>
                    <a:lnB w="38100" cap="flat" cmpd="sng" algn="ctr">
                      <a:solidFill>
                        <a:schemeClr val="accent1"/>
                      </a:solidFill>
                      <a:prstDash val="solid"/>
                      <a:round/>
                      <a:headEnd type="none" w="med" len="med"/>
                      <a:tailEnd type="none" w="med" len="med"/>
                    </a:lnB>
                    <a:noFill/>
                  </a:tcPr>
                </a:tc>
                <a:tc>
                  <a:txBody>
                    <a:bodyPr/>
                    <a:lstStyle/>
                    <a:p>
                      <a:pPr algn="ctr"/>
                      <a:r>
                        <a:rPr lang="fr-FR" sz="1800" dirty="0" smtClean="0">
                          <a:latin typeface="+mj-lt"/>
                        </a:rPr>
                        <a:t>1</a:t>
                      </a:r>
                      <a:endParaRPr lang="fr-FR" sz="1800" dirty="0">
                        <a:latin typeface="+mj-lt"/>
                      </a:endParaRPr>
                    </a:p>
                  </a:txBody>
                  <a:tcPr>
                    <a:lnL w="3175" cap="flat" cmpd="sng" algn="ctr">
                      <a:solidFill>
                        <a:schemeClr val="tx2"/>
                      </a:solidFill>
                      <a:prstDash val="solid"/>
                      <a:round/>
                      <a:headEnd type="none" w="med" len="med"/>
                      <a:tailEnd type="none" w="med" len="med"/>
                    </a:lnL>
                    <a:lnR w="3175" cap="flat" cmpd="sng" algn="ctr">
                      <a:solidFill>
                        <a:schemeClr val="accent1"/>
                      </a:solidFill>
                      <a:prstDash val="solid"/>
                      <a:round/>
                      <a:headEnd type="none" w="med" len="med"/>
                      <a:tailEnd type="none" w="med" len="med"/>
                    </a:lnR>
                    <a:lnT w="3175" cap="flat" cmpd="sng" algn="ctr">
                      <a:solidFill>
                        <a:schemeClr val="accent1"/>
                      </a:solidFill>
                      <a:prstDash val="solid"/>
                      <a:round/>
                      <a:headEnd type="none" w="med" len="med"/>
                      <a:tailEnd type="none" w="med" len="med"/>
                    </a:lnT>
                    <a:lnB w="38100" cap="flat" cmpd="sng" algn="ctr">
                      <a:solidFill>
                        <a:schemeClr val="accent1"/>
                      </a:solidFill>
                      <a:prstDash val="solid"/>
                      <a:round/>
                      <a:headEnd type="none" w="med" len="med"/>
                      <a:tailEnd type="none" w="med" len="med"/>
                    </a:lnB>
                    <a:noFill/>
                  </a:tcPr>
                </a:tc>
              </a:tr>
              <a:tr h="324127">
                <a:tc>
                  <a:txBody>
                    <a:bodyPr/>
                    <a:lstStyle/>
                    <a:p>
                      <a:pPr algn="ctr">
                        <a:lnSpc>
                          <a:spcPct val="150000"/>
                        </a:lnSpc>
                      </a:pPr>
                      <a:r>
                        <a:rPr lang="fr-FR" sz="1800" b="1" dirty="0" smtClean="0">
                          <a:latin typeface="+mj-lt"/>
                        </a:rPr>
                        <a:t>4-5 </a:t>
                      </a:r>
                      <a:r>
                        <a:rPr lang="fr-FR" sz="1800" b="1" dirty="0" err="1" smtClean="0">
                          <a:latin typeface="+mj-lt"/>
                        </a:rPr>
                        <a:t>drugs</a:t>
                      </a:r>
                      <a:r>
                        <a:rPr lang="fr-FR" sz="1800" b="1" dirty="0" smtClean="0">
                          <a:latin typeface="+mj-lt"/>
                        </a:rPr>
                        <a:t> </a:t>
                      </a:r>
                      <a:r>
                        <a:rPr lang="fr-FR" sz="1800" b="1" dirty="0" err="1" smtClean="0">
                          <a:latin typeface="+mj-lt"/>
                        </a:rPr>
                        <a:t>therapy</a:t>
                      </a:r>
                      <a:endParaRPr lang="fr-FR" sz="1800" b="1" dirty="0">
                        <a:latin typeface="+mj-lt"/>
                      </a:endParaRPr>
                    </a:p>
                  </a:txBody>
                  <a:tcPr>
                    <a:lnL w="38100" cap="flat" cmpd="sng" algn="ctr">
                      <a:solidFill>
                        <a:schemeClr val="accent1"/>
                      </a:solidFill>
                      <a:prstDash val="solid"/>
                      <a:round/>
                      <a:headEnd type="none" w="med" len="med"/>
                      <a:tailEnd type="none" w="med" len="med"/>
                    </a:lnL>
                    <a:lnR w="38100" cap="flat" cmpd="sng" algn="ctr">
                      <a:solidFill>
                        <a:schemeClr val="accent1"/>
                      </a:solidFill>
                      <a:prstDash val="solid"/>
                      <a:round/>
                      <a:headEnd type="none" w="med" len="med"/>
                      <a:tailEnd type="none" w="med" len="med"/>
                    </a:lnR>
                    <a:lnT w="38100" cap="flat" cmpd="sng" algn="ctr">
                      <a:solidFill>
                        <a:schemeClr val="accent1"/>
                      </a:solidFill>
                      <a:prstDash val="solid"/>
                      <a:round/>
                      <a:headEnd type="none" w="med" len="med"/>
                      <a:tailEnd type="none" w="med" len="med"/>
                    </a:lnT>
                    <a:lnB w="38100" cap="flat" cmpd="sng" algn="ctr">
                      <a:solidFill>
                        <a:schemeClr val="accent1"/>
                      </a:solidFill>
                      <a:prstDash val="solid"/>
                      <a:round/>
                      <a:headEnd type="none" w="med" len="med"/>
                      <a:tailEnd type="none" w="med" len="med"/>
                    </a:lnB>
                    <a:noFill/>
                  </a:tcPr>
                </a:tc>
                <a:tc>
                  <a:txBody>
                    <a:bodyPr/>
                    <a:lstStyle/>
                    <a:p>
                      <a:pPr algn="ctr">
                        <a:lnSpc>
                          <a:spcPct val="150000"/>
                        </a:lnSpc>
                      </a:pPr>
                      <a:r>
                        <a:rPr lang="fr-FR" sz="1800" b="1" dirty="0" smtClean="0">
                          <a:latin typeface="+mj-lt"/>
                        </a:rPr>
                        <a:t>6 (11%)</a:t>
                      </a:r>
                      <a:endParaRPr lang="fr-FR" sz="1800" b="1" dirty="0">
                        <a:latin typeface="+mj-lt"/>
                      </a:endParaRPr>
                    </a:p>
                  </a:txBody>
                  <a:tcPr>
                    <a:lnL w="38100" cap="flat" cmpd="sng" algn="ctr">
                      <a:solidFill>
                        <a:schemeClr val="accent1"/>
                      </a:solidFill>
                      <a:prstDash val="solid"/>
                      <a:round/>
                      <a:headEnd type="none" w="med" len="med"/>
                      <a:tailEnd type="none" w="med" len="med"/>
                    </a:lnL>
                    <a:lnR w="38100" cap="flat" cmpd="sng" algn="ctr">
                      <a:solidFill>
                        <a:schemeClr val="accent1"/>
                      </a:solidFill>
                      <a:prstDash val="solid"/>
                      <a:round/>
                      <a:headEnd type="none" w="med" len="med"/>
                      <a:tailEnd type="none" w="med" len="med"/>
                    </a:lnR>
                    <a:lnT w="38100" cap="flat" cmpd="sng" algn="ctr">
                      <a:solidFill>
                        <a:schemeClr val="accent1"/>
                      </a:solidFill>
                      <a:prstDash val="solid"/>
                      <a:round/>
                      <a:headEnd type="none" w="med" len="med"/>
                      <a:tailEnd type="none" w="med" len="med"/>
                    </a:lnT>
                    <a:lnB w="38100" cap="flat" cmpd="sng" algn="ctr">
                      <a:solidFill>
                        <a:schemeClr val="accent1"/>
                      </a:solidFill>
                      <a:prstDash val="solid"/>
                      <a:round/>
                      <a:headEnd type="none" w="med" len="med"/>
                      <a:tailEnd type="none" w="med" len="med"/>
                    </a:lnB>
                    <a:noFill/>
                  </a:tcPr>
                </a:tc>
              </a:tr>
              <a:tr h="324127">
                <a:tc>
                  <a:txBody>
                    <a:bodyPr/>
                    <a:lstStyle/>
                    <a:p>
                      <a:r>
                        <a:rPr lang="fr-FR" sz="1800" dirty="0" smtClean="0">
                          <a:latin typeface="+mj-lt"/>
                        </a:rPr>
                        <a:t>     TDF - FTC - LPV/r - RAL</a:t>
                      </a:r>
                      <a:endParaRPr lang="fr-FR" sz="1800" dirty="0">
                        <a:latin typeface="+mj-lt"/>
                      </a:endParaRPr>
                    </a:p>
                  </a:txBody>
                  <a:tcPr>
                    <a:lnL w="3175" cap="flat" cmpd="sng" algn="ctr">
                      <a:solidFill>
                        <a:schemeClr val="accent1"/>
                      </a:solidFill>
                      <a:prstDash val="solid"/>
                      <a:round/>
                      <a:headEnd type="none" w="med" len="med"/>
                      <a:tailEnd type="none" w="med" len="med"/>
                    </a:lnL>
                    <a:lnR w="3175" cap="flat" cmpd="sng" algn="ctr">
                      <a:solidFill>
                        <a:schemeClr val="accent1"/>
                      </a:solidFill>
                      <a:prstDash val="solid"/>
                      <a:round/>
                      <a:headEnd type="none" w="med" len="med"/>
                      <a:tailEnd type="none" w="med" len="med"/>
                    </a:lnR>
                    <a:lnT w="38100" cap="flat" cmpd="sng" algn="ctr">
                      <a:solidFill>
                        <a:schemeClr val="accent1"/>
                      </a:solidFill>
                      <a:prstDash val="solid"/>
                      <a:round/>
                      <a:headEnd type="none" w="med" len="med"/>
                      <a:tailEnd type="none" w="med" len="med"/>
                    </a:lnT>
                    <a:lnB w="6350" cap="flat" cmpd="sng" algn="ctr">
                      <a:solidFill>
                        <a:schemeClr val="accent1"/>
                      </a:solidFill>
                      <a:prstDash val="solid"/>
                      <a:round/>
                      <a:headEnd type="none" w="med" len="med"/>
                      <a:tailEnd type="none" w="med" len="med"/>
                    </a:lnB>
                    <a:noFill/>
                  </a:tcPr>
                </a:tc>
                <a:tc>
                  <a:txBody>
                    <a:bodyPr/>
                    <a:lstStyle/>
                    <a:p>
                      <a:pPr algn="ctr"/>
                      <a:r>
                        <a:rPr lang="fr-FR" sz="1800" dirty="0" smtClean="0">
                          <a:latin typeface="+mj-lt"/>
                        </a:rPr>
                        <a:t>3</a:t>
                      </a:r>
                      <a:endParaRPr lang="fr-FR" sz="1800" dirty="0">
                        <a:latin typeface="+mj-lt"/>
                      </a:endParaRPr>
                    </a:p>
                  </a:txBody>
                  <a:tcPr>
                    <a:lnL w="3175" cap="flat" cmpd="sng" algn="ctr">
                      <a:solidFill>
                        <a:schemeClr val="accent1"/>
                      </a:solidFill>
                      <a:prstDash val="solid"/>
                      <a:round/>
                      <a:headEnd type="none" w="med" len="med"/>
                      <a:tailEnd type="none" w="med" len="med"/>
                    </a:lnL>
                    <a:lnR w="3175" cap="flat" cmpd="sng" algn="ctr">
                      <a:solidFill>
                        <a:schemeClr val="accent1"/>
                      </a:solidFill>
                      <a:prstDash val="solid"/>
                      <a:round/>
                      <a:headEnd type="none" w="med" len="med"/>
                      <a:tailEnd type="none" w="med" len="med"/>
                    </a:lnR>
                    <a:lnT w="38100" cap="flat" cmpd="sng" algn="ctr">
                      <a:solidFill>
                        <a:schemeClr val="accent1"/>
                      </a:solidFill>
                      <a:prstDash val="solid"/>
                      <a:round/>
                      <a:headEnd type="none" w="med" len="med"/>
                      <a:tailEnd type="none" w="med" len="med"/>
                    </a:lnT>
                    <a:lnB w="3175" cap="flat" cmpd="sng" algn="ctr">
                      <a:solidFill>
                        <a:schemeClr val="accent1"/>
                      </a:solidFill>
                      <a:prstDash val="solid"/>
                      <a:round/>
                      <a:headEnd type="none" w="med" len="med"/>
                      <a:tailEnd type="none" w="med" len="med"/>
                    </a:lnB>
                    <a:noFill/>
                  </a:tcPr>
                </a:tc>
              </a:tr>
              <a:tr h="398465">
                <a:tc>
                  <a:txBody>
                    <a:bodyPr/>
                    <a:lstStyle/>
                    <a:p>
                      <a:r>
                        <a:rPr lang="fr-FR" sz="1800" dirty="0" smtClean="0">
                          <a:latin typeface="+mj-lt"/>
                        </a:rPr>
                        <a:t>     TDF - FTC - DRV/r - RAL - MRV</a:t>
                      </a:r>
                      <a:endParaRPr lang="fr-FR" sz="1800" dirty="0">
                        <a:latin typeface="+mj-lt"/>
                      </a:endParaRPr>
                    </a:p>
                  </a:txBody>
                  <a:tcPr>
                    <a:lnL w="3175" cap="flat" cmpd="sng" algn="ctr">
                      <a:solidFill>
                        <a:schemeClr val="accent1"/>
                      </a:solidFill>
                      <a:prstDash val="solid"/>
                      <a:round/>
                      <a:headEnd type="none" w="med" len="med"/>
                      <a:tailEnd type="none" w="med" len="med"/>
                    </a:lnL>
                    <a:lnR w="3175" cap="flat" cmpd="sng" algn="ctr">
                      <a:solidFill>
                        <a:schemeClr val="accent1"/>
                      </a:solidFill>
                      <a:prstDash val="solid"/>
                      <a:round/>
                      <a:headEnd type="none" w="med" len="med"/>
                      <a:tailEnd type="none" w="med" len="med"/>
                    </a:lnR>
                    <a:lnT w="6350" cap="flat" cmpd="sng" algn="ctr">
                      <a:solidFill>
                        <a:schemeClr val="accent1"/>
                      </a:solidFill>
                      <a:prstDash val="solid"/>
                      <a:round/>
                      <a:headEnd type="none" w="med" len="med"/>
                      <a:tailEnd type="none" w="med" len="med"/>
                    </a:lnT>
                    <a:lnB w="3175" cap="flat" cmpd="sng" algn="ctr">
                      <a:solidFill>
                        <a:schemeClr val="accent1"/>
                      </a:solidFill>
                      <a:prstDash val="solid"/>
                      <a:round/>
                      <a:headEnd type="none" w="med" len="med"/>
                      <a:tailEnd type="none" w="med" len="med"/>
                    </a:lnB>
                    <a:noFill/>
                  </a:tcPr>
                </a:tc>
                <a:tc>
                  <a:txBody>
                    <a:bodyPr/>
                    <a:lstStyle/>
                    <a:p>
                      <a:pPr algn="ctr"/>
                      <a:r>
                        <a:rPr lang="fr-FR" sz="1800" dirty="0" smtClean="0">
                          <a:latin typeface="+mj-lt"/>
                        </a:rPr>
                        <a:t>3</a:t>
                      </a:r>
                      <a:endParaRPr lang="fr-FR" sz="1800" dirty="0">
                        <a:latin typeface="+mj-lt"/>
                      </a:endParaRPr>
                    </a:p>
                  </a:txBody>
                  <a:tcPr>
                    <a:lnL w="3175" cap="flat" cmpd="sng" algn="ctr">
                      <a:solidFill>
                        <a:schemeClr val="accent1"/>
                      </a:solidFill>
                      <a:prstDash val="solid"/>
                      <a:round/>
                      <a:headEnd type="none" w="med" len="med"/>
                      <a:tailEnd type="none" w="med" len="med"/>
                    </a:lnL>
                    <a:lnR w="3175" cap="flat" cmpd="sng" algn="ctr">
                      <a:solidFill>
                        <a:schemeClr val="accent1"/>
                      </a:solidFill>
                      <a:prstDash val="solid"/>
                      <a:round/>
                      <a:headEnd type="none" w="med" len="med"/>
                      <a:tailEnd type="none" w="med" len="med"/>
                    </a:lnR>
                    <a:lnT w="3175" cap="flat" cmpd="sng" algn="ctr">
                      <a:solidFill>
                        <a:schemeClr val="accent1"/>
                      </a:solidFill>
                      <a:prstDash val="solid"/>
                      <a:round/>
                      <a:headEnd type="none" w="med" len="med"/>
                      <a:tailEnd type="none" w="med" len="med"/>
                    </a:lnT>
                    <a:lnB w="3175" cap="flat" cmpd="sng" algn="ctr">
                      <a:solidFill>
                        <a:schemeClr val="accent1"/>
                      </a:solidFill>
                      <a:prstDash val="solid"/>
                      <a:round/>
                      <a:headEnd type="none" w="med" len="med"/>
                      <a:tailEnd type="none" w="med" len="med"/>
                    </a:lnB>
                    <a:noFill/>
                  </a:tcPr>
                </a:tc>
              </a:tr>
            </a:tbl>
          </a:graphicData>
        </a:graphic>
      </p:graphicFrame>
      <p:sp>
        <p:nvSpPr>
          <p:cNvPr id="2" name="Rectangle 1"/>
          <p:cNvSpPr/>
          <p:nvPr/>
        </p:nvSpPr>
        <p:spPr>
          <a:xfrm>
            <a:off x="4570911" y="1268760"/>
            <a:ext cx="4887398" cy="707886"/>
          </a:xfrm>
          <a:prstGeom prst="rect">
            <a:avLst/>
          </a:prstGeom>
        </p:spPr>
        <p:txBody>
          <a:bodyPr wrap="square">
            <a:spAutoFit/>
          </a:bodyPr>
          <a:lstStyle/>
          <a:p>
            <a:r>
              <a:rPr lang="en-US" sz="2000" dirty="0"/>
              <a:t> Mean time between </a:t>
            </a:r>
            <a:r>
              <a:rPr lang="en-US" sz="2000" dirty="0" err="1"/>
              <a:t>virological</a:t>
            </a:r>
            <a:r>
              <a:rPr lang="en-US" sz="2000" dirty="0"/>
              <a:t> diagnosis </a:t>
            </a:r>
            <a:endParaRPr lang="en-US" sz="2000" dirty="0" smtClean="0"/>
          </a:p>
          <a:p>
            <a:r>
              <a:rPr lang="en-US" sz="2000" dirty="0" smtClean="0"/>
              <a:t>of PHI </a:t>
            </a:r>
            <a:r>
              <a:rPr lang="en-US" sz="2000" dirty="0"/>
              <a:t>and ART initiation = 11 ± 12 days.</a:t>
            </a:r>
            <a:endParaRPr lang="fr-FR" sz="2000"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ZoneTexte 11"/>
          <p:cNvSpPr txBox="1"/>
          <p:nvPr/>
        </p:nvSpPr>
        <p:spPr>
          <a:xfrm>
            <a:off x="6516216" y="671691"/>
            <a:ext cx="2448272" cy="1015663"/>
          </a:xfrm>
          <a:prstGeom prst="rect">
            <a:avLst/>
          </a:prstGeom>
          <a:noFill/>
        </p:spPr>
        <p:txBody>
          <a:bodyPr wrap="square" rtlCol="0">
            <a:spAutoFit/>
          </a:bodyPr>
          <a:lstStyle/>
          <a:p>
            <a:endParaRPr lang="fr-FR" sz="2400" dirty="0" smtClean="0"/>
          </a:p>
          <a:p>
            <a:endParaRPr lang="fr-FR" dirty="0" smtClean="0"/>
          </a:p>
          <a:p>
            <a:endParaRPr lang="fr-FR" dirty="0"/>
          </a:p>
        </p:txBody>
      </p:sp>
      <p:graphicFrame>
        <p:nvGraphicFramePr>
          <p:cNvPr id="6" name="Graphique 5"/>
          <p:cNvGraphicFramePr/>
          <p:nvPr>
            <p:extLst>
              <p:ext uri="{D42A27DB-BD31-4B8C-83A1-F6EECF244321}">
                <p14:modId xmlns:p14="http://schemas.microsoft.com/office/powerpoint/2010/main" val="2664031131"/>
              </p:ext>
            </p:extLst>
          </p:nvPr>
        </p:nvGraphicFramePr>
        <p:xfrm>
          <a:off x="328466" y="898216"/>
          <a:ext cx="8795936" cy="4547008"/>
        </p:xfrm>
        <a:graphic>
          <a:graphicData uri="http://schemas.openxmlformats.org/drawingml/2006/chart">
            <c:chart xmlns:c="http://schemas.openxmlformats.org/drawingml/2006/chart" xmlns:r="http://schemas.openxmlformats.org/officeDocument/2006/relationships" r:id="rId3"/>
          </a:graphicData>
        </a:graphic>
      </p:graphicFrame>
      <p:sp>
        <p:nvSpPr>
          <p:cNvPr id="7" name="ZoneTexte 6"/>
          <p:cNvSpPr txBox="1"/>
          <p:nvPr/>
        </p:nvSpPr>
        <p:spPr>
          <a:xfrm>
            <a:off x="231921" y="5792272"/>
            <a:ext cx="8640959" cy="830997"/>
          </a:xfrm>
          <a:prstGeom prst="rect">
            <a:avLst/>
          </a:prstGeom>
          <a:noFill/>
          <a:ln w="38100">
            <a:solidFill>
              <a:schemeClr val="accent1"/>
            </a:solidFill>
          </a:ln>
        </p:spPr>
        <p:txBody>
          <a:bodyPr wrap="square" rtlCol="0">
            <a:spAutoFit/>
          </a:bodyPr>
          <a:lstStyle/>
          <a:p>
            <a:pPr marL="285750" indent="-285750">
              <a:buFont typeface="Arial" panose="020B0604020202020204" pitchFamily="34" charset="0"/>
              <a:buChar char="•"/>
            </a:pPr>
            <a:r>
              <a:rPr lang="fr-FR" sz="2400" dirty="0" smtClean="0">
                <a:latin typeface="+mj-lt"/>
              </a:rPr>
              <a:t>ART plasma concentrations </a:t>
            </a:r>
            <a:r>
              <a:rPr lang="fr-FR" sz="2400" dirty="0" err="1" smtClean="0">
                <a:latin typeface="+mj-lt"/>
              </a:rPr>
              <a:t>within</a:t>
            </a:r>
            <a:r>
              <a:rPr lang="fr-FR" sz="2400" dirty="0" smtClean="0">
                <a:latin typeface="+mj-lt"/>
              </a:rPr>
              <a:t> the </a:t>
            </a:r>
            <a:r>
              <a:rPr lang="fr-FR" sz="2400" dirty="0" err="1" smtClean="0">
                <a:latin typeface="+mj-lt"/>
              </a:rPr>
              <a:t>expected</a:t>
            </a:r>
            <a:r>
              <a:rPr lang="fr-FR" sz="2400" dirty="0" smtClean="0">
                <a:latin typeface="+mj-lt"/>
              </a:rPr>
              <a:t> range: 9/11 (82%)</a:t>
            </a:r>
          </a:p>
          <a:p>
            <a:pPr marL="285750" indent="-285750">
              <a:buFont typeface="Arial" panose="020B0604020202020204" pitchFamily="34" charset="0"/>
              <a:buChar char="•"/>
            </a:pPr>
            <a:r>
              <a:rPr lang="fr-FR" sz="2400" dirty="0" err="1" smtClean="0">
                <a:latin typeface="+mj-lt"/>
              </a:rPr>
              <a:t>Resistance</a:t>
            </a:r>
            <a:r>
              <a:rPr lang="fr-FR" sz="2400" dirty="0" smtClean="0">
                <a:latin typeface="+mj-lt"/>
              </a:rPr>
              <a:t> </a:t>
            </a:r>
            <a:r>
              <a:rPr lang="fr-FR" sz="2400" dirty="0" err="1" smtClean="0">
                <a:latin typeface="+mj-lt"/>
              </a:rPr>
              <a:t>selection</a:t>
            </a:r>
            <a:r>
              <a:rPr lang="fr-FR" sz="2400" dirty="0" smtClean="0">
                <a:latin typeface="+mj-lt"/>
              </a:rPr>
              <a:t> at W24: 0/11</a:t>
            </a:r>
            <a:endParaRPr lang="fr-FR" sz="2400" dirty="0">
              <a:latin typeface="+mj-lt"/>
            </a:endParaRPr>
          </a:p>
        </p:txBody>
      </p:sp>
      <p:sp>
        <p:nvSpPr>
          <p:cNvPr id="2" name="Titre 1"/>
          <p:cNvSpPr>
            <a:spLocks noGrp="1"/>
          </p:cNvSpPr>
          <p:nvPr>
            <p:ph type="title"/>
          </p:nvPr>
        </p:nvSpPr>
        <p:spPr>
          <a:xfrm>
            <a:off x="-19599" y="0"/>
            <a:ext cx="9144000" cy="671691"/>
          </a:xfrm>
        </p:spPr>
        <p:style>
          <a:lnRef idx="1">
            <a:schemeClr val="accent1"/>
          </a:lnRef>
          <a:fillRef idx="3">
            <a:schemeClr val="accent1"/>
          </a:fillRef>
          <a:effectRef idx="2">
            <a:schemeClr val="accent1"/>
          </a:effectRef>
          <a:fontRef idx="minor">
            <a:schemeClr val="lt1"/>
          </a:fontRef>
        </p:style>
        <p:txBody>
          <a:bodyPr>
            <a:noAutofit/>
          </a:bodyPr>
          <a:lstStyle/>
          <a:p>
            <a:r>
              <a:rPr lang="fr-FR" sz="4000" dirty="0" smtClean="0"/>
              <a:t>Plasma viral </a:t>
            </a:r>
            <a:r>
              <a:rPr lang="fr-FR" sz="4000" dirty="0" err="1" smtClean="0"/>
              <a:t>load</a:t>
            </a:r>
            <a:r>
              <a:rPr lang="fr-FR" sz="4000" dirty="0" smtClean="0"/>
              <a:t> at W24</a:t>
            </a:r>
            <a:endParaRPr lang="fr-FR" sz="4000" dirty="0"/>
          </a:p>
        </p:txBody>
      </p:sp>
      <p:cxnSp>
        <p:nvCxnSpPr>
          <p:cNvPr id="4" name="Connecteur droit avec flèche 3"/>
          <p:cNvCxnSpPr/>
          <p:nvPr/>
        </p:nvCxnSpPr>
        <p:spPr>
          <a:xfrm>
            <a:off x="2987824" y="4221087"/>
            <a:ext cx="4320480" cy="1"/>
          </a:xfrm>
          <a:prstGeom prst="straightConnector1">
            <a:avLst/>
          </a:prstGeom>
          <a:ln w="38100">
            <a:solidFill>
              <a:schemeClr val="accent1"/>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9" name="ZoneTexte 8"/>
          <p:cNvSpPr txBox="1"/>
          <p:nvPr/>
        </p:nvSpPr>
        <p:spPr>
          <a:xfrm>
            <a:off x="3475555" y="2381202"/>
            <a:ext cx="3345018" cy="1446550"/>
          </a:xfrm>
          <a:prstGeom prst="rect">
            <a:avLst/>
          </a:prstGeom>
          <a:noFill/>
          <a:ln w="38100">
            <a:solidFill>
              <a:schemeClr val="accent1"/>
            </a:solidFill>
          </a:ln>
        </p:spPr>
        <p:txBody>
          <a:bodyPr wrap="none" rtlCol="0">
            <a:spAutoFit/>
          </a:bodyPr>
          <a:lstStyle/>
          <a:p>
            <a:pPr algn="ctr"/>
            <a:r>
              <a:rPr lang="fr-FR" sz="2200" b="1" dirty="0" smtClean="0"/>
              <a:t>« </a:t>
            </a:r>
            <a:r>
              <a:rPr lang="fr-FR" sz="2200" b="1" dirty="0" err="1" smtClean="0"/>
              <a:t>Virological</a:t>
            </a:r>
            <a:r>
              <a:rPr lang="fr-FR" sz="2200" b="1" dirty="0" smtClean="0"/>
              <a:t> </a:t>
            </a:r>
            <a:r>
              <a:rPr lang="fr-FR" sz="2200" b="1" dirty="0" err="1" smtClean="0"/>
              <a:t>failure</a:t>
            </a:r>
            <a:r>
              <a:rPr lang="fr-FR" sz="2200" b="1" dirty="0" smtClean="0"/>
              <a:t> »</a:t>
            </a:r>
          </a:p>
          <a:p>
            <a:pPr algn="ctr"/>
            <a:r>
              <a:rPr lang="fr-FR" sz="2200" dirty="0" smtClean="0"/>
              <a:t>11/55 patients (20%)</a:t>
            </a:r>
          </a:p>
          <a:p>
            <a:pPr algn="ctr"/>
            <a:r>
              <a:rPr lang="fr-FR" sz="2200" dirty="0" err="1" smtClean="0"/>
              <a:t>Mean</a:t>
            </a:r>
            <a:r>
              <a:rPr lang="fr-FR" sz="2200" dirty="0" smtClean="0"/>
              <a:t> </a:t>
            </a:r>
            <a:r>
              <a:rPr lang="fr-FR" sz="2200" dirty="0" err="1" smtClean="0"/>
              <a:t>pVL</a:t>
            </a:r>
            <a:r>
              <a:rPr lang="fr-FR" sz="2200" dirty="0"/>
              <a:t> </a:t>
            </a:r>
            <a:r>
              <a:rPr lang="fr-FR" sz="2200" dirty="0" smtClean="0"/>
              <a:t>: 155 copies / </a:t>
            </a:r>
            <a:r>
              <a:rPr lang="fr-FR" sz="2200" dirty="0" err="1" smtClean="0"/>
              <a:t>mL</a:t>
            </a:r>
            <a:endParaRPr lang="fr-FR" sz="2200" dirty="0" smtClean="0"/>
          </a:p>
          <a:p>
            <a:pPr algn="ctr"/>
            <a:r>
              <a:rPr lang="fr-FR" sz="2200" dirty="0" smtClean="0"/>
              <a:t>Min: 45 - Max: 391</a:t>
            </a:r>
            <a:endParaRPr lang="fr-FR" sz="2200" dirty="0"/>
          </a:p>
        </p:txBody>
      </p:sp>
    </p:spTree>
    <p:extLst>
      <p:ext uri="{BB962C8B-B14F-4D97-AF65-F5344CB8AC3E}">
        <p14:creationId xmlns:p14="http://schemas.microsoft.com/office/powerpoint/2010/main" val="2566864465"/>
      </p:ext>
    </p:extLst>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5422</TotalTime>
  <Words>2145</Words>
  <Application>Microsoft Office PowerPoint</Application>
  <PresentationFormat>On-screen Show (4:3)</PresentationFormat>
  <Paragraphs>306</Paragraphs>
  <Slides>15</Slides>
  <Notes>15</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Thème Office</vt:lpstr>
      <vt:lpstr>Is twenty-four weeks too short to assess virological success in primary HIV infection treatment ?</vt:lpstr>
      <vt:lpstr>Disclosure</vt:lpstr>
      <vt:lpstr>Background</vt:lpstr>
      <vt:lpstr>Objectives</vt:lpstr>
      <vt:lpstr>Methods</vt:lpstr>
      <vt:lpstr>PowerPoint Presentation</vt:lpstr>
      <vt:lpstr>PowerPoint Presentation</vt:lpstr>
      <vt:lpstr>PowerPoint Presentation</vt:lpstr>
      <vt:lpstr>Plasma viral load at W24</vt:lpstr>
      <vt:lpstr> ART and virological failure at W24 </vt:lpstr>
      <vt:lpstr> Predictive factors of « virological failure » at W24 </vt:lpstr>
      <vt:lpstr>Plasma viral load after W24</vt:lpstr>
      <vt:lpstr>Conclusion</vt:lpstr>
      <vt:lpstr>Acknowledgments</vt:lpstr>
      <vt:lpstr>Thank you for your attention</vt:lpstr>
    </vt:vector>
  </TitlesOfParts>
  <Company>CHU de Rouen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Is twenty-four weeks too short to assess virological success in primary HIV infection treatment ?</dc:title>
  <dc:creator>a.vandendriessche</dc:creator>
  <cp:lastModifiedBy>User</cp:lastModifiedBy>
  <cp:revision>454</cp:revision>
  <cp:lastPrinted>2015-07-08T08:45:56Z</cp:lastPrinted>
  <dcterms:created xsi:type="dcterms:W3CDTF">2015-06-08T13:30:37Z</dcterms:created>
  <dcterms:modified xsi:type="dcterms:W3CDTF">2015-07-22T17:43:11Z</dcterms:modified>
</cp:coreProperties>
</file>