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3.xml" ContentType="application/vnd.openxmlformats-officedocument.drawingml.chart+xml"/>
  <Override PartName="/ppt/drawings/drawing2.xml" ContentType="application/vnd.openxmlformats-officedocument.drawingml.chartshapes+xml"/>
  <Override PartName="/ppt/notesSlides/notesSlide10.xml" ContentType="application/vnd.openxmlformats-officedocument.presentationml.notesSlide+xml"/>
  <Override PartName="/ppt/charts/chart4.xml" ContentType="application/vnd.openxmlformats-officedocument.drawingml.chart+xml"/>
  <Override PartName="/ppt/drawings/drawing3.xml" ContentType="application/vnd.openxmlformats-officedocument.drawingml.chartshape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5.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colors5.xml" ContentType="application/vnd.ms-office.chartcolorstyle+xml"/>
  <Override PartName="/ppt/charts/style5.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9" r:id="rId3"/>
    <p:sldId id="257" r:id="rId4"/>
    <p:sldId id="258" r:id="rId5"/>
    <p:sldId id="271" r:id="rId6"/>
    <p:sldId id="259" r:id="rId7"/>
    <p:sldId id="260" r:id="rId8"/>
    <p:sldId id="261" r:id="rId9"/>
    <p:sldId id="262" r:id="rId10"/>
    <p:sldId id="267" r:id="rId11"/>
    <p:sldId id="266" r:id="rId12"/>
    <p:sldId id="273" r:id="rId13"/>
    <p:sldId id="268" r:id="rId14"/>
    <p:sldId id="274" r:id="rId15"/>
    <p:sldId id="270" r:id="rId16"/>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77020" autoAdjust="0"/>
  </p:normalViewPr>
  <p:slideViewPr>
    <p:cSldViewPr>
      <p:cViewPr varScale="1">
        <p:scale>
          <a:sx n="54" d="100"/>
          <a:sy n="54" d="100"/>
        </p:scale>
        <p:origin x="-88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chartUserShapes" Target="../drawings/drawing1.xml"/><Relationship Id="rId1" Type="http://schemas.openxmlformats.org/officeDocument/2006/relationships/package" Target="../embeddings/Microsoft_Excel_Worksheet1.xlsx"/><Relationship Id="rId4" Type="http://schemas.microsoft.com/office/2011/relationships/chartStyle" Target="style1.xm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openxmlformats.org/officeDocument/2006/relationships/chartUserShapes" Target="../drawings/drawing2.xml"/><Relationship Id="rId1" Type="http://schemas.openxmlformats.org/officeDocument/2006/relationships/package" Target="../embeddings/Microsoft_Excel_Worksheet3.xlsx"/><Relationship Id="rId4" Type="http://schemas.microsoft.com/office/2011/relationships/chartStyle" Target="style3.xml"/></Relationships>
</file>

<file path=ppt/charts/_rels/chart4.xml.rels><?xml version="1.0" encoding="UTF-8" standalone="yes"?>
<Relationships xmlns="http://schemas.openxmlformats.org/package/2006/relationships"><Relationship Id="rId3" Type="http://schemas.microsoft.com/office/2011/relationships/chartColorStyle" Target="colors4.xml"/><Relationship Id="rId2" Type="http://schemas.openxmlformats.org/officeDocument/2006/relationships/chartUserShapes" Target="../drawings/drawing3.xml"/><Relationship Id="rId1" Type="http://schemas.openxmlformats.org/officeDocument/2006/relationships/package" Target="../embeddings/Microsoft_Excel_Worksheet4.xlsx"/><Relationship Id="rId4" Type="http://schemas.microsoft.com/office/2011/relationships/chartStyle" Target="style4.xml"/></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211902397171593"/>
          <c:y val="0.21383230146145377"/>
          <c:w val="0.8000463462444346"/>
          <c:h val="0.73055223908988476"/>
        </c:manualLayout>
      </c:layout>
      <c:barChart>
        <c:barDir val="col"/>
        <c:grouping val="clustered"/>
        <c:varyColors val="0"/>
        <c:ser>
          <c:idx val="0"/>
          <c:order val="0"/>
          <c:tx>
            <c:strRef>
              <c:f>Feuil1!$B$1</c:f>
              <c:strCache>
                <c:ptCount val="1"/>
                <c:pt idx="0">
                  <c:v>&lt; 200</c:v>
                </c:pt>
              </c:strCache>
            </c:strRef>
          </c:tx>
          <c:spPr>
            <a:solidFill>
              <a:schemeClr val="accent1"/>
            </a:solidFill>
            <a:ln w="139700" cap="sq">
              <a:solidFill>
                <a:schemeClr val="accent1">
                  <a:shade val="95000"/>
                  <a:satMod val="105000"/>
                </a:schemeClr>
              </a:solidFill>
              <a:miter lim="800000"/>
            </a:ln>
            <a:effectLst/>
          </c:spPr>
          <c:invertIfNegative val="0"/>
          <c:cat>
            <c:numRef>
              <c:f>Feuil1!$A$2</c:f>
              <c:numCache>
                <c:formatCode>General</c:formatCode>
                <c:ptCount val="1"/>
              </c:numCache>
            </c:numRef>
          </c:cat>
          <c:val>
            <c:numRef>
              <c:f>Feuil1!$B$2</c:f>
              <c:numCache>
                <c:formatCode>General</c:formatCode>
                <c:ptCount val="1"/>
                <c:pt idx="0">
                  <c:v>9</c:v>
                </c:pt>
              </c:numCache>
            </c:numRef>
          </c:val>
        </c:ser>
        <c:ser>
          <c:idx val="1"/>
          <c:order val="1"/>
          <c:tx>
            <c:strRef>
              <c:f>Feuil1!$C$1</c:f>
              <c:strCache>
                <c:ptCount val="1"/>
                <c:pt idx="0">
                  <c:v>200 - 350</c:v>
                </c:pt>
              </c:strCache>
            </c:strRef>
          </c:tx>
          <c:spPr>
            <a:solidFill>
              <a:schemeClr val="accent1"/>
            </a:solidFill>
            <a:ln w="139700" cap="sq">
              <a:solidFill>
                <a:schemeClr val="accent1">
                  <a:shade val="95000"/>
                  <a:satMod val="105000"/>
                </a:schemeClr>
              </a:solidFill>
              <a:miter lim="800000"/>
            </a:ln>
            <a:effectLst/>
          </c:spPr>
          <c:invertIfNegative val="0"/>
          <c:cat>
            <c:numRef>
              <c:f>Feuil1!$A$2</c:f>
              <c:numCache>
                <c:formatCode>General</c:formatCode>
                <c:ptCount val="1"/>
              </c:numCache>
            </c:numRef>
          </c:cat>
          <c:val>
            <c:numRef>
              <c:f>Feuil1!$C$2</c:f>
              <c:numCache>
                <c:formatCode>General</c:formatCode>
                <c:ptCount val="1"/>
                <c:pt idx="0">
                  <c:v>11</c:v>
                </c:pt>
              </c:numCache>
            </c:numRef>
          </c:val>
        </c:ser>
        <c:ser>
          <c:idx val="2"/>
          <c:order val="2"/>
          <c:tx>
            <c:strRef>
              <c:f>Feuil1!$D$1</c:f>
              <c:strCache>
                <c:ptCount val="1"/>
                <c:pt idx="0">
                  <c:v>350 - 500 </c:v>
                </c:pt>
              </c:strCache>
            </c:strRef>
          </c:tx>
          <c:spPr>
            <a:solidFill>
              <a:schemeClr val="accent1"/>
            </a:solidFill>
            <a:ln w="139700" cap="sq">
              <a:solidFill>
                <a:schemeClr val="accent1">
                  <a:shade val="95000"/>
                  <a:satMod val="105000"/>
                </a:schemeClr>
              </a:solidFill>
              <a:miter lim="800000"/>
            </a:ln>
            <a:effectLst/>
          </c:spPr>
          <c:invertIfNegative val="0"/>
          <c:cat>
            <c:numRef>
              <c:f>Feuil1!$A$2</c:f>
              <c:numCache>
                <c:formatCode>General</c:formatCode>
                <c:ptCount val="1"/>
              </c:numCache>
            </c:numRef>
          </c:cat>
          <c:val>
            <c:numRef>
              <c:f>Feuil1!$D$2</c:f>
              <c:numCache>
                <c:formatCode>General</c:formatCode>
                <c:ptCount val="1"/>
                <c:pt idx="0">
                  <c:v>11</c:v>
                </c:pt>
              </c:numCache>
            </c:numRef>
          </c:val>
        </c:ser>
        <c:ser>
          <c:idx val="3"/>
          <c:order val="3"/>
          <c:tx>
            <c:strRef>
              <c:f>Feuil1!$E$1</c:f>
              <c:strCache>
                <c:ptCount val="1"/>
                <c:pt idx="0">
                  <c:v>&gt; 500</c:v>
                </c:pt>
              </c:strCache>
            </c:strRef>
          </c:tx>
          <c:spPr>
            <a:solidFill>
              <a:schemeClr val="accent1"/>
            </a:solidFill>
            <a:ln w="139700" cap="sq">
              <a:solidFill>
                <a:schemeClr val="accent1">
                  <a:shade val="95000"/>
                  <a:satMod val="105000"/>
                </a:schemeClr>
              </a:solidFill>
              <a:miter lim="800000"/>
            </a:ln>
            <a:effectLst/>
          </c:spPr>
          <c:invertIfNegative val="0"/>
          <c:cat>
            <c:numRef>
              <c:f>Feuil1!$A$2</c:f>
              <c:numCache>
                <c:formatCode>General</c:formatCode>
                <c:ptCount val="1"/>
              </c:numCache>
            </c:numRef>
          </c:cat>
          <c:val>
            <c:numRef>
              <c:f>Feuil1!$E$2</c:f>
              <c:numCache>
                <c:formatCode>General</c:formatCode>
                <c:ptCount val="1"/>
                <c:pt idx="0">
                  <c:v>24</c:v>
                </c:pt>
              </c:numCache>
            </c:numRef>
          </c:val>
        </c:ser>
        <c:dLbls>
          <c:showLegendKey val="0"/>
          <c:showVal val="0"/>
          <c:showCatName val="0"/>
          <c:showSerName val="0"/>
          <c:showPercent val="0"/>
          <c:showBubbleSize val="0"/>
        </c:dLbls>
        <c:gapWidth val="251"/>
        <c:overlap val="-93"/>
        <c:axId val="33342976"/>
        <c:axId val="33344512"/>
      </c:barChart>
      <c:catAx>
        <c:axId val="33342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3344512"/>
        <c:crosses val="autoZero"/>
        <c:auto val="1"/>
        <c:lblAlgn val="ctr"/>
        <c:lblOffset val="100"/>
        <c:noMultiLvlLbl val="0"/>
      </c:catAx>
      <c:valAx>
        <c:axId val="333445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fr-FR" sz="1400" dirty="0" err="1" smtClean="0">
                    <a:solidFill>
                      <a:schemeClr val="tx1"/>
                    </a:solidFill>
                    <a:latin typeface="+mj-lt"/>
                  </a:rPr>
                  <a:t>Number</a:t>
                </a:r>
                <a:r>
                  <a:rPr lang="fr-FR" sz="1400" dirty="0" smtClean="0">
                    <a:solidFill>
                      <a:schemeClr val="tx1"/>
                    </a:solidFill>
                    <a:latin typeface="+mj-lt"/>
                  </a:rPr>
                  <a:t> of patients</a:t>
                </a:r>
                <a:endParaRPr lang="fr-FR" sz="1400" dirty="0">
                  <a:solidFill>
                    <a:schemeClr val="tx1"/>
                  </a:solidFill>
                  <a:latin typeface="+mj-lt"/>
                </a:endParaRPr>
              </a:p>
            </c:rich>
          </c:tx>
          <c:layout>
            <c:manualLayout>
              <c:xMode val="edge"/>
              <c:yMode val="edge"/>
              <c:x val="0"/>
              <c:y val="0.31301383179646708"/>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j-lt"/>
                <a:ea typeface="+mn-ea"/>
                <a:cs typeface="+mn-cs"/>
              </a:defRPr>
            </a:pPr>
            <a:endParaRPr lang="en-US"/>
          </a:p>
        </c:txPr>
        <c:crossAx val="333429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534025975337648"/>
          <c:y val="9.0575436217705863E-2"/>
          <c:w val="0.7822165564647735"/>
          <c:h val="0.57275233390186997"/>
        </c:manualLayout>
      </c:layout>
      <c:barChart>
        <c:barDir val="col"/>
        <c:grouping val="clustered"/>
        <c:varyColors val="0"/>
        <c:ser>
          <c:idx val="0"/>
          <c:order val="0"/>
          <c:tx>
            <c:strRef>
              <c:f>Feuil1!$B$1</c:f>
              <c:strCache>
                <c:ptCount val="1"/>
                <c:pt idx="0">
                  <c:v>Série 1</c:v>
                </c:pt>
              </c:strCache>
            </c:strRef>
          </c:tx>
          <c:spPr>
            <a:solidFill>
              <a:schemeClr val="accent6"/>
            </a:solidFill>
            <a:ln>
              <a:noFill/>
            </a:ln>
            <a:effectLst/>
          </c:spPr>
          <c:invertIfNegative val="0"/>
          <c:cat>
            <c:strRef>
              <c:f>Feuil1!$A$2</c:f>
              <c:strCache>
                <c:ptCount val="1"/>
                <c:pt idx="0">
                  <c:v>Catégorie 1</c:v>
                </c:pt>
              </c:strCache>
            </c:strRef>
          </c:cat>
          <c:val>
            <c:numRef>
              <c:f>Feuil1!$B$2</c:f>
              <c:numCache>
                <c:formatCode>General</c:formatCode>
                <c:ptCount val="1"/>
                <c:pt idx="0">
                  <c:v>1</c:v>
                </c:pt>
              </c:numCache>
            </c:numRef>
          </c:val>
        </c:ser>
        <c:ser>
          <c:idx val="1"/>
          <c:order val="1"/>
          <c:tx>
            <c:strRef>
              <c:f>Feuil1!$C$1</c:f>
              <c:strCache>
                <c:ptCount val="1"/>
                <c:pt idx="0">
                  <c:v>Série 2</c:v>
                </c:pt>
              </c:strCache>
            </c:strRef>
          </c:tx>
          <c:spPr>
            <a:solidFill>
              <a:schemeClr val="accent6"/>
            </a:solidFill>
            <a:ln>
              <a:noFill/>
            </a:ln>
            <a:effectLst/>
          </c:spPr>
          <c:invertIfNegative val="0"/>
          <c:cat>
            <c:strRef>
              <c:f>Feuil1!$A$2</c:f>
              <c:strCache>
                <c:ptCount val="1"/>
                <c:pt idx="0">
                  <c:v>Catégorie 1</c:v>
                </c:pt>
              </c:strCache>
            </c:strRef>
          </c:cat>
          <c:val>
            <c:numRef>
              <c:f>Feuil1!$C$2</c:f>
              <c:numCache>
                <c:formatCode>General</c:formatCode>
                <c:ptCount val="1"/>
                <c:pt idx="0">
                  <c:v>12</c:v>
                </c:pt>
              </c:numCache>
            </c:numRef>
          </c:val>
        </c:ser>
        <c:ser>
          <c:idx val="2"/>
          <c:order val="2"/>
          <c:tx>
            <c:strRef>
              <c:f>Feuil1!$D$1</c:f>
              <c:strCache>
                <c:ptCount val="1"/>
                <c:pt idx="0">
                  <c:v>Série 3</c:v>
                </c:pt>
              </c:strCache>
            </c:strRef>
          </c:tx>
          <c:spPr>
            <a:solidFill>
              <a:schemeClr val="accent6"/>
            </a:solidFill>
            <a:ln>
              <a:noFill/>
            </a:ln>
            <a:effectLst/>
          </c:spPr>
          <c:invertIfNegative val="0"/>
          <c:cat>
            <c:strRef>
              <c:f>Feuil1!$A$2</c:f>
              <c:strCache>
                <c:ptCount val="1"/>
                <c:pt idx="0">
                  <c:v>Catégorie 1</c:v>
                </c:pt>
              </c:strCache>
            </c:strRef>
          </c:cat>
          <c:val>
            <c:numRef>
              <c:f>Feuil1!$D$2</c:f>
              <c:numCache>
                <c:formatCode>General</c:formatCode>
                <c:ptCount val="1"/>
                <c:pt idx="0">
                  <c:v>20</c:v>
                </c:pt>
              </c:numCache>
            </c:numRef>
          </c:val>
        </c:ser>
        <c:ser>
          <c:idx val="3"/>
          <c:order val="3"/>
          <c:tx>
            <c:strRef>
              <c:f>Feuil1!$E$1</c:f>
              <c:strCache>
                <c:ptCount val="1"/>
                <c:pt idx="0">
                  <c:v>Série 4</c:v>
                </c:pt>
              </c:strCache>
            </c:strRef>
          </c:tx>
          <c:spPr>
            <a:solidFill>
              <a:schemeClr val="accent6"/>
            </a:solidFill>
            <a:ln>
              <a:noFill/>
            </a:ln>
            <a:effectLst/>
          </c:spPr>
          <c:invertIfNegative val="0"/>
          <c:cat>
            <c:strRef>
              <c:f>Feuil1!$A$2</c:f>
              <c:strCache>
                <c:ptCount val="1"/>
                <c:pt idx="0">
                  <c:v>Catégorie 1</c:v>
                </c:pt>
              </c:strCache>
            </c:strRef>
          </c:cat>
          <c:val>
            <c:numRef>
              <c:f>Feuil1!$E$2</c:f>
              <c:numCache>
                <c:formatCode>General</c:formatCode>
                <c:ptCount val="1"/>
                <c:pt idx="0">
                  <c:v>17</c:v>
                </c:pt>
              </c:numCache>
            </c:numRef>
          </c:val>
        </c:ser>
        <c:ser>
          <c:idx val="4"/>
          <c:order val="4"/>
          <c:tx>
            <c:strRef>
              <c:f>Feuil1!$F$1</c:f>
              <c:strCache>
                <c:ptCount val="1"/>
                <c:pt idx="0">
                  <c:v>Série 5</c:v>
                </c:pt>
              </c:strCache>
            </c:strRef>
          </c:tx>
          <c:spPr>
            <a:solidFill>
              <a:schemeClr val="accent6"/>
            </a:solidFill>
            <a:ln>
              <a:noFill/>
            </a:ln>
            <a:effectLst/>
          </c:spPr>
          <c:invertIfNegative val="0"/>
          <c:cat>
            <c:strRef>
              <c:f>Feuil1!$A$2</c:f>
              <c:strCache>
                <c:ptCount val="1"/>
                <c:pt idx="0">
                  <c:v>Catégorie 1</c:v>
                </c:pt>
              </c:strCache>
            </c:strRef>
          </c:cat>
          <c:val>
            <c:numRef>
              <c:f>Feuil1!$F$2</c:f>
              <c:numCache>
                <c:formatCode>General</c:formatCode>
                <c:ptCount val="1"/>
                <c:pt idx="0">
                  <c:v>5</c:v>
                </c:pt>
              </c:numCache>
            </c:numRef>
          </c:val>
        </c:ser>
        <c:dLbls>
          <c:showLegendKey val="0"/>
          <c:showVal val="0"/>
          <c:showCatName val="0"/>
          <c:showSerName val="0"/>
          <c:showPercent val="0"/>
          <c:showBubbleSize val="0"/>
        </c:dLbls>
        <c:gapWidth val="218"/>
        <c:overlap val="-70"/>
        <c:axId val="6473984"/>
        <c:axId val="6475776"/>
      </c:barChart>
      <c:catAx>
        <c:axId val="6473984"/>
        <c:scaling>
          <c:orientation val="minMax"/>
        </c:scaling>
        <c:delete val="1"/>
        <c:axPos val="b"/>
        <c:numFmt formatCode="General" sourceLinked="1"/>
        <c:majorTickMark val="none"/>
        <c:minorTickMark val="none"/>
        <c:tickLblPos val="nextTo"/>
        <c:crossAx val="6475776"/>
        <c:crossesAt val="0"/>
        <c:auto val="1"/>
        <c:lblAlgn val="ctr"/>
        <c:lblOffset val="100"/>
        <c:noMultiLvlLbl val="0"/>
      </c:catAx>
      <c:valAx>
        <c:axId val="64757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fr-FR" sz="1400" dirty="0" err="1" smtClean="0">
                    <a:solidFill>
                      <a:schemeClr val="tx1"/>
                    </a:solidFill>
                    <a:latin typeface="+mj-lt"/>
                  </a:rPr>
                  <a:t>Number</a:t>
                </a:r>
                <a:r>
                  <a:rPr lang="fr-FR" sz="1400" baseline="0" dirty="0" smtClean="0">
                    <a:solidFill>
                      <a:schemeClr val="tx1"/>
                    </a:solidFill>
                    <a:latin typeface="+mj-lt"/>
                  </a:rPr>
                  <a:t> of patients</a:t>
                </a:r>
                <a:endParaRPr lang="fr-FR" sz="1400" dirty="0">
                  <a:solidFill>
                    <a:schemeClr val="tx1"/>
                  </a:solidFill>
                  <a:latin typeface="+mj-lt"/>
                </a:endParaRPr>
              </a:p>
            </c:rich>
          </c:tx>
          <c:layout>
            <c:manualLayout>
              <c:xMode val="edge"/>
              <c:yMode val="edge"/>
              <c:x val="6.843583579396257E-3"/>
              <c:y val="0.19702580715945164"/>
            </c:manualLayout>
          </c:layout>
          <c:overlay val="0"/>
          <c:spPr>
            <a:noFill/>
            <a:ln>
              <a:noFill/>
            </a:ln>
            <a:effectLst/>
          </c:spPr>
        </c:title>
        <c:numFmt formatCode="General" sourceLinked="1"/>
        <c:majorTickMark val="none"/>
        <c:minorTickMark val="none"/>
        <c:tickLblPos val="nextTo"/>
        <c:spPr>
          <a:noFill/>
          <a:ln>
            <a:noFill/>
          </a:ln>
          <a:effectLst/>
        </c:spPr>
        <c:txPr>
          <a:bodyPr rot="-5400000" spcFirstLastPara="1" vertOverflow="ellipsis" wrap="square" anchor="ctr" anchorCtr="1"/>
          <a:lstStyle/>
          <a:p>
            <a:pPr>
              <a:defRPr sz="1400" b="0" i="0" u="none" strike="noStrike" kern="1200" baseline="0">
                <a:solidFill>
                  <a:schemeClr val="tx1"/>
                </a:solidFill>
                <a:latin typeface="+mj-lt"/>
                <a:ea typeface="+mn-ea"/>
                <a:cs typeface="+mn-cs"/>
              </a:defRPr>
            </a:pPr>
            <a:endParaRPr lang="en-US"/>
          </a:p>
        </c:txPr>
        <c:crossAx val="64739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479872977702431"/>
          <c:y val="2.7274198769828423E-2"/>
          <c:w val="0.68849804854737062"/>
          <c:h val="0.88373203740157502"/>
        </c:manualLayout>
      </c:layout>
      <c:barChart>
        <c:barDir val="col"/>
        <c:grouping val="clustered"/>
        <c:varyColors val="0"/>
        <c:ser>
          <c:idx val="0"/>
          <c:order val="0"/>
          <c:tx>
            <c:strRef>
              <c:f>Feuil1!$B$1</c:f>
              <c:strCache>
                <c:ptCount val="1"/>
                <c:pt idx="0">
                  <c:v>Colonne1</c:v>
                </c:pt>
              </c:strCache>
            </c:strRef>
          </c:tx>
          <c:spPr>
            <a:solidFill>
              <a:schemeClr val="accent1"/>
            </a:solidFill>
            <a:ln w="139700" cap="sq">
              <a:solidFill>
                <a:schemeClr val="accent1"/>
              </a:solidFill>
              <a:miter lim="800000"/>
            </a:ln>
            <a:effectLst/>
          </c:spPr>
          <c:invertIfNegative val="0"/>
          <c:cat>
            <c:strRef>
              <c:f>Feuil1!$A$2:$A$6</c:f>
              <c:strCache>
                <c:ptCount val="5"/>
                <c:pt idx="0">
                  <c:v>&lt; 40</c:v>
                </c:pt>
                <c:pt idx="1">
                  <c:v>40 - 100</c:v>
                </c:pt>
                <c:pt idx="2">
                  <c:v>100 - 200</c:v>
                </c:pt>
                <c:pt idx="3">
                  <c:v>200 - 300</c:v>
                </c:pt>
                <c:pt idx="4">
                  <c:v>300 - 400</c:v>
                </c:pt>
              </c:strCache>
            </c:strRef>
          </c:cat>
          <c:val>
            <c:numRef>
              <c:f>Feuil1!$B$2:$B$6</c:f>
              <c:numCache>
                <c:formatCode>General</c:formatCode>
                <c:ptCount val="5"/>
                <c:pt idx="0">
                  <c:v>44</c:v>
                </c:pt>
                <c:pt idx="1">
                  <c:v>5</c:v>
                </c:pt>
                <c:pt idx="2">
                  <c:v>3</c:v>
                </c:pt>
                <c:pt idx="3">
                  <c:v>1</c:v>
                </c:pt>
                <c:pt idx="4">
                  <c:v>2</c:v>
                </c:pt>
              </c:numCache>
            </c:numRef>
          </c:val>
        </c:ser>
        <c:dLbls>
          <c:showLegendKey val="0"/>
          <c:showVal val="0"/>
          <c:showCatName val="0"/>
          <c:showSerName val="0"/>
          <c:showPercent val="0"/>
          <c:showBubbleSize val="0"/>
        </c:dLbls>
        <c:gapWidth val="219"/>
        <c:overlap val="-27"/>
        <c:axId val="33828224"/>
        <c:axId val="33482240"/>
      </c:barChart>
      <c:catAx>
        <c:axId val="33828224"/>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solidFill>
                    <a:latin typeface="+mj-lt"/>
                    <a:ea typeface="+mn-ea"/>
                    <a:cs typeface="+mn-cs"/>
                  </a:defRPr>
                </a:pPr>
                <a:r>
                  <a:rPr lang="fr-FR" sz="1600" dirty="0" err="1" smtClean="0">
                    <a:solidFill>
                      <a:schemeClr val="tx1"/>
                    </a:solidFill>
                    <a:latin typeface="+mj-lt"/>
                  </a:rPr>
                  <a:t>pVL</a:t>
                </a:r>
                <a:r>
                  <a:rPr lang="fr-FR" sz="1600" dirty="0" smtClean="0">
                    <a:solidFill>
                      <a:schemeClr val="tx1"/>
                    </a:solidFill>
                    <a:latin typeface="+mj-lt"/>
                  </a:rPr>
                  <a:t> (</a:t>
                </a:r>
                <a:r>
                  <a:rPr lang="fr-FR" sz="1600" dirty="0" err="1" smtClean="0">
                    <a:solidFill>
                      <a:schemeClr val="tx1"/>
                    </a:solidFill>
                    <a:latin typeface="+mj-lt"/>
                  </a:rPr>
                  <a:t>cp</a:t>
                </a:r>
                <a:r>
                  <a:rPr lang="fr-FR" sz="1600" dirty="0" smtClean="0">
                    <a:solidFill>
                      <a:schemeClr val="tx1"/>
                    </a:solidFill>
                    <a:latin typeface="+mj-lt"/>
                  </a:rPr>
                  <a:t>/</a:t>
                </a:r>
                <a:r>
                  <a:rPr lang="fr-FR" sz="1600" dirty="0" err="1" smtClean="0">
                    <a:solidFill>
                      <a:schemeClr val="tx1"/>
                    </a:solidFill>
                    <a:latin typeface="+mj-lt"/>
                  </a:rPr>
                  <a:t>mL</a:t>
                </a:r>
                <a:r>
                  <a:rPr lang="fr-FR" sz="1600" dirty="0" smtClean="0">
                    <a:solidFill>
                      <a:schemeClr val="tx1"/>
                    </a:solidFill>
                    <a:latin typeface="+mj-lt"/>
                  </a:rPr>
                  <a:t>)</a:t>
                </a:r>
                <a:endParaRPr lang="fr-FR" sz="1600" dirty="0">
                  <a:solidFill>
                    <a:schemeClr val="tx1"/>
                  </a:solidFill>
                  <a:latin typeface="+mj-lt"/>
                </a:endParaRPr>
              </a:p>
            </c:rich>
          </c:tx>
          <c:layout>
            <c:manualLayout>
              <c:xMode val="edge"/>
              <c:yMode val="edge"/>
              <c:x val="0.82538260713353229"/>
              <c:y val="0.93377333074102853"/>
            </c:manualLayout>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j-lt"/>
                <a:ea typeface="+mn-ea"/>
                <a:cs typeface="+mn-cs"/>
              </a:defRPr>
            </a:pPr>
            <a:endParaRPr lang="en-US"/>
          </a:p>
        </c:txPr>
        <c:crossAx val="33482240"/>
        <c:crosses val="autoZero"/>
        <c:auto val="1"/>
        <c:lblAlgn val="ctr"/>
        <c:lblOffset val="100"/>
        <c:noMultiLvlLbl val="0"/>
      </c:catAx>
      <c:valAx>
        <c:axId val="334822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fr-FR" sz="1600" dirty="0" err="1" smtClean="0">
                    <a:solidFill>
                      <a:schemeClr val="tx1"/>
                    </a:solidFill>
                    <a:latin typeface="+mj-lt"/>
                  </a:rPr>
                  <a:t>Number</a:t>
                </a:r>
                <a:r>
                  <a:rPr lang="fr-FR" sz="1600" dirty="0" smtClean="0">
                    <a:solidFill>
                      <a:schemeClr val="tx1"/>
                    </a:solidFill>
                    <a:latin typeface="+mj-lt"/>
                  </a:rPr>
                  <a:t> of patients</a:t>
                </a:r>
                <a:endParaRPr lang="fr-FR" sz="1600" dirty="0">
                  <a:solidFill>
                    <a:schemeClr val="tx1"/>
                  </a:solidFill>
                  <a:latin typeface="+mj-lt"/>
                </a:endParaRPr>
              </a:p>
            </c:rich>
          </c:tx>
          <c:layout>
            <c:manualLayout>
              <c:xMode val="edge"/>
              <c:yMode val="edge"/>
              <c:x val="3.8704806401501791E-2"/>
              <c:y val="0.35172865321547708"/>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j-lt"/>
                <a:ea typeface="+mn-ea"/>
                <a:cs typeface="+mn-cs"/>
              </a:defRPr>
            </a:pPr>
            <a:endParaRPr lang="en-US"/>
          </a:p>
        </c:txPr>
        <c:crossAx val="338282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Feuil1!$B$1</c:f>
              <c:strCache>
                <c:ptCount val="1"/>
                <c:pt idx="0">
                  <c:v>"Virological success"</c:v>
                </c:pt>
              </c:strCache>
            </c:strRef>
          </c:tx>
          <c:spPr>
            <a:solidFill>
              <a:schemeClr val="accent1"/>
            </a:solidFill>
            <a:ln>
              <a:noFill/>
            </a:ln>
            <a:effectLst/>
          </c:spPr>
          <c:invertIfNegative val="0"/>
          <c:cat>
            <c:strRef>
              <c:f>Feuil1!$A$2:$A$12</c:f>
              <c:strCache>
                <c:ptCount val="11"/>
                <c:pt idx="0">
                  <c:v>TDF - FTC - LPV/r</c:v>
                </c:pt>
                <c:pt idx="1">
                  <c:v>AZT - FTC - LPV/r</c:v>
                </c:pt>
                <c:pt idx="2">
                  <c:v>TDF - FTC - DRV/r</c:v>
                </c:pt>
                <c:pt idx="3">
                  <c:v>TDF - FTC - ATV/r</c:v>
                </c:pt>
                <c:pt idx="4">
                  <c:v>AZT - DDI - LPV/r</c:v>
                </c:pt>
                <c:pt idx="5">
                  <c:v>AZT - 3TC - NVP</c:v>
                </c:pt>
                <c:pt idx="6">
                  <c:v>TDF - FTC - EFV</c:v>
                </c:pt>
                <c:pt idx="7">
                  <c:v>TDF - FTC - RPV</c:v>
                </c:pt>
                <c:pt idx="8">
                  <c:v>AZT - 3TC - EFV</c:v>
                </c:pt>
                <c:pt idx="9">
                  <c:v>TDF - FTC - LPV/r - RAL</c:v>
                </c:pt>
                <c:pt idx="10">
                  <c:v>TDF - FTC - DRV/r - RAL - MRV</c:v>
                </c:pt>
              </c:strCache>
            </c:strRef>
          </c:cat>
          <c:val>
            <c:numRef>
              <c:f>Feuil1!$B$2:$B$12</c:f>
              <c:numCache>
                <c:formatCode>General</c:formatCode>
                <c:ptCount val="11"/>
                <c:pt idx="0">
                  <c:v>9</c:v>
                </c:pt>
                <c:pt idx="1">
                  <c:v>12</c:v>
                </c:pt>
                <c:pt idx="2">
                  <c:v>10</c:v>
                </c:pt>
                <c:pt idx="3">
                  <c:v>2</c:v>
                </c:pt>
                <c:pt idx="4">
                  <c:v>1</c:v>
                </c:pt>
                <c:pt idx="5">
                  <c:v>2</c:v>
                </c:pt>
                <c:pt idx="6">
                  <c:v>1</c:v>
                </c:pt>
                <c:pt idx="7">
                  <c:v>1</c:v>
                </c:pt>
                <c:pt idx="8">
                  <c:v>1</c:v>
                </c:pt>
                <c:pt idx="9">
                  <c:v>3</c:v>
                </c:pt>
                <c:pt idx="10">
                  <c:v>2</c:v>
                </c:pt>
              </c:numCache>
            </c:numRef>
          </c:val>
        </c:ser>
        <c:ser>
          <c:idx val="1"/>
          <c:order val="1"/>
          <c:tx>
            <c:strRef>
              <c:f>Feuil1!$C$1</c:f>
              <c:strCache>
                <c:ptCount val="1"/>
                <c:pt idx="0">
                  <c:v>"Virological failure"</c:v>
                </c:pt>
              </c:strCache>
            </c:strRef>
          </c:tx>
          <c:spPr>
            <a:solidFill>
              <a:schemeClr val="tx2">
                <a:lumMod val="50000"/>
              </a:schemeClr>
            </a:solidFill>
            <a:ln>
              <a:noFill/>
            </a:ln>
            <a:effectLst/>
          </c:spPr>
          <c:invertIfNegative val="0"/>
          <c:cat>
            <c:strRef>
              <c:f>Feuil1!$A$2:$A$12</c:f>
              <c:strCache>
                <c:ptCount val="11"/>
                <c:pt idx="0">
                  <c:v>TDF - FTC - LPV/r</c:v>
                </c:pt>
                <c:pt idx="1">
                  <c:v>AZT - FTC - LPV/r</c:v>
                </c:pt>
                <c:pt idx="2">
                  <c:v>TDF - FTC - DRV/r</c:v>
                </c:pt>
                <c:pt idx="3">
                  <c:v>TDF - FTC - ATV/r</c:v>
                </c:pt>
                <c:pt idx="4">
                  <c:v>AZT - DDI - LPV/r</c:v>
                </c:pt>
                <c:pt idx="5">
                  <c:v>AZT - 3TC - NVP</c:v>
                </c:pt>
                <c:pt idx="6">
                  <c:v>TDF - FTC - EFV</c:v>
                </c:pt>
                <c:pt idx="7">
                  <c:v>TDF - FTC - RPV</c:v>
                </c:pt>
                <c:pt idx="8">
                  <c:v>AZT - 3TC - EFV</c:v>
                </c:pt>
                <c:pt idx="9">
                  <c:v>TDF - FTC - LPV/r - RAL</c:v>
                </c:pt>
                <c:pt idx="10">
                  <c:v>TDF - FTC - DRV/r - RAL - MRV</c:v>
                </c:pt>
              </c:strCache>
            </c:strRef>
          </c:cat>
          <c:val>
            <c:numRef>
              <c:f>Feuil1!$C$2:$C$12</c:f>
              <c:numCache>
                <c:formatCode>General</c:formatCode>
                <c:ptCount val="11"/>
                <c:pt idx="0">
                  <c:v>5</c:v>
                </c:pt>
                <c:pt idx="1">
                  <c:v>1</c:v>
                </c:pt>
                <c:pt idx="2">
                  <c:v>2</c:v>
                </c:pt>
                <c:pt idx="3">
                  <c:v>1</c:v>
                </c:pt>
                <c:pt idx="4">
                  <c:v>0</c:v>
                </c:pt>
                <c:pt idx="5">
                  <c:v>0</c:v>
                </c:pt>
                <c:pt idx="6">
                  <c:v>1</c:v>
                </c:pt>
                <c:pt idx="7">
                  <c:v>0</c:v>
                </c:pt>
                <c:pt idx="8">
                  <c:v>0</c:v>
                </c:pt>
                <c:pt idx="9">
                  <c:v>0</c:v>
                </c:pt>
                <c:pt idx="10">
                  <c:v>1</c:v>
                </c:pt>
              </c:numCache>
            </c:numRef>
          </c:val>
        </c:ser>
        <c:dLbls>
          <c:showLegendKey val="0"/>
          <c:showVal val="0"/>
          <c:showCatName val="0"/>
          <c:showSerName val="0"/>
          <c:showPercent val="0"/>
          <c:showBubbleSize val="0"/>
        </c:dLbls>
        <c:gapWidth val="150"/>
        <c:overlap val="100"/>
        <c:axId val="33940224"/>
        <c:axId val="33941760"/>
      </c:barChart>
      <c:catAx>
        <c:axId val="33940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50" b="0" i="0" u="none" strike="noStrike" kern="1200" baseline="0">
                <a:solidFill>
                  <a:schemeClr val="bg1">
                    <a:lumMod val="50000"/>
                  </a:schemeClr>
                </a:solidFill>
                <a:latin typeface="+mj-lt"/>
                <a:ea typeface="+mn-ea"/>
                <a:cs typeface="+mn-cs"/>
              </a:defRPr>
            </a:pPr>
            <a:endParaRPr lang="en-US"/>
          </a:p>
        </c:txPr>
        <c:crossAx val="33941760"/>
        <c:crosses val="autoZero"/>
        <c:auto val="1"/>
        <c:lblAlgn val="ctr"/>
        <c:lblOffset val="100"/>
        <c:noMultiLvlLbl val="0"/>
      </c:catAx>
      <c:valAx>
        <c:axId val="339417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j-lt"/>
                    <a:ea typeface="+mn-ea"/>
                    <a:cs typeface="+mn-cs"/>
                  </a:defRPr>
                </a:pPr>
                <a:r>
                  <a:rPr lang="fr-FR" sz="1600" dirty="0" err="1" smtClean="0">
                    <a:solidFill>
                      <a:schemeClr val="tx1"/>
                    </a:solidFill>
                    <a:latin typeface="+mj-lt"/>
                  </a:rPr>
                  <a:t>Number</a:t>
                </a:r>
                <a:r>
                  <a:rPr lang="fr-FR" sz="1600" dirty="0" smtClean="0">
                    <a:solidFill>
                      <a:schemeClr val="tx1"/>
                    </a:solidFill>
                    <a:latin typeface="+mj-lt"/>
                  </a:rPr>
                  <a:t> of patients</a:t>
                </a:r>
                <a:endParaRPr lang="fr-FR" sz="1600" dirty="0">
                  <a:solidFill>
                    <a:schemeClr val="tx1"/>
                  </a:solidFill>
                  <a:latin typeface="+mj-lt"/>
                </a:endParaRPr>
              </a:p>
            </c:rich>
          </c:tx>
          <c:layout>
            <c:manualLayout>
              <c:xMode val="edge"/>
              <c:yMode val="edge"/>
              <c:x val="1.9671501415728528E-3"/>
              <c:y val="0.13757652559055117"/>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j-lt"/>
                <a:ea typeface="+mn-ea"/>
                <a:cs typeface="+mn-cs"/>
              </a:defRPr>
            </a:pPr>
            <a:endParaRPr lang="en-US"/>
          </a:p>
        </c:txPr>
        <c:crossAx val="33940224"/>
        <c:crosses val="autoZero"/>
        <c:crossBetween val="between"/>
      </c:valAx>
      <c:spPr>
        <a:noFill/>
        <a:ln>
          <a:noFill/>
        </a:ln>
        <a:effectLst/>
      </c:spPr>
    </c:plotArea>
    <c:legend>
      <c:legendPos val="b"/>
      <c:layout>
        <c:manualLayout>
          <c:xMode val="edge"/>
          <c:yMode val="edge"/>
          <c:x val="0.16342087225713151"/>
          <c:y val="0.90692851419684739"/>
          <c:w val="0.66120089764037515"/>
          <c:h val="7.554427031579744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j-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985192475940506"/>
          <c:y val="0.10547745364821585"/>
          <c:w val="0.86237029746281713"/>
          <c:h val="0.81683237037987411"/>
        </c:manualLayout>
      </c:layout>
      <c:lineChart>
        <c:grouping val="standard"/>
        <c:varyColors val="0"/>
        <c:ser>
          <c:idx val="0"/>
          <c:order val="0"/>
          <c:tx>
            <c:strRef>
              <c:f>Feuil1!$B$1</c:f>
              <c:strCache>
                <c:ptCount val="1"/>
                <c:pt idx="0">
                  <c:v>Patients with pVL &lt; 40 copies/mL</c:v>
                </c:pt>
              </c:strCache>
            </c:strRef>
          </c:tx>
          <c:spPr>
            <a:ln w="38100" cap="rnd">
              <a:solidFill>
                <a:schemeClr val="accent1"/>
              </a:solidFill>
              <a:round/>
            </a:ln>
            <a:effectLst/>
          </c:spPr>
          <c:marker>
            <c:symbol val="none"/>
          </c:marker>
          <c:dLbls>
            <c:dLbl>
              <c:idx val="1"/>
              <c:layout>
                <c:manualLayout>
                  <c:x val="-2.5154254155730523E-2"/>
                  <c:y val="-9.1420810311138773E-2"/>
                </c:manualLayout>
              </c:layout>
              <c:tx>
                <c:rich>
                  <a:bodyPr rot="0" spcFirstLastPara="1" vertOverflow="ellipsis" vert="horz" wrap="square" lIns="38100" tIns="19050" rIns="38100" bIns="19050" anchor="ctr" anchorCtr="0">
                    <a:noAutofit/>
                  </a:bodyPr>
                  <a:lstStyle/>
                  <a:p>
                    <a:pPr algn="ctr">
                      <a:defRPr sz="1600" b="0" i="0" u="none" strike="noStrike" kern="1200" baseline="0">
                        <a:solidFill>
                          <a:schemeClr val="tx1">
                            <a:lumMod val="75000"/>
                            <a:lumOff val="25000"/>
                          </a:schemeClr>
                        </a:solidFill>
                        <a:latin typeface="+mj-lt"/>
                        <a:ea typeface="+mn-ea"/>
                        <a:cs typeface="+mn-cs"/>
                      </a:defRPr>
                    </a:pPr>
                    <a:r>
                      <a:rPr lang="en-US" sz="1600" smtClean="0">
                        <a:latin typeface="+mj-lt"/>
                      </a:rPr>
                      <a:t>44/55</a:t>
                    </a:r>
                    <a:endParaRPr lang="en-US" sz="1600" dirty="0" smtClean="0">
                      <a:latin typeface="+mj-lt"/>
                    </a:endParaRPr>
                  </a:p>
                  <a:p>
                    <a:pPr algn="ctr">
                      <a:defRPr sz="1600" b="0" i="0" u="none" strike="noStrike" kern="1200" baseline="0">
                        <a:solidFill>
                          <a:schemeClr val="tx1">
                            <a:lumMod val="75000"/>
                            <a:lumOff val="25000"/>
                          </a:schemeClr>
                        </a:solidFill>
                        <a:latin typeface="+mj-lt"/>
                        <a:ea typeface="+mn-ea"/>
                        <a:cs typeface="+mn-cs"/>
                      </a:defRPr>
                    </a:pPr>
                    <a:r>
                      <a:rPr lang="en-US" sz="1600" dirty="0" smtClean="0">
                        <a:latin typeface="+mj-lt"/>
                      </a:rPr>
                      <a:t>80%</a:t>
                    </a:r>
                  </a:p>
                </c:rich>
              </c:tx>
              <c:spPr>
                <a:noFill/>
                <a:ln w="38100">
                  <a:solidFill>
                    <a:schemeClr val="accent1"/>
                  </a:solidFill>
                </a:ln>
                <a:effectLst/>
              </c:spPr>
              <c:showLegendKey val="0"/>
              <c:showVal val="1"/>
              <c:showCatName val="0"/>
              <c:showSerName val="0"/>
              <c:showPercent val="0"/>
              <c:showBubbleSize val="0"/>
              <c:extLst>
                <c:ext xmlns:c15="http://schemas.microsoft.com/office/drawing/2012/chart" uri="{CE6537A1-D6FC-4f65-9D91-7224C49458BB}">
                  <c15:layout>
                    <c:manualLayout>
                      <c:w val="7.2114173228346456E-2"/>
                      <c:h val="9.9719842590236141E-2"/>
                    </c:manualLayout>
                  </c15:layout>
                  <c15:dlblFieldTable/>
                  <c15:showDataLabelsRange val="0"/>
                </c:ext>
              </c:extLst>
            </c:dLbl>
            <c:dLbl>
              <c:idx val="2"/>
              <c:layout>
                <c:manualLayout>
                  <c:x val="-6.9444444444444441E-3"/>
                  <c:y val="-8.3354541445558955E-2"/>
                </c:manualLayout>
              </c:layout>
              <c:tx>
                <c:rich>
                  <a:bodyPr rot="0" spcFirstLastPara="1" vertOverflow="ellipsis" vert="horz" wrap="square" lIns="38100" tIns="19050" rIns="38100" bIns="19050" anchor="ctr" anchorCtr="0">
                    <a:noAutofit/>
                  </a:bodyPr>
                  <a:lstStyle/>
                  <a:p>
                    <a:pPr algn="ctr">
                      <a:defRPr sz="1600" b="0" i="0" u="none" strike="noStrike" kern="1200" baseline="0">
                        <a:solidFill>
                          <a:schemeClr val="tx1">
                            <a:lumMod val="75000"/>
                            <a:lumOff val="25000"/>
                          </a:schemeClr>
                        </a:solidFill>
                        <a:latin typeface="+mj-lt"/>
                        <a:ea typeface="+mn-ea"/>
                        <a:cs typeface="+mn-cs"/>
                      </a:defRPr>
                    </a:pPr>
                    <a:r>
                      <a:rPr lang="en-US" sz="1600" smtClean="0"/>
                      <a:t>51/55</a:t>
                    </a:r>
                    <a:endParaRPr lang="en-US" sz="1600" dirty="0" smtClean="0"/>
                  </a:p>
                  <a:p>
                    <a:pPr algn="ctr">
                      <a:defRPr sz="1600" b="0" i="0" u="none" strike="noStrike" kern="1200" baseline="0">
                        <a:solidFill>
                          <a:schemeClr val="tx1">
                            <a:lumMod val="75000"/>
                            <a:lumOff val="25000"/>
                          </a:schemeClr>
                        </a:solidFill>
                        <a:latin typeface="+mj-lt"/>
                        <a:ea typeface="+mn-ea"/>
                        <a:cs typeface="+mn-cs"/>
                      </a:defRPr>
                    </a:pPr>
                    <a:r>
                      <a:rPr lang="en-US" sz="1600" dirty="0" smtClean="0"/>
                      <a:t>93%</a:t>
                    </a:r>
                  </a:p>
                </c:rich>
              </c:tx>
              <c:spPr>
                <a:noFill/>
                <a:ln w="38100">
                  <a:solidFill>
                    <a:schemeClr val="accent1"/>
                  </a:solidFill>
                </a:ln>
                <a:effectLst/>
              </c:spPr>
              <c:showLegendKey val="0"/>
              <c:showVal val="1"/>
              <c:showCatName val="0"/>
              <c:showSerName val="0"/>
              <c:showPercent val="0"/>
              <c:showBubbleSize val="0"/>
              <c:extLst>
                <c:ext xmlns:c15="http://schemas.microsoft.com/office/drawing/2012/chart" uri="{CE6537A1-D6FC-4f65-9D91-7224C49458BB}">
                  <c15:layout>
                    <c:manualLayout>
                      <c:w val="6.7932086614173229E-2"/>
                      <c:h val="0.1060789460584811"/>
                    </c:manualLayout>
                  </c15:layout>
                  <c15:dlblFieldTable/>
                  <c15:showDataLabelsRange val="0"/>
                </c:ext>
              </c:extLst>
            </c:dLbl>
            <c:dLbl>
              <c:idx val="3"/>
              <c:layout>
                <c:manualLayout>
                  <c:x val="-2.037040682414698E-2"/>
                  <c:y val="-6.2639123463463509E-2"/>
                </c:manualLayout>
              </c:layout>
              <c:tx>
                <c:rich>
                  <a:bodyPr rot="0" spcFirstLastPara="1" vertOverflow="ellipsis" vert="horz" wrap="square" lIns="38100" tIns="19050" rIns="38100" bIns="19050" anchor="ctr" anchorCtr="0">
                    <a:spAutoFit/>
                  </a:bodyPr>
                  <a:lstStyle/>
                  <a:p>
                    <a:pPr algn="ctr">
                      <a:defRPr sz="1600" b="0" i="0" u="none" strike="noStrike" kern="1200" baseline="0">
                        <a:solidFill>
                          <a:schemeClr val="tx1">
                            <a:lumMod val="75000"/>
                            <a:lumOff val="25000"/>
                          </a:schemeClr>
                        </a:solidFill>
                        <a:latin typeface="+mj-lt"/>
                        <a:ea typeface="+mn-ea"/>
                        <a:cs typeface="+mn-cs"/>
                      </a:defRPr>
                    </a:pPr>
                    <a:r>
                      <a:rPr lang="en-US" sz="1600" dirty="0" smtClean="0"/>
                      <a:t>52/55</a:t>
                    </a:r>
                  </a:p>
                  <a:p>
                    <a:pPr algn="ctr">
                      <a:defRPr sz="1600" b="0" i="0" u="none" strike="noStrike" kern="1200" baseline="0">
                        <a:solidFill>
                          <a:schemeClr val="tx1">
                            <a:lumMod val="75000"/>
                            <a:lumOff val="25000"/>
                          </a:schemeClr>
                        </a:solidFill>
                        <a:latin typeface="+mj-lt"/>
                        <a:ea typeface="+mn-ea"/>
                        <a:cs typeface="+mn-cs"/>
                      </a:defRPr>
                    </a:pPr>
                    <a:r>
                      <a:rPr lang="en-US" sz="1600" dirty="0" smtClean="0"/>
                      <a:t>96%</a:t>
                    </a:r>
                    <a:endParaRPr lang="en-US" sz="1600" dirty="0"/>
                  </a:p>
                </c:rich>
              </c:tx>
              <c:spPr>
                <a:noFill/>
                <a:ln w="38100">
                  <a:solidFill>
                    <a:schemeClr val="accent1"/>
                  </a:solidFill>
                </a:ln>
                <a:effectLst/>
              </c:spP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8.9505686789152373E-3"/>
                  <c:y val="-6.2827717915982226E-2"/>
                </c:manualLayout>
              </c:layout>
              <c:tx>
                <c:rich>
                  <a:bodyPr rot="0" spcFirstLastPara="1" vertOverflow="ellipsis" vert="horz" wrap="square" lIns="38100" tIns="19050" rIns="38100" bIns="19050" anchor="ctr" anchorCtr="0">
                    <a:spAutoFit/>
                  </a:bodyPr>
                  <a:lstStyle/>
                  <a:p>
                    <a:pPr algn="ctr">
                      <a:defRPr sz="1600" b="0" i="0" u="none" strike="noStrike" kern="1200" baseline="0">
                        <a:solidFill>
                          <a:schemeClr val="tx1">
                            <a:lumMod val="75000"/>
                            <a:lumOff val="25000"/>
                          </a:schemeClr>
                        </a:solidFill>
                        <a:latin typeface="+mj-lt"/>
                        <a:ea typeface="+mn-ea"/>
                        <a:cs typeface="+mn-cs"/>
                      </a:defRPr>
                    </a:pPr>
                    <a:r>
                      <a:rPr lang="en-US" sz="1600" smtClean="0"/>
                      <a:t>54/55</a:t>
                    </a:r>
                    <a:endParaRPr lang="en-US" sz="1600" dirty="0" smtClean="0"/>
                  </a:p>
                  <a:p>
                    <a:pPr algn="ctr">
                      <a:defRPr sz="1600" b="0" i="0" u="none" strike="noStrike" kern="1200" baseline="0">
                        <a:solidFill>
                          <a:schemeClr val="tx1">
                            <a:lumMod val="75000"/>
                            <a:lumOff val="25000"/>
                          </a:schemeClr>
                        </a:solidFill>
                        <a:latin typeface="+mj-lt"/>
                        <a:ea typeface="+mn-ea"/>
                        <a:cs typeface="+mn-cs"/>
                      </a:defRPr>
                    </a:pPr>
                    <a:r>
                      <a:rPr lang="en-US" sz="1600" dirty="0" smtClean="0"/>
                      <a:t>98%</a:t>
                    </a:r>
                  </a:p>
                </c:rich>
              </c:tx>
              <c:spPr>
                <a:noFill/>
                <a:ln w="38100">
                  <a:solidFill>
                    <a:schemeClr val="accent1"/>
                  </a:solidFill>
                </a:ln>
                <a:effectLst/>
              </c:spPr>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0">
                <a:spAutoFit/>
              </a:bodyPr>
              <a:lstStyle/>
              <a:p>
                <a:pPr algn="ctr">
                  <a:defRPr sz="1600" b="0" i="0" u="none" strike="noStrike" kern="1200" baseline="0">
                    <a:solidFill>
                      <a:schemeClr val="tx1">
                        <a:lumMod val="75000"/>
                        <a:lumOff val="25000"/>
                      </a:schemeClr>
                    </a:solidFill>
                    <a:latin typeface="+mj-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Feuil1!$A$2:$A$6</c:f>
              <c:strCache>
                <c:ptCount val="5"/>
                <c:pt idx="0">
                  <c:v>J0</c:v>
                </c:pt>
                <c:pt idx="1">
                  <c:v>W24</c:v>
                </c:pt>
                <c:pt idx="2">
                  <c:v>W48</c:v>
                </c:pt>
                <c:pt idx="3">
                  <c:v>W72</c:v>
                </c:pt>
                <c:pt idx="4">
                  <c:v>W96</c:v>
                </c:pt>
              </c:strCache>
            </c:strRef>
          </c:cat>
          <c:val>
            <c:numRef>
              <c:f>Feuil1!$B$2:$B$6</c:f>
              <c:numCache>
                <c:formatCode>General</c:formatCode>
                <c:ptCount val="5"/>
                <c:pt idx="0">
                  <c:v>0</c:v>
                </c:pt>
                <c:pt idx="1">
                  <c:v>44</c:v>
                </c:pt>
                <c:pt idx="2">
                  <c:v>51</c:v>
                </c:pt>
                <c:pt idx="3">
                  <c:v>53</c:v>
                </c:pt>
                <c:pt idx="4">
                  <c:v>54</c:v>
                </c:pt>
              </c:numCache>
            </c:numRef>
          </c:val>
          <c:smooth val="0"/>
        </c:ser>
        <c:dLbls>
          <c:showLegendKey val="0"/>
          <c:showVal val="0"/>
          <c:showCatName val="0"/>
          <c:showSerName val="0"/>
          <c:showPercent val="0"/>
          <c:showBubbleSize val="0"/>
        </c:dLbls>
        <c:marker val="1"/>
        <c:smooth val="0"/>
        <c:axId val="34052352"/>
        <c:axId val="34575872"/>
      </c:lineChart>
      <c:catAx>
        <c:axId val="34052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j-lt"/>
                <a:ea typeface="+mn-ea"/>
                <a:cs typeface="+mn-cs"/>
              </a:defRPr>
            </a:pPr>
            <a:endParaRPr lang="en-US"/>
          </a:p>
        </c:txPr>
        <c:crossAx val="34575872"/>
        <c:crosses val="autoZero"/>
        <c:auto val="1"/>
        <c:lblAlgn val="ctr"/>
        <c:lblOffset val="100"/>
        <c:noMultiLvlLbl val="0"/>
      </c:catAx>
      <c:valAx>
        <c:axId val="34575872"/>
        <c:scaling>
          <c:orientation val="minMax"/>
        </c:scaling>
        <c:delete val="0"/>
        <c:axPos val="l"/>
        <c:title>
          <c:tx>
            <c:rich>
              <a:bodyPr rot="-5400000" spcFirstLastPara="1" vertOverflow="ellipsis" vert="horz" wrap="square" anchor="ctr" anchorCtr="1"/>
              <a:lstStyle/>
              <a:p>
                <a:pPr>
                  <a:defRPr sz="1800" b="0" i="0" u="none" strike="noStrike" kern="1200" baseline="0">
                    <a:solidFill>
                      <a:schemeClr val="tx1"/>
                    </a:solidFill>
                    <a:latin typeface="+mn-lt"/>
                    <a:ea typeface="+mn-ea"/>
                    <a:cs typeface="+mn-cs"/>
                  </a:defRPr>
                </a:pPr>
                <a:r>
                  <a:rPr lang="fr-FR" sz="1800" dirty="0" err="1" smtClean="0">
                    <a:solidFill>
                      <a:schemeClr val="tx1"/>
                    </a:solidFill>
                  </a:rPr>
                  <a:t>Number</a:t>
                </a:r>
                <a:r>
                  <a:rPr lang="fr-FR" sz="1800" dirty="0" smtClean="0">
                    <a:solidFill>
                      <a:schemeClr val="tx1"/>
                    </a:solidFill>
                  </a:rPr>
                  <a:t> of patients</a:t>
                </a:r>
                <a:endParaRPr lang="fr-FR" sz="1800" dirty="0">
                  <a:solidFill>
                    <a:schemeClr val="tx1"/>
                  </a:solidFill>
                </a:endParaRPr>
              </a:p>
            </c:rich>
          </c:tx>
          <c:layout>
            <c:manualLayout>
              <c:xMode val="edge"/>
              <c:yMode val="edge"/>
              <c:x val="7.8715004374453213E-3"/>
              <c:y val="0.33818657594615936"/>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mj-lt"/>
                <a:ea typeface="+mn-ea"/>
                <a:cs typeface="+mn-cs"/>
              </a:defRPr>
            </a:pPr>
            <a:endParaRPr lang="en-US"/>
          </a:p>
        </c:txPr>
        <c:crossAx val="34052352"/>
        <c:crosses val="autoZero"/>
        <c:crossBetween val="between"/>
      </c:valAx>
      <c:spPr>
        <a:noFill/>
        <a:ln>
          <a:noFill/>
        </a:ln>
        <a:effectLst/>
      </c:spPr>
    </c:plotArea>
    <c:legend>
      <c:legendPos val="b"/>
      <c:layout>
        <c:manualLayout>
          <c:xMode val="edge"/>
          <c:yMode val="edge"/>
          <c:x val="0.51548709536307946"/>
          <c:y val="0.350560104491142"/>
          <c:w val="0.44402580927384083"/>
          <c:h val="6.3894985502265481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j-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0.29597</cdr:x>
      <cdr:y>0.77324</cdr:y>
    </cdr:from>
    <cdr:to>
      <cdr:x>0.47937</cdr:x>
      <cdr:y>1</cdr:y>
    </cdr:to>
    <cdr:sp macro="" textlink="">
      <cdr:nvSpPr>
        <cdr:cNvPr id="7" name="ZoneTexte 6"/>
        <cdr:cNvSpPr txBox="1"/>
      </cdr:nvSpPr>
      <cdr:spPr>
        <a:xfrm xmlns:a="http://schemas.openxmlformats.org/drawingml/2006/main">
          <a:off x="1475656" y="328905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fr-FR"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0.17136</cdr:x>
      <cdr:y>0.129</cdr:y>
    </cdr:from>
    <cdr:to>
      <cdr:x>0.22801</cdr:x>
      <cdr:y>0.23328</cdr:y>
    </cdr:to>
    <cdr:sp macro="" textlink="">
      <cdr:nvSpPr>
        <cdr:cNvPr id="3" name="ZoneTexte 2"/>
        <cdr:cNvSpPr txBox="1"/>
      </cdr:nvSpPr>
      <cdr:spPr>
        <a:xfrm xmlns:a="http://schemas.openxmlformats.org/drawingml/2006/main">
          <a:off x="1507230" y="586568"/>
          <a:ext cx="498347" cy="47415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fr-FR" sz="1800" dirty="0" smtClean="0">
              <a:solidFill>
                <a:schemeClr val="bg1"/>
              </a:solidFill>
              <a:latin typeface="+mj-lt"/>
            </a:rPr>
            <a:t>80%</a:t>
          </a:r>
          <a:endParaRPr lang="fr-FR" sz="1800" dirty="0">
            <a:solidFill>
              <a:schemeClr val="bg1"/>
            </a:solidFill>
            <a:latin typeface="+mj-lt"/>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0.51065</cdr:x>
      <cdr:y>0.47353</cdr:y>
    </cdr:from>
    <cdr:to>
      <cdr:x>0.81138</cdr:x>
      <cdr:y>0.81426</cdr:y>
    </cdr:to>
    <cdr:sp macro="" textlink="">
      <cdr:nvSpPr>
        <cdr:cNvPr id="3" name="Rectangle 2"/>
        <cdr:cNvSpPr/>
      </cdr:nvSpPr>
      <cdr:spPr>
        <a:xfrm xmlns:a="http://schemas.openxmlformats.org/drawingml/2006/main">
          <a:off x="4338996" y="2401816"/>
          <a:ext cx="2555256" cy="1728192"/>
        </a:xfrm>
        <a:prstGeom xmlns:a="http://schemas.openxmlformats.org/drawingml/2006/main" prst="rect">
          <a:avLst/>
        </a:prstGeom>
        <a:noFill xmlns:a="http://schemas.openxmlformats.org/drawingml/2006/main"/>
        <a:ln xmlns:a="http://schemas.openxmlformats.org/drawingml/2006/main" w="38100">
          <a:solidFill>
            <a:schemeClr val="accent6"/>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fr-F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A42908E-D60C-4F48-85EF-BE97F59DC313}" type="datetimeFigureOut">
              <a:rPr lang="fr-FR" smtClean="0"/>
              <a:pPr/>
              <a:t>22/07/2015</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AAC6BF0-BE96-4D27-9229-65F9A13A9914}" type="slidenum">
              <a:rPr lang="fr-FR" smtClean="0"/>
              <a:pPr/>
              <a:t>‹#›</a:t>
            </a:fld>
            <a:endParaRPr lang="fr-FR"/>
          </a:p>
        </p:txBody>
      </p:sp>
    </p:spTree>
    <p:extLst>
      <p:ext uri="{BB962C8B-B14F-4D97-AF65-F5344CB8AC3E}">
        <p14:creationId xmlns:p14="http://schemas.microsoft.com/office/powerpoint/2010/main" val="2701818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aseline="0" dirty="0" err="1" smtClean="0"/>
              <a:t>Misters</a:t>
            </a:r>
            <a:r>
              <a:rPr lang="fr-FR" baseline="0" dirty="0" smtClean="0"/>
              <a:t> </a:t>
            </a:r>
            <a:r>
              <a:rPr lang="fr-FR" baseline="0" dirty="0" err="1" smtClean="0"/>
              <a:t>Chairmen</a:t>
            </a:r>
            <a:r>
              <a:rPr lang="fr-FR" baseline="0" dirty="0" smtClean="0"/>
              <a:t>, </a:t>
            </a:r>
            <a:r>
              <a:rPr lang="fr-FR" baseline="0" dirty="0" err="1" smtClean="0"/>
              <a:t>Dear</a:t>
            </a:r>
            <a:r>
              <a:rPr lang="fr-FR" baseline="0" dirty="0" smtClean="0"/>
              <a:t> </a:t>
            </a:r>
            <a:r>
              <a:rPr lang="fr-FR" baseline="0" dirty="0" err="1" smtClean="0"/>
              <a:t>collegues</a:t>
            </a:r>
            <a:r>
              <a:rPr lang="fr-FR" baseline="0" dirty="0" smtClean="0"/>
              <a:t>, ladies and gentlemen, </a:t>
            </a:r>
            <a:r>
              <a:rPr lang="fr-FR" baseline="0" dirty="0" err="1" smtClean="0"/>
              <a:t>thank</a:t>
            </a:r>
            <a:r>
              <a:rPr lang="fr-FR" baseline="0" dirty="0" smtClean="0"/>
              <a:t> </a:t>
            </a:r>
            <a:r>
              <a:rPr lang="fr-FR" baseline="0" dirty="0" err="1" smtClean="0"/>
              <a:t>you</a:t>
            </a:r>
            <a:r>
              <a:rPr lang="fr-FR" baseline="0" dirty="0" smtClean="0"/>
              <a:t> for </a:t>
            </a:r>
            <a:r>
              <a:rPr lang="fr-FR" baseline="0" dirty="0" err="1" smtClean="0"/>
              <a:t>inviting</a:t>
            </a:r>
            <a:r>
              <a:rPr lang="fr-FR" baseline="0" dirty="0" smtClean="0"/>
              <a:t> me </a:t>
            </a:r>
            <a:r>
              <a:rPr lang="fr-FR" baseline="0" dirty="0" err="1" smtClean="0"/>
              <a:t>here</a:t>
            </a:r>
            <a:r>
              <a:rPr lang="fr-FR" baseline="0" dirty="0" smtClean="0"/>
              <a:t> </a:t>
            </a:r>
            <a:r>
              <a:rPr lang="fr-FR" baseline="0" dirty="0" err="1" smtClean="0"/>
              <a:t>this</a:t>
            </a:r>
            <a:r>
              <a:rPr lang="fr-FR" baseline="0" dirty="0" smtClean="0"/>
              <a:t> </a:t>
            </a:r>
            <a:r>
              <a:rPr lang="fr-FR" baseline="0" dirty="0" err="1" smtClean="0"/>
              <a:t>afternoon</a:t>
            </a:r>
            <a:r>
              <a:rPr lang="fr-FR" baseline="0" dirty="0" smtClean="0"/>
              <a:t> to </a:t>
            </a:r>
            <a:r>
              <a:rPr lang="fr-FR" baseline="0" dirty="0" err="1" smtClean="0"/>
              <a:t>present</a:t>
            </a:r>
            <a:r>
              <a:rPr lang="fr-FR" baseline="0" dirty="0" smtClean="0"/>
              <a:t> </a:t>
            </a:r>
            <a:r>
              <a:rPr lang="fr-FR" baseline="0" dirty="0" err="1" smtClean="0"/>
              <a:t>this</a:t>
            </a:r>
            <a:r>
              <a:rPr lang="fr-FR" baseline="0" dirty="0" smtClean="0"/>
              <a:t> </a:t>
            </a:r>
            <a:r>
              <a:rPr lang="fr-FR" baseline="0" dirty="0" err="1" smtClean="0"/>
              <a:t>work</a:t>
            </a:r>
            <a:r>
              <a:rPr lang="fr-FR" baseline="0" dirty="0" smtClean="0"/>
              <a:t> on </a:t>
            </a:r>
            <a:r>
              <a:rPr lang="fr-FR" baseline="0" dirty="0" err="1" smtClean="0"/>
              <a:t>primary</a:t>
            </a:r>
            <a:r>
              <a:rPr lang="fr-FR" baseline="0" dirty="0" smtClean="0"/>
              <a:t> HIV infection and on the </a:t>
            </a:r>
            <a:r>
              <a:rPr lang="fr-FR" baseline="0" dirty="0" err="1" smtClean="0"/>
              <a:t>limit</a:t>
            </a:r>
            <a:r>
              <a:rPr lang="fr-FR" baseline="0" dirty="0" smtClean="0"/>
              <a:t> of the </a:t>
            </a:r>
            <a:r>
              <a:rPr lang="fr-FR" baseline="0" dirty="0" err="1" smtClean="0"/>
              <a:t>evaluation</a:t>
            </a:r>
            <a:r>
              <a:rPr lang="fr-FR" baseline="0" dirty="0" smtClean="0"/>
              <a:t> of </a:t>
            </a:r>
            <a:r>
              <a:rPr lang="fr-FR" baseline="0" dirty="0" err="1" smtClean="0"/>
              <a:t>virological</a:t>
            </a:r>
            <a:r>
              <a:rPr lang="fr-FR" baseline="0" dirty="0" smtClean="0"/>
              <a:t> suppression </a:t>
            </a:r>
            <a:r>
              <a:rPr lang="fr-FR" baseline="0" dirty="0" err="1" smtClean="0"/>
              <a:t>after</a:t>
            </a:r>
            <a:r>
              <a:rPr lang="fr-FR" baseline="0" dirty="0" smtClean="0"/>
              <a:t> 6 </a:t>
            </a:r>
            <a:r>
              <a:rPr lang="fr-FR" baseline="0" dirty="0" err="1" smtClean="0"/>
              <a:t>months</a:t>
            </a:r>
            <a:r>
              <a:rPr lang="fr-FR" baseline="0" dirty="0" smtClean="0"/>
              <a:t> of ART </a:t>
            </a:r>
            <a:r>
              <a:rPr lang="fr-FR" baseline="0" dirty="0" err="1" smtClean="0"/>
              <a:t>treatment</a:t>
            </a:r>
            <a:r>
              <a:rPr lang="fr-FR" baseline="0" dirty="0" smtClean="0"/>
              <a:t>.</a:t>
            </a:r>
          </a:p>
          <a:p>
            <a:endParaRPr lang="fr-FR" baseline="0" dirty="0" smtClean="0"/>
          </a:p>
          <a:p>
            <a:endParaRPr lang="fr-FR" baseline="0" dirty="0" smtClean="0"/>
          </a:p>
          <a:p>
            <a:endParaRPr lang="fr-FR" dirty="0"/>
          </a:p>
        </p:txBody>
      </p:sp>
      <p:sp>
        <p:nvSpPr>
          <p:cNvPr id="4" name="Espace réservé du numéro de diapositive 3"/>
          <p:cNvSpPr>
            <a:spLocks noGrp="1"/>
          </p:cNvSpPr>
          <p:nvPr>
            <p:ph type="sldNum" sz="quarter" idx="10"/>
          </p:nvPr>
        </p:nvSpPr>
        <p:spPr/>
        <p:txBody>
          <a:bodyPr/>
          <a:lstStyle/>
          <a:p>
            <a:fld id="{3AAC6BF0-BE96-4D27-9229-65F9A13A9914}" type="slidenum">
              <a:rPr lang="fr-FR" smtClean="0"/>
              <a:pPr/>
              <a:t>1</a:t>
            </a:fld>
            <a:endParaRPr lang="fr-FR"/>
          </a:p>
        </p:txBody>
      </p:sp>
    </p:spTree>
    <p:extLst>
      <p:ext uri="{BB962C8B-B14F-4D97-AF65-F5344CB8AC3E}">
        <p14:creationId xmlns:p14="http://schemas.microsoft.com/office/powerpoint/2010/main" val="24971239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aseline="0" dirty="0" err="1" smtClean="0"/>
              <a:t>Twenty</a:t>
            </a:r>
            <a:r>
              <a:rPr lang="fr-FR" baseline="0" dirty="0" smtClean="0"/>
              <a:t> one percent of patients </a:t>
            </a:r>
            <a:r>
              <a:rPr lang="fr-FR" baseline="0" dirty="0" err="1" smtClean="0"/>
              <a:t>receiving</a:t>
            </a:r>
            <a:r>
              <a:rPr lang="fr-FR" baseline="0" dirty="0" smtClean="0"/>
              <a:t> PI </a:t>
            </a:r>
            <a:r>
              <a:rPr lang="fr-FR" baseline="0" dirty="0" err="1" smtClean="0"/>
              <a:t>had</a:t>
            </a:r>
            <a:r>
              <a:rPr lang="fr-FR" baseline="0" dirty="0" smtClean="0"/>
              <a:t> </a:t>
            </a:r>
            <a:r>
              <a:rPr lang="fr-FR" baseline="0" dirty="0" err="1" smtClean="0"/>
              <a:t>virological</a:t>
            </a:r>
            <a:r>
              <a:rPr lang="fr-FR" baseline="0" dirty="0" smtClean="0"/>
              <a:t> </a:t>
            </a:r>
            <a:r>
              <a:rPr lang="fr-FR" baseline="0" dirty="0" err="1" smtClean="0"/>
              <a:t>failure</a:t>
            </a:r>
            <a:r>
              <a:rPr lang="fr-FR" baseline="0" dirty="0" smtClean="0"/>
              <a:t>. </a:t>
            </a:r>
            <a:r>
              <a:rPr lang="fr-FR" baseline="0" dirty="0" err="1" smtClean="0"/>
              <a:t>Among</a:t>
            </a:r>
            <a:r>
              <a:rPr lang="fr-FR" baseline="0" dirty="0" smtClean="0"/>
              <a:t> </a:t>
            </a:r>
            <a:r>
              <a:rPr lang="fr-FR" baseline="0" dirty="0" err="1" smtClean="0"/>
              <a:t>them</a:t>
            </a:r>
            <a:r>
              <a:rPr lang="fr-FR" baseline="0" dirty="0" smtClean="0"/>
              <a:t>, five </a:t>
            </a:r>
            <a:r>
              <a:rPr lang="fr-FR" baseline="0" dirty="0" err="1" smtClean="0"/>
              <a:t>received</a:t>
            </a:r>
            <a:r>
              <a:rPr lang="fr-FR" baseline="0" dirty="0" smtClean="0"/>
              <a:t> FTC/TDF and </a:t>
            </a:r>
            <a:r>
              <a:rPr lang="fr-FR" baseline="0" dirty="0" err="1" smtClean="0"/>
              <a:t>lopinavir</a:t>
            </a:r>
            <a:r>
              <a:rPr lang="fr-FR" baseline="0" dirty="0" smtClean="0"/>
              <a:t>, </a:t>
            </a:r>
            <a:r>
              <a:rPr lang="fr-FR" baseline="0" dirty="0" err="1" smtClean="0"/>
              <a:t>two</a:t>
            </a:r>
            <a:r>
              <a:rPr lang="fr-FR" baseline="0" dirty="0" smtClean="0"/>
              <a:t> </a:t>
            </a:r>
            <a:r>
              <a:rPr lang="fr-FR" baseline="0" dirty="0" err="1" smtClean="0"/>
              <a:t>received</a:t>
            </a:r>
            <a:r>
              <a:rPr lang="fr-FR" baseline="0" dirty="0" smtClean="0"/>
              <a:t> FTC/ TDF and </a:t>
            </a:r>
            <a:r>
              <a:rPr lang="fr-FR" baseline="0" dirty="0" err="1" smtClean="0"/>
              <a:t>darunavir</a:t>
            </a:r>
            <a:r>
              <a:rPr lang="fr-FR" baseline="0" dirty="0" smtClean="0"/>
              <a:t>, one </a:t>
            </a:r>
            <a:r>
              <a:rPr lang="fr-FR" baseline="0" dirty="0" err="1" smtClean="0"/>
              <a:t>received</a:t>
            </a:r>
            <a:r>
              <a:rPr lang="fr-FR" baseline="0" dirty="0" smtClean="0"/>
              <a:t> FTC/TDF and </a:t>
            </a:r>
            <a:r>
              <a:rPr lang="fr-FR" baseline="0" dirty="0" err="1" smtClean="0"/>
              <a:t>atazanavir</a:t>
            </a:r>
            <a:r>
              <a:rPr lang="fr-FR" baseline="0" dirty="0" smtClean="0"/>
              <a:t> and </a:t>
            </a:r>
            <a:r>
              <a:rPr lang="fr-FR" baseline="0" dirty="0" err="1" smtClean="0"/>
              <a:t>another</a:t>
            </a:r>
            <a:r>
              <a:rPr lang="fr-FR" baseline="0" dirty="0" smtClean="0"/>
              <a:t> one </a:t>
            </a:r>
            <a:r>
              <a:rPr lang="fr-FR" baseline="0" dirty="0" err="1" smtClean="0"/>
              <a:t>lamivudine</a:t>
            </a:r>
            <a:r>
              <a:rPr lang="fr-FR" baseline="0" dirty="0" smtClean="0"/>
              <a:t>, zidovudine and </a:t>
            </a:r>
            <a:r>
              <a:rPr lang="fr-FR" baseline="0" dirty="0" err="1" smtClean="0"/>
              <a:t>lopinavir</a:t>
            </a:r>
            <a:r>
              <a:rPr lang="fr-FR" baseline="0" dirty="0" smtClean="0"/>
              <a:t>.</a:t>
            </a:r>
          </a:p>
          <a:p>
            <a:r>
              <a:rPr lang="fr-FR" baseline="0" dirty="0" err="1" smtClean="0"/>
              <a:t>Among</a:t>
            </a:r>
            <a:r>
              <a:rPr lang="fr-FR" baseline="0" dirty="0" smtClean="0"/>
              <a:t> the six patients </a:t>
            </a:r>
            <a:r>
              <a:rPr lang="fr-FR" baseline="0" dirty="0" err="1" smtClean="0"/>
              <a:t>treated</a:t>
            </a:r>
            <a:r>
              <a:rPr lang="fr-FR" baseline="0" dirty="0" smtClean="0"/>
              <a:t> </a:t>
            </a:r>
            <a:r>
              <a:rPr lang="fr-FR" baseline="0" dirty="0" err="1" smtClean="0"/>
              <a:t>with</a:t>
            </a:r>
            <a:r>
              <a:rPr lang="fr-FR" baseline="0" dirty="0" smtClean="0"/>
              <a:t> a </a:t>
            </a:r>
            <a:r>
              <a:rPr lang="fr-FR" baseline="0" dirty="0" err="1" smtClean="0"/>
              <a:t>NNRTi</a:t>
            </a:r>
            <a:r>
              <a:rPr lang="fr-FR" baseline="0" dirty="0" smtClean="0"/>
              <a:t> as </a:t>
            </a:r>
            <a:r>
              <a:rPr lang="fr-FR" baseline="0" dirty="0" err="1" smtClean="0"/>
              <a:t>third</a:t>
            </a:r>
            <a:r>
              <a:rPr lang="fr-FR" baseline="0" dirty="0" smtClean="0"/>
              <a:t> agent, one </a:t>
            </a:r>
            <a:r>
              <a:rPr lang="fr-FR" baseline="0" dirty="0" err="1" smtClean="0"/>
              <a:t>had</a:t>
            </a:r>
            <a:r>
              <a:rPr lang="fr-FR" baseline="0" dirty="0" smtClean="0"/>
              <a:t> </a:t>
            </a:r>
            <a:r>
              <a:rPr lang="fr-FR" baseline="0" dirty="0" err="1" smtClean="0"/>
              <a:t>virological</a:t>
            </a:r>
            <a:r>
              <a:rPr lang="fr-FR" baseline="0" dirty="0" smtClean="0"/>
              <a:t> </a:t>
            </a:r>
            <a:r>
              <a:rPr lang="fr-FR" baseline="0" dirty="0" err="1" smtClean="0"/>
              <a:t>failure</a:t>
            </a:r>
            <a:r>
              <a:rPr lang="fr-FR" baseline="0" dirty="0" smtClean="0"/>
              <a:t>. He </a:t>
            </a:r>
            <a:r>
              <a:rPr lang="fr-FR" baseline="0" dirty="0" err="1" smtClean="0"/>
              <a:t>received</a:t>
            </a:r>
            <a:r>
              <a:rPr lang="fr-FR" baseline="0" dirty="0" smtClean="0"/>
              <a:t> FTC/TDF and </a:t>
            </a:r>
            <a:r>
              <a:rPr lang="fr-FR" baseline="0" dirty="0" err="1" smtClean="0"/>
              <a:t>efavirenz</a:t>
            </a:r>
            <a:r>
              <a:rPr lang="fr-FR" baseline="0" dirty="0" smtClean="0"/>
              <a:t>.</a:t>
            </a:r>
          </a:p>
          <a:p>
            <a:r>
              <a:rPr lang="fr-FR" baseline="0" dirty="0" err="1" smtClean="0"/>
              <a:t>We</a:t>
            </a:r>
            <a:r>
              <a:rPr lang="fr-FR" baseline="0" dirty="0" smtClean="0"/>
              <a:t> </a:t>
            </a:r>
            <a:r>
              <a:rPr lang="fr-FR" baseline="0" dirty="0" err="1" smtClean="0"/>
              <a:t>observed</a:t>
            </a:r>
            <a:r>
              <a:rPr lang="fr-FR" baseline="0" dirty="0" smtClean="0"/>
              <a:t> one </a:t>
            </a:r>
            <a:r>
              <a:rPr lang="fr-FR" baseline="0" dirty="0" err="1" smtClean="0"/>
              <a:t>virological</a:t>
            </a:r>
            <a:r>
              <a:rPr lang="fr-FR" baseline="0" dirty="0" smtClean="0"/>
              <a:t> </a:t>
            </a:r>
            <a:r>
              <a:rPr lang="fr-FR" baseline="0" dirty="0" err="1" smtClean="0"/>
              <a:t>failure</a:t>
            </a:r>
            <a:r>
              <a:rPr lang="fr-FR" baseline="0" dirty="0" smtClean="0"/>
              <a:t> in the group of patient </a:t>
            </a:r>
            <a:r>
              <a:rPr lang="fr-FR" baseline="0" dirty="0" err="1" smtClean="0"/>
              <a:t>treated</a:t>
            </a:r>
            <a:r>
              <a:rPr lang="fr-FR" baseline="0" dirty="0" smtClean="0"/>
              <a:t> </a:t>
            </a:r>
            <a:r>
              <a:rPr lang="fr-FR" baseline="0" dirty="0" err="1" smtClean="0"/>
              <a:t>with</a:t>
            </a:r>
            <a:r>
              <a:rPr lang="fr-FR" baseline="0" dirty="0" smtClean="0"/>
              <a:t> four to five </a:t>
            </a:r>
            <a:r>
              <a:rPr lang="fr-FR" baseline="0" dirty="0" err="1" smtClean="0"/>
              <a:t>drugs</a:t>
            </a:r>
            <a:r>
              <a:rPr lang="fr-FR" baseline="0" dirty="0" smtClean="0"/>
              <a:t> </a:t>
            </a:r>
            <a:r>
              <a:rPr lang="fr-FR" baseline="0" dirty="0" err="1" smtClean="0"/>
              <a:t>regimen</a:t>
            </a:r>
            <a:r>
              <a:rPr lang="fr-FR" baseline="0" dirty="0" smtClean="0"/>
              <a:t>. This patient </a:t>
            </a:r>
            <a:r>
              <a:rPr lang="fr-FR" baseline="0" dirty="0" err="1" smtClean="0"/>
              <a:t>received</a:t>
            </a:r>
            <a:r>
              <a:rPr lang="fr-FR" baseline="0" dirty="0" smtClean="0"/>
              <a:t> FTC/TDF </a:t>
            </a:r>
            <a:r>
              <a:rPr lang="fr-FR" baseline="0" dirty="0" err="1" smtClean="0"/>
              <a:t>darunavir</a:t>
            </a:r>
            <a:r>
              <a:rPr lang="fr-FR" baseline="0" dirty="0" smtClean="0"/>
              <a:t>, </a:t>
            </a:r>
            <a:r>
              <a:rPr lang="fr-FR" baseline="0" dirty="0" err="1" smtClean="0"/>
              <a:t>maraviroc</a:t>
            </a:r>
            <a:r>
              <a:rPr lang="fr-FR" baseline="0" dirty="0" smtClean="0"/>
              <a:t> and </a:t>
            </a:r>
            <a:r>
              <a:rPr lang="fr-FR" baseline="0" dirty="0" err="1" smtClean="0"/>
              <a:t>raltegravir</a:t>
            </a:r>
            <a:r>
              <a:rPr lang="fr-FR" baseline="0" dirty="0" smtClean="0"/>
              <a:t>. </a:t>
            </a:r>
            <a:r>
              <a:rPr lang="fr-FR" b="1" baseline="0" dirty="0" smtClean="0"/>
              <a:t> </a:t>
            </a:r>
          </a:p>
        </p:txBody>
      </p:sp>
      <p:sp>
        <p:nvSpPr>
          <p:cNvPr id="4" name="Espace réservé du numéro de diapositive 3"/>
          <p:cNvSpPr>
            <a:spLocks noGrp="1"/>
          </p:cNvSpPr>
          <p:nvPr>
            <p:ph type="sldNum" sz="quarter" idx="10"/>
          </p:nvPr>
        </p:nvSpPr>
        <p:spPr/>
        <p:txBody>
          <a:bodyPr/>
          <a:lstStyle/>
          <a:p>
            <a:fld id="{3AAC6BF0-BE96-4D27-9229-65F9A13A9914}" type="slidenum">
              <a:rPr lang="fr-FR" smtClean="0"/>
              <a:pPr/>
              <a:t>10</a:t>
            </a:fld>
            <a:endParaRPr lang="fr-FR"/>
          </a:p>
        </p:txBody>
      </p:sp>
    </p:spTree>
    <p:extLst>
      <p:ext uri="{BB962C8B-B14F-4D97-AF65-F5344CB8AC3E}">
        <p14:creationId xmlns:p14="http://schemas.microsoft.com/office/powerpoint/2010/main" val="24242618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err="1" smtClean="0"/>
              <a:t>We</a:t>
            </a:r>
            <a:r>
              <a:rPr lang="fr-FR" dirty="0" smtClean="0"/>
              <a:t> </a:t>
            </a:r>
            <a:r>
              <a:rPr lang="fr-FR" dirty="0" err="1" smtClean="0"/>
              <a:t>determined</a:t>
            </a:r>
            <a:r>
              <a:rPr lang="fr-FR" dirty="0" smtClean="0"/>
              <a:t> </a:t>
            </a:r>
            <a:r>
              <a:rPr lang="fr-FR" dirty="0" err="1" smtClean="0"/>
              <a:t>predictive</a:t>
            </a:r>
            <a:r>
              <a:rPr lang="fr-FR" dirty="0" smtClean="0"/>
              <a:t> </a:t>
            </a:r>
            <a:r>
              <a:rPr lang="fr-FR" dirty="0" err="1" smtClean="0"/>
              <a:t>factors</a:t>
            </a:r>
            <a:r>
              <a:rPr lang="fr-FR" dirty="0" smtClean="0"/>
              <a:t> of </a:t>
            </a:r>
            <a:r>
              <a:rPr lang="fr-FR" dirty="0" err="1" smtClean="0"/>
              <a:t>virological</a:t>
            </a:r>
            <a:r>
              <a:rPr lang="fr-FR" dirty="0" smtClean="0"/>
              <a:t> </a:t>
            </a:r>
            <a:r>
              <a:rPr lang="fr-FR" dirty="0" err="1" smtClean="0"/>
              <a:t>failure</a:t>
            </a:r>
            <a:r>
              <a:rPr lang="fr-FR" dirty="0" smtClean="0"/>
              <a:t> at </a:t>
            </a:r>
            <a:r>
              <a:rPr lang="fr-FR" dirty="0" err="1" smtClean="0"/>
              <a:t>week</a:t>
            </a:r>
            <a:r>
              <a:rPr lang="fr-FR" dirty="0" smtClean="0"/>
              <a:t> </a:t>
            </a:r>
            <a:r>
              <a:rPr lang="fr-FR" dirty="0" err="1" smtClean="0"/>
              <a:t>twenty</a:t>
            </a:r>
            <a:r>
              <a:rPr lang="fr-FR" dirty="0" smtClean="0"/>
              <a:t> four.</a:t>
            </a:r>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In </a:t>
            </a:r>
            <a:r>
              <a:rPr lang="fr-FR" baseline="0" dirty="0" err="1" smtClean="0"/>
              <a:t>univariate</a:t>
            </a:r>
            <a:r>
              <a:rPr lang="fr-FR" baseline="0" dirty="0" smtClean="0"/>
              <a:t> </a:t>
            </a:r>
            <a:r>
              <a:rPr lang="fr-FR" baseline="0" dirty="0" err="1" smtClean="0"/>
              <a:t>analysis</a:t>
            </a:r>
            <a:r>
              <a:rPr lang="fr-FR" baseline="0" dirty="0" smtClean="0"/>
              <a:t>, </a:t>
            </a:r>
            <a:r>
              <a:rPr lang="fr-FR" baseline="0" dirty="0" err="1" smtClean="0"/>
              <a:t>there</a:t>
            </a:r>
            <a:r>
              <a:rPr lang="fr-FR" baseline="0" dirty="0" smtClean="0"/>
              <a:t> </a:t>
            </a:r>
            <a:r>
              <a:rPr lang="fr-FR" baseline="0" dirty="0" err="1" smtClean="0"/>
              <a:t>was</a:t>
            </a:r>
            <a:r>
              <a:rPr lang="fr-FR" baseline="0" dirty="0" smtClean="0"/>
              <a:t> no </a:t>
            </a:r>
            <a:r>
              <a:rPr lang="fr-FR" baseline="0" dirty="0" err="1" smtClean="0"/>
              <a:t>relationship</a:t>
            </a:r>
            <a:r>
              <a:rPr lang="fr-FR" baseline="0" dirty="0" smtClean="0"/>
              <a:t> </a:t>
            </a:r>
            <a:r>
              <a:rPr lang="fr-FR" baseline="0" dirty="0" err="1" smtClean="0"/>
              <a:t>between</a:t>
            </a:r>
            <a:r>
              <a:rPr lang="fr-FR" baseline="0" dirty="0" smtClean="0"/>
              <a:t> </a:t>
            </a:r>
            <a:r>
              <a:rPr lang="fr-FR" baseline="0" dirty="0" err="1" smtClean="0"/>
              <a:t>age</a:t>
            </a:r>
            <a:r>
              <a:rPr lang="fr-FR" baseline="0" dirty="0" smtClean="0"/>
              <a:t>, </a:t>
            </a:r>
            <a:r>
              <a:rPr lang="fr-FR" baseline="0" dirty="0" err="1" smtClean="0"/>
              <a:t>gender</a:t>
            </a:r>
            <a:r>
              <a:rPr lang="fr-FR" baseline="0" dirty="0" smtClean="0"/>
              <a:t>, </a:t>
            </a:r>
            <a:r>
              <a:rPr lang="fr-FR" baseline="0" dirty="0" err="1" smtClean="0"/>
              <a:t>ethnicity</a:t>
            </a:r>
            <a:r>
              <a:rPr lang="fr-FR" baseline="0" dirty="0" smtClean="0"/>
              <a:t>, source of contamination or ART </a:t>
            </a:r>
            <a:r>
              <a:rPr lang="fr-FR" baseline="0" dirty="0" err="1" smtClean="0"/>
              <a:t>regimen</a:t>
            </a:r>
            <a:r>
              <a:rPr lang="fr-FR" baseline="0" dirty="0" smtClean="0"/>
              <a:t> and </a:t>
            </a:r>
            <a:r>
              <a:rPr lang="fr-FR" baseline="0" dirty="0" err="1" smtClean="0"/>
              <a:t>virological</a:t>
            </a:r>
            <a:r>
              <a:rPr lang="fr-FR" baseline="0" dirty="0" smtClean="0"/>
              <a:t> </a:t>
            </a:r>
            <a:r>
              <a:rPr lang="fr-FR" baseline="0" dirty="0" err="1" smtClean="0"/>
              <a:t>failure</a:t>
            </a:r>
            <a:r>
              <a:rPr lang="fr-FR" baseline="0" dirty="0" smtClean="0"/>
              <a:t> at </a:t>
            </a:r>
            <a:r>
              <a:rPr lang="fr-FR" baseline="0" dirty="0" err="1" smtClean="0"/>
              <a:t>week</a:t>
            </a:r>
            <a:r>
              <a:rPr lang="fr-FR" baseline="0" dirty="0" smtClean="0"/>
              <a:t> </a:t>
            </a:r>
            <a:r>
              <a:rPr lang="fr-FR" baseline="0" dirty="0" err="1" smtClean="0"/>
              <a:t>twenty</a:t>
            </a:r>
            <a:r>
              <a:rPr lang="fr-FR" baseline="0" dirty="0" smtClean="0"/>
              <a:t>-four.</a:t>
            </a:r>
          </a:p>
          <a:p>
            <a:r>
              <a:rPr lang="fr-FR" baseline="0" dirty="0" smtClean="0"/>
              <a:t>At </a:t>
            </a:r>
            <a:r>
              <a:rPr lang="fr-FR" baseline="0" dirty="0" err="1" smtClean="0"/>
              <a:t>baseline</a:t>
            </a:r>
            <a:r>
              <a:rPr lang="fr-FR" baseline="0" dirty="0" smtClean="0"/>
              <a:t>, plasma viral </a:t>
            </a:r>
            <a:r>
              <a:rPr lang="fr-FR" baseline="0" dirty="0" err="1" smtClean="0"/>
              <a:t>load</a:t>
            </a:r>
            <a:r>
              <a:rPr lang="fr-FR" baseline="0" dirty="0" smtClean="0"/>
              <a:t> of patients </a:t>
            </a:r>
            <a:r>
              <a:rPr lang="fr-FR" baseline="0" dirty="0" err="1" smtClean="0"/>
              <a:t>with</a:t>
            </a:r>
            <a:r>
              <a:rPr lang="fr-FR" baseline="0" dirty="0" smtClean="0"/>
              <a:t> </a:t>
            </a:r>
            <a:r>
              <a:rPr lang="fr-FR" baseline="0" dirty="0" err="1" smtClean="0"/>
              <a:t>virological</a:t>
            </a:r>
            <a:r>
              <a:rPr lang="fr-FR" baseline="0" dirty="0" smtClean="0"/>
              <a:t> </a:t>
            </a:r>
            <a:r>
              <a:rPr lang="fr-FR" baseline="0" dirty="0" err="1" smtClean="0"/>
              <a:t>failure</a:t>
            </a:r>
            <a:r>
              <a:rPr lang="fr-FR" baseline="0" dirty="0" smtClean="0"/>
              <a:t> </a:t>
            </a:r>
            <a:r>
              <a:rPr lang="fr-FR" baseline="0" dirty="0" err="1" smtClean="0"/>
              <a:t>was</a:t>
            </a:r>
            <a:r>
              <a:rPr lang="fr-FR" baseline="0" dirty="0" smtClean="0"/>
              <a:t> on </a:t>
            </a:r>
            <a:r>
              <a:rPr lang="fr-FR" baseline="0" dirty="0" err="1" smtClean="0"/>
              <a:t>average</a:t>
            </a:r>
            <a:r>
              <a:rPr lang="fr-FR" baseline="0" dirty="0" smtClean="0"/>
              <a:t> four point </a:t>
            </a:r>
            <a:r>
              <a:rPr lang="fr-FR" baseline="0" dirty="0" err="1" smtClean="0"/>
              <a:t>three</a:t>
            </a:r>
            <a:r>
              <a:rPr lang="fr-FR" baseline="0" dirty="0" smtClean="0"/>
              <a:t> millions copies per </a:t>
            </a:r>
            <a:r>
              <a:rPr lang="fr-FR" baseline="0" dirty="0" err="1" smtClean="0"/>
              <a:t>milliliter</a:t>
            </a:r>
            <a:r>
              <a:rPr lang="fr-FR" baseline="0" dirty="0" smtClean="0"/>
              <a:t> </a:t>
            </a:r>
            <a:r>
              <a:rPr lang="fr-FR" baseline="0" dirty="0" err="1" smtClean="0"/>
              <a:t>while</a:t>
            </a:r>
            <a:r>
              <a:rPr lang="fr-FR" baseline="0" dirty="0" smtClean="0"/>
              <a:t> </a:t>
            </a:r>
            <a:r>
              <a:rPr lang="fr-FR" baseline="0" dirty="0" err="1" smtClean="0"/>
              <a:t>that</a:t>
            </a:r>
            <a:r>
              <a:rPr lang="fr-FR" baseline="0" dirty="0" smtClean="0"/>
              <a:t> of patients </a:t>
            </a:r>
            <a:r>
              <a:rPr lang="fr-FR" baseline="0" dirty="0" err="1" smtClean="0"/>
              <a:t>with</a:t>
            </a:r>
            <a:r>
              <a:rPr lang="fr-FR" baseline="0" dirty="0" smtClean="0"/>
              <a:t> </a:t>
            </a:r>
            <a:r>
              <a:rPr lang="fr-FR" baseline="0" dirty="0" err="1" smtClean="0"/>
              <a:t>virological</a:t>
            </a:r>
            <a:r>
              <a:rPr lang="fr-FR" baseline="0" dirty="0" smtClean="0"/>
              <a:t> </a:t>
            </a:r>
            <a:r>
              <a:rPr lang="fr-FR" baseline="0" dirty="0" err="1" smtClean="0"/>
              <a:t>success</a:t>
            </a:r>
            <a:r>
              <a:rPr lang="fr-FR" baseline="0" dirty="0" smtClean="0"/>
              <a:t> </a:t>
            </a:r>
            <a:r>
              <a:rPr lang="fr-FR" baseline="0" dirty="0" err="1" smtClean="0"/>
              <a:t>was</a:t>
            </a:r>
            <a:r>
              <a:rPr lang="fr-FR" baseline="0" dirty="0" smtClean="0"/>
              <a:t> on </a:t>
            </a:r>
            <a:r>
              <a:rPr lang="fr-FR" baseline="0" dirty="0" err="1" smtClean="0"/>
              <a:t>average</a:t>
            </a:r>
            <a:r>
              <a:rPr lang="fr-FR" baseline="0" dirty="0" smtClean="0"/>
              <a:t> one point </a:t>
            </a:r>
            <a:r>
              <a:rPr lang="fr-FR" baseline="0" dirty="0" err="1" smtClean="0"/>
              <a:t>nine</a:t>
            </a:r>
            <a:r>
              <a:rPr lang="fr-FR" baseline="0" dirty="0" smtClean="0"/>
              <a:t> million copies per </a:t>
            </a:r>
            <a:r>
              <a:rPr lang="fr-FR" baseline="0" dirty="0" err="1" smtClean="0"/>
              <a:t>milliliter</a:t>
            </a:r>
            <a:r>
              <a:rPr lang="fr-FR" baseline="0" dirty="0" smtClean="0"/>
              <a:t>. </a:t>
            </a:r>
          </a:p>
          <a:p>
            <a:r>
              <a:rPr lang="fr-FR" baseline="0" dirty="0" smtClean="0"/>
              <a:t>Patients </a:t>
            </a:r>
            <a:r>
              <a:rPr lang="fr-FR" baseline="0" dirty="0" err="1" smtClean="0"/>
              <a:t>with</a:t>
            </a:r>
            <a:r>
              <a:rPr lang="fr-FR" baseline="0" dirty="0" smtClean="0"/>
              <a:t> </a:t>
            </a:r>
            <a:r>
              <a:rPr lang="fr-FR" baseline="0" dirty="0" err="1" smtClean="0"/>
              <a:t>virological</a:t>
            </a:r>
            <a:r>
              <a:rPr lang="fr-FR" baseline="0" dirty="0" smtClean="0"/>
              <a:t> </a:t>
            </a:r>
            <a:r>
              <a:rPr lang="fr-FR" baseline="0" dirty="0" err="1" smtClean="0"/>
              <a:t>failure</a:t>
            </a:r>
            <a:r>
              <a:rPr lang="fr-FR" baseline="0" dirty="0" smtClean="0"/>
              <a:t> </a:t>
            </a:r>
            <a:r>
              <a:rPr lang="fr-FR" baseline="0" dirty="0" err="1" smtClean="0"/>
              <a:t>had</a:t>
            </a:r>
            <a:r>
              <a:rPr lang="fr-FR" baseline="0" dirty="0" smtClean="0"/>
              <a:t> a </a:t>
            </a:r>
            <a:r>
              <a:rPr lang="fr-FR" baseline="0" dirty="0" err="1" smtClean="0"/>
              <a:t>significantly</a:t>
            </a:r>
            <a:r>
              <a:rPr lang="fr-FR" baseline="0" dirty="0" smtClean="0"/>
              <a:t> </a:t>
            </a:r>
            <a:r>
              <a:rPr lang="fr-FR" baseline="0" dirty="0" err="1" smtClean="0"/>
              <a:t>higher</a:t>
            </a:r>
            <a:r>
              <a:rPr lang="fr-FR" baseline="0" dirty="0" smtClean="0"/>
              <a:t> </a:t>
            </a:r>
            <a:r>
              <a:rPr lang="fr-FR" baseline="0" dirty="0" err="1" smtClean="0"/>
              <a:t>mean</a:t>
            </a:r>
            <a:r>
              <a:rPr lang="fr-FR" baseline="0" dirty="0" smtClean="0"/>
              <a:t> </a:t>
            </a:r>
            <a:r>
              <a:rPr lang="fr-FR" baseline="0" dirty="0" err="1" smtClean="0"/>
              <a:t>baseline</a:t>
            </a:r>
            <a:r>
              <a:rPr lang="fr-FR" baseline="0" dirty="0" smtClean="0"/>
              <a:t> plasma viral </a:t>
            </a:r>
            <a:r>
              <a:rPr lang="fr-FR" baseline="0" dirty="0" err="1" smtClean="0"/>
              <a:t>load</a:t>
            </a:r>
            <a:r>
              <a:rPr lang="fr-FR" baseline="0" dirty="0" smtClean="0"/>
              <a:t> </a:t>
            </a:r>
            <a:r>
              <a:rPr lang="fr-FR" baseline="0" dirty="0" err="1" smtClean="0"/>
              <a:t>than</a:t>
            </a:r>
            <a:r>
              <a:rPr lang="fr-FR" baseline="0" dirty="0" smtClean="0"/>
              <a:t> patients </a:t>
            </a:r>
            <a:r>
              <a:rPr lang="fr-FR" baseline="0" dirty="0" err="1" smtClean="0"/>
              <a:t>with</a:t>
            </a:r>
            <a:r>
              <a:rPr lang="fr-FR" baseline="0" dirty="0" smtClean="0"/>
              <a:t> </a:t>
            </a:r>
            <a:r>
              <a:rPr lang="fr-FR" baseline="0" dirty="0" err="1" smtClean="0"/>
              <a:t>undetectable</a:t>
            </a:r>
            <a:r>
              <a:rPr lang="fr-FR" baseline="0" dirty="0" smtClean="0"/>
              <a:t> plasma viral </a:t>
            </a:r>
            <a:r>
              <a:rPr lang="fr-FR" baseline="0" dirty="0" err="1" smtClean="0"/>
              <a:t>load</a:t>
            </a:r>
            <a:r>
              <a:rPr lang="fr-FR" baseline="0" dirty="0" smtClean="0"/>
              <a:t> at </a:t>
            </a:r>
            <a:r>
              <a:rPr lang="fr-FR" baseline="0" dirty="0" err="1" smtClean="0"/>
              <a:t>week</a:t>
            </a:r>
            <a:r>
              <a:rPr lang="fr-FR" baseline="0" dirty="0" smtClean="0"/>
              <a:t> </a:t>
            </a:r>
            <a:r>
              <a:rPr lang="fr-FR" baseline="0" dirty="0" err="1" smtClean="0"/>
              <a:t>twenty</a:t>
            </a:r>
            <a:r>
              <a:rPr lang="fr-FR" baseline="0" dirty="0" smtClean="0"/>
              <a:t> four. </a:t>
            </a:r>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err="1" smtClean="0"/>
              <a:t>Also</a:t>
            </a:r>
            <a:r>
              <a:rPr lang="fr-FR" baseline="0" dirty="0" smtClean="0"/>
              <a:t>, at </a:t>
            </a:r>
            <a:r>
              <a:rPr lang="fr-FR" baseline="0" dirty="0" err="1" smtClean="0"/>
              <a:t>baseline</a:t>
            </a:r>
            <a:r>
              <a:rPr lang="fr-FR" baseline="0" dirty="0" smtClean="0"/>
              <a:t>, CD four </a:t>
            </a:r>
            <a:r>
              <a:rPr lang="fr-FR" baseline="0" dirty="0" err="1" smtClean="0"/>
              <a:t>cell</a:t>
            </a:r>
            <a:r>
              <a:rPr lang="fr-FR" baseline="0" dirty="0" smtClean="0"/>
              <a:t> count in patients </a:t>
            </a:r>
            <a:r>
              <a:rPr lang="fr-FR" baseline="0" dirty="0" err="1" smtClean="0"/>
              <a:t>with</a:t>
            </a:r>
            <a:r>
              <a:rPr lang="fr-FR" baseline="0" dirty="0" smtClean="0"/>
              <a:t> </a:t>
            </a:r>
            <a:r>
              <a:rPr lang="fr-FR" baseline="0" dirty="0" err="1" smtClean="0"/>
              <a:t>virological</a:t>
            </a:r>
            <a:r>
              <a:rPr lang="fr-FR" baseline="0" dirty="0" smtClean="0"/>
              <a:t> </a:t>
            </a:r>
            <a:r>
              <a:rPr lang="fr-FR" baseline="0" dirty="0" err="1" smtClean="0"/>
              <a:t>failure</a:t>
            </a:r>
            <a:r>
              <a:rPr lang="fr-FR" baseline="0" dirty="0" smtClean="0"/>
              <a:t> </a:t>
            </a:r>
            <a:r>
              <a:rPr lang="fr-FR" baseline="0" dirty="0" err="1" smtClean="0"/>
              <a:t>was</a:t>
            </a:r>
            <a:r>
              <a:rPr lang="fr-FR" baseline="0" dirty="0" smtClean="0"/>
              <a:t> on </a:t>
            </a:r>
            <a:r>
              <a:rPr lang="fr-FR" baseline="0" dirty="0" err="1" smtClean="0"/>
              <a:t>average</a:t>
            </a:r>
            <a:r>
              <a:rPr lang="fr-FR" baseline="0" dirty="0" smtClean="0"/>
              <a:t> </a:t>
            </a:r>
            <a:r>
              <a:rPr lang="fr-FR" baseline="0" dirty="0" err="1" smtClean="0"/>
              <a:t>three</a:t>
            </a:r>
            <a:r>
              <a:rPr lang="fr-FR" baseline="0" dirty="0" smtClean="0"/>
              <a:t> </a:t>
            </a:r>
            <a:r>
              <a:rPr lang="fr-FR" baseline="0" dirty="0" err="1" smtClean="0"/>
              <a:t>hundred</a:t>
            </a:r>
            <a:r>
              <a:rPr lang="fr-FR" baseline="0" dirty="0" smtClean="0"/>
              <a:t> and </a:t>
            </a:r>
            <a:r>
              <a:rPr lang="fr-FR" baseline="0" dirty="0" err="1" smtClean="0"/>
              <a:t>fifty</a:t>
            </a:r>
            <a:r>
              <a:rPr lang="fr-FR" baseline="0" dirty="0" smtClean="0"/>
              <a:t> one per </a:t>
            </a:r>
            <a:r>
              <a:rPr lang="fr-FR" baseline="0" dirty="0" err="1" smtClean="0"/>
              <a:t>cubic</a:t>
            </a:r>
            <a:r>
              <a:rPr lang="fr-FR" baseline="0" dirty="0" smtClean="0"/>
              <a:t> </a:t>
            </a:r>
            <a:r>
              <a:rPr lang="fr-FR" baseline="0" dirty="0" err="1" smtClean="0"/>
              <a:t>millimeter</a:t>
            </a:r>
            <a:r>
              <a:rPr lang="fr-FR" baseline="0" dirty="0" smtClean="0"/>
              <a:t> </a:t>
            </a:r>
            <a:r>
              <a:rPr lang="fr-FR" baseline="0" dirty="0" err="1" smtClean="0"/>
              <a:t>while</a:t>
            </a:r>
            <a:r>
              <a:rPr lang="fr-FR" baseline="0" dirty="0" smtClean="0"/>
              <a:t> </a:t>
            </a:r>
            <a:r>
              <a:rPr lang="fr-FR" baseline="0" dirty="0" err="1" smtClean="0"/>
              <a:t>that</a:t>
            </a:r>
            <a:r>
              <a:rPr lang="fr-FR" baseline="0" dirty="0" smtClean="0"/>
              <a:t> of patients </a:t>
            </a:r>
            <a:r>
              <a:rPr lang="fr-FR" baseline="0" dirty="0" err="1" smtClean="0"/>
              <a:t>with</a:t>
            </a:r>
            <a:r>
              <a:rPr lang="fr-FR" baseline="0" dirty="0" smtClean="0"/>
              <a:t> </a:t>
            </a:r>
            <a:r>
              <a:rPr lang="fr-FR" baseline="0" dirty="0" err="1" smtClean="0"/>
              <a:t>virological</a:t>
            </a:r>
            <a:r>
              <a:rPr lang="fr-FR" baseline="0" dirty="0" smtClean="0"/>
              <a:t> </a:t>
            </a:r>
            <a:r>
              <a:rPr lang="fr-FR" baseline="0" dirty="0" err="1" smtClean="0"/>
              <a:t>success</a:t>
            </a:r>
            <a:r>
              <a:rPr lang="fr-FR" baseline="0" dirty="0" smtClean="0"/>
              <a:t> </a:t>
            </a:r>
            <a:r>
              <a:rPr lang="fr-FR" baseline="0" dirty="0" err="1" smtClean="0"/>
              <a:t>was</a:t>
            </a:r>
            <a:r>
              <a:rPr lang="fr-FR" baseline="0" dirty="0" smtClean="0"/>
              <a:t> on </a:t>
            </a:r>
            <a:r>
              <a:rPr lang="fr-FR" baseline="0" dirty="0" err="1" smtClean="0"/>
              <a:t>average</a:t>
            </a:r>
            <a:r>
              <a:rPr lang="fr-FR" baseline="0" dirty="0" smtClean="0"/>
              <a:t> five </a:t>
            </a:r>
            <a:r>
              <a:rPr lang="fr-FR" baseline="0" dirty="0" err="1" smtClean="0"/>
              <a:t>hundred</a:t>
            </a:r>
            <a:r>
              <a:rPr lang="fr-FR" baseline="0" dirty="0" smtClean="0"/>
              <a:t> and </a:t>
            </a:r>
            <a:r>
              <a:rPr lang="fr-FR" baseline="0" dirty="0" err="1" smtClean="0"/>
              <a:t>ten</a:t>
            </a:r>
            <a:r>
              <a:rPr lang="fr-FR" baseline="0" dirty="0" smtClean="0"/>
              <a:t> per </a:t>
            </a:r>
            <a:r>
              <a:rPr lang="fr-FR" baseline="0" dirty="0" err="1" smtClean="0"/>
              <a:t>cubic</a:t>
            </a:r>
            <a:r>
              <a:rPr lang="fr-FR" baseline="0" dirty="0" smtClean="0"/>
              <a:t> </a:t>
            </a:r>
            <a:r>
              <a:rPr lang="fr-FR" baseline="0" dirty="0" err="1" smtClean="0"/>
              <a:t>millimeter</a:t>
            </a:r>
            <a:r>
              <a:rPr lang="fr-FR" baseline="0" dirty="0" smtClean="0"/>
              <a:t>.  Patients </a:t>
            </a:r>
            <a:r>
              <a:rPr lang="fr-FR" baseline="0" dirty="0" err="1" smtClean="0"/>
              <a:t>with</a:t>
            </a:r>
            <a:r>
              <a:rPr lang="fr-FR" baseline="0" dirty="0" smtClean="0"/>
              <a:t> </a:t>
            </a:r>
            <a:r>
              <a:rPr lang="fr-FR" baseline="0" dirty="0" err="1" smtClean="0"/>
              <a:t>virological</a:t>
            </a:r>
            <a:r>
              <a:rPr lang="fr-FR" baseline="0" dirty="0" smtClean="0"/>
              <a:t> </a:t>
            </a:r>
            <a:r>
              <a:rPr lang="fr-FR" baseline="0" dirty="0" err="1" smtClean="0"/>
              <a:t>failure</a:t>
            </a:r>
            <a:r>
              <a:rPr lang="fr-FR" baseline="0" dirty="0" smtClean="0"/>
              <a:t> </a:t>
            </a:r>
            <a:r>
              <a:rPr lang="fr-FR" baseline="0" dirty="0" err="1" smtClean="0"/>
              <a:t>had</a:t>
            </a:r>
            <a:r>
              <a:rPr lang="fr-FR" baseline="0" dirty="0" smtClean="0"/>
              <a:t> a </a:t>
            </a:r>
            <a:r>
              <a:rPr lang="fr-FR" baseline="0" dirty="0" err="1" smtClean="0"/>
              <a:t>significantly</a:t>
            </a:r>
            <a:r>
              <a:rPr lang="fr-FR" baseline="0" dirty="0" smtClean="0"/>
              <a:t> </a:t>
            </a:r>
            <a:r>
              <a:rPr lang="fr-FR" baseline="0" dirty="0" err="1" smtClean="0"/>
              <a:t>lower</a:t>
            </a:r>
            <a:r>
              <a:rPr lang="fr-FR" baseline="0" dirty="0" smtClean="0"/>
              <a:t> </a:t>
            </a:r>
            <a:r>
              <a:rPr lang="fr-FR" baseline="0" dirty="0" err="1" smtClean="0"/>
              <a:t>mean</a:t>
            </a:r>
            <a:r>
              <a:rPr lang="fr-FR" baseline="0" dirty="0" smtClean="0"/>
              <a:t> </a:t>
            </a:r>
            <a:r>
              <a:rPr lang="fr-FR" baseline="0" dirty="0" err="1" smtClean="0"/>
              <a:t>baseline</a:t>
            </a:r>
            <a:r>
              <a:rPr lang="fr-FR" baseline="0" dirty="0" smtClean="0"/>
              <a:t> CD four </a:t>
            </a:r>
            <a:r>
              <a:rPr lang="fr-FR" baseline="0" dirty="0" err="1" smtClean="0"/>
              <a:t>cell</a:t>
            </a:r>
            <a:r>
              <a:rPr lang="fr-FR" baseline="0" dirty="0" smtClean="0"/>
              <a:t> count </a:t>
            </a:r>
            <a:r>
              <a:rPr lang="fr-FR" baseline="0" dirty="0" err="1" smtClean="0"/>
              <a:t>than</a:t>
            </a:r>
            <a:r>
              <a:rPr lang="fr-FR" baseline="0" dirty="0" smtClean="0"/>
              <a:t> patients </a:t>
            </a:r>
            <a:r>
              <a:rPr lang="fr-FR" baseline="0" dirty="0" err="1" smtClean="0"/>
              <a:t>with</a:t>
            </a:r>
            <a:r>
              <a:rPr lang="fr-FR" baseline="0" dirty="0" smtClean="0"/>
              <a:t> </a:t>
            </a:r>
            <a:r>
              <a:rPr lang="fr-FR" baseline="0" dirty="0" err="1" smtClean="0"/>
              <a:t>undetectable</a:t>
            </a:r>
            <a:r>
              <a:rPr lang="fr-FR" baseline="0" dirty="0" smtClean="0"/>
              <a:t> plasma viral </a:t>
            </a:r>
            <a:r>
              <a:rPr lang="fr-FR" baseline="0" dirty="0" err="1" smtClean="0"/>
              <a:t>load</a:t>
            </a:r>
            <a:r>
              <a:rPr lang="fr-FR" baseline="0" dirty="0" smtClean="0"/>
              <a:t> at </a:t>
            </a:r>
            <a:r>
              <a:rPr lang="fr-FR" baseline="0" dirty="0" err="1" smtClean="0"/>
              <a:t>week</a:t>
            </a:r>
            <a:r>
              <a:rPr lang="fr-FR" baseline="0" dirty="0" smtClean="0"/>
              <a:t> </a:t>
            </a:r>
            <a:r>
              <a:rPr lang="fr-FR" baseline="0" dirty="0" err="1" smtClean="0"/>
              <a:t>twenty</a:t>
            </a:r>
            <a:r>
              <a:rPr lang="fr-FR" baseline="0" dirty="0" smtClean="0"/>
              <a:t> four.  </a:t>
            </a:r>
          </a:p>
          <a:p>
            <a:r>
              <a:rPr lang="fr-FR" baseline="0" dirty="0" smtClean="0"/>
              <a:t>In </a:t>
            </a:r>
            <a:r>
              <a:rPr lang="fr-FR" baseline="0" dirty="0" err="1" smtClean="0"/>
              <a:t>multivariate</a:t>
            </a:r>
            <a:r>
              <a:rPr lang="fr-FR" baseline="0" dirty="0" smtClean="0"/>
              <a:t> </a:t>
            </a:r>
            <a:r>
              <a:rPr lang="fr-FR" baseline="0" dirty="0" err="1" smtClean="0"/>
              <a:t>analysis</a:t>
            </a:r>
            <a:r>
              <a:rPr lang="fr-FR" baseline="0" dirty="0" smtClean="0"/>
              <a:t>, </a:t>
            </a:r>
            <a:r>
              <a:rPr lang="fr-FR" baseline="0" dirty="0" err="1" smtClean="0"/>
              <a:t>there</a:t>
            </a:r>
            <a:r>
              <a:rPr lang="fr-FR" baseline="0" dirty="0" smtClean="0"/>
              <a:t> </a:t>
            </a:r>
            <a:r>
              <a:rPr lang="fr-FR" baseline="0" dirty="0" err="1" smtClean="0"/>
              <a:t>was</a:t>
            </a:r>
            <a:r>
              <a:rPr lang="fr-FR" baseline="0" dirty="0" smtClean="0"/>
              <a:t> no </a:t>
            </a:r>
            <a:r>
              <a:rPr lang="fr-FR" baseline="0" dirty="0" err="1" smtClean="0"/>
              <a:t>predictive</a:t>
            </a:r>
            <a:r>
              <a:rPr lang="fr-FR" baseline="0" dirty="0" smtClean="0"/>
              <a:t> factor of </a:t>
            </a:r>
            <a:r>
              <a:rPr lang="fr-FR" baseline="0" dirty="0" err="1" smtClean="0"/>
              <a:t>virological</a:t>
            </a:r>
            <a:r>
              <a:rPr lang="fr-FR" baseline="0" dirty="0" smtClean="0"/>
              <a:t> </a:t>
            </a:r>
            <a:r>
              <a:rPr lang="fr-FR" baseline="0" dirty="0" err="1" smtClean="0"/>
              <a:t>failure</a:t>
            </a:r>
            <a:r>
              <a:rPr lang="fr-FR" baseline="0" dirty="0" smtClean="0"/>
              <a:t>.   </a:t>
            </a:r>
          </a:p>
          <a:p>
            <a:r>
              <a:rPr lang="fr-FR" baseline="0" dirty="0" smtClean="0"/>
              <a:t> </a:t>
            </a:r>
            <a:endParaRPr lang="fr-FR" dirty="0"/>
          </a:p>
        </p:txBody>
      </p:sp>
      <p:sp>
        <p:nvSpPr>
          <p:cNvPr id="4" name="Espace réservé du numéro de diapositive 3"/>
          <p:cNvSpPr>
            <a:spLocks noGrp="1"/>
          </p:cNvSpPr>
          <p:nvPr>
            <p:ph type="sldNum" sz="quarter" idx="10"/>
          </p:nvPr>
        </p:nvSpPr>
        <p:spPr/>
        <p:txBody>
          <a:bodyPr/>
          <a:lstStyle/>
          <a:p>
            <a:fld id="{3AAC6BF0-BE96-4D27-9229-65F9A13A9914}" type="slidenum">
              <a:rPr lang="fr-FR" smtClean="0"/>
              <a:pPr/>
              <a:t>11</a:t>
            </a:fld>
            <a:endParaRPr lang="fr-FR"/>
          </a:p>
        </p:txBody>
      </p:sp>
    </p:spTree>
    <p:extLst>
      <p:ext uri="{BB962C8B-B14F-4D97-AF65-F5344CB8AC3E}">
        <p14:creationId xmlns:p14="http://schemas.microsoft.com/office/powerpoint/2010/main" val="7328125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aseline="0" dirty="0" smtClean="0"/>
              <a:t>At </a:t>
            </a:r>
            <a:r>
              <a:rPr lang="fr-FR" baseline="0" dirty="0" err="1" smtClean="0"/>
              <a:t>week</a:t>
            </a:r>
            <a:r>
              <a:rPr lang="fr-FR" baseline="0" dirty="0" smtClean="0"/>
              <a:t> </a:t>
            </a:r>
            <a:r>
              <a:rPr lang="fr-FR" baseline="0" dirty="0" err="1" smtClean="0"/>
              <a:t>twenty</a:t>
            </a:r>
            <a:r>
              <a:rPr lang="fr-FR" baseline="0" dirty="0" smtClean="0"/>
              <a:t> four, </a:t>
            </a:r>
            <a:r>
              <a:rPr lang="fr-FR" baseline="0" dirty="0" err="1" smtClean="0"/>
              <a:t>eleven</a:t>
            </a:r>
            <a:r>
              <a:rPr lang="fr-FR" baseline="0" dirty="0" smtClean="0"/>
              <a:t> out of </a:t>
            </a:r>
            <a:r>
              <a:rPr lang="fr-FR" baseline="0" dirty="0" err="1" smtClean="0"/>
              <a:t>our</a:t>
            </a:r>
            <a:r>
              <a:rPr lang="fr-FR" baseline="0" dirty="0" smtClean="0"/>
              <a:t> </a:t>
            </a:r>
            <a:r>
              <a:rPr lang="fr-FR" baseline="0" dirty="0" err="1" smtClean="0"/>
              <a:t>fifty</a:t>
            </a:r>
            <a:r>
              <a:rPr lang="fr-FR" baseline="0" dirty="0" smtClean="0"/>
              <a:t> five patients </a:t>
            </a:r>
            <a:r>
              <a:rPr lang="fr-FR" baseline="0" dirty="0" err="1" smtClean="0"/>
              <a:t>had</a:t>
            </a:r>
            <a:r>
              <a:rPr lang="fr-FR" baseline="0" dirty="0" smtClean="0"/>
              <a:t> </a:t>
            </a:r>
            <a:r>
              <a:rPr lang="fr-FR" baseline="0" dirty="0" err="1" smtClean="0"/>
              <a:t>low</a:t>
            </a:r>
            <a:r>
              <a:rPr lang="fr-FR" baseline="0" dirty="0" smtClean="0"/>
              <a:t> </a:t>
            </a:r>
            <a:r>
              <a:rPr lang="fr-FR" baseline="0" dirty="0" err="1" smtClean="0"/>
              <a:t>residual</a:t>
            </a:r>
            <a:r>
              <a:rPr lang="fr-FR" baseline="0" dirty="0" smtClean="0"/>
              <a:t> </a:t>
            </a:r>
            <a:r>
              <a:rPr lang="fr-FR" baseline="0" dirty="0" err="1" smtClean="0"/>
              <a:t>viremia</a:t>
            </a:r>
            <a:r>
              <a:rPr lang="fr-FR" baseline="0" dirty="0" smtClean="0"/>
              <a:t>, </a:t>
            </a:r>
            <a:r>
              <a:rPr lang="en-US" baseline="0" dirty="0" smtClean="0"/>
              <a:t>on average one hundred and fifty five copies/milliliter</a:t>
            </a:r>
            <a:r>
              <a:rPr lang="fr-FR" baseline="0" dirty="0" smtClean="0"/>
              <a:t>. At </a:t>
            </a:r>
            <a:r>
              <a:rPr lang="fr-FR" baseline="0" dirty="0" err="1" smtClean="0"/>
              <a:t>week</a:t>
            </a:r>
            <a:r>
              <a:rPr lang="fr-FR" baseline="0" dirty="0" smtClean="0"/>
              <a:t> </a:t>
            </a:r>
            <a:r>
              <a:rPr lang="fr-FR" baseline="0" dirty="0" err="1" smtClean="0"/>
              <a:t>forty</a:t>
            </a:r>
            <a:r>
              <a:rPr lang="fr-FR" baseline="0" dirty="0" smtClean="0"/>
              <a:t> </a:t>
            </a:r>
            <a:r>
              <a:rPr lang="fr-FR" baseline="0" dirty="0" err="1" smtClean="0"/>
              <a:t>eight</a:t>
            </a:r>
            <a:r>
              <a:rPr lang="fr-FR" baseline="0" dirty="0" smtClean="0"/>
              <a:t>, </a:t>
            </a:r>
            <a:r>
              <a:rPr lang="fr-FR" baseline="0" dirty="0" err="1" smtClean="0"/>
              <a:t>only</a:t>
            </a:r>
            <a:r>
              <a:rPr lang="fr-FR" baseline="0" dirty="0" smtClean="0"/>
              <a:t> four out of </a:t>
            </a:r>
            <a:r>
              <a:rPr lang="fr-FR" baseline="0" dirty="0" err="1" smtClean="0"/>
              <a:t>our</a:t>
            </a:r>
            <a:r>
              <a:rPr lang="fr-FR" baseline="0" dirty="0" smtClean="0"/>
              <a:t> </a:t>
            </a:r>
            <a:r>
              <a:rPr lang="fr-FR" baseline="0" dirty="0" err="1" smtClean="0"/>
              <a:t>fifty</a:t>
            </a:r>
            <a:r>
              <a:rPr lang="fr-FR" baseline="0" dirty="0" smtClean="0"/>
              <a:t> five patients </a:t>
            </a:r>
            <a:r>
              <a:rPr lang="fr-FR" baseline="0" dirty="0" err="1" smtClean="0"/>
              <a:t>had</a:t>
            </a:r>
            <a:r>
              <a:rPr lang="fr-FR" baseline="0" dirty="0" smtClean="0"/>
              <a:t> </a:t>
            </a:r>
            <a:r>
              <a:rPr lang="fr-FR" baseline="0" dirty="0" err="1" smtClean="0"/>
              <a:t>detectable</a:t>
            </a:r>
            <a:r>
              <a:rPr lang="fr-FR" baseline="0" dirty="0" smtClean="0"/>
              <a:t> plasma viral </a:t>
            </a:r>
            <a:r>
              <a:rPr lang="fr-FR" baseline="0" dirty="0" err="1" smtClean="0"/>
              <a:t>load</a:t>
            </a:r>
            <a:r>
              <a:rPr lang="fr-FR" baseline="0" dirty="0" smtClean="0"/>
              <a:t>. At </a:t>
            </a:r>
            <a:r>
              <a:rPr lang="fr-FR" baseline="0" dirty="0" err="1" smtClean="0"/>
              <a:t>week</a:t>
            </a:r>
            <a:r>
              <a:rPr lang="fr-FR" baseline="0" dirty="0" smtClean="0"/>
              <a:t> </a:t>
            </a:r>
            <a:r>
              <a:rPr lang="fr-FR" baseline="0" dirty="0" err="1" smtClean="0"/>
              <a:t>ninety</a:t>
            </a:r>
            <a:r>
              <a:rPr lang="fr-FR" baseline="0" dirty="0" smtClean="0"/>
              <a:t> six </a:t>
            </a:r>
            <a:r>
              <a:rPr lang="fr-FR" baseline="0" dirty="0" err="1" smtClean="0"/>
              <a:t>only</a:t>
            </a:r>
            <a:r>
              <a:rPr lang="fr-FR" baseline="0" dirty="0" smtClean="0"/>
              <a:t> one patient </a:t>
            </a:r>
            <a:r>
              <a:rPr lang="fr-FR" baseline="0" dirty="0" err="1" smtClean="0"/>
              <a:t>had</a:t>
            </a:r>
            <a:r>
              <a:rPr lang="fr-FR" baseline="0" dirty="0" smtClean="0"/>
              <a:t> </a:t>
            </a:r>
            <a:r>
              <a:rPr lang="fr-FR" baseline="0" dirty="0" err="1" smtClean="0"/>
              <a:t>detectable</a:t>
            </a:r>
            <a:r>
              <a:rPr lang="fr-FR" baseline="0" dirty="0" smtClean="0"/>
              <a:t> plasma viral </a:t>
            </a:r>
            <a:r>
              <a:rPr lang="fr-FR" baseline="0" dirty="0" err="1" smtClean="0"/>
              <a:t>load</a:t>
            </a:r>
            <a:r>
              <a:rPr lang="fr-FR" baseline="0" dirty="0" smtClean="0"/>
              <a:t>. This one patient </a:t>
            </a:r>
            <a:r>
              <a:rPr lang="fr-FR" baseline="0" dirty="0" err="1" smtClean="0"/>
              <a:t>is</a:t>
            </a:r>
            <a:r>
              <a:rPr lang="fr-FR" baseline="0" dirty="0" smtClean="0"/>
              <a:t> one of  the </a:t>
            </a:r>
            <a:r>
              <a:rPr lang="fr-FR" baseline="0" dirty="0" err="1" smtClean="0"/>
              <a:t>two</a:t>
            </a:r>
            <a:r>
              <a:rPr lang="fr-FR" baseline="0" dirty="0" smtClean="0"/>
              <a:t> patients </a:t>
            </a:r>
            <a:r>
              <a:rPr lang="fr-FR" baseline="0" dirty="0" err="1" smtClean="0"/>
              <a:t>with</a:t>
            </a:r>
            <a:r>
              <a:rPr lang="fr-FR" baseline="0" dirty="0" smtClean="0"/>
              <a:t> </a:t>
            </a:r>
            <a:r>
              <a:rPr lang="fr-FR" baseline="0" dirty="0" err="1" smtClean="0"/>
              <a:t>subtherapeutic</a:t>
            </a:r>
            <a:r>
              <a:rPr lang="fr-FR" baseline="0" dirty="0" smtClean="0"/>
              <a:t> ART concentration.</a:t>
            </a:r>
          </a:p>
          <a:p>
            <a:r>
              <a:rPr lang="fr-FR" baseline="0" dirty="0" smtClean="0"/>
              <a:t>As </a:t>
            </a:r>
            <a:r>
              <a:rPr lang="fr-FR" baseline="0" dirty="0" err="1" smtClean="0"/>
              <a:t>you</a:t>
            </a:r>
            <a:r>
              <a:rPr lang="fr-FR" baseline="0" dirty="0" smtClean="0"/>
              <a:t> </a:t>
            </a:r>
            <a:r>
              <a:rPr lang="fr-FR" baseline="0" dirty="0" err="1" smtClean="0"/>
              <a:t>can</a:t>
            </a:r>
            <a:r>
              <a:rPr lang="fr-FR" baseline="0" dirty="0" smtClean="0"/>
              <a:t> </a:t>
            </a:r>
            <a:r>
              <a:rPr lang="fr-FR" baseline="0" dirty="0" err="1" smtClean="0"/>
              <a:t>see</a:t>
            </a:r>
            <a:r>
              <a:rPr lang="fr-FR" baseline="0" dirty="0" smtClean="0"/>
              <a:t>, </a:t>
            </a:r>
            <a:r>
              <a:rPr lang="fr-FR" baseline="0" dirty="0" err="1" smtClean="0"/>
              <a:t>after</a:t>
            </a:r>
            <a:r>
              <a:rPr lang="fr-FR" baseline="0" dirty="0" smtClean="0"/>
              <a:t> </a:t>
            </a:r>
            <a:r>
              <a:rPr lang="fr-FR" baseline="0" dirty="0" err="1" smtClean="0"/>
              <a:t>week</a:t>
            </a:r>
            <a:r>
              <a:rPr lang="fr-FR" baseline="0" dirty="0" smtClean="0"/>
              <a:t> </a:t>
            </a:r>
            <a:r>
              <a:rPr lang="fr-FR" baseline="0" dirty="0" err="1" smtClean="0"/>
              <a:t>twenty</a:t>
            </a:r>
            <a:r>
              <a:rPr lang="fr-FR" baseline="0" dirty="0" smtClean="0"/>
              <a:t> four the </a:t>
            </a:r>
            <a:r>
              <a:rPr lang="fr-FR" baseline="0" dirty="0" err="1" smtClean="0"/>
              <a:t>mean</a:t>
            </a:r>
            <a:r>
              <a:rPr lang="fr-FR" baseline="0" dirty="0" smtClean="0"/>
              <a:t> plasma viral </a:t>
            </a:r>
            <a:r>
              <a:rPr lang="fr-FR" baseline="0" dirty="0" err="1" smtClean="0"/>
              <a:t>load</a:t>
            </a:r>
            <a:r>
              <a:rPr lang="fr-FR" baseline="0" dirty="0" smtClean="0"/>
              <a:t> </a:t>
            </a:r>
            <a:r>
              <a:rPr lang="fr-FR" baseline="0" dirty="0" err="1" smtClean="0"/>
              <a:t>remained</a:t>
            </a:r>
            <a:r>
              <a:rPr lang="fr-FR" baseline="0" dirty="0" smtClean="0"/>
              <a:t> </a:t>
            </a:r>
            <a:r>
              <a:rPr lang="fr-FR" baseline="0" dirty="0" err="1" smtClean="0"/>
              <a:t>low</a:t>
            </a:r>
            <a:r>
              <a:rPr lang="fr-FR" baseline="0" dirty="0" smtClean="0"/>
              <a:t>.</a:t>
            </a:r>
          </a:p>
          <a:p>
            <a:r>
              <a:rPr lang="fr-FR" baseline="0" dirty="0" smtClean="0"/>
              <a:t>Our data </a:t>
            </a:r>
            <a:r>
              <a:rPr lang="fr-FR" baseline="0" dirty="0" err="1" smtClean="0"/>
              <a:t>suggest</a:t>
            </a:r>
            <a:r>
              <a:rPr lang="fr-FR" baseline="0" dirty="0" smtClean="0"/>
              <a:t> </a:t>
            </a:r>
            <a:r>
              <a:rPr lang="fr-FR" baseline="0" dirty="0" err="1" smtClean="0"/>
              <a:t>that</a:t>
            </a:r>
            <a:r>
              <a:rPr lang="fr-FR" baseline="0" dirty="0" smtClean="0"/>
              <a:t> more time </a:t>
            </a:r>
            <a:r>
              <a:rPr lang="fr-FR" baseline="0" dirty="0" err="1" smtClean="0"/>
              <a:t>may</a:t>
            </a:r>
            <a:r>
              <a:rPr lang="fr-FR" baseline="0" dirty="0" smtClean="0"/>
              <a:t> </a:t>
            </a:r>
            <a:r>
              <a:rPr lang="fr-FR" baseline="0" dirty="0" err="1" smtClean="0"/>
              <a:t>be</a:t>
            </a:r>
            <a:r>
              <a:rPr lang="fr-FR" baseline="0" dirty="0" smtClean="0"/>
              <a:t> </a:t>
            </a:r>
            <a:r>
              <a:rPr lang="fr-FR" baseline="0" dirty="0" err="1" smtClean="0"/>
              <a:t>necessary</a:t>
            </a:r>
            <a:r>
              <a:rPr lang="fr-FR" baseline="0" dirty="0" smtClean="0"/>
              <a:t> </a:t>
            </a:r>
            <a:r>
              <a:rPr lang="en-US" baseline="0" dirty="0" smtClean="0"/>
              <a:t>to obtain undetectable viral load in </a:t>
            </a:r>
            <a:r>
              <a:rPr lang="fr-FR" baseline="0" dirty="0" smtClean="0"/>
              <a:t>patients </a:t>
            </a:r>
            <a:r>
              <a:rPr lang="fr-FR" baseline="0" dirty="0" err="1" smtClean="0"/>
              <a:t>with</a:t>
            </a:r>
            <a:r>
              <a:rPr lang="fr-FR" baseline="0" dirty="0" smtClean="0"/>
              <a:t> </a:t>
            </a:r>
            <a:r>
              <a:rPr lang="fr-FR" baseline="0" dirty="0" err="1" smtClean="0"/>
              <a:t>primary</a:t>
            </a:r>
            <a:r>
              <a:rPr lang="fr-FR" baseline="0" dirty="0" smtClean="0"/>
              <a:t> HIV infection and </a:t>
            </a:r>
            <a:r>
              <a:rPr lang="fr-FR" baseline="0" dirty="0" err="1" smtClean="0"/>
              <a:t>very</a:t>
            </a:r>
            <a:r>
              <a:rPr lang="fr-FR" baseline="0" dirty="0" smtClean="0"/>
              <a:t> high </a:t>
            </a:r>
            <a:r>
              <a:rPr lang="fr-FR" baseline="0" dirty="0" err="1" smtClean="0"/>
              <a:t>baseline</a:t>
            </a:r>
            <a:r>
              <a:rPr lang="fr-FR" baseline="0" dirty="0" smtClean="0"/>
              <a:t> plasma viral </a:t>
            </a:r>
            <a:r>
              <a:rPr lang="fr-FR" baseline="0" dirty="0" err="1" smtClean="0"/>
              <a:t>load</a:t>
            </a:r>
            <a:r>
              <a:rPr lang="fr-FR" baseline="0" dirty="0" smtClean="0"/>
              <a:t>. </a:t>
            </a:r>
            <a:r>
              <a:rPr lang="fr-FR" baseline="0" dirty="0" err="1" smtClean="0"/>
              <a:t>Twenty</a:t>
            </a:r>
            <a:r>
              <a:rPr lang="fr-FR" baseline="0" dirty="0" smtClean="0"/>
              <a:t> four </a:t>
            </a:r>
            <a:r>
              <a:rPr lang="fr-FR" baseline="0" dirty="0" err="1" smtClean="0"/>
              <a:t>weeks</a:t>
            </a:r>
            <a:r>
              <a:rPr lang="fr-FR" baseline="0" dirty="0" smtClean="0"/>
              <a:t> </a:t>
            </a:r>
            <a:r>
              <a:rPr lang="fr-FR" baseline="0" dirty="0" err="1" smtClean="0"/>
              <a:t>is</a:t>
            </a:r>
            <a:r>
              <a:rPr lang="fr-FR" baseline="0" dirty="0" smtClean="0"/>
              <a:t> </a:t>
            </a:r>
            <a:r>
              <a:rPr lang="fr-FR" baseline="0" dirty="0" err="1" smtClean="0"/>
              <a:t>too</a:t>
            </a:r>
            <a:r>
              <a:rPr lang="fr-FR" baseline="0" dirty="0" smtClean="0"/>
              <a:t> short to </a:t>
            </a:r>
            <a:r>
              <a:rPr lang="fr-FR" baseline="0" dirty="0" err="1" smtClean="0"/>
              <a:t>achieve</a:t>
            </a:r>
            <a:r>
              <a:rPr lang="fr-FR" baseline="0" dirty="0" smtClean="0"/>
              <a:t> </a:t>
            </a:r>
            <a:r>
              <a:rPr lang="fr-FR" baseline="0" dirty="0" err="1" smtClean="0"/>
              <a:t>virological</a:t>
            </a:r>
            <a:r>
              <a:rPr lang="fr-FR" baseline="0" dirty="0" smtClean="0"/>
              <a:t> </a:t>
            </a:r>
            <a:r>
              <a:rPr lang="fr-FR" baseline="0" dirty="0" err="1" smtClean="0"/>
              <a:t>success</a:t>
            </a:r>
            <a:r>
              <a:rPr lang="fr-FR" baseline="0" dirty="0" smtClean="0"/>
              <a:t> in patients </a:t>
            </a:r>
            <a:r>
              <a:rPr lang="fr-FR" baseline="0" dirty="0" err="1" smtClean="0"/>
              <a:t>with</a:t>
            </a:r>
            <a:r>
              <a:rPr lang="fr-FR" baseline="0" dirty="0" smtClean="0"/>
              <a:t> high </a:t>
            </a:r>
            <a:r>
              <a:rPr lang="fr-FR" baseline="0" dirty="0" err="1" smtClean="0"/>
              <a:t>pre-treatment</a:t>
            </a:r>
            <a:r>
              <a:rPr lang="fr-FR" baseline="0" dirty="0" smtClean="0"/>
              <a:t> plasma viral </a:t>
            </a:r>
            <a:r>
              <a:rPr lang="fr-FR" baseline="0" dirty="0" err="1" smtClean="0"/>
              <a:t>load</a:t>
            </a:r>
            <a:r>
              <a:rPr lang="fr-FR" baseline="0" dirty="0" smtClean="0"/>
              <a:t>. </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3AAC6BF0-BE96-4D27-9229-65F9A13A9914}" type="slidenum">
              <a:rPr lang="fr-FR" smtClean="0"/>
              <a:pPr/>
              <a:t>12</a:t>
            </a:fld>
            <a:endParaRPr lang="fr-FR"/>
          </a:p>
        </p:txBody>
      </p:sp>
    </p:spTree>
    <p:extLst>
      <p:ext uri="{BB962C8B-B14F-4D97-AF65-F5344CB8AC3E}">
        <p14:creationId xmlns:p14="http://schemas.microsoft.com/office/powerpoint/2010/main" val="41051878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In conclusion, </a:t>
            </a:r>
            <a:r>
              <a:rPr lang="fr-FR" dirty="0" err="1" smtClean="0"/>
              <a:t>virological</a:t>
            </a:r>
            <a:r>
              <a:rPr lang="fr-FR" dirty="0" smtClean="0"/>
              <a:t> </a:t>
            </a:r>
            <a:r>
              <a:rPr lang="fr-FR" dirty="0" err="1" smtClean="0"/>
              <a:t>failure</a:t>
            </a:r>
            <a:r>
              <a:rPr lang="fr-FR" dirty="0" smtClean="0"/>
              <a:t> </a:t>
            </a:r>
            <a:r>
              <a:rPr lang="fr-FR" baseline="0" dirty="0" err="1" smtClean="0"/>
              <a:t>is</a:t>
            </a:r>
            <a:r>
              <a:rPr lang="fr-FR" baseline="0" dirty="0" smtClean="0"/>
              <a:t> not due to ART </a:t>
            </a:r>
            <a:r>
              <a:rPr lang="fr-FR" baseline="0" dirty="0" err="1" smtClean="0"/>
              <a:t>resistance</a:t>
            </a:r>
            <a:r>
              <a:rPr lang="fr-FR" baseline="0" dirty="0" smtClean="0"/>
              <a:t> </a:t>
            </a:r>
            <a:r>
              <a:rPr lang="fr-FR" baseline="0" dirty="0" err="1" smtClean="0"/>
              <a:t>selection</a:t>
            </a:r>
            <a:r>
              <a:rPr lang="fr-FR" baseline="0" dirty="0" smtClean="0"/>
              <a:t>.</a:t>
            </a:r>
          </a:p>
          <a:p>
            <a:r>
              <a:rPr lang="fr-FR" baseline="0" dirty="0" smtClean="0"/>
              <a:t>It </a:t>
            </a:r>
            <a:r>
              <a:rPr lang="fr-FR" baseline="0" dirty="0" err="1" smtClean="0"/>
              <a:t>is</a:t>
            </a:r>
            <a:r>
              <a:rPr lang="fr-FR" baseline="0" dirty="0" smtClean="0"/>
              <a:t> </a:t>
            </a:r>
            <a:r>
              <a:rPr lang="fr-FR" baseline="0" dirty="0" err="1" smtClean="0"/>
              <a:t>partially</a:t>
            </a:r>
            <a:r>
              <a:rPr lang="fr-FR" baseline="0" dirty="0" smtClean="0"/>
              <a:t> due to </a:t>
            </a:r>
            <a:r>
              <a:rPr lang="fr-FR" baseline="0" dirty="0" err="1" smtClean="0"/>
              <a:t>subtherapeutic</a:t>
            </a:r>
            <a:r>
              <a:rPr lang="fr-FR" baseline="0" dirty="0" smtClean="0"/>
              <a:t> ART concentration </a:t>
            </a:r>
            <a:r>
              <a:rPr lang="fr-FR" baseline="0" dirty="0" err="1" smtClean="0"/>
              <a:t>showing</a:t>
            </a:r>
            <a:r>
              <a:rPr lang="fr-FR" baseline="0" dirty="0" smtClean="0"/>
              <a:t> </a:t>
            </a:r>
            <a:r>
              <a:rPr lang="fr-FR" baseline="0" dirty="0" err="1" smtClean="0"/>
              <a:t>that</a:t>
            </a:r>
            <a:r>
              <a:rPr lang="fr-FR" baseline="0" dirty="0" smtClean="0"/>
              <a:t> </a:t>
            </a:r>
            <a:r>
              <a:rPr lang="fr-FR" baseline="0" dirty="0" err="1" smtClean="0"/>
              <a:t>therapeutic</a:t>
            </a:r>
            <a:r>
              <a:rPr lang="fr-FR" baseline="0" dirty="0" smtClean="0"/>
              <a:t> compliance in </a:t>
            </a:r>
            <a:r>
              <a:rPr lang="fr-FR" baseline="0" dirty="0" err="1" smtClean="0"/>
              <a:t>primary</a:t>
            </a:r>
            <a:r>
              <a:rPr lang="fr-FR" baseline="0" dirty="0" smtClean="0"/>
              <a:t> HIV infection </a:t>
            </a:r>
            <a:r>
              <a:rPr lang="fr-FR" baseline="0" dirty="0" err="1" smtClean="0"/>
              <a:t>was</a:t>
            </a:r>
            <a:r>
              <a:rPr lang="fr-FR" baseline="0" dirty="0" smtClean="0"/>
              <a:t> good in </a:t>
            </a:r>
            <a:r>
              <a:rPr lang="fr-FR" baseline="0" dirty="0" err="1" smtClean="0"/>
              <a:t>our</a:t>
            </a:r>
            <a:r>
              <a:rPr lang="fr-FR" baseline="0" dirty="0" smtClean="0"/>
              <a:t> </a:t>
            </a:r>
            <a:r>
              <a:rPr lang="fr-FR" baseline="0" dirty="0" err="1" smtClean="0"/>
              <a:t>cohort</a:t>
            </a:r>
            <a:r>
              <a:rPr lang="fr-FR" baseline="0" dirty="0" smtClean="0"/>
              <a:t>.</a:t>
            </a:r>
          </a:p>
          <a:p>
            <a:r>
              <a:rPr lang="fr-FR" baseline="0" dirty="0" err="1" smtClean="0"/>
              <a:t>Finaly</a:t>
            </a:r>
            <a:r>
              <a:rPr lang="fr-FR" baseline="0" dirty="0" smtClean="0"/>
              <a:t>, </a:t>
            </a:r>
            <a:r>
              <a:rPr lang="fr-FR" baseline="0" dirty="0" err="1" smtClean="0"/>
              <a:t>detectable</a:t>
            </a:r>
            <a:r>
              <a:rPr lang="fr-FR" baseline="0" dirty="0" smtClean="0"/>
              <a:t> viral </a:t>
            </a:r>
            <a:r>
              <a:rPr lang="fr-FR" baseline="0" dirty="0" err="1" smtClean="0"/>
              <a:t>load</a:t>
            </a:r>
            <a:r>
              <a:rPr lang="fr-FR" baseline="0" dirty="0" smtClean="0"/>
              <a:t> at </a:t>
            </a:r>
            <a:r>
              <a:rPr lang="fr-FR" baseline="0" dirty="0" err="1" smtClean="0"/>
              <a:t>week</a:t>
            </a:r>
            <a:r>
              <a:rPr lang="fr-FR" baseline="0" dirty="0" smtClean="0"/>
              <a:t> </a:t>
            </a:r>
            <a:r>
              <a:rPr lang="fr-FR" baseline="0" dirty="0" err="1" smtClean="0"/>
              <a:t>twenty</a:t>
            </a:r>
            <a:r>
              <a:rPr lang="fr-FR" baseline="0" dirty="0" smtClean="0"/>
              <a:t> four </a:t>
            </a:r>
            <a:r>
              <a:rPr lang="fr-FR" baseline="0" dirty="0" err="1" smtClean="0"/>
              <a:t>is</a:t>
            </a:r>
            <a:r>
              <a:rPr lang="fr-FR" baseline="0" dirty="0" smtClean="0"/>
              <a:t> </a:t>
            </a:r>
            <a:r>
              <a:rPr lang="fr-FR" baseline="0" dirty="0" err="1" smtClean="0"/>
              <a:t>associated</a:t>
            </a:r>
            <a:r>
              <a:rPr lang="fr-FR" baseline="0" dirty="0" smtClean="0"/>
              <a:t> to the high </a:t>
            </a:r>
            <a:r>
              <a:rPr lang="fr-FR" baseline="0" dirty="0" err="1" smtClean="0"/>
              <a:t>level</a:t>
            </a:r>
            <a:r>
              <a:rPr lang="fr-FR" baseline="0" dirty="0" smtClean="0"/>
              <a:t> of plasma viral </a:t>
            </a:r>
            <a:r>
              <a:rPr lang="fr-FR" baseline="0" dirty="0" err="1" smtClean="0"/>
              <a:t>load</a:t>
            </a:r>
            <a:r>
              <a:rPr lang="fr-FR" baseline="0" dirty="0" smtClean="0"/>
              <a:t> at </a:t>
            </a:r>
            <a:r>
              <a:rPr lang="fr-FR" baseline="0" dirty="0" err="1" smtClean="0"/>
              <a:t>baseline</a:t>
            </a:r>
            <a:r>
              <a:rPr lang="fr-FR" baseline="0" dirty="0" smtClean="0"/>
              <a:t>. </a:t>
            </a:r>
            <a:r>
              <a:rPr lang="fr-FR" baseline="0" dirty="0" err="1" smtClean="0"/>
              <a:t>These</a:t>
            </a:r>
            <a:r>
              <a:rPr lang="fr-FR" baseline="0" dirty="0" smtClean="0"/>
              <a:t> data </a:t>
            </a:r>
            <a:r>
              <a:rPr lang="fr-FR" baseline="0" dirty="0" err="1" smtClean="0"/>
              <a:t>highlight</a:t>
            </a:r>
            <a:r>
              <a:rPr lang="fr-FR" baseline="0" dirty="0" smtClean="0"/>
              <a:t> </a:t>
            </a:r>
            <a:r>
              <a:rPr lang="fr-FR" baseline="0" dirty="0" err="1" smtClean="0"/>
              <a:t>that</a:t>
            </a:r>
            <a:r>
              <a:rPr lang="fr-FR" baseline="0" dirty="0" smtClean="0"/>
              <a:t> </a:t>
            </a:r>
            <a:r>
              <a:rPr lang="fr-FR" baseline="0" dirty="0" err="1" smtClean="0"/>
              <a:t>using</a:t>
            </a:r>
            <a:r>
              <a:rPr lang="fr-FR" baseline="0" dirty="0" smtClean="0"/>
              <a:t>  </a:t>
            </a:r>
            <a:r>
              <a:rPr lang="fr-FR" baseline="0" dirty="0" err="1" smtClean="0"/>
              <a:t>twenty</a:t>
            </a:r>
            <a:r>
              <a:rPr lang="fr-FR" baseline="0" dirty="0" smtClean="0"/>
              <a:t> four </a:t>
            </a:r>
            <a:r>
              <a:rPr lang="fr-FR" baseline="0" dirty="0" err="1" smtClean="0"/>
              <a:t>week</a:t>
            </a:r>
            <a:r>
              <a:rPr lang="fr-FR" baseline="0" dirty="0" smtClean="0"/>
              <a:t> end-point </a:t>
            </a:r>
            <a:r>
              <a:rPr lang="fr-FR" baseline="0" dirty="0" err="1" smtClean="0"/>
              <a:t>may</a:t>
            </a:r>
            <a:r>
              <a:rPr lang="fr-FR" baseline="0" dirty="0" smtClean="0"/>
              <a:t> </a:t>
            </a:r>
            <a:r>
              <a:rPr lang="fr-FR" baseline="0" dirty="0" err="1" smtClean="0"/>
              <a:t>be</a:t>
            </a:r>
            <a:r>
              <a:rPr lang="fr-FR" baseline="0" dirty="0" smtClean="0"/>
              <a:t> </a:t>
            </a:r>
            <a:r>
              <a:rPr lang="fr-FR" baseline="0" dirty="0" err="1" smtClean="0"/>
              <a:t>inapropriate</a:t>
            </a:r>
            <a:r>
              <a:rPr lang="fr-FR" baseline="0" dirty="0" smtClean="0"/>
              <a:t> to </a:t>
            </a:r>
            <a:r>
              <a:rPr lang="fr-FR" baseline="0" dirty="0" err="1" smtClean="0"/>
              <a:t>conclude</a:t>
            </a:r>
            <a:r>
              <a:rPr lang="fr-FR" baseline="0" dirty="0" smtClean="0"/>
              <a:t> to </a:t>
            </a:r>
            <a:r>
              <a:rPr lang="fr-FR" baseline="0" dirty="0" err="1" smtClean="0"/>
              <a:t>virological</a:t>
            </a:r>
            <a:r>
              <a:rPr lang="fr-FR" baseline="0" dirty="0" smtClean="0"/>
              <a:t> </a:t>
            </a:r>
            <a:r>
              <a:rPr lang="fr-FR" baseline="0" dirty="0" err="1" smtClean="0"/>
              <a:t>success</a:t>
            </a:r>
            <a:r>
              <a:rPr lang="fr-FR" baseline="0" dirty="0" smtClean="0"/>
              <a:t>.</a:t>
            </a:r>
          </a:p>
          <a:p>
            <a:r>
              <a:rPr lang="fr-FR" baseline="0" dirty="0" smtClean="0"/>
              <a:t>If, compliance </a:t>
            </a:r>
            <a:r>
              <a:rPr lang="fr-FR" baseline="0" dirty="0" err="1" smtClean="0"/>
              <a:t>is</a:t>
            </a:r>
            <a:r>
              <a:rPr lang="fr-FR" baseline="0" dirty="0" smtClean="0"/>
              <a:t> good and if plasma viral </a:t>
            </a:r>
            <a:r>
              <a:rPr lang="fr-FR" baseline="0" dirty="0" err="1" smtClean="0"/>
              <a:t>load</a:t>
            </a:r>
            <a:r>
              <a:rPr lang="fr-FR" baseline="0" dirty="0" smtClean="0"/>
              <a:t> </a:t>
            </a:r>
            <a:r>
              <a:rPr lang="fr-FR" baseline="0" dirty="0" err="1" smtClean="0"/>
              <a:t>gradually</a:t>
            </a:r>
            <a:r>
              <a:rPr lang="fr-FR" baseline="0" dirty="0" smtClean="0"/>
              <a:t> </a:t>
            </a:r>
            <a:r>
              <a:rPr lang="fr-FR" baseline="0" dirty="0" err="1" smtClean="0"/>
              <a:t>decrease</a:t>
            </a:r>
            <a:r>
              <a:rPr lang="fr-FR" baseline="0" dirty="0" smtClean="0"/>
              <a:t>, </a:t>
            </a:r>
            <a:r>
              <a:rPr lang="fr-FR" baseline="0" dirty="0" err="1" smtClean="0"/>
              <a:t>our</a:t>
            </a:r>
            <a:r>
              <a:rPr lang="fr-FR" baseline="0" dirty="0" smtClean="0"/>
              <a:t> </a:t>
            </a:r>
            <a:r>
              <a:rPr lang="fr-FR" baseline="0" dirty="0" err="1" smtClean="0"/>
              <a:t>findings</a:t>
            </a:r>
            <a:r>
              <a:rPr lang="fr-FR" baseline="0" dirty="0" smtClean="0"/>
              <a:t> </a:t>
            </a:r>
            <a:r>
              <a:rPr lang="fr-FR" baseline="0" dirty="0" err="1" smtClean="0"/>
              <a:t>suggest</a:t>
            </a:r>
            <a:r>
              <a:rPr lang="fr-FR" baseline="0" dirty="0" smtClean="0"/>
              <a:t> </a:t>
            </a:r>
            <a:r>
              <a:rPr lang="fr-FR" baseline="0" dirty="0" err="1" smtClean="0"/>
              <a:t>that</a:t>
            </a:r>
            <a:r>
              <a:rPr lang="fr-FR" baseline="0" dirty="0" smtClean="0"/>
              <a:t> more </a:t>
            </a:r>
            <a:r>
              <a:rPr lang="fr-FR" baseline="0" dirty="0" err="1" smtClean="0"/>
              <a:t>than</a:t>
            </a:r>
            <a:r>
              <a:rPr lang="fr-FR" baseline="0" dirty="0" smtClean="0"/>
              <a:t> </a:t>
            </a:r>
            <a:r>
              <a:rPr lang="fr-FR" baseline="0" dirty="0" err="1" smtClean="0"/>
              <a:t>twenty</a:t>
            </a:r>
            <a:r>
              <a:rPr lang="fr-FR" baseline="0" dirty="0" smtClean="0"/>
              <a:t> four </a:t>
            </a:r>
            <a:r>
              <a:rPr lang="fr-FR" baseline="0" dirty="0" err="1" smtClean="0"/>
              <a:t>weeks</a:t>
            </a:r>
            <a:r>
              <a:rPr lang="fr-FR" baseline="0" dirty="0" smtClean="0"/>
              <a:t> </a:t>
            </a:r>
            <a:r>
              <a:rPr lang="fr-FR" baseline="0" dirty="0" err="1" smtClean="0"/>
              <a:t>is</a:t>
            </a:r>
            <a:r>
              <a:rPr lang="fr-FR" baseline="0" dirty="0" smtClean="0"/>
              <a:t> </a:t>
            </a:r>
            <a:r>
              <a:rPr lang="fr-FR" baseline="0" dirty="0" err="1" smtClean="0"/>
              <a:t>necessary</a:t>
            </a:r>
            <a:r>
              <a:rPr lang="fr-FR" baseline="0" dirty="0" smtClean="0"/>
              <a:t> for </a:t>
            </a:r>
            <a:r>
              <a:rPr lang="fr-FR" baseline="0" dirty="0" err="1" smtClean="0"/>
              <a:t>virological</a:t>
            </a:r>
            <a:r>
              <a:rPr lang="fr-FR" baseline="0" dirty="0" smtClean="0"/>
              <a:t> </a:t>
            </a:r>
            <a:r>
              <a:rPr lang="fr-FR" baseline="0" dirty="0" err="1" smtClean="0"/>
              <a:t>success</a:t>
            </a:r>
            <a:r>
              <a:rPr lang="fr-FR" baseline="0" dirty="0" smtClean="0"/>
              <a:t> </a:t>
            </a:r>
            <a:r>
              <a:rPr lang="fr-FR" baseline="0" dirty="0" err="1" smtClean="0"/>
              <a:t>assessment</a:t>
            </a:r>
            <a:r>
              <a:rPr lang="fr-FR" baseline="0" dirty="0" smtClean="0"/>
              <a:t>.</a:t>
            </a:r>
            <a:endParaRPr lang="fr-FR" dirty="0"/>
          </a:p>
        </p:txBody>
      </p:sp>
      <p:sp>
        <p:nvSpPr>
          <p:cNvPr id="4" name="Espace réservé du numéro de diapositive 3"/>
          <p:cNvSpPr>
            <a:spLocks noGrp="1"/>
          </p:cNvSpPr>
          <p:nvPr>
            <p:ph type="sldNum" sz="quarter" idx="10"/>
          </p:nvPr>
        </p:nvSpPr>
        <p:spPr/>
        <p:txBody>
          <a:bodyPr/>
          <a:lstStyle/>
          <a:p>
            <a:fld id="{3AAC6BF0-BE96-4D27-9229-65F9A13A9914}" type="slidenum">
              <a:rPr lang="fr-FR" smtClean="0"/>
              <a:pPr/>
              <a:t>13</a:t>
            </a:fld>
            <a:endParaRPr lang="fr-FR"/>
          </a:p>
        </p:txBody>
      </p:sp>
    </p:spTree>
    <p:extLst>
      <p:ext uri="{BB962C8B-B14F-4D97-AF65-F5344CB8AC3E}">
        <p14:creationId xmlns:p14="http://schemas.microsoft.com/office/powerpoint/2010/main" val="19613450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JL 9/7: </a:t>
            </a:r>
            <a:r>
              <a:rPr lang="fr-FR" dirty="0" err="1" smtClean="0"/>
              <a:t>Thank</a:t>
            </a:r>
            <a:r>
              <a:rPr lang="fr-FR" dirty="0" smtClean="0"/>
              <a:t> </a:t>
            </a:r>
            <a:r>
              <a:rPr lang="fr-FR" dirty="0" err="1" smtClean="0"/>
              <a:t>you</a:t>
            </a:r>
            <a:r>
              <a:rPr lang="fr-FR" dirty="0" smtClean="0"/>
              <a:t> for </a:t>
            </a:r>
            <a:r>
              <a:rPr lang="fr-FR" dirty="0" err="1" smtClean="0"/>
              <a:t>your</a:t>
            </a:r>
            <a:r>
              <a:rPr lang="fr-FR" dirty="0" smtClean="0"/>
              <a:t> attention.</a:t>
            </a:r>
          </a:p>
          <a:p>
            <a:endParaRPr lang="fr-FR" dirty="0" smtClean="0"/>
          </a:p>
          <a:p>
            <a:r>
              <a:rPr lang="fr-FR" dirty="0" smtClean="0"/>
              <a:t>I </a:t>
            </a:r>
            <a:r>
              <a:rPr lang="fr-FR" dirty="0" err="1" smtClean="0"/>
              <a:t>would</a:t>
            </a:r>
            <a:r>
              <a:rPr lang="fr-FR" baseline="0" dirty="0" smtClean="0"/>
              <a:t> </a:t>
            </a:r>
            <a:r>
              <a:rPr lang="fr-FR" baseline="0" dirty="0" err="1" smtClean="0"/>
              <a:t>like</a:t>
            </a:r>
            <a:r>
              <a:rPr lang="fr-FR" baseline="0" dirty="0" smtClean="0"/>
              <a:t> to </a:t>
            </a:r>
            <a:r>
              <a:rPr lang="fr-FR" baseline="0" dirty="0" err="1" smtClean="0"/>
              <a:t>acknowledge</a:t>
            </a:r>
            <a:r>
              <a:rPr lang="fr-FR" baseline="0" dirty="0" smtClean="0"/>
              <a:t> all </a:t>
            </a:r>
            <a:r>
              <a:rPr lang="fr-FR" baseline="0" dirty="0" err="1" smtClean="0"/>
              <a:t>my</a:t>
            </a:r>
            <a:r>
              <a:rPr lang="fr-FR" baseline="0" dirty="0" smtClean="0"/>
              <a:t> </a:t>
            </a:r>
            <a:r>
              <a:rPr lang="fr-FR" baseline="0" dirty="0" err="1" smtClean="0"/>
              <a:t>co</a:t>
            </a:r>
            <a:r>
              <a:rPr lang="fr-FR" baseline="0" dirty="0" smtClean="0"/>
              <a:t> </a:t>
            </a:r>
            <a:r>
              <a:rPr lang="fr-FR" baseline="0" dirty="0" err="1" smtClean="0"/>
              <a:t>authors</a:t>
            </a:r>
            <a:r>
              <a:rPr lang="fr-FR" baseline="0" dirty="0" smtClean="0"/>
              <a:t> and </a:t>
            </a:r>
            <a:r>
              <a:rPr lang="fr-FR" baseline="0" dirty="0" err="1" smtClean="0"/>
              <a:t>colleagues</a:t>
            </a:r>
            <a:r>
              <a:rPr lang="fr-FR" baseline="0" dirty="0" smtClean="0"/>
              <a:t> for </a:t>
            </a:r>
            <a:r>
              <a:rPr lang="fr-FR" baseline="0" dirty="0" err="1" smtClean="0"/>
              <a:t>their</a:t>
            </a:r>
            <a:r>
              <a:rPr lang="fr-FR" baseline="0" dirty="0" smtClean="0"/>
              <a:t> help and support, Nikki Sabourin, the COREVIH Haute Normandie, the </a:t>
            </a:r>
            <a:r>
              <a:rPr lang="fr-FR" baseline="0" dirty="0" err="1" smtClean="0"/>
              <a:t>University</a:t>
            </a:r>
            <a:r>
              <a:rPr lang="fr-FR" baseline="0" dirty="0" smtClean="0"/>
              <a:t> of Rouen.</a:t>
            </a:r>
          </a:p>
          <a:p>
            <a:endParaRPr lang="fr-FR" baseline="0" dirty="0" smtClean="0"/>
          </a:p>
          <a:p>
            <a:endParaRPr lang="fr-FR" dirty="0"/>
          </a:p>
        </p:txBody>
      </p:sp>
      <p:sp>
        <p:nvSpPr>
          <p:cNvPr id="4" name="Espace réservé du numéro de diapositive 3"/>
          <p:cNvSpPr>
            <a:spLocks noGrp="1"/>
          </p:cNvSpPr>
          <p:nvPr>
            <p:ph type="sldNum" sz="quarter" idx="10"/>
          </p:nvPr>
        </p:nvSpPr>
        <p:spPr/>
        <p:txBody>
          <a:bodyPr/>
          <a:lstStyle/>
          <a:p>
            <a:fld id="{3AAC6BF0-BE96-4D27-9229-65F9A13A9914}" type="slidenum">
              <a:rPr lang="fr-FR" smtClean="0"/>
              <a:pPr/>
              <a:t>14</a:t>
            </a:fld>
            <a:endParaRPr lang="fr-FR"/>
          </a:p>
        </p:txBody>
      </p:sp>
    </p:spTree>
    <p:extLst>
      <p:ext uri="{BB962C8B-B14F-4D97-AF65-F5344CB8AC3E}">
        <p14:creationId xmlns:p14="http://schemas.microsoft.com/office/powerpoint/2010/main" val="537099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AAC6BF0-BE96-4D27-9229-65F9A13A9914}" type="slidenum">
              <a:rPr lang="fr-FR" smtClean="0"/>
              <a:pPr/>
              <a:t>15</a:t>
            </a:fld>
            <a:endParaRPr lang="fr-FR"/>
          </a:p>
        </p:txBody>
      </p:sp>
    </p:spTree>
    <p:extLst>
      <p:ext uri="{BB962C8B-B14F-4D97-AF65-F5344CB8AC3E}">
        <p14:creationId xmlns:p14="http://schemas.microsoft.com/office/powerpoint/2010/main" val="2283551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AAC6BF0-BE96-4D27-9229-65F9A13A9914}" type="slidenum">
              <a:rPr lang="fr-FR" smtClean="0"/>
              <a:pPr/>
              <a:t>2</a:t>
            </a:fld>
            <a:endParaRPr lang="fr-FR"/>
          </a:p>
        </p:txBody>
      </p:sp>
    </p:spTree>
    <p:extLst>
      <p:ext uri="{BB962C8B-B14F-4D97-AF65-F5344CB8AC3E}">
        <p14:creationId xmlns:p14="http://schemas.microsoft.com/office/powerpoint/2010/main" val="4139314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GB" sz="1200" kern="1200" dirty="0" smtClean="0">
                <a:solidFill>
                  <a:schemeClr val="tx1"/>
                </a:solidFill>
                <a:latin typeface="+mn-lt"/>
                <a:ea typeface="+mn-ea"/>
                <a:cs typeface="+mn-cs"/>
              </a:rPr>
              <a:t>To our knowledge, no prospective randomized trial has been done to evaluate the efficacy of ART in PHI. Nevertheless, there are individual benefits, such as reducing severity and duration of symptoms, limiting constitution of the viral reservoir and even collective benefits by reducing the infectivity. Thus, current US and European guidelines recommend to treat all patient with PHI (regardless of baseline plasma viral load or CD four cell count).</a:t>
            </a:r>
            <a:endParaRPr lang="fr-FR"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In practice, in absence of specific series, the recommended treatment is the same as for naive patients with</a:t>
            </a:r>
            <a:r>
              <a:rPr lang="en-GB" sz="1200" kern="1200" baseline="0" dirty="0" smtClean="0">
                <a:solidFill>
                  <a:schemeClr val="tx1"/>
                </a:solidFill>
                <a:latin typeface="+mn-lt"/>
                <a:ea typeface="+mn-ea"/>
                <a:cs typeface="+mn-cs"/>
              </a:rPr>
              <a:t> established</a:t>
            </a:r>
            <a:r>
              <a:rPr lang="en-GB" sz="1200" kern="1200" dirty="0" smtClean="0">
                <a:solidFill>
                  <a:schemeClr val="tx1"/>
                </a:solidFill>
                <a:latin typeface="+mn-lt"/>
                <a:ea typeface="+mn-ea"/>
                <a:cs typeface="+mn-cs"/>
              </a:rPr>
              <a:t> infection. It associates two </a:t>
            </a:r>
            <a:r>
              <a:rPr lang="en-GB" sz="1200" kern="1200" dirty="0" err="1" smtClean="0">
                <a:solidFill>
                  <a:schemeClr val="tx1"/>
                </a:solidFill>
                <a:latin typeface="+mn-lt"/>
                <a:ea typeface="+mn-ea"/>
                <a:cs typeface="+mn-cs"/>
              </a:rPr>
              <a:t>nucleotid</a:t>
            </a:r>
            <a:r>
              <a:rPr lang="en-GB" sz="1200" kern="1200" dirty="0" smtClean="0">
                <a:solidFill>
                  <a:schemeClr val="tx1"/>
                </a:solidFill>
                <a:latin typeface="+mn-lt"/>
                <a:ea typeface="+mn-ea"/>
                <a:cs typeface="+mn-cs"/>
              </a:rPr>
              <a:t> agent, commonly TDF and FTC with a third agent and preferably a protease inhibitor.</a:t>
            </a:r>
            <a:endParaRPr lang="fr-FR"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Following ART initiation, the goal of treatment is to obtain a </a:t>
            </a:r>
            <a:r>
              <a:rPr lang="en-GB" sz="1200" kern="1200" dirty="0" err="1" smtClean="0">
                <a:solidFill>
                  <a:schemeClr val="tx1"/>
                </a:solidFill>
                <a:latin typeface="+mn-lt"/>
                <a:ea typeface="+mn-ea"/>
                <a:cs typeface="+mn-cs"/>
              </a:rPr>
              <a:t>virological</a:t>
            </a:r>
            <a:r>
              <a:rPr lang="en-GB" sz="1200" kern="1200" dirty="0" smtClean="0">
                <a:solidFill>
                  <a:schemeClr val="tx1"/>
                </a:solidFill>
                <a:latin typeface="+mn-lt"/>
                <a:ea typeface="+mn-ea"/>
                <a:cs typeface="+mn-cs"/>
              </a:rPr>
              <a:t> success</a:t>
            </a:r>
            <a:r>
              <a:rPr lang="en-GB" sz="1200" kern="1200" baseline="0" dirty="0" smtClean="0">
                <a:solidFill>
                  <a:schemeClr val="tx1"/>
                </a:solidFill>
                <a:latin typeface="+mn-lt"/>
                <a:ea typeface="+mn-ea"/>
                <a:cs typeface="+mn-cs"/>
              </a:rPr>
              <a:t> which</a:t>
            </a:r>
            <a:r>
              <a:rPr lang="en-GB" sz="1200" kern="1200" dirty="0" smtClean="0">
                <a:solidFill>
                  <a:schemeClr val="tx1"/>
                </a:solidFill>
                <a:latin typeface="+mn-lt"/>
                <a:ea typeface="+mn-ea"/>
                <a:cs typeface="+mn-cs"/>
              </a:rPr>
              <a:t> is defined by an undetectable plasma viral load twenty-four weeks after start of treatment for subject with established HIV infection. And again, in absence of data, this twenty four weeks end-point is used for the evaluation of ART efficacy in PHI.</a:t>
            </a:r>
            <a:endParaRPr lang="fr-FR" sz="1200" kern="1200" dirty="0" smtClean="0">
              <a:solidFill>
                <a:schemeClr val="tx1"/>
              </a:solidFill>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3AAC6BF0-BE96-4D27-9229-65F9A13A9914}" type="slidenum">
              <a:rPr lang="fr-FR" smtClean="0"/>
              <a:pPr/>
              <a:t>3</a:t>
            </a:fld>
            <a:endParaRPr lang="fr-FR"/>
          </a:p>
        </p:txBody>
      </p:sp>
    </p:spTree>
    <p:extLst>
      <p:ext uri="{BB962C8B-B14F-4D97-AF65-F5344CB8AC3E}">
        <p14:creationId xmlns:p14="http://schemas.microsoft.com/office/powerpoint/2010/main" val="1465089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err="1" smtClean="0"/>
              <a:t>Thus</a:t>
            </a:r>
            <a:r>
              <a:rPr lang="fr-FR" dirty="0" smtClean="0"/>
              <a:t>, the</a:t>
            </a:r>
            <a:r>
              <a:rPr lang="fr-FR" baseline="0" dirty="0" smtClean="0"/>
              <a:t> </a:t>
            </a:r>
            <a:r>
              <a:rPr lang="fr-FR" baseline="0" dirty="0" err="1" smtClean="0"/>
              <a:t>aim</a:t>
            </a:r>
            <a:r>
              <a:rPr lang="fr-FR" baseline="0" dirty="0" smtClean="0"/>
              <a:t> of </a:t>
            </a:r>
            <a:r>
              <a:rPr lang="fr-FR" baseline="0" dirty="0" err="1" smtClean="0"/>
              <a:t>this</a:t>
            </a:r>
            <a:r>
              <a:rPr lang="fr-FR" baseline="0" dirty="0" smtClean="0"/>
              <a:t> </a:t>
            </a:r>
            <a:r>
              <a:rPr lang="fr-FR" baseline="0" dirty="0" err="1" smtClean="0"/>
              <a:t>study</a:t>
            </a:r>
            <a:r>
              <a:rPr lang="fr-FR" baseline="0" dirty="0" smtClean="0"/>
              <a:t> </a:t>
            </a:r>
            <a:r>
              <a:rPr lang="fr-FR" baseline="0" dirty="0" err="1" smtClean="0"/>
              <a:t>was</a:t>
            </a:r>
            <a:r>
              <a:rPr lang="fr-FR" baseline="0" dirty="0" smtClean="0"/>
              <a:t> to </a:t>
            </a:r>
            <a:r>
              <a:rPr lang="fr-FR" baseline="0" dirty="0" err="1" smtClean="0"/>
              <a:t>analyze</a:t>
            </a:r>
            <a:r>
              <a:rPr lang="fr-FR" baseline="0" dirty="0" smtClean="0"/>
              <a:t> a </a:t>
            </a:r>
            <a:r>
              <a:rPr lang="fr-FR" baseline="0" dirty="0" err="1" smtClean="0"/>
              <a:t>cohort</a:t>
            </a:r>
            <a:r>
              <a:rPr lang="fr-FR" baseline="0" dirty="0" smtClean="0"/>
              <a:t> of patients </a:t>
            </a:r>
            <a:r>
              <a:rPr lang="fr-FR" baseline="0" dirty="0" err="1" smtClean="0"/>
              <a:t>with</a:t>
            </a:r>
            <a:r>
              <a:rPr lang="fr-FR" baseline="0" dirty="0" smtClean="0"/>
              <a:t> PHI in </a:t>
            </a:r>
            <a:r>
              <a:rPr lang="fr-FR" baseline="0" dirty="0" err="1" smtClean="0"/>
              <a:t>order</a:t>
            </a:r>
            <a:r>
              <a:rPr lang="fr-FR" baseline="0" dirty="0" smtClean="0"/>
              <a:t> to </a:t>
            </a:r>
            <a:r>
              <a:rPr lang="fr-FR" baseline="0" dirty="0" err="1" smtClean="0"/>
              <a:t>determine</a:t>
            </a:r>
            <a:r>
              <a:rPr lang="fr-FR" baseline="0" dirty="0" smtClean="0"/>
              <a:t> </a:t>
            </a:r>
            <a:r>
              <a:rPr lang="fr-FR" baseline="0" dirty="0" err="1" smtClean="0"/>
              <a:t>predictive</a:t>
            </a:r>
            <a:r>
              <a:rPr lang="fr-FR" baseline="0" dirty="0" smtClean="0"/>
              <a:t> </a:t>
            </a:r>
            <a:r>
              <a:rPr lang="fr-FR" baseline="0" dirty="0" err="1" smtClean="0"/>
              <a:t>factors</a:t>
            </a:r>
            <a:r>
              <a:rPr lang="fr-FR" baseline="0" dirty="0" smtClean="0"/>
              <a:t> of </a:t>
            </a:r>
            <a:r>
              <a:rPr lang="fr-FR" baseline="0" dirty="0" err="1" smtClean="0"/>
              <a:t>virological</a:t>
            </a:r>
            <a:r>
              <a:rPr lang="fr-FR" baseline="0" dirty="0" smtClean="0"/>
              <a:t> </a:t>
            </a:r>
            <a:r>
              <a:rPr lang="fr-FR" baseline="0" dirty="0" err="1" smtClean="0"/>
              <a:t>failure</a:t>
            </a:r>
            <a:r>
              <a:rPr lang="fr-FR" baseline="0" dirty="0" smtClean="0"/>
              <a:t> </a:t>
            </a:r>
            <a:r>
              <a:rPr lang="fr-FR" baseline="0" dirty="0" err="1" smtClean="0"/>
              <a:t>after</a:t>
            </a:r>
            <a:r>
              <a:rPr lang="fr-FR" baseline="0" dirty="0" smtClean="0"/>
              <a:t> 6 </a:t>
            </a:r>
            <a:r>
              <a:rPr lang="fr-FR" baseline="0" dirty="0" err="1" smtClean="0"/>
              <a:t>months</a:t>
            </a:r>
            <a:r>
              <a:rPr lang="fr-FR" baseline="0" dirty="0" smtClean="0"/>
              <a:t> of </a:t>
            </a:r>
            <a:r>
              <a:rPr lang="fr-FR" baseline="0" dirty="0" err="1" smtClean="0"/>
              <a:t>treatment</a:t>
            </a:r>
            <a:r>
              <a:rPr lang="fr-FR" baseline="0" dirty="0" smtClean="0"/>
              <a:t>, and to </a:t>
            </a:r>
            <a:r>
              <a:rPr lang="fr-FR" baseline="0" dirty="0" err="1" smtClean="0"/>
              <a:t>specify</a:t>
            </a:r>
            <a:r>
              <a:rPr lang="fr-FR" baseline="0" dirty="0" smtClean="0"/>
              <a:t> </a:t>
            </a:r>
            <a:r>
              <a:rPr lang="fr-FR" baseline="0" dirty="0" err="1" smtClean="0"/>
              <a:t>whether</a:t>
            </a:r>
            <a:r>
              <a:rPr lang="fr-FR" baseline="0" dirty="0" smtClean="0"/>
              <a:t> </a:t>
            </a:r>
            <a:r>
              <a:rPr lang="fr-FR" baseline="0" dirty="0" err="1" smtClean="0"/>
              <a:t>twenty</a:t>
            </a:r>
            <a:r>
              <a:rPr lang="fr-FR" baseline="0" dirty="0" smtClean="0"/>
              <a:t> four </a:t>
            </a:r>
            <a:r>
              <a:rPr lang="fr-FR" baseline="0" dirty="0" err="1" smtClean="0"/>
              <a:t>weeks</a:t>
            </a:r>
            <a:r>
              <a:rPr lang="fr-FR" baseline="0" dirty="0" smtClean="0"/>
              <a:t> </a:t>
            </a:r>
            <a:r>
              <a:rPr lang="fr-FR" baseline="0" dirty="0" err="1" smtClean="0"/>
              <a:t>was</a:t>
            </a:r>
            <a:r>
              <a:rPr lang="fr-FR" baseline="0" dirty="0" smtClean="0"/>
              <a:t> long </a:t>
            </a:r>
            <a:r>
              <a:rPr lang="fr-FR" baseline="0" dirty="0" err="1" smtClean="0"/>
              <a:t>enough</a:t>
            </a:r>
            <a:r>
              <a:rPr lang="fr-FR" baseline="0" dirty="0" smtClean="0"/>
              <a:t> to </a:t>
            </a:r>
            <a:r>
              <a:rPr lang="fr-FR" baseline="0" dirty="0" err="1" smtClean="0"/>
              <a:t>assess</a:t>
            </a:r>
            <a:r>
              <a:rPr lang="fr-FR" baseline="0" dirty="0" smtClean="0"/>
              <a:t> </a:t>
            </a:r>
            <a:r>
              <a:rPr lang="fr-FR" baseline="0" dirty="0" err="1" smtClean="0"/>
              <a:t>virological</a:t>
            </a:r>
            <a:r>
              <a:rPr lang="fr-FR" baseline="0" dirty="0" smtClean="0"/>
              <a:t> </a:t>
            </a:r>
            <a:r>
              <a:rPr lang="fr-FR" baseline="0" dirty="0" err="1" smtClean="0"/>
              <a:t>success</a:t>
            </a:r>
            <a:r>
              <a:rPr lang="fr-FR" baseline="0" dirty="0" smtClean="0"/>
              <a:t>.</a:t>
            </a:r>
            <a:endParaRPr lang="fr-FR" dirty="0"/>
          </a:p>
        </p:txBody>
      </p:sp>
      <p:sp>
        <p:nvSpPr>
          <p:cNvPr id="4" name="Espace réservé du numéro de diapositive 3"/>
          <p:cNvSpPr>
            <a:spLocks noGrp="1"/>
          </p:cNvSpPr>
          <p:nvPr>
            <p:ph type="sldNum" sz="quarter" idx="10"/>
          </p:nvPr>
        </p:nvSpPr>
        <p:spPr/>
        <p:txBody>
          <a:bodyPr/>
          <a:lstStyle/>
          <a:p>
            <a:fld id="{3AAC6BF0-BE96-4D27-9229-65F9A13A9914}" type="slidenum">
              <a:rPr lang="fr-FR" smtClean="0"/>
              <a:pPr/>
              <a:t>4</a:t>
            </a:fld>
            <a:endParaRPr lang="fr-FR"/>
          </a:p>
        </p:txBody>
      </p:sp>
    </p:spTree>
    <p:extLst>
      <p:ext uri="{BB962C8B-B14F-4D97-AF65-F5344CB8AC3E}">
        <p14:creationId xmlns:p14="http://schemas.microsoft.com/office/powerpoint/2010/main" val="5043240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For </a:t>
            </a:r>
            <a:r>
              <a:rPr lang="fr-FR" dirty="0" err="1" smtClean="0"/>
              <a:t>that</a:t>
            </a:r>
            <a:r>
              <a:rPr lang="fr-FR" dirty="0" smtClean="0"/>
              <a:t>, a </a:t>
            </a:r>
            <a:r>
              <a:rPr lang="fr-FR" dirty="0" err="1" smtClean="0"/>
              <a:t>ten</a:t>
            </a:r>
            <a:r>
              <a:rPr lang="fr-FR" baseline="0" dirty="0" smtClean="0"/>
              <a:t> </a:t>
            </a:r>
            <a:r>
              <a:rPr lang="fr-FR" baseline="0" dirty="0" err="1" smtClean="0"/>
              <a:t>year</a:t>
            </a:r>
            <a:r>
              <a:rPr lang="fr-FR" baseline="0" dirty="0" smtClean="0"/>
              <a:t> </a:t>
            </a:r>
            <a:r>
              <a:rPr lang="fr-FR" baseline="0" dirty="0" err="1" smtClean="0"/>
              <a:t>retrospective</a:t>
            </a:r>
            <a:r>
              <a:rPr lang="fr-FR" baseline="0" dirty="0" smtClean="0"/>
              <a:t> </a:t>
            </a:r>
            <a:r>
              <a:rPr lang="fr-FR" dirty="0" err="1" smtClean="0"/>
              <a:t>study</a:t>
            </a:r>
            <a:r>
              <a:rPr lang="fr-FR" dirty="0" smtClean="0"/>
              <a:t> </a:t>
            </a:r>
            <a:r>
              <a:rPr lang="fr-FR" dirty="0" err="1" smtClean="0"/>
              <a:t>was</a:t>
            </a:r>
            <a:r>
              <a:rPr lang="fr-FR" dirty="0" smtClean="0"/>
              <a:t> </a:t>
            </a:r>
            <a:r>
              <a:rPr lang="fr-FR" dirty="0" err="1" smtClean="0"/>
              <a:t>conducted</a:t>
            </a:r>
            <a:r>
              <a:rPr lang="fr-FR" dirty="0" smtClean="0"/>
              <a:t> at Rouen </a:t>
            </a:r>
            <a:r>
              <a:rPr lang="fr-FR" dirty="0" err="1" smtClean="0"/>
              <a:t>university</a:t>
            </a:r>
            <a:r>
              <a:rPr lang="fr-FR" dirty="0" smtClean="0"/>
              <a:t> </a:t>
            </a:r>
            <a:r>
              <a:rPr lang="fr-FR" dirty="0" err="1" smtClean="0"/>
              <a:t>hospital</a:t>
            </a:r>
            <a:r>
              <a:rPr lang="fr-FR" dirty="0" smtClean="0"/>
              <a:t>, </a:t>
            </a:r>
            <a:r>
              <a:rPr lang="fr-FR" dirty="0" err="1" smtClean="0"/>
              <a:t>which</a:t>
            </a:r>
            <a:r>
              <a:rPr lang="fr-FR" dirty="0" smtClean="0"/>
              <a:t> </a:t>
            </a:r>
            <a:r>
              <a:rPr lang="fr-FR" dirty="0" err="1" smtClean="0"/>
              <a:t>included</a:t>
            </a:r>
            <a:r>
              <a:rPr lang="fr-FR" dirty="0" smtClean="0"/>
              <a:t> all patients </a:t>
            </a:r>
            <a:r>
              <a:rPr lang="fr-FR" dirty="0" err="1" smtClean="0"/>
              <a:t>with</a:t>
            </a:r>
            <a:r>
              <a:rPr lang="fr-FR" dirty="0" smtClean="0"/>
              <a:t> </a:t>
            </a:r>
            <a:r>
              <a:rPr lang="fr-FR" dirty="0" err="1" smtClean="0"/>
              <a:t>primary</a:t>
            </a:r>
            <a:r>
              <a:rPr lang="fr-FR" dirty="0" smtClean="0"/>
              <a:t> HIV infection </a:t>
            </a:r>
            <a:r>
              <a:rPr lang="fr-FR" dirty="0" err="1" smtClean="0"/>
              <a:t>that</a:t>
            </a:r>
            <a:r>
              <a:rPr lang="fr-FR" dirty="0" smtClean="0"/>
              <a:t> </a:t>
            </a:r>
            <a:r>
              <a:rPr lang="fr-FR" dirty="0" err="1" smtClean="0"/>
              <a:t>received</a:t>
            </a:r>
            <a:r>
              <a:rPr lang="fr-FR" dirty="0" smtClean="0"/>
              <a:t> </a:t>
            </a:r>
            <a:r>
              <a:rPr lang="fr-FR" dirty="0" err="1" smtClean="0"/>
              <a:t>any</a:t>
            </a:r>
            <a:r>
              <a:rPr lang="fr-FR" baseline="0" dirty="0" smtClean="0"/>
              <a:t> ART </a:t>
            </a:r>
            <a:r>
              <a:rPr lang="fr-FR" baseline="0" dirty="0" err="1" smtClean="0"/>
              <a:t>early</a:t>
            </a:r>
            <a:r>
              <a:rPr lang="fr-FR" baseline="0" dirty="0" smtClean="0"/>
              <a:t> </a:t>
            </a:r>
            <a:r>
              <a:rPr lang="fr-FR" baseline="0" dirty="0" err="1" smtClean="0"/>
              <a:t>after</a:t>
            </a:r>
            <a:r>
              <a:rPr lang="fr-FR" baseline="0" dirty="0" smtClean="0"/>
              <a:t> the </a:t>
            </a:r>
            <a:r>
              <a:rPr lang="fr-FR" baseline="0" dirty="0" err="1" smtClean="0"/>
              <a:t>diagnosis</a:t>
            </a:r>
            <a:r>
              <a:rPr lang="fr-FR" dirty="0" smtClean="0"/>
              <a:t>.</a:t>
            </a:r>
            <a:r>
              <a:rPr lang="fr-FR" baseline="0" dirty="0" smtClean="0"/>
              <a:t> </a:t>
            </a:r>
          </a:p>
          <a:p>
            <a:r>
              <a:rPr lang="fr-FR" baseline="0" dirty="0" smtClean="0"/>
              <a:t>PHI </a:t>
            </a:r>
            <a:r>
              <a:rPr lang="fr-FR" baseline="0" dirty="0" err="1" smtClean="0"/>
              <a:t>was</a:t>
            </a:r>
            <a:r>
              <a:rPr lang="fr-FR" baseline="0" dirty="0" smtClean="0"/>
              <a:t> </a:t>
            </a:r>
            <a:r>
              <a:rPr lang="fr-FR" baseline="0" dirty="0" err="1" smtClean="0"/>
              <a:t>defined</a:t>
            </a:r>
            <a:r>
              <a:rPr lang="fr-FR" baseline="0" dirty="0" smtClean="0"/>
              <a:t> as </a:t>
            </a:r>
            <a:r>
              <a:rPr lang="fr-FR" baseline="0" dirty="0" err="1" smtClean="0"/>
              <a:t>either</a:t>
            </a:r>
            <a:r>
              <a:rPr lang="fr-FR" baseline="0" dirty="0" smtClean="0"/>
              <a:t> positive p </a:t>
            </a:r>
            <a:r>
              <a:rPr lang="fr-FR" baseline="0" dirty="0" err="1" smtClean="0"/>
              <a:t>twenty</a:t>
            </a:r>
            <a:r>
              <a:rPr lang="fr-FR" baseline="0" dirty="0" smtClean="0"/>
              <a:t> four </a:t>
            </a:r>
            <a:r>
              <a:rPr lang="fr-FR" baseline="0" dirty="0" err="1" smtClean="0"/>
              <a:t>antigen</a:t>
            </a:r>
            <a:r>
              <a:rPr lang="fr-FR" baseline="0" dirty="0" smtClean="0"/>
              <a:t> </a:t>
            </a:r>
            <a:r>
              <a:rPr lang="fr-FR" baseline="0" dirty="0" err="1" smtClean="0"/>
              <a:t>with</a:t>
            </a:r>
            <a:r>
              <a:rPr lang="fr-FR" baseline="0" dirty="0" smtClean="0"/>
              <a:t> compatible western blot and/or </a:t>
            </a:r>
            <a:r>
              <a:rPr lang="fr-FR" baseline="0" dirty="0" err="1" smtClean="0"/>
              <a:t>incomplete</a:t>
            </a:r>
            <a:r>
              <a:rPr lang="fr-FR" baseline="0" dirty="0" smtClean="0"/>
              <a:t> and compatible western blot or positive plasma viral </a:t>
            </a:r>
            <a:r>
              <a:rPr lang="fr-FR" baseline="0" dirty="0" err="1" smtClean="0"/>
              <a:t>load</a:t>
            </a:r>
            <a:r>
              <a:rPr lang="fr-FR" baseline="0" dirty="0" smtClean="0"/>
              <a:t> </a:t>
            </a:r>
            <a:r>
              <a:rPr lang="fr-FR" baseline="0" dirty="0" err="1" smtClean="0"/>
              <a:t>with</a:t>
            </a:r>
            <a:r>
              <a:rPr lang="fr-FR" baseline="0" dirty="0" smtClean="0"/>
              <a:t> </a:t>
            </a:r>
            <a:r>
              <a:rPr lang="fr-FR" baseline="0" dirty="0" err="1" smtClean="0"/>
              <a:t>negative</a:t>
            </a:r>
            <a:r>
              <a:rPr lang="fr-FR" baseline="0" dirty="0" smtClean="0"/>
              <a:t> </a:t>
            </a:r>
            <a:r>
              <a:rPr lang="fr-FR" baseline="0" dirty="0" err="1" smtClean="0"/>
              <a:t>serology</a:t>
            </a:r>
            <a:r>
              <a:rPr lang="fr-FR" baseline="0" dirty="0" smtClean="0"/>
              <a:t> in the </a:t>
            </a:r>
            <a:r>
              <a:rPr lang="fr-FR" baseline="0" dirty="0" err="1" smtClean="0"/>
              <a:t>previous</a:t>
            </a:r>
            <a:r>
              <a:rPr lang="fr-FR" baseline="0" dirty="0" smtClean="0"/>
              <a:t> </a:t>
            </a:r>
            <a:r>
              <a:rPr lang="fr-FR" baseline="0" dirty="0" err="1" smtClean="0"/>
              <a:t>three</a:t>
            </a:r>
            <a:r>
              <a:rPr lang="fr-FR" baseline="0" dirty="0" smtClean="0"/>
              <a:t> </a:t>
            </a:r>
            <a:r>
              <a:rPr lang="fr-FR" baseline="0" dirty="0" err="1" smtClean="0"/>
              <a:t>months</a:t>
            </a:r>
            <a:r>
              <a:rPr lang="fr-FR" baseline="0" dirty="0" smtClean="0"/>
              <a:t>.</a:t>
            </a:r>
          </a:p>
          <a:p>
            <a:r>
              <a:rPr lang="fr-FR" baseline="0" dirty="0" err="1" smtClean="0"/>
              <a:t>We</a:t>
            </a:r>
            <a:r>
              <a:rPr lang="fr-FR" baseline="0" dirty="0" smtClean="0"/>
              <a:t> </a:t>
            </a:r>
            <a:r>
              <a:rPr lang="fr-FR" baseline="0" dirty="0" err="1" smtClean="0"/>
              <a:t>included</a:t>
            </a:r>
            <a:r>
              <a:rPr lang="fr-FR" baseline="0" dirty="0" smtClean="0"/>
              <a:t> all patients </a:t>
            </a:r>
            <a:r>
              <a:rPr lang="fr-FR" baseline="0" dirty="0" err="1" smtClean="0"/>
              <a:t>who</a:t>
            </a:r>
            <a:r>
              <a:rPr lang="fr-FR" baseline="0" dirty="0" smtClean="0"/>
              <a:t> </a:t>
            </a:r>
            <a:r>
              <a:rPr lang="fr-FR" baseline="0" dirty="0" err="1" smtClean="0"/>
              <a:t>had</a:t>
            </a:r>
            <a:r>
              <a:rPr lang="fr-FR" baseline="0" dirty="0" smtClean="0"/>
              <a:t> </a:t>
            </a:r>
            <a:r>
              <a:rPr lang="fr-FR" baseline="0" dirty="0" err="1" smtClean="0"/>
              <a:t>undergone</a:t>
            </a:r>
            <a:r>
              <a:rPr lang="fr-FR" baseline="0" dirty="0" smtClean="0"/>
              <a:t> ART </a:t>
            </a:r>
            <a:r>
              <a:rPr lang="fr-FR" baseline="0" dirty="0" err="1" smtClean="0"/>
              <a:t>within</a:t>
            </a:r>
            <a:r>
              <a:rPr lang="fr-FR" baseline="0" dirty="0" smtClean="0"/>
              <a:t> </a:t>
            </a:r>
            <a:r>
              <a:rPr lang="fr-FR" baseline="0" dirty="0" err="1" smtClean="0"/>
              <a:t>three</a:t>
            </a:r>
            <a:r>
              <a:rPr lang="fr-FR" baseline="0" dirty="0" smtClean="0"/>
              <a:t> </a:t>
            </a:r>
            <a:r>
              <a:rPr lang="fr-FR" baseline="0" dirty="0" err="1" smtClean="0"/>
              <a:t>months</a:t>
            </a:r>
            <a:r>
              <a:rPr lang="fr-FR" baseline="0" dirty="0" smtClean="0"/>
              <a:t> </a:t>
            </a:r>
            <a:r>
              <a:rPr lang="fr-FR" baseline="0" dirty="0" err="1" smtClean="0"/>
              <a:t>after</a:t>
            </a:r>
            <a:r>
              <a:rPr lang="fr-FR" baseline="0" dirty="0" smtClean="0"/>
              <a:t> </a:t>
            </a:r>
            <a:r>
              <a:rPr lang="fr-FR" baseline="0" dirty="0" err="1" smtClean="0"/>
              <a:t>diagnosis</a:t>
            </a:r>
            <a:r>
              <a:rPr lang="fr-FR" baseline="0" dirty="0" smtClean="0"/>
              <a:t>.</a:t>
            </a:r>
          </a:p>
          <a:p>
            <a:r>
              <a:rPr lang="fr-FR" baseline="0" dirty="0" err="1" smtClean="0"/>
              <a:t>We</a:t>
            </a:r>
            <a:r>
              <a:rPr lang="fr-FR" baseline="0" dirty="0" smtClean="0"/>
              <a:t> </a:t>
            </a:r>
            <a:r>
              <a:rPr lang="fr-FR" baseline="0" dirty="0" err="1" smtClean="0"/>
              <a:t>collected</a:t>
            </a:r>
            <a:r>
              <a:rPr lang="fr-FR" baseline="0" dirty="0" smtClean="0"/>
              <a:t> </a:t>
            </a:r>
            <a:r>
              <a:rPr lang="fr-FR" baseline="0" dirty="0" err="1" smtClean="0"/>
              <a:t>clinical</a:t>
            </a:r>
            <a:r>
              <a:rPr lang="fr-FR" baseline="0" dirty="0" smtClean="0"/>
              <a:t>, </a:t>
            </a:r>
            <a:r>
              <a:rPr lang="fr-FR" baseline="0" dirty="0" err="1" smtClean="0"/>
              <a:t>immunological</a:t>
            </a:r>
            <a:r>
              <a:rPr lang="fr-FR" baseline="0" dirty="0" smtClean="0"/>
              <a:t> and </a:t>
            </a:r>
            <a:r>
              <a:rPr lang="fr-FR" baseline="0" dirty="0" err="1" smtClean="0"/>
              <a:t>virological</a:t>
            </a:r>
            <a:r>
              <a:rPr lang="fr-FR" baseline="0" dirty="0" smtClean="0"/>
              <a:t> data as </a:t>
            </a:r>
            <a:r>
              <a:rPr lang="fr-FR" baseline="0" dirty="0" err="1" smtClean="0"/>
              <a:t>well</a:t>
            </a:r>
            <a:r>
              <a:rPr lang="fr-FR" baseline="0" dirty="0" smtClean="0"/>
              <a:t> as </a:t>
            </a:r>
            <a:r>
              <a:rPr lang="fr-FR" baseline="0" dirty="0" err="1" smtClean="0"/>
              <a:t>treatment</a:t>
            </a:r>
            <a:r>
              <a:rPr lang="fr-FR" baseline="0" dirty="0" smtClean="0"/>
              <a:t> </a:t>
            </a:r>
            <a:r>
              <a:rPr lang="fr-FR" baseline="0" dirty="0" err="1" smtClean="0"/>
              <a:t>received</a:t>
            </a:r>
            <a:r>
              <a:rPr lang="fr-FR" baseline="0" dirty="0" smtClean="0"/>
              <a:t> by the patients.</a:t>
            </a:r>
          </a:p>
          <a:p>
            <a:r>
              <a:rPr lang="fr-FR" baseline="0" dirty="0" err="1" smtClean="0"/>
              <a:t>Virological</a:t>
            </a:r>
            <a:r>
              <a:rPr lang="fr-FR" baseline="0" dirty="0" smtClean="0"/>
              <a:t> </a:t>
            </a:r>
            <a:r>
              <a:rPr lang="fr-FR" baseline="0" dirty="0" err="1" smtClean="0"/>
              <a:t>failure</a:t>
            </a:r>
            <a:r>
              <a:rPr lang="fr-FR" baseline="0" dirty="0" smtClean="0"/>
              <a:t> </a:t>
            </a:r>
            <a:r>
              <a:rPr lang="fr-FR" baseline="0" dirty="0" err="1" smtClean="0"/>
              <a:t>was</a:t>
            </a:r>
            <a:r>
              <a:rPr lang="fr-FR" baseline="0" dirty="0" smtClean="0"/>
              <a:t> </a:t>
            </a:r>
            <a:r>
              <a:rPr lang="fr-FR" baseline="0" dirty="0" err="1" smtClean="0"/>
              <a:t>defined</a:t>
            </a:r>
            <a:r>
              <a:rPr lang="fr-FR" baseline="0" dirty="0" smtClean="0"/>
              <a:t> as a plasma viral </a:t>
            </a:r>
            <a:r>
              <a:rPr lang="fr-FR" baseline="0" dirty="0" err="1" smtClean="0"/>
              <a:t>load</a:t>
            </a:r>
            <a:r>
              <a:rPr lang="fr-FR" baseline="0" dirty="0" smtClean="0"/>
              <a:t> </a:t>
            </a:r>
            <a:r>
              <a:rPr lang="fr-FR" baseline="0" dirty="0" err="1" smtClean="0"/>
              <a:t>higher</a:t>
            </a:r>
            <a:r>
              <a:rPr lang="fr-FR" baseline="0" dirty="0" smtClean="0"/>
              <a:t> </a:t>
            </a:r>
            <a:r>
              <a:rPr lang="fr-FR" baseline="0" dirty="0" err="1" smtClean="0"/>
              <a:t>than</a:t>
            </a:r>
            <a:r>
              <a:rPr lang="fr-FR" baseline="0" dirty="0" smtClean="0"/>
              <a:t> </a:t>
            </a:r>
            <a:r>
              <a:rPr lang="fr-FR" baseline="0" dirty="0" err="1" smtClean="0"/>
              <a:t>forty</a:t>
            </a:r>
            <a:r>
              <a:rPr lang="fr-FR" baseline="0" dirty="0" smtClean="0"/>
              <a:t> copies per </a:t>
            </a:r>
            <a:r>
              <a:rPr lang="fr-FR" baseline="0" dirty="0" err="1" smtClean="0"/>
              <a:t>milliliter</a:t>
            </a:r>
            <a:r>
              <a:rPr lang="fr-FR" baseline="0" dirty="0" smtClean="0"/>
              <a:t> </a:t>
            </a:r>
            <a:r>
              <a:rPr lang="fr-FR" baseline="0" dirty="0" err="1" smtClean="0"/>
              <a:t>at</a:t>
            </a:r>
            <a:r>
              <a:rPr lang="fr-FR" baseline="0" dirty="0" smtClean="0"/>
              <a:t> </a:t>
            </a:r>
            <a:r>
              <a:rPr lang="fr-FR" baseline="0" dirty="0" err="1" smtClean="0"/>
              <a:t>twenty</a:t>
            </a:r>
            <a:r>
              <a:rPr lang="fr-FR" baseline="0" dirty="0" smtClean="0"/>
              <a:t> four </a:t>
            </a:r>
            <a:r>
              <a:rPr lang="fr-FR" baseline="0" dirty="0" err="1" smtClean="0"/>
              <a:t>weeks</a:t>
            </a:r>
            <a:r>
              <a:rPr lang="fr-FR" baseline="0" dirty="0" smtClean="0"/>
              <a:t> of </a:t>
            </a:r>
            <a:r>
              <a:rPr lang="fr-FR" baseline="0" dirty="0" err="1" smtClean="0"/>
              <a:t>treatment</a:t>
            </a:r>
            <a:r>
              <a:rPr lang="fr-FR" baseline="0" dirty="0" smtClean="0"/>
              <a:t>.</a:t>
            </a:r>
          </a:p>
          <a:p>
            <a:r>
              <a:rPr lang="fr-FR" baseline="0" dirty="0" smtClean="0"/>
              <a:t>In </a:t>
            </a:r>
            <a:r>
              <a:rPr lang="fr-FR" baseline="0" dirty="0" err="1" smtClean="0"/>
              <a:t>order</a:t>
            </a:r>
            <a:r>
              <a:rPr lang="fr-FR" baseline="0" dirty="0" smtClean="0"/>
              <a:t> to </a:t>
            </a:r>
            <a:r>
              <a:rPr lang="fr-FR" baseline="0" dirty="0" err="1" smtClean="0"/>
              <a:t>analyze</a:t>
            </a:r>
            <a:r>
              <a:rPr lang="fr-FR" baseline="0" dirty="0" smtClean="0"/>
              <a:t> causes of </a:t>
            </a:r>
            <a:r>
              <a:rPr lang="fr-FR" baseline="0" dirty="0" err="1" smtClean="0"/>
              <a:t>virological</a:t>
            </a:r>
            <a:r>
              <a:rPr lang="fr-FR" baseline="0" dirty="0" smtClean="0"/>
              <a:t> </a:t>
            </a:r>
            <a:r>
              <a:rPr lang="fr-FR" baseline="0" dirty="0" err="1" smtClean="0"/>
              <a:t>failure</a:t>
            </a:r>
            <a:r>
              <a:rPr lang="fr-FR" baseline="0" dirty="0" smtClean="0"/>
              <a:t>, </a:t>
            </a:r>
            <a:r>
              <a:rPr lang="fr-FR" baseline="0" dirty="0" err="1" smtClean="0"/>
              <a:t>genotypic</a:t>
            </a:r>
            <a:r>
              <a:rPr lang="fr-FR" baseline="0" dirty="0" smtClean="0"/>
              <a:t> </a:t>
            </a:r>
            <a:r>
              <a:rPr lang="fr-FR" baseline="0" dirty="0" err="1" smtClean="0"/>
              <a:t>resistance</a:t>
            </a:r>
            <a:r>
              <a:rPr lang="fr-FR" baseline="0" dirty="0" smtClean="0"/>
              <a:t> tests as </a:t>
            </a:r>
            <a:r>
              <a:rPr lang="fr-FR" baseline="0" dirty="0" err="1" smtClean="0"/>
              <a:t>well</a:t>
            </a:r>
            <a:r>
              <a:rPr lang="fr-FR" baseline="0" dirty="0" smtClean="0"/>
              <a:t> as ART plasma dosages </a:t>
            </a:r>
            <a:r>
              <a:rPr lang="fr-FR" baseline="0" dirty="0" err="1" smtClean="0"/>
              <a:t>were</a:t>
            </a:r>
            <a:r>
              <a:rPr lang="fr-FR" baseline="0" dirty="0" smtClean="0"/>
              <a:t> </a:t>
            </a:r>
            <a:r>
              <a:rPr lang="fr-FR" baseline="0" dirty="0" err="1" smtClean="0"/>
              <a:t>performed</a:t>
            </a:r>
            <a:r>
              <a:rPr lang="fr-FR" baseline="0" dirty="0" smtClean="0"/>
              <a:t> </a:t>
            </a:r>
            <a:r>
              <a:rPr lang="fr-FR" baseline="0" dirty="0" err="1" smtClean="0"/>
              <a:t>before</a:t>
            </a:r>
            <a:r>
              <a:rPr lang="fr-FR" baseline="0" dirty="0" smtClean="0"/>
              <a:t> ART and at </a:t>
            </a:r>
            <a:r>
              <a:rPr lang="fr-FR" baseline="0" dirty="0" err="1" smtClean="0"/>
              <a:t>week</a:t>
            </a:r>
            <a:r>
              <a:rPr lang="fr-FR" baseline="0" dirty="0" smtClean="0"/>
              <a:t> </a:t>
            </a:r>
            <a:r>
              <a:rPr lang="fr-FR" baseline="0" dirty="0" err="1" smtClean="0"/>
              <a:t>twenty</a:t>
            </a:r>
            <a:r>
              <a:rPr lang="fr-FR" baseline="0" dirty="0" smtClean="0"/>
              <a:t>-four, for patients </a:t>
            </a:r>
            <a:r>
              <a:rPr lang="fr-FR" baseline="0" dirty="0" err="1" smtClean="0"/>
              <a:t>with</a:t>
            </a:r>
            <a:r>
              <a:rPr lang="fr-FR" baseline="0" dirty="0" smtClean="0"/>
              <a:t> </a:t>
            </a:r>
            <a:r>
              <a:rPr lang="fr-FR" baseline="0" dirty="0" err="1" smtClean="0"/>
              <a:t>virological</a:t>
            </a:r>
            <a:r>
              <a:rPr lang="fr-FR" baseline="0" dirty="0" smtClean="0"/>
              <a:t> </a:t>
            </a:r>
            <a:r>
              <a:rPr lang="fr-FR" baseline="0" dirty="0" err="1" smtClean="0"/>
              <a:t>failure</a:t>
            </a:r>
            <a:r>
              <a:rPr lang="fr-FR" baseline="0" dirty="0" smtClean="0"/>
              <a:t>. </a:t>
            </a:r>
            <a:endParaRPr lang="fr-FR" dirty="0"/>
          </a:p>
        </p:txBody>
      </p:sp>
      <p:sp>
        <p:nvSpPr>
          <p:cNvPr id="4" name="Espace réservé du numéro de diapositive 3"/>
          <p:cNvSpPr>
            <a:spLocks noGrp="1"/>
          </p:cNvSpPr>
          <p:nvPr>
            <p:ph type="sldNum" sz="quarter" idx="10"/>
          </p:nvPr>
        </p:nvSpPr>
        <p:spPr/>
        <p:txBody>
          <a:bodyPr/>
          <a:lstStyle/>
          <a:p>
            <a:fld id="{3AAC6BF0-BE96-4D27-9229-65F9A13A9914}" type="slidenum">
              <a:rPr lang="fr-FR" smtClean="0"/>
              <a:pPr/>
              <a:t>5</a:t>
            </a:fld>
            <a:endParaRPr lang="fr-FR"/>
          </a:p>
        </p:txBody>
      </p:sp>
    </p:spTree>
    <p:extLst>
      <p:ext uri="{BB962C8B-B14F-4D97-AF65-F5344CB8AC3E}">
        <p14:creationId xmlns:p14="http://schemas.microsoft.com/office/powerpoint/2010/main" val="3942223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err="1" smtClean="0"/>
              <a:t>Fifty</a:t>
            </a:r>
            <a:r>
              <a:rPr lang="fr-FR" baseline="0" dirty="0" smtClean="0"/>
              <a:t> five patients </a:t>
            </a:r>
            <a:r>
              <a:rPr lang="fr-FR" baseline="0" dirty="0" err="1" smtClean="0"/>
              <a:t>were</a:t>
            </a:r>
            <a:r>
              <a:rPr lang="fr-FR" baseline="0" dirty="0" smtClean="0"/>
              <a:t> </a:t>
            </a:r>
            <a:r>
              <a:rPr lang="fr-FR" baseline="0" dirty="0" err="1" smtClean="0"/>
              <a:t>including</a:t>
            </a:r>
            <a:r>
              <a:rPr lang="fr-FR" baseline="0" dirty="0" smtClean="0"/>
              <a:t> in the </a:t>
            </a:r>
            <a:r>
              <a:rPr lang="fr-FR" baseline="0" dirty="0" err="1" smtClean="0"/>
              <a:t>study</a:t>
            </a:r>
            <a:r>
              <a:rPr lang="fr-FR" baseline="0" dirty="0" smtClean="0"/>
              <a:t>. </a:t>
            </a:r>
            <a:r>
              <a:rPr lang="en-US" baseline="0" dirty="0" smtClean="0"/>
              <a:t>They were mostly men (six men for only one woman). They were thirty six years old on average and in more than ninety percent of cases, they were white European. Sixty five percent of them were MSM.</a:t>
            </a:r>
          </a:p>
          <a:p>
            <a:endParaRPr lang="fr-FR" dirty="0" smtClean="0"/>
          </a:p>
        </p:txBody>
      </p:sp>
      <p:sp>
        <p:nvSpPr>
          <p:cNvPr id="4" name="Espace réservé du numéro de diapositive 3"/>
          <p:cNvSpPr>
            <a:spLocks noGrp="1"/>
          </p:cNvSpPr>
          <p:nvPr>
            <p:ph type="sldNum" sz="quarter" idx="10"/>
          </p:nvPr>
        </p:nvSpPr>
        <p:spPr/>
        <p:txBody>
          <a:bodyPr/>
          <a:lstStyle/>
          <a:p>
            <a:fld id="{3AAC6BF0-BE96-4D27-9229-65F9A13A9914}" type="slidenum">
              <a:rPr lang="fr-FR" smtClean="0"/>
              <a:pPr/>
              <a:t>6</a:t>
            </a:fld>
            <a:endParaRPr lang="fr-FR"/>
          </a:p>
        </p:txBody>
      </p:sp>
    </p:spTree>
    <p:extLst>
      <p:ext uri="{BB962C8B-B14F-4D97-AF65-F5344CB8AC3E}">
        <p14:creationId xmlns:p14="http://schemas.microsoft.com/office/powerpoint/2010/main" val="3445920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At baseline, more</a:t>
            </a:r>
            <a:r>
              <a:rPr lang="en-US" sz="1200" kern="1200" baseline="0" dirty="0" smtClean="0">
                <a:solidFill>
                  <a:schemeClr val="tx1"/>
                </a:solidFill>
                <a:latin typeface="+mn-lt"/>
                <a:ea typeface="+mn-ea"/>
                <a:cs typeface="+mn-cs"/>
              </a:rPr>
              <a:t> than </a:t>
            </a:r>
            <a:r>
              <a:rPr lang="en-US" sz="1200" kern="1200" dirty="0" smtClean="0">
                <a:solidFill>
                  <a:schemeClr val="tx1"/>
                </a:solidFill>
                <a:latin typeface="+mn-lt"/>
                <a:ea typeface="+mn-ea"/>
                <a:cs typeface="+mn-cs"/>
              </a:rPr>
              <a:t>forty percent of patients had no alteration in their CD four cell count, with more than five hundred CD four per cubic milliliter while fifteen percent of patients were deeply immunosuppressed with CD four cell count lower than two hundred per cubic millimeter.</a:t>
            </a:r>
            <a:endParaRPr lang="fr-FR"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There was a large dispersion of viral load, around a mean value of  two point four millions copies per millimeter, which is a high value as usually observed during PHI. Furthermore, three quarters of patients had a plasma viral load higher than ten to the five copies per milliliter and nine percent of patients had a viral load higher than ten to the seven.</a:t>
            </a:r>
            <a:endParaRPr lang="fr-FR" baseline="0" dirty="0" smtClean="0"/>
          </a:p>
        </p:txBody>
      </p:sp>
      <p:sp>
        <p:nvSpPr>
          <p:cNvPr id="4" name="Espace réservé du numéro de diapositive 3"/>
          <p:cNvSpPr>
            <a:spLocks noGrp="1"/>
          </p:cNvSpPr>
          <p:nvPr>
            <p:ph type="sldNum" sz="quarter" idx="10"/>
          </p:nvPr>
        </p:nvSpPr>
        <p:spPr/>
        <p:txBody>
          <a:bodyPr/>
          <a:lstStyle/>
          <a:p>
            <a:fld id="{3AAC6BF0-BE96-4D27-9229-65F9A13A9914}" type="slidenum">
              <a:rPr lang="fr-FR" smtClean="0"/>
              <a:pPr/>
              <a:t>7</a:t>
            </a:fld>
            <a:endParaRPr lang="fr-FR"/>
          </a:p>
        </p:txBody>
      </p:sp>
    </p:spTree>
    <p:extLst>
      <p:ext uri="{BB962C8B-B14F-4D97-AF65-F5344CB8AC3E}">
        <p14:creationId xmlns:p14="http://schemas.microsoft.com/office/powerpoint/2010/main" val="2917877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aseline="0" dirty="0" smtClean="0"/>
              <a:t>On </a:t>
            </a:r>
            <a:r>
              <a:rPr lang="fr-FR" baseline="0" dirty="0" err="1" smtClean="0"/>
              <a:t>average</a:t>
            </a:r>
            <a:r>
              <a:rPr lang="fr-FR" baseline="0" dirty="0" smtClean="0"/>
              <a:t>, </a:t>
            </a:r>
            <a:r>
              <a:rPr lang="fr-FR" baseline="0" dirty="0" err="1" smtClean="0"/>
              <a:t>treatment</a:t>
            </a:r>
            <a:r>
              <a:rPr lang="fr-FR" baseline="0" dirty="0" smtClean="0"/>
              <a:t> </a:t>
            </a:r>
            <a:r>
              <a:rPr lang="fr-FR" baseline="0" dirty="0" err="1" smtClean="0"/>
              <a:t>was</a:t>
            </a:r>
            <a:r>
              <a:rPr lang="fr-FR" baseline="0" dirty="0" smtClean="0"/>
              <a:t> </a:t>
            </a:r>
            <a:r>
              <a:rPr lang="fr-FR" baseline="0" dirty="0" err="1" smtClean="0"/>
              <a:t>initiated</a:t>
            </a:r>
            <a:r>
              <a:rPr lang="fr-FR" baseline="0" dirty="0" smtClean="0"/>
              <a:t> </a:t>
            </a:r>
            <a:r>
              <a:rPr lang="fr-FR" baseline="0" dirty="0" err="1" smtClean="0"/>
              <a:t>eleven</a:t>
            </a:r>
            <a:r>
              <a:rPr lang="fr-FR" baseline="0" dirty="0" smtClean="0"/>
              <a:t> </a:t>
            </a:r>
            <a:r>
              <a:rPr lang="fr-FR" baseline="0" dirty="0" err="1" smtClean="0"/>
              <a:t>days</a:t>
            </a:r>
            <a:r>
              <a:rPr lang="fr-FR" baseline="0" dirty="0" smtClean="0"/>
              <a:t> </a:t>
            </a:r>
            <a:r>
              <a:rPr lang="fr-FR" baseline="0" dirty="0" err="1" smtClean="0"/>
              <a:t>after</a:t>
            </a:r>
            <a:r>
              <a:rPr lang="fr-FR" baseline="0" dirty="0" smtClean="0"/>
              <a:t> the </a:t>
            </a:r>
            <a:r>
              <a:rPr lang="fr-FR" baseline="0" dirty="0" err="1" smtClean="0"/>
              <a:t>diagnosis</a:t>
            </a:r>
            <a:r>
              <a:rPr lang="fr-FR" baseline="0" dirty="0" smtClean="0"/>
              <a:t>.</a:t>
            </a:r>
          </a:p>
          <a:p>
            <a:r>
              <a:rPr lang="fr-FR" baseline="0" dirty="0" smtClean="0"/>
              <a:t>Due to the </a:t>
            </a:r>
            <a:r>
              <a:rPr lang="fr-FR" baseline="0" dirty="0" err="1" smtClean="0"/>
              <a:t>evolution</a:t>
            </a:r>
            <a:r>
              <a:rPr lang="fr-FR" baseline="0" dirty="0" smtClean="0"/>
              <a:t> in </a:t>
            </a:r>
            <a:r>
              <a:rPr lang="fr-FR" baseline="0" dirty="0" err="1" smtClean="0"/>
              <a:t>treatment</a:t>
            </a:r>
            <a:r>
              <a:rPr lang="fr-FR" baseline="0" dirty="0" smtClean="0"/>
              <a:t> </a:t>
            </a:r>
            <a:r>
              <a:rPr lang="fr-FR" baseline="0" dirty="0" err="1" smtClean="0"/>
              <a:t>recommendations</a:t>
            </a:r>
            <a:r>
              <a:rPr lang="fr-FR" baseline="0" dirty="0" smtClean="0"/>
              <a:t> over the </a:t>
            </a:r>
            <a:r>
              <a:rPr lang="fr-FR" baseline="0" dirty="0" err="1" smtClean="0"/>
              <a:t>ten</a:t>
            </a:r>
            <a:r>
              <a:rPr lang="fr-FR" baseline="0" dirty="0" smtClean="0"/>
              <a:t> </a:t>
            </a:r>
            <a:r>
              <a:rPr lang="fr-FR" baseline="0" dirty="0" err="1" smtClean="0"/>
              <a:t>years</a:t>
            </a:r>
            <a:r>
              <a:rPr lang="fr-FR" baseline="0" dirty="0" smtClean="0"/>
              <a:t> </a:t>
            </a:r>
            <a:r>
              <a:rPr lang="fr-FR" baseline="0" dirty="0" err="1" smtClean="0"/>
              <a:t>study</a:t>
            </a:r>
            <a:r>
              <a:rPr lang="fr-FR" baseline="0" dirty="0" smtClean="0"/>
              <a:t> </a:t>
            </a:r>
            <a:r>
              <a:rPr lang="fr-FR" baseline="0" dirty="0" err="1" smtClean="0"/>
              <a:t>period</a:t>
            </a:r>
            <a:r>
              <a:rPr lang="fr-FR" baseline="0" dirty="0" smtClean="0"/>
              <a:t>, </a:t>
            </a:r>
            <a:r>
              <a:rPr lang="fr-FR" baseline="0" dirty="0" err="1" smtClean="0"/>
              <a:t>eleven</a:t>
            </a:r>
            <a:r>
              <a:rPr lang="fr-FR" baseline="0" dirty="0" smtClean="0"/>
              <a:t> </a:t>
            </a:r>
            <a:r>
              <a:rPr lang="fr-FR" baseline="0" dirty="0" err="1" smtClean="0"/>
              <a:t>different</a:t>
            </a:r>
            <a:r>
              <a:rPr lang="fr-FR" baseline="0" dirty="0" smtClean="0"/>
              <a:t> </a:t>
            </a:r>
            <a:r>
              <a:rPr lang="fr-FR" baseline="0" dirty="0" err="1" smtClean="0"/>
              <a:t>combinations</a:t>
            </a:r>
            <a:r>
              <a:rPr lang="fr-FR" baseline="0" dirty="0" smtClean="0"/>
              <a:t> of ART </a:t>
            </a:r>
            <a:r>
              <a:rPr lang="fr-FR" baseline="0" dirty="0" err="1" smtClean="0"/>
              <a:t>were</a:t>
            </a:r>
            <a:r>
              <a:rPr lang="fr-FR" baseline="0" dirty="0" smtClean="0"/>
              <a:t> </a:t>
            </a:r>
            <a:r>
              <a:rPr lang="fr-FR" baseline="0" dirty="0" err="1" smtClean="0"/>
              <a:t>used</a:t>
            </a:r>
            <a:r>
              <a:rPr lang="fr-FR" baseline="0" dirty="0" smtClean="0"/>
              <a:t>, </a:t>
            </a:r>
            <a:r>
              <a:rPr lang="fr-FR" baseline="0" dirty="0" err="1" smtClean="0"/>
              <a:t>including</a:t>
            </a:r>
            <a:r>
              <a:rPr lang="fr-FR" baseline="0" dirty="0" smtClean="0"/>
              <a:t> </a:t>
            </a:r>
            <a:r>
              <a:rPr lang="fr-FR" baseline="0" dirty="0" err="1" smtClean="0"/>
              <a:t>mostly</a:t>
            </a:r>
            <a:r>
              <a:rPr lang="fr-FR" baseline="0" dirty="0" smtClean="0"/>
              <a:t> TDF and FTC in </a:t>
            </a:r>
            <a:r>
              <a:rPr lang="fr-FR" baseline="0" dirty="0" err="1" smtClean="0"/>
              <a:t>seventy</a:t>
            </a:r>
            <a:r>
              <a:rPr lang="fr-FR" baseline="0" dirty="0" smtClean="0"/>
              <a:t> percent of cases and a </a:t>
            </a:r>
            <a:r>
              <a:rPr lang="fr-FR" baseline="0" dirty="0" err="1" smtClean="0"/>
              <a:t>protease</a:t>
            </a:r>
            <a:r>
              <a:rPr lang="fr-FR" baseline="0" dirty="0" smtClean="0"/>
              <a:t> </a:t>
            </a:r>
            <a:r>
              <a:rPr lang="fr-FR" baseline="0" dirty="0" err="1" smtClean="0"/>
              <a:t>inhibitor</a:t>
            </a:r>
            <a:r>
              <a:rPr lang="fr-FR" baseline="0" dirty="0" smtClean="0"/>
              <a:t> as </a:t>
            </a:r>
            <a:r>
              <a:rPr lang="fr-FR" baseline="0" dirty="0" err="1" smtClean="0"/>
              <a:t>third</a:t>
            </a:r>
            <a:r>
              <a:rPr lang="fr-FR" baseline="0" dirty="0" smtClean="0"/>
              <a:t> agent in </a:t>
            </a:r>
            <a:r>
              <a:rPr lang="fr-FR" baseline="0" dirty="0" err="1" smtClean="0"/>
              <a:t>ninety</a:t>
            </a:r>
            <a:r>
              <a:rPr lang="fr-FR" baseline="0" dirty="0" smtClean="0"/>
              <a:t> percent of the cases. NNRTI </a:t>
            </a:r>
            <a:r>
              <a:rPr lang="fr-FR" baseline="0" dirty="0" err="1" smtClean="0"/>
              <a:t>were</a:t>
            </a:r>
            <a:r>
              <a:rPr lang="fr-FR" baseline="0" dirty="0" smtClean="0"/>
              <a:t> </a:t>
            </a:r>
            <a:r>
              <a:rPr lang="fr-FR" baseline="0" dirty="0" err="1" smtClean="0"/>
              <a:t>used</a:t>
            </a:r>
            <a:r>
              <a:rPr lang="fr-FR" baseline="0" dirty="0" smtClean="0"/>
              <a:t> in </a:t>
            </a:r>
            <a:r>
              <a:rPr lang="fr-FR" baseline="0" dirty="0" err="1" smtClean="0"/>
              <a:t>eleven</a:t>
            </a:r>
            <a:r>
              <a:rPr lang="fr-FR" baseline="0" dirty="0" smtClean="0"/>
              <a:t> percent of cases as </a:t>
            </a:r>
            <a:r>
              <a:rPr lang="fr-FR" baseline="0" dirty="0" err="1" smtClean="0"/>
              <a:t>well</a:t>
            </a:r>
            <a:r>
              <a:rPr lang="fr-FR" baseline="0" dirty="0" smtClean="0"/>
              <a:t> as four to five </a:t>
            </a:r>
            <a:r>
              <a:rPr lang="fr-FR" baseline="0" dirty="0" err="1" smtClean="0"/>
              <a:t>drugs</a:t>
            </a:r>
            <a:r>
              <a:rPr lang="fr-FR" baseline="0" dirty="0" smtClean="0"/>
              <a:t> </a:t>
            </a:r>
            <a:r>
              <a:rPr lang="fr-FR" baseline="0" dirty="0" err="1" smtClean="0"/>
              <a:t>regimen</a:t>
            </a:r>
            <a:r>
              <a:rPr lang="fr-FR" baseline="0" dirty="0" smtClean="0"/>
              <a:t>.</a:t>
            </a:r>
            <a:endParaRPr lang="fr-FR" dirty="0"/>
          </a:p>
        </p:txBody>
      </p:sp>
      <p:sp>
        <p:nvSpPr>
          <p:cNvPr id="4" name="Espace réservé du numéro de diapositive 3"/>
          <p:cNvSpPr>
            <a:spLocks noGrp="1"/>
          </p:cNvSpPr>
          <p:nvPr>
            <p:ph type="sldNum" sz="quarter" idx="10"/>
          </p:nvPr>
        </p:nvSpPr>
        <p:spPr/>
        <p:txBody>
          <a:bodyPr/>
          <a:lstStyle/>
          <a:p>
            <a:fld id="{3AAC6BF0-BE96-4D27-9229-65F9A13A9914}" type="slidenum">
              <a:rPr lang="fr-FR" smtClean="0"/>
              <a:pPr/>
              <a:t>8</a:t>
            </a:fld>
            <a:endParaRPr lang="fr-FR"/>
          </a:p>
        </p:txBody>
      </p:sp>
    </p:spTree>
    <p:extLst>
      <p:ext uri="{BB962C8B-B14F-4D97-AF65-F5344CB8AC3E}">
        <p14:creationId xmlns:p14="http://schemas.microsoft.com/office/powerpoint/2010/main" val="515346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At </a:t>
            </a:r>
            <a:r>
              <a:rPr lang="fr-FR" dirty="0" err="1" smtClean="0"/>
              <a:t>week</a:t>
            </a:r>
            <a:r>
              <a:rPr lang="fr-FR" dirty="0" smtClean="0"/>
              <a:t> </a:t>
            </a:r>
            <a:r>
              <a:rPr lang="fr-FR" dirty="0" err="1" smtClean="0"/>
              <a:t>twenty</a:t>
            </a:r>
            <a:r>
              <a:rPr lang="fr-FR" dirty="0" smtClean="0"/>
              <a:t> four, </a:t>
            </a:r>
            <a:r>
              <a:rPr lang="fr-FR" dirty="0" err="1" smtClean="0"/>
              <a:t>forty</a:t>
            </a:r>
            <a:r>
              <a:rPr lang="fr-FR" dirty="0" smtClean="0"/>
              <a:t> four patients or </a:t>
            </a:r>
            <a:r>
              <a:rPr lang="fr-FR" dirty="0" err="1" smtClean="0"/>
              <a:t>eighty</a:t>
            </a:r>
            <a:r>
              <a:rPr lang="fr-FR" dirty="0" smtClean="0"/>
              <a:t> percent </a:t>
            </a:r>
            <a:r>
              <a:rPr lang="fr-FR" dirty="0" err="1" smtClean="0"/>
              <a:t>had</a:t>
            </a:r>
            <a:r>
              <a:rPr lang="fr-FR" dirty="0" smtClean="0"/>
              <a:t> </a:t>
            </a:r>
            <a:r>
              <a:rPr lang="fr-FR" dirty="0" err="1" smtClean="0"/>
              <a:t>undetectable</a:t>
            </a:r>
            <a:r>
              <a:rPr lang="fr-FR" dirty="0" smtClean="0"/>
              <a:t> plasma viral </a:t>
            </a:r>
            <a:r>
              <a:rPr lang="fr-FR" dirty="0" err="1" smtClean="0"/>
              <a:t>load</a:t>
            </a:r>
            <a:r>
              <a:rPr lang="fr-FR" dirty="0" smtClean="0"/>
              <a:t> </a:t>
            </a:r>
            <a:r>
              <a:rPr lang="fr-FR" dirty="0" err="1" smtClean="0"/>
              <a:t>whereas</a:t>
            </a:r>
            <a:r>
              <a:rPr lang="fr-FR" dirty="0" smtClean="0"/>
              <a:t> </a:t>
            </a:r>
            <a:r>
              <a:rPr lang="fr-FR" dirty="0" err="1" smtClean="0"/>
              <a:t>eleven</a:t>
            </a:r>
            <a:r>
              <a:rPr lang="fr-FR" dirty="0" smtClean="0"/>
              <a:t> patients</a:t>
            </a:r>
            <a:r>
              <a:rPr lang="fr-FR" baseline="0" dirty="0" smtClean="0"/>
              <a:t> or </a:t>
            </a:r>
            <a:r>
              <a:rPr lang="fr-FR" dirty="0" err="1" smtClean="0"/>
              <a:t>twenty</a:t>
            </a:r>
            <a:r>
              <a:rPr lang="fr-FR" dirty="0" smtClean="0"/>
              <a:t> percent</a:t>
            </a:r>
            <a:r>
              <a:rPr lang="fr-FR" baseline="0" dirty="0" smtClean="0"/>
              <a:t> </a:t>
            </a:r>
            <a:r>
              <a:rPr lang="fr-FR" dirty="0" err="1" smtClean="0"/>
              <a:t>had</a:t>
            </a:r>
            <a:r>
              <a:rPr lang="fr-FR" dirty="0" smtClean="0"/>
              <a:t> </a:t>
            </a:r>
            <a:r>
              <a:rPr lang="fr-FR" dirty="0" err="1" smtClean="0"/>
              <a:t>low</a:t>
            </a:r>
            <a:r>
              <a:rPr lang="fr-FR" dirty="0" smtClean="0"/>
              <a:t> </a:t>
            </a:r>
            <a:r>
              <a:rPr lang="fr-FR" dirty="0" err="1" smtClean="0"/>
              <a:t>residual</a:t>
            </a:r>
            <a:r>
              <a:rPr lang="fr-FR" dirty="0" smtClean="0"/>
              <a:t> </a:t>
            </a:r>
            <a:r>
              <a:rPr lang="fr-FR" dirty="0" err="1" smtClean="0"/>
              <a:t>viremia</a:t>
            </a:r>
            <a:r>
              <a:rPr lang="fr-FR" dirty="0" smtClean="0"/>
              <a:t>,</a:t>
            </a:r>
            <a:r>
              <a:rPr lang="fr-FR" baseline="0" dirty="0" smtClean="0"/>
              <a:t> on </a:t>
            </a:r>
            <a:r>
              <a:rPr lang="fr-FR" baseline="0" dirty="0" err="1" smtClean="0"/>
              <a:t>average</a:t>
            </a:r>
            <a:r>
              <a:rPr lang="fr-FR" baseline="0" dirty="0" smtClean="0"/>
              <a:t> one </a:t>
            </a:r>
            <a:r>
              <a:rPr lang="fr-FR" baseline="0" dirty="0" err="1" smtClean="0"/>
              <a:t>hundred</a:t>
            </a:r>
            <a:r>
              <a:rPr lang="fr-FR" baseline="0" dirty="0" smtClean="0"/>
              <a:t> and </a:t>
            </a:r>
            <a:r>
              <a:rPr lang="fr-FR" baseline="0" dirty="0" err="1" smtClean="0"/>
              <a:t>fifty</a:t>
            </a:r>
            <a:r>
              <a:rPr lang="fr-FR" baseline="0" dirty="0" smtClean="0"/>
              <a:t> five copies per </a:t>
            </a:r>
            <a:r>
              <a:rPr lang="fr-FR" baseline="0" dirty="0" err="1" smtClean="0"/>
              <a:t>milliliter</a:t>
            </a:r>
            <a:r>
              <a:rPr lang="fr-FR" baseline="0" dirty="0" smtClean="0"/>
              <a:t>.</a:t>
            </a:r>
          </a:p>
          <a:p>
            <a:r>
              <a:rPr lang="fr-FR" baseline="0" dirty="0" smtClean="0"/>
              <a:t>In patients </a:t>
            </a:r>
            <a:r>
              <a:rPr lang="fr-FR" baseline="0" dirty="0" err="1" smtClean="0"/>
              <a:t>with</a:t>
            </a:r>
            <a:r>
              <a:rPr lang="fr-FR" baseline="0" dirty="0" smtClean="0"/>
              <a:t> </a:t>
            </a:r>
            <a:r>
              <a:rPr lang="fr-FR" baseline="0" dirty="0" err="1" smtClean="0"/>
              <a:t>virological</a:t>
            </a:r>
            <a:r>
              <a:rPr lang="fr-FR" baseline="0" dirty="0" smtClean="0"/>
              <a:t> </a:t>
            </a:r>
            <a:r>
              <a:rPr lang="fr-FR" baseline="0" dirty="0" err="1" smtClean="0"/>
              <a:t>failure</a:t>
            </a:r>
            <a:r>
              <a:rPr lang="fr-FR" baseline="0" dirty="0" smtClean="0"/>
              <a:t>, </a:t>
            </a:r>
            <a:r>
              <a:rPr lang="fr-FR" baseline="0" dirty="0" err="1" smtClean="0"/>
              <a:t>we</a:t>
            </a:r>
            <a:r>
              <a:rPr lang="fr-FR" baseline="0" dirty="0" smtClean="0"/>
              <a:t> </a:t>
            </a:r>
            <a:r>
              <a:rPr lang="fr-FR" baseline="0" dirty="0" err="1" smtClean="0"/>
              <a:t>performed</a:t>
            </a:r>
            <a:r>
              <a:rPr lang="fr-FR" baseline="0" dirty="0" smtClean="0"/>
              <a:t> ART plasma dosages at the time of </a:t>
            </a:r>
            <a:r>
              <a:rPr lang="fr-FR" baseline="0" dirty="0" err="1" smtClean="0"/>
              <a:t>failure</a:t>
            </a:r>
            <a:r>
              <a:rPr lang="fr-FR" baseline="0" dirty="0" smtClean="0"/>
              <a:t>.</a:t>
            </a:r>
          </a:p>
          <a:p>
            <a:r>
              <a:rPr lang="fr-FR" baseline="0" dirty="0" err="1" smtClean="0"/>
              <a:t>Only</a:t>
            </a:r>
            <a:r>
              <a:rPr lang="fr-FR" baseline="0" dirty="0" smtClean="0"/>
              <a:t> </a:t>
            </a:r>
            <a:r>
              <a:rPr lang="fr-FR" baseline="0" dirty="0" err="1" smtClean="0"/>
              <a:t>two</a:t>
            </a:r>
            <a:r>
              <a:rPr lang="fr-FR" baseline="0" dirty="0" smtClean="0"/>
              <a:t> on </a:t>
            </a:r>
            <a:r>
              <a:rPr lang="fr-FR" baseline="0" dirty="0" err="1" smtClean="0"/>
              <a:t>eleven</a:t>
            </a:r>
            <a:r>
              <a:rPr lang="fr-FR" baseline="0" dirty="0" smtClean="0"/>
              <a:t> patients </a:t>
            </a:r>
            <a:r>
              <a:rPr lang="fr-FR" baseline="0" dirty="0" err="1" smtClean="0"/>
              <a:t>had</a:t>
            </a:r>
            <a:r>
              <a:rPr lang="fr-FR" baseline="0" dirty="0" smtClean="0"/>
              <a:t> </a:t>
            </a:r>
            <a:r>
              <a:rPr lang="fr-FR" baseline="0" dirty="0" err="1" smtClean="0"/>
              <a:t>insufficient</a:t>
            </a:r>
            <a:r>
              <a:rPr lang="fr-FR" baseline="0" dirty="0" smtClean="0"/>
              <a:t> ART concentration. </a:t>
            </a:r>
          </a:p>
          <a:p>
            <a:r>
              <a:rPr lang="fr-FR" baseline="0" dirty="0" err="1" smtClean="0"/>
              <a:t>We</a:t>
            </a:r>
            <a:r>
              <a:rPr lang="fr-FR" baseline="0" dirty="0" smtClean="0"/>
              <a:t> </a:t>
            </a:r>
            <a:r>
              <a:rPr lang="fr-FR" baseline="0" dirty="0" err="1" smtClean="0"/>
              <a:t>also</a:t>
            </a:r>
            <a:r>
              <a:rPr lang="fr-FR" baseline="0" dirty="0" smtClean="0"/>
              <a:t> </a:t>
            </a:r>
            <a:r>
              <a:rPr lang="fr-FR" baseline="0" dirty="0" err="1" smtClean="0"/>
              <a:t>performed</a:t>
            </a:r>
            <a:r>
              <a:rPr lang="fr-FR" baseline="0" dirty="0" smtClean="0"/>
              <a:t> </a:t>
            </a:r>
            <a:r>
              <a:rPr lang="fr-FR" baseline="0" dirty="0" err="1" smtClean="0"/>
              <a:t>genotypic</a:t>
            </a:r>
            <a:r>
              <a:rPr lang="fr-FR" baseline="0" dirty="0" smtClean="0"/>
              <a:t> </a:t>
            </a:r>
            <a:r>
              <a:rPr lang="fr-FR" baseline="0" dirty="0" err="1" smtClean="0"/>
              <a:t>resistance</a:t>
            </a:r>
            <a:r>
              <a:rPr lang="fr-FR" baseline="0" dirty="0" smtClean="0"/>
              <a:t> tests on patients </a:t>
            </a:r>
            <a:r>
              <a:rPr lang="fr-FR" baseline="0" dirty="0" err="1" smtClean="0"/>
              <a:t>with</a:t>
            </a:r>
            <a:r>
              <a:rPr lang="fr-FR" baseline="0" dirty="0" smtClean="0"/>
              <a:t> </a:t>
            </a:r>
            <a:r>
              <a:rPr lang="fr-FR" baseline="0" dirty="0" err="1" smtClean="0"/>
              <a:t>virological</a:t>
            </a:r>
            <a:r>
              <a:rPr lang="fr-FR" baseline="0" dirty="0" smtClean="0"/>
              <a:t> </a:t>
            </a:r>
            <a:r>
              <a:rPr lang="fr-FR" baseline="0" dirty="0" err="1" smtClean="0"/>
              <a:t>failure</a:t>
            </a:r>
            <a:r>
              <a:rPr lang="fr-FR" baseline="0" dirty="0" smtClean="0"/>
              <a:t>, at </a:t>
            </a:r>
            <a:r>
              <a:rPr lang="fr-FR" baseline="0" dirty="0" err="1" smtClean="0"/>
              <a:t>baseline</a:t>
            </a:r>
            <a:r>
              <a:rPr lang="fr-FR" baseline="0" dirty="0" smtClean="0"/>
              <a:t> and at time of </a:t>
            </a:r>
            <a:r>
              <a:rPr lang="fr-FR" baseline="0" dirty="0" err="1" smtClean="0"/>
              <a:t>failure</a:t>
            </a:r>
            <a:r>
              <a:rPr lang="fr-FR" baseline="0" dirty="0" smtClean="0"/>
              <a:t>. </a:t>
            </a:r>
            <a:r>
              <a:rPr lang="fr-FR" baseline="0" dirty="0" err="1" smtClean="0"/>
              <a:t>We</a:t>
            </a:r>
            <a:r>
              <a:rPr lang="fr-FR" baseline="0" dirty="0" smtClean="0"/>
              <a:t> </a:t>
            </a:r>
            <a:r>
              <a:rPr lang="fr-FR" baseline="0" dirty="0" err="1" smtClean="0"/>
              <a:t>observed</a:t>
            </a:r>
            <a:r>
              <a:rPr lang="fr-FR" baseline="0" dirty="0" smtClean="0"/>
              <a:t> no </a:t>
            </a:r>
            <a:r>
              <a:rPr lang="fr-FR" baseline="0" dirty="0" err="1" smtClean="0"/>
              <a:t>resistance</a:t>
            </a:r>
            <a:r>
              <a:rPr lang="fr-FR" baseline="0" dirty="0" smtClean="0"/>
              <a:t> </a:t>
            </a:r>
            <a:r>
              <a:rPr lang="fr-FR" baseline="0" dirty="0" err="1" smtClean="0"/>
              <a:t>selection</a:t>
            </a:r>
            <a:r>
              <a:rPr lang="fr-FR" baseline="0" dirty="0" smtClean="0"/>
              <a:t>.</a:t>
            </a:r>
            <a:endParaRPr lang="fr-FR" dirty="0" smtClean="0"/>
          </a:p>
        </p:txBody>
      </p:sp>
      <p:sp>
        <p:nvSpPr>
          <p:cNvPr id="4" name="Espace réservé du numéro de diapositive 3"/>
          <p:cNvSpPr>
            <a:spLocks noGrp="1"/>
          </p:cNvSpPr>
          <p:nvPr>
            <p:ph type="sldNum" sz="quarter" idx="10"/>
          </p:nvPr>
        </p:nvSpPr>
        <p:spPr/>
        <p:txBody>
          <a:bodyPr/>
          <a:lstStyle/>
          <a:p>
            <a:fld id="{3AAC6BF0-BE96-4D27-9229-65F9A13A9914}" type="slidenum">
              <a:rPr lang="fr-FR" smtClean="0"/>
              <a:pPr/>
              <a:t>9</a:t>
            </a:fld>
            <a:endParaRPr lang="fr-FR"/>
          </a:p>
        </p:txBody>
      </p:sp>
    </p:spTree>
    <p:extLst>
      <p:ext uri="{BB962C8B-B14F-4D97-AF65-F5344CB8AC3E}">
        <p14:creationId xmlns:p14="http://schemas.microsoft.com/office/powerpoint/2010/main" val="1320097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FE4B6C5-4824-4CD9-BC67-E523DD69600C}" type="datetimeFigureOut">
              <a:rPr lang="fr-FR" smtClean="0"/>
              <a:pPr/>
              <a:t>22/07/2015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829FC00-8BB0-43E6-8956-BE370E265618}"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FE4B6C5-4824-4CD9-BC67-E523DD69600C}" type="datetimeFigureOut">
              <a:rPr lang="fr-FR" smtClean="0"/>
              <a:pPr/>
              <a:t>22/07/2015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829FC00-8BB0-43E6-8956-BE370E265618}"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FE4B6C5-4824-4CD9-BC67-E523DD69600C}" type="datetimeFigureOut">
              <a:rPr lang="fr-FR" smtClean="0"/>
              <a:pPr/>
              <a:t>22/07/2015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829FC00-8BB0-43E6-8956-BE370E265618}"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FE4B6C5-4824-4CD9-BC67-E523DD69600C}" type="datetimeFigureOut">
              <a:rPr lang="fr-FR" smtClean="0"/>
              <a:pPr/>
              <a:t>22/07/2015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829FC00-8BB0-43E6-8956-BE370E265618}"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FE4B6C5-4824-4CD9-BC67-E523DD69600C}" type="datetimeFigureOut">
              <a:rPr lang="fr-FR" smtClean="0"/>
              <a:pPr/>
              <a:t>22/07/2015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829FC00-8BB0-43E6-8956-BE370E265618}"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FE4B6C5-4824-4CD9-BC67-E523DD69600C}" type="datetimeFigureOut">
              <a:rPr lang="fr-FR" smtClean="0"/>
              <a:pPr/>
              <a:t>22/07/2015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829FC00-8BB0-43E6-8956-BE370E265618}"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FE4B6C5-4824-4CD9-BC67-E523DD69600C}" type="datetimeFigureOut">
              <a:rPr lang="fr-FR" smtClean="0"/>
              <a:pPr/>
              <a:t>22/07/2015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829FC00-8BB0-43E6-8956-BE370E265618}"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FE4B6C5-4824-4CD9-BC67-E523DD69600C}" type="datetimeFigureOut">
              <a:rPr lang="fr-FR" smtClean="0"/>
              <a:pPr/>
              <a:t>22/07/2015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829FC00-8BB0-43E6-8956-BE370E265618}"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FE4B6C5-4824-4CD9-BC67-E523DD69600C}" type="datetimeFigureOut">
              <a:rPr lang="fr-FR" smtClean="0"/>
              <a:pPr/>
              <a:t>22/07/2015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829FC00-8BB0-43E6-8956-BE370E265618}"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FE4B6C5-4824-4CD9-BC67-E523DD69600C}" type="datetimeFigureOut">
              <a:rPr lang="fr-FR" smtClean="0"/>
              <a:pPr/>
              <a:t>22/07/2015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829FC00-8BB0-43E6-8956-BE370E265618}"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FE4B6C5-4824-4CD9-BC67-E523DD69600C}" type="datetimeFigureOut">
              <a:rPr lang="fr-FR" smtClean="0"/>
              <a:pPr/>
              <a:t>22/07/2015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829FC00-8BB0-43E6-8956-BE370E265618}"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4B6C5-4824-4CD9-BC67-E523DD69600C}" type="datetimeFigureOut">
              <a:rPr lang="fr-FR" smtClean="0"/>
              <a:pPr/>
              <a:t>22/07/2015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29FC00-8BB0-43E6-8956-BE370E265618}"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gif"/><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image" Target="../media/image4.gif"/><Relationship Id="rId5" Type="http://schemas.openxmlformats.org/officeDocument/2006/relationships/image" Target="../media/image1.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84613" y="1628800"/>
            <a:ext cx="8803339" cy="2160240"/>
          </a:xfrm>
          <a:ln w="38100">
            <a:solidFill>
              <a:schemeClr val="accent1"/>
            </a:solidFill>
          </a:ln>
        </p:spPr>
        <p:txBody>
          <a:bodyPr>
            <a:normAutofit/>
          </a:bodyPr>
          <a:lstStyle/>
          <a:p>
            <a:r>
              <a:rPr lang="fr-FR" altLang="fr-FR" dirty="0" smtClean="0">
                <a:solidFill>
                  <a:schemeClr val="accent1"/>
                </a:solidFill>
              </a:rPr>
              <a:t>Is </a:t>
            </a:r>
            <a:r>
              <a:rPr lang="fr-FR" altLang="fr-FR" dirty="0" err="1" smtClean="0">
                <a:solidFill>
                  <a:schemeClr val="accent1"/>
                </a:solidFill>
              </a:rPr>
              <a:t>twenty</a:t>
            </a:r>
            <a:r>
              <a:rPr lang="fr-FR" altLang="fr-FR" dirty="0" smtClean="0">
                <a:solidFill>
                  <a:schemeClr val="accent1"/>
                </a:solidFill>
              </a:rPr>
              <a:t>-four </a:t>
            </a:r>
            <a:r>
              <a:rPr lang="fr-FR" altLang="fr-FR" dirty="0" err="1" smtClean="0">
                <a:solidFill>
                  <a:schemeClr val="accent1"/>
                </a:solidFill>
              </a:rPr>
              <a:t>weeks</a:t>
            </a:r>
            <a:r>
              <a:rPr lang="fr-FR" altLang="fr-FR" dirty="0" smtClean="0">
                <a:solidFill>
                  <a:schemeClr val="accent1"/>
                </a:solidFill>
              </a:rPr>
              <a:t> </a:t>
            </a:r>
            <a:r>
              <a:rPr lang="fr-FR" altLang="fr-FR" dirty="0" err="1" smtClean="0">
                <a:solidFill>
                  <a:schemeClr val="accent1"/>
                </a:solidFill>
              </a:rPr>
              <a:t>too</a:t>
            </a:r>
            <a:r>
              <a:rPr lang="fr-FR" altLang="fr-FR" dirty="0" smtClean="0">
                <a:solidFill>
                  <a:schemeClr val="accent1"/>
                </a:solidFill>
              </a:rPr>
              <a:t> short to </a:t>
            </a:r>
            <a:r>
              <a:rPr lang="fr-FR" altLang="fr-FR" dirty="0" err="1" smtClean="0">
                <a:solidFill>
                  <a:schemeClr val="accent1"/>
                </a:solidFill>
              </a:rPr>
              <a:t>assess</a:t>
            </a:r>
            <a:r>
              <a:rPr lang="fr-FR" altLang="fr-FR" dirty="0" smtClean="0">
                <a:solidFill>
                  <a:schemeClr val="accent1"/>
                </a:solidFill>
              </a:rPr>
              <a:t> </a:t>
            </a:r>
            <a:r>
              <a:rPr lang="fr-FR" altLang="fr-FR" dirty="0" err="1" smtClean="0">
                <a:solidFill>
                  <a:schemeClr val="accent1"/>
                </a:solidFill>
              </a:rPr>
              <a:t>virological</a:t>
            </a:r>
            <a:r>
              <a:rPr lang="fr-FR" altLang="fr-FR" dirty="0" smtClean="0">
                <a:solidFill>
                  <a:schemeClr val="accent1"/>
                </a:solidFill>
              </a:rPr>
              <a:t> </a:t>
            </a:r>
            <a:r>
              <a:rPr lang="fr-FR" altLang="fr-FR" dirty="0" err="1" smtClean="0">
                <a:solidFill>
                  <a:schemeClr val="accent1"/>
                </a:solidFill>
              </a:rPr>
              <a:t>success</a:t>
            </a:r>
            <a:r>
              <a:rPr lang="fr-FR" altLang="fr-FR" dirty="0" smtClean="0">
                <a:solidFill>
                  <a:schemeClr val="accent1"/>
                </a:solidFill>
              </a:rPr>
              <a:t> in </a:t>
            </a:r>
            <a:r>
              <a:rPr lang="fr-FR" altLang="fr-FR" dirty="0" err="1" smtClean="0">
                <a:solidFill>
                  <a:schemeClr val="accent1"/>
                </a:solidFill>
              </a:rPr>
              <a:t>primary</a:t>
            </a:r>
            <a:r>
              <a:rPr lang="fr-FR" altLang="fr-FR" dirty="0" smtClean="0">
                <a:solidFill>
                  <a:schemeClr val="accent1"/>
                </a:solidFill>
              </a:rPr>
              <a:t> HIV infection </a:t>
            </a:r>
            <a:r>
              <a:rPr lang="fr-FR" altLang="fr-FR" dirty="0" err="1" smtClean="0">
                <a:solidFill>
                  <a:schemeClr val="accent1"/>
                </a:solidFill>
              </a:rPr>
              <a:t>treatment</a:t>
            </a:r>
            <a:r>
              <a:rPr lang="fr-FR" altLang="fr-FR" dirty="0" smtClean="0">
                <a:solidFill>
                  <a:schemeClr val="accent1"/>
                </a:solidFill>
              </a:rPr>
              <a:t> ?</a:t>
            </a:r>
            <a:endParaRPr lang="fr-FR" dirty="0">
              <a:solidFill>
                <a:schemeClr val="accent1"/>
              </a:solidFill>
            </a:endParaRPr>
          </a:p>
        </p:txBody>
      </p:sp>
      <p:sp>
        <p:nvSpPr>
          <p:cNvPr id="3" name="Sous-titre 2"/>
          <p:cNvSpPr>
            <a:spLocks noGrp="1"/>
          </p:cNvSpPr>
          <p:nvPr>
            <p:ph type="subTitle" idx="1"/>
          </p:nvPr>
        </p:nvSpPr>
        <p:spPr>
          <a:xfrm>
            <a:off x="0" y="3933056"/>
            <a:ext cx="9144000" cy="1656184"/>
          </a:xfrm>
        </p:spPr>
        <p:txBody>
          <a:bodyPr>
            <a:normAutofit/>
          </a:bodyPr>
          <a:lstStyle/>
          <a:p>
            <a:pPr marL="514350" indent="-514350"/>
            <a:r>
              <a:rPr lang="fr-FR" sz="2200" b="1" u="sng" dirty="0" smtClean="0">
                <a:solidFill>
                  <a:schemeClr val="tx1"/>
                </a:solidFill>
                <a:latin typeface="+mj-lt"/>
              </a:rPr>
              <a:t>Anne Vandendriessche</a:t>
            </a:r>
            <a:r>
              <a:rPr lang="fr-FR" sz="2200" baseline="30000" dirty="0" smtClean="0">
                <a:solidFill>
                  <a:schemeClr val="tx1"/>
                </a:solidFill>
                <a:latin typeface="+mj-lt"/>
              </a:rPr>
              <a:t>1</a:t>
            </a:r>
            <a:r>
              <a:rPr lang="fr-FR" sz="2200" dirty="0" smtClean="0">
                <a:solidFill>
                  <a:schemeClr val="tx1"/>
                </a:solidFill>
                <a:latin typeface="+mj-lt"/>
              </a:rPr>
              <a:t>, </a:t>
            </a:r>
          </a:p>
          <a:p>
            <a:pPr marL="514350" indent="-514350"/>
            <a:r>
              <a:rPr lang="fr-FR" sz="2200" dirty="0" smtClean="0">
                <a:solidFill>
                  <a:schemeClr val="tx1"/>
                </a:solidFill>
                <a:latin typeface="+mj-lt"/>
              </a:rPr>
              <a:t>Thomas Mourez</a:t>
            </a:r>
            <a:r>
              <a:rPr lang="fr-FR" sz="2200" baseline="30000" dirty="0" smtClean="0">
                <a:solidFill>
                  <a:schemeClr val="tx1"/>
                </a:solidFill>
                <a:latin typeface="+mj-lt"/>
              </a:rPr>
              <a:t>2</a:t>
            </a:r>
            <a:r>
              <a:rPr lang="fr-FR" sz="2200" dirty="0" smtClean="0">
                <a:solidFill>
                  <a:schemeClr val="tx1"/>
                </a:solidFill>
                <a:latin typeface="+mj-lt"/>
              </a:rPr>
              <a:t>, Véronique Lemée</a:t>
            </a:r>
            <a:r>
              <a:rPr lang="fr-FR" sz="2200" baseline="30000" dirty="0" smtClean="0">
                <a:solidFill>
                  <a:schemeClr val="tx1"/>
                </a:solidFill>
                <a:latin typeface="+mj-lt"/>
              </a:rPr>
              <a:t>2</a:t>
            </a:r>
            <a:r>
              <a:rPr lang="fr-FR" sz="2200" dirty="0" smtClean="0">
                <a:solidFill>
                  <a:schemeClr val="tx1"/>
                </a:solidFill>
                <a:latin typeface="+mj-lt"/>
              </a:rPr>
              <a:t>, Yasmine Debab</a:t>
            </a:r>
            <a:r>
              <a:rPr lang="fr-FR" sz="2200" baseline="30000" dirty="0" smtClean="0">
                <a:solidFill>
                  <a:schemeClr val="tx1"/>
                </a:solidFill>
                <a:latin typeface="+mj-lt"/>
              </a:rPr>
              <a:t>1</a:t>
            </a:r>
            <a:r>
              <a:rPr lang="fr-FR" sz="2200" dirty="0" smtClean="0">
                <a:solidFill>
                  <a:schemeClr val="tx1"/>
                </a:solidFill>
                <a:latin typeface="+mj-lt"/>
              </a:rPr>
              <a:t>, </a:t>
            </a:r>
          </a:p>
          <a:p>
            <a:pPr marL="514350" indent="-514350"/>
            <a:r>
              <a:rPr lang="fr-FR" sz="2200" dirty="0" smtClean="0">
                <a:solidFill>
                  <a:schemeClr val="tx1"/>
                </a:solidFill>
                <a:latin typeface="+mj-lt"/>
              </a:rPr>
              <a:t>Gilles Peytavin</a:t>
            </a:r>
            <a:r>
              <a:rPr lang="fr-FR" sz="2200" baseline="30000" dirty="0" smtClean="0">
                <a:solidFill>
                  <a:schemeClr val="tx1"/>
                </a:solidFill>
                <a:latin typeface="+mj-lt"/>
              </a:rPr>
              <a:t>3</a:t>
            </a:r>
            <a:r>
              <a:rPr lang="fr-FR" sz="2200" dirty="0" smtClean="0">
                <a:solidFill>
                  <a:schemeClr val="tx1"/>
                </a:solidFill>
                <a:latin typeface="+mj-lt"/>
              </a:rPr>
              <a:t>, Joël Ladner</a:t>
            </a:r>
            <a:r>
              <a:rPr lang="fr-FR" sz="2200" baseline="30000" dirty="0" smtClean="0">
                <a:solidFill>
                  <a:schemeClr val="tx1"/>
                </a:solidFill>
                <a:latin typeface="+mj-lt"/>
              </a:rPr>
              <a:t>4</a:t>
            </a:r>
            <a:r>
              <a:rPr lang="fr-FR" sz="2200" dirty="0" smtClean="0">
                <a:solidFill>
                  <a:schemeClr val="tx1"/>
                </a:solidFill>
                <a:latin typeface="+mj-lt"/>
              </a:rPr>
              <a:t>, François Caron</a:t>
            </a:r>
            <a:r>
              <a:rPr lang="fr-FR" sz="2200" baseline="30000" dirty="0" smtClean="0">
                <a:solidFill>
                  <a:schemeClr val="tx1"/>
                </a:solidFill>
                <a:latin typeface="+mj-lt"/>
              </a:rPr>
              <a:t>1</a:t>
            </a:r>
            <a:r>
              <a:rPr lang="fr-FR" sz="2200" dirty="0" smtClean="0">
                <a:solidFill>
                  <a:schemeClr val="tx1"/>
                </a:solidFill>
                <a:latin typeface="+mj-lt"/>
              </a:rPr>
              <a:t>, </a:t>
            </a:r>
          </a:p>
          <a:p>
            <a:pPr marL="514350" indent="-514350"/>
            <a:r>
              <a:rPr lang="fr-FR" sz="2200" dirty="0" smtClean="0">
                <a:solidFill>
                  <a:schemeClr val="tx1"/>
                </a:solidFill>
                <a:latin typeface="+mj-lt"/>
              </a:rPr>
              <a:t>Jean-Christophe Plantier</a:t>
            </a:r>
            <a:r>
              <a:rPr lang="fr-FR" sz="2200" baseline="30000" dirty="0" smtClean="0">
                <a:solidFill>
                  <a:schemeClr val="tx1"/>
                </a:solidFill>
                <a:latin typeface="+mj-lt"/>
              </a:rPr>
              <a:t>2</a:t>
            </a:r>
            <a:r>
              <a:rPr lang="fr-FR" sz="2200" dirty="0" smtClean="0">
                <a:solidFill>
                  <a:schemeClr val="tx1"/>
                </a:solidFill>
                <a:latin typeface="+mj-lt"/>
              </a:rPr>
              <a:t>, Jérémie Leporrier</a:t>
            </a:r>
            <a:r>
              <a:rPr lang="fr-FR" sz="2200" baseline="30000" dirty="0" smtClean="0">
                <a:solidFill>
                  <a:schemeClr val="tx1"/>
                </a:solidFill>
                <a:latin typeface="+mj-lt"/>
              </a:rPr>
              <a:t>1</a:t>
            </a:r>
          </a:p>
        </p:txBody>
      </p:sp>
      <p:sp>
        <p:nvSpPr>
          <p:cNvPr id="4" name="ZoneTexte 3"/>
          <p:cNvSpPr txBox="1"/>
          <p:nvPr/>
        </p:nvSpPr>
        <p:spPr>
          <a:xfrm>
            <a:off x="3203848" y="5565338"/>
            <a:ext cx="11859553" cy="830997"/>
          </a:xfrm>
          <a:prstGeom prst="rect">
            <a:avLst/>
          </a:prstGeom>
          <a:noFill/>
        </p:spPr>
        <p:txBody>
          <a:bodyPr wrap="square" rtlCol="0">
            <a:spAutoFit/>
          </a:bodyPr>
          <a:lstStyle/>
          <a:p>
            <a:r>
              <a:rPr lang="fr-FR" sz="1200" dirty="0" smtClean="0">
                <a:latin typeface="+mj-lt"/>
              </a:rPr>
              <a:t>1 </a:t>
            </a:r>
            <a:r>
              <a:rPr lang="fr-FR" sz="1200" dirty="0" err="1" smtClean="0">
                <a:latin typeface="+mj-lt"/>
              </a:rPr>
              <a:t>Infectious</a:t>
            </a:r>
            <a:r>
              <a:rPr lang="fr-FR" sz="1200" dirty="0" smtClean="0">
                <a:latin typeface="+mj-lt"/>
              </a:rPr>
              <a:t> </a:t>
            </a:r>
            <a:r>
              <a:rPr lang="fr-FR" sz="1200" dirty="0" err="1" smtClean="0">
                <a:latin typeface="+mj-lt"/>
              </a:rPr>
              <a:t>Diseases</a:t>
            </a:r>
            <a:r>
              <a:rPr lang="fr-FR" sz="1200" dirty="0" smtClean="0">
                <a:latin typeface="+mj-lt"/>
              </a:rPr>
              <a:t> </a:t>
            </a:r>
            <a:r>
              <a:rPr lang="fr-FR" sz="1200" dirty="0" err="1" smtClean="0">
                <a:latin typeface="+mj-lt"/>
              </a:rPr>
              <a:t>Department</a:t>
            </a:r>
            <a:r>
              <a:rPr lang="fr-FR" sz="1200" dirty="0" smtClean="0">
                <a:latin typeface="+mj-lt"/>
              </a:rPr>
              <a:t>, Rouen </a:t>
            </a:r>
            <a:r>
              <a:rPr lang="fr-FR" sz="1200" dirty="0" err="1" smtClean="0">
                <a:latin typeface="+mj-lt"/>
              </a:rPr>
              <a:t>University</a:t>
            </a:r>
            <a:r>
              <a:rPr lang="fr-FR" sz="1200" dirty="0" smtClean="0">
                <a:latin typeface="+mj-lt"/>
              </a:rPr>
              <a:t> </a:t>
            </a:r>
            <a:r>
              <a:rPr lang="fr-FR" sz="1200" dirty="0" err="1" smtClean="0">
                <a:latin typeface="+mj-lt"/>
              </a:rPr>
              <a:t>Hospital</a:t>
            </a:r>
            <a:r>
              <a:rPr lang="fr-FR" sz="1200" dirty="0" smtClean="0">
                <a:latin typeface="+mj-lt"/>
              </a:rPr>
              <a:t>, France</a:t>
            </a:r>
          </a:p>
          <a:p>
            <a:r>
              <a:rPr lang="fr-FR" sz="1200" dirty="0" smtClean="0">
                <a:latin typeface="+mj-lt"/>
              </a:rPr>
              <a:t>2 </a:t>
            </a:r>
            <a:r>
              <a:rPr lang="fr-FR" sz="1200" dirty="0" err="1" smtClean="0">
                <a:latin typeface="+mj-lt"/>
              </a:rPr>
              <a:t>Virology</a:t>
            </a:r>
            <a:r>
              <a:rPr lang="fr-FR" sz="1200" dirty="0" smtClean="0">
                <a:latin typeface="+mj-lt"/>
              </a:rPr>
              <a:t> Unit, Rouen </a:t>
            </a:r>
            <a:r>
              <a:rPr lang="fr-FR" sz="1200" dirty="0" err="1" smtClean="0">
                <a:latin typeface="+mj-lt"/>
              </a:rPr>
              <a:t>University</a:t>
            </a:r>
            <a:r>
              <a:rPr lang="fr-FR" sz="1200" dirty="0" smtClean="0">
                <a:latin typeface="+mj-lt"/>
              </a:rPr>
              <a:t> </a:t>
            </a:r>
            <a:r>
              <a:rPr lang="fr-FR" sz="1200" dirty="0" err="1" smtClean="0">
                <a:latin typeface="+mj-lt"/>
              </a:rPr>
              <a:t>Hospital</a:t>
            </a:r>
            <a:r>
              <a:rPr lang="fr-FR" sz="1200" dirty="0" smtClean="0">
                <a:latin typeface="+mj-lt"/>
              </a:rPr>
              <a:t>, France</a:t>
            </a:r>
          </a:p>
          <a:p>
            <a:r>
              <a:rPr lang="fr-FR" sz="1200" dirty="0" smtClean="0">
                <a:latin typeface="+mj-lt"/>
              </a:rPr>
              <a:t>3 </a:t>
            </a:r>
            <a:r>
              <a:rPr lang="fr-FR" sz="1200" dirty="0" err="1" smtClean="0">
                <a:latin typeface="+mj-lt"/>
              </a:rPr>
              <a:t>Pharmacology</a:t>
            </a:r>
            <a:r>
              <a:rPr lang="fr-FR" sz="1200" dirty="0" smtClean="0">
                <a:latin typeface="+mj-lt"/>
              </a:rPr>
              <a:t> and </a:t>
            </a:r>
            <a:r>
              <a:rPr lang="fr-FR" sz="1200" dirty="0" err="1" smtClean="0">
                <a:latin typeface="+mj-lt"/>
              </a:rPr>
              <a:t>toxicology</a:t>
            </a:r>
            <a:r>
              <a:rPr lang="fr-FR" sz="1200" dirty="0" smtClean="0">
                <a:latin typeface="+mj-lt"/>
              </a:rPr>
              <a:t> </a:t>
            </a:r>
            <a:r>
              <a:rPr lang="fr-FR" sz="1200" dirty="0" err="1" smtClean="0">
                <a:latin typeface="+mj-lt"/>
              </a:rPr>
              <a:t>laboratory</a:t>
            </a:r>
            <a:r>
              <a:rPr lang="fr-FR" sz="1200" dirty="0" smtClean="0">
                <a:latin typeface="+mj-lt"/>
              </a:rPr>
              <a:t>, Bichat-Claude Bernard </a:t>
            </a:r>
            <a:r>
              <a:rPr lang="fr-FR" sz="1200" dirty="0" err="1" smtClean="0">
                <a:latin typeface="+mj-lt"/>
              </a:rPr>
              <a:t>hospital</a:t>
            </a:r>
            <a:r>
              <a:rPr lang="fr-FR" sz="1200" dirty="0" smtClean="0">
                <a:latin typeface="+mj-lt"/>
              </a:rPr>
              <a:t>, APHP Paris, France</a:t>
            </a:r>
          </a:p>
          <a:p>
            <a:r>
              <a:rPr lang="fr-FR" sz="1200" dirty="0" smtClean="0">
                <a:latin typeface="+mj-lt"/>
              </a:rPr>
              <a:t>4 </a:t>
            </a:r>
            <a:r>
              <a:rPr lang="en-US" sz="1200" dirty="0" smtClean="0">
                <a:latin typeface="+mj-lt"/>
              </a:rPr>
              <a:t>Epidemiology and Public Health Department</a:t>
            </a:r>
            <a:r>
              <a:rPr lang="fr-FR" sz="1200" dirty="0" smtClean="0">
                <a:latin typeface="+mj-lt"/>
              </a:rPr>
              <a:t>, Rouen </a:t>
            </a:r>
            <a:r>
              <a:rPr lang="fr-FR" sz="1200" dirty="0" err="1" smtClean="0">
                <a:latin typeface="+mj-lt"/>
              </a:rPr>
              <a:t>University</a:t>
            </a:r>
            <a:r>
              <a:rPr lang="fr-FR" sz="1200" dirty="0" smtClean="0">
                <a:latin typeface="+mj-lt"/>
              </a:rPr>
              <a:t> </a:t>
            </a:r>
            <a:r>
              <a:rPr lang="fr-FR" sz="1200" dirty="0" err="1" smtClean="0">
                <a:latin typeface="+mj-lt"/>
              </a:rPr>
              <a:t>Hospital</a:t>
            </a:r>
            <a:r>
              <a:rPr lang="fr-FR" sz="1200" dirty="0" smtClean="0">
                <a:latin typeface="+mj-lt"/>
              </a:rPr>
              <a:t>, France</a:t>
            </a:r>
            <a:endParaRPr lang="fr-FR" dirty="0"/>
          </a:p>
        </p:txBody>
      </p:sp>
      <p:pic>
        <p:nvPicPr>
          <p:cNvPr id="5" name="Picture 2"/>
          <p:cNvPicPr>
            <a:picLocks noChangeAspect="1" noChangeArrowheads="1"/>
          </p:cNvPicPr>
          <p:nvPr/>
        </p:nvPicPr>
        <p:blipFill>
          <a:blip r:embed="rId3" cstate="print"/>
          <a:srcRect/>
          <a:stretch>
            <a:fillRect/>
          </a:stretch>
        </p:blipFill>
        <p:spPr bwMode="auto">
          <a:xfrm>
            <a:off x="6516216" y="188640"/>
            <a:ext cx="2471736" cy="872120"/>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184613" y="188640"/>
            <a:ext cx="1998022" cy="1338252"/>
          </a:xfrm>
          <a:prstGeom prst="rect">
            <a:avLst/>
          </a:prstGeom>
          <a:noFill/>
          <a:ln w="9525">
            <a:noFill/>
            <a:miter lim="800000"/>
            <a:headEnd/>
            <a:tailEnd/>
          </a:ln>
          <a:effectLst/>
        </p:spPr>
      </p:pic>
      <p:pic>
        <p:nvPicPr>
          <p:cNvPr id="7" name="Image 1"/>
          <p:cNvPicPr>
            <a:picLocks noChangeAspect="1"/>
          </p:cNvPicPr>
          <p:nvPr/>
        </p:nvPicPr>
        <p:blipFill>
          <a:blip r:embed="rId5" cstate="print"/>
          <a:srcRect/>
          <a:stretch>
            <a:fillRect/>
          </a:stretch>
        </p:blipFill>
        <p:spPr bwMode="auto">
          <a:xfrm>
            <a:off x="2051720" y="188640"/>
            <a:ext cx="1590675" cy="590550"/>
          </a:xfrm>
          <a:prstGeom prst="rect">
            <a:avLst/>
          </a:prstGeom>
          <a:noFill/>
          <a:ln w="9525">
            <a:noFill/>
            <a:miter lim="800000"/>
            <a:headEnd/>
            <a:tailEnd/>
          </a:ln>
        </p:spPr>
      </p:pic>
      <p:pic>
        <p:nvPicPr>
          <p:cNvPr id="1026" name="Picture 2" descr="C:\Documents and Settings\A.VANDENDRIESSCHE\Bureau\arton6.gif"/>
          <p:cNvPicPr>
            <a:picLocks noChangeAspect="1" noChangeArrowheads="1"/>
          </p:cNvPicPr>
          <p:nvPr/>
        </p:nvPicPr>
        <p:blipFill>
          <a:blip r:embed="rId6" cstate="print"/>
          <a:srcRect/>
          <a:stretch>
            <a:fillRect/>
          </a:stretch>
        </p:blipFill>
        <p:spPr bwMode="auto">
          <a:xfrm>
            <a:off x="4427984" y="476672"/>
            <a:ext cx="1628775" cy="809625"/>
          </a:xfrm>
          <a:prstGeom prst="rect">
            <a:avLst/>
          </a:prstGeom>
          <a:noFill/>
        </p:spPr>
      </p:pic>
      <p:sp>
        <p:nvSpPr>
          <p:cNvPr id="9" name="ZoneTexte 8"/>
          <p:cNvSpPr txBox="1"/>
          <p:nvPr/>
        </p:nvSpPr>
        <p:spPr>
          <a:xfrm>
            <a:off x="0" y="6581001"/>
            <a:ext cx="9144000" cy="276999"/>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fr-FR" sz="1200" dirty="0" smtClean="0"/>
              <a:t>8th IAS </a:t>
            </a:r>
            <a:r>
              <a:rPr lang="fr-FR" sz="1200" dirty="0" err="1" smtClean="0"/>
              <a:t>Conference</a:t>
            </a:r>
            <a:r>
              <a:rPr lang="fr-FR" sz="1200" dirty="0" smtClean="0"/>
              <a:t> on HIV </a:t>
            </a:r>
            <a:r>
              <a:rPr lang="fr-FR" sz="1200" dirty="0" err="1" smtClean="0"/>
              <a:t>Pathogenesis</a:t>
            </a:r>
            <a:r>
              <a:rPr lang="fr-FR" sz="1200" dirty="0" smtClean="0"/>
              <a:t>, </a:t>
            </a:r>
            <a:r>
              <a:rPr lang="fr-FR" sz="1200" dirty="0" err="1" smtClean="0"/>
              <a:t>Treatment</a:t>
            </a:r>
            <a:r>
              <a:rPr lang="fr-FR" sz="1200" dirty="0" smtClean="0"/>
              <a:t> and </a:t>
            </a:r>
            <a:r>
              <a:rPr lang="fr-FR" sz="1200" dirty="0" err="1" smtClean="0"/>
              <a:t>Prevention</a:t>
            </a:r>
            <a:r>
              <a:rPr lang="fr-FR" sz="1200" dirty="0" smtClean="0"/>
              <a:t>, Vancouver, July 2015</a:t>
            </a:r>
            <a:endParaRPr lang="fr-FR"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143000"/>
          </a:xfrm>
        </p:spPr>
        <p:style>
          <a:lnRef idx="1">
            <a:schemeClr val="accent1"/>
          </a:lnRef>
          <a:fillRef idx="3">
            <a:schemeClr val="accent1"/>
          </a:fillRef>
          <a:effectRef idx="2">
            <a:schemeClr val="accent1"/>
          </a:effectRef>
          <a:fontRef idx="minor">
            <a:schemeClr val="lt1"/>
          </a:fontRef>
        </p:style>
        <p:txBody>
          <a:bodyPr>
            <a:normAutofit fontScale="90000"/>
          </a:bodyPr>
          <a:lstStyle/>
          <a:p>
            <a:r>
              <a:rPr lang="fr-FR" sz="3600" dirty="0" smtClean="0">
                <a:solidFill>
                  <a:schemeClr val="bg1"/>
                </a:solidFill>
              </a:rPr>
              <a:t/>
            </a:r>
            <a:br>
              <a:rPr lang="fr-FR" sz="3600" dirty="0" smtClean="0">
                <a:solidFill>
                  <a:schemeClr val="bg1"/>
                </a:solidFill>
              </a:rPr>
            </a:br>
            <a:r>
              <a:rPr lang="fr-FR" dirty="0" smtClean="0">
                <a:solidFill>
                  <a:schemeClr val="bg1"/>
                </a:solidFill>
              </a:rPr>
              <a:t>ART and </a:t>
            </a:r>
            <a:r>
              <a:rPr lang="fr-FR" dirty="0" err="1">
                <a:solidFill>
                  <a:schemeClr val="bg1"/>
                </a:solidFill>
              </a:rPr>
              <a:t>v</a:t>
            </a:r>
            <a:r>
              <a:rPr lang="fr-FR" dirty="0" err="1" smtClean="0">
                <a:solidFill>
                  <a:schemeClr val="bg1"/>
                </a:solidFill>
              </a:rPr>
              <a:t>irological</a:t>
            </a:r>
            <a:r>
              <a:rPr lang="fr-FR" dirty="0" smtClean="0">
                <a:solidFill>
                  <a:schemeClr val="bg1"/>
                </a:solidFill>
              </a:rPr>
              <a:t> </a:t>
            </a:r>
            <a:r>
              <a:rPr lang="fr-FR" dirty="0" err="1" smtClean="0">
                <a:solidFill>
                  <a:schemeClr val="bg1"/>
                </a:solidFill>
              </a:rPr>
              <a:t>failure</a:t>
            </a:r>
            <a:r>
              <a:rPr lang="fr-FR" dirty="0">
                <a:solidFill>
                  <a:schemeClr val="bg1"/>
                </a:solidFill>
              </a:rPr>
              <a:t> </a:t>
            </a:r>
            <a:r>
              <a:rPr lang="fr-FR" dirty="0" smtClean="0">
                <a:solidFill>
                  <a:schemeClr val="bg1"/>
                </a:solidFill>
              </a:rPr>
              <a:t>at W24</a:t>
            </a:r>
            <a:r>
              <a:rPr lang="fr-FR" dirty="0" smtClean="0">
                <a:solidFill>
                  <a:schemeClr val="tx2"/>
                </a:solidFill>
              </a:rPr>
              <a:t/>
            </a:r>
            <a:br>
              <a:rPr lang="fr-FR" dirty="0" smtClean="0">
                <a:solidFill>
                  <a:schemeClr val="tx2"/>
                </a:solidFill>
              </a:rPr>
            </a:br>
            <a:endParaRPr lang="fr-FR" dirty="0"/>
          </a:p>
        </p:txBody>
      </p:sp>
      <p:graphicFrame>
        <p:nvGraphicFramePr>
          <p:cNvPr id="7" name="Graphique 6"/>
          <p:cNvGraphicFramePr/>
          <p:nvPr>
            <p:extLst>
              <p:ext uri="{D42A27DB-BD31-4B8C-83A1-F6EECF244321}">
                <p14:modId xmlns:p14="http://schemas.microsoft.com/office/powerpoint/2010/main" val="1256450306"/>
              </p:ext>
            </p:extLst>
          </p:nvPr>
        </p:nvGraphicFramePr>
        <p:xfrm>
          <a:off x="377020" y="1757040"/>
          <a:ext cx="8496944" cy="5072112"/>
        </p:xfrm>
        <a:graphic>
          <a:graphicData uri="http://schemas.openxmlformats.org/drawingml/2006/chart">
            <c:chart xmlns:c="http://schemas.openxmlformats.org/drawingml/2006/chart" xmlns:r="http://schemas.openxmlformats.org/officeDocument/2006/relationships" r:id="rId3"/>
          </a:graphicData>
        </a:graphic>
      </p:graphicFrame>
      <p:sp>
        <p:nvSpPr>
          <p:cNvPr id="11" name="ZoneTexte 10"/>
          <p:cNvSpPr txBox="1"/>
          <p:nvPr/>
        </p:nvSpPr>
        <p:spPr>
          <a:xfrm>
            <a:off x="2047217" y="1237421"/>
            <a:ext cx="1665187" cy="707886"/>
          </a:xfrm>
          <a:prstGeom prst="rect">
            <a:avLst/>
          </a:prstGeom>
          <a:noFill/>
          <a:ln w="38100">
            <a:solidFill>
              <a:schemeClr val="tx2">
                <a:lumMod val="50000"/>
              </a:schemeClr>
            </a:solidFill>
          </a:ln>
        </p:spPr>
        <p:txBody>
          <a:bodyPr wrap="square" rtlCol="0">
            <a:spAutoFit/>
          </a:bodyPr>
          <a:lstStyle/>
          <a:p>
            <a:pPr algn="ctr"/>
            <a:r>
              <a:rPr lang="fr-FR" sz="2000" dirty="0" smtClean="0">
                <a:latin typeface="+mj-lt"/>
              </a:rPr>
              <a:t>2 NRTI + 1 PI</a:t>
            </a:r>
          </a:p>
          <a:p>
            <a:pPr algn="ctr"/>
            <a:r>
              <a:rPr lang="fr-FR" sz="2000" dirty="0" smtClean="0">
                <a:latin typeface="+mj-lt"/>
              </a:rPr>
              <a:t>9/41 (21%)</a:t>
            </a:r>
            <a:endParaRPr lang="fr-FR" sz="2000" dirty="0">
              <a:latin typeface="+mj-lt"/>
            </a:endParaRPr>
          </a:p>
        </p:txBody>
      </p:sp>
      <p:sp>
        <p:nvSpPr>
          <p:cNvPr id="16" name="ZoneTexte 15"/>
          <p:cNvSpPr txBox="1"/>
          <p:nvPr/>
        </p:nvSpPr>
        <p:spPr>
          <a:xfrm>
            <a:off x="4971810" y="3153162"/>
            <a:ext cx="2008690" cy="707886"/>
          </a:xfrm>
          <a:prstGeom prst="rect">
            <a:avLst/>
          </a:prstGeom>
          <a:noFill/>
          <a:ln w="38100">
            <a:solidFill>
              <a:schemeClr val="tx2">
                <a:lumMod val="50000"/>
              </a:schemeClr>
            </a:solidFill>
          </a:ln>
        </p:spPr>
        <p:txBody>
          <a:bodyPr wrap="none" rtlCol="0">
            <a:spAutoFit/>
          </a:bodyPr>
          <a:lstStyle/>
          <a:p>
            <a:pPr algn="ctr"/>
            <a:r>
              <a:rPr lang="fr-FR" sz="2000" dirty="0" smtClean="0">
                <a:latin typeface="+mj-lt"/>
              </a:rPr>
              <a:t>2 NRTI + 1 NNRTI </a:t>
            </a:r>
          </a:p>
          <a:p>
            <a:pPr algn="ctr"/>
            <a:r>
              <a:rPr lang="fr-FR" sz="2000" smtClean="0">
                <a:latin typeface="+mj-lt"/>
              </a:rPr>
              <a:t>1/6 </a:t>
            </a:r>
            <a:endParaRPr lang="fr-FR" sz="2000" dirty="0">
              <a:latin typeface="+mj-lt"/>
            </a:endParaRPr>
          </a:p>
        </p:txBody>
      </p:sp>
      <p:sp>
        <p:nvSpPr>
          <p:cNvPr id="24" name="ZoneTexte 23"/>
          <p:cNvSpPr txBox="1"/>
          <p:nvPr/>
        </p:nvSpPr>
        <p:spPr>
          <a:xfrm>
            <a:off x="7092280" y="3153162"/>
            <a:ext cx="1979712" cy="707886"/>
          </a:xfrm>
          <a:prstGeom prst="rect">
            <a:avLst/>
          </a:prstGeom>
          <a:noFill/>
          <a:ln w="38100">
            <a:solidFill>
              <a:schemeClr val="tx2">
                <a:lumMod val="50000"/>
              </a:schemeClr>
            </a:solidFill>
          </a:ln>
        </p:spPr>
        <p:txBody>
          <a:bodyPr wrap="square" rtlCol="0">
            <a:spAutoFit/>
          </a:bodyPr>
          <a:lstStyle/>
          <a:p>
            <a:pPr algn="ctr"/>
            <a:r>
              <a:rPr lang="fr-FR" sz="2000" dirty="0" smtClean="0">
                <a:latin typeface="+mj-lt"/>
              </a:rPr>
              <a:t>4-5 </a:t>
            </a:r>
            <a:r>
              <a:rPr lang="fr-FR" sz="2000" dirty="0" err="1" smtClean="0">
                <a:latin typeface="+mj-lt"/>
              </a:rPr>
              <a:t>drug</a:t>
            </a:r>
            <a:r>
              <a:rPr lang="fr-FR" sz="2000" dirty="0" smtClean="0">
                <a:latin typeface="+mj-lt"/>
              </a:rPr>
              <a:t> </a:t>
            </a:r>
            <a:r>
              <a:rPr lang="fr-FR" sz="2000" dirty="0" err="1" smtClean="0">
                <a:latin typeface="+mj-lt"/>
              </a:rPr>
              <a:t>therapy</a:t>
            </a:r>
            <a:endParaRPr lang="fr-FR" sz="2000" dirty="0" smtClean="0">
              <a:latin typeface="+mj-lt"/>
            </a:endParaRPr>
          </a:p>
          <a:p>
            <a:pPr algn="ctr"/>
            <a:r>
              <a:rPr lang="fr-FR" sz="2000" dirty="0" smtClean="0">
                <a:latin typeface="+mj-lt"/>
              </a:rPr>
              <a:t>1/6 </a:t>
            </a:r>
          </a:p>
        </p:txBody>
      </p:sp>
      <p:sp>
        <p:nvSpPr>
          <p:cNvPr id="27" name="Rectangle 26"/>
          <p:cNvSpPr/>
          <p:nvPr/>
        </p:nvSpPr>
        <p:spPr>
          <a:xfrm>
            <a:off x="1187624" y="2169438"/>
            <a:ext cx="3384375" cy="3707834"/>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Rectangle 27"/>
          <p:cNvSpPr/>
          <p:nvPr/>
        </p:nvSpPr>
        <p:spPr>
          <a:xfrm>
            <a:off x="7380312" y="4167371"/>
            <a:ext cx="1493652" cy="2160240"/>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3763145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836712"/>
          </a:xfrm>
        </p:spPr>
        <p:style>
          <a:lnRef idx="1">
            <a:schemeClr val="accent1"/>
          </a:lnRef>
          <a:fillRef idx="3">
            <a:schemeClr val="accent1"/>
          </a:fillRef>
          <a:effectRef idx="2">
            <a:schemeClr val="accent1"/>
          </a:effectRef>
          <a:fontRef idx="minor">
            <a:schemeClr val="lt1"/>
          </a:fontRef>
        </p:style>
        <p:txBody>
          <a:bodyPr>
            <a:normAutofit fontScale="90000"/>
          </a:bodyPr>
          <a:lstStyle/>
          <a:p>
            <a:r>
              <a:rPr lang="fr-FR" dirty="0" smtClean="0"/>
              <a:t/>
            </a:r>
            <a:br>
              <a:rPr lang="fr-FR" dirty="0" smtClean="0"/>
            </a:br>
            <a:r>
              <a:rPr lang="fr-FR" sz="3800" dirty="0" err="1" smtClean="0">
                <a:latin typeface="+mj-lt"/>
              </a:rPr>
              <a:t>Predictive</a:t>
            </a:r>
            <a:r>
              <a:rPr lang="fr-FR" sz="3800" dirty="0" smtClean="0">
                <a:latin typeface="+mj-lt"/>
              </a:rPr>
              <a:t> </a:t>
            </a:r>
            <a:r>
              <a:rPr lang="fr-FR" sz="3800" dirty="0" err="1" smtClean="0">
                <a:latin typeface="+mj-lt"/>
              </a:rPr>
              <a:t>factors</a:t>
            </a:r>
            <a:r>
              <a:rPr lang="fr-FR" sz="3800" dirty="0">
                <a:latin typeface="+mj-lt"/>
              </a:rPr>
              <a:t> </a:t>
            </a:r>
            <a:r>
              <a:rPr lang="fr-FR" sz="3800" dirty="0" smtClean="0">
                <a:latin typeface="+mj-lt"/>
              </a:rPr>
              <a:t>of « </a:t>
            </a:r>
            <a:r>
              <a:rPr lang="fr-FR" sz="3800" dirty="0" err="1" smtClean="0">
                <a:latin typeface="+mj-lt"/>
              </a:rPr>
              <a:t>virological</a:t>
            </a:r>
            <a:r>
              <a:rPr lang="fr-FR" sz="3800" dirty="0" smtClean="0">
                <a:latin typeface="+mj-lt"/>
              </a:rPr>
              <a:t> </a:t>
            </a:r>
            <a:r>
              <a:rPr lang="fr-FR" sz="3800" dirty="0" err="1" smtClean="0">
                <a:latin typeface="+mj-lt"/>
              </a:rPr>
              <a:t>failure</a:t>
            </a:r>
            <a:r>
              <a:rPr lang="fr-FR" sz="3800" dirty="0" smtClean="0">
                <a:latin typeface="+mj-lt"/>
              </a:rPr>
              <a:t> » at W24</a:t>
            </a:r>
            <a:r>
              <a:rPr lang="fr-FR" dirty="0" smtClean="0"/>
              <a:t/>
            </a:r>
            <a:br>
              <a:rPr lang="fr-FR" dirty="0" smtClean="0"/>
            </a:br>
            <a:endParaRPr lang="fr-FR" dirty="0"/>
          </a:p>
        </p:txBody>
      </p:sp>
      <p:sp>
        <p:nvSpPr>
          <p:cNvPr id="3" name="Espace réservé du contenu 2"/>
          <p:cNvSpPr>
            <a:spLocks noGrp="1"/>
          </p:cNvSpPr>
          <p:nvPr>
            <p:ph idx="1"/>
          </p:nvPr>
        </p:nvSpPr>
        <p:spPr>
          <a:xfrm>
            <a:off x="395536" y="1101715"/>
            <a:ext cx="8352928" cy="5733256"/>
          </a:xfrm>
        </p:spPr>
        <p:txBody>
          <a:bodyPr>
            <a:normAutofit fontScale="85000" lnSpcReduction="10000"/>
          </a:bodyPr>
          <a:lstStyle/>
          <a:p>
            <a:r>
              <a:rPr lang="fr-FR" dirty="0" err="1" smtClean="0">
                <a:latin typeface="+mj-lt"/>
              </a:rPr>
              <a:t>Univariate</a:t>
            </a:r>
            <a:r>
              <a:rPr lang="fr-FR" dirty="0" smtClean="0">
                <a:latin typeface="+mj-lt"/>
              </a:rPr>
              <a:t> </a:t>
            </a:r>
            <a:r>
              <a:rPr lang="fr-FR" dirty="0" err="1" smtClean="0">
                <a:latin typeface="+mj-lt"/>
              </a:rPr>
              <a:t>analysis</a:t>
            </a:r>
            <a:r>
              <a:rPr lang="fr-FR" dirty="0" smtClean="0">
                <a:latin typeface="+mj-lt"/>
              </a:rPr>
              <a:t>:</a:t>
            </a:r>
          </a:p>
          <a:p>
            <a:pPr lvl="1"/>
            <a:r>
              <a:rPr lang="fr-FR" dirty="0" smtClean="0">
                <a:latin typeface="+mj-lt"/>
              </a:rPr>
              <a:t>« </a:t>
            </a:r>
            <a:r>
              <a:rPr lang="fr-FR" dirty="0" err="1">
                <a:latin typeface="+mj-lt"/>
              </a:rPr>
              <a:t>V</a:t>
            </a:r>
            <a:r>
              <a:rPr lang="fr-FR" dirty="0" err="1" smtClean="0">
                <a:latin typeface="+mj-lt"/>
              </a:rPr>
              <a:t>irological</a:t>
            </a:r>
            <a:r>
              <a:rPr lang="fr-FR" dirty="0" smtClean="0">
                <a:latin typeface="+mj-lt"/>
              </a:rPr>
              <a:t> </a:t>
            </a:r>
            <a:r>
              <a:rPr lang="fr-FR" dirty="0" err="1" smtClean="0">
                <a:latin typeface="+mj-lt"/>
              </a:rPr>
              <a:t>failure</a:t>
            </a:r>
            <a:r>
              <a:rPr lang="fr-FR" dirty="0" smtClean="0">
                <a:latin typeface="+mj-lt"/>
              </a:rPr>
              <a:t> » not </a:t>
            </a:r>
            <a:r>
              <a:rPr lang="fr-FR" dirty="0" err="1" smtClean="0">
                <a:latin typeface="+mj-lt"/>
              </a:rPr>
              <a:t>associated</a:t>
            </a:r>
            <a:r>
              <a:rPr lang="fr-FR" dirty="0" smtClean="0">
                <a:latin typeface="+mj-lt"/>
              </a:rPr>
              <a:t> </a:t>
            </a:r>
            <a:r>
              <a:rPr lang="fr-FR" dirty="0" err="1" smtClean="0">
                <a:latin typeface="+mj-lt"/>
              </a:rPr>
              <a:t>with</a:t>
            </a:r>
            <a:r>
              <a:rPr lang="fr-FR" dirty="0" smtClean="0">
                <a:latin typeface="+mj-lt"/>
              </a:rPr>
              <a:t>:</a:t>
            </a:r>
          </a:p>
          <a:p>
            <a:pPr lvl="2"/>
            <a:r>
              <a:rPr lang="fr-FR" dirty="0">
                <a:latin typeface="+mj-lt"/>
              </a:rPr>
              <a:t>A</a:t>
            </a:r>
            <a:r>
              <a:rPr lang="fr-FR" dirty="0" smtClean="0">
                <a:latin typeface="+mj-lt"/>
              </a:rPr>
              <a:t>ge, </a:t>
            </a:r>
            <a:r>
              <a:rPr lang="fr-FR" dirty="0" err="1" smtClean="0">
                <a:latin typeface="+mj-lt"/>
              </a:rPr>
              <a:t>gender</a:t>
            </a:r>
            <a:r>
              <a:rPr lang="fr-FR" dirty="0" smtClean="0">
                <a:latin typeface="+mj-lt"/>
              </a:rPr>
              <a:t>, </a:t>
            </a:r>
            <a:r>
              <a:rPr lang="fr-FR" dirty="0" err="1" smtClean="0">
                <a:latin typeface="+mj-lt"/>
              </a:rPr>
              <a:t>ethnicity</a:t>
            </a:r>
            <a:endParaRPr lang="fr-FR" dirty="0" smtClean="0">
              <a:latin typeface="+mj-lt"/>
            </a:endParaRPr>
          </a:p>
          <a:p>
            <a:pPr lvl="2"/>
            <a:r>
              <a:rPr lang="fr-FR" dirty="0">
                <a:latin typeface="+mj-lt"/>
              </a:rPr>
              <a:t>S</a:t>
            </a:r>
            <a:r>
              <a:rPr lang="fr-FR" dirty="0" smtClean="0">
                <a:latin typeface="+mj-lt"/>
              </a:rPr>
              <a:t>ource of contamination</a:t>
            </a:r>
          </a:p>
          <a:p>
            <a:pPr lvl="2">
              <a:lnSpc>
                <a:spcPct val="120000"/>
              </a:lnSpc>
            </a:pPr>
            <a:r>
              <a:rPr lang="fr-FR" dirty="0" smtClean="0">
                <a:latin typeface="+mj-lt"/>
              </a:rPr>
              <a:t>ART </a:t>
            </a:r>
            <a:r>
              <a:rPr lang="fr-FR" dirty="0" err="1" smtClean="0">
                <a:latin typeface="+mj-lt"/>
              </a:rPr>
              <a:t>regimen</a:t>
            </a:r>
            <a:endParaRPr lang="fr-FR" dirty="0">
              <a:latin typeface="+mj-lt"/>
            </a:endParaRPr>
          </a:p>
          <a:p>
            <a:pPr lvl="1">
              <a:lnSpc>
                <a:spcPct val="120000"/>
              </a:lnSpc>
            </a:pPr>
            <a:r>
              <a:rPr lang="fr-FR" dirty="0" smtClean="0">
                <a:latin typeface="+mj-lt"/>
              </a:rPr>
              <a:t>« </a:t>
            </a:r>
            <a:r>
              <a:rPr lang="fr-FR" dirty="0" err="1" smtClean="0">
                <a:latin typeface="+mj-lt"/>
              </a:rPr>
              <a:t>Virological</a:t>
            </a:r>
            <a:r>
              <a:rPr lang="fr-FR" dirty="0" smtClean="0">
                <a:latin typeface="+mj-lt"/>
              </a:rPr>
              <a:t> </a:t>
            </a:r>
            <a:r>
              <a:rPr lang="fr-FR" dirty="0" err="1" smtClean="0">
                <a:latin typeface="+mj-lt"/>
              </a:rPr>
              <a:t>failure</a:t>
            </a:r>
            <a:r>
              <a:rPr lang="fr-FR" dirty="0" smtClean="0">
                <a:latin typeface="+mj-lt"/>
              </a:rPr>
              <a:t> » </a:t>
            </a:r>
            <a:r>
              <a:rPr lang="fr-FR" dirty="0" err="1" smtClean="0">
                <a:latin typeface="+mj-lt"/>
              </a:rPr>
              <a:t>associated</a:t>
            </a:r>
            <a:r>
              <a:rPr lang="fr-FR" dirty="0" smtClean="0">
                <a:latin typeface="+mj-lt"/>
              </a:rPr>
              <a:t> </a:t>
            </a:r>
            <a:r>
              <a:rPr lang="fr-FR" dirty="0" err="1" smtClean="0">
                <a:latin typeface="+mj-lt"/>
              </a:rPr>
              <a:t>with</a:t>
            </a:r>
            <a:r>
              <a:rPr lang="fr-FR" dirty="0" smtClean="0">
                <a:latin typeface="+mj-lt"/>
              </a:rPr>
              <a:t>: </a:t>
            </a:r>
          </a:p>
          <a:p>
            <a:pPr lvl="2"/>
            <a:r>
              <a:rPr lang="fr-FR" dirty="0" smtClean="0">
                <a:latin typeface="+mj-lt"/>
              </a:rPr>
              <a:t>Baseline </a:t>
            </a:r>
            <a:r>
              <a:rPr lang="fr-FR" dirty="0" err="1" smtClean="0">
                <a:latin typeface="+mj-lt"/>
              </a:rPr>
              <a:t>pVL</a:t>
            </a:r>
            <a:r>
              <a:rPr lang="fr-FR" dirty="0" smtClean="0">
                <a:latin typeface="+mj-lt"/>
              </a:rPr>
              <a:t> and CD4 </a:t>
            </a:r>
            <a:r>
              <a:rPr lang="fr-FR" dirty="0" smtClean="0"/>
              <a:t>count</a:t>
            </a:r>
          </a:p>
          <a:p>
            <a:endParaRPr lang="fr-FR" dirty="0" smtClean="0"/>
          </a:p>
          <a:p>
            <a:endParaRPr lang="fr-FR" dirty="0"/>
          </a:p>
          <a:p>
            <a:endParaRPr lang="fr-FR" dirty="0"/>
          </a:p>
          <a:p>
            <a:pPr lvl="1">
              <a:buNone/>
            </a:pPr>
            <a:endParaRPr lang="fr-FR" dirty="0" smtClean="0"/>
          </a:p>
          <a:p>
            <a:pPr marL="0" indent="0">
              <a:buNone/>
            </a:pPr>
            <a:endParaRPr lang="fr-FR" dirty="0" smtClean="0"/>
          </a:p>
          <a:p>
            <a:pPr>
              <a:lnSpc>
                <a:spcPct val="170000"/>
              </a:lnSpc>
            </a:pPr>
            <a:r>
              <a:rPr lang="fr-FR" dirty="0" err="1" smtClean="0"/>
              <a:t>Multivariate</a:t>
            </a:r>
            <a:r>
              <a:rPr lang="fr-FR" dirty="0" smtClean="0"/>
              <a:t> </a:t>
            </a:r>
            <a:r>
              <a:rPr lang="fr-FR" dirty="0" err="1" smtClean="0"/>
              <a:t>analysis</a:t>
            </a:r>
            <a:r>
              <a:rPr lang="fr-FR" dirty="0" smtClean="0"/>
              <a:t>: no </a:t>
            </a:r>
            <a:r>
              <a:rPr lang="fr-FR" dirty="0" err="1" smtClean="0"/>
              <a:t>predictive</a:t>
            </a:r>
            <a:r>
              <a:rPr lang="fr-FR" dirty="0" smtClean="0"/>
              <a:t> factor </a:t>
            </a:r>
          </a:p>
        </p:txBody>
      </p:sp>
      <p:graphicFrame>
        <p:nvGraphicFramePr>
          <p:cNvPr id="4" name="Tableau 3"/>
          <p:cNvGraphicFramePr>
            <a:graphicFrameLocks noGrp="1"/>
          </p:cNvGraphicFramePr>
          <p:nvPr>
            <p:extLst>
              <p:ext uri="{D42A27DB-BD31-4B8C-83A1-F6EECF244321}">
                <p14:modId xmlns:p14="http://schemas.microsoft.com/office/powerpoint/2010/main" val="3990038905"/>
              </p:ext>
            </p:extLst>
          </p:nvPr>
        </p:nvGraphicFramePr>
        <p:xfrm>
          <a:off x="251520" y="3933056"/>
          <a:ext cx="8676456" cy="1920240"/>
        </p:xfrm>
        <a:graphic>
          <a:graphicData uri="http://schemas.openxmlformats.org/drawingml/2006/table">
            <a:tbl>
              <a:tblPr firstRow="1" bandRow="1">
                <a:tableStyleId>{5C22544A-7EE6-4342-B048-85BDC9FD1C3A}</a:tableStyleId>
              </a:tblPr>
              <a:tblGrid>
                <a:gridCol w="3440197"/>
                <a:gridCol w="1944216"/>
                <a:gridCol w="1944216"/>
                <a:gridCol w="1347827"/>
              </a:tblGrid>
              <a:tr h="581784">
                <a:tc>
                  <a:txBody>
                    <a:bodyPr/>
                    <a:lstStyle/>
                    <a:p>
                      <a:endParaRPr lang="fr-FR" dirty="0"/>
                    </a:p>
                  </a:txBody>
                  <a:tcPr>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solidFill>
                      <a:schemeClr val="accent6"/>
                    </a:solidFill>
                  </a:tcPr>
                </a:tc>
                <a:tc>
                  <a:txBody>
                    <a:bodyPr/>
                    <a:lstStyle/>
                    <a:p>
                      <a:pPr algn="ctr"/>
                      <a:r>
                        <a:rPr lang="fr-FR" dirty="0" err="1" smtClean="0"/>
                        <a:t>Virological</a:t>
                      </a:r>
                      <a:r>
                        <a:rPr lang="fr-FR" dirty="0" smtClean="0"/>
                        <a:t> </a:t>
                      </a:r>
                      <a:r>
                        <a:rPr lang="fr-FR" dirty="0" err="1" smtClean="0"/>
                        <a:t>success</a:t>
                      </a:r>
                      <a:endParaRPr lang="fr-FR" dirty="0"/>
                    </a:p>
                  </a:txBody>
                  <a:tcPr>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solidFill>
                      <a:schemeClr val="accent6"/>
                    </a:solidFill>
                  </a:tcPr>
                </a:tc>
                <a:tc>
                  <a:txBody>
                    <a:bodyPr/>
                    <a:lstStyle/>
                    <a:p>
                      <a:pPr algn="ctr"/>
                      <a:r>
                        <a:rPr lang="fr-FR" dirty="0" err="1" smtClean="0"/>
                        <a:t>Virological</a:t>
                      </a:r>
                      <a:r>
                        <a:rPr lang="fr-FR" dirty="0" smtClean="0"/>
                        <a:t> </a:t>
                      </a:r>
                      <a:r>
                        <a:rPr lang="fr-FR" dirty="0" err="1" smtClean="0"/>
                        <a:t>failure</a:t>
                      </a:r>
                      <a:endParaRPr lang="fr-FR" dirty="0"/>
                    </a:p>
                  </a:txBody>
                  <a:tcPr>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solidFill>
                      <a:schemeClr val="accent6"/>
                    </a:solidFill>
                  </a:tcPr>
                </a:tc>
                <a:tc>
                  <a:txBody>
                    <a:bodyPr/>
                    <a:lstStyle/>
                    <a:p>
                      <a:pPr algn="ctr"/>
                      <a:r>
                        <a:rPr lang="fr-FR" dirty="0" err="1" smtClean="0"/>
                        <a:t>Univariate</a:t>
                      </a:r>
                      <a:r>
                        <a:rPr lang="fr-FR" dirty="0" smtClean="0"/>
                        <a:t> </a:t>
                      </a:r>
                      <a:r>
                        <a:rPr lang="fr-FR" dirty="0" err="1" smtClean="0"/>
                        <a:t>analysis</a:t>
                      </a:r>
                      <a:endParaRPr lang="fr-FR" dirty="0"/>
                    </a:p>
                  </a:txBody>
                  <a:tcPr>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solidFill>
                      <a:schemeClr val="accent6"/>
                    </a:solidFill>
                  </a:tcPr>
                </a:tc>
              </a:tr>
              <a:tr h="370840">
                <a:tc>
                  <a:txBody>
                    <a:bodyPr/>
                    <a:lstStyle/>
                    <a:p>
                      <a:pPr algn="ctr"/>
                      <a:r>
                        <a:rPr lang="fr-FR" dirty="0" err="1" smtClean="0">
                          <a:latin typeface="+mj-lt"/>
                        </a:rPr>
                        <a:t>Mean</a:t>
                      </a:r>
                      <a:r>
                        <a:rPr lang="fr-FR" dirty="0" smtClean="0">
                          <a:latin typeface="+mj-lt"/>
                        </a:rPr>
                        <a:t> </a:t>
                      </a:r>
                      <a:r>
                        <a:rPr lang="fr-FR" dirty="0" err="1" smtClean="0">
                          <a:latin typeface="+mj-lt"/>
                        </a:rPr>
                        <a:t>baseline</a:t>
                      </a:r>
                      <a:r>
                        <a:rPr lang="fr-FR" dirty="0" smtClean="0">
                          <a:latin typeface="+mj-lt"/>
                        </a:rPr>
                        <a:t> plasma viral </a:t>
                      </a:r>
                      <a:r>
                        <a:rPr lang="fr-FR" dirty="0" err="1" smtClean="0">
                          <a:latin typeface="+mj-lt"/>
                        </a:rPr>
                        <a:t>load</a:t>
                      </a:r>
                      <a:endParaRPr lang="fr-FR" dirty="0" smtClean="0">
                        <a:latin typeface="+mj-lt"/>
                      </a:endParaRPr>
                    </a:p>
                    <a:p>
                      <a:pPr algn="ctr"/>
                      <a:r>
                        <a:rPr lang="fr-FR" dirty="0" smtClean="0">
                          <a:latin typeface="+mj-lt"/>
                        </a:rPr>
                        <a:t>(copies/ml)</a:t>
                      </a:r>
                    </a:p>
                  </a:txBody>
                  <a:tcPr>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noFill/>
                  </a:tcPr>
                </a:tc>
                <a:tc>
                  <a:txBody>
                    <a:bodyPr/>
                    <a:lstStyle/>
                    <a:p>
                      <a:pPr algn="ctr"/>
                      <a:r>
                        <a:rPr lang="fr-FR" dirty="0" smtClean="0">
                          <a:latin typeface="+mj-lt"/>
                        </a:rPr>
                        <a:t>1.9 x 10</a:t>
                      </a:r>
                      <a:r>
                        <a:rPr lang="fr-FR" baseline="30000" dirty="0" smtClean="0">
                          <a:latin typeface="+mj-lt"/>
                        </a:rPr>
                        <a:t>6</a:t>
                      </a:r>
                    </a:p>
                    <a:p>
                      <a:pPr algn="ctr"/>
                      <a:r>
                        <a:rPr lang="fr-FR" sz="1400" dirty="0" smtClean="0">
                          <a:latin typeface="+mj-lt"/>
                        </a:rPr>
                        <a:t>(SD</a:t>
                      </a:r>
                      <a:r>
                        <a:rPr lang="fr-FR" sz="1400" baseline="0" dirty="0" smtClean="0">
                          <a:latin typeface="+mj-lt"/>
                        </a:rPr>
                        <a:t> = 3 x 10</a:t>
                      </a:r>
                      <a:r>
                        <a:rPr lang="fr-FR" sz="1400" baseline="30000" dirty="0" smtClean="0">
                          <a:latin typeface="+mj-lt"/>
                        </a:rPr>
                        <a:t>6</a:t>
                      </a:r>
                      <a:r>
                        <a:rPr lang="fr-FR" sz="1400" baseline="0" dirty="0" smtClean="0">
                          <a:latin typeface="+mj-lt"/>
                        </a:rPr>
                        <a:t>)</a:t>
                      </a:r>
                      <a:endParaRPr lang="fr-FR" sz="1400" dirty="0">
                        <a:latin typeface="+mj-lt"/>
                      </a:endParaRPr>
                    </a:p>
                  </a:txBody>
                  <a:tcPr>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noFill/>
                  </a:tcPr>
                </a:tc>
                <a:tc>
                  <a:txBody>
                    <a:bodyPr/>
                    <a:lstStyle/>
                    <a:p>
                      <a:pPr algn="ctr"/>
                      <a:r>
                        <a:rPr lang="fr-FR" dirty="0" smtClean="0">
                          <a:latin typeface="+mj-lt"/>
                        </a:rPr>
                        <a:t>4.3 x</a:t>
                      </a:r>
                      <a:r>
                        <a:rPr lang="fr-FR" baseline="0" dirty="0" smtClean="0">
                          <a:latin typeface="+mj-lt"/>
                        </a:rPr>
                        <a:t> </a:t>
                      </a:r>
                      <a:r>
                        <a:rPr lang="fr-FR" dirty="0" smtClean="0">
                          <a:latin typeface="+mj-lt"/>
                        </a:rPr>
                        <a:t>10</a:t>
                      </a:r>
                      <a:r>
                        <a:rPr lang="fr-FR" baseline="30000" dirty="0" smtClean="0">
                          <a:latin typeface="+mj-lt"/>
                        </a:rPr>
                        <a:t>6 </a:t>
                      </a:r>
                    </a:p>
                    <a:p>
                      <a:pPr algn="ctr"/>
                      <a:r>
                        <a:rPr lang="fr-FR" sz="1400" baseline="0" dirty="0" smtClean="0">
                          <a:latin typeface="+mj-lt"/>
                        </a:rPr>
                        <a:t>(SD = 4.4 x 10</a:t>
                      </a:r>
                      <a:r>
                        <a:rPr lang="fr-FR" sz="1400" baseline="30000" dirty="0" smtClean="0">
                          <a:latin typeface="+mj-lt"/>
                        </a:rPr>
                        <a:t>6</a:t>
                      </a:r>
                      <a:r>
                        <a:rPr lang="fr-FR" sz="1400" baseline="0" dirty="0" smtClean="0">
                          <a:latin typeface="+mj-lt"/>
                        </a:rPr>
                        <a:t>)</a:t>
                      </a:r>
                    </a:p>
                  </a:txBody>
                  <a:tcPr>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noFill/>
                  </a:tcPr>
                </a:tc>
                <a:tc>
                  <a:txBody>
                    <a:bodyPr/>
                    <a:lstStyle/>
                    <a:p>
                      <a:pPr algn="ctr"/>
                      <a:r>
                        <a:rPr lang="fr-FR" dirty="0" smtClean="0">
                          <a:latin typeface="+mj-lt"/>
                        </a:rPr>
                        <a:t>p = 0.03</a:t>
                      </a:r>
                      <a:endParaRPr lang="fr-FR" dirty="0">
                        <a:latin typeface="+mj-lt"/>
                      </a:endParaRPr>
                    </a:p>
                  </a:txBody>
                  <a:tcPr>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noFill/>
                  </a:tcPr>
                </a:tc>
              </a:tr>
              <a:tr h="370840">
                <a:tc>
                  <a:txBody>
                    <a:bodyPr/>
                    <a:lstStyle/>
                    <a:p>
                      <a:pPr algn="ctr"/>
                      <a:r>
                        <a:rPr lang="fr-FR" dirty="0" err="1" smtClean="0">
                          <a:latin typeface="+mj-lt"/>
                        </a:rPr>
                        <a:t>Mean</a:t>
                      </a:r>
                      <a:r>
                        <a:rPr lang="fr-FR" dirty="0" smtClean="0">
                          <a:latin typeface="+mj-lt"/>
                        </a:rPr>
                        <a:t> </a:t>
                      </a:r>
                      <a:r>
                        <a:rPr lang="fr-FR" dirty="0" err="1" smtClean="0">
                          <a:latin typeface="+mj-lt"/>
                        </a:rPr>
                        <a:t>baseline</a:t>
                      </a:r>
                      <a:r>
                        <a:rPr lang="fr-FR" dirty="0" smtClean="0">
                          <a:latin typeface="+mj-lt"/>
                        </a:rPr>
                        <a:t> CD4 count</a:t>
                      </a:r>
                    </a:p>
                    <a:p>
                      <a:pPr algn="ctr"/>
                      <a:r>
                        <a:rPr lang="fr-FR" dirty="0" smtClean="0">
                          <a:latin typeface="+mj-lt"/>
                        </a:rPr>
                        <a:t>(/mm</a:t>
                      </a:r>
                      <a:r>
                        <a:rPr lang="fr-FR" baseline="30000" dirty="0" smtClean="0">
                          <a:latin typeface="+mj-lt"/>
                        </a:rPr>
                        <a:t>3</a:t>
                      </a:r>
                      <a:r>
                        <a:rPr lang="fr-FR" dirty="0" smtClean="0">
                          <a:latin typeface="+mj-lt"/>
                        </a:rPr>
                        <a:t>)</a:t>
                      </a:r>
                      <a:endParaRPr lang="fr-FR" dirty="0">
                        <a:latin typeface="+mj-lt"/>
                      </a:endParaRPr>
                    </a:p>
                  </a:txBody>
                  <a:tcPr>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noFill/>
                  </a:tcPr>
                </a:tc>
                <a:tc>
                  <a:txBody>
                    <a:bodyPr/>
                    <a:lstStyle/>
                    <a:p>
                      <a:pPr algn="ctr"/>
                      <a:r>
                        <a:rPr lang="fr-FR" dirty="0" smtClean="0">
                          <a:latin typeface="+mj-lt"/>
                        </a:rPr>
                        <a:t>510</a:t>
                      </a:r>
                    </a:p>
                    <a:p>
                      <a:pPr algn="ctr"/>
                      <a:r>
                        <a:rPr lang="fr-FR" sz="1400" dirty="0" smtClean="0">
                          <a:latin typeface="+mj-lt"/>
                        </a:rPr>
                        <a:t>(SD = 242)</a:t>
                      </a:r>
                      <a:endParaRPr lang="fr-FR" sz="1400" dirty="0">
                        <a:latin typeface="+mj-lt"/>
                      </a:endParaRPr>
                    </a:p>
                  </a:txBody>
                  <a:tcPr>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noFill/>
                  </a:tcPr>
                </a:tc>
                <a:tc>
                  <a:txBody>
                    <a:bodyPr/>
                    <a:lstStyle/>
                    <a:p>
                      <a:pPr algn="ctr"/>
                      <a:r>
                        <a:rPr lang="fr-FR" dirty="0" smtClean="0">
                          <a:latin typeface="+mj-lt"/>
                        </a:rPr>
                        <a:t>351</a:t>
                      </a:r>
                    </a:p>
                    <a:p>
                      <a:pPr algn="ctr"/>
                      <a:r>
                        <a:rPr lang="fr-FR" sz="1400" dirty="0" smtClean="0">
                          <a:latin typeface="+mj-lt"/>
                        </a:rPr>
                        <a:t>(SD = 258)</a:t>
                      </a:r>
                      <a:endParaRPr lang="fr-FR" sz="1400" dirty="0">
                        <a:latin typeface="+mj-lt"/>
                      </a:endParaRPr>
                    </a:p>
                  </a:txBody>
                  <a:tcPr>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noFill/>
                  </a:tcPr>
                </a:tc>
                <a:tc>
                  <a:txBody>
                    <a:bodyPr/>
                    <a:lstStyle/>
                    <a:p>
                      <a:pPr algn="ctr"/>
                      <a:r>
                        <a:rPr lang="fr-FR" dirty="0" smtClean="0">
                          <a:latin typeface="+mj-lt"/>
                        </a:rPr>
                        <a:t>p = 0.04</a:t>
                      </a:r>
                      <a:endParaRPr lang="fr-FR" dirty="0">
                        <a:latin typeface="+mj-lt"/>
                      </a:endParaRPr>
                    </a:p>
                  </a:txBody>
                  <a:tcPr>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8922092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6"/>
          <p:cNvGraphicFramePr>
            <a:graphicFrameLocks noGrp="1"/>
          </p:cNvGraphicFramePr>
          <p:nvPr>
            <p:ph idx="1"/>
            <p:extLst>
              <p:ext uri="{D42A27DB-BD31-4B8C-83A1-F6EECF244321}">
                <p14:modId xmlns:p14="http://schemas.microsoft.com/office/powerpoint/2010/main" val="493496803"/>
              </p:ext>
            </p:extLst>
          </p:nvPr>
        </p:nvGraphicFramePr>
        <p:xfrm>
          <a:off x="41085" y="1143000"/>
          <a:ext cx="9144000" cy="5516724"/>
        </p:xfrm>
        <a:graphic>
          <a:graphicData uri="http://schemas.openxmlformats.org/drawingml/2006/chart">
            <c:chart xmlns:c="http://schemas.openxmlformats.org/drawingml/2006/chart" xmlns:r="http://schemas.openxmlformats.org/officeDocument/2006/relationships" r:id="rId3"/>
          </a:graphicData>
        </a:graphic>
      </p:graphicFrame>
      <p:sp>
        <p:nvSpPr>
          <p:cNvPr id="8" name="Titre 1"/>
          <p:cNvSpPr>
            <a:spLocks noGrp="1"/>
          </p:cNvSpPr>
          <p:nvPr>
            <p:ph type="title"/>
          </p:nvPr>
        </p:nvSpPr>
        <p:spPr>
          <a:xfrm>
            <a:off x="-12703" y="0"/>
            <a:ext cx="9144000" cy="1143000"/>
          </a:xfrm>
        </p:spPr>
        <p:style>
          <a:lnRef idx="1">
            <a:schemeClr val="accent1"/>
          </a:lnRef>
          <a:fillRef idx="3">
            <a:schemeClr val="accent1"/>
          </a:fillRef>
          <a:effectRef idx="2">
            <a:schemeClr val="accent1"/>
          </a:effectRef>
          <a:fontRef idx="minor">
            <a:schemeClr val="lt1"/>
          </a:fontRef>
        </p:style>
        <p:txBody>
          <a:bodyPr>
            <a:normAutofit/>
          </a:bodyPr>
          <a:lstStyle/>
          <a:p>
            <a:r>
              <a:rPr lang="fr-FR" sz="4000" dirty="0" smtClean="0">
                <a:latin typeface="+mj-lt"/>
              </a:rPr>
              <a:t>Plasma viral </a:t>
            </a:r>
            <a:r>
              <a:rPr lang="fr-FR" sz="4000" dirty="0" err="1" smtClean="0">
                <a:latin typeface="+mj-lt"/>
              </a:rPr>
              <a:t>load</a:t>
            </a:r>
            <a:r>
              <a:rPr lang="fr-FR" sz="4000" dirty="0" smtClean="0">
                <a:latin typeface="+mj-lt"/>
              </a:rPr>
              <a:t> </a:t>
            </a:r>
            <a:r>
              <a:rPr lang="fr-FR" sz="4000" dirty="0" err="1" smtClean="0">
                <a:latin typeface="+mj-lt"/>
              </a:rPr>
              <a:t>after</a:t>
            </a:r>
            <a:r>
              <a:rPr lang="fr-FR" sz="4000" dirty="0" smtClean="0">
                <a:latin typeface="+mj-lt"/>
              </a:rPr>
              <a:t> W24</a:t>
            </a:r>
            <a:endParaRPr lang="fr-FR" sz="4000" dirty="0">
              <a:latin typeface="+mj-lt"/>
            </a:endParaRPr>
          </a:p>
        </p:txBody>
      </p:sp>
      <p:graphicFrame>
        <p:nvGraphicFramePr>
          <p:cNvPr id="9" name="Tableau 8"/>
          <p:cNvGraphicFramePr>
            <a:graphicFrameLocks noGrp="1"/>
          </p:cNvGraphicFramePr>
          <p:nvPr>
            <p:extLst>
              <p:ext uri="{D42A27DB-BD31-4B8C-83A1-F6EECF244321}">
                <p14:modId xmlns:p14="http://schemas.microsoft.com/office/powerpoint/2010/main" val="607167357"/>
              </p:ext>
            </p:extLst>
          </p:nvPr>
        </p:nvGraphicFramePr>
        <p:xfrm>
          <a:off x="971599" y="3933056"/>
          <a:ext cx="7928247" cy="1928232"/>
        </p:xfrm>
        <a:graphic>
          <a:graphicData uri="http://schemas.openxmlformats.org/drawingml/2006/table">
            <a:tbl>
              <a:tblPr firstRow="1" bandRow="1">
                <a:tableStyleId>{5C22544A-7EE6-4342-B048-85BDC9FD1C3A}</a:tableStyleId>
              </a:tblPr>
              <a:tblGrid>
                <a:gridCol w="1810264"/>
                <a:gridCol w="1572343"/>
                <a:gridCol w="1572343"/>
                <a:gridCol w="1503980"/>
                <a:gridCol w="1469317"/>
              </a:tblGrid>
              <a:tr h="360040">
                <a:tc>
                  <a:txBody>
                    <a:bodyPr/>
                    <a:lstStyle/>
                    <a:p>
                      <a:pPr algn="ctr"/>
                      <a:endParaRPr lang="fr-FR" dirty="0">
                        <a:latin typeface="+mj-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dirty="0" smtClean="0">
                          <a:latin typeface="+mj-lt"/>
                        </a:rPr>
                        <a:t>W24</a:t>
                      </a:r>
                      <a:endParaRPr lang="fr-FR" dirty="0">
                        <a:latin typeface="+mj-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algn="ctr"/>
                      <a:r>
                        <a:rPr lang="fr-FR" dirty="0" smtClean="0">
                          <a:latin typeface="+mj-lt"/>
                        </a:rPr>
                        <a:t>W48</a:t>
                      </a:r>
                      <a:endParaRPr lang="fr-FR" dirty="0">
                        <a:latin typeface="+mj-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algn="ctr"/>
                      <a:r>
                        <a:rPr lang="fr-FR" dirty="0" smtClean="0">
                          <a:latin typeface="+mj-lt"/>
                        </a:rPr>
                        <a:t>W72</a:t>
                      </a:r>
                      <a:endParaRPr lang="fr-FR" dirty="0">
                        <a:latin typeface="+mj-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algn="ctr"/>
                      <a:r>
                        <a:rPr lang="fr-FR" dirty="0" smtClean="0">
                          <a:latin typeface="+mj-lt"/>
                        </a:rPr>
                        <a:t>W96</a:t>
                      </a:r>
                      <a:endParaRPr lang="fr-FR" dirty="0">
                        <a:latin typeface="+mj-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r>
              <a:tr h="504056">
                <a:tc>
                  <a:txBody>
                    <a:bodyPr/>
                    <a:lstStyle/>
                    <a:p>
                      <a:pPr algn="ctr"/>
                      <a:r>
                        <a:rPr lang="fr-FR" dirty="0" err="1" smtClean="0">
                          <a:solidFill>
                            <a:schemeClr val="bg1"/>
                          </a:solidFill>
                          <a:latin typeface="+mj-lt"/>
                        </a:rPr>
                        <a:t>Number</a:t>
                      </a:r>
                      <a:r>
                        <a:rPr lang="fr-FR" dirty="0" smtClean="0">
                          <a:solidFill>
                            <a:schemeClr val="bg1"/>
                          </a:solidFill>
                          <a:latin typeface="+mj-lt"/>
                        </a:rPr>
                        <a:t> of patients </a:t>
                      </a:r>
                      <a:r>
                        <a:rPr lang="fr-FR" dirty="0" err="1" smtClean="0">
                          <a:solidFill>
                            <a:schemeClr val="bg1"/>
                          </a:solidFill>
                          <a:latin typeface="+mj-lt"/>
                        </a:rPr>
                        <a:t>with</a:t>
                      </a:r>
                      <a:r>
                        <a:rPr lang="fr-FR" dirty="0" smtClean="0">
                          <a:solidFill>
                            <a:schemeClr val="bg1"/>
                          </a:solidFill>
                          <a:latin typeface="+mj-lt"/>
                        </a:rPr>
                        <a:t> </a:t>
                      </a:r>
                      <a:r>
                        <a:rPr lang="fr-FR" dirty="0" err="1" smtClean="0">
                          <a:solidFill>
                            <a:schemeClr val="bg1"/>
                          </a:solidFill>
                          <a:latin typeface="+mj-lt"/>
                        </a:rPr>
                        <a:t>pVL</a:t>
                      </a:r>
                      <a:r>
                        <a:rPr lang="fr-FR" dirty="0" smtClean="0">
                          <a:solidFill>
                            <a:schemeClr val="bg1"/>
                          </a:solidFill>
                          <a:latin typeface="+mj-lt"/>
                        </a:rPr>
                        <a:t> &gt;</a:t>
                      </a:r>
                      <a:r>
                        <a:rPr lang="fr-FR" baseline="0" dirty="0" smtClean="0">
                          <a:solidFill>
                            <a:schemeClr val="bg1"/>
                          </a:solidFill>
                          <a:latin typeface="+mj-lt"/>
                        </a:rPr>
                        <a:t> 40 copies/</a:t>
                      </a:r>
                      <a:r>
                        <a:rPr lang="fr-FR" baseline="0" dirty="0" err="1" smtClean="0">
                          <a:solidFill>
                            <a:schemeClr val="bg1"/>
                          </a:solidFill>
                          <a:latin typeface="+mj-lt"/>
                        </a:rPr>
                        <a:t>mL</a:t>
                      </a:r>
                      <a:endParaRPr lang="fr-FR" dirty="0">
                        <a:solidFill>
                          <a:schemeClr val="bg1"/>
                        </a:solidFill>
                        <a:latin typeface="+mj-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algn="ctr"/>
                      <a:endParaRPr lang="fr-FR" dirty="0" smtClean="0">
                        <a:latin typeface="+mj-lt"/>
                      </a:endParaRPr>
                    </a:p>
                    <a:p>
                      <a:pPr algn="ctr"/>
                      <a:r>
                        <a:rPr lang="fr-FR" dirty="0" smtClean="0">
                          <a:latin typeface="+mj-lt"/>
                        </a:rPr>
                        <a:t>11</a:t>
                      </a:r>
                      <a:endParaRPr lang="fr-FR" dirty="0">
                        <a:latin typeface="+mj-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fr-FR" dirty="0" smtClean="0">
                        <a:latin typeface="+mj-lt"/>
                      </a:endParaRPr>
                    </a:p>
                    <a:p>
                      <a:pPr algn="ctr"/>
                      <a:r>
                        <a:rPr lang="fr-FR" dirty="0" smtClean="0">
                          <a:latin typeface="+mj-lt"/>
                        </a:rPr>
                        <a:t>4</a:t>
                      </a:r>
                      <a:endParaRPr lang="fr-FR" dirty="0">
                        <a:latin typeface="+mj-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fr-FR" dirty="0" smtClean="0">
                        <a:latin typeface="+mj-lt"/>
                      </a:endParaRPr>
                    </a:p>
                    <a:p>
                      <a:pPr algn="ctr"/>
                      <a:r>
                        <a:rPr lang="fr-FR" dirty="0" smtClean="0">
                          <a:latin typeface="+mj-lt"/>
                        </a:rPr>
                        <a:t>3</a:t>
                      </a:r>
                      <a:endParaRPr lang="fr-FR" dirty="0">
                        <a:latin typeface="+mj-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fr-FR" dirty="0" smtClean="0">
                        <a:latin typeface="+mj-lt"/>
                      </a:endParaRPr>
                    </a:p>
                    <a:p>
                      <a:pPr algn="ctr"/>
                      <a:r>
                        <a:rPr lang="fr-FR" dirty="0" smtClean="0">
                          <a:latin typeface="+mj-lt"/>
                        </a:rPr>
                        <a:t>1</a:t>
                      </a:r>
                      <a:endParaRPr lang="fr-FR" dirty="0">
                        <a:latin typeface="+mj-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648072">
                <a:tc>
                  <a:txBody>
                    <a:bodyPr/>
                    <a:lstStyle/>
                    <a:p>
                      <a:pPr algn="ctr"/>
                      <a:r>
                        <a:rPr lang="fr-FR" dirty="0" err="1" smtClean="0">
                          <a:solidFill>
                            <a:schemeClr val="bg1"/>
                          </a:solidFill>
                          <a:latin typeface="+mj-lt"/>
                        </a:rPr>
                        <a:t>Mean</a:t>
                      </a:r>
                      <a:r>
                        <a:rPr lang="fr-FR" dirty="0" smtClean="0">
                          <a:solidFill>
                            <a:schemeClr val="bg1"/>
                          </a:solidFill>
                          <a:latin typeface="+mj-lt"/>
                        </a:rPr>
                        <a:t> </a:t>
                      </a:r>
                      <a:r>
                        <a:rPr lang="fr-FR" dirty="0" err="1" smtClean="0">
                          <a:solidFill>
                            <a:schemeClr val="bg1"/>
                          </a:solidFill>
                          <a:latin typeface="+mj-lt"/>
                        </a:rPr>
                        <a:t>pVL</a:t>
                      </a:r>
                      <a:endParaRPr lang="fr-FR" dirty="0" smtClean="0">
                        <a:solidFill>
                          <a:schemeClr val="bg1"/>
                        </a:solidFill>
                        <a:latin typeface="+mj-lt"/>
                      </a:endParaRPr>
                    </a:p>
                    <a:p>
                      <a:pPr algn="ctr"/>
                      <a:r>
                        <a:rPr lang="fr-FR" dirty="0" smtClean="0">
                          <a:solidFill>
                            <a:schemeClr val="bg1"/>
                          </a:solidFill>
                          <a:latin typeface="+mj-lt"/>
                        </a:rPr>
                        <a:t>Min - Max</a:t>
                      </a:r>
                      <a:endParaRPr lang="fr-FR" dirty="0">
                        <a:solidFill>
                          <a:schemeClr val="bg1"/>
                        </a:solidFill>
                        <a:latin typeface="+mj-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algn="ctr"/>
                      <a:r>
                        <a:rPr lang="fr-FR" dirty="0" smtClean="0">
                          <a:latin typeface="+mj-lt"/>
                        </a:rPr>
                        <a:t>155</a:t>
                      </a:r>
                    </a:p>
                    <a:p>
                      <a:pPr algn="ctr"/>
                      <a:r>
                        <a:rPr lang="fr-FR" dirty="0" smtClean="0">
                          <a:latin typeface="+mj-lt"/>
                        </a:rPr>
                        <a:t>45 - 391</a:t>
                      </a:r>
                      <a:endParaRPr lang="fr-FR" dirty="0">
                        <a:latin typeface="+mj-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dirty="0" smtClean="0">
                          <a:latin typeface="+mj-lt"/>
                        </a:rPr>
                        <a:t>108</a:t>
                      </a:r>
                    </a:p>
                    <a:p>
                      <a:pPr algn="ctr"/>
                      <a:r>
                        <a:rPr lang="fr-FR" dirty="0" smtClean="0">
                          <a:latin typeface="+mj-lt"/>
                        </a:rPr>
                        <a:t>55 - 174</a:t>
                      </a:r>
                      <a:endParaRPr lang="fr-FR" dirty="0">
                        <a:latin typeface="+mj-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dirty="0" smtClean="0">
                          <a:latin typeface="+mj-lt"/>
                        </a:rPr>
                        <a:t>169</a:t>
                      </a:r>
                    </a:p>
                    <a:p>
                      <a:pPr algn="ctr"/>
                      <a:r>
                        <a:rPr lang="fr-FR" dirty="0" smtClean="0">
                          <a:latin typeface="+mj-lt"/>
                        </a:rPr>
                        <a:t>85 - 222</a:t>
                      </a:r>
                      <a:endParaRPr lang="fr-FR" dirty="0">
                        <a:latin typeface="+mj-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dirty="0" smtClean="0">
                          <a:latin typeface="+mj-lt"/>
                        </a:rPr>
                        <a:t>110</a:t>
                      </a:r>
                      <a:endParaRPr lang="fr-FR" dirty="0">
                        <a:latin typeface="+mj-lt"/>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8405629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143000"/>
          </a:xfrm>
        </p:spPr>
        <p:style>
          <a:lnRef idx="1">
            <a:schemeClr val="accent1"/>
          </a:lnRef>
          <a:fillRef idx="3">
            <a:schemeClr val="accent1"/>
          </a:fillRef>
          <a:effectRef idx="2">
            <a:schemeClr val="accent1"/>
          </a:effectRef>
          <a:fontRef idx="minor">
            <a:schemeClr val="lt1"/>
          </a:fontRef>
        </p:style>
        <p:txBody>
          <a:bodyPr>
            <a:normAutofit/>
          </a:bodyPr>
          <a:lstStyle/>
          <a:p>
            <a:r>
              <a:rPr lang="fr-FR" sz="4000" dirty="0" smtClean="0"/>
              <a:t>Conclusion</a:t>
            </a:r>
            <a:endParaRPr lang="fr-FR" sz="4000" dirty="0"/>
          </a:p>
        </p:txBody>
      </p:sp>
      <p:sp>
        <p:nvSpPr>
          <p:cNvPr id="3" name="Espace réservé du contenu 2"/>
          <p:cNvSpPr>
            <a:spLocks noGrp="1"/>
          </p:cNvSpPr>
          <p:nvPr>
            <p:ph idx="1"/>
          </p:nvPr>
        </p:nvSpPr>
        <p:spPr>
          <a:xfrm>
            <a:off x="0" y="1484784"/>
            <a:ext cx="9144000" cy="4813995"/>
          </a:xfrm>
        </p:spPr>
        <p:txBody>
          <a:bodyPr>
            <a:normAutofit fontScale="92500" lnSpcReduction="10000"/>
          </a:bodyPr>
          <a:lstStyle/>
          <a:p>
            <a:r>
              <a:rPr lang="fr-FR" b="1" dirty="0" smtClean="0"/>
              <a:t>Causes of </a:t>
            </a:r>
            <a:r>
              <a:rPr lang="fr-FR" b="1" dirty="0" err="1" smtClean="0"/>
              <a:t>pVL</a:t>
            </a:r>
            <a:r>
              <a:rPr lang="fr-FR" b="1" dirty="0" smtClean="0"/>
              <a:t> &gt; 40 copies/</a:t>
            </a:r>
            <a:r>
              <a:rPr lang="fr-FR" b="1" dirty="0" err="1" smtClean="0"/>
              <a:t>mL</a:t>
            </a:r>
            <a:r>
              <a:rPr lang="fr-FR" b="1" dirty="0" smtClean="0"/>
              <a:t> </a:t>
            </a:r>
            <a:r>
              <a:rPr lang="fr-FR" b="1" dirty="0" err="1" smtClean="0"/>
              <a:t>at</a:t>
            </a:r>
            <a:r>
              <a:rPr lang="fr-FR" b="1" dirty="0" smtClean="0"/>
              <a:t> W24:</a:t>
            </a:r>
          </a:p>
          <a:p>
            <a:pPr lvl="1"/>
            <a:r>
              <a:rPr lang="fr-FR" dirty="0" smtClean="0"/>
              <a:t>Not: ART </a:t>
            </a:r>
            <a:r>
              <a:rPr lang="fr-FR" dirty="0" err="1" smtClean="0"/>
              <a:t>resistance</a:t>
            </a:r>
            <a:r>
              <a:rPr lang="fr-FR" dirty="0" smtClean="0"/>
              <a:t> </a:t>
            </a:r>
          </a:p>
          <a:p>
            <a:pPr lvl="2"/>
            <a:r>
              <a:rPr lang="fr-FR" dirty="0" smtClean="0"/>
              <a:t>No </a:t>
            </a:r>
            <a:r>
              <a:rPr lang="fr-FR" dirty="0" err="1" smtClean="0"/>
              <a:t>resistance</a:t>
            </a:r>
            <a:r>
              <a:rPr lang="fr-FR" dirty="0" smtClean="0"/>
              <a:t> </a:t>
            </a:r>
            <a:r>
              <a:rPr lang="fr-FR" dirty="0" err="1" smtClean="0"/>
              <a:t>selection</a:t>
            </a:r>
            <a:r>
              <a:rPr lang="fr-FR" dirty="0" smtClean="0"/>
              <a:t> </a:t>
            </a:r>
            <a:r>
              <a:rPr lang="fr-FR" dirty="0" err="1" smtClean="0"/>
              <a:t>between</a:t>
            </a:r>
            <a:r>
              <a:rPr lang="fr-FR" dirty="0" smtClean="0"/>
              <a:t> </a:t>
            </a:r>
            <a:r>
              <a:rPr lang="fr-FR" dirty="0" err="1" smtClean="0"/>
              <a:t>baseline</a:t>
            </a:r>
            <a:r>
              <a:rPr lang="fr-FR" dirty="0" smtClean="0"/>
              <a:t> and W24 in patients </a:t>
            </a:r>
            <a:r>
              <a:rPr lang="fr-FR" dirty="0" err="1" smtClean="0"/>
              <a:t>with</a:t>
            </a:r>
            <a:r>
              <a:rPr lang="fr-FR" dirty="0" smtClean="0"/>
              <a:t> « </a:t>
            </a:r>
            <a:r>
              <a:rPr lang="fr-FR" dirty="0" err="1" smtClean="0"/>
              <a:t>virological</a:t>
            </a:r>
            <a:r>
              <a:rPr lang="fr-FR" dirty="0" smtClean="0"/>
              <a:t> </a:t>
            </a:r>
            <a:r>
              <a:rPr lang="fr-FR" dirty="0" err="1" smtClean="0"/>
              <a:t>failure</a:t>
            </a:r>
            <a:r>
              <a:rPr lang="fr-FR" dirty="0" smtClean="0"/>
              <a:t> »</a:t>
            </a:r>
          </a:p>
          <a:p>
            <a:pPr lvl="1"/>
            <a:r>
              <a:rPr lang="fr-FR" dirty="0" smtClean="0"/>
              <a:t>Partial: </a:t>
            </a:r>
            <a:r>
              <a:rPr lang="fr-FR" dirty="0" err="1" smtClean="0"/>
              <a:t>Subtherapeutic</a:t>
            </a:r>
            <a:r>
              <a:rPr lang="fr-FR" dirty="0" smtClean="0"/>
              <a:t> ART concentration</a:t>
            </a:r>
          </a:p>
          <a:p>
            <a:pPr lvl="2"/>
            <a:r>
              <a:rPr lang="fr-FR" dirty="0" smtClean="0"/>
              <a:t>2/11 patients</a:t>
            </a:r>
          </a:p>
          <a:p>
            <a:pPr lvl="1"/>
            <a:r>
              <a:rPr lang="fr-FR" dirty="0" smtClean="0"/>
              <a:t>In </a:t>
            </a:r>
            <a:r>
              <a:rPr lang="fr-FR" dirty="0" err="1" smtClean="0"/>
              <a:t>univariate</a:t>
            </a:r>
            <a:r>
              <a:rPr lang="fr-FR" dirty="0" smtClean="0"/>
              <a:t> </a:t>
            </a:r>
            <a:r>
              <a:rPr lang="fr-FR" dirty="0" err="1" smtClean="0"/>
              <a:t>analysis</a:t>
            </a:r>
            <a:r>
              <a:rPr lang="fr-FR" dirty="0" smtClean="0"/>
              <a:t>: High </a:t>
            </a:r>
            <a:r>
              <a:rPr lang="fr-FR" dirty="0" err="1" smtClean="0"/>
              <a:t>baseline</a:t>
            </a:r>
            <a:r>
              <a:rPr lang="fr-FR" dirty="0" smtClean="0"/>
              <a:t> viral </a:t>
            </a:r>
            <a:r>
              <a:rPr lang="fr-FR" dirty="0" err="1" smtClean="0"/>
              <a:t>load</a:t>
            </a:r>
            <a:endParaRPr lang="fr-FR" dirty="0" smtClean="0"/>
          </a:p>
          <a:p>
            <a:pPr lvl="1">
              <a:buNone/>
            </a:pPr>
            <a:endParaRPr lang="fr-FR" b="1" dirty="0" smtClean="0"/>
          </a:p>
          <a:p>
            <a:r>
              <a:rPr lang="fr-FR" b="1" dirty="0" err="1" smtClean="0"/>
              <a:t>pVL</a:t>
            </a:r>
            <a:r>
              <a:rPr lang="fr-FR" b="1" dirty="0" smtClean="0"/>
              <a:t> &gt; 40 copies/</a:t>
            </a:r>
            <a:r>
              <a:rPr lang="fr-FR" b="1" dirty="0" err="1" smtClean="0"/>
              <a:t>mL</a:t>
            </a:r>
            <a:r>
              <a:rPr lang="fr-FR" b="1" dirty="0" smtClean="0"/>
              <a:t> </a:t>
            </a:r>
            <a:r>
              <a:rPr lang="fr-FR" b="1" dirty="0" err="1" smtClean="0"/>
              <a:t>at</a:t>
            </a:r>
            <a:r>
              <a:rPr lang="fr-FR" b="1" dirty="0" smtClean="0"/>
              <a:t> W24: not a </a:t>
            </a:r>
            <a:r>
              <a:rPr lang="fr-FR" b="1" dirty="0" err="1" smtClean="0"/>
              <a:t>virological</a:t>
            </a:r>
            <a:r>
              <a:rPr lang="fr-FR" b="1" dirty="0" smtClean="0"/>
              <a:t> </a:t>
            </a:r>
            <a:r>
              <a:rPr lang="fr-FR" b="1" dirty="0" err="1" smtClean="0"/>
              <a:t>failure</a:t>
            </a:r>
            <a:endParaRPr lang="fr-FR" b="1" dirty="0" smtClean="0"/>
          </a:p>
          <a:p>
            <a:pPr>
              <a:buNone/>
            </a:pPr>
            <a:endParaRPr lang="fr-FR" dirty="0" smtClean="0"/>
          </a:p>
          <a:p>
            <a:r>
              <a:rPr lang="fr-FR" b="1" dirty="0" smtClean="0"/>
              <a:t>W24 end-point: to short to </a:t>
            </a:r>
            <a:r>
              <a:rPr lang="fr-FR" b="1" dirty="0" err="1" smtClean="0"/>
              <a:t>assess</a:t>
            </a:r>
            <a:r>
              <a:rPr lang="fr-FR" b="1" dirty="0" smtClean="0"/>
              <a:t> </a:t>
            </a:r>
            <a:r>
              <a:rPr lang="fr-FR" b="1" dirty="0" err="1" smtClean="0"/>
              <a:t>virological</a:t>
            </a:r>
            <a:r>
              <a:rPr lang="fr-FR" b="1" dirty="0" smtClean="0"/>
              <a:t> </a:t>
            </a:r>
            <a:r>
              <a:rPr lang="fr-FR" b="1" dirty="0" err="1" smtClean="0"/>
              <a:t>success</a:t>
            </a:r>
            <a:r>
              <a:rPr lang="fr-FR" b="1" dirty="0" smtClean="0"/>
              <a:t> </a:t>
            </a:r>
          </a:p>
          <a:p>
            <a:endParaRPr lang="fr-FR" dirty="0" smtClean="0"/>
          </a:p>
          <a:p>
            <a:endParaRPr lang="fr-FR" dirty="0" smtClean="0"/>
          </a:p>
        </p:txBody>
      </p:sp>
    </p:spTree>
    <p:extLst>
      <p:ext uri="{BB962C8B-B14F-4D97-AF65-F5344CB8AC3E}">
        <p14:creationId xmlns:p14="http://schemas.microsoft.com/office/powerpoint/2010/main" val="10695062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0" y="0"/>
            <a:ext cx="9144000" cy="980728"/>
          </a:xfrm>
        </p:spPr>
        <p:style>
          <a:lnRef idx="1">
            <a:schemeClr val="accent1"/>
          </a:lnRef>
          <a:fillRef idx="3">
            <a:schemeClr val="accent1"/>
          </a:fillRef>
          <a:effectRef idx="2">
            <a:schemeClr val="accent1"/>
          </a:effectRef>
          <a:fontRef idx="minor">
            <a:schemeClr val="lt1"/>
          </a:fontRef>
        </p:style>
        <p:txBody>
          <a:bodyPr/>
          <a:lstStyle/>
          <a:p>
            <a:r>
              <a:rPr lang="fr-FR" dirty="0" err="1" smtClean="0"/>
              <a:t>Acknowledgments</a:t>
            </a:r>
            <a:endParaRPr lang="fr-FR" dirty="0"/>
          </a:p>
        </p:txBody>
      </p:sp>
      <p:sp>
        <p:nvSpPr>
          <p:cNvPr id="3" name="Espace réservé du contenu 2"/>
          <p:cNvSpPr>
            <a:spLocks noGrp="1"/>
          </p:cNvSpPr>
          <p:nvPr>
            <p:ph sz="half" idx="1"/>
          </p:nvPr>
        </p:nvSpPr>
        <p:spPr>
          <a:xfrm>
            <a:off x="457200" y="1319480"/>
            <a:ext cx="4038600" cy="3965589"/>
          </a:xfrm>
        </p:spPr>
        <p:txBody>
          <a:bodyPr>
            <a:normAutofit/>
          </a:bodyPr>
          <a:lstStyle/>
          <a:p>
            <a:endParaRPr lang="fr-FR" b="1" dirty="0" smtClean="0"/>
          </a:p>
          <a:p>
            <a:r>
              <a:rPr lang="fr-FR" b="1" dirty="0" smtClean="0"/>
              <a:t>All </a:t>
            </a:r>
            <a:r>
              <a:rPr lang="fr-FR" b="1" dirty="0" err="1" smtClean="0"/>
              <a:t>co</a:t>
            </a:r>
            <a:r>
              <a:rPr lang="fr-FR" b="1" dirty="0" smtClean="0"/>
              <a:t> </a:t>
            </a:r>
            <a:r>
              <a:rPr lang="fr-FR" b="1" dirty="0" err="1" smtClean="0"/>
              <a:t>authors</a:t>
            </a:r>
            <a:endParaRPr lang="fr-FR" b="1" dirty="0" smtClean="0"/>
          </a:p>
          <a:p>
            <a:r>
              <a:rPr lang="fr-FR" b="1" dirty="0" err="1" smtClean="0"/>
              <a:t>Infectious</a:t>
            </a:r>
            <a:r>
              <a:rPr lang="fr-FR" b="1" dirty="0" smtClean="0"/>
              <a:t> </a:t>
            </a:r>
            <a:r>
              <a:rPr lang="fr-FR" b="1" dirty="0" err="1" smtClean="0"/>
              <a:t>Diseases</a:t>
            </a:r>
            <a:r>
              <a:rPr lang="fr-FR" b="1" dirty="0" smtClean="0"/>
              <a:t> </a:t>
            </a:r>
            <a:r>
              <a:rPr lang="fr-FR" b="1" dirty="0" err="1"/>
              <a:t>D</a:t>
            </a:r>
            <a:r>
              <a:rPr lang="fr-FR" b="1" dirty="0" err="1" smtClean="0"/>
              <a:t>epartment</a:t>
            </a:r>
            <a:r>
              <a:rPr lang="fr-FR" dirty="0" smtClean="0"/>
              <a:t>: Dr </a:t>
            </a:r>
            <a:r>
              <a:rPr lang="fr-FR" dirty="0" err="1" smtClean="0"/>
              <a:t>Gueit</a:t>
            </a:r>
            <a:r>
              <a:rPr lang="fr-FR" dirty="0" smtClean="0"/>
              <a:t>, Dr </a:t>
            </a:r>
            <a:r>
              <a:rPr lang="fr-FR" dirty="0" err="1" smtClean="0"/>
              <a:t>Debab</a:t>
            </a:r>
            <a:r>
              <a:rPr lang="fr-FR" dirty="0" smtClean="0"/>
              <a:t>, Dr Etienne, Dr </a:t>
            </a:r>
            <a:r>
              <a:rPr lang="fr-FR" dirty="0" err="1" smtClean="0"/>
              <a:t>Delbos</a:t>
            </a:r>
            <a:r>
              <a:rPr lang="fr-FR" dirty="0" smtClean="0"/>
              <a:t>, Dr </a:t>
            </a:r>
            <a:r>
              <a:rPr lang="fr-FR" dirty="0" err="1" smtClean="0"/>
              <a:t>Chapuzet</a:t>
            </a:r>
            <a:endParaRPr lang="fr-FR" dirty="0" smtClean="0"/>
          </a:p>
          <a:p>
            <a:r>
              <a:rPr lang="fr-FR" b="1" dirty="0" err="1" smtClean="0"/>
              <a:t>Virology</a:t>
            </a:r>
            <a:r>
              <a:rPr lang="fr-FR" b="1" dirty="0" smtClean="0"/>
              <a:t> Unit</a:t>
            </a:r>
            <a:r>
              <a:rPr lang="fr-FR" dirty="0" smtClean="0"/>
              <a:t>: all the </a:t>
            </a:r>
            <a:r>
              <a:rPr lang="fr-FR" dirty="0" err="1" smtClean="0"/>
              <a:t>technicians</a:t>
            </a:r>
            <a:endParaRPr lang="fr-FR" dirty="0" smtClean="0"/>
          </a:p>
          <a:p>
            <a:endParaRPr lang="fr-FR" dirty="0" smtClean="0"/>
          </a:p>
          <a:p>
            <a:endParaRPr lang="fr-FR" dirty="0" smtClean="0"/>
          </a:p>
          <a:p>
            <a:endParaRPr lang="fr-FR" dirty="0" smtClean="0"/>
          </a:p>
          <a:p>
            <a:pPr lvl="5"/>
            <a:endParaRPr lang="fr-FR" dirty="0" smtClean="0"/>
          </a:p>
          <a:p>
            <a:pPr>
              <a:buNone/>
            </a:pPr>
            <a:endParaRPr lang="fr-FR" dirty="0"/>
          </a:p>
        </p:txBody>
      </p:sp>
      <p:sp>
        <p:nvSpPr>
          <p:cNvPr id="6" name="Espace réservé du contenu 5"/>
          <p:cNvSpPr>
            <a:spLocks noGrp="1"/>
          </p:cNvSpPr>
          <p:nvPr>
            <p:ph sz="half" idx="2"/>
          </p:nvPr>
        </p:nvSpPr>
        <p:spPr>
          <a:xfrm>
            <a:off x="4866531" y="1319480"/>
            <a:ext cx="4038600" cy="3744416"/>
          </a:xfrm>
        </p:spPr>
        <p:txBody>
          <a:bodyPr>
            <a:normAutofit/>
          </a:bodyPr>
          <a:lstStyle/>
          <a:p>
            <a:pPr marL="0" indent="0">
              <a:buNone/>
            </a:pPr>
            <a:endParaRPr lang="fr-FR" dirty="0" smtClean="0"/>
          </a:p>
          <a:p>
            <a:r>
              <a:rPr lang="fr-FR" dirty="0" smtClean="0"/>
              <a:t>Mrs Sabourin</a:t>
            </a:r>
          </a:p>
          <a:p>
            <a:endParaRPr lang="fr-FR" dirty="0" smtClean="0"/>
          </a:p>
          <a:p>
            <a:r>
              <a:rPr lang="fr-FR" b="1" dirty="0" smtClean="0"/>
              <a:t>COREVIH Haute-Normandie</a:t>
            </a:r>
          </a:p>
          <a:p>
            <a:endParaRPr lang="fr-FR" dirty="0" smtClean="0"/>
          </a:p>
          <a:p>
            <a:r>
              <a:rPr lang="fr-FR" b="1" dirty="0" err="1" smtClean="0"/>
              <a:t>University</a:t>
            </a:r>
            <a:r>
              <a:rPr lang="fr-FR" b="1" dirty="0" smtClean="0"/>
              <a:t> of Rouen</a:t>
            </a:r>
          </a:p>
          <a:p>
            <a:endParaRPr lang="fr-FR" dirty="0"/>
          </a:p>
        </p:txBody>
      </p:sp>
      <p:pic>
        <p:nvPicPr>
          <p:cNvPr id="7" name="Picture 2"/>
          <p:cNvPicPr>
            <a:picLocks noChangeAspect="1" noChangeArrowheads="1"/>
          </p:cNvPicPr>
          <p:nvPr/>
        </p:nvPicPr>
        <p:blipFill>
          <a:blip r:embed="rId3" cstate="print"/>
          <a:srcRect/>
          <a:stretch>
            <a:fillRect/>
          </a:stretch>
        </p:blipFill>
        <p:spPr bwMode="auto">
          <a:xfrm>
            <a:off x="251520" y="5445224"/>
            <a:ext cx="1619672" cy="1084838"/>
          </a:xfrm>
          <a:prstGeom prst="rect">
            <a:avLst/>
          </a:prstGeom>
          <a:noFill/>
          <a:ln w="9525">
            <a:noFill/>
            <a:miter lim="800000"/>
            <a:headEnd/>
            <a:tailEnd/>
          </a:ln>
          <a:effectLst/>
        </p:spPr>
      </p:pic>
      <p:pic>
        <p:nvPicPr>
          <p:cNvPr id="8" name="Image 1"/>
          <p:cNvPicPr>
            <a:picLocks noChangeAspect="1"/>
          </p:cNvPicPr>
          <p:nvPr/>
        </p:nvPicPr>
        <p:blipFill>
          <a:blip r:embed="rId4" cstate="print"/>
          <a:srcRect/>
          <a:stretch>
            <a:fillRect/>
          </a:stretch>
        </p:blipFill>
        <p:spPr bwMode="auto">
          <a:xfrm>
            <a:off x="2076872" y="5285069"/>
            <a:ext cx="1590675" cy="590550"/>
          </a:xfrm>
          <a:prstGeom prst="rect">
            <a:avLst/>
          </a:prstGeom>
          <a:noFill/>
          <a:ln w="9525">
            <a:noFill/>
            <a:miter lim="800000"/>
            <a:headEnd/>
            <a:tailEnd/>
          </a:ln>
        </p:spPr>
      </p:pic>
      <p:pic>
        <p:nvPicPr>
          <p:cNvPr id="9" name="Picture 2"/>
          <p:cNvPicPr>
            <a:picLocks noChangeAspect="1" noChangeArrowheads="1"/>
          </p:cNvPicPr>
          <p:nvPr/>
        </p:nvPicPr>
        <p:blipFill>
          <a:blip r:embed="rId5" cstate="print"/>
          <a:srcRect/>
          <a:stretch>
            <a:fillRect/>
          </a:stretch>
        </p:blipFill>
        <p:spPr bwMode="auto">
          <a:xfrm>
            <a:off x="6442182" y="5144284"/>
            <a:ext cx="2471736" cy="872120"/>
          </a:xfrm>
          <a:prstGeom prst="rect">
            <a:avLst/>
          </a:prstGeom>
          <a:noFill/>
          <a:ln w="9525">
            <a:noFill/>
            <a:miter lim="800000"/>
            <a:headEnd/>
            <a:tailEnd/>
          </a:ln>
          <a:effectLst/>
        </p:spPr>
      </p:pic>
      <p:pic>
        <p:nvPicPr>
          <p:cNvPr id="11" name="Picture 2" descr="C:\Documents and Settings\A.VANDENDRIESSCHE\Bureau\arton6.gif"/>
          <p:cNvPicPr>
            <a:picLocks noChangeAspect="1" noChangeArrowheads="1"/>
          </p:cNvPicPr>
          <p:nvPr/>
        </p:nvPicPr>
        <p:blipFill>
          <a:blip r:embed="rId6" cstate="print"/>
          <a:srcRect/>
          <a:stretch>
            <a:fillRect/>
          </a:stretch>
        </p:blipFill>
        <p:spPr bwMode="auto">
          <a:xfrm>
            <a:off x="4052143" y="5661247"/>
            <a:ext cx="1888009" cy="868815"/>
          </a:xfrm>
          <a:prstGeom prst="rect">
            <a:avLst/>
          </a:prstGeom>
          <a:noFill/>
        </p:spPr>
      </p:pic>
    </p:spTree>
    <p:extLst>
      <p:ext uri="{BB962C8B-B14F-4D97-AF65-F5344CB8AC3E}">
        <p14:creationId xmlns:p14="http://schemas.microsoft.com/office/powerpoint/2010/main" val="9011567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32856"/>
            <a:ext cx="8229600" cy="1143000"/>
          </a:xfrm>
        </p:spPr>
        <p:style>
          <a:lnRef idx="1">
            <a:schemeClr val="accent1"/>
          </a:lnRef>
          <a:fillRef idx="3">
            <a:schemeClr val="accent1"/>
          </a:fillRef>
          <a:effectRef idx="2">
            <a:schemeClr val="accent1"/>
          </a:effectRef>
          <a:fontRef idx="minor">
            <a:schemeClr val="lt1"/>
          </a:fontRef>
        </p:style>
        <p:txBody>
          <a:bodyPr/>
          <a:lstStyle/>
          <a:p>
            <a:r>
              <a:rPr lang="fr-FR" dirty="0" err="1" smtClean="0"/>
              <a:t>Thank</a:t>
            </a:r>
            <a:r>
              <a:rPr lang="fr-FR" dirty="0" smtClean="0"/>
              <a:t> </a:t>
            </a:r>
            <a:r>
              <a:rPr lang="fr-FR" dirty="0" err="1" smtClean="0"/>
              <a:t>you</a:t>
            </a:r>
            <a:r>
              <a:rPr lang="fr-FR" dirty="0" smtClean="0"/>
              <a:t> for </a:t>
            </a:r>
            <a:r>
              <a:rPr lang="fr-FR" dirty="0" err="1" smtClean="0"/>
              <a:t>your</a:t>
            </a:r>
            <a:r>
              <a:rPr lang="fr-FR" dirty="0" smtClean="0"/>
              <a:t> attention</a:t>
            </a:r>
            <a:endParaRPr lang="fr-FR" dirty="0"/>
          </a:p>
        </p:txBody>
      </p:sp>
      <p:sp>
        <p:nvSpPr>
          <p:cNvPr id="3" name="Espace réservé du contenu 2"/>
          <p:cNvSpPr>
            <a:spLocks noGrp="1"/>
          </p:cNvSpPr>
          <p:nvPr>
            <p:ph idx="1"/>
          </p:nvPr>
        </p:nvSpPr>
        <p:spPr/>
        <p:txBody>
          <a:bodyPr/>
          <a:lstStyle/>
          <a:p>
            <a:pPr marL="0" indent="0">
              <a:buNone/>
            </a:pPr>
            <a:endParaRPr lang="fr-FR" dirty="0"/>
          </a:p>
        </p:txBody>
      </p:sp>
    </p:spTree>
    <p:extLst>
      <p:ext uri="{BB962C8B-B14F-4D97-AF65-F5344CB8AC3E}">
        <p14:creationId xmlns:p14="http://schemas.microsoft.com/office/powerpoint/2010/main" val="17376916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359" y="0"/>
            <a:ext cx="9144000" cy="1052736"/>
          </a:xfrm>
        </p:spPr>
        <p:style>
          <a:lnRef idx="1">
            <a:schemeClr val="accent1"/>
          </a:lnRef>
          <a:fillRef idx="3">
            <a:schemeClr val="accent1"/>
          </a:fillRef>
          <a:effectRef idx="2">
            <a:schemeClr val="accent1"/>
          </a:effectRef>
          <a:fontRef idx="minor">
            <a:schemeClr val="lt1"/>
          </a:fontRef>
        </p:style>
        <p:txBody>
          <a:bodyPr/>
          <a:lstStyle/>
          <a:p>
            <a:r>
              <a:rPr lang="fr-FR" dirty="0" err="1" smtClean="0">
                <a:solidFill>
                  <a:schemeClr val="bg1"/>
                </a:solidFill>
              </a:rPr>
              <a:t>Disclosure</a:t>
            </a:r>
            <a:endParaRPr lang="fr-FR" dirty="0">
              <a:solidFill>
                <a:schemeClr val="bg1"/>
              </a:solidFill>
            </a:endParaRPr>
          </a:p>
        </p:txBody>
      </p:sp>
      <p:sp>
        <p:nvSpPr>
          <p:cNvPr id="3" name="Espace réservé du contenu 2"/>
          <p:cNvSpPr>
            <a:spLocks noGrp="1"/>
          </p:cNvSpPr>
          <p:nvPr>
            <p:ph idx="1"/>
          </p:nvPr>
        </p:nvSpPr>
        <p:spPr/>
        <p:txBody>
          <a:bodyPr/>
          <a:lstStyle/>
          <a:p>
            <a:r>
              <a:rPr lang="fr-FR" dirty="0" smtClean="0">
                <a:latin typeface="+mj-lt"/>
              </a:rPr>
              <a:t>No </a:t>
            </a:r>
            <a:r>
              <a:rPr lang="fr-FR" dirty="0" err="1" smtClean="0">
                <a:latin typeface="+mj-lt"/>
              </a:rPr>
              <a:t>conflict</a:t>
            </a:r>
            <a:r>
              <a:rPr lang="fr-FR" dirty="0" smtClean="0">
                <a:latin typeface="+mj-lt"/>
              </a:rPr>
              <a:t> of </a:t>
            </a:r>
            <a:r>
              <a:rPr lang="fr-FR" dirty="0" err="1" smtClean="0">
                <a:latin typeface="+mj-lt"/>
              </a:rPr>
              <a:t>interest</a:t>
            </a:r>
            <a:r>
              <a:rPr lang="fr-FR" dirty="0" smtClean="0">
                <a:latin typeface="+mj-lt"/>
              </a:rPr>
              <a:t> to report</a:t>
            </a:r>
            <a:endParaRPr lang="fr-FR" dirty="0">
              <a:latin typeface="+mj-lt"/>
            </a:endParaRPr>
          </a:p>
        </p:txBody>
      </p:sp>
    </p:spTree>
    <p:extLst>
      <p:ext uri="{BB962C8B-B14F-4D97-AF65-F5344CB8AC3E}">
        <p14:creationId xmlns:p14="http://schemas.microsoft.com/office/powerpoint/2010/main" val="32693000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980728"/>
          </a:xfrm>
        </p:spPr>
        <p:style>
          <a:lnRef idx="1">
            <a:schemeClr val="accent1"/>
          </a:lnRef>
          <a:fillRef idx="3">
            <a:schemeClr val="accent1"/>
          </a:fillRef>
          <a:effectRef idx="2">
            <a:schemeClr val="accent1"/>
          </a:effectRef>
          <a:fontRef idx="minor">
            <a:schemeClr val="lt1"/>
          </a:fontRef>
        </p:style>
        <p:txBody>
          <a:bodyPr/>
          <a:lstStyle/>
          <a:p>
            <a:r>
              <a:rPr lang="fr-FR" dirty="0" smtClean="0"/>
              <a:t>Background</a:t>
            </a:r>
            <a:endParaRPr lang="fr-FR" dirty="0"/>
          </a:p>
        </p:txBody>
      </p:sp>
      <p:sp>
        <p:nvSpPr>
          <p:cNvPr id="3" name="Espace réservé du contenu 2"/>
          <p:cNvSpPr>
            <a:spLocks noGrp="1"/>
          </p:cNvSpPr>
          <p:nvPr>
            <p:ph idx="1"/>
          </p:nvPr>
        </p:nvSpPr>
        <p:spPr>
          <a:xfrm>
            <a:off x="137858" y="1181206"/>
            <a:ext cx="9186670" cy="5272130"/>
          </a:xfrm>
        </p:spPr>
        <p:txBody>
          <a:bodyPr>
            <a:normAutofit fontScale="92500" lnSpcReduction="10000"/>
          </a:bodyPr>
          <a:lstStyle/>
          <a:p>
            <a:r>
              <a:rPr lang="fr-FR" dirty="0" smtClean="0">
                <a:latin typeface="+mj-lt"/>
              </a:rPr>
              <a:t>ART in </a:t>
            </a:r>
            <a:r>
              <a:rPr lang="fr-FR" dirty="0" err="1">
                <a:latin typeface="+mj-lt"/>
              </a:rPr>
              <a:t>p</a:t>
            </a:r>
            <a:r>
              <a:rPr lang="fr-FR" dirty="0" err="1" smtClean="0">
                <a:latin typeface="+mj-lt"/>
              </a:rPr>
              <a:t>rimary</a:t>
            </a:r>
            <a:r>
              <a:rPr lang="fr-FR" dirty="0" smtClean="0">
                <a:latin typeface="+mj-lt"/>
              </a:rPr>
              <a:t> HIV-1 infection (PHI)</a:t>
            </a:r>
          </a:p>
          <a:p>
            <a:pPr lvl="1"/>
            <a:r>
              <a:rPr lang="fr-FR" dirty="0" smtClean="0">
                <a:latin typeface="+mj-lt"/>
              </a:rPr>
              <a:t>No </a:t>
            </a:r>
            <a:r>
              <a:rPr lang="fr-FR" dirty="0" err="1" smtClean="0">
                <a:latin typeface="+mj-lt"/>
              </a:rPr>
              <a:t>randomized</a:t>
            </a:r>
            <a:r>
              <a:rPr lang="fr-FR" dirty="0" smtClean="0">
                <a:latin typeface="+mj-lt"/>
              </a:rPr>
              <a:t> </a:t>
            </a:r>
            <a:r>
              <a:rPr lang="fr-FR" dirty="0" err="1" smtClean="0">
                <a:latin typeface="+mj-lt"/>
              </a:rPr>
              <a:t>clinical</a:t>
            </a:r>
            <a:r>
              <a:rPr lang="fr-FR" dirty="0" smtClean="0">
                <a:latin typeface="+mj-lt"/>
              </a:rPr>
              <a:t> trial </a:t>
            </a:r>
          </a:p>
          <a:p>
            <a:pPr lvl="1"/>
            <a:r>
              <a:rPr lang="fr-FR" dirty="0" err="1" smtClean="0">
                <a:latin typeface="+mj-lt"/>
              </a:rPr>
              <a:t>Individual</a:t>
            </a:r>
            <a:r>
              <a:rPr lang="fr-FR" dirty="0" smtClean="0">
                <a:latin typeface="+mj-lt"/>
              </a:rPr>
              <a:t> and collective benefits</a:t>
            </a:r>
            <a:r>
              <a:rPr lang="fr-FR" baseline="30000" dirty="0" smtClean="0">
                <a:latin typeface="+mj-lt"/>
              </a:rPr>
              <a:t>1-2</a:t>
            </a:r>
          </a:p>
          <a:p>
            <a:pPr lvl="1"/>
            <a:r>
              <a:rPr lang="fr-FR" dirty="0" smtClean="0">
                <a:latin typeface="+mj-lt"/>
              </a:rPr>
              <a:t>French</a:t>
            </a:r>
            <a:r>
              <a:rPr lang="fr-FR" baseline="30000" dirty="0" smtClean="0">
                <a:latin typeface="+mj-lt"/>
              </a:rPr>
              <a:t>3</a:t>
            </a:r>
            <a:r>
              <a:rPr lang="fr-FR" dirty="0" smtClean="0">
                <a:latin typeface="+mj-lt"/>
              </a:rPr>
              <a:t>, European</a:t>
            </a:r>
            <a:r>
              <a:rPr lang="fr-FR" baseline="30000" dirty="0" smtClean="0">
                <a:latin typeface="+mj-lt"/>
              </a:rPr>
              <a:t>4</a:t>
            </a:r>
            <a:r>
              <a:rPr lang="fr-FR" dirty="0" smtClean="0">
                <a:latin typeface="+mj-lt"/>
              </a:rPr>
              <a:t> and US guidelines</a:t>
            </a:r>
            <a:r>
              <a:rPr lang="fr-FR" baseline="30000" dirty="0" smtClean="0">
                <a:latin typeface="+mj-lt"/>
              </a:rPr>
              <a:t>5</a:t>
            </a:r>
            <a:r>
              <a:rPr lang="fr-FR" dirty="0" smtClean="0">
                <a:latin typeface="+mj-lt"/>
              </a:rPr>
              <a:t>: </a:t>
            </a:r>
            <a:r>
              <a:rPr lang="fr-FR" dirty="0" err="1" smtClean="0">
                <a:latin typeface="+mj-lt"/>
              </a:rPr>
              <a:t>treat</a:t>
            </a:r>
            <a:r>
              <a:rPr lang="fr-FR" dirty="0" smtClean="0">
                <a:latin typeface="+mj-lt"/>
              </a:rPr>
              <a:t> all PHI</a:t>
            </a:r>
          </a:p>
          <a:p>
            <a:pPr lvl="2">
              <a:buNone/>
            </a:pPr>
            <a:endParaRPr lang="fr-FR" dirty="0" smtClean="0">
              <a:latin typeface="+mj-lt"/>
            </a:endParaRPr>
          </a:p>
          <a:p>
            <a:r>
              <a:rPr lang="en-US" dirty="0" smtClean="0">
                <a:latin typeface="+mj-lt"/>
              </a:rPr>
              <a:t>Recommended ART in PHI</a:t>
            </a:r>
            <a:r>
              <a:rPr lang="en-US" baseline="30000" dirty="0" smtClean="0"/>
              <a:t>3-5</a:t>
            </a:r>
            <a:r>
              <a:rPr lang="en-US" dirty="0" smtClean="0">
                <a:latin typeface="+mj-lt"/>
              </a:rPr>
              <a:t> </a:t>
            </a:r>
          </a:p>
          <a:p>
            <a:pPr lvl="1"/>
            <a:r>
              <a:rPr lang="en-US" dirty="0">
                <a:latin typeface="+mj-lt"/>
              </a:rPr>
              <a:t>A</a:t>
            </a:r>
            <a:r>
              <a:rPr lang="en-US" dirty="0" smtClean="0">
                <a:latin typeface="+mj-lt"/>
              </a:rPr>
              <a:t>nalogy </a:t>
            </a:r>
            <a:r>
              <a:rPr lang="en-US" dirty="0">
                <a:latin typeface="+mj-lt"/>
              </a:rPr>
              <a:t>with </a:t>
            </a:r>
            <a:r>
              <a:rPr lang="en-US" dirty="0" smtClean="0">
                <a:latin typeface="+mj-lt"/>
              </a:rPr>
              <a:t>established infection</a:t>
            </a:r>
          </a:p>
          <a:p>
            <a:pPr lvl="1"/>
            <a:r>
              <a:rPr lang="en-US" dirty="0" smtClean="0">
                <a:latin typeface="+mj-lt"/>
              </a:rPr>
              <a:t>Commonly, TDF/FTC + 3</a:t>
            </a:r>
            <a:r>
              <a:rPr lang="en-US" baseline="30000" dirty="0" smtClean="0">
                <a:latin typeface="+mj-lt"/>
              </a:rPr>
              <a:t>rd</a:t>
            </a:r>
            <a:r>
              <a:rPr lang="en-US" dirty="0" smtClean="0">
                <a:latin typeface="+mj-lt"/>
              </a:rPr>
              <a:t> agent (protease inhibitor)</a:t>
            </a:r>
            <a:endParaRPr lang="en-US" baseline="30000" dirty="0" smtClean="0">
              <a:latin typeface="+mj-lt"/>
            </a:endParaRPr>
          </a:p>
          <a:p>
            <a:pPr marL="457200" lvl="1" indent="0">
              <a:buNone/>
            </a:pPr>
            <a:endParaRPr lang="en-US" dirty="0" smtClean="0">
              <a:latin typeface="+mj-lt"/>
            </a:endParaRPr>
          </a:p>
          <a:p>
            <a:r>
              <a:rPr lang="fr-FR" dirty="0" smtClean="0">
                <a:latin typeface="+mj-lt"/>
              </a:rPr>
              <a:t>Goal of ART: « </a:t>
            </a:r>
            <a:r>
              <a:rPr lang="fr-FR" dirty="0" err="1" smtClean="0">
                <a:latin typeface="+mj-lt"/>
              </a:rPr>
              <a:t>virological</a:t>
            </a:r>
            <a:r>
              <a:rPr lang="fr-FR" dirty="0" smtClean="0">
                <a:latin typeface="+mj-lt"/>
              </a:rPr>
              <a:t> </a:t>
            </a:r>
            <a:r>
              <a:rPr lang="fr-FR" dirty="0" err="1" smtClean="0">
                <a:latin typeface="+mj-lt"/>
              </a:rPr>
              <a:t>success</a:t>
            </a:r>
            <a:r>
              <a:rPr lang="fr-FR" dirty="0" smtClean="0">
                <a:latin typeface="+mj-lt"/>
              </a:rPr>
              <a:t> »</a:t>
            </a:r>
          </a:p>
          <a:p>
            <a:pPr lvl="1"/>
            <a:r>
              <a:rPr lang="fr-FR" dirty="0" err="1" smtClean="0">
                <a:latin typeface="+mj-lt"/>
              </a:rPr>
              <a:t>Undetectable</a:t>
            </a:r>
            <a:r>
              <a:rPr lang="fr-FR" dirty="0" smtClean="0">
                <a:latin typeface="+mj-lt"/>
              </a:rPr>
              <a:t> </a:t>
            </a:r>
            <a:r>
              <a:rPr lang="fr-FR" dirty="0" err="1" smtClean="0">
                <a:latin typeface="+mj-lt"/>
              </a:rPr>
              <a:t>pVL</a:t>
            </a:r>
            <a:r>
              <a:rPr lang="fr-FR" dirty="0" smtClean="0">
                <a:latin typeface="+mj-lt"/>
              </a:rPr>
              <a:t> at </a:t>
            </a:r>
            <a:r>
              <a:rPr lang="fr-FR" dirty="0" err="1" smtClean="0">
                <a:latin typeface="+mj-lt"/>
              </a:rPr>
              <a:t>week</a:t>
            </a:r>
            <a:r>
              <a:rPr lang="fr-FR" dirty="0" smtClean="0">
                <a:latin typeface="+mj-lt"/>
              </a:rPr>
              <a:t> 24 of </a:t>
            </a:r>
            <a:r>
              <a:rPr lang="fr-FR" dirty="0" err="1" smtClean="0">
                <a:latin typeface="+mj-lt"/>
              </a:rPr>
              <a:t>treatment</a:t>
            </a:r>
            <a:r>
              <a:rPr lang="fr-FR" dirty="0" smtClean="0">
                <a:latin typeface="+mj-lt"/>
              </a:rPr>
              <a:t> (W24)</a:t>
            </a:r>
          </a:p>
          <a:p>
            <a:pPr lvl="2">
              <a:buNone/>
            </a:pPr>
            <a:endParaRPr lang="fr-FR" dirty="0" smtClean="0">
              <a:latin typeface="+mj-lt"/>
            </a:endParaRPr>
          </a:p>
          <a:p>
            <a:endParaRPr lang="en-US" dirty="0"/>
          </a:p>
          <a:p>
            <a:pPr marL="0" indent="0">
              <a:buNone/>
            </a:pPr>
            <a:endParaRPr lang="en-US" dirty="0" smtClean="0"/>
          </a:p>
          <a:p>
            <a:pPr>
              <a:buNone/>
            </a:pPr>
            <a:endParaRPr lang="fr-FR" dirty="0" smtClean="0"/>
          </a:p>
          <a:p>
            <a:pPr lvl="1"/>
            <a:endParaRPr lang="fr-FR" dirty="0" smtClean="0"/>
          </a:p>
        </p:txBody>
      </p:sp>
      <p:sp>
        <p:nvSpPr>
          <p:cNvPr id="4" name="ZoneTexte 3"/>
          <p:cNvSpPr txBox="1"/>
          <p:nvPr/>
        </p:nvSpPr>
        <p:spPr>
          <a:xfrm>
            <a:off x="0" y="6453336"/>
            <a:ext cx="9144000" cy="1107996"/>
          </a:xfrm>
          <a:prstGeom prst="rect">
            <a:avLst/>
          </a:prstGeom>
          <a:noFill/>
        </p:spPr>
        <p:txBody>
          <a:bodyPr wrap="square" rtlCol="0">
            <a:spAutoFit/>
          </a:bodyPr>
          <a:lstStyle/>
          <a:p>
            <a:r>
              <a:rPr lang="fr-FR" sz="1200" dirty="0">
                <a:latin typeface="+mj-lt"/>
              </a:rPr>
              <a:t>1</a:t>
            </a:r>
            <a:r>
              <a:rPr lang="fr-FR" sz="1200" dirty="0" smtClean="0">
                <a:latin typeface="+mj-lt"/>
              </a:rPr>
              <a:t> Le </a:t>
            </a:r>
            <a:r>
              <a:rPr lang="fr-FR" sz="1200" dirty="0">
                <a:latin typeface="+mj-lt"/>
              </a:rPr>
              <a:t>T. et </a:t>
            </a:r>
            <a:r>
              <a:rPr lang="fr-FR" sz="1200" i="1" dirty="0">
                <a:latin typeface="+mj-lt"/>
              </a:rPr>
              <a:t>al</a:t>
            </a:r>
            <a:r>
              <a:rPr lang="fr-FR" sz="1200" dirty="0">
                <a:latin typeface="+mj-lt"/>
              </a:rPr>
              <a:t>. NEJM </a:t>
            </a:r>
            <a:r>
              <a:rPr lang="fr-FR" sz="1200" dirty="0" smtClean="0">
                <a:latin typeface="+mj-lt"/>
              </a:rPr>
              <a:t>2013;368(3):218-30.           </a:t>
            </a:r>
            <a:r>
              <a:rPr lang="fr-FR" sz="1200" dirty="0" smtClean="0"/>
              <a:t>2 </a:t>
            </a:r>
            <a:r>
              <a:rPr lang="fr-FR" sz="1200" dirty="0"/>
              <a:t>Cohen MS. et </a:t>
            </a:r>
            <a:r>
              <a:rPr lang="fr-FR" sz="1200" i="1" dirty="0"/>
              <a:t>al</a:t>
            </a:r>
            <a:r>
              <a:rPr lang="fr-FR" sz="1200" dirty="0"/>
              <a:t>. NEJM </a:t>
            </a:r>
            <a:r>
              <a:rPr lang="fr-FR" sz="1200" dirty="0" smtClean="0"/>
              <a:t>2011;365(6):493-505.           3 French Guidelines. Rapport </a:t>
            </a:r>
            <a:r>
              <a:rPr lang="fr-FR" sz="1200" dirty="0" err="1"/>
              <a:t>Morlat</a:t>
            </a:r>
            <a:r>
              <a:rPr lang="fr-FR" sz="1200" dirty="0"/>
              <a:t> </a:t>
            </a:r>
            <a:r>
              <a:rPr lang="fr-FR" sz="1200" dirty="0" smtClean="0"/>
              <a:t>2013.</a:t>
            </a:r>
          </a:p>
          <a:p>
            <a:r>
              <a:rPr lang="fr-FR" sz="1200" dirty="0" smtClean="0"/>
              <a:t>4 </a:t>
            </a:r>
            <a:r>
              <a:rPr lang="fr-FR" sz="1200" dirty="0" err="1" smtClean="0"/>
              <a:t>European</a:t>
            </a:r>
            <a:r>
              <a:rPr lang="fr-FR" sz="1200" dirty="0" smtClean="0"/>
              <a:t> AIDS </a:t>
            </a:r>
            <a:r>
              <a:rPr lang="fr-FR" sz="1200" dirty="0" err="1" smtClean="0"/>
              <a:t>Clinical</a:t>
            </a:r>
            <a:r>
              <a:rPr lang="fr-FR" sz="1200" dirty="0" smtClean="0"/>
              <a:t> Society Guidelines, Version 7,1, 2014.          5 </a:t>
            </a:r>
            <a:r>
              <a:rPr lang="fr-FR" sz="1200" dirty="0" err="1" smtClean="0"/>
              <a:t>Huldrych</a:t>
            </a:r>
            <a:r>
              <a:rPr lang="fr-FR" sz="1200" dirty="0" smtClean="0"/>
              <a:t> F. et </a:t>
            </a:r>
            <a:r>
              <a:rPr lang="fr-FR" sz="1200" i="1" dirty="0" smtClean="0"/>
              <a:t>al</a:t>
            </a:r>
            <a:r>
              <a:rPr lang="fr-FR" sz="1200" dirty="0" smtClean="0"/>
              <a:t>. JAMA 2014;312(4):410-425.</a:t>
            </a:r>
          </a:p>
          <a:p>
            <a:endParaRPr lang="fr-FR" sz="1200" dirty="0" smtClean="0"/>
          </a:p>
          <a:p>
            <a:endParaRPr lang="fr-FR" sz="1200" dirty="0">
              <a:latin typeface="+mj-lt"/>
            </a:endParaRPr>
          </a:p>
          <a:p>
            <a:endParaRPr lang="fr-FR" dirty="0" smtClean="0">
              <a:solidFill>
                <a:schemeClr val="tx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827" y="0"/>
            <a:ext cx="9144000" cy="980728"/>
          </a:xfrm>
        </p:spPr>
        <p:style>
          <a:lnRef idx="1">
            <a:schemeClr val="accent1"/>
          </a:lnRef>
          <a:fillRef idx="3">
            <a:schemeClr val="accent1"/>
          </a:fillRef>
          <a:effectRef idx="2">
            <a:schemeClr val="accent1"/>
          </a:effectRef>
          <a:fontRef idx="minor">
            <a:schemeClr val="lt1"/>
          </a:fontRef>
        </p:style>
        <p:txBody>
          <a:bodyPr>
            <a:normAutofit/>
          </a:bodyPr>
          <a:lstStyle/>
          <a:p>
            <a:r>
              <a:rPr lang="fr-FR" sz="4900" dirty="0" smtClean="0">
                <a:latin typeface="+mj-lt"/>
              </a:rPr>
              <a:t>Objectives</a:t>
            </a:r>
            <a:endParaRPr lang="fr-FR" sz="4900" dirty="0">
              <a:latin typeface="+mj-lt"/>
            </a:endParaRPr>
          </a:p>
        </p:txBody>
      </p:sp>
      <p:sp>
        <p:nvSpPr>
          <p:cNvPr id="3" name="Espace réservé du contenu 2"/>
          <p:cNvSpPr>
            <a:spLocks noGrp="1"/>
          </p:cNvSpPr>
          <p:nvPr>
            <p:ph idx="1"/>
          </p:nvPr>
        </p:nvSpPr>
        <p:spPr>
          <a:xfrm>
            <a:off x="395536" y="1130800"/>
            <a:ext cx="8455792" cy="5715495"/>
          </a:xfrm>
        </p:spPr>
        <p:txBody>
          <a:bodyPr>
            <a:normAutofit/>
          </a:bodyPr>
          <a:lstStyle/>
          <a:p>
            <a:pPr lvl="1">
              <a:buNone/>
            </a:pPr>
            <a:endParaRPr lang="en-US" sz="2700" dirty="0" smtClean="0">
              <a:latin typeface="+mj-lt"/>
            </a:endParaRPr>
          </a:p>
          <a:p>
            <a:r>
              <a:rPr lang="en-US" sz="3100" dirty="0" smtClean="0">
                <a:latin typeface="+mj-lt"/>
              </a:rPr>
              <a:t>Analyze a cohort of patients with PHI:</a:t>
            </a:r>
          </a:p>
          <a:p>
            <a:endParaRPr lang="en-US" sz="3100" dirty="0" smtClean="0">
              <a:latin typeface="+mj-lt"/>
            </a:endParaRPr>
          </a:p>
          <a:p>
            <a:pPr lvl="1"/>
            <a:r>
              <a:rPr lang="en-US" sz="2700" dirty="0" smtClean="0">
                <a:latin typeface="+mj-lt"/>
              </a:rPr>
              <a:t>Predictive factors of </a:t>
            </a:r>
            <a:r>
              <a:rPr lang="en-US" sz="2700" dirty="0" err="1" smtClean="0">
                <a:latin typeface="+mj-lt"/>
              </a:rPr>
              <a:t>virological</a:t>
            </a:r>
            <a:r>
              <a:rPr lang="en-US" sz="2700" dirty="0" smtClean="0">
                <a:latin typeface="+mj-lt"/>
              </a:rPr>
              <a:t> failure at W24 ?</a:t>
            </a:r>
          </a:p>
          <a:p>
            <a:endParaRPr lang="en-US" sz="3100" dirty="0" smtClean="0">
              <a:latin typeface="+mj-lt"/>
            </a:endParaRPr>
          </a:p>
          <a:p>
            <a:pPr lvl="1"/>
            <a:r>
              <a:rPr lang="en-US" sz="2700" dirty="0">
                <a:latin typeface="+mj-lt"/>
              </a:rPr>
              <a:t>I</a:t>
            </a:r>
            <a:r>
              <a:rPr lang="en-US" sz="2700" dirty="0" smtClean="0">
                <a:latin typeface="+mj-lt"/>
              </a:rPr>
              <a:t>s the W24 end-point relevant for assess </a:t>
            </a:r>
            <a:r>
              <a:rPr lang="en-US" sz="2700" dirty="0" err="1" smtClean="0">
                <a:latin typeface="+mj-lt"/>
              </a:rPr>
              <a:t>virological</a:t>
            </a:r>
            <a:r>
              <a:rPr lang="en-US" sz="2700" dirty="0" smtClean="0">
                <a:latin typeface="+mj-lt"/>
              </a:rPr>
              <a:t> response ?</a:t>
            </a:r>
          </a:p>
          <a:p>
            <a:pPr lvl="1"/>
            <a:endParaRPr lang="en-US" sz="2700" dirty="0" smtClean="0"/>
          </a:p>
          <a:p>
            <a:pPr lvl="1"/>
            <a:endParaRPr lang="fr-FR" sz="27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908720"/>
          </a:xfrm>
        </p:spPr>
        <p:style>
          <a:lnRef idx="1">
            <a:schemeClr val="accent1"/>
          </a:lnRef>
          <a:fillRef idx="3">
            <a:schemeClr val="accent1"/>
          </a:fillRef>
          <a:effectRef idx="2">
            <a:schemeClr val="accent1"/>
          </a:effectRef>
          <a:fontRef idx="minor">
            <a:schemeClr val="lt1"/>
          </a:fontRef>
        </p:style>
        <p:txBody>
          <a:bodyPr/>
          <a:lstStyle/>
          <a:p>
            <a:r>
              <a:rPr lang="fr-FR" dirty="0" err="1" smtClean="0">
                <a:latin typeface="+mj-lt"/>
              </a:rPr>
              <a:t>Methods</a:t>
            </a:r>
            <a:endParaRPr lang="fr-FR" dirty="0">
              <a:latin typeface="+mj-lt"/>
            </a:endParaRPr>
          </a:p>
        </p:txBody>
      </p:sp>
      <p:sp>
        <p:nvSpPr>
          <p:cNvPr id="4" name="ZoneTexte 3"/>
          <p:cNvSpPr txBox="1"/>
          <p:nvPr/>
        </p:nvSpPr>
        <p:spPr>
          <a:xfrm>
            <a:off x="2363257" y="1035696"/>
            <a:ext cx="4183606" cy="646331"/>
          </a:xfrm>
          <a:prstGeom prst="rect">
            <a:avLst/>
          </a:prstGeom>
          <a:noFill/>
          <a:ln w="38100">
            <a:solidFill>
              <a:schemeClr val="accent1"/>
            </a:solidFill>
          </a:ln>
        </p:spPr>
        <p:txBody>
          <a:bodyPr wrap="square" rtlCol="0">
            <a:spAutoFit/>
          </a:bodyPr>
          <a:lstStyle/>
          <a:p>
            <a:pPr algn="ctr"/>
            <a:r>
              <a:rPr lang="fr-FR" b="1" dirty="0" smtClean="0">
                <a:latin typeface="+mj-lt"/>
              </a:rPr>
              <a:t>Rouen </a:t>
            </a:r>
            <a:r>
              <a:rPr lang="fr-FR" b="1" dirty="0" err="1" smtClean="0">
                <a:latin typeface="+mj-lt"/>
              </a:rPr>
              <a:t>University</a:t>
            </a:r>
            <a:r>
              <a:rPr lang="fr-FR" b="1" dirty="0" smtClean="0">
                <a:latin typeface="+mj-lt"/>
              </a:rPr>
              <a:t> </a:t>
            </a:r>
            <a:r>
              <a:rPr lang="fr-FR" b="1" dirty="0" err="1" smtClean="0">
                <a:latin typeface="+mj-lt"/>
              </a:rPr>
              <a:t>Hospital</a:t>
            </a:r>
            <a:endParaRPr lang="fr-FR" b="1" dirty="0" smtClean="0">
              <a:latin typeface="+mj-lt"/>
            </a:endParaRPr>
          </a:p>
          <a:p>
            <a:pPr algn="ctr"/>
            <a:r>
              <a:rPr lang="fr-FR" b="1" dirty="0" smtClean="0">
                <a:latin typeface="+mj-lt"/>
              </a:rPr>
              <a:t> 2003-2013</a:t>
            </a:r>
            <a:endParaRPr lang="fr-FR" b="1" dirty="0">
              <a:latin typeface="+mj-lt"/>
            </a:endParaRPr>
          </a:p>
        </p:txBody>
      </p:sp>
      <p:sp>
        <p:nvSpPr>
          <p:cNvPr id="5" name="ZoneTexte 4"/>
          <p:cNvSpPr txBox="1"/>
          <p:nvPr/>
        </p:nvSpPr>
        <p:spPr>
          <a:xfrm>
            <a:off x="1674155" y="2079629"/>
            <a:ext cx="5795689" cy="1292662"/>
          </a:xfrm>
          <a:prstGeom prst="rect">
            <a:avLst/>
          </a:prstGeom>
          <a:noFill/>
          <a:ln w="38100">
            <a:solidFill>
              <a:schemeClr val="accent1"/>
            </a:solidFill>
          </a:ln>
        </p:spPr>
        <p:txBody>
          <a:bodyPr wrap="square" rtlCol="0">
            <a:spAutoFit/>
          </a:bodyPr>
          <a:lstStyle/>
          <a:p>
            <a:pPr algn="ctr"/>
            <a:r>
              <a:rPr lang="fr-FR" b="1" dirty="0" smtClean="0">
                <a:latin typeface="+mj-lt"/>
              </a:rPr>
              <a:t>Patients </a:t>
            </a:r>
            <a:r>
              <a:rPr lang="fr-FR" b="1" dirty="0" err="1" smtClean="0">
                <a:latin typeface="+mj-lt"/>
              </a:rPr>
              <a:t>with</a:t>
            </a:r>
            <a:r>
              <a:rPr lang="fr-FR" b="1" dirty="0" smtClean="0">
                <a:latin typeface="+mj-lt"/>
              </a:rPr>
              <a:t> PHI</a:t>
            </a:r>
          </a:p>
          <a:p>
            <a:pPr algn="ctr"/>
            <a:endParaRPr lang="fr-FR" b="1" dirty="0" smtClean="0">
              <a:solidFill>
                <a:schemeClr val="accent1"/>
              </a:solidFill>
              <a:latin typeface="+mj-lt"/>
            </a:endParaRPr>
          </a:p>
          <a:p>
            <a:pPr>
              <a:buFont typeface="Arial" pitchFamily="34" charset="0"/>
              <a:buChar char="•"/>
            </a:pPr>
            <a:r>
              <a:rPr lang="fr-FR" sz="1400" dirty="0" smtClean="0">
                <a:latin typeface="+mj-lt"/>
              </a:rPr>
              <a:t> Positive p24 Ag </a:t>
            </a:r>
            <a:r>
              <a:rPr lang="fr-FR" sz="1400" dirty="0" err="1" smtClean="0">
                <a:latin typeface="+mj-lt"/>
              </a:rPr>
              <a:t>with</a:t>
            </a:r>
            <a:r>
              <a:rPr lang="fr-FR" sz="1400" dirty="0" smtClean="0">
                <a:latin typeface="+mj-lt"/>
              </a:rPr>
              <a:t> compatible Western-Blot</a:t>
            </a:r>
          </a:p>
          <a:p>
            <a:pPr>
              <a:buFont typeface="Arial" pitchFamily="34" charset="0"/>
              <a:buChar char="•"/>
            </a:pPr>
            <a:r>
              <a:rPr lang="fr-FR" sz="1400" dirty="0" smtClean="0">
                <a:latin typeface="+mj-lt"/>
              </a:rPr>
              <a:t> </a:t>
            </a:r>
            <a:r>
              <a:rPr lang="fr-FR" sz="1400" dirty="0" err="1" smtClean="0">
                <a:latin typeface="+mj-lt"/>
              </a:rPr>
              <a:t>Incomplete</a:t>
            </a:r>
            <a:r>
              <a:rPr lang="fr-FR" sz="1400" dirty="0" smtClean="0">
                <a:latin typeface="+mj-lt"/>
              </a:rPr>
              <a:t> and compatible Western-Blot</a:t>
            </a:r>
          </a:p>
          <a:p>
            <a:pPr>
              <a:buFont typeface="Arial" pitchFamily="34" charset="0"/>
              <a:buChar char="•"/>
            </a:pPr>
            <a:r>
              <a:rPr lang="fr-FR" sz="1400" dirty="0" smtClean="0">
                <a:latin typeface="+mj-lt"/>
              </a:rPr>
              <a:t> Positive plasma viral </a:t>
            </a:r>
            <a:r>
              <a:rPr lang="fr-FR" sz="1400" dirty="0" err="1" smtClean="0">
                <a:latin typeface="+mj-lt"/>
              </a:rPr>
              <a:t>load</a:t>
            </a:r>
            <a:r>
              <a:rPr lang="fr-FR" sz="1400" dirty="0" smtClean="0">
                <a:latin typeface="+mj-lt"/>
              </a:rPr>
              <a:t> </a:t>
            </a:r>
            <a:r>
              <a:rPr lang="fr-FR" sz="1400" dirty="0" err="1" smtClean="0">
                <a:latin typeface="+mj-lt"/>
              </a:rPr>
              <a:t>with</a:t>
            </a:r>
            <a:r>
              <a:rPr lang="fr-FR" sz="1400" dirty="0" smtClean="0">
                <a:latin typeface="+mj-lt"/>
              </a:rPr>
              <a:t> </a:t>
            </a:r>
            <a:r>
              <a:rPr lang="fr-FR" sz="1400" dirty="0" err="1" smtClean="0">
                <a:latin typeface="+mj-lt"/>
              </a:rPr>
              <a:t>negative</a:t>
            </a:r>
            <a:r>
              <a:rPr lang="fr-FR" sz="1400" dirty="0" smtClean="0">
                <a:latin typeface="+mj-lt"/>
              </a:rPr>
              <a:t> </a:t>
            </a:r>
            <a:r>
              <a:rPr lang="fr-FR" sz="1400" dirty="0" err="1" smtClean="0">
                <a:latin typeface="+mj-lt"/>
              </a:rPr>
              <a:t>serology</a:t>
            </a:r>
            <a:r>
              <a:rPr lang="fr-FR" sz="1400" dirty="0" smtClean="0">
                <a:latin typeface="+mj-lt"/>
              </a:rPr>
              <a:t> in the </a:t>
            </a:r>
            <a:r>
              <a:rPr lang="fr-FR" sz="1400" dirty="0" err="1" smtClean="0">
                <a:latin typeface="+mj-lt"/>
              </a:rPr>
              <a:t>previous</a:t>
            </a:r>
            <a:r>
              <a:rPr lang="fr-FR" sz="1400" dirty="0" smtClean="0">
                <a:latin typeface="+mj-lt"/>
              </a:rPr>
              <a:t> 3 </a:t>
            </a:r>
            <a:r>
              <a:rPr lang="fr-FR" sz="1400" dirty="0" err="1" smtClean="0">
                <a:latin typeface="+mj-lt"/>
              </a:rPr>
              <a:t>months</a:t>
            </a:r>
            <a:endParaRPr lang="fr-FR" sz="1400" dirty="0">
              <a:latin typeface="+mj-lt"/>
            </a:endParaRPr>
          </a:p>
        </p:txBody>
      </p:sp>
      <p:sp>
        <p:nvSpPr>
          <p:cNvPr id="6" name="ZoneTexte 5"/>
          <p:cNvSpPr txBox="1"/>
          <p:nvPr/>
        </p:nvSpPr>
        <p:spPr>
          <a:xfrm>
            <a:off x="2510844" y="3484948"/>
            <a:ext cx="3888432" cy="646331"/>
          </a:xfrm>
          <a:prstGeom prst="rect">
            <a:avLst/>
          </a:prstGeom>
          <a:noFill/>
          <a:ln w="38100">
            <a:solidFill>
              <a:schemeClr val="accent1"/>
            </a:solidFill>
          </a:ln>
        </p:spPr>
        <p:txBody>
          <a:bodyPr wrap="square" rtlCol="0">
            <a:spAutoFit/>
          </a:bodyPr>
          <a:lstStyle/>
          <a:p>
            <a:pPr algn="ctr"/>
            <a:r>
              <a:rPr lang="fr-FR" b="1" dirty="0" err="1" smtClean="0">
                <a:latin typeface="+mj-lt"/>
              </a:rPr>
              <a:t>Early</a:t>
            </a:r>
            <a:r>
              <a:rPr lang="fr-FR" b="1" dirty="0" smtClean="0">
                <a:latin typeface="+mj-lt"/>
              </a:rPr>
              <a:t> ARV </a:t>
            </a:r>
          </a:p>
          <a:p>
            <a:pPr algn="ctr"/>
            <a:r>
              <a:rPr lang="fr-FR" b="1" dirty="0" smtClean="0">
                <a:latin typeface="+mj-lt"/>
              </a:rPr>
              <a:t> ≤ 3 </a:t>
            </a:r>
            <a:r>
              <a:rPr lang="fr-FR" b="1" dirty="0" err="1" smtClean="0">
                <a:latin typeface="+mj-lt"/>
              </a:rPr>
              <a:t>months</a:t>
            </a:r>
            <a:r>
              <a:rPr lang="fr-FR" b="1" dirty="0" smtClean="0">
                <a:latin typeface="+mj-lt"/>
              </a:rPr>
              <a:t> </a:t>
            </a:r>
            <a:r>
              <a:rPr lang="fr-FR" b="1" dirty="0" err="1" smtClean="0">
                <a:latin typeface="+mj-lt"/>
              </a:rPr>
              <a:t>after</a:t>
            </a:r>
            <a:r>
              <a:rPr lang="fr-FR" b="1" dirty="0" smtClean="0">
                <a:latin typeface="+mj-lt"/>
              </a:rPr>
              <a:t> </a:t>
            </a:r>
            <a:r>
              <a:rPr lang="fr-FR" b="1" dirty="0" err="1" smtClean="0">
                <a:latin typeface="+mj-lt"/>
              </a:rPr>
              <a:t>diagnosis</a:t>
            </a:r>
            <a:r>
              <a:rPr lang="fr-FR" b="1" dirty="0" smtClean="0">
                <a:latin typeface="+mj-lt"/>
              </a:rPr>
              <a:t> </a:t>
            </a:r>
            <a:endParaRPr lang="fr-FR" b="1" dirty="0">
              <a:latin typeface="+mj-lt"/>
            </a:endParaRPr>
          </a:p>
        </p:txBody>
      </p:sp>
      <p:sp>
        <p:nvSpPr>
          <p:cNvPr id="7" name="ZoneTexte 6"/>
          <p:cNvSpPr txBox="1"/>
          <p:nvPr/>
        </p:nvSpPr>
        <p:spPr>
          <a:xfrm>
            <a:off x="3491880" y="4612486"/>
            <a:ext cx="1926361" cy="369332"/>
          </a:xfrm>
          <a:prstGeom prst="rect">
            <a:avLst/>
          </a:prstGeom>
          <a:noFill/>
          <a:ln w="38100">
            <a:solidFill>
              <a:schemeClr val="accent1"/>
            </a:solidFill>
          </a:ln>
        </p:spPr>
        <p:txBody>
          <a:bodyPr wrap="none" rtlCol="0">
            <a:spAutoFit/>
          </a:bodyPr>
          <a:lstStyle/>
          <a:p>
            <a:r>
              <a:rPr lang="fr-FR" b="1" dirty="0" smtClean="0">
                <a:latin typeface="+mj-lt"/>
              </a:rPr>
              <a:t>Evaluation </a:t>
            </a:r>
            <a:r>
              <a:rPr lang="fr-FR" b="1" dirty="0" err="1" smtClean="0">
                <a:latin typeface="+mj-lt"/>
              </a:rPr>
              <a:t>at</a:t>
            </a:r>
            <a:r>
              <a:rPr lang="fr-FR" b="1" dirty="0" smtClean="0">
                <a:latin typeface="+mj-lt"/>
              </a:rPr>
              <a:t> W24</a:t>
            </a:r>
            <a:endParaRPr lang="fr-FR" b="1" dirty="0">
              <a:latin typeface="+mj-lt"/>
            </a:endParaRPr>
          </a:p>
        </p:txBody>
      </p:sp>
      <p:sp>
        <p:nvSpPr>
          <p:cNvPr id="8" name="ZoneTexte 7"/>
          <p:cNvSpPr txBox="1"/>
          <p:nvPr/>
        </p:nvSpPr>
        <p:spPr>
          <a:xfrm>
            <a:off x="467544" y="4869160"/>
            <a:ext cx="2154436" cy="646331"/>
          </a:xfrm>
          <a:prstGeom prst="rect">
            <a:avLst/>
          </a:prstGeom>
          <a:noFill/>
          <a:ln w="38100">
            <a:solidFill>
              <a:schemeClr val="accent1"/>
            </a:solidFill>
          </a:ln>
        </p:spPr>
        <p:txBody>
          <a:bodyPr wrap="none" rtlCol="0">
            <a:spAutoFit/>
          </a:bodyPr>
          <a:lstStyle/>
          <a:p>
            <a:pPr algn="ctr"/>
            <a:r>
              <a:rPr lang="fr-FR" b="1" dirty="0" smtClean="0">
                <a:latin typeface="+mj-lt"/>
              </a:rPr>
              <a:t>« </a:t>
            </a:r>
            <a:r>
              <a:rPr lang="fr-FR" b="1" dirty="0" err="1" smtClean="0">
                <a:latin typeface="+mj-lt"/>
              </a:rPr>
              <a:t>Success</a:t>
            </a:r>
            <a:r>
              <a:rPr lang="fr-FR" b="1" dirty="0" smtClean="0">
                <a:latin typeface="+mj-lt"/>
              </a:rPr>
              <a:t> »</a:t>
            </a:r>
          </a:p>
          <a:p>
            <a:pPr algn="ctr"/>
            <a:r>
              <a:rPr lang="fr-FR" dirty="0" smtClean="0">
                <a:latin typeface="+mj-lt"/>
              </a:rPr>
              <a:t>(</a:t>
            </a:r>
            <a:r>
              <a:rPr lang="fr-FR" dirty="0" err="1" smtClean="0">
                <a:latin typeface="+mj-lt"/>
              </a:rPr>
              <a:t>pVL</a:t>
            </a:r>
            <a:r>
              <a:rPr lang="fr-FR" dirty="0" smtClean="0">
                <a:latin typeface="+mj-lt"/>
              </a:rPr>
              <a:t> &lt; 40 copies/</a:t>
            </a:r>
            <a:r>
              <a:rPr lang="fr-FR" dirty="0" err="1" smtClean="0">
                <a:latin typeface="+mj-lt"/>
              </a:rPr>
              <a:t>mL</a:t>
            </a:r>
            <a:r>
              <a:rPr lang="fr-FR" dirty="0" smtClean="0">
                <a:latin typeface="+mj-lt"/>
              </a:rPr>
              <a:t>)</a:t>
            </a:r>
            <a:endParaRPr lang="fr-FR" dirty="0">
              <a:latin typeface="+mj-lt"/>
            </a:endParaRPr>
          </a:p>
        </p:txBody>
      </p:sp>
      <p:sp>
        <p:nvSpPr>
          <p:cNvPr id="9" name="ZoneTexte 8"/>
          <p:cNvSpPr txBox="1"/>
          <p:nvPr/>
        </p:nvSpPr>
        <p:spPr>
          <a:xfrm>
            <a:off x="1171245" y="6159787"/>
            <a:ext cx="608821" cy="369332"/>
          </a:xfrm>
          <a:prstGeom prst="rect">
            <a:avLst/>
          </a:prstGeom>
          <a:noFill/>
          <a:ln w="38100">
            <a:solidFill>
              <a:schemeClr val="accent1"/>
            </a:solidFill>
          </a:ln>
        </p:spPr>
        <p:txBody>
          <a:bodyPr wrap="none" rtlCol="0">
            <a:spAutoFit/>
          </a:bodyPr>
          <a:lstStyle/>
          <a:p>
            <a:r>
              <a:rPr lang="fr-FR" dirty="0" smtClean="0">
                <a:latin typeface="+mj-lt"/>
              </a:rPr>
              <a:t>Stop</a:t>
            </a:r>
            <a:endParaRPr lang="fr-FR" dirty="0">
              <a:latin typeface="+mj-lt"/>
            </a:endParaRPr>
          </a:p>
        </p:txBody>
      </p:sp>
      <p:sp>
        <p:nvSpPr>
          <p:cNvPr id="10" name="ZoneTexte 9"/>
          <p:cNvSpPr txBox="1"/>
          <p:nvPr/>
        </p:nvSpPr>
        <p:spPr>
          <a:xfrm>
            <a:off x="6228184" y="4797152"/>
            <a:ext cx="2207336" cy="646331"/>
          </a:xfrm>
          <a:prstGeom prst="rect">
            <a:avLst/>
          </a:prstGeom>
          <a:noFill/>
          <a:ln w="38100">
            <a:solidFill>
              <a:schemeClr val="accent1"/>
            </a:solidFill>
          </a:ln>
        </p:spPr>
        <p:txBody>
          <a:bodyPr wrap="none" rtlCol="0">
            <a:spAutoFit/>
          </a:bodyPr>
          <a:lstStyle/>
          <a:p>
            <a:pPr algn="ctr"/>
            <a:r>
              <a:rPr lang="fr-FR" b="1" dirty="0" smtClean="0">
                <a:latin typeface="+mj-lt"/>
              </a:rPr>
              <a:t>« </a:t>
            </a:r>
            <a:r>
              <a:rPr lang="fr-FR" b="1" dirty="0" err="1" smtClean="0">
                <a:latin typeface="+mj-lt"/>
              </a:rPr>
              <a:t>Failure</a:t>
            </a:r>
            <a:r>
              <a:rPr lang="fr-FR" b="1" dirty="0" smtClean="0">
                <a:latin typeface="+mj-lt"/>
              </a:rPr>
              <a:t> »</a:t>
            </a:r>
          </a:p>
          <a:p>
            <a:pPr algn="ctr"/>
            <a:r>
              <a:rPr lang="fr-FR" dirty="0" smtClean="0">
                <a:latin typeface="+mj-lt"/>
              </a:rPr>
              <a:t>(</a:t>
            </a:r>
            <a:r>
              <a:rPr lang="fr-FR" dirty="0" err="1" smtClean="0">
                <a:latin typeface="+mj-lt"/>
              </a:rPr>
              <a:t>pVL</a:t>
            </a:r>
            <a:r>
              <a:rPr lang="fr-FR" dirty="0" smtClean="0">
                <a:latin typeface="+mj-lt"/>
              </a:rPr>
              <a:t> ≥ 40 copies/</a:t>
            </a:r>
            <a:r>
              <a:rPr lang="fr-FR" dirty="0" err="1" smtClean="0">
                <a:latin typeface="+mj-lt"/>
              </a:rPr>
              <a:t>mL</a:t>
            </a:r>
            <a:r>
              <a:rPr lang="fr-FR" dirty="0" smtClean="0">
                <a:latin typeface="+mj-lt"/>
              </a:rPr>
              <a:t>) </a:t>
            </a:r>
            <a:endParaRPr lang="fr-FR" dirty="0">
              <a:latin typeface="+mj-lt"/>
            </a:endParaRPr>
          </a:p>
        </p:txBody>
      </p:sp>
      <p:sp>
        <p:nvSpPr>
          <p:cNvPr id="11" name="ZoneTexte 10"/>
          <p:cNvSpPr txBox="1"/>
          <p:nvPr/>
        </p:nvSpPr>
        <p:spPr>
          <a:xfrm>
            <a:off x="4364033" y="5994094"/>
            <a:ext cx="4752528" cy="646331"/>
          </a:xfrm>
          <a:prstGeom prst="rect">
            <a:avLst/>
          </a:prstGeom>
          <a:noFill/>
          <a:ln w="38100">
            <a:solidFill>
              <a:schemeClr val="accent1"/>
            </a:solidFill>
          </a:ln>
        </p:spPr>
        <p:txBody>
          <a:bodyPr wrap="square" rtlCol="0">
            <a:spAutoFit/>
          </a:bodyPr>
          <a:lstStyle/>
          <a:p>
            <a:pPr>
              <a:buFont typeface="Arial" pitchFamily="34" charset="0"/>
              <a:buChar char="•"/>
            </a:pPr>
            <a:r>
              <a:rPr lang="fr-FR" dirty="0" smtClean="0">
                <a:latin typeface="+mj-lt"/>
              </a:rPr>
              <a:t> </a:t>
            </a:r>
            <a:r>
              <a:rPr lang="fr-FR" dirty="0" err="1" smtClean="0">
                <a:latin typeface="+mj-lt"/>
              </a:rPr>
              <a:t>Genotypic</a:t>
            </a:r>
            <a:r>
              <a:rPr lang="fr-FR" dirty="0" smtClean="0">
                <a:latin typeface="+mj-lt"/>
              </a:rPr>
              <a:t> </a:t>
            </a:r>
            <a:r>
              <a:rPr lang="fr-FR" dirty="0" err="1" smtClean="0">
                <a:latin typeface="+mj-lt"/>
              </a:rPr>
              <a:t>resistance</a:t>
            </a:r>
            <a:r>
              <a:rPr lang="fr-FR" dirty="0" smtClean="0">
                <a:latin typeface="+mj-lt"/>
              </a:rPr>
              <a:t> test W24 versus </a:t>
            </a:r>
            <a:r>
              <a:rPr lang="fr-FR" dirty="0" err="1" smtClean="0">
                <a:latin typeface="+mj-lt"/>
              </a:rPr>
              <a:t>baseline</a:t>
            </a:r>
            <a:endParaRPr lang="fr-FR" dirty="0" smtClean="0">
              <a:latin typeface="+mj-lt"/>
            </a:endParaRPr>
          </a:p>
          <a:p>
            <a:pPr>
              <a:buFont typeface="Arial" pitchFamily="34" charset="0"/>
              <a:buChar char="•"/>
            </a:pPr>
            <a:r>
              <a:rPr lang="fr-FR" dirty="0" smtClean="0">
                <a:latin typeface="+mj-lt"/>
              </a:rPr>
              <a:t> ART plasma dosage</a:t>
            </a:r>
            <a:endParaRPr lang="fr-FR" dirty="0">
              <a:latin typeface="+mj-lt"/>
            </a:endParaRPr>
          </a:p>
        </p:txBody>
      </p:sp>
      <p:cxnSp>
        <p:nvCxnSpPr>
          <p:cNvPr id="13" name="Connecteur droit avec flèche 12"/>
          <p:cNvCxnSpPr/>
          <p:nvPr/>
        </p:nvCxnSpPr>
        <p:spPr>
          <a:xfrm flipH="1">
            <a:off x="4427984" y="1772816"/>
            <a:ext cx="3572" cy="216024"/>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4445333" y="4189730"/>
            <a:ext cx="580" cy="310489"/>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flipH="1">
            <a:off x="2732894" y="4797152"/>
            <a:ext cx="648072" cy="288032"/>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p:nvPr/>
        </p:nvCxnSpPr>
        <p:spPr>
          <a:xfrm>
            <a:off x="1475655" y="5583723"/>
            <a:ext cx="0" cy="437565"/>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4" name="Connecteur droit avec flèche 23"/>
          <p:cNvCxnSpPr/>
          <p:nvPr/>
        </p:nvCxnSpPr>
        <p:spPr>
          <a:xfrm>
            <a:off x="5533801" y="4786119"/>
            <a:ext cx="576064" cy="432048"/>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6" name="Connecteur droit avec flèche 25"/>
          <p:cNvCxnSpPr/>
          <p:nvPr/>
        </p:nvCxnSpPr>
        <p:spPr>
          <a:xfrm>
            <a:off x="7469844" y="5583723"/>
            <a:ext cx="0" cy="288032"/>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fontAlgn="t">
              <a:buNone/>
            </a:pPr>
            <a:endParaRPr lang="fr-FR" dirty="0"/>
          </a:p>
          <a:p>
            <a:pPr fontAlgn="t">
              <a:buNone/>
            </a:pPr>
            <a:endParaRPr lang="fr-FR" dirty="0"/>
          </a:p>
        </p:txBody>
      </p:sp>
      <p:graphicFrame>
        <p:nvGraphicFramePr>
          <p:cNvPr id="8" name="Tableau 7"/>
          <p:cNvGraphicFramePr>
            <a:graphicFrameLocks noGrp="1"/>
          </p:cNvGraphicFramePr>
          <p:nvPr>
            <p:extLst>
              <p:ext uri="{D42A27DB-BD31-4B8C-83A1-F6EECF244321}">
                <p14:modId xmlns:p14="http://schemas.microsoft.com/office/powerpoint/2010/main" val="3916909960"/>
              </p:ext>
            </p:extLst>
          </p:nvPr>
        </p:nvGraphicFramePr>
        <p:xfrm>
          <a:off x="971600" y="836714"/>
          <a:ext cx="7128792" cy="5832647"/>
        </p:xfrm>
        <a:graphic>
          <a:graphicData uri="http://schemas.openxmlformats.org/drawingml/2006/table">
            <a:tbl>
              <a:tblPr/>
              <a:tblGrid>
                <a:gridCol w="3914032"/>
                <a:gridCol w="3214760"/>
              </a:tblGrid>
              <a:tr h="361758">
                <a:tc>
                  <a:txBody>
                    <a:bodyPr/>
                    <a:lstStyle/>
                    <a:p>
                      <a:pPr algn="just">
                        <a:lnSpc>
                          <a:spcPct val="150000"/>
                        </a:lnSpc>
                        <a:spcAft>
                          <a:spcPts val="0"/>
                        </a:spcAft>
                      </a:pPr>
                      <a:r>
                        <a:rPr lang="fr-FR" sz="1000" dirty="0">
                          <a:effectLst/>
                          <a:latin typeface="HelveticaNeueLT Com 45 Lt" panose="020B0403020202020204" pitchFamily="34" charset="0"/>
                          <a:ea typeface="SimSun" panose="02010600030101010101" pitchFamily="2" charset="-122"/>
                          <a:cs typeface="Calibri" panose="020F0502020204030204" pitchFamily="34" charset="0"/>
                        </a:rPr>
                        <a:t> </a:t>
                      </a:r>
                      <a:endParaRPr lang="fr-FR" sz="1100" dirty="0">
                        <a:effectLst/>
                        <a:latin typeface="HelveticaNeueLT Com 45 Lt" panose="020B0403020202020204" pitchFamily="34" charset="0"/>
                        <a:ea typeface="SimSun" panose="02010600030101010101" pitchFamily="2" charset="-122"/>
                        <a:cs typeface="Calibri" panose="020F0502020204030204" pitchFamily="34" charset="0"/>
                      </a:endParaRPr>
                    </a:p>
                  </a:txBody>
                  <a:tcPr marL="44450" marR="4445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fr-FR" sz="1000" b="1" dirty="0">
                          <a:effectLst/>
                          <a:latin typeface="HelveticaNeueLT Com 45 Lt" panose="020B0403020202020204" pitchFamily="34" charset="0"/>
                          <a:ea typeface="SimSun" panose="02010600030101010101" pitchFamily="2" charset="-122"/>
                          <a:cs typeface="Calibri" panose="020F0502020204030204" pitchFamily="34" charset="0"/>
                        </a:rPr>
                        <a:t> </a:t>
                      </a:r>
                      <a:endParaRPr lang="fr-FR" sz="1100" dirty="0">
                        <a:effectLst/>
                        <a:latin typeface="HelveticaNeueLT Com 45 Lt" panose="020B0403020202020204" pitchFamily="34" charset="0"/>
                        <a:ea typeface="SimSun" panose="02010600030101010101" pitchFamily="2" charset="-122"/>
                        <a:cs typeface="Calibri" panose="020F0502020204030204" pitchFamily="34" charset="0"/>
                      </a:endParaRPr>
                    </a:p>
                  </a:txBody>
                  <a:tcPr marL="44450" marR="44450" marT="0" marB="0">
                    <a:lnL>
                      <a:noFill/>
                    </a:lnL>
                    <a:lnR>
                      <a:noFill/>
                    </a:lnR>
                    <a:lnT>
                      <a:noFill/>
                    </a:lnT>
                    <a:lnB w="12700" cap="flat" cmpd="sng" algn="ctr">
                      <a:solidFill>
                        <a:srgbClr val="000000"/>
                      </a:solidFill>
                      <a:prstDash val="solid"/>
                      <a:round/>
                      <a:headEnd type="none" w="med" len="med"/>
                      <a:tailEnd type="none" w="med" len="med"/>
                    </a:lnB>
                  </a:tcPr>
                </a:tc>
              </a:tr>
              <a:tr h="905491">
                <a:tc>
                  <a:txBody>
                    <a:bodyPr/>
                    <a:lstStyle/>
                    <a:p>
                      <a:pPr algn="ctr">
                        <a:lnSpc>
                          <a:spcPct val="150000"/>
                        </a:lnSpc>
                        <a:spcAft>
                          <a:spcPts val="0"/>
                        </a:spcAft>
                      </a:pPr>
                      <a:r>
                        <a:rPr lang="fr-FR" sz="1600" b="1" dirty="0" err="1" smtClean="0">
                          <a:effectLst/>
                          <a:latin typeface="+mj-lt"/>
                          <a:ea typeface="SimSun" panose="02010600030101010101" pitchFamily="2" charset="-122"/>
                          <a:cs typeface="Calibri" panose="020F0502020204030204" pitchFamily="34" charset="0"/>
                        </a:rPr>
                        <a:t>Mean</a:t>
                      </a:r>
                      <a:r>
                        <a:rPr lang="fr-FR" sz="1600" b="1" dirty="0" smtClean="0">
                          <a:effectLst/>
                          <a:latin typeface="+mj-lt"/>
                          <a:ea typeface="SimSun" panose="02010600030101010101" pitchFamily="2" charset="-122"/>
                          <a:cs typeface="Calibri" panose="020F0502020204030204" pitchFamily="34" charset="0"/>
                        </a:rPr>
                        <a:t> </a:t>
                      </a:r>
                      <a:r>
                        <a:rPr lang="fr-FR" sz="1600" b="1" dirty="0" err="1" smtClean="0">
                          <a:effectLst/>
                          <a:latin typeface="+mj-lt"/>
                          <a:ea typeface="SimSun" panose="02010600030101010101" pitchFamily="2" charset="-122"/>
                          <a:cs typeface="Calibri" panose="020F0502020204030204" pitchFamily="34" charset="0"/>
                        </a:rPr>
                        <a:t>age</a:t>
                      </a:r>
                      <a:r>
                        <a:rPr lang="fr-FR" sz="1600" b="1" dirty="0" smtClean="0">
                          <a:effectLst/>
                          <a:latin typeface="+mj-lt"/>
                          <a:ea typeface="SimSun" panose="02010600030101010101" pitchFamily="2" charset="-122"/>
                          <a:cs typeface="Calibri" panose="020F0502020204030204" pitchFamily="34" charset="0"/>
                        </a:rPr>
                        <a:t> (SD)</a:t>
                      </a:r>
                      <a:endParaRPr lang="fr-FR" sz="1600" dirty="0">
                        <a:effectLst/>
                        <a:latin typeface="+mj-lt"/>
                        <a:ea typeface="SimSun" panose="02010600030101010101" pitchFamily="2" charset="-122"/>
                        <a:cs typeface="Calibri" panose="020F0502020204030204" pitchFamily="34" charset="0"/>
                      </a:endParaRPr>
                    </a:p>
                    <a:p>
                      <a:pPr algn="ctr">
                        <a:lnSpc>
                          <a:spcPct val="150000"/>
                        </a:lnSpc>
                        <a:spcAft>
                          <a:spcPts val="0"/>
                        </a:spcAft>
                      </a:pPr>
                      <a:r>
                        <a:rPr lang="fr-FR" sz="1600" dirty="0" smtClean="0">
                          <a:effectLst/>
                          <a:latin typeface="+mj-lt"/>
                          <a:ea typeface="SimSun" panose="02010600030101010101" pitchFamily="2" charset="-122"/>
                          <a:cs typeface="Calibri" panose="020F0502020204030204" pitchFamily="34" charset="0"/>
                        </a:rPr>
                        <a:t>Min</a:t>
                      </a:r>
                      <a:r>
                        <a:rPr lang="fr-FR" sz="1600" baseline="0" dirty="0" smtClean="0">
                          <a:effectLst/>
                          <a:latin typeface="+mj-lt"/>
                          <a:ea typeface="SimSun" panose="02010600030101010101" pitchFamily="2" charset="-122"/>
                          <a:cs typeface="Calibri" panose="020F0502020204030204" pitchFamily="34" charset="0"/>
                        </a:rPr>
                        <a:t> – </a:t>
                      </a:r>
                      <a:r>
                        <a:rPr lang="fr-FR" sz="1600" dirty="0" smtClean="0">
                          <a:effectLst/>
                          <a:latin typeface="+mj-lt"/>
                          <a:ea typeface="SimSun" panose="02010600030101010101" pitchFamily="2" charset="-122"/>
                          <a:cs typeface="Calibri" panose="020F0502020204030204" pitchFamily="34" charset="0"/>
                        </a:rPr>
                        <a:t>Max</a:t>
                      </a:r>
                      <a:endParaRPr lang="fr-FR" sz="1600" dirty="0">
                        <a:effectLst/>
                        <a:latin typeface="+mj-lt"/>
                        <a:ea typeface="SimSun" panose="02010600030101010101" pitchFamily="2" charset="-122"/>
                        <a:cs typeface="Calibri" panose="020F050202020403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50000"/>
                        </a:lnSpc>
                        <a:spcAft>
                          <a:spcPts val="0"/>
                        </a:spcAft>
                      </a:pPr>
                      <a:r>
                        <a:rPr lang="fr-FR" sz="1600" dirty="0" smtClean="0">
                          <a:effectLst/>
                          <a:latin typeface="+mj-lt"/>
                          <a:ea typeface="SimSun" panose="02010600030101010101" pitchFamily="2" charset="-122"/>
                          <a:cs typeface="Calibri" panose="020F0502020204030204" pitchFamily="34" charset="0"/>
                        </a:rPr>
                        <a:t>36 (12) </a:t>
                      </a:r>
                      <a:r>
                        <a:rPr lang="fr-FR" sz="1600" dirty="0" err="1" smtClean="0">
                          <a:effectLst/>
                          <a:latin typeface="+mj-lt"/>
                          <a:ea typeface="SimSun" panose="02010600030101010101" pitchFamily="2" charset="-122"/>
                          <a:cs typeface="Calibri" panose="020F0502020204030204" pitchFamily="34" charset="0"/>
                        </a:rPr>
                        <a:t>years</a:t>
                      </a:r>
                      <a:endParaRPr lang="fr-FR" sz="1600" dirty="0">
                        <a:effectLst/>
                        <a:latin typeface="+mj-lt"/>
                        <a:ea typeface="SimSun" panose="02010600030101010101" pitchFamily="2" charset="-122"/>
                        <a:cs typeface="Calibri" panose="020F0502020204030204" pitchFamily="34" charset="0"/>
                      </a:endParaRPr>
                    </a:p>
                    <a:p>
                      <a:pPr algn="ctr">
                        <a:lnSpc>
                          <a:spcPct val="150000"/>
                        </a:lnSpc>
                        <a:spcAft>
                          <a:spcPts val="0"/>
                        </a:spcAft>
                      </a:pPr>
                      <a:r>
                        <a:rPr lang="fr-FR" sz="1600" dirty="0" smtClean="0">
                          <a:effectLst/>
                          <a:latin typeface="+mj-lt"/>
                          <a:ea typeface="SimSun" panose="02010600030101010101" pitchFamily="2" charset="-122"/>
                          <a:cs typeface="Calibri" panose="020F0502020204030204" pitchFamily="34" charset="0"/>
                        </a:rPr>
                        <a:t>16</a:t>
                      </a:r>
                      <a:r>
                        <a:rPr lang="fr-FR" sz="1600" baseline="0" dirty="0" smtClean="0">
                          <a:effectLst/>
                          <a:latin typeface="+mj-lt"/>
                          <a:ea typeface="SimSun" panose="02010600030101010101" pitchFamily="2" charset="-122"/>
                          <a:cs typeface="Calibri" panose="020F0502020204030204" pitchFamily="34" charset="0"/>
                        </a:rPr>
                        <a:t> - </a:t>
                      </a:r>
                      <a:r>
                        <a:rPr lang="fr-FR" sz="1600" dirty="0" smtClean="0">
                          <a:effectLst/>
                          <a:latin typeface="+mj-lt"/>
                          <a:ea typeface="SimSun" panose="02010600030101010101" pitchFamily="2" charset="-122"/>
                          <a:cs typeface="Calibri" panose="020F0502020204030204" pitchFamily="34" charset="0"/>
                        </a:rPr>
                        <a:t>67</a:t>
                      </a:r>
                      <a:endParaRPr lang="fr-FR" sz="1600" dirty="0">
                        <a:effectLst/>
                        <a:latin typeface="+mj-lt"/>
                        <a:ea typeface="SimSun" panose="02010600030101010101" pitchFamily="2" charset="-122"/>
                        <a:cs typeface="Calibri" panose="020F050202020403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1287867">
                <a:tc>
                  <a:txBody>
                    <a:bodyPr/>
                    <a:lstStyle/>
                    <a:p>
                      <a:pPr algn="ctr">
                        <a:lnSpc>
                          <a:spcPct val="150000"/>
                        </a:lnSpc>
                        <a:spcAft>
                          <a:spcPts val="0"/>
                        </a:spcAft>
                      </a:pPr>
                      <a:r>
                        <a:rPr lang="fr-FR" sz="1600" b="1" dirty="0" err="1" smtClean="0">
                          <a:effectLst/>
                          <a:latin typeface="+mj-lt"/>
                          <a:ea typeface="SimSun" panose="02010600030101010101" pitchFamily="2" charset="-122"/>
                          <a:cs typeface="Calibri" panose="020F0502020204030204" pitchFamily="34" charset="0"/>
                        </a:rPr>
                        <a:t>Gender</a:t>
                      </a:r>
                      <a:endParaRPr lang="fr-FR" sz="1600" b="1" dirty="0" smtClean="0">
                        <a:effectLst/>
                        <a:latin typeface="+mj-lt"/>
                        <a:ea typeface="SimSun" panose="02010600030101010101" pitchFamily="2" charset="-122"/>
                        <a:cs typeface="Calibri" panose="020F0502020204030204" pitchFamily="34" charset="0"/>
                      </a:endParaRPr>
                    </a:p>
                    <a:p>
                      <a:pPr algn="ctr">
                        <a:lnSpc>
                          <a:spcPct val="150000"/>
                        </a:lnSpc>
                        <a:spcAft>
                          <a:spcPts val="0"/>
                        </a:spcAft>
                      </a:pPr>
                      <a:r>
                        <a:rPr lang="fr-FR" sz="1600" b="0" dirty="0" smtClean="0">
                          <a:effectLst/>
                          <a:latin typeface="+mj-lt"/>
                          <a:ea typeface="SimSun" panose="02010600030101010101" pitchFamily="2" charset="-122"/>
                          <a:cs typeface="Calibri" panose="020F0502020204030204" pitchFamily="34" charset="0"/>
                        </a:rPr>
                        <a:t>Male /</a:t>
                      </a:r>
                      <a:r>
                        <a:rPr lang="fr-FR" sz="1600" b="0" baseline="0" dirty="0" smtClean="0">
                          <a:effectLst/>
                          <a:latin typeface="+mj-lt"/>
                          <a:ea typeface="SimSun" panose="02010600030101010101" pitchFamily="2" charset="-122"/>
                          <a:cs typeface="Calibri" panose="020F0502020204030204" pitchFamily="34" charset="0"/>
                        </a:rPr>
                        <a:t> </a:t>
                      </a:r>
                      <a:r>
                        <a:rPr lang="fr-FR" sz="1600" b="0" baseline="0" dirty="0" err="1" smtClean="0">
                          <a:effectLst/>
                          <a:latin typeface="+mj-lt"/>
                          <a:ea typeface="SimSun" panose="02010600030101010101" pitchFamily="2" charset="-122"/>
                          <a:cs typeface="Calibri" panose="020F0502020204030204" pitchFamily="34" charset="0"/>
                        </a:rPr>
                        <a:t>Female</a:t>
                      </a:r>
                      <a:endParaRPr lang="fr-FR" sz="1600" b="0" dirty="0">
                        <a:effectLst/>
                        <a:latin typeface="+mj-lt"/>
                        <a:ea typeface="SimSun" panose="02010600030101010101" pitchFamily="2" charset="-122"/>
                        <a:cs typeface="Calibri" panose="020F0502020204030204" pitchFamily="34" charset="0"/>
                      </a:endParaRPr>
                    </a:p>
                    <a:p>
                      <a:pPr algn="ctr">
                        <a:lnSpc>
                          <a:spcPct val="150000"/>
                        </a:lnSpc>
                        <a:spcAft>
                          <a:spcPts val="0"/>
                        </a:spcAft>
                      </a:pPr>
                      <a:r>
                        <a:rPr lang="fr-FR" sz="1600" b="0" dirty="0">
                          <a:effectLst/>
                          <a:latin typeface="+mj-lt"/>
                          <a:ea typeface="SimSun" panose="02010600030101010101" pitchFamily="2" charset="-122"/>
                          <a:cs typeface="Calibri" panose="020F0502020204030204" pitchFamily="34" charset="0"/>
                        </a:rPr>
                        <a:t>Sex-ratio</a:t>
                      </a:r>
                    </a:p>
                  </a:txBody>
                  <a:tcPr marL="44450" marR="44450" marT="0" marB="0" anchor="ctr">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50000"/>
                        </a:lnSpc>
                        <a:spcAft>
                          <a:spcPts val="0"/>
                        </a:spcAft>
                      </a:pPr>
                      <a:endParaRPr lang="fr-FR" sz="1600" dirty="0" smtClean="0">
                        <a:effectLst/>
                        <a:latin typeface="+mj-lt"/>
                        <a:ea typeface="SimSun" panose="02010600030101010101" pitchFamily="2" charset="-122"/>
                        <a:cs typeface="Calibri" panose="020F0502020204030204" pitchFamily="34" charset="0"/>
                      </a:endParaRPr>
                    </a:p>
                    <a:p>
                      <a:pPr algn="ctr">
                        <a:lnSpc>
                          <a:spcPct val="150000"/>
                        </a:lnSpc>
                        <a:spcAft>
                          <a:spcPts val="0"/>
                        </a:spcAft>
                      </a:pPr>
                      <a:r>
                        <a:rPr lang="fr-FR" sz="1600" dirty="0" smtClean="0">
                          <a:effectLst/>
                          <a:latin typeface="+mj-lt"/>
                          <a:ea typeface="SimSun" panose="02010600030101010101" pitchFamily="2" charset="-122"/>
                          <a:cs typeface="Calibri" panose="020F0502020204030204" pitchFamily="34" charset="0"/>
                        </a:rPr>
                        <a:t>48 </a:t>
                      </a:r>
                      <a:r>
                        <a:rPr lang="fr-FR" sz="1600" dirty="0">
                          <a:effectLst/>
                          <a:latin typeface="+mj-lt"/>
                          <a:ea typeface="SimSun" panose="02010600030101010101" pitchFamily="2" charset="-122"/>
                          <a:cs typeface="Calibri" panose="020F0502020204030204" pitchFamily="34" charset="0"/>
                        </a:rPr>
                        <a:t>/ 7 </a:t>
                      </a:r>
                    </a:p>
                    <a:p>
                      <a:pPr algn="ctr">
                        <a:lnSpc>
                          <a:spcPct val="150000"/>
                        </a:lnSpc>
                        <a:spcAft>
                          <a:spcPts val="0"/>
                        </a:spcAft>
                      </a:pPr>
                      <a:r>
                        <a:rPr lang="fr-FR" sz="1600" dirty="0" smtClean="0">
                          <a:effectLst/>
                          <a:latin typeface="+mj-lt"/>
                          <a:ea typeface="SimSun" panose="02010600030101010101" pitchFamily="2" charset="-122"/>
                          <a:cs typeface="Calibri" panose="020F0502020204030204" pitchFamily="34" charset="0"/>
                        </a:rPr>
                        <a:t>6.6</a:t>
                      </a:r>
                      <a:endParaRPr lang="fr-FR" sz="1600" dirty="0">
                        <a:effectLst/>
                        <a:latin typeface="+mj-lt"/>
                        <a:ea typeface="SimSun" panose="02010600030101010101" pitchFamily="2" charset="-122"/>
                        <a:cs typeface="Calibri" panose="020F0502020204030204" pitchFamily="34" charset="0"/>
                      </a:endParaRPr>
                    </a:p>
                  </a:txBody>
                  <a:tcPr marL="44450" marR="44450" marT="0" marB="0" anchor="ctr">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1287867">
                <a:tc>
                  <a:txBody>
                    <a:bodyPr/>
                    <a:lstStyle/>
                    <a:p>
                      <a:pPr algn="ctr">
                        <a:lnSpc>
                          <a:spcPct val="150000"/>
                        </a:lnSpc>
                        <a:spcAft>
                          <a:spcPts val="0"/>
                        </a:spcAft>
                      </a:pPr>
                      <a:r>
                        <a:rPr lang="fr-FR" sz="1600" b="1" dirty="0" err="1" smtClean="0">
                          <a:effectLst/>
                          <a:latin typeface="+mj-lt"/>
                          <a:ea typeface="SimSun" panose="02010600030101010101" pitchFamily="2" charset="-122"/>
                          <a:cs typeface="Calibri" panose="020F0502020204030204" pitchFamily="34" charset="0"/>
                        </a:rPr>
                        <a:t>Ethnicity</a:t>
                      </a:r>
                      <a:endParaRPr lang="fr-FR" sz="1600" dirty="0">
                        <a:effectLst/>
                        <a:latin typeface="+mj-lt"/>
                        <a:ea typeface="SimSun" panose="02010600030101010101" pitchFamily="2" charset="-122"/>
                        <a:cs typeface="Calibri" panose="020F0502020204030204" pitchFamily="34" charset="0"/>
                      </a:endParaRPr>
                    </a:p>
                    <a:p>
                      <a:pPr marL="906780" lvl="1" algn="just">
                        <a:lnSpc>
                          <a:spcPct val="150000"/>
                        </a:lnSpc>
                        <a:spcAft>
                          <a:spcPts val="0"/>
                        </a:spcAft>
                      </a:pPr>
                      <a:r>
                        <a:rPr lang="fr-FR" sz="1600" dirty="0">
                          <a:effectLst/>
                          <a:latin typeface="+mj-lt"/>
                          <a:ea typeface="SimSun" panose="02010600030101010101" pitchFamily="2" charset="-122"/>
                          <a:cs typeface="Calibri" panose="020F0502020204030204" pitchFamily="34" charset="0"/>
                        </a:rPr>
                        <a:t>      - </a:t>
                      </a:r>
                      <a:r>
                        <a:rPr lang="fr-FR" sz="1600" dirty="0" smtClean="0">
                          <a:effectLst/>
                          <a:latin typeface="+mj-lt"/>
                          <a:ea typeface="SimSun" panose="02010600030101010101" pitchFamily="2" charset="-122"/>
                          <a:cs typeface="Calibri" panose="020F0502020204030204" pitchFamily="34" charset="0"/>
                        </a:rPr>
                        <a:t>White </a:t>
                      </a:r>
                      <a:r>
                        <a:rPr lang="fr-FR" sz="1600" dirty="0">
                          <a:effectLst/>
                          <a:latin typeface="+mj-lt"/>
                          <a:ea typeface="SimSun" panose="02010600030101010101" pitchFamily="2" charset="-122"/>
                          <a:cs typeface="Calibri" panose="020F0502020204030204" pitchFamily="34" charset="0"/>
                        </a:rPr>
                        <a:t>(%)</a:t>
                      </a:r>
                    </a:p>
                    <a:p>
                      <a:pPr marL="906780" lvl="1" algn="just">
                        <a:lnSpc>
                          <a:spcPct val="150000"/>
                        </a:lnSpc>
                        <a:spcAft>
                          <a:spcPts val="0"/>
                        </a:spcAft>
                      </a:pPr>
                      <a:r>
                        <a:rPr lang="fr-FR" sz="1600" dirty="0">
                          <a:effectLst/>
                          <a:latin typeface="+mj-lt"/>
                          <a:ea typeface="SimSun" panose="02010600030101010101" pitchFamily="2" charset="-122"/>
                          <a:cs typeface="Calibri" panose="020F0502020204030204" pitchFamily="34" charset="0"/>
                        </a:rPr>
                        <a:t>      - </a:t>
                      </a:r>
                      <a:r>
                        <a:rPr lang="fr-FR" sz="1600" dirty="0" err="1" smtClean="0">
                          <a:effectLst/>
                          <a:latin typeface="+mj-lt"/>
                          <a:ea typeface="SimSun" panose="02010600030101010101" pitchFamily="2" charset="-122"/>
                          <a:cs typeface="Calibri" panose="020F0502020204030204" pitchFamily="34" charset="0"/>
                        </a:rPr>
                        <a:t>African</a:t>
                      </a:r>
                      <a:r>
                        <a:rPr lang="fr-FR" sz="1600" dirty="0" smtClean="0">
                          <a:effectLst/>
                          <a:latin typeface="+mj-lt"/>
                          <a:ea typeface="SimSun" panose="02010600030101010101" pitchFamily="2" charset="-122"/>
                          <a:cs typeface="Calibri" panose="020F0502020204030204" pitchFamily="34" charset="0"/>
                        </a:rPr>
                        <a:t> </a:t>
                      </a:r>
                      <a:r>
                        <a:rPr lang="fr-FR" sz="1600" dirty="0">
                          <a:effectLst/>
                          <a:latin typeface="+mj-lt"/>
                          <a:ea typeface="SimSun" panose="02010600030101010101" pitchFamily="2" charset="-122"/>
                          <a:cs typeface="Calibri" panose="020F0502020204030204" pitchFamily="34" charset="0"/>
                        </a:rPr>
                        <a:t>(%)</a:t>
                      </a:r>
                    </a:p>
                  </a:txBody>
                  <a:tcPr marL="44450" marR="44450" marT="0" marB="0" anchor="ctr">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50000"/>
                        </a:lnSpc>
                        <a:spcAft>
                          <a:spcPts val="0"/>
                        </a:spcAft>
                      </a:pPr>
                      <a:r>
                        <a:rPr lang="fr-FR" sz="1600" dirty="0">
                          <a:effectLst/>
                          <a:latin typeface="+mj-lt"/>
                          <a:ea typeface="SimSun" panose="02010600030101010101" pitchFamily="2" charset="-122"/>
                          <a:cs typeface="Calibri" panose="020F0502020204030204" pitchFamily="34" charset="0"/>
                        </a:rPr>
                        <a:t> </a:t>
                      </a:r>
                    </a:p>
                    <a:p>
                      <a:pPr algn="ctr">
                        <a:lnSpc>
                          <a:spcPct val="150000"/>
                        </a:lnSpc>
                        <a:spcAft>
                          <a:spcPts val="0"/>
                        </a:spcAft>
                      </a:pPr>
                      <a:r>
                        <a:rPr lang="fr-FR" sz="1600" dirty="0">
                          <a:effectLst/>
                          <a:latin typeface="+mj-lt"/>
                          <a:ea typeface="SimSun" panose="02010600030101010101" pitchFamily="2" charset="-122"/>
                          <a:cs typeface="Calibri" panose="020F0502020204030204" pitchFamily="34" charset="0"/>
                        </a:rPr>
                        <a:t>50 (</a:t>
                      </a:r>
                      <a:r>
                        <a:rPr lang="fr-FR" sz="1600" dirty="0" smtClean="0">
                          <a:effectLst/>
                          <a:latin typeface="+mj-lt"/>
                          <a:ea typeface="SimSun" panose="02010600030101010101" pitchFamily="2" charset="-122"/>
                          <a:cs typeface="Calibri" panose="020F0502020204030204" pitchFamily="34" charset="0"/>
                        </a:rPr>
                        <a:t>91)</a:t>
                      </a:r>
                      <a:endParaRPr lang="fr-FR" sz="1600" dirty="0">
                        <a:effectLst/>
                        <a:latin typeface="+mj-lt"/>
                        <a:ea typeface="SimSun" panose="02010600030101010101" pitchFamily="2" charset="-122"/>
                        <a:cs typeface="Calibri" panose="020F0502020204030204" pitchFamily="34" charset="0"/>
                      </a:endParaRPr>
                    </a:p>
                    <a:p>
                      <a:pPr algn="ctr">
                        <a:lnSpc>
                          <a:spcPct val="150000"/>
                        </a:lnSpc>
                        <a:spcAft>
                          <a:spcPts val="0"/>
                        </a:spcAft>
                      </a:pPr>
                      <a:r>
                        <a:rPr lang="fr-FR" sz="1600" dirty="0">
                          <a:effectLst/>
                          <a:latin typeface="+mj-lt"/>
                          <a:ea typeface="SimSun" panose="02010600030101010101" pitchFamily="2" charset="-122"/>
                          <a:cs typeface="Calibri" panose="020F0502020204030204" pitchFamily="34" charset="0"/>
                        </a:rPr>
                        <a:t>5 (</a:t>
                      </a:r>
                      <a:r>
                        <a:rPr lang="fr-FR" sz="1600" dirty="0" smtClean="0">
                          <a:effectLst/>
                          <a:latin typeface="+mj-lt"/>
                          <a:ea typeface="SimSun" panose="02010600030101010101" pitchFamily="2" charset="-122"/>
                          <a:cs typeface="Calibri" panose="020F0502020204030204" pitchFamily="34" charset="0"/>
                        </a:rPr>
                        <a:t>9)</a:t>
                      </a:r>
                      <a:endParaRPr lang="fr-FR" sz="1600" dirty="0">
                        <a:effectLst/>
                        <a:latin typeface="+mj-lt"/>
                        <a:ea typeface="SimSun" panose="02010600030101010101" pitchFamily="2" charset="-122"/>
                        <a:cs typeface="Calibri" panose="020F0502020204030204" pitchFamily="34" charset="0"/>
                      </a:endParaRPr>
                    </a:p>
                  </a:txBody>
                  <a:tcPr marL="44450" marR="44450" marT="0" marB="0" anchor="ctr">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1989664">
                <a:tc>
                  <a:txBody>
                    <a:bodyPr/>
                    <a:lstStyle/>
                    <a:p>
                      <a:pPr algn="ctr">
                        <a:lnSpc>
                          <a:spcPct val="100000"/>
                        </a:lnSpc>
                        <a:spcAft>
                          <a:spcPts val="0"/>
                        </a:spcAft>
                      </a:pPr>
                      <a:r>
                        <a:rPr lang="fr-FR" sz="1600" b="1" dirty="0" smtClean="0">
                          <a:effectLst/>
                          <a:latin typeface="+mj-lt"/>
                          <a:ea typeface="SimSun" panose="02010600030101010101" pitchFamily="2" charset="-122"/>
                          <a:cs typeface="Calibri" panose="020F0502020204030204" pitchFamily="34" charset="0"/>
                        </a:rPr>
                        <a:t>Source of contamination</a:t>
                      </a:r>
                      <a:endParaRPr lang="fr-FR" sz="1600" dirty="0">
                        <a:effectLst/>
                        <a:latin typeface="+mj-lt"/>
                        <a:ea typeface="SimSun" panose="02010600030101010101" pitchFamily="2" charset="-122"/>
                        <a:cs typeface="Calibri" panose="020F0502020204030204" pitchFamily="34" charset="0"/>
                      </a:endParaRPr>
                    </a:p>
                    <a:p>
                      <a:pPr marL="906780" lvl="1" algn="just">
                        <a:lnSpc>
                          <a:spcPct val="150000"/>
                        </a:lnSpc>
                        <a:spcAft>
                          <a:spcPts val="0"/>
                        </a:spcAft>
                      </a:pPr>
                      <a:r>
                        <a:rPr lang="fr-FR" sz="1600" dirty="0">
                          <a:effectLst/>
                          <a:latin typeface="+mj-lt"/>
                          <a:ea typeface="SimSun" panose="02010600030101010101" pitchFamily="2" charset="-122"/>
                          <a:cs typeface="Calibri" panose="020F0502020204030204" pitchFamily="34" charset="0"/>
                        </a:rPr>
                        <a:t>      - </a:t>
                      </a:r>
                      <a:r>
                        <a:rPr lang="fr-FR" sz="1600" dirty="0" smtClean="0">
                          <a:effectLst/>
                          <a:latin typeface="+mj-lt"/>
                          <a:ea typeface="SimSun" panose="02010600030101010101" pitchFamily="2" charset="-122"/>
                          <a:cs typeface="Calibri" panose="020F0502020204030204" pitchFamily="34" charset="0"/>
                        </a:rPr>
                        <a:t>MSM</a:t>
                      </a:r>
                      <a:r>
                        <a:rPr lang="fr-FR" sz="1600" baseline="0" dirty="0" smtClean="0">
                          <a:effectLst/>
                          <a:latin typeface="+mj-lt"/>
                          <a:ea typeface="SimSun" panose="02010600030101010101" pitchFamily="2" charset="-122"/>
                          <a:cs typeface="Calibri" panose="020F0502020204030204" pitchFamily="34" charset="0"/>
                        </a:rPr>
                        <a:t> </a:t>
                      </a:r>
                      <a:r>
                        <a:rPr lang="fr-FR" sz="1600" dirty="0" smtClean="0">
                          <a:effectLst/>
                          <a:latin typeface="+mj-lt"/>
                          <a:ea typeface="SimSun" panose="02010600030101010101" pitchFamily="2" charset="-122"/>
                          <a:cs typeface="Calibri" panose="020F0502020204030204" pitchFamily="34" charset="0"/>
                        </a:rPr>
                        <a:t>(%)</a:t>
                      </a:r>
                      <a:endParaRPr lang="fr-FR" sz="1600" dirty="0">
                        <a:effectLst/>
                        <a:latin typeface="+mj-lt"/>
                        <a:ea typeface="SimSun" panose="02010600030101010101" pitchFamily="2" charset="-122"/>
                        <a:cs typeface="Calibri" panose="020F0502020204030204" pitchFamily="34" charset="0"/>
                      </a:endParaRPr>
                    </a:p>
                    <a:p>
                      <a:pPr marL="906780" lvl="1" algn="just">
                        <a:lnSpc>
                          <a:spcPct val="150000"/>
                        </a:lnSpc>
                        <a:spcAft>
                          <a:spcPts val="0"/>
                        </a:spcAft>
                      </a:pPr>
                      <a:r>
                        <a:rPr lang="fr-FR" sz="1600" dirty="0">
                          <a:effectLst/>
                          <a:latin typeface="+mj-lt"/>
                          <a:ea typeface="SimSun" panose="02010600030101010101" pitchFamily="2" charset="-122"/>
                          <a:cs typeface="Calibri" panose="020F0502020204030204" pitchFamily="34" charset="0"/>
                        </a:rPr>
                        <a:t>      - </a:t>
                      </a:r>
                      <a:r>
                        <a:rPr lang="fr-FR" sz="1600" dirty="0" err="1" smtClean="0">
                          <a:effectLst/>
                          <a:latin typeface="+mj-lt"/>
                          <a:ea typeface="SimSun" panose="02010600030101010101" pitchFamily="2" charset="-122"/>
                          <a:cs typeface="Calibri" panose="020F0502020204030204" pitchFamily="34" charset="0"/>
                        </a:rPr>
                        <a:t>Heterosexual</a:t>
                      </a:r>
                      <a:r>
                        <a:rPr lang="fr-FR" sz="1600" dirty="0" smtClean="0">
                          <a:effectLst/>
                          <a:latin typeface="+mj-lt"/>
                          <a:ea typeface="SimSun" panose="02010600030101010101" pitchFamily="2" charset="-122"/>
                          <a:cs typeface="Calibri" panose="020F0502020204030204" pitchFamily="34" charset="0"/>
                        </a:rPr>
                        <a:t> </a:t>
                      </a:r>
                      <a:r>
                        <a:rPr lang="fr-FR" sz="1600" dirty="0">
                          <a:effectLst/>
                          <a:latin typeface="+mj-lt"/>
                          <a:ea typeface="SimSun" panose="02010600030101010101" pitchFamily="2" charset="-122"/>
                          <a:cs typeface="Calibri" panose="020F0502020204030204" pitchFamily="34" charset="0"/>
                        </a:rPr>
                        <a:t>(%)</a:t>
                      </a:r>
                    </a:p>
                    <a:p>
                      <a:pPr marL="906780" lvl="1" algn="just">
                        <a:lnSpc>
                          <a:spcPct val="150000"/>
                        </a:lnSpc>
                        <a:spcAft>
                          <a:spcPts val="0"/>
                        </a:spcAft>
                      </a:pPr>
                      <a:r>
                        <a:rPr lang="fr-FR" sz="1600" baseline="0" dirty="0" smtClean="0">
                          <a:effectLst/>
                          <a:latin typeface="+mj-lt"/>
                          <a:ea typeface="SimSun" panose="02010600030101010101" pitchFamily="2" charset="-122"/>
                          <a:cs typeface="Calibri" panose="020F0502020204030204" pitchFamily="34" charset="0"/>
                        </a:rPr>
                        <a:t>      </a:t>
                      </a:r>
                      <a:r>
                        <a:rPr lang="fr-FR" sz="1600" dirty="0" smtClean="0">
                          <a:effectLst/>
                          <a:latin typeface="+mj-lt"/>
                          <a:ea typeface="SimSun" panose="02010600030101010101" pitchFamily="2" charset="-122"/>
                          <a:cs typeface="Calibri" panose="020F0502020204030204" pitchFamily="34" charset="0"/>
                        </a:rPr>
                        <a:t>- </a:t>
                      </a:r>
                      <a:r>
                        <a:rPr lang="fr-FR" sz="1600" dirty="0" err="1" smtClean="0">
                          <a:effectLst/>
                          <a:latin typeface="+mj-lt"/>
                          <a:ea typeface="SimSun" panose="02010600030101010101" pitchFamily="2" charset="-122"/>
                          <a:cs typeface="Calibri" panose="020F0502020204030204" pitchFamily="34" charset="0"/>
                        </a:rPr>
                        <a:t>Unknown</a:t>
                      </a:r>
                      <a:r>
                        <a:rPr lang="fr-FR" sz="1600" dirty="0" smtClean="0">
                          <a:effectLst/>
                          <a:latin typeface="+mj-lt"/>
                          <a:ea typeface="SimSun" panose="02010600030101010101" pitchFamily="2" charset="-122"/>
                          <a:cs typeface="Calibri" panose="020F0502020204030204" pitchFamily="34" charset="0"/>
                        </a:rPr>
                        <a:t> </a:t>
                      </a:r>
                      <a:r>
                        <a:rPr lang="fr-FR" sz="1600" dirty="0">
                          <a:effectLst/>
                          <a:latin typeface="+mj-lt"/>
                          <a:ea typeface="SimSun" panose="02010600030101010101" pitchFamily="2" charset="-122"/>
                          <a:cs typeface="Calibri" panose="020F0502020204030204" pitchFamily="34" charset="0"/>
                        </a:rPr>
                        <a:t>(%)</a:t>
                      </a:r>
                    </a:p>
                  </a:txBody>
                  <a:tcPr marL="44450" marR="44450" marT="0" marB="0" anchor="ctr">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50000"/>
                        </a:lnSpc>
                        <a:spcAft>
                          <a:spcPts val="0"/>
                        </a:spcAft>
                      </a:pPr>
                      <a:r>
                        <a:rPr lang="fr-FR" sz="1100" dirty="0">
                          <a:effectLst/>
                          <a:latin typeface="+mj-lt"/>
                          <a:ea typeface="SimSun" panose="02010600030101010101" pitchFamily="2" charset="-122"/>
                          <a:cs typeface="Calibri" panose="020F0502020204030204" pitchFamily="34" charset="0"/>
                        </a:rPr>
                        <a:t> </a:t>
                      </a:r>
                    </a:p>
                    <a:p>
                      <a:pPr algn="ctr">
                        <a:lnSpc>
                          <a:spcPct val="150000"/>
                        </a:lnSpc>
                        <a:spcAft>
                          <a:spcPts val="0"/>
                        </a:spcAft>
                      </a:pPr>
                      <a:r>
                        <a:rPr lang="fr-FR" sz="1600" dirty="0" smtClean="0">
                          <a:effectLst/>
                          <a:latin typeface="+mj-lt"/>
                          <a:ea typeface="SimSun" panose="02010600030101010101" pitchFamily="2" charset="-122"/>
                          <a:cs typeface="Calibri" panose="020F0502020204030204" pitchFamily="34" charset="0"/>
                        </a:rPr>
                        <a:t>36 (65)</a:t>
                      </a:r>
                      <a:endParaRPr lang="fr-FR" sz="1600" dirty="0">
                        <a:effectLst/>
                        <a:latin typeface="+mj-lt"/>
                        <a:ea typeface="SimSun" panose="02010600030101010101" pitchFamily="2" charset="-122"/>
                        <a:cs typeface="Calibri" panose="020F0502020204030204" pitchFamily="34" charset="0"/>
                      </a:endParaRPr>
                    </a:p>
                    <a:p>
                      <a:pPr algn="ctr">
                        <a:lnSpc>
                          <a:spcPct val="150000"/>
                        </a:lnSpc>
                        <a:spcAft>
                          <a:spcPts val="0"/>
                        </a:spcAft>
                      </a:pPr>
                      <a:r>
                        <a:rPr lang="fr-FR" sz="1600" dirty="0">
                          <a:effectLst/>
                          <a:latin typeface="+mj-lt"/>
                          <a:ea typeface="SimSun" panose="02010600030101010101" pitchFamily="2" charset="-122"/>
                          <a:cs typeface="Calibri" panose="020F0502020204030204" pitchFamily="34" charset="0"/>
                        </a:rPr>
                        <a:t>17 (</a:t>
                      </a:r>
                      <a:r>
                        <a:rPr lang="fr-FR" sz="1600" dirty="0" smtClean="0">
                          <a:effectLst/>
                          <a:latin typeface="+mj-lt"/>
                          <a:ea typeface="SimSun" panose="02010600030101010101" pitchFamily="2" charset="-122"/>
                          <a:cs typeface="Calibri" panose="020F0502020204030204" pitchFamily="34" charset="0"/>
                        </a:rPr>
                        <a:t>31)</a:t>
                      </a:r>
                      <a:endParaRPr lang="fr-FR" sz="1600" dirty="0">
                        <a:effectLst/>
                        <a:latin typeface="+mj-lt"/>
                        <a:ea typeface="SimSun" panose="02010600030101010101" pitchFamily="2" charset="-122"/>
                        <a:cs typeface="Calibri" panose="020F0502020204030204" pitchFamily="34" charset="0"/>
                      </a:endParaRPr>
                    </a:p>
                    <a:p>
                      <a:pPr algn="ctr">
                        <a:lnSpc>
                          <a:spcPct val="150000"/>
                        </a:lnSpc>
                        <a:spcAft>
                          <a:spcPts val="0"/>
                        </a:spcAft>
                      </a:pPr>
                      <a:r>
                        <a:rPr lang="fr-FR" sz="1600" dirty="0" smtClean="0">
                          <a:effectLst/>
                          <a:latin typeface="+mj-lt"/>
                          <a:ea typeface="SimSun" panose="02010600030101010101" pitchFamily="2" charset="-122"/>
                          <a:cs typeface="Calibri" panose="020F0502020204030204" pitchFamily="34" charset="0"/>
                        </a:rPr>
                        <a:t>2 (4)</a:t>
                      </a:r>
                      <a:endParaRPr lang="fr-FR" sz="1600" dirty="0">
                        <a:effectLst/>
                        <a:latin typeface="+mj-lt"/>
                        <a:ea typeface="SimSun" panose="02010600030101010101" pitchFamily="2" charset="-122"/>
                        <a:cs typeface="Calibri" panose="020F0502020204030204" pitchFamily="34" charset="0"/>
                      </a:endParaRPr>
                    </a:p>
                  </a:txBody>
                  <a:tcPr marL="44450" marR="44450" marT="0" marB="0" anchor="ctr">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bl>
          </a:graphicData>
        </a:graphic>
      </p:graphicFrame>
      <p:sp>
        <p:nvSpPr>
          <p:cNvPr id="5" name="Rectangle 4"/>
          <p:cNvSpPr/>
          <p:nvPr/>
        </p:nvSpPr>
        <p:spPr>
          <a:xfrm>
            <a:off x="5859796" y="1340768"/>
            <a:ext cx="1224136" cy="317393"/>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6079994" y="2564904"/>
            <a:ext cx="760258" cy="356999"/>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5967808" y="3889265"/>
            <a:ext cx="1008112" cy="360040"/>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9968" y="0"/>
            <a:ext cx="9144000" cy="707886"/>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fr-FR" sz="4000" dirty="0" err="1" smtClean="0">
                <a:latin typeface="+mj-lt"/>
              </a:rPr>
              <a:t>Demographic</a:t>
            </a:r>
            <a:r>
              <a:rPr lang="fr-FR" sz="4000" dirty="0" smtClean="0">
                <a:latin typeface="+mj-lt"/>
              </a:rPr>
              <a:t> </a:t>
            </a:r>
            <a:r>
              <a:rPr lang="fr-FR" sz="4000" dirty="0" err="1" smtClean="0">
                <a:latin typeface="+mj-lt"/>
              </a:rPr>
              <a:t>characteristics</a:t>
            </a:r>
            <a:r>
              <a:rPr lang="fr-FR" sz="4000" dirty="0" smtClean="0">
                <a:latin typeface="+mj-lt"/>
              </a:rPr>
              <a:t> - 55 patients</a:t>
            </a:r>
            <a:endParaRPr lang="fr-FR" sz="4000" dirty="0">
              <a:latin typeface="+mj-lt"/>
            </a:endParaRPr>
          </a:p>
        </p:txBody>
      </p:sp>
      <p:sp>
        <p:nvSpPr>
          <p:cNvPr id="11" name="Rectangle 10"/>
          <p:cNvSpPr/>
          <p:nvPr/>
        </p:nvSpPr>
        <p:spPr>
          <a:xfrm>
            <a:off x="6079994" y="5211992"/>
            <a:ext cx="760258" cy="460997"/>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0" y="0"/>
            <a:ext cx="9144000" cy="646331"/>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fr-FR" sz="3600" dirty="0" smtClean="0">
                <a:latin typeface="+mj-lt"/>
              </a:rPr>
              <a:t>Baseline </a:t>
            </a:r>
            <a:r>
              <a:rPr lang="fr-FR" sz="3600" dirty="0" err="1" smtClean="0">
                <a:latin typeface="+mj-lt"/>
              </a:rPr>
              <a:t>immuno-virological</a:t>
            </a:r>
            <a:r>
              <a:rPr lang="fr-FR" sz="3600" dirty="0" smtClean="0">
                <a:latin typeface="+mj-lt"/>
              </a:rPr>
              <a:t>  </a:t>
            </a:r>
            <a:r>
              <a:rPr lang="fr-FR" sz="3600" dirty="0" err="1" smtClean="0">
                <a:latin typeface="+mj-lt"/>
              </a:rPr>
              <a:t>characteristics</a:t>
            </a:r>
            <a:r>
              <a:rPr lang="fr-FR" sz="3600" dirty="0" smtClean="0">
                <a:latin typeface="+mj-lt"/>
              </a:rPr>
              <a:t>  </a:t>
            </a:r>
            <a:endParaRPr lang="fr-FR" sz="3600" dirty="0">
              <a:latin typeface="+mj-lt"/>
            </a:endParaRPr>
          </a:p>
        </p:txBody>
      </p:sp>
      <p:sp>
        <p:nvSpPr>
          <p:cNvPr id="10" name="ZoneTexte 9"/>
          <p:cNvSpPr txBox="1"/>
          <p:nvPr/>
        </p:nvSpPr>
        <p:spPr>
          <a:xfrm>
            <a:off x="5873523" y="2697492"/>
            <a:ext cx="2600455" cy="646331"/>
          </a:xfrm>
          <a:prstGeom prst="rect">
            <a:avLst/>
          </a:prstGeom>
        </p:spPr>
        <p:style>
          <a:lnRef idx="1">
            <a:schemeClr val="accent6"/>
          </a:lnRef>
          <a:fillRef idx="3">
            <a:schemeClr val="accent6"/>
          </a:fillRef>
          <a:effectRef idx="2">
            <a:schemeClr val="accent6"/>
          </a:effectRef>
          <a:fontRef idx="minor">
            <a:schemeClr val="lt1"/>
          </a:fontRef>
        </p:style>
        <p:txBody>
          <a:bodyPr wrap="none" rtlCol="0">
            <a:spAutoFit/>
          </a:bodyPr>
          <a:lstStyle/>
          <a:p>
            <a:pPr algn="ctr"/>
            <a:r>
              <a:rPr lang="fr-FR" dirty="0" smtClean="0">
                <a:latin typeface="+mj-lt"/>
              </a:rPr>
              <a:t>Baseline plasma viral </a:t>
            </a:r>
            <a:r>
              <a:rPr lang="fr-FR" dirty="0" err="1" smtClean="0">
                <a:latin typeface="+mj-lt"/>
              </a:rPr>
              <a:t>load</a:t>
            </a:r>
            <a:endParaRPr lang="fr-FR" dirty="0" smtClean="0">
              <a:latin typeface="+mj-lt"/>
            </a:endParaRPr>
          </a:p>
          <a:p>
            <a:pPr algn="ctr"/>
            <a:r>
              <a:rPr lang="fr-FR" dirty="0" err="1" smtClean="0">
                <a:latin typeface="+mj-lt"/>
              </a:rPr>
              <a:t>Mean</a:t>
            </a:r>
            <a:r>
              <a:rPr lang="fr-FR" dirty="0" smtClean="0">
                <a:latin typeface="+mj-lt"/>
              </a:rPr>
              <a:t> ± SD</a:t>
            </a:r>
            <a:endParaRPr lang="fr-FR" dirty="0">
              <a:latin typeface="+mj-lt"/>
            </a:endParaRPr>
          </a:p>
        </p:txBody>
      </p:sp>
      <p:sp>
        <p:nvSpPr>
          <p:cNvPr id="9" name="ZoneTexte 8"/>
          <p:cNvSpPr txBox="1"/>
          <p:nvPr/>
        </p:nvSpPr>
        <p:spPr>
          <a:xfrm>
            <a:off x="5856083" y="3497863"/>
            <a:ext cx="2635337" cy="369332"/>
          </a:xfrm>
          <a:prstGeom prst="rect">
            <a:avLst/>
          </a:prstGeom>
          <a:ln w="38100"/>
        </p:spPr>
        <p:style>
          <a:lnRef idx="2">
            <a:schemeClr val="accent6"/>
          </a:lnRef>
          <a:fillRef idx="1">
            <a:schemeClr val="lt1"/>
          </a:fillRef>
          <a:effectRef idx="0">
            <a:schemeClr val="accent6"/>
          </a:effectRef>
          <a:fontRef idx="minor">
            <a:schemeClr val="dk1"/>
          </a:fontRef>
        </p:style>
        <p:txBody>
          <a:bodyPr wrap="none" rtlCol="0">
            <a:spAutoFit/>
          </a:bodyPr>
          <a:lstStyle/>
          <a:p>
            <a:r>
              <a:rPr lang="fr-FR" dirty="0" smtClean="0">
                <a:latin typeface="+mj-lt"/>
              </a:rPr>
              <a:t>2.4 ± 3.4 x 10</a:t>
            </a:r>
            <a:r>
              <a:rPr lang="fr-FR" baseline="30000" dirty="0" smtClean="0">
                <a:latin typeface="+mj-lt"/>
              </a:rPr>
              <a:t>6</a:t>
            </a:r>
            <a:r>
              <a:rPr lang="fr-FR" dirty="0" smtClean="0">
                <a:latin typeface="+mj-lt"/>
              </a:rPr>
              <a:t> copies / </a:t>
            </a:r>
            <a:r>
              <a:rPr lang="fr-FR" dirty="0" err="1" smtClean="0">
                <a:latin typeface="+mj-lt"/>
              </a:rPr>
              <a:t>mL</a:t>
            </a:r>
            <a:endParaRPr lang="fr-FR" dirty="0">
              <a:latin typeface="+mj-lt"/>
            </a:endParaRPr>
          </a:p>
        </p:txBody>
      </p:sp>
      <p:graphicFrame>
        <p:nvGraphicFramePr>
          <p:cNvPr id="18" name="Graphique 17"/>
          <p:cNvGraphicFramePr/>
          <p:nvPr>
            <p:extLst>
              <p:ext uri="{D42A27DB-BD31-4B8C-83A1-F6EECF244321}">
                <p14:modId xmlns:p14="http://schemas.microsoft.com/office/powerpoint/2010/main" val="2064244432"/>
              </p:ext>
            </p:extLst>
          </p:nvPr>
        </p:nvGraphicFramePr>
        <p:xfrm>
          <a:off x="0" y="1280285"/>
          <a:ext cx="4363726" cy="3168352"/>
        </p:xfrm>
        <a:graphic>
          <a:graphicData uri="http://schemas.openxmlformats.org/drawingml/2006/chart">
            <c:chart xmlns:c="http://schemas.openxmlformats.org/drawingml/2006/chart" xmlns:r="http://schemas.openxmlformats.org/officeDocument/2006/relationships" r:id="rId3"/>
          </a:graphicData>
        </a:graphic>
      </p:graphicFrame>
      <p:sp>
        <p:nvSpPr>
          <p:cNvPr id="2" name="ZoneTexte 1"/>
          <p:cNvSpPr txBox="1"/>
          <p:nvPr/>
        </p:nvSpPr>
        <p:spPr>
          <a:xfrm>
            <a:off x="1074239" y="3543002"/>
            <a:ext cx="583814" cy="369332"/>
          </a:xfrm>
          <a:prstGeom prst="rect">
            <a:avLst/>
          </a:prstGeom>
          <a:noFill/>
        </p:spPr>
        <p:txBody>
          <a:bodyPr wrap="none" rtlCol="0">
            <a:spAutoFit/>
          </a:bodyPr>
          <a:lstStyle/>
          <a:p>
            <a:r>
              <a:rPr lang="fr-FR" dirty="0" smtClean="0">
                <a:solidFill>
                  <a:schemeClr val="bg1"/>
                </a:solidFill>
                <a:latin typeface="+mj-lt"/>
              </a:rPr>
              <a:t>16%</a:t>
            </a:r>
            <a:endParaRPr lang="fr-FR" dirty="0">
              <a:solidFill>
                <a:schemeClr val="bg1"/>
              </a:solidFill>
              <a:latin typeface="+mj-lt"/>
            </a:endParaRPr>
          </a:p>
        </p:txBody>
      </p:sp>
      <p:sp>
        <p:nvSpPr>
          <p:cNvPr id="3" name="ZoneTexte 2"/>
          <p:cNvSpPr txBox="1"/>
          <p:nvPr/>
        </p:nvSpPr>
        <p:spPr>
          <a:xfrm>
            <a:off x="2538966" y="3397796"/>
            <a:ext cx="583814" cy="369332"/>
          </a:xfrm>
          <a:prstGeom prst="rect">
            <a:avLst/>
          </a:prstGeom>
          <a:noFill/>
        </p:spPr>
        <p:txBody>
          <a:bodyPr wrap="none" rtlCol="0">
            <a:spAutoFit/>
          </a:bodyPr>
          <a:lstStyle/>
          <a:p>
            <a:r>
              <a:rPr lang="fr-FR" dirty="0" smtClean="0">
                <a:solidFill>
                  <a:schemeClr val="bg1"/>
                </a:solidFill>
                <a:latin typeface="+mj-lt"/>
              </a:rPr>
              <a:t>20%</a:t>
            </a:r>
            <a:endParaRPr lang="fr-FR" dirty="0">
              <a:solidFill>
                <a:schemeClr val="bg1"/>
              </a:solidFill>
              <a:latin typeface="+mj-lt"/>
            </a:endParaRPr>
          </a:p>
        </p:txBody>
      </p:sp>
      <p:sp>
        <p:nvSpPr>
          <p:cNvPr id="4" name="ZoneTexte 3"/>
          <p:cNvSpPr txBox="1"/>
          <p:nvPr/>
        </p:nvSpPr>
        <p:spPr>
          <a:xfrm>
            <a:off x="1803487" y="3397796"/>
            <a:ext cx="583814" cy="369332"/>
          </a:xfrm>
          <a:prstGeom prst="rect">
            <a:avLst/>
          </a:prstGeom>
          <a:noFill/>
        </p:spPr>
        <p:txBody>
          <a:bodyPr wrap="none" rtlCol="0">
            <a:spAutoFit/>
          </a:bodyPr>
          <a:lstStyle/>
          <a:p>
            <a:r>
              <a:rPr lang="fr-FR" dirty="0" smtClean="0">
                <a:solidFill>
                  <a:schemeClr val="bg1"/>
                </a:solidFill>
                <a:latin typeface="+mj-lt"/>
              </a:rPr>
              <a:t>20%</a:t>
            </a:r>
            <a:endParaRPr lang="fr-FR" dirty="0">
              <a:solidFill>
                <a:schemeClr val="bg1"/>
              </a:solidFill>
              <a:latin typeface="+mj-lt"/>
            </a:endParaRPr>
          </a:p>
        </p:txBody>
      </p:sp>
      <p:sp>
        <p:nvSpPr>
          <p:cNvPr id="5" name="ZoneTexte 4"/>
          <p:cNvSpPr txBox="1"/>
          <p:nvPr/>
        </p:nvSpPr>
        <p:spPr>
          <a:xfrm>
            <a:off x="3262923" y="2378017"/>
            <a:ext cx="583814" cy="369332"/>
          </a:xfrm>
          <a:prstGeom prst="rect">
            <a:avLst/>
          </a:prstGeom>
          <a:noFill/>
        </p:spPr>
        <p:txBody>
          <a:bodyPr wrap="none" rtlCol="0">
            <a:spAutoFit/>
          </a:bodyPr>
          <a:lstStyle/>
          <a:p>
            <a:r>
              <a:rPr lang="fr-FR" dirty="0" smtClean="0">
                <a:solidFill>
                  <a:schemeClr val="bg1"/>
                </a:solidFill>
                <a:latin typeface="+mj-lt"/>
              </a:rPr>
              <a:t>44%</a:t>
            </a:r>
            <a:endParaRPr lang="fr-FR" dirty="0">
              <a:solidFill>
                <a:schemeClr val="bg1"/>
              </a:solidFill>
              <a:latin typeface="+mj-lt"/>
            </a:endParaRPr>
          </a:p>
        </p:txBody>
      </p:sp>
      <p:graphicFrame>
        <p:nvGraphicFramePr>
          <p:cNvPr id="12" name="Graphique 11"/>
          <p:cNvGraphicFramePr/>
          <p:nvPr>
            <p:extLst>
              <p:ext uri="{D42A27DB-BD31-4B8C-83A1-F6EECF244321}">
                <p14:modId xmlns:p14="http://schemas.microsoft.com/office/powerpoint/2010/main" val="2484001817"/>
              </p:ext>
            </p:extLst>
          </p:nvPr>
        </p:nvGraphicFramePr>
        <p:xfrm>
          <a:off x="4211960" y="3496417"/>
          <a:ext cx="5904655" cy="4475231"/>
        </p:xfrm>
        <a:graphic>
          <a:graphicData uri="http://schemas.openxmlformats.org/drawingml/2006/chart">
            <c:chart xmlns:c="http://schemas.openxmlformats.org/drawingml/2006/chart" xmlns:r="http://schemas.openxmlformats.org/officeDocument/2006/relationships" r:id="rId4"/>
          </a:graphicData>
        </a:graphic>
      </p:graphicFrame>
      <p:sp>
        <p:nvSpPr>
          <p:cNvPr id="13" name="ZoneTexte 12"/>
          <p:cNvSpPr txBox="1"/>
          <p:nvPr/>
        </p:nvSpPr>
        <p:spPr>
          <a:xfrm>
            <a:off x="5374632" y="6524555"/>
            <a:ext cx="540533" cy="276999"/>
          </a:xfrm>
          <a:prstGeom prst="rect">
            <a:avLst/>
          </a:prstGeom>
          <a:noFill/>
        </p:spPr>
        <p:txBody>
          <a:bodyPr wrap="none" rtlCol="0">
            <a:spAutoFit/>
          </a:bodyPr>
          <a:lstStyle/>
          <a:p>
            <a:r>
              <a:rPr lang="fr-FR" sz="1200" dirty="0" smtClean="0">
                <a:latin typeface="+mj-lt"/>
              </a:rPr>
              <a:t> ≤ 10</a:t>
            </a:r>
            <a:r>
              <a:rPr lang="fr-FR" sz="1200" baseline="30000" dirty="0" smtClean="0">
                <a:latin typeface="+mj-lt"/>
              </a:rPr>
              <a:t>4</a:t>
            </a:r>
            <a:endParaRPr lang="fr-FR" sz="1200" baseline="30000" dirty="0">
              <a:latin typeface="+mj-lt"/>
            </a:endParaRPr>
          </a:p>
        </p:txBody>
      </p:sp>
      <p:sp>
        <p:nvSpPr>
          <p:cNvPr id="14" name="ZoneTexte 13"/>
          <p:cNvSpPr txBox="1"/>
          <p:nvPr/>
        </p:nvSpPr>
        <p:spPr>
          <a:xfrm>
            <a:off x="6138244" y="6522802"/>
            <a:ext cx="670376" cy="276999"/>
          </a:xfrm>
          <a:prstGeom prst="rect">
            <a:avLst/>
          </a:prstGeom>
          <a:noFill/>
        </p:spPr>
        <p:txBody>
          <a:bodyPr wrap="none" rtlCol="0">
            <a:spAutoFit/>
          </a:bodyPr>
          <a:lstStyle/>
          <a:p>
            <a:r>
              <a:rPr lang="fr-FR" sz="1200" dirty="0" smtClean="0"/>
              <a:t>10</a:t>
            </a:r>
            <a:r>
              <a:rPr lang="fr-FR" sz="1200" baseline="30000" dirty="0" smtClean="0"/>
              <a:t>4 </a:t>
            </a:r>
            <a:r>
              <a:rPr lang="fr-FR" sz="1200" dirty="0"/>
              <a:t>-</a:t>
            </a:r>
            <a:r>
              <a:rPr lang="fr-FR" sz="1200" dirty="0" smtClean="0"/>
              <a:t>10</a:t>
            </a:r>
            <a:r>
              <a:rPr lang="fr-FR" sz="1200" baseline="30000" dirty="0" smtClean="0"/>
              <a:t>5</a:t>
            </a:r>
            <a:endParaRPr lang="fr-FR" sz="1200" baseline="30000" dirty="0"/>
          </a:p>
        </p:txBody>
      </p:sp>
      <p:sp>
        <p:nvSpPr>
          <p:cNvPr id="15" name="ZoneTexte 14"/>
          <p:cNvSpPr txBox="1"/>
          <p:nvPr/>
        </p:nvSpPr>
        <p:spPr>
          <a:xfrm>
            <a:off x="6968473" y="6522802"/>
            <a:ext cx="703348" cy="276999"/>
          </a:xfrm>
          <a:prstGeom prst="rect">
            <a:avLst/>
          </a:prstGeom>
          <a:noFill/>
        </p:spPr>
        <p:txBody>
          <a:bodyPr wrap="square" rtlCol="0">
            <a:spAutoFit/>
          </a:bodyPr>
          <a:lstStyle/>
          <a:p>
            <a:r>
              <a:rPr lang="fr-FR" sz="1200" dirty="0" smtClean="0">
                <a:latin typeface="+mj-lt"/>
              </a:rPr>
              <a:t>10</a:t>
            </a:r>
            <a:r>
              <a:rPr lang="fr-FR" sz="1200" baseline="30000" dirty="0" smtClean="0">
                <a:latin typeface="+mj-lt"/>
              </a:rPr>
              <a:t>5</a:t>
            </a:r>
            <a:r>
              <a:rPr lang="fr-FR" sz="1200" dirty="0">
                <a:latin typeface="+mj-lt"/>
              </a:rPr>
              <a:t>-</a:t>
            </a:r>
            <a:r>
              <a:rPr lang="fr-FR" sz="1200" dirty="0" smtClean="0">
                <a:latin typeface="+mj-lt"/>
              </a:rPr>
              <a:t>10</a:t>
            </a:r>
            <a:r>
              <a:rPr lang="fr-FR" sz="1200" baseline="30000" dirty="0" smtClean="0">
                <a:latin typeface="+mj-lt"/>
              </a:rPr>
              <a:t>6</a:t>
            </a:r>
            <a:endParaRPr lang="fr-FR" sz="1200" baseline="30000" dirty="0">
              <a:latin typeface="+mj-lt"/>
            </a:endParaRPr>
          </a:p>
        </p:txBody>
      </p:sp>
      <p:sp>
        <p:nvSpPr>
          <p:cNvPr id="16" name="ZoneTexte 15"/>
          <p:cNvSpPr txBox="1"/>
          <p:nvPr/>
        </p:nvSpPr>
        <p:spPr>
          <a:xfrm>
            <a:off x="7736425" y="6519298"/>
            <a:ext cx="1182046" cy="276999"/>
          </a:xfrm>
          <a:prstGeom prst="rect">
            <a:avLst/>
          </a:prstGeom>
          <a:noFill/>
        </p:spPr>
        <p:txBody>
          <a:bodyPr wrap="square" rtlCol="0">
            <a:spAutoFit/>
          </a:bodyPr>
          <a:lstStyle/>
          <a:p>
            <a:r>
              <a:rPr lang="fr-FR" sz="1200" dirty="0" smtClean="0">
                <a:latin typeface="+mj-lt"/>
              </a:rPr>
              <a:t>10</a:t>
            </a:r>
            <a:r>
              <a:rPr lang="fr-FR" sz="1200" baseline="30000" dirty="0" smtClean="0">
                <a:latin typeface="+mj-lt"/>
              </a:rPr>
              <a:t>6</a:t>
            </a:r>
            <a:r>
              <a:rPr lang="fr-FR" sz="1200" dirty="0">
                <a:latin typeface="+mj-lt"/>
              </a:rPr>
              <a:t>-</a:t>
            </a:r>
            <a:r>
              <a:rPr lang="fr-FR" sz="1200" dirty="0" smtClean="0">
                <a:latin typeface="+mj-lt"/>
              </a:rPr>
              <a:t>10</a:t>
            </a:r>
            <a:r>
              <a:rPr lang="fr-FR" sz="1200" baseline="30000" dirty="0" smtClean="0">
                <a:latin typeface="+mj-lt"/>
              </a:rPr>
              <a:t>7</a:t>
            </a:r>
            <a:endParaRPr lang="fr-FR" sz="1200" baseline="30000" dirty="0">
              <a:latin typeface="+mj-lt"/>
            </a:endParaRPr>
          </a:p>
        </p:txBody>
      </p:sp>
      <p:sp>
        <p:nvSpPr>
          <p:cNvPr id="17" name="ZoneTexte 16"/>
          <p:cNvSpPr txBox="1"/>
          <p:nvPr/>
        </p:nvSpPr>
        <p:spPr>
          <a:xfrm>
            <a:off x="8594461" y="6519298"/>
            <a:ext cx="470000" cy="276999"/>
          </a:xfrm>
          <a:prstGeom prst="rect">
            <a:avLst/>
          </a:prstGeom>
          <a:noFill/>
        </p:spPr>
        <p:txBody>
          <a:bodyPr wrap="none" rtlCol="0">
            <a:spAutoFit/>
          </a:bodyPr>
          <a:lstStyle/>
          <a:p>
            <a:r>
              <a:rPr lang="fr-FR" sz="1200" dirty="0" smtClean="0">
                <a:latin typeface="+mj-lt"/>
              </a:rPr>
              <a:t>&gt;10</a:t>
            </a:r>
            <a:r>
              <a:rPr lang="fr-FR" sz="1200" baseline="30000" dirty="0" smtClean="0">
                <a:latin typeface="+mj-lt"/>
              </a:rPr>
              <a:t>7</a:t>
            </a:r>
            <a:endParaRPr lang="fr-FR" sz="1200" baseline="30000" dirty="0">
              <a:latin typeface="+mj-lt"/>
            </a:endParaRPr>
          </a:p>
        </p:txBody>
      </p:sp>
      <p:sp>
        <p:nvSpPr>
          <p:cNvPr id="20" name="ZoneTexte 19"/>
          <p:cNvSpPr txBox="1"/>
          <p:nvPr/>
        </p:nvSpPr>
        <p:spPr>
          <a:xfrm>
            <a:off x="6157880" y="5210318"/>
            <a:ext cx="583814" cy="369332"/>
          </a:xfrm>
          <a:prstGeom prst="rect">
            <a:avLst/>
          </a:prstGeom>
          <a:noFill/>
        </p:spPr>
        <p:txBody>
          <a:bodyPr wrap="none" rtlCol="0">
            <a:spAutoFit/>
          </a:bodyPr>
          <a:lstStyle/>
          <a:p>
            <a:r>
              <a:rPr lang="fr-FR" dirty="0" smtClean="0">
                <a:solidFill>
                  <a:schemeClr val="bg1"/>
                </a:solidFill>
                <a:latin typeface="+mj-lt"/>
              </a:rPr>
              <a:t>22%</a:t>
            </a:r>
            <a:endParaRPr lang="fr-FR" dirty="0">
              <a:solidFill>
                <a:schemeClr val="bg1"/>
              </a:solidFill>
              <a:latin typeface="+mj-lt"/>
            </a:endParaRPr>
          </a:p>
        </p:txBody>
      </p:sp>
      <p:sp>
        <p:nvSpPr>
          <p:cNvPr id="21" name="ZoneTexte 20"/>
          <p:cNvSpPr txBox="1"/>
          <p:nvPr/>
        </p:nvSpPr>
        <p:spPr>
          <a:xfrm>
            <a:off x="6958408" y="4457649"/>
            <a:ext cx="655301" cy="369332"/>
          </a:xfrm>
          <a:prstGeom prst="rect">
            <a:avLst/>
          </a:prstGeom>
          <a:noFill/>
        </p:spPr>
        <p:txBody>
          <a:bodyPr wrap="square" rtlCol="0">
            <a:spAutoFit/>
          </a:bodyPr>
          <a:lstStyle/>
          <a:p>
            <a:r>
              <a:rPr lang="fr-FR" dirty="0" smtClean="0">
                <a:solidFill>
                  <a:schemeClr val="bg1"/>
                </a:solidFill>
                <a:latin typeface="+mj-lt"/>
              </a:rPr>
              <a:t>36%</a:t>
            </a:r>
            <a:endParaRPr lang="fr-FR" dirty="0">
              <a:solidFill>
                <a:schemeClr val="bg1"/>
              </a:solidFill>
              <a:latin typeface="+mj-lt"/>
            </a:endParaRPr>
          </a:p>
        </p:txBody>
      </p:sp>
      <p:sp>
        <p:nvSpPr>
          <p:cNvPr id="22" name="ZoneTexte 21"/>
          <p:cNvSpPr txBox="1"/>
          <p:nvPr/>
        </p:nvSpPr>
        <p:spPr>
          <a:xfrm>
            <a:off x="7750573" y="4742996"/>
            <a:ext cx="583814" cy="369332"/>
          </a:xfrm>
          <a:prstGeom prst="rect">
            <a:avLst/>
          </a:prstGeom>
          <a:noFill/>
        </p:spPr>
        <p:txBody>
          <a:bodyPr wrap="none" rtlCol="0">
            <a:spAutoFit/>
          </a:bodyPr>
          <a:lstStyle/>
          <a:p>
            <a:r>
              <a:rPr lang="fr-FR" dirty="0" smtClean="0">
                <a:solidFill>
                  <a:schemeClr val="bg1"/>
                </a:solidFill>
                <a:latin typeface="+mj-lt"/>
              </a:rPr>
              <a:t>31%</a:t>
            </a:r>
            <a:endParaRPr lang="fr-FR" dirty="0">
              <a:solidFill>
                <a:schemeClr val="bg1"/>
              </a:solidFill>
              <a:latin typeface="+mj-lt"/>
            </a:endParaRPr>
          </a:p>
        </p:txBody>
      </p:sp>
      <p:sp>
        <p:nvSpPr>
          <p:cNvPr id="23" name="ZoneTexte 22"/>
          <p:cNvSpPr txBox="1"/>
          <p:nvPr/>
        </p:nvSpPr>
        <p:spPr>
          <a:xfrm>
            <a:off x="8607932" y="5971434"/>
            <a:ext cx="466794" cy="369332"/>
          </a:xfrm>
          <a:prstGeom prst="rect">
            <a:avLst/>
          </a:prstGeom>
          <a:noFill/>
        </p:spPr>
        <p:txBody>
          <a:bodyPr wrap="none" rtlCol="0">
            <a:spAutoFit/>
          </a:bodyPr>
          <a:lstStyle/>
          <a:p>
            <a:r>
              <a:rPr lang="fr-FR" dirty="0" smtClean="0">
                <a:solidFill>
                  <a:schemeClr val="bg1"/>
                </a:solidFill>
                <a:latin typeface="+mj-lt"/>
              </a:rPr>
              <a:t>9%</a:t>
            </a:r>
            <a:endParaRPr lang="fr-FR" dirty="0">
              <a:solidFill>
                <a:schemeClr val="bg1"/>
              </a:solidFill>
              <a:latin typeface="+mj-lt"/>
            </a:endParaRPr>
          </a:p>
        </p:txBody>
      </p:sp>
      <p:sp>
        <p:nvSpPr>
          <p:cNvPr id="24" name="ZoneTexte 23"/>
          <p:cNvSpPr txBox="1"/>
          <p:nvPr/>
        </p:nvSpPr>
        <p:spPr>
          <a:xfrm>
            <a:off x="1470119" y="826941"/>
            <a:ext cx="1993624" cy="646331"/>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pPr algn="ctr"/>
            <a:r>
              <a:rPr lang="fr-FR" dirty="0" smtClean="0">
                <a:latin typeface="+mj-lt"/>
              </a:rPr>
              <a:t>Baseline CD4 count</a:t>
            </a:r>
          </a:p>
          <a:p>
            <a:pPr algn="ctr"/>
            <a:r>
              <a:rPr lang="fr-FR" dirty="0" err="1" smtClean="0">
                <a:latin typeface="+mj-lt"/>
              </a:rPr>
              <a:t>Mean</a:t>
            </a:r>
            <a:r>
              <a:rPr lang="fr-FR" dirty="0" smtClean="0">
                <a:latin typeface="+mj-lt"/>
              </a:rPr>
              <a:t> ± SD</a:t>
            </a:r>
            <a:endParaRPr lang="fr-FR" dirty="0">
              <a:latin typeface="+mj-lt"/>
            </a:endParaRPr>
          </a:p>
        </p:txBody>
      </p:sp>
      <p:sp>
        <p:nvSpPr>
          <p:cNvPr id="25" name="ZoneTexte 24"/>
          <p:cNvSpPr txBox="1"/>
          <p:nvPr/>
        </p:nvSpPr>
        <p:spPr>
          <a:xfrm>
            <a:off x="1470119" y="1582365"/>
            <a:ext cx="1993624" cy="373448"/>
          </a:xfrm>
          <a:prstGeom prst="rect">
            <a:avLst/>
          </a:prstGeom>
          <a:noFill/>
          <a:ln w="38100">
            <a:solidFill>
              <a:schemeClr val="accent1"/>
            </a:solidFill>
          </a:ln>
        </p:spPr>
        <p:txBody>
          <a:bodyPr wrap="square" rtlCol="0">
            <a:spAutoFit/>
          </a:bodyPr>
          <a:lstStyle/>
          <a:p>
            <a:pPr algn="ctr"/>
            <a:r>
              <a:rPr lang="fr-FR" dirty="0" smtClean="0"/>
              <a:t>479 ± 252 / mm</a:t>
            </a:r>
            <a:r>
              <a:rPr lang="fr-FR" baseline="30000" dirty="0" smtClean="0"/>
              <a:t>3</a:t>
            </a:r>
            <a:endParaRPr lang="fr-FR" baseline="30000" dirty="0"/>
          </a:p>
        </p:txBody>
      </p:sp>
      <p:sp>
        <p:nvSpPr>
          <p:cNvPr id="26" name="ZoneTexte 25"/>
          <p:cNvSpPr txBox="1"/>
          <p:nvPr/>
        </p:nvSpPr>
        <p:spPr>
          <a:xfrm>
            <a:off x="985297" y="4334538"/>
            <a:ext cx="588623" cy="307777"/>
          </a:xfrm>
          <a:prstGeom prst="rect">
            <a:avLst/>
          </a:prstGeom>
          <a:noFill/>
        </p:spPr>
        <p:txBody>
          <a:bodyPr wrap="none" rtlCol="0">
            <a:spAutoFit/>
          </a:bodyPr>
          <a:lstStyle/>
          <a:p>
            <a:r>
              <a:rPr lang="fr-FR" sz="1400" dirty="0" smtClean="0">
                <a:latin typeface="+mj-lt"/>
              </a:rPr>
              <a:t>&lt; 200</a:t>
            </a:r>
            <a:endParaRPr lang="fr-FR" sz="1400" dirty="0">
              <a:latin typeface="+mj-lt"/>
            </a:endParaRPr>
          </a:p>
        </p:txBody>
      </p:sp>
      <p:sp>
        <p:nvSpPr>
          <p:cNvPr id="27" name="ZoneTexte 26"/>
          <p:cNvSpPr txBox="1"/>
          <p:nvPr/>
        </p:nvSpPr>
        <p:spPr>
          <a:xfrm>
            <a:off x="1572293" y="4334538"/>
            <a:ext cx="894637" cy="307777"/>
          </a:xfrm>
          <a:prstGeom prst="rect">
            <a:avLst/>
          </a:prstGeom>
          <a:noFill/>
        </p:spPr>
        <p:txBody>
          <a:bodyPr wrap="square" rtlCol="0">
            <a:spAutoFit/>
          </a:bodyPr>
          <a:lstStyle/>
          <a:p>
            <a:r>
              <a:rPr lang="fr-FR" sz="1400" dirty="0" smtClean="0">
                <a:latin typeface="+mj-lt"/>
              </a:rPr>
              <a:t>200 - 350</a:t>
            </a:r>
            <a:endParaRPr lang="fr-FR" sz="1400" dirty="0">
              <a:latin typeface="+mj-lt"/>
            </a:endParaRPr>
          </a:p>
        </p:txBody>
      </p:sp>
      <p:sp>
        <p:nvSpPr>
          <p:cNvPr id="28" name="ZoneTexte 27"/>
          <p:cNvSpPr txBox="1"/>
          <p:nvPr/>
        </p:nvSpPr>
        <p:spPr>
          <a:xfrm>
            <a:off x="2397101" y="4334538"/>
            <a:ext cx="867545" cy="307777"/>
          </a:xfrm>
          <a:prstGeom prst="rect">
            <a:avLst/>
          </a:prstGeom>
          <a:noFill/>
        </p:spPr>
        <p:txBody>
          <a:bodyPr wrap="none" rtlCol="0">
            <a:spAutoFit/>
          </a:bodyPr>
          <a:lstStyle/>
          <a:p>
            <a:r>
              <a:rPr lang="fr-FR" sz="1400" dirty="0" smtClean="0">
                <a:latin typeface="+mj-lt"/>
              </a:rPr>
              <a:t>350 - 500</a:t>
            </a:r>
            <a:endParaRPr lang="fr-FR" sz="1400" dirty="0">
              <a:latin typeface="+mj-lt"/>
            </a:endParaRPr>
          </a:p>
        </p:txBody>
      </p:sp>
      <p:sp>
        <p:nvSpPr>
          <p:cNvPr id="29" name="ZoneTexte 28"/>
          <p:cNvSpPr txBox="1"/>
          <p:nvPr/>
        </p:nvSpPr>
        <p:spPr>
          <a:xfrm>
            <a:off x="3264646" y="4334537"/>
            <a:ext cx="588623" cy="307777"/>
          </a:xfrm>
          <a:prstGeom prst="rect">
            <a:avLst/>
          </a:prstGeom>
          <a:noFill/>
        </p:spPr>
        <p:txBody>
          <a:bodyPr wrap="none" rtlCol="0">
            <a:spAutoFit/>
          </a:bodyPr>
          <a:lstStyle/>
          <a:p>
            <a:r>
              <a:rPr lang="fr-FR" sz="1400" dirty="0" smtClean="0">
                <a:latin typeface="+mj-lt"/>
              </a:rPr>
              <a:t>&gt; 500</a:t>
            </a:r>
            <a:endParaRPr lang="fr-FR" sz="1400" dirty="0">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p:cNvSpPr txBox="1"/>
          <p:nvPr/>
        </p:nvSpPr>
        <p:spPr>
          <a:xfrm>
            <a:off x="4564596" y="3501008"/>
            <a:ext cx="4827948" cy="1015663"/>
          </a:xfrm>
          <a:prstGeom prst="rect">
            <a:avLst/>
          </a:prstGeom>
          <a:noFill/>
        </p:spPr>
        <p:txBody>
          <a:bodyPr wrap="square" rtlCol="0">
            <a:spAutoFit/>
          </a:bodyPr>
          <a:lstStyle/>
          <a:p>
            <a:r>
              <a:rPr lang="en-US" sz="2000" b="1" u="sng" dirty="0" smtClean="0">
                <a:latin typeface="+mj-lt"/>
              </a:rPr>
              <a:t>11 different combinations</a:t>
            </a:r>
            <a:r>
              <a:rPr lang="en-US" sz="2000" b="1" dirty="0" smtClean="0">
                <a:latin typeface="+mj-lt"/>
              </a:rPr>
              <a:t> :</a:t>
            </a:r>
          </a:p>
          <a:p>
            <a:r>
              <a:rPr lang="en-US" sz="2000" dirty="0" smtClean="0">
                <a:latin typeface="+mj-lt"/>
              </a:rPr>
              <a:t>Mostly TDF/FTC: 69% (n=38)</a:t>
            </a:r>
          </a:p>
          <a:p>
            <a:r>
              <a:rPr lang="en-US" sz="2000" dirty="0" smtClean="0">
                <a:latin typeface="+mj-lt"/>
              </a:rPr>
              <a:t>Protease inhibitor as 3</a:t>
            </a:r>
            <a:r>
              <a:rPr lang="en-US" sz="2000" baseline="30000" dirty="0" smtClean="0">
                <a:latin typeface="+mj-lt"/>
              </a:rPr>
              <a:t>rd</a:t>
            </a:r>
            <a:r>
              <a:rPr lang="en-US" sz="2000" dirty="0" smtClean="0">
                <a:latin typeface="+mj-lt"/>
              </a:rPr>
              <a:t> agent:  89% (n=49)</a:t>
            </a:r>
            <a:endParaRPr lang="fr-FR" sz="2000" dirty="0">
              <a:latin typeface="+mj-lt"/>
            </a:endParaRPr>
          </a:p>
        </p:txBody>
      </p:sp>
      <p:sp>
        <p:nvSpPr>
          <p:cNvPr id="10" name="ZoneTexte 9"/>
          <p:cNvSpPr txBox="1"/>
          <p:nvPr/>
        </p:nvSpPr>
        <p:spPr>
          <a:xfrm>
            <a:off x="0" y="0"/>
            <a:ext cx="9144000" cy="707886"/>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fr-FR" dirty="0" smtClean="0"/>
              <a:t> </a:t>
            </a:r>
            <a:r>
              <a:rPr lang="fr-FR" sz="4000" dirty="0" smtClean="0"/>
              <a:t>ART </a:t>
            </a:r>
            <a:r>
              <a:rPr lang="fr-FR" sz="4000" dirty="0" err="1" smtClean="0"/>
              <a:t>regimen</a:t>
            </a:r>
            <a:endParaRPr lang="fr-FR" sz="4000" dirty="0"/>
          </a:p>
        </p:txBody>
      </p:sp>
      <p:graphicFrame>
        <p:nvGraphicFramePr>
          <p:cNvPr id="12" name="Espace réservé du contenu 11"/>
          <p:cNvGraphicFramePr>
            <a:graphicFrameLocks noGrp="1"/>
          </p:cNvGraphicFramePr>
          <p:nvPr>
            <p:ph idx="1"/>
            <p:extLst>
              <p:ext uri="{D42A27DB-BD31-4B8C-83A1-F6EECF244321}">
                <p14:modId xmlns:p14="http://schemas.microsoft.com/office/powerpoint/2010/main" val="1679383075"/>
              </p:ext>
            </p:extLst>
          </p:nvPr>
        </p:nvGraphicFramePr>
        <p:xfrm>
          <a:off x="121368" y="980728"/>
          <a:ext cx="4306616" cy="5564825"/>
        </p:xfrm>
        <a:graphic>
          <a:graphicData uri="http://schemas.openxmlformats.org/drawingml/2006/table">
            <a:tbl>
              <a:tblPr firstRow="1" bandRow="1">
                <a:tableStyleId>{5C22544A-7EE6-4342-B048-85BDC9FD1C3A}</a:tableStyleId>
              </a:tblPr>
              <a:tblGrid>
                <a:gridCol w="3226496"/>
                <a:gridCol w="1080120"/>
              </a:tblGrid>
              <a:tr h="324127">
                <a:tc>
                  <a:txBody>
                    <a:bodyPr/>
                    <a:lstStyle/>
                    <a:p>
                      <a:pPr algn="ctr">
                        <a:lnSpc>
                          <a:spcPct val="150000"/>
                        </a:lnSpc>
                      </a:pPr>
                      <a:r>
                        <a:rPr lang="fr-FR" sz="1800" dirty="0" smtClean="0">
                          <a:solidFill>
                            <a:schemeClr val="tx1"/>
                          </a:solidFill>
                          <a:latin typeface="+mj-lt"/>
                        </a:rPr>
                        <a:t>2 NRTI + 1 PI</a:t>
                      </a:r>
                      <a:endParaRPr lang="fr-FR" sz="1800" dirty="0">
                        <a:solidFill>
                          <a:schemeClr val="tx1"/>
                        </a:solidFill>
                        <a:latin typeface="+mj-lt"/>
                      </a:endParaRPr>
                    </a:p>
                  </a:txBody>
                  <a:tcPr>
                    <a:lnL w="38100" cap="flat" cmpd="sng" algn="ctr">
                      <a:solidFill>
                        <a:schemeClr val="accent1"/>
                      </a:solidFill>
                      <a:prstDash val="solid"/>
                      <a:round/>
                      <a:headEnd type="none" w="med" len="med"/>
                      <a:tailEnd type="none" w="med" len="med"/>
                    </a:lnL>
                    <a:lnR w="381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noFill/>
                  </a:tcPr>
                </a:tc>
                <a:tc>
                  <a:txBody>
                    <a:bodyPr/>
                    <a:lstStyle/>
                    <a:p>
                      <a:pPr algn="ctr">
                        <a:lnSpc>
                          <a:spcPct val="150000"/>
                        </a:lnSpc>
                      </a:pPr>
                      <a:r>
                        <a:rPr lang="fr-FR" sz="1800" dirty="0" smtClean="0">
                          <a:solidFill>
                            <a:schemeClr val="tx1"/>
                          </a:solidFill>
                          <a:latin typeface="+mj-lt"/>
                        </a:rPr>
                        <a:t>43</a:t>
                      </a:r>
                      <a:r>
                        <a:rPr lang="fr-FR" sz="1800" baseline="0" dirty="0" smtClean="0">
                          <a:solidFill>
                            <a:schemeClr val="tx1"/>
                          </a:solidFill>
                          <a:latin typeface="+mj-lt"/>
                        </a:rPr>
                        <a:t> </a:t>
                      </a:r>
                      <a:r>
                        <a:rPr lang="fr-FR" sz="1800" dirty="0" smtClean="0">
                          <a:solidFill>
                            <a:schemeClr val="tx1"/>
                          </a:solidFill>
                          <a:latin typeface="+mj-lt"/>
                        </a:rPr>
                        <a:t>(78%)</a:t>
                      </a:r>
                      <a:endParaRPr lang="fr-FR" sz="1800" dirty="0">
                        <a:solidFill>
                          <a:schemeClr val="tx1"/>
                        </a:solidFill>
                        <a:latin typeface="+mj-lt"/>
                      </a:endParaRPr>
                    </a:p>
                  </a:txBody>
                  <a:tcPr>
                    <a:lnL w="38100" cap="flat" cmpd="sng" algn="ctr">
                      <a:solidFill>
                        <a:schemeClr val="accent1"/>
                      </a:solidFill>
                      <a:prstDash val="solid"/>
                      <a:round/>
                      <a:headEnd type="none" w="med" len="med"/>
                      <a:tailEnd type="none" w="med" len="med"/>
                    </a:lnL>
                    <a:lnR w="381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noFill/>
                  </a:tcPr>
                </a:tc>
              </a:tr>
              <a:tr h="324127">
                <a:tc>
                  <a:txBody>
                    <a:bodyPr/>
                    <a:lstStyle/>
                    <a:p>
                      <a:pPr algn="l"/>
                      <a:r>
                        <a:rPr lang="fr-FR" sz="1800" b="0" dirty="0" smtClean="0">
                          <a:latin typeface="+mj-lt"/>
                        </a:rPr>
                        <a:t>      TDF -</a:t>
                      </a:r>
                      <a:r>
                        <a:rPr lang="fr-FR" sz="1800" b="0" baseline="0" dirty="0" smtClean="0">
                          <a:latin typeface="+mj-lt"/>
                        </a:rPr>
                        <a:t> FTC - LPV/r</a:t>
                      </a:r>
                      <a:endParaRPr lang="fr-FR" sz="1800" b="0" dirty="0">
                        <a:latin typeface="+mj-lt"/>
                      </a:endParaRPr>
                    </a:p>
                  </a:txBody>
                  <a:tcPr>
                    <a:lnL w="3175" cap="flat" cmpd="sng" algn="ctr">
                      <a:solidFill>
                        <a:schemeClr val="accent1"/>
                      </a:solidFill>
                      <a:prstDash val="solid"/>
                      <a:round/>
                      <a:headEnd type="none" w="med" len="med"/>
                      <a:tailEnd type="none" w="med" len="med"/>
                    </a:lnL>
                    <a:lnR w="3175" cap="flat" cmpd="sng" algn="ctr">
                      <a:solidFill>
                        <a:schemeClr val="tx2"/>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noFill/>
                  </a:tcPr>
                </a:tc>
                <a:tc>
                  <a:txBody>
                    <a:bodyPr/>
                    <a:lstStyle/>
                    <a:p>
                      <a:pPr algn="ctr"/>
                      <a:r>
                        <a:rPr lang="fr-FR" sz="1800" dirty="0" smtClean="0">
                          <a:latin typeface="+mj-lt"/>
                        </a:rPr>
                        <a:t>14</a:t>
                      </a:r>
                      <a:endParaRPr lang="fr-FR" sz="1800" dirty="0">
                        <a:latin typeface="+mj-lt"/>
                      </a:endParaRPr>
                    </a:p>
                  </a:txBody>
                  <a:tcPr>
                    <a:lnL w="3175" cap="flat" cmpd="sng" algn="ctr">
                      <a:solidFill>
                        <a:schemeClr val="tx2"/>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noFill/>
                  </a:tcPr>
                </a:tc>
              </a:tr>
              <a:tr h="324127">
                <a:tc>
                  <a:txBody>
                    <a:bodyPr/>
                    <a:lstStyle/>
                    <a:p>
                      <a:pPr algn="l"/>
                      <a:r>
                        <a:rPr lang="fr-FR" sz="1800" dirty="0" smtClean="0">
                          <a:latin typeface="+mj-lt"/>
                        </a:rPr>
                        <a:t>      AZT - 3TC -</a:t>
                      </a:r>
                      <a:r>
                        <a:rPr lang="fr-FR" sz="1800" baseline="0" dirty="0" smtClean="0">
                          <a:latin typeface="+mj-lt"/>
                        </a:rPr>
                        <a:t> LPV/r</a:t>
                      </a:r>
                      <a:endParaRPr lang="fr-FR" sz="1800" dirty="0">
                        <a:latin typeface="+mj-lt"/>
                      </a:endParaRPr>
                    </a:p>
                  </a:txBody>
                  <a:tcPr>
                    <a:lnL w="3175" cap="flat" cmpd="sng" algn="ctr">
                      <a:solidFill>
                        <a:schemeClr val="accent1"/>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noFill/>
                  </a:tcPr>
                </a:tc>
                <a:tc>
                  <a:txBody>
                    <a:bodyPr/>
                    <a:lstStyle/>
                    <a:p>
                      <a:pPr algn="ctr"/>
                      <a:r>
                        <a:rPr lang="fr-FR" sz="1800" dirty="0" smtClean="0">
                          <a:latin typeface="+mj-lt"/>
                        </a:rPr>
                        <a:t>13</a:t>
                      </a:r>
                      <a:endParaRPr lang="fr-FR" sz="1800" dirty="0">
                        <a:latin typeface="+mj-lt"/>
                      </a:endParaRPr>
                    </a:p>
                  </a:txBody>
                  <a:tcPr>
                    <a:lnL w="3175" cap="flat" cmpd="sng" algn="ctr">
                      <a:solidFill>
                        <a:schemeClr val="tx2"/>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noFill/>
                  </a:tcPr>
                </a:tc>
              </a:tr>
              <a:tr h="324127">
                <a:tc>
                  <a:txBody>
                    <a:bodyPr/>
                    <a:lstStyle/>
                    <a:p>
                      <a:pPr algn="l"/>
                      <a:r>
                        <a:rPr lang="fr-FR" sz="1800" dirty="0" smtClean="0">
                          <a:latin typeface="+mj-lt"/>
                        </a:rPr>
                        <a:t>      TDF - FTC - DRV/r </a:t>
                      </a:r>
                      <a:endParaRPr lang="fr-FR" sz="1800" dirty="0">
                        <a:latin typeface="+mj-lt"/>
                      </a:endParaRPr>
                    </a:p>
                  </a:txBody>
                  <a:tcPr>
                    <a:lnL w="3175" cap="flat" cmpd="sng" algn="ctr">
                      <a:solidFill>
                        <a:schemeClr val="accent1"/>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noFill/>
                  </a:tcPr>
                </a:tc>
                <a:tc>
                  <a:txBody>
                    <a:bodyPr/>
                    <a:lstStyle/>
                    <a:p>
                      <a:pPr algn="ctr"/>
                      <a:r>
                        <a:rPr lang="fr-FR" sz="1800" dirty="0" smtClean="0">
                          <a:latin typeface="+mj-lt"/>
                        </a:rPr>
                        <a:t>12</a:t>
                      </a:r>
                      <a:endParaRPr lang="fr-FR" sz="1800" dirty="0">
                        <a:latin typeface="+mj-lt"/>
                      </a:endParaRPr>
                    </a:p>
                  </a:txBody>
                  <a:tcPr>
                    <a:lnL w="3175" cap="flat" cmpd="sng" algn="ctr">
                      <a:solidFill>
                        <a:schemeClr val="tx2"/>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noFill/>
                  </a:tcPr>
                </a:tc>
              </a:tr>
              <a:tr h="324127">
                <a:tc>
                  <a:txBody>
                    <a:bodyPr/>
                    <a:lstStyle/>
                    <a:p>
                      <a:pPr algn="l"/>
                      <a:r>
                        <a:rPr lang="fr-FR" sz="1800" dirty="0" smtClean="0">
                          <a:latin typeface="+mj-lt"/>
                        </a:rPr>
                        <a:t>      TDF - FTC - ATZ/r</a:t>
                      </a:r>
                      <a:endParaRPr lang="fr-FR" sz="1800" dirty="0">
                        <a:latin typeface="+mj-lt"/>
                      </a:endParaRPr>
                    </a:p>
                  </a:txBody>
                  <a:tcPr>
                    <a:lnL w="3175" cap="flat" cmpd="sng" algn="ctr">
                      <a:solidFill>
                        <a:schemeClr val="accent1"/>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noFill/>
                  </a:tcPr>
                </a:tc>
                <a:tc>
                  <a:txBody>
                    <a:bodyPr/>
                    <a:lstStyle/>
                    <a:p>
                      <a:pPr algn="ctr"/>
                      <a:r>
                        <a:rPr lang="fr-FR" sz="1800" dirty="0" smtClean="0">
                          <a:latin typeface="+mj-lt"/>
                        </a:rPr>
                        <a:t>3</a:t>
                      </a:r>
                      <a:endParaRPr lang="fr-FR" sz="1800" dirty="0">
                        <a:latin typeface="+mj-lt"/>
                      </a:endParaRPr>
                    </a:p>
                  </a:txBody>
                  <a:tcPr>
                    <a:lnL w="3175" cap="flat" cmpd="sng" algn="ctr">
                      <a:solidFill>
                        <a:schemeClr val="tx2"/>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noFill/>
                  </a:tcPr>
                </a:tc>
              </a:tr>
              <a:tr h="324127">
                <a:tc>
                  <a:txBody>
                    <a:bodyPr/>
                    <a:lstStyle/>
                    <a:p>
                      <a:pPr algn="l"/>
                      <a:r>
                        <a:rPr lang="fr-FR" sz="1800" dirty="0" smtClean="0">
                          <a:latin typeface="+mj-lt"/>
                        </a:rPr>
                        <a:t>      AZT - DDI</a:t>
                      </a:r>
                      <a:r>
                        <a:rPr lang="fr-FR" sz="1800" baseline="0" dirty="0" smtClean="0">
                          <a:latin typeface="+mj-lt"/>
                        </a:rPr>
                        <a:t> - LPV/r</a:t>
                      </a:r>
                      <a:endParaRPr lang="fr-FR" sz="1800" dirty="0">
                        <a:latin typeface="+mj-lt"/>
                      </a:endParaRPr>
                    </a:p>
                  </a:txBody>
                  <a:tcPr>
                    <a:lnL w="3175" cap="flat" cmpd="sng" algn="ctr">
                      <a:solidFill>
                        <a:schemeClr val="accent1"/>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noFill/>
                  </a:tcPr>
                </a:tc>
                <a:tc>
                  <a:txBody>
                    <a:bodyPr/>
                    <a:lstStyle/>
                    <a:p>
                      <a:pPr algn="ctr"/>
                      <a:r>
                        <a:rPr lang="fr-FR" sz="1800" dirty="0" smtClean="0">
                          <a:latin typeface="+mj-lt"/>
                        </a:rPr>
                        <a:t>1</a:t>
                      </a:r>
                      <a:endParaRPr lang="fr-FR" sz="1800" dirty="0">
                        <a:latin typeface="+mj-lt"/>
                      </a:endParaRPr>
                    </a:p>
                  </a:txBody>
                  <a:tcPr>
                    <a:lnL w="3175" cap="flat" cmpd="sng" algn="ctr">
                      <a:solidFill>
                        <a:schemeClr val="tx2"/>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noFill/>
                  </a:tcPr>
                </a:tc>
              </a:tr>
              <a:tr h="324127">
                <a:tc>
                  <a:txBody>
                    <a:bodyPr/>
                    <a:lstStyle/>
                    <a:p>
                      <a:pPr algn="ctr">
                        <a:lnSpc>
                          <a:spcPct val="150000"/>
                        </a:lnSpc>
                      </a:pPr>
                      <a:r>
                        <a:rPr lang="fr-FR" sz="1800" b="1" dirty="0" smtClean="0">
                          <a:latin typeface="+mj-lt"/>
                        </a:rPr>
                        <a:t>2 NRTI + 1 NNRTI</a:t>
                      </a:r>
                      <a:endParaRPr lang="fr-FR" sz="1800" b="1" dirty="0">
                        <a:latin typeface="+mj-lt"/>
                      </a:endParaRPr>
                    </a:p>
                  </a:txBody>
                  <a:tcPr>
                    <a:lnL w="38100" cap="flat" cmpd="sng" algn="ctr">
                      <a:solidFill>
                        <a:schemeClr val="accent1"/>
                      </a:solidFill>
                      <a:prstDash val="solid"/>
                      <a:round/>
                      <a:headEnd type="none" w="med" len="med"/>
                      <a:tailEnd type="none" w="med" len="med"/>
                    </a:lnL>
                    <a:lnR w="381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noFill/>
                  </a:tcPr>
                </a:tc>
                <a:tc>
                  <a:txBody>
                    <a:bodyPr/>
                    <a:lstStyle/>
                    <a:p>
                      <a:pPr algn="ctr">
                        <a:lnSpc>
                          <a:spcPct val="150000"/>
                        </a:lnSpc>
                      </a:pPr>
                      <a:r>
                        <a:rPr lang="fr-FR" sz="1800" b="1" dirty="0" smtClean="0">
                          <a:latin typeface="+mj-lt"/>
                        </a:rPr>
                        <a:t>6</a:t>
                      </a:r>
                      <a:r>
                        <a:rPr lang="fr-FR" sz="1800" b="1" baseline="0" dirty="0" smtClean="0">
                          <a:latin typeface="+mj-lt"/>
                        </a:rPr>
                        <a:t> (11%)</a:t>
                      </a:r>
                      <a:endParaRPr lang="fr-FR" sz="1800" b="1" dirty="0">
                        <a:latin typeface="+mj-lt"/>
                      </a:endParaRPr>
                    </a:p>
                  </a:txBody>
                  <a:tcPr>
                    <a:lnL w="38100" cap="flat" cmpd="sng" algn="ctr">
                      <a:solidFill>
                        <a:schemeClr val="accent1"/>
                      </a:solidFill>
                      <a:prstDash val="solid"/>
                      <a:round/>
                      <a:headEnd type="none" w="med" len="med"/>
                      <a:tailEnd type="none" w="med" len="med"/>
                    </a:lnL>
                    <a:lnR w="381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noFill/>
                  </a:tcPr>
                </a:tc>
              </a:tr>
              <a:tr h="324127">
                <a:tc>
                  <a:txBody>
                    <a:bodyPr/>
                    <a:lstStyle/>
                    <a:p>
                      <a:r>
                        <a:rPr lang="fr-FR" sz="1800" dirty="0" smtClean="0">
                          <a:latin typeface="+mj-lt"/>
                        </a:rPr>
                        <a:t>      AZT - 3TC</a:t>
                      </a:r>
                      <a:r>
                        <a:rPr lang="fr-FR" sz="1800" baseline="0" dirty="0" smtClean="0">
                          <a:latin typeface="+mj-lt"/>
                        </a:rPr>
                        <a:t> - NVP</a:t>
                      </a:r>
                      <a:endParaRPr lang="fr-FR" sz="1800" dirty="0">
                        <a:latin typeface="+mj-lt"/>
                      </a:endParaRPr>
                    </a:p>
                  </a:txBody>
                  <a:tcPr>
                    <a:lnL w="3175" cap="flat" cmpd="sng" algn="ctr">
                      <a:solidFill>
                        <a:schemeClr val="accent1"/>
                      </a:solidFill>
                      <a:prstDash val="solid"/>
                      <a:round/>
                      <a:headEnd type="none" w="med" len="med"/>
                      <a:tailEnd type="none" w="med" len="med"/>
                    </a:lnL>
                    <a:lnR w="3175" cap="flat" cmpd="sng" algn="ctr">
                      <a:solidFill>
                        <a:schemeClr val="tx2"/>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noFill/>
                  </a:tcPr>
                </a:tc>
                <a:tc>
                  <a:txBody>
                    <a:bodyPr/>
                    <a:lstStyle/>
                    <a:p>
                      <a:pPr algn="ctr"/>
                      <a:r>
                        <a:rPr lang="fr-FR" sz="1800" dirty="0" smtClean="0">
                          <a:latin typeface="+mj-lt"/>
                        </a:rPr>
                        <a:t>2</a:t>
                      </a:r>
                      <a:endParaRPr lang="fr-FR" sz="1800" dirty="0">
                        <a:latin typeface="+mj-lt"/>
                      </a:endParaRPr>
                    </a:p>
                  </a:txBody>
                  <a:tcPr>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noFill/>
                  </a:tcPr>
                </a:tc>
              </a:tr>
              <a:tr h="324127">
                <a:tc>
                  <a:txBody>
                    <a:bodyPr/>
                    <a:lstStyle/>
                    <a:p>
                      <a:r>
                        <a:rPr lang="fr-FR" sz="1800" dirty="0" smtClean="0">
                          <a:latin typeface="+mj-lt"/>
                        </a:rPr>
                        <a:t>      TDF</a:t>
                      </a:r>
                      <a:r>
                        <a:rPr lang="fr-FR" sz="1800" baseline="0" dirty="0" smtClean="0">
                          <a:latin typeface="+mj-lt"/>
                        </a:rPr>
                        <a:t> -</a:t>
                      </a:r>
                      <a:r>
                        <a:rPr lang="fr-FR" sz="1800" dirty="0" smtClean="0">
                          <a:latin typeface="+mj-lt"/>
                        </a:rPr>
                        <a:t> FTC</a:t>
                      </a:r>
                      <a:r>
                        <a:rPr lang="fr-FR" sz="1800" baseline="0" dirty="0" smtClean="0">
                          <a:latin typeface="+mj-lt"/>
                        </a:rPr>
                        <a:t> - </a:t>
                      </a:r>
                      <a:r>
                        <a:rPr lang="fr-FR" sz="1800" dirty="0" smtClean="0">
                          <a:latin typeface="+mj-lt"/>
                        </a:rPr>
                        <a:t>EFV</a:t>
                      </a:r>
                      <a:endParaRPr lang="fr-FR" sz="1800" dirty="0">
                        <a:latin typeface="+mj-lt"/>
                      </a:endParaRPr>
                    </a:p>
                  </a:txBody>
                  <a:tcPr>
                    <a:lnL w="3175" cap="flat" cmpd="sng" algn="ctr">
                      <a:solidFill>
                        <a:schemeClr val="accent1"/>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noFill/>
                  </a:tcPr>
                </a:tc>
                <a:tc>
                  <a:txBody>
                    <a:bodyPr/>
                    <a:lstStyle/>
                    <a:p>
                      <a:pPr algn="ctr"/>
                      <a:r>
                        <a:rPr lang="fr-FR" sz="1800" dirty="0" smtClean="0">
                          <a:latin typeface="+mj-lt"/>
                        </a:rPr>
                        <a:t>2</a:t>
                      </a:r>
                      <a:endParaRPr lang="fr-FR" sz="1800" dirty="0">
                        <a:latin typeface="+mj-lt"/>
                      </a:endParaRPr>
                    </a:p>
                  </a:txBody>
                  <a:tcPr>
                    <a:lnL w="3175" cap="flat" cmpd="sng" algn="ctr">
                      <a:solidFill>
                        <a:schemeClr val="tx2"/>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noFill/>
                  </a:tcPr>
                </a:tc>
              </a:tr>
              <a:tr h="324127">
                <a:tc>
                  <a:txBody>
                    <a:bodyPr/>
                    <a:lstStyle/>
                    <a:p>
                      <a:r>
                        <a:rPr lang="fr-FR" sz="1800" dirty="0" smtClean="0">
                          <a:latin typeface="+mj-lt"/>
                        </a:rPr>
                        <a:t>      AZT -</a:t>
                      </a:r>
                      <a:r>
                        <a:rPr lang="fr-FR" sz="1800" baseline="0" dirty="0" smtClean="0">
                          <a:latin typeface="+mj-lt"/>
                        </a:rPr>
                        <a:t> 3TC - RFV</a:t>
                      </a:r>
                      <a:endParaRPr lang="fr-FR" sz="1800" dirty="0">
                        <a:latin typeface="+mj-lt"/>
                      </a:endParaRPr>
                    </a:p>
                  </a:txBody>
                  <a:tcPr>
                    <a:lnL w="3175" cap="flat" cmpd="sng" algn="ctr">
                      <a:solidFill>
                        <a:schemeClr val="accent1"/>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noFill/>
                  </a:tcPr>
                </a:tc>
                <a:tc>
                  <a:txBody>
                    <a:bodyPr/>
                    <a:lstStyle/>
                    <a:p>
                      <a:pPr algn="ctr"/>
                      <a:r>
                        <a:rPr lang="fr-FR" sz="1800" dirty="0" smtClean="0">
                          <a:latin typeface="+mj-lt"/>
                        </a:rPr>
                        <a:t>1</a:t>
                      </a:r>
                      <a:endParaRPr lang="fr-FR" sz="1800" dirty="0">
                        <a:latin typeface="+mj-lt"/>
                      </a:endParaRPr>
                    </a:p>
                  </a:txBody>
                  <a:tcPr>
                    <a:lnL w="3175" cap="flat" cmpd="sng" algn="ctr">
                      <a:solidFill>
                        <a:schemeClr val="tx2"/>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noFill/>
                  </a:tcPr>
                </a:tc>
              </a:tr>
              <a:tr h="324127">
                <a:tc>
                  <a:txBody>
                    <a:bodyPr/>
                    <a:lstStyle/>
                    <a:p>
                      <a:r>
                        <a:rPr lang="fr-FR" sz="1800" dirty="0" smtClean="0">
                          <a:latin typeface="+mj-lt"/>
                        </a:rPr>
                        <a:t>      TDF - FTC - RPV </a:t>
                      </a:r>
                      <a:endParaRPr lang="fr-FR" sz="1800" dirty="0">
                        <a:latin typeface="+mj-lt"/>
                      </a:endParaRPr>
                    </a:p>
                  </a:txBody>
                  <a:tcPr>
                    <a:lnL w="3175" cap="flat" cmpd="sng" algn="ctr">
                      <a:solidFill>
                        <a:schemeClr val="accent1"/>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noFill/>
                  </a:tcPr>
                </a:tc>
                <a:tc>
                  <a:txBody>
                    <a:bodyPr/>
                    <a:lstStyle/>
                    <a:p>
                      <a:pPr algn="ctr"/>
                      <a:r>
                        <a:rPr lang="fr-FR" sz="1800" dirty="0" smtClean="0">
                          <a:latin typeface="+mj-lt"/>
                        </a:rPr>
                        <a:t>1</a:t>
                      </a:r>
                      <a:endParaRPr lang="fr-FR" sz="1800" dirty="0">
                        <a:latin typeface="+mj-lt"/>
                      </a:endParaRPr>
                    </a:p>
                  </a:txBody>
                  <a:tcPr>
                    <a:lnL w="3175" cap="flat" cmpd="sng" algn="ctr">
                      <a:solidFill>
                        <a:schemeClr val="tx2"/>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noFill/>
                  </a:tcPr>
                </a:tc>
              </a:tr>
              <a:tr h="324127">
                <a:tc>
                  <a:txBody>
                    <a:bodyPr/>
                    <a:lstStyle/>
                    <a:p>
                      <a:pPr algn="ctr">
                        <a:lnSpc>
                          <a:spcPct val="150000"/>
                        </a:lnSpc>
                      </a:pPr>
                      <a:r>
                        <a:rPr lang="fr-FR" sz="1800" b="1" dirty="0" smtClean="0">
                          <a:latin typeface="+mj-lt"/>
                        </a:rPr>
                        <a:t>4-5 </a:t>
                      </a:r>
                      <a:r>
                        <a:rPr lang="fr-FR" sz="1800" b="1" dirty="0" err="1" smtClean="0">
                          <a:latin typeface="+mj-lt"/>
                        </a:rPr>
                        <a:t>drugs</a:t>
                      </a:r>
                      <a:r>
                        <a:rPr lang="fr-FR" sz="1800" b="1" dirty="0" smtClean="0">
                          <a:latin typeface="+mj-lt"/>
                        </a:rPr>
                        <a:t> </a:t>
                      </a:r>
                      <a:r>
                        <a:rPr lang="fr-FR" sz="1800" b="1" dirty="0" err="1" smtClean="0">
                          <a:latin typeface="+mj-lt"/>
                        </a:rPr>
                        <a:t>therapy</a:t>
                      </a:r>
                      <a:endParaRPr lang="fr-FR" sz="1800" b="1" dirty="0">
                        <a:latin typeface="+mj-lt"/>
                      </a:endParaRPr>
                    </a:p>
                  </a:txBody>
                  <a:tcPr>
                    <a:lnL w="38100" cap="flat" cmpd="sng" algn="ctr">
                      <a:solidFill>
                        <a:schemeClr val="accent1"/>
                      </a:solidFill>
                      <a:prstDash val="solid"/>
                      <a:round/>
                      <a:headEnd type="none" w="med" len="med"/>
                      <a:tailEnd type="none" w="med" len="med"/>
                    </a:lnL>
                    <a:lnR w="381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noFill/>
                  </a:tcPr>
                </a:tc>
                <a:tc>
                  <a:txBody>
                    <a:bodyPr/>
                    <a:lstStyle/>
                    <a:p>
                      <a:pPr algn="ctr">
                        <a:lnSpc>
                          <a:spcPct val="150000"/>
                        </a:lnSpc>
                      </a:pPr>
                      <a:r>
                        <a:rPr lang="fr-FR" sz="1800" b="1" dirty="0" smtClean="0">
                          <a:latin typeface="+mj-lt"/>
                        </a:rPr>
                        <a:t>6 (11%)</a:t>
                      </a:r>
                      <a:endParaRPr lang="fr-FR" sz="1800" b="1" dirty="0">
                        <a:latin typeface="+mj-lt"/>
                      </a:endParaRPr>
                    </a:p>
                  </a:txBody>
                  <a:tcPr>
                    <a:lnL w="38100" cap="flat" cmpd="sng" algn="ctr">
                      <a:solidFill>
                        <a:schemeClr val="accent1"/>
                      </a:solidFill>
                      <a:prstDash val="solid"/>
                      <a:round/>
                      <a:headEnd type="none" w="med" len="med"/>
                      <a:tailEnd type="none" w="med" len="med"/>
                    </a:lnL>
                    <a:lnR w="381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noFill/>
                  </a:tcPr>
                </a:tc>
              </a:tr>
              <a:tr h="324127">
                <a:tc>
                  <a:txBody>
                    <a:bodyPr/>
                    <a:lstStyle/>
                    <a:p>
                      <a:r>
                        <a:rPr lang="fr-FR" sz="1800" dirty="0" smtClean="0">
                          <a:latin typeface="+mj-lt"/>
                        </a:rPr>
                        <a:t>     TDF - FTC - LPV/r - RAL</a:t>
                      </a:r>
                      <a:endParaRPr lang="fr-FR" sz="1800" dirty="0">
                        <a:latin typeface="+mj-lt"/>
                      </a:endParaRPr>
                    </a:p>
                  </a:txBody>
                  <a:tcPr>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noFill/>
                  </a:tcPr>
                </a:tc>
                <a:tc>
                  <a:txBody>
                    <a:bodyPr/>
                    <a:lstStyle/>
                    <a:p>
                      <a:pPr algn="ctr"/>
                      <a:r>
                        <a:rPr lang="fr-FR" sz="1800" dirty="0" smtClean="0">
                          <a:latin typeface="+mj-lt"/>
                        </a:rPr>
                        <a:t>3</a:t>
                      </a:r>
                      <a:endParaRPr lang="fr-FR" sz="1800" dirty="0">
                        <a:latin typeface="+mj-lt"/>
                      </a:endParaRPr>
                    </a:p>
                  </a:txBody>
                  <a:tcPr>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noFill/>
                  </a:tcPr>
                </a:tc>
              </a:tr>
              <a:tr h="398465">
                <a:tc>
                  <a:txBody>
                    <a:bodyPr/>
                    <a:lstStyle/>
                    <a:p>
                      <a:r>
                        <a:rPr lang="fr-FR" sz="1800" dirty="0" smtClean="0">
                          <a:latin typeface="+mj-lt"/>
                        </a:rPr>
                        <a:t>     TDF - FTC - DRV/r - RAL - MRV</a:t>
                      </a:r>
                      <a:endParaRPr lang="fr-FR" sz="1800" dirty="0">
                        <a:latin typeface="+mj-lt"/>
                      </a:endParaRPr>
                    </a:p>
                  </a:txBody>
                  <a:tcPr>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noFill/>
                  </a:tcPr>
                </a:tc>
                <a:tc>
                  <a:txBody>
                    <a:bodyPr/>
                    <a:lstStyle/>
                    <a:p>
                      <a:pPr algn="ctr"/>
                      <a:r>
                        <a:rPr lang="fr-FR" sz="1800" dirty="0" smtClean="0">
                          <a:latin typeface="+mj-lt"/>
                        </a:rPr>
                        <a:t>3</a:t>
                      </a:r>
                      <a:endParaRPr lang="fr-FR" sz="1800" dirty="0">
                        <a:latin typeface="+mj-lt"/>
                      </a:endParaRPr>
                    </a:p>
                  </a:txBody>
                  <a:tcPr>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noFill/>
                  </a:tcPr>
                </a:tc>
              </a:tr>
            </a:tbl>
          </a:graphicData>
        </a:graphic>
      </p:graphicFrame>
      <p:sp>
        <p:nvSpPr>
          <p:cNvPr id="2" name="Rectangle 1"/>
          <p:cNvSpPr/>
          <p:nvPr/>
        </p:nvSpPr>
        <p:spPr>
          <a:xfrm>
            <a:off x="4570911" y="1268760"/>
            <a:ext cx="4887398" cy="707886"/>
          </a:xfrm>
          <a:prstGeom prst="rect">
            <a:avLst/>
          </a:prstGeom>
        </p:spPr>
        <p:txBody>
          <a:bodyPr wrap="square">
            <a:spAutoFit/>
          </a:bodyPr>
          <a:lstStyle/>
          <a:p>
            <a:r>
              <a:rPr lang="en-US" sz="2000" dirty="0"/>
              <a:t> Mean time between </a:t>
            </a:r>
            <a:r>
              <a:rPr lang="en-US" sz="2000" dirty="0" err="1"/>
              <a:t>virological</a:t>
            </a:r>
            <a:r>
              <a:rPr lang="en-US" sz="2000" dirty="0"/>
              <a:t> diagnosis </a:t>
            </a:r>
            <a:endParaRPr lang="en-US" sz="2000" dirty="0" smtClean="0"/>
          </a:p>
          <a:p>
            <a:r>
              <a:rPr lang="en-US" sz="2000" dirty="0" smtClean="0"/>
              <a:t>of PHI </a:t>
            </a:r>
            <a:r>
              <a:rPr lang="en-US" sz="2000" dirty="0"/>
              <a:t>and ART initiation = 11 ± 12 days.</a:t>
            </a:r>
            <a:endParaRPr lang="fr-FR"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p:cNvSpPr txBox="1"/>
          <p:nvPr/>
        </p:nvSpPr>
        <p:spPr>
          <a:xfrm>
            <a:off x="6516216" y="671691"/>
            <a:ext cx="2448272" cy="1015663"/>
          </a:xfrm>
          <a:prstGeom prst="rect">
            <a:avLst/>
          </a:prstGeom>
          <a:noFill/>
        </p:spPr>
        <p:txBody>
          <a:bodyPr wrap="square" rtlCol="0">
            <a:spAutoFit/>
          </a:bodyPr>
          <a:lstStyle/>
          <a:p>
            <a:endParaRPr lang="fr-FR" sz="2400" dirty="0" smtClean="0"/>
          </a:p>
          <a:p>
            <a:endParaRPr lang="fr-FR" dirty="0" smtClean="0"/>
          </a:p>
          <a:p>
            <a:endParaRPr lang="fr-FR" dirty="0"/>
          </a:p>
        </p:txBody>
      </p:sp>
      <p:graphicFrame>
        <p:nvGraphicFramePr>
          <p:cNvPr id="6" name="Graphique 5"/>
          <p:cNvGraphicFramePr/>
          <p:nvPr>
            <p:extLst>
              <p:ext uri="{D42A27DB-BD31-4B8C-83A1-F6EECF244321}">
                <p14:modId xmlns:p14="http://schemas.microsoft.com/office/powerpoint/2010/main" val="2664031131"/>
              </p:ext>
            </p:extLst>
          </p:nvPr>
        </p:nvGraphicFramePr>
        <p:xfrm>
          <a:off x="328466" y="898216"/>
          <a:ext cx="8795936" cy="4547008"/>
        </p:xfrm>
        <a:graphic>
          <a:graphicData uri="http://schemas.openxmlformats.org/drawingml/2006/chart">
            <c:chart xmlns:c="http://schemas.openxmlformats.org/drawingml/2006/chart" xmlns:r="http://schemas.openxmlformats.org/officeDocument/2006/relationships" r:id="rId3"/>
          </a:graphicData>
        </a:graphic>
      </p:graphicFrame>
      <p:sp>
        <p:nvSpPr>
          <p:cNvPr id="7" name="ZoneTexte 6"/>
          <p:cNvSpPr txBox="1"/>
          <p:nvPr/>
        </p:nvSpPr>
        <p:spPr>
          <a:xfrm>
            <a:off x="231921" y="5792272"/>
            <a:ext cx="8640959" cy="830997"/>
          </a:xfrm>
          <a:prstGeom prst="rect">
            <a:avLst/>
          </a:prstGeom>
          <a:noFill/>
          <a:ln w="38100">
            <a:solidFill>
              <a:schemeClr val="accent1"/>
            </a:solidFill>
          </a:ln>
        </p:spPr>
        <p:txBody>
          <a:bodyPr wrap="square" rtlCol="0">
            <a:spAutoFit/>
          </a:bodyPr>
          <a:lstStyle/>
          <a:p>
            <a:pPr marL="285750" indent="-285750">
              <a:buFont typeface="Arial" panose="020B0604020202020204" pitchFamily="34" charset="0"/>
              <a:buChar char="•"/>
            </a:pPr>
            <a:r>
              <a:rPr lang="fr-FR" sz="2400" dirty="0" smtClean="0">
                <a:latin typeface="+mj-lt"/>
              </a:rPr>
              <a:t>ART plasma concentrations </a:t>
            </a:r>
            <a:r>
              <a:rPr lang="fr-FR" sz="2400" dirty="0" err="1" smtClean="0">
                <a:latin typeface="+mj-lt"/>
              </a:rPr>
              <a:t>within</a:t>
            </a:r>
            <a:r>
              <a:rPr lang="fr-FR" sz="2400" dirty="0" smtClean="0">
                <a:latin typeface="+mj-lt"/>
              </a:rPr>
              <a:t> the </a:t>
            </a:r>
            <a:r>
              <a:rPr lang="fr-FR" sz="2400" dirty="0" err="1" smtClean="0">
                <a:latin typeface="+mj-lt"/>
              </a:rPr>
              <a:t>expected</a:t>
            </a:r>
            <a:r>
              <a:rPr lang="fr-FR" sz="2400" dirty="0" smtClean="0">
                <a:latin typeface="+mj-lt"/>
              </a:rPr>
              <a:t> range: 9/11 (82%)</a:t>
            </a:r>
          </a:p>
          <a:p>
            <a:pPr marL="285750" indent="-285750">
              <a:buFont typeface="Arial" panose="020B0604020202020204" pitchFamily="34" charset="0"/>
              <a:buChar char="•"/>
            </a:pPr>
            <a:r>
              <a:rPr lang="fr-FR" sz="2400" dirty="0" err="1" smtClean="0">
                <a:latin typeface="+mj-lt"/>
              </a:rPr>
              <a:t>Resistance</a:t>
            </a:r>
            <a:r>
              <a:rPr lang="fr-FR" sz="2400" dirty="0" smtClean="0">
                <a:latin typeface="+mj-lt"/>
              </a:rPr>
              <a:t> </a:t>
            </a:r>
            <a:r>
              <a:rPr lang="fr-FR" sz="2400" dirty="0" err="1" smtClean="0">
                <a:latin typeface="+mj-lt"/>
              </a:rPr>
              <a:t>selection</a:t>
            </a:r>
            <a:r>
              <a:rPr lang="fr-FR" sz="2400" dirty="0" smtClean="0">
                <a:latin typeface="+mj-lt"/>
              </a:rPr>
              <a:t> at W24: 0/11</a:t>
            </a:r>
            <a:endParaRPr lang="fr-FR" sz="2400" dirty="0">
              <a:latin typeface="+mj-lt"/>
            </a:endParaRPr>
          </a:p>
        </p:txBody>
      </p:sp>
      <p:sp>
        <p:nvSpPr>
          <p:cNvPr id="2" name="Titre 1"/>
          <p:cNvSpPr>
            <a:spLocks noGrp="1"/>
          </p:cNvSpPr>
          <p:nvPr>
            <p:ph type="title"/>
          </p:nvPr>
        </p:nvSpPr>
        <p:spPr>
          <a:xfrm>
            <a:off x="-19599" y="0"/>
            <a:ext cx="9144000" cy="671691"/>
          </a:xfrm>
        </p:spPr>
        <p:style>
          <a:lnRef idx="1">
            <a:schemeClr val="accent1"/>
          </a:lnRef>
          <a:fillRef idx="3">
            <a:schemeClr val="accent1"/>
          </a:fillRef>
          <a:effectRef idx="2">
            <a:schemeClr val="accent1"/>
          </a:effectRef>
          <a:fontRef idx="minor">
            <a:schemeClr val="lt1"/>
          </a:fontRef>
        </p:style>
        <p:txBody>
          <a:bodyPr>
            <a:noAutofit/>
          </a:bodyPr>
          <a:lstStyle/>
          <a:p>
            <a:r>
              <a:rPr lang="fr-FR" sz="4000" dirty="0" smtClean="0"/>
              <a:t>Plasma viral </a:t>
            </a:r>
            <a:r>
              <a:rPr lang="fr-FR" sz="4000" dirty="0" err="1" smtClean="0"/>
              <a:t>load</a:t>
            </a:r>
            <a:r>
              <a:rPr lang="fr-FR" sz="4000" dirty="0" smtClean="0"/>
              <a:t> at W24</a:t>
            </a:r>
            <a:endParaRPr lang="fr-FR" sz="4000" dirty="0"/>
          </a:p>
        </p:txBody>
      </p:sp>
      <p:cxnSp>
        <p:nvCxnSpPr>
          <p:cNvPr id="4" name="Connecteur droit avec flèche 3"/>
          <p:cNvCxnSpPr/>
          <p:nvPr/>
        </p:nvCxnSpPr>
        <p:spPr>
          <a:xfrm>
            <a:off x="2987824" y="4221087"/>
            <a:ext cx="4320480" cy="1"/>
          </a:xfrm>
          <a:prstGeom prst="straightConnector1">
            <a:avLst/>
          </a:prstGeom>
          <a:ln w="38100">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3475555" y="2381202"/>
            <a:ext cx="3345018" cy="1446550"/>
          </a:xfrm>
          <a:prstGeom prst="rect">
            <a:avLst/>
          </a:prstGeom>
          <a:noFill/>
          <a:ln w="38100">
            <a:solidFill>
              <a:schemeClr val="accent1"/>
            </a:solidFill>
          </a:ln>
        </p:spPr>
        <p:txBody>
          <a:bodyPr wrap="none" rtlCol="0">
            <a:spAutoFit/>
          </a:bodyPr>
          <a:lstStyle/>
          <a:p>
            <a:pPr algn="ctr"/>
            <a:r>
              <a:rPr lang="fr-FR" sz="2200" b="1" dirty="0" smtClean="0"/>
              <a:t>« </a:t>
            </a:r>
            <a:r>
              <a:rPr lang="fr-FR" sz="2200" b="1" dirty="0" err="1" smtClean="0"/>
              <a:t>Virological</a:t>
            </a:r>
            <a:r>
              <a:rPr lang="fr-FR" sz="2200" b="1" dirty="0" smtClean="0"/>
              <a:t> </a:t>
            </a:r>
            <a:r>
              <a:rPr lang="fr-FR" sz="2200" b="1" dirty="0" err="1" smtClean="0"/>
              <a:t>failure</a:t>
            </a:r>
            <a:r>
              <a:rPr lang="fr-FR" sz="2200" b="1" dirty="0" smtClean="0"/>
              <a:t> »</a:t>
            </a:r>
          </a:p>
          <a:p>
            <a:pPr algn="ctr"/>
            <a:r>
              <a:rPr lang="fr-FR" sz="2200" dirty="0" smtClean="0"/>
              <a:t>11/55 patients (20%)</a:t>
            </a:r>
          </a:p>
          <a:p>
            <a:pPr algn="ctr"/>
            <a:r>
              <a:rPr lang="fr-FR" sz="2200" dirty="0" err="1" smtClean="0"/>
              <a:t>Mean</a:t>
            </a:r>
            <a:r>
              <a:rPr lang="fr-FR" sz="2200" dirty="0" smtClean="0"/>
              <a:t> </a:t>
            </a:r>
            <a:r>
              <a:rPr lang="fr-FR" sz="2200" dirty="0" err="1" smtClean="0"/>
              <a:t>pVL</a:t>
            </a:r>
            <a:r>
              <a:rPr lang="fr-FR" sz="2200" dirty="0"/>
              <a:t> </a:t>
            </a:r>
            <a:r>
              <a:rPr lang="fr-FR" sz="2200" dirty="0" smtClean="0"/>
              <a:t>: 155 copies / </a:t>
            </a:r>
            <a:r>
              <a:rPr lang="fr-FR" sz="2200" dirty="0" err="1" smtClean="0"/>
              <a:t>mL</a:t>
            </a:r>
            <a:endParaRPr lang="fr-FR" sz="2200" dirty="0" smtClean="0"/>
          </a:p>
          <a:p>
            <a:pPr algn="ctr"/>
            <a:r>
              <a:rPr lang="fr-FR" sz="2200" dirty="0" smtClean="0"/>
              <a:t>Min: 45 - Max: 391</a:t>
            </a:r>
            <a:endParaRPr lang="fr-FR" sz="2200" dirty="0"/>
          </a:p>
        </p:txBody>
      </p:sp>
    </p:spTree>
    <p:extLst>
      <p:ext uri="{BB962C8B-B14F-4D97-AF65-F5344CB8AC3E}">
        <p14:creationId xmlns:p14="http://schemas.microsoft.com/office/powerpoint/2010/main" val="256686446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5422</TotalTime>
  <Words>2145</Words>
  <Application>Microsoft Office PowerPoint</Application>
  <PresentationFormat>On-screen Show (4:3)</PresentationFormat>
  <Paragraphs>306</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Thème Office</vt:lpstr>
      <vt:lpstr>Is twenty-four weeks too short to assess virological success in primary HIV infection treatment ?</vt:lpstr>
      <vt:lpstr>Disclosure</vt:lpstr>
      <vt:lpstr>Background</vt:lpstr>
      <vt:lpstr>Objectives</vt:lpstr>
      <vt:lpstr>Methods</vt:lpstr>
      <vt:lpstr>PowerPoint Presentation</vt:lpstr>
      <vt:lpstr>PowerPoint Presentation</vt:lpstr>
      <vt:lpstr>PowerPoint Presentation</vt:lpstr>
      <vt:lpstr>Plasma viral load at W24</vt:lpstr>
      <vt:lpstr> ART and virological failure at W24 </vt:lpstr>
      <vt:lpstr> Predictive factors of « virological failure » at W24 </vt:lpstr>
      <vt:lpstr>Plasma viral load after W24</vt:lpstr>
      <vt:lpstr>Conclusion</vt:lpstr>
      <vt:lpstr>Acknowledgments</vt:lpstr>
      <vt:lpstr>Thank you for your attention</vt:lpstr>
    </vt:vector>
  </TitlesOfParts>
  <Company>CHU de Rouen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twenty-four weeks too short to assess virological success in primary HIV infection treatment ?</dc:title>
  <dc:creator>a.vandendriessche</dc:creator>
  <cp:lastModifiedBy>User</cp:lastModifiedBy>
  <cp:revision>454</cp:revision>
  <cp:lastPrinted>2015-07-08T08:45:56Z</cp:lastPrinted>
  <dcterms:created xsi:type="dcterms:W3CDTF">2015-06-08T13:30:37Z</dcterms:created>
  <dcterms:modified xsi:type="dcterms:W3CDTF">2015-07-22T17:43:11Z</dcterms:modified>
</cp:coreProperties>
</file>