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1" r:id="rId4"/>
    <p:sldId id="260" r:id="rId5"/>
    <p:sldId id="262" r:id="rId6"/>
    <p:sldId id="263" r:id="rId7"/>
    <p:sldId id="264" r:id="rId8"/>
    <p:sldId id="265" r:id="rId9"/>
    <p:sldId id="259" r:id="rId10"/>
    <p:sldId id="25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FC1"/>
    <a:srgbClr val="FFF8CE"/>
    <a:srgbClr val="12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49" autoAdjust="0"/>
  </p:normalViewPr>
  <p:slideViewPr>
    <p:cSldViewPr snapToGrid="0" snapToObjects="1">
      <p:cViewPr varScale="1">
        <p:scale>
          <a:sx n="89" d="100"/>
          <a:sy n="89" d="100"/>
        </p:scale>
        <p:origin x="-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73C48-A43F-4C41-B632-F265F3DC64A8}" type="datetimeFigureOut">
              <a:rPr lang="en-US" smtClean="0"/>
              <a:t>7/18/15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BBD7F-8E27-214C-B3C8-241E9DC93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38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624635-A8E2-44E4-83A6-4136BC12CA0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51B0-08C1-624A-9635-094F23B78F42}" type="datetimeFigureOut">
              <a:rPr lang="en-US" smtClean="0"/>
              <a:t>7/18/15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DE0C9-7AD5-DE43-A6A8-3E87F1981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27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51B0-08C1-624A-9635-094F23B78F42}" type="datetimeFigureOut">
              <a:rPr lang="en-US" smtClean="0"/>
              <a:t>7/18/15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DE0C9-7AD5-DE43-A6A8-3E87F1981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24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51B0-08C1-624A-9635-094F23B78F42}" type="datetimeFigureOut">
              <a:rPr lang="en-US" smtClean="0"/>
              <a:t>7/18/15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DE0C9-7AD5-DE43-A6A8-3E87F1981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0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51B0-08C1-624A-9635-094F23B78F42}" type="datetimeFigureOut">
              <a:rPr lang="en-US" smtClean="0"/>
              <a:t>7/18/15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DE0C9-7AD5-DE43-A6A8-3E87F1981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90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51B0-08C1-624A-9635-094F23B78F42}" type="datetimeFigureOut">
              <a:rPr lang="en-US" smtClean="0"/>
              <a:t>7/18/15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DE0C9-7AD5-DE43-A6A8-3E87F1981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50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51B0-08C1-624A-9635-094F23B78F42}" type="datetimeFigureOut">
              <a:rPr lang="en-US" smtClean="0"/>
              <a:t>7/18/15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DE0C9-7AD5-DE43-A6A8-3E87F1981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14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51B0-08C1-624A-9635-094F23B78F42}" type="datetimeFigureOut">
              <a:rPr lang="en-US" smtClean="0"/>
              <a:t>7/18/15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DE0C9-7AD5-DE43-A6A8-3E87F1981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6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51B0-08C1-624A-9635-094F23B78F42}" type="datetimeFigureOut">
              <a:rPr lang="en-US" smtClean="0"/>
              <a:t>7/18/15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DE0C9-7AD5-DE43-A6A8-3E87F1981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63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51B0-08C1-624A-9635-094F23B78F42}" type="datetimeFigureOut">
              <a:rPr lang="en-US" smtClean="0"/>
              <a:t>7/18/15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DE0C9-7AD5-DE43-A6A8-3E87F1981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51B0-08C1-624A-9635-094F23B78F42}" type="datetimeFigureOut">
              <a:rPr lang="en-US" smtClean="0"/>
              <a:t>7/18/15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DE0C9-7AD5-DE43-A6A8-3E87F1981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3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51B0-08C1-624A-9635-094F23B78F42}" type="datetimeFigureOut">
              <a:rPr lang="en-US" smtClean="0"/>
              <a:t>7/18/15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DE0C9-7AD5-DE43-A6A8-3E87F1981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32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051B0-08C1-624A-9635-094F23B78F42}" type="datetimeFigureOut">
              <a:rPr lang="en-US" smtClean="0"/>
              <a:t>7/18/15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DE0C9-7AD5-DE43-A6A8-3E87F1981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4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16481"/>
            <a:ext cx="8933506" cy="175320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HIV Transmitted Drug Resistance Declined from 2009 to 2014 among acutely infected MSM in Bangkok, Thailand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020" y="2836405"/>
            <a:ext cx="6400800" cy="189524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3400" dirty="0" smtClean="0">
                <a:solidFill>
                  <a:schemeClr val="tx2">
                    <a:lumMod val="75000"/>
                  </a:schemeClr>
                </a:solidFill>
              </a:rPr>
              <a:t>Donn </a:t>
            </a:r>
            <a:r>
              <a:rPr lang="en-US" sz="3400" dirty="0">
                <a:solidFill>
                  <a:schemeClr val="tx2">
                    <a:lumMod val="75000"/>
                  </a:schemeClr>
                </a:solidFill>
              </a:rPr>
              <a:t>Colby, </a:t>
            </a:r>
            <a:r>
              <a:rPr lang="en-US" sz="3400" dirty="0" err="1">
                <a:solidFill>
                  <a:schemeClr val="tx2">
                    <a:lumMod val="75000"/>
                  </a:schemeClr>
                </a:solidFill>
              </a:rPr>
              <a:t>Nittaya</a:t>
            </a:r>
            <a:r>
              <a:rPr lang="en-US" sz="3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400" dirty="0" err="1">
                <a:solidFill>
                  <a:schemeClr val="tx2">
                    <a:lumMod val="75000"/>
                  </a:schemeClr>
                </a:solidFill>
              </a:rPr>
              <a:t>Phanuphak</a:t>
            </a:r>
            <a:r>
              <a:rPr lang="en-US" sz="34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3400" dirty="0" err="1">
                <a:solidFill>
                  <a:schemeClr val="tx2">
                    <a:lumMod val="75000"/>
                  </a:schemeClr>
                </a:solidFill>
              </a:rPr>
              <a:t>Sunee</a:t>
            </a:r>
            <a:r>
              <a:rPr lang="en-US" sz="3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400" dirty="0" err="1">
                <a:solidFill>
                  <a:schemeClr val="tx2">
                    <a:lumMod val="75000"/>
                  </a:schemeClr>
                </a:solidFill>
              </a:rPr>
              <a:t>Sirivichayakul</a:t>
            </a:r>
            <a:r>
              <a:rPr lang="en-US" sz="34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3400" dirty="0" err="1">
                <a:solidFill>
                  <a:schemeClr val="tx2">
                    <a:lumMod val="75000"/>
                  </a:schemeClr>
                </a:solidFill>
              </a:rPr>
              <a:t>Peeriya</a:t>
            </a:r>
            <a:r>
              <a:rPr lang="en-US" sz="3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400" dirty="0" err="1">
                <a:solidFill>
                  <a:schemeClr val="tx2">
                    <a:lumMod val="75000"/>
                  </a:schemeClr>
                </a:solidFill>
              </a:rPr>
              <a:t>Prueksakaew</a:t>
            </a:r>
            <a:r>
              <a:rPr lang="en-US" sz="34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3400" dirty="0" err="1">
                <a:solidFill>
                  <a:schemeClr val="tx2">
                    <a:lumMod val="75000"/>
                  </a:schemeClr>
                </a:solidFill>
              </a:rPr>
              <a:t>Putthachard</a:t>
            </a:r>
            <a:r>
              <a:rPr lang="en-US" sz="3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400" dirty="0" err="1">
                <a:solidFill>
                  <a:schemeClr val="tx2">
                    <a:lumMod val="75000"/>
                  </a:schemeClr>
                </a:solidFill>
              </a:rPr>
              <a:t>Saengtawan</a:t>
            </a:r>
            <a:r>
              <a:rPr lang="en-US" sz="34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3400" dirty="0" err="1">
                <a:solidFill>
                  <a:schemeClr val="tx2">
                    <a:lumMod val="75000"/>
                  </a:schemeClr>
                </a:solidFill>
              </a:rPr>
              <a:t>Rapee</a:t>
            </a:r>
            <a:r>
              <a:rPr lang="en-US" sz="3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400" dirty="0" err="1">
                <a:solidFill>
                  <a:schemeClr val="tx2">
                    <a:lumMod val="75000"/>
                  </a:schemeClr>
                </a:solidFill>
              </a:rPr>
              <a:t>Trichavaroj</a:t>
            </a:r>
            <a:r>
              <a:rPr lang="en-US" sz="3400" dirty="0">
                <a:solidFill>
                  <a:schemeClr val="tx2">
                    <a:lumMod val="75000"/>
                  </a:schemeClr>
                </a:solidFill>
              </a:rPr>
              <a:t>, Trevor Crowell, Jerome Kim, </a:t>
            </a:r>
            <a:r>
              <a:rPr lang="en-US" sz="3400" dirty="0" err="1">
                <a:solidFill>
                  <a:schemeClr val="tx2">
                    <a:lumMod val="75000"/>
                  </a:schemeClr>
                </a:solidFill>
              </a:rPr>
              <a:t>Jintanat</a:t>
            </a:r>
            <a:r>
              <a:rPr lang="en-US" sz="3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400" dirty="0" err="1">
                <a:solidFill>
                  <a:schemeClr val="tx2">
                    <a:lumMod val="75000"/>
                  </a:schemeClr>
                </a:solidFill>
              </a:rPr>
              <a:t>Ananworanich</a:t>
            </a:r>
            <a:r>
              <a:rPr lang="en-US" sz="34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3400" dirty="0" err="1">
                <a:solidFill>
                  <a:schemeClr val="tx2">
                    <a:lumMod val="75000"/>
                  </a:schemeClr>
                </a:solidFill>
              </a:rPr>
              <a:t>Praphan</a:t>
            </a:r>
            <a:r>
              <a:rPr lang="en-US" sz="3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400" dirty="0" err="1">
                <a:solidFill>
                  <a:schemeClr val="tx2">
                    <a:lumMod val="75000"/>
                  </a:schemeClr>
                </a:solidFill>
              </a:rPr>
              <a:t>Phanuphak</a:t>
            </a:r>
            <a:r>
              <a:rPr lang="en-US" sz="3400" dirty="0">
                <a:solidFill>
                  <a:schemeClr val="tx2">
                    <a:lumMod val="75000"/>
                  </a:schemeClr>
                </a:solidFill>
              </a:rPr>
              <a:t> on behalf of the RV254/SEARCH010 Study Group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49832" y="5261456"/>
            <a:ext cx="1769613" cy="707886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Abstract   WEAB0104</a:t>
            </a:r>
            <a:endParaRPr lang="en-US" sz="2000" b="1" dirty="0"/>
          </a:p>
        </p:txBody>
      </p:sp>
      <p:pic>
        <p:nvPicPr>
          <p:cNvPr id="6" name="Picture 5" descr="MHRP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74" y="2740915"/>
            <a:ext cx="1913968" cy="1043112"/>
          </a:xfrm>
          <a:prstGeom prst="rect">
            <a:avLst/>
          </a:prstGeom>
        </p:spPr>
      </p:pic>
      <p:pic>
        <p:nvPicPr>
          <p:cNvPr id="7" name="Picture 6" descr="SEARCH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98" y="4090737"/>
            <a:ext cx="1100826" cy="1170720"/>
          </a:xfrm>
          <a:prstGeom prst="rect">
            <a:avLst/>
          </a:prstGeom>
        </p:spPr>
      </p:pic>
      <p:pic>
        <p:nvPicPr>
          <p:cNvPr id="8" name="Picture 7" descr="TRCARC-logo-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25" y="5418086"/>
            <a:ext cx="1455109" cy="1311494"/>
          </a:xfrm>
          <a:prstGeom prst="rect">
            <a:avLst/>
          </a:prstGeom>
        </p:spPr>
      </p:pic>
      <p:pic>
        <p:nvPicPr>
          <p:cNvPr id="9" name="Picture 8" descr="IAS logo 1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19" y="4929372"/>
            <a:ext cx="4309917" cy="133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97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Calibri"/>
                <a:cs typeface="Calibri"/>
              </a:rPr>
              <a:t>Acknowledgements: RV254/SEARCH Study </a:t>
            </a:r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7133" y="531920"/>
            <a:ext cx="4040188" cy="6397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600" dirty="0" smtClean="0">
                <a:solidFill>
                  <a:srgbClr val="18579B"/>
                </a:solidFill>
                <a:latin typeface="Calibri"/>
                <a:cs typeface="Calibri"/>
              </a:rPr>
              <a:t>AFRIMS</a:t>
            </a:r>
          </a:p>
        </p:txBody>
      </p:sp>
      <p:sp>
        <p:nvSpPr>
          <p:cNvPr id="26628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331787" y="1036636"/>
            <a:ext cx="3173413" cy="22164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5000"/>
              </a:lnSpc>
              <a:spcBef>
                <a:spcPts val="0"/>
              </a:spcBef>
              <a:buClrTx/>
              <a:buSzPct val="100000"/>
              <a:buFont typeface="Courier New" pitchFamily="49" charset="0"/>
              <a:buChar char="o"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Robert O’Connell</a:t>
            </a:r>
          </a:p>
          <a:p>
            <a:pPr>
              <a:lnSpc>
                <a:spcPct val="85000"/>
              </a:lnSpc>
              <a:spcBef>
                <a:spcPts val="0"/>
              </a:spcBef>
              <a:buClrTx/>
              <a:buSzPct val="100000"/>
              <a:buFont typeface="Courier New" pitchFamily="49" charset="0"/>
              <a:buChar char="o"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Alexandra Schuetz</a:t>
            </a:r>
          </a:p>
          <a:p>
            <a:pPr>
              <a:lnSpc>
                <a:spcPct val="85000"/>
              </a:lnSpc>
              <a:spcBef>
                <a:spcPts val="0"/>
              </a:spcBef>
              <a:buClrTx/>
              <a:buSzPct val="100000"/>
              <a:buFont typeface="Courier New" pitchFamily="49" charset="0"/>
              <a:buChar char="o"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Rapee Trichavaroj</a:t>
            </a:r>
          </a:p>
          <a:p>
            <a:pPr>
              <a:lnSpc>
                <a:spcPct val="85000"/>
              </a:lnSpc>
              <a:spcBef>
                <a:spcPts val="0"/>
              </a:spcBef>
              <a:buClrTx/>
              <a:buSzPct val="100000"/>
              <a:buFont typeface="Courier New" pitchFamily="49" charset="0"/>
              <a:buChar char="o"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Vatcharain Assawadarachai</a:t>
            </a:r>
          </a:p>
          <a:p>
            <a:pPr>
              <a:lnSpc>
                <a:spcPct val="85000"/>
              </a:lnSpc>
              <a:spcBef>
                <a:spcPts val="0"/>
              </a:spcBef>
              <a:buClrTx/>
              <a:buSzPct val="100000"/>
              <a:buFont typeface="Courier New" pitchFamily="49" charset="0"/>
              <a:buChar char="o"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Yuwadee Phuangngern</a:t>
            </a:r>
          </a:p>
          <a:p>
            <a:pPr>
              <a:lnSpc>
                <a:spcPct val="85000"/>
              </a:lnSpc>
              <a:spcBef>
                <a:spcPts val="0"/>
              </a:spcBef>
              <a:buClrTx/>
              <a:buSzPct val="100000"/>
              <a:buFont typeface="Courier New" pitchFamily="49" charset="0"/>
              <a:buChar char="o"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Wiriya Rutvisuttinunt</a:t>
            </a:r>
          </a:p>
          <a:p>
            <a:pPr>
              <a:lnSpc>
                <a:spcPct val="85000"/>
              </a:lnSpc>
              <a:spcBef>
                <a:spcPts val="0"/>
              </a:spcBef>
              <a:buClrTx/>
              <a:buSzPct val="100000"/>
              <a:buFont typeface="Courier New" pitchFamily="49" charset="0"/>
              <a:buChar char="o"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Nantana </a:t>
            </a:r>
            <a:r>
              <a:rPr lang="en-US" sz="1400" dirty="0" err="1" smtClean="0">
                <a:solidFill>
                  <a:srgbClr val="000000"/>
                </a:solidFill>
                <a:latin typeface="Calibri"/>
                <a:cs typeface="Calibri"/>
              </a:rPr>
              <a:t>Tantibul</a:t>
            </a:r>
            <a:endParaRPr lang="en-US" sz="14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ct val="85000"/>
              </a:lnSpc>
              <a:spcBef>
                <a:spcPts val="0"/>
              </a:spcBef>
              <a:buClrTx/>
              <a:buSzPct val="100000"/>
              <a:buFont typeface="Courier New" pitchFamily="49" charset="0"/>
              <a:buChar char="o"/>
            </a:pPr>
            <a:r>
              <a:rPr lang="en-US" sz="1400" dirty="0" err="1" smtClean="0">
                <a:solidFill>
                  <a:srgbClr val="000000"/>
                </a:solidFill>
                <a:latin typeface="Calibri"/>
                <a:cs typeface="Calibri"/>
              </a:rPr>
              <a:t>Panadda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Calibri"/>
                <a:cs typeface="Calibri"/>
              </a:rPr>
              <a:t>Sawangsinth</a:t>
            </a:r>
            <a:endParaRPr lang="en-US" sz="14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ct val="85000"/>
              </a:lnSpc>
              <a:spcBef>
                <a:spcPts val="0"/>
              </a:spcBef>
              <a:buClrTx/>
              <a:buSzPct val="100000"/>
              <a:buFont typeface="Courier New" pitchFamily="49" charset="0"/>
              <a:buChar char="o"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Susan Mason</a:t>
            </a:r>
          </a:p>
          <a:p>
            <a:pPr>
              <a:lnSpc>
                <a:spcPct val="85000"/>
              </a:lnSpc>
              <a:spcBef>
                <a:spcPts val="0"/>
              </a:spcBef>
              <a:buClrTx/>
              <a:buSzPct val="100000"/>
              <a:buFont typeface="Courier New" pitchFamily="49" charset="0"/>
              <a:buChar char="o"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Bessara Nuntapinit</a:t>
            </a:r>
          </a:p>
          <a:p>
            <a:pPr>
              <a:lnSpc>
                <a:spcPct val="85000"/>
              </a:lnSpc>
              <a:spcBef>
                <a:spcPts val="0"/>
              </a:spcBef>
              <a:buClrTx/>
              <a:buSzPct val="100000"/>
              <a:buFont typeface="Courier New" pitchFamily="49" charset="0"/>
              <a:buChar char="o"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Siriwat Akapirat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buClrTx/>
              <a:buSzPct val="100000"/>
              <a:buNone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   </a:t>
            </a:r>
          </a:p>
          <a:p>
            <a:pPr>
              <a:lnSpc>
                <a:spcPct val="85000"/>
              </a:lnSpc>
              <a:spcBef>
                <a:spcPts val="0"/>
              </a:spcBef>
            </a:pPr>
            <a:endParaRPr lang="en-US" sz="14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ct val="85000"/>
              </a:lnSpc>
              <a:spcBef>
                <a:spcPts val="0"/>
              </a:spcBef>
            </a:pPr>
            <a:endParaRPr lang="en-US" sz="1400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6630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5960533" y="5393812"/>
            <a:ext cx="4041775" cy="3952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ct val="85000"/>
              </a:lnSpc>
              <a:spcBef>
                <a:spcPts val="0"/>
              </a:spcBef>
              <a:buSzPct val="100000"/>
              <a:buFont typeface="Courier New" pitchFamily="49" charset="0"/>
              <a:buChar char="o"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Thai GPO (TDF, 3TC, EFV, LPV/r)</a:t>
            </a:r>
          </a:p>
          <a:p>
            <a:pPr>
              <a:lnSpc>
                <a:spcPct val="85000"/>
              </a:lnSpc>
              <a:spcBef>
                <a:spcPts val="0"/>
              </a:spcBef>
              <a:buSzPct val="100000"/>
              <a:buFont typeface="Courier New" pitchFamily="49" charset="0"/>
              <a:buChar char="o"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Gilead (TDF, FTC, </a:t>
            </a:r>
            <a:r>
              <a:rPr lang="en-US" sz="1400" dirty="0" err="1" smtClean="0">
                <a:solidFill>
                  <a:srgbClr val="000000"/>
                </a:solidFill>
                <a:latin typeface="Calibri"/>
                <a:cs typeface="Calibri"/>
              </a:rPr>
              <a:t>Atripla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  <a:p>
            <a:pPr>
              <a:lnSpc>
                <a:spcPct val="85000"/>
              </a:lnSpc>
              <a:spcBef>
                <a:spcPts val="0"/>
              </a:spcBef>
              <a:buClrTx/>
              <a:buSzPct val="100000"/>
              <a:buFont typeface="Courier New" pitchFamily="49" charset="0"/>
              <a:buChar char="o"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Merck (EEV, RAL)</a:t>
            </a:r>
          </a:p>
          <a:p>
            <a:pPr>
              <a:lnSpc>
                <a:spcPct val="85000"/>
              </a:lnSpc>
              <a:spcBef>
                <a:spcPts val="0"/>
              </a:spcBef>
              <a:buClrTx/>
              <a:buSzPct val="100000"/>
              <a:buFont typeface="Courier New" pitchFamily="49" charset="0"/>
              <a:buChar char="o"/>
            </a:pPr>
            <a:r>
              <a:rPr lang="en-US" sz="1400" dirty="0" err="1" smtClean="0">
                <a:solidFill>
                  <a:srgbClr val="000000"/>
                </a:solidFill>
                <a:latin typeface="Calibri"/>
                <a:cs typeface="Calibri"/>
              </a:rPr>
              <a:t>ViiV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 Healthcare (MVC)</a:t>
            </a:r>
          </a:p>
          <a:p>
            <a:pPr>
              <a:lnSpc>
                <a:spcPct val="85000"/>
              </a:lnSpc>
              <a:spcBef>
                <a:spcPts val="0"/>
              </a:spcBef>
              <a:buClrTx/>
              <a:buSzPct val="100000"/>
              <a:buFont typeface="Courier New" pitchFamily="49" charset="0"/>
              <a:buChar char="o"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Monogram (</a:t>
            </a:r>
            <a:r>
              <a:rPr lang="en-US" sz="1400" dirty="0" err="1" smtClean="0">
                <a:solidFill>
                  <a:srgbClr val="000000"/>
                </a:solidFill>
                <a:latin typeface="Calibri"/>
                <a:cs typeface="Calibri"/>
              </a:rPr>
              <a:t>Trofile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  <a:p>
            <a:pPr>
              <a:buNone/>
            </a:pPr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562600" y="533400"/>
            <a:ext cx="4343400" cy="792163"/>
          </a:xfrm>
          <a:prstGeom prst="rect">
            <a:avLst/>
          </a:prstGeom>
        </p:spPr>
        <p:txBody>
          <a:bodyPr anchor="b"/>
          <a:lstStyle/>
          <a:p>
            <a:pPr defTabSz="4572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800" b="1" dirty="0">
                <a:solidFill>
                  <a:srgbClr val="18579B"/>
                </a:solidFill>
                <a:latin typeface="Calibri"/>
                <a:ea typeface="ＭＳ Ｐゴシック" pitchFamily="-108" charset="-128"/>
                <a:cs typeface="Calibri"/>
              </a:rPr>
              <a:t>Thai Red </a:t>
            </a:r>
            <a:r>
              <a:rPr lang="en-US" sz="1800" b="1" dirty="0" smtClean="0">
                <a:solidFill>
                  <a:srgbClr val="18579B"/>
                </a:solidFill>
                <a:latin typeface="Calibri"/>
                <a:ea typeface="ＭＳ Ｐゴシック" pitchFamily="-108" charset="-128"/>
                <a:cs typeface="Calibri"/>
              </a:rPr>
              <a:t>Cross AIDS Res Center</a:t>
            </a:r>
            <a:endParaRPr lang="en-US" sz="1800" b="1" dirty="0">
              <a:solidFill>
                <a:srgbClr val="18579B"/>
              </a:solidFill>
              <a:latin typeface="Calibri"/>
              <a:ea typeface="ＭＳ Ｐゴシック" pitchFamily="-108" charset="-128"/>
              <a:cs typeface="Calibri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279991" y="3070870"/>
            <a:ext cx="1506725" cy="389764"/>
          </a:xfrm>
          <a:prstGeom prst="rect">
            <a:avLst/>
          </a:prstGeom>
        </p:spPr>
        <p:txBody>
          <a:bodyPr anchor="b"/>
          <a:lstStyle/>
          <a:p>
            <a:pPr defTabSz="4572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600" b="1" dirty="0" smtClean="0">
                <a:solidFill>
                  <a:srgbClr val="18579B"/>
                </a:solidFill>
                <a:latin typeface="Calibri"/>
                <a:ea typeface="ＭＳ Ｐゴシック" pitchFamily="-108" charset="-128"/>
                <a:cs typeface="Calibri"/>
              </a:rPr>
              <a:t>WRAIR/MHRP</a:t>
            </a:r>
            <a:endParaRPr lang="en-US" sz="1600" b="1" dirty="0">
              <a:solidFill>
                <a:srgbClr val="18579B"/>
              </a:solidFill>
              <a:latin typeface="Calibri"/>
              <a:ea typeface="ＭＳ Ｐゴシック" pitchFamily="-108" charset="-128"/>
              <a:cs typeface="Calibri"/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2971800" y="3796318"/>
            <a:ext cx="2285999" cy="639763"/>
          </a:xfrm>
          <a:prstGeom prst="rect">
            <a:avLst/>
          </a:prstGeom>
        </p:spPr>
        <p:txBody>
          <a:bodyPr anchor="b"/>
          <a:lstStyle/>
          <a:p>
            <a:pPr defTabSz="4572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800" b="1" dirty="0" err="1" smtClean="0">
                <a:solidFill>
                  <a:srgbClr val="18579B"/>
                </a:solidFill>
                <a:latin typeface="Calibri"/>
                <a:ea typeface="ＭＳ Ｐゴシック" pitchFamily="-108" charset="-128"/>
                <a:cs typeface="Calibri"/>
              </a:rPr>
              <a:t>Leidos</a:t>
            </a:r>
            <a:r>
              <a:rPr lang="en-US" sz="1800" b="1" dirty="0" smtClean="0">
                <a:solidFill>
                  <a:srgbClr val="18579B"/>
                </a:solidFill>
                <a:latin typeface="Calibri"/>
                <a:ea typeface="ＭＳ Ｐゴシック" pitchFamily="-108" charset="-128"/>
                <a:cs typeface="Calibri"/>
              </a:rPr>
              <a:t>-NCI Frederick</a:t>
            </a:r>
            <a:endParaRPr lang="en-US" sz="1800" b="1" dirty="0">
              <a:solidFill>
                <a:srgbClr val="18579B"/>
              </a:solidFill>
              <a:latin typeface="Calibri"/>
              <a:ea typeface="ＭＳ Ｐゴシック" pitchFamily="-108" charset="-128"/>
              <a:cs typeface="Calibri"/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3024187" y="3124201"/>
            <a:ext cx="1982788" cy="1010906"/>
          </a:xfrm>
          <a:prstGeom prst="rect">
            <a:avLst/>
          </a:prstGeom>
        </p:spPr>
        <p:txBody>
          <a:bodyPr/>
          <a:lstStyle/>
          <a:p>
            <a:pPr marL="342900" indent="-342900" defTabSz="457200">
              <a:lnSpc>
                <a:spcPct val="85000"/>
              </a:lnSpc>
              <a:buFont typeface="Courier New" pitchFamily="49" charset="0"/>
              <a:buChar char="o"/>
              <a:defRPr/>
            </a:pPr>
            <a:r>
              <a:rPr lang="en-US" sz="1400" dirty="0">
                <a:solidFill>
                  <a:srgbClr val="000000"/>
                </a:solidFill>
                <a:latin typeface="Calibri"/>
                <a:ea typeface="ＭＳ Ｐゴシック" pitchFamily="-108" charset="-128"/>
                <a:cs typeface="Calibri"/>
              </a:rPr>
              <a:t>Irini 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ea typeface="ＭＳ Ｐゴシック" pitchFamily="-108" charset="-128"/>
                <a:cs typeface="Calibri"/>
              </a:rPr>
              <a:t>Sereti</a:t>
            </a:r>
          </a:p>
          <a:p>
            <a:pPr marL="342900" indent="-342900" defTabSz="457200">
              <a:lnSpc>
                <a:spcPct val="85000"/>
              </a:lnSpc>
              <a:buFont typeface="Courier New" pitchFamily="49" charset="0"/>
              <a:buChar char="o"/>
              <a:defRPr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ea typeface="ＭＳ Ｐゴシック" pitchFamily="-108" charset="-128"/>
                <a:cs typeface="Calibri"/>
              </a:rPr>
              <a:t>Daniel </a:t>
            </a:r>
            <a:r>
              <a:rPr lang="en-US" sz="1400" dirty="0" err="1" smtClean="0">
                <a:solidFill>
                  <a:srgbClr val="000000"/>
                </a:solidFill>
                <a:latin typeface="Calibri"/>
                <a:ea typeface="ＭＳ Ｐゴシック" pitchFamily="-108" charset="-128"/>
                <a:cs typeface="Calibri"/>
              </a:rPr>
              <a:t>Douek</a:t>
            </a:r>
            <a:endParaRPr lang="en-US" sz="1400" dirty="0" smtClean="0">
              <a:solidFill>
                <a:srgbClr val="000000"/>
              </a:solidFill>
              <a:latin typeface="Calibri"/>
              <a:ea typeface="ＭＳ Ｐゴシック" pitchFamily="-108" charset="-128"/>
              <a:cs typeface="Calibri"/>
            </a:endParaRPr>
          </a:p>
          <a:p>
            <a:pPr marL="342900" indent="-342900" defTabSz="457200">
              <a:lnSpc>
                <a:spcPct val="85000"/>
              </a:lnSpc>
              <a:buFont typeface="Courier New" pitchFamily="49" charset="0"/>
              <a:buChar char="o"/>
              <a:defRPr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ea typeface="ＭＳ Ｐゴシック" pitchFamily="-108" charset="-128"/>
                <a:cs typeface="Calibri"/>
              </a:rPr>
              <a:t>Eli </a:t>
            </a:r>
            <a:r>
              <a:rPr lang="en-US" sz="1400" dirty="0" err="1" smtClean="0">
                <a:solidFill>
                  <a:srgbClr val="000000"/>
                </a:solidFill>
                <a:latin typeface="Calibri"/>
                <a:ea typeface="ＭＳ Ｐゴシック" pitchFamily="-108" charset="-128"/>
                <a:cs typeface="Calibri"/>
              </a:rPr>
              <a:t>Boritz</a:t>
            </a:r>
            <a:endParaRPr lang="en-US" sz="1400" dirty="0" smtClean="0">
              <a:solidFill>
                <a:srgbClr val="000000"/>
              </a:solidFill>
              <a:latin typeface="Calibri"/>
              <a:ea typeface="ＭＳ Ｐゴシック" pitchFamily="-108" charset="-128"/>
              <a:cs typeface="Calibri"/>
            </a:endParaRPr>
          </a:p>
          <a:p>
            <a:pPr marL="342900" indent="-342900" defTabSz="457200">
              <a:lnSpc>
                <a:spcPct val="85000"/>
              </a:lnSpc>
              <a:buFont typeface="Courier New" pitchFamily="49" charset="0"/>
              <a:buChar char="o"/>
              <a:defRPr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ea typeface="ＭＳ Ｐゴシック" pitchFamily="-108" charset="-128"/>
                <a:cs typeface="Calibri"/>
              </a:rPr>
              <a:t>Mary Marovich</a:t>
            </a:r>
          </a:p>
          <a:p>
            <a:pPr marL="342900" indent="-342900" defTabSz="457200">
              <a:lnSpc>
                <a:spcPct val="85000"/>
              </a:lnSpc>
              <a:buFont typeface="Courier New" pitchFamily="49" charset="0"/>
              <a:buChar char="o"/>
              <a:defRPr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ea typeface="ＭＳ Ｐゴシック" pitchFamily="-108" charset="-128"/>
                <a:cs typeface="Calibri"/>
              </a:rPr>
              <a:t>Frank </a:t>
            </a:r>
            <a:r>
              <a:rPr lang="en-US" sz="1400" dirty="0" err="1" smtClean="0">
                <a:solidFill>
                  <a:srgbClr val="000000"/>
                </a:solidFill>
                <a:latin typeface="Calibri"/>
                <a:ea typeface="ＭＳ Ｐゴシック" pitchFamily="-108" charset="-128"/>
                <a:cs typeface="Calibri"/>
              </a:rPr>
              <a:t>Maldarelli</a:t>
            </a:r>
            <a:endParaRPr lang="en-US" sz="14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 defTabSz="457200">
              <a:defRPr/>
            </a:pPr>
            <a:r>
              <a:rPr lang="en-US" sz="1200" dirty="0" smtClean="0">
                <a:solidFill>
                  <a:srgbClr val="000000"/>
                </a:solidFill>
                <a:latin typeface="Calibri"/>
                <a:ea typeface="Angsana New"/>
                <a:cs typeface="Calibri"/>
              </a:rPr>
              <a:t> </a:t>
            </a:r>
            <a:endParaRPr lang="en-US" sz="1200" dirty="0">
              <a:solidFill>
                <a:srgbClr val="000000"/>
              </a:solidFill>
              <a:latin typeface="Calibri"/>
              <a:ea typeface="ＭＳ Ｐゴシック" pitchFamily="-108" charset="-128"/>
              <a:cs typeface="Calibri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5715000" y="5257800"/>
            <a:ext cx="4343400" cy="639763"/>
          </a:xfrm>
          <a:prstGeom prst="rect">
            <a:avLst/>
          </a:prstGeom>
        </p:spPr>
        <p:txBody>
          <a:bodyPr anchor="b"/>
          <a:lstStyle/>
          <a:p>
            <a:pPr defTabSz="4572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800" b="1" dirty="0">
                <a:solidFill>
                  <a:srgbClr val="18579B"/>
                </a:solidFill>
                <a:latin typeface="Calibri"/>
                <a:ea typeface="ＭＳ Ｐゴシック" pitchFamily="-108" charset="-128"/>
                <a:cs typeface="Calibri"/>
              </a:rPr>
              <a:t>Industry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943600" y="4340225"/>
            <a:ext cx="2057400" cy="307975"/>
          </a:xfrm>
          <a:prstGeom prst="rect">
            <a:avLst/>
          </a:prstGeom>
          <a:noFill/>
        </p:spPr>
        <p:txBody>
          <a:bodyPr/>
          <a:lstStyle/>
          <a:p>
            <a:pPr marL="342900" indent="-342900" defTabSz="457200">
              <a:buFont typeface="Courier New" pitchFamily="49" charset="0"/>
              <a:buChar char="o"/>
              <a:defRPr/>
            </a:pPr>
            <a:r>
              <a:rPr lang="en-US" sz="1400" dirty="0">
                <a:solidFill>
                  <a:srgbClr val="000000"/>
                </a:solidFill>
                <a:latin typeface="Calibri"/>
                <a:ea typeface="ＭＳ Ｐゴシック" pitchFamily="-108" charset="-128"/>
                <a:cs typeface="Calibri"/>
              </a:rPr>
              <a:t>Victor 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ea typeface="ＭＳ Ｐゴシック" pitchFamily="-108" charset="-128"/>
                <a:cs typeface="Calibri"/>
              </a:rPr>
              <a:t>Valcour</a:t>
            </a:r>
          </a:p>
          <a:p>
            <a:pPr marL="342900" indent="-342900" defTabSz="457200">
              <a:spcBef>
                <a:spcPct val="20000"/>
              </a:spcBef>
              <a:buFont typeface="Arial" charset="0"/>
              <a:buChar char="•"/>
              <a:defRPr/>
            </a:pPr>
            <a:endParaRPr lang="en-US" sz="1400" dirty="0">
              <a:solidFill>
                <a:srgbClr val="000000"/>
              </a:solidFill>
              <a:latin typeface="Calibri"/>
              <a:ea typeface="ＭＳ Ｐゴシック" pitchFamily="-108" charset="-128"/>
              <a:cs typeface="Calibri"/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5715000" y="3779837"/>
            <a:ext cx="4343400" cy="639763"/>
          </a:xfrm>
          <a:prstGeom prst="rect">
            <a:avLst/>
          </a:prstGeom>
        </p:spPr>
        <p:txBody>
          <a:bodyPr anchor="b"/>
          <a:lstStyle/>
          <a:p>
            <a:pPr defTabSz="4572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800" b="1" dirty="0">
                <a:solidFill>
                  <a:srgbClr val="18579B"/>
                </a:solidFill>
                <a:latin typeface="Calibri"/>
                <a:ea typeface="ＭＳ Ｐゴシック" pitchFamily="-108" charset="-128"/>
                <a:cs typeface="Calibri"/>
              </a:rPr>
              <a:t>UCSF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934200" y="5181600"/>
            <a:ext cx="1949450" cy="307975"/>
          </a:xfrm>
          <a:prstGeom prst="rect">
            <a:avLst/>
          </a:prstGeom>
          <a:noFill/>
        </p:spPr>
        <p:txBody>
          <a:bodyPr/>
          <a:lstStyle/>
          <a:p>
            <a:pPr marL="342900" indent="-342900" defTabSz="457200">
              <a:spcBef>
                <a:spcPct val="20000"/>
              </a:spcBef>
              <a:defRPr/>
            </a:pPr>
            <a:endParaRPr lang="en-US" sz="1400" dirty="0">
              <a:latin typeface="Calibri"/>
              <a:ea typeface="ＭＳ Ｐゴシック" pitchFamily="-108" charset="-128"/>
              <a:cs typeface="Calibri"/>
            </a:endParaRPr>
          </a:p>
        </p:txBody>
      </p:sp>
      <p:sp>
        <p:nvSpPr>
          <p:cNvPr id="26640" name="TextBox 17"/>
          <p:cNvSpPr txBox="1">
            <a:spLocks noChangeArrowheads="1"/>
          </p:cNvSpPr>
          <p:nvPr/>
        </p:nvSpPr>
        <p:spPr bwMode="auto">
          <a:xfrm>
            <a:off x="5867400" y="1304343"/>
            <a:ext cx="2895600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lnSpc>
                <a:spcPct val="85000"/>
              </a:lnSpc>
              <a:buFont typeface="Courier New" pitchFamily="49" charset="0"/>
              <a:buChar char="o"/>
            </a:pPr>
            <a:r>
              <a:rPr lang="en-US" sz="1400" b="1" dirty="0" err="1" smtClean="0">
                <a:latin typeface="Calibri"/>
                <a:ea typeface="MS PGothic" pitchFamily="34" charset="-128"/>
                <a:cs typeface="Calibri"/>
              </a:rPr>
              <a:t>Suteeraporn</a:t>
            </a:r>
            <a:r>
              <a:rPr lang="en-US" sz="1400" b="1" dirty="0" smtClean="0">
                <a:latin typeface="Calibri"/>
                <a:ea typeface="MS PGothic" pitchFamily="34" charset="-128"/>
                <a:cs typeface="Calibri"/>
              </a:rPr>
              <a:t> </a:t>
            </a:r>
            <a:r>
              <a:rPr lang="en-US" sz="1400" b="1" dirty="0" err="1" smtClean="0">
                <a:latin typeface="Calibri"/>
                <a:ea typeface="MS PGothic" pitchFamily="34" charset="-128"/>
                <a:cs typeface="Calibri"/>
              </a:rPr>
              <a:t>Pinyakorn</a:t>
            </a:r>
            <a:endParaRPr lang="en-US" sz="1400" b="1" dirty="0" smtClean="0">
              <a:latin typeface="Calibri"/>
              <a:ea typeface="MS PGothic" pitchFamily="34" charset="-128"/>
              <a:cs typeface="Calibri"/>
            </a:endParaRPr>
          </a:p>
          <a:p>
            <a:pPr marL="342900" indent="-342900" defTabSz="457200">
              <a:lnSpc>
                <a:spcPct val="85000"/>
              </a:lnSpc>
              <a:buFont typeface="Courier New" pitchFamily="49" charset="0"/>
              <a:buChar char="o"/>
            </a:pPr>
            <a:r>
              <a:rPr lang="en-US" sz="1400" dirty="0" err="1" smtClean="0">
                <a:solidFill>
                  <a:srgbClr val="000000"/>
                </a:solidFill>
                <a:latin typeface="Calibri"/>
                <a:ea typeface="MS PGothic" pitchFamily="34" charset="-128"/>
                <a:cs typeface="Calibri"/>
              </a:rPr>
              <a:t>Nittaya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ea typeface="MS PGothic" pitchFamily="34" charset="-128"/>
                <a:cs typeface="Calibri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Calibri"/>
                <a:ea typeface="MS PGothic" pitchFamily="34" charset="-128"/>
                <a:cs typeface="Calibri"/>
              </a:rPr>
              <a:t>Phanuphak</a:t>
            </a:r>
            <a:endParaRPr lang="en-US" sz="1400" dirty="0" smtClean="0">
              <a:solidFill>
                <a:srgbClr val="000000"/>
              </a:solidFill>
              <a:latin typeface="Calibri"/>
              <a:ea typeface="MS PGothic" pitchFamily="34" charset="-128"/>
              <a:cs typeface="Calibri"/>
            </a:endParaRPr>
          </a:p>
          <a:p>
            <a:pPr marL="342900" indent="-342900" defTabSz="457200">
              <a:lnSpc>
                <a:spcPct val="85000"/>
              </a:lnSpc>
              <a:buFont typeface="Courier New" pitchFamily="49" charset="0"/>
              <a:buChar char="o"/>
            </a:pPr>
            <a:r>
              <a:rPr lang="en-US" sz="1400" dirty="0" err="1" smtClean="0">
                <a:solidFill>
                  <a:srgbClr val="000000"/>
                </a:solidFill>
                <a:latin typeface="Calibri"/>
                <a:ea typeface="MS PGothic" pitchFamily="34" charset="-128"/>
                <a:cs typeface="Calibri"/>
              </a:rPr>
              <a:t>Praphan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ea typeface="MS PGothic" pitchFamily="34" charset="-128"/>
                <a:cs typeface="Calibri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MS PGothic" pitchFamily="34" charset="-128"/>
                <a:cs typeface="Calibri"/>
              </a:rPr>
              <a:t>Phanuphak</a:t>
            </a:r>
          </a:p>
          <a:p>
            <a:pPr marL="342900" indent="-342900" defTabSz="457200">
              <a:lnSpc>
                <a:spcPct val="85000"/>
              </a:lnSpc>
              <a:buFont typeface="Courier New" pitchFamily="49" charset="0"/>
              <a:buChar char="o"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ea typeface="MS PGothic" pitchFamily="34" charset="-128"/>
                <a:cs typeface="Calibri"/>
              </a:rPr>
              <a:t>Mark de Souza</a:t>
            </a:r>
          </a:p>
          <a:p>
            <a:pPr marL="342900" indent="-342900" defTabSz="457200">
              <a:lnSpc>
                <a:spcPct val="85000"/>
              </a:lnSpc>
              <a:buFont typeface="Courier New" pitchFamily="49" charset="0"/>
              <a:buChar char="o"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ea typeface="ＭＳ Ｐゴシック" pitchFamily="-108" charset="-128"/>
                <a:cs typeface="Calibri"/>
              </a:rPr>
              <a:t>Frits van Griensven</a:t>
            </a:r>
          </a:p>
          <a:p>
            <a:pPr marL="342900" indent="-342900" defTabSz="457200">
              <a:lnSpc>
                <a:spcPct val="85000"/>
              </a:lnSpc>
              <a:buFont typeface="Courier New" pitchFamily="49" charset="0"/>
              <a:buChar char="o"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ea typeface="MS PGothic" pitchFamily="34" charset="-128"/>
                <a:cs typeface="Calibri"/>
              </a:rPr>
              <a:t>James Fletcher</a:t>
            </a:r>
          </a:p>
          <a:p>
            <a:pPr marL="342900" indent="-342900" defTabSz="457200">
              <a:lnSpc>
                <a:spcPct val="85000"/>
              </a:lnSpc>
              <a:buFont typeface="Courier New" pitchFamily="49" charset="0"/>
              <a:buChar char="o"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ea typeface="MS PGothic" pitchFamily="34" charset="-128"/>
                <a:cs typeface="Calibri"/>
              </a:rPr>
              <a:t>Eugene Kroon</a:t>
            </a:r>
          </a:p>
          <a:p>
            <a:pPr marL="342900" indent="-342900" defTabSz="457200">
              <a:lnSpc>
                <a:spcPct val="85000"/>
              </a:lnSpc>
              <a:buFont typeface="Courier New" pitchFamily="49" charset="0"/>
              <a:buChar char="o"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ea typeface="MS PGothic" pitchFamily="34" charset="-128"/>
                <a:cs typeface="Calibri"/>
              </a:rPr>
              <a:t>Nipat Teeratakulpisarn</a:t>
            </a:r>
          </a:p>
          <a:p>
            <a:pPr marL="342900" indent="-342900" defTabSz="457200">
              <a:lnSpc>
                <a:spcPct val="85000"/>
              </a:lnSpc>
              <a:buFont typeface="Courier New" pitchFamily="49" charset="0"/>
              <a:buChar char="o"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ea typeface="MS PGothic" pitchFamily="34" charset="-128"/>
                <a:cs typeface="Calibri"/>
              </a:rPr>
              <a:t>Donn Colby</a:t>
            </a:r>
            <a:endParaRPr lang="en-US" sz="1400" dirty="0">
              <a:solidFill>
                <a:srgbClr val="000000"/>
              </a:solidFill>
              <a:latin typeface="Calibri"/>
              <a:ea typeface="MS PGothic" pitchFamily="34" charset="-128"/>
              <a:cs typeface="Calibri"/>
            </a:endParaRPr>
          </a:p>
          <a:p>
            <a:pPr marL="342900" indent="-342900" defTabSz="457200">
              <a:lnSpc>
                <a:spcPct val="85000"/>
              </a:lnSpc>
              <a:buFont typeface="Courier New" pitchFamily="49" charset="0"/>
              <a:buChar char="o"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ea typeface="MS PGothic" pitchFamily="34" charset="-128"/>
                <a:cs typeface="Calibri"/>
              </a:rPr>
              <a:t>Nitiya Chomchey</a:t>
            </a:r>
          </a:p>
          <a:p>
            <a:pPr marL="342900" indent="-342900" defTabSz="457200">
              <a:lnSpc>
                <a:spcPct val="85000"/>
              </a:lnSpc>
              <a:buFont typeface="Courier New" pitchFamily="49" charset="0"/>
              <a:buChar char="o"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ea typeface="MS PGothic" pitchFamily="34" charset="-128"/>
                <a:cs typeface="Calibri"/>
              </a:rPr>
              <a:t>Duanghathai Suttichom</a:t>
            </a:r>
            <a:endParaRPr lang="en-US" sz="1400" dirty="0">
              <a:solidFill>
                <a:srgbClr val="000000"/>
              </a:solidFill>
              <a:latin typeface="Calibri"/>
              <a:ea typeface="MS PGothic" pitchFamily="34" charset="-128"/>
              <a:cs typeface="Calibri"/>
            </a:endParaRPr>
          </a:p>
          <a:p>
            <a:pPr marL="342900" indent="-342900" defTabSz="457200">
              <a:lnSpc>
                <a:spcPct val="85000"/>
              </a:lnSpc>
              <a:buFont typeface="Courier New" pitchFamily="49" charset="0"/>
              <a:buChar char="o"/>
            </a:pP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Somprartthana 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Rattanamanee</a:t>
            </a:r>
          </a:p>
          <a:p>
            <a:pPr marL="342900" indent="-342900" defTabSz="457200">
              <a:lnSpc>
                <a:spcPct val="85000"/>
              </a:lnSpc>
              <a:buFont typeface="Courier New" pitchFamily="49" charset="0"/>
              <a:buChar char="o"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Peeraya </a:t>
            </a:r>
            <a:r>
              <a:rPr lang="en-US" sz="1400" dirty="0" err="1" smtClean="0">
                <a:solidFill>
                  <a:srgbClr val="000000"/>
                </a:solidFill>
                <a:latin typeface="Calibri"/>
                <a:cs typeface="Calibri"/>
              </a:rPr>
              <a:t>Mungu</a:t>
            </a:r>
            <a:endParaRPr lang="en-US" sz="1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 defTabSz="457200">
              <a:lnSpc>
                <a:spcPct val="85000"/>
              </a:lnSpc>
              <a:buFont typeface="Courier New" pitchFamily="49" charset="0"/>
              <a:buChar char="o"/>
            </a:pPr>
            <a:r>
              <a:rPr lang="en-US" sz="1400" dirty="0" err="1" smtClean="0">
                <a:latin typeface="Calibri"/>
                <a:cs typeface="Calibri"/>
              </a:rPr>
              <a:t>Putthachard</a:t>
            </a:r>
            <a:r>
              <a:rPr lang="en-US" sz="1400" dirty="0" smtClean="0">
                <a:latin typeface="Calibri"/>
                <a:cs typeface="Calibri"/>
              </a:rPr>
              <a:t> Saengtawan</a:t>
            </a:r>
          </a:p>
          <a:p>
            <a:pPr marL="342900" indent="-342900" defTabSz="457200">
              <a:lnSpc>
                <a:spcPct val="85000"/>
              </a:lnSpc>
              <a:buFont typeface="Courier New" pitchFamily="49" charset="0"/>
              <a:buChar char="o"/>
            </a:pPr>
            <a:r>
              <a:rPr lang="en-US" sz="1400" dirty="0" err="1" smtClean="0">
                <a:solidFill>
                  <a:srgbClr val="000000"/>
                </a:solidFill>
                <a:latin typeface="Calibri"/>
                <a:cs typeface="Calibri"/>
              </a:rPr>
              <a:t>Tippawan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 Pankam</a:t>
            </a:r>
            <a:endParaRPr lang="en-US" sz="1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 defTabSz="457200">
              <a:spcBef>
                <a:spcPct val="20000"/>
              </a:spcBef>
            </a:pPr>
            <a:endParaRPr lang="en-US" sz="1400" dirty="0">
              <a:solidFill>
                <a:srgbClr val="000000"/>
              </a:solidFill>
              <a:latin typeface="Calibri"/>
              <a:ea typeface="MS PGothic" pitchFamily="34" charset="-128"/>
              <a:cs typeface="Calibri"/>
            </a:endParaRPr>
          </a:p>
          <a:p>
            <a:pPr marL="342900" indent="-342900" defTabSz="457200">
              <a:spcBef>
                <a:spcPct val="20000"/>
              </a:spcBef>
            </a:pPr>
            <a:endParaRPr lang="en-US" sz="1400" dirty="0">
              <a:solidFill>
                <a:srgbClr val="000000"/>
              </a:solidFill>
              <a:latin typeface="Calibri"/>
              <a:ea typeface="MS PGothic" pitchFamily="34" charset="-128"/>
              <a:cs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1787" y="3322627"/>
            <a:ext cx="2348748" cy="2974283"/>
          </a:xfrm>
          <a:prstGeom prst="rect">
            <a:avLst/>
          </a:prstGeom>
          <a:noFill/>
        </p:spPr>
        <p:txBody>
          <a:bodyPr/>
          <a:lstStyle/>
          <a:p>
            <a:pPr marL="342900" indent="-342900" defTabSz="457200">
              <a:lnSpc>
                <a:spcPct val="85000"/>
              </a:lnSpc>
              <a:buFont typeface="Courier New" pitchFamily="49" charset="0"/>
              <a:buChar char="o"/>
              <a:defRPr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ea typeface="ＭＳ Ｐゴシック" pitchFamily="-108" charset="-128"/>
                <a:cs typeface="Calibri"/>
              </a:rPr>
              <a:t>Nelson Michael</a:t>
            </a:r>
          </a:p>
          <a:p>
            <a:pPr marL="342900" indent="-342900" defTabSz="457200">
              <a:lnSpc>
                <a:spcPct val="85000"/>
              </a:lnSpc>
              <a:buFont typeface="Courier New" pitchFamily="49" charset="0"/>
              <a:buChar char="o"/>
              <a:defRPr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ea typeface="ＭＳ Ｐゴシック" pitchFamily="-108" charset="-128"/>
                <a:cs typeface="Calibri"/>
              </a:rPr>
              <a:t>Jerome Kim</a:t>
            </a:r>
          </a:p>
          <a:p>
            <a:pPr marL="342900" indent="-342900" defTabSz="457200">
              <a:lnSpc>
                <a:spcPct val="85000"/>
              </a:lnSpc>
              <a:buFont typeface="Courier New" pitchFamily="49" charset="0"/>
              <a:buChar char="o"/>
              <a:defRPr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ea typeface="ＭＳ Ｐゴシック" pitchFamily="-108" charset="-128"/>
                <a:cs typeface="Calibri"/>
              </a:rPr>
              <a:t>Merlin Robb</a:t>
            </a:r>
          </a:p>
          <a:p>
            <a:pPr marL="342900" indent="-342900" defTabSz="457200">
              <a:lnSpc>
                <a:spcPct val="85000"/>
              </a:lnSpc>
              <a:buFont typeface="Courier New" pitchFamily="49" charset="0"/>
              <a:buChar char="o"/>
              <a:defRPr/>
            </a:pPr>
            <a:r>
              <a:rPr lang="en-US" sz="1400" dirty="0" err="1" smtClean="0">
                <a:solidFill>
                  <a:srgbClr val="000000"/>
                </a:solidFill>
                <a:latin typeface="Calibri"/>
                <a:ea typeface="ＭＳ Ｐゴシック" pitchFamily="-108" charset="-128"/>
                <a:cs typeface="Calibri"/>
              </a:rPr>
              <a:t>Jintanat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ea typeface="ＭＳ Ｐゴシック" pitchFamily="-108" charset="-128"/>
                <a:cs typeface="Calibri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Calibri"/>
                <a:ea typeface="ＭＳ Ｐゴシック" pitchFamily="-108" charset="-128"/>
                <a:cs typeface="Calibri"/>
              </a:rPr>
              <a:t>Ananworanich</a:t>
            </a:r>
            <a:endParaRPr lang="en-US" sz="1400" dirty="0" smtClean="0">
              <a:solidFill>
                <a:srgbClr val="000000"/>
              </a:solidFill>
              <a:latin typeface="Calibri"/>
              <a:ea typeface="ＭＳ Ｐゴシック" pitchFamily="-108" charset="-128"/>
              <a:cs typeface="Calibri"/>
            </a:endParaRPr>
          </a:p>
          <a:p>
            <a:pPr marL="342900" indent="-342900" defTabSz="457200">
              <a:lnSpc>
                <a:spcPct val="85000"/>
              </a:lnSpc>
              <a:buFont typeface="Courier New" pitchFamily="49" charset="0"/>
              <a:buChar char="o"/>
              <a:defRPr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ea typeface="ＭＳ Ｐゴシック" pitchFamily="-108" charset="-128"/>
                <a:cs typeface="Calibri"/>
              </a:rPr>
              <a:t>Silvia Kim</a:t>
            </a:r>
          </a:p>
          <a:p>
            <a:pPr marL="342900" indent="-342900" defTabSz="457200">
              <a:lnSpc>
                <a:spcPct val="85000"/>
              </a:lnSpc>
              <a:buFont typeface="Courier New" pitchFamily="49" charset="0"/>
              <a:buChar char="o"/>
              <a:defRPr/>
            </a:pPr>
            <a:r>
              <a:rPr lang="en-US" sz="1400" dirty="0" err="1" smtClean="0">
                <a:solidFill>
                  <a:srgbClr val="000000"/>
                </a:solidFill>
                <a:latin typeface="Calibri"/>
                <a:ea typeface="ＭＳ Ｐゴシック" pitchFamily="-108" charset="-128"/>
                <a:cs typeface="Calibri"/>
              </a:rPr>
              <a:t>Sodsai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ea typeface="ＭＳ Ｐゴシック" pitchFamily="-108" charset="-128"/>
                <a:cs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ＭＳ Ｐゴシック" pitchFamily="-108" charset="-128"/>
                <a:cs typeface="Calibri"/>
              </a:rPr>
              <a:t>Tovanabutra</a:t>
            </a:r>
            <a:endParaRPr lang="en-US" sz="1400" dirty="0">
              <a:solidFill>
                <a:srgbClr val="000000"/>
              </a:solidFill>
              <a:latin typeface="Calibri"/>
              <a:ea typeface="ＭＳ Ｐゴシック" pitchFamily="-108" charset="-128"/>
              <a:cs typeface="Calibri"/>
            </a:endParaRPr>
          </a:p>
          <a:p>
            <a:pPr marL="342900" indent="-342900" defTabSz="457200">
              <a:lnSpc>
                <a:spcPct val="85000"/>
              </a:lnSpc>
              <a:buFont typeface="Courier New" pitchFamily="49" charset="0"/>
              <a:buChar char="o"/>
              <a:defRPr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ea typeface="ＭＳ Ｐゴシック" pitchFamily="-108" charset="-128"/>
                <a:cs typeface="Calibri"/>
              </a:rPr>
              <a:t>Sheila Peel</a:t>
            </a:r>
          </a:p>
          <a:p>
            <a:pPr marL="342900" indent="-342900" defTabSz="457200">
              <a:lnSpc>
                <a:spcPct val="85000"/>
              </a:lnSpc>
              <a:buFont typeface="Courier New" pitchFamily="49" charset="0"/>
              <a:buChar char="o"/>
              <a:defRPr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ea typeface="ＭＳ Ｐゴシック" pitchFamily="-108" charset="-128"/>
                <a:cs typeface="Calibri"/>
              </a:rPr>
              <a:t>Mark </a:t>
            </a:r>
            <a:r>
              <a:rPr lang="en-US" sz="1400" dirty="0" err="1" smtClean="0">
                <a:solidFill>
                  <a:srgbClr val="000000"/>
                </a:solidFill>
                <a:latin typeface="Calibri"/>
                <a:ea typeface="ＭＳ Ｐゴシック" pitchFamily="-108" charset="-128"/>
                <a:cs typeface="Calibri"/>
              </a:rPr>
              <a:t>Manak</a:t>
            </a:r>
            <a:endParaRPr lang="en-US" sz="1400" dirty="0" smtClean="0">
              <a:solidFill>
                <a:srgbClr val="000000"/>
              </a:solidFill>
              <a:latin typeface="Calibri"/>
              <a:ea typeface="ＭＳ Ｐゴシック" pitchFamily="-108" charset="-128"/>
              <a:cs typeface="Calibri"/>
            </a:endParaRPr>
          </a:p>
          <a:p>
            <a:pPr marL="342900" indent="-342900" defTabSz="457200">
              <a:lnSpc>
                <a:spcPct val="85000"/>
              </a:lnSpc>
              <a:buFont typeface="Courier New" pitchFamily="49" charset="0"/>
              <a:buChar char="o"/>
              <a:defRPr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ea typeface="ＭＳ Ｐゴシック" pitchFamily="-108" charset="-128"/>
                <a:cs typeface="Calibri"/>
              </a:rPr>
              <a:t>Linda </a:t>
            </a:r>
            <a:r>
              <a:rPr lang="en-US" sz="1400" dirty="0" err="1" smtClean="0">
                <a:solidFill>
                  <a:srgbClr val="000000"/>
                </a:solidFill>
                <a:latin typeface="Calibri"/>
                <a:ea typeface="ＭＳ Ｐゴシック" pitchFamily="-108" charset="-128"/>
                <a:cs typeface="Calibri"/>
              </a:rPr>
              <a:t>Jagodzinski</a:t>
            </a:r>
            <a:endParaRPr lang="en-US" sz="1400" dirty="0" smtClean="0">
              <a:solidFill>
                <a:srgbClr val="000000"/>
              </a:solidFill>
              <a:latin typeface="Calibri"/>
              <a:ea typeface="ＭＳ Ｐゴシック" pitchFamily="-108" charset="-128"/>
              <a:cs typeface="Calibri"/>
            </a:endParaRPr>
          </a:p>
          <a:p>
            <a:pPr marL="342900" indent="-342900" defTabSz="457200">
              <a:lnSpc>
                <a:spcPct val="85000"/>
              </a:lnSpc>
              <a:buFont typeface="Courier New" pitchFamily="49" charset="0"/>
              <a:buChar char="o"/>
              <a:defRPr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ea typeface="ＭＳ Ｐゴシック" pitchFamily="-108" charset="-128"/>
                <a:cs typeface="Calibri"/>
              </a:rPr>
              <a:t>Mike Eller</a:t>
            </a:r>
          </a:p>
          <a:p>
            <a:pPr marL="342900" indent="-342900" defTabSz="457200">
              <a:lnSpc>
                <a:spcPct val="85000"/>
              </a:lnSpc>
              <a:buFont typeface="Courier New" pitchFamily="49" charset="0"/>
              <a:buChar char="o"/>
              <a:defRPr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ea typeface="ＭＳ Ｐゴシック" pitchFamily="-108" charset="-128"/>
                <a:cs typeface="Calibri"/>
              </a:rPr>
              <a:t>Leigh Ann Eller</a:t>
            </a:r>
          </a:p>
          <a:p>
            <a:pPr marL="342900" indent="-342900">
              <a:lnSpc>
                <a:spcPct val="85000"/>
              </a:lnSpc>
              <a:buFont typeface="Courier New" pitchFamily="49" charset="0"/>
              <a:buChar char="o"/>
              <a:defRPr/>
            </a:pPr>
            <a:r>
              <a:rPr lang="en-US" sz="1400" dirty="0" err="1">
                <a:solidFill>
                  <a:srgbClr val="000000"/>
                </a:solidFill>
                <a:latin typeface="Calibri"/>
                <a:ea typeface="ＭＳ Ｐゴシック" pitchFamily="-108" charset="-128"/>
                <a:cs typeface="Calibri"/>
              </a:rPr>
              <a:t>Hendrik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ＭＳ Ｐゴシック" pitchFamily="-108" charset="-128"/>
                <a:cs typeface="Calibri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ＭＳ Ｐゴシック" pitchFamily="-108" charset="-128"/>
                <a:cs typeface="Calibri"/>
              </a:rPr>
              <a:t>Streeck</a:t>
            </a:r>
            <a:endParaRPr lang="en-US" sz="1400" dirty="0">
              <a:solidFill>
                <a:srgbClr val="000000"/>
              </a:solidFill>
              <a:latin typeface="Calibri"/>
              <a:ea typeface="ＭＳ Ｐゴシック" pitchFamily="-108" charset="-128"/>
              <a:cs typeface="Calibri"/>
            </a:endParaRPr>
          </a:p>
          <a:p>
            <a:pPr marL="342900" indent="-342900">
              <a:lnSpc>
                <a:spcPct val="85000"/>
              </a:lnSpc>
              <a:buFont typeface="Courier New" pitchFamily="49" charset="0"/>
              <a:buChar char="o"/>
              <a:defRPr/>
            </a:pPr>
            <a:r>
              <a:rPr lang="en-US" sz="1400" dirty="0">
                <a:solidFill>
                  <a:srgbClr val="000000"/>
                </a:solidFill>
                <a:latin typeface="Calibri"/>
                <a:ea typeface="ＭＳ Ｐゴシック" pitchFamily="-108" charset="-128"/>
                <a:cs typeface="Calibri"/>
              </a:rPr>
              <a:t>Diane Bolton</a:t>
            </a:r>
          </a:p>
          <a:p>
            <a:pPr marL="342900" indent="-342900">
              <a:lnSpc>
                <a:spcPct val="85000"/>
              </a:lnSpc>
              <a:buFont typeface="Courier New" pitchFamily="49" charset="0"/>
              <a:buChar char="o"/>
              <a:defRPr/>
            </a:pPr>
            <a:r>
              <a:rPr lang="en-US" sz="1400" dirty="0">
                <a:solidFill>
                  <a:srgbClr val="000000"/>
                </a:solidFill>
                <a:latin typeface="Calibri"/>
                <a:ea typeface="ＭＳ Ｐゴシック" pitchFamily="-108" charset="-128"/>
                <a:cs typeface="Calibri"/>
              </a:rPr>
              <a:t>Shelly Krebs</a:t>
            </a:r>
          </a:p>
          <a:p>
            <a:pPr marL="342900" indent="-342900">
              <a:lnSpc>
                <a:spcPct val="85000"/>
              </a:lnSpc>
              <a:buFont typeface="Courier New" pitchFamily="49" charset="0"/>
              <a:buChar char="o"/>
              <a:defRPr/>
            </a:pPr>
            <a:r>
              <a:rPr lang="en-US" sz="1400" dirty="0">
                <a:solidFill>
                  <a:srgbClr val="000000"/>
                </a:solidFill>
                <a:latin typeface="Calibri"/>
                <a:ea typeface="ＭＳ Ｐゴシック" pitchFamily="-108" charset="-128"/>
                <a:cs typeface="Calibri"/>
              </a:rPr>
              <a:t>Bonnie </a:t>
            </a:r>
            <a:r>
              <a:rPr lang="en-US" sz="1400" dirty="0" err="1" smtClean="0">
                <a:solidFill>
                  <a:srgbClr val="000000"/>
                </a:solidFill>
                <a:latin typeface="Calibri"/>
                <a:ea typeface="ＭＳ Ｐゴシック" pitchFamily="-108" charset="-128"/>
                <a:cs typeface="Calibri"/>
              </a:rPr>
              <a:t>Slike</a:t>
            </a:r>
            <a:endParaRPr lang="en-US" sz="1400" dirty="0" smtClean="0">
              <a:solidFill>
                <a:srgbClr val="000000"/>
              </a:solidFill>
              <a:latin typeface="Calibri"/>
              <a:ea typeface="ＭＳ Ｐゴシック" pitchFamily="-108" charset="-128"/>
              <a:cs typeface="Calibri"/>
            </a:endParaRPr>
          </a:p>
          <a:p>
            <a:pPr marL="342900" indent="-342900">
              <a:lnSpc>
                <a:spcPct val="85000"/>
              </a:lnSpc>
              <a:buFont typeface="Courier New" pitchFamily="49" charset="0"/>
              <a:buChar char="o"/>
              <a:defRPr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ea typeface="ＭＳ Ｐゴシック" pitchFamily="-108" charset="-128"/>
                <a:cs typeface="Calibri"/>
              </a:rPr>
              <a:t>Lisa Reilly</a:t>
            </a:r>
            <a:endParaRPr lang="en-US" sz="1400" dirty="0">
              <a:solidFill>
                <a:srgbClr val="000000"/>
              </a:solidFill>
              <a:latin typeface="Calibri"/>
              <a:ea typeface="ＭＳ Ｐゴシック" pitchFamily="-108" charset="-128"/>
              <a:cs typeface="Calibri"/>
            </a:endParaRPr>
          </a:p>
          <a:p>
            <a:pPr marL="342900" indent="-342900" defTabSz="457200">
              <a:lnSpc>
                <a:spcPct val="85000"/>
              </a:lnSpc>
              <a:buFont typeface="Courier New" pitchFamily="49" charset="0"/>
              <a:buChar char="o"/>
              <a:defRPr/>
            </a:pPr>
            <a:endParaRPr lang="en-US" sz="1400" dirty="0" smtClean="0">
              <a:solidFill>
                <a:srgbClr val="000000"/>
              </a:solidFill>
              <a:latin typeface="Calibri"/>
              <a:ea typeface="ＭＳ Ｐゴシック" pitchFamily="-108" charset="-128"/>
              <a:cs typeface="Calibri"/>
            </a:endParaRPr>
          </a:p>
          <a:p>
            <a:pPr marL="342900" indent="-342900" defTabSz="457200">
              <a:lnSpc>
                <a:spcPct val="85000"/>
              </a:lnSpc>
              <a:buFont typeface="Courier New" pitchFamily="49" charset="0"/>
              <a:buChar char="o"/>
              <a:defRPr/>
            </a:pPr>
            <a:endParaRPr lang="en-US" sz="1400" dirty="0">
              <a:solidFill>
                <a:srgbClr val="000000"/>
              </a:solidFill>
              <a:latin typeface="Calibri"/>
              <a:ea typeface="ＭＳ Ｐゴシック" pitchFamily="-108" charset="-128"/>
              <a:cs typeface="Calibri"/>
            </a:endParaRPr>
          </a:p>
          <a:p>
            <a:pPr marL="342900" indent="-342900" defTabSz="457200">
              <a:lnSpc>
                <a:spcPct val="85000"/>
              </a:lnSpc>
              <a:spcBef>
                <a:spcPct val="20000"/>
              </a:spcBef>
              <a:defRPr/>
            </a:pPr>
            <a:endParaRPr lang="en-US" sz="1400" dirty="0">
              <a:solidFill>
                <a:srgbClr val="000000"/>
              </a:solidFill>
              <a:latin typeface="Calibri"/>
              <a:ea typeface="ＭＳ Ｐゴシック" pitchFamily="-108" charset="-128"/>
              <a:cs typeface="Calibri"/>
            </a:endParaRPr>
          </a:p>
        </p:txBody>
      </p:sp>
      <p:sp>
        <p:nvSpPr>
          <p:cNvPr id="21" name="Text Placeholder 2"/>
          <p:cNvSpPr txBox="1">
            <a:spLocks/>
          </p:cNvSpPr>
          <p:nvPr/>
        </p:nvSpPr>
        <p:spPr>
          <a:xfrm>
            <a:off x="3020786" y="5257800"/>
            <a:ext cx="686714" cy="319881"/>
          </a:xfrm>
          <a:prstGeom prst="rect">
            <a:avLst/>
          </a:prstGeom>
        </p:spPr>
        <p:txBody>
          <a:bodyPr anchor="b"/>
          <a:lstStyle/>
          <a:p>
            <a:pPr defTabSz="4572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800" b="1" dirty="0">
                <a:solidFill>
                  <a:srgbClr val="18579B"/>
                </a:solidFill>
                <a:latin typeface="Calibri"/>
                <a:ea typeface="ＭＳ Ｐゴシック" pitchFamily="-108" charset="-128"/>
                <a:cs typeface="Calibri"/>
              </a:rPr>
              <a:t>VGTI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24187" y="5445608"/>
            <a:ext cx="2843213" cy="851302"/>
          </a:xfrm>
          <a:prstGeom prst="rect">
            <a:avLst/>
          </a:prstGeom>
          <a:noFill/>
        </p:spPr>
        <p:txBody>
          <a:bodyPr/>
          <a:lstStyle/>
          <a:p>
            <a:pPr marL="342900" indent="-342900" defTabSz="457200">
              <a:lnSpc>
                <a:spcPct val="85000"/>
              </a:lnSpc>
              <a:buFont typeface="Courier New" pitchFamily="49" charset="0"/>
              <a:buChar char="o"/>
              <a:defRPr/>
            </a:pPr>
            <a:r>
              <a:rPr lang="en-US" sz="1400" dirty="0" smtClean="0">
                <a:latin typeface="Calibri"/>
                <a:ea typeface="ＭＳ Ｐゴシック" pitchFamily="-108" charset="-128"/>
                <a:cs typeface="Calibri"/>
              </a:rPr>
              <a:t>Nicolas </a:t>
            </a:r>
            <a:r>
              <a:rPr lang="en-US" sz="1400" dirty="0" err="1" smtClean="0">
                <a:latin typeface="Calibri"/>
                <a:ea typeface="ＭＳ Ｐゴシック" pitchFamily="-108" charset="-128"/>
                <a:cs typeface="Calibri"/>
              </a:rPr>
              <a:t>Chomont</a:t>
            </a:r>
            <a:r>
              <a:rPr lang="en-US" sz="1400" dirty="0" smtClean="0">
                <a:latin typeface="Calibri"/>
                <a:ea typeface="ＭＳ Ｐゴシック" pitchFamily="-108" charset="-128"/>
                <a:cs typeface="Calibri"/>
              </a:rPr>
              <a:t> (U Montreal)</a:t>
            </a:r>
          </a:p>
          <a:p>
            <a:pPr marL="342900" indent="-342900" defTabSz="457200">
              <a:lnSpc>
                <a:spcPct val="85000"/>
              </a:lnSpc>
              <a:buFont typeface="Courier New" pitchFamily="49" charset="0"/>
              <a:buChar char="o"/>
              <a:defRPr/>
            </a:pPr>
            <a:r>
              <a:rPr lang="en-US" sz="1400" dirty="0" err="1" smtClean="0">
                <a:latin typeface="Calibri"/>
                <a:ea typeface="ＭＳ Ｐゴシック" pitchFamily="-108" charset="-128"/>
                <a:cs typeface="Calibri"/>
              </a:rPr>
              <a:t>Rafick</a:t>
            </a:r>
            <a:r>
              <a:rPr lang="en-US" sz="1400" dirty="0" smtClean="0">
                <a:latin typeface="Calibri"/>
                <a:ea typeface="ＭＳ Ｐゴシック" pitchFamily="-108" charset="-128"/>
                <a:cs typeface="Calibri"/>
              </a:rPr>
              <a:t> </a:t>
            </a:r>
            <a:r>
              <a:rPr lang="en-US" sz="1400" dirty="0" err="1" smtClean="0">
                <a:latin typeface="Calibri"/>
                <a:ea typeface="ＭＳ Ｐゴシック" pitchFamily="-108" charset="-128"/>
                <a:cs typeface="Calibri"/>
              </a:rPr>
              <a:t>Sekaly</a:t>
            </a:r>
            <a:r>
              <a:rPr lang="en-US" sz="1400" dirty="0" smtClean="0">
                <a:latin typeface="Calibri"/>
                <a:ea typeface="ＭＳ Ｐゴシック" pitchFamily="-108" charset="-128"/>
                <a:cs typeface="Calibri"/>
              </a:rPr>
              <a:t> (Case Western)</a:t>
            </a:r>
          </a:p>
          <a:p>
            <a:pPr marL="342900" indent="-342900" defTabSz="457200">
              <a:lnSpc>
                <a:spcPct val="85000"/>
              </a:lnSpc>
              <a:buFont typeface="Courier New" pitchFamily="49" charset="0"/>
              <a:buChar char="o"/>
              <a:defRPr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ea typeface="ＭＳ Ｐゴシック" pitchFamily="-108" charset="-128"/>
                <a:cs typeface="Calibri"/>
              </a:rPr>
              <a:t>Elias Haddad</a:t>
            </a:r>
            <a:endParaRPr lang="en-US" sz="1400" b="1" dirty="0">
              <a:solidFill>
                <a:schemeClr val="tx2">
                  <a:lumMod val="75000"/>
                  <a:lumOff val="25000"/>
                </a:schemeClr>
              </a:solidFill>
              <a:latin typeface="Calibri"/>
              <a:ea typeface="ＭＳ Ｐゴシック" pitchFamily="-108" charset="-128"/>
              <a:cs typeface="Calibri"/>
            </a:endParaRPr>
          </a:p>
          <a:p>
            <a:pPr marL="342900" indent="-342900" defTabSz="457200">
              <a:lnSpc>
                <a:spcPct val="85000"/>
              </a:lnSpc>
              <a:buFont typeface="Courier New" pitchFamily="49" charset="0"/>
              <a:buChar char="o"/>
              <a:defRPr/>
            </a:pPr>
            <a:r>
              <a:rPr lang="en-US" sz="1400" dirty="0" err="1" smtClean="0">
                <a:solidFill>
                  <a:srgbClr val="000000"/>
                </a:solidFill>
                <a:latin typeface="Calibri"/>
                <a:ea typeface="ＭＳ Ｐゴシック" pitchFamily="-108" charset="-128"/>
                <a:cs typeface="Calibri"/>
              </a:rPr>
              <a:t>Lydie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ea typeface="ＭＳ Ｐゴシック" pitchFamily="-108" charset="-128"/>
                <a:cs typeface="Calibri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Calibri"/>
                <a:ea typeface="ＭＳ Ｐゴシック" pitchFamily="-108" charset="-128"/>
                <a:cs typeface="Calibri"/>
              </a:rPr>
              <a:t>Trautmann</a:t>
            </a:r>
            <a:endParaRPr lang="en-US" sz="1400" dirty="0" smtClean="0">
              <a:solidFill>
                <a:srgbClr val="000000"/>
              </a:solidFill>
              <a:latin typeface="Calibri"/>
              <a:ea typeface="ＭＳ Ｐゴシック" pitchFamily="-108" charset="-128"/>
              <a:cs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22374" y="4364935"/>
            <a:ext cx="1608926" cy="1013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lnSpc>
                <a:spcPct val="85000"/>
              </a:lnSpc>
              <a:buFont typeface="Courier New" pitchFamily="49" charset="0"/>
              <a:buChar char="o"/>
              <a:defRPr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ea typeface="Angsana New"/>
                <a:cs typeface="Calibri"/>
              </a:rPr>
              <a:t>Jacob Estes</a:t>
            </a:r>
          </a:p>
          <a:p>
            <a:pPr marL="342900" indent="-342900" defTabSz="457200">
              <a:lnSpc>
                <a:spcPct val="85000"/>
              </a:lnSpc>
              <a:buFont typeface="Courier New" pitchFamily="49" charset="0"/>
              <a:buChar char="o"/>
              <a:defRPr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ea typeface="Angsana New"/>
                <a:cs typeface="Calibri"/>
              </a:rPr>
              <a:t>Claire </a:t>
            </a:r>
            <a:r>
              <a:rPr lang="en-US" sz="1400" dirty="0" err="1" smtClean="0">
                <a:solidFill>
                  <a:srgbClr val="000000"/>
                </a:solidFill>
                <a:latin typeface="Calibri"/>
                <a:ea typeface="Angsana New"/>
                <a:cs typeface="Calibri"/>
              </a:rPr>
              <a:t>Deleage</a:t>
            </a:r>
            <a:endParaRPr lang="en-US" sz="1400" dirty="0" smtClean="0">
              <a:solidFill>
                <a:srgbClr val="000000"/>
              </a:solidFill>
              <a:latin typeface="Calibri"/>
              <a:ea typeface="Angsana New"/>
              <a:cs typeface="Calibri"/>
            </a:endParaRPr>
          </a:p>
          <a:p>
            <a:pPr marL="342900" indent="-342900" defTabSz="457200">
              <a:lnSpc>
                <a:spcPct val="85000"/>
              </a:lnSpc>
              <a:buFont typeface="Courier New" pitchFamily="49" charset="0"/>
              <a:buChar char="o"/>
              <a:defRPr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ea typeface="Angsana New"/>
                <a:cs typeface="Calibri"/>
              </a:rPr>
              <a:t>Jeff </a:t>
            </a:r>
            <a:r>
              <a:rPr lang="en-US" sz="1400" dirty="0" err="1" smtClean="0">
                <a:solidFill>
                  <a:srgbClr val="000000"/>
                </a:solidFill>
                <a:latin typeface="Calibri"/>
                <a:ea typeface="Angsana New"/>
                <a:cs typeface="Calibri"/>
              </a:rPr>
              <a:t>Lifson</a:t>
            </a:r>
            <a:endParaRPr lang="en-US" sz="1400" dirty="0" smtClean="0">
              <a:solidFill>
                <a:srgbClr val="000000"/>
              </a:solidFill>
              <a:latin typeface="Calibri"/>
              <a:ea typeface="Angsana New"/>
              <a:cs typeface="Calibri"/>
            </a:endParaRPr>
          </a:p>
          <a:p>
            <a:pPr marL="342900" indent="-342900" defTabSz="457200">
              <a:lnSpc>
                <a:spcPct val="85000"/>
              </a:lnSpc>
              <a:buFont typeface="Courier New" pitchFamily="49" charset="0"/>
              <a:buChar char="o"/>
              <a:defRPr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ea typeface="Angsana New"/>
                <a:cs typeface="Calibri"/>
              </a:rPr>
              <a:t>Robin Dewar</a:t>
            </a:r>
          </a:p>
          <a:p>
            <a:pPr marL="342900" indent="-342900" defTabSz="457200">
              <a:lnSpc>
                <a:spcPct val="85000"/>
              </a:lnSpc>
              <a:buFont typeface="Courier New" pitchFamily="49" charset="0"/>
              <a:buChar char="o"/>
              <a:defRPr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ea typeface="Angsana New"/>
                <a:cs typeface="Calibri"/>
              </a:rPr>
              <a:t>Adam Rupert</a:t>
            </a:r>
          </a:p>
        </p:txBody>
      </p:sp>
      <p:sp>
        <p:nvSpPr>
          <p:cNvPr id="28" name="Text Placeholder 2"/>
          <p:cNvSpPr txBox="1">
            <a:spLocks/>
          </p:cNvSpPr>
          <p:nvPr/>
        </p:nvSpPr>
        <p:spPr>
          <a:xfrm>
            <a:off x="3048000" y="2888678"/>
            <a:ext cx="1513761" cy="364383"/>
          </a:xfrm>
          <a:prstGeom prst="rect">
            <a:avLst/>
          </a:prstGeom>
        </p:spPr>
        <p:txBody>
          <a:bodyPr anchor="b"/>
          <a:lstStyle/>
          <a:p>
            <a:pPr defTabSz="4572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800" b="1" dirty="0" smtClean="0">
                <a:solidFill>
                  <a:srgbClr val="18579B"/>
                </a:solidFill>
                <a:latin typeface="Calibri"/>
                <a:ea typeface="ＭＳ Ｐゴシック" pitchFamily="-108" charset="-128"/>
                <a:cs typeface="Calibri"/>
              </a:rPr>
              <a:t>NIAID/NCI</a:t>
            </a:r>
            <a:endParaRPr lang="en-US" sz="1800" b="1" dirty="0">
              <a:solidFill>
                <a:srgbClr val="18579B"/>
              </a:solidFill>
              <a:latin typeface="Calibri"/>
              <a:ea typeface="ＭＳ Ｐゴシック" pitchFamily="-108" charset="-128"/>
              <a:cs typeface="Calibri"/>
            </a:endParaRPr>
          </a:p>
        </p:txBody>
      </p:sp>
      <p:sp>
        <p:nvSpPr>
          <p:cNvPr id="29" name="Text Placeholder 2"/>
          <p:cNvSpPr txBox="1">
            <a:spLocks/>
          </p:cNvSpPr>
          <p:nvPr/>
        </p:nvSpPr>
        <p:spPr>
          <a:xfrm>
            <a:off x="5715000" y="4267201"/>
            <a:ext cx="4343400" cy="639763"/>
          </a:xfrm>
          <a:prstGeom prst="rect">
            <a:avLst/>
          </a:prstGeom>
        </p:spPr>
        <p:txBody>
          <a:bodyPr anchor="b"/>
          <a:lstStyle/>
          <a:p>
            <a:pPr defTabSz="4572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800" b="1" dirty="0" smtClean="0">
                <a:solidFill>
                  <a:srgbClr val="18579B"/>
                </a:solidFill>
                <a:latin typeface="Calibri"/>
                <a:ea typeface="ＭＳ Ｐゴシック" pitchFamily="-108" charset="-128"/>
                <a:cs typeface="Calibri"/>
              </a:rPr>
              <a:t>Yale</a:t>
            </a:r>
            <a:endParaRPr lang="en-US" sz="1800" b="1" dirty="0">
              <a:solidFill>
                <a:srgbClr val="18579B"/>
              </a:solidFill>
              <a:latin typeface="Calibri"/>
              <a:ea typeface="ＭＳ Ｐゴシック" pitchFamily="-108" charset="-128"/>
              <a:cs typeface="Calibri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943600" y="4800600"/>
            <a:ext cx="2057400" cy="457200"/>
          </a:xfrm>
          <a:prstGeom prst="rect">
            <a:avLst/>
          </a:prstGeom>
          <a:noFill/>
        </p:spPr>
        <p:txBody>
          <a:bodyPr/>
          <a:lstStyle/>
          <a:p>
            <a:pPr marL="342900" indent="-342900" defTabSz="457200">
              <a:buFont typeface="Courier New" pitchFamily="49" charset="0"/>
              <a:buChar char="o"/>
              <a:defRPr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ea typeface="ＭＳ Ｐゴシック" pitchFamily="-108" charset="-128"/>
                <a:cs typeface="Calibri"/>
              </a:rPr>
              <a:t>Serena Spudich</a:t>
            </a:r>
          </a:p>
          <a:p>
            <a:pPr defTabSz="457200">
              <a:spcBef>
                <a:spcPct val="20000"/>
              </a:spcBef>
              <a:defRPr/>
            </a:pPr>
            <a:endParaRPr lang="en-US" sz="1400" dirty="0">
              <a:solidFill>
                <a:srgbClr val="000000"/>
              </a:solidFill>
              <a:latin typeface="Calibri"/>
              <a:ea typeface="ＭＳ Ｐゴシック" pitchFamily="-108" charset="-128"/>
              <a:cs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19200" y="559713"/>
            <a:ext cx="15219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18579B"/>
                </a:solidFill>
                <a:latin typeface="Calibri"/>
                <a:cs typeface="Calibri"/>
              </a:rPr>
              <a:t>Volunteers</a:t>
            </a:r>
          </a:p>
        </p:txBody>
      </p:sp>
      <p:sp>
        <p:nvSpPr>
          <p:cNvPr id="33" name="Text Placeholder 2"/>
          <p:cNvSpPr txBox="1">
            <a:spLocks/>
          </p:cNvSpPr>
          <p:nvPr/>
        </p:nvSpPr>
        <p:spPr>
          <a:xfrm>
            <a:off x="2971800" y="862688"/>
            <a:ext cx="1659500" cy="347895"/>
          </a:xfrm>
          <a:prstGeom prst="rect">
            <a:avLst/>
          </a:prstGeom>
        </p:spPr>
        <p:txBody>
          <a:bodyPr anchor="b"/>
          <a:lstStyle/>
          <a:p>
            <a:pPr defTabSz="4572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8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ea typeface="ＭＳ Ｐゴシック" pitchFamily="-108" charset="-128"/>
                <a:cs typeface="Calibri"/>
              </a:rPr>
              <a:t>Chulalongkorn</a:t>
            </a:r>
            <a:endParaRPr lang="en-US" sz="1800" b="1" dirty="0">
              <a:solidFill>
                <a:schemeClr val="tx2">
                  <a:lumMod val="75000"/>
                  <a:lumOff val="25000"/>
                </a:schemeClr>
              </a:solidFill>
              <a:latin typeface="Calibri"/>
              <a:ea typeface="ＭＳ Ｐゴシック" pitchFamily="-108" charset="-128"/>
              <a:cs typeface="Calibri"/>
            </a:endParaRPr>
          </a:p>
        </p:txBody>
      </p:sp>
      <p:sp>
        <p:nvSpPr>
          <p:cNvPr id="34" name="Content Placeholder 5"/>
          <p:cNvSpPr txBox="1">
            <a:spLocks/>
          </p:cNvSpPr>
          <p:nvPr/>
        </p:nvSpPr>
        <p:spPr bwMode="auto">
          <a:xfrm>
            <a:off x="2971800" y="1132970"/>
            <a:ext cx="3555774" cy="178298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defTabSz="457200">
              <a:lnSpc>
                <a:spcPct val="85000"/>
              </a:lnSpc>
              <a:buFont typeface="Courier New" pitchFamily="49" charset="0"/>
              <a:buChar char="o"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ea typeface="MS PGothic" pitchFamily="34" charset="-128"/>
                <a:cs typeface="Calibri"/>
              </a:rPr>
              <a:t>Kiat Ruxrungtham</a:t>
            </a:r>
          </a:p>
          <a:p>
            <a:pPr marL="342900" indent="-342900" defTabSz="457200">
              <a:lnSpc>
                <a:spcPct val="85000"/>
              </a:lnSpc>
              <a:buFont typeface="Courier New" pitchFamily="49" charset="0"/>
              <a:buChar char="o"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ea typeface="MS PGothic" pitchFamily="34" charset="-128"/>
                <a:cs typeface="Calibri"/>
              </a:rPr>
              <a:t>Rungsun Rerknimitr</a:t>
            </a:r>
          </a:p>
          <a:p>
            <a:pPr marL="342900" indent="-342900" defTabSz="457200">
              <a:lnSpc>
                <a:spcPct val="85000"/>
              </a:lnSpc>
              <a:buFont typeface="Courier New" pitchFamily="49" charset="0"/>
              <a:buChar char="o"/>
            </a:pPr>
            <a:r>
              <a:rPr lang="en-US" sz="1400" dirty="0" err="1" smtClean="0">
                <a:solidFill>
                  <a:srgbClr val="000000"/>
                </a:solidFill>
                <a:latin typeface="Calibri"/>
                <a:ea typeface="MS PGothic" pitchFamily="34" charset="-128"/>
                <a:cs typeface="Calibri"/>
              </a:rPr>
              <a:t>Sukalya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ea typeface="MS PGothic" pitchFamily="34" charset="-128"/>
                <a:cs typeface="Calibri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Calibri"/>
                <a:cs typeface="Calibri"/>
              </a:rPr>
              <a:t>Lerdlum</a:t>
            </a:r>
            <a:endParaRPr lang="en-US" sz="14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 defTabSz="457200">
              <a:lnSpc>
                <a:spcPct val="85000"/>
              </a:lnSpc>
              <a:buFont typeface="Courier New" pitchFamily="49" charset="0"/>
              <a:buChar char="o"/>
            </a:pPr>
            <a:r>
              <a:rPr lang="en-US" sz="1400" dirty="0" err="1" smtClean="0">
                <a:solidFill>
                  <a:srgbClr val="000000"/>
                </a:solidFill>
                <a:latin typeface="Calibri"/>
                <a:cs typeface="Calibri"/>
              </a:rPr>
              <a:t>Mantana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Calibri"/>
                <a:cs typeface="Calibri"/>
              </a:rPr>
              <a:t>pothisri</a:t>
            </a:r>
            <a:endParaRPr lang="en-US" sz="14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 defTabSz="457200">
              <a:lnSpc>
                <a:spcPct val="85000"/>
              </a:lnSpc>
              <a:buFont typeface="Courier New" pitchFamily="49" charset="0"/>
              <a:buChar char="o"/>
            </a:pPr>
            <a:r>
              <a:rPr lang="en-US" sz="1400" dirty="0" err="1" smtClean="0">
                <a:latin typeface="Calibri"/>
                <a:cs typeface="Calibri"/>
              </a:rPr>
              <a:t>Phandee</a:t>
            </a:r>
            <a:r>
              <a:rPr lang="en-US" sz="1400" dirty="0" smtClean="0">
                <a:latin typeface="Calibri"/>
                <a:cs typeface="Calibri"/>
              </a:rPr>
              <a:t> </a:t>
            </a:r>
            <a:r>
              <a:rPr lang="en-US" sz="1400" dirty="0" err="1" smtClean="0">
                <a:latin typeface="Calibri"/>
                <a:cs typeface="Calibri"/>
              </a:rPr>
              <a:t>Wattanaboonyongcharoen</a:t>
            </a:r>
            <a:endParaRPr lang="en-US" sz="1400" dirty="0" smtClean="0">
              <a:latin typeface="Calibri"/>
              <a:cs typeface="Calibri"/>
            </a:endParaRPr>
          </a:p>
          <a:p>
            <a:pPr marL="342900" indent="-342900" defTabSz="457200">
              <a:lnSpc>
                <a:spcPct val="85000"/>
              </a:lnSpc>
              <a:buFont typeface="Courier New" pitchFamily="49" charset="0"/>
              <a:buChar char="o"/>
            </a:pPr>
            <a:r>
              <a:rPr lang="en-US" sz="1400" dirty="0" err="1" smtClean="0">
                <a:latin typeface="Calibri"/>
                <a:cs typeface="Calibri"/>
              </a:rPr>
              <a:t>Ponlapat</a:t>
            </a:r>
            <a:r>
              <a:rPr lang="en-US" sz="1400" dirty="0" smtClean="0">
                <a:latin typeface="Calibri"/>
                <a:cs typeface="Calibri"/>
              </a:rPr>
              <a:t> </a:t>
            </a:r>
            <a:r>
              <a:rPr lang="en-US" sz="1400" dirty="0" err="1" smtClean="0">
                <a:latin typeface="Calibri"/>
                <a:cs typeface="Calibri"/>
              </a:rPr>
              <a:t>Rojnuckarin</a:t>
            </a:r>
            <a:endParaRPr lang="en-US" sz="1400" dirty="0" smtClean="0">
              <a:latin typeface="Calibri"/>
              <a:cs typeface="Calibri"/>
            </a:endParaRPr>
          </a:p>
          <a:p>
            <a:pPr marL="342900" indent="-342900" defTabSz="457200">
              <a:lnSpc>
                <a:spcPct val="85000"/>
              </a:lnSpc>
              <a:buFont typeface="Courier New" pitchFamily="49" charset="0"/>
              <a:buChar char="o"/>
            </a:pPr>
            <a:r>
              <a:rPr lang="en-US" sz="1400" dirty="0" smtClean="0">
                <a:latin typeface="Calibri"/>
                <a:cs typeface="Calibri"/>
              </a:rPr>
              <a:t>Sopark Manasnayakorn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</a:p>
          <a:p>
            <a:pPr marL="342900" indent="-342900" defTabSz="457200">
              <a:lnSpc>
                <a:spcPct val="85000"/>
              </a:lnSpc>
              <a:buFont typeface="Courier New" pitchFamily="49" charset="0"/>
              <a:buChar char="o"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Sunee Sirivichayakul</a:t>
            </a:r>
          </a:p>
          <a:p>
            <a:pPr marL="342900" indent="-342900" defTabSz="457200">
              <a:lnSpc>
                <a:spcPct val="85000"/>
              </a:lnSpc>
              <a:buFont typeface="Courier New" pitchFamily="49" charset="0"/>
              <a:buChar char="o"/>
            </a:pPr>
            <a:r>
              <a:rPr lang="en-US" sz="1400" dirty="0" err="1" smtClean="0">
                <a:solidFill>
                  <a:srgbClr val="000000"/>
                </a:solidFill>
                <a:latin typeface="Calibri"/>
                <a:cs typeface="Calibri"/>
              </a:rPr>
              <a:t>Supranee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Calibri"/>
                <a:cs typeface="Calibri"/>
              </a:rPr>
              <a:t>Buranapraditkun</a:t>
            </a:r>
            <a:endParaRPr lang="en-US" sz="14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 defTabSz="457200">
              <a:buFont typeface="Courier New" pitchFamily="49" charset="0"/>
              <a:buChar char="o"/>
            </a:pPr>
            <a:endParaRPr lang="en-US" sz="1400" dirty="0" smtClean="0">
              <a:solidFill>
                <a:srgbClr val="000000"/>
              </a:solidFill>
              <a:latin typeface="Calibri"/>
              <a:ea typeface="MS PGothic" pitchFamily="34" charset="-128"/>
              <a:cs typeface="Calibri"/>
            </a:endParaRPr>
          </a:p>
        </p:txBody>
      </p:sp>
      <p:sp>
        <p:nvSpPr>
          <p:cNvPr id="25" name="Text Placeholder 2"/>
          <p:cNvSpPr txBox="1">
            <a:spLocks/>
          </p:cNvSpPr>
          <p:nvPr/>
        </p:nvSpPr>
        <p:spPr>
          <a:xfrm>
            <a:off x="5706533" y="4761970"/>
            <a:ext cx="4343400" cy="639763"/>
          </a:xfrm>
          <a:prstGeom prst="rect">
            <a:avLst/>
          </a:prstGeom>
        </p:spPr>
        <p:txBody>
          <a:bodyPr anchor="b"/>
          <a:lstStyle/>
          <a:p>
            <a:pPr defTabSz="4572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800" b="1" dirty="0" smtClean="0">
                <a:solidFill>
                  <a:srgbClr val="18579B"/>
                </a:solidFill>
                <a:latin typeface="Calibri"/>
                <a:ea typeface="ＭＳ Ｐゴシック" pitchFamily="-108" charset="-128"/>
                <a:cs typeface="Calibri"/>
              </a:rPr>
              <a:t>U Hawaii</a:t>
            </a:r>
            <a:endParaRPr lang="en-US" sz="1800" b="1" dirty="0">
              <a:solidFill>
                <a:srgbClr val="18579B"/>
              </a:solidFill>
              <a:latin typeface="Calibri"/>
              <a:ea typeface="ＭＳ Ｐゴシック" pitchFamily="-108" charset="-128"/>
              <a:cs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77466" y="5339493"/>
            <a:ext cx="2057400" cy="307975"/>
          </a:xfrm>
          <a:prstGeom prst="rect">
            <a:avLst/>
          </a:prstGeom>
          <a:noFill/>
        </p:spPr>
        <p:txBody>
          <a:bodyPr/>
          <a:lstStyle/>
          <a:p>
            <a:pPr marL="342900" indent="-342900" defTabSz="457200">
              <a:buFont typeface="Courier New" pitchFamily="49" charset="0"/>
              <a:buChar char="o"/>
              <a:defRPr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ea typeface="ＭＳ Ｐゴシック" pitchFamily="-108" charset="-128"/>
                <a:cs typeface="Calibri"/>
              </a:rPr>
              <a:t>Lishomwa </a:t>
            </a:r>
            <a:r>
              <a:rPr lang="en-US" sz="1400" dirty="0" smtClean="0">
                <a:latin typeface="Calibri"/>
                <a:ea typeface="Calibri"/>
                <a:cs typeface="Calibri"/>
              </a:rPr>
              <a:t>Ndhlovu</a:t>
            </a:r>
            <a:endParaRPr lang="en-US" sz="1400" dirty="0" smtClean="0">
              <a:solidFill>
                <a:srgbClr val="000000"/>
              </a:solidFill>
              <a:latin typeface="Calibri"/>
              <a:ea typeface="ＭＳ Ｐゴシック" pitchFamily="-108" charset="-128"/>
              <a:cs typeface="Calibri"/>
            </a:endParaRPr>
          </a:p>
          <a:p>
            <a:pPr marL="342900" indent="-342900" defTabSz="457200">
              <a:spcBef>
                <a:spcPct val="20000"/>
              </a:spcBef>
              <a:buFont typeface="Arial" charset="0"/>
              <a:buChar char="•"/>
              <a:defRPr/>
            </a:pPr>
            <a:endParaRPr lang="en-US" sz="1400" dirty="0">
              <a:solidFill>
                <a:srgbClr val="000000"/>
              </a:solidFill>
              <a:latin typeface="Calibri"/>
              <a:ea typeface="ＭＳ Ｐゴシック" pitchFamily="-108" charset="-128"/>
              <a:cs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05200" y="559713"/>
            <a:ext cx="52898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18579B"/>
                </a:solidFill>
                <a:latin typeface="Calibri"/>
                <a:cs typeface="Calibri"/>
              </a:rPr>
              <a:t>Funders: NIAID, NIMH, NINDS, </a:t>
            </a:r>
            <a:r>
              <a:rPr lang="en-US" sz="2200" b="1" i="1" dirty="0" err="1" smtClean="0">
                <a:solidFill>
                  <a:srgbClr val="18579B"/>
                </a:solidFill>
                <a:latin typeface="Calibri"/>
                <a:cs typeface="Calibri"/>
              </a:rPr>
              <a:t>DoD</a:t>
            </a:r>
            <a:r>
              <a:rPr lang="en-US" sz="2200" b="1" i="1" dirty="0" smtClean="0">
                <a:solidFill>
                  <a:srgbClr val="18579B"/>
                </a:solidFill>
                <a:latin typeface="Calibri"/>
                <a:cs typeface="Calibri"/>
              </a:rPr>
              <a:t>, </a:t>
            </a:r>
            <a:r>
              <a:rPr lang="en-US" sz="2200" b="1" i="1" dirty="0" err="1" smtClean="0">
                <a:solidFill>
                  <a:srgbClr val="18579B"/>
                </a:solidFill>
                <a:latin typeface="Calibri"/>
                <a:cs typeface="Calibri"/>
              </a:rPr>
              <a:t>amfAR</a:t>
            </a:r>
            <a:endParaRPr lang="en-US" sz="2200" b="1" i="1" dirty="0" smtClean="0">
              <a:solidFill>
                <a:srgbClr val="18579B"/>
              </a:solidFill>
              <a:latin typeface="Calibri"/>
              <a:cs typeface="Calibri"/>
            </a:endParaRPr>
          </a:p>
        </p:txBody>
      </p:sp>
      <p:sp>
        <p:nvSpPr>
          <p:cNvPr id="32" name="Text Placeholder 2"/>
          <p:cNvSpPr txBox="1">
            <a:spLocks/>
          </p:cNvSpPr>
          <p:nvPr/>
        </p:nvSpPr>
        <p:spPr>
          <a:xfrm>
            <a:off x="218361" y="5972502"/>
            <a:ext cx="4343400" cy="639763"/>
          </a:xfrm>
          <a:prstGeom prst="rect">
            <a:avLst/>
          </a:prstGeom>
        </p:spPr>
        <p:txBody>
          <a:bodyPr anchor="b"/>
          <a:lstStyle/>
          <a:p>
            <a:pPr defTabSz="457200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solidFill>
                  <a:srgbClr val="18579B"/>
                </a:solidFill>
                <a:latin typeface="Calibri"/>
                <a:ea typeface="ＭＳ Ｐゴシック" pitchFamily="-108" charset="-128"/>
                <a:cs typeface="Calibri"/>
              </a:rPr>
              <a:t>UT Galveston</a:t>
            </a:r>
            <a:endParaRPr lang="en-US" sz="1800" b="1" dirty="0">
              <a:solidFill>
                <a:srgbClr val="18579B"/>
              </a:solidFill>
              <a:latin typeface="Calibri"/>
              <a:ea typeface="ＭＳ Ｐゴシック" pitchFamily="-108" charset="-128"/>
              <a:cs typeface="Calibri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31787" y="6509607"/>
            <a:ext cx="2057400" cy="348394"/>
          </a:xfrm>
          <a:prstGeom prst="rect">
            <a:avLst/>
          </a:prstGeom>
          <a:noFill/>
        </p:spPr>
        <p:txBody>
          <a:bodyPr/>
          <a:lstStyle/>
          <a:p>
            <a:pPr marL="342900" indent="-342900" defTabSz="457200">
              <a:buFont typeface="Courier New" pitchFamily="49" charset="0"/>
              <a:buChar char="o"/>
              <a:defRPr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ea typeface="ＭＳ Ｐゴシック" pitchFamily="-108" charset="-128"/>
                <a:cs typeface="Calibri"/>
              </a:rPr>
              <a:t>Netanya Sandler</a:t>
            </a:r>
          </a:p>
          <a:p>
            <a:pPr defTabSz="457200">
              <a:spcBef>
                <a:spcPct val="20000"/>
              </a:spcBef>
              <a:defRPr/>
            </a:pPr>
            <a:endParaRPr lang="en-US" sz="1400" dirty="0">
              <a:solidFill>
                <a:srgbClr val="000000"/>
              </a:solidFill>
              <a:latin typeface="Calibri"/>
              <a:ea typeface="ＭＳ Ｐゴシック" pitchFamily="-108" charset="-128"/>
              <a:cs typeface="Calibri"/>
            </a:endParaRPr>
          </a:p>
        </p:txBody>
      </p:sp>
      <p:sp>
        <p:nvSpPr>
          <p:cNvPr id="36" name="Text Placeholder 2"/>
          <p:cNvSpPr txBox="1">
            <a:spLocks/>
          </p:cNvSpPr>
          <p:nvPr/>
        </p:nvSpPr>
        <p:spPr>
          <a:xfrm>
            <a:off x="3020786" y="5995621"/>
            <a:ext cx="686714" cy="639763"/>
          </a:xfrm>
          <a:prstGeom prst="rect">
            <a:avLst/>
          </a:prstGeom>
        </p:spPr>
        <p:txBody>
          <a:bodyPr anchor="b"/>
          <a:lstStyle/>
          <a:p>
            <a:pPr defTabSz="4572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800" b="1" dirty="0" smtClean="0">
                <a:solidFill>
                  <a:srgbClr val="18579B"/>
                </a:solidFill>
                <a:latin typeface="Calibri"/>
                <a:ea typeface="ＭＳ Ｐゴシック" pitchFamily="-108" charset="-128"/>
                <a:cs typeface="Calibri"/>
              </a:rPr>
              <a:t>UMN</a:t>
            </a:r>
            <a:endParaRPr lang="en-US" sz="1800" b="1" dirty="0">
              <a:solidFill>
                <a:srgbClr val="18579B"/>
              </a:solidFill>
              <a:latin typeface="Calibri"/>
              <a:ea typeface="ＭＳ Ｐゴシック" pitchFamily="-108" charset="-128"/>
              <a:cs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48000" y="6512258"/>
            <a:ext cx="1945380" cy="269037"/>
          </a:xfrm>
          <a:prstGeom prst="rect">
            <a:avLst/>
          </a:prstGeom>
          <a:noFill/>
        </p:spPr>
        <p:txBody>
          <a:bodyPr/>
          <a:lstStyle/>
          <a:p>
            <a:pPr marL="0" lvl="1" indent="-342900" defTabSz="457200">
              <a:buFont typeface="Courier New" pitchFamily="49" charset="0"/>
              <a:buChar char="o"/>
              <a:defRPr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ea typeface="ＭＳ Ｐゴシック" pitchFamily="-108" charset="-128"/>
                <a:cs typeface="Calibri"/>
              </a:rPr>
              <a:t>Timothy </a:t>
            </a:r>
            <a:r>
              <a:rPr lang="en-US" sz="1400" dirty="0" err="1" smtClean="0">
                <a:solidFill>
                  <a:srgbClr val="000000"/>
                </a:solidFill>
                <a:latin typeface="Calibri"/>
                <a:ea typeface="ＭＳ Ｐゴシック" pitchFamily="-108" charset="-128"/>
                <a:cs typeface="Calibri"/>
              </a:rPr>
              <a:t>Schacker</a:t>
            </a:r>
            <a:endParaRPr lang="en-US" sz="1400" dirty="0" smtClean="0">
              <a:solidFill>
                <a:srgbClr val="000000"/>
              </a:solidFill>
              <a:latin typeface="Calibri"/>
              <a:ea typeface="ＭＳ Ｐゴシック" pitchFamily="-108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9722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2489"/>
          </a:xfrm>
        </p:spPr>
        <p:txBody>
          <a:bodyPr/>
          <a:lstStyle/>
          <a:p>
            <a:r>
              <a:rPr lang="en-US" b="1" dirty="0" smtClean="0"/>
              <a:t>RV254/SEARCH 010 Cohort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Opened to enrollment in April 2009</a:t>
            </a:r>
          </a:p>
          <a:p>
            <a:r>
              <a:rPr lang="en-US" dirty="0" smtClean="0"/>
              <a:t>Patients with acute HIV infection (</a:t>
            </a:r>
            <a:r>
              <a:rPr lang="en-US" dirty="0" err="1" smtClean="0"/>
              <a:t>Fiebig</a:t>
            </a:r>
            <a:r>
              <a:rPr lang="en-US" dirty="0"/>
              <a:t> </a:t>
            </a:r>
            <a:r>
              <a:rPr lang="en-US" dirty="0" smtClean="0"/>
              <a:t>I-V)</a:t>
            </a:r>
          </a:p>
          <a:p>
            <a:r>
              <a:rPr lang="en-US" dirty="0" smtClean="0"/>
              <a:t>Median 18 days from HIV exposure to starting ART</a:t>
            </a:r>
          </a:p>
          <a:p>
            <a:r>
              <a:rPr lang="en-US" dirty="0" smtClean="0"/>
              <a:t>93% male, 5% female, 2 % transgender women</a:t>
            </a:r>
          </a:p>
          <a:p>
            <a:r>
              <a:rPr lang="en-US" dirty="0" smtClean="0"/>
              <a:t>92% </a:t>
            </a:r>
            <a:r>
              <a:rPr lang="en-US" dirty="0" smtClean="0"/>
              <a:t>MSM/TGW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36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604"/>
            <a:ext cx="8229600" cy="895414"/>
          </a:xfrm>
        </p:spPr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8707"/>
            <a:ext cx="8229600" cy="5878795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  <a:spcBef>
                <a:spcPts val="900"/>
              </a:spcBef>
            </a:pPr>
            <a:r>
              <a:rPr lang="en-US" sz="2400" dirty="0" smtClean="0"/>
              <a:t>All patients (n=233) recruited into the RV254/SEARCH010 cohort from April 2009 through December 2014 were included in the analysis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sz="2400" dirty="0" smtClean="0"/>
              <a:t>Baseline </a:t>
            </a:r>
            <a:r>
              <a:rPr lang="en-US" sz="2400" dirty="0"/>
              <a:t>genotype testing prior to initiating </a:t>
            </a:r>
            <a:r>
              <a:rPr lang="en-US" sz="2400" dirty="0" smtClean="0"/>
              <a:t>ART (median 18 days after HIV infection)</a:t>
            </a:r>
          </a:p>
          <a:p>
            <a:pPr lvl="1">
              <a:lnSpc>
                <a:spcPct val="85000"/>
              </a:lnSpc>
              <a:spcBef>
                <a:spcPts val="600"/>
              </a:spcBef>
            </a:pPr>
            <a:r>
              <a:rPr lang="en-US" sz="2400" dirty="0" smtClean="0"/>
              <a:t>First 66 </a:t>
            </a:r>
            <a:r>
              <a:rPr lang="en-US" sz="2400" dirty="0" err="1" smtClean="0"/>
              <a:t>pts</a:t>
            </a:r>
            <a:r>
              <a:rPr lang="en-US" sz="2400" dirty="0" smtClean="0"/>
              <a:t>: TRUGENE </a:t>
            </a:r>
            <a:r>
              <a:rPr lang="en-US" sz="2400" dirty="0"/>
              <a:t>HIV-1 (Siemens Healthcare Diagnostics, Australia) </a:t>
            </a:r>
            <a:endParaRPr lang="en-US" sz="2400" dirty="0" smtClean="0"/>
          </a:p>
          <a:p>
            <a:pPr lvl="1">
              <a:lnSpc>
                <a:spcPct val="85000"/>
              </a:lnSpc>
              <a:spcBef>
                <a:spcPts val="600"/>
              </a:spcBef>
            </a:pPr>
            <a:r>
              <a:rPr lang="en-US" sz="2400" dirty="0" smtClean="0"/>
              <a:t>Remainder: validated </a:t>
            </a:r>
            <a:r>
              <a:rPr lang="en-US" sz="2400" dirty="0"/>
              <a:t>in-house method </a:t>
            </a:r>
            <a:r>
              <a:rPr lang="en-US" sz="2400" dirty="0" smtClean="0"/>
              <a:t>at </a:t>
            </a:r>
            <a:r>
              <a:rPr lang="en-US" sz="2400" dirty="0" err="1" smtClean="0"/>
              <a:t>Chulalongkorn</a:t>
            </a:r>
            <a:r>
              <a:rPr lang="en-US" sz="2400" dirty="0" smtClean="0"/>
              <a:t> University Hospital.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sz="2400" dirty="0" smtClean="0"/>
              <a:t>Mutations </a:t>
            </a:r>
            <a:r>
              <a:rPr lang="en-US" sz="2400" dirty="0"/>
              <a:t>categorized following </a:t>
            </a:r>
            <a:r>
              <a:rPr lang="en-US" sz="2400" dirty="0" smtClean="0"/>
              <a:t>WHO surveillance </a:t>
            </a:r>
            <a:r>
              <a:rPr lang="en-US" sz="2400" dirty="0"/>
              <a:t>drug resistance mutation (SDRM) </a:t>
            </a:r>
            <a:r>
              <a:rPr lang="en-US" sz="2400" dirty="0" smtClean="0"/>
              <a:t>list </a:t>
            </a:r>
            <a:r>
              <a:rPr lang="en-US" sz="2200" dirty="0" smtClean="0"/>
              <a:t>(Bennett, </a:t>
            </a:r>
            <a:r>
              <a:rPr lang="en-US" sz="2200" dirty="0" err="1" smtClean="0"/>
              <a:t>PloS</a:t>
            </a:r>
            <a:r>
              <a:rPr lang="en-US" sz="2200" dirty="0" smtClean="0"/>
              <a:t> One, 2009)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sz="2400" dirty="0" smtClean="0"/>
              <a:t>Change </a:t>
            </a:r>
            <a:r>
              <a:rPr lang="en-US" sz="2400" dirty="0"/>
              <a:t>in prevalence over time was assessed by chi-square test for </a:t>
            </a:r>
            <a:r>
              <a:rPr lang="en-US" sz="2400" dirty="0" smtClean="0"/>
              <a:t>trend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sz="2400" dirty="0" smtClean="0"/>
              <a:t>Time </a:t>
            </a:r>
            <a:r>
              <a:rPr lang="en-US" sz="2400" dirty="0"/>
              <a:t>periods were combined into 2-year blocks for analysis.</a:t>
            </a:r>
            <a:r>
              <a:rPr lang="en-US" sz="2400" dirty="0" smtClean="0">
                <a:effectLst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6569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1262"/>
          </a:xfrm>
        </p:spPr>
        <p:txBody>
          <a:bodyPr/>
          <a:lstStyle/>
          <a:p>
            <a:r>
              <a:rPr lang="en-US" dirty="0" smtClean="0"/>
              <a:t>Results: cohort characteristics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8018113"/>
              </p:ext>
            </p:extLst>
          </p:nvPr>
        </p:nvGraphicFramePr>
        <p:xfrm>
          <a:off x="457200" y="1484313"/>
          <a:ext cx="8229600" cy="4383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1006"/>
                <a:gridCol w="1355724"/>
                <a:gridCol w="1522870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Calibri"/>
                          <a:ea typeface="ＭＳ 明朝"/>
                          <a:cs typeface="Arial"/>
                        </a:rPr>
                        <a:t>Characteristics</a:t>
                      </a:r>
                      <a:endParaRPr lang="en-US" sz="24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Calibri"/>
                          <a:ea typeface="ＭＳ 明朝"/>
                          <a:cs typeface="Arial"/>
                        </a:rPr>
                        <a:t>(n=229</a:t>
                      </a:r>
                      <a:r>
                        <a:rPr lang="en-GB" sz="2400" b="1" dirty="0" smtClean="0">
                          <a:effectLst/>
                          <a:latin typeface="Calibri"/>
                          <a:ea typeface="ＭＳ 明朝"/>
                          <a:cs typeface="Arial"/>
                        </a:rPr>
                        <a:t>)*</a:t>
                      </a:r>
                      <a:endParaRPr lang="en-US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/>
                          <a:ea typeface="ＭＳ 明朝"/>
                          <a:cs typeface="Arial"/>
                        </a:rPr>
                        <a:t>Age</a:t>
                      </a:r>
                      <a:r>
                        <a:rPr lang="en-GB" sz="2000">
                          <a:effectLst/>
                          <a:latin typeface="Calibri"/>
                          <a:ea typeface="ＭＳ 明朝"/>
                          <a:cs typeface="Arial"/>
                        </a:rPr>
                        <a:t>, years, median (IQR)</a:t>
                      </a:r>
                      <a:endParaRPr lang="en-US" sz="20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/>
                          <a:ea typeface="ＭＳ 明朝"/>
                          <a:cs typeface="Arial"/>
                        </a:rPr>
                        <a:t>28</a:t>
                      </a:r>
                      <a:endParaRPr lang="en-US" sz="20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effectLst/>
                          <a:latin typeface="+mn-lt"/>
                          <a:ea typeface="ＭＳ 明朝"/>
                          <a:cs typeface="Arial"/>
                        </a:rPr>
                        <a:t>(23 – 32)</a:t>
                      </a:r>
                      <a:endParaRPr lang="en-US" sz="2000" dirty="0" smtClean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/>
                          <a:ea typeface="ＭＳ 明朝"/>
                          <a:cs typeface="Arial"/>
                        </a:rPr>
                        <a:t>Male</a:t>
                      </a:r>
                      <a:r>
                        <a:rPr lang="en-GB" sz="2000">
                          <a:effectLst/>
                          <a:latin typeface="Calibri"/>
                          <a:ea typeface="ＭＳ 明朝"/>
                          <a:cs typeface="Arial"/>
                        </a:rPr>
                        <a:t>, n(%)</a:t>
                      </a:r>
                      <a:endParaRPr lang="en-US" sz="20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/>
                          <a:ea typeface="ＭＳ 明朝"/>
                          <a:cs typeface="Arial"/>
                        </a:rPr>
                        <a:t>218</a:t>
                      </a:r>
                      <a:endParaRPr lang="en-US" sz="20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95%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/>
                          <a:ea typeface="ＭＳ 明朝"/>
                          <a:cs typeface="Arial"/>
                        </a:rPr>
                        <a:t>Risk group</a:t>
                      </a:r>
                      <a:r>
                        <a:rPr lang="en-GB" sz="2000" dirty="0">
                          <a:effectLst/>
                          <a:latin typeface="Calibri"/>
                          <a:ea typeface="ＭＳ 明朝"/>
                          <a:cs typeface="Arial"/>
                        </a:rPr>
                        <a:t>, </a:t>
                      </a:r>
                      <a:r>
                        <a:rPr lang="en-GB" sz="2000" dirty="0" smtClean="0">
                          <a:effectLst/>
                          <a:latin typeface="Calibri"/>
                          <a:ea typeface="ＭＳ 明朝"/>
                          <a:cs typeface="Arial"/>
                        </a:rPr>
                        <a:t>MSM n</a:t>
                      </a:r>
                      <a:r>
                        <a:rPr lang="en-GB" sz="2000" dirty="0">
                          <a:effectLst/>
                          <a:latin typeface="Calibri"/>
                          <a:ea typeface="ＭＳ 明朝"/>
                          <a:cs typeface="Arial"/>
                        </a:rPr>
                        <a:t>(%)</a:t>
                      </a:r>
                      <a:endParaRPr lang="en-US" sz="20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ＭＳ 明朝"/>
                          <a:cs typeface="Arial"/>
                        </a:rPr>
                        <a:t> </a:t>
                      </a:r>
                      <a:r>
                        <a:rPr lang="en-GB" sz="2000" dirty="0" smtClean="0">
                          <a:effectLst/>
                          <a:latin typeface="Calibri"/>
                          <a:ea typeface="ＭＳ 明朝"/>
                          <a:cs typeface="Arial"/>
                        </a:rPr>
                        <a:t>211</a:t>
                      </a:r>
                      <a:endParaRPr lang="en-US" sz="20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92%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/>
                          <a:ea typeface="ＭＳ 明朝"/>
                          <a:cs typeface="Arial"/>
                        </a:rPr>
                        <a:t>Duration since HIV exposure</a:t>
                      </a:r>
                      <a:r>
                        <a:rPr lang="en-GB" sz="2000" dirty="0">
                          <a:effectLst/>
                          <a:latin typeface="Calibri"/>
                          <a:ea typeface="ＭＳ 明朝"/>
                          <a:cs typeface="Arial"/>
                        </a:rPr>
                        <a:t>, median (IQR) days</a:t>
                      </a:r>
                      <a:endParaRPr lang="en-US" sz="20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/>
                          <a:ea typeface="ＭＳ 明朝"/>
                          <a:cs typeface="Arial"/>
                        </a:rPr>
                        <a:t>18</a:t>
                      </a:r>
                      <a:endParaRPr lang="en-US" sz="20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effectLst/>
                          <a:latin typeface="+mn-lt"/>
                          <a:ea typeface="ＭＳ 明朝"/>
                          <a:cs typeface="Arial"/>
                        </a:rPr>
                        <a:t>(14 – 24)</a:t>
                      </a:r>
                      <a:endParaRPr lang="en-US" sz="2000" dirty="0" smtClean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/>
                          <a:ea typeface="ＭＳ 明朝"/>
                          <a:cs typeface="Arial"/>
                        </a:rPr>
                        <a:t>Sexual partners </a:t>
                      </a:r>
                      <a:r>
                        <a:rPr lang="en-GB" sz="2000" b="1" dirty="0" smtClean="0">
                          <a:effectLst/>
                          <a:latin typeface="Calibri"/>
                          <a:ea typeface="ＭＳ 明朝"/>
                          <a:cs typeface="Arial"/>
                        </a:rPr>
                        <a:t>past </a:t>
                      </a:r>
                      <a:r>
                        <a:rPr lang="en-GB" sz="2000" b="1" dirty="0">
                          <a:effectLst/>
                          <a:latin typeface="Calibri"/>
                          <a:ea typeface="ＭＳ 明朝"/>
                          <a:cs typeface="Arial"/>
                        </a:rPr>
                        <a:t>30 days</a:t>
                      </a:r>
                      <a:r>
                        <a:rPr lang="en-GB" sz="2000" dirty="0">
                          <a:effectLst/>
                          <a:latin typeface="Calibri"/>
                          <a:ea typeface="ＭＳ 明朝"/>
                          <a:cs typeface="Arial"/>
                        </a:rPr>
                        <a:t>, median (range)</a:t>
                      </a:r>
                      <a:endParaRPr lang="en-US" sz="20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/>
                          <a:ea typeface="ＭＳ 明朝"/>
                          <a:cs typeface="Arial"/>
                        </a:rPr>
                        <a:t>2</a:t>
                      </a:r>
                      <a:endParaRPr lang="en-US" sz="20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effectLst/>
                          <a:latin typeface="+mn-lt"/>
                          <a:ea typeface="ＭＳ 明朝"/>
                          <a:cs typeface="Arial"/>
                        </a:rPr>
                        <a:t>(1 – 20)</a:t>
                      </a:r>
                      <a:endParaRPr lang="en-US" sz="2000" dirty="0" smtClean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/>
                          <a:ea typeface="ＭＳ 明朝"/>
                          <a:cs typeface="Arial"/>
                        </a:rPr>
                        <a:t>Recreational drug use in the past 30 days</a:t>
                      </a:r>
                      <a:r>
                        <a:rPr lang="en-GB" sz="2000" dirty="0">
                          <a:effectLst/>
                          <a:latin typeface="Calibri"/>
                          <a:ea typeface="ＭＳ 明朝"/>
                          <a:cs typeface="Arial"/>
                        </a:rPr>
                        <a:t>, n(%)</a:t>
                      </a:r>
                      <a:endParaRPr lang="en-US" sz="20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/>
                          <a:ea typeface="ＭＳ 明朝"/>
                          <a:cs typeface="Arial"/>
                        </a:rPr>
                        <a:t>51</a:t>
                      </a:r>
                      <a:endParaRPr lang="en-US" sz="20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22%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/>
                          <a:ea typeface="ＭＳ 明朝"/>
                          <a:cs typeface="Arial"/>
                        </a:rPr>
                        <a:t>HIV RNA</a:t>
                      </a:r>
                      <a:r>
                        <a:rPr lang="en-GB" sz="2000" dirty="0">
                          <a:effectLst/>
                          <a:latin typeface="Calibri"/>
                          <a:ea typeface="ＭＳ 明朝"/>
                          <a:cs typeface="Arial"/>
                        </a:rPr>
                        <a:t>, Median (IQR)</a:t>
                      </a:r>
                      <a:endParaRPr lang="en-US" sz="20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/>
                          <a:ea typeface="ＭＳ 明朝"/>
                          <a:cs typeface="Arial"/>
                        </a:rPr>
                        <a:t>5.8</a:t>
                      </a:r>
                      <a:endParaRPr lang="en-US" sz="20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effectLst/>
                          <a:latin typeface="+mn-lt"/>
                          <a:ea typeface="ＭＳ 明朝"/>
                          <a:cs typeface="Arial"/>
                        </a:rPr>
                        <a:t>(5.2 – 6.8)</a:t>
                      </a:r>
                      <a:endParaRPr lang="en-US" sz="2000" dirty="0" smtClean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/>
                          <a:ea typeface="ＭＳ 明朝"/>
                          <a:cs typeface="Arial"/>
                        </a:rPr>
                        <a:t>CD4</a:t>
                      </a:r>
                      <a:r>
                        <a:rPr lang="en-GB" sz="2000">
                          <a:effectLst/>
                          <a:latin typeface="Calibri"/>
                          <a:ea typeface="ＭＳ 明朝"/>
                          <a:cs typeface="Arial"/>
                        </a:rPr>
                        <a:t>, Median (IQR)</a:t>
                      </a:r>
                      <a:endParaRPr lang="en-US" sz="20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/>
                          <a:ea typeface="ＭＳ 明朝"/>
                          <a:cs typeface="Arial"/>
                        </a:rPr>
                        <a:t>354</a:t>
                      </a:r>
                      <a:endParaRPr lang="en-US" sz="20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effectLst/>
                          <a:latin typeface="+mn-lt"/>
                          <a:ea typeface="ＭＳ 明朝"/>
                          <a:cs typeface="Arial"/>
                        </a:rPr>
                        <a:t>(265 – 490)</a:t>
                      </a:r>
                      <a:endParaRPr lang="en-US" sz="2000" dirty="0" smtClean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effectLst/>
                          <a:latin typeface="Calibri"/>
                          <a:ea typeface="ＭＳ 明朝"/>
                          <a:cs typeface="Arial"/>
                        </a:rPr>
                        <a:t>Subtype </a:t>
                      </a: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Angsana New"/>
                        </a:rPr>
                        <a:t> </a:t>
                      </a:r>
                      <a:r>
                        <a:rPr lang="en-GB" sz="2000" dirty="0" smtClean="0">
                          <a:effectLst/>
                          <a:latin typeface="+mn-lt"/>
                          <a:ea typeface="ＭＳ 明朝"/>
                          <a:cs typeface="Arial"/>
                        </a:rPr>
                        <a:t>CRF01_AE, , n(%), (n=211)</a:t>
                      </a:r>
                      <a:endParaRPr lang="en-US" sz="2000" dirty="0" smtClean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effectLst/>
                          <a:latin typeface="+mn-lt"/>
                          <a:ea typeface="ＭＳ 明朝"/>
                          <a:cs typeface="Arial"/>
                        </a:rPr>
                        <a:t>170</a:t>
                      </a:r>
                      <a:r>
                        <a:rPr lang="en-GB" sz="2000" dirty="0">
                          <a:effectLst/>
                          <a:latin typeface="Calibri"/>
                          <a:ea typeface="ＭＳ 明朝"/>
                          <a:cs typeface="Arial"/>
                        </a:rPr>
                        <a:t> </a:t>
                      </a:r>
                      <a:endParaRPr lang="en-US" sz="20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effectLst/>
                          <a:latin typeface="+mn-lt"/>
                          <a:ea typeface="ＭＳ 明朝"/>
                          <a:cs typeface="Arial"/>
                        </a:rPr>
                        <a:t>80.6%</a:t>
                      </a:r>
                      <a:endParaRPr lang="en-US" sz="2000" dirty="0" smtClean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ＭＳ 明朝"/>
                          <a:cs typeface="Arial"/>
                        </a:rPr>
                        <a:t>     </a:t>
                      </a:r>
                      <a:endParaRPr lang="en-US" sz="20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6046123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*n=234 in cohort, 2 samples inadequate blood volume, 2 samples unable to amplify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85531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2607"/>
          </a:xfrm>
        </p:spPr>
        <p:txBody>
          <a:bodyPr/>
          <a:lstStyle/>
          <a:p>
            <a:r>
              <a:rPr lang="en-US" dirty="0" smtClean="0"/>
              <a:t>Results: drug mutations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8585892"/>
              </p:ext>
            </p:extLst>
          </p:nvPr>
        </p:nvGraphicFramePr>
        <p:xfrm>
          <a:off x="457200" y="1414705"/>
          <a:ext cx="82296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Calibri"/>
                          <a:ea typeface="ＭＳ 明朝"/>
                          <a:cs typeface="Arial"/>
                        </a:rPr>
                        <a:t>SDRMs</a:t>
                      </a:r>
                      <a:endParaRPr lang="en-US" sz="20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/>
                          <a:ea typeface="ＭＳ 明朝"/>
                          <a:cs typeface="Arial"/>
                        </a:rPr>
                        <a:t>Prevalence (%)</a:t>
                      </a:r>
                      <a:r>
                        <a:rPr lang="en-GB" sz="2000" dirty="0">
                          <a:effectLst/>
                          <a:latin typeface="Calibri"/>
                          <a:ea typeface="ＭＳ 明朝"/>
                          <a:cs typeface="Arial"/>
                        </a:rPr>
                        <a:t> </a:t>
                      </a:r>
                      <a:endParaRPr lang="en-US" sz="20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effectLst/>
                          <a:latin typeface="+mn-lt"/>
                          <a:ea typeface="ＭＳ 明朝"/>
                          <a:cs typeface="Arial"/>
                        </a:rPr>
                        <a:t>95% CI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/>
                          <a:ea typeface="ＭＳ 明朝"/>
                          <a:cs typeface="Arial"/>
                        </a:rPr>
                        <a:t>   Any SDRM</a:t>
                      </a:r>
                      <a:endParaRPr lang="en-US" sz="20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/>
                          <a:ea typeface="ＭＳ 明朝"/>
                          <a:cs typeface="Arial"/>
                        </a:rPr>
                        <a:t>7.0</a:t>
                      </a:r>
                      <a:endParaRPr lang="en-US" sz="20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effectLst/>
                          <a:latin typeface="+mn-lt"/>
                          <a:ea typeface="ＭＳ 明朝"/>
                          <a:cs typeface="Arial"/>
                        </a:rPr>
                        <a:t>4.0 – 11.1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/>
                          <a:ea typeface="ＭＳ 明朝"/>
                          <a:cs typeface="Arial"/>
                        </a:rPr>
                        <a:t>   NRTI </a:t>
                      </a:r>
                      <a:endParaRPr lang="en-US" sz="20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/>
                          <a:ea typeface="ＭＳ 明朝"/>
                          <a:cs typeface="Arial"/>
                        </a:rPr>
                        <a:t>2.6</a:t>
                      </a:r>
                      <a:endParaRPr lang="en-US" sz="20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effectLst/>
                          <a:latin typeface="+mn-lt"/>
                          <a:ea typeface="ＭＳ 明朝"/>
                          <a:cs typeface="Arial"/>
                        </a:rPr>
                        <a:t>1.0 – 5.6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/>
                          <a:ea typeface="ＭＳ 明朝"/>
                          <a:cs typeface="Arial"/>
                        </a:rPr>
                        <a:t>   NNRTI </a:t>
                      </a:r>
                      <a:endParaRPr lang="en-US" sz="20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/>
                          <a:ea typeface="ＭＳ 明朝"/>
                          <a:cs typeface="Arial"/>
                        </a:rPr>
                        <a:t>2.2</a:t>
                      </a:r>
                      <a:endParaRPr lang="en-US" sz="20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effectLst/>
                          <a:latin typeface="+mn-lt"/>
                          <a:ea typeface="ＭＳ 明朝"/>
                          <a:cs typeface="Arial"/>
                        </a:rPr>
                        <a:t>0.7 – 5.0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ＭＳ 明朝"/>
                          <a:cs typeface="Arial"/>
                        </a:rPr>
                        <a:t>   PI </a:t>
                      </a:r>
                      <a:endParaRPr lang="en-US" sz="20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/>
                          <a:ea typeface="ＭＳ 明朝"/>
                          <a:cs typeface="Arial"/>
                        </a:rPr>
                        <a:t>3.6</a:t>
                      </a:r>
                      <a:endParaRPr lang="en-US" sz="20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effectLst/>
                          <a:latin typeface="+mn-lt"/>
                          <a:ea typeface="ＭＳ 明朝"/>
                          <a:cs typeface="Arial"/>
                        </a:rPr>
                        <a:t>1.5 -6.9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4807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411"/>
            <a:ext cx="8229600" cy="809800"/>
          </a:xfrm>
        </p:spPr>
        <p:txBody>
          <a:bodyPr>
            <a:normAutofit/>
          </a:bodyPr>
          <a:lstStyle/>
          <a:p>
            <a:r>
              <a:rPr lang="en-US" dirty="0" smtClean="0"/>
              <a:t>Results: drug mutations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0494808"/>
              </p:ext>
            </p:extLst>
          </p:nvPr>
        </p:nvGraphicFramePr>
        <p:xfrm>
          <a:off x="1207627" y="960605"/>
          <a:ext cx="6435584" cy="5316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718"/>
                <a:gridCol w="1791626"/>
                <a:gridCol w="1244185"/>
                <a:gridCol w="2156055"/>
              </a:tblGrid>
              <a:tr h="3574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Calibri"/>
                          <a:ea typeface="ＭＳ 明朝"/>
                          <a:cs typeface="Arial"/>
                        </a:rPr>
                        <a:t> SDRM</a:t>
                      </a: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Calibri"/>
                          <a:ea typeface="ＭＳ 明朝"/>
                          <a:cs typeface="Arial"/>
                        </a:rPr>
                        <a:t>n</a:t>
                      </a:r>
                      <a:r>
                        <a:rPr lang="en-GB" sz="1600" b="1" dirty="0">
                          <a:effectLst/>
                          <a:latin typeface="Calibri"/>
                          <a:ea typeface="ＭＳ 明朝"/>
                          <a:cs typeface="Arial"/>
                        </a:rPr>
                        <a:t> </a:t>
                      </a: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%</a:t>
                      </a:r>
                      <a:endParaRPr lang="en-US" sz="1600" b="1" dirty="0"/>
                    </a:p>
                  </a:txBody>
                  <a:tcPr/>
                </a:tc>
              </a:tr>
              <a:tr h="357410">
                <a:tc rowSpan="5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effectLst/>
                          <a:latin typeface="+mn-lt"/>
                          <a:ea typeface="ＭＳ 明朝"/>
                          <a:cs typeface="Arial"/>
                        </a:rPr>
                        <a:t>NRTI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effectLst/>
                          <a:latin typeface="+mn-lt"/>
                          <a:ea typeface="ＭＳ 明朝"/>
                          <a:cs typeface="Arial"/>
                        </a:rPr>
                        <a:t> (n=228)</a:t>
                      </a:r>
                      <a:endParaRPr lang="en-US" sz="1600" b="1" dirty="0" smtClean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ＭＳ 明朝"/>
                          <a:cs typeface="Arial"/>
                        </a:rPr>
                        <a:t>      M41L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ＭＳ 明朝"/>
                          <a:cs typeface="Arial"/>
                        </a:rPr>
                        <a:t>2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0.9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5741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alibri"/>
                          <a:ea typeface="ＭＳ 明朝"/>
                          <a:cs typeface="Arial"/>
                        </a:rPr>
                        <a:t>      D67N</a:t>
                      </a:r>
                      <a:endParaRPr lang="en-US" sz="1600" b="1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Calibri"/>
                          <a:ea typeface="ＭＳ 明朝"/>
                          <a:cs typeface="Arial"/>
                        </a:rPr>
                        <a:t>1</a:t>
                      </a: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0.4</a:t>
                      </a:r>
                      <a:endParaRPr lang="en-US" sz="16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5741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alibri"/>
                          <a:ea typeface="ＭＳ 明朝"/>
                          <a:cs typeface="Arial"/>
                        </a:rPr>
                        <a:t>      L74I</a:t>
                      </a:r>
                      <a:endParaRPr lang="en-US" sz="1600" b="1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Calibri"/>
                          <a:ea typeface="ＭＳ 明朝"/>
                          <a:cs typeface="Arial"/>
                        </a:rPr>
                        <a:t>1</a:t>
                      </a: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0.4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5741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alibri"/>
                          <a:ea typeface="ＭＳ 明朝"/>
                          <a:cs typeface="Arial"/>
                        </a:rPr>
                        <a:t>      T215F</a:t>
                      </a:r>
                      <a:endParaRPr lang="en-US" sz="1600" b="1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Calibri"/>
                          <a:ea typeface="ＭＳ 明朝"/>
                          <a:cs typeface="Arial"/>
                        </a:rPr>
                        <a:t>1</a:t>
                      </a: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0.4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5741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alibri"/>
                          <a:ea typeface="ＭＳ 明朝"/>
                          <a:cs typeface="Arial"/>
                        </a:rPr>
                        <a:t>      T215E</a:t>
                      </a:r>
                      <a:endParaRPr lang="en-US" sz="1600" b="1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Calibri"/>
                          <a:ea typeface="ＭＳ 明朝"/>
                          <a:cs typeface="Arial"/>
                        </a:rPr>
                        <a:t>1</a:t>
                      </a: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0.4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57410">
                <a:tc rowSpan="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effectLst/>
                          <a:latin typeface="+mn-lt"/>
                          <a:ea typeface="ＭＳ 明朝"/>
                          <a:cs typeface="Arial"/>
                        </a:rPr>
                        <a:t>NNRTI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effectLst/>
                          <a:latin typeface="+mn-lt"/>
                          <a:ea typeface="ＭＳ 明朝"/>
                          <a:cs typeface="Arial"/>
                        </a:rPr>
                        <a:t>(n=228)</a:t>
                      </a:r>
                      <a:endParaRPr lang="en-US" sz="1600" b="1" dirty="0" smtClean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ＭＳ 明朝"/>
                          <a:cs typeface="Arial"/>
                        </a:rPr>
                        <a:t>      K103N</a:t>
                      </a:r>
                      <a:endParaRPr lang="en-US" sz="1600" b="1">
                        <a:solidFill>
                          <a:srgbClr val="FF0000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ＭＳ 明朝"/>
                          <a:cs typeface="Arial"/>
                        </a:rPr>
                        <a:t>3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1.3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1682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ＭＳ 明朝"/>
                          <a:cs typeface="Arial"/>
                        </a:rPr>
                        <a:t>      Y181C</a:t>
                      </a:r>
                      <a:endParaRPr lang="en-US" sz="1600" b="1">
                        <a:solidFill>
                          <a:srgbClr val="FF0000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ＭＳ 明朝"/>
                          <a:cs typeface="Arial"/>
                        </a:rPr>
                        <a:t>2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0.9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5741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alibri"/>
                          <a:ea typeface="ＭＳ 明朝"/>
                          <a:cs typeface="Arial"/>
                        </a:rPr>
                        <a:t>      G109A</a:t>
                      </a:r>
                      <a:endParaRPr lang="en-US" sz="1600" b="1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mbria"/>
                          <a:ea typeface="Calibri"/>
                          <a:cs typeface="Times New Roman"/>
                        </a:rPr>
                        <a:t>1</a:t>
                      </a: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0.4</a:t>
                      </a:r>
                      <a:r>
                        <a:rPr lang="en-US" sz="1600" b="1" baseline="0" dirty="0" smtClean="0"/>
                        <a:t> </a:t>
                      </a:r>
                      <a:endParaRPr lang="en-US" sz="1600" b="1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57410">
                <a:tc rowSpan="6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effectLst/>
                          <a:latin typeface="+mn-lt"/>
                          <a:ea typeface="ＭＳ 明朝"/>
                          <a:cs typeface="Arial"/>
                        </a:rPr>
                        <a:t> PI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effectLst/>
                          <a:latin typeface="+mn-lt"/>
                          <a:ea typeface="ＭＳ 明朝"/>
                          <a:cs typeface="Arial"/>
                        </a:rPr>
                        <a:t>(n=225)</a:t>
                      </a:r>
                      <a:endParaRPr lang="en-US" sz="1600" b="1" dirty="0" smtClean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alibri"/>
                          <a:ea typeface="ＭＳ 明朝"/>
                          <a:cs typeface="Arial"/>
                        </a:rPr>
                        <a:t>      </a:t>
                      </a:r>
                      <a:r>
                        <a:rPr lang="en-GB" sz="1600" b="1" dirty="0" smtClean="0">
                          <a:effectLst/>
                          <a:latin typeface="Calibri"/>
                          <a:ea typeface="ＭＳ 明朝"/>
                          <a:cs typeface="Arial"/>
                        </a:rPr>
                        <a:t>L23I</a:t>
                      </a: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Calibri"/>
                          <a:ea typeface="ＭＳ 明朝"/>
                          <a:cs typeface="Arial"/>
                        </a:rPr>
                        <a:t>1</a:t>
                      </a: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0.4</a:t>
                      </a:r>
                      <a:r>
                        <a:rPr lang="en-US" sz="1600" b="1" baseline="0" dirty="0" smtClean="0"/>
                        <a:t> </a:t>
                      </a:r>
                      <a:endParaRPr lang="en-US" sz="1600" b="1" dirty="0" smtClean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4994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ＭＳ 明朝"/>
                          <a:cs typeface="Arial"/>
                        </a:rPr>
                        <a:t>     M46I</a:t>
                      </a:r>
                      <a:endParaRPr lang="en-US" sz="1600" b="1">
                        <a:solidFill>
                          <a:srgbClr val="FF0000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ＭＳ 明朝"/>
                          <a:cs typeface="Arial"/>
                        </a:rPr>
                        <a:t>3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1.3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741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alibri"/>
                          <a:ea typeface="ＭＳ 明朝"/>
                          <a:cs typeface="Arial"/>
                        </a:rPr>
                        <a:t>     M46L</a:t>
                      </a:r>
                      <a:endParaRPr lang="en-US" sz="1600" b="1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Calibri"/>
                          <a:ea typeface="ＭＳ 明朝"/>
                          <a:cs typeface="Arial"/>
                        </a:rPr>
                        <a:t>1</a:t>
                      </a: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0.4</a:t>
                      </a:r>
                      <a:r>
                        <a:rPr lang="en-US" sz="1600" b="1" baseline="0" dirty="0" smtClean="0"/>
                        <a:t> </a:t>
                      </a:r>
                      <a:endParaRPr lang="en-US" sz="1600" b="1" dirty="0" smtClean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741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alibri"/>
                          <a:ea typeface="ＭＳ 明朝"/>
                          <a:cs typeface="Arial"/>
                        </a:rPr>
                        <a:t>      F53Y</a:t>
                      </a:r>
                      <a:endParaRPr lang="en-US" sz="1600" b="1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Calibri"/>
                          <a:ea typeface="ＭＳ 明朝"/>
                          <a:cs typeface="Arial"/>
                        </a:rPr>
                        <a:t>1</a:t>
                      </a: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0.4</a:t>
                      </a:r>
                      <a:r>
                        <a:rPr lang="en-US" sz="1600" b="1" baseline="0" dirty="0" smtClean="0"/>
                        <a:t> </a:t>
                      </a:r>
                      <a:endParaRPr lang="en-US" sz="1600" b="1" dirty="0" smtClean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741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Calibri"/>
                          <a:ea typeface="ＭＳ 明朝"/>
                          <a:cs typeface="Arial"/>
                        </a:rPr>
                        <a:t>      G73S</a:t>
                      </a:r>
                      <a:endParaRPr lang="en-US" sz="1600" b="1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Calibri"/>
                          <a:ea typeface="ＭＳ 明朝"/>
                          <a:cs typeface="Arial"/>
                        </a:rPr>
                        <a:t>1</a:t>
                      </a: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0.4</a:t>
                      </a:r>
                      <a:r>
                        <a:rPr lang="en-US" sz="1600" b="1" baseline="0" dirty="0" smtClean="0"/>
                        <a:t> </a:t>
                      </a:r>
                      <a:endParaRPr lang="en-US" sz="1600" b="1" dirty="0" smtClean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741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alibri"/>
                          <a:ea typeface="ＭＳ 明朝"/>
                          <a:cs typeface="Arial"/>
                        </a:rPr>
                        <a:t>     V82A</a:t>
                      </a: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alibri"/>
                          <a:ea typeface="ＭＳ 明朝"/>
                          <a:cs typeface="Arial"/>
                        </a:rPr>
                        <a:t> </a:t>
                      </a:r>
                      <a:r>
                        <a:rPr lang="en-GB" sz="1600" b="1" dirty="0" smtClean="0">
                          <a:effectLst/>
                          <a:latin typeface="Calibri"/>
                          <a:ea typeface="ＭＳ 明朝"/>
                          <a:cs typeface="Arial"/>
                        </a:rPr>
                        <a:t>1</a:t>
                      </a:r>
                      <a:endParaRPr lang="en-US" sz="16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0.4</a:t>
                      </a:r>
                      <a:r>
                        <a:rPr lang="en-US" sz="1600" b="1" baseline="0" dirty="0" smtClean="0"/>
                        <a:t> </a:t>
                      </a:r>
                      <a:endParaRPr lang="en-US" sz="1600" b="1" dirty="0" smtClean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937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60"/>
            <a:ext cx="8229600" cy="793204"/>
          </a:xfrm>
        </p:spPr>
        <p:txBody>
          <a:bodyPr/>
          <a:lstStyle/>
          <a:p>
            <a:r>
              <a:rPr lang="en-US" dirty="0" smtClean="0"/>
              <a:t>Trend in TDR over time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3524093"/>
              </p:ext>
            </p:extLst>
          </p:nvPr>
        </p:nvGraphicFramePr>
        <p:xfrm>
          <a:off x="745826" y="822064"/>
          <a:ext cx="782633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9167"/>
                <a:gridCol w="1356538"/>
                <a:gridCol w="1053481"/>
                <a:gridCol w="1255519"/>
                <a:gridCol w="1111206"/>
                <a:gridCol w="750428"/>
              </a:tblGrid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 </a:t>
                      </a:r>
                      <a:endParaRPr lang="en-US" sz="18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Overall</a:t>
                      </a:r>
                      <a:endParaRPr lang="en-US" sz="18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2009 - </a:t>
                      </a:r>
                      <a:r>
                        <a:rPr lang="en-GB" sz="1800" b="1" dirty="0" smtClean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10 </a:t>
                      </a:r>
                      <a:endParaRPr lang="en-US" sz="18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2011 - </a:t>
                      </a:r>
                      <a:r>
                        <a:rPr lang="en-GB" sz="1800" b="1" dirty="0" smtClean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12</a:t>
                      </a:r>
                      <a:endParaRPr lang="en-US" sz="18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2013 - </a:t>
                      </a:r>
                      <a:r>
                        <a:rPr lang="en-GB" sz="1800" b="1" dirty="0" smtClean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14</a:t>
                      </a:r>
                      <a:endParaRPr lang="en-US" sz="18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P*</a:t>
                      </a:r>
                      <a:endParaRPr lang="en-US" sz="18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N enrolled</a:t>
                      </a:r>
                      <a:endParaRPr lang="en-US" sz="18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229</a:t>
                      </a:r>
                      <a:endParaRPr lang="en-US" sz="18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32</a:t>
                      </a:r>
                      <a:endParaRPr lang="en-US" sz="18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52</a:t>
                      </a:r>
                      <a:endParaRPr lang="en-US" sz="18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145</a:t>
                      </a:r>
                      <a:endParaRPr lang="en-US" sz="18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 </a:t>
                      </a:r>
                      <a:endParaRPr lang="en-US" sz="18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Any resistance, n(%)</a:t>
                      </a:r>
                      <a:endParaRPr lang="en-US" sz="18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D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16 (7.0)</a:t>
                      </a:r>
                      <a:endParaRPr lang="en-US" sz="18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D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4 (12.5)</a:t>
                      </a:r>
                      <a:endParaRPr lang="en-US" sz="18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D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5 (9.6)</a:t>
                      </a:r>
                      <a:endParaRPr lang="en-US" sz="18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D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7 (4.8)</a:t>
                      </a:r>
                      <a:endParaRPr lang="en-US" sz="18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D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0.08</a:t>
                      </a:r>
                      <a:endParaRPr lang="en-US" sz="18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DFFC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   NRTI</a:t>
                      </a:r>
                      <a:endParaRPr lang="en-US" sz="18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6 (2.6)</a:t>
                      </a:r>
                      <a:endParaRPr lang="en-US" sz="18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2 (6.3)</a:t>
                      </a:r>
                      <a:endParaRPr lang="en-US" sz="18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2 (3.9)</a:t>
                      </a:r>
                      <a:endParaRPr lang="en-US" sz="18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2 (1.4)</a:t>
                      </a:r>
                      <a:endParaRPr lang="en-US" sz="18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0.09</a:t>
                      </a:r>
                      <a:endParaRPr lang="en-US" sz="18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   NNRTI</a:t>
                      </a:r>
                      <a:endParaRPr lang="en-US" sz="18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5 (2.2)</a:t>
                      </a:r>
                      <a:endParaRPr lang="en-US" sz="18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3 (9.4)</a:t>
                      </a:r>
                      <a:endParaRPr lang="en-US" sz="18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1 (2.0)</a:t>
                      </a:r>
                      <a:endParaRPr lang="en-US" sz="18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1 (0.7)</a:t>
                      </a:r>
                      <a:endParaRPr lang="en-US" sz="18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0.005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   PI</a:t>
                      </a:r>
                      <a:endParaRPr lang="en-US" sz="18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ＭＳ 明朝"/>
                          <a:cs typeface="Cordia New"/>
                        </a:rPr>
                        <a:t>8 (3.6)</a:t>
                      </a:r>
                      <a:endParaRPr lang="en-US" sz="18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1 (3.1)</a:t>
                      </a:r>
                      <a:endParaRPr lang="en-US" sz="18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3 (6.0)</a:t>
                      </a:r>
                      <a:endParaRPr lang="en-US" sz="18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4 (2.8)</a:t>
                      </a:r>
                      <a:endParaRPr lang="en-US" sz="18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ＭＳ 明朝"/>
                          <a:cs typeface="Cordia New"/>
                        </a:rPr>
                        <a:t>0.64</a:t>
                      </a:r>
                      <a:endParaRPr lang="en-US" sz="18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2"/>
          <a:stretch/>
        </p:blipFill>
        <p:spPr>
          <a:xfrm>
            <a:off x="1470260" y="3047104"/>
            <a:ext cx="6623628" cy="376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249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7634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1146"/>
            <a:ext cx="8585626" cy="5585482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en-US" sz="2400" b="1" dirty="0" smtClean="0"/>
              <a:t>TDR appears to be declining among MSM newly infected with HIV in Bangkok</a:t>
            </a:r>
          </a:p>
          <a:p>
            <a:pPr lvl="1">
              <a:lnSpc>
                <a:spcPct val="85000"/>
              </a:lnSpc>
              <a:spcBef>
                <a:spcPts val="300"/>
              </a:spcBef>
            </a:pPr>
            <a:r>
              <a:rPr lang="en-US" sz="2400" dirty="0" smtClean="0"/>
              <a:t>Especially NRTI and NNRTI mutations</a:t>
            </a:r>
          </a:p>
          <a:p>
            <a:pPr lvl="1">
              <a:lnSpc>
                <a:spcPct val="85000"/>
              </a:lnSpc>
              <a:spcBef>
                <a:spcPts val="300"/>
              </a:spcBef>
            </a:pPr>
            <a:r>
              <a:rPr lang="en-US" sz="2400" dirty="0" smtClean="0"/>
              <a:t>Trend in PI mutations is less clear</a:t>
            </a:r>
          </a:p>
          <a:p>
            <a:pPr lvl="1">
              <a:lnSpc>
                <a:spcPct val="85000"/>
              </a:lnSpc>
              <a:spcBef>
                <a:spcPts val="300"/>
              </a:spcBef>
            </a:pPr>
            <a:r>
              <a:rPr lang="en-US" sz="2400" dirty="0" smtClean="0"/>
              <a:t>TDR may also be low in other populations in Thailand that have lower HIV prevalence and incidence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sz="2400" b="1" dirty="0"/>
              <a:t>The overall TDR rate in 2013-14 was 4.8</a:t>
            </a:r>
            <a:r>
              <a:rPr lang="en-US" sz="2400" b="1" dirty="0" smtClean="0"/>
              <a:t>%</a:t>
            </a:r>
          </a:p>
          <a:p>
            <a:pPr lvl="1">
              <a:lnSpc>
                <a:spcPct val="85000"/>
              </a:lnSpc>
              <a:spcBef>
                <a:spcPts val="300"/>
              </a:spcBef>
            </a:pPr>
            <a:r>
              <a:rPr lang="en-US" sz="2400" dirty="0" smtClean="0"/>
              <a:t>Consistent with other reports for TDR in SE Asia (2.9%) and less than Europe/NA (9-11%) (Rhee, </a:t>
            </a:r>
            <a:r>
              <a:rPr lang="en-US" sz="2400" dirty="0" err="1" smtClean="0"/>
              <a:t>PLoS</a:t>
            </a:r>
            <a:r>
              <a:rPr lang="en-US" sz="2400" dirty="0" smtClean="0"/>
              <a:t>, 2015)</a:t>
            </a:r>
          </a:p>
          <a:p>
            <a:pPr lvl="1">
              <a:lnSpc>
                <a:spcPct val="85000"/>
              </a:lnSpc>
              <a:spcBef>
                <a:spcPts val="300"/>
              </a:spcBef>
            </a:pPr>
            <a:r>
              <a:rPr lang="en-US" sz="2400" dirty="0" smtClean="0"/>
              <a:t>Meets </a:t>
            </a:r>
            <a:r>
              <a:rPr lang="en-US" sz="2400" dirty="0" smtClean="0"/>
              <a:t>WHO </a:t>
            </a:r>
            <a:r>
              <a:rPr lang="en-US" sz="2400" dirty="0"/>
              <a:t>definition </a:t>
            </a:r>
            <a:r>
              <a:rPr lang="en-US" sz="2400" dirty="0" smtClean="0"/>
              <a:t>of “low-level” HIV </a:t>
            </a:r>
            <a:r>
              <a:rPr lang="en-US" sz="2400" dirty="0" smtClean="0"/>
              <a:t>TDR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sz="2400" b="1" dirty="0" smtClean="0"/>
              <a:t>NNRTI continue to be effective as first-line ART in Thailand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sz="2400" b="1" dirty="0" smtClean="0"/>
              <a:t>Genotype screening for all new ART patients in Bangkok may not be necessary, but surveillance should continue to monitor for any changes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57723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409" y="128418"/>
            <a:ext cx="3081953" cy="1726541"/>
          </a:xfrm>
          <a:solidFill>
            <a:schemeClr val="bg1">
              <a:lumMod val="95000"/>
              <a:alpha val="67000"/>
            </a:schemeClr>
          </a:solidFill>
          <a:ln>
            <a:solidFill>
              <a:schemeClr val="tx1"/>
            </a:solidFill>
          </a:ln>
        </p:spPr>
        <p:txBody>
          <a:bodyPr anchor="ctr" anchorCtr="1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6452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953</Words>
  <Application>Microsoft Macintosh PowerPoint</Application>
  <PresentationFormat>On-screen Show (4:3)</PresentationFormat>
  <Paragraphs>262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HIV Transmitted Drug Resistance Declined from 2009 to 2014 among acutely infected MSM in Bangkok, Thailand </vt:lpstr>
      <vt:lpstr>RV254/SEARCH 010 Cohort</vt:lpstr>
      <vt:lpstr>Methods</vt:lpstr>
      <vt:lpstr>Results: cohort characteristics</vt:lpstr>
      <vt:lpstr>Results: drug mutations</vt:lpstr>
      <vt:lpstr>Results: drug mutations</vt:lpstr>
      <vt:lpstr>Trend in TDR over time</vt:lpstr>
      <vt:lpstr>Conclusions</vt:lpstr>
      <vt:lpstr>PowerPoint Presentation</vt:lpstr>
      <vt:lpstr>Acknowledgements: RV254/SEARCH Study </vt:lpstr>
    </vt:vector>
  </TitlesOfParts>
  <Company>SEARCH/TRC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 Colby</dc:creator>
  <cp:lastModifiedBy>Donn Colby</cp:lastModifiedBy>
  <cp:revision>26</cp:revision>
  <dcterms:created xsi:type="dcterms:W3CDTF">2015-07-12T06:18:23Z</dcterms:created>
  <dcterms:modified xsi:type="dcterms:W3CDTF">2015-07-18T11:23:32Z</dcterms:modified>
</cp:coreProperties>
</file>