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337" r:id="rId3"/>
    <p:sldId id="315" r:id="rId4"/>
    <p:sldId id="280" r:id="rId5"/>
    <p:sldId id="293" r:id="rId6"/>
    <p:sldId id="295" r:id="rId7"/>
    <p:sldId id="328" r:id="rId8"/>
    <p:sldId id="308" r:id="rId9"/>
    <p:sldId id="334" r:id="rId10"/>
    <p:sldId id="302" r:id="rId11"/>
    <p:sldId id="331" r:id="rId12"/>
    <p:sldId id="335" r:id="rId13"/>
    <p:sldId id="330" r:id="rId14"/>
    <p:sldId id="324" r:id="rId15"/>
    <p:sldId id="316" r:id="rId16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Pat Kieffer" initials="MPK" lastIdx="1" clrIdx="0"/>
  <p:cmAuthor id="1" name="Rebecca Cathcart" initials="RC" lastIdx="14" clrIdx="1">
    <p:extLst/>
  </p:cmAuthor>
  <p:cmAuthor id="2" name="Natella  Rakhmanina" initials="NR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DF551C"/>
    <a:srgbClr val="0E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7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3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kieffer\Desktop\Total%20IAS%20data-updated%20July%2018%20-%20including%2010%20weeks%20WORKIN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kieffer\Desktop\Total%20IAS%20data-updated%20July%2018%20-%20including%2010%20weeks%20WORKIN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kieffer\Desktop\Total%20IAS%20data-updated%20July%2018%20-%20including%2010%20weeks%20WORKING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ctr">
              <a:tabLst/>
              <a:defRPr lang="en-US" sz="2000" b="0" i="1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useo Slab 300"/>
                <a:ea typeface="+mn-ea"/>
                <a:cs typeface="+mn-cs"/>
              </a:rPr>
              <a:t>Trend in </a:t>
            </a:r>
            <a:r>
              <a:rPr lang="en-US" sz="28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useo Slab 300"/>
                <a:ea typeface="+mn-ea"/>
                <a:cs typeface="+mn-cs"/>
              </a:rPr>
              <a:t>Mean Gestational </a:t>
            </a:r>
            <a:r>
              <a:rPr lang="en-US" sz="2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useo Slab 300"/>
                <a:ea typeface="+mn-ea"/>
                <a:cs typeface="+mn-cs"/>
              </a:rPr>
              <a:t>Age at 1st ANC </a:t>
            </a:r>
          </a:p>
          <a:p>
            <a:pPr marL="0" indent="0" algn="ctr">
              <a:tabLst/>
              <a:defRPr lang="en-US" sz="2000" i="1" dirty="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2000" b="0" i="1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45 ACCLAIM </a:t>
            </a:r>
            <a:r>
              <a:rPr lang="en-US" sz="2000" b="0" i="1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Clusters; Swaziland</a:t>
            </a:r>
            <a:r>
              <a:rPr lang="en-US" sz="2000" b="0" i="1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, Zimbabwe and Uganda, 2013-2015</a:t>
            </a:r>
          </a:p>
        </c:rich>
      </c:tx>
      <c:layout>
        <c:manualLayout>
          <c:xMode val="edge"/>
          <c:yMode val="edge"/>
          <c:x val="6.2601038653404301E-2"/>
          <c:y val="3.972973057522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ctr">
            <a:tabLst/>
            <a:defRPr lang="en-US" sz="2000" b="0" i="1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50970170229914"/>
          <c:y val="0.25298870510722932"/>
          <c:w val="0.60507874623094937"/>
          <c:h val="0.56171984596126512"/>
        </c:manualLayout>
      </c:layout>
      <c:lineChart>
        <c:grouping val="standard"/>
        <c:varyColors val="0"/>
        <c:ser>
          <c:idx val="0"/>
          <c:order val="0"/>
          <c:tx>
            <c:strRef>
              <c:f>'Average Gestational Age'!$E$27</c:f>
              <c:strCache>
                <c:ptCount val="1"/>
                <c:pt idx="0">
                  <c:v>Swaziland NS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'Average Gestational Age'!$B$28:$D$34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'Average Gestational Age'!$E$28:$E$34</c:f>
              <c:numCache>
                <c:formatCode>0.00</c:formatCode>
                <c:ptCount val="7"/>
                <c:pt idx="0">
                  <c:v>20.440000000000001</c:v>
                </c:pt>
                <c:pt idx="1">
                  <c:v>19.872044506258693</c:v>
                </c:pt>
                <c:pt idx="2">
                  <c:v>19.920000000000002</c:v>
                </c:pt>
                <c:pt idx="3">
                  <c:v>19.578826237054084</c:v>
                </c:pt>
                <c:pt idx="4">
                  <c:v>19.814234016887816</c:v>
                </c:pt>
                <c:pt idx="5">
                  <c:v>19.966666666666665</c:v>
                </c:pt>
                <c:pt idx="6">
                  <c:v>19.711884753901561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'Average Gestational Age'!$F$27</c:f>
              <c:strCache>
                <c:ptCount val="1"/>
                <c:pt idx="0">
                  <c:v>Zimbabwe 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'Average Gestational Age'!$B$28:$D$34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'Average Gestational Age'!$F$28:$F$34</c:f>
              <c:numCache>
                <c:formatCode>0.0</c:formatCode>
                <c:ptCount val="7"/>
                <c:pt idx="0">
                  <c:v>24.286931818181817</c:v>
                </c:pt>
                <c:pt idx="1">
                  <c:v>23.747887323943662</c:v>
                </c:pt>
                <c:pt idx="2">
                  <c:v>21.922845691382765</c:v>
                </c:pt>
                <c:pt idx="3">
                  <c:v>21.950943396226414</c:v>
                </c:pt>
                <c:pt idx="4">
                  <c:v>21.345238095238095</c:v>
                </c:pt>
                <c:pt idx="5">
                  <c:v>21.080545229244112</c:v>
                </c:pt>
                <c:pt idx="6">
                  <c:v>20.276960784313726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'Average Gestational Age'!$G$27</c:f>
              <c:strCache>
                <c:ptCount val="1"/>
                <c:pt idx="0">
                  <c:v>Uganda 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'Average Gestational Age'!$B$28:$D$34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'Average Gestational Age'!$G$28:$G$34</c:f>
              <c:numCache>
                <c:formatCode>General</c:formatCode>
                <c:ptCount val="7"/>
                <c:pt idx="2" formatCode="0.0">
                  <c:v>21.74320576816417</c:v>
                </c:pt>
                <c:pt idx="3" formatCode="0.0">
                  <c:v>21.331101643335362</c:v>
                </c:pt>
                <c:pt idx="4">
                  <c:v>21.2</c:v>
                </c:pt>
                <c:pt idx="5">
                  <c:v>21</c:v>
                </c:pt>
                <c:pt idx="6" formatCode="0.0">
                  <c:v>20.926008968609864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'Average Gestational Age'!$H$27</c:f>
              <c:strCache>
                <c:ptCount val="1"/>
                <c:pt idx="0">
                  <c:v>Average</c:v>
                </c:pt>
              </c:strCache>
            </c:strRef>
          </c:tx>
          <c:spPr>
            <a:ln w="571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18"/>
            <c:spPr>
              <a:solidFill>
                <a:schemeClr val="bg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523436553834944E-2"/>
                  <c:y val="-4.9657132812139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8359373948705497E-3"/>
                  <c:y val="2.63026607002055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'Average Gestational Age'!$B$28:$D$34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'Average Gestational Age'!$H$28:$H$34</c:f>
              <c:numCache>
                <c:formatCode>0.0</c:formatCode>
                <c:ptCount val="7"/>
                <c:pt idx="0">
                  <c:v>22.363465909090909</c:v>
                </c:pt>
                <c:pt idx="1">
                  <c:v>21.809965915101177</c:v>
                </c:pt>
                <c:pt idx="2">
                  <c:v>21.195350486515647</c:v>
                </c:pt>
                <c:pt idx="3">
                  <c:v>20.953623758871952</c:v>
                </c:pt>
                <c:pt idx="4">
                  <c:v>20.78649070404197</c:v>
                </c:pt>
                <c:pt idx="5">
                  <c:v>20.682403965303592</c:v>
                </c:pt>
                <c:pt idx="6">
                  <c:v>20.304951502275049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95496"/>
        <c:axId val="106896280"/>
      </c:lineChart>
      <c:catAx>
        <c:axId val="10689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6280"/>
        <c:crosses val="autoZero"/>
        <c:auto val="1"/>
        <c:lblAlgn val="ctr"/>
        <c:lblOffset val="100"/>
        <c:noMultiLvlLbl val="0"/>
      </c:catAx>
      <c:valAx>
        <c:axId val="106896280"/>
        <c:scaling>
          <c:orientation val="minMax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 Age in Weeks at 1st ANC Visit</a:t>
                </a:r>
              </a:p>
            </c:rich>
          </c:tx>
          <c:layout>
            <c:manualLayout>
              <c:xMode val="edge"/>
              <c:yMode val="edge"/>
              <c:x val="3.9402668416447947E-2"/>
              <c:y val="0.23890751738169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5496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6652743961418179"/>
          <c:y val="0.25368989686507548"/>
          <c:w val="0.18972251879532004"/>
          <c:h val="0.25940370843591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357392825895"/>
          <c:y val="0.32384129935870959"/>
          <c:w val="0.62443864829396323"/>
          <c:h val="0.50191462113467422"/>
        </c:manualLayout>
      </c:layout>
      <c:lineChart>
        <c:grouping val="standard"/>
        <c:varyColors val="0"/>
        <c:ser>
          <c:idx val="0"/>
          <c:order val="0"/>
          <c:tx>
            <c:strRef>
              <c:f>'12 weeks and below'!$O$13</c:f>
              <c:strCache>
                <c:ptCount val="1"/>
                <c:pt idx="0">
                  <c:v>Zimbabwe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'12 weeks and below'!$N$14:$N$20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'12 weeks and below'!$O$14:$O$20</c:f>
              <c:numCache>
                <c:formatCode>0%</c:formatCode>
                <c:ptCount val="7"/>
                <c:pt idx="0">
                  <c:v>3.4090909090909088E-2</c:v>
                </c:pt>
                <c:pt idx="1">
                  <c:v>5.2112676056338028E-2</c:v>
                </c:pt>
                <c:pt idx="2">
                  <c:v>9.9198396793587176E-2</c:v>
                </c:pt>
                <c:pt idx="3">
                  <c:v>8.8050314465408799E-2</c:v>
                </c:pt>
                <c:pt idx="4">
                  <c:v>0.11414982164090369</c:v>
                </c:pt>
                <c:pt idx="5">
                  <c:v>0.11895910780669144</c:v>
                </c:pt>
                <c:pt idx="6">
                  <c:v>0.13235294117647059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'12 weeks and below'!$P$13</c:f>
              <c:strCache>
                <c:ptCount val="1"/>
                <c:pt idx="0">
                  <c:v>Swaziland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'12 weeks and below'!$N$14:$N$20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'12 weeks and below'!$P$14:$P$20</c:f>
              <c:numCache>
                <c:formatCode>0%</c:formatCode>
                <c:ptCount val="7"/>
                <c:pt idx="0">
                  <c:v>0.115</c:v>
                </c:pt>
                <c:pt idx="1">
                  <c:v>0.14325452016689846</c:v>
                </c:pt>
                <c:pt idx="2">
                  <c:v>0.14333333333333334</c:v>
                </c:pt>
                <c:pt idx="3">
                  <c:v>0.13872135102533173</c:v>
                </c:pt>
                <c:pt idx="4">
                  <c:v>0.1611047180667434</c:v>
                </c:pt>
                <c:pt idx="5">
                  <c:v>0.17466666666666666</c:v>
                </c:pt>
                <c:pt idx="6">
                  <c:v>0.15006002400960383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'12 weeks and below'!$Q$13</c:f>
              <c:strCache>
                <c:ptCount val="1"/>
                <c:pt idx="0">
                  <c:v>Uganda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cat>
            <c:strRef>
              <c:f>'12 weeks and below'!$N$14:$N$20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'12 weeks and below'!$Q$14:$Q$20</c:f>
              <c:numCache>
                <c:formatCode>General</c:formatCode>
                <c:ptCount val="7"/>
                <c:pt idx="2" formatCode="0%">
                  <c:v>0.16</c:v>
                </c:pt>
                <c:pt idx="3" formatCode="0.00%">
                  <c:v>0.16500000000000001</c:v>
                </c:pt>
                <c:pt idx="4" formatCode="0%">
                  <c:v>0.17</c:v>
                </c:pt>
                <c:pt idx="5" formatCode="0%">
                  <c:v>0.18</c:v>
                </c:pt>
                <c:pt idx="6" formatCode="0%">
                  <c:v>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97456"/>
        <c:axId val="106896672"/>
      </c:lineChart>
      <c:catAx>
        <c:axId val="1068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6672"/>
        <c:crosses val="autoZero"/>
        <c:auto val="1"/>
        <c:lblAlgn val="ctr"/>
        <c:lblOffset val="100"/>
        <c:noMultiLvlLbl val="0"/>
      </c:catAx>
      <c:valAx>
        <c:axId val="10689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36789151356093"/>
          <c:y val="0.40428425385595607"/>
          <c:w val="0.15940988626421698"/>
          <c:h val="0.18332947910503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7136920384952"/>
          <c:y val="0.24472422062350119"/>
          <c:w val="0.59353619860017492"/>
          <c:h val="0.52750807228233154"/>
        </c:manualLayout>
      </c:layout>
      <c:lineChart>
        <c:grouping val="standard"/>
        <c:varyColors val="0"/>
        <c:ser>
          <c:idx val="1"/>
          <c:order val="0"/>
          <c:tx>
            <c:strRef>
              <c:f>'Graph of ZM comparison'!$D$2</c:f>
              <c:strCache>
                <c:ptCount val="1"/>
                <c:pt idx="0">
                  <c:v>ACCLAIM ≤ 20 weeks (AVG n=810)</c:v>
                </c:pt>
              </c:strCache>
            </c:strRef>
          </c:tx>
          <c:spPr>
            <a:ln w="508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13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cat>
            <c:strRef>
              <c:f>'Graph of ZM comparison'!$B$3:$B$9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'Graph of ZM comparison'!$D$3:$D$9</c:f>
              <c:numCache>
                <c:formatCode>0%</c:formatCode>
                <c:ptCount val="7"/>
                <c:pt idx="0">
                  <c:v>0.32528409090909088</c:v>
                </c:pt>
                <c:pt idx="1">
                  <c:v>0.33943661971830985</c:v>
                </c:pt>
                <c:pt idx="2">
                  <c:v>0.43787575150300601</c:v>
                </c:pt>
                <c:pt idx="3">
                  <c:v>0.44905660377358492</c:v>
                </c:pt>
                <c:pt idx="4">
                  <c:v>0.48989298454221164</c:v>
                </c:pt>
                <c:pt idx="5">
                  <c:v>0.50061957868649321</c:v>
                </c:pt>
                <c:pt idx="6">
                  <c:v>0.53308823529411764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'Graph of ZM comparison'!$F$2</c:f>
              <c:strCache>
                <c:ptCount val="1"/>
                <c:pt idx="0">
                  <c:v>Other sites ≤ 20 weeks (AVG n=5503)</c:v>
                </c:pt>
              </c:strCache>
            </c:strRef>
          </c:tx>
          <c:spPr>
            <a:ln w="444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'Graph of ZM comparison'!$B$3:$B$9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'Graph of ZM comparison'!$F$3:$F$9</c:f>
              <c:numCache>
                <c:formatCode>0%</c:formatCode>
                <c:ptCount val="7"/>
                <c:pt idx="0">
                  <c:v>0.4293193717277487</c:v>
                </c:pt>
                <c:pt idx="1">
                  <c:v>0.44798064396054343</c:v>
                </c:pt>
                <c:pt idx="2">
                  <c:v>0.42612566341379898</c:v>
                </c:pt>
                <c:pt idx="3">
                  <c:v>0.44000716332378226</c:v>
                </c:pt>
                <c:pt idx="4">
                  <c:v>0.47775916620137726</c:v>
                </c:pt>
                <c:pt idx="5">
                  <c:v>0.47703043225431285</c:v>
                </c:pt>
                <c:pt idx="6">
                  <c:v>0.48377916903813317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'Graph of ZM comparison'!$C$2</c:f>
              <c:strCache>
                <c:ptCount val="1"/>
                <c:pt idx="0">
                  <c:v>ACCLAIM ≤ 12 weeks (AVG n=810)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of ZM comparison'!$B$3:$B$9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'Graph of ZM comparison'!$C$3:$C$9</c:f>
              <c:numCache>
                <c:formatCode>0%</c:formatCode>
                <c:ptCount val="7"/>
                <c:pt idx="0">
                  <c:v>3.4090909090909088E-2</c:v>
                </c:pt>
                <c:pt idx="1">
                  <c:v>5.2112676056338028E-2</c:v>
                </c:pt>
                <c:pt idx="2">
                  <c:v>9.9198396793587176E-2</c:v>
                </c:pt>
                <c:pt idx="3">
                  <c:v>8.8050314465408799E-2</c:v>
                </c:pt>
                <c:pt idx="4">
                  <c:v>0.1130952380952381</c:v>
                </c:pt>
                <c:pt idx="5">
                  <c:v>0.11895910780669144</c:v>
                </c:pt>
                <c:pt idx="6">
                  <c:v>0.13235294117647059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'Graph of ZM comparison'!$E$2</c:f>
              <c:strCache>
                <c:ptCount val="1"/>
                <c:pt idx="0">
                  <c:v>Other sites ≤ 12 weeks (AVG n-5503)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'Graph of ZM comparison'!$B$3:$B$9</c:f>
              <c:strCache>
                <c:ptCount val="7"/>
                <c:pt idx="0">
                  <c:v>2013 Q3</c:v>
                </c:pt>
                <c:pt idx="1">
                  <c:v>2013 Q4</c:v>
                </c:pt>
                <c:pt idx="2">
                  <c:v>2014 Q1</c:v>
                </c:pt>
                <c:pt idx="3">
                  <c:v>2014 Q2</c:v>
                </c:pt>
                <c:pt idx="4">
                  <c:v>2014 Q3</c:v>
                </c:pt>
                <c:pt idx="5">
                  <c:v>2014 Q4</c:v>
                </c:pt>
                <c:pt idx="6">
                  <c:v>2015 Q1</c:v>
                </c:pt>
              </c:strCache>
            </c:strRef>
          </c:cat>
          <c:val>
            <c:numRef>
              <c:f>'Graph of ZM comparison'!$E$3:$E$9</c:f>
              <c:numCache>
                <c:formatCode>0%</c:formatCode>
                <c:ptCount val="7"/>
                <c:pt idx="0">
                  <c:v>8.8498564431683843E-2</c:v>
                </c:pt>
                <c:pt idx="1">
                  <c:v>8.9521682486506604E-2</c:v>
                </c:pt>
                <c:pt idx="2">
                  <c:v>8.6457798322205098E-2</c:v>
                </c:pt>
                <c:pt idx="3">
                  <c:v>7.8796561604584522E-2</c:v>
                </c:pt>
                <c:pt idx="4">
                  <c:v>9.9944165270798441E-2</c:v>
                </c:pt>
                <c:pt idx="5">
                  <c:v>0.10137623570459392</c:v>
                </c:pt>
                <c:pt idx="6">
                  <c:v>9.941187630430659E-2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98240"/>
        <c:axId val="106898632"/>
      </c:lineChart>
      <c:catAx>
        <c:axId val="106898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8632"/>
        <c:crosses val="autoZero"/>
        <c:auto val="1"/>
        <c:lblAlgn val="ctr"/>
        <c:lblOffset val="100"/>
        <c:noMultiLvlLbl val="0"/>
      </c:catAx>
      <c:valAx>
        <c:axId val="10689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98240"/>
        <c:crosses val="autoZero"/>
        <c:crossBetween val="between"/>
      </c:valAx>
      <c:spPr>
        <a:noFill/>
        <a:ln>
          <a:solidFill>
            <a:schemeClr val="tx2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0826848206474191"/>
          <c:y val="0.24629965319083316"/>
          <c:w val="0.29173151793525809"/>
          <c:h val="0.53719414105494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0.28329</cdr:x>
      <cdr:y>0.26252</cdr:y>
    </cdr:from>
    <cdr:to>
      <cdr:x>0.28652</cdr:x>
      <cdr:y>0.80738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631521" y="1762259"/>
          <a:ext cx="30004" cy="365760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0.29212</cdr:x>
      <cdr:y>0.26129</cdr:y>
    </cdr:from>
    <cdr:to>
      <cdr:x>0.29535</cdr:x>
      <cdr:y>0.80615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2713544" y="1754002"/>
          <a:ext cx="30004" cy="3657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lg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0.43336</cdr:x>
      <cdr:y>0.26252</cdr:y>
    </cdr:from>
    <cdr:to>
      <cdr:x>0.43659</cdr:x>
      <cdr:y>0.80738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025543" y="1762259"/>
          <a:ext cx="30004" cy="3657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  <a:prstDash val="lg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0.28278</cdr:x>
      <cdr:y>0.20518</cdr:y>
    </cdr:from>
    <cdr:to>
      <cdr:x>0.47003</cdr:x>
      <cdr:y>0.3028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26761" y="1377320"/>
          <a:ext cx="1739392" cy="6553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>
              <a:lumMod val="50000"/>
              <a:lumOff val="50000"/>
            </a:schemeClr>
          </a:solidFill>
          <a:prstDash val="sysDash"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0" lvl="1" algn="ctr"/>
          <a:r>
            <a:rPr lang="en-US" sz="1600" dirty="0" smtClean="0"/>
            <a:t>Intervention begins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0.7947</cdr:x>
      <cdr:y>0.77297</cdr:y>
    </cdr:from>
    <cdr:to>
      <cdr:x>0.97439</cdr:x>
      <cdr:y>0.93344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7382069" y="5188857"/>
          <a:ext cx="1669166" cy="1077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 smtClean="0"/>
            <a:t>Note: Implementation began later in Uganda</a:t>
          </a:r>
          <a:endParaRPr lang="en-US" sz="16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0.03122</cdr:x>
      <cdr:y>0.2686</cdr:y>
    </cdr:from>
    <cdr:to>
      <cdr:x>0.06456</cdr:x>
      <cdr:y>0.92833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475" y="1684159"/>
          <a:ext cx="304861" cy="4136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Percentage of Women Attending ANC </a:t>
          </a:r>
          <a:r>
            <a:rPr lang="en-US" sz="1600" dirty="0" smtClean="0">
              <a:latin typeface="Calibri" panose="020F0502020204030204" pitchFamily="34" charset="0"/>
            </a:rPr>
            <a:t>≤12 </a:t>
          </a:r>
          <a:r>
            <a:rPr lang="en-US" sz="1600" dirty="0" err="1" smtClean="0">
              <a:latin typeface="Calibri" panose="020F0502020204030204" pitchFamily="34" charset="0"/>
            </a:rPr>
            <a:t>Wks</a:t>
          </a:r>
          <a:r>
            <a:rPr lang="en-US" sz="1600" dirty="0" smtClean="0">
              <a:latin typeface="Calibri" panose="020F0502020204030204" pitchFamily="34" charset="0"/>
            </a:rPr>
            <a:t> GA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0.03016</cdr:x>
      <cdr:y>0.02083</cdr:y>
    </cdr:from>
    <cdr:to>
      <cdr:x>0.97778</cdr:x>
      <cdr:y>0.1713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771" y="130628"/>
          <a:ext cx="8665029" cy="943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0.59048</cdr:x>
      <cdr:y>0.59954</cdr:y>
    </cdr:from>
    <cdr:to>
      <cdr:x>0.93968</cdr:x>
      <cdr:y>0.84954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9314" y="3759199"/>
          <a:ext cx="3193143" cy="156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0.03175</cdr:x>
      <cdr:y>0.02083</cdr:y>
    </cdr:from>
    <cdr:to>
      <cdr:x>0.98254</cdr:x>
      <cdr:y>0.09654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0286" y="130628"/>
          <a:ext cx="8694057" cy="474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Museo Slab 300"/>
            </a:rPr>
            <a:t>Trends in very early ANC attendance</a:t>
          </a:r>
          <a:endParaRPr lang="en-US" sz="2800" dirty="0">
            <a:latin typeface="Museo Slab 30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0.01853</cdr:x>
      <cdr:y>0.89544</cdr:y>
    </cdr:from>
    <cdr:to>
      <cdr:x>1</cdr:x>
      <cdr:y>0.98259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438" y="5690579"/>
          <a:ext cx="8974562" cy="553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Source: Routine program data, Zimbabwe</a:t>
          </a:r>
          <a:r>
            <a:rPr lang="en-US" sz="1400" baseline="0" dirty="0"/>
            <a:t> MOH. </a:t>
          </a:r>
        </a:p>
        <a:p xmlns:a="http://schemas.openxmlformats.org/drawingml/2006/main">
          <a:r>
            <a:rPr lang="en-US" sz="1400" baseline="0" dirty="0"/>
            <a:t>Other sites are non-ACCLAIM sites selected for comparison based on availability of electronic data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0.2873</cdr:x>
      <cdr:y>0.26721</cdr:y>
    </cdr:from>
    <cdr:to>
      <cdr:x>0.48413</cdr:x>
      <cdr:y>0.3266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27086" y="1698171"/>
          <a:ext cx="1799771" cy="3773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accent2">
              <a:lumMod val="75000"/>
            </a:schemeClr>
          </a:solidFill>
          <a:prstDash val="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C00000"/>
              </a:solidFill>
            </a:rPr>
            <a:t>Option B+ Scale Up</a:t>
          </a:r>
          <a:endParaRPr lang="en-US" sz="16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0.33492</cdr:x>
      <cdr:y>0.3266</cdr:y>
    </cdr:from>
    <cdr:to>
      <cdr:x>0.44286</cdr:x>
      <cdr:y>0.76967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3062514" y="2075543"/>
          <a:ext cx="986972" cy="281577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  <a:alpha val="55000"/>
          </a:schemeClr>
        </a:solidFill>
        <a:ln xmlns:a="http://schemas.openxmlformats.org/drawingml/2006/main" w="19050">
          <a:solidFill>
            <a:srgbClr val="A2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0.01905</cdr:x>
      <cdr:y>0.02056</cdr:y>
    </cdr:from>
    <cdr:to>
      <cdr:x>0.9873</cdr:x>
      <cdr:y>0.19641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171" y="130629"/>
          <a:ext cx="8853715" cy="1117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1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95B1212-4F65-4CB6-AEC8-0200A5F54CE2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E0BB52B-C4E8-4889-8991-48407594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B6A678A-630D-489E-83FD-2AE31C1E707C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8FC1C7D-51BD-418B-A404-01192E42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arms: 1: CL only, 2: CL plus CD; 3: CL, CD and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1C7D-51BD-418B-A404-01192E42F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489" indent="-348489" defTabSz="929305">
              <a:spcBef>
                <a:spcPts val="61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‘Difference in differences’ design, compares differences before and after across the 3 arms </a:t>
            </a:r>
          </a:p>
          <a:p>
            <a:pPr marL="348489" indent="-348489" defTabSz="929305">
              <a:spcBef>
                <a:spcPts val="61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 control arm due to cost; all arms compared to ‘pre-intervention’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1C7D-51BD-418B-A404-01192E42F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lnSpc>
                <a:spcPct val="110000"/>
              </a:lnSpc>
              <a:spcBef>
                <a:spcPts val="122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1C7D-51BD-418B-A404-01192E42F1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og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8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0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60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Mom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Mom &amp; Bab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07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Mom &amp; Bab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2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lthcare Work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293 Nice weigh women Cf 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664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64180"/>
            <a:ext cx="9143999" cy="1920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Improving Early ANC Attendance: Project ACCLAIM </a:t>
            </a:r>
            <a:endParaRPr lang="en-US" sz="2400" b="1" dirty="0" smtClean="0">
              <a:solidFill>
                <a:srgbClr val="DF551C"/>
              </a:solidFill>
              <a:latin typeface="Museo Slab 900"/>
              <a:cs typeface="Museo Slab 90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rgbClr val="DF551C"/>
              </a:solidFill>
              <a:latin typeface="Museo Slab 900"/>
              <a:cs typeface="Museo Slab 900"/>
            </a:endParaRPr>
          </a:p>
          <a:p>
            <a:pPr marL="174625" algn="ctr">
              <a:lnSpc>
                <a:spcPct val="90000"/>
              </a:lnSpc>
            </a:pPr>
            <a:r>
              <a:rPr lang="en-US" sz="2400" b="1" dirty="0" smtClean="0">
                <a:solidFill>
                  <a:srgbClr val="DF551C"/>
                </a:solidFill>
                <a:latin typeface="Museo Slab 900"/>
                <a:cs typeface="Museo Slab 900"/>
              </a:rPr>
              <a:t>Mary Pat Kieffer, </a:t>
            </a:r>
            <a:r>
              <a:rPr lang="en-US" sz="2400" dirty="0" smtClean="0">
                <a:solidFill>
                  <a:srgbClr val="DF551C"/>
                </a:solidFill>
                <a:latin typeface="Museo Slab 900"/>
                <a:cs typeface="Museo Slab 900"/>
              </a:rPr>
              <a:t>Godfrey Woelk, Daphne Mpofu, Rebecca Cathcart and the ACCLAIM Study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24" y="5184706"/>
            <a:ext cx="2556816" cy="13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useo Slab 300"/>
                <a:cs typeface="Museo Slab 300"/>
              </a:rPr>
              <a:t>Preliminary Results at Facility Level</a:t>
            </a:r>
            <a:endParaRPr lang="en-US" sz="3000" dirty="0">
              <a:latin typeface="Museo Slab 300"/>
              <a:cs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22325"/>
              </p:ext>
            </p:extLst>
          </p:nvPr>
        </p:nvGraphicFramePr>
        <p:xfrm>
          <a:off x="409985" y="1898261"/>
          <a:ext cx="8539778" cy="429065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352339"/>
                <a:gridCol w="1965960"/>
                <a:gridCol w="2255520"/>
                <a:gridCol w="1965959"/>
              </a:tblGrid>
              <a:tr h="87121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 Change </a:t>
                      </a:r>
                      <a:r>
                        <a:rPr lang="en-US" sz="2400" dirty="0">
                          <a:effectLst/>
                        </a:rPr>
                        <a:t>in Gestational Age at First Antenatal Care </a:t>
                      </a:r>
                      <a:r>
                        <a:rPr lang="en-US" sz="2400" dirty="0" smtClean="0">
                          <a:effectLst/>
                        </a:rPr>
                        <a:t>Visit,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45 </a:t>
                      </a:r>
                      <a:r>
                        <a:rPr lang="en-US" sz="2400" b="0" dirty="0" smtClean="0">
                          <a:effectLst/>
                        </a:rPr>
                        <a:t>Clusters, Swaziland, Uganda</a:t>
                      </a:r>
                      <a:r>
                        <a:rPr lang="en-US" sz="2400" b="0" baseline="0" dirty="0" smtClean="0">
                          <a:effectLst/>
                        </a:rPr>
                        <a:t> and Zimbabwe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56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Gestational age at first ANC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Total</a:t>
                      </a:r>
                      <a:endParaRPr lang="en-US" sz="2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&lt;=20 weeks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21+ weeks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2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Baseline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2245 (45%)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2785 (55%)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5030 (100%)</a:t>
                      </a:r>
                      <a:endParaRPr lang="en-US" sz="2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12 months post-implementation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2905 (51%)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2819 (49%)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5724</a:t>
                      </a:r>
                      <a:r>
                        <a:rPr lang="en-US" sz="2400" baseline="0" dirty="0" smtClean="0">
                          <a:effectLst/>
                        </a:rPr>
                        <a:t> (100%)</a:t>
                      </a:r>
                      <a:endParaRPr lang="en-US" sz="24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461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</a:t>
                      </a:r>
                      <a:r>
                        <a:rPr lang="en-US" sz="2400" baseline="0" dirty="0" smtClean="0">
                          <a:effectLst/>
                        </a:rPr>
                        <a:t> = 0.0001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941" y="928410"/>
            <a:ext cx="853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Women attending ANC before 20 weeks </a:t>
            </a:r>
            <a:r>
              <a:rPr lang="en-US" sz="2400" dirty="0" smtClean="0"/>
              <a:t>increased from 45% to 51%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187126"/>
              </p:ext>
            </p:extLst>
          </p:nvPr>
        </p:nvGraphicFramePr>
        <p:xfrm>
          <a:off x="92765" y="-2"/>
          <a:ext cx="9289143" cy="67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913437"/>
              </p:ext>
            </p:extLst>
          </p:nvPr>
        </p:nvGraphicFramePr>
        <p:xfrm>
          <a:off x="0" y="1"/>
          <a:ext cx="9144000" cy="627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381221" y="1684160"/>
            <a:ext cx="0" cy="3642583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41590" y="1691732"/>
            <a:ext cx="29990" cy="3635011"/>
          </a:xfrm>
          <a:prstGeom prst="line">
            <a:avLst/>
          </a:prstGeom>
          <a:ln w="444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12146" y="2283323"/>
            <a:ext cx="29989" cy="304342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221" y="806851"/>
            <a:ext cx="8889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Increase </a:t>
            </a:r>
            <a:r>
              <a:rPr lang="en-US" sz="2400" b="1" dirty="0"/>
              <a:t>in 1st ANC Attendance </a:t>
            </a:r>
            <a:r>
              <a:rPr lang="en-US" sz="2400" b="1" dirty="0">
                <a:latin typeface="Calibri" panose="020F0502020204030204" pitchFamily="34" charset="0"/>
              </a:rPr>
              <a:t>≤12 Weeks </a:t>
            </a:r>
            <a:r>
              <a:rPr lang="en-US" sz="2400" b="1" dirty="0" smtClean="0">
                <a:latin typeface="Calibri" panose="020F0502020204030204" pitchFamily="34" charset="0"/>
              </a:rPr>
              <a:t>GA, by country</a:t>
            </a:r>
            <a:endParaRPr lang="en-US" sz="2400" dirty="0">
              <a:latin typeface="Calibri" panose="020F0502020204030204" pitchFamily="34" charset="0"/>
            </a:endParaRPr>
          </a:p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i="1" dirty="0"/>
              <a:t>45 ACCLAIM Clusters, </a:t>
            </a:r>
            <a:r>
              <a:rPr lang="en-US" sz="2000" i="1" dirty="0" smtClean="0"/>
              <a:t>Zimbabwe, Swaziland and </a:t>
            </a:r>
            <a:r>
              <a:rPr lang="en-US" sz="2000" i="1" dirty="0"/>
              <a:t>Uganda, 2013-2015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8961" y="5326743"/>
            <a:ext cx="1669143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Note: Implementation began later in Uganda</a:t>
            </a:r>
            <a:endParaRPr lang="en-US" sz="1600" i="1" dirty="0"/>
          </a:p>
        </p:txBody>
      </p:sp>
      <p:sp>
        <p:nvSpPr>
          <p:cNvPr id="4" name="TextBox 2"/>
          <p:cNvSpPr txBox="1"/>
          <p:nvPr/>
        </p:nvSpPr>
        <p:spPr>
          <a:xfrm>
            <a:off x="2212146" y="1684160"/>
            <a:ext cx="1859434" cy="599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600" dirty="0" smtClean="0"/>
              <a:t>Intervention begins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237253"/>
              </p:ext>
            </p:extLst>
          </p:nvPr>
        </p:nvGraphicFramePr>
        <p:xfrm>
          <a:off x="0" y="0"/>
          <a:ext cx="9144000" cy="635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-1" y="151179"/>
            <a:ext cx="90133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>
                <a:latin typeface="Museo Slab 300"/>
                <a:cs typeface="Museo Slab 300"/>
              </a:rPr>
              <a:t>Comparison of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ACCLAIM</a:t>
            </a:r>
            <a:r>
              <a:rPr lang="en-US" sz="2800" dirty="0"/>
              <a:t> </a:t>
            </a:r>
            <a:r>
              <a:rPr lang="en-US" sz="2800" i="1" dirty="0"/>
              <a:t>vs.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non-ACCLAIM 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Museo Slab 300"/>
                <a:cs typeface="Museo Slab 300"/>
              </a:rPr>
              <a:t>in Zimbabwe </a:t>
            </a:r>
          </a:p>
          <a:p>
            <a:pPr algn="ctr" defTabSz="91440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i="1" dirty="0"/>
              <a:t>Gestational Age at 1st ANC: </a:t>
            </a:r>
            <a:r>
              <a:rPr lang="en-US" sz="2200" i="1" dirty="0">
                <a:latin typeface="Calibri" panose="020F0502020204030204" pitchFamily="34" charset="0"/>
              </a:rPr>
              <a:t>≤20 weeks and </a:t>
            </a:r>
            <a:r>
              <a:rPr lang="en-US" sz="2200" i="1" dirty="0"/>
              <a:t> ≤12 weeks</a:t>
            </a:r>
          </a:p>
          <a:p>
            <a:pPr algn="ctr" defTabSz="91440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EGPAF-supported sites, </a:t>
            </a:r>
            <a:r>
              <a:rPr lang="en-US" sz="2200" dirty="0" smtClean="0"/>
              <a:t>2013-2015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1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useo Slab 300"/>
                <a:cs typeface="Museo Slab 300"/>
              </a:rPr>
              <a:t>Conclusion</a:t>
            </a:r>
            <a:endParaRPr lang="en-US" sz="3000" dirty="0">
              <a:latin typeface="Museo Slab 300"/>
              <a:cs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7019" y="1267070"/>
            <a:ext cx="52831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dirty="0" smtClean="0"/>
              <a:t>Preliminary </a:t>
            </a:r>
            <a:r>
              <a:rPr lang="en-US" sz="2600" dirty="0"/>
              <a:t>results suggest that </a:t>
            </a:r>
            <a:r>
              <a:rPr lang="en-US" sz="2600" dirty="0" smtClean="0"/>
              <a:t>community </a:t>
            </a:r>
            <a:r>
              <a:rPr lang="en-US" sz="2600" dirty="0" smtClean="0"/>
              <a:t>leader training and engagement is associated with a positive trend of earlier </a:t>
            </a:r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ANC attendance</a:t>
            </a:r>
          </a:p>
          <a:p>
            <a:pPr marL="342900" indent="-342900" defTabSz="9144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/>
              <a:t>Further results from the study will track further progress on </a:t>
            </a:r>
            <a:r>
              <a:rPr lang="en-US" sz="2600" dirty="0" smtClean="0"/>
              <a:t>study</a:t>
            </a:r>
            <a:r>
              <a:rPr lang="en-US" sz="2600" dirty="0" smtClean="0"/>
              <a:t> outcomes </a:t>
            </a:r>
            <a:r>
              <a:rPr lang="en-US" sz="2600" dirty="0" smtClean="0"/>
              <a:t>as all three </a:t>
            </a:r>
            <a:r>
              <a:rPr lang="en-US" sz="2600" dirty="0" smtClean="0"/>
              <a:t>community interventions </a:t>
            </a:r>
            <a:r>
              <a:rPr lang="en-US" sz="2600" dirty="0" smtClean="0"/>
              <a:t>are rolled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1188" r="13881"/>
          <a:stretch/>
        </p:blipFill>
        <p:spPr>
          <a:xfrm>
            <a:off x="377371" y="882377"/>
            <a:ext cx="2917372" cy="511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DF551C"/>
                </a:solidFill>
                <a:latin typeface="Museo Slab 300"/>
                <a:cs typeface="Museo Slab 300"/>
              </a:rPr>
              <a:t>A</a:t>
            </a:r>
            <a:r>
              <a:rPr lang="en-US" sz="3000" dirty="0" smtClean="0">
                <a:solidFill>
                  <a:srgbClr val="DF551C"/>
                </a:solidFill>
                <a:latin typeface="Museo Slab 300"/>
                <a:cs typeface="Museo Slab 300"/>
              </a:rPr>
              <a:t>cknowledgements</a:t>
            </a:r>
            <a:endParaRPr lang="en-US" sz="3000" dirty="0">
              <a:solidFill>
                <a:srgbClr val="DF551C"/>
              </a:solidFill>
              <a:latin typeface="Museo Slab 300"/>
              <a:cs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96343" y="974176"/>
            <a:ext cx="3049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342900" indent="-342900" defTabSz="9144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937" y="1416674"/>
            <a:ext cx="3218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ACCLAIM </a:t>
            </a:r>
            <a:r>
              <a:rPr lang="en-US" sz="2400" dirty="0" smtClean="0"/>
              <a:t>Country Teams in Swaziland, Uganda and Zimbabwe</a:t>
            </a:r>
            <a:endParaRPr lang="en-US" sz="2400" dirty="0"/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Community Leaders and Peer Facilitators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3" y="4769302"/>
            <a:ext cx="8959367" cy="1412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532" y="1120511"/>
            <a:ext cx="2194560" cy="3054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50" y="1118241"/>
            <a:ext cx="2375183" cy="3069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1634781"/>
            <a:ext cx="81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i="1" dirty="0" smtClean="0">
                <a:solidFill>
                  <a:srgbClr val="006856"/>
                </a:solidFill>
              </a:rPr>
              <a:t>This </a:t>
            </a:r>
            <a:r>
              <a:rPr lang="en-US" sz="2400" i="1" dirty="0">
                <a:solidFill>
                  <a:srgbClr val="006856"/>
                </a:solidFill>
              </a:rPr>
              <a:t>work </a:t>
            </a:r>
            <a:r>
              <a:rPr lang="en-US" sz="2400" i="1" dirty="0" smtClean="0">
                <a:solidFill>
                  <a:srgbClr val="006856"/>
                </a:solidFill>
              </a:rPr>
              <a:t>was </a:t>
            </a:r>
            <a:r>
              <a:rPr lang="en-US" sz="2400" i="1" dirty="0">
                <a:solidFill>
                  <a:srgbClr val="006856"/>
                </a:solidFill>
              </a:rPr>
              <a:t>supported by Grant Agreement </a:t>
            </a:r>
            <a:r>
              <a:rPr lang="en-US" sz="2400" i="1" dirty="0" err="1">
                <a:solidFill>
                  <a:srgbClr val="006856"/>
                </a:solidFill>
              </a:rPr>
              <a:t>GLAcc</a:t>
            </a:r>
            <a:r>
              <a:rPr lang="en-US" sz="2400" i="1" dirty="0">
                <a:solidFill>
                  <a:srgbClr val="006856"/>
                </a:solidFill>
              </a:rPr>
              <a:t>/cc/Fund 52304/15247/0200 from the Department of Foreign Affairs, Trade and Development Canada (DFATD). </a:t>
            </a:r>
            <a:endParaRPr lang="en-US" sz="2400" i="1" dirty="0" smtClean="0">
              <a:solidFill>
                <a:srgbClr val="006856"/>
              </a:solidFill>
            </a:endParaRPr>
          </a:p>
          <a:p>
            <a:pPr algn="just">
              <a:defRPr/>
            </a:pPr>
            <a:endParaRPr lang="en-US" sz="2400" i="1" dirty="0">
              <a:solidFill>
                <a:srgbClr val="006856"/>
              </a:solidFill>
            </a:endParaRPr>
          </a:p>
          <a:p>
            <a:pPr algn="just">
              <a:defRPr/>
            </a:pPr>
            <a:r>
              <a:rPr lang="en-US" sz="2400" i="1" dirty="0" smtClean="0">
                <a:solidFill>
                  <a:srgbClr val="006856"/>
                </a:solidFill>
              </a:rPr>
              <a:t>Its </a:t>
            </a:r>
            <a:r>
              <a:rPr lang="en-US" sz="2400" i="1" dirty="0">
                <a:solidFill>
                  <a:srgbClr val="006856"/>
                </a:solidFill>
              </a:rPr>
              <a:t>contents are solely the responsibility of the authors and do not necessarily represent the official views of  </a:t>
            </a:r>
            <a:r>
              <a:rPr lang="en-US" sz="2400" i="1" dirty="0" smtClean="0">
                <a:solidFill>
                  <a:srgbClr val="006856"/>
                </a:solidFill>
              </a:rPr>
              <a:t>DFATD</a:t>
            </a:r>
            <a:r>
              <a:rPr lang="en-US" sz="2400" i="1" dirty="0">
                <a:solidFill>
                  <a:srgbClr val="006856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1176532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1448" y="488765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useo Slab 300"/>
                <a:cs typeface="Museo Slab 300"/>
              </a:rPr>
              <a:t>Disclosure</a:t>
            </a:r>
            <a:endParaRPr lang="en-US" sz="3000" dirty="0">
              <a:latin typeface="Museo Slab 300"/>
              <a:cs typeface="Museo Slab 3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" y="4498071"/>
            <a:ext cx="8959367" cy="1412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5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8941" y="1176532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941" y="1269875"/>
            <a:ext cx="86167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PMTCT programming at facility level has not effectively addressed community level barriers that limit demand </a:t>
            </a:r>
            <a:endParaRPr lang="en-US" sz="2400" dirty="0"/>
          </a:p>
          <a:p>
            <a:pPr marL="514350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Little </a:t>
            </a:r>
            <a:r>
              <a:rPr lang="en-US" sz="2400" dirty="0"/>
              <a:t>evidence of successful community interventions in the </a:t>
            </a:r>
            <a:r>
              <a:rPr lang="en-US" sz="2400" dirty="0" smtClean="0"/>
              <a:t>literature that address deman</a:t>
            </a:r>
            <a:r>
              <a:rPr lang="en-US" sz="2400" dirty="0" smtClean="0"/>
              <a:t>d and uptake of PMTCT services</a:t>
            </a:r>
            <a:endParaRPr lang="en-US" sz="2400" dirty="0" smtClean="0"/>
          </a:p>
          <a:p>
            <a:pPr marL="514350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PMTCT performance may be improved with innovative interventions that address community norms, including harmful gender norms, barriers to positive health behaviors and health-seeking </a:t>
            </a:r>
            <a:r>
              <a:rPr lang="en-US" sz="2400" dirty="0" smtClean="0"/>
              <a:t>behaviors for all women</a:t>
            </a:r>
            <a:endParaRPr lang="en-US" sz="2400" dirty="0" smtClean="0"/>
          </a:p>
          <a:p>
            <a:pPr marL="514350" indent="-5143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For successful implementation of Option B+ and with </a:t>
            </a:r>
            <a:r>
              <a:rPr lang="en-US" sz="2400" i="1" dirty="0" smtClean="0"/>
              <a:t>Test and </a:t>
            </a:r>
            <a:r>
              <a:rPr lang="en-US" sz="2400" i="1" dirty="0" smtClean="0"/>
              <a:t>Treat </a:t>
            </a:r>
            <a:r>
              <a:rPr lang="en-US" sz="2400" dirty="0" smtClean="0"/>
              <a:t>on the horizon, </a:t>
            </a:r>
            <a:r>
              <a:rPr lang="en-US" sz="2400" dirty="0" smtClean="0"/>
              <a:t>new approaches to community engagement are urgently needed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57" y="425877"/>
            <a:ext cx="779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useo Slab 300"/>
              </a:rPr>
              <a:t>Background</a:t>
            </a:r>
            <a:endParaRPr lang="en-US" sz="3200" dirty="0">
              <a:latin typeface="Museo Slab 3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49" y="108342"/>
            <a:ext cx="8785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ACCLAIM</a:t>
            </a:r>
            <a:r>
              <a:rPr lang="en-US" sz="2800" dirty="0">
                <a:latin typeface="Museo Slab 300"/>
              </a:rPr>
              <a:t> =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A</a:t>
            </a:r>
            <a:r>
              <a:rPr lang="en-US" sz="2800" dirty="0">
                <a:latin typeface="Museo Slab 300"/>
              </a:rPr>
              <a:t>dvan</a:t>
            </a:r>
            <a:r>
              <a:rPr lang="en-US" sz="2800" b="1" dirty="0">
                <a:latin typeface="Museo Slab 300"/>
              </a:rPr>
              <a:t>c</a:t>
            </a:r>
            <a:r>
              <a:rPr lang="en-US" sz="2800" dirty="0">
                <a:latin typeface="Museo Slab 300"/>
              </a:rPr>
              <a:t>ing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C</a:t>
            </a:r>
            <a:r>
              <a:rPr lang="en-US" sz="2800" dirty="0">
                <a:latin typeface="Museo Slab 300"/>
              </a:rPr>
              <a:t>ommunity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L</a:t>
            </a:r>
            <a:r>
              <a:rPr lang="en-US" sz="2800" dirty="0">
                <a:latin typeface="Museo Slab 300"/>
              </a:rPr>
              <a:t>evel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A</a:t>
            </a:r>
            <a:r>
              <a:rPr lang="en-US" sz="2800" dirty="0">
                <a:latin typeface="Museo Slab 300"/>
              </a:rPr>
              <a:t>ction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i</a:t>
            </a:r>
            <a:r>
              <a:rPr lang="en-US" sz="2800" dirty="0">
                <a:latin typeface="Museo Slab 300"/>
              </a:rPr>
              <a:t>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useo Slab 300"/>
              </a:rPr>
              <a:t>M</a:t>
            </a:r>
            <a:r>
              <a:rPr lang="en-US" sz="2800" dirty="0">
                <a:latin typeface="Museo Slab 300"/>
              </a:rPr>
              <a:t>aternal and </a:t>
            </a:r>
            <a:r>
              <a:rPr lang="en-US" sz="2800" dirty="0">
                <a:latin typeface="Museo Slab 300"/>
                <a:cs typeface="Museo Slab 300"/>
              </a:rPr>
              <a:t>child health and PMTCT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1235" y="1210469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6249" y="1285396"/>
            <a:ext cx="87854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Bef>
                <a:spcPts val="1800"/>
              </a:spcBef>
              <a:buFont typeface="Arial"/>
              <a:buChar char="•"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  <a:r>
              <a:rPr lang="en-US" sz="2600" dirty="0" smtClean="0">
                <a:solidFill>
                  <a:prstClr val="black"/>
                </a:solidFill>
              </a:rPr>
              <a:t>:  To increase </a:t>
            </a:r>
            <a:r>
              <a:rPr lang="en-US" sz="2600" dirty="0">
                <a:solidFill>
                  <a:prstClr val="black"/>
                </a:solidFill>
              </a:rPr>
              <a:t>community demand, uptake, and retention in MCH/PMTCT services </a:t>
            </a:r>
            <a:r>
              <a:rPr lang="en-US" sz="2600" dirty="0" smtClean="0">
                <a:solidFill>
                  <a:prstClr val="black"/>
                </a:solidFill>
              </a:rPr>
              <a:t>toward </a:t>
            </a:r>
            <a:r>
              <a:rPr lang="en-US" sz="2600" dirty="0">
                <a:solidFill>
                  <a:prstClr val="black"/>
                </a:solidFill>
              </a:rPr>
              <a:t>elimination of pediatric </a:t>
            </a:r>
            <a:r>
              <a:rPr lang="en-US" sz="2600" dirty="0" smtClean="0">
                <a:solidFill>
                  <a:prstClr val="black"/>
                </a:solidFill>
              </a:rPr>
              <a:t>HIV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564" y="601120"/>
            <a:ext cx="1428809" cy="6057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235" y="2164407"/>
            <a:ext cx="5303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Cluster randomized trial </a:t>
            </a:r>
          </a:p>
          <a:p>
            <a:pPr marL="231775" lvl="0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45 population clusters</a:t>
            </a:r>
          </a:p>
          <a:p>
            <a:pPr marL="231775" lvl="0" indent="-2317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Intervention </a:t>
            </a:r>
            <a:r>
              <a:rPr lang="en-US" sz="2400" dirty="0">
                <a:solidFill>
                  <a:prstClr val="black"/>
                </a:solidFill>
              </a:rPr>
              <a:t>period: 18 </a:t>
            </a:r>
            <a:r>
              <a:rPr lang="en-US" sz="2400" dirty="0" smtClean="0">
                <a:solidFill>
                  <a:prstClr val="black"/>
                </a:solidFill>
              </a:rPr>
              <a:t>months</a:t>
            </a:r>
          </a:p>
          <a:p>
            <a:pPr marL="231775" lvl="0" indent="-231775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Levels of intervention: </a:t>
            </a:r>
          </a:p>
          <a:p>
            <a:pPr marL="635000" lvl="1" indent="-342900" defTabSz="9144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</a:rPr>
              <a:t>Community Leaders: </a:t>
            </a:r>
            <a:r>
              <a:rPr lang="en-US" sz="2400" b="1" dirty="0" smtClean="0">
                <a:solidFill>
                  <a:prstClr val="black"/>
                </a:solidFill>
              </a:rPr>
              <a:t/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i="1" dirty="0" smtClean="0">
                <a:solidFill>
                  <a:prstClr val="black"/>
                </a:solidFill>
              </a:rPr>
              <a:t>Empowerment </a:t>
            </a:r>
            <a:r>
              <a:rPr lang="en-US" sz="2400" i="1" dirty="0">
                <a:solidFill>
                  <a:prstClr val="black"/>
                </a:solidFill>
              </a:rPr>
              <a:t>and Action</a:t>
            </a:r>
          </a:p>
          <a:p>
            <a:pPr marL="635000" lvl="1" indent="-342900" defTabSz="9144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</a:rPr>
              <a:t>Community Members: </a:t>
            </a:r>
            <a:r>
              <a:rPr lang="en-US" sz="2400" b="1" dirty="0" smtClean="0">
                <a:solidFill>
                  <a:prstClr val="black"/>
                </a:solidFill>
              </a:rPr>
              <a:t/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i="1" dirty="0" smtClean="0">
                <a:solidFill>
                  <a:prstClr val="black"/>
                </a:solidFill>
              </a:rPr>
              <a:t>Opening </a:t>
            </a:r>
            <a:r>
              <a:rPr lang="en-US" sz="2400" i="1" dirty="0">
                <a:solidFill>
                  <a:prstClr val="black"/>
                </a:solidFill>
              </a:rPr>
              <a:t>the public dialogue</a:t>
            </a:r>
          </a:p>
          <a:p>
            <a:pPr marL="635000" lvl="1" indent="-342900" defTabSz="9144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prstClr val="black"/>
                </a:solidFill>
              </a:rPr>
              <a:t>Individuals: </a:t>
            </a:r>
            <a:r>
              <a:rPr lang="en-US" sz="2400" b="1" dirty="0" smtClean="0">
                <a:solidFill>
                  <a:prstClr val="black"/>
                </a:solidFill>
              </a:rPr>
              <a:t/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i="1" dirty="0" smtClean="0">
                <a:solidFill>
                  <a:prstClr val="black"/>
                </a:solidFill>
              </a:rPr>
              <a:t>Information </a:t>
            </a:r>
            <a:r>
              <a:rPr lang="en-US" sz="2400" i="1" dirty="0">
                <a:solidFill>
                  <a:prstClr val="black"/>
                </a:solidFill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</a:rPr>
              <a:t>attitudes</a:t>
            </a:r>
            <a:endParaRPr lang="en-US" sz="2400" i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49371" y="2399461"/>
            <a:ext cx="4062290" cy="3870710"/>
            <a:chOff x="5166914" y="2560767"/>
            <a:chExt cx="3744372" cy="3342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914" y="2560767"/>
              <a:ext cx="3263633" cy="334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7453730" y="4242165"/>
              <a:ext cx="587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821901" y="4090771"/>
              <a:ext cx="10893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UGANDA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7377331" y="5430744"/>
              <a:ext cx="444570" cy="2464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377331" y="5110935"/>
              <a:ext cx="587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94501" y="4940248"/>
              <a:ext cx="12167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ZIMBABWE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42235" y="5505670"/>
              <a:ext cx="12690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SWAZILAND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4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Museo Slab 300"/>
                <a:cs typeface="Museo Slab 300"/>
              </a:rPr>
              <a:t>Study Design</a:t>
            </a:r>
            <a:endParaRPr lang="en-US" sz="3000" dirty="0">
              <a:latin typeface="Museo Slab 300"/>
              <a:cs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1" y="914400"/>
            <a:ext cx="8680821" cy="5723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41" y="5695948"/>
            <a:ext cx="2441448" cy="32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Follow up 18 months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2697" y="5695948"/>
            <a:ext cx="2441448" cy="32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Follow up 18 months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8353" y="5695948"/>
            <a:ext cx="2268447" cy="32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Follow up 18 months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3004455"/>
            <a:ext cx="9144000" cy="928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useo Slab 300"/>
                <a:cs typeface="Museo Slab 300"/>
              </a:rPr>
              <a:t>Endpoints</a:t>
            </a:r>
            <a:endParaRPr lang="en-US" sz="3000" dirty="0">
              <a:latin typeface="Museo Slab 300"/>
              <a:cs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51200" y="1056475"/>
            <a:ext cx="534125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</a:rPr>
              <a:t>Primary endpoint: </a:t>
            </a:r>
          </a:p>
          <a:p>
            <a:pPr marL="682625" lvl="1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Early Infant Diagnosis Visit at 6-8 weeks of age</a:t>
            </a:r>
          </a:p>
          <a:p>
            <a:pPr marL="342900" indent="-342900" defTabSz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Secondary endpoints: </a:t>
            </a:r>
            <a:endParaRPr lang="en-US" sz="2400" b="1" dirty="0" smtClean="0"/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ANC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attendance &lt; 20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weeks</a:t>
            </a:r>
            <a:endParaRPr lang="en-US" sz="2400" dirty="0"/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dirty="0" smtClean="0"/>
              <a:t>4 </a:t>
            </a:r>
            <a:r>
              <a:rPr lang="en-US" sz="2400" dirty="0"/>
              <a:t>ANC </a:t>
            </a:r>
            <a:r>
              <a:rPr lang="en-US" sz="2400" dirty="0" smtClean="0"/>
              <a:t>visits</a:t>
            </a:r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dirty="0" smtClean="0"/>
              <a:t>Male </a:t>
            </a:r>
            <a:r>
              <a:rPr lang="en-US" sz="2400" dirty="0"/>
              <a:t>partner </a:t>
            </a:r>
            <a:r>
              <a:rPr lang="en-US" sz="2400" dirty="0" smtClean="0"/>
              <a:t>testing</a:t>
            </a:r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dirty="0"/>
              <a:t>W</a:t>
            </a:r>
            <a:r>
              <a:rPr lang="en-US" sz="2400" dirty="0" smtClean="0"/>
              <a:t>omen </a:t>
            </a:r>
            <a:r>
              <a:rPr lang="en-US" sz="2400" dirty="0"/>
              <a:t>retested before </a:t>
            </a:r>
            <a:r>
              <a:rPr lang="en-US" sz="2400" dirty="0" smtClean="0"/>
              <a:t>delivery</a:t>
            </a:r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dirty="0"/>
              <a:t>F</a:t>
            </a:r>
            <a:r>
              <a:rPr lang="en-US" sz="2400" dirty="0" smtClean="0"/>
              <a:t>acility delivery</a:t>
            </a:r>
          </a:p>
          <a:p>
            <a:pPr marL="508000" indent="-168275" defTabSz="9144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8000" algn="l"/>
              </a:tabLst>
            </a:pPr>
            <a:r>
              <a:rPr lang="en-US" sz="2400" dirty="0" smtClean="0"/>
              <a:t>ARV </a:t>
            </a:r>
            <a:r>
              <a:rPr lang="en-US" sz="2400" dirty="0"/>
              <a:t>uptake for women and exposed </a:t>
            </a:r>
            <a:r>
              <a:rPr lang="en-US" sz="2400" dirty="0" smtClean="0"/>
              <a:t>infants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050733"/>
            <a:ext cx="2633916" cy="4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useo Slab 300"/>
              </a:rPr>
              <a:t>Community Leader </a:t>
            </a:r>
            <a:r>
              <a:rPr lang="en-US" sz="3200" dirty="0" smtClean="0">
                <a:latin typeface="Museo Slab 300"/>
              </a:rPr>
              <a:t>Engagement</a:t>
            </a:r>
            <a:endParaRPr lang="en-US" sz="3200" dirty="0">
              <a:latin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spect="1"/>
          </p:cNvSpPr>
          <p:nvPr/>
        </p:nvSpPr>
        <p:spPr>
          <a:xfrm>
            <a:off x="268941" y="966403"/>
            <a:ext cx="67995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Leaders chosen by community in each of the 45 clusters</a:t>
            </a:r>
          </a:p>
          <a:p>
            <a:pPr marL="342900" indent="-342900" defTabSz="914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Participate in 5-day </a:t>
            </a:r>
            <a:r>
              <a:rPr lang="en-US" sz="2400" b="1" i="1" dirty="0" smtClean="0"/>
              <a:t>Community Leaders Institute</a:t>
            </a:r>
            <a:endParaRPr lang="en-US" sz="2400" dirty="0" smtClean="0"/>
          </a:p>
          <a:p>
            <a:pPr marL="342900" indent="-342900" defTabSz="914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Use MCH and PMTCT data to develop </a:t>
            </a:r>
            <a:r>
              <a:rPr lang="en-US" sz="2400" b="1" dirty="0"/>
              <a:t>Community Action Plans </a:t>
            </a:r>
            <a:r>
              <a:rPr lang="en-US" sz="2400" dirty="0" smtClean="0"/>
              <a:t>with community stakeholders to address barriers </a:t>
            </a:r>
            <a:r>
              <a:rPr lang="en-US" sz="2400" dirty="0"/>
              <a:t>to ANC and </a:t>
            </a:r>
            <a:r>
              <a:rPr lang="en-US" sz="2400" dirty="0" smtClean="0"/>
              <a:t>PMTCT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895574"/>
            <a:ext cx="1702788" cy="2554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6" y="3624960"/>
            <a:ext cx="3560094" cy="23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2685" y="3553985"/>
            <a:ext cx="46970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b="1" dirty="0"/>
              <a:t>dialogues </a:t>
            </a:r>
            <a:r>
              <a:rPr lang="en-US" sz="2400" dirty="0" smtClean="0"/>
              <a:t>to </a:t>
            </a:r>
            <a:r>
              <a:rPr lang="en-US" sz="2400" dirty="0"/>
              <a:t>conduct community advocacy to:</a:t>
            </a:r>
          </a:p>
          <a:p>
            <a:pPr marL="798513" lvl="1" indent="-333375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Encourage families to protect the life of the child and mother</a:t>
            </a:r>
          </a:p>
          <a:p>
            <a:pPr marL="798513" lvl="1" indent="-333375" defTabSz="9144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/>
              <a:t>Emphasize early ANC visits and facility </a:t>
            </a:r>
            <a:r>
              <a:rPr lang="en-US" sz="2400" dirty="0" smtClean="0"/>
              <a:t>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useo Slab 300"/>
              </a:rPr>
              <a:t>Baseline Data</a:t>
            </a:r>
            <a:endParaRPr lang="en-US" sz="3200" dirty="0">
              <a:latin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546" y="878939"/>
            <a:ext cx="857922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Community Knowledge, Attitudes, Practices and Behaviors (KAPB) survey conducted at baseline </a:t>
            </a:r>
          </a:p>
          <a:p>
            <a:pPr marL="344488" lvl="1" indent="-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Community </a:t>
            </a:r>
            <a:r>
              <a:rPr lang="en-US" sz="2400" dirty="0" smtClean="0"/>
              <a:t>aware of need for early ANC, </a:t>
            </a:r>
            <a:r>
              <a:rPr lang="en-US" sz="2400" dirty="0" smtClean="0"/>
              <a:t>but actual practice was poor</a:t>
            </a:r>
          </a:p>
          <a:p>
            <a:pPr marL="344488" lvl="1" indent="-344488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45358"/>
              </p:ext>
            </p:extLst>
          </p:nvPr>
        </p:nvGraphicFramePr>
        <p:xfrm>
          <a:off x="278546" y="2575561"/>
          <a:ext cx="8680821" cy="355419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588888"/>
                <a:gridCol w="2946400"/>
                <a:gridCol w="2206171"/>
                <a:gridCol w="1939362"/>
              </a:tblGrid>
              <a:tr h="2016322">
                <a:tc>
                  <a:txBody>
                    <a:bodyPr/>
                    <a:lstStyle/>
                    <a:p>
                      <a:pPr algn="ctr"/>
                      <a:endParaRPr lang="en-US" sz="2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Percent agreeing with:</a:t>
                      </a:r>
                    </a:p>
                    <a:p>
                      <a:pPr algn="ctr"/>
                      <a:r>
                        <a:rPr lang="en-US" sz="2200" b="0" dirty="0" smtClean="0"/>
                        <a:t>“A </a:t>
                      </a:r>
                      <a:r>
                        <a:rPr lang="en-US" sz="2200" b="0" dirty="0" smtClean="0"/>
                        <a:t>woman should go to first ANC as soon as she realizes she is pregnant”</a:t>
                      </a:r>
                    </a:p>
                    <a:p>
                      <a:pPr algn="ctr"/>
                      <a:r>
                        <a:rPr lang="en-US" sz="2400" b="0" i="1" baseline="0" dirty="0" smtClean="0"/>
                        <a:t> (KAPB data)</a:t>
                      </a:r>
                      <a:endParaRPr lang="en-US" sz="2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/>
                        <a:t>ANC attendance </a:t>
                      </a:r>
                      <a:r>
                        <a:rPr lang="en-US" sz="2400" b="0" baseline="0" dirty="0" smtClean="0"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en-US" sz="2400" b="0" baseline="0" dirty="0" smtClean="0"/>
                        <a:t>12 weeks </a:t>
                      </a:r>
                    </a:p>
                    <a:p>
                      <a:pPr algn="ctr"/>
                      <a:r>
                        <a:rPr lang="en-US" sz="2400" b="0" i="1" baseline="0" dirty="0" smtClean="0"/>
                        <a:t>(Facility data)</a:t>
                      </a:r>
                      <a:endParaRPr lang="en-US" sz="2400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Average GA at 1</a:t>
                      </a:r>
                      <a:r>
                        <a:rPr lang="en-US" sz="2400" b="0" baseline="30000" dirty="0" smtClean="0"/>
                        <a:t>st</a:t>
                      </a:r>
                      <a:r>
                        <a:rPr lang="en-US" sz="2400" b="0" dirty="0" smtClean="0"/>
                        <a:t> ANC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 smtClean="0"/>
                        <a:t>(Facility data)</a:t>
                      </a:r>
                      <a:endParaRPr lang="en-US" sz="2400" b="0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2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Swaziland 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12%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 weeks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2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Uganda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16%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22 weeks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24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Zimbabwe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3%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24 weeks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1" y="206571"/>
            <a:ext cx="878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useo Slab 300"/>
              </a:rPr>
              <a:t>Methodology</a:t>
            </a:r>
            <a:endParaRPr lang="en-US" sz="3200" dirty="0">
              <a:latin typeface="Museo Slab 3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941" y="789555"/>
            <a:ext cx="8690426" cy="0"/>
          </a:xfrm>
          <a:prstGeom prst="line">
            <a:avLst/>
          </a:prstGeom>
          <a:ln w="6350">
            <a:solidFill>
              <a:srgbClr val="DF55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941" y="985124"/>
            <a:ext cx="8515587" cy="5178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Each ACCLAIM cluster includes health facilities that offer ANC and PMTCT</a:t>
            </a:r>
          </a:p>
          <a:p>
            <a:pPr marL="342900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Data on Gestational </a:t>
            </a:r>
            <a:r>
              <a:rPr lang="en-US" sz="2400" dirty="0"/>
              <a:t>Age (GA) at first ANC visit were </a:t>
            </a:r>
            <a:r>
              <a:rPr lang="en-US" sz="2400" dirty="0" smtClean="0"/>
              <a:t>collected </a:t>
            </a:r>
            <a:r>
              <a:rPr lang="en-US" sz="2400" dirty="0" smtClean="0"/>
              <a:t>retrospectively </a:t>
            </a:r>
            <a:r>
              <a:rPr lang="en-US" sz="2400" dirty="0" smtClean="0"/>
              <a:t>from ANC registers in health facilities within the ACCLAIM clusters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/>
              <a:t>Health workers estimated GA by palpation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Pregnancies too small to palpate were coded as being 10 weeks GA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Baseline data were collected </a:t>
            </a:r>
            <a:r>
              <a:rPr lang="en-US" sz="2400" dirty="0"/>
              <a:t>for the </a:t>
            </a:r>
            <a:r>
              <a:rPr lang="en-US" sz="2400" dirty="0" smtClean="0"/>
              <a:t>quarter prior to interventions and </a:t>
            </a:r>
            <a:r>
              <a:rPr lang="en-US" sz="2400" dirty="0"/>
              <a:t>compared to one year </a:t>
            </a:r>
            <a:r>
              <a:rPr lang="en-US" sz="2400" dirty="0" smtClean="0"/>
              <a:t>later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Results are presented for all 45 </a:t>
            </a:r>
            <a:r>
              <a:rPr lang="en-US" sz="2400" dirty="0" smtClean="0"/>
              <a:t>clusters for first 12 months of implementation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96" y="84763"/>
            <a:ext cx="1316008" cy="6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832</Words>
  <Application>Microsoft Office PowerPoint</Application>
  <PresentationFormat>On-screen Show (4:3)</PresentationFormat>
  <Paragraphs>125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Museo Slab 300</vt:lpstr>
      <vt:lpstr>Museo Slab 900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EGPAF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Kim</dc:creator>
  <cp:lastModifiedBy>Mary Pat Kieffer</cp:lastModifiedBy>
  <cp:revision>249</cp:revision>
  <cp:lastPrinted>2015-07-18T16:34:46Z</cp:lastPrinted>
  <dcterms:created xsi:type="dcterms:W3CDTF">2015-01-14T14:21:41Z</dcterms:created>
  <dcterms:modified xsi:type="dcterms:W3CDTF">2015-07-21T13:52:31Z</dcterms:modified>
</cp:coreProperties>
</file>