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47" r:id="rId2"/>
    <p:sldId id="409" r:id="rId3"/>
    <p:sldId id="512" r:id="rId4"/>
    <p:sldId id="513" r:id="rId5"/>
    <p:sldId id="520" r:id="rId6"/>
    <p:sldId id="448" r:id="rId7"/>
    <p:sldId id="445" r:id="rId8"/>
    <p:sldId id="382" r:id="rId9"/>
    <p:sldId id="385" r:id="rId10"/>
    <p:sldId id="516" r:id="rId11"/>
    <p:sldId id="517" r:id="rId12"/>
    <p:sldId id="325" r:id="rId13"/>
    <p:sldId id="518" r:id="rId14"/>
    <p:sldId id="521" r:id="rId15"/>
    <p:sldId id="519" r:id="rId16"/>
    <p:sldId id="52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eka Okonji" initials="EO" lastIdx="1" clrIdx="0"/>
  <p:cmAuthor id="1" name="Esca Scheepers" initials="ES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4" autoAdjust="0"/>
    <p:restoredTop sz="86299" autoAdjust="0"/>
  </p:normalViewPr>
  <p:slideViewPr>
    <p:cSldViewPr>
      <p:cViewPr>
        <p:scale>
          <a:sx n="60" d="100"/>
          <a:sy n="60" d="100"/>
        </p:scale>
        <p:origin x="-1620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6D18D-3F12-4680-8986-8EC5AE02D152}" type="datetimeFigureOut">
              <a:rPr lang="en-ZA" smtClean="0"/>
              <a:t>15/07/13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D4FC2-546C-4454-9C5F-11196C99AA0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0120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ZA" altLang="en-US" baseline="0" dirty="0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4FC2-546C-4454-9C5F-11196C99AA00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0812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4FC2-546C-4454-9C5F-11196C99AA00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4818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4FC2-546C-4454-9C5F-11196C99AA00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73217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4FC2-546C-4454-9C5F-11196C99AA00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96998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4FC2-546C-4454-9C5F-11196C99AA00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72964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4FC2-546C-4454-9C5F-11196C99AA00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29845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4FC2-546C-4454-9C5F-11196C99AA00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47781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14375" indent="-2730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00138" indent="-2174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41463" indent="-2174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982788" indent="-2174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39988" indent="-217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97188" indent="-217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54388" indent="-217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1588" indent="-217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27A3C4E-7007-433B-8132-8C8EEE491286}" type="slidenum">
              <a:rPr lang="en-US" altLang="en-US" sz="1300" smtClean="0"/>
              <a:pPr/>
              <a:t>2</a:t>
            </a:fld>
            <a:endParaRPr lang="en-US" altLang="en-US" sz="1300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4FC2-546C-4454-9C5F-11196C99AA00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31253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aseline="0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14375" indent="-2730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00138" indent="-2174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41463" indent="-2174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982788" indent="-2174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39988" indent="-217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97188" indent="-217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54388" indent="-217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1588" indent="-217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27A3C4E-7007-433B-8132-8C8EEE491286}" type="slidenum">
              <a:rPr lang="en-US" altLang="en-US" sz="1300" smtClean="0"/>
              <a:pPr/>
              <a:t>4</a:t>
            </a:fld>
            <a:endParaRPr lang="en-US" altLang="en-US" sz="1300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14375" indent="-2730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00138" indent="-2174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41463" indent="-2174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982788" indent="-2174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39988" indent="-217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97188" indent="-217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54388" indent="-217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1588" indent="-217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27A3C4E-7007-433B-8132-8C8EEE491286}" type="slidenum">
              <a:rPr lang="en-US" altLang="en-US" sz="1300" smtClean="0"/>
              <a:pPr/>
              <a:t>5</a:t>
            </a:fld>
            <a:endParaRPr lang="en-US" altLang="en-US" sz="1300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4FC2-546C-4454-9C5F-11196C99AA00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29760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14375" indent="-2730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00138" indent="-2174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41463" indent="-2174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982788" indent="-2174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39988" indent="-217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97188" indent="-217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54388" indent="-217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1588" indent="-217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27A3C4E-7007-433B-8132-8C8EEE491286}" type="slidenum">
              <a:rPr lang="en-US" altLang="en-US" sz="1300" smtClean="0"/>
              <a:pPr/>
              <a:t>7</a:t>
            </a:fld>
            <a:endParaRPr lang="en-US" altLang="en-US" sz="1300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4FC2-546C-4454-9C5F-11196C99AA00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46406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4FC2-546C-4454-9C5F-11196C99AA00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7094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4DA7-07B9-4926-9A74-F74F6786B954}" type="datetimeFigureOut">
              <a:rPr lang="en-ZA" smtClean="0"/>
              <a:t>15/07/13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E245-ACC5-4D93-8B22-BFED5045DDC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81262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4DA7-07B9-4926-9A74-F74F6786B954}" type="datetimeFigureOut">
              <a:rPr lang="en-ZA" smtClean="0"/>
              <a:t>15/07/13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E245-ACC5-4D93-8B22-BFED5045DDC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6948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4DA7-07B9-4926-9A74-F74F6786B954}" type="datetimeFigureOut">
              <a:rPr lang="en-ZA" smtClean="0"/>
              <a:t>15/07/13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E245-ACC5-4D93-8B22-BFED5045DDC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4085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4DA7-07B9-4926-9A74-F74F6786B954}" type="datetimeFigureOut">
              <a:rPr lang="en-ZA" smtClean="0"/>
              <a:t>15/07/13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E245-ACC5-4D93-8B22-BFED5045DDC2}" type="slidenum">
              <a:rPr lang="en-ZA" smtClean="0"/>
              <a:t>‹#›</a:t>
            </a:fld>
            <a:endParaRPr lang="en-ZA"/>
          </a:p>
        </p:txBody>
      </p:sp>
      <p:pic>
        <p:nvPicPr>
          <p:cNvPr id="9" name="70792451-7791-40dc-9ca2-78db6a68c9f0" descr="image00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18" y="76921"/>
            <a:ext cx="1341938" cy="133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2" descr="data:image/jpeg;base64,/9j/4AAQSkZJRgABAQAAAQABAAD/2wCEAAkGBxQTEhUTExQWFhUXGRsbGRYYGRwfHxwbFRcXGhYbHhwYISogGRslHRgbITEiJSktLy4uGB8zODMtOTQtLisBCgoKDg0OGxAQGzckICQsLDQsLDUsNCwsMC8sNCwsLCwwLSwwLCwsLywsLCwsLCw0LCwsLCwsLCwsLCwsLCwsLP/AABEIAOsA1gMBEQACEQEDEQH/xAAcAAACAgMBAQAAAAAAAAAAAAAABwUGAwQIAgH/xABMEAABAgMDBwQOBwcEAgMAAAABAgMABBESITEFBgcTQWFxFyJR0jIzNUJTVHJzgZGTobGyFBYjQ1Ji0WOCkqKzwcIVJDSDo+HD0/H/xAAbAQABBQEBAAAAAAAAAAAAAAAAAgMEBQYBB//EAD0RAAEDAgEGDAUEAgIDAQAAAAEAAgMEETEFEhMhQVEUIjIzUmFxgZGhsdEGFlPh8BU0osGCwiNCYpLxQ//aAAwDAQACEQMRAD8AtU5n85Kzz7LqdYyldBSgWkFKTdsUKk3Hpx2QwZS11itNHkVlRSskjOa4juOs+H5qV5yRldmZRbZWFjb0g9Cgb0njDrXB2Coaillp3ZsrbH8wO1b0KUdQmcmR3n01l5pyXcGFL0HcpJw4inph6KRrTxm3CbkYXDimyUWcGVMsSa7D77qQexWKFCvJVT3Gh3RaRR08gu0KukfPGdZUT9d8oeNu+79Id4LD0U1wqXej675Q8bd936QcFh6KOFS70fXfKHjbvu/SDgsPRRwqXej675Q8bd936QcFh6KOFS70fXfKHjbvu/SDgsPRRwqXerHo7zpnHsoMNOzC1oVrKpNKGjThGzpAPoiPVQRtiJaNer1T9PPI6QAlNLPGaW1JPuNqKVpRUKGINRFM82atBk6NslUxjxcEpPfW6e8ac/l/SIukdvW0/TKP6Y8/dH1unvGnP5f0g0jt6P0yj+mPP3WSVzsnStAMy4QVJBF2BUK7IA929JkybSBhIjGBT2iYsAuc3M9p+p/3TuJ6OnhF8KWK3JVMamW+K8/XfKHjbvu/SO8Fh6K5wqXej675Q8bd936QcFh6KOFS70fXfKHjbvu/SDgsPRRwqXej675Q8bd936QcFh6KOFS70fXfKHjbvu/SDgsPRRwmXerTmojLM7RQmXWmT96ulCPyJpVfuG+I03BotWbc7lJh4RJrvYK8ZQziYyc3q3HnJl/GyVAqJ/NSiW0++mwxUSzNvh3BaGgyVPU6xqb0j/W/8uUvcqZ9zjq7SXdUnYhulAN5IJUd/uERTK4rVwZGpIm2Lc47z+avzWpHNxeVpwgtzDiW63uqoE76XVWdwu6SIU3Pco1aMm0os+MF3RGPfr1flgU0MkyCmUWVvOPK2rWfgBcke/eYfaLbVlKiZsrrtaGjcPfaqBnzmM8t1yZYOstmqm8FCgA5uxQuwuPGGZIze4WiyXliJkbYJeLbA7O/d6dioEnNusOW21KbcTdUXEdKSD70kQyCRgtFJHHMzNeA5p8O0e4TJzZ0koVRucAQrDWpBsnyhijjeOEPtm3rMVuQHNu+n1jo7e7f69qYDTgUApJCkkVBBqCDtBGMPrOOaWmxFivE5KIdQW3EJWhWKVAEH0GOtcWm4SSARYpWZ2aKMXJE79Qs/Is/BR/e2RZQ1+yTxUCai2s8Er5qWW0stuJUhabilQII9Biya4OFwq9zS02KxR1JRAhECFa9FndSW/7P6DkRqzmXd3qFJpOdHf6Jy5+dz5nzZ+IjPyckrU5K/eR9qREQ1v0QIWaU7Yjy0/MI6MUiTkO7D6Lo+Jy8zXKb3ZHifjGmGCz7sV5gSUQIRAhSGRMiPzbmrYbKztOxIO1SjckfHZWESStjF3FORxOkNmppZIzFksnoExlBxDixgk9gD0JRi6riPQIqKivJ1N1DzV1RZLfK7NY3Od5D861HZy6RHXatywLLeFv7wjdS5scKneMIqnzE4La0OQoorOm4x3f9R7+nUqlk7J7sw5YaQpxZvNN+1SjcOJMNAEmwVzNPFAzOkNh+YD+gmZmzo3bbo5NEOr8GOwHGt6zxoNxxiQyEDFZaty9JJxIOKN+37evWr6hIAAAoBcANgEPLPkkm5X2BcSWy1nrMyOU5kIVba1l7K709imtk4oPC7pBi3jpmSwtvjvVbJUPjlI2KzsTmTsspofspmmFwcFOg4Op3X0GxMVtRROZrI71d5OyzJDqjOra04fnZ3qnZy5nzEnVShrGvCoFw8oYo+G+K50ZatrRZUgqtQNnbj/R2+vUtbN7OaYkz9kuqK3tKvQem7vTvFN9Y415bgnKzJ8FUP+Qa94x+/emtmzntLzdEV1Tx+7UcT+RWC+Fx3RJZIHLI12SZ6bjcpu8f2Nnp1qzQ4qtRGcWbUvOosvtgkdisXLT5Kv7Go6RDsUz4zdpTckTZBZwSczs0czMpVbVX2RfaSOckfmQNn5hUXVNItoaxkmo6iq2akczW3WFSolqIvsC4rXos7qS3/Z/QciNWcy7u9QpNJzo7/ROXPzufM+bPxEZ+TklanJX7yPtSIiGt+iBCzSnbEeWn5hHRikSch3YfRdHxOXma5Te7I8T8Y0wwWfdivMCSvbLSlqCUJKlE0CUgkk9AAvJgJAFyugEmwTIzW0WqUA9Pq1SBfqgRaoPxqwQNwvvxSYrp68DVH4qwgoS4jO8FNZUz4l5Rv6Pk5tBCe/Ao2DtI2uK34HGpillqC43vcrZUHw+4gOm4o6Ix793r2Jez087MOW3VqccVcK3m/BKQLhwAiMSSda1MUMcDM2MZoH5c+5VxzZ0cuu0XNEtIxsDszx2IHrO4Q6yInFUtbl2OPiwcY79g9/TtTOyXkxqXQG2UJQnoG09JJvUd5iQGgYLKz1Es7s+R1z+eC3I6mVQs7NJrEvVuXo+6Lqg/ZpO9Q7I7k+sRNgonv1u1DzUSarazUNZUXopy6/Nzcy4+4VnVpoMEpBXglIuHxNLyYcrYmRsaGhIpJXSOJcqJpD7pTXl/4pidS8y1Q6rnSq8lRBBBoReCNhGB4w+mAbYJhZqaUXWaNzYL7eFv7wDfW5wcaHecIgT0LXa2aj5KdDWlup/irLPZpSeUGzMZPcQlRxSOwr0KRi0rgPQYpZqYtNiLFa/J/wAQPYAJOO3f/wBh79/il7lbJL0svVvoKFbK4KptSoXKHDDdEQtIxWtp6mKobnxOuPTtGxWbNnSC/L0Q/V9rpJ56RuUey4K9YhxkpGKqq3IkM/Gi4rvI92zu8E0sjZaYmkW2FhQ2jBSdykm8RIa4OwWUqaSamdmytt6HsKkIUoypmdujqWm6uN/YPG+2kc1R/OjAneKHprhEuCsfHqOsKNLSsk14FJzOPNmYkl2X0UBNEuJvQrgrp3Gh3RbRTslHFKrJYXx4qT0Wd1Jb/s/oOQ3Wcy7u9Ql0nOjv9E5c/O58z5s/ERn5OSVqclfvI+1IiIa36IELNKdsR5afmEdGKRJyHdh9F0fE5eZrlN7sjxPxjTDBZ92KtWaeYMzO0XTUsn71YxH5E4r43DfsiLNVsj1YlSIaV8ms6gmCHsnZGSUNJ1szShvBWfKVg0nC4DfQxTVFY554x7lpsm5Ekm1tGa3pH+t/p1qjZxZ0TE4ftFUb2NJuSOiv4jvPopFe55ditnR5OgpRxBc7zj9vy91kzbzRmJwgoTYa2urw/dGKzwu3iOtjLkmtynBS6nG7uiMe/d69Sa+beaUvJiqE23Nrq71b6bEjcPTWJLYw1ZCtynPVGzjZu4Yff8sp+FqvUDnPndLSKftV1cIqlpF6z0Xd6N5oIehp3y8kat6akmZHiUms7M/ZmdqiuqZP3SCbx+dVxXwuG6LeGkZFrxO9VktU+TVgFVIkqKmXoN7fMebT8xiuyjyWqwoMSqtpD7pTXl/4piVS8y1R6rnSq7D6jogQtvJeVHpdwOMOKbWNqdo6CDcobiCIS+NrxZwulskcw3aU0chaRZabR9Hyk2hNe/p9mTsJ2tK34baiKqoyeRrZrG7arekyk6NwcDmu3rHnFo6Uka2SVrUG/Vki1Q38xWCxxv3mKh8JGC2tDl9j7NqNR6Qw7xs9OxUmXfdYctIUtp1BpdVKh0gg+8GGQSCr57I5mWcA5p7x+daY2bOkoGjc4Ak4B5I5p8pI7HiKjcIfZN0lma3IBHHpzf8A8Tj3Hb69qYTDyVpCkKCkkVCkkEEdIIuIh9ZxzXMJa4WI2L5NSyHEFDiUrQoUKVAEEbwcY6CQbhIIB1FU6Q0eNS8+1Ny6ilCSu0yqp7NtaRYVjioXGu2/ZEt1W58RY7xUZtM1sge1TGfnc+Z82fiIgSckq6yV+8j7UiIhrfogQs0p2xHlp+YR0YpEnId2H0XR8Tl5mltk3MyRycn6RPOJccrUBQ5oONEIxcVvPGgiXUV7iLDUPNJoslvlfZjc4+QURnLpDefqiXqw30/eKHEXI/dv37Iqnyk4La0WQ4oeNLxnfxHv36upVbJeTHZhzVsoUtW2mArtUo3JG8w2Gk4K2nqIoGZ0hsPzAbUzs2dHDTVFzRDy/wAH3afQe2em7dtiQyEDWVla3LsknFg4o3/9j7d2vrV6SKCguEPKgJutbKWUWpdsuPOJbQMVKPuHSdwvMKYxzzZoukucGi5Snzs0qrXVuSBbTgXlAWz5KTcgbzU396Ys4aADXJr6lXzVt9TPFLV11SlFSiVKJqVKJJJ6STeTFiAALBQCSTcrzAuIgQmXoN7fMebT8xiuyjyWqwoMSrTlzRixMvuPreeSpw1ITYoLgLqprsiNHWvY0NAGpSJKVj3ZxWjyPS3h3/5OrC/1B+4JPAY96OR6W8O//J1YP1B+4I4DHvRyPS3h3/5OrB+oP3BHAY96OR6W8O//ACdWD9QfuCOAx71YM2Mz/oJo1NPqb2tLsFF+0CzVJ4Eb6wxNUaXFovvT0cOj1ArezhzXl5wfaoosC5xNyh6e+G41ERHMDsVaUeUJ6U8Q6txw/OsKt8lkv4d7+TqwjQDerP5jn6DfP3Uvm/mf9DVVqZesk3tqsFB9Fm47xQx1sebgVDrMqcKFpI233i9/X1Vnh1VSIEKBz87nzPmz8RCJOSVYZK/eR9qREQ1v0QIWaU7Yjy0/MI6MUiTkO7D6Lo+Jy8zVIn9HLbyy47NTC1nvlFGHQObcNwuhkxXxKvYsuviZmRxtA7/dYm9FssCCXniK3iqBXdUJqPRBoBvSz8RTkamAePurlk3JzTCA2yhKEDYPiTio7zfDoAGCpJp5Jn58huVtR1NL4rC7GBCpGWtHCZpzWPzcytWwGxRIOxKQmiRwx21iZHWGMWa0KNJTB5u4lR/I9LeHf/k6sL/UH7gkcBj3o5Hpbw7/APJ1YP1B+4I4DHvRyPS3h3/5OrB+oP3BHAY96OR6W8O//J1YP1B+4I4DHvU/mhmQ1k9a1tuOLK0hJC7N1DW6yBDM9S6YAEYJ2KBsV7KIy9pGVLzDrAl0qDaqWi4RW4HCyaYxXumINrLU0mQmzwtlMlrjC33UfyrL8VT7U9SOac7lI+W2fU/j90cqy/FU+1PUg053I+W2fU/j90cqy/FU+1PUg053I+W2fU/j90cqy/FU+1PUg053I+W2fU/j90cqy/FU+1PUg053I+W2fU/j90cqy/FU+1PUg053I+W2fU/j90cqy/FU+1PUg053I+W2fU/j90cqy/FU+1PUg053I+W2fU/j90cqy/FU+1PUg053I+W2fU/j90cqy/FU+1PUg053I+W2fU/j91o5c0iKmGHGDLpSHE0tBwmnosisJdNcWspFLkNsEzZRJexwt91SIaV6iBC9tLsqSroIPqNYFxwuCN6YXKsvxVPtT1If053LN/LbPqfx+6OVZfiqfanqQac7kfLbPqfx+6OVZfiqfanqQac7kfLbPqfx+6OVZfiqfanqQac7kfLbPqfx+6OVZfiqfanqQac7kfLbPqfx+6OVZfiqfanqQac7kfLbPqfx+6OVZfiqfanqQac7kfLbPqfx+6OVZfiqfanqQac7kfLbPqfx+6OVZfiqfanqQac7kfLbPqfx+6OVZfiqfanqQac7kfLbPqfx+6OVZfiqfanqQac7kfLbPqfx+6seZeeKp5xxBZDdhIVULtVqSPwimELjkziq3KeSxRsa4Ovc7rf2Us8+O6Ez5f8AgmGJOUVqMl/s4+z+yoOEKeiBCIEIgQiBCIEIgQiBCIEIgQiBCIEIgQiBCIEIgQiBCIEIgQiBCIEIgQiBCIEIgQmBod7fMebT8xh+HFZ34j5qPtPoq3nx3QmfL/wTDcnKKs8l/s4+z+yoOEKeiBCIEIgQiBCIEIgQiBCIEIgQiBCIEIgQiBCIEIgQiBCIEIgQiBCIEIgQiBCIEIgQmBod7fMebT8xh+HFZ34j5qPtPotvOPR9MPzTryHGQlaqgKKq9iBfRNNkDoiTdM0eW4IIGRuabgdXuo7kumvCsetfVjmhcpXzFT9F3l7o5LprwrHrX1YNC5HzFT9F3l7o5LprwrHrX1YNC5HzFT9F3l7o5LprwrHrX1YNC5HzFT9F3l7o5LprwrHrX1YNC5HzFT9F3l7o5LprwrHrX1YNC5HzFT9F3l7o5LprwrHrX1YNC5HzFT9F3l7o5LprwrHrX1YNC5HzFT9F3l7o5LprwrHrX1YNC5HzFT9F3l7o5LprwrHrX1YNC5HzFT9F3l7rTyvo/mJdlby3GSlAqQkqr6KppHDEQLp6ny3BPK2NrTc9nuqjDSuEQIXttFpQSNpA9ZpAuONgTuV35LprwrHrX1Ye0LlRfMVP0XeXujkumvCsetfVg0LkfMVP0XeXujkumvCsetfVg0LkfMVP0XeXujkumvCsetfVg0LkfMVP0XeXujkumvCsetfVg0LkfMVP0XeXujkumvCsetfVg0LkfMVP0XeXujkumvCsetfVg0LkfMVP0XeXujkumvCsetfVg0LkfMVP0XeXujkumvCsetfVg0LkfMVP0XeXujkumvCsetfVg0LkfMVP0XeXujkumvCsetfVg0LkfMVP0XeXurPmHmi9JOOrdW2oLSALBVsJN9QOmHI4y061VZVynFVsa1gIsTjb3WXK2kaTl3lsOa222aKogEVoDca74nso5HtDhtWbfUxsOaVp8q8h+2/gHWhXAJUnhkSOVeQ/bfwDrQcAlRwyJHKvIftv4B1oOASo4ZEjlXkP238A60HAJUcMiUtm/nmzOKssNPqA7JZQAhPFRVSu4X7oblp3RjjEJyOZr+SrLEdPIgQtDLGWWZVFt5YQNgxKj0JSLyYS5wbipFNSy1Ds2Jt/QdpVb5S5L9t/B/7hGmarP9Aq+rxUhkPPOXmndUyl0nEko5qRQnnGvNrSg3x1sgcbBRqrJU1MzPkIt26z2b1lz87nzPmz8RHZOSUnJX7yPtSIiGt+iBCzSnbEeWn5hHRikSch3YfRdHxOXmaIELy4qgJAKqbBSp3CpA9ZgXQLm17KpzWkKVbWUOIfQtOKVN0I9+G+GtKFbx5EqJGhzC0g7brGnSVJVHbRvLeG+41g0zUo5Aq7bPFWqUnUOthxpQcSRcUEGtNnRXZfDoIKqZYnxOLHixGxVXKOkeVYcLbzcw2sYpU2PWOdQjeLolMo3vF2kHvUN1Sxps5a3KvIftv4B1oVwCVJ4ZEjlXkP238A60HAJUcMiRyryH7b+AdaDgEqOGRI5V5D9t/AOtBwCVHDIlNZs54y88taGNZVABNpNLiadJhqWnfEAXJ2OZsnJSU0h90pry/8UxcUvMtVVVc6VXYfUdECFmk5Rbqw22hS1qwSkEk+gRxzg0XKU1pcbBNHNPRRg5PHfqEH51j4J9Zwitnr9kfirCGiA1v8E0ZSWQ0gIbSlCEigSkAAcAIrSSTcqeABqC9vOpQkqUoJSBUqJoABtJOAjiW1pcc1ouSl7nNpKSmrcmAs4F1Q5o8lOKuJoOMMOm3LRUWQHO49RqHRGPednr2JcTUy6+5aWpbrijS+pJ6AAPcBDBJK07I44WZrQGtHcO37q65uaOVqGtnFapsX6sEWiBfzlYIHv4Q8yEnFUVdl5kd2wazv2d2/07VYcjZ2yQmmcnySApKiq04i5AsNrVccXFGzQnC+tTFjwNzIi86upY6WvM83GOcTtUxn53PmfNn4iIcnJKs8lfvI+1IiIa36IELNKdsR5afmEdGKRJyHdh9F0fE5eZqpZq5/y02Q2TqX8NWs3KP5FYK4XHdEqalfHrxCjxVDX6sCrbEVSFGZcyCxNpsvICqdioXKT5KsRwwO0QlzQ7FSqWtmpnXjNt42HtCVmc2YL8tVbVX2ulI56R+ZIx4p9QiO+IjBa2iy1DUWa/iu8j2H+j4lV/I2WnpZdthwpriMUq3KSbjxxGwiG2uLdYVhU0kVQ3Nlbf1HYfwJhSmc0llJAYnm0oXsJPNqdqHMUHcadFTEyGqLDcGxWRyjkCSMEs47fMd39jvAVUzs0YPy9XJar7WNmn2iRwHZ8U37tsXUNc1+p+o+SyU1G5utmtUAiJyhIgXEQITL0G9vmPNp+YxXZR5LVYUGJVW0h90pry/8UxKpeZao9VzpVch9MK75p6N5iao49Vhk31UOeoflScB+ZW4gGIc1axmpusqXDSOfrdqCcWb2bkvJosMNhJPZLN61eUrE8MBsAiqlmfIbuKso4msFmhS0NJxVfOfPeXlKoH2rw+7ScD+dWCeF53Q26QNVrQ5ImqeMeK3ef6G3060qc4M5JibVV5fMBqG03IHo747zU8IjOeXYrXUlBBSi0Y179v27AtzNrM2Ym6KA1bXhVg3+Qm4r43DfHWRlyZrcqwUuo8Z24f2dnr1K4TM/k7IySlI1szS8Chcv/ErBpOF3poYsaaic/DDesVlHLMk2qQ6tjRh+dZS1zpzzmZ4kOKstVuZRcnda2rO8+gCLqGmZFhjvWdlqHyati2dFndSX/wCz+g5CazmXd3qF2k50d/onLn53PmfNn4iM/JyStTkr95H2pERDW/RAhZpTtiPLT8wjoxSJOQ7sPouj4nLzNcpvdkeJ+MaYYLPnFXfNPSXMS1G36vsjpPPSPyqPZDcr1iIU1Ex+tuo+Slw1jm6nawnDkDOGXnEW2HAqnZJwUnykm8ccDsrFVJE+M2cFZMka8XaVKQ2lqq5zZjMTVVp+xePfpFyj+ZOB4ih3w2+IOVtQ5YmprNPGbuOzsP4OpKnL+br8oqjyOabg4m9CuB2HcaGIzmFuK11JXQ1QvGde7aPzeFIZs56TEpRFdayPu1HAfkVinheN0KZIWqPW5Jgqru5Lt4/sbfVW2ayXk7LKSts6qZpeQAF/vowdTheDuqIsaatczUNY3LE5RyPJCf8AkHY4YfnUdaWedGZ8zIn7VFputzqKlJ6K/gO4+isXMNQyXDHcs/LTvjxwUBD6jpl6De3zHm0/MYrso8lqsKDEqPzgzXmZ3Kk0GEc0OUU4q5CeYnFW07hU34Q5FOyKFucUmWB8kpzUws0tHktJ0Woa54d+oXJP5E4DianeMIgzVb5NQ1BTIqZkevEq4xEUhR2W8uMSqLbywnoTipW5KRefgNsJc4NxUmmo5ql2bEL+g7SlZnNpAfmKoZqw1uPPVxUOxG5PrMR3Sk4LWUWRIYONJxneQ7tvf4KuZHyO9Mr1bDZUdpwSmu1RwHxOysNhpdgrOpqoqdufK63qewJhSWaslk5sTE+4haxgD2FehKMXTxG+giZDSlxsBcrJZQy+94LY+I3+R9u7xKq+dmlB5+rcqCw1hb+8UOIub9F+/ZF1BQtbrfrPkshNWF2pmpL5Rqam8m8njjE5QibogXFa9FndSX/7P6DkRqzmXd3qFJpOdHf6Jy5+dz5nzZ+IjPyckrU5K/eR9qREQ1v0QIWaU7Yjy0/MI6MUiTkO7D6Lo+Jy8zXKb3ZHifjGmGCz7sV5gSVnkpxxlYcaWpC04KSaH/8AN2BjjmhwsQlNeWm4TTzT0rg0bnhQ4a9Au/fSMOKbr8BFZPQW1x+CsYa0HU/xTPlphDiQttSVoUKhSSCCOkEXGK4gg2KnAg6wvr7KVpKFpCkqFClQBBHQQcY5a6Wx7mODmmxG1LzObRqDVyTNk4llRuPkqPY8DdvEMPh6K0lFl8jiVIv/AOQx7xt7vNLl9l1hyyoLadQa7UqB2EEe4iGCCCtK18czLtIc094/OpXjN7SKoDVTqdagihcAFaG7npwWN4v3GHmTEYqgrsgMfd1PqPROHcdnfq6wveXdHMvNo+kZNcQmt9itWydoBxbVuw2UTFvT5QI1P1jftWKq8mujcWkZrtxWHRBkx2Xm5lp9tTaw2m5XRbN4IuUN4qIcrntexpabpmjY5jnBya4EVinrxMPpQkrWoJSkVKlEAAdJJwgJslMY57g1ouTsS7zm0lAVbkxU4a5Qu/cSey4m7cYYfN0VpKLIBPHqTb/xH9nZ3eIS6fedfctKK3XVmm1SidgAF/oEMayVpWtjhZZoDWjuH51q8ZvaOiRrZ1WrQBUtggGgv568EDcL94h5kJOKoK7L7WXbT6z0jh3Db36uor1l7SPLyqPo+TW0Gl2spRsdJAxcP5jdtqqLeDJ5xfqG7asVV5SdI4uJznbz+fZK7KeUnZhwuvOKcWe+UdnQBgkbhQRasY1gs0WVS97nm7itWFJCIEIgQrXos7qS/wD2f0HIjVnMu7vUKTSc6O/0Tlz87nzPmz8RGfk5JWpyV+8j7UiIhrfogQs0p2xHlp+YR0YpEnId2H0XR8Tl5muU3uyPE/GNMMFn3YrzAkogQiBCmM3M55mSVaYXRJNVNqvQrinp3ih3w1LAyUcYJ6Kd8eCcmaWkSWm6Nr+xeN1hRuUfyKwPA0O44xUzUj49Y1hWcVSyTVgVcoiKSo7LWRGJpFh9AV0KwUnelQvH99sJc0OxUmmq5qZ2dEbeh7QlbnNo/fl6rZq+1uHPTxSOyG9PqER3xEYLWUWW4Z+LJxXeR79nf4qtZHyu9LL1jDhQdtLwqmxQwUPhspDYcW4KzqKWKobmStv6jsOxN3MjO76aFJW3YdbSCojsSFGlRW8XjA12XmJUcmcsblTJfAyHNddpw3/nX5LezjziMsLLbDz7mxKG1lI8pYBA4Cp3QPfm4BM0VDpzd7wxvWRfuF/YJV5efyjNqq8y+QDVLaWXAhPAUvO81O+I7i52K1tIyhpRaN7b7TnC57/6wWTN7MWZmTVSSw3W9TiSD+6g0J4mg3nCOtjLkisyxT04s05ztwOrvP8A9KvDjcvklujEs/MPqGKG1KUfKcCSltO4cbJidT0wdtA6ysdlDKk9RrfrGxow/OvWUts6MoZUnj9qxMJbrc0hlwIHRUU5x3n0Ui4hZBFgRffcKgldNJiDZQH1fm/FZj2LnVh/TR9IeKY0MnRKPq/N+KzHsXOrBpo+kPFGhk6JR9X5vxWY9i51YNNH0h4o0MnRKPq/N+KzHsXOrBpo+kPFGhk6JR9X5vxWY9i51YNNH0h4o0MnRKs+jTI8w3lKXW5LvISNZVSm1pAqy4BUkUF5p6Yj1cjDCQCNm3rT9NE9soJCbeezKlyMwlCSpRRQJSCSbxgBeYon8krSZMc1tXG5xsLpJ/6NM+LP+yc6sRM07luuF0/1G/8AsPdH+jTPiz/snOrBmncjhdP9Rv8A7D3WWUyNM6xH+3f7JP3S/wAQ3R0NO5IkqoMw/wDI3A/9h7roKJq86XMjuQJu0f8AazGJ+5c6fJjRCWO3KHiqMwyE8krz9X5vxWY9i51YNNH0h4rmhk6JR9X5vxWY9i51YNNH0h4o0MnRKPq/N+KzHsXOrBpo+kPFGhk6JR9X5vxWY9i51YNNH0h4o0MnRKPq/N+KzHsXOrBpo+kPFGhk3FXbNPOjKcrRt2VmX2RdRTTltI/KopvH5VdAAIiHNBBJra4A9qlwyzM1OaSE2sk5SS+2FpS4jpS4hSFA9BSoD1io6DFY9hYbFWDXXF1uwhKVYzmzJl5uqwNU8fvEjE/nTgrjcd8NvjDla0OV5qbi8pu4/wBHZ6dSiNH2bj8nMvh5IslCbK03pVRR9IN+B/8AcJjYWnWpmV6+GqgYYzrBNxtCv0PLPIgQiBCIEIgQiBCIEIgQiBCIEIgQiBCIEIgQiBCIEIgQiBCIEIgQiBCIEIgQiBCIEIgQiBCIEIgQiBCIEIgQiBCIEIgQiBCIEIgQiBCIEIgQiBCIEIgQiBCqefOdi5EshDaV6wLJtEilix0D83uhqSQtsrfJeTW1geXOtm22b7+yqytKr1P+O3/Gr9Ib053K2Hw3F9Q+H3TUBiSskvsCEQIRAhECErXtKLwUofR27iR2athp0RH0x3LVt+HYi0HSHwVizHzwXPOOIW0lFhINUqJrUkbRuhcchcVW5UyWyjY1zXXuTsVwh1UyIEIgQiBCIEIgQiBCIEIgQiBCIEIgQiBCIEIgQiBCIEIgQlnpiaUVStEk3O4Ana10RHnxC1Hw44Bslz0f9kuVyy6HmLw/Cf0hghaYSMviPFdIpwievMjivsC4iBCIEIgQub5rs1+Ur5jEAr02PkDsCvmh3t8x5tHzKh+DErP/ABHzUfafQLSzu0hTsvOPstqbsIVRNUAmlkHH0xewUkb4w4rAzVT2PLQrXovzlfnW3lPlJKFJCbKaXFJJiLVwticA1SKaV0jSSrtERSVXNIGWHZSSW+yQFpUgCoqOcsA3cDD9NG2SQNcmZ3ljC4JXS2k+fUtKSpuhUAfsxtIEWTqGIAlQW1khICekUytEnc7dIU7Lzj7Lam7CF0TVAJpQHH0xawUkb4w4qumqnseWhXHRjnC9Oy7rj5SVJdsiyml1hB+JMRKuFsTgG7lJppTI25VxiKpCWmf+kgsOfR5MpUtB+0cIqAR3g6VdJ2YY1pYU1HnjOfhsUKoq8w5rcVXsj5/ZVmXUss6tS1fsxQDapR2JHTD8lJAxuc5Mx1Mz3WCcmT23EtpDqw45TnKCbIJ20AwEVTiCdWCshe2tZnFhIJJAAFSTcABiSdghKUASbBUHLek5tCimWb1tO/UbKfQKVUPVDDphsWhpfh+R4zpnZvUNZ79g81XXNJk6TcGBuCFf3XCNM5WQyBSDEu8R7LNK6UJoH7RplY6AFJPrqR7o6JnJEnw9TkcRxHgf6Hqrjm5n5LzSg2atOm4JXgo9CVC4ncaE9EOtlDtSpa3I09MC8cZo2jZ2j/6Fa4cVQqrntnaqRLQS0HNYFm9Vmlix0A17L3Q1JJm2VtkzJgrA4l1s22y+N+sblWFaV1+Kp9qepDenO5Wo+G2fUP8A6/dNAGJKyi8TD6UJK1qCUpFSomgAGJJjhNkpjHPcGtFyUu8taUACUyrQUPCOVAPBAoacSDuhl025aSm+HiRed1uoe+HkVCp0mTtakMEdFhXXrCNM5TjkCkti7xHsrjmnn61NKDTidU6exFapXuB2K3H0Ew6yUO1FUuUMjSUzdIw5zdu8dvulBNdmvylfMYilbOPkDsCvmh3t8x5tHzKh+DErP/EfNR9p9AqPpD7pTXl/4pjT0vMtXnFVzpV+0GdpmfOJ+UxByjym9imUPIKZ0VynKmaXO5jvlN/1ExLoueHeo9XzRSKku2I8tPzCLl/JKqGcoLqiM2r9c5aQu6U15z/FMX9LzLVS1XOlMbQf/wAR/wA+f6bcV+UOcHYp1DzZ7V50m5+agKlJZX2xuccH3YPeg/jPT3vHDtJS53Hfh6rlVUZozW4pTZHyU7MupZZTaWr1AbVKOxI2mLOSRrG5zlXRxukdYLoHM3NRqQasp5ziqax2l6j0DoSNg/vFHPO6V1zhsCuYYWxtsFYYYTqXelzLCkoblUmmsqtzelJolPAqqf3IYmdsWk+HqUOc6d2zUO3ae4eqWCEkkAAkk0AGJJuAA2mI61ZIAuVepHRe+pILjzbZPehJWRuJBArwrxh4Qnas/L8QwtdZjC4b7291FZzZkvyaNaVIcbqAVJqCmpoKpOwmgqCcYS+Mt1qZRZWhqnZgBDtx29/2VZhtWifeZ+UjMSbLqjVRTRR6VIJQo+kpJ9MTWG7QV57lGAQVL424X1dh1j1VK0y9nK8Hfi1DM+IV78N8mX/H/ZLdzA8IjlaYYrpVOEWC8wOKU+lLOAuPfRUH7NuhXTvlkAgHpCRT0k9AiNM65stdkKiDI9O4a3YdQ+/p2qiAQytArXJaPJ1xIUUtt171xZCvUkGnA3w4InFVEuXKRjs25PYNXmQofLOQpiTWNcgov5q0moJF/NUMCMaXGEuaW4qbTVkFU06M33jb3j8CjFKqSTibz6YSpQFhYJgaHe3zHm0fMqH4MSs78R81H2n0Co+kPulNeX/imNPS8y1ecVXOlX7QZ2mZ84n5TEHKPKb2KZQ8gpnRXKcqZpc7mO+U3/UTEui54d6j1fNFIqS7Yjy0/MIuX8kqoZyguqIzav1zlpC7pTXnP8Uxf0vMtVLVc6VuZvZ5Kk5B1hmuvddJC9iEWEC0OlRIIHRSp2AolptJKHOwAS46jRx2GKqzSStYBUAVKAKlm4FRvUpRwF9SeMSTqCjDjHWuiczM1GpBmyjnOKoXHaXqPQOhI2D+8UM87pXXOGwK7hhbG2wVhhhOogQq/l7M+Xm3Q69btBITzVUFASRdxUYQ6MONyrGkypPSs0cdrXvh+blGt5oZPk1ofWuwUEKSXXQBUYdljfCcxrdalHKldVMMTRe+Nm6/Jb8znzIIxmEnyEqV70giOmVo2qOzI9a//wDO3aQPUqn57Z+NTDCpdhCiFlNpxYoKJUFc0YkkgY0huSUEWCucmZGkglE0pGq9gNeOrWl7DC0admjLuczxc/rLiXDyFhst/vX/AOPoFWtMvZyvB34tQ3PiFafDfJl/x/2S3cwPCI5WmGK6TKqJqcAK+qLBeYWubLnKZmS4tbisVqUs8VkqPxiATfWvTGRiNoYMAAPDUrforyWHZpTqhUMJCgPzrJCD6AFHjSHYW3N1TZeqDFThjf8AsfIY/wBJwxKWLUfl7JaZlhxlY7IXH8Kh2KhvBhLm5wspFJUOp5myN2eY2hc9kEXEUIxG8YxCXo+o4JgaHe3zHm0fMqH4MSs78R81H2n0Co+kPulNeX/imNPS8y1ecVXOlX7QZ2mZ84n5TEHKPKb2KZQ8gpnRXKcqZpc7mO+U3/UTEui54d6j1fNFIqS7Yjy0/MIuX8kqoZyguqIzav1zlpC7pTXnP8Uxf0vMtVLVc6VEZLyc5MOpZZSVLWaAD3k9AGJMOve1jc5yaYwvNgvOUZJbLq2XE2VoUUqG8fEHEHaCDAxwc0OC49pabFNzRJnfrUCSeV9ogfZKPfISOx3qSPWngTFXW0+adI3DarOknzhmOxTKivU1ECFRNIueC5ciXYNHVCq142EnADZaO/AcRRmWS2oK/wAj5LbONNLyRgN59h59yVD7pUorWoqUcVKJJPEm8xGxWva0NGa0WG4agprJ+Z068AUy6gk7V0R6aLIVTgIWI3HYoM2VKSI2c8X6tfpq81I5SzCel5Z2YecQCgJohFTW0tKb1ECmOwHjHTEQLlRoMsxTzthjadd9Z1YAnDWqjDauE7NGXc5ni5/WXEuHkLDZb/ev/wAfQKtaZezleDvxahufEK0+G+TL/j/slu5geERytMMV0ZlDtLlMdWr5TE84LzSLnW9o9Vzm3gOEQV6WcUytDRFZobfsv/lh+Dasv8SYRf5f6pmRIWXRAhc55SILzpGBcXThbVSIJxXpcFxEy+4egV40O9vmPNo+ZUPQYlUPxHzUfafQKm6TmCjKcxXvihQ3hTaP71HojS0ZvCF5zVi0pVs0GToCplkkWiELSOkC0lfqqj1xFyi3kuUmgdi1NqKxWCoOmeeSiRS1XnOuJAG5HOUeAISP3hE2gaTLfcFErHAR23pOZEY1kywgd862n+JaRFtIbMJ6iqyIXeB1rqGM4r5c5aQu6U15z/FMX9LzLVS1XOlMHQdLI+jvu2RrNbYtbbIQhQTXoqSYgZQcc8DZZTaEDMJWxpZzS17X0tlP2rQ54Hftj4qTjvFRfdHKKozDmOwK7VwZ4zhiEmZWZU2tLjailaSFJUMQReDFs5ocLFVbXFpuF0TmRnMmflw4KBxNEuoGxVMR+VWI9IxBihqITE+2zYrqGUSNurDDCeSEz0dKp+ZJx1hHoSAke4CIT+UV6DkxobSRgbvXWpDRnLoXPotgGylSkg/jTSnpAJPorCohxlHy3I9lGc3aQD2J1xLWGVL0q5SSiT1Nee8pIA22UKC1K4c0D94Q1MeLZXmQYHPqdJsaD4kWA879yT0RVs07NGXc5ni5/WXEuHkLDZb/AHr/APH0CrWmXs5Xg78WobnxCtPhvky/4/7JbuYHhEcrTDFdKUqKHoiwXmF7Fc7ZTkSw84yrFtRTxAPNPpFD6YgkWNl6TBMJo2yDaL/nYp3R7lxMrNVcNGnBYUTgk1qhR3A1G4KJhcbs061AyvRuqafiDjN1jr3j83J2pNbxhEtYTBQWeWcCZOXUqo1qgQ0naVEY0/CnEn0YkQh7s0KwybROqpgLcUco9XudiRAEQ16AUwdDvb5jzaPmVD8GJWc+I+aj7T6BbOl7NRbwTNspKltpsuJF5KASUqA2lJJruO6LihnDeI7asLVwl4zhsSjkJ1xlxLrSyhaTVKkm8fqDhQ3GLVzQ4WcFWNcWm4Vxb0qz4TQ6kn8RbNeNygPdEQ0EXWpQrZFVstZZfmnNY+4VqwFaAAdAAuA4RJjjbGLNCjySOkN3K86Is1VreE64khpuurr36yCKjpSkE39NKYGIVdOA3RjE4qZRwm+eU5oqVZLnLSF3SmvOf4pi/peZaqWq50pjaD/+I/58/wBNuK/KHODsU6h5s9qY8QFMSI0oZpfRHtc0mku6bgMELvJRuBvI9I2RdUdRpG5pxCqauDMOcMCoLNHOJcjMJeTUpwcR+JBxHEYg9I6Kw9PCJWZp7kzBKY3X2LozJ86h5tDrSgpCwFJI6D8Du2RQuaWmxV21wcLhKXSfkRTU0XwPsnqGuwLAAKT0VpaHTU9EQ5W2N1tch1bZYBEeU30392HgqjKzC21pcbUUrSapUMQYaBsrl7GyNLHi4OIVnVpEnimzbbB/GGxa4382vohzSuVUMh0Ydex7L6vfzUU1IzM2HplRUsNpUpbqye9BNkHp/KLgOi6E2LrlS3TU9KWQiwLiAAOvaffaoiEqYnNosmUqkEoBFpC1hQ2i0sqHrColQnirE5ejc2rLiNRAt3CygNMvZyvB34tQifEKx+G+TL/j/slu5geERytMMV0qnCLBeYHFL/SXmop3/dMJqsCjiAL1AYKHSoC4jaKdF7ErL8YLRZEyk2P/AIJTYHA7ursPr2pVgxHWsW/J5ZmGk2W33UJ/ClagBwFaD0R0OIwKYkpYJDnPYCd9hdEnLPzb6UJKnXV98tRJoMSpRqQkQAFxsiSSGliLjZrRuFvAbyteel9W643WthakV6bCimu6tI4RYpyJ+fG1+8A+Iur1od7fMebR8yofgxKoPiPmo+0+gTUiQskqzlvMORmVFa2bKzitslJJOJIHNJ3kGJEdVKzUCmX08b8QoE6IJOvbpmnlN/8A1w/+oSbh+d6Z4FH1qVyVo2kGSFFoukbXVWh6UiiT6RDT6yV223YnGUsbdl1bkpAFBcBgIiqQvsCFW8o5iSD7inXWLS1mqlaxwVOGCVADDZEhtVK0ZoOruTLqeNxuQpLIeQmJRCkS7dhKlWiLSlVNAK1WScAIbklfIbuKWyNrBZqkobS1qZUyc1MNKZeQFtqxSa7DUXi8GoxEKY9zDnNxSXNDhYqvcm+TfFv/ACvdeJHDJul5BM8Ei3eqnMi5GZlG9UwkoRUqsla1UJxpbJpwEMSSOkN3J5jGsFmrbmZdDiShxIUhQoUqFQRvBhsi+KdY9zHBzTYjaqdO6MpRZqhTrX5UqBH84J98NGFquoviCpaLOAd3WPlb0XqR0aSiDVZdd/KpQA9SACfXHRC0LkuX6p4s0BvYNfndWwSTYb1IQkN2SmwBQWSKEUGy+HLC1lTmV5fpCeNe99t1Acn+T/Af+V3rwjRN3Kx/W63p/wAW+ykMjZsy0qpS2G7ClCyTbWq6tac9R2woMAwUapyhUVLQ2V1wOoD0AXvLWb0vN2DMN27FbPOWmlqlewIr2Ix6IHMDsVymrp6a+ida+OoHDtBUYdH+T/AH2rvXhOibuUr9brun/FvsrOIcVUiBCrWW8x5SZUVqQW1nFbZsknpIIKSd9Kw26NpVnS5XqacZoNxuOv7+ah29FstW958joqge+zCdAN6mn4intqY3z91asiZBYlElLDYTXslYqVTpUbzwwhxrQ3BVNVWzVJvK6/VsHco+YzGkVqUtTFVKUVKOsdFSo1JoF0F5jmjbuUlmWKxjQ1r9Q1DUNnct3I2bctKqUphuwVABRtrVUC8dmo0jrWBuCYqa+oqQBK69sNQHoAs2U8tsS6kIecCVOGiE3knAYJBNLxfhDrI3OBIGCgue1uKkIQlIgQiBCIEIgQsan0hQQVJClVKUkipCcaDE0qPXHbG11y6xyk824VhCgotqsLp3qgASDvoR646WkWvtQCDgtiErqIELBOzaGW1OOKCUJFVKOwdN0da0uNguEgC5UGjPvJ5NPpbXpJHvIpD3BZeim9NHvVhbWFAEEEEVBF4IOBB2iGE6sJnmw6GbQ1pQVhG2wCElXCpA9MKzTbO2LlxeyxzGVWUNF5TidUCBbBqKlYQBUbbRpxgDHE5oGtGcLXW5CV1a8zOttqbStQSXFWUD8SqFVB6AT6IUGk3I2LhIC2ISuogQiBCIEIgQiBCIELWyhPNsNqddUEITS0o4CpAGG8iFNaXGwxXC4NFytmErqIEKjzMtMHLSKPoA+jKUAWq0aD7Vpvs+yJ7/AGfhMTAWcHOrbv22OvDyTFjpcdi+ZKzgm1suTbqm0S8uX7aQiq3tUXKUNaNgc0bSSlWApA+KMODBibdgvZcbI4guOAv3rMZjKYlvpmsYrY1v0TVmlilqxrbVrWWdtKV2Ujloc/Msd17/ANbl28mbneS+nL8xMTLLUqpDbb0omYtrRaKLS6XJBAUqhAoTQXm/A80TGMJfiDZGkc5wDdouvGTZnKDzsxK/SGUGWUkF8M1LmtQFoGrKrKaAmpvrUAUvJ69sTWtfY69l1xpkJLb4bbKazQym5MS9p6zrEOONqKAQklpxSLQBwrSGZmBjrNwsPNORuJbrUFnDLTJyrK2H0Jq2/q6s2rACWdYDzxbKjeDdTfD8ZZoXXG0be3qSHh2kFjvWPIbE04/lBLDzbCBNKJWW9YpSi23zaFQCUgAGt5NrZS8kLA1mcL6t9tpXGhxLrG2telZ5OJlGbZZbmHHnGC4s0aRqVKC3TUi6iRRNRUqEHBwXm1yAAevXsRpSGi+N1lyRnMUzbUuqcl5xD4UEraspU2tCbVFJQtQKFAGh6RSOPh4hcGltt662TjBpN7qT0hdzZrzR/tDdNzre1Lm5BUXNZxOGVKP9Nml1apzktlJ5tLwlalEcEk7ocbE3PvnjHrSC85vJWpJZUdl5XJjMmtt/WhTdpQNklLaiDsUlKFXkUrRBFxhTmNc+Rz9VvzzSQ4hrQzXdSiHpoTSJVTzRdVKuL1+pwUH0BPNtVshKqUtXkVhuzMwvA1XGq/UnLuzrdSr2RJl+XyOp622tOtohstdiVTxQ4SSo262iQKCzdjD8jWvnzbbN/VqTTCWxX/MVL5Wzgd+muyxmmZJKAgtl1sK11tNVKClqSmyDzaC+oMNMibow7NLt9tiU6Q55be39rFl5+aUnJqlJa+k/SSBQktn7J0BdxrZs86zWuyu2OxhgL7YW78Qh5dZu+6lJWcmmJ1mXmHkPofQ4pKg1qyhTNgkXKIKSFcf7tlrHRlzRa1tt8UoFweATe6kM78orl5N99ulttFpNRUVqMRthELA+QNO1LkcWtJChcozOUWGDOKcZUEJ1jkqGyAEC9YS7aqVpTW8ihIwh1rYXOzAD23/pNuMgGd5LHlTOwLmNQ1Ny8qhLaFqdeslSi8LSEISpSRQJoVG/skim2Osgs3OLSdeA6lx0t3WBAWGXz3UGZhNWZh9pxpttbR+zdMyaMquJskG1aSD3pob46aYZwxAN8cRbH7IE2o7SP7W3lKdnZFCZh95p9m0gPIS1YKA4oJtNqtG1ZKhcoXjo2JY2OU5rQQdmu665z2DOJ1bV6ROzsxOTbDTrbLTCmwHC3bUStpKrIBUBiSST0pA2mAtjYxriLk9a7d7nEDUAoXOnKrq8n5RlpmyXpfVVWgEJcQ6tBbXZJNk3EEVIqIdhY0Sse3A38k1K4mNzTiFLZazmJmnJZE3LyiWUptuPWSpa3BaCUJWpIshNCVX3qAuhuOHiB5aXX3Jx0nGLQbWW/mbnAZkPNrW044wsJLrJqhxK02m1i80JvBFTQpMInizLECwO9Kikzrg7FsryYv8A1FMzdqxLKaxvtKdQsXdFEm+E540WZtvfySs05+d1LWyNm8oSDso/QawvglJrRLzjhSRvAUPTHXy/8ge3ZbySWs4haetaBlspmW+h2GK2NV9L1h7Clm3qrNdZZ2WqV3Q5eHPz9e+1v73JNpLZvn9lvZMzeUxONLRTUNSQlwSedaS4lQqPJGPTCHzB0ZBxLrrrY7PB2WstrI+TFtzc68qlh9TRRQ30bZShVRsvEIe8FjQNl/VKa0hxO9es1cmrYacS5Sqn3nBQ15rjilJ9NDBM8OII3DyC6xtgtbOHJ8wZqWmZdDbmqS6lSFrKKh2xQghKsLJu4QqN7MxzXbbeSS8OzgQtjN3Ji2Vzal0o9MKcRQ15pbbSK9Bqk3QmV4cG22BKY0gntUEM1XgygjVF9maeeQld6FoeWuqFGnNJSrGhoQIe07c47iAPBN6M26wVJZNlZpb6HHGGZVpAVVCClxTiiKJ51gWEpvNxqTTZDbiwNIBJPhbzSmhxNyLLeztyeuYk32G6W3EFKamgqekwmF4ZIHHYlSNLmkBRrUzlMICEyssCEgBSphRFwoCQG6kbgYXaG984+H3SbyWw81r5OzUcZ/08BQX9HceW8rCpfQutkdFpdNlwhTpw7P67W7lxsRbm9Sl3MmLOUETN2rTLrbN99pTqFC7ook3w0HjRFu26XmnPv1Kupzcm/oDskUNXOpW24HDzwZvXKtJKRYITvNT0Q/po9IJOrXq6rJvRuzM38xUtlVmc1rg1DE5LroUNuKSgt82i0mqCFpJvriKkdENsMdhrLSPPzSnB98LhRuSc03mkyoNgaubcfU2lRstIcQ4A23UVUAVDYMTC3ztcXdYA7cNZSWxEAdt1O5SyYtc9KPppYZS+F1N9XUthNBt7Ew014Ebm77eScc0lwO6619Ivc2a82fiI7S883tSZubK0J+Wyi/LmUUhhIWmwuaDhNUG5RDVmoWU1utUBOMLa6Fjs8E6tlv7SXCRwzfP7LJNZAcl5gvyzLT6FttoW04qyoFkFLa0LKSKWTQggdiL4BK17M15IsTr7UGMtddov9l5ezdmH2HtYppl1TjbjCGwClkskFAUoJSpwk1qThW6ASsa4W1jXfrv6LujcQb93UjKUjPTqEy8wyyyzaQp5aXSsuBtQVZQmyLNSkXqNw6dox0URzmkk7NVlxzXvGaRq2rUkHJpGUMorl20PJ1jQU0pdgg6hBCkqskG40II2ChhTgwxMDjbUdeO1cGeHuI1oyhmtMvS08perEzN6uiAo2G0MqTYTaIvNLRJpQkwNnY17AMG381x0TnNdvKkMoZHeamnZlhlmYS+EaxpxVhSVtiylSFFKgQU0BBpeAYQ2RrmBrja2BS3MIcXAXupPNyUeQHFvhtKnFVS00BZbQAAE2wkFxVakk7TQXQ3K5psG+O9LYCMVMQ0logQiBCIEIgQiBCIEIgQiBCIEIgQiBCIEIgQiBCIEIgQiBCwT0mh5tTTqQpChRSTgR0R1ri03C4QCLFZgI4ur7AhECEQIWuxJNoW4tKQFOEFZHfFKQkE8AAIUXEgA7FwABbEJXUQIRAhf/9k="/>
          <p:cNvSpPr>
            <a:spLocks noChangeAspect="1" noChangeArrowheads="1"/>
          </p:cNvSpPr>
          <p:nvPr userDrawn="1"/>
        </p:nvSpPr>
        <p:spPr bwMode="auto">
          <a:xfrm>
            <a:off x="155575" y="-1790700"/>
            <a:ext cx="34004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3" name="AutoShape 6" descr="data:image/jpeg;base64,/9j/4AAQSkZJRgABAQAAAQABAAD/2wCEAAkGBxERERMTExQWFBQUGBYaFxUXGRceIBgiGh4aFhggFBwYHSkgHB0lHhwZITEkJSkrLjAuFx8zODMsNyktLysBCgoKDg0OGxAQGywkICUsNCwwMCwsLCwsLywsLCwvLCwsLCwsLCw0LCwsLyw0LCwsLCwsLCwsLCw0LCwsLCwsLP/AABEIAMwA9wMBEQACEQEDEQH/xAAcAAEAAgIDAQAAAAAAAAAAAAAABQcEBgEDCAL/xABKEAACAQMCAwUEBQcICQUBAAABAgMABBESIQUTMQYHIkFRFDJhcSNCcoGRNVKCobGywxUzU2JzkpOzCBYXNFR0wdHSQ2OiwvAk/8QAGwEBAAMBAQEBAAAAAAAAAAAAAAECAwQFBgf/xAA2EQACAQIEAwUGBgIDAQAAAAAAAQIDEQQSITFBUXEFE2GB8DKRobHB0RQiNEJS4RXxIzNTkv/aAAwDAQACEQMRAD8AvGgFAKAUAoBQCgFAKAUAoBQCgFAKAUAoBQCgFAKAUAoBQCgFAKAUAoBQCgFAKAUAoBQCgFAKAUAoBQCgFAYV9xaCEhZJFDkZCDd2+yi5ZvuFWUW9iG0jGHG87rBOVxnUypHgfETujD8KnJ4r10IzCXj0akBhhiAQpktwSD0IBl6H1pkfq5NweOac8yC4QA4yEEn6rdnI+8UyX2a9dSMxl2PE4J88qRHK+8ARlfg69VPwIqri1uSmnsZdQSKAUAoBQCgFAKAUAoBQCgFAKAUAoBQCgFAKAUAoBQCgMXiF/HAoZz1OFUAlnPkqKN2PXYeQJ6CpUW9iG7GrcT41M8ixlJcuruLa2aMOVjOiTmzs4UEMQCkLagfrEVvGCSv8X9vuUbbMTik7pFa3XDkLQyLq9nRJVaZjpZDLJHG5BwGU8whctudqmKTbjPfny9eAe10Y/GuBRRvdKHtYBcrbKGncFlXUfak3OpgyhNsgEk7iphNtLd2vt8CHFI54faW6eyLLc20kVrLKynGMxvG6ImGyAEZyB4j4VXzo5N3sndoctTCs+Eycu8eF1kmneQ821eB2UPKZcZURzadIRGXmE4JK4wKs5q6T2XO/LzXw6kJbtGV2g45HbWkCzW5kuxGJGEkpBgDZbT7SPFrO6IASxxuTuTFODlN2enz8vmTJpInYuOCGYwJOt2VJBhLLz0xuwU7LNpGPCcOACSWO1ZZLq9rfItezsbHY3scyB42DKc777EbEMDurA7EHBBGDWTTTsyyd9jIqCRQCgFAKAUAoBQCgFAKAUAoBQCgFAKAUAoBQCgMPinEFgQMQXZiFjjX3pGPRVz8iSTsACTgAmrRjmZDdjS7u5bnLJPnkTBoZL2NgVjMg0pHbFWzFEHODL7zSKoOABjdLSy3Wtvv9uRnfW7MWz4FIgS2n+mlhZjCtvI0baTqiDSMmlbaFo9iigsxDMCzbVZ1E/wAy0vz9ashRtobda8BJRVlkIjQALbwExxoF2AypDvgbbnSce6Kwc+XvZpl5knZ8PhhGIo0jH9RVH44FUcm9yUkjJqCTEvOGQTY5kSOR0LKCR8VPUH4ipUmtiGkyLvuBvy2SN+bEww1vcMzKw9Fl3kQ/ElwMbAVdTV7v3r7bFXHkanexTQCVoTkRu8vsc0QJhkmkEnPlcFjJDG2tg0QJ3K5ODjoTUrZvf4Lh1fiVb5GXwa/kSZYuaJL4xl3jGjEqIFGLh4/oxIc5jkABKlNQFUnFNXtp62+oT18Td+H3qTxiRM4OQQRgqQcMrjyYEEEeRFc8k07M0TuZNQSKAUAoBQCgFAKAUAoBQCgFAKAUAoBQCgFACaAr7tBxs6GuQsjLIpSN45EU2sTdJn2ZlEpGrVpICIucb56YQ1y+m+XkZXvr69M++zlpcxZGYvabrxEQtqg07H2mRdIAlPu4TCyHB28RVUcX0XPfp067BJrq/VzI7ccUfg9iJbZVd3mUO0uWLllYszlSCW8IHoAAAAAAFGCqztLkKjyRujSpO87i6x28phtdF0XWI4fcowRsjm7eIjrXT+FpXau9PXIx76pptqSo7XcfzIGhsU5cnKzI+gO+A2mMtMNRwfL/AKGs+6oc368i+er4evMwLDvE43NbTXUdvbGGDaRtL7YAY4BlycAgn0Bq8sNRjJRbd365FVUqNXSR38M7d8cuBA0cFoRcCYxk6hkQnTJqzL4cH161EqFGN7t6fXyJVSo7ba+uZ0cZ7xeNWio8sFoY5MhJI8ujEdQGSUjPwPpUww9Geib9eREqtSO9jduyd2/FbCG5l0xXGqTRJECNBV2TYMTlSANSk4P4Y5asVSm4rY2g88U2QPaLhwP0oUQvCzR3FvETGJnu5YQHaUeJYHKhmYeLCleoYDWEuG99nvayfDmQ1cn+H3k0M7vNEItTok+gs0bFwBDNGzKD6ROCMjwE7Lk5SSasnfl9V9USrpm3VgaCgFAKAUAoBQCgFAKAUAoBQCgFAKAUAoBQET2iy6JbjINy4jJGdkwXl3G4yisoPkXWrw0d+RWXI17jHCbgzpNLHbIlu4k9tjZ0kSGM62idMHUCo0Hx6cEnAO1axnG1lfXh48/SKtcTYuz9qVQyyLplnwzD8xcYjjHoEXbA21Fz9Y1lN8FwLRXE07v3YDhqZ2//AKI/3ZK6MF/2eRnX9krPhPaDhz2tnDdtOj2UkjoYRGwlDuJCp1MNLZGPTH6u2dKopNxtqYxtZXT0JfhveFaGW6e4aQwzyu7WbRwyxuCoVNLMwMcmwz1Ws5Yadko7rjqjRT11v7jr4R3g2FrHawJbs8SK/OJlxvOTzgE3EoVcBSxGceXWksNUm3JvXpy26FVNKysz44J2z4fbizjBlMdsOIKTpXJW4fVEQNe5C9fj61M6FSV3xdvgFLVaMgeL8cs1sI7G1MjqJjO8swRSW0csCNFY4XHXJzkVrCnNzzy5W0KT9myTLq7mjnhFv9qb/MevOxf/AGv1wOij7CJntRaoF57KGWNWWdSMh4W/nQ46HT74+ywHvGsqbe3u6l5cyPfgF3LccyR7c2/LkgFuBLtE5Gpg+oAyMqpkFcDTgHqxv3kVGyvfe/iRlbZOcBuGeECQ5kiLRyE+ZQ6dXw1DD/JxWU1Z6FovQkaqSKAUAoBQCgFAKAUAoBQCgFAKAUAoBQCgNe4rdFLiaVULm1tSyqMeIzMxPUgbCBfPoxx1rWKvFLm/l/so3rfkj5uLxrq3tleN4TcyqHjfOpVTVM6vkD3ljKny8exPWiWVuzvYPVGx1kXOGA86A45a+g/CgMS4vIkbRjU+M6FGTgb5PkB88UB8JxKAgE5VSM6mjcLj11ldOPjmgMxAjAEaSD0Ixv8AKgPrlr6D8KA5AxQBlBBBGQdiD50Bq38ryWlimiF7hoXaAqu7YjZo1dydsaVViSR161tkUp724lL2iSfD/Dd3C40iVIZsHGdRDQvnBxsscXSqP2V7iVuyXqhYUAoBQCgFAKAUAoBQCgFAKAUAoBQCgFAQkd9FDPdPNIkahokDOyqP5vWBljj6zfrrTK2kkVuk3c4F9DcXFs0UiSppuCHjZWXK8tOqkjI1EUyuKaegum0TlZljHvrKKZNM0aSJ10uoYbeeG2oCIj4dwuHUUhtVPnpSIfAZwKA6PZOGvnXHApOdagroONvpAMKx2+sOlARUJjRmkt0e1ALLLyxGeVpI0s8W6tA4wcjDKDkaQzEAfPDVtp5C1xHBqc6VkiGgTYAbmDJBAw4BBJOVIGoLmgNpi4XZA7RQZGR7qZ9D13oDPt7dI10oqou5woAG+52HqaA7aAg+GXiJPcxscF7nSgwdz7PFKfltqNaSjon4fVlU9WZEv+/RfGCfP6Lw4/eNR+x9fuOJKVQsKAUAoBQCgFAKAUAoBQCgFAKAUAoBQCgNK7WuE9sJLjSltKOXFHKzlubCFjWRGXJKqM42z5Cuikr28/Azluzo7HzsI7MyPI8nMljkLwmLHMjMoCKUTKgoqhtIyc9Ogmqld2+d/uI8DfK5jQxeIWKzLpfOM52x8RvkfGgIO57B2EgIZJNwR4Z51xnPQK4Xz9KA1XinYp7YhkiWeMNqYRxgMAijSscasACxGSR7xyTsQqgfVpa3TFUjAdxgpIMqyqGCyRl/CVTdtD6W+GehAneEdgYVAa5Z5pFbKAO6LGNTsqKqEBgNbe9nqdhQEqeyltvp1rn0Yn4fXzQEpw+0EMYQMzAZ3bGdzn6oA/VQGRQFc9qDCV5skEd0rXU5W3dvFIUUWw5MfLYyN4CcDGOua6qd72Ttpv8AEyb4mwdnYEWWJUg9mEVsTyPD9Hz5C2DpJGSYmP31lNtq7d9d+hZbmzVkXFAKAUAoBQCgFAKAUAoBQCgFAKAUAoBQELxlXSeF0YIZElg1FdQVmAkiZxkZAKMuMjJkxWkbWafUq9zTYrpGuZkju3vLh1j8RjVIxLbs80CK6KFAbTMp3Y+EjO2K3aeVNqy+Nnv9DNvUsWyulmjSRDlXUMPkRnceR+FcrVnZmqdyF7b9pTw63WYRc4tIkYTVp94MRvg+n660o0+8la9is5ZVc1hu8a8FylqeGkTOFIQzDowByfo+gzv6aT6Vt+HjlzZtOhTvZXtY6rXvPupefo4axNuMyjnDKbgEH6Pr1PyVvSpeFirXlv4EKq3fQ6271rgWwujw88gsVD84YyMf+38cfcan8Is2XNr0I752vY7rnvLu45IY24awe4AMS84ZbPp9HVVhotNqW3gS6rTtY+ou8i8aeW3XhrGWEMXUTDYKCf6Pzxt65HrR4aKipZtH4DvZXtY2/sfx72+0S55fK1lxo1asaGZOuBnpnpWFWn3csprCWZXM7i97yIXkA1MBhF/PdiFjUfaYqPvqsY3diW7IrfiaapeSLcXgt1WFZV0sVl0sH1tCwmgLzOpZiNIWPI3bNdUdr3tfXy89HoZW4G9dnIRmaQe6XEUZJJOiAcrcsSW+kEpyTuGHzrnm9l61NIk1WZYUAoBQCgFAKAUAoBQCgFAKAUAoBQCgFAYfFrLnwvGDpY4KN10MpDRtjz0sAfuq0XZ3IauivON+0gRNaosbSNIXVQpkSRTJNMC8oEUUSSjVk5Lcw6SuRnphl1zf197mT20Nk7NcYjOGR1e3uHbQ6Z0JNkiWNSQMo7hmRuhJYZ3QHKpB8d18vXrcunY6u9Xh6zcPbUjusTrIyowU4GVJ8SMCAGyRjoKpTquk8yOrD4aOJqKlKWW/HxKu7Q2kUElvMXvHllto5hIbhAycwNlQ3JzsMjO3XyrV41pWyqx34fsFVnJ941lk47cuO5k8T4Hb23EHtFe6PPeJZZBNGNfOxnWoh8Q+kbYnBo8bK6WVaGVDsVVMO6/eNaN2tyucW3Z22kvf5ML3XKErqDzo8AqHbUE5ONR3Gc5wetT+OlmvlVys+xYxwnf53sna3N8zq4Rw2C6uGVnuw1tHI8bmdCV5O6qmYfCM7jHTyqFjZarKjTEdhKlCM+8bu0tuZ88DsYZVvLoPdpJDErMwnQtICRkO3Jz9UZznON6fjW1ZxVkTX7CVKpCPeN5nbYtzu74f7Pw6CPQyDDMEdgzAOzONRCr5EHGNs4rKpUdSWZnn1qMKM3ThLMlxI7tN2iRDziSY4jItuF0kyyqjmSQB2VTHEobqw1MWxuEJ1p029Pf0/s55S4kZwng00LSTTIr308gNvdLpUMZUKHMShWVY0XW0b6gSuQS1XlNNJLZbr1z5/QhJrXiWDY2qwxpGnuooUZ64AxufM/GuVu7uaJWO+oJFAKAUAoBQCgFAKAUAoBQCgFAKAUAoBQCgNb7RcMjBaR05lvLo9qi330Y0S4HvaQArr9ZAOujS2sJPZb8Pt9iklxNMW6ewDQzI11zmYJGv0VtiaUSgQuwzNOTICCowoGBpCk10Wz6rS3m9F8EUvbRm5WPHFj5iSvzIomKGcggxkfVvFIBXbcSY0su5xkFud077b8vt9i6lYwu1fYKC/wBDpIYSsaxppClNIyVAUY232welYShc9fBdq1MOmmsybv436kbx/sTdS8SW7QxmMSQMVLMGAj0attOPqnzqHF3udOG7SowwroyTvZ9Nb+P0IThtpIO0TZRtpZXPhOylGAY/1SSBn41X9x11akP8WtVsl53WhJ9l+wN1DPNLK0SrJHMgALMw5nQkaQNvnVlFnNi+1KNSnGEE7pp+Gnn9Ce7M9jrbhscrSS8wMq8xpNKoAh1ZwegzvuTVow5HDju054lp2ypetzNnvfamSLUYYJMgFjokuMDLCBThlTHV9mI93AIatksuu7+R5d76GqXUZlflXIlEaTSiaB4tNtFboHELRPpADYEZVkbXqJGABgbLRXj5a634+tirXP0jcOAWDbTSa8hBHCshLOke2TKW3MshAZs9MKOoJOE5cEXiuLJysywoBQCgFAKAUAoBQCgFAKAUAoBQCgFAKAUAoBQGucQ4RyipSPmwJIJOQOsTjJD24yAwBOTGfmu40nWMr77+t/uUasazPF7LEt1b/TmNZp7u88KvMykHkvnJjBfGQR9GkRXrWy/M8stOCXLx9bldtUdh4xHZmXmSJbaBA5a1OuFuezKNcTjCEEFiUKll8WfKoyOdra9d9PEXsbEONzJqDNaSCN1jd+a0OHYKyqEdXGSGXbX5issifP5+vcWuzLS/mLti1GsYDHmxbeYDY8Xnnp51TKuZbM9iJn7VEmVedZxNEJGZVka4fEYLSARqI/EADsC2PTyrVUttH8vuUzdCB4p2hVYGudElwVyI5pGikWGTYoJIYCUiyGBVz4hkBiMjOkabby7fVdWVctLnN3wqZJpkumZlaXXBcgrzCcF4jCoDSSTRnUmhQkfL1E51EUU00nHlquH+n77k2tubTwbgrEI0+vSra0hd9Z1E55lw3RpM7hV8CfVzgEYyny9dPV2WS5mxVkXFAKAUAoBQCgFAKAUAoBQCgFAKAUAoBQCgFAKAUAoCOveDxyMZFLRSkAGWPAJA6CQEFZAPIODjO2KsptacCHEgpOz5j0A2sEsccjSYtwsJZirx/SRN4GOl231jfyFa95fi/PX17iuW3A1q67LR8hbdpbqNEE7DXbSOeZJlVeSRQyZjjwikEHqc1qqrvmsuHH6eJTLwJ/hF60NxLI7wstwYmkI52pWSJI20JytwWXO5GxrKSTSXL7llo7mJDY6piRzpYFuJLhIVtZEOqRWUgzTlUKZdzgAZ1dcbGzlp42tv9EQtyT4FwK4hiEMZMMQVUHOczOFUEBVQYhjO/Ua8+YNUnNSd3q/d/ZZJk9YcKjiYvu8pGGlkOpyOuM9FXO+lQF+FZuTehZKxnVUkUAoBQCgFAKAUAoBQCgFAKAUAoBQCgFAKAUAoBQCgFAKAUAoBQCgFAKAUAoBQCgFAKAUAoBQCgFAKAUBpPex2gubG0jlt3CO0yqSVVtirnowPmBXThacZytLkY1puMboqc96vF/6df8KL/wAa7vwlLkc/fzPQXB52kt4XY5Z442Y+pKgnp8a8qStJo7VsZlVJFAed7rvR4sruonXAZgPoovIkD6tessLSa2OF15plgd0Hau74gbr2mQPy+VpwqrjVzM+6Bn3RXLiqMKdspvQqOd7m+cW4nDawvNM4SNBlmP4AADcknYAbkmuWMXJ2Rs2krspntF3y3MjFbSNYU3w8g1OfQ4zoX5eL516NPBRXtu5yyxD/AGmst3jcXJz7W/3JEP2JW34al/H5mffzM/h3exxWI+KSOcekka/qMek/jmqSwlJ7aErESW5Z/d/3jJxOQwGFopljMhwwZCFZVODsQcsNseu9cVfDOkr3ujpp1VM3quY1FAVx3k9s57WdILZwpC6pCVVve90eIbYAJ/SFUlKx73ZfZ1OtTdSquNlw6mo/7ReJ/wBMv+HH/wBqrnZ6f+Iwn8X72WL3bdp3voHEzAzRN4iABqVt1OBt6j9H41eLueF2pgo4eosnstfHibhVjyxQGh96HaS6sjbezuE5nN1ZVWzp5ePeG3vGqydj2eycHSxGfvFe1uPO5pEPeJxMsoMy4LAfzcfmcelUzM9eXZGFUW1F7c2XnWp8eVJ2z7bX9vfTwxShY0KhQUQ4yisdyM9Sazcnc+mwPZuHq4eM5rV+L5shf9ovE/6Zf8OP/tUZ2df+Iwn8X72P9ovE/wCmX/Dj/wC1M7H+Iwn8X72ZVr3ocQQjVyZB55Qg/irDH4Uzszn2Jhntdef9G49ne8y2nISdTbudgScof0ttP3gD41ZTR5WK7Gq0lmpvMvj7vsbyDVzxzmgFAKArXv5/J8P/ADC/uSV2YL230OfEeyUMa9Q40es+z3+6W39jF+4K8GftM9OOyJCqkigPIl9/Oyfbf9pr3o7I8yW7LY/0fOt98oP4tcOO/b5/Q6cNxPjv+4k+u1tgcIFaVh6knQufkA/96pwMVrIYl7IqmzgMkiRggF2VQT0Gohcn4DNdzdlc5Yq7sX1Ydz/DUQCTmzN5sXZfwCYwPnn515csZUb00O5UIIw+Ldy9m4JgmlhbyDYdfwOG/wDlVo42a9pXIeHi9jH7tewl5w3iTvMEaI28irKjZBJeJgCDhgcKT0xt1NTiMRCpTst7ilTcGy1q4Tc67mdY0Z3OFRSzH0AGSfwoWjFykordnm/jHEWuZ5Z26ysWx6Doo+4YH3Vg3c+9oUVRpxprgv8AfxOh7ZwiyFSEcsqt5ErjUB8tQ/8AwNC6nFycU9V9Sc7Bca9kvY3JxG/0cnyboT8mwflmpi7M4+0sP3+HaW61Xl/Rf9bHxIoCre+7rZfK4/g1SZ9H2BtU8vqVpb++n2l/aKzPfn7L6P5Hp2tz89KC7xvyndfaT/LSsZbn2vZf6SHn82dfYfgsd7drDKWCFHbKEA7YxuQaRV2W7QxE8PR7yG91uWMe6qx/Pn/vp/4VfIjwf85iOUfc/uQfHO6l0UtaymQj/wBOQAE/ZYYGfmB86hw5HXh+3E3atG3ivsVxNEyMyMCrKSGUjBBGxBFUPfjJSSaehZPdT2qYOLKZsqQeQx+qRuU+WNx6YI9MXjLgeB2xgVbv4Lr9/uWrWh82KAUBWvfz+T4f+YX9ySuzBe2+hz4j2ShjXqHGj1n2e/3S2/sYv3BXgz9pnpx2RIVUkUB5Evv52T7b/tNe9HZHmS3ZbH+j51vvlB/Frhx37fP6HThuJ3d/fBnZbe7UZVMxyf1dRBQn4Z1D5svrUYGau4k4iN1cpqvROM33sx3q31oqxyYuYl2AkJDgegkGc/pAn41y1MJCWq0OiGIa3LP7Nd5/D7whCxt5TsEmwAT/AFXB0n4AkH4VxVMLUhruvA6I1oyN2rmNRQGjd7fGOTaCFT47g6T9hcF/x8K/pGqzeh7HYuH7yvne0fnw+/kUwATsBknYD19MVkfWXtuXH2i7JAcGWFRmW2USDHmwy0uPXOXwPlWjjofK4XH3xzqPaTt5cPdoU31rM+qL87veNe12UbMcyR/RyfEr0J+a4PzJrWLuj4vtPDdxiGls9V5/Y2WrHnlW993Wy+Vx/Bqkz6PsDap5fUrS399PtL+0Vme/P2X0fyPTtbn56UF3jflO6+0n+WlYy3Ptey/0kPP5sze6f8pL/Zyf9KmG5j2z+lfVF4VqfICgKi74+FLHPDcKMc4FX+LJjBPxKnH6IrOaPp+w67lTlSfDVdH/AH8zQbS6aGRJV96NlcfNTkfsqh7c4KpFwezVj0xFIGUMOjAEffvW5+fNWdj7oQKArXv5/J8X/MJ+5JXZgv8AsfQ58R7JQ5r1DjPWPZxgbO2I3Bhi/cWvBn7T6npx2RI1UkUB5Du2BkcjcFmIPzJr347I8yW5bX+j4N74/wBh/Frgx37fP6HThuJbt1bpKjRyKHRwQysMgg7EEHqK4E2ndHUVB2r7m21GSwcYO/IlJ2/s33z8m/vV30sbwmvM5Z4f+JWXGeBXVm2m4heLyBYeE/ZYeFvuNdsKkZ+y7nPKnKO6I6rlC1u5zttKsyWE7F43yIWY5KMBnRk/UIBx6EADY7cOLoK2ePmddCrf8rLsrzTqKG7xuMe1X0mDlIfol/RJ1n72z9wFZSd2fZ9l4fucOr7y1fnt8Dnu34WLi/jLe5D9K2fVfcH97B/RNIq7HatfusM7by0+/wAC9TIvqPxFanxtmeeu1/CfZLyaIe5nVH9lt1x8t1/RrFqzPuMDiO/oRm99n1Xq5N91XGvZ7zlMfo7gafk43Q/fuv6QqYPU5O2MN3tDOt46+XEu2tT5Eq3vu62XyuP4NUmfR9gbVPL6laW/vp9pf2isz35+y+j+R6drc/PSgu8b8p3X2k/y0rGW59r2X+kh5/Nmb3T/AJSX+zk/6VMNzHtn9K+qLwrU+QFAVn31zjRap5lpG+4AD/7VSZ9B2DF5py8EiqX6H5VmfSrc9NcOjKwxqeqogP3ACt0fntR3m34mRQoKA03vc4Y1xwubSMtEVlA+CHx//AtXRhZZaquZ1Y3izzfXsHnF3d0/b6A28dncusUkQCRs5AWRRsoydgwGFweoAxnfHm4rDyzOcdmdtGqmrMtMEEZ8q4ToNB7x+8CC0gkhgkWS6dSoCEHlZGCzkbAjyXrnG2K6sPh5Td3sY1aqivE8+AV6xwF79xHDTHYyzEY58p0/FYxoz/e1/hXl42V525Hdh1aNzYu2nbOPhj23NjLRzmQMy9U06MEL9YeI53z6Z6VjRoupe3AvOooWuTXBuNW13HzLeVJV89J3HwYdVPwIBrOcJQdpIupJ7GXPCrqUdQysMFWAII9CDsaqnbYk85d63Bbez4gY7cBUaNHZAdo2YsCo9BgK2PLV6Yr2MLOU6d5HBXioy0IXsgGPELPT73tEP765/VmtKtu7lfkUp+0j0l2w4v7JZzTZ8QXSn2m8K/gTn5A14Tdke5gsP39eMOHHotzzxWJ90fJI88UJ1OPD8P1UsNTkEeWKCzPtHKkMpwwIII8iNwR99CrSasz0V2X4uLy1inGMsvjA8mGzj8QfuxWyd0fC4ug6FaVPlt04Ghd93Wy+Vx/Bqsz2uwNqnl9StLf30+0v7RWZ78/ZfR/I9O1ufnpQXeN+U7r7Sf5aVjLc+17L/SQ8/mzN7p/ykv8AZyf9KmG5j2z+lfVF4VqfIGBxfjFvaoXnkVB5Andvgg6sfgKhuxtRw9StLLTV/XEojtd2ga/uWmIKqBpjQ/VUevxJJJ+ePKsm7s+zwWEWGpKHHdvxPrsXwY3l5FHjKKQ8h9FUgnPzOF++kVdkY/EKhQlLi9F1f2PQlbHw4oBQHDAEYO4NAUJ3h92k1q7z2iGW2Y50ICWhz1Gkbsg8iOg69Mn1KGKUlaW/zOOrRd7ormuw5zkMdOnJ0/m+X4dKcbi7OOlAbj2H7v7niDqzK0NtkapWGCw9IQfeJ/O6D44weetiI01Zas1p0XLV7HoqxtEhjSKNQqRqFVR5ADAryG23dnetCue+/gVzcxWzwRNKITLrCbsAwTBC9W909Aa68HOMZPM7XMK8HJaFIW88kL6kZ4pF21KWVh6jIwRXptJrXU403Emf9deJ6dPtk+OnvnP49f11l3FP+KLd7PmQUsjMxZiWZjksxJJJ9Sdya2SsU1bLe7oOwcqSrfXKGPSDyI2GGJIwXcHcDBIAO++dsDPn4rEJrJHzOuhSad2ZHfJxfVLFaqdoxzH+02yD7lyf068ub4H1/YeHtCVZ8dF04/H5Gg8Ps2nljhT3pGVR8MnGT8B1+6qHt1aipwc5bJXPR9nYRxRpGqgKiqo2HQDArc+BnUlOTk93qd3JX80fgKFbsx+I8OjmikidRpkVlOw8xjb40L0qsqc1OO6dzzjfWjwyyRP70bMrfNTjI+B6/fWB97TqKpBTjs1c37ud41olktWPhkGuP7SjDAfNcH9A1eD4HiduYbNBVlw0fTh8fmZPfd1svlcfwamZTsDap5fUrS399PtL+0Vme/P2X0fyPTtbn56UF3jflO6+0n+WlYy3Ptey/wBJDz+bIC3uHjbVG7I3TUjFTv13U5qDtlCM1aSTXjqZZ43d/wDEz/4sn/lTUy/DUP4R/wDlfYwZZSx1MxZj5sST+JobRikrRRN8A7J3l4w5cZVD1lcFUHyJ975LmpUWzkxOPoYdfmd3yWr/AK8y6OyXZmHh8WhPE7YMkhG7kfsUb4Hx8ySa1SsfJ4zGzxU80tEtly/vmycqTjFAKAUAoCG4r2VsLo6praJ2P1yoDf3hhv11pGrOOzKuKe6IU91nB859lP8AjXH7OZWn4urz+C+xXuociU4b2K4bbkNHaRBh0Zl1EfIvk1SVapLdkqEVsifrIuKAUBFcW7N2V1vPbxSH85lGr7m6/rq8ak4+yyHFPcgm7reDk59l/Ca4H6hJitfxdXn8EU7qHIl+EdkrC1IaC2iRh0fGWHyZst+us5VZy3ZZQitkTdZliHvOy9lM7SSW8bu27MwyT5b/AHVGVHVDG4iEVGM2kjmy7MWULrJFbxo65wwXcZGDj7iaWRFTGV6kcs5trqS9ScwoBQERfdmLKZ2klt43dsZYrucAAZ+4Cosjpp4yvTjlhNpdTi07LWMTrJHbxo6nKsBgg/CmVEzxuInFxlNtMyeKcFtrnTz4kl0Z06hnGcZx88D8KNJmdLEVaN+7k1fkYK9juHA5FrFkf1aZUbPH4l6d4/eTtScZEXvZiymdpJLeN3bGpmG5wABn7gKjKjpp4yvTjlhNpdTo/wBTOHf8LF/dplRf/IYr/wBH7x/qZw7/AIWL+7TKh/kMV/6P3mXZ9n7OI5jt4UPqI1z+OM0sjKeKrz0lNvzZJ1JgKAUAoBQEH2q4xLbLAIY0kknmSJQ7lVGoM2SVVj9X0860pwUr3eyuVlK1jB4hxu/hW3RoLfn3E5iVRNJoAEbSambk6s+FhgKfLerRhB3d3ZLl/Yuzu4f2rU211NcpyTZu6ThW1jKBXzG2BqBDLgYBycYqJUnmSjrfYKWmpjjjPFSnPFhHysauSZzz8dfd5fL1Y+rq+Gatkp3tm+Ggu97HRxTt/FF7DIiGS2u0lkeUZzCsfLBZlxuFL+L0CnrUxw7eZPdfEhztZmVf9skW9t7SJebzHCyyg+GIsjSxrkbM7KpbHkMHzFVVF5HJk5tbEzxeS7UL7NHDIcnVzZHQAeWkpG+f1VnHL+4l3Nc4L2nvp7Vrtre3WERzttNIXzFrGNJiAwWXrq6H7q1nThGWVN36f2VUm1cmjxo/yd7boGr2bn8vO2eXzNOcdPLOKpk/5MnjYnN+XMRT9pbySeKG3ghZntI7ljLK6Aa2K6V0xtnH3Vfu4pNyfG239kKV3bwNnsmkMamUKsmPEqMWUH+qSASPuFYu19C5A/62r/KXsWjwadPOztztPN5XTryvFnPwrXuv+PP8PDn7ymb81j4ve16w8RFnImmNkiInzsHkZ1RJBjwhtBAOeuB50VG9POvcTm1sdUXbVZL2W3ij1RxQzPz84DvEVV1jGN1BbBbPUEeVS6NoKTfHbqRn1sdvZ3jN/cRRXEkFukEsfMys0jOAy6lGkxAZ6A+L161FSEItxTd+n9kpvcxOz/bC4lNkZ7eOOO/VjC0crOVIQy4lVkXGVB3UnerToxWaz28BmdzNl7XJGt68iHFrOsKKniaVnWNkCj84tIFx8M1VUm8tuKv8xmPq2v8AipZGks4BGzKGRbgmSMEgEtmMI2kbkBvLbNQ40+En7tPmLvkcdpe1q2dxbQlCwlOZnztCjMsSM/wMjAfc3pU06WeLfpkSnZ2HaztWLCW2V4y8UvNMrrkmJY9GXKgbqNWW9ACd+lKVLOnrr8xKeVpGfxXjPKa0CAOtzMI9QOwBjeQMuOvuj8apGF0/D7kt7HX2r4xJaxRtFGsjyzRRKrsVGZDpBJCk4B+FTTgpPXlcSlYgr7tncwCeOW3jFzCbXCrKzRuLiTkqdfLDKQc5BX0xmtFRi7NPTXhyIzMlZeN3FrBNPfRRIqBdC28jyNIWOkKA8aeIkqB1znyqigpSSg/foS3ZXZhz8c4pFGbiWxi5KjU8Uc5aZFG5OkxhGIG+kN8iasoU28qlr00F3a9jsvO0s8k8EVlHDMJrc3AeSR0GnUqjGmNtzqHXFQqSSbm7WdiM2tkOB9rzcy20fK0GZbrWC2dDWzpEyqQMMCWJB22ApOllTd+XxJUrmTx/jNzHcwW1tFFI80cshMsjIFEZjG2lGJJ1+nlUQhFxcpMlsmeHtKY1Myosm+pY2LKNzjSzKpO2PIVm7X0JRkVAFAax264WbkWScsyILuMyAZ2XTICWx0GSN/jW1GWXM/ApNXt1MDtD2ShzYwwwsIfameXltINI5Mi6i6tqXfQNiKtTqv8AM29bfVBxRiJ2ZmW1veFquEP0trcFdmywkC3DAbyK4AJO7KQd8Grd6s0ank19iHHRxJcdqbjlb8PuvaenKCro1fCbVo5efrZzjyrPuo39pW9cCcztsRnCOzctvNwpHXmCOG/57gZQNOYnI3+qTrAz1C1edRSUmvC3kFG1kZl52ajtm4dHaQ6Yo7tpH05OnVFMCzk74yVUZ6DSPIVVVXLM5PW31QypbG41gXNN7O8PmTgjQtGyymO7HLI8WWaUqMfEEY+db1JJ1b9DOKeSxHHsNB/JX81P7T7J7nPuf5zle7y+Zp97bTjHlir9++94WvyXPoVyfk8jFvOEA3Vs1zbXMka8Pgj+h5wKyBiSrGJlOw8jUqf5Xla342+oy66rgb1aSrFZho4pdMcZKRMHMh0g4UhiWLHGNyTvXO9ZamvA0gdi742nM9pIuC/tnJ5ceBP7+NeNeP8A0+vTbptXT38M1rabeRlke9yXtOG+2Xdy1xA6w3NlaqyyAjDapmdCfJ11Dp0OCKzcskUovVN/Qva+4uuCGK8iWCIiCPh9xEukbAloyq5/OIBPqd6Kd4O71un8xbXTkRvYjhsMMUCm1vI7kQaXZ/aOWG5fj2ZygyQQMDzGMVatNyk9Va/h/siKSMXs72ZksIeH3iQyNKsaR3UDanZVfAZ4FbJRlOMquAVztVqlVTcot9P7CVtSQuuA3MntzxpiVL+G5gV/CsvLjhGMnyOHXPkRVVUisqfKz97DVydg7Tu/LAsbwO7BSrRqAm+CXctp0jrkEk+lZOml+5Fs3gQA7K3N+byaWZ7dbsmLkmKNjyYyyRZ5g1IWyz4GPfHpWvexhZJXtr5lMretzI4XBdSzcNNxE2qBL2Gdyp0sQI0VsnYrIF1D5keVRJxSlle9mvj8gk7q/j9DHn4Bc215ZwwqZLAXHNTzNqeXKrIf/aJcFfzdx6VKqRlCTftWt11XxDTzLkTfb7hrXMNvGEdx7Vbl9BYEKG8ZypBXA8wdqzoyytvwZaorpdSM7W9lYYrGRLaB2Mk1s0ukyPJIElQtl2YucLqxvtvjFXpVW53k+D6bBxVtDol4DHLbyrZQXEMyPbzL7UZ9LtC/MRQZnbGfEDjHvDPSiqNSTk1bVaW49CLaaEpd9pbiSErFYXQuHBUJIihEY7Zkk1aSg65XJPpvVFTinrJWJzPkRVt2KAuLOCUSPDb2JjMiPLGC4dNi0bKdxqOknp8q0db8smt2+pGX8yvyM3iFktleWLQ20ht4YLpNMEZbSXaFhkD1wxz5nNUUs8ZXet1v5k2taxhdpolurqzmktbtoFiuVZUSVHVi0WjVy2DAEK3ng1am8sWk1e65eJErM3HgMca28axpJGgB0pLr1jc+9zCW677nzFYTbb1LrYkKqSKAUAoBQCgFAKAUAoBQCgFAKAUAoBQCgFAKAUAoBQCgFAKAUAoBQCgFAKAUAoBQCgFAKAUAoBQCgFAKAUAoBQCgFAKAUAoBQCgFAKAUAoBQCgFAKAUB/9k="/>
          <p:cNvSpPr>
            <a:spLocks noChangeAspect="1" noChangeArrowheads="1"/>
          </p:cNvSpPr>
          <p:nvPr userDrawn="1"/>
        </p:nvSpPr>
        <p:spPr bwMode="auto">
          <a:xfrm>
            <a:off x="155575" y="-1790700"/>
            <a:ext cx="45434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4" name="AutoShape 8" descr="data:image/jpeg;base64,/9j/4AAQSkZJRgABAQAAAQABAAD/2wCEAAkGBxERERMTExQWFBQUGBYaFxUXGRceIBgiGh4aFhggFBwYHSkgHB0lHhwZITEkJSkrLjAuFx8zODMsNyktLysBCgoKDg0OGxAQGywkICUsNCwwMCwsLCwsLywsLCwvLCwsLCwsLCw0LCwsLyw0LCwsLCwsLCwsLCw0LCwsLCwsLP/AABEIAMwA9wMBEQACEQEDEQH/xAAcAAEAAgIDAQAAAAAAAAAAAAAABQcEBgEDCAL/xABKEAACAQMCAwUEBQcICQUBAAABAgMABBESIQUTMQYHIkFRFDJhcSNCcoGRNVKCobGywxUzU2JzkpOzCBYXNFR0wdHSQ2OiwvAk/8QAGwEBAAMBAQEBAAAAAAAAAAAAAAECAwQFBgf/xAA2EQACAQIEAwUGBgIDAQAAAAAAAQIDEQQSITFBUXEFE2GB8DKRobHB0RQiNEJS4RXxIzNTkv/aAAwDAQACEQMRAD8AvGgFAKAUAoBQCgFAKAUAoBQCgFAKAUAoBQCgFAKAUAoBQCgFAKAUAoBQCgFAKAUAoBQCgFAKAUAoBQCgFAYV9xaCEhZJFDkZCDd2+yi5ZvuFWUW9iG0jGHG87rBOVxnUypHgfETujD8KnJ4r10IzCXj0akBhhiAQpktwSD0IBl6H1pkfq5NweOac8yC4QA4yEEn6rdnI+8UyX2a9dSMxl2PE4J88qRHK+8ARlfg69VPwIqri1uSmnsZdQSKAUAoBQCgFAKAUAoBQCgFAKAUAoBQCgFAKAUAoBQCgMXiF/HAoZz1OFUAlnPkqKN2PXYeQJ6CpUW9iG7GrcT41M8ixlJcuruLa2aMOVjOiTmzs4UEMQCkLagfrEVvGCSv8X9vuUbbMTik7pFa3XDkLQyLq9nRJVaZjpZDLJHG5BwGU8whctudqmKTbjPfny9eAe10Y/GuBRRvdKHtYBcrbKGncFlXUfak3OpgyhNsgEk7iphNtLd2vt8CHFI54faW6eyLLc20kVrLKynGMxvG6ImGyAEZyB4j4VXzo5N3sndoctTCs+Eycu8eF1kmneQ821eB2UPKZcZURzadIRGXmE4JK4wKs5q6T2XO/LzXw6kJbtGV2g45HbWkCzW5kuxGJGEkpBgDZbT7SPFrO6IASxxuTuTFODlN2enz8vmTJpInYuOCGYwJOt2VJBhLLz0xuwU7LNpGPCcOACSWO1ZZLq9rfItezsbHY3scyB42DKc777EbEMDurA7EHBBGDWTTTsyyd9jIqCRQCgFAKAUAoBQCgFAKAUAoBQCgFAKAUAoBQCgMPinEFgQMQXZiFjjX3pGPRVz8iSTsACTgAmrRjmZDdjS7u5bnLJPnkTBoZL2NgVjMg0pHbFWzFEHODL7zSKoOABjdLSy3Wtvv9uRnfW7MWz4FIgS2n+mlhZjCtvI0baTqiDSMmlbaFo9iigsxDMCzbVZ1E/wAy0vz9ashRtobda8BJRVlkIjQALbwExxoF2AypDvgbbnSce6Kwc+XvZpl5knZ8PhhGIo0jH9RVH44FUcm9yUkjJqCTEvOGQTY5kSOR0LKCR8VPUH4ipUmtiGkyLvuBvy2SN+bEww1vcMzKw9Fl3kQ/ElwMbAVdTV7v3r7bFXHkanexTQCVoTkRu8vsc0QJhkmkEnPlcFjJDG2tg0QJ3K5ODjoTUrZvf4Lh1fiVb5GXwa/kSZYuaJL4xl3jGjEqIFGLh4/oxIc5jkABKlNQFUnFNXtp62+oT18Td+H3qTxiRM4OQQRgqQcMrjyYEEEeRFc8k07M0TuZNQSKAUAoBQCgFAKAUAoBQCgFAKAUAoBQCgFACaAr7tBxs6GuQsjLIpSN45EU2sTdJn2ZlEpGrVpICIucb56YQ1y+m+XkZXvr69M++zlpcxZGYvabrxEQtqg07H2mRdIAlPu4TCyHB28RVUcX0XPfp067BJrq/VzI7ccUfg9iJbZVd3mUO0uWLllYszlSCW8IHoAAAAAAFGCqztLkKjyRujSpO87i6x28phtdF0XWI4fcowRsjm7eIjrXT+FpXau9PXIx76pptqSo7XcfzIGhsU5cnKzI+gO+A2mMtMNRwfL/AKGs+6oc368i+er4evMwLDvE43NbTXUdvbGGDaRtL7YAY4BlycAgn0Bq8sNRjJRbd365FVUqNXSR38M7d8cuBA0cFoRcCYxk6hkQnTJqzL4cH161EqFGN7t6fXyJVSo7ba+uZ0cZ7xeNWio8sFoY5MhJI8ujEdQGSUjPwPpUww9Geib9eREqtSO9jduyd2/FbCG5l0xXGqTRJECNBV2TYMTlSANSk4P4Y5asVSm4rY2g88U2QPaLhwP0oUQvCzR3FvETGJnu5YQHaUeJYHKhmYeLCleoYDWEuG99nvayfDmQ1cn+H3k0M7vNEItTok+gs0bFwBDNGzKD6ROCMjwE7Lk5SSasnfl9V9USrpm3VgaCgFAKAUAoBQCgFAKAUAoBQCgFAKAUAoBQET2iy6JbjINy4jJGdkwXl3G4yisoPkXWrw0d+RWXI17jHCbgzpNLHbIlu4k9tjZ0kSGM62idMHUCo0Hx6cEnAO1axnG1lfXh48/SKtcTYuz9qVQyyLplnwzD8xcYjjHoEXbA21Fz9Y1lN8FwLRXE07v3YDhqZ2//AKI/3ZK6MF/2eRnX9krPhPaDhz2tnDdtOj2UkjoYRGwlDuJCp1MNLZGPTH6u2dKopNxtqYxtZXT0JfhveFaGW6e4aQwzyu7WbRwyxuCoVNLMwMcmwz1Ws5Yadko7rjqjRT11v7jr4R3g2FrHawJbs8SK/OJlxvOTzgE3EoVcBSxGceXWksNUm3JvXpy26FVNKysz44J2z4fbizjBlMdsOIKTpXJW4fVEQNe5C9fj61M6FSV3xdvgFLVaMgeL8cs1sI7G1MjqJjO8swRSW0csCNFY4XHXJzkVrCnNzzy5W0KT9myTLq7mjnhFv9qb/MevOxf/AGv1wOij7CJntRaoF57KGWNWWdSMh4W/nQ46HT74+ywHvGsqbe3u6l5cyPfgF3LccyR7c2/LkgFuBLtE5Gpg+oAyMqpkFcDTgHqxv3kVGyvfe/iRlbZOcBuGeECQ5kiLRyE+ZQ6dXw1DD/JxWU1Z6FovQkaqSKAUAoBQCgFAKAUAoBQCgFAKAUAoBQCgNe4rdFLiaVULm1tSyqMeIzMxPUgbCBfPoxx1rWKvFLm/l/so3rfkj5uLxrq3tleN4TcyqHjfOpVTVM6vkD3ljKny8exPWiWVuzvYPVGx1kXOGA86A45a+g/CgMS4vIkbRjU+M6FGTgb5PkB88UB8JxKAgE5VSM6mjcLj11ldOPjmgMxAjAEaSD0Ixv8AKgPrlr6D8KA5AxQBlBBBGQdiD50Bq38ryWlimiF7hoXaAqu7YjZo1dydsaVViSR161tkUp724lL2iSfD/Dd3C40iVIZsHGdRDQvnBxsscXSqP2V7iVuyXqhYUAoBQCgFAKAUAoBQCgFAKAUAoBQCgFAQkd9FDPdPNIkahokDOyqP5vWBljj6zfrrTK2kkVuk3c4F9DcXFs0UiSppuCHjZWXK8tOqkjI1EUyuKaegum0TlZljHvrKKZNM0aSJ10uoYbeeG2oCIj4dwuHUUhtVPnpSIfAZwKA6PZOGvnXHApOdagroONvpAMKx2+sOlARUJjRmkt0e1ALLLyxGeVpI0s8W6tA4wcjDKDkaQzEAfPDVtp5C1xHBqc6VkiGgTYAbmDJBAw4BBJOVIGoLmgNpi4XZA7RQZGR7qZ9D13oDPt7dI10oqou5woAG+52HqaA7aAg+GXiJPcxscF7nSgwdz7PFKfltqNaSjon4fVlU9WZEv+/RfGCfP6Lw4/eNR+x9fuOJKVQsKAUAoBQCgFAKAUAoBQCgFAKAUAoBQCgNK7WuE9sJLjSltKOXFHKzlubCFjWRGXJKqM42z5Cuikr28/Azluzo7HzsI7MyPI8nMljkLwmLHMjMoCKUTKgoqhtIyc9Ogmqld2+d/uI8DfK5jQxeIWKzLpfOM52x8RvkfGgIO57B2EgIZJNwR4Z51xnPQK4Xz9KA1XinYp7YhkiWeMNqYRxgMAijSscasACxGSR7xyTsQqgfVpa3TFUjAdxgpIMqyqGCyRl/CVTdtD6W+GehAneEdgYVAa5Z5pFbKAO6LGNTsqKqEBgNbe9nqdhQEqeyltvp1rn0Yn4fXzQEpw+0EMYQMzAZ3bGdzn6oA/VQGRQFc9qDCV5skEd0rXU5W3dvFIUUWw5MfLYyN4CcDGOua6qd72Ttpv8AEyb4mwdnYEWWJUg9mEVsTyPD9Hz5C2DpJGSYmP31lNtq7d9d+hZbmzVkXFAKAUAoBQCgFAKAUAoBQCgFAKAUAoBQELxlXSeF0YIZElg1FdQVmAkiZxkZAKMuMjJkxWkbWafUq9zTYrpGuZkju3vLh1j8RjVIxLbs80CK6KFAbTMp3Y+EjO2K3aeVNqy+Nnv9DNvUsWyulmjSRDlXUMPkRnceR+FcrVnZmqdyF7b9pTw63WYRc4tIkYTVp94MRvg+n660o0+8la9is5ZVc1hu8a8FylqeGkTOFIQzDowByfo+gzv6aT6Vt+HjlzZtOhTvZXtY6rXvPupefo4axNuMyjnDKbgEH6Pr1PyVvSpeFirXlv4EKq3fQ6271rgWwujw88gsVD84YyMf+38cfcan8Is2XNr0I752vY7rnvLu45IY24awe4AMS84ZbPp9HVVhotNqW3gS6rTtY+ou8i8aeW3XhrGWEMXUTDYKCf6Pzxt65HrR4aKipZtH4DvZXtY2/sfx72+0S55fK1lxo1asaGZOuBnpnpWFWn3csprCWZXM7i97yIXkA1MBhF/PdiFjUfaYqPvqsY3diW7IrfiaapeSLcXgt1WFZV0sVl0sH1tCwmgLzOpZiNIWPI3bNdUdr3tfXy89HoZW4G9dnIRmaQe6XEUZJJOiAcrcsSW+kEpyTuGHzrnm9l61NIk1WZYUAoBQCgFAKAUAoBQCgFAKAUAoBQCgFAYfFrLnwvGDpY4KN10MpDRtjz0sAfuq0XZ3IauivON+0gRNaosbSNIXVQpkSRTJNMC8oEUUSSjVk5Lcw6SuRnphl1zf197mT20Nk7NcYjOGR1e3uHbQ6Z0JNkiWNSQMo7hmRuhJYZ3QHKpB8d18vXrcunY6u9Xh6zcPbUjusTrIyowU4GVJ8SMCAGyRjoKpTquk8yOrD4aOJqKlKWW/HxKu7Q2kUElvMXvHllto5hIbhAycwNlQ3JzsMjO3XyrV41pWyqx34fsFVnJ941lk47cuO5k8T4Hb23EHtFe6PPeJZZBNGNfOxnWoh8Q+kbYnBo8bK6WVaGVDsVVMO6/eNaN2tyucW3Z22kvf5ML3XKErqDzo8AqHbUE5ONR3Gc5wetT+OlmvlVys+xYxwnf53sna3N8zq4Rw2C6uGVnuw1tHI8bmdCV5O6qmYfCM7jHTyqFjZarKjTEdhKlCM+8bu0tuZ88DsYZVvLoPdpJDErMwnQtICRkO3Jz9UZznON6fjW1ZxVkTX7CVKpCPeN5nbYtzu74f7Pw6CPQyDDMEdgzAOzONRCr5EHGNs4rKpUdSWZnn1qMKM3ThLMlxI7tN2iRDziSY4jItuF0kyyqjmSQB2VTHEobqw1MWxuEJ1p029Pf0/s55S4kZwng00LSTTIr308gNvdLpUMZUKHMShWVY0XW0b6gSuQS1XlNNJLZbr1z5/QhJrXiWDY2qwxpGnuooUZ64AxufM/GuVu7uaJWO+oJFAKAUAoBQCgFAKAUAoBQCgFAKAUAoBQCgNb7RcMjBaR05lvLo9qi330Y0S4HvaQArr9ZAOujS2sJPZb8Pt9iklxNMW6ewDQzI11zmYJGv0VtiaUSgQuwzNOTICCowoGBpCk10Wz6rS3m9F8EUvbRm5WPHFj5iSvzIomKGcggxkfVvFIBXbcSY0su5xkFud077b8vt9i6lYwu1fYKC/wBDpIYSsaxppClNIyVAUY232welYShc9fBdq1MOmmsybv436kbx/sTdS8SW7QxmMSQMVLMGAj0attOPqnzqHF3udOG7SowwroyTvZ9Nb+P0IThtpIO0TZRtpZXPhOylGAY/1SSBn41X9x11akP8WtVsl53WhJ9l+wN1DPNLK0SrJHMgALMw5nQkaQNvnVlFnNi+1KNSnGEE7pp+Gnn9Ce7M9jrbhscrSS8wMq8xpNKoAh1ZwegzvuTVow5HDju054lp2ypetzNnvfamSLUYYJMgFjokuMDLCBThlTHV9mI93AIatksuu7+R5d76GqXUZlflXIlEaTSiaB4tNtFboHELRPpADYEZVkbXqJGABgbLRXj5a634+tirXP0jcOAWDbTSa8hBHCshLOke2TKW3MshAZs9MKOoJOE5cEXiuLJysywoBQCgFAKAUAoBQCgFAKAUAoBQCgFAKAUAoBQGucQ4RyipSPmwJIJOQOsTjJD24yAwBOTGfmu40nWMr77+t/uUasazPF7LEt1b/TmNZp7u88KvMykHkvnJjBfGQR9GkRXrWy/M8stOCXLx9bldtUdh4xHZmXmSJbaBA5a1OuFuezKNcTjCEEFiUKll8WfKoyOdra9d9PEXsbEONzJqDNaSCN1jd+a0OHYKyqEdXGSGXbX5issifP5+vcWuzLS/mLti1GsYDHmxbeYDY8Xnnp51TKuZbM9iJn7VEmVedZxNEJGZVka4fEYLSARqI/EADsC2PTyrVUttH8vuUzdCB4p2hVYGudElwVyI5pGikWGTYoJIYCUiyGBVz4hkBiMjOkabby7fVdWVctLnN3wqZJpkumZlaXXBcgrzCcF4jCoDSSTRnUmhQkfL1E51EUU00nHlquH+n77k2tubTwbgrEI0+vSra0hd9Z1E55lw3RpM7hV8CfVzgEYyny9dPV2WS5mxVkXFAKAUAoBQCgFAKAUAoBQCgFAKAUAoBQCgFAKAUAoCOveDxyMZFLRSkAGWPAJA6CQEFZAPIODjO2KsptacCHEgpOz5j0A2sEsccjSYtwsJZirx/SRN4GOl231jfyFa95fi/PX17iuW3A1q67LR8hbdpbqNEE7DXbSOeZJlVeSRQyZjjwikEHqc1qqrvmsuHH6eJTLwJ/hF60NxLI7wstwYmkI52pWSJI20JytwWXO5GxrKSTSXL7llo7mJDY6piRzpYFuJLhIVtZEOqRWUgzTlUKZdzgAZ1dcbGzlp42tv9EQtyT4FwK4hiEMZMMQVUHOczOFUEBVQYhjO/Ua8+YNUnNSd3q/d/ZZJk9YcKjiYvu8pGGlkOpyOuM9FXO+lQF+FZuTehZKxnVUkUAoBQCgFAKAUAoBQCgFAKAUAoBQCgFAKAUAoBQCgFAKAUAoBQCgFAKAUAoBQCgFAKAUAoBQCgFAKAUBpPex2gubG0jlt3CO0yqSVVtirnowPmBXThacZytLkY1puMboqc96vF/6df8KL/wAa7vwlLkc/fzPQXB52kt4XY5Z442Y+pKgnp8a8qStJo7VsZlVJFAed7rvR4sruonXAZgPoovIkD6tessLSa2OF15plgd0Hau74gbr2mQPy+VpwqrjVzM+6Bn3RXLiqMKdspvQqOd7m+cW4nDawvNM4SNBlmP4AADcknYAbkmuWMXJ2Rs2krspntF3y3MjFbSNYU3w8g1OfQ4zoX5eL516NPBRXtu5yyxD/AGmst3jcXJz7W/3JEP2JW34al/H5mffzM/h3exxWI+KSOcekka/qMek/jmqSwlJ7aErESW5Z/d/3jJxOQwGFopljMhwwZCFZVODsQcsNseu9cVfDOkr3ujpp1VM3quY1FAVx3k9s57WdILZwpC6pCVVve90eIbYAJ/SFUlKx73ZfZ1OtTdSquNlw6mo/7ReJ/wBMv+HH/wBqrnZ6f+Iwn8X72WL3bdp3voHEzAzRN4iABqVt1OBt6j9H41eLueF2pgo4eosnstfHibhVjyxQGh96HaS6sjbezuE5nN1ZVWzp5ePeG3vGqydj2eycHSxGfvFe1uPO5pEPeJxMsoMy4LAfzcfmcelUzM9eXZGFUW1F7c2XnWp8eVJ2z7bX9vfTwxShY0KhQUQ4yisdyM9Sazcnc+mwPZuHq4eM5rV+L5shf9ovE/6Zf8OP/tUZ2df+Iwn8X72P9ovE/wCmX/Dj/wC1M7H+Iwn8X72ZVr3ocQQjVyZB55Qg/irDH4Uzszn2Jhntdef9G49ne8y2nISdTbudgScof0ttP3gD41ZTR5WK7Gq0lmpvMvj7vsbyDVzxzmgFAKArXv5/J8P/ADC/uSV2YL230OfEeyUMa9Q40es+z3+6W39jF+4K8GftM9OOyJCqkigPIl9/Oyfbf9pr3o7I8yW7LY/0fOt98oP4tcOO/b5/Q6cNxPjv+4k+u1tgcIFaVh6knQufkA/96pwMVrIYl7IqmzgMkiRggF2VQT0Gohcn4DNdzdlc5Yq7sX1Ydz/DUQCTmzN5sXZfwCYwPnn515csZUb00O5UIIw+Ldy9m4JgmlhbyDYdfwOG/wDlVo42a9pXIeHi9jH7tewl5w3iTvMEaI28irKjZBJeJgCDhgcKT0xt1NTiMRCpTst7ilTcGy1q4Tc67mdY0Z3OFRSzH0AGSfwoWjFykordnm/jHEWuZ5Z26ysWx6Doo+4YH3Vg3c+9oUVRpxprgv8AfxOh7ZwiyFSEcsqt5ErjUB8tQ/8AwNC6nFycU9V9Sc7Bca9kvY3JxG/0cnyboT8mwflmpi7M4+0sP3+HaW61Xl/Rf9bHxIoCre+7rZfK4/g1SZ9H2BtU8vqVpb++n2l/aKzPfn7L6P5Hp2tz89KC7xvyndfaT/LSsZbn2vZf6SHn82dfYfgsd7drDKWCFHbKEA7YxuQaRV2W7QxE8PR7yG91uWMe6qx/Pn/vp/4VfIjwf85iOUfc/uQfHO6l0UtaymQj/wBOQAE/ZYYGfmB86hw5HXh+3E3atG3ivsVxNEyMyMCrKSGUjBBGxBFUPfjJSSaehZPdT2qYOLKZsqQeQx+qRuU+WNx6YI9MXjLgeB2xgVbv4Lr9/uWrWh82KAUBWvfz+T4f+YX9ySuzBe2+hz4j2ShjXqHGj1n2e/3S2/sYv3BXgz9pnpx2RIVUkUB5Evv52T7b/tNe9HZHmS3ZbH+j51vvlB/Frhx37fP6HThuJ3d/fBnZbe7UZVMxyf1dRBQn4Z1D5svrUYGau4k4iN1cpqvROM33sx3q31oqxyYuYl2AkJDgegkGc/pAn41y1MJCWq0OiGIa3LP7Nd5/D7whCxt5TsEmwAT/AFXB0n4AkH4VxVMLUhruvA6I1oyN2rmNRQGjd7fGOTaCFT47g6T9hcF/x8K/pGqzeh7HYuH7yvne0fnw+/kUwATsBknYD19MVkfWXtuXH2i7JAcGWFRmW2USDHmwy0uPXOXwPlWjjofK4XH3xzqPaTt5cPdoU31rM+qL87veNe12UbMcyR/RyfEr0J+a4PzJrWLuj4vtPDdxiGls9V5/Y2WrHnlW993Wy+Vx/Bqkz6PsDap5fUrS399PtL+0Vme/P2X0fyPTtbn56UF3jflO6+0n+WlYy3Ptey/0kPP5sze6f8pL/Zyf9KmG5j2z+lfVF4VqfICgKi74+FLHPDcKMc4FX+LJjBPxKnH6IrOaPp+w67lTlSfDVdH/AH8zQbS6aGRJV96NlcfNTkfsqh7c4KpFwezVj0xFIGUMOjAEffvW5+fNWdj7oQKArXv5/J8X/MJ+5JXZgv8AsfQ58R7JQ5r1DjPWPZxgbO2I3Bhi/cWvBn7T6npx2RI1UkUB5Du2BkcjcFmIPzJr347I8yW5bX+j4N74/wBh/Frgx37fP6HThuJbt1bpKjRyKHRwQysMgg7EEHqK4E2ndHUVB2r7m21GSwcYO/IlJ2/s33z8m/vV30sbwmvM5Z4f+JWXGeBXVm2m4heLyBYeE/ZYeFvuNdsKkZ+y7nPKnKO6I6rlC1u5zttKsyWE7F43yIWY5KMBnRk/UIBx6EADY7cOLoK2ePmddCrf8rLsrzTqKG7xuMe1X0mDlIfol/RJ1n72z9wFZSd2fZ9l4fucOr7y1fnt8Dnu34WLi/jLe5D9K2fVfcH97B/RNIq7HatfusM7by0+/wAC9TIvqPxFanxtmeeu1/CfZLyaIe5nVH9lt1x8t1/RrFqzPuMDiO/oRm99n1Xq5N91XGvZ7zlMfo7gafk43Q/fuv6QqYPU5O2MN3tDOt46+XEu2tT5Eq3vu62XyuP4NUmfR9gbVPL6laW/vp9pf2isz35+y+j+R6drc/PSgu8b8p3X2k/y0rGW59r2X+kh5/Nmb3T/AJSX+zk/6VMNzHtn9K+qLwrU+QFAVn31zjRap5lpG+4AD/7VSZ9B2DF5py8EiqX6H5VmfSrc9NcOjKwxqeqogP3ACt0fntR3m34mRQoKA03vc4Y1xwubSMtEVlA+CHx//AtXRhZZaquZ1Y3izzfXsHnF3d0/b6A28dncusUkQCRs5AWRRsoydgwGFweoAxnfHm4rDyzOcdmdtGqmrMtMEEZ8q4ToNB7x+8CC0gkhgkWS6dSoCEHlZGCzkbAjyXrnG2K6sPh5Td3sY1aqivE8+AV6xwF79xHDTHYyzEY58p0/FYxoz/e1/hXl42V525Hdh1aNzYu2nbOPhj23NjLRzmQMy9U06MEL9YeI53z6Z6VjRoupe3AvOooWuTXBuNW13HzLeVJV89J3HwYdVPwIBrOcJQdpIupJ7GXPCrqUdQysMFWAII9CDsaqnbYk85d63Bbez4gY7cBUaNHZAdo2YsCo9BgK2PLV6Yr2MLOU6d5HBXioy0IXsgGPELPT73tEP765/VmtKtu7lfkUp+0j0l2w4v7JZzTZ8QXSn2m8K/gTn5A14Tdke5gsP39eMOHHotzzxWJ90fJI88UJ1OPD8P1UsNTkEeWKCzPtHKkMpwwIII8iNwR99CrSasz0V2X4uLy1inGMsvjA8mGzj8QfuxWyd0fC4ug6FaVPlt04Ghd93Wy+Vx/Bqsz2uwNqnl9StLf30+0v7RWZ78/ZfR/I9O1ufnpQXeN+U7r7Sf5aVjLc+17L/SQ8/mzN7p/ykv8AZyf9KmG5j2z+lfVF4VqfIGBxfjFvaoXnkVB5Andvgg6sfgKhuxtRw9StLLTV/XEojtd2ga/uWmIKqBpjQ/VUevxJJJ+ePKsm7s+zwWEWGpKHHdvxPrsXwY3l5FHjKKQ8h9FUgnPzOF++kVdkY/EKhQlLi9F1f2PQlbHw4oBQHDAEYO4NAUJ3h92k1q7z2iGW2Y50ICWhz1Gkbsg8iOg69Mn1KGKUlaW/zOOrRd7ormuw5zkMdOnJ0/m+X4dKcbi7OOlAbj2H7v7niDqzK0NtkapWGCw9IQfeJ/O6D44weetiI01Zas1p0XLV7HoqxtEhjSKNQqRqFVR5ADAryG23dnetCue+/gVzcxWzwRNKITLrCbsAwTBC9W909Aa68HOMZPM7XMK8HJaFIW88kL6kZ4pF21KWVh6jIwRXptJrXU403Emf9deJ6dPtk+OnvnP49f11l3FP+KLd7PmQUsjMxZiWZjksxJJJ9Sdya2SsU1bLe7oOwcqSrfXKGPSDyI2GGJIwXcHcDBIAO++dsDPn4rEJrJHzOuhSad2ZHfJxfVLFaqdoxzH+02yD7lyf068ub4H1/YeHtCVZ8dF04/H5Gg8Ps2nljhT3pGVR8MnGT8B1+6qHt1aipwc5bJXPR9nYRxRpGqgKiqo2HQDArc+BnUlOTk93qd3JX80fgKFbsx+I8OjmikidRpkVlOw8xjb40L0qsqc1OO6dzzjfWjwyyRP70bMrfNTjI+B6/fWB97TqKpBTjs1c37ud41olktWPhkGuP7SjDAfNcH9A1eD4HiduYbNBVlw0fTh8fmZPfd1svlcfwamZTsDap5fUrS399PtL+0Vme/P2X0fyPTtbn56UF3jflO6+0n+WlYy3Ptey/wBJDz+bIC3uHjbVG7I3TUjFTv13U5qDtlCM1aSTXjqZZ43d/wDEz/4sn/lTUy/DUP4R/wDlfYwZZSx1MxZj5sST+JobRikrRRN8A7J3l4w5cZVD1lcFUHyJ975LmpUWzkxOPoYdfmd3yWr/AK8y6OyXZmHh8WhPE7YMkhG7kfsUb4Hx8ySa1SsfJ4zGzxU80tEtly/vmycqTjFAKAUAoCG4r2VsLo6praJ2P1yoDf3hhv11pGrOOzKuKe6IU91nB859lP8AjXH7OZWn4urz+C+xXuociU4b2K4bbkNHaRBh0Zl1EfIvk1SVapLdkqEVsifrIuKAUBFcW7N2V1vPbxSH85lGr7m6/rq8ak4+yyHFPcgm7reDk59l/Ca4H6hJitfxdXn8EU7qHIl+EdkrC1IaC2iRh0fGWHyZst+us5VZy3ZZQitkTdZliHvOy9lM7SSW8bu27MwyT5b/AHVGVHVDG4iEVGM2kjmy7MWULrJFbxo65wwXcZGDj7iaWRFTGV6kcs5trqS9ScwoBQERfdmLKZ2klt43dsZYrucAAZ+4Cosjpp4yvTjlhNpdTi07LWMTrJHbxo6nKsBgg/CmVEzxuInFxlNtMyeKcFtrnTz4kl0Z06hnGcZx88D8KNJmdLEVaN+7k1fkYK9juHA5FrFkf1aZUbPH4l6d4/eTtScZEXvZiymdpJLeN3bGpmG5wABn7gKjKjpp4yvTjlhNpdTo/wBTOHf8LF/dplRf/IYr/wBH7x/qZw7/AIWL+7TKh/kMV/6P3mXZ9n7OI5jt4UPqI1z+OM0sjKeKrz0lNvzZJ1JgKAUAoBQEH2q4xLbLAIY0kknmSJQ7lVGoM2SVVj9X0860pwUr3eyuVlK1jB4hxu/hW3RoLfn3E5iVRNJoAEbSambk6s+FhgKfLerRhB3d3ZLl/Yuzu4f2rU211NcpyTZu6ThW1jKBXzG2BqBDLgYBycYqJUnmSjrfYKWmpjjjPFSnPFhHysauSZzz8dfd5fL1Y+rq+Gatkp3tm+Ggu97HRxTt/FF7DIiGS2u0lkeUZzCsfLBZlxuFL+L0CnrUxw7eZPdfEhztZmVf9skW9t7SJebzHCyyg+GIsjSxrkbM7KpbHkMHzFVVF5HJk5tbEzxeS7UL7NHDIcnVzZHQAeWkpG+f1VnHL+4l3Nc4L2nvp7Vrtre3WERzttNIXzFrGNJiAwWXrq6H7q1nThGWVN36f2VUm1cmjxo/yd7boGr2bn8vO2eXzNOcdPLOKpk/5MnjYnN+XMRT9pbySeKG3ghZntI7ljLK6Aa2K6V0xtnH3Vfu4pNyfG239kKV3bwNnsmkMamUKsmPEqMWUH+qSASPuFYu19C5A/62r/KXsWjwadPOztztPN5XTryvFnPwrXuv+PP8PDn7ymb81j4ve16w8RFnImmNkiInzsHkZ1RJBjwhtBAOeuB50VG9POvcTm1sdUXbVZL2W3ij1RxQzPz84DvEVV1jGN1BbBbPUEeVS6NoKTfHbqRn1sdvZ3jN/cRRXEkFukEsfMys0jOAy6lGkxAZ6A+L161FSEItxTd+n9kpvcxOz/bC4lNkZ7eOOO/VjC0crOVIQy4lVkXGVB3UnerToxWaz28BmdzNl7XJGt68iHFrOsKKniaVnWNkCj84tIFx8M1VUm8tuKv8xmPq2v8AipZGks4BGzKGRbgmSMEgEtmMI2kbkBvLbNQ40+En7tPmLvkcdpe1q2dxbQlCwlOZnztCjMsSM/wMjAfc3pU06WeLfpkSnZ2HaztWLCW2V4y8UvNMrrkmJY9GXKgbqNWW9ACd+lKVLOnrr8xKeVpGfxXjPKa0CAOtzMI9QOwBjeQMuOvuj8apGF0/D7kt7HX2r4xJaxRtFGsjyzRRKrsVGZDpBJCk4B+FTTgpPXlcSlYgr7tncwCeOW3jFzCbXCrKzRuLiTkqdfLDKQc5BX0xmtFRi7NPTXhyIzMlZeN3FrBNPfRRIqBdC28jyNIWOkKA8aeIkqB1znyqigpSSg/foS3ZXZhz8c4pFGbiWxi5KjU8Uc5aZFG5OkxhGIG+kN8iasoU28qlr00F3a9jsvO0s8k8EVlHDMJrc3AeSR0GnUqjGmNtzqHXFQqSSbm7WdiM2tkOB9rzcy20fK0GZbrWC2dDWzpEyqQMMCWJB22ApOllTd+XxJUrmTx/jNzHcwW1tFFI80cshMsjIFEZjG2lGJJ1+nlUQhFxcpMlsmeHtKY1Myosm+pY2LKNzjSzKpO2PIVm7X0JRkVAFAax264WbkWScsyILuMyAZ2XTICWx0GSN/jW1GWXM/ApNXt1MDtD2ShzYwwwsIfameXltINI5Mi6i6tqXfQNiKtTqv8AM29bfVBxRiJ2ZmW1veFquEP0trcFdmywkC3DAbyK4AJO7KQd8Grd6s0ank19iHHRxJcdqbjlb8PuvaenKCro1fCbVo5efrZzjyrPuo39pW9cCcztsRnCOzctvNwpHXmCOG/57gZQNOYnI3+qTrAz1C1edRSUmvC3kFG1kZl52ajtm4dHaQ6Yo7tpH05OnVFMCzk74yVUZ6DSPIVVVXLM5PW31QypbG41gXNN7O8PmTgjQtGyymO7HLI8WWaUqMfEEY+db1JJ1b9DOKeSxHHsNB/JX81P7T7J7nPuf5zle7y+Zp97bTjHlir9++94WvyXPoVyfk8jFvOEA3Vs1zbXMka8Pgj+h5wKyBiSrGJlOw8jUqf5Xla342+oy66rgb1aSrFZho4pdMcZKRMHMh0g4UhiWLHGNyTvXO9ZamvA0gdi742nM9pIuC/tnJ5ceBP7+NeNeP8A0+vTbptXT38M1rabeRlke9yXtOG+2Xdy1xA6w3NlaqyyAjDapmdCfJ11Dp0OCKzcskUovVN/Qva+4uuCGK8iWCIiCPh9xEukbAloyq5/OIBPqd6Kd4O71un8xbXTkRvYjhsMMUCm1vI7kQaXZ/aOWG5fj2ZygyQQMDzGMVatNyk9Va/h/siKSMXs72ZksIeH3iQyNKsaR3UDanZVfAZ4FbJRlOMquAVztVqlVTcot9P7CVtSQuuA3MntzxpiVL+G5gV/CsvLjhGMnyOHXPkRVVUisqfKz97DVydg7Tu/LAsbwO7BSrRqAm+CXctp0jrkEk+lZOml+5Fs3gQA7K3N+byaWZ7dbsmLkmKNjyYyyRZ5g1IWyz4GPfHpWvexhZJXtr5lMretzI4XBdSzcNNxE2qBL2Gdyp0sQI0VsnYrIF1D5keVRJxSlle9mvj8gk7q/j9DHn4Bc215ZwwqZLAXHNTzNqeXKrIf/aJcFfzdx6VKqRlCTftWt11XxDTzLkTfb7hrXMNvGEdx7Vbl9BYEKG8ZypBXA8wdqzoyytvwZaorpdSM7W9lYYrGRLaB2Mk1s0ukyPJIElQtl2YucLqxvtvjFXpVW53k+D6bBxVtDol4DHLbyrZQXEMyPbzL7UZ9LtC/MRQZnbGfEDjHvDPSiqNSTk1bVaW49CLaaEpd9pbiSErFYXQuHBUJIihEY7Zkk1aSg65XJPpvVFTinrJWJzPkRVt2KAuLOCUSPDb2JjMiPLGC4dNi0bKdxqOknp8q0db8smt2+pGX8yvyM3iFktleWLQ20ht4YLpNMEZbSXaFhkD1wxz5nNUUs8ZXet1v5k2taxhdpolurqzmktbtoFiuVZUSVHVi0WjVy2DAEK3ng1am8sWk1e65eJErM3HgMca28axpJGgB0pLr1jc+9zCW677nzFYTbb1LrYkKqSKAUAoBQCgFAKAUAoBQCgFAKAUAoBQCgFAKAUAoBQCgFAKAUAoBQCgFAKAUAoBQCgFAKAUAoBQCgFAKAUAoBQCgFAKAUAoBQCgFAKAUAoBQCgFAKAUB/9k="/>
          <p:cNvSpPr>
            <a:spLocks noChangeAspect="1" noChangeArrowheads="1"/>
          </p:cNvSpPr>
          <p:nvPr userDrawn="1"/>
        </p:nvSpPr>
        <p:spPr bwMode="auto">
          <a:xfrm>
            <a:off x="307975" y="-1638300"/>
            <a:ext cx="45434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51050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4DA7-07B9-4926-9A74-F74F6786B954}" type="datetimeFigureOut">
              <a:rPr lang="en-ZA" smtClean="0"/>
              <a:t>15/07/13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E245-ACC5-4D93-8B22-BFED5045DDC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64936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4DA7-07B9-4926-9A74-F74F6786B954}" type="datetimeFigureOut">
              <a:rPr lang="en-ZA" smtClean="0"/>
              <a:t>15/07/13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E245-ACC5-4D93-8B22-BFED5045DDC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66851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4DA7-07B9-4926-9A74-F74F6786B954}" type="datetimeFigureOut">
              <a:rPr lang="en-ZA" smtClean="0"/>
              <a:t>15/07/13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E245-ACC5-4D93-8B22-BFED5045DDC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69448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4DA7-07B9-4926-9A74-F74F6786B954}" type="datetimeFigureOut">
              <a:rPr lang="en-ZA" smtClean="0"/>
              <a:t>15/07/13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E245-ACC5-4D93-8B22-BFED5045DDC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37652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4DA7-07B9-4926-9A74-F74F6786B954}" type="datetimeFigureOut">
              <a:rPr lang="en-ZA" smtClean="0"/>
              <a:t>15/07/13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E245-ACC5-4D93-8B22-BFED5045DDC2}" type="slidenum">
              <a:rPr lang="en-ZA" smtClean="0"/>
              <a:t>‹#›</a:t>
            </a:fld>
            <a:endParaRPr lang="en-ZA"/>
          </a:p>
        </p:txBody>
      </p:sp>
      <p:pic>
        <p:nvPicPr>
          <p:cNvPr id="10" name="70792451-7791-40dc-9ca2-78db6a68c9f0" descr="image00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446"/>
            <a:ext cx="1296144" cy="129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759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4DA7-07B9-4926-9A74-F74F6786B954}" type="datetimeFigureOut">
              <a:rPr lang="en-ZA" smtClean="0"/>
              <a:t>15/07/13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E245-ACC5-4D93-8B22-BFED5045DDC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03326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4DA7-07B9-4926-9A74-F74F6786B954}" type="datetimeFigureOut">
              <a:rPr lang="en-ZA" smtClean="0"/>
              <a:t>15/07/13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DE245-ACC5-4D93-8B22-BFED5045DDC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84477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14DA7-07B9-4926-9A74-F74F6786B954}" type="datetimeFigureOut">
              <a:rPr lang="en-ZA" smtClean="0"/>
              <a:t>15/07/13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DE245-ACC5-4D93-8B22-BFED5045DDC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072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m2m.org/wp-content/uploads/2015/04/LatestNewsBG-2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7404" y="0"/>
            <a:ext cx="106655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0" name="Title 1"/>
          <p:cNvSpPr>
            <a:spLocks noGrp="1"/>
          </p:cNvSpPr>
          <p:nvPr>
            <p:ph type="ctrTitle"/>
          </p:nvPr>
        </p:nvSpPr>
        <p:spPr>
          <a:xfrm>
            <a:off x="-17140" y="6474"/>
            <a:ext cx="8981628" cy="2486422"/>
          </a:xfrm>
        </p:spPr>
        <p:txBody>
          <a:bodyPr>
            <a:normAutofit fontScale="90000"/>
          </a:bodyPr>
          <a:lstStyle/>
          <a:p>
            <a:pPr algn="l"/>
            <a:r>
              <a:rPr lang="en-ZA" sz="49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Retaining </a:t>
            </a:r>
            <a:r>
              <a:rPr lang="en-ZA" sz="49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mother-baby-pairs in care and treatment: </a:t>
            </a:r>
            <a:r>
              <a:rPr lang="en-ZA" sz="49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ZA" sz="49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mothers2mothers </a:t>
            </a:r>
            <a:r>
              <a:rPr lang="en-ZA" sz="49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/>
            </a:r>
            <a:br>
              <a:rPr lang="en-ZA" sz="49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ZA" sz="4900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Mentor Mother </a:t>
            </a:r>
            <a:r>
              <a:rPr lang="en-ZA" sz="49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Model</a:t>
            </a:r>
            <a:r>
              <a:rPr lang="en-ZA" sz="24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/>
            </a:r>
            <a:br>
              <a:rPr lang="en-ZA" sz="2400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endParaRPr lang="en-ZA" sz="1800" cap="none" dirty="0" smtClean="0">
              <a:solidFill>
                <a:schemeClr val="accent5">
                  <a:lumMod val="75000"/>
                </a:schemeClr>
              </a:solidFill>
              <a:effectLst/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288340"/>
            <a:ext cx="478802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800" dirty="0" smtClean="0">
                <a:solidFill>
                  <a:schemeClr val="accent1">
                    <a:lumMod val="75000"/>
                  </a:schemeClr>
                </a:solidFill>
              </a:rPr>
              <a:t>mothers2mothers</a:t>
            </a:r>
          </a:p>
          <a:p>
            <a:r>
              <a:rPr lang="en-ZA" sz="2400" dirty="0" smtClean="0">
                <a:solidFill>
                  <a:schemeClr val="accent1">
                    <a:lumMod val="75000"/>
                  </a:schemeClr>
                </a:solidFill>
              </a:rPr>
              <a:t>K</a:t>
            </a:r>
            <a:r>
              <a:rPr lang="en-ZA" sz="2400" dirty="0">
                <a:solidFill>
                  <a:schemeClr val="accent1">
                    <a:lumMod val="75000"/>
                  </a:schemeClr>
                </a:solidFill>
              </a:rPr>
              <a:t>. Schmitz, E. Scheepers</a:t>
            </a:r>
            <a:r>
              <a:rPr lang="en-ZA" sz="2400" dirty="0" smtClean="0">
                <a:solidFill>
                  <a:schemeClr val="accent1">
                    <a:lumMod val="75000"/>
                  </a:schemeClr>
                </a:solidFill>
              </a:rPr>
              <a:t>, E. Okonji,  V</a:t>
            </a:r>
            <a:r>
              <a:rPr lang="en-ZA" sz="2400" dirty="0">
                <a:solidFill>
                  <a:schemeClr val="accent1">
                    <a:lumMod val="75000"/>
                  </a:schemeClr>
                </a:solidFill>
              </a:rPr>
              <a:t>. Kawooya</a:t>
            </a:r>
          </a:p>
        </p:txBody>
      </p:sp>
      <p:pic>
        <p:nvPicPr>
          <p:cNvPr id="9" name="70792451-7791-40dc-9ca2-78db6a68c9f0" descr="image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5645"/>
            <a:ext cx="1296144" cy="129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79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335493"/>
              </p:ext>
            </p:extLst>
          </p:nvPr>
        </p:nvGraphicFramePr>
        <p:xfrm>
          <a:off x="-3992" y="1541930"/>
          <a:ext cx="9144000" cy="54855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7032"/>
                <a:gridCol w="1800200"/>
                <a:gridCol w="1830887"/>
                <a:gridCol w="1014984"/>
                <a:gridCol w="780897"/>
              </a:tblGrid>
              <a:tr h="6312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PMTCT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Outcome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Indicator</a:t>
                      </a:r>
                      <a:endParaRPr lang="en-ZA" sz="2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effects among matched exposed subjects in m2m sites</a:t>
                      </a:r>
                      <a:endParaRPr lang="en-ZA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effects among matched unexposed subjects in control sites</a:t>
                      </a:r>
                      <a:endParaRPr lang="en-ZA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 effect (Percentage </a:t>
                      </a:r>
                      <a:r>
                        <a:rPr lang="en-US" sz="1100" b="1" dirty="0" smtClean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Points</a:t>
                      </a:r>
                      <a:r>
                        <a:rPr lang="en-US" sz="1100" b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ZA" sz="1100" b="1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P-Value</a:t>
                      </a:r>
                      <a:endParaRPr lang="en-ZA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</a:tr>
              <a:tr h="375587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Percentage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 HIV-positive women who disclosed their HIV status to their partners</a:t>
                      </a:r>
                      <a:endParaRPr lang="en-ZA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82.1%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68.9%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13.2</a:t>
                      </a:r>
                      <a:endParaRPr lang="en-ZA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</a:tr>
              <a:tr h="375587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Receipt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 ARVs /ART for PMTCT among HIV-positive pregnant women</a:t>
                      </a:r>
                      <a:endParaRPr lang="en-ZA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91.8%</a:t>
                      </a:r>
                      <a:endParaRPr lang="en-ZA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95.1%</a:t>
                      </a:r>
                      <a:endParaRPr lang="en-ZA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-3.3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en-ZA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</a:tr>
              <a:tr h="375587">
                <a:tc>
                  <a:txBody>
                    <a:bodyPr/>
                    <a:lstStyle/>
                    <a:p>
                      <a:pPr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 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attendance at least 4 times during previous pregnancy among HIV-positive women</a:t>
                      </a:r>
                      <a:endParaRPr lang="en-ZA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49.3%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39.7%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9.6</a:t>
                      </a:r>
                      <a:endParaRPr lang="en-ZA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</a:tr>
              <a:tr h="375587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Delivery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by skilled health personnel in past 12 months among HIV-positive women</a:t>
                      </a:r>
                      <a:endParaRPr lang="en-ZA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87.1%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75.8%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11.3</a:t>
                      </a:r>
                      <a:endParaRPr lang="en-ZA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</a:tr>
              <a:tr h="22664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Exclusive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breastfeeding among HIV-positive mothers </a:t>
                      </a:r>
                      <a:endParaRPr lang="en-ZA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90.1%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55.9%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34.2</a:t>
                      </a:r>
                      <a:endParaRPr lang="en-ZA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</a:tr>
              <a:tr h="375587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Percentage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 HIV-positive women who used a family planning method appropriate for their needs.</a:t>
                      </a:r>
                      <a:endParaRPr lang="en-ZA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63.2%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38.0%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25.2</a:t>
                      </a:r>
                      <a:endParaRPr lang="en-ZA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</a:tr>
              <a:tr h="375587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Retention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 care among HIV-positive women 12 months after ART initiation</a:t>
                      </a:r>
                      <a:endParaRPr lang="en-ZA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90.9%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63.6%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27.3</a:t>
                      </a:r>
                      <a:endParaRPr lang="en-ZA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</a:tr>
              <a:tr h="375587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Receipt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 Nevirapine suspension at birth  by HIV-exposed babies (ART prophylaxis for PMTCT)</a:t>
                      </a:r>
                      <a:endParaRPr lang="en-ZA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86.0%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59.0%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ZA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</a:tr>
              <a:tr h="375587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Percentage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 </a:t>
                      </a: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HIV-exposed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children who were given a PCR test at 6 weeks after birth</a:t>
                      </a:r>
                      <a:endParaRPr lang="en-ZA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71.5%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45.8%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25.8</a:t>
                      </a:r>
                      <a:endParaRPr lang="en-ZA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</a:tr>
              <a:tr h="431695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Percentage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 </a:t>
                      </a: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HIV-exposed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children who were given </a:t>
                      </a: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 HIV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test 6 weeks after cessation of breast feeding</a:t>
                      </a:r>
                      <a:endParaRPr lang="en-ZA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60.5%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31.4%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29.4</a:t>
                      </a:r>
                      <a:endParaRPr lang="en-ZA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</a:tr>
              <a:tr h="375587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Percentage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 </a:t>
                      </a: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HIV-exposed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children who were given </a:t>
                      </a: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 HIV test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18 months after delivery</a:t>
                      </a:r>
                      <a:endParaRPr lang="en-ZA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60.2%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42.1</a:t>
                      </a:r>
                      <a:endParaRPr lang="en-ZA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</a:tr>
              <a:tr h="375587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Linkage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 HIV-positive babies to  pediatric ART</a:t>
                      </a:r>
                      <a:endParaRPr lang="en-ZA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60.9%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27.8%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ZA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</a:tr>
            </a:tbl>
          </a:graphicData>
        </a:graphic>
      </p:graphicFrame>
      <p:pic>
        <p:nvPicPr>
          <p:cNvPr id="3" name="Picture 2" descr="STAR-EC LOGO approve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98606"/>
            <a:ext cx="1223391" cy="122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7008043" y="4869160"/>
            <a:ext cx="43204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Brace 8"/>
          <p:cNvSpPr/>
          <p:nvPr/>
        </p:nvSpPr>
        <p:spPr>
          <a:xfrm>
            <a:off x="7008043" y="5517232"/>
            <a:ext cx="300261" cy="1080120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5176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492823"/>
              </p:ext>
            </p:extLst>
          </p:nvPr>
        </p:nvGraphicFramePr>
        <p:xfrm>
          <a:off x="907" y="1772816"/>
          <a:ext cx="9144000" cy="46091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99356"/>
                <a:gridCol w="1223466"/>
                <a:gridCol w="1225297"/>
                <a:gridCol w="1014984"/>
                <a:gridCol w="780897"/>
              </a:tblGrid>
              <a:tr h="313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Psychosocial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Wellbeing Outcome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ndicators</a:t>
                      </a:r>
                      <a:endParaRPr lang="en-ZA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Average effects among matched exposed subjects in m2m sites</a:t>
                      </a:r>
                      <a:endParaRPr lang="en-ZA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Average effects among matched unexposed subjects in control sites</a:t>
                      </a:r>
                      <a:endParaRPr lang="en-ZA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Net </a:t>
                      </a:r>
                      <a:r>
                        <a:rPr lang="en-US" sz="1100" b="1" dirty="0" smtClean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effect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(Percentage </a:t>
                      </a:r>
                      <a:r>
                        <a:rPr lang="en-US" sz="1100" b="1" dirty="0" smtClean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Points</a:t>
                      </a:r>
                      <a:r>
                        <a:rPr lang="en-US" sz="1100" b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)</a:t>
                      </a:r>
                      <a:endParaRPr lang="en-ZA" sz="1100" b="1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P-Value</a:t>
                      </a:r>
                      <a:endParaRPr lang="en-ZA" sz="11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298375">
                <a:tc>
                  <a:txBody>
                    <a:bodyPr/>
                    <a:lstStyle/>
                    <a:p>
                      <a:pPr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Experience 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social support</a:t>
                      </a:r>
                      <a:endParaRPr lang="en-ZA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80.1%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71.7%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8.4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0.003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</a:tr>
              <a:tr h="298375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Demonstrates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Coping Self-Efficacy</a:t>
                      </a:r>
                      <a:endParaRPr lang="en-ZA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86.6%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64.5%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22.1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</a:tr>
              <a:tr h="298375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Demonstrates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Coping B</a:t>
                      </a: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ehaviour</a:t>
                      </a:r>
                      <a:endParaRPr lang="en-ZA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69.4%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56.9%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</a:tr>
              <a:tr h="298375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Demonstrates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HIV Disclosure and Safer Sex Self-Efficacy</a:t>
                      </a:r>
                      <a:endParaRPr lang="en-ZA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71.7%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50.7%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</a:tr>
              <a:tr h="298375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Did not experience Depression</a:t>
                      </a:r>
                      <a:endParaRPr lang="en-ZA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83.3%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78.1%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0.028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</a:tr>
              <a:tr h="298375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Experience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 Good relationship with health worker</a:t>
                      </a:r>
                      <a:endParaRPr lang="en-ZA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95.2%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86.0%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</a:tr>
              <a:tr h="298375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Experience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 Good relationship with partner</a:t>
                      </a:r>
                      <a:endParaRPr lang="en-ZA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72.2%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58.3%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13.9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</a:tr>
              <a:tr h="348204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Demonstrates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HIV Treatment Adherence Self-efficacy  </a:t>
                      </a: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(HIV-ASES)</a:t>
                      </a:r>
                      <a:endParaRPr lang="en-ZA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97.7%</a:t>
                      </a:r>
                      <a:endParaRPr lang="en-ZA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97.4%</a:t>
                      </a:r>
                      <a:endParaRPr lang="en-ZA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0.395</a:t>
                      </a:r>
                      <a:endParaRPr lang="en-ZA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</a:tr>
              <a:tr h="298375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Demonstrates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coping with  stigma</a:t>
                      </a:r>
                      <a:endParaRPr lang="en-ZA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40.2%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31.2%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0.006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</a:tr>
              <a:tr h="298375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Demonstrates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 experience of internalized stigma</a:t>
                      </a:r>
                      <a:endParaRPr lang="en-ZA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99.5%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97.9%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0.025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</a:tr>
              <a:tr h="298375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Accurate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HIV Knowledge</a:t>
                      </a:r>
                      <a:endParaRPr lang="en-ZA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87.1%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81.8%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</a:tr>
              <a:tr h="313294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Positive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Gender attitudes</a:t>
                      </a:r>
                      <a:endParaRPr lang="en-ZA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44.7%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36.5%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8.2</a:t>
                      </a:r>
                      <a:endParaRPr lang="en-ZA" sz="11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  <a:endParaRPr lang="en-ZA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6621" marR="66621" marT="0" marB="0" anchor="ctr"/>
                </a:tc>
              </a:tr>
            </a:tbl>
          </a:graphicData>
        </a:graphic>
      </p:graphicFrame>
      <p:pic>
        <p:nvPicPr>
          <p:cNvPr id="3" name="Picture 2" descr="STAR-EC LOGO approve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98606"/>
            <a:ext cx="1223391" cy="122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7133009" y="4077072"/>
            <a:ext cx="43204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Left Brace 5"/>
          <p:cNvSpPr/>
          <p:nvPr/>
        </p:nvSpPr>
        <p:spPr>
          <a:xfrm>
            <a:off x="7156882" y="3068960"/>
            <a:ext cx="300261" cy="576064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373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628" y="-11010"/>
            <a:ext cx="9633628" cy="686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5398985"/>
            <a:ext cx="7772400" cy="1470025"/>
          </a:xfrm>
        </p:spPr>
        <p:txBody>
          <a:bodyPr>
            <a:noAutofit/>
          </a:bodyPr>
          <a:lstStyle/>
          <a:p>
            <a:pPr algn="r"/>
            <a:r>
              <a:rPr lang="en-ZA" sz="7200" dirty="0" smtClean="0">
                <a:solidFill>
                  <a:schemeClr val="bg1"/>
                </a:solidFill>
              </a:rPr>
              <a:t>Conclusion</a:t>
            </a:r>
            <a:endParaRPr lang="en-ZA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94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32048"/>
            <a:ext cx="7211144" cy="11430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en-ZA" sz="4000" b="1" dirty="0">
                <a:solidFill>
                  <a:srgbClr val="0070C0"/>
                </a:solidFill>
                <a:latin typeface="+mn-lt"/>
                <a:ea typeface="Calibri" pitchFamily="34" charset="0"/>
                <a:cs typeface="Calibri" pitchFamily="34" charset="0"/>
              </a:rPr>
              <a:t>The m2m Mentor Mother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1226096"/>
            <a:ext cx="7571184" cy="5617840"/>
          </a:xfrm>
        </p:spPr>
        <p:txBody>
          <a:bodyPr>
            <a:normAutofit fontScale="85000" lnSpcReduction="10000"/>
          </a:bodyPr>
          <a:lstStyle/>
          <a:p>
            <a:r>
              <a:rPr lang="en-ZA" dirty="0" smtClean="0"/>
              <a:t>A </a:t>
            </a:r>
            <a:r>
              <a:rPr lang="en-ZA" dirty="0"/>
              <a:t>simple, scalable, adaptable and sustainable </a:t>
            </a:r>
            <a:r>
              <a:rPr lang="en-ZA" dirty="0" smtClean="0"/>
              <a:t>model of </a:t>
            </a:r>
            <a:r>
              <a:rPr lang="en-ZA" dirty="0"/>
              <a:t>peer education and psychosocial support </a:t>
            </a:r>
            <a:r>
              <a:rPr lang="en-ZA" dirty="0" smtClean="0"/>
              <a:t> </a:t>
            </a:r>
          </a:p>
          <a:p>
            <a:r>
              <a:rPr lang="en-ZA" dirty="0"/>
              <a:t>Addresses the challenges facing HIV-positive pregnant women and mothers </a:t>
            </a:r>
          </a:p>
          <a:p>
            <a:r>
              <a:rPr lang="en-ZA" dirty="0"/>
              <a:t>The evidence shows that m2m's psychosocial peer </a:t>
            </a:r>
            <a:r>
              <a:rPr lang="en-ZA" dirty="0" smtClean="0"/>
              <a:t>support</a:t>
            </a:r>
          </a:p>
          <a:p>
            <a:pPr lvl="1"/>
            <a:r>
              <a:rPr lang="en-ZA" dirty="0" smtClean="0"/>
              <a:t>Improves </a:t>
            </a:r>
            <a:r>
              <a:rPr lang="en-ZA" dirty="0"/>
              <a:t>uptake of </a:t>
            </a:r>
            <a:r>
              <a:rPr lang="en-ZA" dirty="0" err="1"/>
              <a:t>PMTCT</a:t>
            </a:r>
            <a:r>
              <a:rPr lang="en-ZA" dirty="0"/>
              <a:t> services </a:t>
            </a:r>
            <a:endParaRPr lang="en-ZA" dirty="0" smtClean="0"/>
          </a:p>
          <a:p>
            <a:pPr lvl="1"/>
            <a:r>
              <a:rPr lang="en-ZA" dirty="0" smtClean="0"/>
              <a:t>helps </a:t>
            </a:r>
            <a:r>
              <a:rPr lang="en-ZA" dirty="0"/>
              <a:t>HIV-positive pregnant women and new mothers and their </a:t>
            </a:r>
            <a:r>
              <a:rPr lang="en-ZA" dirty="0" smtClean="0"/>
              <a:t>families cope </a:t>
            </a:r>
            <a:r>
              <a:rPr lang="en-ZA" dirty="0"/>
              <a:t>more effectively with HIV and enhances their psychosocial wellbeing</a:t>
            </a:r>
            <a:r>
              <a:rPr lang="en-ZA" dirty="0" smtClean="0"/>
              <a:t>.</a:t>
            </a:r>
          </a:p>
          <a:p>
            <a:r>
              <a:rPr lang="en-ZA" dirty="0" smtClean="0"/>
              <a:t>Integration </a:t>
            </a:r>
            <a:r>
              <a:rPr lang="en-ZA" dirty="0"/>
              <a:t>of </a:t>
            </a:r>
            <a:r>
              <a:rPr lang="en-ZA" dirty="0" smtClean="0"/>
              <a:t>peer education </a:t>
            </a:r>
            <a:r>
              <a:rPr lang="en-ZA" dirty="0"/>
              <a:t>and psychosocial support into clinical </a:t>
            </a:r>
            <a:r>
              <a:rPr lang="en-ZA" dirty="0" err="1"/>
              <a:t>PMTCT</a:t>
            </a:r>
            <a:r>
              <a:rPr lang="en-ZA" dirty="0"/>
              <a:t> standard-of-care is recommended.</a:t>
            </a:r>
          </a:p>
        </p:txBody>
      </p:sp>
    </p:spTree>
    <p:extLst>
      <p:ext uri="{BB962C8B-B14F-4D97-AF65-F5344CB8AC3E}">
        <p14:creationId xmlns:p14="http://schemas.microsoft.com/office/powerpoint/2010/main" val="355093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32048"/>
            <a:ext cx="7344816" cy="11430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ZA" sz="4000" b="1" dirty="0" smtClean="0">
                <a:solidFill>
                  <a:srgbClr val="0070C0"/>
                </a:solidFill>
                <a:latin typeface="+mn-lt"/>
                <a:ea typeface="Calibri" pitchFamily="34" charset="0"/>
                <a:cs typeface="Calibri" pitchFamily="34" charset="0"/>
              </a:rPr>
              <a:t>Ongoing m2m </a:t>
            </a:r>
            <a:r>
              <a:rPr lang="en-ZA" sz="4000" b="1" dirty="0">
                <a:solidFill>
                  <a:srgbClr val="0070C0"/>
                </a:solidFill>
                <a:latin typeface="+mn-lt"/>
                <a:ea typeface="Calibri" pitchFamily="34" charset="0"/>
                <a:cs typeface="Calibri" pitchFamily="34" charset="0"/>
              </a:rPr>
              <a:t>Programme Innovation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21160"/>
            <a:ext cx="6120680" cy="5401816"/>
          </a:xfrm>
        </p:spPr>
        <p:txBody>
          <a:bodyPr>
            <a:normAutofit fontScale="92500" lnSpcReduction="10000"/>
          </a:bodyPr>
          <a:lstStyle/>
          <a:p>
            <a:r>
              <a:rPr lang="en-ZA" dirty="0" smtClean="0"/>
              <a:t>Integrated Community- and Facility-based Standard-of-Care</a:t>
            </a:r>
          </a:p>
          <a:p>
            <a:endParaRPr lang="en-ZA" sz="1200" dirty="0" smtClean="0"/>
          </a:p>
          <a:p>
            <a:r>
              <a:rPr lang="en-ZA" dirty="0"/>
              <a:t>Integrated </a:t>
            </a:r>
            <a:r>
              <a:rPr lang="en-ZA" dirty="0" err="1"/>
              <a:t>PMTCT-ECD</a:t>
            </a:r>
            <a:r>
              <a:rPr lang="en-ZA" dirty="0"/>
              <a:t> services</a:t>
            </a:r>
          </a:p>
          <a:p>
            <a:endParaRPr lang="en-ZA" sz="1200" dirty="0" smtClean="0"/>
          </a:p>
          <a:p>
            <a:r>
              <a:rPr lang="en-ZA" dirty="0" smtClean="0"/>
              <a:t>Enhanced Programme Model transitioning into an </a:t>
            </a:r>
            <a:r>
              <a:rPr lang="en-ZA" dirty="0" err="1" smtClean="0"/>
              <a:t>RMNCH</a:t>
            </a:r>
            <a:r>
              <a:rPr lang="en-ZA" dirty="0" smtClean="0"/>
              <a:t>-Programme</a:t>
            </a:r>
          </a:p>
          <a:p>
            <a:endParaRPr lang="en-ZA" sz="1200" dirty="0" smtClean="0"/>
          </a:p>
          <a:p>
            <a:r>
              <a:rPr lang="en-ZA" dirty="0" smtClean="0"/>
              <a:t>Adolescent Health</a:t>
            </a:r>
          </a:p>
          <a:p>
            <a:endParaRPr lang="en-ZA" sz="1100" dirty="0" smtClean="0"/>
          </a:p>
          <a:p>
            <a:r>
              <a:rPr lang="en-ZA" dirty="0" smtClean="0"/>
              <a:t>Improved systems to support            enhanced, integrated service delivery - </a:t>
            </a:r>
            <a:r>
              <a:rPr lang="en-ZA" dirty="0" err="1" smtClean="0"/>
              <a:t>mHealth</a:t>
            </a:r>
            <a:endParaRPr lang="en-ZA" dirty="0" smtClean="0"/>
          </a:p>
          <a:p>
            <a:endParaRPr lang="en-ZA" dirty="0"/>
          </a:p>
        </p:txBody>
      </p:sp>
      <p:pic>
        <p:nvPicPr>
          <p:cNvPr id="4" name="Picture 3" descr="C:\Users\simon.barson\Documents\Communications\Digital\Website\Front Page &amp; Interim Page Pictures\Nsinze HC-IV_1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2422" r="100000">
                        <a14:foregroundMark x1="66384" y1="43732" x2="66384" y2="43732"/>
                        <a14:backgroundMark x1="31111" y1="38021" x2="31111" y2="38021"/>
                        <a14:backgroundMark x1="16510" y1="48958" x2="16510" y2="48958"/>
                        <a14:backgroundMark x1="20313" y1="47214" x2="20313" y2="47214"/>
                        <a14:backgroundMark x1="60108" y1="53957" x2="60108" y2="53957"/>
                        <a14:backgroundMark x1="54293" y1="42230" x2="54293" y2="42230"/>
                        <a14:backgroundMark x1="59915" y1="49162" x2="59915" y2="49162"/>
                        <a14:backgroundMark x1="76280" y1="47834" x2="76280" y2="47834"/>
                        <a14:backgroundMark x1="77397" y1="53784" x2="77397" y2="53784"/>
                        <a14:backgroundMark x1="91991" y1="40381" x2="91991" y2="40381"/>
                        <a14:backgroundMark x1="78706" y1="26054" x2="78706" y2="26054"/>
                        <a14:backgroundMark x1="88140" y1="43385" x2="88140" y2="43385"/>
                        <a14:backgroundMark x1="99037" y1="74235" x2="99037" y2="74235"/>
                        <a14:backgroundMark x1="99384" y1="79145" x2="99384" y2="79145"/>
                        <a14:backgroundMark x1="98806" y1="68284" x2="98806" y2="68284"/>
                        <a14:backgroundMark x1="97959" y1="64991" x2="97959" y2="64991"/>
                        <a14:backgroundMark x1="98922" y1="65973" x2="98922" y2="65973"/>
                        <a14:backgroundMark x1="96072" y1="59850" x2="96072" y2="59850"/>
                        <a14:backgroundMark x1="96188" y1="63836" x2="96188" y2="63836"/>
                        <a14:backgroundMark x1="94956" y1="62854" x2="94956" y2="62854"/>
                        <a14:backgroundMark x1="91914" y1="54246" x2="91914" y2="54246"/>
                        <a14:backgroundMark x1="96843" y1="61698" x2="96843" y2="61698"/>
                        <a14:backgroundMark x1="41317" y1="69266" x2="41317" y2="69266"/>
                        <a14:backgroundMark x1="43627" y1="64009" x2="43627" y2="64009"/>
                        <a14:backgroundMark x1="42742" y1="66609" x2="42742" y2="66609"/>
                        <a14:backgroundMark x1="49365" y1="59561" x2="49365" y2="59561"/>
                        <a14:backgroundMark x1="53754" y1="58059" x2="53754" y2="58059"/>
                        <a14:backgroundMark x1="46169" y1="61698" x2="46169" y2="61698"/>
                        <a14:backgroundMark x1="38583" y1="63027" x2="38583" y2="63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79898"/>
            <a:ext cx="7781051" cy="518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1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2m.org/wp-content/uploads/2015/02/GetInvolv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10931580" cy="702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87624" y="-171399"/>
            <a:ext cx="7772400" cy="7010028"/>
          </a:xfrm>
        </p:spPr>
        <p:txBody>
          <a:bodyPr>
            <a:normAutofit fontScale="90000"/>
          </a:bodyPr>
          <a:lstStyle/>
          <a:p>
            <a:pPr indent="-457200" algn="r"/>
            <a:r>
              <a:rPr lang="en-ZA" sz="4000" dirty="0" smtClean="0">
                <a:solidFill>
                  <a:schemeClr val="bg1"/>
                </a:solidFill>
              </a:rPr>
              <a:t>m2m Mentor Mothers</a:t>
            </a:r>
            <a:r>
              <a:rPr lang="en-ZA" dirty="0" smtClean="0">
                <a:solidFill>
                  <a:schemeClr val="bg1"/>
                </a:solidFill>
              </a:rPr>
              <a:t/>
            </a:r>
            <a:br>
              <a:rPr lang="en-ZA" dirty="0" smtClean="0">
                <a:solidFill>
                  <a:schemeClr val="bg1"/>
                </a:solidFill>
              </a:rPr>
            </a:br>
            <a:r>
              <a:rPr lang="en-ZA" sz="4000" dirty="0" smtClean="0">
                <a:solidFill>
                  <a:schemeClr val="bg1"/>
                </a:solidFill>
              </a:rPr>
              <a:t>m2m</a:t>
            </a:r>
            <a:r>
              <a:rPr lang="en-ZA" dirty="0" smtClean="0">
                <a:solidFill>
                  <a:schemeClr val="bg1"/>
                </a:solidFill>
              </a:rPr>
              <a:t> </a:t>
            </a:r>
            <a:br>
              <a:rPr lang="en-ZA" dirty="0" smtClean="0">
                <a:solidFill>
                  <a:schemeClr val="bg1"/>
                </a:solidFill>
              </a:rPr>
            </a:br>
            <a:r>
              <a:rPr lang="en-ZA" sz="2700" dirty="0">
                <a:solidFill>
                  <a:schemeClr val="bg1"/>
                </a:solidFill>
              </a:rPr>
              <a:t>Marjorie Mbule, Sarah Auma, Emeka Okonji, Ewa Skowronska, Anne Schley, Stephano Sandfolo, Mitch Besser</a:t>
            </a:r>
            <a:r>
              <a:rPr lang="en-ZA" dirty="0" smtClean="0">
                <a:solidFill>
                  <a:schemeClr val="bg1"/>
                </a:solidFill>
              </a:rPr>
              <a:t/>
            </a:r>
            <a:br>
              <a:rPr lang="en-ZA" dirty="0" smtClean="0">
                <a:solidFill>
                  <a:schemeClr val="bg1"/>
                </a:solidFill>
              </a:rPr>
            </a:br>
            <a:r>
              <a:rPr lang="en-ZA" sz="4000" dirty="0" smtClean="0">
                <a:solidFill>
                  <a:schemeClr val="bg1"/>
                </a:solidFill>
              </a:rPr>
              <a:t>Implementing Partners </a:t>
            </a:r>
            <a:r>
              <a:rPr lang="en-ZA" dirty="0" smtClean="0">
                <a:solidFill>
                  <a:schemeClr val="bg1"/>
                </a:solidFill>
              </a:rPr>
              <a:t/>
            </a:r>
            <a:br>
              <a:rPr lang="en-ZA" dirty="0" smtClean="0">
                <a:solidFill>
                  <a:schemeClr val="bg1"/>
                </a:solidFill>
              </a:rPr>
            </a:br>
            <a:r>
              <a:rPr lang="en-ZA" sz="2700" dirty="0" err="1" smtClean="0">
                <a:solidFill>
                  <a:schemeClr val="bg1"/>
                </a:solidFill>
              </a:rPr>
              <a:t>JSI</a:t>
            </a:r>
            <a:r>
              <a:rPr lang="en-ZA" sz="2700" dirty="0" smtClean="0">
                <a:solidFill>
                  <a:schemeClr val="bg1"/>
                </a:solidFill>
              </a:rPr>
              <a:t> </a:t>
            </a:r>
            <a:r>
              <a:rPr lang="en-ZA" sz="2700" dirty="0">
                <a:solidFill>
                  <a:schemeClr val="bg1"/>
                </a:solidFill>
              </a:rPr>
              <a:t>Research &amp; Training Institute Inc. STAR-EC programme  - Denis C. </a:t>
            </a:r>
            <a:r>
              <a:rPr lang="en-ZA" sz="2700" dirty="0" err="1">
                <a:solidFill>
                  <a:schemeClr val="bg1"/>
                </a:solidFill>
              </a:rPr>
              <a:t>Businge</a:t>
            </a:r>
            <a:r>
              <a:rPr lang="en-ZA" sz="2700" dirty="0">
                <a:solidFill>
                  <a:schemeClr val="bg1"/>
                </a:solidFill>
              </a:rPr>
              <a:t>, Samson Kironde and the Uganda Ministry of Health - Dr Linda </a:t>
            </a:r>
            <a:r>
              <a:rPr lang="en-ZA" sz="2700" dirty="0" err="1">
                <a:solidFill>
                  <a:schemeClr val="bg1"/>
                </a:solidFill>
              </a:rPr>
              <a:t>Kisakye</a:t>
            </a:r>
            <a:r>
              <a:rPr lang="en-ZA" sz="2700" dirty="0">
                <a:solidFill>
                  <a:schemeClr val="bg1"/>
                </a:solidFill>
              </a:rPr>
              <a:t>.</a:t>
            </a:r>
            <a:r>
              <a:rPr lang="en-ZA" sz="2700" dirty="0" smtClean="0">
                <a:solidFill>
                  <a:schemeClr val="bg1"/>
                </a:solidFill>
              </a:rPr>
              <a:t> </a:t>
            </a:r>
            <a:r>
              <a:rPr lang="en-ZA" dirty="0" smtClean="0">
                <a:solidFill>
                  <a:schemeClr val="bg1"/>
                </a:solidFill>
              </a:rPr>
              <a:t/>
            </a:r>
            <a:br>
              <a:rPr lang="en-ZA" dirty="0" smtClean="0">
                <a:solidFill>
                  <a:schemeClr val="bg1"/>
                </a:solidFill>
              </a:rPr>
            </a:br>
            <a:r>
              <a:rPr lang="en-ZA" sz="4000" dirty="0" smtClean="0">
                <a:solidFill>
                  <a:schemeClr val="bg1"/>
                </a:solidFill>
              </a:rPr>
              <a:t>External Evaluators</a:t>
            </a:r>
            <a:r>
              <a:rPr lang="en-ZA" dirty="0" smtClean="0">
                <a:solidFill>
                  <a:schemeClr val="bg1"/>
                </a:solidFill>
              </a:rPr>
              <a:t/>
            </a:r>
            <a:br>
              <a:rPr lang="en-ZA" dirty="0" smtClean="0">
                <a:solidFill>
                  <a:schemeClr val="bg1"/>
                </a:solidFill>
              </a:rPr>
            </a:br>
            <a:r>
              <a:rPr lang="en-ZA" sz="2800" dirty="0" err="1">
                <a:solidFill>
                  <a:schemeClr val="bg1"/>
                </a:solidFill>
              </a:rPr>
              <a:t>Dr.</a:t>
            </a:r>
            <a:r>
              <a:rPr lang="en-ZA" sz="2800" dirty="0">
                <a:solidFill>
                  <a:schemeClr val="bg1"/>
                </a:solidFill>
              </a:rPr>
              <a:t> Charlotte </a:t>
            </a:r>
            <a:r>
              <a:rPr lang="en-ZA" sz="2800" dirty="0" err="1">
                <a:solidFill>
                  <a:schemeClr val="bg1"/>
                </a:solidFill>
              </a:rPr>
              <a:t>Muheki</a:t>
            </a:r>
            <a:r>
              <a:rPr lang="en-ZA" sz="2800" dirty="0">
                <a:solidFill>
                  <a:schemeClr val="bg1"/>
                </a:solidFill>
              </a:rPr>
              <a:t> </a:t>
            </a:r>
            <a:r>
              <a:rPr lang="en-ZA" sz="2800" dirty="0" err="1">
                <a:solidFill>
                  <a:schemeClr val="bg1"/>
                </a:solidFill>
              </a:rPr>
              <a:t>Zikusooka</a:t>
            </a:r>
            <a:r>
              <a:rPr lang="en-ZA" sz="2800" dirty="0">
                <a:solidFill>
                  <a:schemeClr val="bg1"/>
                </a:solidFill>
              </a:rPr>
              <a:t> (Principal Investigator</a:t>
            </a:r>
            <a:r>
              <a:rPr lang="en-ZA" sz="2800" dirty="0" smtClean="0">
                <a:solidFill>
                  <a:schemeClr val="bg1"/>
                </a:solidFill>
              </a:rPr>
              <a:t>) </a:t>
            </a:r>
            <a:br>
              <a:rPr lang="en-ZA" sz="2800" dirty="0" smtClean="0">
                <a:solidFill>
                  <a:schemeClr val="bg1"/>
                </a:solidFill>
              </a:rPr>
            </a:br>
            <a:r>
              <a:rPr lang="en-ZA" sz="2800" dirty="0" err="1" smtClean="0">
                <a:solidFill>
                  <a:schemeClr val="bg1"/>
                </a:solidFill>
              </a:rPr>
              <a:t>Dr</a:t>
            </a:r>
            <a:r>
              <a:rPr lang="en-ZA" sz="2800" dirty="0" err="1">
                <a:solidFill>
                  <a:schemeClr val="bg1"/>
                </a:solidFill>
              </a:rPr>
              <a:t>.</a:t>
            </a:r>
            <a:r>
              <a:rPr lang="en-ZA" sz="2800" dirty="0">
                <a:solidFill>
                  <a:schemeClr val="bg1"/>
                </a:solidFill>
              </a:rPr>
              <a:t> Daniel Kibuuka-Musoke (Co-Principal Investigator</a:t>
            </a:r>
            <a:r>
              <a:rPr lang="en-ZA" sz="2800" dirty="0" smtClean="0">
                <a:solidFill>
                  <a:schemeClr val="bg1"/>
                </a:solidFill>
              </a:rPr>
              <a:t>) </a:t>
            </a:r>
            <a:r>
              <a:rPr lang="en-ZA" sz="2800" dirty="0">
                <a:solidFill>
                  <a:schemeClr val="bg1"/>
                </a:solidFill>
              </a:rPr>
              <a:t>John Baptist </a:t>
            </a:r>
            <a:r>
              <a:rPr lang="en-ZA" sz="2800" dirty="0" err="1">
                <a:solidFill>
                  <a:schemeClr val="bg1"/>
                </a:solidFill>
              </a:rPr>
              <a:t>Bwanika</a:t>
            </a:r>
            <a:r>
              <a:rPr lang="en-ZA" sz="2800" dirty="0">
                <a:solidFill>
                  <a:schemeClr val="bg1"/>
                </a:solidFill>
              </a:rPr>
              <a:t> (Statistician</a:t>
            </a:r>
            <a:r>
              <a:rPr lang="en-ZA" sz="2800" dirty="0" smtClean="0">
                <a:solidFill>
                  <a:schemeClr val="bg1"/>
                </a:solidFill>
              </a:rPr>
              <a:t>) </a:t>
            </a:r>
            <a:br>
              <a:rPr lang="en-ZA" sz="2800" dirty="0" smtClean="0">
                <a:solidFill>
                  <a:schemeClr val="bg1"/>
                </a:solidFill>
              </a:rPr>
            </a:br>
            <a:r>
              <a:rPr lang="en-ZA" sz="2800" dirty="0" err="1" smtClean="0">
                <a:solidFill>
                  <a:schemeClr val="bg1"/>
                </a:solidFill>
              </a:rPr>
              <a:t>Dr</a:t>
            </a:r>
            <a:r>
              <a:rPr lang="en-ZA" sz="2800" dirty="0" err="1">
                <a:solidFill>
                  <a:schemeClr val="bg1"/>
                </a:solidFill>
              </a:rPr>
              <a:t>.</a:t>
            </a:r>
            <a:r>
              <a:rPr lang="en-ZA" sz="2800" dirty="0">
                <a:solidFill>
                  <a:schemeClr val="bg1"/>
                </a:solidFill>
              </a:rPr>
              <a:t> Dickens Akena (Psychiatry Specialist)</a:t>
            </a:r>
            <a:br>
              <a:rPr lang="en-ZA" sz="2800" dirty="0">
                <a:solidFill>
                  <a:schemeClr val="bg1"/>
                </a:solidFill>
              </a:rPr>
            </a:br>
            <a:r>
              <a:rPr lang="en-ZA" sz="8000" dirty="0">
                <a:solidFill>
                  <a:schemeClr val="bg1"/>
                </a:solidFill>
              </a:rPr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119306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simon.barson\Downloads\Nsinze HC-IV_18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3"/>
          <a:stretch/>
        </p:blipFill>
        <p:spPr bwMode="auto">
          <a:xfrm>
            <a:off x="4499993" y="-391973"/>
            <a:ext cx="5139450" cy="724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10027" y="5661248"/>
            <a:ext cx="3719382" cy="1143000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ZA" sz="4000" b="1" dirty="0">
                <a:solidFill>
                  <a:schemeClr val="bg1"/>
                </a:solidFill>
                <a:latin typeface="+mn-lt"/>
                <a:ea typeface="Calibri" pitchFamily="34" charset="0"/>
                <a:cs typeface="Calibri" pitchFamily="34" charset="0"/>
              </a:rPr>
              <a:t>Our </a:t>
            </a:r>
            <a:r>
              <a:rPr lang="en-ZA" sz="4000" b="1" dirty="0" smtClean="0">
                <a:solidFill>
                  <a:schemeClr val="bg1"/>
                </a:solidFill>
                <a:latin typeface="+mn-lt"/>
                <a:ea typeface="Calibri" pitchFamily="34" charset="0"/>
                <a:cs typeface="Calibri" pitchFamily="34" charset="0"/>
              </a:rPr>
              <a:t>Key Donors</a:t>
            </a:r>
            <a:endParaRPr lang="en-ZA" sz="4000" b="1" dirty="0">
              <a:solidFill>
                <a:schemeClr val="bg1"/>
              </a:solidFill>
              <a:latin typeface="+mn-lt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5" name="Picture 4" descr="https://upload.wikimedia.org/wikipedia/en/thumb/e/e0/UKaid.svg/931px-UKaid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118" y="2589691"/>
            <a:ext cx="2151397" cy="236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hillaryclintonspeeches.files.wordpress.com/2014/04/usaid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81" y="0"/>
            <a:ext cx="288416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4958035"/>
            <a:ext cx="3996797" cy="105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newyork.ejaf.org/wp-content/themes/ejaf/images/ejaf_logo_orang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67" y="6001607"/>
            <a:ext cx="21717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35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1597274" y="78869"/>
            <a:ext cx="5971678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0070C0"/>
                </a:solidFill>
                <a:effectLst/>
                <a:latin typeface="+mn-lt"/>
                <a:ea typeface="Calibri" pitchFamily="34" charset="0"/>
                <a:cs typeface="Calibri" pitchFamily="34" charset="0"/>
              </a:rPr>
              <a:t>This Presentation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4294967295"/>
          </p:nvPr>
        </p:nvSpPr>
        <p:spPr>
          <a:xfrm>
            <a:off x="0" y="1772816"/>
            <a:ext cx="8281987" cy="4896544"/>
          </a:xfrm>
        </p:spPr>
        <p:txBody>
          <a:bodyPr>
            <a:normAutofit lnSpcReduction="10000"/>
          </a:bodyPr>
          <a:lstStyle/>
          <a:p>
            <a:pPr marL="1156716" lvl="1" indent="-571500">
              <a:buFont typeface="Wingdings" panose="05000000000000000000" pitchFamily="2" charset="2"/>
              <a:buChar char="§"/>
              <a:defRPr/>
            </a:pPr>
            <a:r>
              <a:rPr lang="en-US" altLang="en-US" sz="3100" dirty="0" smtClean="0">
                <a:ea typeface="Calibri" pitchFamily="34" charset="0"/>
                <a:cs typeface="Calibri" pitchFamily="34" charset="0"/>
              </a:rPr>
              <a:t>The mothers2mothers Mentor Mother Model</a:t>
            </a:r>
          </a:p>
          <a:p>
            <a:pPr marL="1156716" lvl="1" indent="-571500">
              <a:buFont typeface="Wingdings" panose="05000000000000000000" pitchFamily="2" charset="2"/>
              <a:buChar char="§"/>
              <a:defRPr/>
            </a:pPr>
            <a:endParaRPr lang="en-US" altLang="en-US" sz="1800" dirty="0" smtClean="0">
              <a:ea typeface="Calibri" pitchFamily="34" charset="0"/>
              <a:cs typeface="Calibri" pitchFamily="34" charset="0"/>
            </a:endParaRPr>
          </a:p>
          <a:p>
            <a:pPr marL="1156716" lvl="1" indent="-571500">
              <a:buFont typeface="Wingdings" panose="05000000000000000000" pitchFamily="2" charset="2"/>
              <a:buChar char="§"/>
              <a:defRPr/>
            </a:pPr>
            <a:r>
              <a:rPr lang="en-US" altLang="en-US" sz="3100" dirty="0" smtClean="0">
                <a:ea typeface="Calibri" pitchFamily="34" charset="0"/>
                <a:cs typeface="Calibri" pitchFamily="34" charset="0"/>
              </a:rPr>
              <a:t>Evaluation Methodology</a:t>
            </a:r>
          </a:p>
          <a:p>
            <a:pPr marL="1156716" lvl="1" indent="-571500">
              <a:buFont typeface="Wingdings" panose="05000000000000000000" pitchFamily="2" charset="2"/>
              <a:buChar char="§"/>
              <a:defRPr/>
            </a:pPr>
            <a:endParaRPr lang="en-US" altLang="en-US" sz="1800" dirty="0" smtClean="0">
              <a:ea typeface="Calibri" pitchFamily="34" charset="0"/>
              <a:cs typeface="Calibri" pitchFamily="34" charset="0"/>
            </a:endParaRPr>
          </a:p>
          <a:p>
            <a:pPr marL="1156716" lvl="1" indent="-571500">
              <a:buFont typeface="Wingdings" panose="05000000000000000000" pitchFamily="2" charset="2"/>
              <a:buChar char="§"/>
              <a:defRPr/>
            </a:pPr>
            <a:r>
              <a:rPr lang="en-US" altLang="en-US" sz="3100" dirty="0" smtClean="0">
                <a:ea typeface="Calibri" pitchFamily="34" charset="0"/>
                <a:cs typeface="Calibri" pitchFamily="34" charset="0"/>
              </a:rPr>
              <a:t>Results and Conclusion</a:t>
            </a:r>
          </a:p>
          <a:p>
            <a:pPr marL="1156716" lvl="1" indent="-571500">
              <a:buFont typeface="Wingdings" panose="05000000000000000000" pitchFamily="2" charset="2"/>
              <a:buChar char="§"/>
              <a:defRPr/>
            </a:pPr>
            <a:endParaRPr lang="en-US" altLang="en-US" sz="1800" dirty="0" smtClean="0">
              <a:ea typeface="Calibri" pitchFamily="34" charset="0"/>
              <a:cs typeface="Calibri" pitchFamily="34" charset="0"/>
            </a:endParaRPr>
          </a:p>
          <a:p>
            <a:pPr marL="1156716" lvl="1" indent="-571500">
              <a:buFont typeface="Wingdings" panose="05000000000000000000" pitchFamily="2" charset="2"/>
              <a:buChar char="§"/>
              <a:defRPr/>
            </a:pPr>
            <a:r>
              <a:rPr lang="en-US" altLang="en-US" sz="3100" dirty="0" smtClean="0">
                <a:ea typeface="Calibri" pitchFamily="34" charset="0"/>
                <a:cs typeface="Calibri" pitchFamily="34" charset="0"/>
              </a:rPr>
              <a:t>Ongoing m2m </a:t>
            </a:r>
            <a:r>
              <a:rPr lang="en-US" altLang="en-US" sz="3100" dirty="0" err="1" smtClean="0">
                <a:ea typeface="Calibri" pitchFamily="34" charset="0"/>
                <a:cs typeface="Calibri" pitchFamily="34" charset="0"/>
              </a:rPr>
              <a:t>Programme</a:t>
            </a:r>
            <a:r>
              <a:rPr lang="en-US" altLang="en-US" sz="3100" dirty="0" smtClean="0">
                <a:ea typeface="Calibri" pitchFamily="34" charset="0"/>
                <a:cs typeface="Calibri" pitchFamily="34" charset="0"/>
              </a:rPr>
              <a:t>                Innovation</a:t>
            </a:r>
          </a:p>
          <a:p>
            <a:pPr marL="1156716" lvl="1" indent="-571500">
              <a:buFont typeface="Wingdings" panose="05000000000000000000" pitchFamily="2" charset="2"/>
              <a:buChar char="§"/>
              <a:defRPr/>
            </a:pPr>
            <a:endParaRPr lang="en-US" altLang="en-US" sz="1800" dirty="0" smtClean="0">
              <a:ea typeface="Calibri" pitchFamily="34" charset="0"/>
              <a:cs typeface="Calibri" pitchFamily="34" charset="0"/>
            </a:endParaRPr>
          </a:p>
          <a:p>
            <a:pPr marL="1156716" lvl="1" indent="-571500">
              <a:buFont typeface="Wingdings" panose="05000000000000000000" pitchFamily="2" charset="2"/>
              <a:buChar char="§"/>
              <a:defRPr/>
            </a:pPr>
            <a:r>
              <a:rPr lang="en-US" altLang="en-US" sz="3100" dirty="0" smtClean="0">
                <a:ea typeface="Calibri" pitchFamily="34" charset="0"/>
                <a:cs typeface="Calibri" pitchFamily="34" charset="0"/>
              </a:rPr>
              <a:t>Acknowledgements</a:t>
            </a:r>
          </a:p>
          <a:p>
            <a:pPr marL="1156716" lvl="1" indent="-571500">
              <a:buFont typeface="Wingdings" panose="05000000000000000000" pitchFamily="2" charset="2"/>
              <a:buChar char="§"/>
              <a:defRPr/>
            </a:pPr>
            <a:endParaRPr lang="en-US" altLang="en-US" sz="3100" dirty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8313" y="1196975"/>
            <a:ext cx="8229600" cy="6048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altLang="en-US" dirty="0" smtClean="0"/>
          </a:p>
        </p:txBody>
      </p:sp>
      <p:pic>
        <p:nvPicPr>
          <p:cNvPr id="5" name="Picture 2" descr="C:\Users\simon.barson\Downloads\Nsinze HC-IV_1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44" b="100000" l="6172" r="100000">
                        <a14:foregroundMark x1="29453" y1="65052" x2="29453" y2="65052"/>
                        <a14:foregroundMark x1="37318" y1="75156" x2="37318" y2="75156"/>
                        <a14:foregroundMark x1="28906" y1="75330" x2="28906" y2="75330"/>
                        <a14:foregroundMark x1="28047" y1="73472" x2="28047" y2="73472"/>
                        <a14:foregroundMark x1="27760" y1="77205" x2="27760" y2="77205"/>
                        <a14:foregroundMark x1="84740" y1="61493" x2="84740" y2="61493"/>
                        <a14:foregroundMark x1="90339" y1="53819" x2="90339" y2="53819"/>
                        <a14:foregroundMark x1="78568" y1="46146" x2="78568" y2="46146"/>
                        <a14:foregroundMark x1="22734" y1="58125" x2="22734" y2="58125"/>
                        <a14:foregroundMark x1="27500" y1="56823" x2="27500" y2="56823"/>
                        <a14:foregroundMark x1="61172" y1="60365" x2="61172" y2="60365"/>
                        <a14:foregroundMark x1="34378" y1="46480" x2="34378" y2="46480"/>
                        <a14:backgroundMark x1="66484" y1="68420" x2="66484" y2="68420"/>
                        <a14:backgroundMark x1="19635" y1="68594" x2="19635" y2="68594"/>
                        <a14:backgroundMark x1="19063" y1="61684" x2="19063" y2="61684"/>
                        <a14:backgroundMark x1="22448" y1="65226" x2="22448" y2="65226"/>
                        <a14:backgroundMark x1="26641" y1="71042" x2="26641" y2="71042"/>
                        <a14:backgroundMark x1="64245" y1="84497" x2="64245" y2="84497"/>
                        <a14:backgroundMark x1="67057" y1="88993" x2="67057" y2="88993"/>
                        <a14:backgroundMark x1="40964" y1="47465" x2="40964" y2="47465"/>
                        <a14:backgroundMark x1="59766" y1="42604" x2="59766" y2="42604"/>
                        <a14:backgroundMark x1="16823" y1="57188" x2="16823" y2="57188"/>
                        <a14:backgroundMark x1="60313" y1="44288" x2="60313" y2="44288"/>
                        <a14:backgroundMark x1="56667" y1="45399" x2="56667" y2="45399"/>
                        <a14:backgroundMark x1="23854" y1="68976" x2="23854" y2="68976"/>
                        <a14:backgroundMark x1="98203" y1="65799" x2="98203" y2="65799"/>
                        <a14:backgroundMark x1="13958" y1="93177" x2="13958" y2="93177"/>
                        <a14:backgroundMark x1="19297" y1="93542" x2="19297" y2="93542"/>
                        <a14:backgroundMark x1="64190" y1="70943" x2="64190" y2="70943"/>
                        <a14:backgroundMark x1="68308" y1="65453" x2="68308" y2="65453"/>
                        <a14:backgroundMark x1="22471" y1="76253" x2="22471" y2="76253"/>
                        <a14:backgroundMark x1="11728" y1="71659" x2="11728" y2="71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58"/>
          <a:stretch/>
        </p:blipFill>
        <p:spPr bwMode="auto">
          <a:xfrm>
            <a:off x="5796136" y="24894"/>
            <a:ext cx="3656261" cy="696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72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m2m.org/wp-content/uploads/2014/12/DonateDec2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3912" y="-28178"/>
            <a:ext cx="12818440" cy="812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20688"/>
            <a:ext cx="6053950" cy="1331962"/>
          </a:xfrm>
        </p:spPr>
        <p:txBody>
          <a:bodyPr>
            <a:noAutofit/>
          </a:bodyPr>
          <a:lstStyle/>
          <a:p>
            <a:pPr algn="l"/>
            <a:r>
              <a:rPr lang="en-ZA" sz="4000" b="1" dirty="0" smtClean="0">
                <a:solidFill>
                  <a:srgbClr val="0070C0"/>
                </a:solidFill>
              </a:rPr>
              <a:t>The m2m Mentor Mother Model</a:t>
            </a:r>
            <a:endParaRPr lang="en-ZA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90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4294967295"/>
          </p:nvPr>
        </p:nvSpPr>
        <p:spPr>
          <a:xfrm>
            <a:off x="323912" y="1628800"/>
            <a:ext cx="7200031" cy="4752528"/>
          </a:xfrm>
        </p:spPr>
        <p:txBody>
          <a:bodyPr>
            <a:normAutofit fontScale="92500" lnSpcReduction="20000"/>
          </a:bodyPr>
          <a:lstStyle/>
          <a:p>
            <a:r>
              <a:rPr lang="en-ZA" dirty="0" smtClean="0"/>
              <a:t>A </a:t>
            </a:r>
            <a:r>
              <a:rPr lang="en-ZA" dirty="0"/>
              <a:t>peer education and </a:t>
            </a:r>
            <a:r>
              <a:rPr lang="en-ZA" dirty="0" smtClean="0"/>
              <a:t>psychosocial support </a:t>
            </a:r>
            <a:r>
              <a:rPr lang="en-ZA" dirty="0"/>
              <a:t>programme </a:t>
            </a:r>
            <a:endParaRPr lang="en-ZA" dirty="0" smtClean="0"/>
          </a:p>
          <a:p>
            <a:endParaRPr lang="en-ZA" sz="1500" dirty="0" smtClean="0"/>
          </a:p>
          <a:p>
            <a:r>
              <a:rPr lang="en-ZA" dirty="0" smtClean="0"/>
              <a:t>Operating </a:t>
            </a:r>
            <a:r>
              <a:rPr lang="en-ZA" dirty="0"/>
              <a:t>in six Option B+ countries in </a:t>
            </a:r>
            <a:r>
              <a:rPr lang="en-ZA" dirty="0" smtClean="0"/>
              <a:t>Africa</a:t>
            </a:r>
          </a:p>
          <a:p>
            <a:endParaRPr lang="en-ZA" sz="1500" dirty="0" smtClean="0"/>
          </a:p>
          <a:p>
            <a:r>
              <a:rPr lang="en-ZA" dirty="0"/>
              <a:t>m2m Mentor Mothers are </a:t>
            </a:r>
            <a:r>
              <a:rPr lang="en-ZA" dirty="0" smtClean="0"/>
              <a:t>women living </a:t>
            </a:r>
            <a:r>
              <a:rPr lang="en-ZA" dirty="0"/>
              <a:t>with HIV who have recently experienced </a:t>
            </a:r>
            <a:r>
              <a:rPr lang="en-ZA" dirty="0" err="1" smtClean="0"/>
              <a:t>PMTCT</a:t>
            </a:r>
            <a:endParaRPr lang="en-ZA" dirty="0" smtClean="0"/>
          </a:p>
          <a:p>
            <a:endParaRPr lang="en-ZA" sz="1500" dirty="0" smtClean="0"/>
          </a:p>
          <a:p>
            <a:r>
              <a:rPr lang="en-ZA" dirty="0" smtClean="0"/>
              <a:t>Trained </a:t>
            </a:r>
            <a:r>
              <a:rPr lang="en-ZA" dirty="0"/>
              <a:t>and employed to </a:t>
            </a:r>
            <a:r>
              <a:rPr lang="en-ZA" dirty="0" smtClean="0"/>
              <a:t>support other </a:t>
            </a:r>
            <a:r>
              <a:rPr lang="en-ZA" dirty="0"/>
              <a:t>mothers and their families through </a:t>
            </a:r>
            <a:r>
              <a:rPr lang="en-ZA" dirty="0" smtClean="0"/>
              <a:t>        the </a:t>
            </a:r>
            <a:r>
              <a:rPr lang="en-ZA" dirty="0"/>
              <a:t>same process</a:t>
            </a:r>
            <a:endParaRPr lang="en-ZA" dirty="0" smtClean="0"/>
          </a:p>
          <a:p>
            <a:endParaRPr lang="en-US" altLang="en-US" sz="7200" dirty="0" smtClean="0">
              <a:ea typeface="Calibri" pitchFamily="34" charset="0"/>
              <a:cs typeface="Calibri" pitchFamily="34" charset="0"/>
            </a:endParaRPr>
          </a:p>
          <a:p>
            <a:pPr marL="585216" lvl="1" indent="0">
              <a:buNone/>
              <a:defRPr/>
            </a:pPr>
            <a:endParaRPr lang="en-US" altLang="en-US" sz="3100" dirty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1547664" y="53975"/>
            <a:ext cx="619268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b="1" dirty="0" smtClean="0">
                <a:solidFill>
                  <a:srgbClr val="0070C0"/>
                </a:solidFill>
                <a:latin typeface="+mn-lt"/>
                <a:ea typeface="Calibri" pitchFamily="34" charset="0"/>
                <a:cs typeface="Calibri" pitchFamily="34" charset="0"/>
              </a:rPr>
              <a:t>A Peer-Mentor Approach</a:t>
            </a:r>
            <a:endParaRPr lang="en-US" sz="4000" b="1" dirty="0">
              <a:solidFill>
                <a:srgbClr val="0070C0"/>
              </a:solidFill>
              <a:latin typeface="+mn-lt"/>
              <a:ea typeface="Calibri" pitchFamily="34" charset="0"/>
              <a:cs typeface="Calibri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8313" y="1196975"/>
            <a:ext cx="8229600" cy="6048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altLang="en-US" dirty="0" smtClean="0"/>
          </a:p>
        </p:txBody>
      </p:sp>
      <p:pic>
        <p:nvPicPr>
          <p:cNvPr id="5" name="Picture 4" descr="C:\Users\simon.barson\Documents\Communications\Digital\Website\Front Page &amp; Interim Page Pictures\Nsinze HC-IV_1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2422" r="100000">
                        <a14:foregroundMark x1="66384" y1="43732" x2="66384" y2="43732"/>
                        <a14:backgroundMark x1="31111" y1="38021" x2="31111" y2="38021"/>
                        <a14:backgroundMark x1="16510" y1="48958" x2="16510" y2="48958"/>
                        <a14:backgroundMark x1="20313" y1="47214" x2="20313" y2="47214"/>
                        <a14:backgroundMark x1="60108" y1="53957" x2="60108" y2="53957"/>
                        <a14:backgroundMark x1="54293" y1="42230" x2="54293" y2="42230"/>
                        <a14:backgroundMark x1="59915" y1="49162" x2="59915" y2="49162"/>
                        <a14:backgroundMark x1="76280" y1="47834" x2="76280" y2="47834"/>
                        <a14:backgroundMark x1="77397" y1="53784" x2="77397" y2="53784"/>
                        <a14:backgroundMark x1="91991" y1="40381" x2="91991" y2="40381"/>
                        <a14:backgroundMark x1="78706" y1="26054" x2="78706" y2="26054"/>
                        <a14:backgroundMark x1="88140" y1="43385" x2="88140" y2="43385"/>
                        <a14:backgroundMark x1="99037" y1="74235" x2="99037" y2="74235"/>
                        <a14:backgroundMark x1="99384" y1="79145" x2="99384" y2="79145"/>
                        <a14:backgroundMark x1="98806" y1="68284" x2="98806" y2="68284"/>
                        <a14:backgroundMark x1="97959" y1="64991" x2="97959" y2="64991"/>
                        <a14:backgroundMark x1="98922" y1="65973" x2="98922" y2="65973"/>
                        <a14:backgroundMark x1="96072" y1="59850" x2="96072" y2="59850"/>
                        <a14:backgroundMark x1="96188" y1="63836" x2="96188" y2="63836"/>
                        <a14:backgroundMark x1="94956" y1="62854" x2="94956" y2="62854"/>
                        <a14:backgroundMark x1="91914" y1="54246" x2="91914" y2="54246"/>
                        <a14:backgroundMark x1="96843" y1="61698" x2="96843" y2="61698"/>
                        <a14:backgroundMark x1="41317" y1="69266" x2="41317" y2="69266"/>
                        <a14:backgroundMark x1="43627" y1="64009" x2="43627" y2="64009"/>
                        <a14:backgroundMark x1="42742" y1="66609" x2="42742" y2="66609"/>
                        <a14:backgroundMark x1="49365" y1="59561" x2="49365" y2="59561"/>
                        <a14:backgroundMark x1="53754" y1="58059" x2="53754" y2="58059"/>
                        <a14:backgroundMark x1="46169" y1="61698" x2="46169" y2="61698"/>
                        <a14:backgroundMark x1="38583" y1="63027" x2="38583" y2="63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73366"/>
            <a:ext cx="6922253" cy="461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50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1259632" y="1484784"/>
            <a:ext cx="7632848" cy="5073427"/>
          </a:xfrm>
        </p:spPr>
        <p:txBody>
          <a:bodyPr>
            <a:normAutofit/>
          </a:bodyPr>
          <a:lstStyle/>
          <a:p>
            <a:endParaRPr lang="en-US" altLang="en-US" sz="2400" dirty="0" smtClean="0">
              <a:ea typeface="Calibri" pitchFamily="34" charset="0"/>
              <a:cs typeface="Calibri" pitchFamily="34" charset="0"/>
            </a:endParaRPr>
          </a:p>
          <a:p>
            <a:pPr marL="585216" lvl="1" indent="0">
              <a:buNone/>
              <a:defRPr/>
            </a:pPr>
            <a:endParaRPr lang="en-US" altLang="en-US" sz="3100" dirty="0">
              <a:ea typeface="Calibri" pitchFamily="34" charset="0"/>
              <a:cs typeface="Calibri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8313" y="1196975"/>
            <a:ext cx="8229600" cy="6048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altLang="en-US" dirty="0" smtClean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95936" y="53975"/>
            <a:ext cx="5064417" cy="1143000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0070C0"/>
                </a:solidFill>
                <a:latin typeface="+mn-lt"/>
                <a:ea typeface="Calibri" pitchFamily="34" charset="0"/>
                <a:cs typeface="Calibri" pitchFamily="34" charset="0"/>
              </a:rPr>
              <a:t>Ongoing and New Challenges</a:t>
            </a:r>
            <a:endParaRPr lang="en-US" sz="4000" b="1" dirty="0">
              <a:solidFill>
                <a:srgbClr val="0070C0"/>
              </a:solidFill>
              <a:latin typeface="+mn-lt"/>
              <a:ea typeface="Calibri" pitchFamily="34" charset="0"/>
              <a:cs typeface="Calibri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779912" y="1556792"/>
            <a:ext cx="5501892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dirty="0" smtClean="0"/>
              <a:t>Lifelong ART and Option B+</a:t>
            </a:r>
          </a:p>
          <a:p>
            <a:endParaRPr lang="en-ZA" sz="1500" dirty="0" smtClean="0"/>
          </a:p>
          <a:p>
            <a:r>
              <a:rPr lang="en-ZA" dirty="0" smtClean="0"/>
              <a:t>Treatment-as-Prevention</a:t>
            </a:r>
          </a:p>
          <a:p>
            <a:endParaRPr lang="en-ZA" sz="1500" dirty="0" smtClean="0"/>
          </a:p>
          <a:p>
            <a:r>
              <a:rPr lang="en-ZA" dirty="0" smtClean="0"/>
              <a:t>Retaining clients in care and treatment during lengthy periods of breastfeeding</a:t>
            </a:r>
          </a:p>
          <a:p>
            <a:endParaRPr lang="en-ZA" sz="1500" dirty="0" smtClean="0"/>
          </a:p>
          <a:p>
            <a:r>
              <a:rPr lang="en-ZA" dirty="0" smtClean="0"/>
              <a:t>Paediatric care and  treatment</a:t>
            </a:r>
          </a:p>
          <a:p>
            <a:endParaRPr lang="en-US" altLang="en-US" sz="7200" dirty="0" smtClean="0">
              <a:ea typeface="Calibri" pitchFamily="34" charset="0"/>
              <a:cs typeface="Calibri" pitchFamily="34" charset="0"/>
            </a:endParaRPr>
          </a:p>
          <a:p>
            <a:pPr marL="585216" lvl="1" indent="0">
              <a:buFont typeface="Arial" panose="020B0604020202020204" pitchFamily="34" charset="0"/>
              <a:buNone/>
              <a:defRPr/>
            </a:pPr>
            <a:endParaRPr lang="en-US" altLang="en-US" sz="3100" dirty="0">
              <a:ea typeface="Calibri" pitchFamily="34" charset="0"/>
              <a:cs typeface="Calibri" pitchFamily="34" charset="0"/>
            </a:endParaRPr>
          </a:p>
        </p:txBody>
      </p:sp>
      <p:pic>
        <p:nvPicPr>
          <p:cNvPr id="8" name="Picture 3" descr="C:\Users\simon.barson\Downloads\Nsinze HC-IV_18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72" b="100000" l="547" r="90000">
                        <a14:foregroundMark x1="22917" y1="32622" x2="22917" y2="32622"/>
                        <a14:foregroundMark x1="22917" y1="38802" x2="22917" y2="38802"/>
                        <a14:foregroundMark x1="17188" y1="67257" x2="17188" y2="67257"/>
                        <a14:foregroundMark x1="49661" y1="62691" x2="49661" y2="62691"/>
                        <a14:foregroundMark x1="35677" y1="96458" x2="35677" y2="96458"/>
                        <a14:foregroundMark x1="16693" y1="68958" x2="16693" y2="68958"/>
                        <a14:foregroundMark x1="18698" y1="70694" x2="18698" y2="70694"/>
                        <a14:foregroundMark x1="17292" y1="70035" x2="17292" y2="70035"/>
                        <a14:backgroundMark x1="19583" y1="64878" x2="19583" y2="6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53"/>
          <a:stretch/>
        </p:blipFill>
        <p:spPr bwMode="auto">
          <a:xfrm>
            <a:off x="-468560" y="-555255"/>
            <a:ext cx="5292080" cy="746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70792451-7791-40dc-9ca2-78db6a68c9f0" descr="image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314" y="5416673"/>
            <a:ext cx="1296144" cy="129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32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" r="9378"/>
          <a:stretch/>
        </p:blipFill>
        <p:spPr bwMode="auto">
          <a:xfrm>
            <a:off x="-2283" y="-18928"/>
            <a:ext cx="9169237" cy="687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-2282" y="8756"/>
            <a:ext cx="8606730" cy="522044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ea typeface="Calibri" pitchFamily="34" charset="0"/>
                <a:cs typeface="Calibri" pitchFamily="34" charset="0"/>
              </a:rPr>
              <a:t>External Evaluation </a:t>
            </a:r>
            <a:endParaRPr lang="en-US" sz="4000" dirty="0" smtClean="0">
              <a:solidFill>
                <a:schemeClr val="bg1"/>
              </a:solidFill>
              <a:ea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US" sz="4000" dirty="0" smtClean="0">
                <a:solidFill>
                  <a:schemeClr val="bg1"/>
                </a:solidFill>
                <a:ea typeface="Calibri" pitchFamily="34" charset="0"/>
                <a:cs typeface="Calibri" pitchFamily="34" charset="0"/>
              </a:rPr>
              <a:t>of </a:t>
            </a:r>
            <a:r>
              <a:rPr lang="en-US" sz="4000" dirty="0">
                <a:solidFill>
                  <a:schemeClr val="bg1"/>
                </a:solidFill>
                <a:ea typeface="Calibri" pitchFamily="34" charset="0"/>
                <a:cs typeface="Calibri" pitchFamily="34" charset="0"/>
              </a:rPr>
              <a:t>the </a:t>
            </a:r>
            <a:r>
              <a:rPr lang="en-ZA" sz="4000" dirty="0">
                <a:solidFill>
                  <a:schemeClr val="bg1"/>
                </a:solidFill>
              </a:rPr>
              <a:t>m2m Mentor Mother Model </a:t>
            </a:r>
            <a:endParaRPr lang="en-ZA" sz="4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ZA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ZA" dirty="0" smtClean="0">
                <a:solidFill>
                  <a:schemeClr val="bg1"/>
                </a:solidFill>
              </a:rPr>
              <a:t>as </a:t>
            </a:r>
            <a:r>
              <a:rPr lang="en-ZA" dirty="0">
                <a:solidFill>
                  <a:schemeClr val="bg1"/>
                </a:solidFill>
              </a:rPr>
              <a:t>implemented under the </a:t>
            </a:r>
            <a:r>
              <a:rPr lang="en-ZA" dirty="0" smtClean="0">
                <a:solidFill>
                  <a:schemeClr val="bg1"/>
                </a:solidFill>
              </a:rPr>
              <a:t>USAID-funded </a:t>
            </a:r>
            <a:r>
              <a:rPr lang="en-ZA" dirty="0" err="1">
                <a:solidFill>
                  <a:schemeClr val="bg1"/>
                </a:solidFill>
              </a:rPr>
              <a:t>JSI</a:t>
            </a:r>
            <a:r>
              <a:rPr lang="en-ZA" dirty="0">
                <a:solidFill>
                  <a:schemeClr val="bg1"/>
                </a:solidFill>
              </a:rPr>
              <a:t> Research &amp; Training Institute </a:t>
            </a:r>
            <a:r>
              <a:rPr lang="en-ZA" dirty="0" err="1">
                <a:solidFill>
                  <a:schemeClr val="bg1"/>
                </a:solidFill>
              </a:rPr>
              <a:t>Inc’s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smtClean="0">
                <a:solidFill>
                  <a:schemeClr val="bg1"/>
                </a:solidFill>
              </a:rPr>
              <a:t>STAR-EC </a:t>
            </a:r>
            <a:r>
              <a:rPr lang="en-ZA" dirty="0">
                <a:solidFill>
                  <a:schemeClr val="bg1"/>
                </a:solidFill>
              </a:rPr>
              <a:t>Programme </a:t>
            </a:r>
            <a:r>
              <a:rPr lang="en-ZA" dirty="0" smtClean="0">
                <a:solidFill>
                  <a:schemeClr val="bg1"/>
                </a:solidFill>
              </a:rPr>
              <a:t>in Uganda</a:t>
            </a:r>
            <a:r>
              <a:rPr lang="en-ZA" sz="4000" b="1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endParaRPr lang="en-ZA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ZA" dirty="0" smtClean="0">
                <a:solidFill>
                  <a:schemeClr val="bg1"/>
                </a:solidFill>
              </a:rPr>
              <a:t>(2014)</a:t>
            </a:r>
            <a:r>
              <a:rPr lang="en-ZA" sz="4000" dirty="0" smtClean="0">
                <a:solidFill>
                  <a:schemeClr val="bg1"/>
                </a:solidFill>
              </a:rPr>
              <a:t/>
            </a:r>
            <a:br>
              <a:rPr lang="en-ZA" sz="4000" dirty="0" smtClean="0">
                <a:solidFill>
                  <a:schemeClr val="bg1"/>
                </a:solidFill>
              </a:rPr>
            </a:br>
            <a:endParaRPr lang="en-ZA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74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3779912" y="1091882"/>
            <a:ext cx="4320480" cy="5266135"/>
          </a:xfrm>
        </p:spPr>
        <p:txBody>
          <a:bodyPr>
            <a:normAutofit/>
          </a:bodyPr>
          <a:lstStyle/>
          <a:p>
            <a:pPr algn="l"/>
            <a:r>
              <a:rPr lang="en-ZA" sz="3200" dirty="0" smtClean="0"/>
              <a:t>To investigate </a:t>
            </a:r>
            <a:r>
              <a:rPr lang="en-ZA" sz="3200" dirty="0"/>
              <a:t>whether maternal and infant </a:t>
            </a:r>
            <a:r>
              <a:rPr lang="en-ZA" sz="3200" dirty="0" err="1"/>
              <a:t>PMTCT</a:t>
            </a:r>
            <a:r>
              <a:rPr lang="en-ZA" sz="3200" dirty="0"/>
              <a:t> outcomes and maternal psychosocial well-being</a:t>
            </a:r>
            <a:br>
              <a:rPr lang="en-ZA" sz="3200" dirty="0"/>
            </a:br>
            <a:r>
              <a:rPr lang="en-ZA" sz="3200" dirty="0"/>
              <a:t>outcomes were associated with exposure to m2m Mentor Mothers</a:t>
            </a:r>
            <a:endParaRPr lang="en-US" sz="3200" dirty="0" smtClean="0">
              <a:effectLst/>
              <a:latin typeface="+mn-lt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491880" y="167205"/>
            <a:ext cx="4303422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ZA" sz="5400" b="1" dirty="0">
                <a:solidFill>
                  <a:srgbClr val="0070C0"/>
                </a:solidFill>
                <a:latin typeface="+mn-lt"/>
                <a:ea typeface="Calibri" pitchFamily="34" charset="0"/>
                <a:cs typeface="Calibri" pitchFamily="34" charset="0"/>
              </a:rPr>
              <a:t>Purpose</a:t>
            </a:r>
          </a:p>
        </p:txBody>
      </p:sp>
      <p:pic>
        <p:nvPicPr>
          <p:cNvPr id="4" name="Picture 3" descr="STAR-EC LOGO approve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302" y="5445224"/>
            <a:ext cx="1223391" cy="122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http://www.m2m.org/wp-content/uploads/2015/04/GetInvolvedBG-20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79658" y="-2"/>
            <a:ext cx="10890266" cy="700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70792451-7791-40dc-9ca2-78db6a68c9f0" descr="image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549" y="110868"/>
            <a:ext cx="1296144" cy="129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47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362675"/>
            <a:ext cx="8280175" cy="5810741"/>
          </a:xfrm>
        </p:spPr>
        <p:txBody>
          <a:bodyPr>
            <a:normAutofit fontScale="92500" lnSpcReduction="10000"/>
          </a:bodyPr>
          <a:lstStyle/>
          <a:p>
            <a:r>
              <a:rPr lang="en-ZA" dirty="0"/>
              <a:t>A quasi-experimental matched area </a:t>
            </a:r>
            <a:r>
              <a:rPr lang="en-ZA" dirty="0" smtClean="0"/>
              <a:t>comparison design in 31 </a:t>
            </a:r>
            <a:r>
              <a:rPr lang="en-ZA" dirty="0"/>
              <a:t>intervention </a:t>
            </a:r>
            <a:r>
              <a:rPr lang="en-ZA" dirty="0" smtClean="0"/>
              <a:t>facilities and </a:t>
            </a:r>
            <a:r>
              <a:rPr lang="en-ZA" dirty="0"/>
              <a:t>31 matched control facilities </a:t>
            </a:r>
            <a:endParaRPr lang="en-ZA" dirty="0" smtClean="0"/>
          </a:p>
          <a:p>
            <a:r>
              <a:rPr lang="en-ZA" dirty="0" err="1" smtClean="0"/>
              <a:t>PMTCT</a:t>
            </a:r>
            <a:r>
              <a:rPr lang="en-ZA" dirty="0" smtClean="0"/>
              <a:t> </a:t>
            </a:r>
            <a:r>
              <a:rPr lang="en-ZA" dirty="0"/>
              <a:t>outcomes </a:t>
            </a:r>
            <a:r>
              <a:rPr lang="en-ZA" dirty="0" smtClean="0"/>
              <a:t>measured </a:t>
            </a:r>
            <a:r>
              <a:rPr lang="en-ZA" dirty="0"/>
              <a:t>retrospectively </a:t>
            </a:r>
            <a:r>
              <a:rPr lang="en-ZA" dirty="0" smtClean="0"/>
              <a:t>among 2,282 mother-baby-pairs</a:t>
            </a:r>
          </a:p>
          <a:p>
            <a:r>
              <a:rPr lang="en-ZA" dirty="0"/>
              <a:t>Facility-based Psychosocial Wellbeing surveys in the same intervention and control </a:t>
            </a:r>
            <a:r>
              <a:rPr lang="en-ZA" dirty="0" smtClean="0"/>
              <a:t>facilities, using standardised </a:t>
            </a:r>
            <a:r>
              <a:rPr lang="en-ZA" dirty="0"/>
              <a:t>questionnaires </a:t>
            </a:r>
            <a:r>
              <a:rPr lang="en-ZA" dirty="0" smtClean="0"/>
              <a:t>among 796 </a:t>
            </a:r>
            <a:r>
              <a:rPr lang="en-ZA" dirty="0"/>
              <a:t>pregnant women and new </a:t>
            </a:r>
            <a:r>
              <a:rPr lang="en-ZA" dirty="0" smtClean="0"/>
              <a:t>mothers</a:t>
            </a:r>
            <a:endParaRPr lang="en-ZA" sz="900" dirty="0"/>
          </a:p>
          <a:p>
            <a:r>
              <a:rPr lang="en-ZA" dirty="0" smtClean="0"/>
              <a:t>Propensity </a:t>
            </a:r>
            <a:r>
              <a:rPr lang="en-ZA" dirty="0"/>
              <a:t>Score Matching was used to investigate the net effect attributable to the m2m standard-of-care</a:t>
            </a:r>
          </a:p>
          <a:p>
            <a:endParaRPr lang="en-ZA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6048672" cy="8367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ZA" sz="4000" b="1" dirty="0">
                <a:solidFill>
                  <a:srgbClr val="0070C0"/>
                </a:solidFill>
                <a:latin typeface="+mn-lt"/>
                <a:ea typeface="Calibri" pitchFamily="34" charset="0"/>
                <a:cs typeface="Calibri" pitchFamily="34" charset="0"/>
              </a:rPr>
              <a:t>Methods</a:t>
            </a:r>
          </a:p>
        </p:txBody>
      </p:sp>
      <p:pic>
        <p:nvPicPr>
          <p:cNvPr id="4" name="Picture 3" descr="STAR-EC LOGO approve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39349"/>
            <a:ext cx="1223391" cy="122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788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r="-10985"/>
          <a:stretch/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157192"/>
            <a:ext cx="9144000" cy="1470025"/>
          </a:xfrm>
        </p:spPr>
        <p:txBody>
          <a:bodyPr>
            <a:normAutofit/>
          </a:bodyPr>
          <a:lstStyle/>
          <a:p>
            <a:pPr algn="r"/>
            <a:r>
              <a:rPr lang="en-ZA" sz="7200" dirty="0" smtClean="0">
                <a:solidFill>
                  <a:schemeClr val="bg1"/>
                </a:solidFill>
              </a:rPr>
              <a:t>Results</a:t>
            </a:r>
            <a:endParaRPr lang="en-ZA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1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5265</TotalTime>
  <Words>774</Words>
  <Application>Microsoft Office PowerPoint</Application>
  <PresentationFormat>On-screen Show (4:3)</PresentationFormat>
  <Paragraphs>210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Retaining mother-baby-pairs in care and treatment: the mothers2mothers  Mentor Mother Model </vt:lpstr>
      <vt:lpstr>This Presentation</vt:lpstr>
      <vt:lpstr>PowerPoint Presentation</vt:lpstr>
      <vt:lpstr>A Peer-Mentor Approach</vt:lpstr>
      <vt:lpstr>Ongoing and New Challenges</vt:lpstr>
      <vt:lpstr>PowerPoint Presentation</vt:lpstr>
      <vt:lpstr>To investigate whether maternal and infant PMTCT outcomes and maternal psychosocial well-being outcomes were associated with exposure to m2m Mentor Mothers</vt:lpstr>
      <vt:lpstr>Methods</vt:lpstr>
      <vt:lpstr>Results</vt:lpstr>
      <vt:lpstr>PowerPoint Presentation</vt:lpstr>
      <vt:lpstr>PowerPoint Presentation</vt:lpstr>
      <vt:lpstr>Conclusion</vt:lpstr>
      <vt:lpstr>The m2m Mentor Mother Model</vt:lpstr>
      <vt:lpstr>Ongoing m2m Programme Innovation</vt:lpstr>
      <vt:lpstr>m2m Mentor Mothers m2m  Marjorie Mbule, Sarah Auma, Emeka Okonji, Ewa Skowronska, Anne Schley, Stephano Sandfolo, Mitch Besser Implementing Partners  JSI Research &amp; Training Institute Inc. STAR-EC programme  - Denis C. Businge, Samson Kironde and the Uganda Ministry of Health - Dr Linda Kisakye.  External Evaluators Dr. Charlotte Muheki Zikusooka (Principal Investigator)  Dr. Daniel Kibuuka-Musoke (Co-Principal Investigator) John Baptist Bwanika (Statistician)  Dr. Dickens Akena (Psychiatry Specialist) Acknowledgements</vt:lpstr>
      <vt:lpstr>Our Key Donors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Esca Scheepers</dc:creator>
  <cp:lastModifiedBy>Masnoena Judson</cp:lastModifiedBy>
  <cp:revision>1006</cp:revision>
  <dcterms:created xsi:type="dcterms:W3CDTF">2015-05-12T11:36:31Z</dcterms:created>
  <dcterms:modified xsi:type="dcterms:W3CDTF">2015-07-13T07:15:51Z</dcterms:modified>
</cp:coreProperties>
</file>