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863" r:id="rId2"/>
    <p:sldId id="864" r:id="rId3"/>
    <p:sldId id="876" r:id="rId4"/>
    <p:sldId id="867" r:id="rId5"/>
    <p:sldId id="870" r:id="rId6"/>
    <p:sldId id="865" r:id="rId7"/>
    <p:sldId id="872" r:id="rId8"/>
    <p:sldId id="873" r:id="rId9"/>
    <p:sldId id="871" r:id="rId10"/>
    <p:sldId id="878" r:id="rId11"/>
    <p:sldId id="702" r:id="rId12"/>
    <p:sldId id="875" r:id="rId13"/>
    <p:sldId id="718" r:id="rId14"/>
    <p:sldId id="879" r:id="rId15"/>
    <p:sldId id="845" r:id="rId16"/>
    <p:sldId id="846" r:id="rId17"/>
    <p:sldId id="880" r:id="rId18"/>
    <p:sldId id="882" r:id="rId19"/>
    <p:sldId id="877" r:id="rId20"/>
    <p:sldId id="869" r:id="rId21"/>
    <p:sldId id="831" r:id="rId22"/>
    <p:sldId id="785" r:id="rId23"/>
    <p:sldId id="883" r:id="rId24"/>
    <p:sldId id="884" r:id="rId25"/>
    <p:sldId id="888" r:id="rId26"/>
    <p:sldId id="898" r:id="rId27"/>
    <p:sldId id="899" r:id="rId28"/>
    <p:sldId id="890" r:id="rId29"/>
    <p:sldId id="857" r:id="rId30"/>
    <p:sldId id="861" r:id="rId31"/>
    <p:sldId id="885" r:id="rId32"/>
    <p:sldId id="886" r:id="rId33"/>
    <p:sldId id="887" r:id="rId34"/>
    <p:sldId id="892" r:id="rId35"/>
    <p:sldId id="893" r:id="rId36"/>
    <p:sldId id="894" r:id="rId37"/>
    <p:sldId id="891" r:id="rId38"/>
    <p:sldId id="897" r:id="rId39"/>
    <p:sldId id="569"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C18"/>
    <a:srgbClr val="FF8000"/>
    <a:srgbClr val="8098AE"/>
    <a:srgbClr val="086FDD"/>
    <a:srgbClr val="8310A8"/>
    <a:srgbClr val="008040"/>
    <a:srgbClr val="04305E"/>
    <a:srgbClr val="62B531"/>
    <a:srgbClr val="0091BC"/>
    <a:srgbClr val="4C4C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3" autoAdjust="0"/>
    <p:restoredTop sz="94136" autoAdjust="0"/>
  </p:normalViewPr>
  <p:slideViewPr>
    <p:cSldViewPr>
      <p:cViewPr>
        <p:scale>
          <a:sx n="100" d="100"/>
          <a:sy n="100" d="100"/>
        </p:scale>
        <p:origin x="-78" y="9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FF3677F5-539B-FE4E-983F-169D088F22D0}" type="slidenum">
              <a:rPr lang="en-US"/>
              <a:pPr/>
              <a:t>‹#›</a:t>
            </a:fld>
            <a:endParaRPr lang="en-US"/>
          </a:p>
        </p:txBody>
      </p:sp>
    </p:spTree>
    <p:extLst>
      <p:ext uri="{BB962C8B-B14F-4D97-AF65-F5344CB8AC3E}">
        <p14:creationId xmlns:p14="http://schemas.microsoft.com/office/powerpoint/2010/main" val="16825994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Thank you very much. I want to start by</a:t>
            </a:r>
            <a:r>
              <a:rPr lang="en-CA" baseline="0" dirty="0" smtClean="0"/>
              <a:t> thanking IAS for the invitation. </a:t>
            </a:r>
            <a:r>
              <a:rPr lang="en-CA" dirty="0" smtClean="0"/>
              <a:t> It is a great pleasure to be here and a </a:t>
            </a:r>
            <a:r>
              <a:rPr lang="en-CA" baseline="0" dirty="0" smtClean="0"/>
              <a:t>true honour to address this audience.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a:t>
            </a:fld>
            <a:endParaRPr lang="en-US"/>
          </a:p>
        </p:txBody>
      </p:sp>
    </p:spTree>
    <p:extLst>
      <p:ext uri="{BB962C8B-B14F-4D97-AF65-F5344CB8AC3E}">
        <p14:creationId xmlns:p14="http://schemas.microsoft.com/office/powerpoint/2010/main" val="942293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In addition to cells</a:t>
            </a:r>
            <a:r>
              <a:rPr lang="en-CA" baseline="0" dirty="0" smtClean="0"/>
              <a:t> in t</a:t>
            </a:r>
            <a:r>
              <a:rPr lang="en-CA" dirty="0" smtClean="0"/>
              <a:t>he circulating blood, Its</a:t>
            </a:r>
            <a:r>
              <a:rPr lang="en-CA" baseline="0" dirty="0" smtClean="0"/>
              <a:t> is now well established that HIV persists in several organs in people who have been receiving ART for several years. The genetic material of the virus, as well as viral particles have been detected in many tissues including the brain, lymph nodes, genital tract and gut.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12</a:t>
            </a:fld>
            <a:endParaRPr lang="en-US"/>
          </a:p>
        </p:txBody>
      </p:sp>
    </p:spTree>
    <p:extLst>
      <p:ext uri="{BB962C8B-B14F-4D97-AF65-F5344CB8AC3E}">
        <p14:creationId xmlns:p14="http://schemas.microsoft.com/office/powerpoint/2010/main" val="1912372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At the cellular level, HIV mainly persists in CD4+ T cells.</a:t>
            </a:r>
            <a:r>
              <a:rPr lang="en-CA" baseline="0" dirty="0" smtClean="0"/>
              <a:t> There are several mechanisms by which HIV maintains its reservoir. </a:t>
            </a:r>
          </a:p>
          <a:p>
            <a:r>
              <a:rPr lang="en-CA" baseline="0" dirty="0" smtClean="0"/>
              <a:t>First residual levels of replication, particularly in tissues in which antiretroviral drugs may to reach their optimal concentrations, may continuously replenish a pool of cells that are actively replicating the virus. The proportion of individuals on ART in which this mechanisms occurs is still unclear.</a:t>
            </a:r>
          </a:p>
          <a:p>
            <a:r>
              <a:rPr lang="en-CA" baseline="0" dirty="0" smtClean="0"/>
              <a:t>In contrast, a small pool of latently infected cells, which means a small number of ells in which the virus remains silent during ART, can be detected in all individuals on suppressive therapy. The latent reservoir is made of cells that are long lived as well as cells that slowly divide, thereby maintaining the size of the latent reservoir for long periods of time.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13</a:t>
            </a:fld>
            <a:endParaRPr lang="en-US"/>
          </a:p>
        </p:txBody>
      </p:sp>
    </p:spTree>
    <p:extLst>
      <p:ext uri="{BB962C8B-B14F-4D97-AF65-F5344CB8AC3E}">
        <p14:creationId xmlns:p14="http://schemas.microsoft.com/office/powerpoint/2010/main" val="400772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As I briefly mentioned earlier, in addition to T cell survival, proliferation of infected cells is another mechanism</a:t>
            </a:r>
            <a:r>
              <a:rPr lang="en-CA" baseline="0" dirty="0" smtClean="0"/>
              <a:t> by which HIV persists during ART. Several important studies published this year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14</a:t>
            </a:fld>
            <a:endParaRPr lang="en-US"/>
          </a:p>
        </p:txBody>
      </p:sp>
    </p:spTree>
    <p:extLst>
      <p:ext uri="{BB962C8B-B14F-4D97-AF65-F5344CB8AC3E}">
        <p14:creationId xmlns:p14="http://schemas.microsoft.com/office/powerpoint/2010/main" val="367620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The diversity of the mechanisms by which HIV persists reflects</a:t>
            </a:r>
            <a:r>
              <a:rPr lang="en-CA" baseline="0" dirty="0" smtClean="0"/>
              <a:t> the </a:t>
            </a:r>
            <a:r>
              <a:rPr lang="en-CA" baseline="0" dirty="0" err="1" smtClean="0"/>
              <a:t>disverity</a:t>
            </a:r>
            <a:r>
              <a:rPr lang="en-CA" baseline="0" dirty="0" smtClean="0"/>
              <a:t> of the CD4+ T cell subpopulations which are endowed with different capacities to produce cytokines, to self renew, to survive and to proliferate. From naïve cells that have not seen their cognate antigen to terminally differentiated cells that are relatively short lived, the CD4 compartment is made of a variety of memory cells that contribute to the persistence of HIV.</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15</a:t>
            </a:fld>
            <a:endParaRPr lang="en-US"/>
          </a:p>
        </p:txBody>
      </p:sp>
    </p:spTree>
    <p:extLst>
      <p:ext uri="{BB962C8B-B14F-4D97-AF65-F5344CB8AC3E}">
        <p14:creationId xmlns:p14="http://schemas.microsoft.com/office/powerpoint/2010/main" val="102274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E8C88-3781-694E-A3DA-257574A9AD97}" type="slidenum">
              <a:rPr lang="en-US"/>
              <a:pPr/>
              <a:t>16</a:t>
            </a:fld>
            <a:endParaRPr lang="en-US"/>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p:txBody>
          <a:bodyPr/>
          <a:lstStyle/>
          <a:p>
            <a:r>
              <a:rPr lang="en-US" dirty="0" smtClean="0"/>
              <a:t>Indeed, we and others has </a:t>
            </a:r>
            <a:r>
              <a:rPr lang="en-US" dirty="0" err="1" smtClean="0"/>
              <a:t>previoudly</a:t>
            </a:r>
            <a:r>
              <a:rPr lang="en-US" dirty="0" smtClean="0"/>
              <a:t> shown that several</a:t>
            </a:r>
            <a:r>
              <a:rPr lang="en-US" baseline="0" dirty="0" smtClean="0"/>
              <a:t> cell subsets contribute to HIV persistence during ART. With </a:t>
            </a:r>
            <a:r>
              <a:rPr lang="en-US" baseline="0" dirty="0" err="1" smtClean="0"/>
              <a:t>Rafick</a:t>
            </a:r>
            <a:r>
              <a:rPr lang="en-US" baseline="0" dirty="0" smtClean="0"/>
              <a:t> </a:t>
            </a:r>
            <a:r>
              <a:rPr lang="en-US" baseline="0" dirty="0" err="1" smtClean="0"/>
              <a:t>Sekaly</a:t>
            </a:r>
            <a:r>
              <a:rPr lang="en-US" baseline="0" dirty="0" smtClean="0"/>
              <a:t>, we demonstrated that integrated viral genomes can mostly be detected in cells displaying a central, transitional and effector memory phenotype in individuals on ART. More recently, Maria </a:t>
            </a:r>
            <a:r>
              <a:rPr lang="en-US" baseline="0" dirty="0" err="1" smtClean="0"/>
              <a:t>Buzon</a:t>
            </a:r>
            <a:r>
              <a:rPr lang="en-US" baseline="0" dirty="0" smtClean="0"/>
              <a:t> and Matthias </a:t>
            </a:r>
            <a:r>
              <a:rPr lang="en-US" baseline="0" dirty="0" err="1" smtClean="0"/>
              <a:t>Lichterfeld</a:t>
            </a:r>
            <a:r>
              <a:rPr lang="en-US" baseline="0" dirty="0" smtClean="0"/>
              <a:t> identified the newly discovered stem cell memory subset as a preferential niche for HIV during ART. As these stem cell memory cells have a very long half life and can self renew, they may represent a particularly stable reservoir for HIV.</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Indeed, the contribution of stem cell memory cell seems to increase with the duration of ART,</a:t>
            </a:r>
            <a:r>
              <a:rPr lang="en-CA" baseline="0" dirty="0" smtClean="0"/>
              <a:t> whereas the contribution of the other subsets may gradually diminish.</a:t>
            </a:r>
            <a:r>
              <a:rPr lang="en-CA" dirty="0" smtClean="0"/>
              <a:t> The group of </a:t>
            </a:r>
            <a:r>
              <a:rPr lang="en-CA" dirty="0" err="1" smtClean="0"/>
              <a:t>Yassine</a:t>
            </a:r>
            <a:r>
              <a:rPr lang="en-CA" dirty="0" smtClean="0"/>
              <a:t> </a:t>
            </a:r>
            <a:r>
              <a:rPr lang="en-CA" dirty="0" err="1" smtClean="0"/>
              <a:t>Taoufik</a:t>
            </a:r>
            <a:r>
              <a:rPr lang="en-CA" dirty="0" smtClean="0"/>
              <a:t>  found that the half life of this reservoir</a:t>
            </a:r>
            <a:r>
              <a:rPr lang="en-CA" baseline="0" dirty="0" smtClean="0"/>
              <a:t> appears to be significantly longer that the other cellular reservoirs for HIV. </a:t>
            </a:r>
          </a:p>
          <a:p>
            <a:r>
              <a:rPr lang="en-CA" baseline="0" dirty="0" smtClean="0"/>
              <a:t>This illustrates that memory CD4+ T cells that have an enhanced capacity to survive may serve as a long-lived reservoir for HIV.</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17</a:t>
            </a:fld>
            <a:endParaRPr lang="en-US"/>
          </a:p>
        </p:txBody>
      </p:sp>
    </p:spTree>
    <p:extLst>
      <p:ext uri="{BB962C8B-B14F-4D97-AF65-F5344CB8AC3E}">
        <p14:creationId xmlns:p14="http://schemas.microsoft.com/office/powerpoint/2010/main" val="259201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As I briefly mentioned earlier, in addition to T cell survival, proliferation of infected cells is another mechanism</a:t>
            </a:r>
            <a:r>
              <a:rPr lang="en-CA" baseline="0" dirty="0" smtClean="0"/>
              <a:t> by which HIV persists during ART. Several important studies published this year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18</a:t>
            </a:fld>
            <a:endParaRPr lang="en-US"/>
          </a:p>
        </p:txBody>
      </p:sp>
    </p:spTree>
    <p:extLst>
      <p:ext uri="{BB962C8B-B14F-4D97-AF65-F5344CB8AC3E}">
        <p14:creationId xmlns:p14="http://schemas.microsoft.com/office/powerpoint/2010/main" val="367620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baseline="0" dirty="0" smtClean="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19</a:t>
            </a:fld>
            <a:endParaRPr lang="en-US"/>
          </a:p>
        </p:txBody>
      </p:sp>
    </p:spTree>
    <p:extLst>
      <p:ext uri="{BB962C8B-B14F-4D97-AF65-F5344CB8AC3E}">
        <p14:creationId xmlns:p14="http://schemas.microsoft.com/office/powerpoint/2010/main" val="29028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Rebound in viremia typically</a:t>
            </a:r>
            <a:r>
              <a:rPr lang="en-CA" baseline="0" dirty="0" smtClean="0"/>
              <a:t> occurs within 2 months after ART interruption. But there are some exceptions. Timothy Ray Brown aka the “Berlin Patient” received a transplant of stem cells that were protected from HIV infection more than 7 years ago. HIV is still undetectable is his body and he is considered as the first individual who has been cured. </a:t>
            </a:r>
          </a:p>
          <a:p>
            <a:r>
              <a:rPr lang="en-CA" baseline="0" dirty="0" smtClean="0"/>
              <a:t>Tim </a:t>
            </a:r>
            <a:r>
              <a:rPr lang="en-CA" baseline="0" dirty="0" err="1" smtClean="0"/>
              <a:t>Henrich</a:t>
            </a:r>
            <a:r>
              <a:rPr lang="en-CA" baseline="0" dirty="0" smtClean="0"/>
              <a:t> and Dan </a:t>
            </a:r>
            <a:r>
              <a:rPr lang="en-CA" baseline="0" dirty="0" err="1" smtClean="0"/>
              <a:t>Kuritzkes</a:t>
            </a:r>
            <a:r>
              <a:rPr lang="en-CA" baseline="0" dirty="0" smtClean="0"/>
              <a:t> reported 2 cases of bone marrow transplants (although not resistant to HIV) who showed a significant delay in rebound (3 and 8 months). </a:t>
            </a:r>
          </a:p>
          <a:p>
            <a:r>
              <a:rPr lang="en-CA" baseline="0" dirty="0" smtClean="0"/>
              <a:t>The Mississippi child who received ART30 hours after birth for up to 18 months did not rebound for almost 28 months. </a:t>
            </a:r>
          </a:p>
          <a:p>
            <a:r>
              <a:rPr lang="en-CA" baseline="0" dirty="0" smtClean="0"/>
              <a:t>Finally, rare individuals in the </a:t>
            </a:r>
            <a:r>
              <a:rPr lang="en-CA" baseline="0" dirty="0" err="1" smtClean="0"/>
              <a:t>Spartac</a:t>
            </a:r>
            <a:r>
              <a:rPr lang="en-CA" baseline="0" dirty="0" smtClean="0"/>
              <a:t> and Visconti acute infection studies display sustained remission several years after ART cessation. </a:t>
            </a:r>
          </a:p>
          <a:p>
            <a:r>
              <a:rPr lang="en-CA" baseline="0" dirty="0" smtClean="0"/>
              <a:t>These 2 studies together with the case of the Mississippi child suggest that initiating ART early after infection may be an important parameter that could lead to control.</a:t>
            </a:r>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20</a:t>
            </a:fld>
            <a:endParaRPr lang="en-US"/>
          </a:p>
        </p:txBody>
      </p:sp>
    </p:spTree>
    <p:extLst>
      <p:ext uri="{BB962C8B-B14F-4D97-AF65-F5344CB8AC3E}">
        <p14:creationId xmlns:p14="http://schemas.microsoft.com/office/powerpoint/2010/main" val="290288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02483-054D-2846-B35F-99C04CB94F76}" type="slidenum">
              <a:rPr lang="en-US"/>
              <a:pPr/>
              <a:t>22</a:t>
            </a:fld>
            <a:endParaRPr lang="en-US"/>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Since the discovery of the virus in 1983,</a:t>
            </a:r>
            <a:r>
              <a:rPr lang="en-CA" baseline="0" dirty="0" smtClean="0"/>
              <a:t> </a:t>
            </a:r>
            <a:r>
              <a:rPr lang="en-CA" dirty="0" smtClean="0"/>
              <a:t>Treatments for HIV infection have dramatically improved in terms of efficacy and tolerability</a:t>
            </a:r>
            <a:r>
              <a:rPr lang="en-CA" baseline="0" dirty="0" smtClean="0"/>
              <a:t>.</a:t>
            </a:r>
            <a:r>
              <a:rPr lang="en-CA" dirty="0" smtClean="0"/>
              <a:t> The implementation of triple therapy in 1996 has increased the potency of HIV treatments and reduced their toxicity. More recently, novel antiretroviral drugs such as </a:t>
            </a:r>
            <a:r>
              <a:rPr lang="en-CA" dirty="0" err="1" smtClean="0"/>
              <a:t>integrase</a:t>
            </a:r>
            <a:r>
              <a:rPr lang="en-CA" dirty="0" smtClean="0"/>
              <a:t> inhibitors have been added to this arsenal and have further improved treatments</a:t>
            </a:r>
            <a:r>
              <a:rPr lang="en-CA" baseline="0" dirty="0" smtClean="0"/>
              <a:t> for HIV infection.</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2</a:t>
            </a:fld>
            <a:endParaRPr lang="en-US"/>
          </a:p>
        </p:txBody>
      </p:sp>
    </p:spTree>
    <p:extLst>
      <p:ext uri="{BB962C8B-B14F-4D97-AF65-F5344CB8AC3E}">
        <p14:creationId xmlns:p14="http://schemas.microsoft.com/office/powerpoint/2010/main" val="648197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24</a:t>
            </a:fld>
            <a:endParaRPr lang="en-US"/>
          </a:p>
        </p:txBody>
      </p:sp>
    </p:spTree>
    <p:extLst>
      <p:ext uri="{BB962C8B-B14F-4D97-AF65-F5344CB8AC3E}">
        <p14:creationId xmlns:p14="http://schemas.microsoft.com/office/powerpoint/2010/main" val="3150417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ceholder 2"/>
          <p:cNvSpPr>
            <a:spLocks noGrp="1" noRot="1" noChangeAspect="1" noChangeArrowheads="1" noTextEdit="1"/>
          </p:cNvSpPr>
          <p:nvPr>
            <p:ph type="sldImg"/>
          </p:nvPr>
        </p:nvSpPr>
        <p:spPr>
          <a:ln/>
        </p:spPr>
      </p:sp>
      <p:sp>
        <p:nvSpPr>
          <p:cNvPr id="52227" name="Placeholder 3"/>
          <p:cNvSpPr>
            <a:spLocks noGrp="1" noChangeArrowheads="1"/>
          </p:cNvSpPr>
          <p:nvPr>
            <p:ph type="body" idx="1"/>
          </p:nvPr>
        </p:nvSpPr>
        <p:spPr>
          <a:noFill/>
        </p:spPr>
        <p:txBody>
          <a:bodyPr/>
          <a:lstStyle/>
          <a:p>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34</a:t>
            </a:fld>
            <a:endParaRPr lang="en-US"/>
          </a:p>
        </p:txBody>
      </p:sp>
    </p:spTree>
    <p:extLst>
      <p:ext uri="{BB962C8B-B14F-4D97-AF65-F5344CB8AC3E}">
        <p14:creationId xmlns:p14="http://schemas.microsoft.com/office/powerpoint/2010/main" val="315041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This scientific success has translated into clinical benefits:</a:t>
            </a:r>
            <a:r>
              <a:rPr lang="en-CA" baseline="0" dirty="0" smtClean="0"/>
              <a:t> </a:t>
            </a:r>
            <a:r>
              <a:rPr lang="en-CA" dirty="0" smtClean="0"/>
              <a:t>Antiretroviral</a:t>
            </a:r>
            <a:r>
              <a:rPr lang="en-CA" baseline="0" dirty="0" smtClean="0"/>
              <a:t> therapy has saved the lives of many people living with HIV during the past 20 years. </a:t>
            </a:r>
          </a:p>
          <a:p>
            <a:r>
              <a:rPr lang="en-CA" baseline="0" dirty="0" smtClean="0"/>
              <a:t>Whereas the expected survival of a 20 years old person living with HIV was only 8 years in the mid 90s’, this number has increased dramatically since the beginning of the century. Today, the life expectancy of an individual living with HIV in a high income country is close to the one of uninfected people. This clearly demonstrates the success of ART.</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3</a:t>
            </a:fld>
            <a:endParaRPr lang="en-US"/>
          </a:p>
        </p:txBody>
      </p:sp>
    </p:spTree>
    <p:extLst>
      <p:ext uri="{BB962C8B-B14F-4D97-AF65-F5344CB8AC3E}">
        <p14:creationId xmlns:p14="http://schemas.microsoft.com/office/powerpoint/2010/main" val="64819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Therefore, why do we need to do better than ART. Why do we need a cure?</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4</a:t>
            </a:fld>
            <a:endParaRPr lang="en-US"/>
          </a:p>
        </p:txBody>
      </p:sp>
    </p:spTree>
    <p:extLst>
      <p:ext uri="{BB962C8B-B14F-4D97-AF65-F5344CB8AC3E}">
        <p14:creationId xmlns:p14="http://schemas.microsoft.com/office/powerpoint/2010/main" val="259334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A7892938-2259-4F95-998E-3031416D1850}" type="slidenum">
              <a:rPr lang="en-US" smtClean="0"/>
              <a:pPr/>
              <a:t>5</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AU" dirty="0" smtClean="0"/>
              <a:t>Although ART can dramatically reduce</a:t>
            </a:r>
            <a:r>
              <a:rPr lang="en-AU" baseline="0" dirty="0" smtClean="0"/>
              <a:t> the amount of HIV in the body of infected people, the virus persists at low levels. Because of HIV persistence, stigmatization and criminalization remains. The use of ART may have long-term toxicity. In addition, access to ART for everyone is a formidable challenge. Finally, the financial burden associated with ART represents another argument to find a cure for HIV infection. </a:t>
            </a:r>
            <a:endParaRPr lang="en-AU"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People living </a:t>
            </a:r>
            <a:r>
              <a:rPr lang="fr-FR" dirty="0" err="1" smtClean="0"/>
              <a:t>with</a:t>
            </a:r>
            <a:r>
              <a:rPr lang="fr-FR" dirty="0" smtClean="0"/>
              <a:t> HIV are </a:t>
            </a:r>
            <a:r>
              <a:rPr lang="fr-FR" dirty="0" err="1" smtClean="0"/>
              <a:t>still</a:t>
            </a:r>
            <a:r>
              <a:rPr lang="fr-FR" dirty="0" smtClean="0"/>
              <a:t> </a:t>
            </a:r>
            <a:r>
              <a:rPr lang="fr-FR" dirty="0" err="1" smtClean="0"/>
              <a:t>criminalized</a:t>
            </a:r>
            <a:r>
              <a:rPr lang="fr-FR" dirty="0" smtClean="0"/>
              <a:t> in</a:t>
            </a:r>
            <a:r>
              <a:rPr lang="fr-FR" baseline="0" dirty="0" smtClean="0"/>
              <a:t> a large </a:t>
            </a:r>
            <a:r>
              <a:rPr lang="fr-FR" baseline="0" dirty="0" err="1" smtClean="0"/>
              <a:t>number</a:t>
            </a:r>
            <a:r>
              <a:rPr lang="fr-FR" baseline="0" dirty="0" smtClean="0"/>
              <a:t> of countries. In addition, people living </a:t>
            </a:r>
            <a:r>
              <a:rPr lang="fr-FR" baseline="0" dirty="0" err="1" smtClean="0"/>
              <a:t>with</a:t>
            </a:r>
            <a:r>
              <a:rPr lang="fr-FR" baseline="0" dirty="0" smtClean="0"/>
              <a:t> HIV are </a:t>
            </a:r>
            <a:r>
              <a:rPr lang="fr-FR" baseline="0" dirty="0" err="1" smtClean="0"/>
              <a:t>still</a:t>
            </a:r>
            <a:r>
              <a:rPr lang="fr-FR" baseline="0" dirty="0" smtClean="0"/>
              <a:t> </a:t>
            </a:r>
            <a:r>
              <a:rPr lang="fr-FR" baseline="0" dirty="0" err="1" smtClean="0"/>
              <a:t>stigmatized</a:t>
            </a:r>
            <a:r>
              <a:rPr lang="fr-FR" baseline="0" dirty="0" smtClean="0"/>
              <a:t>, and </a:t>
            </a:r>
            <a:r>
              <a:rPr lang="fr-FR" baseline="0" dirty="0" err="1" smtClean="0"/>
              <a:t>may</a:t>
            </a:r>
            <a:r>
              <a:rPr lang="fr-FR" baseline="0" dirty="0" smtClean="0"/>
              <a:t> </a:t>
            </a:r>
            <a:r>
              <a:rPr lang="fr-FR" baseline="0" dirty="0" err="1" smtClean="0"/>
              <a:t>be</a:t>
            </a:r>
            <a:r>
              <a:rPr lang="fr-FR" baseline="0" dirty="0" smtClean="0"/>
              <a:t> </a:t>
            </a:r>
            <a:r>
              <a:rPr lang="fr-FR" baseline="0" dirty="0" err="1" smtClean="0"/>
              <a:t>rejected</a:t>
            </a:r>
            <a:r>
              <a:rPr lang="fr-FR" baseline="0" dirty="0" smtClean="0"/>
              <a:t> by the </a:t>
            </a:r>
            <a:r>
              <a:rPr lang="fr-FR" baseline="0" dirty="0" err="1" smtClean="0"/>
              <a:t>family</a:t>
            </a:r>
            <a:r>
              <a:rPr lang="fr-FR" baseline="0" dirty="0" smtClean="0"/>
              <a:t> and or </a:t>
            </a:r>
            <a:r>
              <a:rPr lang="fr-FR" baseline="0" dirty="0" err="1" smtClean="0"/>
              <a:t>their</a:t>
            </a:r>
            <a:r>
              <a:rPr lang="fr-FR" baseline="0" dirty="0" smtClean="0"/>
              <a:t> </a:t>
            </a:r>
            <a:r>
              <a:rPr lang="fr-FR" baseline="0" dirty="0" err="1" smtClean="0"/>
              <a:t>colleagues</a:t>
            </a:r>
            <a:r>
              <a:rPr lang="fr-FR" baseline="0" dirty="0" smtClean="0"/>
              <a:t> </a:t>
            </a:r>
            <a:r>
              <a:rPr lang="fr-FR" baseline="0" dirty="0" err="1" smtClean="0"/>
              <a:t>at</a:t>
            </a:r>
            <a:r>
              <a:rPr lang="fr-FR" baseline="0" dirty="0" smtClean="0"/>
              <a:t> </a:t>
            </a:r>
            <a:r>
              <a:rPr lang="fr-FR" baseline="0" dirty="0" err="1" smtClean="0"/>
              <a:t>work</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6</a:t>
            </a:fld>
            <a:endParaRPr lang="en-US"/>
          </a:p>
        </p:txBody>
      </p:sp>
    </p:spTree>
    <p:extLst>
      <p:ext uri="{BB962C8B-B14F-4D97-AF65-F5344CB8AC3E}">
        <p14:creationId xmlns:p14="http://schemas.microsoft.com/office/powerpoint/2010/main" val="142078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CA" sz="1200" dirty="0" smtClean="0"/>
              <a:t>For</a:t>
            </a:r>
            <a:r>
              <a:rPr lang="en-CA" sz="1200" baseline="0" dirty="0" smtClean="0"/>
              <a:t> those who have access to HAART, living with HIV generates life-time expenses that creates an additional economic burden. This table indicates the </a:t>
            </a:r>
            <a:r>
              <a:rPr lang="en-CA" sz="1200" b="0" kern="1200" dirty="0" smtClean="0">
                <a:solidFill>
                  <a:schemeClr val="tx1"/>
                </a:solidFill>
                <a:effectLst/>
                <a:latin typeface="Arial" charset="0"/>
                <a:ea typeface="ＭＳ Ｐゴシック" charset="0"/>
                <a:cs typeface="ＭＳ Ｐゴシック" charset="0"/>
              </a:rPr>
              <a:t>Lifetime Economic Loss Attributed to All Those Who Tested Positive in Canada in 2009.</a:t>
            </a:r>
            <a:endParaRPr lang="en-CA" sz="1200" dirty="0" smtClean="0"/>
          </a:p>
          <a:p>
            <a:r>
              <a:rPr lang="en-CA" sz="1200" dirty="0" smtClean="0"/>
              <a:t>The net present value of treating individuals with new HIV infections will be about $768 million over their remaining lifetimes. </a:t>
            </a:r>
            <a:endParaRPr lang="fr-CA"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CA" sz="1200" dirty="0" smtClean="0"/>
              <a:t>The net present value of productivity losses associated with new HIV infections will be about $2 billions and</a:t>
            </a:r>
            <a:r>
              <a:rPr lang="en-CA" sz="1200" baseline="0" dirty="0" smtClean="0"/>
              <a:t> it is estimated that the lost of quality of life attributable to HIV generates another financial loss of more that 1 billion.</a:t>
            </a:r>
            <a:endParaRPr lang="en-CA" sz="1200" dirty="0" smtClean="0"/>
          </a:p>
          <a:p>
            <a:r>
              <a:rPr lang="en-CA" sz="1200" dirty="0" smtClean="0"/>
              <a:t>Overall, the economic impact of 3,070</a:t>
            </a:r>
            <a:r>
              <a:rPr lang="en-CA" sz="1200" baseline="0" dirty="0" smtClean="0"/>
              <a:t> </a:t>
            </a:r>
            <a:r>
              <a:rPr lang="en-CA" sz="1200" dirty="0" smtClean="0"/>
              <a:t>new HIV infections in 2009 has a lifetime cost of $</a:t>
            </a:r>
            <a:r>
              <a:rPr lang="fr-CA" sz="1200" dirty="0" smtClean="0"/>
              <a:t>4 billions. This </a:t>
            </a:r>
            <a:r>
              <a:rPr lang="fr-CA" sz="1200" dirty="0" err="1" smtClean="0"/>
              <a:t>is</a:t>
            </a:r>
            <a:r>
              <a:rPr lang="fr-CA" sz="1200" dirty="0" smtClean="0"/>
              <a:t> </a:t>
            </a:r>
            <a:r>
              <a:rPr lang="fr-CA" sz="1200" dirty="0" err="1" smtClean="0"/>
              <a:t>another</a:t>
            </a:r>
            <a:r>
              <a:rPr lang="fr-CA" sz="1200" dirty="0" smtClean="0"/>
              <a:t> argument in</a:t>
            </a:r>
            <a:r>
              <a:rPr lang="fr-CA" sz="1200" baseline="0" dirty="0" smtClean="0"/>
              <a:t> </a:t>
            </a:r>
            <a:r>
              <a:rPr lang="fr-CA" sz="1200" baseline="0" dirty="0" err="1" smtClean="0"/>
              <a:t>favour</a:t>
            </a:r>
            <a:r>
              <a:rPr lang="fr-CA" sz="1200" baseline="0" dirty="0" smtClean="0"/>
              <a:t> of </a:t>
            </a:r>
            <a:r>
              <a:rPr lang="fr-CA" sz="1200" baseline="0" dirty="0" err="1" smtClean="0"/>
              <a:t>finding</a:t>
            </a:r>
            <a:r>
              <a:rPr lang="fr-CA" sz="1200" baseline="0" dirty="0" smtClean="0"/>
              <a:t> a cure for HIV infection.</a:t>
            </a:r>
            <a:endParaRPr lang="fr-CA" sz="1200" dirty="0" smtClean="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9</a:t>
            </a:fld>
            <a:endParaRPr lang="en-US"/>
          </a:p>
        </p:txBody>
      </p:sp>
    </p:spTree>
    <p:extLst>
      <p:ext uri="{BB962C8B-B14F-4D97-AF65-F5344CB8AC3E}">
        <p14:creationId xmlns:p14="http://schemas.microsoft.com/office/powerpoint/2010/main" val="135831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A7892938-2259-4F95-998E-3031416D1850}" type="slidenum">
              <a:rPr lang="en-US" smtClean="0"/>
              <a:pPr/>
              <a:t>10</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AU" dirty="0" smtClean="0"/>
              <a:t>A cure for HIV that would eliminate all trace</a:t>
            </a:r>
            <a:r>
              <a:rPr lang="en-AU" baseline="0" dirty="0" smtClean="0"/>
              <a:t> of remaining virus would allow people living with HIV and AIDS to enjoy a life free or antiretroviral drugs and would eliminate all these </a:t>
            </a:r>
            <a:endParaRPr lang="en-AU"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Antiretroviral</a:t>
            </a:r>
            <a:r>
              <a:rPr lang="en-CA" baseline="0" dirty="0" smtClean="0"/>
              <a:t> therapy reduces the amount of circulating virus to undetectable levels by conventional viral load tests. However, whenever treatment is interrupted, HIV rapidly comes back, indicating that even if it was invisible for months of years, HIV persists during ART. </a:t>
            </a:r>
            <a:endParaRPr lang="en-CA" dirty="0"/>
          </a:p>
        </p:txBody>
      </p:sp>
      <p:sp>
        <p:nvSpPr>
          <p:cNvPr id="4" name="Espace réservé du numéro de diapositive 3"/>
          <p:cNvSpPr>
            <a:spLocks noGrp="1"/>
          </p:cNvSpPr>
          <p:nvPr>
            <p:ph type="sldNum" sz="quarter" idx="10"/>
          </p:nvPr>
        </p:nvSpPr>
        <p:spPr/>
        <p:txBody>
          <a:bodyPr/>
          <a:lstStyle/>
          <a:p>
            <a:fld id="{FF3677F5-539B-FE4E-983F-169D088F22D0}" type="slidenum">
              <a:rPr lang="en-US" smtClean="0"/>
              <a:pPr/>
              <a:t>11</a:t>
            </a:fld>
            <a:endParaRPr lang="en-US"/>
          </a:p>
        </p:txBody>
      </p:sp>
    </p:spTree>
    <p:extLst>
      <p:ext uri="{BB962C8B-B14F-4D97-AF65-F5344CB8AC3E}">
        <p14:creationId xmlns:p14="http://schemas.microsoft.com/office/powerpoint/2010/main" val="162049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5FB6AA-D6E6-2F4E-9B98-963E0947151B}" type="slidenum">
              <a:rPr lang="en-US"/>
              <a:pPr/>
              <a:t>‹#›</a:t>
            </a:fld>
            <a:endParaRPr lang="en-US"/>
          </a:p>
        </p:txBody>
      </p:sp>
    </p:spTree>
    <p:extLst>
      <p:ext uri="{BB962C8B-B14F-4D97-AF65-F5344CB8AC3E}">
        <p14:creationId xmlns:p14="http://schemas.microsoft.com/office/powerpoint/2010/main" val="295261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21AC8E-ED9B-7748-9F65-C91E8E77555E}" type="slidenum">
              <a:rPr lang="en-US"/>
              <a:pPr/>
              <a:t>‹#›</a:t>
            </a:fld>
            <a:endParaRPr lang="en-US"/>
          </a:p>
        </p:txBody>
      </p:sp>
    </p:spTree>
    <p:extLst>
      <p:ext uri="{BB962C8B-B14F-4D97-AF65-F5344CB8AC3E}">
        <p14:creationId xmlns:p14="http://schemas.microsoft.com/office/powerpoint/2010/main" val="25345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fr-CA"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0521E7-ED7C-7241-BA93-AEEAAE0EDCD6}" type="slidenum">
              <a:rPr lang="en-US"/>
              <a:pPr/>
              <a:t>‹#›</a:t>
            </a:fld>
            <a:endParaRPr lang="en-US"/>
          </a:p>
        </p:txBody>
      </p:sp>
    </p:spTree>
    <p:extLst>
      <p:ext uri="{BB962C8B-B14F-4D97-AF65-F5344CB8AC3E}">
        <p14:creationId xmlns:p14="http://schemas.microsoft.com/office/powerpoint/2010/main" val="379342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CF70C3-85B7-304E-8CD3-8EE32C65A7EB}" type="slidenum">
              <a:rPr lang="en-US"/>
              <a:pPr/>
              <a:t>‹#›</a:t>
            </a:fld>
            <a:endParaRPr lang="en-US"/>
          </a:p>
        </p:txBody>
      </p:sp>
    </p:spTree>
    <p:extLst>
      <p:ext uri="{BB962C8B-B14F-4D97-AF65-F5344CB8AC3E}">
        <p14:creationId xmlns:p14="http://schemas.microsoft.com/office/powerpoint/2010/main" val="215260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A"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2219F0-2FAB-A148-8482-14DF43114AF8}" type="slidenum">
              <a:rPr lang="en-US"/>
              <a:pPr/>
              <a:t>‹#›</a:t>
            </a:fld>
            <a:endParaRPr lang="en-US"/>
          </a:p>
        </p:txBody>
      </p:sp>
    </p:spTree>
    <p:extLst>
      <p:ext uri="{BB962C8B-B14F-4D97-AF65-F5344CB8AC3E}">
        <p14:creationId xmlns:p14="http://schemas.microsoft.com/office/powerpoint/2010/main" val="325547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6927BC-D13F-044B-915E-F8BA09B6C1B4}" type="slidenum">
              <a:rPr lang="en-US"/>
              <a:pPr/>
              <a:t>‹#›</a:t>
            </a:fld>
            <a:endParaRPr lang="en-US"/>
          </a:p>
        </p:txBody>
      </p:sp>
    </p:spTree>
    <p:extLst>
      <p:ext uri="{BB962C8B-B14F-4D97-AF65-F5344CB8AC3E}">
        <p14:creationId xmlns:p14="http://schemas.microsoft.com/office/powerpoint/2010/main" val="236073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493E501-0E94-9645-B7C2-F47EC5AF1251}" type="slidenum">
              <a:rPr lang="en-US"/>
              <a:pPr/>
              <a:t>‹#›</a:t>
            </a:fld>
            <a:endParaRPr lang="en-US"/>
          </a:p>
        </p:txBody>
      </p:sp>
    </p:spTree>
    <p:extLst>
      <p:ext uri="{BB962C8B-B14F-4D97-AF65-F5344CB8AC3E}">
        <p14:creationId xmlns:p14="http://schemas.microsoft.com/office/powerpoint/2010/main" val="298250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6E250EF-A5AF-F747-B9A0-8F085F61E024}" type="slidenum">
              <a:rPr lang="en-US"/>
              <a:pPr/>
              <a:t>‹#›</a:t>
            </a:fld>
            <a:endParaRPr lang="en-US"/>
          </a:p>
        </p:txBody>
      </p:sp>
    </p:spTree>
    <p:extLst>
      <p:ext uri="{BB962C8B-B14F-4D97-AF65-F5344CB8AC3E}">
        <p14:creationId xmlns:p14="http://schemas.microsoft.com/office/powerpoint/2010/main" val="172267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CE4352-41B3-9841-B119-0B7A07724016}" type="slidenum">
              <a:rPr lang="en-US"/>
              <a:pPr/>
              <a:t>‹#›</a:t>
            </a:fld>
            <a:endParaRPr lang="en-US"/>
          </a:p>
        </p:txBody>
      </p:sp>
    </p:spTree>
    <p:extLst>
      <p:ext uri="{BB962C8B-B14F-4D97-AF65-F5344CB8AC3E}">
        <p14:creationId xmlns:p14="http://schemas.microsoft.com/office/powerpoint/2010/main" val="337640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A8C4404-0A71-BF44-984D-ABCDB7FDB950}" type="slidenum">
              <a:rPr lang="en-US"/>
              <a:pPr/>
              <a:t>‹#›</a:t>
            </a:fld>
            <a:endParaRPr lang="en-US"/>
          </a:p>
        </p:txBody>
      </p:sp>
    </p:spTree>
    <p:extLst>
      <p:ext uri="{BB962C8B-B14F-4D97-AF65-F5344CB8AC3E}">
        <p14:creationId xmlns:p14="http://schemas.microsoft.com/office/powerpoint/2010/main" val="74282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627C63-5627-0342-A2C6-4B7194CDB7ED}" type="slidenum">
              <a:rPr lang="en-US"/>
              <a:pPr/>
              <a:t>‹#›</a:t>
            </a:fld>
            <a:endParaRPr lang="en-US"/>
          </a:p>
        </p:txBody>
      </p:sp>
    </p:spTree>
    <p:extLst>
      <p:ext uri="{BB962C8B-B14F-4D97-AF65-F5344CB8AC3E}">
        <p14:creationId xmlns:p14="http://schemas.microsoft.com/office/powerpoint/2010/main" val="302865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BF38C9E9-F4AA-3248-94E4-DAB5E587DBC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8.jp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2.png"/><Relationship Id="rId10" Type="http://schemas.openxmlformats.org/officeDocument/2006/relationships/image" Target="../media/image3.emf"/><Relationship Id="rId4" Type="http://schemas.openxmlformats.org/officeDocument/2006/relationships/image" Target="../media/image57.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23528" y="1196752"/>
            <a:ext cx="864096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CA" sz="6600" dirty="0" smtClean="0">
                <a:solidFill>
                  <a:srgbClr val="04305E"/>
                </a:solidFill>
              </a:rPr>
              <a:t>From Care to Cure</a:t>
            </a:r>
          </a:p>
          <a:p>
            <a:pPr algn="ctr" eaLnBrk="1" hangingPunct="1"/>
            <a:endParaRPr lang="en-CA" dirty="0" smtClean="0">
              <a:solidFill>
                <a:srgbClr val="62B531"/>
              </a:solidFill>
            </a:endParaRPr>
          </a:p>
          <a:p>
            <a:pPr algn="ctr" eaLnBrk="1" hangingPunct="1"/>
            <a:endParaRPr lang="en-CA" dirty="0" smtClean="0">
              <a:solidFill>
                <a:srgbClr val="62B531"/>
              </a:solidFill>
            </a:endParaRPr>
          </a:p>
          <a:p>
            <a:pPr algn="ctr" eaLnBrk="1" hangingPunct="1"/>
            <a:endParaRPr lang="en-CA" dirty="0">
              <a:solidFill>
                <a:srgbClr val="62B531"/>
              </a:solidFill>
            </a:endParaRPr>
          </a:p>
          <a:p>
            <a:pPr algn="ctr" eaLnBrk="1" hangingPunct="1"/>
            <a:endParaRPr lang="en-CA" dirty="0" smtClean="0">
              <a:solidFill>
                <a:srgbClr val="62B531"/>
              </a:solidFill>
            </a:endParaRPr>
          </a:p>
          <a:p>
            <a:pPr algn="ctr" eaLnBrk="1" hangingPunct="1"/>
            <a:r>
              <a:rPr lang="en-CA" dirty="0" smtClean="0">
                <a:solidFill>
                  <a:srgbClr val="04305E"/>
                </a:solidFill>
              </a:rPr>
              <a:t>Nicolas Chomont, PhD</a:t>
            </a:r>
          </a:p>
          <a:p>
            <a:pPr algn="ctr" eaLnBrk="1" hangingPunct="1"/>
            <a:endParaRPr lang="en-CA" sz="1800" b="1" dirty="0" smtClean="0">
              <a:solidFill>
                <a:srgbClr val="04305E"/>
              </a:solidFill>
            </a:endParaRPr>
          </a:p>
          <a:p>
            <a:pPr algn="ctr" eaLnBrk="1" hangingPunct="1"/>
            <a:r>
              <a:rPr lang="en-CA" sz="1800" dirty="0" smtClean="0">
                <a:solidFill>
                  <a:srgbClr val="04305E"/>
                </a:solidFill>
              </a:rPr>
              <a:t>Assistant Professor, </a:t>
            </a:r>
            <a:r>
              <a:rPr lang="en-CA" sz="1800" dirty="0" err="1" smtClean="0">
                <a:solidFill>
                  <a:srgbClr val="04305E"/>
                </a:solidFill>
              </a:rPr>
              <a:t>Université</a:t>
            </a:r>
            <a:r>
              <a:rPr lang="en-CA" sz="1800" dirty="0" smtClean="0">
                <a:solidFill>
                  <a:srgbClr val="04305E"/>
                </a:solidFill>
              </a:rPr>
              <a:t> de Montréal </a:t>
            </a:r>
            <a:r>
              <a:rPr lang="en-CA" sz="1800" dirty="0">
                <a:solidFill>
                  <a:srgbClr val="04305E"/>
                </a:solidFill>
              </a:rPr>
              <a:t>a</a:t>
            </a:r>
            <a:r>
              <a:rPr lang="en-CA" sz="1800" dirty="0" smtClean="0">
                <a:solidFill>
                  <a:srgbClr val="04305E"/>
                </a:solidFill>
              </a:rPr>
              <a:t>nd Centre de </a:t>
            </a:r>
            <a:r>
              <a:rPr lang="en-CA" sz="1800" dirty="0" err="1" smtClean="0">
                <a:solidFill>
                  <a:srgbClr val="04305E"/>
                </a:solidFill>
              </a:rPr>
              <a:t>Recherche</a:t>
            </a:r>
            <a:r>
              <a:rPr lang="en-CA" sz="1800" dirty="0" smtClean="0">
                <a:solidFill>
                  <a:srgbClr val="04305E"/>
                </a:solidFill>
              </a:rPr>
              <a:t> du CHUM</a:t>
            </a:r>
          </a:p>
          <a:p>
            <a:pPr algn="ctr" eaLnBrk="1" hangingPunct="1"/>
            <a:endParaRPr lang="en-CA" sz="1800" b="1" dirty="0" smtClean="0">
              <a:solidFill>
                <a:srgbClr val="04305E"/>
              </a:solidFill>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01208"/>
            <a:ext cx="3240360" cy="136911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t="13077"/>
          <a:stretch/>
        </p:blipFill>
        <p:spPr>
          <a:xfrm>
            <a:off x="3347864" y="5373216"/>
            <a:ext cx="2730872" cy="1117923"/>
          </a:xfrm>
          <a:prstGeom prst="rect">
            <a:avLst/>
          </a:prstGeom>
        </p:spPr>
      </p:pic>
      <p:pic>
        <p:nvPicPr>
          <p:cNvPr id="7" name="Image 6"/>
          <p:cNvPicPr>
            <a:picLocks noChangeAspect="1"/>
          </p:cNvPicPr>
          <p:nvPr/>
        </p:nvPicPr>
        <p:blipFill>
          <a:blip r:embed="rId5"/>
          <a:stretch>
            <a:fillRect/>
          </a:stretch>
        </p:blipFill>
        <p:spPr>
          <a:xfrm>
            <a:off x="6300192" y="5589240"/>
            <a:ext cx="2383093" cy="1096516"/>
          </a:xfrm>
          <a:prstGeom prst="rect">
            <a:avLst/>
          </a:prstGeom>
        </p:spPr>
      </p:pic>
    </p:spTree>
    <p:extLst>
      <p:ext uri="{BB962C8B-B14F-4D97-AF65-F5344CB8AC3E}">
        <p14:creationId xmlns:p14="http://schemas.microsoft.com/office/powerpoint/2010/main" val="2785960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bwMode="auto">
          <a:xfrm>
            <a:off x="3815916" y="2708920"/>
            <a:ext cx="1512168" cy="1440160"/>
          </a:xfrm>
          <a:prstGeom prst="ellipse">
            <a:avLst/>
          </a:prstGeom>
          <a:solidFill>
            <a:schemeClr val="tx1">
              <a:lumMod val="95000"/>
              <a:lumOff val="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HIV</a:t>
            </a:r>
          </a:p>
        </p:txBody>
      </p:sp>
      <p:grpSp>
        <p:nvGrpSpPr>
          <p:cNvPr id="4" name="Grouper 3"/>
          <p:cNvGrpSpPr/>
          <p:nvPr/>
        </p:nvGrpSpPr>
        <p:grpSpPr>
          <a:xfrm>
            <a:off x="1151620" y="404664"/>
            <a:ext cx="6840760" cy="6048672"/>
            <a:chOff x="1151620" y="404664"/>
            <a:chExt cx="6840760" cy="6048672"/>
          </a:xfrm>
        </p:grpSpPr>
        <p:sp>
          <p:nvSpPr>
            <p:cNvPr id="5" name="Ellipse 4"/>
            <p:cNvSpPr/>
            <p:nvPr/>
          </p:nvSpPr>
          <p:spPr bwMode="auto">
            <a:xfrm>
              <a:off x="1151620" y="404664"/>
              <a:ext cx="2880320" cy="2808312"/>
            </a:xfrm>
            <a:prstGeom prst="ellipse">
              <a:avLst/>
            </a:prstGeom>
            <a:solidFill>
              <a:srgbClr val="04305E">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200" b="1" i="0" u="none" strike="noStrike" cap="none" normalizeH="0" baseline="0" dirty="0" smtClean="0">
                  <a:ln>
                    <a:noFill/>
                  </a:ln>
                  <a:solidFill>
                    <a:schemeClr val="bg1"/>
                  </a:solidFill>
                  <a:effectLst/>
                </a:rPr>
                <a:t>Stigmatization</a:t>
              </a:r>
            </a:p>
            <a:p>
              <a:pPr marL="0" marR="0" indent="0" algn="ctr" defTabSz="914400" rtl="0" eaLnBrk="0" fontAlgn="base" latinLnBrk="0" hangingPunct="0">
                <a:lnSpc>
                  <a:spcPct val="100000"/>
                </a:lnSpc>
                <a:spcBef>
                  <a:spcPct val="0"/>
                </a:spcBef>
                <a:spcAft>
                  <a:spcPct val="0"/>
                </a:spcAft>
                <a:buClrTx/>
                <a:buSzTx/>
                <a:buFontTx/>
                <a:buNone/>
                <a:tabLst/>
              </a:pPr>
              <a:r>
                <a:rPr lang="en-CA" sz="2200" b="1" dirty="0">
                  <a:solidFill>
                    <a:schemeClr val="bg1"/>
                  </a:solidFill>
                </a:rPr>
                <a:t>C</a:t>
              </a:r>
              <a:r>
                <a:rPr kumimoji="0" lang="en-CA" sz="2200" b="1" i="0" u="none" strike="noStrike" cap="none" normalizeH="0" baseline="0" dirty="0" smtClean="0">
                  <a:ln>
                    <a:noFill/>
                  </a:ln>
                  <a:solidFill>
                    <a:schemeClr val="bg1"/>
                  </a:solidFill>
                  <a:effectLst/>
                </a:rPr>
                <a:t>riminalization</a:t>
              </a:r>
              <a:endParaRPr kumimoji="0" lang="en-CA" sz="2200" b="1" i="0" u="none" strike="noStrike" cap="none" normalizeH="0" baseline="0" dirty="0">
                <a:ln>
                  <a:noFill/>
                </a:ln>
                <a:solidFill>
                  <a:schemeClr val="bg1"/>
                </a:solidFill>
                <a:effectLst/>
              </a:endParaRPr>
            </a:p>
          </p:txBody>
        </p:sp>
        <p:sp>
          <p:nvSpPr>
            <p:cNvPr id="15" name="Ellipse 14"/>
            <p:cNvSpPr/>
            <p:nvPr/>
          </p:nvSpPr>
          <p:spPr bwMode="auto">
            <a:xfrm>
              <a:off x="5112060" y="404664"/>
              <a:ext cx="2880320" cy="2808312"/>
            </a:xfrm>
            <a:prstGeom prst="ellipse">
              <a:avLst/>
            </a:prstGeom>
            <a:solidFill>
              <a:schemeClr val="accent3">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Toxicity of </a:t>
              </a:r>
              <a:r>
                <a:rPr lang="en-CA" sz="2200" b="1" dirty="0" smtClean="0">
                  <a:solidFill>
                    <a:srgbClr val="FFFFFF"/>
                  </a:solidFill>
                </a:rPr>
                <a:t>ART</a:t>
              </a:r>
              <a:endParaRPr lang="en-CA" sz="2200" b="1" dirty="0">
                <a:solidFill>
                  <a:srgbClr val="FFFFFF"/>
                </a:solidFill>
              </a:endParaRPr>
            </a:p>
          </p:txBody>
        </p:sp>
        <p:sp>
          <p:nvSpPr>
            <p:cNvPr id="16" name="Ellipse 15"/>
            <p:cNvSpPr/>
            <p:nvPr/>
          </p:nvSpPr>
          <p:spPr bwMode="auto">
            <a:xfrm>
              <a:off x="1151620" y="3645024"/>
              <a:ext cx="2880320" cy="2808312"/>
            </a:xfrm>
            <a:prstGeom prst="ellipse">
              <a:avLst/>
            </a:prstGeom>
            <a:solidFill>
              <a:schemeClr val="accent4">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Access to </a:t>
              </a:r>
              <a:r>
                <a:rPr lang="en-CA" sz="2200" b="1" dirty="0" smtClean="0">
                  <a:solidFill>
                    <a:srgbClr val="FFFFFF"/>
                  </a:solidFill>
                </a:rPr>
                <a:t>ART</a:t>
              </a:r>
              <a:endParaRPr lang="en-CA" sz="2200" b="1" dirty="0">
                <a:solidFill>
                  <a:srgbClr val="FFFFFF"/>
                </a:solidFill>
              </a:endParaRPr>
            </a:p>
          </p:txBody>
        </p:sp>
        <p:sp>
          <p:nvSpPr>
            <p:cNvPr id="8" name="Ellipse 7"/>
            <p:cNvSpPr/>
            <p:nvPr/>
          </p:nvSpPr>
          <p:spPr bwMode="auto">
            <a:xfrm>
              <a:off x="5112060" y="3645024"/>
              <a:ext cx="2880320" cy="2808312"/>
            </a:xfrm>
            <a:prstGeom prst="ellipse">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Economic burden of </a:t>
              </a:r>
              <a:r>
                <a:rPr lang="en-CA" sz="2200" b="1" dirty="0" smtClean="0">
                  <a:solidFill>
                    <a:srgbClr val="FFFFFF"/>
                  </a:solidFill>
                </a:rPr>
                <a:t>ART</a:t>
              </a:r>
              <a:endParaRPr lang="en-CA" sz="2200" b="1" dirty="0">
                <a:solidFill>
                  <a:srgbClr val="FFFFFF"/>
                </a:solidFill>
              </a:endParaRPr>
            </a:p>
          </p:txBody>
        </p:sp>
      </p:grpSp>
    </p:spTree>
    <p:extLst>
      <p:ext uri="{BB962C8B-B14F-4D97-AF65-F5344CB8AC3E}">
        <p14:creationId xmlns:p14="http://schemas.microsoft.com/office/powerpoint/2010/main" val="21302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set>
                                      <p:cBhvr>
                                        <p:cTn id="8" dur="1" fill="hold">
                                          <p:stCondLst>
                                            <p:cond delay="499"/>
                                          </p:stCondLst>
                                        </p:cTn>
                                        <p:tgtEl>
                                          <p:spTgt spid="14"/>
                                        </p:tgtEl>
                                        <p:attrNameLst>
                                          <p:attrName>style.visibility</p:attrName>
                                        </p:attrNameLst>
                                      </p:cBhvr>
                                      <p:to>
                                        <p:strVal val="hidden"/>
                                      </p:to>
                                    </p:set>
                                  </p:childTnLst>
                                </p:cTn>
                              </p:par>
                            </p:childTnLst>
                          </p:cTn>
                        </p:par>
                        <p:par>
                          <p:cTn id="9" fill="hold">
                            <p:stCondLst>
                              <p:cond delay="500"/>
                            </p:stCondLst>
                            <p:childTnLst>
                              <p:par>
                                <p:cTn id="10" presetID="23" presetClass="exit" presetSubtype="32" fill="hold" nodeType="after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Line 2"/>
          <p:cNvSpPr>
            <a:spLocks noChangeShapeType="1"/>
          </p:cNvSpPr>
          <p:nvPr/>
        </p:nvSpPr>
        <p:spPr bwMode="auto">
          <a:xfrm flipV="1">
            <a:off x="1062062" y="4322548"/>
            <a:ext cx="6843713" cy="1588"/>
          </a:xfrm>
          <a:prstGeom prst="line">
            <a:avLst/>
          </a:prstGeom>
          <a:noFill/>
          <a:ln w="19050">
            <a:solidFill>
              <a:srgbClr val="04305E"/>
            </a:solidFill>
            <a:prstDash val="sysDot"/>
            <a:round/>
            <a:headEnd/>
            <a:tailEnd/>
          </a:ln>
        </p:spPr>
        <p:txBody>
          <a:bodyPr wrap="none" anchor="ctr">
            <a:prstTxWarp prst="textNoShape">
              <a:avLst/>
            </a:prstTxWarp>
          </a:bodyPr>
          <a:lstStyle/>
          <a:p>
            <a:endParaRPr lang="en-CA"/>
          </a:p>
        </p:txBody>
      </p:sp>
      <p:sp>
        <p:nvSpPr>
          <p:cNvPr id="101" name="Line 4"/>
          <p:cNvSpPr>
            <a:spLocks noChangeShapeType="1"/>
          </p:cNvSpPr>
          <p:nvPr/>
        </p:nvSpPr>
        <p:spPr bwMode="auto">
          <a:xfrm>
            <a:off x="1035075" y="1680948"/>
            <a:ext cx="1587" cy="2846388"/>
          </a:xfrm>
          <a:prstGeom prst="line">
            <a:avLst/>
          </a:prstGeom>
          <a:noFill/>
          <a:ln w="38100">
            <a:solidFill>
              <a:srgbClr val="04305E"/>
            </a:solidFill>
            <a:round/>
            <a:headEnd type="triangle" w="med" len="med"/>
            <a:tailEnd/>
          </a:ln>
        </p:spPr>
        <p:txBody>
          <a:bodyPr wrap="none" anchor="ctr">
            <a:prstTxWarp prst="textNoShape">
              <a:avLst/>
            </a:prstTxWarp>
          </a:bodyPr>
          <a:lstStyle/>
          <a:p>
            <a:endParaRPr lang="en-CA"/>
          </a:p>
        </p:txBody>
      </p:sp>
      <p:sp>
        <p:nvSpPr>
          <p:cNvPr id="103" name="Text Box 9"/>
          <p:cNvSpPr txBox="1">
            <a:spLocks noChangeArrowheads="1"/>
          </p:cNvSpPr>
          <p:nvPr/>
        </p:nvSpPr>
        <p:spPr bwMode="auto">
          <a:xfrm rot="16200000">
            <a:off x="-272231" y="2935866"/>
            <a:ext cx="1809750" cy="366713"/>
          </a:xfrm>
          <a:prstGeom prst="rect">
            <a:avLst/>
          </a:prstGeom>
          <a:noFill/>
          <a:ln w="9525">
            <a:noFill/>
            <a:miter lim="800000"/>
            <a:headEnd/>
            <a:tailEnd/>
          </a:ln>
        </p:spPr>
        <p:txBody>
          <a:bodyPr wrap="none">
            <a:prstTxWarp prst="textNoShape">
              <a:avLst/>
            </a:prstTxWarp>
            <a:spAutoFit/>
          </a:bodyPr>
          <a:lstStyle/>
          <a:p>
            <a:pPr eaLnBrk="0" hangingPunct="0"/>
            <a:r>
              <a:rPr lang="en-CA" sz="1800" smtClean="0">
                <a:solidFill>
                  <a:srgbClr val="04305E"/>
                </a:solidFill>
              </a:rPr>
              <a:t>Circulating virus</a:t>
            </a:r>
            <a:endParaRPr lang="en-CA" sz="1800">
              <a:solidFill>
                <a:srgbClr val="04305E"/>
              </a:solidFill>
            </a:endParaRPr>
          </a:p>
        </p:txBody>
      </p:sp>
      <p:sp>
        <p:nvSpPr>
          <p:cNvPr id="104" name="Text Box 10"/>
          <p:cNvSpPr txBox="1">
            <a:spLocks noChangeArrowheads="1"/>
          </p:cNvSpPr>
          <p:nvPr/>
        </p:nvSpPr>
        <p:spPr bwMode="auto">
          <a:xfrm>
            <a:off x="4252937" y="4647986"/>
            <a:ext cx="692150" cy="366712"/>
          </a:xfrm>
          <a:prstGeom prst="rect">
            <a:avLst/>
          </a:prstGeom>
          <a:noFill/>
          <a:ln w="9525">
            <a:noFill/>
            <a:miter lim="800000"/>
            <a:headEnd/>
            <a:tailEnd/>
          </a:ln>
        </p:spPr>
        <p:txBody>
          <a:bodyPr wrap="none">
            <a:prstTxWarp prst="textNoShape">
              <a:avLst/>
            </a:prstTxWarp>
            <a:spAutoFit/>
          </a:bodyPr>
          <a:lstStyle/>
          <a:p>
            <a:pPr eaLnBrk="0" hangingPunct="0"/>
            <a:r>
              <a:rPr lang="en-CA" sz="1800" smtClean="0"/>
              <a:t>Time</a:t>
            </a:r>
            <a:endParaRPr lang="en-CA" sz="1800"/>
          </a:p>
        </p:txBody>
      </p:sp>
      <p:sp>
        <p:nvSpPr>
          <p:cNvPr id="105" name="Line 11"/>
          <p:cNvSpPr>
            <a:spLocks noChangeShapeType="1"/>
          </p:cNvSpPr>
          <p:nvPr/>
        </p:nvSpPr>
        <p:spPr bwMode="auto">
          <a:xfrm rot="5400000">
            <a:off x="4692086" y="852134"/>
            <a:ext cx="13928" cy="7327900"/>
          </a:xfrm>
          <a:prstGeom prst="line">
            <a:avLst/>
          </a:prstGeom>
          <a:noFill/>
          <a:ln w="38100">
            <a:solidFill>
              <a:srgbClr val="04305E"/>
            </a:solidFill>
            <a:round/>
            <a:headEnd type="triangle" w="med" len="med"/>
            <a:tailEnd/>
          </a:ln>
        </p:spPr>
        <p:txBody>
          <a:bodyPr wrap="none" anchor="ctr">
            <a:prstTxWarp prst="textNoShape">
              <a:avLst/>
            </a:prstTxWarp>
          </a:bodyPr>
          <a:lstStyle/>
          <a:p>
            <a:endParaRPr lang="en-CA"/>
          </a:p>
        </p:txBody>
      </p:sp>
      <p:sp>
        <p:nvSpPr>
          <p:cNvPr id="26" name="Text Box 261"/>
          <p:cNvSpPr txBox="1">
            <a:spLocks noChangeArrowheads="1"/>
          </p:cNvSpPr>
          <p:nvPr/>
        </p:nvSpPr>
        <p:spPr bwMode="auto">
          <a:xfrm>
            <a:off x="755576" y="5373216"/>
            <a:ext cx="5688632"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wrap="square">
            <a:spAutoFit/>
          </a:bodyPr>
          <a:lstStyle>
            <a:defPPr>
              <a:defRPr lang="en-US"/>
            </a:defPPr>
            <a:lvl1pPr marL="342900" indent="-342900">
              <a:buSzPct val="120000"/>
              <a:buBlip>
                <a:blip r:embed="rId3"/>
              </a:buBlip>
              <a:defRPr sz="2000" b="1">
                <a:solidFill>
                  <a:srgbClr val="04305E"/>
                </a:solidFill>
              </a:defRPr>
            </a:lvl1pPr>
          </a:lstStyle>
          <a:p>
            <a:r>
              <a:rPr lang="en-CA" sz="2800" dirty="0" smtClean="0"/>
              <a:t> HIV persists during ART</a:t>
            </a:r>
            <a:endParaRPr lang="en-CA" sz="2800" dirty="0"/>
          </a:p>
        </p:txBody>
      </p:sp>
      <p:sp>
        <p:nvSpPr>
          <p:cNvPr id="27"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CA" sz="3200" smtClean="0">
                <a:solidFill>
                  <a:schemeClr val="bg1"/>
                </a:solidFill>
                <a:ea typeface="ＭＳ Ｐゴシック" charset="0"/>
                <a:cs typeface="ＭＳ Ｐゴシック" charset="0"/>
              </a:rPr>
              <a:t>ART does not eradicate HIV</a:t>
            </a:r>
            <a:endParaRPr lang="en-CA" sz="3200">
              <a:solidFill>
                <a:schemeClr val="bg1"/>
              </a:solidFill>
              <a:ea typeface="ＭＳ Ｐゴシック" charset="0"/>
              <a:cs typeface="ＭＳ Ｐゴシック" charset="0"/>
            </a:endParaRPr>
          </a:p>
        </p:txBody>
      </p:sp>
      <p:cxnSp>
        <p:nvCxnSpPr>
          <p:cNvPr id="28"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14" name="Forme libre 13"/>
          <p:cNvSpPr/>
          <p:nvPr/>
        </p:nvSpPr>
        <p:spPr>
          <a:xfrm>
            <a:off x="6553200" y="2276872"/>
            <a:ext cx="1612900" cy="2051093"/>
          </a:xfrm>
          <a:custGeom>
            <a:avLst/>
            <a:gdLst>
              <a:gd name="connsiteX0" fmla="*/ 0 w 1612900"/>
              <a:gd name="connsiteY0" fmla="*/ 2051093 h 2051093"/>
              <a:gd name="connsiteX1" fmla="*/ 406400 w 1612900"/>
              <a:gd name="connsiteY1" fmla="*/ 107993 h 2051093"/>
              <a:gd name="connsiteX2" fmla="*/ 635000 w 1612900"/>
              <a:gd name="connsiteY2" fmla="*/ 234993 h 2051093"/>
              <a:gd name="connsiteX3" fmla="*/ 825500 w 1612900"/>
              <a:gd name="connsiteY3" fmla="*/ 107993 h 2051093"/>
              <a:gd name="connsiteX4" fmla="*/ 1092200 w 1612900"/>
              <a:gd name="connsiteY4" fmla="*/ 196893 h 2051093"/>
              <a:gd name="connsiteX5" fmla="*/ 1371600 w 1612900"/>
              <a:gd name="connsiteY5" fmla="*/ 82593 h 2051093"/>
              <a:gd name="connsiteX6" fmla="*/ 1612900 w 1612900"/>
              <a:gd name="connsiteY6" fmla="*/ 234993 h 20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900" h="2051093">
                <a:moveTo>
                  <a:pt x="0" y="2051093"/>
                </a:moveTo>
                <a:cubicBezTo>
                  <a:pt x="150283" y="1230884"/>
                  <a:pt x="300567" y="410676"/>
                  <a:pt x="406400" y="107993"/>
                </a:cubicBezTo>
                <a:cubicBezTo>
                  <a:pt x="512233" y="-194690"/>
                  <a:pt x="565150" y="234993"/>
                  <a:pt x="635000" y="234993"/>
                </a:cubicBezTo>
                <a:cubicBezTo>
                  <a:pt x="704850" y="234993"/>
                  <a:pt x="749300" y="114343"/>
                  <a:pt x="825500" y="107993"/>
                </a:cubicBezTo>
                <a:cubicBezTo>
                  <a:pt x="901700" y="101643"/>
                  <a:pt x="1001183" y="201126"/>
                  <a:pt x="1092200" y="196893"/>
                </a:cubicBezTo>
                <a:cubicBezTo>
                  <a:pt x="1183217" y="192660"/>
                  <a:pt x="1284817" y="76243"/>
                  <a:pt x="1371600" y="82593"/>
                </a:cubicBezTo>
                <a:cubicBezTo>
                  <a:pt x="1458383" y="88943"/>
                  <a:pt x="1612900" y="234993"/>
                  <a:pt x="1612900" y="234993"/>
                </a:cubicBezTo>
              </a:path>
            </a:pathLst>
          </a:custGeom>
          <a:ln w="38100" cmpd="sng">
            <a:solidFill>
              <a:srgbClr val="12B2EB"/>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Forme libre 17"/>
          <p:cNvSpPr/>
          <p:nvPr/>
        </p:nvSpPr>
        <p:spPr>
          <a:xfrm>
            <a:off x="1107108" y="1644725"/>
            <a:ext cx="1511300" cy="2682279"/>
          </a:xfrm>
          <a:custGeom>
            <a:avLst/>
            <a:gdLst>
              <a:gd name="connsiteX0" fmla="*/ 0 w 1511300"/>
              <a:gd name="connsiteY0" fmla="*/ 2682279 h 2682279"/>
              <a:gd name="connsiteX1" fmla="*/ 431800 w 1511300"/>
              <a:gd name="connsiteY1" fmla="*/ 53379 h 2682279"/>
              <a:gd name="connsiteX2" fmla="*/ 584200 w 1511300"/>
              <a:gd name="connsiteY2" fmla="*/ 904279 h 2682279"/>
              <a:gd name="connsiteX3" fmla="*/ 736600 w 1511300"/>
              <a:gd name="connsiteY3" fmla="*/ 764579 h 2682279"/>
              <a:gd name="connsiteX4" fmla="*/ 838200 w 1511300"/>
              <a:gd name="connsiteY4" fmla="*/ 904279 h 2682279"/>
              <a:gd name="connsiteX5" fmla="*/ 1028700 w 1511300"/>
              <a:gd name="connsiteY5" fmla="*/ 777279 h 2682279"/>
              <a:gd name="connsiteX6" fmla="*/ 1181100 w 1511300"/>
              <a:gd name="connsiteY6" fmla="*/ 878879 h 2682279"/>
              <a:gd name="connsiteX7" fmla="*/ 1397000 w 1511300"/>
              <a:gd name="connsiteY7" fmla="*/ 713779 h 2682279"/>
              <a:gd name="connsiteX8" fmla="*/ 1511300 w 1511300"/>
              <a:gd name="connsiteY8" fmla="*/ 955079 h 2682279"/>
              <a:gd name="connsiteX9" fmla="*/ 1511300 w 1511300"/>
              <a:gd name="connsiteY9" fmla="*/ 955079 h 268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0" h="2682279">
                <a:moveTo>
                  <a:pt x="0" y="2682279"/>
                </a:moveTo>
                <a:cubicBezTo>
                  <a:pt x="167216" y="1515995"/>
                  <a:pt x="334433" y="349712"/>
                  <a:pt x="431800" y="53379"/>
                </a:cubicBezTo>
                <a:cubicBezTo>
                  <a:pt x="529167" y="-242954"/>
                  <a:pt x="533400" y="785746"/>
                  <a:pt x="584200" y="904279"/>
                </a:cubicBezTo>
                <a:cubicBezTo>
                  <a:pt x="635000" y="1022812"/>
                  <a:pt x="694267" y="764579"/>
                  <a:pt x="736600" y="764579"/>
                </a:cubicBezTo>
                <a:cubicBezTo>
                  <a:pt x="778933" y="764579"/>
                  <a:pt x="789517" y="902162"/>
                  <a:pt x="838200" y="904279"/>
                </a:cubicBezTo>
                <a:cubicBezTo>
                  <a:pt x="886883" y="906396"/>
                  <a:pt x="971550" y="781512"/>
                  <a:pt x="1028700" y="777279"/>
                </a:cubicBezTo>
                <a:cubicBezTo>
                  <a:pt x="1085850" y="773046"/>
                  <a:pt x="1119717" y="889462"/>
                  <a:pt x="1181100" y="878879"/>
                </a:cubicBezTo>
                <a:cubicBezTo>
                  <a:pt x="1242483" y="868296"/>
                  <a:pt x="1341967" y="701079"/>
                  <a:pt x="1397000" y="713779"/>
                </a:cubicBezTo>
                <a:cubicBezTo>
                  <a:pt x="1452033" y="726479"/>
                  <a:pt x="1511300" y="955079"/>
                  <a:pt x="1511300" y="955079"/>
                </a:cubicBezTo>
                <a:lnTo>
                  <a:pt x="1511300" y="955079"/>
                </a:lnTo>
              </a:path>
            </a:pathLst>
          </a:custGeom>
          <a:ln w="38100" cmpd="sng">
            <a:solidFill>
              <a:schemeClr val="accent2">
                <a:lumMod val="7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0" name="Grouper 19"/>
          <p:cNvGrpSpPr/>
          <p:nvPr/>
        </p:nvGrpSpPr>
        <p:grpSpPr>
          <a:xfrm>
            <a:off x="2611967" y="1340768"/>
            <a:ext cx="3904249" cy="2964532"/>
            <a:chOff x="2611967" y="1340768"/>
            <a:chExt cx="3904249" cy="2964532"/>
          </a:xfrm>
        </p:grpSpPr>
        <p:sp>
          <p:nvSpPr>
            <p:cNvPr id="109" name="AutoShape 15"/>
            <p:cNvSpPr>
              <a:spLocks noChangeArrowheads="1"/>
            </p:cNvSpPr>
            <p:nvPr/>
          </p:nvSpPr>
          <p:spPr bwMode="auto">
            <a:xfrm>
              <a:off x="2627784" y="1340768"/>
              <a:ext cx="3888432" cy="720080"/>
            </a:xfrm>
            <a:prstGeom prst="rightArrow">
              <a:avLst>
                <a:gd name="adj1" fmla="val 50000"/>
                <a:gd name="adj2" fmla="val 68404"/>
              </a:avLst>
            </a:prstGeom>
            <a:gradFill rotWithShape="0">
              <a:gsLst>
                <a:gs pos="0">
                  <a:srgbClr val="04305E"/>
                </a:gs>
                <a:gs pos="100000">
                  <a:srgbClr val="CADB2B"/>
                </a:gs>
                <a:gs pos="99000">
                  <a:srgbClr val="62B531"/>
                </a:gs>
              </a:gsLst>
              <a:lin ang="0" scaled="1"/>
            </a:gradFill>
            <a:ln w="9525">
              <a:solidFill>
                <a:srgbClr val="FFFFFF"/>
              </a:solidFill>
              <a:miter lim="800000"/>
              <a:headEnd/>
              <a:tailEnd/>
            </a:ln>
          </p:spPr>
          <p:txBody>
            <a:bodyPr wrap="none" anchor="ctr">
              <a:prstTxWarp prst="textNoShape">
                <a:avLst/>
              </a:prstTxWarp>
            </a:bodyPr>
            <a:lstStyle/>
            <a:p>
              <a:pPr algn="ctr" eaLnBrk="0" hangingPunct="0"/>
              <a:r>
                <a:rPr lang="en-CA" dirty="0" smtClean="0">
                  <a:solidFill>
                    <a:schemeClr val="bg1"/>
                  </a:solidFill>
                </a:rPr>
                <a:t>ART</a:t>
              </a:r>
              <a:endParaRPr lang="en-CA" dirty="0">
                <a:solidFill>
                  <a:schemeClr val="bg1"/>
                </a:solidFill>
              </a:endParaRPr>
            </a:p>
          </p:txBody>
        </p:sp>
        <p:pic>
          <p:nvPicPr>
            <p:cNvPr id="116" name="Picture 2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95601" y="1988840"/>
              <a:ext cx="1868487" cy="1335087"/>
            </a:xfrm>
            <a:prstGeom prst="rect">
              <a:avLst/>
            </a:prstGeom>
            <a:noFill/>
            <a:ln w="9525">
              <a:noFill/>
              <a:miter lim="800000"/>
              <a:headEnd/>
              <a:tailEnd/>
            </a:ln>
          </p:spPr>
        </p:pic>
        <p:sp>
          <p:nvSpPr>
            <p:cNvPr id="19" name="Forme libre 18"/>
            <p:cNvSpPr/>
            <p:nvPr/>
          </p:nvSpPr>
          <p:spPr>
            <a:xfrm>
              <a:off x="2611967" y="2578100"/>
              <a:ext cx="965200" cy="1727200"/>
            </a:xfrm>
            <a:custGeom>
              <a:avLst/>
              <a:gdLst>
                <a:gd name="connsiteX0" fmla="*/ 0 w 965200"/>
                <a:gd name="connsiteY0" fmla="*/ 0 h 1727200"/>
                <a:gd name="connsiteX1" fmla="*/ 368300 w 965200"/>
                <a:gd name="connsiteY1" fmla="*/ 800100 h 1727200"/>
                <a:gd name="connsiteX2" fmla="*/ 965200 w 965200"/>
                <a:gd name="connsiteY2" fmla="*/ 1727200 h 1727200"/>
              </a:gdLst>
              <a:ahLst/>
              <a:cxnLst>
                <a:cxn ang="0">
                  <a:pos x="connsiteX0" y="connsiteY0"/>
                </a:cxn>
                <a:cxn ang="0">
                  <a:pos x="connsiteX1" y="connsiteY1"/>
                </a:cxn>
                <a:cxn ang="0">
                  <a:pos x="connsiteX2" y="connsiteY2"/>
                </a:cxn>
              </a:cxnLst>
              <a:rect l="l" t="t" r="r" b="b"/>
              <a:pathLst>
                <a:path w="965200" h="1727200">
                  <a:moveTo>
                    <a:pt x="0" y="0"/>
                  </a:moveTo>
                  <a:cubicBezTo>
                    <a:pt x="103716" y="256116"/>
                    <a:pt x="207433" y="512233"/>
                    <a:pt x="368300" y="800100"/>
                  </a:cubicBezTo>
                  <a:cubicBezTo>
                    <a:pt x="529167" y="1087967"/>
                    <a:pt x="965200" y="1727200"/>
                    <a:pt x="965200" y="1727200"/>
                  </a:cubicBezTo>
                </a:path>
              </a:pathLst>
            </a:custGeom>
            <a:ln w="38100" cmpd="sng">
              <a:solidFill>
                <a:srgbClr val="12B2EB"/>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238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5" name="TextBox 2"/>
          <p:cNvSpPr txBox="1">
            <a:spLocks noChangeArrowheads="1"/>
          </p:cNvSpPr>
          <p:nvPr/>
        </p:nvSpPr>
        <p:spPr bwMode="auto">
          <a:xfrm>
            <a:off x="-36512" y="6453336"/>
            <a:ext cx="9180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200" dirty="0" smtClean="0">
                <a:latin typeface="+mj-lt"/>
              </a:rPr>
              <a:t>TW Chun et al. J Infect Dis 2008; S. </a:t>
            </a:r>
            <a:r>
              <a:rPr lang="en-AU" sz="1200" dirty="0" err="1" smtClean="0">
                <a:latin typeface="+mj-lt"/>
              </a:rPr>
              <a:t>Yukl</a:t>
            </a:r>
            <a:r>
              <a:rPr lang="en-AU" sz="1200" dirty="0">
                <a:latin typeface="+mj-lt"/>
              </a:rPr>
              <a:t> </a:t>
            </a:r>
            <a:r>
              <a:rPr lang="en-AU" sz="1200" dirty="0" smtClean="0">
                <a:latin typeface="+mj-lt"/>
              </a:rPr>
              <a:t>et al. </a:t>
            </a:r>
            <a:r>
              <a:rPr lang="en-AU" sz="1200" dirty="0">
                <a:latin typeface="+mj-lt"/>
              </a:rPr>
              <a:t>J Infect Dis </a:t>
            </a:r>
            <a:r>
              <a:rPr lang="en-AU" sz="1200" dirty="0" smtClean="0">
                <a:latin typeface="+mj-lt"/>
              </a:rPr>
              <a:t>2010; M. Churchill et al. Annals </a:t>
            </a:r>
            <a:r>
              <a:rPr lang="en-AU" sz="1200" dirty="0" err="1">
                <a:latin typeface="+mj-lt"/>
              </a:rPr>
              <a:t>Neur</a:t>
            </a:r>
            <a:r>
              <a:rPr lang="en-AU" sz="1200" dirty="0">
                <a:latin typeface="+mj-lt"/>
              </a:rPr>
              <a:t> 2010; </a:t>
            </a:r>
            <a:r>
              <a:rPr lang="en-AU" sz="1200" dirty="0" smtClean="0">
                <a:latin typeface="+mj-lt"/>
              </a:rPr>
              <a:t>C. Fletcher</a:t>
            </a:r>
            <a:r>
              <a:rPr lang="en-AU" sz="1200" dirty="0">
                <a:latin typeface="+mj-lt"/>
              </a:rPr>
              <a:t> </a:t>
            </a:r>
            <a:r>
              <a:rPr lang="en-AU" sz="1200" dirty="0" smtClean="0">
                <a:latin typeface="+mj-lt"/>
              </a:rPr>
              <a:t>et al. </a:t>
            </a:r>
            <a:r>
              <a:rPr lang="en-AU" sz="1200" dirty="0">
                <a:latin typeface="+mj-lt"/>
              </a:rPr>
              <a:t>PNAS </a:t>
            </a:r>
            <a:r>
              <a:rPr lang="en-AU" sz="1200" dirty="0" smtClean="0">
                <a:latin typeface="+mj-lt"/>
              </a:rPr>
              <a:t>2014; M. </a:t>
            </a:r>
            <a:r>
              <a:rPr lang="en-AU" sz="1200" dirty="0" err="1" smtClean="0">
                <a:latin typeface="+mj-lt"/>
              </a:rPr>
              <a:t>Perreau</a:t>
            </a:r>
            <a:r>
              <a:rPr lang="en-AU" sz="1200" dirty="0">
                <a:latin typeface="+mj-lt"/>
              </a:rPr>
              <a:t> </a:t>
            </a:r>
            <a:r>
              <a:rPr lang="en-AU" sz="1200" dirty="0" smtClean="0">
                <a:latin typeface="+mj-lt"/>
              </a:rPr>
              <a:t>et al. J </a:t>
            </a:r>
            <a:r>
              <a:rPr lang="en-AU" sz="1200" dirty="0" err="1" smtClean="0">
                <a:latin typeface="+mj-lt"/>
              </a:rPr>
              <a:t>Exp</a:t>
            </a:r>
            <a:r>
              <a:rPr lang="en-AU" sz="1200" dirty="0" smtClean="0">
                <a:latin typeface="+mj-lt"/>
              </a:rPr>
              <a:t> Med 2013 </a:t>
            </a:r>
            <a:endParaRPr lang="en-AU" sz="1200" dirty="0">
              <a:latin typeface="+mj-lt"/>
            </a:endParaRPr>
          </a:p>
        </p:txBody>
      </p:sp>
      <p:sp>
        <p:nvSpPr>
          <p:cNvPr id="16"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Where does HIV hide?</a:t>
            </a:r>
            <a:endParaRPr lang="en-US" sz="3200" dirty="0">
              <a:solidFill>
                <a:schemeClr val="bg1"/>
              </a:solidFill>
              <a:ea typeface="ＭＳ Ｐゴシック" charset="0"/>
              <a:cs typeface="ＭＳ Ｐゴシック" charset="0"/>
            </a:endParaRPr>
          </a:p>
        </p:txBody>
      </p:sp>
      <p:cxnSp>
        <p:nvCxnSpPr>
          <p:cNvPr id="17" name="Straight Connector 8"/>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2" name="Image 1"/>
          <p:cNvPicPr>
            <a:picLocks noChangeAspect="1"/>
          </p:cNvPicPr>
          <p:nvPr/>
        </p:nvPicPr>
        <p:blipFill>
          <a:blip r:embed="rId3"/>
          <a:stretch>
            <a:fillRect/>
          </a:stretch>
        </p:blipFill>
        <p:spPr>
          <a:xfrm>
            <a:off x="3275856" y="1412776"/>
            <a:ext cx="2775695" cy="5083201"/>
          </a:xfrm>
          <a:prstGeom prst="rect">
            <a:avLst/>
          </a:prstGeom>
          <a:noFill/>
          <a:ln>
            <a:noFill/>
          </a:ln>
        </p:spPr>
      </p:pic>
      <p:grpSp>
        <p:nvGrpSpPr>
          <p:cNvPr id="8" name="Grouper 7"/>
          <p:cNvGrpSpPr/>
          <p:nvPr/>
        </p:nvGrpSpPr>
        <p:grpSpPr>
          <a:xfrm>
            <a:off x="539552" y="4074925"/>
            <a:ext cx="2836794" cy="1855297"/>
            <a:chOff x="539552" y="4074925"/>
            <a:chExt cx="2836794" cy="1855297"/>
          </a:xfrm>
        </p:grpSpPr>
        <p:pic>
          <p:nvPicPr>
            <p:cNvPr id="3" name="Image 2"/>
            <p:cNvPicPr>
              <a:picLocks noChangeAspect="1"/>
            </p:cNvPicPr>
            <p:nvPr/>
          </p:nvPicPr>
          <p:blipFill>
            <a:blip r:embed="rId4"/>
            <a:stretch>
              <a:fillRect/>
            </a:stretch>
          </p:blipFill>
          <p:spPr>
            <a:xfrm>
              <a:off x="539552" y="4221088"/>
              <a:ext cx="1598630" cy="1709134"/>
            </a:xfrm>
            <a:prstGeom prst="rect">
              <a:avLst/>
            </a:prstGeom>
          </p:spPr>
        </p:pic>
        <p:sp>
          <p:nvSpPr>
            <p:cNvPr id="22" name="Flèche vers la droite 21"/>
            <p:cNvSpPr/>
            <p:nvPr/>
          </p:nvSpPr>
          <p:spPr bwMode="auto">
            <a:xfrm rot="9719137">
              <a:off x="2307398" y="4074925"/>
              <a:ext cx="1068948" cy="325052"/>
            </a:xfrm>
            <a:prstGeom prst="rightArrow">
              <a:avLst/>
            </a:prstGeom>
            <a:gradFill flip="none" rotWithShape="1">
              <a:gsLst>
                <a:gs pos="95000">
                  <a:schemeClr val="bg1">
                    <a:lumMod val="65000"/>
                  </a:schemeClr>
                </a:gs>
                <a:gs pos="0">
                  <a:srgbClr val="FFFFFF"/>
                </a:gs>
              </a:gsLst>
              <a:lin ang="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6" name="Grouper 5"/>
          <p:cNvGrpSpPr/>
          <p:nvPr/>
        </p:nvGrpSpPr>
        <p:grpSpPr>
          <a:xfrm>
            <a:off x="467544" y="980728"/>
            <a:ext cx="2908802" cy="2273300"/>
            <a:chOff x="467544" y="980728"/>
            <a:chExt cx="2908802" cy="2273300"/>
          </a:xfrm>
        </p:grpSpPr>
        <p:pic>
          <p:nvPicPr>
            <p:cNvPr id="5" name="Imag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7544" y="980728"/>
              <a:ext cx="1742380" cy="2273300"/>
            </a:xfrm>
            <a:prstGeom prst="rect">
              <a:avLst/>
            </a:prstGeom>
          </p:spPr>
        </p:pic>
        <p:sp>
          <p:nvSpPr>
            <p:cNvPr id="24" name="Flèche vers la droite 23"/>
            <p:cNvSpPr/>
            <p:nvPr/>
          </p:nvSpPr>
          <p:spPr bwMode="auto">
            <a:xfrm rot="11880863" flipV="1">
              <a:off x="2307398" y="1859685"/>
              <a:ext cx="1068948" cy="325052"/>
            </a:xfrm>
            <a:prstGeom prst="rightArrow">
              <a:avLst/>
            </a:prstGeom>
            <a:gradFill flip="none" rotWithShape="1">
              <a:gsLst>
                <a:gs pos="95000">
                  <a:schemeClr val="bg1">
                    <a:lumMod val="65000"/>
                  </a:schemeClr>
                </a:gs>
                <a:gs pos="0">
                  <a:srgbClr val="FFFFFF"/>
                </a:gs>
              </a:gsLst>
              <a:lin ang="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7" name="Grouper 6"/>
          <p:cNvGrpSpPr/>
          <p:nvPr/>
        </p:nvGrpSpPr>
        <p:grpSpPr>
          <a:xfrm>
            <a:off x="5976007" y="1340768"/>
            <a:ext cx="2882459" cy="1440160"/>
            <a:chOff x="5976007" y="1340768"/>
            <a:chExt cx="2882459" cy="1440160"/>
          </a:xfrm>
        </p:grpSpPr>
        <p:pic>
          <p:nvPicPr>
            <p:cNvPr id="11272" name="Picture 12" descr="Lymph node"/>
            <p:cNvPicPr>
              <a:picLocks noChangeAspect="1" noChangeArrowheads="1"/>
            </p:cNvPicPr>
            <p:nvPr/>
          </p:nvPicPr>
          <p:blipFill rotWithShape="1">
            <a:blip r:embed="rId6" cstate="print">
              <a:clrChange>
                <a:clrFrom>
                  <a:srgbClr val="000000"/>
                </a:clrFrom>
                <a:clrTo>
                  <a:srgbClr val="000000">
                    <a:alpha val="0"/>
                  </a:srgbClr>
                </a:clrTo>
              </a:clrChange>
              <a:alphaModFix/>
              <a:extLst>
                <a:ext uri="{28A0092B-C50C-407E-A947-70E740481C1C}">
                  <a14:useLocalDpi xmlns:a14="http://schemas.microsoft.com/office/drawing/2010/main"/>
                </a:ext>
              </a:extLst>
            </a:blip>
            <a:srcRect/>
            <a:stretch/>
          </p:blipFill>
          <p:spPr bwMode="auto">
            <a:xfrm>
              <a:off x="7048500" y="1340768"/>
              <a:ext cx="180996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èche vers la droite 25"/>
            <p:cNvSpPr/>
            <p:nvPr/>
          </p:nvSpPr>
          <p:spPr bwMode="auto">
            <a:xfrm rot="9719137" flipH="1" flipV="1">
              <a:off x="5976007" y="1851959"/>
              <a:ext cx="1018978" cy="325052"/>
            </a:xfrm>
            <a:prstGeom prst="rightArrow">
              <a:avLst/>
            </a:prstGeom>
            <a:gradFill flip="none" rotWithShape="1">
              <a:gsLst>
                <a:gs pos="95000">
                  <a:schemeClr val="bg1">
                    <a:lumMod val="65000"/>
                  </a:schemeClr>
                </a:gs>
                <a:gs pos="0">
                  <a:srgbClr val="FFFFFF"/>
                </a:gs>
              </a:gsLst>
              <a:lin ang="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9" name="Grouper 8"/>
          <p:cNvGrpSpPr/>
          <p:nvPr/>
        </p:nvGrpSpPr>
        <p:grpSpPr>
          <a:xfrm>
            <a:off x="5976007" y="4082651"/>
            <a:ext cx="2737681" cy="2094237"/>
            <a:chOff x="5976007" y="4082651"/>
            <a:chExt cx="2737681" cy="2094237"/>
          </a:xfrm>
        </p:grpSpPr>
        <p:sp>
          <p:nvSpPr>
            <p:cNvPr id="25" name="Flèche vers la droite 24"/>
            <p:cNvSpPr/>
            <p:nvPr/>
          </p:nvSpPr>
          <p:spPr bwMode="auto">
            <a:xfrm rot="11880863" flipH="1">
              <a:off x="5976007" y="4082651"/>
              <a:ext cx="1018978" cy="325052"/>
            </a:xfrm>
            <a:prstGeom prst="rightArrow">
              <a:avLst/>
            </a:prstGeom>
            <a:gradFill flip="none" rotWithShape="1">
              <a:gsLst>
                <a:gs pos="95000">
                  <a:schemeClr val="bg1">
                    <a:lumMod val="65000"/>
                  </a:schemeClr>
                </a:gs>
                <a:gs pos="0">
                  <a:srgbClr val="FFFFFF"/>
                </a:gs>
              </a:gsLst>
              <a:lin ang="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4" name="Image 3"/>
            <p:cNvPicPr>
              <a:picLocks noChangeAspect="1"/>
            </p:cNvPicPr>
            <p:nvPr/>
          </p:nvPicPr>
          <p:blipFill>
            <a:blip r:embed="rId7"/>
            <a:stretch>
              <a:fillRect/>
            </a:stretch>
          </p:blipFill>
          <p:spPr>
            <a:xfrm>
              <a:off x="7164288" y="4221088"/>
              <a:ext cx="1549400" cy="1955800"/>
            </a:xfrm>
            <a:prstGeom prst="rect">
              <a:avLst/>
            </a:prstGeom>
          </p:spPr>
        </p:pic>
      </p:grpSp>
    </p:spTree>
    <p:extLst>
      <p:ext uri="{BB962C8B-B14F-4D97-AF65-F5344CB8AC3E}">
        <p14:creationId xmlns:p14="http://schemas.microsoft.com/office/powerpoint/2010/main" val="9506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 Box 240"/>
          <p:cNvSpPr txBox="1">
            <a:spLocks noChangeArrowheads="1"/>
          </p:cNvSpPr>
          <p:nvPr/>
        </p:nvSpPr>
        <p:spPr bwMode="auto">
          <a:xfrm>
            <a:off x="971600" y="1484784"/>
            <a:ext cx="135190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b="1" dirty="0">
                <a:solidFill>
                  <a:srgbClr val="FF0000"/>
                </a:solidFill>
              </a:rPr>
              <a:t>R</a:t>
            </a:r>
            <a:r>
              <a:rPr lang="en-US" sz="1800" b="1" dirty="0" smtClean="0">
                <a:solidFill>
                  <a:srgbClr val="FF0000"/>
                </a:solidFill>
              </a:rPr>
              <a:t>esidual</a:t>
            </a:r>
          </a:p>
          <a:p>
            <a:pPr algn="ctr"/>
            <a:r>
              <a:rPr lang="en-US" sz="1800" b="1" dirty="0" smtClean="0">
                <a:solidFill>
                  <a:srgbClr val="FF0000"/>
                </a:solidFill>
              </a:rPr>
              <a:t>replication</a:t>
            </a:r>
            <a:endParaRPr lang="en-US" sz="1800" b="1" dirty="0">
              <a:solidFill>
                <a:srgbClr val="FF0000"/>
              </a:solidFill>
            </a:endParaRPr>
          </a:p>
        </p:txBody>
      </p:sp>
      <p:sp>
        <p:nvSpPr>
          <p:cNvPr id="191" name="AutoShape 244"/>
          <p:cNvSpPr>
            <a:spLocks noChangeArrowheads="1"/>
          </p:cNvSpPr>
          <p:nvPr/>
        </p:nvSpPr>
        <p:spPr bwMode="auto">
          <a:xfrm>
            <a:off x="1853354" y="2736354"/>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grpSp>
        <p:nvGrpSpPr>
          <p:cNvPr id="3" name="Grouper 2"/>
          <p:cNvGrpSpPr/>
          <p:nvPr/>
        </p:nvGrpSpPr>
        <p:grpSpPr>
          <a:xfrm>
            <a:off x="1315390" y="2204864"/>
            <a:ext cx="648072" cy="648072"/>
            <a:chOff x="899592" y="2204864"/>
            <a:chExt cx="648072" cy="648072"/>
          </a:xfrm>
        </p:grpSpPr>
        <p:sp>
          <p:nvSpPr>
            <p:cNvPr id="229"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0"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22" name="Rectangle 342"/>
            <p:cNvSpPr>
              <a:spLocks noChangeArrowheads="1"/>
            </p:cNvSpPr>
            <p:nvPr/>
          </p:nvSpPr>
          <p:spPr bwMode="auto">
            <a:xfrm>
              <a:off x="1178991" y="2511755"/>
              <a:ext cx="100146" cy="80580"/>
            </a:xfrm>
            <a:prstGeom prst="rect">
              <a:avLst/>
            </a:prstGeom>
            <a:solidFill>
              <a:srgbClr val="FF0000"/>
            </a:solidFill>
            <a:ln w="3175" cmpd="sng">
              <a:noFill/>
              <a:miter lim="800000"/>
              <a:headEnd/>
              <a:tailEnd/>
            </a:ln>
          </p:spPr>
          <p:txBody>
            <a:bodyPr wrap="none" anchor="ctr"/>
            <a:lstStyle/>
            <a:p>
              <a:endParaRPr lang="en-US"/>
            </a:p>
          </p:txBody>
        </p:sp>
        <p:grpSp>
          <p:nvGrpSpPr>
            <p:cNvPr id="223" name="Group 343"/>
            <p:cNvGrpSpPr>
              <a:grpSpLocks/>
            </p:cNvGrpSpPr>
            <p:nvPr/>
          </p:nvGrpSpPr>
          <p:grpSpPr bwMode="auto">
            <a:xfrm>
              <a:off x="1280203" y="2522086"/>
              <a:ext cx="165134" cy="60952"/>
              <a:chOff x="1488" y="3264"/>
              <a:chExt cx="192" cy="96"/>
            </a:xfrm>
          </p:grpSpPr>
          <p:sp>
            <p:nvSpPr>
              <p:cNvPr id="22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24" name="Group 346"/>
            <p:cNvGrpSpPr>
              <a:grpSpLocks/>
            </p:cNvGrpSpPr>
            <p:nvPr/>
          </p:nvGrpSpPr>
          <p:grpSpPr bwMode="auto">
            <a:xfrm>
              <a:off x="1013857" y="2522086"/>
              <a:ext cx="165134" cy="60952"/>
              <a:chOff x="1488" y="3264"/>
              <a:chExt cx="192" cy="96"/>
            </a:xfrm>
          </p:grpSpPr>
          <p:sp>
            <p:nvSpPr>
              <p:cNvPr id="22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2" name="TextBox 1"/>
          <p:cNvSpPr txBox="1"/>
          <p:nvPr/>
        </p:nvSpPr>
        <p:spPr>
          <a:xfrm>
            <a:off x="0" y="6396335"/>
            <a:ext cx="9144000" cy="461665"/>
          </a:xfrm>
          <a:prstGeom prst="rect">
            <a:avLst/>
          </a:prstGeom>
          <a:noFill/>
        </p:spPr>
        <p:txBody>
          <a:bodyPr wrap="square" rtlCol="0">
            <a:spAutoFit/>
          </a:bodyPr>
          <a:lstStyle/>
          <a:p>
            <a:r>
              <a:rPr lang="en-US" sz="1200" dirty="0" smtClean="0"/>
              <a:t>D. </a:t>
            </a:r>
            <a:r>
              <a:rPr lang="en-US" sz="1200" dirty="0" err="1" smtClean="0"/>
              <a:t>Finzi</a:t>
            </a:r>
            <a:r>
              <a:rPr lang="en-US" sz="1200" dirty="0"/>
              <a:t> </a:t>
            </a:r>
            <a:r>
              <a:rPr lang="en-US" sz="1200" dirty="0" smtClean="0"/>
              <a:t>et al. Science 1997; J. Wong</a:t>
            </a:r>
            <a:r>
              <a:rPr lang="en-US" sz="1200" dirty="0"/>
              <a:t> </a:t>
            </a:r>
            <a:r>
              <a:rPr lang="en-US" sz="1200" dirty="0" smtClean="0"/>
              <a:t>et al. Science 1997; TW Chun</a:t>
            </a:r>
            <a:r>
              <a:rPr lang="en-US" sz="1200" dirty="0"/>
              <a:t> </a:t>
            </a:r>
            <a:r>
              <a:rPr lang="en-US" sz="1200" dirty="0" smtClean="0"/>
              <a:t>et al. PNAS 1997; S. Palmer et al. PNAS 2008; </a:t>
            </a:r>
          </a:p>
          <a:p>
            <a:r>
              <a:rPr lang="en-US" sz="1200" dirty="0" smtClean="0"/>
              <a:t>N. Chomont</a:t>
            </a:r>
            <a:r>
              <a:rPr lang="en-US" sz="1200" dirty="0"/>
              <a:t> </a:t>
            </a:r>
            <a:r>
              <a:rPr lang="en-US" sz="1200" dirty="0" smtClean="0"/>
              <a:t>et al. Nat Med 2009; M. </a:t>
            </a:r>
            <a:r>
              <a:rPr lang="en-US" sz="1200" dirty="0" err="1" smtClean="0"/>
              <a:t>Buzon</a:t>
            </a:r>
            <a:r>
              <a:rPr lang="en-US" sz="1200" dirty="0"/>
              <a:t> </a:t>
            </a:r>
            <a:r>
              <a:rPr lang="en-US" sz="1200" dirty="0" smtClean="0"/>
              <a:t>et al. </a:t>
            </a:r>
            <a:r>
              <a:rPr lang="en-US" sz="1200" dirty="0"/>
              <a:t>Nat Med </a:t>
            </a:r>
            <a:r>
              <a:rPr lang="en-US" sz="1200" dirty="0" smtClean="0"/>
              <a:t>2010; H. </a:t>
            </a:r>
            <a:r>
              <a:rPr lang="en-US" sz="1200" dirty="0" err="1" smtClean="0"/>
              <a:t>Hatano</a:t>
            </a:r>
            <a:r>
              <a:rPr lang="en-US" sz="1200" dirty="0" smtClean="0"/>
              <a:t> et al. </a:t>
            </a:r>
            <a:r>
              <a:rPr lang="en-AU" sz="1200" dirty="0"/>
              <a:t>J Infect </a:t>
            </a:r>
            <a:r>
              <a:rPr lang="en-AU" sz="1200" dirty="0" smtClean="0"/>
              <a:t>Dis</a:t>
            </a:r>
            <a:r>
              <a:rPr lang="en-US" sz="1200" dirty="0" smtClean="0"/>
              <a:t> 2013; C. Fletcher et al. PNAS 2014.</a:t>
            </a:r>
          </a:p>
        </p:txBody>
      </p:sp>
      <p:sp>
        <p:nvSpPr>
          <p:cNvPr id="253" name="Title 3"/>
          <p:cNvSpPr>
            <a:spLocks noGrp="1"/>
          </p:cNvSpPr>
          <p:nvPr>
            <p:ph type="title"/>
          </p:nvPr>
        </p:nvSpPr>
        <p:spPr>
          <a:xfrm>
            <a:off x="0" y="0"/>
            <a:ext cx="9156700" cy="908720"/>
          </a:xfrm>
          <a:solidFill>
            <a:srgbClr val="04305E"/>
          </a:solidFill>
        </p:spPr>
        <p:txBody>
          <a:bodyPr anchor="ctr"/>
          <a:lstStyle/>
          <a:p>
            <a:pPr algn="ctr"/>
            <a:r>
              <a:rPr lang="en-US" sz="3200" dirty="0" smtClean="0">
                <a:solidFill>
                  <a:schemeClr val="bg1"/>
                </a:solidFill>
                <a:ea typeface="ＭＳ Ｐゴシック" charset="0"/>
                <a:cs typeface="ＭＳ Ｐゴシック" charset="0"/>
              </a:rPr>
              <a:t>Mechanisms of HIV persistence</a:t>
            </a:r>
            <a:endParaRPr lang="en-US" sz="3200" dirty="0">
              <a:solidFill>
                <a:schemeClr val="bg1"/>
              </a:solidFill>
              <a:ea typeface="ＭＳ Ｐゴシック" charset="0"/>
              <a:cs typeface="ＭＳ Ｐゴシック" charset="0"/>
            </a:endParaRPr>
          </a:p>
        </p:txBody>
      </p:sp>
      <p:cxnSp>
        <p:nvCxnSpPr>
          <p:cNvPr id="254" name="Straight Connector 25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65" name="AutoShape 244"/>
          <p:cNvSpPr>
            <a:spLocks noChangeArrowheads="1"/>
          </p:cNvSpPr>
          <p:nvPr/>
        </p:nvSpPr>
        <p:spPr bwMode="auto">
          <a:xfrm>
            <a:off x="1938062" y="2611512"/>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378" name="TextBox 250"/>
          <p:cNvSpPr txBox="1"/>
          <p:nvPr/>
        </p:nvSpPr>
        <p:spPr>
          <a:xfrm>
            <a:off x="251520" y="980728"/>
            <a:ext cx="2811286" cy="461665"/>
          </a:xfrm>
          <a:prstGeom prst="rect">
            <a:avLst/>
          </a:prstGeom>
          <a:noFill/>
        </p:spPr>
        <p:txBody>
          <a:bodyPr wrap="none" rtlCol="0">
            <a:spAutoFit/>
          </a:bodyPr>
          <a:lstStyle/>
          <a:p>
            <a:r>
              <a:rPr lang="en-US" b="1" dirty="0" smtClean="0">
                <a:solidFill>
                  <a:srgbClr val="FF0000"/>
                </a:solidFill>
              </a:rPr>
              <a:t>“Active reservoir”</a:t>
            </a:r>
            <a:endParaRPr lang="en-US" b="1" dirty="0">
              <a:solidFill>
                <a:srgbClr val="FF0000"/>
              </a:solidFill>
            </a:endParaRPr>
          </a:p>
        </p:txBody>
      </p:sp>
      <p:grpSp>
        <p:nvGrpSpPr>
          <p:cNvPr id="5" name="Grouper 4"/>
          <p:cNvGrpSpPr/>
          <p:nvPr/>
        </p:nvGrpSpPr>
        <p:grpSpPr>
          <a:xfrm>
            <a:off x="1315390" y="2997364"/>
            <a:ext cx="795799" cy="2951916"/>
            <a:chOff x="1315390" y="2997364"/>
            <a:chExt cx="795799" cy="2951916"/>
          </a:xfrm>
        </p:grpSpPr>
        <p:sp>
          <p:nvSpPr>
            <p:cNvPr id="193" name="Arc 248"/>
            <p:cNvSpPr>
              <a:spLocks/>
            </p:cNvSpPr>
            <p:nvPr/>
          </p:nvSpPr>
          <p:spPr bwMode="auto">
            <a:xfrm rot="3559798">
              <a:off x="1754796" y="2977520"/>
              <a:ext cx="336550" cy="376237"/>
            </a:xfrm>
            <a:custGeom>
              <a:avLst/>
              <a:gdLst>
                <a:gd name="G0" fmla="+- 0 0 0"/>
                <a:gd name="G1" fmla="+- 21600 0 0"/>
                <a:gd name="G2" fmla="+- 21600 0 0"/>
                <a:gd name="T0" fmla="*/ 0 w 20791"/>
                <a:gd name="T1" fmla="*/ 0 h 21600"/>
                <a:gd name="T2" fmla="*/ 20791 w 20791"/>
                <a:gd name="T3" fmla="*/ 15745 h 21600"/>
                <a:gd name="T4" fmla="*/ 0 w 20791"/>
                <a:gd name="T5" fmla="*/ 21600 h 21600"/>
              </a:gdLst>
              <a:ahLst/>
              <a:cxnLst>
                <a:cxn ang="0">
                  <a:pos x="T0" y="T1"/>
                </a:cxn>
                <a:cxn ang="0">
                  <a:pos x="T2" y="T3"/>
                </a:cxn>
                <a:cxn ang="0">
                  <a:pos x="T4" y="T5"/>
                </a:cxn>
              </a:cxnLst>
              <a:rect l="0" t="0" r="r" b="b"/>
              <a:pathLst>
                <a:path w="20791" h="21600" fill="none" extrusionOk="0">
                  <a:moveTo>
                    <a:pt x="0" y="-1"/>
                  </a:moveTo>
                  <a:cubicBezTo>
                    <a:pt x="9674" y="-1"/>
                    <a:pt x="18168" y="6432"/>
                    <a:pt x="20791" y="15744"/>
                  </a:cubicBezTo>
                </a:path>
                <a:path w="20791" h="21600" stroke="0" extrusionOk="0">
                  <a:moveTo>
                    <a:pt x="0" y="-1"/>
                  </a:moveTo>
                  <a:cubicBezTo>
                    <a:pt x="9674" y="-1"/>
                    <a:pt x="18168" y="6432"/>
                    <a:pt x="20791" y="15744"/>
                  </a:cubicBezTo>
                  <a:lnTo>
                    <a:pt x="0" y="21600"/>
                  </a:lnTo>
                  <a:close/>
                </a:path>
              </a:pathLst>
            </a:custGeom>
            <a:noFill/>
            <a:ln w="38100" cmpd="sng">
              <a:solidFill>
                <a:srgbClr val="FF0000"/>
              </a:solidFill>
              <a:round/>
              <a:headEnd/>
              <a:tailEnd type="triangle" w="med" len="me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8" name="Line 250"/>
            <p:cNvSpPr>
              <a:spLocks noChangeShapeType="1"/>
            </p:cNvSpPr>
            <p:nvPr/>
          </p:nvSpPr>
          <p:spPr bwMode="auto">
            <a:xfrm flipH="1">
              <a:off x="1639017" y="4130960"/>
              <a:ext cx="819" cy="910940"/>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er 3"/>
            <p:cNvGrpSpPr/>
            <p:nvPr/>
          </p:nvGrpSpPr>
          <p:grpSpPr>
            <a:xfrm>
              <a:off x="1315390" y="3356992"/>
              <a:ext cx="648072" cy="648072"/>
              <a:chOff x="1988618" y="3212976"/>
              <a:chExt cx="648072" cy="648072"/>
            </a:xfrm>
          </p:grpSpPr>
          <p:sp>
            <p:nvSpPr>
              <p:cNvPr id="128" name="Oval 339"/>
              <p:cNvSpPr>
                <a:spLocks noChangeArrowheads="1"/>
              </p:cNvSpPr>
              <p:nvPr/>
            </p:nvSpPr>
            <p:spPr bwMode="auto">
              <a:xfrm>
                <a:off x="1988618" y="3212976"/>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9" name="Oval 340"/>
              <p:cNvSpPr>
                <a:spLocks noChangeArrowheads="1"/>
              </p:cNvSpPr>
              <p:nvPr/>
            </p:nvSpPr>
            <p:spPr bwMode="auto">
              <a:xfrm>
                <a:off x="2051720" y="3284984"/>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sp>
          <p:nvSpPr>
            <p:cNvPr id="140" name="AutoShape 244"/>
            <p:cNvSpPr>
              <a:spLocks noChangeArrowheads="1"/>
            </p:cNvSpPr>
            <p:nvPr/>
          </p:nvSpPr>
          <p:spPr bwMode="auto">
            <a:xfrm>
              <a:off x="1853354" y="5796880"/>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151" name="AutoShape 244"/>
            <p:cNvSpPr>
              <a:spLocks noChangeArrowheads="1"/>
            </p:cNvSpPr>
            <p:nvPr/>
          </p:nvSpPr>
          <p:spPr bwMode="auto">
            <a:xfrm>
              <a:off x="1938062" y="5672038"/>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grpSp>
          <p:nvGrpSpPr>
            <p:cNvPr id="162" name="Grouper 161"/>
            <p:cNvGrpSpPr/>
            <p:nvPr/>
          </p:nvGrpSpPr>
          <p:grpSpPr>
            <a:xfrm>
              <a:off x="1315390" y="5229200"/>
              <a:ext cx="648072" cy="648072"/>
              <a:chOff x="899592" y="2204864"/>
              <a:chExt cx="648072" cy="648072"/>
            </a:xfrm>
          </p:grpSpPr>
          <p:sp>
            <p:nvSpPr>
              <p:cNvPr id="163"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4" name="Oval 340"/>
              <p:cNvSpPr>
                <a:spLocks noChangeArrowheads="1"/>
              </p:cNvSpPr>
              <p:nvPr/>
            </p:nvSpPr>
            <p:spPr bwMode="auto">
              <a:xfrm>
                <a:off x="962694" y="2276872"/>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sp>
            <p:nvSpPr>
              <p:cNvPr id="165" name="Rectangle 342"/>
              <p:cNvSpPr>
                <a:spLocks noChangeArrowheads="1"/>
              </p:cNvSpPr>
              <p:nvPr/>
            </p:nvSpPr>
            <p:spPr bwMode="auto">
              <a:xfrm>
                <a:off x="1178991" y="2511755"/>
                <a:ext cx="100146" cy="80580"/>
              </a:xfrm>
              <a:prstGeom prst="rect">
                <a:avLst/>
              </a:prstGeom>
              <a:solidFill>
                <a:srgbClr val="FF0000"/>
              </a:solidFill>
              <a:ln w="3175" cmpd="sng">
                <a:noFill/>
                <a:miter lim="800000"/>
                <a:headEnd/>
                <a:tailEnd/>
              </a:ln>
            </p:spPr>
            <p:txBody>
              <a:bodyPr wrap="none" anchor="ctr"/>
              <a:lstStyle/>
              <a:p>
                <a:endParaRPr lang="en-US"/>
              </a:p>
            </p:txBody>
          </p:sp>
          <p:grpSp>
            <p:nvGrpSpPr>
              <p:cNvPr id="166" name="Group 343"/>
              <p:cNvGrpSpPr>
                <a:grpSpLocks/>
              </p:cNvGrpSpPr>
              <p:nvPr/>
            </p:nvGrpSpPr>
            <p:grpSpPr bwMode="auto">
              <a:xfrm>
                <a:off x="1280203" y="2522086"/>
                <a:ext cx="165134" cy="60952"/>
                <a:chOff x="1488" y="3264"/>
                <a:chExt cx="192" cy="96"/>
              </a:xfrm>
            </p:grpSpPr>
            <p:sp>
              <p:nvSpPr>
                <p:cNvPr id="170"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71"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67" name="Group 346"/>
              <p:cNvGrpSpPr>
                <a:grpSpLocks/>
              </p:cNvGrpSpPr>
              <p:nvPr/>
            </p:nvGrpSpPr>
            <p:grpSpPr bwMode="auto">
              <a:xfrm>
                <a:off x="1013857" y="2522086"/>
                <a:ext cx="165134" cy="60952"/>
                <a:chOff x="1488" y="3264"/>
                <a:chExt cx="192" cy="96"/>
              </a:xfrm>
            </p:grpSpPr>
            <p:sp>
              <p:nvSpPr>
                <p:cNvPr id="168"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9"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grpSp>
        <p:nvGrpSpPr>
          <p:cNvPr id="7" name="Grouper 6"/>
          <p:cNvGrpSpPr/>
          <p:nvPr/>
        </p:nvGrpSpPr>
        <p:grpSpPr>
          <a:xfrm>
            <a:off x="3946772" y="980728"/>
            <a:ext cx="3433540" cy="4896544"/>
            <a:chOff x="3946772" y="980728"/>
            <a:chExt cx="3433540" cy="4896544"/>
          </a:xfrm>
        </p:grpSpPr>
        <p:sp>
          <p:nvSpPr>
            <p:cNvPr id="251" name="TextBox 250"/>
            <p:cNvSpPr txBox="1"/>
            <p:nvPr/>
          </p:nvSpPr>
          <p:spPr>
            <a:xfrm>
              <a:off x="4569476" y="980728"/>
              <a:ext cx="2810836" cy="461665"/>
            </a:xfrm>
            <a:prstGeom prst="rect">
              <a:avLst/>
            </a:prstGeom>
            <a:noFill/>
          </p:spPr>
          <p:txBody>
            <a:bodyPr wrap="none" rtlCol="0">
              <a:spAutoFit/>
            </a:bodyPr>
            <a:lstStyle/>
            <a:p>
              <a:r>
                <a:rPr lang="en-US" b="1" dirty="0" smtClean="0">
                  <a:solidFill>
                    <a:srgbClr val="62B531"/>
                  </a:solidFill>
                </a:rPr>
                <a:t>“Latent reservoir”</a:t>
              </a:r>
              <a:endParaRPr lang="en-US" b="1" dirty="0">
                <a:solidFill>
                  <a:srgbClr val="62B531"/>
                </a:solidFill>
              </a:endParaRPr>
            </a:p>
          </p:txBody>
        </p:sp>
        <p:grpSp>
          <p:nvGrpSpPr>
            <p:cNvPr id="6" name="Grouper 5"/>
            <p:cNvGrpSpPr/>
            <p:nvPr/>
          </p:nvGrpSpPr>
          <p:grpSpPr>
            <a:xfrm>
              <a:off x="3946772" y="1484784"/>
              <a:ext cx="1057276" cy="4392488"/>
              <a:chOff x="3946772" y="1484784"/>
              <a:chExt cx="1057276" cy="4392488"/>
            </a:xfrm>
          </p:grpSpPr>
          <p:sp>
            <p:nvSpPr>
              <p:cNvPr id="86" name="Text Box 18"/>
              <p:cNvSpPr txBox="1">
                <a:spLocks noChangeArrowheads="1"/>
              </p:cNvSpPr>
              <p:nvPr/>
            </p:nvSpPr>
            <p:spPr bwMode="auto">
              <a:xfrm>
                <a:off x="3946772" y="1484784"/>
                <a:ext cx="1057276"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b="1" dirty="0">
                    <a:solidFill>
                      <a:srgbClr val="62B531"/>
                    </a:solidFill>
                  </a:rPr>
                  <a:t>T cell </a:t>
                </a:r>
                <a:endParaRPr lang="en-US" sz="1800" b="1" dirty="0" smtClean="0">
                  <a:solidFill>
                    <a:srgbClr val="62B531"/>
                  </a:solidFill>
                </a:endParaRPr>
              </a:p>
              <a:p>
                <a:pPr algn="ctr"/>
                <a:r>
                  <a:rPr lang="en-US" sz="1800" b="1" dirty="0" smtClean="0">
                    <a:solidFill>
                      <a:srgbClr val="62B531"/>
                    </a:solidFill>
                  </a:rPr>
                  <a:t>survival</a:t>
                </a:r>
                <a:endParaRPr lang="en-US" sz="1800" b="1" dirty="0">
                  <a:solidFill>
                    <a:srgbClr val="62B531"/>
                  </a:solidFill>
                </a:endParaRPr>
              </a:p>
            </p:txBody>
          </p:sp>
          <p:sp>
            <p:nvSpPr>
              <p:cNvPr id="289" name="Line 250"/>
              <p:cNvSpPr>
                <a:spLocks noChangeShapeType="1"/>
              </p:cNvSpPr>
              <p:nvPr/>
            </p:nvSpPr>
            <p:spPr bwMode="auto">
              <a:xfrm>
                <a:off x="4463988" y="2971800"/>
                <a:ext cx="12701" cy="2133600"/>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72" name="Grouper 171"/>
              <p:cNvGrpSpPr/>
              <p:nvPr/>
            </p:nvGrpSpPr>
            <p:grpSpPr>
              <a:xfrm>
                <a:off x="4146302" y="2204864"/>
                <a:ext cx="648072" cy="648072"/>
                <a:chOff x="899592" y="2204864"/>
                <a:chExt cx="648072" cy="648072"/>
              </a:xfrm>
            </p:grpSpPr>
            <p:sp>
              <p:nvSpPr>
                <p:cNvPr id="173"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74"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75"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176" name="Group 343"/>
                <p:cNvGrpSpPr>
                  <a:grpSpLocks/>
                </p:cNvGrpSpPr>
                <p:nvPr/>
              </p:nvGrpSpPr>
              <p:grpSpPr bwMode="auto">
                <a:xfrm>
                  <a:off x="1280203" y="2522086"/>
                  <a:ext cx="165134" cy="60952"/>
                  <a:chOff x="1488" y="3264"/>
                  <a:chExt cx="192" cy="96"/>
                </a:xfrm>
              </p:grpSpPr>
              <p:sp>
                <p:nvSpPr>
                  <p:cNvPr id="180"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1"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77" name="Group 346"/>
                <p:cNvGrpSpPr>
                  <a:grpSpLocks/>
                </p:cNvGrpSpPr>
                <p:nvPr/>
              </p:nvGrpSpPr>
              <p:grpSpPr bwMode="auto">
                <a:xfrm>
                  <a:off x="1013857" y="2522086"/>
                  <a:ext cx="165134" cy="60952"/>
                  <a:chOff x="1488" y="3264"/>
                  <a:chExt cx="192" cy="96"/>
                </a:xfrm>
              </p:grpSpPr>
              <p:sp>
                <p:nvSpPr>
                  <p:cNvPr id="178"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79"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182" name="Grouper 181"/>
              <p:cNvGrpSpPr/>
              <p:nvPr/>
            </p:nvGrpSpPr>
            <p:grpSpPr>
              <a:xfrm>
                <a:off x="4146302" y="5229200"/>
                <a:ext cx="648072" cy="648072"/>
                <a:chOff x="899592" y="2204864"/>
                <a:chExt cx="648072" cy="648072"/>
              </a:xfrm>
            </p:grpSpPr>
            <p:sp>
              <p:nvSpPr>
                <p:cNvPr id="183"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4"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6"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187" name="Group 343"/>
                <p:cNvGrpSpPr>
                  <a:grpSpLocks/>
                </p:cNvGrpSpPr>
                <p:nvPr/>
              </p:nvGrpSpPr>
              <p:grpSpPr bwMode="auto">
                <a:xfrm>
                  <a:off x="1280203" y="2522086"/>
                  <a:ext cx="165134" cy="60952"/>
                  <a:chOff x="1488" y="3264"/>
                  <a:chExt cx="192" cy="96"/>
                </a:xfrm>
              </p:grpSpPr>
              <p:sp>
                <p:nvSpPr>
                  <p:cNvPr id="194"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5"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89" name="Group 346"/>
                <p:cNvGrpSpPr>
                  <a:grpSpLocks/>
                </p:cNvGrpSpPr>
                <p:nvPr/>
              </p:nvGrpSpPr>
              <p:grpSpPr bwMode="auto">
                <a:xfrm>
                  <a:off x="1013857" y="2522086"/>
                  <a:ext cx="165134" cy="60952"/>
                  <a:chOff x="1488" y="3264"/>
                  <a:chExt cx="192" cy="96"/>
                </a:xfrm>
              </p:grpSpPr>
              <p:sp>
                <p:nvSpPr>
                  <p:cNvPr id="190"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2"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grpSp>
      <p:grpSp>
        <p:nvGrpSpPr>
          <p:cNvPr id="9" name="Grouper 8"/>
          <p:cNvGrpSpPr/>
          <p:nvPr/>
        </p:nvGrpSpPr>
        <p:grpSpPr>
          <a:xfrm>
            <a:off x="5580112" y="1484784"/>
            <a:ext cx="3384376" cy="4392488"/>
            <a:chOff x="5580112" y="1484784"/>
            <a:chExt cx="3384376" cy="4392488"/>
          </a:xfrm>
        </p:grpSpPr>
        <p:sp>
          <p:nvSpPr>
            <p:cNvPr id="185" name="Text Box 205"/>
            <p:cNvSpPr txBox="1">
              <a:spLocks noChangeArrowheads="1"/>
            </p:cNvSpPr>
            <p:nvPr/>
          </p:nvSpPr>
          <p:spPr bwMode="auto">
            <a:xfrm>
              <a:off x="6458385" y="1484784"/>
              <a:ext cx="1569999"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b="1" dirty="0" smtClean="0">
                  <a:solidFill>
                    <a:srgbClr val="62B531"/>
                  </a:solidFill>
                </a:rPr>
                <a:t>T cell</a:t>
              </a:r>
            </a:p>
            <a:p>
              <a:pPr algn="ctr"/>
              <a:r>
                <a:rPr lang="en-US" sz="1800" b="1" dirty="0">
                  <a:solidFill>
                    <a:srgbClr val="62B531"/>
                  </a:solidFill>
                </a:rPr>
                <a:t>p</a:t>
              </a:r>
              <a:r>
                <a:rPr lang="en-US" sz="1800" b="1" dirty="0" smtClean="0">
                  <a:solidFill>
                    <a:srgbClr val="62B531"/>
                  </a:solidFill>
                </a:rPr>
                <a:t>roliferation</a:t>
              </a:r>
              <a:endParaRPr lang="en-US" sz="1800" b="1" dirty="0">
                <a:solidFill>
                  <a:srgbClr val="62B531"/>
                </a:solidFill>
              </a:endParaRPr>
            </a:p>
          </p:txBody>
        </p:sp>
        <p:sp>
          <p:nvSpPr>
            <p:cNvPr id="308" name="Line 250"/>
            <p:cNvSpPr>
              <a:spLocks noChangeShapeType="1"/>
            </p:cNvSpPr>
            <p:nvPr/>
          </p:nvSpPr>
          <p:spPr bwMode="auto">
            <a:xfrm flipH="1">
              <a:off x="6740624" y="2924944"/>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0" name="Line 250"/>
            <p:cNvSpPr>
              <a:spLocks noChangeShapeType="1"/>
            </p:cNvSpPr>
            <p:nvPr/>
          </p:nvSpPr>
          <p:spPr bwMode="auto">
            <a:xfrm>
              <a:off x="7380312" y="2924944"/>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 name="Line 250"/>
            <p:cNvSpPr>
              <a:spLocks noChangeShapeType="1"/>
            </p:cNvSpPr>
            <p:nvPr/>
          </p:nvSpPr>
          <p:spPr bwMode="auto">
            <a:xfrm flipH="1">
              <a:off x="6003776" y="4509120"/>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9" name="Line 250"/>
            <p:cNvSpPr>
              <a:spLocks noChangeShapeType="1"/>
            </p:cNvSpPr>
            <p:nvPr/>
          </p:nvSpPr>
          <p:spPr bwMode="auto">
            <a:xfrm>
              <a:off x="6516216" y="4509120"/>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 name="Line 250"/>
            <p:cNvSpPr>
              <a:spLocks noChangeShapeType="1"/>
            </p:cNvSpPr>
            <p:nvPr/>
          </p:nvSpPr>
          <p:spPr bwMode="auto">
            <a:xfrm flipH="1">
              <a:off x="7659960" y="4509120"/>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9" name="Line 250"/>
            <p:cNvSpPr>
              <a:spLocks noChangeShapeType="1"/>
            </p:cNvSpPr>
            <p:nvPr/>
          </p:nvSpPr>
          <p:spPr bwMode="auto">
            <a:xfrm>
              <a:off x="8172400" y="4509120"/>
              <a:ext cx="351656" cy="606388"/>
            </a:xfrm>
            <a:prstGeom prst="line">
              <a:avLst/>
            </a:prstGeom>
            <a:noFill/>
            <a:ln w="38100" cmpd="sng">
              <a:solidFill>
                <a:srgbClr val="62B53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96" name="Grouper 195"/>
            <p:cNvGrpSpPr/>
            <p:nvPr/>
          </p:nvGrpSpPr>
          <p:grpSpPr>
            <a:xfrm>
              <a:off x="6910462" y="2103264"/>
              <a:ext cx="648072" cy="648072"/>
              <a:chOff x="899592" y="2204864"/>
              <a:chExt cx="648072" cy="648072"/>
            </a:xfrm>
          </p:grpSpPr>
          <p:sp>
            <p:nvSpPr>
              <p:cNvPr id="197"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98"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99"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00" name="Group 343"/>
              <p:cNvGrpSpPr>
                <a:grpSpLocks/>
              </p:cNvGrpSpPr>
              <p:nvPr/>
            </p:nvGrpSpPr>
            <p:grpSpPr bwMode="auto">
              <a:xfrm>
                <a:off x="1280203" y="2522086"/>
                <a:ext cx="165134" cy="60952"/>
                <a:chOff x="1488" y="3264"/>
                <a:chExt cx="192" cy="96"/>
              </a:xfrm>
            </p:grpSpPr>
            <p:sp>
              <p:nvSpPr>
                <p:cNvPr id="204"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5"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01" name="Group 346"/>
              <p:cNvGrpSpPr>
                <a:grpSpLocks/>
              </p:cNvGrpSpPr>
              <p:nvPr/>
            </p:nvGrpSpPr>
            <p:grpSpPr bwMode="auto">
              <a:xfrm>
                <a:off x="1013857" y="2522086"/>
                <a:ext cx="165134" cy="60952"/>
                <a:chOff x="1488" y="3264"/>
                <a:chExt cx="192" cy="96"/>
              </a:xfrm>
            </p:grpSpPr>
            <p:sp>
              <p:nvSpPr>
                <p:cNvPr id="20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3"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206" name="Grouper 205"/>
            <p:cNvGrpSpPr/>
            <p:nvPr/>
          </p:nvGrpSpPr>
          <p:grpSpPr>
            <a:xfrm>
              <a:off x="6156176" y="3645024"/>
              <a:ext cx="648072" cy="648072"/>
              <a:chOff x="899592" y="2204864"/>
              <a:chExt cx="648072" cy="648072"/>
            </a:xfrm>
          </p:grpSpPr>
          <p:sp>
            <p:nvSpPr>
              <p:cNvPr id="207"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08"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09"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10" name="Group 343"/>
              <p:cNvGrpSpPr>
                <a:grpSpLocks/>
              </p:cNvGrpSpPr>
              <p:nvPr/>
            </p:nvGrpSpPr>
            <p:grpSpPr bwMode="auto">
              <a:xfrm>
                <a:off x="1280203" y="2522086"/>
                <a:ext cx="165134" cy="60952"/>
                <a:chOff x="1488" y="3264"/>
                <a:chExt cx="192" cy="96"/>
              </a:xfrm>
            </p:grpSpPr>
            <p:sp>
              <p:nvSpPr>
                <p:cNvPr id="214"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5"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11" name="Group 346"/>
              <p:cNvGrpSpPr>
                <a:grpSpLocks/>
              </p:cNvGrpSpPr>
              <p:nvPr/>
            </p:nvGrpSpPr>
            <p:grpSpPr bwMode="auto">
              <a:xfrm>
                <a:off x="1013857" y="2522086"/>
                <a:ext cx="165134" cy="60952"/>
                <a:chOff x="1488" y="3264"/>
                <a:chExt cx="192" cy="96"/>
              </a:xfrm>
            </p:grpSpPr>
            <p:sp>
              <p:nvSpPr>
                <p:cNvPr id="21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3"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216" name="Grouper 215"/>
            <p:cNvGrpSpPr/>
            <p:nvPr/>
          </p:nvGrpSpPr>
          <p:grpSpPr>
            <a:xfrm>
              <a:off x="7740352" y="3645024"/>
              <a:ext cx="648072" cy="648072"/>
              <a:chOff x="899592" y="2204864"/>
              <a:chExt cx="648072" cy="648072"/>
            </a:xfrm>
          </p:grpSpPr>
          <p:sp>
            <p:nvSpPr>
              <p:cNvPr id="217"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18"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19"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20" name="Group 343"/>
              <p:cNvGrpSpPr>
                <a:grpSpLocks/>
              </p:cNvGrpSpPr>
              <p:nvPr/>
            </p:nvGrpSpPr>
            <p:grpSpPr bwMode="auto">
              <a:xfrm>
                <a:off x="1280203" y="2522086"/>
                <a:ext cx="165134" cy="60952"/>
                <a:chOff x="1488" y="3264"/>
                <a:chExt cx="192" cy="96"/>
              </a:xfrm>
            </p:grpSpPr>
            <p:sp>
              <p:nvSpPr>
                <p:cNvPr id="23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21" name="Group 346"/>
              <p:cNvGrpSpPr>
                <a:grpSpLocks/>
              </p:cNvGrpSpPr>
              <p:nvPr/>
            </p:nvGrpSpPr>
            <p:grpSpPr bwMode="auto">
              <a:xfrm>
                <a:off x="1013857" y="2522086"/>
                <a:ext cx="165134" cy="60952"/>
                <a:chOff x="1488" y="3264"/>
                <a:chExt cx="192" cy="96"/>
              </a:xfrm>
            </p:grpSpPr>
            <p:sp>
              <p:nvSpPr>
                <p:cNvPr id="231"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235" name="Grouper 234"/>
            <p:cNvGrpSpPr/>
            <p:nvPr/>
          </p:nvGrpSpPr>
          <p:grpSpPr>
            <a:xfrm>
              <a:off x="5580112" y="5229200"/>
              <a:ext cx="648072" cy="648072"/>
              <a:chOff x="899592" y="2204864"/>
              <a:chExt cx="648072" cy="648072"/>
            </a:xfrm>
          </p:grpSpPr>
          <p:sp>
            <p:nvSpPr>
              <p:cNvPr id="236"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7"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38"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39" name="Group 343"/>
              <p:cNvGrpSpPr>
                <a:grpSpLocks/>
              </p:cNvGrpSpPr>
              <p:nvPr/>
            </p:nvGrpSpPr>
            <p:grpSpPr bwMode="auto">
              <a:xfrm>
                <a:off x="1280203" y="2522086"/>
                <a:ext cx="165134" cy="60952"/>
                <a:chOff x="1488" y="3264"/>
                <a:chExt cx="192" cy="96"/>
              </a:xfrm>
            </p:grpSpPr>
            <p:sp>
              <p:nvSpPr>
                <p:cNvPr id="24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40" name="Group 346"/>
              <p:cNvGrpSpPr>
                <a:grpSpLocks/>
              </p:cNvGrpSpPr>
              <p:nvPr/>
            </p:nvGrpSpPr>
            <p:grpSpPr bwMode="auto">
              <a:xfrm>
                <a:off x="1013857" y="2522086"/>
                <a:ext cx="165134" cy="60952"/>
                <a:chOff x="1488" y="3264"/>
                <a:chExt cx="192" cy="96"/>
              </a:xfrm>
            </p:grpSpPr>
            <p:sp>
              <p:nvSpPr>
                <p:cNvPr id="241"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2"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245" name="Grouper 244"/>
            <p:cNvGrpSpPr/>
            <p:nvPr/>
          </p:nvGrpSpPr>
          <p:grpSpPr>
            <a:xfrm>
              <a:off x="7404314" y="5229200"/>
              <a:ext cx="648072" cy="648072"/>
              <a:chOff x="899592" y="2204864"/>
              <a:chExt cx="648072" cy="648072"/>
            </a:xfrm>
          </p:grpSpPr>
          <p:sp>
            <p:nvSpPr>
              <p:cNvPr id="246"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7"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48"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49" name="Group 343"/>
              <p:cNvGrpSpPr>
                <a:grpSpLocks/>
              </p:cNvGrpSpPr>
              <p:nvPr/>
            </p:nvGrpSpPr>
            <p:grpSpPr bwMode="auto">
              <a:xfrm>
                <a:off x="1280203" y="2522086"/>
                <a:ext cx="165134" cy="60952"/>
                <a:chOff x="1488" y="3264"/>
                <a:chExt cx="192" cy="96"/>
              </a:xfrm>
            </p:grpSpPr>
            <p:sp>
              <p:nvSpPr>
                <p:cNvPr id="258"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9"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50" name="Group 346"/>
              <p:cNvGrpSpPr>
                <a:grpSpLocks/>
              </p:cNvGrpSpPr>
              <p:nvPr/>
            </p:nvGrpSpPr>
            <p:grpSpPr bwMode="auto">
              <a:xfrm>
                <a:off x="1013857" y="2522086"/>
                <a:ext cx="165134" cy="60952"/>
                <a:chOff x="1488" y="3264"/>
                <a:chExt cx="192" cy="96"/>
              </a:xfrm>
            </p:grpSpPr>
            <p:sp>
              <p:nvSpPr>
                <p:cNvPr id="25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7"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260" name="Grouper 259"/>
            <p:cNvGrpSpPr/>
            <p:nvPr/>
          </p:nvGrpSpPr>
          <p:grpSpPr>
            <a:xfrm>
              <a:off x="6492213" y="5229200"/>
              <a:ext cx="648072" cy="648072"/>
              <a:chOff x="899592" y="2204864"/>
              <a:chExt cx="648072" cy="648072"/>
            </a:xfrm>
          </p:grpSpPr>
          <p:sp>
            <p:nvSpPr>
              <p:cNvPr id="261"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62"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63"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264" name="Group 343"/>
              <p:cNvGrpSpPr>
                <a:grpSpLocks/>
              </p:cNvGrpSpPr>
              <p:nvPr/>
            </p:nvGrpSpPr>
            <p:grpSpPr bwMode="auto">
              <a:xfrm>
                <a:off x="1280203" y="2522086"/>
                <a:ext cx="165134" cy="60952"/>
                <a:chOff x="1488" y="3264"/>
                <a:chExt cx="192" cy="96"/>
              </a:xfrm>
            </p:grpSpPr>
            <p:sp>
              <p:nvSpPr>
                <p:cNvPr id="330"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1"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79" name="Group 346"/>
              <p:cNvGrpSpPr>
                <a:grpSpLocks/>
              </p:cNvGrpSpPr>
              <p:nvPr/>
            </p:nvGrpSpPr>
            <p:grpSpPr bwMode="auto">
              <a:xfrm>
                <a:off x="1013857" y="2522086"/>
                <a:ext cx="165134" cy="60952"/>
                <a:chOff x="1488" y="3264"/>
                <a:chExt cx="192" cy="96"/>
              </a:xfrm>
            </p:grpSpPr>
            <p:sp>
              <p:nvSpPr>
                <p:cNvPr id="30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29"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332" name="Grouper 331"/>
            <p:cNvGrpSpPr/>
            <p:nvPr/>
          </p:nvGrpSpPr>
          <p:grpSpPr>
            <a:xfrm>
              <a:off x="8316416" y="5229200"/>
              <a:ext cx="648072" cy="648072"/>
              <a:chOff x="899592" y="2204864"/>
              <a:chExt cx="648072" cy="648072"/>
            </a:xfrm>
          </p:grpSpPr>
          <p:sp>
            <p:nvSpPr>
              <p:cNvPr id="333"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4"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335" name="Rectangle 342"/>
              <p:cNvSpPr>
                <a:spLocks noChangeArrowheads="1"/>
              </p:cNvSpPr>
              <p:nvPr/>
            </p:nvSpPr>
            <p:spPr bwMode="auto">
              <a:xfrm>
                <a:off x="1178991" y="2511755"/>
                <a:ext cx="100146" cy="80580"/>
              </a:xfrm>
              <a:prstGeom prst="rect">
                <a:avLst/>
              </a:prstGeom>
              <a:solidFill>
                <a:srgbClr val="62B531"/>
              </a:solidFill>
              <a:ln w="3175" cmpd="sng">
                <a:noFill/>
                <a:miter lim="800000"/>
                <a:headEnd/>
                <a:tailEnd/>
              </a:ln>
            </p:spPr>
            <p:txBody>
              <a:bodyPr wrap="none" anchor="ctr"/>
              <a:lstStyle/>
              <a:p>
                <a:endParaRPr lang="en-US"/>
              </a:p>
            </p:txBody>
          </p:sp>
          <p:grpSp>
            <p:nvGrpSpPr>
              <p:cNvPr id="336" name="Group 343"/>
              <p:cNvGrpSpPr>
                <a:grpSpLocks/>
              </p:cNvGrpSpPr>
              <p:nvPr/>
            </p:nvGrpSpPr>
            <p:grpSpPr bwMode="auto">
              <a:xfrm>
                <a:off x="1280203" y="2522086"/>
                <a:ext cx="165134" cy="60952"/>
                <a:chOff x="1488" y="3264"/>
                <a:chExt cx="192" cy="96"/>
              </a:xfrm>
            </p:grpSpPr>
            <p:sp>
              <p:nvSpPr>
                <p:cNvPr id="381"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82"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37" name="Group 346"/>
              <p:cNvGrpSpPr>
                <a:grpSpLocks/>
              </p:cNvGrpSpPr>
              <p:nvPr/>
            </p:nvGrpSpPr>
            <p:grpSpPr bwMode="auto">
              <a:xfrm>
                <a:off x="1013857" y="2522086"/>
                <a:ext cx="165134" cy="60952"/>
                <a:chOff x="1488" y="3264"/>
                <a:chExt cx="192" cy="96"/>
              </a:xfrm>
            </p:grpSpPr>
            <p:sp>
              <p:nvSpPr>
                <p:cNvPr id="37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8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spTree>
    <p:extLst>
      <p:ext uri="{BB962C8B-B14F-4D97-AF65-F5344CB8AC3E}">
        <p14:creationId xmlns:p14="http://schemas.microsoft.com/office/powerpoint/2010/main" val="4638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56700" cy="908720"/>
          </a:xfrm>
          <a:solidFill>
            <a:srgbClr val="04305E"/>
          </a:solidFill>
        </p:spPr>
        <p:txBody>
          <a:bodyPr anchor="ctr"/>
          <a:lstStyle/>
          <a:p>
            <a:pPr algn="ctr"/>
            <a:r>
              <a:rPr lang="en-US" sz="3200" dirty="0" smtClean="0">
                <a:solidFill>
                  <a:schemeClr val="bg1"/>
                </a:solidFill>
                <a:ea typeface="ＭＳ Ｐゴシック" charset="0"/>
                <a:cs typeface="ＭＳ Ｐゴシック" charset="0"/>
              </a:rPr>
              <a:t>Proliferation as a mechanism of persistence</a:t>
            </a:r>
            <a:endParaRPr lang="en-US" sz="3200" dirty="0">
              <a:solidFill>
                <a:schemeClr val="bg1"/>
              </a:solidFill>
              <a:ea typeface="ＭＳ Ｐゴシック" charset="0"/>
              <a:cs typeface="ＭＳ Ｐゴシック" charset="0"/>
            </a:endParaRPr>
          </a:p>
        </p:txBody>
      </p:sp>
      <p:cxnSp>
        <p:nvCxnSpPr>
          <p:cNvPr id="5" name="Straight Connector 25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6" name="Image 5"/>
          <p:cNvPicPr>
            <a:picLocks noChangeAspect="1"/>
          </p:cNvPicPr>
          <p:nvPr/>
        </p:nvPicPr>
        <p:blipFill>
          <a:blip r:embed="rId3"/>
          <a:stretch>
            <a:fillRect/>
          </a:stretch>
        </p:blipFill>
        <p:spPr>
          <a:xfrm>
            <a:off x="179512" y="2420888"/>
            <a:ext cx="4038600" cy="1435100"/>
          </a:xfrm>
          <a:prstGeom prst="rect">
            <a:avLst/>
          </a:prstGeom>
        </p:spPr>
      </p:pic>
      <p:pic>
        <p:nvPicPr>
          <p:cNvPr id="7" name="Image 6"/>
          <p:cNvPicPr>
            <a:picLocks noChangeAspect="1"/>
          </p:cNvPicPr>
          <p:nvPr/>
        </p:nvPicPr>
        <p:blipFill>
          <a:blip r:embed="rId4"/>
          <a:stretch>
            <a:fillRect/>
          </a:stretch>
        </p:blipFill>
        <p:spPr>
          <a:xfrm>
            <a:off x="179512" y="1052736"/>
            <a:ext cx="4140200" cy="1320800"/>
          </a:xfrm>
          <a:prstGeom prst="rect">
            <a:avLst/>
          </a:prstGeom>
        </p:spPr>
      </p:pic>
      <p:pic>
        <p:nvPicPr>
          <p:cNvPr id="8" name="Image 7"/>
          <p:cNvPicPr>
            <a:picLocks noChangeAspect="1"/>
          </p:cNvPicPr>
          <p:nvPr/>
        </p:nvPicPr>
        <p:blipFill>
          <a:blip r:embed="rId5"/>
          <a:stretch>
            <a:fillRect/>
          </a:stretch>
        </p:blipFill>
        <p:spPr>
          <a:xfrm>
            <a:off x="179512" y="4005684"/>
            <a:ext cx="5829300" cy="1079500"/>
          </a:xfrm>
          <a:prstGeom prst="rect">
            <a:avLst/>
          </a:prstGeom>
        </p:spPr>
      </p:pic>
      <p:pic>
        <p:nvPicPr>
          <p:cNvPr id="9" name="Image 8"/>
          <p:cNvPicPr>
            <a:picLocks noChangeAspect="1"/>
          </p:cNvPicPr>
          <p:nvPr/>
        </p:nvPicPr>
        <p:blipFill>
          <a:blip r:embed="rId6"/>
          <a:stretch>
            <a:fillRect/>
          </a:stretch>
        </p:blipFill>
        <p:spPr>
          <a:xfrm>
            <a:off x="179512" y="5157192"/>
            <a:ext cx="4179168" cy="1625786"/>
          </a:xfrm>
          <a:prstGeom prst="rect">
            <a:avLst/>
          </a:prstGeom>
        </p:spPr>
      </p:pic>
      <p:pic>
        <p:nvPicPr>
          <p:cNvPr id="10" name="Image 9"/>
          <p:cNvPicPr>
            <a:picLocks noChangeAspect="1"/>
          </p:cNvPicPr>
          <p:nvPr/>
        </p:nvPicPr>
        <p:blipFill>
          <a:blip r:embed="rId7"/>
          <a:stretch>
            <a:fillRect/>
          </a:stretch>
        </p:blipFill>
        <p:spPr>
          <a:xfrm>
            <a:off x="6588225" y="3717032"/>
            <a:ext cx="1009136" cy="1316265"/>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8225" y="995040"/>
            <a:ext cx="951362" cy="1209824"/>
          </a:xfrm>
          <a:prstGeom prst="rect">
            <a:avLst/>
          </a:prstGeom>
        </p:spPr>
      </p:pic>
      <p:pic>
        <p:nvPicPr>
          <p:cNvPr id="12" name="Image 11"/>
          <p:cNvPicPr>
            <a:picLocks noChangeAspect="1"/>
          </p:cNvPicPr>
          <p:nvPr/>
        </p:nvPicPr>
        <p:blipFill>
          <a:blip r:embed="rId9"/>
          <a:stretch>
            <a:fillRect/>
          </a:stretch>
        </p:blipFill>
        <p:spPr>
          <a:xfrm>
            <a:off x="6588224" y="2348880"/>
            <a:ext cx="968635" cy="1232036"/>
          </a:xfrm>
          <a:prstGeom prst="rect">
            <a:avLst/>
          </a:prstGeom>
        </p:spPr>
      </p:pic>
      <p:pic>
        <p:nvPicPr>
          <p:cNvPr id="13" name="Image 12"/>
          <p:cNvPicPr>
            <a:picLocks noChangeAspect="1"/>
          </p:cNvPicPr>
          <p:nvPr/>
        </p:nvPicPr>
        <p:blipFill>
          <a:blip r:embed="rId10"/>
          <a:stretch>
            <a:fillRect/>
          </a:stretch>
        </p:blipFill>
        <p:spPr>
          <a:xfrm>
            <a:off x="6588224" y="5229200"/>
            <a:ext cx="1029570" cy="1354697"/>
          </a:xfrm>
          <a:prstGeom prst="rect">
            <a:avLst/>
          </a:prstGeom>
        </p:spPr>
      </p:pic>
    </p:spTree>
    <p:extLst>
      <p:ext uri="{BB962C8B-B14F-4D97-AF65-F5344CB8AC3E}">
        <p14:creationId xmlns:p14="http://schemas.microsoft.com/office/powerpoint/2010/main" val="3074725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p:cNvGrpSpPr/>
          <p:nvPr/>
        </p:nvGrpSpPr>
        <p:grpSpPr>
          <a:xfrm>
            <a:off x="2190929" y="3687415"/>
            <a:ext cx="6192688" cy="576064"/>
            <a:chOff x="2195736" y="3501008"/>
            <a:chExt cx="6192688" cy="576064"/>
          </a:xfrm>
          <a:gradFill flip="none" rotWithShape="1">
            <a:gsLst>
              <a:gs pos="0">
                <a:schemeClr val="bg1">
                  <a:lumMod val="50000"/>
                </a:schemeClr>
              </a:gs>
              <a:gs pos="100000">
                <a:srgbClr val="FFFFFF"/>
              </a:gs>
            </a:gsLst>
            <a:lin ang="0" scaled="1"/>
            <a:tileRect/>
          </a:gradFill>
        </p:grpSpPr>
        <p:sp>
          <p:nvSpPr>
            <p:cNvPr id="128" name="Right Triangle 127"/>
            <p:cNvSpPr/>
            <p:nvPr/>
          </p:nvSpPr>
          <p:spPr bwMode="auto">
            <a:xfrm>
              <a:off x="2195736" y="3501008"/>
              <a:ext cx="6192688" cy="576064"/>
            </a:xfrm>
            <a:prstGeom prst="rtTriangle">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31" name="TextBox 130"/>
            <p:cNvSpPr txBox="1"/>
            <p:nvPr/>
          </p:nvSpPr>
          <p:spPr>
            <a:xfrm>
              <a:off x="2255044" y="3551907"/>
              <a:ext cx="715009" cy="461665"/>
            </a:xfrm>
            <a:prstGeom prst="rect">
              <a:avLst/>
            </a:prstGeom>
            <a:noFill/>
            <a:ln>
              <a:noFill/>
            </a:ln>
          </p:spPr>
          <p:txBody>
            <a:bodyPr wrap="none" rtlCol="0">
              <a:spAutoFit/>
            </a:bodyPr>
            <a:lstStyle/>
            <a:p>
              <a:r>
                <a:rPr lang="en-US" dirty="0" smtClean="0">
                  <a:solidFill>
                    <a:srgbClr val="FFFFFF"/>
                  </a:solidFill>
                </a:rPr>
                <a:t>IL-2</a:t>
              </a:r>
              <a:endParaRPr lang="en-US" dirty="0">
                <a:solidFill>
                  <a:srgbClr val="FFFFFF"/>
                </a:solidFill>
              </a:endParaRPr>
            </a:p>
          </p:txBody>
        </p:sp>
      </p:grpSp>
      <p:grpSp>
        <p:nvGrpSpPr>
          <p:cNvPr id="155" name="Group 154"/>
          <p:cNvGrpSpPr/>
          <p:nvPr/>
        </p:nvGrpSpPr>
        <p:grpSpPr>
          <a:xfrm>
            <a:off x="2168240" y="3543399"/>
            <a:ext cx="6220184" cy="576064"/>
            <a:chOff x="2195736" y="3356992"/>
            <a:chExt cx="6220184" cy="576064"/>
          </a:xfrm>
          <a:gradFill flip="none" rotWithShape="1">
            <a:gsLst>
              <a:gs pos="0">
                <a:schemeClr val="bg2"/>
              </a:gs>
              <a:gs pos="100000">
                <a:srgbClr val="FFFFFF"/>
              </a:gs>
            </a:gsLst>
            <a:lin ang="10800000" scaled="0"/>
            <a:tileRect/>
          </a:gradFill>
        </p:grpSpPr>
        <p:sp>
          <p:nvSpPr>
            <p:cNvPr id="130" name="Right Triangle 129"/>
            <p:cNvSpPr/>
            <p:nvPr/>
          </p:nvSpPr>
          <p:spPr bwMode="auto">
            <a:xfrm flipH="1" flipV="1">
              <a:off x="2195736" y="3356992"/>
              <a:ext cx="6192688" cy="576064"/>
            </a:xfrm>
            <a:prstGeom prst="rtTriangle">
              <a:avLst/>
            </a:prstGeom>
            <a:solidFill>
              <a:srgbClr val="95A4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2" name="TextBox 131"/>
            <p:cNvSpPr txBox="1"/>
            <p:nvPr/>
          </p:nvSpPr>
          <p:spPr>
            <a:xfrm>
              <a:off x="7506446" y="3356992"/>
              <a:ext cx="909474" cy="461665"/>
            </a:xfrm>
            <a:prstGeom prst="rect">
              <a:avLst/>
            </a:prstGeom>
            <a:noFill/>
            <a:ln>
              <a:noFill/>
            </a:ln>
          </p:spPr>
          <p:txBody>
            <a:bodyPr wrap="none" rtlCol="0">
              <a:spAutoFit/>
            </a:bodyPr>
            <a:lstStyle/>
            <a:p>
              <a:pPr algn="r"/>
              <a:r>
                <a:rPr lang="en-US" dirty="0" smtClean="0">
                  <a:solidFill>
                    <a:schemeClr val="bg1"/>
                  </a:solidFill>
                </a:rPr>
                <a:t>IFN-</a:t>
              </a:r>
              <a:r>
                <a:rPr lang="en-US" dirty="0" smtClean="0">
                  <a:solidFill>
                    <a:schemeClr val="bg1"/>
                  </a:solidFill>
                  <a:latin typeface="Symbol" charset="2"/>
                  <a:cs typeface="Symbol" charset="2"/>
                </a:rPr>
                <a:t>g</a:t>
              </a:r>
              <a:endParaRPr lang="en-US" dirty="0">
                <a:solidFill>
                  <a:schemeClr val="bg1"/>
                </a:solidFill>
                <a:latin typeface="Symbol" charset="2"/>
                <a:cs typeface="Symbol" charset="2"/>
              </a:endParaRPr>
            </a:p>
          </p:txBody>
        </p:sp>
      </p:grpSp>
      <p:grpSp>
        <p:nvGrpSpPr>
          <p:cNvPr id="158" name="Group 157"/>
          <p:cNvGrpSpPr/>
          <p:nvPr/>
        </p:nvGrpSpPr>
        <p:grpSpPr>
          <a:xfrm>
            <a:off x="2182483" y="4530427"/>
            <a:ext cx="6209580" cy="576064"/>
            <a:chOff x="2140744" y="4344020"/>
            <a:chExt cx="6209580" cy="576064"/>
          </a:xfrm>
          <a:gradFill flip="none" rotWithShape="1">
            <a:gsLst>
              <a:gs pos="0">
                <a:srgbClr val="7F7F7F"/>
              </a:gs>
              <a:gs pos="100000">
                <a:srgbClr val="FFFFFF"/>
              </a:gs>
            </a:gsLst>
            <a:lin ang="0" scaled="1"/>
            <a:tileRect/>
          </a:gradFill>
        </p:grpSpPr>
        <p:sp>
          <p:nvSpPr>
            <p:cNvPr id="134" name="Right Triangle 133"/>
            <p:cNvSpPr/>
            <p:nvPr/>
          </p:nvSpPr>
          <p:spPr bwMode="auto">
            <a:xfrm>
              <a:off x="2157636" y="4344020"/>
              <a:ext cx="6192688" cy="576064"/>
            </a:xfrm>
            <a:prstGeom prst="rtTriangle">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36" name="TextBox 135"/>
            <p:cNvSpPr txBox="1"/>
            <p:nvPr/>
          </p:nvSpPr>
          <p:spPr>
            <a:xfrm>
              <a:off x="2140744" y="4377804"/>
              <a:ext cx="1279317" cy="461665"/>
            </a:xfrm>
            <a:prstGeom prst="rect">
              <a:avLst/>
            </a:prstGeom>
            <a:noFill/>
            <a:ln>
              <a:noFill/>
            </a:ln>
          </p:spPr>
          <p:txBody>
            <a:bodyPr wrap="none" rtlCol="0">
              <a:spAutoFit/>
            </a:bodyPr>
            <a:lstStyle/>
            <a:p>
              <a:r>
                <a:rPr lang="en-US" dirty="0" smtClean="0">
                  <a:solidFill>
                    <a:schemeClr val="bg1"/>
                  </a:solidFill>
                </a:rPr>
                <a:t>Survival</a:t>
              </a:r>
              <a:endParaRPr lang="en-US" dirty="0">
                <a:solidFill>
                  <a:schemeClr val="bg1"/>
                </a:solidFill>
              </a:endParaRPr>
            </a:p>
          </p:txBody>
        </p:sp>
      </p:grpSp>
      <p:grpSp>
        <p:nvGrpSpPr>
          <p:cNvPr id="168" name="Group 167"/>
          <p:cNvGrpSpPr/>
          <p:nvPr/>
        </p:nvGrpSpPr>
        <p:grpSpPr>
          <a:xfrm>
            <a:off x="2182483" y="5373216"/>
            <a:ext cx="6209580" cy="576064"/>
            <a:chOff x="2195736" y="5186809"/>
            <a:chExt cx="6209580" cy="576064"/>
          </a:xfrm>
          <a:gradFill flip="none" rotWithShape="1">
            <a:gsLst>
              <a:gs pos="0">
                <a:srgbClr val="7F7F7F"/>
              </a:gs>
              <a:gs pos="100000">
                <a:srgbClr val="FFFFFF"/>
              </a:gs>
            </a:gsLst>
            <a:lin ang="0" scaled="1"/>
            <a:tileRect/>
          </a:gradFill>
        </p:grpSpPr>
        <p:sp>
          <p:nvSpPr>
            <p:cNvPr id="160" name="Right Triangle 159"/>
            <p:cNvSpPr/>
            <p:nvPr/>
          </p:nvSpPr>
          <p:spPr bwMode="auto">
            <a:xfrm>
              <a:off x="2212628" y="5186809"/>
              <a:ext cx="6192688" cy="576064"/>
            </a:xfrm>
            <a:prstGeom prst="rtTriangle">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61" name="TextBox 160"/>
            <p:cNvSpPr txBox="1"/>
            <p:nvPr/>
          </p:nvSpPr>
          <p:spPr>
            <a:xfrm>
              <a:off x="2195736" y="5271591"/>
              <a:ext cx="1878339" cy="461665"/>
            </a:xfrm>
            <a:prstGeom prst="rect">
              <a:avLst/>
            </a:prstGeom>
            <a:noFill/>
            <a:ln>
              <a:noFill/>
            </a:ln>
          </p:spPr>
          <p:txBody>
            <a:bodyPr wrap="none" rtlCol="0">
              <a:spAutoFit/>
            </a:bodyPr>
            <a:lstStyle/>
            <a:p>
              <a:r>
                <a:rPr lang="en-US" dirty="0" smtClean="0">
                  <a:solidFill>
                    <a:schemeClr val="bg1"/>
                  </a:solidFill>
                </a:rPr>
                <a:t>Self renewal</a:t>
              </a:r>
              <a:endParaRPr lang="en-US" dirty="0">
                <a:solidFill>
                  <a:schemeClr val="bg1"/>
                </a:solidFill>
              </a:endParaRPr>
            </a:p>
          </p:txBody>
        </p:sp>
      </p:grpSp>
      <p:sp>
        <p:nvSpPr>
          <p:cNvPr id="165" name="TextBox 164"/>
          <p:cNvSpPr txBox="1"/>
          <p:nvPr/>
        </p:nvSpPr>
        <p:spPr>
          <a:xfrm>
            <a:off x="0" y="6489181"/>
            <a:ext cx="9108504" cy="393954"/>
          </a:xfrm>
          <a:prstGeom prst="rect">
            <a:avLst/>
          </a:prstGeom>
          <a:noFill/>
        </p:spPr>
        <p:txBody>
          <a:bodyPr wrap="square" rtlCol="0">
            <a:spAutoFit/>
          </a:bodyPr>
          <a:lstStyle/>
          <a:p>
            <a:pPr>
              <a:lnSpc>
                <a:spcPct val="80000"/>
              </a:lnSpc>
            </a:pPr>
            <a:r>
              <a:rPr lang="en-US" sz="1200" dirty="0" smtClean="0"/>
              <a:t>F. </a:t>
            </a:r>
            <a:r>
              <a:rPr lang="en-US" sz="1200" dirty="0" err="1" smtClean="0"/>
              <a:t>Sallusto</a:t>
            </a:r>
            <a:r>
              <a:rPr lang="en-US" sz="1200" dirty="0" smtClean="0"/>
              <a:t> et al. Nature 1999; C. </a:t>
            </a:r>
            <a:r>
              <a:rPr lang="en-US" sz="1200" dirty="0" err="1" smtClean="0"/>
              <a:t>Riou</a:t>
            </a:r>
            <a:r>
              <a:rPr lang="en-US" sz="1200" dirty="0" smtClean="0"/>
              <a:t> et al. </a:t>
            </a:r>
            <a:r>
              <a:rPr lang="en-US" sz="1200" dirty="0"/>
              <a:t>J </a:t>
            </a:r>
            <a:r>
              <a:rPr lang="en-US" sz="1200" dirty="0" err="1"/>
              <a:t>Exp</a:t>
            </a:r>
            <a:r>
              <a:rPr lang="en-US" sz="1200" dirty="0"/>
              <a:t> Med. </a:t>
            </a:r>
            <a:r>
              <a:rPr lang="en-US" sz="1200" dirty="0" smtClean="0"/>
              <a:t>2007; R. Ahmed et al. Nat. Rev </a:t>
            </a:r>
            <a:r>
              <a:rPr lang="en-US" sz="1200" dirty="0" err="1" smtClean="0"/>
              <a:t>Immunol</a:t>
            </a:r>
            <a:r>
              <a:rPr lang="en-US" sz="1200" dirty="0" smtClean="0"/>
              <a:t> 2009; L. </a:t>
            </a:r>
            <a:r>
              <a:rPr lang="en-US" sz="1200" dirty="0" err="1" smtClean="0"/>
              <a:t>Gattinoni</a:t>
            </a:r>
            <a:r>
              <a:rPr lang="en-US" sz="1200" dirty="0" smtClean="0"/>
              <a:t> et al. </a:t>
            </a:r>
            <a:r>
              <a:rPr lang="en-US" sz="1200" dirty="0"/>
              <a:t>Nat Med </a:t>
            </a:r>
            <a:r>
              <a:rPr lang="en-US" sz="1200" dirty="0" smtClean="0"/>
              <a:t>2011</a:t>
            </a:r>
            <a:r>
              <a:rPr lang="en-US" sz="1200" dirty="0"/>
              <a:t> </a:t>
            </a:r>
            <a:r>
              <a:rPr lang="en-US" sz="1200" dirty="0" smtClean="0"/>
              <a:t>; D. Farber et al. </a:t>
            </a:r>
            <a:r>
              <a:rPr lang="en-US" sz="1200" dirty="0"/>
              <a:t>Nat. Rev </a:t>
            </a:r>
            <a:r>
              <a:rPr lang="en-US" sz="1200" dirty="0" err="1"/>
              <a:t>Immunol</a:t>
            </a:r>
            <a:r>
              <a:rPr lang="en-US" sz="1200" dirty="0"/>
              <a:t> </a:t>
            </a:r>
            <a:r>
              <a:rPr lang="en-US" sz="1200" dirty="0" smtClean="0"/>
              <a:t>2014</a:t>
            </a:r>
            <a:endParaRPr lang="en-US" sz="1200" dirty="0"/>
          </a:p>
        </p:txBody>
      </p:sp>
      <p:sp>
        <p:nvSpPr>
          <p:cNvPr id="122" name="TextBox 121"/>
          <p:cNvSpPr txBox="1"/>
          <p:nvPr/>
        </p:nvSpPr>
        <p:spPr>
          <a:xfrm>
            <a:off x="539552" y="1012666"/>
            <a:ext cx="869073" cy="400110"/>
          </a:xfrm>
          <a:prstGeom prst="rect">
            <a:avLst/>
          </a:prstGeom>
          <a:noFill/>
        </p:spPr>
        <p:txBody>
          <a:bodyPr wrap="none" rtlCol="0">
            <a:spAutoFit/>
          </a:bodyPr>
          <a:lstStyle/>
          <a:p>
            <a:pPr algn="ctr"/>
            <a:r>
              <a:rPr lang="en-US" sz="2000" b="1" dirty="0" smtClean="0">
                <a:solidFill>
                  <a:schemeClr val="bg1">
                    <a:lumMod val="50000"/>
                  </a:schemeClr>
                </a:solidFill>
              </a:rPr>
              <a:t>Naïve</a:t>
            </a:r>
            <a:endParaRPr lang="en-US" sz="2000" b="1" dirty="0">
              <a:solidFill>
                <a:schemeClr val="bg1">
                  <a:lumMod val="50000"/>
                </a:schemeClr>
              </a:solidFill>
            </a:endParaRPr>
          </a:p>
        </p:txBody>
      </p:sp>
      <p:sp>
        <p:nvSpPr>
          <p:cNvPr id="123" name="TextBox 122"/>
          <p:cNvSpPr txBox="1"/>
          <p:nvPr/>
        </p:nvSpPr>
        <p:spPr>
          <a:xfrm>
            <a:off x="3517256" y="1743199"/>
            <a:ext cx="992579" cy="584776"/>
          </a:xfrm>
          <a:prstGeom prst="rect">
            <a:avLst/>
          </a:prstGeom>
          <a:noFill/>
        </p:spPr>
        <p:txBody>
          <a:bodyPr wrap="none" rtlCol="0">
            <a:spAutoFit/>
          </a:bodyPr>
          <a:lstStyle/>
          <a:p>
            <a:pPr algn="ctr"/>
            <a:r>
              <a:rPr lang="en-US" sz="1600" b="1" dirty="0" smtClean="0">
                <a:solidFill>
                  <a:schemeClr val="bg1">
                    <a:lumMod val="50000"/>
                  </a:schemeClr>
                </a:solidFill>
              </a:rPr>
              <a:t>Central </a:t>
            </a:r>
            <a:endParaRPr lang="en-US" sz="1600" b="1" dirty="0">
              <a:solidFill>
                <a:schemeClr val="bg1">
                  <a:lumMod val="50000"/>
                </a:schemeClr>
              </a:solidFill>
            </a:endParaRPr>
          </a:p>
          <a:p>
            <a:pPr algn="ctr"/>
            <a:r>
              <a:rPr lang="en-US" sz="1600" b="1" dirty="0" smtClean="0">
                <a:solidFill>
                  <a:schemeClr val="bg1">
                    <a:lumMod val="50000"/>
                  </a:schemeClr>
                </a:solidFill>
              </a:rPr>
              <a:t>memory</a:t>
            </a:r>
            <a:endParaRPr lang="en-US" sz="1600" b="1" dirty="0">
              <a:solidFill>
                <a:schemeClr val="bg1">
                  <a:lumMod val="50000"/>
                </a:schemeClr>
              </a:solidFill>
            </a:endParaRPr>
          </a:p>
        </p:txBody>
      </p:sp>
      <p:sp>
        <p:nvSpPr>
          <p:cNvPr id="124" name="TextBox 123"/>
          <p:cNvSpPr txBox="1"/>
          <p:nvPr/>
        </p:nvSpPr>
        <p:spPr>
          <a:xfrm>
            <a:off x="4747945" y="1743199"/>
            <a:ext cx="1336223" cy="584776"/>
          </a:xfrm>
          <a:prstGeom prst="rect">
            <a:avLst/>
          </a:prstGeom>
          <a:noFill/>
        </p:spPr>
        <p:txBody>
          <a:bodyPr wrap="none" rtlCol="0">
            <a:spAutoFit/>
          </a:bodyPr>
          <a:lstStyle/>
          <a:p>
            <a:pPr algn="ctr"/>
            <a:r>
              <a:rPr lang="en-US" sz="1600" b="1" dirty="0" smtClean="0">
                <a:solidFill>
                  <a:schemeClr val="bg1">
                    <a:lumMod val="50000"/>
                  </a:schemeClr>
                </a:solidFill>
              </a:rPr>
              <a:t>Transitional</a:t>
            </a:r>
            <a:endParaRPr lang="en-US" sz="1600" b="1" dirty="0">
              <a:solidFill>
                <a:schemeClr val="bg1">
                  <a:lumMod val="50000"/>
                </a:schemeClr>
              </a:solidFill>
            </a:endParaRPr>
          </a:p>
          <a:p>
            <a:pPr algn="ctr"/>
            <a:r>
              <a:rPr lang="en-US" sz="1600" b="1" dirty="0" smtClean="0">
                <a:solidFill>
                  <a:schemeClr val="bg1">
                    <a:lumMod val="50000"/>
                  </a:schemeClr>
                </a:solidFill>
              </a:rPr>
              <a:t>memory</a:t>
            </a:r>
            <a:endParaRPr lang="en-US" sz="1600" b="1" dirty="0">
              <a:solidFill>
                <a:schemeClr val="bg1">
                  <a:lumMod val="50000"/>
                </a:schemeClr>
              </a:solidFill>
            </a:endParaRPr>
          </a:p>
        </p:txBody>
      </p:sp>
      <p:sp>
        <p:nvSpPr>
          <p:cNvPr id="125" name="TextBox 124"/>
          <p:cNvSpPr txBox="1"/>
          <p:nvPr/>
        </p:nvSpPr>
        <p:spPr>
          <a:xfrm>
            <a:off x="6350712" y="1743199"/>
            <a:ext cx="992579" cy="584776"/>
          </a:xfrm>
          <a:prstGeom prst="rect">
            <a:avLst/>
          </a:prstGeom>
          <a:noFill/>
        </p:spPr>
        <p:txBody>
          <a:bodyPr wrap="none" rtlCol="0">
            <a:spAutoFit/>
          </a:bodyPr>
          <a:lstStyle/>
          <a:p>
            <a:pPr algn="ctr"/>
            <a:r>
              <a:rPr lang="en-US" sz="1600" b="1" dirty="0" smtClean="0">
                <a:solidFill>
                  <a:schemeClr val="bg1">
                    <a:lumMod val="50000"/>
                  </a:schemeClr>
                </a:solidFill>
              </a:rPr>
              <a:t>Effector</a:t>
            </a:r>
            <a:endParaRPr lang="en-US" sz="1600" b="1" dirty="0">
              <a:solidFill>
                <a:schemeClr val="bg1">
                  <a:lumMod val="50000"/>
                </a:schemeClr>
              </a:solidFill>
            </a:endParaRPr>
          </a:p>
          <a:p>
            <a:pPr algn="ctr"/>
            <a:r>
              <a:rPr lang="en-US" sz="1600" b="1" dirty="0" smtClean="0">
                <a:solidFill>
                  <a:schemeClr val="bg1">
                    <a:lumMod val="50000"/>
                  </a:schemeClr>
                </a:solidFill>
              </a:rPr>
              <a:t>memory</a:t>
            </a:r>
            <a:endParaRPr lang="en-US" sz="1600" b="1" dirty="0">
              <a:solidFill>
                <a:schemeClr val="bg1">
                  <a:lumMod val="50000"/>
                </a:schemeClr>
              </a:solidFill>
            </a:endParaRPr>
          </a:p>
        </p:txBody>
      </p:sp>
      <p:sp>
        <p:nvSpPr>
          <p:cNvPr id="126" name="TextBox 125"/>
          <p:cNvSpPr txBox="1"/>
          <p:nvPr/>
        </p:nvSpPr>
        <p:spPr>
          <a:xfrm>
            <a:off x="7505895" y="1743199"/>
            <a:ext cx="1530601" cy="584776"/>
          </a:xfrm>
          <a:prstGeom prst="rect">
            <a:avLst/>
          </a:prstGeom>
          <a:noFill/>
        </p:spPr>
        <p:txBody>
          <a:bodyPr wrap="square" rtlCol="0">
            <a:spAutoFit/>
          </a:bodyPr>
          <a:lstStyle/>
          <a:p>
            <a:pPr algn="ctr"/>
            <a:r>
              <a:rPr lang="en-US" sz="1600" b="1" dirty="0" smtClean="0">
                <a:solidFill>
                  <a:schemeClr val="bg1">
                    <a:lumMod val="50000"/>
                  </a:schemeClr>
                </a:solidFill>
              </a:rPr>
              <a:t>Terminally differentiated</a:t>
            </a:r>
            <a:endParaRPr lang="en-US" sz="1600" b="1" dirty="0">
              <a:solidFill>
                <a:schemeClr val="bg1">
                  <a:lumMod val="50000"/>
                </a:schemeClr>
              </a:solidFill>
            </a:endParaRPr>
          </a:p>
        </p:txBody>
      </p:sp>
      <p:cxnSp>
        <p:nvCxnSpPr>
          <p:cNvPr id="141" name="Straight Arrow Connector 140"/>
          <p:cNvCxnSpPr/>
          <p:nvPr/>
        </p:nvCxnSpPr>
        <p:spPr bwMode="auto">
          <a:xfrm>
            <a:off x="1428636" y="2931331"/>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2" name="TextBox 141"/>
          <p:cNvSpPr txBox="1"/>
          <p:nvPr/>
        </p:nvSpPr>
        <p:spPr>
          <a:xfrm>
            <a:off x="1460533" y="2463279"/>
            <a:ext cx="383594" cy="273447"/>
          </a:xfrm>
          <a:prstGeom prst="rect">
            <a:avLst/>
          </a:prstGeom>
          <a:noFill/>
        </p:spPr>
        <p:txBody>
          <a:bodyPr wrap="none" rtlCol="0">
            <a:spAutoFit/>
          </a:bodyPr>
          <a:lstStyle/>
          <a:p>
            <a:r>
              <a:rPr lang="en-US" sz="1600" b="1" dirty="0" smtClean="0">
                <a:solidFill>
                  <a:schemeClr val="bg1">
                    <a:lumMod val="50000"/>
                  </a:schemeClr>
                </a:solidFill>
              </a:rPr>
              <a:t>Ag</a:t>
            </a:r>
            <a:endParaRPr lang="en-US" sz="1600" b="1" dirty="0">
              <a:solidFill>
                <a:schemeClr val="bg1">
                  <a:lumMod val="50000"/>
                </a:schemeClr>
              </a:solidFill>
            </a:endParaRPr>
          </a:p>
        </p:txBody>
      </p:sp>
      <p:cxnSp>
        <p:nvCxnSpPr>
          <p:cNvPr id="146" name="Straight Arrow Connector 145"/>
          <p:cNvCxnSpPr/>
          <p:nvPr/>
        </p:nvCxnSpPr>
        <p:spPr bwMode="auto">
          <a:xfrm>
            <a:off x="4502213" y="2859323"/>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 name="Straight Arrow Connector 149"/>
          <p:cNvCxnSpPr/>
          <p:nvPr/>
        </p:nvCxnSpPr>
        <p:spPr bwMode="auto">
          <a:xfrm flipH="1">
            <a:off x="4495090" y="2967335"/>
            <a:ext cx="482290" cy="0"/>
          </a:xfrm>
          <a:prstGeom prst="straightConnector1">
            <a:avLst/>
          </a:prstGeom>
          <a:solidFill>
            <a:schemeClr val="accent1"/>
          </a:solidFill>
          <a:ln w="28575" cap="flat" cmpd="sng" algn="ctr">
            <a:solidFill>
              <a:schemeClr val="bg1">
                <a:lumMod val="50000"/>
              </a:schemeClr>
            </a:solidFill>
            <a:prstDash val="sysDash"/>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 name="Straight Arrow Connector 150"/>
          <p:cNvCxnSpPr/>
          <p:nvPr/>
        </p:nvCxnSpPr>
        <p:spPr bwMode="auto">
          <a:xfrm>
            <a:off x="5906554" y="2859323"/>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 name="Straight Arrow Connector 151"/>
          <p:cNvCxnSpPr/>
          <p:nvPr/>
        </p:nvCxnSpPr>
        <p:spPr bwMode="auto">
          <a:xfrm flipH="1">
            <a:off x="5899431" y="2967335"/>
            <a:ext cx="482290" cy="0"/>
          </a:xfrm>
          <a:prstGeom prst="straightConnector1">
            <a:avLst/>
          </a:prstGeom>
          <a:solidFill>
            <a:schemeClr val="accent1"/>
          </a:solidFill>
          <a:ln w="28575" cap="flat" cmpd="sng" algn="ctr">
            <a:solidFill>
              <a:schemeClr val="bg1">
                <a:lumMod val="50000"/>
              </a:schemeClr>
            </a:solidFill>
            <a:prstDash val="sysDash"/>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 name="Straight Arrow Connector 152"/>
          <p:cNvCxnSpPr/>
          <p:nvPr/>
        </p:nvCxnSpPr>
        <p:spPr bwMode="auto">
          <a:xfrm>
            <a:off x="7325036" y="2931331"/>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a:off x="3020233" y="2859323"/>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flipH="1">
            <a:off x="3013110" y="2967335"/>
            <a:ext cx="482290" cy="0"/>
          </a:xfrm>
          <a:prstGeom prst="straightConnector1">
            <a:avLst/>
          </a:prstGeom>
          <a:solidFill>
            <a:schemeClr val="accent1"/>
          </a:solidFill>
          <a:ln w="28575" cap="flat" cmpd="sng" algn="ctr">
            <a:solidFill>
              <a:schemeClr val="bg1">
                <a:lumMod val="50000"/>
              </a:schemeClr>
            </a:solidFill>
            <a:prstDash val="sysDash"/>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60"/>
          <p:cNvSpPr txBox="1"/>
          <p:nvPr/>
        </p:nvSpPr>
        <p:spPr>
          <a:xfrm>
            <a:off x="1748745" y="1743199"/>
            <a:ext cx="1599119" cy="584776"/>
          </a:xfrm>
          <a:prstGeom prst="rect">
            <a:avLst/>
          </a:prstGeom>
          <a:noFill/>
        </p:spPr>
        <p:txBody>
          <a:bodyPr wrap="square" rtlCol="0">
            <a:spAutoFit/>
          </a:bodyPr>
          <a:lstStyle/>
          <a:p>
            <a:pPr algn="ctr"/>
            <a:r>
              <a:rPr lang="en-US" sz="1600" b="1" dirty="0" smtClean="0">
                <a:solidFill>
                  <a:schemeClr val="bg1">
                    <a:lumMod val="50000"/>
                  </a:schemeClr>
                </a:solidFill>
              </a:rPr>
              <a:t>“Stem cell” memory</a:t>
            </a:r>
            <a:endParaRPr lang="en-US" sz="1600" b="1" dirty="0">
              <a:solidFill>
                <a:schemeClr val="bg1">
                  <a:lumMod val="50000"/>
                </a:schemeClr>
              </a:solidFill>
            </a:endParaRPr>
          </a:p>
        </p:txBody>
      </p:sp>
      <p:sp>
        <p:nvSpPr>
          <p:cNvPr id="62" name="Title 3"/>
          <p:cNvSpPr>
            <a:spLocks noGrp="1"/>
          </p:cNvSpPr>
          <p:nvPr>
            <p:ph type="title"/>
          </p:nvPr>
        </p:nvSpPr>
        <p:spPr>
          <a:xfrm>
            <a:off x="0" y="0"/>
            <a:ext cx="9156700" cy="908720"/>
          </a:xfrm>
          <a:solidFill>
            <a:srgbClr val="04305E"/>
          </a:solidFill>
        </p:spPr>
        <p:txBody>
          <a:bodyPr/>
          <a:lstStyle/>
          <a:p>
            <a:pPr algn="ctr"/>
            <a:r>
              <a:rPr lang="en-US" sz="3200" dirty="0" smtClean="0">
                <a:solidFill>
                  <a:schemeClr val="bg1"/>
                </a:solidFill>
                <a:ea typeface="ＭＳ Ｐゴシック" charset="0"/>
                <a:cs typeface="ＭＳ Ｐゴシック" charset="0"/>
              </a:rPr>
              <a:t>Diversity of CD4 T cells</a:t>
            </a:r>
            <a:endParaRPr lang="en-US" sz="3200" dirty="0">
              <a:solidFill>
                <a:schemeClr val="bg1"/>
              </a:solidFill>
              <a:ea typeface="ＭＳ Ｐゴシック" charset="0"/>
              <a:cs typeface="ＭＳ Ｐゴシック" charset="0"/>
            </a:endParaRPr>
          </a:p>
        </p:txBody>
      </p:sp>
      <p:cxnSp>
        <p:nvCxnSpPr>
          <p:cNvPr id="63" name="Straight Connector 62"/>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2195736" y="4284687"/>
            <a:ext cx="6229642" cy="626864"/>
            <a:chOff x="2195736" y="3306192"/>
            <a:chExt cx="6229642" cy="626864"/>
          </a:xfrm>
          <a:gradFill flip="none" rotWithShape="1">
            <a:gsLst>
              <a:gs pos="0">
                <a:schemeClr val="bg2"/>
              </a:gs>
              <a:gs pos="100000">
                <a:srgbClr val="FFFFFF"/>
              </a:gs>
            </a:gsLst>
            <a:lin ang="10800000" scaled="0"/>
            <a:tileRect/>
          </a:gradFill>
        </p:grpSpPr>
        <p:sp>
          <p:nvSpPr>
            <p:cNvPr id="65" name="Right Triangle 64"/>
            <p:cNvSpPr/>
            <p:nvPr/>
          </p:nvSpPr>
          <p:spPr bwMode="auto">
            <a:xfrm flipH="1" flipV="1">
              <a:off x="2195736" y="3356992"/>
              <a:ext cx="6192688" cy="576064"/>
            </a:xfrm>
            <a:prstGeom prst="rtTriangle">
              <a:avLst/>
            </a:prstGeom>
            <a:solidFill>
              <a:srgbClr val="95A4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6" name="TextBox 65"/>
            <p:cNvSpPr txBox="1"/>
            <p:nvPr/>
          </p:nvSpPr>
          <p:spPr>
            <a:xfrm>
              <a:off x="6876256" y="3306192"/>
              <a:ext cx="1549122" cy="461665"/>
            </a:xfrm>
            <a:prstGeom prst="rect">
              <a:avLst/>
            </a:prstGeom>
            <a:noFill/>
            <a:ln>
              <a:noFill/>
            </a:ln>
          </p:spPr>
          <p:txBody>
            <a:bodyPr wrap="none" rtlCol="0">
              <a:spAutoFit/>
            </a:bodyPr>
            <a:lstStyle/>
            <a:p>
              <a:pPr algn="r"/>
              <a:r>
                <a:rPr lang="en-US" dirty="0" smtClean="0">
                  <a:solidFill>
                    <a:schemeClr val="bg1"/>
                  </a:solidFill>
                </a:rPr>
                <a:t>Apoptosis</a:t>
              </a:r>
              <a:endParaRPr lang="en-US" dirty="0">
                <a:solidFill>
                  <a:schemeClr val="bg1"/>
                </a:solidFill>
                <a:latin typeface="Symbol" charset="2"/>
                <a:cs typeface="Symbol" charset="2"/>
              </a:endParaRPr>
            </a:p>
          </p:txBody>
        </p:sp>
      </p:grpSp>
      <p:grpSp>
        <p:nvGrpSpPr>
          <p:cNvPr id="67" name="Group 66"/>
          <p:cNvGrpSpPr/>
          <p:nvPr/>
        </p:nvGrpSpPr>
        <p:grpSpPr>
          <a:xfrm>
            <a:off x="2195736" y="5178474"/>
            <a:ext cx="6212360" cy="622573"/>
            <a:chOff x="2195736" y="3310483"/>
            <a:chExt cx="6212360" cy="622573"/>
          </a:xfrm>
          <a:gradFill flip="none" rotWithShape="1">
            <a:gsLst>
              <a:gs pos="0">
                <a:schemeClr val="bg2"/>
              </a:gs>
              <a:gs pos="100000">
                <a:srgbClr val="FFFFFF"/>
              </a:gs>
            </a:gsLst>
            <a:lin ang="10800000" scaled="0"/>
            <a:tileRect/>
          </a:gradFill>
        </p:grpSpPr>
        <p:sp>
          <p:nvSpPr>
            <p:cNvPr id="68" name="Right Triangle 67"/>
            <p:cNvSpPr/>
            <p:nvPr/>
          </p:nvSpPr>
          <p:spPr bwMode="auto">
            <a:xfrm flipH="1" flipV="1">
              <a:off x="2195736" y="3356992"/>
              <a:ext cx="6192688" cy="576064"/>
            </a:xfrm>
            <a:prstGeom prst="rtTriangle">
              <a:avLst/>
            </a:prstGeom>
            <a:solidFill>
              <a:srgbClr val="95A4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9" name="TextBox 68"/>
            <p:cNvSpPr txBox="1"/>
            <p:nvPr/>
          </p:nvSpPr>
          <p:spPr>
            <a:xfrm>
              <a:off x="6876256" y="3310483"/>
              <a:ext cx="1531840" cy="461665"/>
            </a:xfrm>
            <a:prstGeom prst="rect">
              <a:avLst/>
            </a:prstGeom>
            <a:noFill/>
            <a:ln>
              <a:noFill/>
            </a:ln>
          </p:spPr>
          <p:txBody>
            <a:bodyPr wrap="none" rtlCol="0">
              <a:spAutoFit/>
            </a:bodyPr>
            <a:lstStyle/>
            <a:p>
              <a:pPr algn="r"/>
              <a:r>
                <a:rPr lang="en-US" dirty="0" smtClean="0">
                  <a:solidFill>
                    <a:schemeClr val="bg1"/>
                  </a:solidFill>
                </a:rPr>
                <a:t>Activation</a:t>
              </a:r>
              <a:endParaRPr lang="en-US" dirty="0">
                <a:solidFill>
                  <a:schemeClr val="bg1"/>
                </a:solidFill>
                <a:latin typeface="Symbol" charset="2"/>
                <a:cs typeface="Symbol" charset="2"/>
              </a:endParaRPr>
            </a:p>
          </p:txBody>
        </p:sp>
      </p:grpSp>
      <p:grpSp>
        <p:nvGrpSpPr>
          <p:cNvPr id="70" name="Grouper 69"/>
          <p:cNvGrpSpPr/>
          <p:nvPr/>
        </p:nvGrpSpPr>
        <p:grpSpPr>
          <a:xfrm>
            <a:off x="611560" y="2607295"/>
            <a:ext cx="648072" cy="648072"/>
            <a:chOff x="899592" y="2204864"/>
            <a:chExt cx="648072" cy="648072"/>
          </a:xfrm>
        </p:grpSpPr>
        <p:sp>
          <p:nvSpPr>
            <p:cNvPr id="71"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2" name="Oval 340"/>
            <p:cNvSpPr>
              <a:spLocks noChangeArrowheads="1"/>
            </p:cNvSpPr>
            <p:nvPr/>
          </p:nvSpPr>
          <p:spPr bwMode="auto">
            <a:xfrm>
              <a:off x="962694" y="2276872"/>
              <a:ext cx="513341" cy="522915"/>
            </a:xfrm>
            <a:prstGeom prst="ellipse">
              <a:avLst/>
            </a:prstGeom>
            <a:solidFill>
              <a:schemeClr val="accent3">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82" name="Grouper 81"/>
          <p:cNvGrpSpPr/>
          <p:nvPr/>
        </p:nvGrpSpPr>
        <p:grpSpPr>
          <a:xfrm>
            <a:off x="2123728" y="2607295"/>
            <a:ext cx="648072" cy="648072"/>
            <a:chOff x="899592" y="2204864"/>
            <a:chExt cx="648072" cy="648072"/>
          </a:xfrm>
          <a:solidFill>
            <a:schemeClr val="accent2">
              <a:lumMod val="20000"/>
              <a:lumOff val="80000"/>
            </a:schemeClr>
          </a:solidFill>
        </p:grpSpPr>
        <p:sp>
          <p:nvSpPr>
            <p:cNvPr id="83"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4" name="Oval 340"/>
            <p:cNvSpPr>
              <a:spLocks noChangeArrowheads="1"/>
            </p:cNvSpPr>
            <p:nvPr/>
          </p:nvSpPr>
          <p:spPr bwMode="auto">
            <a:xfrm>
              <a:off x="962694" y="2276872"/>
              <a:ext cx="513341" cy="522915"/>
            </a:xfrm>
            <a:prstGeom prst="ellipse">
              <a:avLst/>
            </a:prstGeom>
            <a:grpFill/>
            <a:ln w="3175" cmpd="sng">
              <a:solidFill>
                <a:schemeClr val="bg1">
                  <a:lumMod val="50000"/>
                </a:schemeClr>
              </a:solidFill>
              <a:round/>
              <a:headEnd/>
              <a:tailEnd/>
            </a:ln>
          </p:spPr>
          <p:txBody>
            <a:bodyPr wrap="none" anchor="ctr"/>
            <a:lstStyle/>
            <a:p>
              <a:endParaRPr lang="en-US"/>
            </a:p>
          </p:txBody>
        </p:sp>
      </p:grpSp>
      <p:grpSp>
        <p:nvGrpSpPr>
          <p:cNvPr id="86" name="Grouper 85"/>
          <p:cNvGrpSpPr/>
          <p:nvPr/>
        </p:nvGrpSpPr>
        <p:grpSpPr>
          <a:xfrm>
            <a:off x="3635896" y="2607295"/>
            <a:ext cx="648072" cy="648072"/>
            <a:chOff x="899592" y="2204864"/>
            <a:chExt cx="648072" cy="648072"/>
          </a:xfrm>
          <a:solidFill>
            <a:schemeClr val="accent1">
              <a:lumMod val="20000"/>
              <a:lumOff val="80000"/>
            </a:schemeClr>
          </a:solidFill>
        </p:grpSpPr>
        <p:sp>
          <p:nvSpPr>
            <p:cNvPr id="87"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8" name="Oval 340"/>
            <p:cNvSpPr>
              <a:spLocks noChangeArrowheads="1"/>
            </p:cNvSpPr>
            <p:nvPr/>
          </p:nvSpPr>
          <p:spPr bwMode="auto">
            <a:xfrm>
              <a:off x="962694" y="2276872"/>
              <a:ext cx="513341" cy="522915"/>
            </a:xfrm>
            <a:prstGeom prst="ellipse">
              <a:avLst/>
            </a:prstGeom>
            <a:solidFill>
              <a:srgbClr val="8CC9F7"/>
            </a:solidFill>
            <a:ln w="3175" cmpd="sng">
              <a:solidFill>
                <a:schemeClr val="bg1">
                  <a:lumMod val="50000"/>
                </a:schemeClr>
              </a:solidFill>
              <a:round/>
              <a:headEnd/>
              <a:tailEnd/>
            </a:ln>
          </p:spPr>
          <p:txBody>
            <a:bodyPr wrap="none" anchor="ctr"/>
            <a:lstStyle/>
            <a:p>
              <a:endParaRPr lang="en-US"/>
            </a:p>
          </p:txBody>
        </p:sp>
      </p:grpSp>
      <p:grpSp>
        <p:nvGrpSpPr>
          <p:cNvPr id="91" name="Grouper 90"/>
          <p:cNvGrpSpPr/>
          <p:nvPr/>
        </p:nvGrpSpPr>
        <p:grpSpPr>
          <a:xfrm>
            <a:off x="5076056" y="2607295"/>
            <a:ext cx="648072" cy="648072"/>
            <a:chOff x="899592" y="2204864"/>
            <a:chExt cx="648072" cy="648072"/>
          </a:xfrm>
          <a:solidFill>
            <a:schemeClr val="accent1">
              <a:lumMod val="20000"/>
              <a:lumOff val="80000"/>
            </a:schemeClr>
          </a:solidFill>
        </p:grpSpPr>
        <p:sp>
          <p:nvSpPr>
            <p:cNvPr id="92"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3" name="Oval 340"/>
            <p:cNvSpPr>
              <a:spLocks noChangeArrowheads="1"/>
            </p:cNvSpPr>
            <p:nvPr/>
          </p:nvSpPr>
          <p:spPr bwMode="auto">
            <a:xfrm>
              <a:off x="962694" y="2276872"/>
              <a:ext cx="513341" cy="522915"/>
            </a:xfrm>
            <a:prstGeom prst="ellipse">
              <a:avLst/>
            </a:prstGeom>
            <a:solidFill>
              <a:schemeClr val="accent5">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94" name="Grouper 93"/>
          <p:cNvGrpSpPr/>
          <p:nvPr/>
        </p:nvGrpSpPr>
        <p:grpSpPr>
          <a:xfrm>
            <a:off x="6516216" y="2607295"/>
            <a:ext cx="648072" cy="648072"/>
            <a:chOff x="899592" y="2204864"/>
            <a:chExt cx="648072" cy="648072"/>
          </a:xfrm>
          <a:solidFill>
            <a:schemeClr val="accent1">
              <a:lumMod val="20000"/>
              <a:lumOff val="80000"/>
            </a:schemeClr>
          </a:solidFill>
        </p:grpSpPr>
        <p:sp>
          <p:nvSpPr>
            <p:cNvPr id="95"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6" name="Oval 340"/>
            <p:cNvSpPr>
              <a:spLocks noChangeArrowheads="1"/>
            </p:cNvSpPr>
            <p:nvPr/>
          </p:nvSpPr>
          <p:spPr bwMode="auto">
            <a:xfrm>
              <a:off x="962694" y="2276872"/>
              <a:ext cx="513341" cy="522915"/>
            </a:xfrm>
            <a:prstGeom prst="ellipse">
              <a:avLst/>
            </a:prstGeom>
            <a:solidFill>
              <a:schemeClr val="accent6">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97" name="Grouper 96"/>
          <p:cNvGrpSpPr/>
          <p:nvPr/>
        </p:nvGrpSpPr>
        <p:grpSpPr>
          <a:xfrm>
            <a:off x="7956376" y="2607295"/>
            <a:ext cx="648072" cy="648072"/>
            <a:chOff x="899592" y="2204864"/>
            <a:chExt cx="648072" cy="648072"/>
          </a:xfrm>
          <a:solidFill>
            <a:schemeClr val="accent1">
              <a:lumMod val="20000"/>
              <a:lumOff val="80000"/>
            </a:schemeClr>
          </a:solidFill>
        </p:grpSpPr>
        <p:sp>
          <p:nvSpPr>
            <p:cNvPr id="98"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9" name="Oval 340"/>
            <p:cNvSpPr>
              <a:spLocks noChangeArrowheads="1"/>
            </p:cNvSpPr>
            <p:nvPr/>
          </p:nvSpPr>
          <p:spPr bwMode="auto">
            <a:xfrm>
              <a:off x="962694" y="2276872"/>
              <a:ext cx="513341" cy="522915"/>
            </a:xfrm>
            <a:prstGeom prst="ellipse">
              <a:avLst/>
            </a:prstGeom>
            <a:solidFill>
              <a:schemeClr val="accent1">
                <a:lumMod val="60000"/>
                <a:lumOff val="40000"/>
              </a:schemeClr>
            </a:solidFill>
            <a:ln w="3175" cmpd="sng">
              <a:solidFill>
                <a:schemeClr val="bg1">
                  <a:lumMod val="50000"/>
                </a:schemeClr>
              </a:solidFill>
              <a:round/>
              <a:headEnd/>
              <a:tailEnd/>
            </a:ln>
          </p:spPr>
          <p:txBody>
            <a:bodyPr wrap="none" anchor="ctr"/>
            <a:lstStyle/>
            <a:p>
              <a:endParaRPr lang="en-US"/>
            </a:p>
          </p:txBody>
        </p:sp>
      </p:grpSp>
      <p:sp>
        <p:nvSpPr>
          <p:cNvPr id="56" name="TextBox 121"/>
          <p:cNvSpPr txBox="1"/>
          <p:nvPr/>
        </p:nvSpPr>
        <p:spPr>
          <a:xfrm>
            <a:off x="4774107" y="1012666"/>
            <a:ext cx="1184940" cy="400110"/>
          </a:xfrm>
          <a:prstGeom prst="rect">
            <a:avLst/>
          </a:prstGeom>
          <a:noFill/>
        </p:spPr>
        <p:txBody>
          <a:bodyPr wrap="none" rtlCol="0">
            <a:spAutoFit/>
          </a:bodyPr>
          <a:lstStyle/>
          <a:p>
            <a:pPr algn="ctr"/>
            <a:r>
              <a:rPr lang="en-US" sz="2000" b="1" dirty="0" smtClean="0">
                <a:solidFill>
                  <a:schemeClr val="bg1">
                    <a:lumMod val="50000"/>
                  </a:schemeClr>
                </a:solidFill>
              </a:rPr>
              <a:t>Memory</a:t>
            </a:r>
            <a:endParaRPr lang="en-US" sz="2000" b="1" dirty="0">
              <a:solidFill>
                <a:schemeClr val="bg1">
                  <a:lumMod val="50000"/>
                </a:schemeClr>
              </a:solidFill>
            </a:endParaRPr>
          </a:p>
        </p:txBody>
      </p:sp>
      <p:sp>
        <p:nvSpPr>
          <p:cNvPr id="2" name="Parenthèse ouvrante 1"/>
          <p:cNvSpPr/>
          <p:nvPr/>
        </p:nvSpPr>
        <p:spPr bwMode="auto">
          <a:xfrm rot="5400000">
            <a:off x="863588" y="1160748"/>
            <a:ext cx="144016" cy="936104"/>
          </a:xfrm>
          <a:prstGeom prst="leftBracket">
            <a:avLst/>
          </a:prstGeom>
          <a:noFill/>
          <a:ln w="381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solidFill>
                  <a:schemeClr val="bg1">
                    <a:lumMod val="50000"/>
                  </a:schemeClr>
                </a:solidFill>
              </a:ln>
              <a:solidFill>
                <a:srgbClr val="000000"/>
              </a:solidFill>
              <a:latin typeface="Arial" charset="0"/>
              <a:ea typeface="ＭＳ Ｐゴシック" charset="0"/>
              <a:cs typeface="ＭＳ Ｐゴシック" charset="0"/>
            </a:endParaRPr>
          </a:p>
        </p:txBody>
      </p:sp>
      <p:sp>
        <p:nvSpPr>
          <p:cNvPr id="58" name="Parenthèse ouvrante 57"/>
          <p:cNvSpPr/>
          <p:nvPr/>
        </p:nvSpPr>
        <p:spPr bwMode="auto">
          <a:xfrm rot="5400000">
            <a:off x="5256076" y="-1791580"/>
            <a:ext cx="216024" cy="6912768"/>
          </a:xfrm>
          <a:prstGeom prst="leftBracket">
            <a:avLst/>
          </a:prstGeom>
          <a:noFill/>
          <a:ln w="381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solidFill>
                  <a:schemeClr val="bg1">
                    <a:lumMod val="50000"/>
                  </a:schemeClr>
                </a:solidFill>
              </a:ln>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97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wipe(right)">
                                      <p:cBhvr>
                                        <p:cTn id="11" dur="500"/>
                                        <p:tgtEl>
                                          <p:spTgt spid="15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58"/>
                                        </p:tgtEl>
                                        <p:attrNameLst>
                                          <p:attrName>style.visibility</p:attrName>
                                        </p:attrNameLst>
                                      </p:cBhvr>
                                      <p:to>
                                        <p:strVal val="visible"/>
                                      </p:to>
                                    </p:set>
                                    <p:animEffect transition="in" filter="wipe(right)">
                                      <p:cBhvr>
                                        <p:cTn id="19" dur="500"/>
                                        <p:tgtEl>
                                          <p:spTgt spid="15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right)">
                                      <p:cBhvr>
                                        <p:cTn id="2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61" name="Text Box 261"/>
          <p:cNvSpPr txBox="1">
            <a:spLocks noChangeArrowheads="1"/>
          </p:cNvSpPr>
          <p:nvPr/>
        </p:nvSpPr>
        <p:spPr bwMode="auto">
          <a:xfrm>
            <a:off x="336948" y="4725144"/>
            <a:ext cx="603525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wrap="square">
            <a:spAutoFit/>
          </a:bodyPr>
          <a:lstStyle/>
          <a:p>
            <a:pPr marL="342900" indent="-342900">
              <a:buSzPct val="120000"/>
              <a:buBlip>
                <a:blip r:embed="rId3"/>
              </a:buBlip>
            </a:pPr>
            <a:r>
              <a:rPr lang="en-US" sz="2000" b="1" dirty="0" smtClean="0">
                <a:solidFill>
                  <a:srgbClr val="04305E"/>
                </a:solidFill>
              </a:rPr>
              <a:t>HIV persists in different CD4+ T cell subsets</a:t>
            </a:r>
          </a:p>
        </p:txBody>
      </p:sp>
      <p:sp>
        <p:nvSpPr>
          <p:cNvPr id="194" name="Text Box 6"/>
          <p:cNvSpPr txBox="1">
            <a:spLocks noChangeArrowheads="1"/>
          </p:cNvSpPr>
          <p:nvPr/>
        </p:nvSpPr>
        <p:spPr bwMode="auto">
          <a:xfrm>
            <a:off x="0" y="6581001"/>
            <a:ext cx="4641189" cy="276999"/>
          </a:xfrm>
          <a:prstGeom prst="rect">
            <a:avLst/>
          </a:prstGeom>
          <a:noFill/>
          <a:ln w="9525">
            <a:noFill/>
            <a:miter lim="800000"/>
            <a:headEnd/>
            <a:tailEnd/>
          </a:ln>
        </p:spPr>
        <p:txBody>
          <a:bodyPr wrap="none">
            <a:spAutoFit/>
          </a:bodyPr>
          <a:lstStyle/>
          <a:p>
            <a:r>
              <a:rPr lang="en-AU" sz="1200" dirty="0" smtClean="0">
                <a:latin typeface="Arial" charset="0"/>
              </a:rPr>
              <a:t>N. Chomont et al. Nat Med 2009; M. </a:t>
            </a:r>
            <a:r>
              <a:rPr lang="en-AU" sz="1200" dirty="0" err="1" smtClean="0">
                <a:latin typeface="Arial" charset="0"/>
              </a:rPr>
              <a:t>Buzon</a:t>
            </a:r>
            <a:r>
              <a:rPr lang="en-AU" sz="1200" dirty="0" smtClean="0">
                <a:latin typeface="Arial" charset="0"/>
              </a:rPr>
              <a:t> et al. Nat Med 2014.</a:t>
            </a:r>
            <a:endParaRPr lang="en-AU" sz="1200" dirty="0">
              <a:latin typeface="Arial" charset="0"/>
            </a:endParaRPr>
          </a:p>
        </p:txBody>
      </p:sp>
      <p:pic>
        <p:nvPicPr>
          <p:cNvPr id="2" name="Picture 1"/>
          <p:cNvPicPr>
            <a:picLocks noChangeAspect="1"/>
          </p:cNvPicPr>
          <p:nvPr/>
        </p:nvPicPr>
        <p:blipFill rotWithShape="1">
          <a:blip r:embed="rId4"/>
          <a:srcRect r="8602"/>
          <a:stretch/>
        </p:blipFill>
        <p:spPr>
          <a:xfrm>
            <a:off x="10840" y="1340768"/>
            <a:ext cx="5078908" cy="2664296"/>
          </a:xfrm>
          <a:prstGeom prst="rect">
            <a:avLst/>
          </a:prstGeom>
        </p:spPr>
      </p:pic>
      <p:sp>
        <p:nvSpPr>
          <p:cNvPr id="8" name="Title 3"/>
          <p:cNvSpPr>
            <a:spLocks noGrp="1"/>
          </p:cNvSpPr>
          <p:nvPr>
            <p:ph type="title"/>
          </p:nvPr>
        </p:nvSpPr>
        <p:spPr>
          <a:xfrm>
            <a:off x="0" y="0"/>
            <a:ext cx="9156700" cy="908720"/>
          </a:xfrm>
          <a:solidFill>
            <a:srgbClr val="04305E"/>
          </a:solidFill>
        </p:spPr>
        <p:txBody>
          <a:bodyPr anchor="ctr"/>
          <a:lstStyle/>
          <a:p>
            <a:pPr algn="ctr">
              <a:lnSpc>
                <a:spcPct val="70000"/>
              </a:lnSpc>
            </a:pPr>
            <a:r>
              <a:rPr lang="en-US" sz="3200" dirty="0" smtClean="0">
                <a:solidFill>
                  <a:schemeClr val="bg1"/>
                </a:solidFill>
                <a:ea typeface="ＭＳ Ｐゴシック" charset="0"/>
                <a:cs typeface="ＭＳ Ｐゴシック" charset="0"/>
              </a:rPr>
              <a:t>Contribution of CD4 T cell subsets to the HIV reservoir</a:t>
            </a:r>
            <a:endParaRPr lang="en-US" sz="3200" dirty="0">
              <a:solidFill>
                <a:schemeClr val="bg1"/>
              </a:solidFill>
              <a:ea typeface="ＭＳ Ｐゴシック" charset="0"/>
              <a:cs typeface="ＭＳ Ｐゴシック" charset="0"/>
            </a:endParaRPr>
          </a:p>
        </p:txBody>
      </p:sp>
      <p:cxnSp>
        <p:nvCxnSpPr>
          <p:cNvPr id="9" name="Straight Connector 8"/>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4" name="Image 3"/>
          <p:cNvPicPr>
            <a:picLocks noChangeAspect="1"/>
          </p:cNvPicPr>
          <p:nvPr/>
        </p:nvPicPr>
        <p:blipFill>
          <a:blip r:embed="rId5"/>
          <a:stretch>
            <a:fillRect/>
          </a:stretch>
        </p:blipFill>
        <p:spPr>
          <a:xfrm>
            <a:off x="4932040" y="1319765"/>
            <a:ext cx="3888432" cy="2559885"/>
          </a:xfrm>
          <a:prstGeom prst="rect">
            <a:avLst/>
          </a:prstGeom>
        </p:spPr>
      </p:pic>
    </p:spTree>
    <p:extLst>
      <p:ext uri="{BB962C8B-B14F-4D97-AF65-F5344CB8AC3E}">
        <p14:creationId xmlns:p14="http://schemas.microsoft.com/office/powerpoint/2010/main" val="26993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56700" cy="908720"/>
          </a:xfrm>
          <a:solidFill>
            <a:srgbClr val="04305E"/>
          </a:solidFill>
        </p:spPr>
        <p:txBody>
          <a:bodyPr anchor="ctr"/>
          <a:lstStyle/>
          <a:p>
            <a:pPr algn="ctr"/>
            <a:r>
              <a:rPr lang="en-US" sz="3200" dirty="0" smtClean="0">
                <a:solidFill>
                  <a:schemeClr val="bg1"/>
                </a:solidFill>
                <a:ea typeface="ＭＳ Ｐゴシック" charset="0"/>
                <a:cs typeface="ＭＳ Ｐゴシック" charset="0"/>
              </a:rPr>
              <a:t>T cell survival as a mechanism of persistence</a:t>
            </a:r>
            <a:endParaRPr lang="en-US" sz="3200" dirty="0">
              <a:solidFill>
                <a:schemeClr val="bg1"/>
              </a:solidFill>
              <a:ea typeface="ＭＳ Ｐゴシック" charset="0"/>
              <a:cs typeface="ＭＳ Ｐゴシック" charset="0"/>
            </a:endParaRPr>
          </a:p>
        </p:txBody>
      </p:sp>
      <p:cxnSp>
        <p:nvCxnSpPr>
          <p:cNvPr id="5" name="Straight Connector 25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6" name="Image 5"/>
          <p:cNvPicPr>
            <a:picLocks noChangeAspect="1"/>
          </p:cNvPicPr>
          <p:nvPr/>
        </p:nvPicPr>
        <p:blipFill>
          <a:blip r:embed="rId3"/>
          <a:stretch>
            <a:fillRect/>
          </a:stretch>
        </p:blipFill>
        <p:spPr>
          <a:xfrm>
            <a:off x="179512" y="2204864"/>
            <a:ext cx="3914616" cy="1872208"/>
          </a:xfrm>
          <a:prstGeom prst="rect">
            <a:avLst/>
          </a:prstGeom>
        </p:spPr>
      </p:pic>
      <p:pic>
        <p:nvPicPr>
          <p:cNvPr id="7" name="Image 6"/>
          <p:cNvPicPr>
            <a:picLocks noChangeAspect="1"/>
          </p:cNvPicPr>
          <p:nvPr/>
        </p:nvPicPr>
        <p:blipFill>
          <a:blip r:embed="rId4"/>
          <a:stretch>
            <a:fillRect/>
          </a:stretch>
        </p:blipFill>
        <p:spPr>
          <a:xfrm>
            <a:off x="4154872" y="2348880"/>
            <a:ext cx="705160" cy="1410320"/>
          </a:xfrm>
          <a:prstGeom prst="rect">
            <a:avLst/>
          </a:prstGeom>
        </p:spPr>
      </p:pic>
      <p:pic>
        <p:nvPicPr>
          <p:cNvPr id="8" name="Image 7"/>
          <p:cNvPicPr>
            <a:picLocks noChangeAspect="1"/>
          </p:cNvPicPr>
          <p:nvPr/>
        </p:nvPicPr>
        <p:blipFill>
          <a:blip r:embed="rId5"/>
          <a:stretch>
            <a:fillRect/>
          </a:stretch>
        </p:blipFill>
        <p:spPr>
          <a:xfrm>
            <a:off x="4860032" y="1628800"/>
            <a:ext cx="3853780" cy="2954565"/>
          </a:xfrm>
          <a:prstGeom prst="rect">
            <a:avLst/>
          </a:prstGeom>
        </p:spPr>
      </p:pic>
      <p:sp>
        <p:nvSpPr>
          <p:cNvPr id="9" name="ZoneTexte 8"/>
          <p:cNvSpPr txBox="1"/>
          <p:nvPr/>
        </p:nvSpPr>
        <p:spPr>
          <a:xfrm>
            <a:off x="683568" y="1556792"/>
            <a:ext cx="1153781" cy="584776"/>
          </a:xfrm>
          <a:prstGeom prst="rect">
            <a:avLst/>
          </a:prstGeom>
          <a:noFill/>
        </p:spPr>
        <p:txBody>
          <a:bodyPr wrap="none" rtlCol="0">
            <a:spAutoFit/>
          </a:bodyPr>
          <a:lstStyle/>
          <a:p>
            <a:pPr algn="ctr"/>
            <a:r>
              <a:rPr lang="en-CA" sz="1600" dirty="0" smtClean="0"/>
              <a:t>Short-term </a:t>
            </a:r>
          </a:p>
          <a:p>
            <a:pPr algn="ctr"/>
            <a:r>
              <a:rPr lang="en-CA" sz="1600" dirty="0" smtClean="0"/>
              <a:t>HAART</a:t>
            </a:r>
            <a:endParaRPr lang="en-CA" sz="1600" dirty="0"/>
          </a:p>
        </p:txBody>
      </p:sp>
      <p:sp>
        <p:nvSpPr>
          <p:cNvPr id="10" name="ZoneTexte 9"/>
          <p:cNvSpPr txBox="1"/>
          <p:nvPr/>
        </p:nvSpPr>
        <p:spPr>
          <a:xfrm>
            <a:off x="2660094" y="1556792"/>
            <a:ext cx="1119818" cy="584776"/>
          </a:xfrm>
          <a:prstGeom prst="rect">
            <a:avLst/>
          </a:prstGeom>
          <a:noFill/>
        </p:spPr>
        <p:txBody>
          <a:bodyPr wrap="none" rtlCol="0">
            <a:spAutoFit/>
          </a:bodyPr>
          <a:lstStyle/>
          <a:p>
            <a:pPr algn="ctr"/>
            <a:r>
              <a:rPr lang="en-CA" sz="1600" dirty="0" smtClean="0"/>
              <a:t>Long-term </a:t>
            </a:r>
          </a:p>
          <a:p>
            <a:pPr algn="ctr"/>
            <a:r>
              <a:rPr lang="en-CA" sz="1600" dirty="0" smtClean="0"/>
              <a:t>HAART</a:t>
            </a:r>
            <a:endParaRPr lang="en-CA" sz="1600" dirty="0"/>
          </a:p>
        </p:txBody>
      </p:sp>
      <p:sp>
        <p:nvSpPr>
          <p:cNvPr id="11" name="Rectangle 10"/>
          <p:cNvSpPr/>
          <p:nvPr/>
        </p:nvSpPr>
        <p:spPr>
          <a:xfrm>
            <a:off x="0" y="6608385"/>
            <a:ext cx="4632623" cy="276999"/>
          </a:xfrm>
          <a:prstGeom prst="rect">
            <a:avLst/>
          </a:prstGeom>
        </p:spPr>
        <p:txBody>
          <a:bodyPr wrap="none">
            <a:spAutoFit/>
          </a:bodyPr>
          <a:lstStyle/>
          <a:p>
            <a:r>
              <a:rPr lang="en-AU" sz="1200" dirty="0" smtClean="0"/>
              <a:t>M. </a:t>
            </a:r>
            <a:r>
              <a:rPr lang="en-AU" sz="1200" dirty="0" err="1" smtClean="0"/>
              <a:t>Buzon</a:t>
            </a:r>
            <a:r>
              <a:rPr lang="en-AU" sz="1200" dirty="0" smtClean="0"/>
              <a:t> et al. </a:t>
            </a:r>
            <a:r>
              <a:rPr lang="en-AU" sz="1200" dirty="0"/>
              <a:t>Nat Med </a:t>
            </a:r>
            <a:r>
              <a:rPr lang="en-AU" sz="1200" dirty="0" smtClean="0"/>
              <a:t>2014; S. </a:t>
            </a:r>
            <a:r>
              <a:rPr lang="en-AU" sz="1200" dirty="0" err="1" smtClean="0"/>
              <a:t>Jaafoura</a:t>
            </a:r>
            <a:r>
              <a:rPr lang="en-AU" sz="1200" dirty="0" smtClean="0"/>
              <a:t> et al. Nat </a:t>
            </a:r>
            <a:r>
              <a:rPr lang="en-AU" sz="1200" dirty="0" err="1" smtClean="0"/>
              <a:t>Comm</a:t>
            </a:r>
            <a:r>
              <a:rPr lang="en-AU" sz="1200" dirty="0" smtClean="0"/>
              <a:t> 2014</a:t>
            </a:r>
            <a:endParaRPr lang="en-AU" sz="1200" dirty="0"/>
          </a:p>
        </p:txBody>
      </p:sp>
      <p:sp>
        <p:nvSpPr>
          <p:cNvPr id="12" name="Text Box 261"/>
          <p:cNvSpPr txBox="1">
            <a:spLocks noChangeArrowheads="1"/>
          </p:cNvSpPr>
          <p:nvPr/>
        </p:nvSpPr>
        <p:spPr bwMode="auto">
          <a:xfrm>
            <a:off x="323528" y="5229200"/>
            <a:ext cx="871296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wrap="square">
            <a:spAutoFit/>
          </a:bodyPr>
          <a:lstStyle/>
          <a:p>
            <a:pPr marL="342900" indent="-342900">
              <a:buSzPct val="120000"/>
              <a:buBlip>
                <a:blip r:embed="rId6"/>
              </a:buBlip>
            </a:pPr>
            <a:r>
              <a:rPr lang="en-US" sz="2000" b="1" dirty="0" smtClean="0">
                <a:solidFill>
                  <a:srgbClr val="04305E"/>
                </a:solidFill>
              </a:rPr>
              <a:t>Long-lived T</a:t>
            </a:r>
            <a:r>
              <a:rPr lang="en-US" sz="2000" b="1" baseline="-25000" dirty="0" smtClean="0">
                <a:solidFill>
                  <a:srgbClr val="04305E"/>
                </a:solidFill>
              </a:rPr>
              <a:t>SCM</a:t>
            </a:r>
            <a:r>
              <a:rPr lang="en-US" sz="2000" b="1" dirty="0" smtClean="0">
                <a:solidFill>
                  <a:srgbClr val="04305E"/>
                </a:solidFill>
              </a:rPr>
              <a:t> represent a stable reservoir for HIV during ART</a:t>
            </a:r>
            <a:endParaRPr lang="en-US" sz="2000" b="1" baseline="-25000" dirty="0" smtClean="0">
              <a:solidFill>
                <a:srgbClr val="04305E"/>
              </a:solidFill>
            </a:endParaRPr>
          </a:p>
        </p:txBody>
      </p:sp>
    </p:spTree>
    <p:extLst>
      <p:ext uri="{BB962C8B-B14F-4D97-AF65-F5344CB8AC3E}">
        <p14:creationId xmlns:p14="http://schemas.microsoft.com/office/powerpoint/2010/main" val="35942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56700" cy="908720"/>
          </a:xfrm>
          <a:solidFill>
            <a:srgbClr val="04305E"/>
          </a:solidFill>
        </p:spPr>
        <p:txBody>
          <a:bodyPr anchor="ctr"/>
          <a:lstStyle/>
          <a:p>
            <a:pPr algn="ctr"/>
            <a:r>
              <a:rPr lang="en-US" sz="3200" dirty="0" smtClean="0">
                <a:solidFill>
                  <a:schemeClr val="bg1"/>
                </a:solidFill>
                <a:ea typeface="ＭＳ Ｐゴシック" charset="0"/>
                <a:cs typeface="ＭＳ Ｐゴシック" charset="0"/>
              </a:rPr>
              <a:t>Barriers to an HIV cure</a:t>
            </a:r>
            <a:endParaRPr lang="en-US" sz="3200" dirty="0">
              <a:solidFill>
                <a:schemeClr val="bg1"/>
              </a:solidFill>
              <a:ea typeface="ＭＳ Ｐゴシック" charset="0"/>
              <a:cs typeface="ＭＳ Ｐゴシック" charset="0"/>
            </a:endParaRPr>
          </a:p>
        </p:txBody>
      </p:sp>
      <p:cxnSp>
        <p:nvCxnSpPr>
          <p:cNvPr id="5" name="Straight Connector 25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63" name="Grouper 62"/>
          <p:cNvGrpSpPr/>
          <p:nvPr/>
        </p:nvGrpSpPr>
        <p:grpSpPr>
          <a:xfrm>
            <a:off x="6660232" y="1556792"/>
            <a:ext cx="1656184" cy="864096"/>
            <a:chOff x="3995936" y="2276872"/>
            <a:chExt cx="2592288" cy="1440160"/>
          </a:xfrm>
        </p:grpSpPr>
        <p:grpSp>
          <p:nvGrpSpPr>
            <p:cNvPr id="44" name="Grouper 43"/>
            <p:cNvGrpSpPr/>
            <p:nvPr/>
          </p:nvGrpSpPr>
          <p:grpSpPr>
            <a:xfrm>
              <a:off x="3995936" y="2276872"/>
              <a:ext cx="648072" cy="648072"/>
              <a:chOff x="899592" y="2204864"/>
              <a:chExt cx="648072" cy="648072"/>
            </a:xfrm>
          </p:grpSpPr>
          <p:sp>
            <p:nvSpPr>
              <p:cNvPr id="45"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6" name="Oval 340"/>
              <p:cNvSpPr>
                <a:spLocks noChangeArrowheads="1"/>
              </p:cNvSpPr>
              <p:nvPr/>
            </p:nvSpPr>
            <p:spPr bwMode="auto">
              <a:xfrm>
                <a:off x="962694" y="2276872"/>
                <a:ext cx="513341" cy="522915"/>
              </a:xfrm>
              <a:prstGeom prst="ellipse">
                <a:avLst/>
              </a:prstGeom>
              <a:solidFill>
                <a:schemeClr val="accent3">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47" name="Grouper 46"/>
            <p:cNvGrpSpPr/>
            <p:nvPr/>
          </p:nvGrpSpPr>
          <p:grpSpPr>
            <a:xfrm>
              <a:off x="3995936" y="3068960"/>
              <a:ext cx="648072" cy="648072"/>
              <a:chOff x="899592" y="2204864"/>
              <a:chExt cx="648072" cy="648072"/>
            </a:xfrm>
            <a:solidFill>
              <a:schemeClr val="accent2">
                <a:lumMod val="20000"/>
                <a:lumOff val="80000"/>
              </a:schemeClr>
            </a:solidFill>
          </p:grpSpPr>
          <p:sp>
            <p:nvSpPr>
              <p:cNvPr id="48"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9" name="Oval 340"/>
              <p:cNvSpPr>
                <a:spLocks noChangeArrowheads="1"/>
              </p:cNvSpPr>
              <p:nvPr/>
            </p:nvSpPr>
            <p:spPr bwMode="auto">
              <a:xfrm>
                <a:off x="962694" y="2276872"/>
                <a:ext cx="513341" cy="522915"/>
              </a:xfrm>
              <a:prstGeom prst="ellipse">
                <a:avLst/>
              </a:prstGeom>
              <a:grpFill/>
              <a:ln w="3175" cmpd="sng">
                <a:solidFill>
                  <a:schemeClr val="bg1">
                    <a:lumMod val="50000"/>
                  </a:schemeClr>
                </a:solidFill>
                <a:round/>
                <a:headEnd/>
                <a:tailEnd/>
              </a:ln>
            </p:spPr>
            <p:txBody>
              <a:bodyPr wrap="none" anchor="ctr"/>
              <a:lstStyle/>
              <a:p>
                <a:endParaRPr lang="en-US"/>
              </a:p>
            </p:txBody>
          </p:sp>
        </p:grpSp>
        <p:grpSp>
          <p:nvGrpSpPr>
            <p:cNvPr id="50" name="Grouper 49"/>
            <p:cNvGrpSpPr/>
            <p:nvPr/>
          </p:nvGrpSpPr>
          <p:grpSpPr>
            <a:xfrm>
              <a:off x="4968044" y="3068960"/>
              <a:ext cx="648072" cy="648072"/>
              <a:chOff x="899592" y="2204864"/>
              <a:chExt cx="648072" cy="648072"/>
            </a:xfrm>
            <a:solidFill>
              <a:schemeClr val="accent1">
                <a:lumMod val="20000"/>
                <a:lumOff val="80000"/>
              </a:schemeClr>
            </a:solidFill>
          </p:grpSpPr>
          <p:sp>
            <p:nvSpPr>
              <p:cNvPr id="51"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52" name="Oval 340"/>
              <p:cNvSpPr>
                <a:spLocks noChangeArrowheads="1"/>
              </p:cNvSpPr>
              <p:nvPr/>
            </p:nvSpPr>
            <p:spPr bwMode="auto">
              <a:xfrm>
                <a:off x="962694" y="2276872"/>
                <a:ext cx="513341" cy="522915"/>
              </a:xfrm>
              <a:prstGeom prst="ellipse">
                <a:avLst/>
              </a:prstGeom>
              <a:solidFill>
                <a:srgbClr val="8CC9F7"/>
              </a:solidFill>
              <a:ln w="3175" cmpd="sng">
                <a:solidFill>
                  <a:schemeClr val="bg1">
                    <a:lumMod val="50000"/>
                  </a:schemeClr>
                </a:solidFill>
                <a:round/>
                <a:headEnd/>
                <a:tailEnd/>
              </a:ln>
            </p:spPr>
            <p:txBody>
              <a:bodyPr wrap="none" anchor="ctr"/>
              <a:lstStyle/>
              <a:p>
                <a:endParaRPr lang="en-US"/>
              </a:p>
            </p:txBody>
          </p:sp>
        </p:grpSp>
        <p:grpSp>
          <p:nvGrpSpPr>
            <p:cNvPr id="53" name="Grouper 52"/>
            <p:cNvGrpSpPr/>
            <p:nvPr/>
          </p:nvGrpSpPr>
          <p:grpSpPr>
            <a:xfrm>
              <a:off x="4968044" y="2276872"/>
              <a:ext cx="648072" cy="648072"/>
              <a:chOff x="899592" y="2204864"/>
              <a:chExt cx="648072" cy="648072"/>
            </a:xfrm>
            <a:solidFill>
              <a:schemeClr val="accent1">
                <a:lumMod val="20000"/>
                <a:lumOff val="80000"/>
              </a:schemeClr>
            </a:solidFill>
          </p:grpSpPr>
          <p:sp>
            <p:nvSpPr>
              <p:cNvPr id="54"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55" name="Oval 340"/>
              <p:cNvSpPr>
                <a:spLocks noChangeArrowheads="1"/>
              </p:cNvSpPr>
              <p:nvPr/>
            </p:nvSpPr>
            <p:spPr bwMode="auto">
              <a:xfrm>
                <a:off x="962694" y="2276872"/>
                <a:ext cx="513341" cy="522915"/>
              </a:xfrm>
              <a:prstGeom prst="ellipse">
                <a:avLst/>
              </a:prstGeom>
              <a:solidFill>
                <a:schemeClr val="accent5">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56" name="Grouper 55"/>
            <p:cNvGrpSpPr/>
            <p:nvPr/>
          </p:nvGrpSpPr>
          <p:grpSpPr>
            <a:xfrm>
              <a:off x="5940152" y="2276872"/>
              <a:ext cx="648072" cy="648072"/>
              <a:chOff x="899592" y="2204864"/>
              <a:chExt cx="648072" cy="648072"/>
            </a:xfrm>
            <a:solidFill>
              <a:schemeClr val="accent1">
                <a:lumMod val="20000"/>
                <a:lumOff val="80000"/>
              </a:schemeClr>
            </a:solidFill>
          </p:grpSpPr>
          <p:sp>
            <p:nvSpPr>
              <p:cNvPr id="57"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58" name="Oval 340"/>
              <p:cNvSpPr>
                <a:spLocks noChangeArrowheads="1"/>
              </p:cNvSpPr>
              <p:nvPr/>
            </p:nvSpPr>
            <p:spPr bwMode="auto">
              <a:xfrm>
                <a:off x="962694" y="2276872"/>
                <a:ext cx="513341" cy="522915"/>
              </a:xfrm>
              <a:prstGeom prst="ellipse">
                <a:avLst/>
              </a:prstGeom>
              <a:solidFill>
                <a:schemeClr val="accent6">
                  <a:lumMod val="40000"/>
                  <a:lumOff val="60000"/>
                </a:schemeClr>
              </a:solidFill>
              <a:ln w="3175" cmpd="sng">
                <a:solidFill>
                  <a:schemeClr val="bg1">
                    <a:lumMod val="50000"/>
                  </a:schemeClr>
                </a:solidFill>
                <a:round/>
                <a:headEnd/>
                <a:tailEnd/>
              </a:ln>
            </p:spPr>
            <p:txBody>
              <a:bodyPr wrap="none" anchor="ctr"/>
              <a:lstStyle/>
              <a:p>
                <a:endParaRPr lang="en-US"/>
              </a:p>
            </p:txBody>
          </p:sp>
        </p:grpSp>
        <p:grpSp>
          <p:nvGrpSpPr>
            <p:cNvPr id="59" name="Grouper 58"/>
            <p:cNvGrpSpPr/>
            <p:nvPr/>
          </p:nvGrpSpPr>
          <p:grpSpPr>
            <a:xfrm>
              <a:off x="5940152" y="3068960"/>
              <a:ext cx="648072" cy="648072"/>
              <a:chOff x="899592" y="2204864"/>
              <a:chExt cx="648072" cy="648072"/>
            </a:xfrm>
            <a:solidFill>
              <a:schemeClr val="accent1">
                <a:lumMod val="20000"/>
                <a:lumOff val="80000"/>
              </a:schemeClr>
            </a:solidFill>
          </p:grpSpPr>
          <p:sp>
            <p:nvSpPr>
              <p:cNvPr id="60"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1" name="Oval 340"/>
              <p:cNvSpPr>
                <a:spLocks noChangeArrowheads="1"/>
              </p:cNvSpPr>
              <p:nvPr/>
            </p:nvSpPr>
            <p:spPr bwMode="auto">
              <a:xfrm>
                <a:off x="962694" y="2276872"/>
                <a:ext cx="513341" cy="522915"/>
              </a:xfrm>
              <a:prstGeom prst="ellipse">
                <a:avLst/>
              </a:prstGeom>
              <a:solidFill>
                <a:schemeClr val="accent1">
                  <a:lumMod val="60000"/>
                  <a:lumOff val="40000"/>
                </a:schemeClr>
              </a:solidFill>
              <a:ln w="3175" cmpd="sng">
                <a:solidFill>
                  <a:schemeClr val="bg1">
                    <a:lumMod val="50000"/>
                  </a:schemeClr>
                </a:solidFill>
                <a:round/>
                <a:headEnd/>
                <a:tailEnd/>
              </a:ln>
            </p:spPr>
            <p:txBody>
              <a:bodyPr wrap="none" anchor="ctr"/>
              <a:lstStyle/>
              <a:p>
                <a:endParaRPr lang="en-US"/>
              </a:p>
            </p:txBody>
          </p:sp>
        </p:grpSp>
      </p:grpSp>
      <p:grpSp>
        <p:nvGrpSpPr>
          <p:cNvPr id="206" name="Grouper 205"/>
          <p:cNvGrpSpPr/>
          <p:nvPr/>
        </p:nvGrpSpPr>
        <p:grpSpPr>
          <a:xfrm>
            <a:off x="3923928" y="1299964"/>
            <a:ext cx="1273757" cy="1120924"/>
            <a:chOff x="2506155" y="4405908"/>
            <a:chExt cx="2088232" cy="1872208"/>
          </a:xfrm>
        </p:grpSpPr>
        <p:sp>
          <p:nvSpPr>
            <p:cNvPr id="65" name="Oval 339"/>
            <p:cNvSpPr>
              <a:spLocks noChangeArrowheads="1"/>
            </p:cNvSpPr>
            <p:nvPr/>
          </p:nvSpPr>
          <p:spPr bwMode="auto">
            <a:xfrm>
              <a:off x="2506155"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 name="Oval 340"/>
            <p:cNvSpPr>
              <a:spLocks noChangeArrowheads="1"/>
            </p:cNvSpPr>
            <p:nvPr/>
          </p:nvSpPr>
          <p:spPr bwMode="auto">
            <a:xfrm>
              <a:off x="2535202"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7" name="Oval 339"/>
            <p:cNvSpPr>
              <a:spLocks noChangeArrowheads="1"/>
            </p:cNvSpPr>
            <p:nvPr/>
          </p:nvSpPr>
          <p:spPr bwMode="auto">
            <a:xfrm>
              <a:off x="2506155"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 name="Oval 340"/>
            <p:cNvSpPr>
              <a:spLocks noChangeArrowheads="1"/>
            </p:cNvSpPr>
            <p:nvPr/>
          </p:nvSpPr>
          <p:spPr bwMode="auto">
            <a:xfrm>
              <a:off x="2535202"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 name="Oval 339"/>
            <p:cNvSpPr>
              <a:spLocks noChangeArrowheads="1"/>
            </p:cNvSpPr>
            <p:nvPr/>
          </p:nvSpPr>
          <p:spPr bwMode="auto">
            <a:xfrm>
              <a:off x="2506155"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0" name="Oval 340"/>
            <p:cNvSpPr>
              <a:spLocks noChangeArrowheads="1"/>
            </p:cNvSpPr>
            <p:nvPr/>
          </p:nvSpPr>
          <p:spPr bwMode="auto">
            <a:xfrm>
              <a:off x="2535202"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1" name="Oval 339"/>
            <p:cNvSpPr>
              <a:spLocks noChangeArrowheads="1"/>
            </p:cNvSpPr>
            <p:nvPr/>
          </p:nvSpPr>
          <p:spPr bwMode="auto">
            <a:xfrm>
              <a:off x="2506155"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2" name="Oval 340"/>
            <p:cNvSpPr>
              <a:spLocks noChangeArrowheads="1"/>
            </p:cNvSpPr>
            <p:nvPr/>
          </p:nvSpPr>
          <p:spPr bwMode="auto">
            <a:xfrm>
              <a:off x="2535202"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3" name="Oval 339"/>
            <p:cNvSpPr>
              <a:spLocks noChangeArrowheads="1"/>
            </p:cNvSpPr>
            <p:nvPr/>
          </p:nvSpPr>
          <p:spPr bwMode="auto">
            <a:xfrm>
              <a:off x="2506155"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4" name="Oval 340"/>
            <p:cNvSpPr>
              <a:spLocks noChangeArrowheads="1"/>
            </p:cNvSpPr>
            <p:nvPr/>
          </p:nvSpPr>
          <p:spPr bwMode="auto">
            <a:xfrm>
              <a:off x="2535202"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5" name="Oval 339"/>
            <p:cNvSpPr>
              <a:spLocks noChangeArrowheads="1"/>
            </p:cNvSpPr>
            <p:nvPr/>
          </p:nvSpPr>
          <p:spPr bwMode="auto">
            <a:xfrm>
              <a:off x="2506155"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6" name="Oval 340"/>
            <p:cNvSpPr>
              <a:spLocks noChangeArrowheads="1"/>
            </p:cNvSpPr>
            <p:nvPr/>
          </p:nvSpPr>
          <p:spPr bwMode="auto">
            <a:xfrm>
              <a:off x="2535202"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7" name="Oval 339"/>
            <p:cNvSpPr>
              <a:spLocks noChangeArrowheads="1"/>
            </p:cNvSpPr>
            <p:nvPr/>
          </p:nvSpPr>
          <p:spPr bwMode="auto">
            <a:xfrm>
              <a:off x="2506155"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 name="Oval 340"/>
            <p:cNvSpPr>
              <a:spLocks noChangeArrowheads="1"/>
            </p:cNvSpPr>
            <p:nvPr/>
          </p:nvSpPr>
          <p:spPr bwMode="auto">
            <a:xfrm>
              <a:off x="2535202"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9" name="Oval 339"/>
            <p:cNvSpPr>
              <a:spLocks noChangeArrowheads="1"/>
            </p:cNvSpPr>
            <p:nvPr/>
          </p:nvSpPr>
          <p:spPr bwMode="auto">
            <a:xfrm>
              <a:off x="2804474"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0" name="Oval 340"/>
            <p:cNvSpPr>
              <a:spLocks noChangeArrowheads="1"/>
            </p:cNvSpPr>
            <p:nvPr/>
          </p:nvSpPr>
          <p:spPr bwMode="auto">
            <a:xfrm>
              <a:off x="2833521"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1" name="Oval 339"/>
            <p:cNvSpPr>
              <a:spLocks noChangeArrowheads="1"/>
            </p:cNvSpPr>
            <p:nvPr/>
          </p:nvSpPr>
          <p:spPr bwMode="auto">
            <a:xfrm>
              <a:off x="2804474"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2" name="Oval 340"/>
            <p:cNvSpPr>
              <a:spLocks noChangeArrowheads="1"/>
            </p:cNvSpPr>
            <p:nvPr/>
          </p:nvSpPr>
          <p:spPr bwMode="auto">
            <a:xfrm>
              <a:off x="2833521"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3" name="Oval 339"/>
            <p:cNvSpPr>
              <a:spLocks noChangeArrowheads="1"/>
            </p:cNvSpPr>
            <p:nvPr/>
          </p:nvSpPr>
          <p:spPr bwMode="auto">
            <a:xfrm>
              <a:off x="2804474"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4" name="Oval 340"/>
            <p:cNvSpPr>
              <a:spLocks noChangeArrowheads="1"/>
            </p:cNvSpPr>
            <p:nvPr/>
          </p:nvSpPr>
          <p:spPr bwMode="auto">
            <a:xfrm>
              <a:off x="2833521"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5" name="Oval 339"/>
            <p:cNvSpPr>
              <a:spLocks noChangeArrowheads="1"/>
            </p:cNvSpPr>
            <p:nvPr/>
          </p:nvSpPr>
          <p:spPr bwMode="auto">
            <a:xfrm>
              <a:off x="2804474"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6" name="Oval 340"/>
            <p:cNvSpPr>
              <a:spLocks noChangeArrowheads="1"/>
            </p:cNvSpPr>
            <p:nvPr/>
          </p:nvSpPr>
          <p:spPr bwMode="auto">
            <a:xfrm>
              <a:off x="2833521"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7" name="Oval 339"/>
            <p:cNvSpPr>
              <a:spLocks noChangeArrowheads="1"/>
            </p:cNvSpPr>
            <p:nvPr/>
          </p:nvSpPr>
          <p:spPr bwMode="auto">
            <a:xfrm>
              <a:off x="2804474"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8" name="Oval 340"/>
            <p:cNvSpPr>
              <a:spLocks noChangeArrowheads="1"/>
            </p:cNvSpPr>
            <p:nvPr/>
          </p:nvSpPr>
          <p:spPr bwMode="auto">
            <a:xfrm>
              <a:off x="2833521"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9" name="Oval 339"/>
            <p:cNvSpPr>
              <a:spLocks noChangeArrowheads="1"/>
            </p:cNvSpPr>
            <p:nvPr/>
          </p:nvSpPr>
          <p:spPr bwMode="auto">
            <a:xfrm>
              <a:off x="2804474"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0" name="Oval 340"/>
            <p:cNvSpPr>
              <a:spLocks noChangeArrowheads="1"/>
            </p:cNvSpPr>
            <p:nvPr/>
          </p:nvSpPr>
          <p:spPr bwMode="auto">
            <a:xfrm>
              <a:off x="2833521"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1" name="Oval 339"/>
            <p:cNvSpPr>
              <a:spLocks noChangeArrowheads="1"/>
            </p:cNvSpPr>
            <p:nvPr/>
          </p:nvSpPr>
          <p:spPr bwMode="auto">
            <a:xfrm>
              <a:off x="2804474"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2" name="Oval 340"/>
            <p:cNvSpPr>
              <a:spLocks noChangeArrowheads="1"/>
            </p:cNvSpPr>
            <p:nvPr/>
          </p:nvSpPr>
          <p:spPr bwMode="auto">
            <a:xfrm>
              <a:off x="2833521"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3" name="Oval 339"/>
            <p:cNvSpPr>
              <a:spLocks noChangeArrowheads="1"/>
            </p:cNvSpPr>
            <p:nvPr/>
          </p:nvSpPr>
          <p:spPr bwMode="auto">
            <a:xfrm>
              <a:off x="3102793"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4" name="Oval 340"/>
            <p:cNvSpPr>
              <a:spLocks noChangeArrowheads="1"/>
            </p:cNvSpPr>
            <p:nvPr/>
          </p:nvSpPr>
          <p:spPr bwMode="auto">
            <a:xfrm>
              <a:off x="3131840"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5" name="Oval 339"/>
            <p:cNvSpPr>
              <a:spLocks noChangeArrowheads="1"/>
            </p:cNvSpPr>
            <p:nvPr/>
          </p:nvSpPr>
          <p:spPr bwMode="auto">
            <a:xfrm>
              <a:off x="3102793"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6" name="Oval 340"/>
            <p:cNvSpPr>
              <a:spLocks noChangeArrowheads="1"/>
            </p:cNvSpPr>
            <p:nvPr/>
          </p:nvSpPr>
          <p:spPr bwMode="auto">
            <a:xfrm>
              <a:off x="3131840"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7" name="Oval 339"/>
            <p:cNvSpPr>
              <a:spLocks noChangeArrowheads="1"/>
            </p:cNvSpPr>
            <p:nvPr/>
          </p:nvSpPr>
          <p:spPr bwMode="auto">
            <a:xfrm>
              <a:off x="3102793"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8" name="Oval 340"/>
            <p:cNvSpPr>
              <a:spLocks noChangeArrowheads="1"/>
            </p:cNvSpPr>
            <p:nvPr/>
          </p:nvSpPr>
          <p:spPr bwMode="auto">
            <a:xfrm>
              <a:off x="3131840"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9" name="Oval 339"/>
            <p:cNvSpPr>
              <a:spLocks noChangeArrowheads="1"/>
            </p:cNvSpPr>
            <p:nvPr/>
          </p:nvSpPr>
          <p:spPr bwMode="auto">
            <a:xfrm>
              <a:off x="3102793"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0" name="Oval 340"/>
            <p:cNvSpPr>
              <a:spLocks noChangeArrowheads="1"/>
            </p:cNvSpPr>
            <p:nvPr/>
          </p:nvSpPr>
          <p:spPr bwMode="auto">
            <a:xfrm>
              <a:off x="3131840"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1" name="Oval 339"/>
            <p:cNvSpPr>
              <a:spLocks noChangeArrowheads="1"/>
            </p:cNvSpPr>
            <p:nvPr/>
          </p:nvSpPr>
          <p:spPr bwMode="auto">
            <a:xfrm>
              <a:off x="3102793"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2" name="Oval 340"/>
            <p:cNvSpPr>
              <a:spLocks noChangeArrowheads="1"/>
            </p:cNvSpPr>
            <p:nvPr/>
          </p:nvSpPr>
          <p:spPr bwMode="auto">
            <a:xfrm>
              <a:off x="3131840"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3" name="Oval 339"/>
            <p:cNvSpPr>
              <a:spLocks noChangeArrowheads="1"/>
            </p:cNvSpPr>
            <p:nvPr/>
          </p:nvSpPr>
          <p:spPr bwMode="auto">
            <a:xfrm>
              <a:off x="3102793"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4" name="Oval 340"/>
            <p:cNvSpPr>
              <a:spLocks noChangeArrowheads="1"/>
            </p:cNvSpPr>
            <p:nvPr/>
          </p:nvSpPr>
          <p:spPr bwMode="auto">
            <a:xfrm>
              <a:off x="3131840"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5" name="Oval 339"/>
            <p:cNvSpPr>
              <a:spLocks noChangeArrowheads="1"/>
            </p:cNvSpPr>
            <p:nvPr/>
          </p:nvSpPr>
          <p:spPr bwMode="auto">
            <a:xfrm>
              <a:off x="3102793"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6" name="Oval 340"/>
            <p:cNvSpPr>
              <a:spLocks noChangeArrowheads="1"/>
            </p:cNvSpPr>
            <p:nvPr/>
          </p:nvSpPr>
          <p:spPr bwMode="auto">
            <a:xfrm>
              <a:off x="3131840"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7" name="Oval 339"/>
            <p:cNvSpPr>
              <a:spLocks noChangeArrowheads="1"/>
            </p:cNvSpPr>
            <p:nvPr/>
          </p:nvSpPr>
          <p:spPr bwMode="auto">
            <a:xfrm>
              <a:off x="3401112"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8" name="Oval 340"/>
            <p:cNvSpPr>
              <a:spLocks noChangeArrowheads="1"/>
            </p:cNvSpPr>
            <p:nvPr/>
          </p:nvSpPr>
          <p:spPr bwMode="auto">
            <a:xfrm>
              <a:off x="3430159"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9" name="Oval 339"/>
            <p:cNvSpPr>
              <a:spLocks noChangeArrowheads="1"/>
            </p:cNvSpPr>
            <p:nvPr/>
          </p:nvSpPr>
          <p:spPr bwMode="auto">
            <a:xfrm>
              <a:off x="3401112"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0" name="Oval 340"/>
            <p:cNvSpPr>
              <a:spLocks noChangeArrowheads="1"/>
            </p:cNvSpPr>
            <p:nvPr/>
          </p:nvSpPr>
          <p:spPr bwMode="auto">
            <a:xfrm>
              <a:off x="3430159"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1" name="Oval 339"/>
            <p:cNvSpPr>
              <a:spLocks noChangeArrowheads="1"/>
            </p:cNvSpPr>
            <p:nvPr/>
          </p:nvSpPr>
          <p:spPr bwMode="auto">
            <a:xfrm>
              <a:off x="3401112"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2" name="Oval 340"/>
            <p:cNvSpPr>
              <a:spLocks noChangeArrowheads="1"/>
            </p:cNvSpPr>
            <p:nvPr/>
          </p:nvSpPr>
          <p:spPr bwMode="auto">
            <a:xfrm>
              <a:off x="3430159"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3" name="Oval 339"/>
            <p:cNvSpPr>
              <a:spLocks noChangeArrowheads="1"/>
            </p:cNvSpPr>
            <p:nvPr/>
          </p:nvSpPr>
          <p:spPr bwMode="auto">
            <a:xfrm>
              <a:off x="3401112"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4" name="Oval 340"/>
            <p:cNvSpPr>
              <a:spLocks noChangeArrowheads="1"/>
            </p:cNvSpPr>
            <p:nvPr/>
          </p:nvSpPr>
          <p:spPr bwMode="auto">
            <a:xfrm>
              <a:off x="3430159"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5" name="Oval 339"/>
            <p:cNvSpPr>
              <a:spLocks noChangeArrowheads="1"/>
            </p:cNvSpPr>
            <p:nvPr/>
          </p:nvSpPr>
          <p:spPr bwMode="auto">
            <a:xfrm>
              <a:off x="3401112"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6" name="Oval 340"/>
            <p:cNvSpPr>
              <a:spLocks noChangeArrowheads="1"/>
            </p:cNvSpPr>
            <p:nvPr/>
          </p:nvSpPr>
          <p:spPr bwMode="auto">
            <a:xfrm>
              <a:off x="3430159"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7" name="Oval 339"/>
            <p:cNvSpPr>
              <a:spLocks noChangeArrowheads="1"/>
            </p:cNvSpPr>
            <p:nvPr/>
          </p:nvSpPr>
          <p:spPr bwMode="auto">
            <a:xfrm>
              <a:off x="3401112"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8" name="Oval 340"/>
            <p:cNvSpPr>
              <a:spLocks noChangeArrowheads="1"/>
            </p:cNvSpPr>
            <p:nvPr/>
          </p:nvSpPr>
          <p:spPr bwMode="auto">
            <a:xfrm>
              <a:off x="3430159"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9" name="Oval 339"/>
            <p:cNvSpPr>
              <a:spLocks noChangeArrowheads="1"/>
            </p:cNvSpPr>
            <p:nvPr/>
          </p:nvSpPr>
          <p:spPr bwMode="auto">
            <a:xfrm>
              <a:off x="3401112"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0" name="Oval 340"/>
            <p:cNvSpPr>
              <a:spLocks noChangeArrowheads="1"/>
            </p:cNvSpPr>
            <p:nvPr/>
          </p:nvSpPr>
          <p:spPr bwMode="auto">
            <a:xfrm>
              <a:off x="3430159"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1" name="Oval 339"/>
            <p:cNvSpPr>
              <a:spLocks noChangeArrowheads="1"/>
            </p:cNvSpPr>
            <p:nvPr/>
          </p:nvSpPr>
          <p:spPr bwMode="auto">
            <a:xfrm>
              <a:off x="3699430"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2" name="Oval 340"/>
            <p:cNvSpPr>
              <a:spLocks noChangeArrowheads="1"/>
            </p:cNvSpPr>
            <p:nvPr/>
          </p:nvSpPr>
          <p:spPr bwMode="auto">
            <a:xfrm>
              <a:off x="3728477"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3" name="Oval 339"/>
            <p:cNvSpPr>
              <a:spLocks noChangeArrowheads="1"/>
            </p:cNvSpPr>
            <p:nvPr/>
          </p:nvSpPr>
          <p:spPr bwMode="auto">
            <a:xfrm>
              <a:off x="3699430"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4" name="Oval 340"/>
            <p:cNvSpPr>
              <a:spLocks noChangeArrowheads="1"/>
            </p:cNvSpPr>
            <p:nvPr/>
          </p:nvSpPr>
          <p:spPr bwMode="auto">
            <a:xfrm>
              <a:off x="3728477"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5" name="Oval 339"/>
            <p:cNvSpPr>
              <a:spLocks noChangeArrowheads="1"/>
            </p:cNvSpPr>
            <p:nvPr/>
          </p:nvSpPr>
          <p:spPr bwMode="auto">
            <a:xfrm>
              <a:off x="3699430"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6" name="Oval 340"/>
            <p:cNvSpPr>
              <a:spLocks noChangeArrowheads="1"/>
            </p:cNvSpPr>
            <p:nvPr/>
          </p:nvSpPr>
          <p:spPr bwMode="auto">
            <a:xfrm>
              <a:off x="3728477"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7" name="Oval 339"/>
            <p:cNvSpPr>
              <a:spLocks noChangeArrowheads="1"/>
            </p:cNvSpPr>
            <p:nvPr/>
          </p:nvSpPr>
          <p:spPr bwMode="auto">
            <a:xfrm>
              <a:off x="3699430"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8" name="Oval 340"/>
            <p:cNvSpPr>
              <a:spLocks noChangeArrowheads="1"/>
            </p:cNvSpPr>
            <p:nvPr/>
          </p:nvSpPr>
          <p:spPr bwMode="auto">
            <a:xfrm>
              <a:off x="3728477"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9" name="Oval 339"/>
            <p:cNvSpPr>
              <a:spLocks noChangeArrowheads="1"/>
            </p:cNvSpPr>
            <p:nvPr/>
          </p:nvSpPr>
          <p:spPr bwMode="auto">
            <a:xfrm>
              <a:off x="3699430"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0" name="Oval 340"/>
            <p:cNvSpPr>
              <a:spLocks noChangeArrowheads="1"/>
            </p:cNvSpPr>
            <p:nvPr/>
          </p:nvSpPr>
          <p:spPr bwMode="auto">
            <a:xfrm>
              <a:off x="3728477"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1" name="Oval 339"/>
            <p:cNvSpPr>
              <a:spLocks noChangeArrowheads="1"/>
            </p:cNvSpPr>
            <p:nvPr/>
          </p:nvSpPr>
          <p:spPr bwMode="auto">
            <a:xfrm>
              <a:off x="3699430"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2" name="Oval 340"/>
            <p:cNvSpPr>
              <a:spLocks noChangeArrowheads="1"/>
            </p:cNvSpPr>
            <p:nvPr/>
          </p:nvSpPr>
          <p:spPr bwMode="auto">
            <a:xfrm>
              <a:off x="3728477"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3" name="Oval 339"/>
            <p:cNvSpPr>
              <a:spLocks noChangeArrowheads="1"/>
            </p:cNvSpPr>
            <p:nvPr/>
          </p:nvSpPr>
          <p:spPr bwMode="auto">
            <a:xfrm>
              <a:off x="3699430"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4" name="Oval 340"/>
            <p:cNvSpPr>
              <a:spLocks noChangeArrowheads="1"/>
            </p:cNvSpPr>
            <p:nvPr/>
          </p:nvSpPr>
          <p:spPr bwMode="auto">
            <a:xfrm>
              <a:off x="3728477"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5" name="Oval 339"/>
            <p:cNvSpPr>
              <a:spLocks noChangeArrowheads="1"/>
            </p:cNvSpPr>
            <p:nvPr/>
          </p:nvSpPr>
          <p:spPr bwMode="auto">
            <a:xfrm>
              <a:off x="3997749"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6" name="Oval 340"/>
            <p:cNvSpPr>
              <a:spLocks noChangeArrowheads="1"/>
            </p:cNvSpPr>
            <p:nvPr/>
          </p:nvSpPr>
          <p:spPr bwMode="auto">
            <a:xfrm>
              <a:off x="4026796"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7" name="Oval 339"/>
            <p:cNvSpPr>
              <a:spLocks noChangeArrowheads="1"/>
            </p:cNvSpPr>
            <p:nvPr/>
          </p:nvSpPr>
          <p:spPr bwMode="auto">
            <a:xfrm>
              <a:off x="3997749"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8" name="Oval 340"/>
            <p:cNvSpPr>
              <a:spLocks noChangeArrowheads="1"/>
            </p:cNvSpPr>
            <p:nvPr/>
          </p:nvSpPr>
          <p:spPr bwMode="auto">
            <a:xfrm>
              <a:off x="4026796"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9" name="Oval 339"/>
            <p:cNvSpPr>
              <a:spLocks noChangeArrowheads="1"/>
            </p:cNvSpPr>
            <p:nvPr/>
          </p:nvSpPr>
          <p:spPr bwMode="auto">
            <a:xfrm>
              <a:off x="3997749"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0" name="Oval 340"/>
            <p:cNvSpPr>
              <a:spLocks noChangeArrowheads="1"/>
            </p:cNvSpPr>
            <p:nvPr/>
          </p:nvSpPr>
          <p:spPr bwMode="auto">
            <a:xfrm>
              <a:off x="4026796"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1" name="Oval 339"/>
            <p:cNvSpPr>
              <a:spLocks noChangeArrowheads="1"/>
            </p:cNvSpPr>
            <p:nvPr/>
          </p:nvSpPr>
          <p:spPr bwMode="auto">
            <a:xfrm>
              <a:off x="3997749"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2" name="Oval 340"/>
            <p:cNvSpPr>
              <a:spLocks noChangeArrowheads="1"/>
            </p:cNvSpPr>
            <p:nvPr/>
          </p:nvSpPr>
          <p:spPr bwMode="auto">
            <a:xfrm>
              <a:off x="4026796"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3" name="Oval 339"/>
            <p:cNvSpPr>
              <a:spLocks noChangeArrowheads="1"/>
            </p:cNvSpPr>
            <p:nvPr/>
          </p:nvSpPr>
          <p:spPr bwMode="auto">
            <a:xfrm>
              <a:off x="3997749"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4" name="Oval 340"/>
            <p:cNvSpPr>
              <a:spLocks noChangeArrowheads="1"/>
            </p:cNvSpPr>
            <p:nvPr/>
          </p:nvSpPr>
          <p:spPr bwMode="auto">
            <a:xfrm>
              <a:off x="4026796"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5" name="Oval 339"/>
            <p:cNvSpPr>
              <a:spLocks noChangeArrowheads="1"/>
            </p:cNvSpPr>
            <p:nvPr/>
          </p:nvSpPr>
          <p:spPr bwMode="auto">
            <a:xfrm>
              <a:off x="3997749"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6" name="Oval 340"/>
            <p:cNvSpPr>
              <a:spLocks noChangeArrowheads="1"/>
            </p:cNvSpPr>
            <p:nvPr/>
          </p:nvSpPr>
          <p:spPr bwMode="auto">
            <a:xfrm>
              <a:off x="4026796"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7" name="Oval 339"/>
            <p:cNvSpPr>
              <a:spLocks noChangeArrowheads="1"/>
            </p:cNvSpPr>
            <p:nvPr/>
          </p:nvSpPr>
          <p:spPr bwMode="auto">
            <a:xfrm>
              <a:off x="3997749"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8" name="Oval 340"/>
            <p:cNvSpPr>
              <a:spLocks noChangeArrowheads="1"/>
            </p:cNvSpPr>
            <p:nvPr/>
          </p:nvSpPr>
          <p:spPr bwMode="auto">
            <a:xfrm>
              <a:off x="4026796"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9" name="Oval 339"/>
            <p:cNvSpPr>
              <a:spLocks noChangeArrowheads="1"/>
            </p:cNvSpPr>
            <p:nvPr/>
          </p:nvSpPr>
          <p:spPr bwMode="auto">
            <a:xfrm>
              <a:off x="4296068" y="440590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0" name="Oval 340"/>
            <p:cNvSpPr>
              <a:spLocks noChangeArrowheads="1"/>
            </p:cNvSpPr>
            <p:nvPr/>
          </p:nvSpPr>
          <p:spPr bwMode="auto">
            <a:xfrm>
              <a:off x="4325115" y="443711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1" name="Oval 339"/>
            <p:cNvSpPr>
              <a:spLocks noChangeArrowheads="1"/>
            </p:cNvSpPr>
            <p:nvPr/>
          </p:nvSpPr>
          <p:spPr bwMode="auto">
            <a:xfrm>
              <a:off x="4296068" y="467113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2" name="Oval 340"/>
            <p:cNvSpPr>
              <a:spLocks noChangeArrowheads="1"/>
            </p:cNvSpPr>
            <p:nvPr/>
          </p:nvSpPr>
          <p:spPr bwMode="auto">
            <a:xfrm>
              <a:off x="4325115" y="470234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3" name="Oval 339"/>
            <p:cNvSpPr>
              <a:spLocks noChangeArrowheads="1"/>
            </p:cNvSpPr>
            <p:nvPr/>
          </p:nvSpPr>
          <p:spPr bwMode="auto">
            <a:xfrm>
              <a:off x="4296068" y="493636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4" name="Oval 340"/>
            <p:cNvSpPr>
              <a:spLocks noChangeArrowheads="1"/>
            </p:cNvSpPr>
            <p:nvPr/>
          </p:nvSpPr>
          <p:spPr bwMode="auto">
            <a:xfrm>
              <a:off x="4325115" y="496757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5" name="Oval 339"/>
            <p:cNvSpPr>
              <a:spLocks noChangeArrowheads="1"/>
            </p:cNvSpPr>
            <p:nvPr/>
          </p:nvSpPr>
          <p:spPr bwMode="auto">
            <a:xfrm>
              <a:off x="4296068" y="520159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6" name="Oval 340"/>
            <p:cNvSpPr>
              <a:spLocks noChangeArrowheads="1"/>
            </p:cNvSpPr>
            <p:nvPr/>
          </p:nvSpPr>
          <p:spPr bwMode="auto">
            <a:xfrm>
              <a:off x="4325115" y="523280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7" name="Oval 339"/>
            <p:cNvSpPr>
              <a:spLocks noChangeArrowheads="1"/>
            </p:cNvSpPr>
            <p:nvPr/>
          </p:nvSpPr>
          <p:spPr bwMode="auto">
            <a:xfrm>
              <a:off x="4296068" y="546682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8" name="Oval 340"/>
            <p:cNvSpPr>
              <a:spLocks noChangeArrowheads="1"/>
            </p:cNvSpPr>
            <p:nvPr/>
          </p:nvSpPr>
          <p:spPr bwMode="auto">
            <a:xfrm>
              <a:off x="4325115" y="5498032"/>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9" name="Oval 339"/>
            <p:cNvSpPr>
              <a:spLocks noChangeArrowheads="1"/>
            </p:cNvSpPr>
            <p:nvPr/>
          </p:nvSpPr>
          <p:spPr bwMode="auto">
            <a:xfrm>
              <a:off x="4296068" y="5732058"/>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0" name="Oval 340"/>
            <p:cNvSpPr>
              <a:spLocks noChangeArrowheads="1"/>
            </p:cNvSpPr>
            <p:nvPr/>
          </p:nvSpPr>
          <p:spPr bwMode="auto">
            <a:xfrm>
              <a:off x="4325115" y="576326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61" name="Oval 339"/>
            <p:cNvSpPr>
              <a:spLocks noChangeArrowheads="1"/>
            </p:cNvSpPr>
            <p:nvPr/>
          </p:nvSpPr>
          <p:spPr bwMode="auto">
            <a:xfrm>
              <a:off x="4296068" y="5997285"/>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2" name="Oval 340"/>
            <p:cNvSpPr>
              <a:spLocks noChangeArrowheads="1"/>
            </p:cNvSpPr>
            <p:nvPr/>
          </p:nvSpPr>
          <p:spPr bwMode="auto">
            <a:xfrm>
              <a:off x="4325115" y="6028489"/>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64" name="Rectangle 342"/>
            <p:cNvSpPr>
              <a:spLocks noChangeArrowheads="1"/>
            </p:cNvSpPr>
            <p:nvPr/>
          </p:nvSpPr>
          <p:spPr bwMode="auto">
            <a:xfrm>
              <a:off x="3231405" y="5069354"/>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165" name="Group 343"/>
            <p:cNvGrpSpPr>
              <a:grpSpLocks/>
            </p:cNvGrpSpPr>
            <p:nvPr/>
          </p:nvGrpSpPr>
          <p:grpSpPr bwMode="auto">
            <a:xfrm>
              <a:off x="3277994" y="5073831"/>
              <a:ext cx="76015" cy="26412"/>
              <a:chOff x="1488" y="3264"/>
              <a:chExt cx="192" cy="96"/>
            </a:xfrm>
          </p:grpSpPr>
          <p:sp>
            <p:nvSpPr>
              <p:cNvPr id="204"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5"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66" name="Group 346"/>
            <p:cNvGrpSpPr>
              <a:grpSpLocks/>
            </p:cNvGrpSpPr>
            <p:nvPr/>
          </p:nvGrpSpPr>
          <p:grpSpPr bwMode="auto">
            <a:xfrm>
              <a:off x="3155390" y="5073831"/>
              <a:ext cx="76015" cy="26412"/>
              <a:chOff x="1488" y="3264"/>
              <a:chExt cx="192" cy="96"/>
            </a:xfrm>
          </p:grpSpPr>
          <p:sp>
            <p:nvSpPr>
              <p:cNvPr id="20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3"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34" name="Grouper 33"/>
          <p:cNvGrpSpPr/>
          <p:nvPr/>
        </p:nvGrpSpPr>
        <p:grpSpPr>
          <a:xfrm>
            <a:off x="467544" y="1268760"/>
            <a:ext cx="1944216" cy="1482801"/>
            <a:chOff x="467544" y="980728"/>
            <a:chExt cx="8390922" cy="5515249"/>
          </a:xfrm>
        </p:grpSpPr>
        <p:pic>
          <p:nvPicPr>
            <p:cNvPr id="25" name="Picture 12" descr="Lymph nod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48500" y="1340768"/>
              <a:ext cx="1809966" cy="1440160"/>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a:ext uri="{91240B29-F687-4F45-9708-019B960494DF}">
                <a14:hiddenLine xmlns:a14="http://schemas.microsoft.com/office/drawing/2010/main" w="9525">
                  <a:solidFill>
                    <a:srgbClr val="000000"/>
                  </a:solidFill>
                  <a:miter lim="800000"/>
                  <a:headEnd/>
                  <a:tailEnd/>
                </a14:hiddenLine>
              </a:ext>
            </a:extLst>
          </p:spPr>
        </p:pic>
        <p:pic>
          <p:nvPicPr>
            <p:cNvPr id="26" name="Image 25"/>
            <p:cNvPicPr>
              <a:picLocks noChangeAspect="1"/>
            </p:cNvPicPr>
            <p:nvPr/>
          </p:nvPicPr>
          <p:blipFill>
            <a:blip r:embed="rId4"/>
            <a:stretch>
              <a:fillRect/>
            </a:stretch>
          </p:blipFill>
          <p:spPr>
            <a:xfrm>
              <a:off x="3275856" y="1412776"/>
              <a:ext cx="2775695" cy="5083201"/>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pic>
        <p:pic>
          <p:nvPicPr>
            <p:cNvPr id="27" name="Image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7544" y="980728"/>
              <a:ext cx="1742380" cy="2273300"/>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pic>
        <p:pic>
          <p:nvPicPr>
            <p:cNvPr id="28" name="Imag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52" y="4221088"/>
              <a:ext cx="1598630" cy="1709134"/>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pic>
        <p:sp>
          <p:nvSpPr>
            <p:cNvPr id="29" name="Flèche vers la droite 28"/>
            <p:cNvSpPr/>
            <p:nvPr/>
          </p:nvSpPr>
          <p:spPr bwMode="auto">
            <a:xfrm rot="9719137">
              <a:off x="2307398" y="4074925"/>
              <a:ext cx="1068948" cy="325052"/>
            </a:xfrm>
            <a:prstGeom prst="rightArrow">
              <a:avLst/>
            </a:prstGeom>
            <a:gradFill flip="none" rotWithShape="1">
              <a:gsLst>
                <a:gs pos="100000">
                  <a:srgbClr val="333399"/>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Flèche vers la droite 29"/>
            <p:cNvSpPr/>
            <p:nvPr/>
          </p:nvSpPr>
          <p:spPr bwMode="auto">
            <a:xfrm rot="11880863" flipV="1">
              <a:off x="2307398" y="1859685"/>
              <a:ext cx="1068948" cy="325052"/>
            </a:xfrm>
            <a:prstGeom prst="rightArrow">
              <a:avLst/>
            </a:prstGeom>
            <a:gradFill flip="none" rotWithShape="1">
              <a:gsLst>
                <a:gs pos="100000">
                  <a:srgbClr val="333399"/>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Flèche vers la droite 30"/>
            <p:cNvSpPr/>
            <p:nvPr/>
          </p:nvSpPr>
          <p:spPr bwMode="auto">
            <a:xfrm rot="11880863" flipH="1">
              <a:off x="5976007" y="4082651"/>
              <a:ext cx="1018978" cy="325052"/>
            </a:xfrm>
            <a:prstGeom prst="rightArrow">
              <a:avLst/>
            </a:prstGeom>
            <a:gradFill flip="none" rotWithShape="1">
              <a:gsLst>
                <a:gs pos="100000">
                  <a:srgbClr val="333399"/>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2" name="Flèche vers la droite 31"/>
            <p:cNvSpPr/>
            <p:nvPr/>
          </p:nvSpPr>
          <p:spPr bwMode="auto">
            <a:xfrm rot="9719137" flipH="1" flipV="1">
              <a:off x="5976007" y="1851959"/>
              <a:ext cx="1018978" cy="325052"/>
            </a:xfrm>
            <a:prstGeom prst="rightArrow">
              <a:avLst/>
            </a:prstGeom>
            <a:gradFill flip="none" rotWithShape="1">
              <a:gsLst>
                <a:gs pos="100000">
                  <a:srgbClr val="333399"/>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3" name="Image 3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64288" y="4221088"/>
              <a:ext cx="1549400" cy="1955800"/>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pic>
      </p:grpSp>
      <p:sp>
        <p:nvSpPr>
          <p:cNvPr id="9" name="ZoneTexte 8"/>
          <p:cNvSpPr txBox="1"/>
          <p:nvPr/>
        </p:nvSpPr>
        <p:spPr>
          <a:xfrm>
            <a:off x="251520" y="1196752"/>
            <a:ext cx="2448271" cy="2862322"/>
          </a:xfrm>
          <a:prstGeom prst="rect">
            <a:avLst/>
          </a:prstGeom>
          <a:noFill/>
          <a:ln>
            <a:solidFill>
              <a:srgbClr val="62B531"/>
            </a:solidFill>
          </a:ln>
        </p:spPr>
        <p:txBody>
          <a:bodyPr wrap="square" rtlCol="0">
            <a:spAutoFit/>
          </a:bodyPr>
          <a:lstStyle/>
          <a:p>
            <a:pPr algn="ctr"/>
            <a:endParaRPr lang="en-CA" sz="2000" dirty="0" smtClean="0">
              <a:solidFill>
                <a:srgbClr val="04305E"/>
              </a:solidFill>
            </a:endParaRPr>
          </a:p>
          <a:p>
            <a:pPr algn="ctr"/>
            <a:endParaRPr lang="en-CA" sz="2000" dirty="0">
              <a:solidFill>
                <a:srgbClr val="04305E"/>
              </a:solidFill>
            </a:endParaRPr>
          </a:p>
          <a:p>
            <a:pPr algn="ctr"/>
            <a:endParaRPr lang="en-CA" sz="2000" dirty="0" smtClean="0">
              <a:solidFill>
                <a:srgbClr val="04305E"/>
              </a:solidFill>
            </a:endParaRPr>
          </a:p>
          <a:p>
            <a:pPr algn="ctr"/>
            <a:endParaRPr lang="en-CA" sz="2000" dirty="0">
              <a:solidFill>
                <a:srgbClr val="04305E"/>
              </a:solidFill>
            </a:endParaRPr>
          </a:p>
          <a:p>
            <a:pPr algn="ctr"/>
            <a:endParaRPr lang="en-CA" sz="2000" dirty="0" smtClean="0">
              <a:solidFill>
                <a:srgbClr val="04305E"/>
              </a:solidFill>
            </a:endParaRPr>
          </a:p>
          <a:p>
            <a:pPr algn="ctr"/>
            <a:endParaRPr lang="en-CA" sz="2000" dirty="0" smtClean="0">
              <a:solidFill>
                <a:srgbClr val="04305E"/>
              </a:solidFill>
            </a:endParaRPr>
          </a:p>
          <a:p>
            <a:pPr algn="ctr"/>
            <a:r>
              <a:rPr lang="en-CA" sz="2000" dirty="0" smtClean="0">
                <a:solidFill>
                  <a:srgbClr val="04305E"/>
                </a:solidFill>
              </a:rPr>
              <a:t>HIV </a:t>
            </a:r>
            <a:r>
              <a:rPr lang="en-CA" sz="2000" dirty="0">
                <a:solidFill>
                  <a:srgbClr val="04305E"/>
                </a:solidFill>
              </a:rPr>
              <a:t>persistence in </a:t>
            </a:r>
            <a:r>
              <a:rPr lang="en-CA" sz="2000" dirty="0" smtClean="0">
                <a:solidFill>
                  <a:srgbClr val="04305E"/>
                </a:solidFill>
              </a:rPr>
              <a:t>tissues</a:t>
            </a:r>
          </a:p>
          <a:p>
            <a:pPr algn="ctr"/>
            <a:endParaRPr lang="en-CA" sz="2000" dirty="0">
              <a:solidFill>
                <a:srgbClr val="04305E"/>
              </a:solidFill>
            </a:endParaRPr>
          </a:p>
        </p:txBody>
      </p:sp>
      <p:sp>
        <p:nvSpPr>
          <p:cNvPr id="167" name="ZoneTexte 166"/>
          <p:cNvSpPr txBox="1"/>
          <p:nvPr/>
        </p:nvSpPr>
        <p:spPr>
          <a:xfrm>
            <a:off x="3347864" y="1196752"/>
            <a:ext cx="2376264" cy="2862322"/>
          </a:xfrm>
          <a:prstGeom prst="rect">
            <a:avLst/>
          </a:prstGeom>
          <a:noFill/>
          <a:ln>
            <a:solidFill>
              <a:srgbClr val="62B531"/>
            </a:solidFill>
          </a:ln>
        </p:spPr>
        <p:txBody>
          <a:bodyPr wrap="square" rtlCol="0">
            <a:spAutoFit/>
          </a:bodyPr>
          <a:lstStyle/>
          <a:p>
            <a:pPr algn="ctr"/>
            <a:endParaRPr lang="en-CA" sz="2000" dirty="0" smtClean="0">
              <a:solidFill>
                <a:srgbClr val="04305E"/>
              </a:solidFill>
            </a:endParaRPr>
          </a:p>
          <a:p>
            <a:pPr algn="ctr"/>
            <a:endParaRPr lang="en-CA" sz="2000" dirty="0">
              <a:solidFill>
                <a:srgbClr val="04305E"/>
              </a:solidFill>
            </a:endParaRPr>
          </a:p>
          <a:p>
            <a:pPr algn="ctr"/>
            <a:endParaRPr lang="en-CA" sz="2000" dirty="0" smtClean="0">
              <a:solidFill>
                <a:srgbClr val="04305E"/>
              </a:solidFill>
            </a:endParaRPr>
          </a:p>
          <a:p>
            <a:pPr algn="ctr"/>
            <a:endParaRPr lang="en-CA" sz="2000" dirty="0" smtClean="0">
              <a:solidFill>
                <a:srgbClr val="04305E"/>
              </a:solidFill>
            </a:endParaRPr>
          </a:p>
          <a:p>
            <a:pPr algn="ctr"/>
            <a:r>
              <a:rPr lang="en-CA" sz="2000" dirty="0" smtClean="0">
                <a:solidFill>
                  <a:srgbClr val="04305E"/>
                </a:solidFill>
              </a:rPr>
              <a:t>Latently infected cells are rare and undistinguishable from uninfected cells</a:t>
            </a:r>
            <a:endParaRPr lang="en-CA" sz="2000" dirty="0">
              <a:solidFill>
                <a:srgbClr val="04305E"/>
              </a:solidFill>
            </a:endParaRPr>
          </a:p>
        </p:txBody>
      </p:sp>
      <p:sp>
        <p:nvSpPr>
          <p:cNvPr id="168" name="ZoneTexte 167"/>
          <p:cNvSpPr txBox="1"/>
          <p:nvPr/>
        </p:nvSpPr>
        <p:spPr>
          <a:xfrm>
            <a:off x="6300192" y="1196752"/>
            <a:ext cx="2376264" cy="2862322"/>
          </a:xfrm>
          <a:prstGeom prst="rect">
            <a:avLst/>
          </a:prstGeom>
          <a:noFill/>
          <a:ln>
            <a:solidFill>
              <a:srgbClr val="62B531"/>
            </a:solidFill>
          </a:ln>
        </p:spPr>
        <p:txBody>
          <a:bodyPr wrap="square" rtlCol="0">
            <a:spAutoFit/>
          </a:bodyPr>
          <a:lstStyle/>
          <a:p>
            <a:pPr algn="ctr"/>
            <a:endParaRPr lang="en-CA" sz="2000" dirty="0" smtClean="0">
              <a:solidFill>
                <a:srgbClr val="04305E"/>
              </a:solidFill>
            </a:endParaRPr>
          </a:p>
          <a:p>
            <a:pPr algn="ctr"/>
            <a:endParaRPr lang="en-CA" sz="2000" dirty="0">
              <a:solidFill>
                <a:srgbClr val="04305E"/>
              </a:solidFill>
            </a:endParaRPr>
          </a:p>
          <a:p>
            <a:pPr algn="ctr"/>
            <a:endParaRPr lang="en-CA" sz="2000" dirty="0" smtClean="0">
              <a:solidFill>
                <a:srgbClr val="04305E"/>
              </a:solidFill>
            </a:endParaRPr>
          </a:p>
          <a:p>
            <a:pPr algn="ctr"/>
            <a:endParaRPr lang="en-CA" sz="2000" dirty="0" smtClean="0">
              <a:solidFill>
                <a:srgbClr val="04305E"/>
              </a:solidFill>
            </a:endParaRPr>
          </a:p>
          <a:p>
            <a:pPr algn="ctr"/>
            <a:endParaRPr lang="en-CA" sz="2000" dirty="0">
              <a:solidFill>
                <a:srgbClr val="04305E"/>
              </a:solidFill>
            </a:endParaRPr>
          </a:p>
          <a:p>
            <a:pPr algn="ctr"/>
            <a:endParaRPr lang="en-CA" sz="2000" dirty="0" smtClean="0">
              <a:solidFill>
                <a:srgbClr val="04305E"/>
              </a:solidFill>
            </a:endParaRPr>
          </a:p>
          <a:p>
            <a:pPr algn="ctr"/>
            <a:r>
              <a:rPr lang="en-CA" sz="2000" dirty="0" smtClean="0">
                <a:solidFill>
                  <a:srgbClr val="04305E"/>
                </a:solidFill>
              </a:rPr>
              <a:t>Latently infected cells are diverse</a:t>
            </a:r>
          </a:p>
          <a:p>
            <a:pPr algn="ctr"/>
            <a:endParaRPr lang="en-CA" sz="2000" dirty="0">
              <a:solidFill>
                <a:srgbClr val="04305E"/>
              </a:solidFill>
            </a:endParaRPr>
          </a:p>
        </p:txBody>
      </p:sp>
      <p:grpSp>
        <p:nvGrpSpPr>
          <p:cNvPr id="11" name="Grouper 10"/>
          <p:cNvGrpSpPr/>
          <p:nvPr/>
        </p:nvGrpSpPr>
        <p:grpSpPr>
          <a:xfrm>
            <a:off x="243790" y="4077072"/>
            <a:ext cx="8432666" cy="2131790"/>
            <a:chOff x="243790" y="4077072"/>
            <a:chExt cx="8432666" cy="2131790"/>
          </a:xfrm>
        </p:grpSpPr>
        <p:sp>
          <p:nvSpPr>
            <p:cNvPr id="207" name="ZoneTexte 206"/>
            <p:cNvSpPr txBox="1"/>
            <p:nvPr/>
          </p:nvSpPr>
          <p:spPr>
            <a:xfrm>
              <a:off x="243790" y="5377865"/>
              <a:ext cx="2448272" cy="830997"/>
            </a:xfrm>
            <a:prstGeom prst="rect">
              <a:avLst/>
            </a:prstGeom>
            <a:noFill/>
            <a:ln>
              <a:solidFill>
                <a:srgbClr val="62B531"/>
              </a:solidFill>
            </a:ln>
          </p:spPr>
          <p:txBody>
            <a:bodyPr wrap="square" rtlCol="0" anchor="ctr">
              <a:spAutoFit/>
            </a:bodyPr>
            <a:lstStyle/>
            <a:p>
              <a:pPr algn="ctr"/>
              <a:r>
                <a:rPr lang="en-CA" sz="1600" b="1" dirty="0" smtClean="0">
                  <a:solidFill>
                    <a:srgbClr val="04305E"/>
                  </a:solidFill>
                </a:rPr>
                <a:t>Eradication strategy should </a:t>
              </a:r>
              <a:r>
                <a:rPr lang="en-CA" sz="1600" b="1" smtClean="0">
                  <a:solidFill>
                    <a:srgbClr val="04305E"/>
                  </a:solidFill>
                </a:rPr>
                <a:t>reach </a:t>
              </a:r>
              <a:r>
                <a:rPr lang="en-CA" sz="1600" b="1" smtClean="0">
                  <a:solidFill>
                    <a:srgbClr val="04305E"/>
                  </a:solidFill>
                </a:rPr>
                <a:t>tissues</a:t>
              </a:r>
            </a:p>
            <a:p>
              <a:pPr algn="ctr"/>
              <a:endParaRPr lang="en-CA" sz="1600" b="1" dirty="0">
                <a:solidFill>
                  <a:srgbClr val="04305E"/>
                </a:solidFill>
              </a:endParaRPr>
            </a:p>
          </p:txBody>
        </p:sp>
        <p:sp>
          <p:nvSpPr>
            <p:cNvPr id="208" name="ZoneTexte 207"/>
            <p:cNvSpPr txBox="1"/>
            <p:nvPr/>
          </p:nvSpPr>
          <p:spPr>
            <a:xfrm>
              <a:off x="3347864" y="5377865"/>
              <a:ext cx="2376264" cy="830997"/>
            </a:xfrm>
            <a:prstGeom prst="rect">
              <a:avLst/>
            </a:prstGeom>
            <a:noFill/>
            <a:ln>
              <a:solidFill>
                <a:srgbClr val="62B531"/>
              </a:solidFill>
            </a:ln>
          </p:spPr>
          <p:txBody>
            <a:bodyPr wrap="square" rtlCol="0" anchor="ctr">
              <a:spAutoFit/>
            </a:bodyPr>
            <a:lstStyle/>
            <a:p>
              <a:pPr algn="ctr"/>
              <a:r>
                <a:rPr lang="en-CA" sz="1600" b="1" dirty="0">
                  <a:solidFill>
                    <a:srgbClr val="04305E"/>
                  </a:solidFill>
                </a:rPr>
                <a:t>Eradication strategy </a:t>
              </a:r>
              <a:r>
                <a:rPr lang="en-CA" sz="1600" b="1" dirty="0" smtClean="0">
                  <a:solidFill>
                    <a:srgbClr val="04305E"/>
                  </a:solidFill>
                </a:rPr>
                <a:t>should be specific</a:t>
              </a:r>
            </a:p>
            <a:p>
              <a:pPr algn="ctr"/>
              <a:endParaRPr lang="en-CA" sz="1600" b="1" dirty="0">
                <a:solidFill>
                  <a:srgbClr val="04305E"/>
                </a:solidFill>
              </a:endParaRPr>
            </a:p>
          </p:txBody>
        </p:sp>
        <p:sp>
          <p:nvSpPr>
            <p:cNvPr id="209" name="ZoneTexte 208"/>
            <p:cNvSpPr txBox="1"/>
            <p:nvPr/>
          </p:nvSpPr>
          <p:spPr>
            <a:xfrm>
              <a:off x="6300192" y="5377864"/>
              <a:ext cx="2376264" cy="830997"/>
            </a:xfrm>
            <a:prstGeom prst="rect">
              <a:avLst/>
            </a:prstGeom>
            <a:noFill/>
            <a:ln>
              <a:solidFill>
                <a:srgbClr val="62B531"/>
              </a:solidFill>
            </a:ln>
          </p:spPr>
          <p:txBody>
            <a:bodyPr wrap="square" rtlCol="0" anchor="ctr">
              <a:spAutoFit/>
            </a:bodyPr>
            <a:lstStyle/>
            <a:p>
              <a:pPr algn="ctr"/>
              <a:r>
                <a:rPr lang="en-CA" sz="1600" b="1" dirty="0">
                  <a:solidFill>
                    <a:srgbClr val="04305E"/>
                  </a:solidFill>
                </a:rPr>
                <a:t>Eradication strategy </a:t>
              </a:r>
              <a:r>
                <a:rPr lang="en-CA" sz="1600" b="1" dirty="0" smtClean="0">
                  <a:solidFill>
                    <a:srgbClr val="04305E"/>
                  </a:solidFill>
                </a:rPr>
                <a:t>should target all infected cells</a:t>
              </a:r>
              <a:endParaRPr lang="en-CA" sz="1600" b="1" dirty="0">
                <a:solidFill>
                  <a:srgbClr val="04305E"/>
                </a:solidFill>
              </a:endParaRPr>
            </a:p>
          </p:txBody>
        </p:sp>
        <p:sp>
          <p:nvSpPr>
            <p:cNvPr id="169" name="Flèche vers la droite 168"/>
            <p:cNvSpPr/>
            <p:nvPr/>
          </p:nvSpPr>
          <p:spPr bwMode="auto">
            <a:xfrm rot="5400000" flipV="1">
              <a:off x="1031700" y="4449020"/>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1" name="Flèche vers la droite 170"/>
            <p:cNvSpPr/>
            <p:nvPr/>
          </p:nvSpPr>
          <p:spPr bwMode="auto">
            <a:xfrm rot="5400000" flipV="1">
              <a:off x="7008364" y="4449020"/>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2" name="Flèche vers la droite 171"/>
            <p:cNvSpPr/>
            <p:nvPr/>
          </p:nvSpPr>
          <p:spPr bwMode="auto">
            <a:xfrm rot="5400000" flipV="1">
              <a:off x="3984028" y="4449020"/>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3188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a:solidFill>
                  <a:schemeClr val="bg1"/>
                </a:solidFill>
                <a:ea typeface="ＭＳ Ｐゴシック" charset="0"/>
                <a:cs typeface="ＭＳ Ｐゴシック" charset="0"/>
              </a:rPr>
              <a:t>T</a:t>
            </a:r>
            <a:r>
              <a:rPr lang="en-US" sz="3200" dirty="0" smtClean="0">
                <a:solidFill>
                  <a:schemeClr val="bg1"/>
                </a:solidFill>
                <a:ea typeface="ＭＳ Ｐゴシック" charset="0"/>
                <a:cs typeface="ＭＳ Ｐゴシック" charset="0"/>
              </a:rPr>
              <a:t>wo types of cure</a:t>
            </a:r>
            <a:endParaRPr lang="en-US" sz="3200" dirty="0">
              <a:solidFill>
                <a:schemeClr val="bg1"/>
              </a:solidFill>
              <a:ea typeface="ＭＳ Ｐゴシック" charset="0"/>
              <a:cs typeface="ＭＳ Ｐゴシック" charset="0"/>
            </a:endParaRPr>
          </a:p>
        </p:txBody>
      </p:sp>
      <p:cxnSp>
        <p:nvCxnSpPr>
          <p:cNvPr id="8"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395536" y="1916832"/>
            <a:ext cx="2749471" cy="461665"/>
          </a:xfrm>
          <a:prstGeom prst="rect">
            <a:avLst/>
          </a:prstGeom>
          <a:noFill/>
        </p:spPr>
        <p:txBody>
          <a:bodyPr wrap="none" rtlCol="0">
            <a:spAutoFit/>
          </a:bodyPr>
          <a:lstStyle/>
          <a:p>
            <a:pPr marL="342900" indent="-342900">
              <a:buFont typeface="Arial"/>
              <a:buChar char="•"/>
            </a:pPr>
            <a:r>
              <a:rPr lang="en-CA" dirty="0" smtClean="0">
                <a:solidFill>
                  <a:srgbClr val="04305E"/>
                </a:solidFill>
              </a:rPr>
              <a:t>“Sterilizing” cure</a:t>
            </a:r>
          </a:p>
        </p:txBody>
      </p:sp>
      <p:sp>
        <p:nvSpPr>
          <p:cNvPr id="6" name="Oval 339"/>
          <p:cNvSpPr>
            <a:spLocks noChangeArrowheads="1"/>
          </p:cNvSpPr>
          <p:nvPr/>
        </p:nvSpPr>
        <p:spPr bwMode="auto">
          <a:xfrm>
            <a:off x="5436096"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 name="Oval 340"/>
          <p:cNvSpPr>
            <a:spLocks noChangeArrowheads="1"/>
          </p:cNvSpPr>
          <p:nvPr/>
        </p:nvSpPr>
        <p:spPr bwMode="auto">
          <a:xfrm>
            <a:off x="5465143"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 name="Oval 339"/>
          <p:cNvSpPr>
            <a:spLocks noChangeArrowheads="1"/>
          </p:cNvSpPr>
          <p:nvPr/>
        </p:nvSpPr>
        <p:spPr bwMode="auto">
          <a:xfrm>
            <a:off x="5436096"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9" name="Oval 340"/>
          <p:cNvSpPr>
            <a:spLocks noChangeArrowheads="1"/>
          </p:cNvSpPr>
          <p:nvPr/>
        </p:nvSpPr>
        <p:spPr bwMode="auto">
          <a:xfrm>
            <a:off x="5465143"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8" name="Oval 339"/>
          <p:cNvSpPr>
            <a:spLocks noChangeArrowheads="1"/>
          </p:cNvSpPr>
          <p:nvPr/>
        </p:nvSpPr>
        <p:spPr bwMode="auto">
          <a:xfrm>
            <a:off x="5436096"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 name="Oval 340"/>
          <p:cNvSpPr>
            <a:spLocks noChangeArrowheads="1"/>
          </p:cNvSpPr>
          <p:nvPr/>
        </p:nvSpPr>
        <p:spPr bwMode="auto">
          <a:xfrm>
            <a:off x="5465143"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38" name="Oval 339"/>
          <p:cNvSpPr>
            <a:spLocks noChangeArrowheads="1"/>
          </p:cNvSpPr>
          <p:nvPr/>
        </p:nvSpPr>
        <p:spPr bwMode="auto">
          <a:xfrm>
            <a:off x="5436096"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9" name="Oval 340"/>
          <p:cNvSpPr>
            <a:spLocks noChangeArrowheads="1"/>
          </p:cNvSpPr>
          <p:nvPr/>
        </p:nvSpPr>
        <p:spPr bwMode="auto">
          <a:xfrm>
            <a:off x="5465143"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48" name="Oval 339"/>
          <p:cNvSpPr>
            <a:spLocks noChangeArrowheads="1"/>
          </p:cNvSpPr>
          <p:nvPr/>
        </p:nvSpPr>
        <p:spPr bwMode="auto">
          <a:xfrm>
            <a:off x="5436096"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9" name="Oval 340"/>
          <p:cNvSpPr>
            <a:spLocks noChangeArrowheads="1"/>
          </p:cNvSpPr>
          <p:nvPr/>
        </p:nvSpPr>
        <p:spPr bwMode="auto">
          <a:xfrm>
            <a:off x="5465143"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58" name="Oval 339"/>
          <p:cNvSpPr>
            <a:spLocks noChangeArrowheads="1"/>
          </p:cNvSpPr>
          <p:nvPr/>
        </p:nvSpPr>
        <p:spPr bwMode="auto">
          <a:xfrm>
            <a:off x="5436096"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59" name="Oval 340"/>
          <p:cNvSpPr>
            <a:spLocks noChangeArrowheads="1"/>
          </p:cNvSpPr>
          <p:nvPr/>
        </p:nvSpPr>
        <p:spPr bwMode="auto">
          <a:xfrm>
            <a:off x="5465143"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 name="Oval 339"/>
          <p:cNvSpPr>
            <a:spLocks noChangeArrowheads="1"/>
          </p:cNvSpPr>
          <p:nvPr/>
        </p:nvSpPr>
        <p:spPr bwMode="auto">
          <a:xfrm>
            <a:off x="5436096"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 name="Oval 340"/>
          <p:cNvSpPr>
            <a:spLocks noChangeArrowheads="1"/>
          </p:cNvSpPr>
          <p:nvPr/>
        </p:nvSpPr>
        <p:spPr bwMode="auto">
          <a:xfrm>
            <a:off x="5465143"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7" name="Oval 339"/>
          <p:cNvSpPr>
            <a:spLocks noChangeArrowheads="1"/>
          </p:cNvSpPr>
          <p:nvPr/>
        </p:nvSpPr>
        <p:spPr bwMode="auto">
          <a:xfrm>
            <a:off x="5734415"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 name="Oval 340"/>
          <p:cNvSpPr>
            <a:spLocks noChangeArrowheads="1"/>
          </p:cNvSpPr>
          <p:nvPr/>
        </p:nvSpPr>
        <p:spPr bwMode="auto">
          <a:xfrm>
            <a:off x="5763462"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9" name="Oval 339"/>
          <p:cNvSpPr>
            <a:spLocks noChangeArrowheads="1"/>
          </p:cNvSpPr>
          <p:nvPr/>
        </p:nvSpPr>
        <p:spPr bwMode="auto">
          <a:xfrm>
            <a:off x="5734415"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0" name="Oval 340"/>
          <p:cNvSpPr>
            <a:spLocks noChangeArrowheads="1"/>
          </p:cNvSpPr>
          <p:nvPr/>
        </p:nvSpPr>
        <p:spPr bwMode="auto">
          <a:xfrm>
            <a:off x="5763462"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81" name="Oval 339"/>
          <p:cNvSpPr>
            <a:spLocks noChangeArrowheads="1"/>
          </p:cNvSpPr>
          <p:nvPr/>
        </p:nvSpPr>
        <p:spPr bwMode="auto">
          <a:xfrm>
            <a:off x="5734415"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82" name="Oval 340"/>
          <p:cNvSpPr>
            <a:spLocks noChangeArrowheads="1"/>
          </p:cNvSpPr>
          <p:nvPr/>
        </p:nvSpPr>
        <p:spPr bwMode="auto">
          <a:xfrm>
            <a:off x="5763462"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0" name="Oval 339"/>
          <p:cNvSpPr>
            <a:spLocks noChangeArrowheads="1"/>
          </p:cNvSpPr>
          <p:nvPr/>
        </p:nvSpPr>
        <p:spPr bwMode="auto">
          <a:xfrm>
            <a:off x="5734415"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1" name="Oval 340"/>
          <p:cNvSpPr>
            <a:spLocks noChangeArrowheads="1"/>
          </p:cNvSpPr>
          <p:nvPr/>
        </p:nvSpPr>
        <p:spPr bwMode="auto">
          <a:xfrm>
            <a:off x="5763462"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2" name="Oval 339"/>
          <p:cNvSpPr>
            <a:spLocks noChangeArrowheads="1"/>
          </p:cNvSpPr>
          <p:nvPr/>
        </p:nvSpPr>
        <p:spPr bwMode="auto">
          <a:xfrm>
            <a:off x="5734415"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3" name="Oval 340"/>
          <p:cNvSpPr>
            <a:spLocks noChangeArrowheads="1"/>
          </p:cNvSpPr>
          <p:nvPr/>
        </p:nvSpPr>
        <p:spPr bwMode="auto">
          <a:xfrm>
            <a:off x="5763462"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4" name="Oval 339"/>
          <p:cNvSpPr>
            <a:spLocks noChangeArrowheads="1"/>
          </p:cNvSpPr>
          <p:nvPr/>
        </p:nvSpPr>
        <p:spPr bwMode="auto">
          <a:xfrm>
            <a:off x="5734415"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5" name="Oval 340"/>
          <p:cNvSpPr>
            <a:spLocks noChangeArrowheads="1"/>
          </p:cNvSpPr>
          <p:nvPr/>
        </p:nvSpPr>
        <p:spPr bwMode="auto">
          <a:xfrm>
            <a:off x="5763462"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6" name="Oval 339"/>
          <p:cNvSpPr>
            <a:spLocks noChangeArrowheads="1"/>
          </p:cNvSpPr>
          <p:nvPr/>
        </p:nvSpPr>
        <p:spPr bwMode="auto">
          <a:xfrm>
            <a:off x="5734415"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7" name="Oval 340"/>
          <p:cNvSpPr>
            <a:spLocks noChangeArrowheads="1"/>
          </p:cNvSpPr>
          <p:nvPr/>
        </p:nvSpPr>
        <p:spPr bwMode="auto">
          <a:xfrm>
            <a:off x="5763462"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98" name="Oval 339"/>
          <p:cNvSpPr>
            <a:spLocks noChangeArrowheads="1"/>
          </p:cNvSpPr>
          <p:nvPr/>
        </p:nvSpPr>
        <p:spPr bwMode="auto">
          <a:xfrm>
            <a:off x="6032734"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99" name="Oval 340"/>
          <p:cNvSpPr>
            <a:spLocks noChangeArrowheads="1"/>
          </p:cNvSpPr>
          <p:nvPr/>
        </p:nvSpPr>
        <p:spPr bwMode="auto">
          <a:xfrm>
            <a:off x="6061781"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0" name="Oval 339"/>
          <p:cNvSpPr>
            <a:spLocks noChangeArrowheads="1"/>
          </p:cNvSpPr>
          <p:nvPr/>
        </p:nvSpPr>
        <p:spPr bwMode="auto">
          <a:xfrm>
            <a:off x="6032734"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1" name="Oval 340"/>
          <p:cNvSpPr>
            <a:spLocks noChangeArrowheads="1"/>
          </p:cNvSpPr>
          <p:nvPr/>
        </p:nvSpPr>
        <p:spPr bwMode="auto">
          <a:xfrm>
            <a:off x="6061781"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02" name="Oval 339"/>
          <p:cNvSpPr>
            <a:spLocks noChangeArrowheads="1"/>
          </p:cNvSpPr>
          <p:nvPr/>
        </p:nvSpPr>
        <p:spPr bwMode="auto">
          <a:xfrm>
            <a:off x="6032734"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03" name="Oval 340"/>
          <p:cNvSpPr>
            <a:spLocks noChangeArrowheads="1"/>
          </p:cNvSpPr>
          <p:nvPr/>
        </p:nvSpPr>
        <p:spPr bwMode="auto">
          <a:xfrm>
            <a:off x="6061781"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1" name="Oval 339"/>
          <p:cNvSpPr>
            <a:spLocks noChangeArrowheads="1"/>
          </p:cNvSpPr>
          <p:nvPr/>
        </p:nvSpPr>
        <p:spPr bwMode="auto">
          <a:xfrm>
            <a:off x="6032734"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2" name="Oval 340"/>
          <p:cNvSpPr>
            <a:spLocks noChangeArrowheads="1"/>
          </p:cNvSpPr>
          <p:nvPr/>
        </p:nvSpPr>
        <p:spPr bwMode="auto">
          <a:xfrm>
            <a:off x="6061781"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3" name="Oval 339"/>
          <p:cNvSpPr>
            <a:spLocks noChangeArrowheads="1"/>
          </p:cNvSpPr>
          <p:nvPr/>
        </p:nvSpPr>
        <p:spPr bwMode="auto">
          <a:xfrm>
            <a:off x="6032734"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4" name="Oval 340"/>
          <p:cNvSpPr>
            <a:spLocks noChangeArrowheads="1"/>
          </p:cNvSpPr>
          <p:nvPr/>
        </p:nvSpPr>
        <p:spPr bwMode="auto">
          <a:xfrm>
            <a:off x="6061781"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5" name="Oval 339"/>
          <p:cNvSpPr>
            <a:spLocks noChangeArrowheads="1"/>
          </p:cNvSpPr>
          <p:nvPr/>
        </p:nvSpPr>
        <p:spPr bwMode="auto">
          <a:xfrm>
            <a:off x="6032734"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6" name="Oval 340"/>
          <p:cNvSpPr>
            <a:spLocks noChangeArrowheads="1"/>
          </p:cNvSpPr>
          <p:nvPr/>
        </p:nvSpPr>
        <p:spPr bwMode="auto">
          <a:xfrm>
            <a:off x="6061781"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7" name="Oval 339"/>
          <p:cNvSpPr>
            <a:spLocks noChangeArrowheads="1"/>
          </p:cNvSpPr>
          <p:nvPr/>
        </p:nvSpPr>
        <p:spPr bwMode="auto">
          <a:xfrm>
            <a:off x="6032734"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18" name="Oval 340"/>
          <p:cNvSpPr>
            <a:spLocks noChangeArrowheads="1"/>
          </p:cNvSpPr>
          <p:nvPr/>
        </p:nvSpPr>
        <p:spPr bwMode="auto">
          <a:xfrm>
            <a:off x="6061781"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19" name="Oval 339"/>
          <p:cNvSpPr>
            <a:spLocks noChangeArrowheads="1"/>
          </p:cNvSpPr>
          <p:nvPr/>
        </p:nvSpPr>
        <p:spPr bwMode="auto">
          <a:xfrm>
            <a:off x="6331053"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0" name="Oval 340"/>
          <p:cNvSpPr>
            <a:spLocks noChangeArrowheads="1"/>
          </p:cNvSpPr>
          <p:nvPr/>
        </p:nvSpPr>
        <p:spPr bwMode="auto">
          <a:xfrm>
            <a:off x="6360100"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1" name="Oval 339"/>
          <p:cNvSpPr>
            <a:spLocks noChangeArrowheads="1"/>
          </p:cNvSpPr>
          <p:nvPr/>
        </p:nvSpPr>
        <p:spPr bwMode="auto">
          <a:xfrm>
            <a:off x="6331053"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2" name="Oval 340"/>
          <p:cNvSpPr>
            <a:spLocks noChangeArrowheads="1"/>
          </p:cNvSpPr>
          <p:nvPr/>
        </p:nvSpPr>
        <p:spPr bwMode="auto">
          <a:xfrm>
            <a:off x="6360100"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23" name="Oval 339"/>
          <p:cNvSpPr>
            <a:spLocks noChangeArrowheads="1"/>
          </p:cNvSpPr>
          <p:nvPr/>
        </p:nvSpPr>
        <p:spPr bwMode="auto">
          <a:xfrm>
            <a:off x="6331053"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4" name="Oval 340"/>
          <p:cNvSpPr>
            <a:spLocks noChangeArrowheads="1"/>
          </p:cNvSpPr>
          <p:nvPr/>
        </p:nvSpPr>
        <p:spPr bwMode="auto">
          <a:xfrm>
            <a:off x="6360100"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2" name="Oval 339"/>
          <p:cNvSpPr>
            <a:spLocks noChangeArrowheads="1"/>
          </p:cNvSpPr>
          <p:nvPr/>
        </p:nvSpPr>
        <p:spPr bwMode="auto">
          <a:xfrm>
            <a:off x="6331053"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3" name="Oval 340"/>
          <p:cNvSpPr>
            <a:spLocks noChangeArrowheads="1"/>
          </p:cNvSpPr>
          <p:nvPr/>
        </p:nvSpPr>
        <p:spPr bwMode="auto">
          <a:xfrm>
            <a:off x="6360100"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4" name="Oval 339"/>
          <p:cNvSpPr>
            <a:spLocks noChangeArrowheads="1"/>
          </p:cNvSpPr>
          <p:nvPr/>
        </p:nvSpPr>
        <p:spPr bwMode="auto">
          <a:xfrm>
            <a:off x="6331053"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5" name="Oval 340"/>
          <p:cNvSpPr>
            <a:spLocks noChangeArrowheads="1"/>
          </p:cNvSpPr>
          <p:nvPr/>
        </p:nvSpPr>
        <p:spPr bwMode="auto">
          <a:xfrm>
            <a:off x="6360100"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6" name="Oval 339"/>
          <p:cNvSpPr>
            <a:spLocks noChangeArrowheads="1"/>
          </p:cNvSpPr>
          <p:nvPr/>
        </p:nvSpPr>
        <p:spPr bwMode="auto">
          <a:xfrm>
            <a:off x="6331053"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7" name="Oval 340"/>
          <p:cNvSpPr>
            <a:spLocks noChangeArrowheads="1"/>
          </p:cNvSpPr>
          <p:nvPr/>
        </p:nvSpPr>
        <p:spPr bwMode="auto">
          <a:xfrm>
            <a:off x="6360100"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38" name="Oval 339"/>
          <p:cNvSpPr>
            <a:spLocks noChangeArrowheads="1"/>
          </p:cNvSpPr>
          <p:nvPr/>
        </p:nvSpPr>
        <p:spPr bwMode="auto">
          <a:xfrm>
            <a:off x="6331053"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9" name="Oval 340"/>
          <p:cNvSpPr>
            <a:spLocks noChangeArrowheads="1"/>
          </p:cNvSpPr>
          <p:nvPr/>
        </p:nvSpPr>
        <p:spPr bwMode="auto">
          <a:xfrm>
            <a:off x="6360100"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0" name="Oval 339"/>
          <p:cNvSpPr>
            <a:spLocks noChangeArrowheads="1"/>
          </p:cNvSpPr>
          <p:nvPr/>
        </p:nvSpPr>
        <p:spPr bwMode="auto">
          <a:xfrm>
            <a:off x="6629371"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1" name="Oval 340"/>
          <p:cNvSpPr>
            <a:spLocks noChangeArrowheads="1"/>
          </p:cNvSpPr>
          <p:nvPr/>
        </p:nvSpPr>
        <p:spPr bwMode="auto">
          <a:xfrm>
            <a:off x="6658418"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2" name="Oval 339"/>
          <p:cNvSpPr>
            <a:spLocks noChangeArrowheads="1"/>
          </p:cNvSpPr>
          <p:nvPr/>
        </p:nvSpPr>
        <p:spPr bwMode="auto">
          <a:xfrm>
            <a:off x="6629371"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3" name="Oval 340"/>
          <p:cNvSpPr>
            <a:spLocks noChangeArrowheads="1"/>
          </p:cNvSpPr>
          <p:nvPr/>
        </p:nvSpPr>
        <p:spPr bwMode="auto">
          <a:xfrm>
            <a:off x="6658418"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44" name="Oval 339"/>
          <p:cNvSpPr>
            <a:spLocks noChangeArrowheads="1"/>
          </p:cNvSpPr>
          <p:nvPr/>
        </p:nvSpPr>
        <p:spPr bwMode="auto">
          <a:xfrm>
            <a:off x="6629371"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5" name="Oval 340"/>
          <p:cNvSpPr>
            <a:spLocks noChangeArrowheads="1"/>
          </p:cNvSpPr>
          <p:nvPr/>
        </p:nvSpPr>
        <p:spPr bwMode="auto">
          <a:xfrm>
            <a:off x="6658418"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3" name="Oval 339"/>
          <p:cNvSpPr>
            <a:spLocks noChangeArrowheads="1"/>
          </p:cNvSpPr>
          <p:nvPr/>
        </p:nvSpPr>
        <p:spPr bwMode="auto">
          <a:xfrm>
            <a:off x="6629371"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4" name="Oval 340"/>
          <p:cNvSpPr>
            <a:spLocks noChangeArrowheads="1"/>
          </p:cNvSpPr>
          <p:nvPr/>
        </p:nvSpPr>
        <p:spPr bwMode="auto">
          <a:xfrm>
            <a:off x="6658418"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5" name="Oval 339"/>
          <p:cNvSpPr>
            <a:spLocks noChangeArrowheads="1"/>
          </p:cNvSpPr>
          <p:nvPr/>
        </p:nvSpPr>
        <p:spPr bwMode="auto">
          <a:xfrm>
            <a:off x="6629371"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6" name="Oval 340"/>
          <p:cNvSpPr>
            <a:spLocks noChangeArrowheads="1"/>
          </p:cNvSpPr>
          <p:nvPr/>
        </p:nvSpPr>
        <p:spPr bwMode="auto">
          <a:xfrm>
            <a:off x="6658418"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7" name="Oval 339"/>
          <p:cNvSpPr>
            <a:spLocks noChangeArrowheads="1"/>
          </p:cNvSpPr>
          <p:nvPr/>
        </p:nvSpPr>
        <p:spPr bwMode="auto">
          <a:xfrm>
            <a:off x="6629371"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8" name="Oval 340"/>
          <p:cNvSpPr>
            <a:spLocks noChangeArrowheads="1"/>
          </p:cNvSpPr>
          <p:nvPr/>
        </p:nvSpPr>
        <p:spPr bwMode="auto">
          <a:xfrm>
            <a:off x="6658418"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59" name="Oval 339"/>
          <p:cNvSpPr>
            <a:spLocks noChangeArrowheads="1"/>
          </p:cNvSpPr>
          <p:nvPr/>
        </p:nvSpPr>
        <p:spPr bwMode="auto">
          <a:xfrm>
            <a:off x="6629371"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0" name="Oval 340"/>
          <p:cNvSpPr>
            <a:spLocks noChangeArrowheads="1"/>
          </p:cNvSpPr>
          <p:nvPr/>
        </p:nvSpPr>
        <p:spPr bwMode="auto">
          <a:xfrm>
            <a:off x="6658418"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61" name="Oval 339"/>
          <p:cNvSpPr>
            <a:spLocks noChangeArrowheads="1"/>
          </p:cNvSpPr>
          <p:nvPr/>
        </p:nvSpPr>
        <p:spPr bwMode="auto">
          <a:xfrm>
            <a:off x="6927690"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2" name="Oval 340"/>
          <p:cNvSpPr>
            <a:spLocks noChangeArrowheads="1"/>
          </p:cNvSpPr>
          <p:nvPr/>
        </p:nvSpPr>
        <p:spPr bwMode="auto">
          <a:xfrm>
            <a:off x="6956737"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63" name="Oval 339"/>
          <p:cNvSpPr>
            <a:spLocks noChangeArrowheads="1"/>
          </p:cNvSpPr>
          <p:nvPr/>
        </p:nvSpPr>
        <p:spPr bwMode="auto">
          <a:xfrm>
            <a:off x="6927690"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4" name="Oval 340"/>
          <p:cNvSpPr>
            <a:spLocks noChangeArrowheads="1"/>
          </p:cNvSpPr>
          <p:nvPr/>
        </p:nvSpPr>
        <p:spPr bwMode="auto">
          <a:xfrm>
            <a:off x="6956737"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65" name="Oval 339"/>
          <p:cNvSpPr>
            <a:spLocks noChangeArrowheads="1"/>
          </p:cNvSpPr>
          <p:nvPr/>
        </p:nvSpPr>
        <p:spPr bwMode="auto">
          <a:xfrm>
            <a:off x="6927690"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66" name="Oval 340"/>
          <p:cNvSpPr>
            <a:spLocks noChangeArrowheads="1"/>
          </p:cNvSpPr>
          <p:nvPr/>
        </p:nvSpPr>
        <p:spPr bwMode="auto">
          <a:xfrm>
            <a:off x="6956737"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74" name="Oval 339"/>
          <p:cNvSpPr>
            <a:spLocks noChangeArrowheads="1"/>
          </p:cNvSpPr>
          <p:nvPr/>
        </p:nvSpPr>
        <p:spPr bwMode="auto">
          <a:xfrm>
            <a:off x="6927690"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75" name="Oval 340"/>
          <p:cNvSpPr>
            <a:spLocks noChangeArrowheads="1"/>
          </p:cNvSpPr>
          <p:nvPr/>
        </p:nvSpPr>
        <p:spPr bwMode="auto">
          <a:xfrm>
            <a:off x="6956737"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76" name="Oval 339"/>
          <p:cNvSpPr>
            <a:spLocks noChangeArrowheads="1"/>
          </p:cNvSpPr>
          <p:nvPr/>
        </p:nvSpPr>
        <p:spPr bwMode="auto">
          <a:xfrm>
            <a:off x="6927690"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77" name="Oval 340"/>
          <p:cNvSpPr>
            <a:spLocks noChangeArrowheads="1"/>
          </p:cNvSpPr>
          <p:nvPr/>
        </p:nvSpPr>
        <p:spPr bwMode="auto">
          <a:xfrm>
            <a:off x="6956737"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78" name="Oval 339"/>
          <p:cNvSpPr>
            <a:spLocks noChangeArrowheads="1"/>
          </p:cNvSpPr>
          <p:nvPr/>
        </p:nvSpPr>
        <p:spPr bwMode="auto">
          <a:xfrm>
            <a:off x="6927690"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79" name="Oval 340"/>
          <p:cNvSpPr>
            <a:spLocks noChangeArrowheads="1"/>
          </p:cNvSpPr>
          <p:nvPr/>
        </p:nvSpPr>
        <p:spPr bwMode="auto">
          <a:xfrm>
            <a:off x="6956737"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0" name="Oval 339"/>
          <p:cNvSpPr>
            <a:spLocks noChangeArrowheads="1"/>
          </p:cNvSpPr>
          <p:nvPr/>
        </p:nvSpPr>
        <p:spPr bwMode="auto">
          <a:xfrm>
            <a:off x="6927690"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1" name="Oval 340"/>
          <p:cNvSpPr>
            <a:spLocks noChangeArrowheads="1"/>
          </p:cNvSpPr>
          <p:nvPr/>
        </p:nvSpPr>
        <p:spPr bwMode="auto">
          <a:xfrm>
            <a:off x="6956737"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2" name="Oval 339"/>
          <p:cNvSpPr>
            <a:spLocks noChangeArrowheads="1"/>
          </p:cNvSpPr>
          <p:nvPr/>
        </p:nvSpPr>
        <p:spPr bwMode="auto">
          <a:xfrm>
            <a:off x="7226009" y="162880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3" name="Oval 340"/>
          <p:cNvSpPr>
            <a:spLocks noChangeArrowheads="1"/>
          </p:cNvSpPr>
          <p:nvPr/>
        </p:nvSpPr>
        <p:spPr bwMode="auto">
          <a:xfrm>
            <a:off x="7255056" y="166000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4" name="Oval 339"/>
          <p:cNvSpPr>
            <a:spLocks noChangeArrowheads="1"/>
          </p:cNvSpPr>
          <p:nvPr/>
        </p:nvSpPr>
        <p:spPr bwMode="auto">
          <a:xfrm>
            <a:off x="7226009" y="189403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5" name="Oval 340"/>
          <p:cNvSpPr>
            <a:spLocks noChangeArrowheads="1"/>
          </p:cNvSpPr>
          <p:nvPr/>
        </p:nvSpPr>
        <p:spPr bwMode="auto">
          <a:xfrm>
            <a:off x="7255056" y="192523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86" name="Oval 339"/>
          <p:cNvSpPr>
            <a:spLocks noChangeArrowheads="1"/>
          </p:cNvSpPr>
          <p:nvPr/>
        </p:nvSpPr>
        <p:spPr bwMode="auto">
          <a:xfrm>
            <a:off x="7226009" y="215926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7" name="Oval 340"/>
          <p:cNvSpPr>
            <a:spLocks noChangeArrowheads="1"/>
          </p:cNvSpPr>
          <p:nvPr/>
        </p:nvSpPr>
        <p:spPr bwMode="auto">
          <a:xfrm>
            <a:off x="7255056" y="219046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95" name="Oval 339"/>
          <p:cNvSpPr>
            <a:spLocks noChangeArrowheads="1"/>
          </p:cNvSpPr>
          <p:nvPr/>
        </p:nvSpPr>
        <p:spPr bwMode="auto">
          <a:xfrm>
            <a:off x="7226009" y="242449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96" name="Oval 340"/>
          <p:cNvSpPr>
            <a:spLocks noChangeArrowheads="1"/>
          </p:cNvSpPr>
          <p:nvPr/>
        </p:nvSpPr>
        <p:spPr bwMode="auto">
          <a:xfrm>
            <a:off x="7255056" y="245569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97" name="Oval 339"/>
          <p:cNvSpPr>
            <a:spLocks noChangeArrowheads="1"/>
          </p:cNvSpPr>
          <p:nvPr/>
        </p:nvSpPr>
        <p:spPr bwMode="auto">
          <a:xfrm>
            <a:off x="7226009" y="268972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98" name="Oval 340"/>
          <p:cNvSpPr>
            <a:spLocks noChangeArrowheads="1"/>
          </p:cNvSpPr>
          <p:nvPr/>
        </p:nvSpPr>
        <p:spPr bwMode="auto">
          <a:xfrm>
            <a:off x="7255056" y="2720924"/>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199" name="Oval 339"/>
          <p:cNvSpPr>
            <a:spLocks noChangeArrowheads="1"/>
          </p:cNvSpPr>
          <p:nvPr/>
        </p:nvSpPr>
        <p:spPr bwMode="auto">
          <a:xfrm>
            <a:off x="7226009" y="2954950"/>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00" name="Oval 340"/>
          <p:cNvSpPr>
            <a:spLocks noChangeArrowheads="1"/>
          </p:cNvSpPr>
          <p:nvPr/>
        </p:nvSpPr>
        <p:spPr bwMode="auto">
          <a:xfrm>
            <a:off x="7255056" y="298615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01" name="Oval 339"/>
          <p:cNvSpPr>
            <a:spLocks noChangeArrowheads="1"/>
          </p:cNvSpPr>
          <p:nvPr/>
        </p:nvSpPr>
        <p:spPr bwMode="auto">
          <a:xfrm>
            <a:off x="7226009" y="3220177"/>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02" name="Oval 340"/>
          <p:cNvSpPr>
            <a:spLocks noChangeArrowheads="1"/>
          </p:cNvSpPr>
          <p:nvPr/>
        </p:nvSpPr>
        <p:spPr bwMode="auto">
          <a:xfrm>
            <a:off x="7255056" y="3251381"/>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grpSp>
        <p:nvGrpSpPr>
          <p:cNvPr id="4" name="Grouper 3"/>
          <p:cNvGrpSpPr/>
          <p:nvPr/>
        </p:nvGrpSpPr>
        <p:grpSpPr>
          <a:xfrm>
            <a:off x="5776176" y="2022583"/>
            <a:ext cx="1397055" cy="1361222"/>
            <a:chOff x="5776176" y="2022583"/>
            <a:chExt cx="1397055" cy="1361222"/>
          </a:xfrm>
        </p:grpSpPr>
        <p:sp>
          <p:nvSpPr>
            <p:cNvPr id="104" name="Rectangle 342"/>
            <p:cNvSpPr>
              <a:spLocks noChangeArrowheads="1"/>
            </p:cNvSpPr>
            <p:nvPr/>
          </p:nvSpPr>
          <p:spPr bwMode="auto">
            <a:xfrm>
              <a:off x="6161346" y="2292246"/>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105" name="Group 343"/>
            <p:cNvGrpSpPr>
              <a:grpSpLocks/>
            </p:cNvGrpSpPr>
            <p:nvPr/>
          </p:nvGrpSpPr>
          <p:grpSpPr bwMode="auto">
            <a:xfrm>
              <a:off x="6207935" y="2296723"/>
              <a:ext cx="76015" cy="26412"/>
              <a:chOff x="1488" y="3264"/>
              <a:chExt cx="192" cy="96"/>
            </a:xfrm>
          </p:grpSpPr>
          <p:sp>
            <p:nvSpPr>
              <p:cNvPr id="106"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7"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08" name="Group 346"/>
            <p:cNvGrpSpPr>
              <a:grpSpLocks/>
            </p:cNvGrpSpPr>
            <p:nvPr/>
          </p:nvGrpSpPr>
          <p:grpSpPr bwMode="auto">
            <a:xfrm>
              <a:off x="6085331" y="2296723"/>
              <a:ext cx="76015" cy="26412"/>
              <a:chOff x="1488" y="3264"/>
              <a:chExt cx="192" cy="96"/>
            </a:xfrm>
          </p:grpSpPr>
          <p:sp>
            <p:nvSpPr>
              <p:cNvPr id="10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03" name="Rectangle 342"/>
            <p:cNvSpPr>
              <a:spLocks noChangeArrowheads="1"/>
            </p:cNvSpPr>
            <p:nvPr/>
          </p:nvSpPr>
          <p:spPr bwMode="auto">
            <a:xfrm>
              <a:off x="6752481" y="2815063"/>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204" name="Group 343"/>
            <p:cNvGrpSpPr>
              <a:grpSpLocks/>
            </p:cNvGrpSpPr>
            <p:nvPr/>
          </p:nvGrpSpPr>
          <p:grpSpPr bwMode="auto">
            <a:xfrm>
              <a:off x="6799070" y="2819540"/>
              <a:ext cx="76015" cy="26412"/>
              <a:chOff x="1488" y="3264"/>
              <a:chExt cx="192" cy="96"/>
            </a:xfrm>
          </p:grpSpPr>
          <p:sp>
            <p:nvSpPr>
              <p:cNvPr id="20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07" name="Group 346"/>
            <p:cNvGrpSpPr>
              <a:grpSpLocks/>
            </p:cNvGrpSpPr>
            <p:nvPr/>
          </p:nvGrpSpPr>
          <p:grpSpPr bwMode="auto">
            <a:xfrm>
              <a:off x="6676466" y="2819540"/>
              <a:ext cx="76015" cy="26412"/>
              <a:chOff x="1488" y="3264"/>
              <a:chExt cx="192" cy="96"/>
            </a:xfrm>
          </p:grpSpPr>
          <p:sp>
            <p:nvSpPr>
              <p:cNvPr id="208"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9"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10" name="Rectangle 342"/>
            <p:cNvSpPr>
              <a:spLocks noChangeArrowheads="1"/>
            </p:cNvSpPr>
            <p:nvPr/>
          </p:nvSpPr>
          <p:spPr bwMode="auto">
            <a:xfrm>
              <a:off x="5852191" y="2815063"/>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211" name="Group 343"/>
            <p:cNvGrpSpPr>
              <a:grpSpLocks/>
            </p:cNvGrpSpPr>
            <p:nvPr/>
          </p:nvGrpSpPr>
          <p:grpSpPr bwMode="auto">
            <a:xfrm>
              <a:off x="5898780" y="2819540"/>
              <a:ext cx="76015" cy="26412"/>
              <a:chOff x="1488" y="3264"/>
              <a:chExt cx="192" cy="96"/>
            </a:xfrm>
          </p:grpSpPr>
          <p:sp>
            <p:nvSpPr>
              <p:cNvPr id="212"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3"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14" name="Group 346"/>
            <p:cNvGrpSpPr>
              <a:grpSpLocks/>
            </p:cNvGrpSpPr>
            <p:nvPr/>
          </p:nvGrpSpPr>
          <p:grpSpPr bwMode="auto">
            <a:xfrm>
              <a:off x="5776176" y="2819540"/>
              <a:ext cx="76015" cy="26412"/>
              <a:chOff x="1488" y="3264"/>
              <a:chExt cx="192" cy="96"/>
            </a:xfrm>
          </p:grpSpPr>
          <p:sp>
            <p:nvSpPr>
              <p:cNvPr id="21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17" name="Rectangle 342"/>
            <p:cNvSpPr>
              <a:spLocks noChangeArrowheads="1"/>
            </p:cNvSpPr>
            <p:nvPr/>
          </p:nvSpPr>
          <p:spPr bwMode="auto">
            <a:xfrm>
              <a:off x="6454332" y="2022583"/>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218" name="Group 343"/>
            <p:cNvGrpSpPr>
              <a:grpSpLocks/>
            </p:cNvGrpSpPr>
            <p:nvPr/>
          </p:nvGrpSpPr>
          <p:grpSpPr bwMode="auto">
            <a:xfrm>
              <a:off x="6500921" y="2027060"/>
              <a:ext cx="76015" cy="26412"/>
              <a:chOff x="1488" y="3264"/>
              <a:chExt cx="192" cy="96"/>
            </a:xfrm>
          </p:grpSpPr>
          <p:sp>
            <p:nvSpPr>
              <p:cNvPr id="219"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0"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21" name="Group 346"/>
            <p:cNvGrpSpPr>
              <a:grpSpLocks/>
            </p:cNvGrpSpPr>
            <p:nvPr/>
          </p:nvGrpSpPr>
          <p:grpSpPr bwMode="auto">
            <a:xfrm>
              <a:off x="6378317" y="2027060"/>
              <a:ext cx="76015" cy="26412"/>
              <a:chOff x="1488" y="3264"/>
              <a:chExt cx="192" cy="96"/>
            </a:xfrm>
          </p:grpSpPr>
          <p:sp>
            <p:nvSpPr>
              <p:cNvPr id="22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3"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24" name="Rectangle 342"/>
            <p:cNvSpPr>
              <a:spLocks noChangeArrowheads="1"/>
            </p:cNvSpPr>
            <p:nvPr/>
          </p:nvSpPr>
          <p:spPr bwMode="auto">
            <a:xfrm>
              <a:off x="7050627" y="3348887"/>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225" name="Group 343"/>
            <p:cNvGrpSpPr>
              <a:grpSpLocks/>
            </p:cNvGrpSpPr>
            <p:nvPr/>
          </p:nvGrpSpPr>
          <p:grpSpPr bwMode="auto">
            <a:xfrm>
              <a:off x="7097216" y="3353364"/>
              <a:ext cx="76015" cy="26412"/>
              <a:chOff x="1488" y="3264"/>
              <a:chExt cx="192" cy="96"/>
            </a:xfrm>
          </p:grpSpPr>
          <p:sp>
            <p:nvSpPr>
              <p:cNvPr id="226"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7"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28" name="Group 346"/>
            <p:cNvGrpSpPr>
              <a:grpSpLocks/>
            </p:cNvGrpSpPr>
            <p:nvPr/>
          </p:nvGrpSpPr>
          <p:grpSpPr bwMode="auto">
            <a:xfrm>
              <a:off x="6974612" y="3353364"/>
              <a:ext cx="76015" cy="26412"/>
              <a:chOff x="1488" y="3264"/>
              <a:chExt cx="192" cy="96"/>
            </a:xfrm>
          </p:grpSpPr>
          <p:sp>
            <p:nvSpPr>
              <p:cNvPr id="22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31" name="Rectangle 342"/>
            <p:cNvSpPr>
              <a:spLocks noChangeArrowheads="1"/>
            </p:cNvSpPr>
            <p:nvPr/>
          </p:nvSpPr>
          <p:spPr bwMode="auto">
            <a:xfrm>
              <a:off x="7050627" y="2022583"/>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232" name="Group 343"/>
            <p:cNvGrpSpPr>
              <a:grpSpLocks/>
            </p:cNvGrpSpPr>
            <p:nvPr/>
          </p:nvGrpSpPr>
          <p:grpSpPr bwMode="auto">
            <a:xfrm>
              <a:off x="7097216" y="2027060"/>
              <a:ext cx="76015" cy="26412"/>
              <a:chOff x="1488" y="3264"/>
              <a:chExt cx="192" cy="96"/>
            </a:xfrm>
          </p:grpSpPr>
          <p:sp>
            <p:nvSpPr>
              <p:cNvPr id="23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35" name="Group 346"/>
            <p:cNvGrpSpPr>
              <a:grpSpLocks/>
            </p:cNvGrpSpPr>
            <p:nvPr/>
          </p:nvGrpSpPr>
          <p:grpSpPr bwMode="auto">
            <a:xfrm>
              <a:off x="6974612" y="2027060"/>
              <a:ext cx="76015" cy="26412"/>
              <a:chOff x="1488" y="3264"/>
              <a:chExt cx="192" cy="96"/>
            </a:xfrm>
          </p:grpSpPr>
          <p:sp>
            <p:nvSpPr>
              <p:cNvPr id="236"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7"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14" name="Grouper 13"/>
          <p:cNvGrpSpPr/>
          <p:nvPr/>
        </p:nvGrpSpPr>
        <p:grpSpPr>
          <a:xfrm>
            <a:off x="5436096" y="4437112"/>
            <a:ext cx="2088232" cy="1872208"/>
            <a:chOff x="5436096" y="4437112"/>
            <a:chExt cx="2088232" cy="1872208"/>
          </a:xfrm>
        </p:grpSpPr>
        <p:sp>
          <p:nvSpPr>
            <p:cNvPr id="617" name="Oval 339"/>
            <p:cNvSpPr>
              <a:spLocks noChangeArrowheads="1"/>
            </p:cNvSpPr>
            <p:nvPr/>
          </p:nvSpPr>
          <p:spPr bwMode="auto">
            <a:xfrm>
              <a:off x="5436096"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18" name="Oval 340"/>
            <p:cNvSpPr>
              <a:spLocks noChangeArrowheads="1"/>
            </p:cNvSpPr>
            <p:nvPr/>
          </p:nvSpPr>
          <p:spPr bwMode="auto">
            <a:xfrm>
              <a:off x="5465143"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19" name="Oval 339"/>
            <p:cNvSpPr>
              <a:spLocks noChangeArrowheads="1"/>
            </p:cNvSpPr>
            <p:nvPr/>
          </p:nvSpPr>
          <p:spPr bwMode="auto">
            <a:xfrm>
              <a:off x="5436096"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0" name="Oval 340"/>
            <p:cNvSpPr>
              <a:spLocks noChangeArrowheads="1"/>
            </p:cNvSpPr>
            <p:nvPr/>
          </p:nvSpPr>
          <p:spPr bwMode="auto">
            <a:xfrm>
              <a:off x="5465143"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21" name="Oval 339"/>
            <p:cNvSpPr>
              <a:spLocks noChangeArrowheads="1"/>
            </p:cNvSpPr>
            <p:nvPr/>
          </p:nvSpPr>
          <p:spPr bwMode="auto">
            <a:xfrm>
              <a:off x="5436096"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2" name="Oval 340"/>
            <p:cNvSpPr>
              <a:spLocks noChangeArrowheads="1"/>
            </p:cNvSpPr>
            <p:nvPr/>
          </p:nvSpPr>
          <p:spPr bwMode="auto">
            <a:xfrm>
              <a:off x="5465143"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23" name="Oval 339"/>
            <p:cNvSpPr>
              <a:spLocks noChangeArrowheads="1"/>
            </p:cNvSpPr>
            <p:nvPr/>
          </p:nvSpPr>
          <p:spPr bwMode="auto">
            <a:xfrm>
              <a:off x="5436096"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4" name="Oval 340"/>
            <p:cNvSpPr>
              <a:spLocks noChangeArrowheads="1"/>
            </p:cNvSpPr>
            <p:nvPr/>
          </p:nvSpPr>
          <p:spPr bwMode="auto">
            <a:xfrm>
              <a:off x="5465143"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25" name="Oval 339"/>
            <p:cNvSpPr>
              <a:spLocks noChangeArrowheads="1"/>
            </p:cNvSpPr>
            <p:nvPr/>
          </p:nvSpPr>
          <p:spPr bwMode="auto">
            <a:xfrm>
              <a:off x="5436096"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6" name="Oval 340"/>
            <p:cNvSpPr>
              <a:spLocks noChangeArrowheads="1"/>
            </p:cNvSpPr>
            <p:nvPr/>
          </p:nvSpPr>
          <p:spPr bwMode="auto">
            <a:xfrm>
              <a:off x="5465143"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27" name="Oval 339"/>
            <p:cNvSpPr>
              <a:spLocks noChangeArrowheads="1"/>
            </p:cNvSpPr>
            <p:nvPr/>
          </p:nvSpPr>
          <p:spPr bwMode="auto">
            <a:xfrm>
              <a:off x="5436096"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8" name="Oval 340"/>
            <p:cNvSpPr>
              <a:spLocks noChangeArrowheads="1"/>
            </p:cNvSpPr>
            <p:nvPr/>
          </p:nvSpPr>
          <p:spPr bwMode="auto">
            <a:xfrm>
              <a:off x="5465143"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29" name="Oval 339"/>
            <p:cNvSpPr>
              <a:spLocks noChangeArrowheads="1"/>
            </p:cNvSpPr>
            <p:nvPr/>
          </p:nvSpPr>
          <p:spPr bwMode="auto">
            <a:xfrm>
              <a:off x="5436096"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30" name="Oval 340"/>
            <p:cNvSpPr>
              <a:spLocks noChangeArrowheads="1"/>
            </p:cNvSpPr>
            <p:nvPr/>
          </p:nvSpPr>
          <p:spPr bwMode="auto">
            <a:xfrm>
              <a:off x="5465143"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31" name="Oval 339"/>
            <p:cNvSpPr>
              <a:spLocks noChangeArrowheads="1"/>
            </p:cNvSpPr>
            <p:nvPr/>
          </p:nvSpPr>
          <p:spPr bwMode="auto">
            <a:xfrm>
              <a:off x="5734415"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32" name="Oval 340"/>
            <p:cNvSpPr>
              <a:spLocks noChangeArrowheads="1"/>
            </p:cNvSpPr>
            <p:nvPr/>
          </p:nvSpPr>
          <p:spPr bwMode="auto">
            <a:xfrm>
              <a:off x="5763462"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33" name="Oval 339"/>
            <p:cNvSpPr>
              <a:spLocks noChangeArrowheads="1"/>
            </p:cNvSpPr>
            <p:nvPr/>
          </p:nvSpPr>
          <p:spPr bwMode="auto">
            <a:xfrm>
              <a:off x="5734415"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34" name="Oval 340"/>
            <p:cNvSpPr>
              <a:spLocks noChangeArrowheads="1"/>
            </p:cNvSpPr>
            <p:nvPr/>
          </p:nvSpPr>
          <p:spPr bwMode="auto">
            <a:xfrm>
              <a:off x="5763462"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35" name="Oval 339"/>
            <p:cNvSpPr>
              <a:spLocks noChangeArrowheads="1"/>
            </p:cNvSpPr>
            <p:nvPr/>
          </p:nvSpPr>
          <p:spPr bwMode="auto">
            <a:xfrm>
              <a:off x="5734415"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36" name="Oval 340"/>
            <p:cNvSpPr>
              <a:spLocks noChangeArrowheads="1"/>
            </p:cNvSpPr>
            <p:nvPr/>
          </p:nvSpPr>
          <p:spPr bwMode="auto">
            <a:xfrm>
              <a:off x="5763462"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37" name="Oval 339"/>
            <p:cNvSpPr>
              <a:spLocks noChangeArrowheads="1"/>
            </p:cNvSpPr>
            <p:nvPr/>
          </p:nvSpPr>
          <p:spPr bwMode="auto">
            <a:xfrm>
              <a:off x="5734415"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38" name="Oval 340"/>
            <p:cNvSpPr>
              <a:spLocks noChangeArrowheads="1"/>
            </p:cNvSpPr>
            <p:nvPr/>
          </p:nvSpPr>
          <p:spPr bwMode="auto">
            <a:xfrm>
              <a:off x="5763462"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39" name="Oval 339"/>
            <p:cNvSpPr>
              <a:spLocks noChangeArrowheads="1"/>
            </p:cNvSpPr>
            <p:nvPr/>
          </p:nvSpPr>
          <p:spPr bwMode="auto">
            <a:xfrm>
              <a:off x="5734415"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40" name="Oval 340"/>
            <p:cNvSpPr>
              <a:spLocks noChangeArrowheads="1"/>
            </p:cNvSpPr>
            <p:nvPr/>
          </p:nvSpPr>
          <p:spPr bwMode="auto">
            <a:xfrm>
              <a:off x="5763462"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41" name="Oval 339"/>
            <p:cNvSpPr>
              <a:spLocks noChangeArrowheads="1"/>
            </p:cNvSpPr>
            <p:nvPr/>
          </p:nvSpPr>
          <p:spPr bwMode="auto">
            <a:xfrm>
              <a:off x="5734415"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42" name="Oval 340"/>
            <p:cNvSpPr>
              <a:spLocks noChangeArrowheads="1"/>
            </p:cNvSpPr>
            <p:nvPr/>
          </p:nvSpPr>
          <p:spPr bwMode="auto">
            <a:xfrm>
              <a:off x="5763462"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43" name="Oval 339"/>
            <p:cNvSpPr>
              <a:spLocks noChangeArrowheads="1"/>
            </p:cNvSpPr>
            <p:nvPr/>
          </p:nvSpPr>
          <p:spPr bwMode="auto">
            <a:xfrm>
              <a:off x="5734415"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44" name="Oval 340"/>
            <p:cNvSpPr>
              <a:spLocks noChangeArrowheads="1"/>
            </p:cNvSpPr>
            <p:nvPr/>
          </p:nvSpPr>
          <p:spPr bwMode="auto">
            <a:xfrm>
              <a:off x="5763462"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45" name="Oval 339"/>
            <p:cNvSpPr>
              <a:spLocks noChangeArrowheads="1"/>
            </p:cNvSpPr>
            <p:nvPr/>
          </p:nvSpPr>
          <p:spPr bwMode="auto">
            <a:xfrm>
              <a:off x="6032734"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46" name="Oval 340"/>
            <p:cNvSpPr>
              <a:spLocks noChangeArrowheads="1"/>
            </p:cNvSpPr>
            <p:nvPr/>
          </p:nvSpPr>
          <p:spPr bwMode="auto">
            <a:xfrm>
              <a:off x="6061781"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47" name="Oval 339"/>
            <p:cNvSpPr>
              <a:spLocks noChangeArrowheads="1"/>
            </p:cNvSpPr>
            <p:nvPr/>
          </p:nvSpPr>
          <p:spPr bwMode="auto">
            <a:xfrm>
              <a:off x="6032734"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48" name="Oval 340"/>
            <p:cNvSpPr>
              <a:spLocks noChangeArrowheads="1"/>
            </p:cNvSpPr>
            <p:nvPr/>
          </p:nvSpPr>
          <p:spPr bwMode="auto">
            <a:xfrm>
              <a:off x="6061781"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49" name="Oval 339"/>
            <p:cNvSpPr>
              <a:spLocks noChangeArrowheads="1"/>
            </p:cNvSpPr>
            <p:nvPr/>
          </p:nvSpPr>
          <p:spPr bwMode="auto">
            <a:xfrm>
              <a:off x="6032734"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50" name="Oval 340"/>
            <p:cNvSpPr>
              <a:spLocks noChangeArrowheads="1"/>
            </p:cNvSpPr>
            <p:nvPr/>
          </p:nvSpPr>
          <p:spPr bwMode="auto">
            <a:xfrm>
              <a:off x="6061781"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54" name="Oval 339"/>
            <p:cNvSpPr>
              <a:spLocks noChangeArrowheads="1"/>
            </p:cNvSpPr>
            <p:nvPr/>
          </p:nvSpPr>
          <p:spPr bwMode="auto">
            <a:xfrm>
              <a:off x="6032734"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55" name="Oval 340"/>
            <p:cNvSpPr>
              <a:spLocks noChangeArrowheads="1"/>
            </p:cNvSpPr>
            <p:nvPr/>
          </p:nvSpPr>
          <p:spPr bwMode="auto">
            <a:xfrm>
              <a:off x="6061781"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56" name="Oval 339"/>
            <p:cNvSpPr>
              <a:spLocks noChangeArrowheads="1"/>
            </p:cNvSpPr>
            <p:nvPr/>
          </p:nvSpPr>
          <p:spPr bwMode="auto">
            <a:xfrm>
              <a:off x="6032734"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57" name="Oval 340"/>
            <p:cNvSpPr>
              <a:spLocks noChangeArrowheads="1"/>
            </p:cNvSpPr>
            <p:nvPr/>
          </p:nvSpPr>
          <p:spPr bwMode="auto">
            <a:xfrm>
              <a:off x="6061781"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58" name="Oval 339"/>
            <p:cNvSpPr>
              <a:spLocks noChangeArrowheads="1"/>
            </p:cNvSpPr>
            <p:nvPr/>
          </p:nvSpPr>
          <p:spPr bwMode="auto">
            <a:xfrm>
              <a:off x="6032734"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59" name="Oval 340"/>
            <p:cNvSpPr>
              <a:spLocks noChangeArrowheads="1"/>
            </p:cNvSpPr>
            <p:nvPr/>
          </p:nvSpPr>
          <p:spPr bwMode="auto">
            <a:xfrm>
              <a:off x="6061781"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60" name="Oval 339"/>
            <p:cNvSpPr>
              <a:spLocks noChangeArrowheads="1"/>
            </p:cNvSpPr>
            <p:nvPr/>
          </p:nvSpPr>
          <p:spPr bwMode="auto">
            <a:xfrm>
              <a:off x="6032734"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1" name="Oval 340"/>
            <p:cNvSpPr>
              <a:spLocks noChangeArrowheads="1"/>
            </p:cNvSpPr>
            <p:nvPr/>
          </p:nvSpPr>
          <p:spPr bwMode="auto">
            <a:xfrm>
              <a:off x="6061781"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62" name="Oval 339"/>
            <p:cNvSpPr>
              <a:spLocks noChangeArrowheads="1"/>
            </p:cNvSpPr>
            <p:nvPr/>
          </p:nvSpPr>
          <p:spPr bwMode="auto">
            <a:xfrm>
              <a:off x="6331053"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3" name="Oval 340"/>
            <p:cNvSpPr>
              <a:spLocks noChangeArrowheads="1"/>
            </p:cNvSpPr>
            <p:nvPr/>
          </p:nvSpPr>
          <p:spPr bwMode="auto">
            <a:xfrm>
              <a:off x="6360100"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64" name="Oval 339"/>
            <p:cNvSpPr>
              <a:spLocks noChangeArrowheads="1"/>
            </p:cNvSpPr>
            <p:nvPr/>
          </p:nvSpPr>
          <p:spPr bwMode="auto">
            <a:xfrm>
              <a:off x="6331053"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5" name="Oval 340"/>
            <p:cNvSpPr>
              <a:spLocks noChangeArrowheads="1"/>
            </p:cNvSpPr>
            <p:nvPr/>
          </p:nvSpPr>
          <p:spPr bwMode="auto">
            <a:xfrm>
              <a:off x="6360100"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66" name="Oval 339"/>
            <p:cNvSpPr>
              <a:spLocks noChangeArrowheads="1"/>
            </p:cNvSpPr>
            <p:nvPr/>
          </p:nvSpPr>
          <p:spPr bwMode="auto">
            <a:xfrm>
              <a:off x="6331053"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7" name="Oval 340"/>
            <p:cNvSpPr>
              <a:spLocks noChangeArrowheads="1"/>
            </p:cNvSpPr>
            <p:nvPr/>
          </p:nvSpPr>
          <p:spPr bwMode="auto">
            <a:xfrm>
              <a:off x="6360100"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68" name="Oval 339"/>
            <p:cNvSpPr>
              <a:spLocks noChangeArrowheads="1"/>
            </p:cNvSpPr>
            <p:nvPr/>
          </p:nvSpPr>
          <p:spPr bwMode="auto">
            <a:xfrm>
              <a:off x="6331053"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69" name="Oval 340"/>
            <p:cNvSpPr>
              <a:spLocks noChangeArrowheads="1"/>
            </p:cNvSpPr>
            <p:nvPr/>
          </p:nvSpPr>
          <p:spPr bwMode="auto">
            <a:xfrm>
              <a:off x="6360100"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70" name="Oval 339"/>
            <p:cNvSpPr>
              <a:spLocks noChangeArrowheads="1"/>
            </p:cNvSpPr>
            <p:nvPr/>
          </p:nvSpPr>
          <p:spPr bwMode="auto">
            <a:xfrm>
              <a:off x="6331053"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1" name="Oval 340"/>
            <p:cNvSpPr>
              <a:spLocks noChangeArrowheads="1"/>
            </p:cNvSpPr>
            <p:nvPr/>
          </p:nvSpPr>
          <p:spPr bwMode="auto">
            <a:xfrm>
              <a:off x="6360100"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72" name="Oval 339"/>
            <p:cNvSpPr>
              <a:spLocks noChangeArrowheads="1"/>
            </p:cNvSpPr>
            <p:nvPr/>
          </p:nvSpPr>
          <p:spPr bwMode="auto">
            <a:xfrm>
              <a:off x="6331053"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3" name="Oval 340"/>
            <p:cNvSpPr>
              <a:spLocks noChangeArrowheads="1"/>
            </p:cNvSpPr>
            <p:nvPr/>
          </p:nvSpPr>
          <p:spPr bwMode="auto">
            <a:xfrm>
              <a:off x="6360100"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74" name="Oval 339"/>
            <p:cNvSpPr>
              <a:spLocks noChangeArrowheads="1"/>
            </p:cNvSpPr>
            <p:nvPr/>
          </p:nvSpPr>
          <p:spPr bwMode="auto">
            <a:xfrm>
              <a:off x="6331053"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5" name="Oval 340"/>
            <p:cNvSpPr>
              <a:spLocks noChangeArrowheads="1"/>
            </p:cNvSpPr>
            <p:nvPr/>
          </p:nvSpPr>
          <p:spPr bwMode="auto">
            <a:xfrm>
              <a:off x="6360100"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2" name="Oval 339"/>
            <p:cNvSpPr>
              <a:spLocks noChangeArrowheads="1"/>
            </p:cNvSpPr>
            <p:nvPr/>
          </p:nvSpPr>
          <p:spPr bwMode="auto">
            <a:xfrm>
              <a:off x="6629371"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3" name="Oval 340"/>
            <p:cNvSpPr>
              <a:spLocks noChangeArrowheads="1"/>
            </p:cNvSpPr>
            <p:nvPr/>
          </p:nvSpPr>
          <p:spPr bwMode="auto">
            <a:xfrm>
              <a:off x="6658418"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4" name="Oval 339"/>
            <p:cNvSpPr>
              <a:spLocks noChangeArrowheads="1"/>
            </p:cNvSpPr>
            <p:nvPr/>
          </p:nvSpPr>
          <p:spPr bwMode="auto">
            <a:xfrm>
              <a:off x="6629371"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5" name="Oval 340"/>
            <p:cNvSpPr>
              <a:spLocks noChangeArrowheads="1"/>
            </p:cNvSpPr>
            <p:nvPr/>
          </p:nvSpPr>
          <p:spPr bwMode="auto">
            <a:xfrm>
              <a:off x="6658418"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6" name="Oval 339"/>
            <p:cNvSpPr>
              <a:spLocks noChangeArrowheads="1"/>
            </p:cNvSpPr>
            <p:nvPr/>
          </p:nvSpPr>
          <p:spPr bwMode="auto">
            <a:xfrm>
              <a:off x="6629371"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7" name="Oval 340"/>
            <p:cNvSpPr>
              <a:spLocks noChangeArrowheads="1"/>
            </p:cNvSpPr>
            <p:nvPr/>
          </p:nvSpPr>
          <p:spPr bwMode="auto">
            <a:xfrm>
              <a:off x="6658418"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8" name="Oval 339"/>
            <p:cNvSpPr>
              <a:spLocks noChangeArrowheads="1"/>
            </p:cNvSpPr>
            <p:nvPr/>
          </p:nvSpPr>
          <p:spPr bwMode="auto">
            <a:xfrm>
              <a:off x="6629371"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9" name="Oval 340"/>
            <p:cNvSpPr>
              <a:spLocks noChangeArrowheads="1"/>
            </p:cNvSpPr>
            <p:nvPr/>
          </p:nvSpPr>
          <p:spPr bwMode="auto">
            <a:xfrm>
              <a:off x="6658418"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2" name="Oval 339"/>
            <p:cNvSpPr>
              <a:spLocks noChangeArrowheads="1"/>
            </p:cNvSpPr>
            <p:nvPr/>
          </p:nvSpPr>
          <p:spPr bwMode="auto">
            <a:xfrm>
              <a:off x="6927690"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3" name="Oval 340"/>
            <p:cNvSpPr>
              <a:spLocks noChangeArrowheads="1"/>
            </p:cNvSpPr>
            <p:nvPr/>
          </p:nvSpPr>
          <p:spPr bwMode="auto">
            <a:xfrm>
              <a:off x="6956737"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6" name="Oval 339"/>
            <p:cNvSpPr>
              <a:spLocks noChangeArrowheads="1"/>
            </p:cNvSpPr>
            <p:nvPr/>
          </p:nvSpPr>
          <p:spPr bwMode="auto">
            <a:xfrm>
              <a:off x="6927690"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7" name="Oval 340"/>
            <p:cNvSpPr>
              <a:spLocks noChangeArrowheads="1"/>
            </p:cNvSpPr>
            <p:nvPr/>
          </p:nvSpPr>
          <p:spPr bwMode="auto">
            <a:xfrm>
              <a:off x="6956737"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8" name="Oval 339"/>
            <p:cNvSpPr>
              <a:spLocks noChangeArrowheads="1"/>
            </p:cNvSpPr>
            <p:nvPr/>
          </p:nvSpPr>
          <p:spPr bwMode="auto">
            <a:xfrm>
              <a:off x="6927690"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9" name="Oval 340"/>
            <p:cNvSpPr>
              <a:spLocks noChangeArrowheads="1"/>
            </p:cNvSpPr>
            <p:nvPr/>
          </p:nvSpPr>
          <p:spPr bwMode="auto">
            <a:xfrm>
              <a:off x="6956737"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0" name="Oval 339"/>
            <p:cNvSpPr>
              <a:spLocks noChangeArrowheads="1"/>
            </p:cNvSpPr>
            <p:nvPr/>
          </p:nvSpPr>
          <p:spPr bwMode="auto">
            <a:xfrm>
              <a:off x="6927690"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01" name="Oval 340"/>
            <p:cNvSpPr>
              <a:spLocks noChangeArrowheads="1"/>
            </p:cNvSpPr>
            <p:nvPr/>
          </p:nvSpPr>
          <p:spPr bwMode="auto">
            <a:xfrm>
              <a:off x="6956737"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2" name="Oval 339"/>
            <p:cNvSpPr>
              <a:spLocks noChangeArrowheads="1"/>
            </p:cNvSpPr>
            <p:nvPr/>
          </p:nvSpPr>
          <p:spPr bwMode="auto">
            <a:xfrm>
              <a:off x="6927690"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6" name="Oval 339"/>
            <p:cNvSpPr>
              <a:spLocks noChangeArrowheads="1"/>
            </p:cNvSpPr>
            <p:nvPr/>
          </p:nvSpPr>
          <p:spPr bwMode="auto">
            <a:xfrm>
              <a:off x="6629371"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8" name="Oval 339"/>
            <p:cNvSpPr>
              <a:spLocks noChangeArrowheads="1"/>
            </p:cNvSpPr>
            <p:nvPr/>
          </p:nvSpPr>
          <p:spPr bwMode="auto">
            <a:xfrm>
              <a:off x="6629371"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80" name="Oval 339"/>
            <p:cNvSpPr>
              <a:spLocks noChangeArrowheads="1"/>
            </p:cNvSpPr>
            <p:nvPr/>
          </p:nvSpPr>
          <p:spPr bwMode="auto">
            <a:xfrm>
              <a:off x="6629371"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0" name="Oval 339"/>
            <p:cNvSpPr>
              <a:spLocks noChangeArrowheads="1"/>
            </p:cNvSpPr>
            <p:nvPr/>
          </p:nvSpPr>
          <p:spPr bwMode="auto">
            <a:xfrm>
              <a:off x="6927690"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94" name="Oval 339"/>
            <p:cNvSpPr>
              <a:spLocks noChangeArrowheads="1"/>
            </p:cNvSpPr>
            <p:nvPr/>
          </p:nvSpPr>
          <p:spPr bwMode="auto">
            <a:xfrm>
              <a:off x="6927690"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04" name="Oval 339"/>
            <p:cNvSpPr>
              <a:spLocks noChangeArrowheads="1"/>
            </p:cNvSpPr>
            <p:nvPr/>
          </p:nvSpPr>
          <p:spPr bwMode="auto">
            <a:xfrm>
              <a:off x="7226009" y="44371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06" name="Oval 339"/>
            <p:cNvSpPr>
              <a:spLocks noChangeArrowheads="1"/>
            </p:cNvSpPr>
            <p:nvPr/>
          </p:nvSpPr>
          <p:spPr bwMode="auto">
            <a:xfrm>
              <a:off x="7226009" y="470234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08" name="Oval 339"/>
            <p:cNvSpPr>
              <a:spLocks noChangeArrowheads="1"/>
            </p:cNvSpPr>
            <p:nvPr/>
          </p:nvSpPr>
          <p:spPr bwMode="auto">
            <a:xfrm>
              <a:off x="7226009" y="496757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77" name="Oval 340"/>
            <p:cNvSpPr>
              <a:spLocks noChangeArrowheads="1"/>
            </p:cNvSpPr>
            <p:nvPr/>
          </p:nvSpPr>
          <p:spPr bwMode="auto">
            <a:xfrm>
              <a:off x="6658418"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79" name="Oval 340"/>
            <p:cNvSpPr>
              <a:spLocks noChangeArrowheads="1"/>
            </p:cNvSpPr>
            <p:nvPr/>
          </p:nvSpPr>
          <p:spPr bwMode="auto">
            <a:xfrm>
              <a:off x="6658418"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81" name="Oval 340"/>
            <p:cNvSpPr>
              <a:spLocks noChangeArrowheads="1"/>
            </p:cNvSpPr>
            <p:nvPr/>
          </p:nvSpPr>
          <p:spPr bwMode="auto">
            <a:xfrm>
              <a:off x="6658418"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1" name="Oval 340"/>
            <p:cNvSpPr>
              <a:spLocks noChangeArrowheads="1"/>
            </p:cNvSpPr>
            <p:nvPr/>
          </p:nvSpPr>
          <p:spPr bwMode="auto">
            <a:xfrm>
              <a:off x="6956737"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95" name="Oval 340"/>
            <p:cNvSpPr>
              <a:spLocks noChangeArrowheads="1"/>
            </p:cNvSpPr>
            <p:nvPr/>
          </p:nvSpPr>
          <p:spPr bwMode="auto">
            <a:xfrm>
              <a:off x="6956737"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5" name="Oval 340"/>
            <p:cNvSpPr>
              <a:spLocks noChangeArrowheads="1"/>
            </p:cNvSpPr>
            <p:nvPr/>
          </p:nvSpPr>
          <p:spPr bwMode="auto">
            <a:xfrm>
              <a:off x="7255056" y="446831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7" name="Oval 340"/>
            <p:cNvSpPr>
              <a:spLocks noChangeArrowheads="1"/>
            </p:cNvSpPr>
            <p:nvPr/>
          </p:nvSpPr>
          <p:spPr bwMode="auto">
            <a:xfrm>
              <a:off x="7255056" y="473354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9" name="Oval 340"/>
            <p:cNvSpPr>
              <a:spLocks noChangeArrowheads="1"/>
            </p:cNvSpPr>
            <p:nvPr/>
          </p:nvSpPr>
          <p:spPr bwMode="auto">
            <a:xfrm>
              <a:off x="7255056" y="499877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10" name="Oval 339"/>
            <p:cNvSpPr>
              <a:spLocks noChangeArrowheads="1"/>
            </p:cNvSpPr>
            <p:nvPr/>
          </p:nvSpPr>
          <p:spPr bwMode="auto">
            <a:xfrm>
              <a:off x="7226009" y="523280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11" name="Oval 340"/>
            <p:cNvSpPr>
              <a:spLocks noChangeArrowheads="1"/>
            </p:cNvSpPr>
            <p:nvPr/>
          </p:nvSpPr>
          <p:spPr bwMode="auto">
            <a:xfrm>
              <a:off x="7255056" y="526400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12" name="Oval 339"/>
            <p:cNvSpPr>
              <a:spLocks noChangeArrowheads="1"/>
            </p:cNvSpPr>
            <p:nvPr/>
          </p:nvSpPr>
          <p:spPr bwMode="auto">
            <a:xfrm>
              <a:off x="7226009" y="549803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13" name="Oval 340"/>
            <p:cNvSpPr>
              <a:spLocks noChangeArrowheads="1"/>
            </p:cNvSpPr>
            <p:nvPr/>
          </p:nvSpPr>
          <p:spPr bwMode="auto">
            <a:xfrm>
              <a:off x="7255056" y="5529236"/>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14" name="Oval 339"/>
            <p:cNvSpPr>
              <a:spLocks noChangeArrowheads="1"/>
            </p:cNvSpPr>
            <p:nvPr/>
          </p:nvSpPr>
          <p:spPr bwMode="auto">
            <a:xfrm>
              <a:off x="7226009" y="576326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15" name="Oval 340"/>
            <p:cNvSpPr>
              <a:spLocks noChangeArrowheads="1"/>
            </p:cNvSpPr>
            <p:nvPr/>
          </p:nvSpPr>
          <p:spPr bwMode="auto">
            <a:xfrm>
              <a:off x="7255056" y="5794465"/>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16" name="Oval 339"/>
            <p:cNvSpPr>
              <a:spLocks noChangeArrowheads="1"/>
            </p:cNvSpPr>
            <p:nvPr/>
          </p:nvSpPr>
          <p:spPr bwMode="auto">
            <a:xfrm>
              <a:off x="7226009" y="6028489"/>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17" name="Oval 340"/>
            <p:cNvSpPr>
              <a:spLocks noChangeArrowheads="1"/>
            </p:cNvSpPr>
            <p:nvPr/>
          </p:nvSpPr>
          <p:spPr bwMode="auto">
            <a:xfrm>
              <a:off x="7255056"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03" name="Oval 340"/>
            <p:cNvSpPr>
              <a:spLocks noChangeArrowheads="1"/>
            </p:cNvSpPr>
            <p:nvPr/>
          </p:nvSpPr>
          <p:spPr bwMode="auto">
            <a:xfrm>
              <a:off x="6956737" y="6059693"/>
              <a:ext cx="236300" cy="226597"/>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grpSp>
          <p:nvGrpSpPr>
            <p:cNvPr id="10" name="Grouper 9"/>
            <p:cNvGrpSpPr/>
            <p:nvPr/>
          </p:nvGrpSpPr>
          <p:grpSpPr>
            <a:xfrm>
              <a:off x="6974612" y="4830895"/>
              <a:ext cx="198619" cy="34918"/>
              <a:chOff x="6974612" y="4830895"/>
              <a:chExt cx="198619" cy="34918"/>
            </a:xfrm>
          </p:grpSpPr>
          <p:sp>
            <p:nvSpPr>
              <p:cNvPr id="730" name="Rectangle 342"/>
              <p:cNvSpPr>
                <a:spLocks noChangeArrowheads="1"/>
              </p:cNvSpPr>
              <p:nvPr/>
            </p:nvSpPr>
            <p:spPr bwMode="auto">
              <a:xfrm>
                <a:off x="7050627" y="4830895"/>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31" name="Group 343"/>
              <p:cNvGrpSpPr>
                <a:grpSpLocks/>
              </p:cNvGrpSpPr>
              <p:nvPr/>
            </p:nvGrpSpPr>
            <p:grpSpPr bwMode="auto">
              <a:xfrm>
                <a:off x="7097216" y="4835372"/>
                <a:ext cx="76015" cy="26412"/>
                <a:chOff x="1488" y="3264"/>
                <a:chExt cx="192" cy="96"/>
              </a:xfrm>
            </p:grpSpPr>
            <p:sp>
              <p:nvSpPr>
                <p:cNvPr id="73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32" name="Group 346"/>
              <p:cNvGrpSpPr>
                <a:grpSpLocks/>
              </p:cNvGrpSpPr>
              <p:nvPr/>
            </p:nvGrpSpPr>
            <p:grpSpPr bwMode="auto">
              <a:xfrm>
                <a:off x="6974612" y="4835372"/>
                <a:ext cx="76015" cy="26412"/>
                <a:chOff x="1488" y="3264"/>
                <a:chExt cx="192" cy="96"/>
              </a:xfrm>
            </p:grpSpPr>
            <p:sp>
              <p:nvSpPr>
                <p:cNvPr id="733"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4"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sp>
        <p:nvSpPr>
          <p:cNvPr id="757" name="ZoneTexte 756"/>
          <p:cNvSpPr txBox="1"/>
          <p:nvPr/>
        </p:nvSpPr>
        <p:spPr>
          <a:xfrm>
            <a:off x="467544" y="4869160"/>
            <a:ext cx="2826415" cy="461665"/>
          </a:xfrm>
          <a:prstGeom prst="rect">
            <a:avLst/>
          </a:prstGeom>
          <a:noFill/>
        </p:spPr>
        <p:txBody>
          <a:bodyPr wrap="none" rtlCol="0">
            <a:spAutoFit/>
          </a:bodyPr>
          <a:lstStyle/>
          <a:p>
            <a:pPr marL="342900" indent="-342900">
              <a:buFont typeface="Arial"/>
              <a:buChar char="•"/>
            </a:pPr>
            <a:r>
              <a:rPr lang="en-CA" dirty="0" smtClean="0">
                <a:solidFill>
                  <a:srgbClr val="04305E"/>
                </a:solidFill>
              </a:rPr>
              <a:t>“Functional” cure</a:t>
            </a:r>
          </a:p>
        </p:txBody>
      </p:sp>
      <p:sp>
        <p:nvSpPr>
          <p:cNvPr id="782" name="Oval 339"/>
          <p:cNvSpPr>
            <a:spLocks noChangeArrowheads="1"/>
          </p:cNvSpPr>
          <p:nvPr/>
        </p:nvSpPr>
        <p:spPr bwMode="auto">
          <a:xfrm>
            <a:off x="6921326" y="4706342"/>
            <a:ext cx="298319" cy="280831"/>
          </a:xfrm>
          <a:prstGeom prst="ellipse">
            <a:avLst/>
          </a:prstGeom>
          <a:solidFill>
            <a:schemeClr val="bg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grpSp>
        <p:nvGrpSpPr>
          <p:cNvPr id="807" name="Grouper 806"/>
          <p:cNvGrpSpPr/>
          <p:nvPr/>
        </p:nvGrpSpPr>
        <p:grpSpPr>
          <a:xfrm>
            <a:off x="6627192" y="4432300"/>
            <a:ext cx="894957" cy="811291"/>
            <a:chOff x="7999337" y="3901852"/>
            <a:chExt cx="894957" cy="811291"/>
          </a:xfrm>
        </p:grpSpPr>
        <p:sp>
          <p:nvSpPr>
            <p:cNvPr id="784" name="Oval 339"/>
            <p:cNvSpPr>
              <a:spLocks noChangeArrowheads="1"/>
            </p:cNvSpPr>
            <p:nvPr/>
          </p:nvSpPr>
          <p:spPr bwMode="auto">
            <a:xfrm>
              <a:off x="7999337" y="390185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5" name="Oval 339"/>
            <p:cNvSpPr>
              <a:spLocks noChangeArrowheads="1"/>
            </p:cNvSpPr>
            <p:nvPr/>
          </p:nvSpPr>
          <p:spPr bwMode="auto">
            <a:xfrm>
              <a:off x="7999337" y="416708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6" name="Oval 339"/>
            <p:cNvSpPr>
              <a:spLocks noChangeArrowheads="1"/>
            </p:cNvSpPr>
            <p:nvPr/>
          </p:nvSpPr>
          <p:spPr bwMode="auto">
            <a:xfrm>
              <a:off x="7999337" y="44323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7" name="Oval 339"/>
            <p:cNvSpPr>
              <a:spLocks noChangeArrowheads="1"/>
            </p:cNvSpPr>
            <p:nvPr/>
          </p:nvSpPr>
          <p:spPr bwMode="auto">
            <a:xfrm>
              <a:off x="8297656" y="390185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8" name="Oval 339"/>
            <p:cNvSpPr>
              <a:spLocks noChangeArrowheads="1"/>
            </p:cNvSpPr>
            <p:nvPr/>
          </p:nvSpPr>
          <p:spPr bwMode="auto">
            <a:xfrm>
              <a:off x="8297656" y="44323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89" name="Oval 339"/>
            <p:cNvSpPr>
              <a:spLocks noChangeArrowheads="1"/>
            </p:cNvSpPr>
            <p:nvPr/>
          </p:nvSpPr>
          <p:spPr bwMode="auto">
            <a:xfrm>
              <a:off x="8595975" y="390185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90" name="Oval 339"/>
            <p:cNvSpPr>
              <a:spLocks noChangeArrowheads="1"/>
            </p:cNvSpPr>
            <p:nvPr/>
          </p:nvSpPr>
          <p:spPr bwMode="auto">
            <a:xfrm>
              <a:off x="8595975" y="416708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91" name="Oval 339"/>
            <p:cNvSpPr>
              <a:spLocks noChangeArrowheads="1"/>
            </p:cNvSpPr>
            <p:nvPr/>
          </p:nvSpPr>
          <p:spPr bwMode="auto">
            <a:xfrm>
              <a:off x="8595975" y="4432312"/>
              <a:ext cx="298319" cy="280831"/>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92" name="Oval 340"/>
            <p:cNvSpPr>
              <a:spLocks noChangeArrowheads="1"/>
            </p:cNvSpPr>
            <p:nvPr/>
          </p:nvSpPr>
          <p:spPr bwMode="auto">
            <a:xfrm>
              <a:off x="8028384" y="393305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3" name="Oval 340"/>
            <p:cNvSpPr>
              <a:spLocks noChangeArrowheads="1"/>
            </p:cNvSpPr>
            <p:nvPr/>
          </p:nvSpPr>
          <p:spPr bwMode="auto">
            <a:xfrm>
              <a:off x="8028384" y="419828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4" name="Oval 340"/>
            <p:cNvSpPr>
              <a:spLocks noChangeArrowheads="1"/>
            </p:cNvSpPr>
            <p:nvPr/>
          </p:nvSpPr>
          <p:spPr bwMode="auto">
            <a:xfrm>
              <a:off x="8028384" y="446351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5" name="Oval 340"/>
            <p:cNvSpPr>
              <a:spLocks noChangeArrowheads="1"/>
            </p:cNvSpPr>
            <p:nvPr/>
          </p:nvSpPr>
          <p:spPr bwMode="auto">
            <a:xfrm>
              <a:off x="8326703" y="393305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6" name="Oval 340"/>
            <p:cNvSpPr>
              <a:spLocks noChangeArrowheads="1"/>
            </p:cNvSpPr>
            <p:nvPr/>
          </p:nvSpPr>
          <p:spPr bwMode="auto">
            <a:xfrm>
              <a:off x="8326703" y="446351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7" name="Oval 340"/>
            <p:cNvSpPr>
              <a:spLocks noChangeArrowheads="1"/>
            </p:cNvSpPr>
            <p:nvPr/>
          </p:nvSpPr>
          <p:spPr bwMode="auto">
            <a:xfrm>
              <a:off x="8625022" y="393305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8" name="Oval 340"/>
            <p:cNvSpPr>
              <a:spLocks noChangeArrowheads="1"/>
            </p:cNvSpPr>
            <p:nvPr/>
          </p:nvSpPr>
          <p:spPr bwMode="auto">
            <a:xfrm>
              <a:off x="8625022" y="419828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sp>
          <p:nvSpPr>
            <p:cNvPr id="799" name="Oval 340"/>
            <p:cNvSpPr>
              <a:spLocks noChangeArrowheads="1"/>
            </p:cNvSpPr>
            <p:nvPr/>
          </p:nvSpPr>
          <p:spPr bwMode="auto">
            <a:xfrm>
              <a:off x="8625022" y="4463516"/>
              <a:ext cx="236300" cy="226597"/>
            </a:xfrm>
            <a:prstGeom prst="ellipse">
              <a:avLst/>
            </a:prstGeom>
            <a:solidFill>
              <a:schemeClr val="accent3"/>
            </a:solidFill>
            <a:ln w="3175" cmpd="sng">
              <a:solidFill>
                <a:schemeClr val="bg1">
                  <a:lumMod val="50000"/>
                </a:schemeClr>
              </a:solidFill>
              <a:round/>
              <a:headEnd/>
              <a:tailEnd/>
            </a:ln>
          </p:spPr>
          <p:txBody>
            <a:bodyPr wrap="none" anchor="ctr"/>
            <a:lstStyle/>
            <a:p>
              <a:endParaRPr lang="en-US"/>
            </a:p>
          </p:txBody>
        </p:sp>
      </p:grpSp>
      <p:grpSp>
        <p:nvGrpSpPr>
          <p:cNvPr id="778" name="Grouper 777"/>
          <p:cNvGrpSpPr/>
          <p:nvPr/>
        </p:nvGrpSpPr>
        <p:grpSpPr>
          <a:xfrm>
            <a:off x="6896050" y="4674468"/>
            <a:ext cx="368300" cy="313649"/>
            <a:chOff x="7810996" y="4923656"/>
            <a:chExt cx="368300" cy="313649"/>
          </a:xfrm>
        </p:grpSpPr>
        <p:sp>
          <p:nvSpPr>
            <p:cNvPr id="766" name="Oval 339"/>
            <p:cNvSpPr>
              <a:spLocks noChangeArrowheads="1"/>
            </p:cNvSpPr>
            <p:nvPr/>
          </p:nvSpPr>
          <p:spPr bwMode="auto">
            <a:xfrm>
              <a:off x="7837446" y="4956474"/>
              <a:ext cx="298319" cy="280831"/>
            </a:xfrm>
            <a:prstGeom prst="ellipse">
              <a:avLst/>
            </a:prstGeom>
            <a:solidFill>
              <a:srgbClr val="FF0000"/>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67" name="Oval 340"/>
            <p:cNvSpPr>
              <a:spLocks noChangeArrowheads="1"/>
            </p:cNvSpPr>
            <p:nvPr/>
          </p:nvSpPr>
          <p:spPr bwMode="auto">
            <a:xfrm>
              <a:off x="7866493" y="4987678"/>
              <a:ext cx="236300" cy="226597"/>
            </a:xfrm>
            <a:prstGeom prst="ellipse">
              <a:avLst/>
            </a:prstGeom>
            <a:solidFill>
              <a:schemeClr val="accent6">
                <a:lumMod val="60000"/>
                <a:lumOff val="40000"/>
              </a:schemeClr>
            </a:solidFill>
            <a:ln w="3175" cmpd="sng">
              <a:solidFill>
                <a:schemeClr val="bg1">
                  <a:lumMod val="50000"/>
                </a:schemeClr>
              </a:solidFill>
              <a:round/>
              <a:headEnd/>
              <a:tailEnd/>
            </a:ln>
          </p:spPr>
          <p:txBody>
            <a:bodyPr wrap="none" anchor="ctr"/>
            <a:lstStyle/>
            <a:p>
              <a:endParaRPr lang="en-US"/>
            </a:p>
          </p:txBody>
        </p:sp>
        <p:grpSp>
          <p:nvGrpSpPr>
            <p:cNvPr id="768" name="Grouper 767"/>
            <p:cNvGrpSpPr/>
            <p:nvPr/>
          </p:nvGrpSpPr>
          <p:grpSpPr>
            <a:xfrm>
              <a:off x="7884368" y="5085184"/>
              <a:ext cx="198619" cy="34918"/>
              <a:chOff x="6974612" y="6157199"/>
              <a:chExt cx="198619" cy="34918"/>
            </a:xfrm>
          </p:grpSpPr>
          <p:sp>
            <p:nvSpPr>
              <p:cNvPr id="769" name="Rectangle 342"/>
              <p:cNvSpPr>
                <a:spLocks noChangeArrowheads="1"/>
              </p:cNvSpPr>
              <p:nvPr/>
            </p:nvSpPr>
            <p:spPr bwMode="auto">
              <a:xfrm>
                <a:off x="7050627" y="6157199"/>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70" name="Group 343"/>
              <p:cNvGrpSpPr>
                <a:grpSpLocks/>
              </p:cNvGrpSpPr>
              <p:nvPr/>
            </p:nvGrpSpPr>
            <p:grpSpPr bwMode="auto">
              <a:xfrm>
                <a:off x="7097216" y="6161676"/>
                <a:ext cx="76015" cy="26412"/>
                <a:chOff x="1488" y="3264"/>
                <a:chExt cx="192" cy="96"/>
              </a:xfrm>
            </p:grpSpPr>
            <p:sp>
              <p:nvSpPr>
                <p:cNvPr id="774"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5"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71" name="Group 346"/>
              <p:cNvGrpSpPr>
                <a:grpSpLocks/>
              </p:cNvGrpSpPr>
              <p:nvPr/>
            </p:nvGrpSpPr>
            <p:grpSpPr bwMode="auto">
              <a:xfrm>
                <a:off x="6974612" y="6161676"/>
                <a:ext cx="76015" cy="26412"/>
                <a:chOff x="1488" y="3264"/>
                <a:chExt cx="192" cy="96"/>
              </a:xfrm>
            </p:grpSpPr>
            <p:sp>
              <p:nvSpPr>
                <p:cNvPr id="772"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3"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776" name="AutoShape 244"/>
            <p:cNvSpPr>
              <a:spLocks noChangeArrowheads="1"/>
            </p:cNvSpPr>
            <p:nvPr/>
          </p:nvSpPr>
          <p:spPr bwMode="auto">
            <a:xfrm>
              <a:off x="7810996" y="4923656"/>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777" name="AutoShape 244"/>
            <p:cNvSpPr>
              <a:spLocks noChangeArrowheads="1"/>
            </p:cNvSpPr>
            <p:nvPr/>
          </p:nvSpPr>
          <p:spPr bwMode="auto">
            <a:xfrm>
              <a:off x="8026896" y="4955406"/>
              <a:ext cx="152400" cy="152400"/>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grpSp>
      <p:grpSp>
        <p:nvGrpSpPr>
          <p:cNvPr id="759" name="Grouper 758"/>
          <p:cNvGrpSpPr/>
          <p:nvPr/>
        </p:nvGrpSpPr>
        <p:grpSpPr>
          <a:xfrm>
            <a:off x="5779933" y="5621382"/>
            <a:ext cx="198619" cy="34918"/>
            <a:chOff x="5776176" y="5623375"/>
            <a:chExt cx="198619" cy="34918"/>
          </a:xfrm>
        </p:grpSpPr>
        <p:sp>
          <p:nvSpPr>
            <p:cNvPr id="721" name="Rectangle 342"/>
            <p:cNvSpPr>
              <a:spLocks noChangeArrowheads="1"/>
            </p:cNvSpPr>
            <p:nvPr/>
          </p:nvSpPr>
          <p:spPr bwMode="auto">
            <a:xfrm>
              <a:off x="5852191" y="5623375"/>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22" name="Group 343"/>
            <p:cNvGrpSpPr>
              <a:grpSpLocks/>
            </p:cNvGrpSpPr>
            <p:nvPr/>
          </p:nvGrpSpPr>
          <p:grpSpPr bwMode="auto">
            <a:xfrm>
              <a:off x="5898780" y="5627852"/>
              <a:ext cx="76015" cy="26412"/>
              <a:chOff x="1488" y="3264"/>
              <a:chExt cx="192" cy="96"/>
            </a:xfrm>
          </p:grpSpPr>
          <p:sp>
            <p:nvSpPr>
              <p:cNvPr id="74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23" name="Group 346"/>
            <p:cNvGrpSpPr>
              <a:grpSpLocks/>
            </p:cNvGrpSpPr>
            <p:nvPr/>
          </p:nvGrpSpPr>
          <p:grpSpPr bwMode="auto">
            <a:xfrm>
              <a:off x="5776176" y="5627852"/>
              <a:ext cx="76015" cy="26412"/>
              <a:chOff x="1488" y="3264"/>
              <a:chExt cx="192" cy="96"/>
            </a:xfrm>
          </p:grpSpPr>
          <p:sp>
            <p:nvSpPr>
              <p:cNvPr id="74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3" name="Grouper 2"/>
          <p:cNvGrpSpPr/>
          <p:nvPr/>
        </p:nvGrpSpPr>
        <p:grpSpPr>
          <a:xfrm>
            <a:off x="6089088" y="4828902"/>
            <a:ext cx="1087900" cy="1361222"/>
            <a:chOff x="6089088" y="4828902"/>
            <a:chExt cx="1087900" cy="1361222"/>
          </a:xfrm>
        </p:grpSpPr>
        <p:grpSp>
          <p:nvGrpSpPr>
            <p:cNvPr id="758" name="Grouper 757"/>
            <p:cNvGrpSpPr/>
            <p:nvPr/>
          </p:nvGrpSpPr>
          <p:grpSpPr>
            <a:xfrm>
              <a:off x="6089088" y="5098565"/>
              <a:ext cx="198619" cy="34918"/>
              <a:chOff x="6085331" y="5100558"/>
              <a:chExt cx="198619" cy="34918"/>
            </a:xfrm>
          </p:grpSpPr>
          <p:sp>
            <p:nvSpPr>
              <p:cNvPr id="651" name="Rectangle 342"/>
              <p:cNvSpPr>
                <a:spLocks noChangeArrowheads="1"/>
              </p:cNvSpPr>
              <p:nvPr/>
            </p:nvSpPr>
            <p:spPr bwMode="auto">
              <a:xfrm>
                <a:off x="6161346" y="5100558"/>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652" name="Group 343"/>
              <p:cNvGrpSpPr>
                <a:grpSpLocks/>
              </p:cNvGrpSpPr>
              <p:nvPr/>
            </p:nvGrpSpPr>
            <p:grpSpPr bwMode="auto">
              <a:xfrm>
                <a:off x="6207935" y="5105035"/>
                <a:ext cx="76015" cy="26412"/>
                <a:chOff x="1488" y="3264"/>
                <a:chExt cx="192" cy="96"/>
              </a:xfrm>
            </p:grpSpPr>
            <p:sp>
              <p:nvSpPr>
                <p:cNvPr id="75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653" name="Group 346"/>
              <p:cNvGrpSpPr>
                <a:grpSpLocks/>
              </p:cNvGrpSpPr>
              <p:nvPr/>
            </p:nvGrpSpPr>
            <p:grpSpPr bwMode="auto">
              <a:xfrm>
                <a:off x="6085331" y="5105035"/>
                <a:ext cx="76015" cy="26412"/>
                <a:chOff x="1488" y="3264"/>
                <a:chExt cx="192" cy="96"/>
              </a:xfrm>
            </p:grpSpPr>
            <p:sp>
              <p:nvSpPr>
                <p:cNvPr id="753"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4"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760" name="Grouper 759"/>
            <p:cNvGrpSpPr/>
            <p:nvPr/>
          </p:nvGrpSpPr>
          <p:grpSpPr>
            <a:xfrm>
              <a:off x="6680223" y="5621382"/>
              <a:ext cx="198619" cy="34918"/>
              <a:chOff x="6676466" y="5623375"/>
              <a:chExt cx="198619" cy="34918"/>
            </a:xfrm>
          </p:grpSpPr>
          <p:sp>
            <p:nvSpPr>
              <p:cNvPr id="718" name="Rectangle 342"/>
              <p:cNvSpPr>
                <a:spLocks noChangeArrowheads="1"/>
              </p:cNvSpPr>
              <p:nvPr/>
            </p:nvSpPr>
            <p:spPr bwMode="auto">
              <a:xfrm>
                <a:off x="6752481" y="5623375"/>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19" name="Group 343"/>
              <p:cNvGrpSpPr>
                <a:grpSpLocks/>
              </p:cNvGrpSpPr>
              <p:nvPr/>
            </p:nvGrpSpPr>
            <p:grpSpPr bwMode="auto">
              <a:xfrm>
                <a:off x="6799070" y="5627852"/>
                <a:ext cx="76015" cy="26412"/>
                <a:chOff x="1488" y="3264"/>
                <a:chExt cx="192" cy="96"/>
              </a:xfrm>
            </p:grpSpPr>
            <p:sp>
              <p:nvSpPr>
                <p:cNvPr id="751"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20" name="Group 346"/>
              <p:cNvGrpSpPr>
                <a:grpSpLocks/>
              </p:cNvGrpSpPr>
              <p:nvPr/>
            </p:nvGrpSpPr>
            <p:grpSpPr bwMode="auto">
              <a:xfrm>
                <a:off x="6676466" y="5627852"/>
                <a:ext cx="76015" cy="26412"/>
                <a:chOff x="1488" y="3264"/>
                <a:chExt cx="192" cy="96"/>
              </a:xfrm>
            </p:grpSpPr>
            <p:sp>
              <p:nvSpPr>
                <p:cNvPr id="74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761" name="Grouper 760"/>
            <p:cNvGrpSpPr/>
            <p:nvPr/>
          </p:nvGrpSpPr>
          <p:grpSpPr>
            <a:xfrm>
              <a:off x="6382074" y="4828902"/>
              <a:ext cx="198619" cy="34918"/>
              <a:chOff x="6378317" y="4830895"/>
              <a:chExt cx="198619" cy="34918"/>
            </a:xfrm>
          </p:grpSpPr>
          <p:sp>
            <p:nvSpPr>
              <p:cNvPr id="724" name="Rectangle 342"/>
              <p:cNvSpPr>
                <a:spLocks noChangeArrowheads="1"/>
              </p:cNvSpPr>
              <p:nvPr/>
            </p:nvSpPr>
            <p:spPr bwMode="auto">
              <a:xfrm>
                <a:off x="6454332" y="4830895"/>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25" name="Group 343"/>
              <p:cNvGrpSpPr>
                <a:grpSpLocks/>
              </p:cNvGrpSpPr>
              <p:nvPr/>
            </p:nvGrpSpPr>
            <p:grpSpPr bwMode="auto">
              <a:xfrm>
                <a:off x="6500921" y="4835372"/>
                <a:ext cx="76015" cy="26412"/>
                <a:chOff x="1488" y="3264"/>
                <a:chExt cx="192" cy="96"/>
              </a:xfrm>
            </p:grpSpPr>
            <p:sp>
              <p:nvSpPr>
                <p:cNvPr id="74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26" name="Group 346"/>
              <p:cNvGrpSpPr>
                <a:grpSpLocks/>
              </p:cNvGrpSpPr>
              <p:nvPr/>
            </p:nvGrpSpPr>
            <p:grpSpPr bwMode="auto">
              <a:xfrm>
                <a:off x="6378317" y="4835372"/>
                <a:ext cx="76015" cy="26412"/>
                <a:chOff x="1488" y="3264"/>
                <a:chExt cx="192" cy="96"/>
              </a:xfrm>
            </p:grpSpPr>
            <p:sp>
              <p:nvSpPr>
                <p:cNvPr id="741"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2"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762" name="Grouper 761"/>
            <p:cNvGrpSpPr/>
            <p:nvPr/>
          </p:nvGrpSpPr>
          <p:grpSpPr>
            <a:xfrm>
              <a:off x="6978369" y="6155206"/>
              <a:ext cx="198619" cy="34918"/>
              <a:chOff x="6974612" y="6157199"/>
              <a:chExt cx="198619" cy="34918"/>
            </a:xfrm>
          </p:grpSpPr>
          <p:sp>
            <p:nvSpPr>
              <p:cNvPr id="727" name="Rectangle 342"/>
              <p:cNvSpPr>
                <a:spLocks noChangeArrowheads="1"/>
              </p:cNvSpPr>
              <p:nvPr/>
            </p:nvSpPr>
            <p:spPr bwMode="auto">
              <a:xfrm>
                <a:off x="7050627" y="6157199"/>
                <a:ext cx="46099" cy="34918"/>
              </a:xfrm>
              <a:prstGeom prst="rect">
                <a:avLst/>
              </a:prstGeom>
              <a:solidFill>
                <a:srgbClr val="FF0000"/>
              </a:solidFill>
              <a:ln w="3175" cmpd="sng">
                <a:noFill/>
                <a:miter lim="800000"/>
                <a:headEnd/>
                <a:tailEnd/>
              </a:ln>
            </p:spPr>
            <p:txBody>
              <a:bodyPr wrap="none" anchor="ctr"/>
              <a:lstStyle/>
              <a:p>
                <a:endParaRPr lang="en-US"/>
              </a:p>
            </p:txBody>
          </p:sp>
          <p:grpSp>
            <p:nvGrpSpPr>
              <p:cNvPr id="728" name="Group 343"/>
              <p:cNvGrpSpPr>
                <a:grpSpLocks/>
              </p:cNvGrpSpPr>
              <p:nvPr/>
            </p:nvGrpSpPr>
            <p:grpSpPr bwMode="auto">
              <a:xfrm>
                <a:off x="7097216" y="6161676"/>
                <a:ext cx="76015" cy="26412"/>
                <a:chOff x="1488" y="3264"/>
                <a:chExt cx="192" cy="96"/>
              </a:xfrm>
            </p:grpSpPr>
            <p:sp>
              <p:nvSpPr>
                <p:cNvPr id="739"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40"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29" name="Group 346"/>
              <p:cNvGrpSpPr>
                <a:grpSpLocks/>
              </p:cNvGrpSpPr>
              <p:nvPr/>
            </p:nvGrpSpPr>
            <p:grpSpPr bwMode="auto">
              <a:xfrm>
                <a:off x="6974612" y="6161676"/>
                <a:ext cx="76015" cy="26412"/>
                <a:chOff x="1488" y="3264"/>
                <a:chExt cx="192" cy="96"/>
              </a:xfrm>
            </p:grpSpPr>
            <p:sp>
              <p:nvSpPr>
                <p:cNvPr id="737"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38"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spTree>
    <p:extLst>
      <p:ext uri="{BB962C8B-B14F-4D97-AF65-F5344CB8AC3E}">
        <p14:creationId xmlns:p14="http://schemas.microsoft.com/office/powerpoint/2010/main" val="131508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5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5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82"/>
                                        </p:tgtEl>
                                        <p:attrNameLst>
                                          <p:attrName>style.visibility</p:attrName>
                                        </p:attrNameLst>
                                      </p:cBhvr>
                                      <p:to>
                                        <p:strVal val="visible"/>
                                      </p:to>
                                    </p:set>
                                    <p:animEffect transition="in" filter="dissolve">
                                      <p:cBhvr>
                                        <p:cTn id="27" dur="500"/>
                                        <p:tgtEl>
                                          <p:spTgt spid="782"/>
                                        </p:tgtEl>
                                      </p:cBhvr>
                                    </p:animEffect>
                                  </p:childTnLst>
                                </p:cTn>
                              </p:par>
                              <p:par>
                                <p:cTn id="28" presetID="9" presetClass="entr" presetSubtype="0" fill="hold" nodeType="withEffect">
                                  <p:stCondLst>
                                    <p:cond delay="0"/>
                                  </p:stCondLst>
                                  <p:childTnLst>
                                    <p:set>
                                      <p:cBhvr>
                                        <p:cTn id="29" dur="1" fill="hold">
                                          <p:stCondLst>
                                            <p:cond delay="0"/>
                                          </p:stCondLst>
                                        </p:cTn>
                                        <p:tgtEl>
                                          <p:spTgt spid="778"/>
                                        </p:tgtEl>
                                        <p:attrNameLst>
                                          <p:attrName>style.visibility</p:attrName>
                                        </p:attrNameLst>
                                      </p:cBhvr>
                                      <p:to>
                                        <p:strVal val="visible"/>
                                      </p:to>
                                    </p:set>
                                    <p:animEffect transition="in" filter="dissolve">
                                      <p:cBhvr>
                                        <p:cTn id="30" dur="500"/>
                                        <p:tgtEl>
                                          <p:spTgt spid="77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807"/>
                                        </p:tgtEl>
                                        <p:attrNameLst>
                                          <p:attrName>style.visibility</p:attrName>
                                        </p:attrNameLst>
                                      </p:cBhvr>
                                      <p:to>
                                        <p:strVal val="visible"/>
                                      </p:to>
                                    </p:set>
                                    <p:animEffect transition="in" filter="dissolve">
                                      <p:cBhvr>
                                        <p:cTn id="35" dur="500"/>
                                        <p:tgtEl>
                                          <p:spTgt spid="80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778"/>
                                        </p:tgtEl>
                                      </p:cBhvr>
                                    </p:animEffect>
                                    <p:set>
                                      <p:cBhvr>
                                        <p:cTn id="40" dur="1" fill="hold">
                                          <p:stCondLst>
                                            <p:cond delay="499"/>
                                          </p:stCondLst>
                                        </p:cTn>
                                        <p:tgtEl>
                                          <p:spTgt spid="77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807"/>
                                        </p:tgtEl>
                                      </p:cBhvr>
                                    </p:animEffect>
                                    <p:set>
                                      <p:cBhvr>
                                        <p:cTn id="45" dur="1" fill="hold">
                                          <p:stCondLst>
                                            <p:cond delay="499"/>
                                          </p:stCondLst>
                                        </p:cTn>
                                        <p:tgtEl>
                                          <p:spTgt spid="8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0"/>
      <p:bldP spid="7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txBox="1">
            <a:spLocks/>
          </p:cNvSpPr>
          <p:nvPr/>
        </p:nvSpPr>
        <p:spPr bwMode="auto">
          <a:xfrm>
            <a:off x="0" y="-27384"/>
            <a:ext cx="9156700" cy="908720"/>
          </a:xfrm>
          <a:prstGeom prst="rect">
            <a:avLst/>
          </a:prstGeom>
          <a:solidFill>
            <a:srgbClr val="04305E"/>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sz="3200">
                <a:solidFill>
                  <a:schemeClr val="bg1"/>
                </a:solidFill>
                <a:latin typeface="+mj-lt"/>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nSpc>
                <a:spcPct val="80000"/>
              </a:lnSpc>
            </a:pPr>
            <a:r>
              <a:rPr lang="en-US" dirty="0"/>
              <a:t>S</a:t>
            </a:r>
            <a:r>
              <a:rPr lang="en-US" dirty="0" smtClean="0"/>
              <a:t>marter </a:t>
            </a:r>
            <a:r>
              <a:rPr lang="en-US" dirty="0"/>
              <a:t>and better HIV treatment options are available </a:t>
            </a:r>
          </a:p>
        </p:txBody>
      </p:sp>
      <p:sp>
        <p:nvSpPr>
          <p:cNvPr id="2" name="ZoneTexte 1"/>
          <p:cNvSpPr txBox="1"/>
          <p:nvPr/>
        </p:nvSpPr>
        <p:spPr>
          <a:xfrm>
            <a:off x="25648" y="6608385"/>
            <a:ext cx="2168983" cy="276999"/>
          </a:xfrm>
          <a:prstGeom prst="rect">
            <a:avLst/>
          </a:prstGeom>
          <a:noFill/>
        </p:spPr>
        <p:txBody>
          <a:bodyPr wrap="none" rtlCol="0">
            <a:spAutoFit/>
          </a:bodyPr>
          <a:lstStyle/>
          <a:p>
            <a:r>
              <a:rPr lang="en-CA" sz="1200" dirty="0" smtClean="0"/>
              <a:t>Source: UNAIDS, gap report</a:t>
            </a:r>
            <a:endParaRPr lang="en-CA" sz="1200" dirty="0"/>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552" y="2924944"/>
            <a:ext cx="7524328" cy="3337760"/>
          </a:xfrm>
          <a:prstGeom prst="rect">
            <a:avLst/>
          </a:prstGeom>
        </p:spPr>
      </p:pic>
      <p:grpSp>
        <p:nvGrpSpPr>
          <p:cNvPr id="9" name="Grouper 8"/>
          <p:cNvGrpSpPr/>
          <p:nvPr/>
        </p:nvGrpSpPr>
        <p:grpSpPr>
          <a:xfrm>
            <a:off x="539552" y="1052736"/>
            <a:ext cx="7524328" cy="1830164"/>
            <a:chOff x="539552" y="1052736"/>
            <a:chExt cx="7524328" cy="1830164"/>
          </a:xfrm>
        </p:grpSpPr>
        <p:sp>
          <p:nvSpPr>
            <p:cNvPr id="5" name="ZoneTexte 4"/>
            <p:cNvSpPr txBox="1"/>
            <p:nvPr/>
          </p:nvSpPr>
          <p:spPr>
            <a:xfrm>
              <a:off x="4756180" y="1052736"/>
              <a:ext cx="1237238" cy="338554"/>
            </a:xfrm>
            <a:prstGeom prst="rect">
              <a:avLst/>
            </a:prstGeom>
            <a:noFill/>
          </p:spPr>
          <p:txBody>
            <a:bodyPr wrap="none" rtlCol="0">
              <a:spAutoFit/>
            </a:bodyPr>
            <a:lstStyle>
              <a:defPPr>
                <a:defRPr lang="en-US"/>
              </a:defPPr>
              <a:lvl1pPr>
                <a:defRPr sz="1600">
                  <a:solidFill>
                    <a:srgbClr val="04305E"/>
                  </a:solidFill>
                </a:defRPr>
              </a:lvl1pPr>
            </a:lstStyle>
            <a:p>
              <a:r>
                <a:rPr lang="en-CA" b="1" dirty="0"/>
                <a:t>Era of </a:t>
              </a:r>
              <a:r>
                <a:rPr lang="en-CA" b="1" dirty="0" smtClean="0"/>
                <a:t>ART</a:t>
              </a:r>
              <a:endParaRPr lang="en-CA" b="1" dirty="0"/>
            </a:p>
          </p:txBody>
        </p:sp>
        <p:sp>
          <p:nvSpPr>
            <p:cNvPr id="8" name="ZoneTexte 7"/>
            <p:cNvSpPr txBox="1"/>
            <p:nvPr/>
          </p:nvSpPr>
          <p:spPr>
            <a:xfrm>
              <a:off x="971600" y="1052736"/>
              <a:ext cx="1672253" cy="338554"/>
            </a:xfrm>
            <a:prstGeom prst="rect">
              <a:avLst/>
            </a:prstGeom>
            <a:noFill/>
          </p:spPr>
          <p:txBody>
            <a:bodyPr wrap="none" rtlCol="0">
              <a:spAutoFit/>
            </a:bodyPr>
            <a:lstStyle/>
            <a:p>
              <a:r>
                <a:rPr lang="en-CA" sz="1600" b="1" dirty="0" smtClean="0">
                  <a:solidFill>
                    <a:srgbClr val="04305E"/>
                  </a:solidFill>
                </a:rPr>
                <a:t>Era before ART</a:t>
              </a:r>
              <a:endParaRPr lang="en-CA" sz="1600" b="1" dirty="0">
                <a:solidFill>
                  <a:srgbClr val="04305E"/>
                </a:solidFill>
              </a:endParaRPr>
            </a:p>
          </p:txBody>
        </p:sp>
        <p:pic>
          <p:nvPicPr>
            <p:cNvPr id="11" name="Imag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9552" y="1412776"/>
              <a:ext cx="7524328" cy="1470124"/>
            </a:xfrm>
            <a:prstGeom prst="rect">
              <a:avLst/>
            </a:prstGeom>
          </p:spPr>
        </p:pic>
      </p:grpSp>
      <p:cxnSp>
        <p:nvCxnSpPr>
          <p:cNvPr id="10"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4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Sustained remission off ART is rare but achievable</a:t>
            </a:r>
            <a:endParaRPr lang="en-US" sz="3200" dirty="0">
              <a:solidFill>
                <a:schemeClr val="bg1"/>
              </a:solidFill>
              <a:ea typeface="ＭＳ Ｐゴシック" charset="0"/>
              <a:cs typeface="ＭＳ Ｐゴシック" charset="0"/>
            </a:endParaRPr>
          </a:p>
        </p:txBody>
      </p:sp>
      <p:cxnSp>
        <p:nvCxnSpPr>
          <p:cNvPr id="8"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9" name="Line 4"/>
          <p:cNvSpPr>
            <a:spLocks noChangeShapeType="1"/>
          </p:cNvSpPr>
          <p:nvPr/>
        </p:nvSpPr>
        <p:spPr bwMode="auto">
          <a:xfrm flipH="1">
            <a:off x="467542" y="1544091"/>
            <a:ext cx="1" cy="4125942"/>
          </a:xfrm>
          <a:prstGeom prst="line">
            <a:avLst/>
          </a:prstGeom>
          <a:noFill/>
          <a:ln w="38100">
            <a:solidFill>
              <a:schemeClr val="tx1"/>
            </a:solidFill>
            <a:round/>
            <a:headEnd type="triangle" w="med" len="med"/>
            <a:tailEnd/>
          </a:ln>
        </p:spPr>
        <p:txBody>
          <a:bodyPr wrap="none" anchor="ctr">
            <a:prstTxWarp prst="textNoShape">
              <a:avLst/>
            </a:prstTxWarp>
          </a:bodyPr>
          <a:lstStyle/>
          <a:p>
            <a:endParaRPr lang="en-CA"/>
          </a:p>
        </p:txBody>
      </p:sp>
      <p:sp>
        <p:nvSpPr>
          <p:cNvPr id="10" name="Text Box 9"/>
          <p:cNvSpPr txBox="1">
            <a:spLocks noChangeArrowheads="1"/>
          </p:cNvSpPr>
          <p:nvPr/>
        </p:nvSpPr>
        <p:spPr bwMode="auto">
          <a:xfrm rot="16200000">
            <a:off x="-366954" y="3591413"/>
            <a:ext cx="1155647" cy="369332"/>
          </a:xfrm>
          <a:prstGeom prst="rect">
            <a:avLst/>
          </a:prstGeom>
          <a:noFill/>
          <a:ln w="9525">
            <a:noFill/>
            <a:miter lim="800000"/>
            <a:headEnd/>
            <a:tailEnd/>
          </a:ln>
        </p:spPr>
        <p:txBody>
          <a:bodyPr wrap="none">
            <a:prstTxWarp prst="textNoShape">
              <a:avLst/>
            </a:prstTxWarp>
            <a:spAutoFit/>
          </a:bodyPr>
          <a:lstStyle/>
          <a:p>
            <a:pPr eaLnBrk="0" hangingPunct="0"/>
            <a:r>
              <a:rPr lang="en-CA" sz="1800" dirty="0" smtClean="0">
                <a:solidFill>
                  <a:srgbClr val="04305E"/>
                </a:solidFill>
              </a:rPr>
              <a:t>Viral load</a:t>
            </a:r>
            <a:endParaRPr lang="en-CA" sz="1800" dirty="0">
              <a:solidFill>
                <a:srgbClr val="04305E"/>
              </a:solidFill>
            </a:endParaRPr>
          </a:p>
        </p:txBody>
      </p:sp>
      <p:sp>
        <p:nvSpPr>
          <p:cNvPr id="12" name="Line 11"/>
          <p:cNvSpPr>
            <a:spLocks noChangeShapeType="1"/>
          </p:cNvSpPr>
          <p:nvPr/>
        </p:nvSpPr>
        <p:spPr bwMode="auto">
          <a:xfrm rot="5400000" flipH="1">
            <a:off x="3278303" y="2864169"/>
            <a:ext cx="2" cy="5611725"/>
          </a:xfrm>
          <a:prstGeom prst="line">
            <a:avLst/>
          </a:prstGeom>
          <a:noFill/>
          <a:ln w="38100">
            <a:solidFill>
              <a:schemeClr val="tx1"/>
            </a:solidFill>
            <a:round/>
            <a:headEnd type="none" w="med" len="med"/>
            <a:tailEnd type="none"/>
          </a:ln>
        </p:spPr>
        <p:txBody>
          <a:bodyPr wrap="none" anchor="ctr">
            <a:prstTxWarp prst="textNoShape">
              <a:avLst/>
            </a:prstTxWarp>
          </a:bodyPr>
          <a:lstStyle/>
          <a:p>
            <a:endParaRPr lang="en-CA"/>
          </a:p>
        </p:txBody>
      </p:sp>
      <p:sp>
        <p:nvSpPr>
          <p:cNvPr id="30" name="Rectangle 29"/>
          <p:cNvSpPr/>
          <p:nvPr/>
        </p:nvSpPr>
        <p:spPr bwMode="auto">
          <a:xfrm>
            <a:off x="526851" y="1760115"/>
            <a:ext cx="2160240" cy="3226668"/>
          </a:xfrm>
          <a:prstGeom prst="rect">
            <a:avLst/>
          </a:prstGeom>
          <a:gradFill flip="none" rotWithShape="1">
            <a:gsLst>
              <a:gs pos="100000">
                <a:srgbClr val="FFFFFF"/>
              </a:gs>
              <a:gs pos="82000">
                <a:srgbClr val="04305E"/>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dirty="0" smtClean="0">
              <a:ln>
                <a:noFill/>
              </a:ln>
              <a:solidFill>
                <a:schemeClr val="bg1"/>
              </a:solidFill>
              <a:effectLst/>
              <a:latin typeface="Arial" charset="0"/>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CA" sz="2800" dirty="0">
              <a:solidFill>
                <a:schemeClr val="bg1"/>
              </a:solidFill>
            </a:endParaRPr>
          </a:p>
          <a:p>
            <a:pPr marL="0" marR="0" indent="0" defTabSz="914400" rtl="0" eaLnBrk="0" fontAlgn="base" latinLnBrk="0" hangingPunct="0">
              <a:lnSpc>
                <a:spcPct val="100000"/>
              </a:lnSpc>
              <a:spcBef>
                <a:spcPct val="0"/>
              </a:spcBef>
              <a:spcAft>
                <a:spcPct val="0"/>
              </a:spcAft>
              <a:buClrTx/>
              <a:buSzTx/>
              <a:buFontTx/>
              <a:buNone/>
              <a:tabLst/>
            </a:pPr>
            <a:r>
              <a:rPr kumimoji="0" lang="en-CA" sz="2800" b="0" i="0" u="none" strike="noStrike" cap="none" normalizeH="0" baseline="0" dirty="0" smtClean="0">
                <a:ln>
                  <a:noFill/>
                </a:ln>
                <a:solidFill>
                  <a:schemeClr val="bg1"/>
                </a:solidFill>
                <a:effectLst/>
                <a:latin typeface="Arial" charset="0"/>
                <a:ea typeface="ＭＳ Ｐゴシック" charset="0"/>
                <a:cs typeface="ＭＳ Ｐゴシック" charset="0"/>
              </a:rPr>
              <a:t>     ART</a:t>
            </a:r>
            <a:endParaRPr kumimoji="0" lang="en-CA" sz="28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cxnSp>
        <p:nvCxnSpPr>
          <p:cNvPr id="47" name="Connecteur droit 46"/>
          <p:cNvCxnSpPr/>
          <p:nvPr/>
        </p:nvCxnSpPr>
        <p:spPr bwMode="auto">
          <a:xfrm flipH="1">
            <a:off x="2336675" y="1544091"/>
            <a:ext cx="3077" cy="428166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ZoneTexte 48"/>
          <p:cNvSpPr txBox="1"/>
          <p:nvPr/>
        </p:nvSpPr>
        <p:spPr>
          <a:xfrm rot="18906759">
            <a:off x="2099092" y="1079852"/>
            <a:ext cx="736099" cy="338554"/>
          </a:xfrm>
          <a:prstGeom prst="rect">
            <a:avLst/>
          </a:prstGeom>
          <a:noFill/>
        </p:spPr>
        <p:txBody>
          <a:bodyPr wrap="none" rtlCol="0">
            <a:spAutoFit/>
          </a:bodyPr>
          <a:lstStyle/>
          <a:p>
            <a:r>
              <a:rPr lang="en-CA" sz="1600" b="1" dirty="0" smtClean="0"/>
              <a:t>STOP</a:t>
            </a:r>
            <a:endParaRPr lang="en-CA" sz="1600" b="1" dirty="0"/>
          </a:p>
        </p:txBody>
      </p:sp>
      <p:cxnSp>
        <p:nvCxnSpPr>
          <p:cNvPr id="63" name="Connecteur droit 62"/>
          <p:cNvCxnSpPr/>
          <p:nvPr/>
        </p:nvCxnSpPr>
        <p:spPr bwMode="auto">
          <a:xfrm>
            <a:off x="3517489" y="5670033"/>
            <a:ext cx="0" cy="14401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Connecteur droit 64"/>
          <p:cNvCxnSpPr/>
          <p:nvPr/>
        </p:nvCxnSpPr>
        <p:spPr bwMode="auto">
          <a:xfrm>
            <a:off x="4640002" y="5670033"/>
            <a:ext cx="0" cy="14401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Connecteur droit 65"/>
          <p:cNvCxnSpPr/>
          <p:nvPr/>
        </p:nvCxnSpPr>
        <p:spPr bwMode="auto">
          <a:xfrm>
            <a:off x="5789680" y="5670033"/>
            <a:ext cx="0" cy="14401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96" name="ZoneTexte 4095"/>
          <p:cNvSpPr txBox="1"/>
          <p:nvPr/>
        </p:nvSpPr>
        <p:spPr>
          <a:xfrm>
            <a:off x="3375215" y="5814049"/>
            <a:ext cx="298780" cy="338554"/>
          </a:xfrm>
          <a:prstGeom prst="rect">
            <a:avLst/>
          </a:prstGeom>
          <a:noFill/>
        </p:spPr>
        <p:txBody>
          <a:bodyPr wrap="none" rtlCol="0">
            <a:spAutoFit/>
          </a:bodyPr>
          <a:lstStyle/>
          <a:p>
            <a:r>
              <a:rPr lang="en-CA" sz="1600" dirty="0" smtClean="0"/>
              <a:t>1</a:t>
            </a:r>
            <a:endParaRPr lang="en-CA" sz="1600" dirty="0"/>
          </a:p>
        </p:txBody>
      </p:sp>
      <p:sp>
        <p:nvSpPr>
          <p:cNvPr id="68" name="ZoneTexte 67"/>
          <p:cNvSpPr txBox="1"/>
          <p:nvPr/>
        </p:nvSpPr>
        <p:spPr>
          <a:xfrm>
            <a:off x="4499991" y="5814049"/>
            <a:ext cx="298780" cy="338554"/>
          </a:xfrm>
          <a:prstGeom prst="rect">
            <a:avLst/>
          </a:prstGeom>
          <a:noFill/>
        </p:spPr>
        <p:txBody>
          <a:bodyPr wrap="none" rtlCol="0">
            <a:spAutoFit/>
          </a:bodyPr>
          <a:lstStyle/>
          <a:p>
            <a:r>
              <a:rPr lang="en-CA" sz="1600" dirty="0" smtClean="0"/>
              <a:t>2</a:t>
            </a:r>
            <a:endParaRPr lang="en-CA" sz="1600" dirty="0"/>
          </a:p>
        </p:txBody>
      </p:sp>
      <p:sp>
        <p:nvSpPr>
          <p:cNvPr id="69" name="ZoneTexte 68"/>
          <p:cNvSpPr txBox="1"/>
          <p:nvPr/>
        </p:nvSpPr>
        <p:spPr>
          <a:xfrm>
            <a:off x="5652119" y="5814049"/>
            <a:ext cx="298780" cy="338554"/>
          </a:xfrm>
          <a:prstGeom prst="rect">
            <a:avLst/>
          </a:prstGeom>
          <a:noFill/>
        </p:spPr>
        <p:txBody>
          <a:bodyPr wrap="none" rtlCol="0">
            <a:spAutoFit/>
          </a:bodyPr>
          <a:lstStyle/>
          <a:p>
            <a:r>
              <a:rPr lang="en-CA" sz="1600" dirty="0" smtClean="0"/>
              <a:t>3</a:t>
            </a:r>
            <a:endParaRPr lang="en-CA" sz="1600" dirty="0"/>
          </a:p>
        </p:txBody>
      </p:sp>
      <p:sp>
        <p:nvSpPr>
          <p:cNvPr id="70" name="ZoneTexte 69"/>
          <p:cNvSpPr txBox="1"/>
          <p:nvPr/>
        </p:nvSpPr>
        <p:spPr>
          <a:xfrm>
            <a:off x="2182222" y="5814049"/>
            <a:ext cx="298780" cy="338554"/>
          </a:xfrm>
          <a:prstGeom prst="rect">
            <a:avLst/>
          </a:prstGeom>
          <a:noFill/>
        </p:spPr>
        <p:txBody>
          <a:bodyPr wrap="none" rtlCol="0">
            <a:spAutoFit/>
          </a:bodyPr>
          <a:lstStyle/>
          <a:p>
            <a:r>
              <a:rPr lang="en-CA" sz="1600" dirty="0"/>
              <a:t>0</a:t>
            </a:r>
          </a:p>
        </p:txBody>
      </p:sp>
      <p:grpSp>
        <p:nvGrpSpPr>
          <p:cNvPr id="14" name="Grouper 13"/>
          <p:cNvGrpSpPr/>
          <p:nvPr/>
        </p:nvGrpSpPr>
        <p:grpSpPr>
          <a:xfrm>
            <a:off x="526850" y="1463901"/>
            <a:ext cx="2732955" cy="3608582"/>
            <a:chOff x="526850" y="1756700"/>
            <a:chExt cx="2732955" cy="2714598"/>
          </a:xfrm>
        </p:grpSpPr>
        <p:sp>
          <p:nvSpPr>
            <p:cNvPr id="34" name="Forme libre 33"/>
            <p:cNvSpPr/>
            <p:nvPr/>
          </p:nvSpPr>
          <p:spPr>
            <a:xfrm>
              <a:off x="526850" y="2000090"/>
              <a:ext cx="2388965" cy="2471208"/>
            </a:xfrm>
            <a:custGeom>
              <a:avLst/>
              <a:gdLst>
                <a:gd name="connsiteX0" fmla="*/ 0 w 2425700"/>
                <a:gd name="connsiteY0" fmla="*/ 2451100 h 2471208"/>
                <a:gd name="connsiteX1" fmla="*/ 596900 w 2425700"/>
                <a:gd name="connsiteY1" fmla="*/ 2451100 h 2471208"/>
                <a:gd name="connsiteX2" fmla="*/ 1219200 w 2425700"/>
                <a:gd name="connsiteY2" fmla="*/ 2463800 h 2471208"/>
                <a:gd name="connsiteX3" fmla="*/ 1828800 w 2425700"/>
                <a:gd name="connsiteY3" fmla="*/ 2451100 h 2471208"/>
                <a:gd name="connsiteX4" fmla="*/ 2006600 w 2425700"/>
                <a:gd name="connsiteY4" fmla="*/ 2247900 h 2471208"/>
                <a:gd name="connsiteX5" fmla="*/ 2133600 w 2425700"/>
                <a:gd name="connsiteY5" fmla="*/ 1778000 h 2471208"/>
                <a:gd name="connsiteX6" fmla="*/ 2222500 w 2425700"/>
                <a:gd name="connsiteY6" fmla="*/ 1155700 h 2471208"/>
                <a:gd name="connsiteX7" fmla="*/ 2298700 w 2425700"/>
                <a:gd name="connsiteY7" fmla="*/ 558800 h 2471208"/>
                <a:gd name="connsiteX8" fmla="*/ 2425700 w 2425700"/>
                <a:gd name="connsiteY8" fmla="*/ 0 h 247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700" h="2471208">
                  <a:moveTo>
                    <a:pt x="0" y="2451100"/>
                  </a:moveTo>
                  <a:lnTo>
                    <a:pt x="596900" y="2451100"/>
                  </a:lnTo>
                  <a:cubicBezTo>
                    <a:pt x="800100" y="2453217"/>
                    <a:pt x="1013883" y="2463800"/>
                    <a:pt x="1219200" y="2463800"/>
                  </a:cubicBezTo>
                  <a:cubicBezTo>
                    <a:pt x="1424517" y="2463800"/>
                    <a:pt x="1697567" y="2487083"/>
                    <a:pt x="1828800" y="2451100"/>
                  </a:cubicBezTo>
                  <a:cubicBezTo>
                    <a:pt x="1960033" y="2415117"/>
                    <a:pt x="1955800" y="2360083"/>
                    <a:pt x="2006600" y="2247900"/>
                  </a:cubicBezTo>
                  <a:cubicBezTo>
                    <a:pt x="2057400" y="2135717"/>
                    <a:pt x="2097617" y="1960033"/>
                    <a:pt x="2133600" y="1778000"/>
                  </a:cubicBezTo>
                  <a:cubicBezTo>
                    <a:pt x="2169583" y="1595967"/>
                    <a:pt x="2194983" y="1358900"/>
                    <a:pt x="2222500" y="1155700"/>
                  </a:cubicBezTo>
                  <a:cubicBezTo>
                    <a:pt x="2250017" y="952500"/>
                    <a:pt x="2264833" y="751417"/>
                    <a:pt x="2298700" y="558800"/>
                  </a:cubicBezTo>
                  <a:cubicBezTo>
                    <a:pt x="2332567" y="366183"/>
                    <a:pt x="2425700" y="0"/>
                    <a:pt x="2425700" y="0"/>
                  </a:cubicBezTo>
                </a:path>
              </a:pathLst>
            </a:custGeom>
            <a:ln w="38100" cmpd="sng">
              <a:solidFill>
                <a:schemeClr val="bg2">
                  <a:lumMod val="7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97" name="ZoneTexte 4096"/>
            <p:cNvSpPr txBox="1"/>
            <p:nvPr/>
          </p:nvSpPr>
          <p:spPr>
            <a:xfrm>
              <a:off x="2301264" y="1756700"/>
              <a:ext cx="958541" cy="208376"/>
            </a:xfrm>
            <a:prstGeom prst="rect">
              <a:avLst/>
            </a:prstGeom>
            <a:noFill/>
          </p:spPr>
          <p:txBody>
            <a:bodyPr wrap="none" rtlCol="0">
              <a:spAutoFit/>
            </a:bodyPr>
            <a:lstStyle/>
            <a:p>
              <a:r>
                <a:rPr lang="en-CA" sz="1200" b="1" dirty="0" smtClean="0">
                  <a:solidFill>
                    <a:schemeClr val="accent2">
                      <a:lumMod val="75000"/>
                    </a:schemeClr>
                  </a:solidFill>
                </a:rPr>
                <a:t>&lt; 2months</a:t>
              </a:r>
              <a:endParaRPr lang="en-CA" sz="1200" b="1" dirty="0">
                <a:solidFill>
                  <a:schemeClr val="accent2">
                    <a:lumMod val="75000"/>
                  </a:schemeClr>
                </a:solidFill>
              </a:endParaRPr>
            </a:p>
          </p:txBody>
        </p:sp>
      </p:grpSp>
      <p:grpSp>
        <p:nvGrpSpPr>
          <p:cNvPr id="15" name="Grouper 14"/>
          <p:cNvGrpSpPr/>
          <p:nvPr/>
        </p:nvGrpSpPr>
        <p:grpSpPr>
          <a:xfrm>
            <a:off x="526850" y="1340768"/>
            <a:ext cx="4261173" cy="3935114"/>
            <a:chOff x="526851" y="1599183"/>
            <a:chExt cx="4020322" cy="3028626"/>
          </a:xfrm>
        </p:grpSpPr>
        <p:sp>
          <p:nvSpPr>
            <p:cNvPr id="35" name="Forme libre 34"/>
            <p:cNvSpPr/>
            <p:nvPr/>
          </p:nvSpPr>
          <p:spPr>
            <a:xfrm>
              <a:off x="526851" y="1989118"/>
              <a:ext cx="2532980" cy="2556469"/>
            </a:xfrm>
            <a:custGeom>
              <a:avLst/>
              <a:gdLst>
                <a:gd name="connsiteX0" fmla="*/ 0 w 3454400"/>
                <a:gd name="connsiteY0" fmla="*/ 2540000 h 2556469"/>
                <a:gd name="connsiteX1" fmla="*/ 533400 w 3454400"/>
                <a:gd name="connsiteY1" fmla="*/ 2540000 h 2556469"/>
                <a:gd name="connsiteX2" fmla="*/ 1079500 w 3454400"/>
                <a:gd name="connsiteY2" fmla="*/ 2552700 h 2556469"/>
                <a:gd name="connsiteX3" fmla="*/ 1447800 w 3454400"/>
                <a:gd name="connsiteY3" fmla="*/ 2552700 h 2556469"/>
                <a:gd name="connsiteX4" fmla="*/ 1943100 w 3454400"/>
                <a:gd name="connsiteY4" fmla="*/ 2527300 h 2556469"/>
                <a:gd name="connsiteX5" fmla="*/ 2527300 w 3454400"/>
                <a:gd name="connsiteY5" fmla="*/ 2540000 h 2556469"/>
                <a:gd name="connsiteX6" fmla="*/ 2946400 w 3454400"/>
                <a:gd name="connsiteY6" fmla="*/ 2527300 h 2556469"/>
                <a:gd name="connsiteX7" fmla="*/ 3086100 w 3454400"/>
                <a:gd name="connsiteY7" fmla="*/ 2197100 h 2556469"/>
                <a:gd name="connsiteX8" fmla="*/ 3187700 w 3454400"/>
                <a:gd name="connsiteY8" fmla="*/ 1651000 h 2556469"/>
                <a:gd name="connsiteX9" fmla="*/ 3263900 w 3454400"/>
                <a:gd name="connsiteY9" fmla="*/ 1143000 h 2556469"/>
                <a:gd name="connsiteX10" fmla="*/ 3378200 w 3454400"/>
                <a:gd name="connsiteY10" fmla="*/ 520700 h 2556469"/>
                <a:gd name="connsiteX11" fmla="*/ 3454400 w 3454400"/>
                <a:gd name="connsiteY11" fmla="*/ 0 h 255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4400" h="2556469">
                  <a:moveTo>
                    <a:pt x="0" y="2540000"/>
                  </a:moveTo>
                  <a:lnTo>
                    <a:pt x="533400" y="2540000"/>
                  </a:lnTo>
                  <a:cubicBezTo>
                    <a:pt x="713317" y="2542117"/>
                    <a:pt x="927100" y="2550583"/>
                    <a:pt x="1079500" y="2552700"/>
                  </a:cubicBezTo>
                  <a:cubicBezTo>
                    <a:pt x="1231900" y="2554817"/>
                    <a:pt x="1303867" y="2556933"/>
                    <a:pt x="1447800" y="2552700"/>
                  </a:cubicBezTo>
                  <a:cubicBezTo>
                    <a:pt x="1591733" y="2548467"/>
                    <a:pt x="1943100" y="2527300"/>
                    <a:pt x="1943100" y="2527300"/>
                  </a:cubicBezTo>
                  <a:lnTo>
                    <a:pt x="2527300" y="2540000"/>
                  </a:lnTo>
                  <a:cubicBezTo>
                    <a:pt x="2694517" y="2540000"/>
                    <a:pt x="2853267" y="2584450"/>
                    <a:pt x="2946400" y="2527300"/>
                  </a:cubicBezTo>
                  <a:cubicBezTo>
                    <a:pt x="3039533" y="2470150"/>
                    <a:pt x="3045883" y="2343150"/>
                    <a:pt x="3086100" y="2197100"/>
                  </a:cubicBezTo>
                  <a:cubicBezTo>
                    <a:pt x="3126317" y="2051050"/>
                    <a:pt x="3158067" y="1826683"/>
                    <a:pt x="3187700" y="1651000"/>
                  </a:cubicBezTo>
                  <a:cubicBezTo>
                    <a:pt x="3217333" y="1475317"/>
                    <a:pt x="3232150" y="1331383"/>
                    <a:pt x="3263900" y="1143000"/>
                  </a:cubicBezTo>
                  <a:cubicBezTo>
                    <a:pt x="3295650" y="954617"/>
                    <a:pt x="3346450" y="711200"/>
                    <a:pt x="3378200" y="520700"/>
                  </a:cubicBezTo>
                  <a:cubicBezTo>
                    <a:pt x="3409950" y="330200"/>
                    <a:pt x="3454400" y="0"/>
                    <a:pt x="3454400" y="0"/>
                  </a:cubicBezTo>
                </a:path>
              </a:pathLst>
            </a:custGeom>
            <a:ln w="38100" cmpd="sng">
              <a:solidFill>
                <a:srgbClr val="008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Forme libre 36"/>
            <p:cNvSpPr/>
            <p:nvPr/>
          </p:nvSpPr>
          <p:spPr>
            <a:xfrm>
              <a:off x="526851" y="2023894"/>
              <a:ext cx="3181052" cy="2603915"/>
            </a:xfrm>
            <a:custGeom>
              <a:avLst/>
              <a:gdLst>
                <a:gd name="connsiteX0" fmla="*/ 0 w 3657600"/>
                <a:gd name="connsiteY0" fmla="*/ 2578100 h 2603915"/>
                <a:gd name="connsiteX1" fmla="*/ 406400 w 3657600"/>
                <a:gd name="connsiteY1" fmla="*/ 2578100 h 2603915"/>
                <a:gd name="connsiteX2" fmla="*/ 990600 w 3657600"/>
                <a:gd name="connsiteY2" fmla="*/ 2565400 h 2603915"/>
                <a:gd name="connsiteX3" fmla="*/ 1397000 w 3657600"/>
                <a:gd name="connsiteY3" fmla="*/ 2578100 h 2603915"/>
                <a:gd name="connsiteX4" fmla="*/ 1892300 w 3657600"/>
                <a:gd name="connsiteY4" fmla="*/ 2590800 h 2603915"/>
                <a:gd name="connsiteX5" fmla="*/ 2413000 w 3657600"/>
                <a:gd name="connsiteY5" fmla="*/ 2590800 h 2603915"/>
                <a:gd name="connsiteX6" fmla="*/ 3060700 w 3657600"/>
                <a:gd name="connsiteY6" fmla="*/ 2578100 h 2603915"/>
                <a:gd name="connsiteX7" fmla="*/ 3213100 w 3657600"/>
                <a:gd name="connsiteY7" fmla="*/ 2286000 h 2603915"/>
                <a:gd name="connsiteX8" fmla="*/ 3314700 w 3657600"/>
                <a:gd name="connsiteY8" fmla="*/ 1917700 h 2603915"/>
                <a:gd name="connsiteX9" fmla="*/ 3479800 w 3657600"/>
                <a:gd name="connsiteY9" fmla="*/ 1003300 h 2603915"/>
                <a:gd name="connsiteX10" fmla="*/ 3657600 w 3657600"/>
                <a:gd name="connsiteY10" fmla="*/ 0 h 26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600" h="2603915">
                  <a:moveTo>
                    <a:pt x="0" y="2578100"/>
                  </a:moveTo>
                  <a:lnTo>
                    <a:pt x="406400" y="2578100"/>
                  </a:lnTo>
                  <a:lnTo>
                    <a:pt x="990600" y="2565400"/>
                  </a:lnTo>
                  <a:cubicBezTo>
                    <a:pt x="1155700" y="2565400"/>
                    <a:pt x="1397000" y="2578100"/>
                    <a:pt x="1397000" y="2578100"/>
                  </a:cubicBezTo>
                  <a:lnTo>
                    <a:pt x="1892300" y="2590800"/>
                  </a:lnTo>
                  <a:cubicBezTo>
                    <a:pt x="2061633" y="2592917"/>
                    <a:pt x="2413000" y="2590800"/>
                    <a:pt x="2413000" y="2590800"/>
                  </a:cubicBezTo>
                  <a:cubicBezTo>
                    <a:pt x="2607733" y="2588683"/>
                    <a:pt x="2927350" y="2628900"/>
                    <a:pt x="3060700" y="2578100"/>
                  </a:cubicBezTo>
                  <a:cubicBezTo>
                    <a:pt x="3194050" y="2527300"/>
                    <a:pt x="3170767" y="2396067"/>
                    <a:pt x="3213100" y="2286000"/>
                  </a:cubicBezTo>
                  <a:cubicBezTo>
                    <a:pt x="3255433" y="2175933"/>
                    <a:pt x="3270250" y="2131483"/>
                    <a:pt x="3314700" y="1917700"/>
                  </a:cubicBezTo>
                  <a:cubicBezTo>
                    <a:pt x="3359150" y="1703917"/>
                    <a:pt x="3422650" y="1322917"/>
                    <a:pt x="3479800" y="1003300"/>
                  </a:cubicBezTo>
                  <a:cubicBezTo>
                    <a:pt x="3536950" y="683683"/>
                    <a:pt x="3657600" y="0"/>
                    <a:pt x="3657600" y="0"/>
                  </a:cubicBezTo>
                </a:path>
              </a:pathLst>
            </a:custGeom>
            <a:ln w="38100" cmpd="sng">
              <a:solidFill>
                <a:srgbClr val="008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2" name="ZoneTexte 71"/>
            <p:cNvSpPr txBox="1"/>
            <p:nvPr/>
          </p:nvSpPr>
          <p:spPr>
            <a:xfrm>
              <a:off x="3157245" y="1599183"/>
              <a:ext cx="902811" cy="355316"/>
            </a:xfrm>
            <a:prstGeom prst="rect">
              <a:avLst/>
            </a:prstGeom>
            <a:noFill/>
          </p:spPr>
          <p:txBody>
            <a:bodyPr wrap="none" rtlCol="0">
              <a:spAutoFit/>
            </a:bodyPr>
            <a:lstStyle/>
            <a:p>
              <a:r>
                <a:rPr lang="en-CA" sz="1200" b="1" dirty="0" smtClean="0">
                  <a:solidFill>
                    <a:srgbClr val="008040"/>
                  </a:solidFill>
                </a:rPr>
                <a:t> Boston A</a:t>
              </a:r>
            </a:p>
            <a:p>
              <a:r>
                <a:rPr lang="en-CA" sz="1200" b="1" dirty="0" smtClean="0">
                  <a:solidFill>
                    <a:srgbClr val="008040"/>
                  </a:solidFill>
                </a:rPr>
                <a:t>3 months</a:t>
              </a:r>
              <a:endParaRPr lang="en-CA" sz="1200" b="1" dirty="0">
                <a:solidFill>
                  <a:srgbClr val="008040"/>
                </a:solidFill>
              </a:endParaRPr>
            </a:p>
          </p:txBody>
        </p:sp>
        <p:sp>
          <p:nvSpPr>
            <p:cNvPr id="73" name="ZoneTexte 72"/>
            <p:cNvSpPr txBox="1"/>
            <p:nvPr/>
          </p:nvSpPr>
          <p:spPr>
            <a:xfrm>
              <a:off x="3635896" y="2348880"/>
              <a:ext cx="911277" cy="355316"/>
            </a:xfrm>
            <a:prstGeom prst="rect">
              <a:avLst/>
            </a:prstGeom>
            <a:noFill/>
          </p:spPr>
          <p:txBody>
            <a:bodyPr wrap="none" rtlCol="0">
              <a:spAutoFit/>
            </a:bodyPr>
            <a:lstStyle/>
            <a:p>
              <a:r>
                <a:rPr lang="en-CA" sz="1200" b="1" dirty="0" smtClean="0">
                  <a:solidFill>
                    <a:srgbClr val="008040"/>
                  </a:solidFill>
                </a:rPr>
                <a:t> Boston B</a:t>
              </a:r>
            </a:p>
            <a:p>
              <a:r>
                <a:rPr lang="en-CA" sz="1200" b="1" dirty="0" smtClean="0">
                  <a:solidFill>
                    <a:srgbClr val="008040"/>
                  </a:solidFill>
                </a:rPr>
                <a:t>8 months</a:t>
              </a:r>
              <a:endParaRPr lang="en-CA" sz="1200" b="1" dirty="0">
                <a:solidFill>
                  <a:srgbClr val="008040"/>
                </a:solidFill>
              </a:endParaRPr>
            </a:p>
          </p:txBody>
        </p:sp>
      </p:grpSp>
      <p:grpSp>
        <p:nvGrpSpPr>
          <p:cNvPr id="16" name="Grouper 15"/>
          <p:cNvGrpSpPr/>
          <p:nvPr/>
        </p:nvGrpSpPr>
        <p:grpSpPr>
          <a:xfrm>
            <a:off x="526851" y="3890443"/>
            <a:ext cx="5749253" cy="1457372"/>
            <a:chOff x="526851" y="3234462"/>
            <a:chExt cx="5749253" cy="1457372"/>
          </a:xfrm>
        </p:grpSpPr>
        <p:sp>
          <p:nvSpPr>
            <p:cNvPr id="38" name="Forme libre 37"/>
            <p:cNvSpPr/>
            <p:nvPr/>
          </p:nvSpPr>
          <p:spPr>
            <a:xfrm>
              <a:off x="526851" y="3801894"/>
              <a:ext cx="4549204" cy="889940"/>
            </a:xfrm>
            <a:custGeom>
              <a:avLst/>
              <a:gdLst>
                <a:gd name="connsiteX0" fmla="*/ 0 w 5207000"/>
                <a:gd name="connsiteY0" fmla="*/ 876300 h 889940"/>
                <a:gd name="connsiteX1" fmla="*/ 800100 w 5207000"/>
                <a:gd name="connsiteY1" fmla="*/ 889000 h 889940"/>
                <a:gd name="connsiteX2" fmla="*/ 1244600 w 5207000"/>
                <a:gd name="connsiteY2" fmla="*/ 889000 h 889940"/>
                <a:gd name="connsiteX3" fmla="*/ 1866900 w 5207000"/>
                <a:gd name="connsiteY3" fmla="*/ 889000 h 889940"/>
                <a:gd name="connsiteX4" fmla="*/ 2895600 w 5207000"/>
                <a:gd name="connsiteY4" fmla="*/ 889000 h 889940"/>
                <a:gd name="connsiteX5" fmla="*/ 3733800 w 5207000"/>
                <a:gd name="connsiteY5" fmla="*/ 850900 h 889940"/>
                <a:gd name="connsiteX6" fmla="*/ 4292600 w 5207000"/>
                <a:gd name="connsiteY6" fmla="*/ 825500 h 889940"/>
                <a:gd name="connsiteX7" fmla="*/ 4927600 w 5207000"/>
                <a:gd name="connsiteY7" fmla="*/ 812800 h 889940"/>
                <a:gd name="connsiteX8" fmla="*/ 5143500 w 5207000"/>
                <a:gd name="connsiteY8" fmla="*/ 469900 h 889940"/>
                <a:gd name="connsiteX9" fmla="*/ 5207000 w 5207000"/>
                <a:gd name="connsiteY9" fmla="*/ 0 h 88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7000" h="889940">
                  <a:moveTo>
                    <a:pt x="0" y="876300"/>
                  </a:moveTo>
                  <a:lnTo>
                    <a:pt x="800100" y="889000"/>
                  </a:lnTo>
                  <a:cubicBezTo>
                    <a:pt x="1007533" y="891117"/>
                    <a:pt x="1244600" y="889000"/>
                    <a:pt x="1244600" y="889000"/>
                  </a:cubicBezTo>
                  <a:lnTo>
                    <a:pt x="1866900" y="889000"/>
                  </a:lnTo>
                  <a:lnTo>
                    <a:pt x="2895600" y="889000"/>
                  </a:lnTo>
                  <a:cubicBezTo>
                    <a:pt x="3206750" y="882650"/>
                    <a:pt x="3733800" y="850900"/>
                    <a:pt x="3733800" y="850900"/>
                  </a:cubicBezTo>
                  <a:lnTo>
                    <a:pt x="4292600" y="825500"/>
                  </a:lnTo>
                  <a:cubicBezTo>
                    <a:pt x="4491567" y="819150"/>
                    <a:pt x="4785783" y="872067"/>
                    <a:pt x="4927600" y="812800"/>
                  </a:cubicBezTo>
                  <a:cubicBezTo>
                    <a:pt x="5069417" y="753533"/>
                    <a:pt x="5096933" y="605367"/>
                    <a:pt x="5143500" y="469900"/>
                  </a:cubicBezTo>
                  <a:cubicBezTo>
                    <a:pt x="5190067" y="334433"/>
                    <a:pt x="5207000" y="0"/>
                    <a:pt x="5207000" y="0"/>
                  </a:cubicBezTo>
                </a:path>
              </a:pathLst>
            </a:custGeom>
            <a:ln w="38100" cmpd="sng">
              <a:solidFill>
                <a:srgbClr val="FF66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4" name="ZoneTexte 73"/>
            <p:cNvSpPr txBox="1"/>
            <p:nvPr/>
          </p:nvSpPr>
          <p:spPr>
            <a:xfrm>
              <a:off x="4860031" y="3234462"/>
              <a:ext cx="1416073" cy="461665"/>
            </a:xfrm>
            <a:prstGeom prst="rect">
              <a:avLst/>
            </a:prstGeom>
            <a:noFill/>
          </p:spPr>
          <p:txBody>
            <a:bodyPr wrap="none" rtlCol="0">
              <a:spAutoFit/>
            </a:bodyPr>
            <a:lstStyle/>
            <a:p>
              <a:pPr algn="ctr"/>
              <a:r>
                <a:rPr lang="en-CA" sz="1200" b="1" dirty="0" smtClean="0">
                  <a:solidFill>
                    <a:srgbClr val="FF6600"/>
                  </a:solidFill>
                </a:rPr>
                <a:t>Mississippi child</a:t>
              </a:r>
            </a:p>
            <a:p>
              <a:pPr algn="ctr"/>
              <a:r>
                <a:rPr lang="en-CA" sz="1200" b="1" dirty="0" smtClean="0">
                  <a:solidFill>
                    <a:srgbClr val="FF6600"/>
                  </a:solidFill>
                </a:rPr>
                <a:t>28 months</a:t>
              </a:r>
              <a:endParaRPr lang="en-CA" sz="1200" b="1" dirty="0">
                <a:solidFill>
                  <a:srgbClr val="FF6600"/>
                </a:solidFill>
              </a:endParaRPr>
            </a:p>
          </p:txBody>
        </p:sp>
      </p:grpSp>
      <p:sp>
        <p:nvSpPr>
          <p:cNvPr id="79" name="Line 11"/>
          <p:cNvSpPr>
            <a:spLocks noChangeShapeType="1"/>
          </p:cNvSpPr>
          <p:nvPr/>
        </p:nvSpPr>
        <p:spPr bwMode="auto">
          <a:xfrm rot="5400000" flipH="1">
            <a:off x="7289378" y="4553909"/>
            <a:ext cx="8384" cy="2240632"/>
          </a:xfrm>
          <a:prstGeom prst="line">
            <a:avLst/>
          </a:prstGeom>
          <a:noFill/>
          <a:ln w="38100">
            <a:solidFill>
              <a:schemeClr val="tx1"/>
            </a:solidFill>
            <a:round/>
            <a:headEnd type="triangle" w="med" len="med"/>
            <a:tailEnd/>
          </a:ln>
        </p:spPr>
        <p:txBody>
          <a:bodyPr wrap="none" anchor="ctr">
            <a:prstTxWarp prst="textNoShape">
              <a:avLst/>
            </a:prstTxWarp>
          </a:bodyPr>
          <a:lstStyle/>
          <a:p>
            <a:endParaRPr lang="en-CA"/>
          </a:p>
        </p:txBody>
      </p:sp>
      <p:cxnSp>
        <p:nvCxnSpPr>
          <p:cNvPr id="81" name="Connecteur droit 80"/>
          <p:cNvCxnSpPr/>
          <p:nvPr/>
        </p:nvCxnSpPr>
        <p:spPr bwMode="auto">
          <a:xfrm flipH="1">
            <a:off x="6012160" y="5564117"/>
            <a:ext cx="148395" cy="20764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Connecteur droit 82"/>
          <p:cNvCxnSpPr/>
          <p:nvPr/>
        </p:nvCxnSpPr>
        <p:spPr bwMode="auto">
          <a:xfrm flipH="1">
            <a:off x="6096868" y="5564117"/>
            <a:ext cx="148395" cy="20764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8" name="Grouper 17"/>
          <p:cNvGrpSpPr/>
          <p:nvPr/>
        </p:nvGrpSpPr>
        <p:grpSpPr>
          <a:xfrm>
            <a:off x="526851" y="5216499"/>
            <a:ext cx="8562220" cy="461665"/>
            <a:chOff x="526851" y="4653136"/>
            <a:chExt cx="8562220" cy="461665"/>
          </a:xfrm>
        </p:grpSpPr>
        <p:cxnSp>
          <p:nvCxnSpPr>
            <p:cNvPr id="44" name="Connecteur droit 43"/>
            <p:cNvCxnSpPr/>
            <p:nvPr/>
          </p:nvCxnSpPr>
          <p:spPr bwMode="auto">
            <a:xfrm>
              <a:off x="526851" y="4962654"/>
              <a:ext cx="5557316"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Connecteur droit 84"/>
            <p:cNvCxnSpPr/>
            <p:nvPr/>
          </p:nvCxnSpPr>
          <p:spPr bwMode="auto">
            <a:xfrm>
              <a:off x="6317270" y="4962654"/>
              <a:ext cx="187220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 name="ZoneTexte 35"/>
            <p:cNvSpPr txBox="1"/>
            <p:nvPr/>
          </p:nvSpPr>
          <p:spPr>
            <a:xfrm>
              <a:off x="8224975" y="4653136"/>
              <a:ext cx="864096" cy="461665"/>
            </a:xfrm>
            <a:prstGeom prst="rect">
              <a:avLst/>
            </a:prstGeom>
            <a:noFill/>
          </p:spPr>
          <p:txBody>
            <a:bodyPr wrap="square" rtlCol="0">
              <a:spAutoFit/>
            </a:bodyPr>
            <a:lstStyle>
              <a:defPPr>
                <a:defRPr lang="en-US"/>
              </a:defPPr>
              <a:lvl1pPr>
                <a:defRPr sz="1200">
                  <a:solidFill>
                    <a:srgbClr val="008040"/>
                  </a:solidFill>
                </a:defRPr>
              </a:lvl1pPr>
            </a:lstStyle>
            <a:p>
              <a:r>
                <a:rPr lang="en-CA" b="1" dirty="0">
                  <a:solidFill>
                    <a:srgbClr val="FF0000"/>
                  </a:solidFill>
                </a:rPr>
                <a:t>Timothy </a:t>
              </a:r>
              <a:r>
                <a:rPr lang="en-CA" b="1" dirty="0" smtClean="0">
                  <a:solidFill>
                    <a:srgbClr val="FF0000"/>
                  </a:solidFill>
                </a:rPr>
                <a:t>Brown</a:t>
              </a:r>
              <a:endParaRPr lang="en-CA" b="1" dirty="0">
                <a:solidFill>
                  <a:srgbClr val="FF0000"/>
                </a:solidFill>
              </a:endParaRPr>
            </a:p>
          </p:txBody>
        </p:sp>
      </p:grpSp>
      <p:cxnSp>
        <p:nvCxnSpPr>
          <p:cNvPr id="39" name="Connecteur droit 38"/>
          <p:cNvCxnSpPr/>
          <p:nvPr/>
        </p:nvCxnSpPr>
        <p:spPr bwMode="auto">
          <a:xfrm>
            <a:off x="6526839" y="5670033"/>
            <a:ext cx="0" cy="14401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 name="ZoneTexte 39"/>
          <p:cNvSpPr txBox="1"/>
          <p:nvPr/>
        </p:nvSpPr>
        <p:spPr>
          <a:xfrm>
            <a:off x="6389278" y="5814049"/>
            <a:ext cx="298780" cy="338554"/>
          </a:xfrm>
          <a:prstGeom prst="rect">
            <a:avLst/>
          </a:prstGeom>
          <a:noFill/>
        </p:spPr>
        <p:txBody>
          <a:bodyPr wrap="none" rtlCol="0">
            <a:spAutoFit/>
          </a:bodyPr>
          <a:lstStyle/>
          <a:p>
            <a:r>
              <a:rPr lang="en-CA" sz="1600" dirty="0"/>
              <a:t>6</a:t>
            </a:r>
          </a:p>
        </p:txBody>
      </p:sp>
      <p:cxnSp>
        <p:nvCxnSpPr>
          <p:cNvPr id="41" name="Connecteur droit 40"/>
          <p:cNvCxnSpPr/>
          <p:nvPr/>
        </p:nvCxnSpPr>
        <p:spPr bwMode="auto">
          <a:xfrm>
            <a:off x="7668219" y="5670033"/>
            <a:ext cx="0" cy="14401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ZoneTexte 41"/>
          <p:cNvSpPr txBox="1"/>
          <p:nvPr/>
        </p:nvSpPr>
        <p:spPr>
          <a:xfrm>
            <a:off x="7530658" y="5814049"/>
            <a:ext cx="298780" cy="338554"/>
          </a:xfrm>
          <a:prstGeom prst="rect">
            <a:avLst/>
          </a:prstGeom>
          <a:noFill/>
        </p:spPr>
        <p:txBody>
          <a:bodyPr wrap="none" rtlCol="0">
            <a:spAutoFit/>
          </a:bodyPr>
          <a:lstStyle/>
          <a:p>
            <a:r>
              <a:rPr lang="en-CA" sz="1600" dirty="0" smtClean="0"/>
              <a:t>7</a:t>
            </a:r>
            <a:endParaRPr lang="en-CA" sz="1600" dirty="0"/>
          </a:p>
        </p:txBody>
      </p:sp>
      <p:grpSp>
        <p:nvGrpSpPr>
          <p:cNvPr id="17" name="Grouper 16"/>
          <p:cNvGrpSpPr/>
          <p:nvPr/>
        </p:nvGrpSpPr>
        <p:grpSpPr>
          <a:xfrm>
            <a:off x="533275" y="5013176"/>
            <a:ext cx="7615871" cy="444747"/>
            <a:chOff x="533275" y="4361548"/>
            <a:chExt cx="7615871" cy="444747"/>
          </a:xfrm>
        </p:grpSpPr>
        <p:sp>
          <p:nvSpPr>
            <p:cNvPr id="52" name="Forme libre 51"/>
            <p:cNvSpPr/>
            <p:nvPr/>
          </p:nvSpPr>
          <p:spPr>
            <a:xfrm>
              <a:off x="533275" y="4746630"/>
              <a:ext cx="5550892" cy="45719"/>
            </a:xfrm>
            <a:custGeom>
              <a:avLst/>
              <a:gdLst>
                <a:gd name="connsiteX0" fmla="*/ 0 w 7277100"/>
                <a:gd name="connsiteY0" fmla="*/ 105581 h 144764"/>
                <a:gd name="connsiteX1" fmla="*/ 266700 w 7277100"/>
                <a:gd name="connsiteY1" fmla="*/ 80181 h 144764"/>
                <a:gd name="connsiteX2" fmla="*/ 558800 w 7277100"/>
                <a:gd name="connsiteY2" fmla="*/ 92881 h 144764"/>
                <a:gd name="connsiteX3" fmla="*/ 889000 w 7277100"/>
                <a:gd name="connsiteY3" fmla="*/ 92881 h 144764"/>
                <a:gd name="connsiteX4" fmla="*/ 1333500 w 7277100"/>
                <a:gd name="connsiteY4" fmla="*/ 118281 h 144764"/>
                <a:gd name="connsiteX5" fmla="*/ 1778000 w 7277100"/>
                <a:gd name="connsiteY5" fmla="*/ 143681 h 144764"/>
                <a:gd name="connsiteX6" fmla="*/ 2120900 w 7277100"/>
                <a:gd name="connsiteY6" fmla="*/ 80181 h 144764"/>
                <a:gd name="connsiteX7" fmla="*/ 2641600 w 7277100"/>
                <a:gd name="connsiteY7" fmla="*/ 143681 h 144764"/>
                <a:gd name="connsiteX8" fmla="*/ 3086100 w 7277100"/>
                <a:gd name="connsiteY8" fmla="*/ 54781 h 144764"/>
                <a:gd name="connsiteX9" fmla="*/ 3568700 w 7277100"/>
                <a:gd name="connsiteY9" fmla="*/ 130981 h 144764"/>
                <a:gd name="connsiteX10" fmla="*/ 4013200 w 7277100"/>
                <a:gd name="connsiteY10" fmla="*/ 42081 h 144764"/>
                <a:gd name="connsiteX11" fmla="*/ 4470400 w 7277100"/>
                <a:gd name="connsiteY11" fmla="*/ 105581 h 144764"/>
                <a:gd name="connsiteX12" fmla="*/ 4826000 w 7277100"/>
                <a:gd name="connsiteY12" fmla="*/ 54781 h 144764"/>
                <a:gd name="connsiteX13" fmla="*/ 5168900 w 7277100"/>
                <a:gd name="connsiteY13" fmla="*/ 118281 h 144764"/>
                <a:gd name="connsiteX14" fmla="*/ 5715000 w 7277100"/>
                <a:gd name="connsiteY14" fmla="*/ 16681 h 144764"/>
                <a:gd name="connsiteX15" fmla="*/ 6083300 w 7277100"/>
                <a:gd name="connsiteY15" fmla="*/ 80181 h 144764"/>
                <a:gd name="connsiteX16" fmla="*/ 6667500 w 7277100"/>
                <a:gd name="connsiteY16" fmla="*/ 3981 h 144764"/>
                <a:gd name="connsiteX17" fmla="*/ 6997700 w 7277100"/>
                <a:gd name="connsiteY17" fmla="*/ 16681 h 144764"/>
                <a:gd name="connsiteX18" fmla="*/ 7277100 w 7277100"/>
                <a:gd name="connsiteY18" fmla="*/ 67481 h 1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77100" h="144764">
                  <a:moveTo>
                    <a:pt x="0" y="105581"/>
                  </a:moveTo>
                  <a:cubicBezTo>
                    <a:pt x="86783" y="93939"/>
                    <a:pt x="173567" y="82298"/>
                    <a:pt x="266700" y="80181"/>
                  </a:cubicBezTo>
                  <a:cubicBezTo>
                    <a:pt x="359833" y="78064"/>
                    <a:pt x="455083" y="90764"/>
                    <a:pt x="558800" y="92881"/>
                  </a:cubicBezTo>
                  <a:cubicBezTo>
                    <a:pt x="662517" y="94998"/>
                    <a:pt x="759883" y="88648"/>
                    <a:pt x="889000" y="92881"/>
                  </a:cubicBezTo>
                  <a:cubicBezTo>
                    <a:pt x="1018117" y="97114"/>
                    <a:pt x="1333500" y="118281"/>
                    <a:pt x="1333500" y="118281"/>
                  </a:cubicBezTo>
                  <a:cubicBezTo>
                    <a:pt x="1481667" y="126748"/>
                    <a:pt x="1646767" y="150031"/>
                    <a:pt x="1778000" y="143681"/>
                  </a:cubicBezTo>
                  <a:cubicBezTo>
                    <a:pt x="1909233" y="137331"/>
                    <a:pt x="1976967" y="80181"/>
                    <a:pt x="2120900" y="80181"/>
                  </a:cubicBezTo>
                  <a:cubicBezTo>
                    <a:pt x="2264833" y="80181"/>
                    <a:pt x="2480733" y="147914"/>
                    <a:pt x="2641600" y="143681"/>
                  </a:cubicBezTo>
                  <a:cubicBezTo>
                    <a:pt x="2802467" y="139448"/>
                    <a:pt x="2931583" y="56898"/>
                    <a:pt x="3086100" y="54781"/>
                  </a:cubicBezTo>
                  <a:cubicBezTo>
                    <a:pt x="3240617" y="52664"/>
                    <a:pt x="3414183" y="133098"/>
                    <a:pt x="3568700" y="130981"/>
                  </a:cubicBezTo>
                  <a:cubicBezTo>
                    <a:pt x="3723217" y="128864"/>
                    <a:pt x="3862917" y="46314"/>
                    <a:pt x="4013200" y="42081"/>
                  </a:cubicBezTo>
                  <a:cubicBezTo>
                    <a:pt x="4163483" y="37848"/>
                    <a:pt x="4334933" y="103464"/>
                    <a:pt x="4470400" y="105581"/>
                  </a:cubicBezTo>
                  <a:cubicBezTo>
                    <a:pt x="4605867" y="107698"/>
                    <a:pt x="4709583" y="52664"/>
                    <a:pt x="4826000" y="54781"/>
                  </a:cubicBezTo>
                  <a:cubicBezTo>
                    <a:pt x="4942417" y="56898"/>
                    <a:pt x="5020733" y="124631"/>
                    <a:pt x="5168900" y="118281"/>
                  </a:cubicBezTo>
                  <a:cubicBezTo>
                    <a:pt x="5317067" y="111931"/>
                    <a:pt x="5562600" y="23031"/>
                    <a:pt x="5715000" y="16681"/>
                  </a:cubicBezTo>
                  <a:cubicBezTo>
                    <a:pt x="5867400" y="10331"/>
                    <a:pt x="5924550" y="82298"/>
                    <a:pt x="6083300" y="80181"/>
                  </a:cubicBezTo>
                  <a:cubicBezTo>
                    <a:pt x="6242050" y="78064"/>
                    <a:pt x="6515100" y="14564"/>
                    <a:pt x="6667500" y="3981"/>
                  </a:cubicBezTo>
                  <a:cubicBezTo>
                    <a:pt x="6819900" y="-6602"/>
                    <a:pt x="6896100" y="6098"/>
                    <a:pt x="6997700" y="16681"/>
                  </a:cubicBezTo>
                  <a:cubicBezTo>
                    <a:pt x="7099300" y="27264"/>
                    <a:pt x="7277100" y="67481"/>
                    <a:pt x="7277100" y="67481"/>
                  </a:cubicBezTo>
                </a:path>
              </a:pathLst>
            </a:custGeom>
            <a:ln w="38100" cmpd="sng">
              <a:solidFill>
                <a:srgbClr val="8310A8"/>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Forme libre 10"/>
            <p:cNvSpPr/>
            <p:nvPr/>
          </p:nvSpPr>
          <p:spPr>
            <a:xfrm>
              <a:off x="6307646" y="4728939"/>
              <a:ext cx="1841500" cy="77356"/>
            </a:xfrm>
            <a:custGeom>
              <a:avLst/>
              <a:gdLst>
                <a:gd name="connsiteX0" fmla="*/ 0 w 1841500"/>
                <a:gd name="connsiteY0" fmla="*/ 38155 h 77356"/>
                <a:gd name="connsiteX1" fmla="*/ 304800 w 1841500"/>
                <a:gd name="connsiteY1" fmla="*/ 76255 h 77356"/>
                <a:gd name="connsiteX2" fmla="*/ 711200 w 1841500"/>
                <a:gd name="connsiteY2" fmla="*/ 55 h 77356"/>
                <a:gd name="connsiteX3" fmla="*/ 1155700 w 1841500"/>
                <a:gd name="connsiteY3" fmla="*/ 63555 h 77356"/>
                <a:gd name="connsiteX4" fmla="*/ 1549400 w 1841500"/>
                <a:gd name="connsiteY4" fmla="*/ 38155 h 77356"/>
                <a:gd name="connsiteX5" fmla="*/ 1841500 w 1841500"/>
                <a:gd name="connsiteY5" fmla="*/ 38155 h 7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0" h="77356">
                  <a:moveTo>
                    <a:pt x="0" y="38155"/>
                  </a:moveTo>
                  <a:cubicBezTo>
                    <a:pt x="93133" y="60380"/>
                    <a:pt x="186267" y="82605"/>
                    <a:pt x="304800" y="76255"/>
                  </a:cubicBezTo>
                  <a:cubicBezTo>
                    <a:pt x="423333" y="69905"/>
                    <a:pt x="569383" y="2172"/>
                    <a:pt x="711200" y="55"/>
                  </a:cubicBezTo>
                  <a:cubicBezTo>
                    <a:pt x="853017" y="-2062"/>
                    <a:pt x="1016000" y="57205"/>
                    <a:pt x="1155700" y="63555"/>
                  </a:cubicBezTo>
                  <a:cubicBezTo>
                    <a:pt x="1295400" y="69905"/>
                    <a:pt x="1435100" y="42388"/>
                    <a:pt x="1549400" y="38155"/>
                  </a:cubicBezTo>
                  <a:cubicBezTo>
                    <a:pt x="1663700" y="33922"/>
                    <a:pt x="1841500" y="38155"/>
                    <a:pt x="1841500" y="38155"/>
                  </a:cubicBezTo>
                </a:path>
              </a:pathLst>
            </a:custGeom>
            <a:ln w="38100" cmpd="sng">
              <a:solidFill>
                <a:srgbClr val="8310A8"/>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ZoneTexte 12"/>
            <p:cNvSpPr txBox="1"/>
            <p:nvPr/>
          </p:nvSpPr>
          <p:spPr>
            <a:xfrm>
              <a:off x="6262092" y="4361548"/>
              <a:ext cx="1873354" cy="276999"/>
            </a:xfrm>
            <a:prstGeom prst="rect">
              <a:avLst/>
            </a:prstGeom>
            <a:noFill/>
          </p:spPr>
          <p:txBody>
            <a:bodyPr wrap="none" rtlCol="0">
              <a:spAutoFit/>
            </a:bodyPr>
            <a:lstStyle>
              <a:defPPr>
                <a:defRPr lang="en-US"/>
              </a:defPPr>
              <a:lvl1pPr>
                <a:defRPr sz="1200">
                  <a:solidFill>
                    <a:srgbClr val="008040"/>
                  </a:solidFill>
                </a:defRPr>
              </a:lvl1pPr>
            </a:lstStyle>
            <a:p>
              <a:r>
                <a:rPr lang="en-CA" b="1" dirty="0" smtClean="0">
                  <a:solidFill>
                    <a:srgbClr val="8310A8"/>
                  </a:solidFill>
                </a:rPr>
                <a:t>Visconti and SPARTAC</a:t>
              </a:r>
              <a:endParaRPr lang="en-CA" b="1" dirty="0">
                <a:solidFill>
                  <a:srgbClr val="8310A8"/>
                </a:solidFill>
              </a:endParaRPr>
            </a:p>
          </p:txBody>
        </p:sp>
      </p:grpSp>
      <p:cxnSp>
        <p:nvCxnSpPr>
          <p:cNvPr id="23" name="Connecteur droit 22"/>
          <p:cNvCxnSpPr/>
          <p:nvPr/>
        </p:nvCxnSpPr>
        <p:spPr bwMode="auto">
          <a:xfrm>
            <a:off x="467544" y="4987775"/>
            <a:ext cx="7848872"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ZoneTexte 23"/>
          <p:cNvSpPr txBox="1"/>
          <p:nvPr/>
        </p:nvSpPr>
        <p:spPr>
          <a:xfrm>
            <a:off x="7921870" y="4737843"/>
            <a:ext cx="1184030" cy="246221"/>
          </a:xfrm>
          <a:prstGeom prst="rect">
            <a:avLst/>
          </a:prstGeom>
          <a:noFill/>
        </p:spPr>
        <p:txBody>
          <a:bodyPr wrap="none" rtlCol="0">
            <a:spAutoFit/>
          </a:bodyPr>
          <a:lstStyle/>
          <a:p>
            <a:r>
              <a:rPr lang="en-CA" sz="1000" i="1" dirty="0" smtClean="0"/>
              <a:t>Limit of detection</a:t>
            </a:r>
            <a:endParaRPr lang="en-CA" sz="1000" i="1" dirty="0"/>
          </a:p>
        </p:txBody>
      </p:sp>
      <p:sp>
        <p:nvSpPr>
          <p:cNvPr id="25" name="ZoneTexte 24"/>
          <p:cNvSpPr txBox="1"/>
          <p:nvPr/>
        </p:nvSpPr>
        <p:spPr>
          <a:xfrm>
            <a:off x="1" y="6250012"/>
            <a:ext cx="9144000" cy="646331"/>
          </a:xfrm>
          <a:prstGeom prst="rect">
            <a:avLst/>
          </a:prstGeom>
          <a:noFill/>
        </p:spPr>
        <p:txBody>
          <a:bodyPr wrap="square" rtlCol="0">
            <a:spAutoFit/>
          </a:bodyPr>
          <a:lstStyle/>
          <a:p>
            <a:r>
              <a:rPr lang="en-CA" sz="1200" dirty="0" smtClean="0"/>
              <a:t>G. </a:t>
            </a:r>
            <a:r>
              <a:rPr lang="en-CA" sz="1200" dirty="0" err="1" smtClean="0"/>
              <a:t>Hütter</a:t>
            </a:r>
            <a:r>
              <a:rPr lang="en-CA" sz="1200" dirty="0" smtClean="0"/>
              <a:t> et al. NEJM 2009; D. </a:t>
            </a:r>
            <a:r>
              <a:rPr lang="en-CA" sz="1200" dirty="0" err="1" smtClean="0"/>
              <a:t>Persaud</a:t>
            </a:r>
            <a:r>
              <a:rPr lang="en-CA" sz="1200" dirty="0"/>
              <a:t> </a:t>
            </a:r>
            <a:r>
              <a:rPr lang="en-CA" sz="1200" dirty="0" smtClean="0"/>
              <a:t>et al. NEJM 2013;  K. </a:t>
            </a:r>
            <a:r>
              <a:rPr lang="en-CA" sz="1200" dirty="0" err="1" smtClean="0"/>
              <a:t>Luzuriaga</a:t>
            </a:r>
            <a:r>
              <a:rPr lang="en-CA" sz="1200" dirty="0" smtClean="0"/>
              <a:t> et al. NEJM 2015; T. </a:t>
            </a:r>
            <a:r>
              <a:rPr lang="en-CA" sz="1200" dirty="0" err="1" smtClean="0"/>
              <a:t>Henrich</a:t>
            </a:r>
            <a:r>
              <a:rPr lang="en-CA" sz="1200" dirty="0"/>
              <a:t> </a:t>
            </a:r>
            <a:r>
              <a:rPr lang="en-CA" sz="1200" dirty="0" smtClean="0"/>
              <a:t>et al. JID 2013; T. </a:t>
            </a:r>
            <a:r>
              <a:rPr lang="en-CA" sz="1200" dirty="0" err="1" smtClean="0"/>
              <a:t>Henrich</a:t>
            </a:r>
            <a:r>
              <a:rPr lang="en-CA" sz="1200" dirty="0" smtClean="0"/>
              <a:t> et al. Ann Intern Med 2014; W. </a:t>
            </a:r>
            <a:r>
              <a:rPr lang="en-CA" sz="1200" dirty="0" err="1" smtClean="0"/>
              <a:t>Stöhr</a:t>
            </a:r>
            <a:r>
              <a:rPr lang="en-CA" sz="1200" dirty="0" smtClean="0"/>
              <a:t> et al. </a:t>
            </a:r>
            <a:r>
              <a:rPr lang="en-CA" sz="1200" dirty="0" err="1" smtClean="0"/>
              <a:t>Plos</a:t>
            </a:r>
            <a:r>
              <a:rPr lang="en-CA" sz="1200" dirty="0" smtClean="0"/>
              <a:t> One 2013; L. </a:t>
            </a:r>
            <a:r>
              <a:rPr lang="en-CA" sz="1200" dirty="0" err="1" smtClean="0"/>
              <a:t>Hocqueloux</a:t>
            </a:r>
            <a:r>
              <a:rPr lang="en-CA" sz="1200" dirty="0" smtClean="0"/>
              <a:t> et al. AIDS 2010; A. </a:t>
            </a:r>
            <a:r>
              <a:rPr lang="en-CA" sz="1200" dirty="0" err="1" smtClean="0"/>
              <a:t>Saez</a:t>
            </a:r>
            <a:r>
              <a:rPr lang="en-CA" sz="1200" dirty="0" err="1"/>
              <a:t>-</a:t>
            </a:r>
            <a:r>
              <a:rPr lang="en-CA" sz="1200" dirty="0" err="1" smtClean="0"/>
              <a:t>Cirion</a:t>
            </a:r>
            <a:r>
              <a:rPr lang="en-CA" sz="1200" dirty="0"/>
              <a:t> </a:t>
            </a:r>
            <a:r>
              <a:rPr lang="en-CA" sz="1200" dirty="0" smtClean="0"/>
              <a:t>et al. </a:t>
            </a:r>
            <a:r>
              <a:rPr lang="en-CA" sz="1200" dirty="0" err="1" smtClean="0"/>
              <a:t>Plos</a:t>
            </a:r>
            <a:r>
              <a:rPr lang="en-CA" sz="1200" dirty="0" smtClean="0"/>
              <a:t> Path 2013;  Adapted from J. Cohen, Science 2015.</a:t>
            </a:r>
            <a:endParaRPr lang="en-CA" sz="1200" dirty="0"/>
          </a:p>
        </p:txBody>
      </p:sp>
      <p:grpSp>
        <p:nvGrpSpPr>
          <p:cNvPr id="4" name="Grouper 3"/>
          <p:cNvGrpSpPr/>
          <p:nvPr/>
        </p:nvGrpSpPr>
        <p:grpSpPr>
          <a:xfrm>
            <a:off x="4860032" y="2060848"/>
            <a:ext cx="3168352" cy="3240360"/>
            <a:chOff x="4860032" y="2060848"/>
            <a:chExt cx="3168352" cy="3240360"/>
          </a:xfrm>
        </p:grpSpPr>
        <p:sp>
          <p:nvSpPr>
            <p:cNvPr id="2" name="ZoneTexte 1"/>
            <p:cNvSpPr txBox="1"/>
            <p:nvPr/>
          </p:nvSpPr>
          <p:spPr>
            <a:xfrm>
              <a:off x="5148064" y="2060848"/>
              <a:ext cx="2664296" cy="707886"/>
            </a:xfrm>
            <a:prstGeom prst="rect">
              <a:avLst/>
            </a:prstGeom>
            <a:solidFill>
              <a:schemeClr val="accent4">
                <a:lumMod val="75000"/>
                <a:alpha val="25000"/>
              </a:schemeClr>
            </a:solidFill>
            <a:ln>
              <a:noFill/>
            </a:ln>
          </p:spPr>
          <p:txBody>
            <a:bodyPr wrap="square" rtlCol="0">
              <a:spAutoFit/>
            </a:bodyPr>
            <a:lstStyle/>
            <a:p>
              <a:pPr algn="ctr"/>
              <a:r>
                <a:rPr lang="en-CA" sz="2000" b="1" dirty="0" smtClean="0">
                  <a:solidFill>
                    <a:schemeClr val="bg1">
                      <a:lumMod val="50000"/>
                    </a:schemeClr>
                  </a:solidFill>
                </a:rPr>
                <a:t>ART started early in infection</a:t>
              </a:r>
              <a:endParaRPr lang="en-CA" sz="2000" b="1" dirty="0">
                <a:solidFill>
                  <a:schemeClr val="bg1">
                    <a:lumMod val="50000"/>
                  </a:schemeClr>
                </a:solidFill>
              </a:endParaRPr>
            </a:p>
          </p:txBody>
        </p:sp>
        <p:sp>
          <p:nvSpPr>
            <p:cNvPr id="48" name="Flèche vers la droite 47"/>
            <p:cNvSpPr/>
            <p:nvPr/>
          </p:nvSpPr>
          <p:spPr bwMode="auto">
            <a:xfrm rot="5400000" flipV="1">
              <a:off x="5064148" y="3140176"/>
              <a:ext cx="1068948" cy="325052"/>
            </a:xfrm>
            <a:prstGeom prst="rightArrow">
              <a:avLst/>
            </a:prstGeom>
            <a:solidFill>
              <a:schemeClr val="accent4">
                <a:lumMod val="75000"/>
                <a:alpha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 name="Flèche vers la droite 49"/>
            <p:cNvSpPr/>
            <p:nvPr/>
          </p:nvSpPr>
          <p:spPr bwMode="auto">
            <a:xfrm rot="5400000" flipV="1">
              <a:off x="6174686" y="3685822"/>
              <a:ext cx="2160240" cy="325052"/>
            </a:xfrm>
            <a:prstGeom prst="rightArrow">
              <a:avLst/>
            </a:prstGeom>
            <a:solidFill>
              <a:schemeClr val="accent4">
                <a:lumMod val="75000"/>
                <a:alpha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Rectangle 2"/>
            <p:cNvSpPr/>
            <p:nvPr/>
          </p:nvSpPr>
          <p:spPr bwMode="auto">
            <a:xfrm>
              <a:off x="4860032" y="3882256"/>
              <a:ext cx="1512168" cy="504056"/>
            </a:xfrm>
            <a:prstGeom prst="rect">
              <a:avLst/>
            </a:prstGeom>
            <a:solidFill>
              <a:schemeClr val="accent4">
                <a:lumMod val="75000"/>
                <a:alpha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3" name="Rectangle 52"/>
            <p:cNvSpPr/>
            <p:nvPr/>
          </p:nvSpPr>
          <p:spPr bwMode="auto">
            <a:xfrm>
              <a:off x="6300192" y="5013176"/>
              <a:ext cx="1728192" cy="288032"/>
            </a:xfrm>
            <a:prstGeom prst="rect">
              <a:avLst/>
            </a:prstGeom>
            <a:solidFill>
              <a:schemeClr val="accent4">
                <a:lumMod val="75000"/>
                <a:alpha val="2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5" name="ZoneTexte 4"/>
          <p:cNvSpPr txBox="1"/>
          <p:nvPr/>
        </p:nvSpPr>
        <p:spPr>
          <a:xfrm>
            <a:off x="8003409" y="5796756"/>
            <a:ext cx="699230" cy="338554"/>
          </a:xfrm>
          <a:prstGeom prst="rect">
            <a:avLst/>
          </a:prstGeom>
          <a:noFill/>
        </p:spPr>
        <p:txBody>
          <a:bodyPr wrap="none" rtlCol="0">
            <a:spAutoFit/>
          </a:bodyPr>
          <a:lstStyle/>
          <a:p>
            <a:r>
              <a:rPr lang="fr-FR" sz="1600" dirty="0" err="1" smtClean="0"/>
              <a:t>years</a:t>
            </a:r>
            <a:endParaRPr lang="fr-FR" sz="1600" dirty="0"/>
          </a:p>
        </p:txBody>
      </p:sp>
    </p:spTree>
    <p:extLst>
      <p:ext uri="{BB962C8B-B14F-4D97-AF65-F5344CB8AC3E}">
        <p14:creationId xmlns:p14="http://schemas.microsoft.com/office/powerpoint/2010/main" val="156288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56700" cy="908720"/>
          </a:xfrm>
          <a:solidFill>
            <a:srgbClr val="04305E"/>
          </a:solidFill>
        </p:spPr>
        <p:txBody>
          <a:bodyPr anchor="ctr"/>
          <a:lstStyle/>
          <a:p>
            <a:pPr algn="ctr">
              <a:lnSpc>
                <a:spcPct val="80000"/>
              </a:lnSpc>
            </a:pPr>
            <a:r>
              <a:rPr lang="en-US" sz="3200" dirty="0" smtClean="0">
                <a:solidFill>
                  <a:schemeClr val="bg1"/>
                </a:solidFill>
                <a:ea typeface="ＭＳ Ｐゴシック" charset="0"/>
                <a:cs typeface="ＭＳ Ｐゴシック" charset="0"/>
              </a:rPr>
              <a:t>Impact of early ART on HIV persistence (RV254)</a:t>
            </a:r>
            <a:endParaRPr lang="en-US" sz="3200" dirty="0">
              <a:solidFill>
                <a:schemeClr val="bg1"/>
              </a:solidFill>
              <a:ea typeface="ＭＳ Ｐゴシック" charset="0"/>
              <a:cs typeface="ＭＳ Ｐゴシック" charset="0"/>
            </a:endParaRPr>
          </a:p>
        </p:txBody>
      </p:sp>
      <p:cxnSp>
        <p:nvCxnSpPr>
          <p:cNvPr id="5" name="Straight Connector 4"/>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6599753"/>
            <a:ext cx="8827807" cy="276999"/>
          </a:xfrm>
          <a:prstGeom prst="rect">
            <a:avLst/>
          </a:prstGeom>
          <a:noFill/>
        </p:spPr>
        <p:txBody>
          <a:bodyPr wrap="none" rtlCol="0">
            <a:spAutoFit/>
          </a:bodyPr>
          <a:lstStyle/>
          <a:p>
            <a:r>
              <a:rPr lang="en-US" sz="1200" dirty="0" smtClean="0"/>
              <a:t>J. </a:t>
            </a:r>
            <a:r>
              <a:rPr lang="en-US" sz="1200" dirty="0" err="1" smtClean="0"/>
              <a:t>Ananworanich</a:t>
            </a:r>
            <a:r>
              <a:rPr lang="en-US" sz="1200" dirty="0" smtClean="0"/>
              <a:t> et al. </a:t>
            </a:r>
            <a:r>
              <a:rPr lang="en-US" sz="1200" dirty="0" err="1" smtClean="0"/>
              <a:t>Plos</a:t>
            </a:r>
            <a:r>
              <a:rPr lang="en-US" sz="1200" dirty="0" smtClean="0"/>
              <a:t> One 2012; J. </a:t>
            </a:r>
            <a:r>
              <a:rPr lang="en-US" sz="1200" dirty="0" err="1" smtClean="0"/>
              <a:t>Ananworanich</a:t>
            </a:r>
            <a:r>
              <a:rPr lang="en-US" sz="1200" dirty="0"/>
              <a:t> </a:t>
            </a:r>
            <a:r>
              <a:rPr lang="en-US" sz="1200" dirty="0" smtClean="0"/>
              <a:t>et al. Journal of Viral Eradication 2015; C. </a:t>
            </a:r>
            <a:r>
              <a:rPr lang="en-US" sz="1200" dirty="0" err="1" smtClean="0"/>
              <a:t>Vandergeeten</a:t>
            </a:r>
            <a:r>
              <a:rPr lang="en-US" sz="1200" dirty="0" smtClean="0"/>
              <a:t>, in preparation.</a:t>
            </a:r>
            <a:endParaRPr lang="en-US" sz="1200" dirty="0"/>
          </a:p>
        </p:txBody>
      </p:sp>
      <p:sp>
        <p:nvSpPr>
          <p:cNvPr id="7" name="Text Box 261"/>
          <p:cNvSpPr txBox="1">
            <a:spLocks noChangeArrowheads="1"/>
          </p:cNvSpPr>
          <p:nvPr/>
        </p:nvSpPr>
        <p:spPr bwMode="auto">
          <a:xfrm>
            <a:off x="323528" y="5661248"/>
            <a:ext cx="835292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dirty="0" smtClean="0">
                <a:solidFill>
                  <a:srgbClr val="04305E"/>
                </a:solidFill>
              </a:rPr>
              <a:t>Very early ART (&lt;2-3 weeks after infection) dramatically reduces the frequency of cells carrying integrated genomes</a:t>
            </a:r>
            <a:endParaRPr lang="en-US" sz="2000" b="1" dirty="0">
              <a:solidFill>
                <a:srgbClr val="04305E"/>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34635"/>
          <a:stretch/>
        </p:blipFill>
        <p:spPr>
          <a:xfrm>
            <a:off x="899592" y="1484784"/>
            <a:ext cx="5904656" cy="3839207"/>
          </a:xfrm>
          <a:prstGeom prst="rect">
            <a:avLst/>
          </a:prstGeom>
        </p:spPr>
      </p:pic>
      <p:sp>
        <p:nvSpPr>
          <p:cNvPr id="6" name="TextBox 5"/>
          <p:cNvSpPr txBox="1"/>
          <p:nvPr/>
        </p:nvSpPr>
        <p:spPr>
          <a:xfrm>
            <a:off x="6563919" y="1844824"/>
            <a:ext cx="1723674" cy="707886"/>
          </a:xfrm>
          <a:prstGeom prst="rect">
            <a:avLst/>
          </a:prstGeom>
          <a:noFill/>
        </p:spPr>
        <p:txBody>
          <a:bodyPr wrap="none" rtlCol="0">
            <a:spAutoFit/>
          </a:bodyPr>
          <a:lstStyle/>
          <a:p>
            <a:r>
              <a:rPr lang="en-US" sz="2000" b="1" dirty="0" smtClean="0"/>
              <a:t>ART started:</a:t>
            </a:r>
          </a:p>
          <a:p>
            <a:endParaRPr lang="en-US" sz="2000" b="1" dirty="0"/>
          </a:p>
        </p:txBody>
      </p:sp>
      <p:sp>
        <p:nvSpPr>
          <p:cNvPr id="12" name="TextBox 11"/>
          <p:cNvSpPr txBox="1"/>
          <p:nvPr/>
        </p:nvSpPr>
        <p:spPr>
          <a:xfrm>
            <a:off x="6563919" y="2492896"/>
            <a:ext cx="2558475" cy="369332"/>
          </a:xfrm>
          <a:prstGeom prst="rect">
            <a:avLst/>
          </a:prstGeom>
          <a:noFill/>
        </p:spPr>
        <p:txBody>
          <a:bodyPr wrap="none" rtlCol="0">
            <a:spAutoFit/>
          </a:bodyPr>
          <a:lstStyle/>
          <a:p>
            <a:r>
              <a:rPr lang="en-US" sz="1800" dirty="0"/>
              <a:t>d</a:t>
            </a:r>
            <a:r>
              <a:rPr lang="en-US" sz="1800" dirty="0" smtClean="0"/>
              <a:t>uring chronic infection</a:t>
            </a:r>
            <a:endParaRPr lang="en-US" sz="1800" dirty="0"/>
          </a:p>
        </p:txBody>
      </p:sp>
      <p:sp>
        <p:nvSpPr>
          <p:cNvPr id="13" name="TextBox 12"/>
          <p:cNvSpPr txBox="1"/>
          <p:nvPr/>
        </p:nvSpPr>
        <p:spPr>
          <a:xfrm>
            <a:off x="6566138" y="3212976"/>
            <a:ext cx="2577862" cy="369332"/>
          </a:xfrm>
          <a:prstGeom prst="rect">
            <a:avLst/>
          </a:prstGeom>
          <a:noFill/>
        </p:spPr>
        <p:txBody>
          <a:bodyPr wrap="none" rtlCol="0">
            <a:spAutoFit/>
          </a:bodyPr>
          <a:lstStyle/>
          <a:p>
            <a:r>
              <a:rPr lang="en-US" sz="1800" dirty="0" smtClean="0">
                <a:solidFill>
                  <a:srgbClr val="008040"/>
                </a:solidFill>
              </a:rPr>
              <a:t>&lt;17 days after infection</a:t>
            </a:r>
            <a:endParaRPr lang="en-US" sz="1800" dirty="0">
              <a:solidFill>
                <a:srgbClr val="008040"/>
              </a:solidFill>
            </a:endParaRPr>
          </a:p>
        </p:txBody>
      </p:sp>
      <p:sp>
        <p:nvSpPr>
          <p:cNvPr id="14" name="TextBox 13"/>
          <p:cNvSpPr txBox="1"/>
          <p:nvPr/>
        </p:nvSpPr>
        <p:spPr>
          <a:xfrm>
            <a:off x="6566138" y="2852936"/>
            <a:ext cx="2577862" cy="369332"/>
          </a:xfrm>
          <a:prstGeom prst="rect">
            <a:avLst/>
          </a:prstGeom>
          <a:noFill/>
        </p:spPr>
        <p:txBody>
          <a:bodyPr wrap="none" rtlCol="0">
            <a:spAutoFit/>
          </a:bodyPr>
          <a:lstStyle/>
          <a:p>
            <a:r>
              <a:rPr lang="en-US" sz="1800" dirty="0" smtClean="0">
                <a:solidFill>
                  <a:srgbClr val="FF0000"/>
                </a:solidFill>
              </a:rPr>
              <a:t>&lt;25 days after infection </a:t>
            </a:r>
            <a:endParaRPr lang="en-US" sz="1800" dirty="0">
              <a:solidFill>
                <a:srgbClr val="FF0000"/>
              </a:solidFill>
            </a:endParaRPr>
          </a:p>
        </p:txBody>
      </p:sp>
      <p:grpSp>
        <p:nvGrpSpPr>
          <p:cNvPr id="11" name="Grouper 10"/>
          <p:cNvGrpSpPr/>
          <p:nvPr/>
        </p:nvGrpSpPr>
        <p:grpSpPr>
          <a:xfrm>
            <a:off x="2221260" y="2946152"/>
            <a:ext cx="4408140" cy="1490960"/>
            <a:chOff x="2221260" y="2946152"/>
            <a:chExt cx="6922740" cy="1490960"/>
          </a:xfrm>
        </p:grpSpPr>
        <p:sp>
          <p:nvSpPr>
            <p:cNvPr id="10" name="Rectangle 9"/>
            <p:cNvSpPr/>
            <p:nvPr/>
          </p:nvSpPr>
          <p:spPr bwMode="auto">
            <a:xfrm>
              <a:off x="2411760" y="2996952"/>
              <a:ext cx="6732240" cy="144016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2221260" y="2946152"/>
              <a:ext cx="423664" cy="351656"/>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Rectangle 16"/>
            <p:cNvSpPr/>
            <p:nvPr/>
          </p:nvSpPr>
          <p:spPr bwMode="auto">
            <a:xfrm>
              <a:off x="2233960" y="3492252"/>
              <a:ext cx="423664" cy="351656"/>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9185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24" y="6582613"/>
            <a:ext cx="4799136" cy="276999"/>
          </a:xfrm>
          <a:prstGeom prst="rect">
            <a:avLst/>
          </a:prstGeom>
        </p:spPr>
        <p:txBody>
          <a:bodyPr wrap="square">
            <a:spAutoFit/>
          </a:bodyPr>
          <a:lstStyle/>
          <a:p>
            <a:r>
              <a:rPr lang="en-US" sz="1200" dirty="0" smtClean="0"/>
              <a:t>C. </a:t>
            </a:r>
            <a:r>
              <a:rPr lang="en-US" sz="1200" dirty="0" err="1" smtClean="0"/>
              <a:t>Vandergeeten</a:t>
            </a:r>
            <a:r>
              <a:rPr lang="en-US" sz="1200" dirty="0" smtClean="0"/>
              <a:t> and J. </a:t>
            </a:r>
            <a:r>
              <a:rPr lang="en-US" sz="1200" dirty="0" err="1" smtClean="0"/>
              <a:t>Ananworanich</a:t>
            </a:r>
            <a:r>
              <a:rPr lang="en-US" sz="1200" dirty="0" smtClean="0"/>
              <a:t>, CROI2013.</a:t>
            </a:r>
            <a:endParaRPr lang="en-US" sz="1200" dirty="0"/>
          </a:p>
        </p:txBody>
      </p:sp>
      <p:sp>
        <p:nvSpPr>
          <p:cNvPr id="9"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Reservoir after 2 years of ART</a:t>
            </a:r>
            <a:endParaRPr lang="en-US" sz="3200" dirty="0">
              <a:solidFill>
                <a:schemeClr val="bg1"/>
              </a:solidFill>
              <a:ea typeface="ＭＳ Ｐゴシック" charset="0"/>
              <a:cs typeface="ＭＳ Ｐゴシック" charset="0"/>
            </a:endParaRPr>
          </a:p>
        </p:txBody>
      </p:sp>
      <p:cxnSp>
        <p:nvCxnSpPr>
          <p:cNvPr id="10"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11" name="Text Box 261"/>
          <p:cNvSpPr txBox="1">
            <a:spLocks noChangeArrowheads="1"/>
          </p:cNvSpPr>
          <p:nvPr/>
        </p:nvSpPr>
        <p:spPr bwMode="auto">
          <a:xfrm>
            <a:off x="395536" y="5085184"/>
            <a:ext cx="8352928" cy="4001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3"/>
              </a:buBlip>
            </a:pPr>
            <a:r>
              <a:rPr lang="en-US" sz="2000" b="1" dirty="0" smtClean="0">
                <a:solidFill>
                  <a:srgbClr val="04305E"/>
                </a:solidFill>
              </a:rPr>
              <a:t>Early </a:t>
            </a:r>
            <a:r>
              <a:rPr lang="en-US" sz="2000" b="1" dirty="0">
                <a:solidFill>
                  <a:srgbClr val="04305E"/>
                </a:solidFill>
              </a:rPr>
              <a:t>ART </a:t>
            </a:r>
            <a:r>
              <a:rPr lang="en-US" sz="2000" b="1" dirty="0" smtClean="0">
                <a:solidFill>
                  <a:srgbClr val="04305E"/>
                </a:solidFill>
              </a:rPr>
              <a:t>results in a restricted reservoir in all memory subsets</a:t>
            </a:r>
            <a:endParaRPr lang="en-US" sz="2000" b="1" dirty="0">
              <a:solidFill>
                <a:srgbClr val="04305E"/>
              </a:solidFill>
            </a:endParaRPr>
          </a:p>
        </p:txBody>
      </p:sp>
      <p:pic>
        <p:nvPicPr>
          <p:cNvPr id="3" name="Image 2"/>
          <p:cNvPicPr>
            <a:picLocks noChangeAspect="1"/>
          </p:cNvPicPr>
          <p:nvPr/>
        </p:nvPicPr>
        <p:blipFill>
          <a:blip r:embed="rId4"/>
          <a:stretch>
            <a:fillRect/>
          </a:stretch>
        </p:blipFill>
        <p:spPr>
          <a:xfrm>
            <a:off x="179512" y="1340768"/>
            <a:ext cx="8846960" cy="3383632"/>
          </a:xfrm>
          <a:prstGeom prst="rect">
            <a:avLst/>
          </a:prstGeom>
        </p:spPr>
      </p:pic>
    </p:spTree>
    <p:extLst>
      <p:ext uri="{BB962C8B-B14F-4D97-AF65-F5344CB8AC3E}">
        <p14:creationId xmlns:p14="http://schemas.microsoft.com/office/powerpoint/2010/main" val="2949207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Clinical benefits of early ART: Visconti (ANRS)</a:t>
            </a:r>
            <a:endParaRPr lang="en-US" sz="3200" dirty="0">
              <a:solidFill>
                <a:schemeClr val="bg1"/>
              </a:solidFill>
              <a:ea typeface="ＭＳ Ｐゴシック" charset="0"/>
              <a:cs typeface="ＭＳ Ｐゴシック" charset="0"/>
            </a:endParaRPr>
          </a:p>
        </p:txBody>
      </p:sp>
      <p:cxnSp>
        <p:nvCxnSpPr>
          <p:cNvPr id="5"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15" name="Rectangle 16895"/>
          <p:cNvSpPr>
            <a:spLocks noChangeArrowheads="1"/>
          </p:cNvSpPr>
          <p:nvPr/>
        </p:nvSpPr>
        <p:spPr bwMode="auto">
          <a:xfrm>
            <a:off x="2183959" y="5419927"/>
            <a:ext cx="3847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a:solidFill>
                  <a:srgbClr val="000000"/>
                </a:solidFill>
                <a:latin typeface="+mj-lt"/>
              </a:rPr>
              <a:t>Year</a:t>
            </a:r>
            <a:endParaRPr lang="en-US" altLang="en-US" sz="1400">
              <a:latin typeface="+mj-lt"/>
            </a:endParaRPr>
          </a:p>
        </p:txBody>
      </p:sp>
      <p:sp>
        <p:nvSpPr>
          <p:cNvPr id="16" name="Line 16896"/>
          <p:cNvSpPr>
            <a:spLocks noChangeShapeType="1"/>
          </p:cNvSpPr>
          <p:nvPr/>
        </p:nvSpPr>
        <p:spPr bwMode="auto">
          <a:xfrm>
            <a:off x="698077" y="5143428"/>
            <a:ext cx="3249379"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7" name="Line 16897"/>
          <p:cNvSpPr>
            <a:spLocks noChangeShapeType="1"/>
          </p:cNvSpPr>
          <p:nvPr/>
        </p:nvSpPr>
        <p:spPr bwMode="auto">
          <a:xfrm flipV="1">
            <a:off x="698077"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 name="Line 16898"/>
          <p:cNvSpPr>
            <a:spLocks noChangeShapeType="1"/>
          </p:cNvSpPr>
          <p:nvPr/>
        </p:nvSpPr>
        <p:spPr bwMode="auto">
          <a:xfrm flipV="1">
            <a:off x="1058972"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9" name="Line 16899"/>
          <p:cNvSpPr>
            <a:spLocks noChangeShapeType="1"/>
          </p:cNvSpPr>
          <p:nvPr/>
        </p:nvSpPr>
        <p:spPr bwMode="auto">
          <a:xfrm flipV="1">
            <a:off x="1418546"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0" name="Line 16900"/>
          <p:cNvSpPr>
            <a:spLocks noChangeShapeType="1"/>
          </p:cNvSpPr>
          <p:nvPr/>
        </p:nvSpPr>
        <p:spPr bwMode="auto">
          <a:xfrm flipV="1">
            <a:off x="1780763"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1" name="Line 16901"/>
          <p:cNvSpPr>
            <a:spLocks noChangeShapeType="1"/>
          </p:cNvSpPr>
          <p:nvPr/>
        </p:nvSpPr>
        <p:spPr bwMode="auto">
          <a:xfrm flipV="1">
            <a:off x="2141657"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2" name="Line 16902"/>
          <p:cNvSpPr>
            <a:spLocks noChangeShapeType="1"/>
          </p:cNvSpPr>
          <p:nvPr/>
        </p:nvSpPr>
        <p:spPr bwMode="auto">
          <a:xfrm flipV="1">
            <a:off x="2502553"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3" name="Line 16903"/>
          <p:cNvSpPr>
            <a:spLocks noChangeShapeType="1"/>
          </p:cNvSpPr>
          <p:nvPr/>
        </p:nvSpPr>
        <p:spPr bwMode="auto">
          <a:xfrm flipV="1">
            <a:off x="2863448"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4" name="Line 16904"/>
          <p:cNvSpPr>
            <a:spLocks noChangeShapeType="1"/>
          </p:cNvSpPr>
          <p:nvPr/>
        </p:nvSpPr>
        <p:spPr bwMode="auto">
          <a:xfrm flipV="1">
            <a:off x="3224343"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5" name="Line 16905"/>
          <p:cNvSpPr>
            <a:spLocks noChangeShapeType="1"/>
          </p:cNvSpPr>
          <p:nvPr/>
        </p:nvSpPr>
        <p:spPr bwMode="auto">
          <a:xfrm flipV="1">
            <a:off x="3586561"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6" name="Line 16906"/>
          <p:cNvSpPr>
            <a:spLocks noChangeShapeType="1"/>
          </p:cNvSpPr>
          <p:nvPr/>
        </p:nvSpPr>
        <p:spPr bwMode="auto">
          <a:xfrm flipV="1">
            <a:off x="3947455" y="5143428"/>
            <a:ext cx="1322" cy="30998"/>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27" name="Rectangle 16907"/>
          <p:cNvSpPr>
            <a:spLocks noChangeArrowheads="1"/>
          </p:cNvSpPr>
          <p:nvPr/>
        </p:nvSpPr>
        <p:spPr bwMode="auto">
          <a:xfrm>
            <a:off x="605538"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01  </a:t>
            </a:r>
            <a:endParaRPr lang="en-US" altLang="en-US" sz="1200">
              <a:latin typeface="+mj-lt"/>
            </a:endParaRPr>
          </a:p>
        </p:txBody>
      </p:sp>
      <p:sp>
        <p:nvSpPr>
          <p:cNvPr id="28" name="Rectangle 16908"/>
          <p:cNvSpPr>
            <a:spLocks noChangeArrowheads="1"/>
          </p:cNvSpPr>
          <p:nvPr/>
        </p:nvSpPr>
        <p:spPr bwMode="auto">
          <a:xfrm>
            <a:off x="966436"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02  </a:t>
            </a:r>
            <a:endParaRPr lang="en-US" altLang="en-US" sz="1200">
              <a:latin typeface="+mj-lt"/>
            </a:endParaRPr>
          </a:p>
        </p:txBody>
      </p:sp>
      <p:sp>
        <p:nvSpPr>
          <p:cNvPr id="29" name="Rectangle 16909"/>
          <p:cNvSpPr>
            <a:spLocks noChangeArrowheads="1"/>
          </p:cNvSpPr>
          <p:nvPr/>
        </p:nvSpPr>
        <p:spPr bwMode="auto">
          <a:xfrm>
            <a:off x="1327330"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03  </a:t>
            </a:r>
            <a:endParaRPr lang="en-US" altLang="en-US" sz="1200">
              <a:latin typeface="+mj-lt"/>
            </a:endParaRPr>
          </a:p>
        </p:txBody>
      </p:sp>
      <p:sp>
        <p:nvSpPr>
          <p:cNvPr id="30" name="Rectangle 16910"/>
          <p:cNvSpPr>
            <a:spLocks noChangeArrowheads="1"/>
          </p:cNvSpPr>
          <p:nvPr/>
        </p:nvSpPr>
        <p:spPr bwMode="auto">
          <a:xfrm>
            <a:off x="1688224"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04  </a:t>
            </a:r>
            <a:endParaRPr lang="en-US" altLang="en-US" sz="1200">
              <a:latin typeface="+mj-lt"/>
            </a:endParaRPr>
          </a:p>
        </p:txBody>
      </p:sp>
      <p:sp>
        <p:nvSpPr>
          <p:cNvPr id="31" name="Rectangle 16911"/>
          <p:cNvSpPr>
            <a:spLocks noChangeArrowheads="1"/>
          </p:cNvSpPr>
          <p:nvPr/>
        </p:nvSpPr>
        <p:spPr bwMode="auto">
          <a:xfrm>
            <a:off x="2049120"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05  </a:t>
            </a:r>
            <a:endParaRPr lang="en-US" altLang="en-US" sz="1200">
              <a:latin typeface="+mj-lt"/>
            </a:endParaRPr>
          </a:p>
        </p:txBody>
      </p:sp>
      <p:sp>
        <p:nvSpPr>
          <p:cNvPr id="32" name="Rectangle 16912"/>
          <p:cNvSpPr>
            <a:spLocks noChangeArrowheads="1"/>
          </p:cNvSpPr>
          <p:nvPr/>
        </p:nvSpPr>
        <p:spPr bwMode="auto">
          <a:xfrm>
            <a:off x="2410015"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06  </a:t>
            </a:r>
            <a:endParaRPr lang="en-US" altLang="en-US" sz="1200">
              <a:latin typeface="+mj-lt"/>
            </a:endParaRPr>
          </a:p>
        </p:txBody>
      </p:sp>
      <p:sp>
        <p:nvSpPr>
          <p:cNvPr id="33" name="Rectangle 16913"/>
          <p:cNvSpPr>
            <a:spLocks noChangeArrowheads="1"/>
          </p:cNvSpPr>
          <p:nvPr/>
        </p:nvSpPr>
        <p:spPr bwMode="auto">
          <a:xfrm>
            <a:off x="2770910"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07  </a:t>
            </a:r>
            <a:endParaRPr lang="en-US" altLang="en-US" sz="1200">
              <a:latin typeface="+mj-lt"/>
            </a:endParaRPr>
          </a:p>
        </p:txBody>
      </p:sp>
      <p:sp>
        <p:nvSpPr>
          <p:cNvPr id="34" name="Rectangle 16914"/>
          <p:cNvSpPr>
            <a:spLocks noChangeArrowheads="1"/>
          </p:cNvSpPr>
          <p:nvPr/>
        </p:nvSpPr>
        <p:spPr bwMode="auto">
          <a:xfrm>
            <a:off x="3131806"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08  </a:t>
            </a:r>
            <a:endParaRPr lang="en-US" altLang="en-US" sz="1200">
              <a:latin typeface="+mj-lt"/>
            </a:endParaRPr>
          </a:p>
        </p:txBody>
      </p:sp>
      <p:sp>
        <p:nvSpPr>
          <p:cNvPr id="35" name="Rectangle 16915"/>
          <p:cNvSpPr>
            <a:spLocks noChangeArrowheads="1"/>
          </p:cNvSpPr>
          <p:nvPr/>
        </p:nvSpPr>
        <p:spPr bwMode="auto">
          <a:xfrm>
            <a:off x="3494024"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09  </a:t>
            </a:r>
            <a:endParaRPr lang="en-US" altLang="en-US" sz="1200">
              <a:latin typeface="+mj-lt"/>
            </a:endParaRPr>
          </a:p>
        </p:txBody>
      </p:sp>
      <p:sp>
        <p:nvSpPr>
          <p:cNvPr id="36" name="Rectangle 16916"/>
          <p:cNvSpPr>
            <a:spLocks noChangeArrowheads="1"/>
          </p:cNvSpPr>
          <p:nvPr/>
        </p:nvSpPr>
        <p:spPr bwMode="auto">
          <a:xfrm>
            <a:off x="3854917" y="522650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  </a:t>
            </a:r>
            <a:endParaRPr lang="en-US" altLang="en-US" sz="1200">
              <a:latin typeface="+mj-lt"/>
            </a:endParaRPr>
          </a:p>
        </p:txBody>
      </p:sp>
      <p:sp>
        <p:nvSpPr>
          <p:cNvPr id="37" name="Line 16917"/>
          <p:cNvSpPr>
            <a:spLocks noChangeShapeType="1"/>
          </p:cNvSpPr>
          <p:nvPr/>
        </p:nvSpPr>
        <p:spPr bwMode="auto">
          <a:xfrm>
            <a:off x="698077" y="2950036"/>
            <a:ext cx="3249379"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38" name="Rectangle 16918"/>
          <p:cNvSpPr>
            <a:spLocks noChangeArrowheads="1"/>
          </p:cNvSpPr>
          <p:nvPr/>
        </p:nvSpPr>
        <p:spPr bwMode="auto">
          <a:xfrm rot="16200000">
            <a:off x="-400897" y="3922856"/>
            <a:ext cx="13215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b="1">
                <a:solidFill>
                  <a:srgbClr val="000000"/>
                </a:solidFill>
                <a:latin typeface="+mj-lt"/>
              </a:rPr>
              <a:t>CD4+ T cells/mm3</a:t>
            </a:r>
            <a:endParaRPr lang="en-US" altLang="en-US" sz="1200">
              <a:latin typeface="+mj-lt"/>
            </a:endParaRPr>
          </a:p>
        </p:txBody>
      </p:sp>
      <p:sp>
        <p:nvSpPr>
          <p:cNvPr id="39" name="Line 16919"/>
          <p:cNvSpPr>
            <a:spLocks noChangeShapeType="1"/>
          </p:cNvSpPr>
          <p:nvPr/>
        </p:nvSpPr>
        <p:spPr bwMode="auto">
          <a:xfrm flipV="1">
            <a:off x="698077" y="2950036"/>
            <a:ext cx="1322" cy="2193392"/>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0" name="Line 16920"/>
          <p:cNvSpPr>
            <a:spLocks noChangeShapeType="1"/>
          </p:cNvSpPr>
          <p:nvPr/>
        </p:nvSpPr>
        <p:spPr bwMode="auto">
          <a:xfrm>
            <a:off x="665028" y="5143428"/>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1" name="Line 16921"/>
          <p:cNvSpPr>
            <a:spLocks noChangeShapeType="1"/>
          </p:cNvSpPr>
          <p:nvPr/>
        </p:nvSpPr>
        <p:spPr bwMode="auto">
          <a:xfrm>
            <a:off x="665028" y="4644987"/>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2" name="Line 16922"/>
          <p:cNvSpPr>
            <a:spLocks noChangeShapeType="1"/>
          </p:cNvSpPr>
          <p:nvPr/>
        </p:nvSpPr>
        <p:spPr bwMode="auto">
          <a:xfrm>
            <a:off x="665028" y="4146545"/>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3" name="Line 16923"/>
          <p:cNvSpPr>
            <a:spLocks noChangeShapeType="1"/>
          </p:cNvSpPr>
          <p:nvPr/>
        </p:nvSpPr>
        <p:spPr bwMode="auto">
          <a:xfrm>
            <a:off x="665028" y="3648104"/>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4" name="Line 16924"/>
          <p:cNvSpPr>
            <a:spLocks noChangeShapeType="1"/>
          </p:cNvSpPr>
          <p:nvPr/>
        </p:nvSpPr>
        <p:spPr bwMode="auto">
          <a:xfrm>
            <a:off x="665028" y="3149662"/>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45" name="Rectangle 16925"/>
          <p:cNvSpPr>
            <a:spLocks noChangeArrowheads="1"/>
          </p:cNvSpPr>
          <p:nvPr/>
        </p:nvSpPr>
        <p:spPr bwMode="auto">
          <a:xfrm>
            <a:off x="548695" y="5085153"/>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0</a:t>
            </a:r>
            <a:endParaRPr lang="en-US" altLang="en-US" sz="1200">
              <a:latin typeface="+mj-lt"/>
            </a:endParaRPr>
          </a:p>
        </p:txBody>
      </p:sp>
      <p:sp>
        <p:nvSpPr>
          <p:cNvPr id="46" name="Rectangle 16926"/>
          <p:cNvSpPr>
            <a:spLocks noChangeArrowheads="1"/>
          </p:cNvSpPr>
          <p:nvPr/>
        </p:nvSpPr>
        <p:spPr bwMode="auto">
          <a:xfrm>
            <a:off x="401959" y="4586710"/>
            <a:ext cx="2139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500</a:t>
            </a:r>
            <a:endParaRPr lang="en-US" altLang="en-US" sz="1000">
              <a:latin typeface="+mj-lt"/>
            </a:endParaRPr>
          </a:p>
        </p:txBody>
      </p:sp>
      <p:sp>
        <p:nvSpPr>
          <p:cNvPr id="47" name="Rectangle 16927"/>
          <p:cNvSpPr>
            <a:spLocks noChangeArrowheads="1"/>
          </p:cNvSpPr>
          <p:nvPr/>
        </p:nvSpPr>
        <p:spPr bwMode="auto">
          <a:xfrm>
            <a:off x="341148" y="4088269"/>
            <a:ext cx="285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1000</a:t>
            </a:r>
            <a:endParaRPr lang="en-US" altLang="en-US" sz="1000">
              <a:latin typeface="+mj-lt"/>
            </a:endParaRPr>
          </a:p>
        </p:txBody>
      </p:sp>
      <p:sp>
        <p:nvSpPr>
          <p:cNvPr id="48" name="Rectangle 16928"/>
          <p:cNvSpPr>
            <a:spLocks noChangeArrowheads="1"/>
          </p:cNvSpPr>
          <p:nvPr/>
        </p:nvSpPr>
        <p:spPr bwMode="auto">
          <a:xfrm>
            <a:off x="341148" y="3589827"/>
            <a:ext cx="285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1500</a:t>
            </a:r>
            <a:endParaRPr lang="en-US" altLang="en-US" sz="1000">
              <a:latin typeface="+mj-lt"/>
            </a:endParaRPr>
          </a:p>
        </p:txBody>
      </p:sp>
      <p:sp>
        <p:nvSpPr>
          <p:cNvPr id="49" name="Rectangle 16929"/>
          <p:cNvSpPr>
            <a:spLocks noChangeArrowheads="1"/>
          </p:cNvSpPr>
          <p:nvPr/>
        </p:nvSpPr>
        <p:spPr bwMode="auto">
          <a:xfrm>
            <a:off x="341148" y="3091386"/>
            <a:ext cx="2852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2000</a:t>
            </a:r>
            <a:endParaRPr lang="en-US" altLang="en-US" sz="1000">
              <a:latin typeface="+mj-lt"/>
            </a:endParaRPr>
          </a:p>
        </p:txBody>
      </p:sp>
      <p:sp>
        <p:nvSpPr>
          <p:cNvPr id="50" name="Freeform 16930"/>
          <p:cNvSpPr>
            <a:spLocks/>
          </p:cNvSpPr>
          <p:nvPr/>
        </p:nvSpPr>
        <p:spPr bwMode="auto">
          <a:xfrm flipV="1">
            <a:off x="1012704" y="4090749"/>
            <a:ext cx="2737780" cy="399249"/>
          </a:xfrm>
          <a:custGeom>
            <a:avLst/>
            <a:gdLst>
              <a:gd name="T0" fmla="*/ 0 w 4147"/>
              <a:gd name="T1" fmla="*/ 2147483647 h 646"/>
              <a:gd name="T2" fmla="*/ 2147483647 w 4147"/>
              <a:gd name="T3" fmla="*/ 2147483647 h 646"/>
              <a:gd name="T4" fmla="*/ 2147483647 w 4147"/>
              <a:gd name="T5" fmla="*/ 2147483647 h 646"/>
              <a:gd name="T6" fmla="*/ 2147483647 w 4147"/>
              <a:gd name="T7" fmla="*/ 2147483647 h 646"/>
              <a:gd name="T8" fmla="*/ 2147483647 w 4147"/>
              <a:gd name="T9" fmla="*/ 2147483647 h 646"/>
              <a:gd name="T10" fmla="*/ 2147483647 w 4147"/>
              <a:gd name="T11" fmla="*/ 2147483647 h 646"/>
              <a:gd name="T12" fmla="*/ 2147483647 w 4147"/>
              <a:gd name="T13" fmla="*/ 2147483647 h 646"/>
              <a:gd name="T14" fmla="*/ 2147483647 w 4147"/>
              <a:gd name="T15" fmla="*/ 2147483647 h 646"/>
              <a:gd name="T16" fmla="*/ 2147483647 w 4147"/>
              <a:gd name="T17" fmla="*/ 2147483647 h 646"/>
              <a:gd name="T18" fmla="*/ 2147483647 w 4147"/>
              <a:gd name="T19" fmla="*/ 2147483647 h 646"/>
              <a:gd name="T20" fmla="*/ 2147483647 w 4147"/>
              <a:gd name="T21" fmla="*/ 2147483647 h 646"/>
              <a:gd name="T22" fmla="*/ 2147483647 w 4147"/>
              <a:gd name="T23" fmla="*/ 2147483647 h 646"/>
              <a:gd name="T24" fmla="*/ 2147483647 w 4147"/>
              <a:gd name="T25" fmla="*/ 2147483647 h 646"/>
              <a:gd name="T26" fmla="*/ 2147483647 w 4147"/>
              <a:gd name="T27" fmla="*/ 2147483647 h 646"/>
              <a:gd name="T28" fmla="*/ 2147483647 w 4147"/>
              <a:gd name="T29" fmla="*/ 2147483647 h 646"/>
              <a:gd name="T30" fmla="*/ 2147483647 w 4147"/>
              <a:gd name="T31" fmla="*/ 2147483647 h 646"/>
              <a:gd name="T32" fmla="*/ 2147483647 w 4147"/>
              <a:gd name="T33" fmla="*/ 2147483647 h 646"/>
              <a:gd name="T34" fmla="*/ 2147483647 w 4147"/>
              <a:gd name="T35" fmla="*/ 2147483647 h 646"/>
              <a:gd name="T36" fmla="*/ 2147483647 w 4147"/>
              <a:gd name="T37" fmla="*/ 2147483647 h 646"/>
              <a:gd name="T38" fmla="*/ 2147483647 w 4147"/>
              <a:gd name="T39" fmla="*/ 2147483647 h 646"/>
              <a:gd name="T40" fmla="*/ 2147483647 w 4147"/>
              <a:gd name="T41" fmla="*/ 2147483647 h 646"/>
              <a:gd name="T42" fmla="*/ 2147483647 w 4147"/>
              <a:gd name="T43" fmla="*/ 0 h 646"/>
              <a:gd name="T44" fmla="*/ 2147483647 w 4147"/>
              <a:gd name="T45" fmla="*/ 2147483647 h 646"/>
              <a:gd name="T46" fmla="*/ 2147483647 w 4147"/>
              <a:gd name="T47" fmla="*/ 2147483647 h 646"/>
              <a:gd name="T48" fmla="*/ 2147483647 w 4147"/>
              <a:gd name="T49" fmla="*/ 2147483647 h 646"/>
              <a:gd name="T50" fmla="*/ 2147483647 w 4147"/>
              <a:gd name="T51" fmla="*/ 2147483647 h 646"/>
              <a:gd name="T52" fmla="*/ 2147483647 w 4147"/>
              <a:gd name="T53" fmla="*/ 2147483647 h 646"/>
              <a:gd name="T54" fmla="*/ 2147483647 w 4147"/>
              <a:gd name="T55" fmla="*/ 2147483647 h 6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47"/>
              <a:gd name="T85" fmla="*/ 0 h 646"/>
              <a:gd name="T86" fmla="*/ 4147 w 4147"/>
              <a:gd name="T87" fmla="*/ 646 h 6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47" h="646">
                <a:moveTo>
                  <a:pt x="0" y="483"/>
                </a:moveTo>
                <a:lnTo>
                  <a:pt x="79" y="628"/>
                </a:lnTo>
                <a:lnTo>
                  <a:pt x="199" y="482"/>
                </a:lnTo>
                <a:lnTo>
                  <a:pt x="302" y="260"/>
                </a:lnTo>
                <a:lnTo>
                  <a:pt x="470" y="330"/>
                </a:lnTo>
                <a:lnTo>
                  <a:pt x="634" y="166"/>
                </a:lnTo>
                <a:lnTo>
                  <a:pt x="765" y="372"/>
                </a:lnTo>
                <a:lnTo>
                  <a:pt x="1039" y="405"/>
                </a:lnTo>
                <a:lnTo>
                  <a:pt x="1182" y="57"/>
                </a:lnTo>
                <a:lnTo>
                  <a:pt x="1347" y="53"/>
                </a:lnTo>
                <a:lnTo>
                  <a:pt x="1536" y="26"/>
                </a:lnTo>
                <a:lnTo>
                  <a:pt x="1678" y="646"/>
                </a:lnTo>
                <a:lnTo>
                  <a:pt x="1801" y="74"/>
                </a:lnTo>
                <a:lnTo>
                  <a:pt x="1965" y="277"/>
                </a:lnTo>
                <a:lnTo>
                  <a:pt x="2064" y="195"/>
                </a:lnTo>
                <a:lnTo>
                  <a:pt x="2112" y="345"/>
                </a:lnTo>
                <a:lnTo>
                  <a:pt x="2260" y="293"/>
                </a:lnTo>
                <a:lnTo>
                  <a:pt x="2295" y="359"/>
                </a:lnTo>
                <a:lnTo>
                  <a:pt x="2387" y="26"/>
                </a:lnTo>
                <a:lnTo>
                  <a:pt x="2527" y="8"/>
                </a:lnTo>
                <a:lnTo>
                  <a:pt x="2667" y="332"/>
                </a:lnTo>
                <a:lnTo>
                  <a:pt x="2892" y="0"/>
                </a:lnTo>
                <a:lnTo>
                  <a:pt x="3028" y="244"/>
                </a:lnTo>
                <a:lnTo>
                  <a:pt x="3121" y="179"/>
                </a:lnTo>
                <a:lnTo>
                  <a:pt x="3302" y="355"/>
                </a:lnTo>
                <a:lnTo>
                  <a:pt x="3391" y="556"/>
                </a:lnTo>
                <a:lnTo>
                  <a:pt x="3906" y="132"/>
                </a:lnTo>
                <a:lnTo>
                  <a:pt x="4147" y="71"/>
                </a:lnTo>
              </a:path>
            </a:pathLst>
          </a:custGeom>
          <a:noFill/>
          <a:ln w="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51" name="Rectangle 16931"/>
          <p:cNvSpPr>
            <a:spLocks noChangeArrowheads="1"/>
          </p:cNvSpPr>
          <p:nvPr/>
        </p:nvSpPr>
        <p:spPr bwMode="auto">
          <a:xfrm>
            <a:off x="987587" y="4168863"/>
            <a:ext cx="48913" cy="45877"/>
          </a:xfrm>
          <a:prstGeom prst="rect">
            <a:avLst/>
          </a:prstGeom>
          <a:solidFill>
            <a:srgbClr val="000000"/>
          </a:solidFill>
          <a:ln w="5">
            <a:solidFill>
              <a:srgbClr val="0066FF"/>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2" name="Rectangle 16932"/>
          <p:cNvSpPr>
            <a:spLocks noChangeArrowheads="1"/>
          </p:cNvSpPr>
          <p:nvPr/>
        </p:nvSpPr>
        <p:spPr bwMode="auto">
          <a:xfrm>
            <a:off x="1040465" y="4078350"/>
            <a:ext cx="48913" cy="45877"/>
          </a:xfrm>
          <a:prstGeom prst="rect">
            <a:avLst/>
          </a:prstGeom>
          <a:solidFill>
            <a:srgbClr val="000000"/>
          </a:solidFill>
          <a:ln w="5">
            <a:solidFill>
              <a:srgbClr val="0066FF"/>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3" name="Rectangle 16933"/>
          <p:cNvSpPr>
            <a:spLocks noChangeArrowheads="1"/>
          </p:cNvSpPr>
          <p:nvPr/>
        </p:nvSpPr>
        <p:spPr bwMode="auto">
          <a:xfrm>
            <a:off x="1119783" y="4168863"/>
            <a:ext cx="48913" cy="45877"/>
          </a:xfrm>
          <a:prstGeom prst="rect">
            <a:avLst/>
          </a:prstGeom>
          <a:solidFill>
            <a:srgbClr val="000000"/>
          </a:solidFill>
          <a:ln w="5">
            <a:solidFill>
              <a:srgbClr val="0066FF"/>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4" name="Rectangle 16934"/>
          <p:cNvSpPr>
            <a:spLocks noChangeArrowheads="1"/>
          </p:cNvSpPr>
          <p:nvPr/>
        </p:nvSpPr>
        <p:spPr bwMode="auto">
          <a:xfrm>
            <a:off x="1187202" y="4306493"/>
            <a:ext cx="48913" cy="45877"/>
          </a:xfrm>
          <a:prstGeom prst="rect">
            <a:avLst/>
          </a:prstGeom>
          <a:solidFill>
            <a:srgbClr val="000000"/>
          </a:solidFill>
          <a:ln w="5">
            <a:solidFill>
              <a:srgbClr val="0066FF"/>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5" name="Rectangle 16935"/>
          <p:cNvSpPr>
            <a:spLocks noChangeArrowheads="1"/>
          </p:cNvSpPr>
          <p:nvPr/>
        </p:nvSpPr>
        <p:spPr bwMode="auto">
          <a:xfrm>
            <a:off x="1298247" y="4263096"/>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6" name="Rectangle 16936"/>
          <p:cNvSpPr>
            <a:spLocks noChangeArrowheads="1"/>
          </p:cNvSpPr>
          <p:nvPr/>
        </p:nvSpPr>
        <p:spPr bwMode="auto">
          <a:xfrm>
            <a:off x="1406647" y="4364768"/>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7" name="Rectangle 16937"/>
          <p:cNvSpPr>
            <a:spLocks noChangeArrowheads="1"/>
          </p:cNvSpPr>
          <p:nvPr/>
        </p:nvSpPr>
        <p:spPr bwMode="auto">
          <a:xfrm>
            <a:off x="1492576" y="4237057"/>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8" name="Rectangle 16938"/>
          <p:cNvSpPr>
            <a:spLocks noChangeArrowheads="1"/>
          </p:cNvSpPr>
          <p:nvPr/>
        </p:nvSpPr>
        <p:spPr bwMode="auto">
          <a:xfrm>
            <a:off x="1673683" y="4217219"/>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59" name="Rectangle 16939"/>
          <p:cNvSpPr>
            <a:spLocks noChangeArrowheads="1"/>
          </p:cNvSpPr>
          <p:nvPr/>
        </p:nvSpPr>
        <p:spPr bwMode="auto">
          <a:xfrm>
            <a:off x="1768864" y="4431723"/>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0" name="Rectangle 16940"/>
          <p:cNvSpPr>
            <a:spLocks noChangeArrowheads="1"/>
          </p:cNvSpPr>
          <p:nvPr/>
        </p:nvSpPr>
        <p:spPr bwMode="auto">
          <a:xfrm>
            <a:off x="1877265" y="4434203"/>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1" name="Rectangle 16941"/>
          <p:cNvSpPr>
            <a:spLocks noChangeArrowheads="1"/>
          </p:cNvSpPr>
          <p:nvPr/>
        </p:nvSpPr>
        <p:spPr bwMode="auto">
          <a:xfrm>
            <a:off x="2001530" y="4451561"/>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2" name="Rectangle 16942"/>
          <p:cNvSpPr>
            <a:spLocks noChangeArrowheads="1"/>
          </p:cNvSpPr>
          <p:nvPr/>
        </p:nvSpPr>
        <p:spPr bwMode="auto">
          <a:xfrm>
            <a:off x="2095389" y="4067191"/>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3" name="Rectangle 16943"/>
          <p:cNvSpPr>
            <a:spLocks noChangeArrowheads="1"/>
          </p:cNvSpPr>
          <p:nvPr/>
        </p:nvSpPr>
        <p:spPr bwMode="auto">
          <a:xfrm>
            <a:off x="2177350" y="4421804"/>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4" name="Rectangle 16944"/>
          <p:cNvSpPr>
            <a:spLocks noChangeArrowheads="1"/>
          </p:cNvSpPr>
          <p:nvPr/>
        </p:nvSpPr>
        <p:spPr bwMode="auto">
          <a:xfrm>
            <a:off x="2285752" y="4296574"/>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5" name="Rectangle 16945"/>
          <p:cNvSpPr>
            <a:spLocks noChangeArrowheads="1"/>
          </p:cNvSpPr>
          <p:nvPr/>
        </p:nvSpPr>
        <p:spPr bwMode="auto">
          <a:xfrm>
            <a:off x="2350528" y="4347409"/>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6" name="Rectangle 16946"/>
          <p:cNvSpPr>
            <a:spLocks noChangeArrowheads="1"/>
          </p:cNvSpPr>
          <p:nvPr/>
        </p:nvSpPr>
        <p:spPr bwMode="auto">
          <a:xfrm>
            <a:off x="2382254" y="4254416"/>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7" name="Rectangle 16947"/>
          <p:cNvSpPr>
            <a:spLocks noChangeArrowheads="1"/>
          </p:cNvSpPr>
          <p:nvPr/>
        </p:nvSpPr>
        <p:spPr bwMode="auto">
          <a:xfrm>
            <a:off x="2480079" y="4286653"/>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8" name="Rectangle 16948"/>
          <p:cNvSpPr>
            <a:spLocks noChangeArrowheads="1"/>
          </p:cNvSpPr>
          <p:nvPr/>
        </p:nvSpPr>
        <p:spPr bwMode="auto">
          <a:xfrm>
            <a:off x="2503875" y="4245738"/>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69" name="Rectangle 16949"/>
          <p:cNvSpPr>
            <a:spLocks noChangeArrowheads="1"/>
          </p:cNvSpPr>
          <p:nvPr/>
        </p:nvSpPr>
        <p:spPr bwMode="auto">
          <a:xfrm>
            <a:off x="2564685" y="4451561"/>
            <a:ext cx="47591"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0" name="Rectangle 16950"/>
          <p:cNvSpPr>
            <a:spLocks noChangeArrowheads="1"/>
          </p:cNvSpPr>
          <p:nvPr/>
        </p:nvSpPr>
        <p:spPr bwMode="auto">
          <a:xfrm>
            <a:off x="2655900" y="4462721"/>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1" name="Rectangle 16951"/>
          <p:cNvSpPr>
            <a:spLocks noChangeArrowheads="1"/>
          </p:cNvSpPr>
          <p:nvPr/>
        </p:nvSpPr>
        <p:spPr bwMode="auto">
          <a:xfrm>
            <a:off x="2748438" y="4261856"/>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2" name="Rectangle 16952"/>
          <p:cNvSpPr>
            <a:spLocks noChangeArrowheads="1"/>
          </p:cNvSpPr>
          <p:nvPr/>
        </p:nvSpPr>
        <p:spPr bwMode="auto">
          <a:xfrm>
            <a:off x="2897818" y="4467680"/>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3" name="Rectangle 16953"/>
          <p:cNvSpPr>
            <a:spLocks noChangeArrowheads="1"/>
          </p:cNvSpPr>
          <p:nvPr/>
        </p:nvSpPr>
        <p:spPr bwMode="auto">
          <a:xfrm>
            <a:off x="2987712" y="4316412"/>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4" name="Rectangle 16954"/>
          <p:cNvSpPr>
            <a:spLocks noChangeArrowheads="1"/>
          </p:cNvSpPr>
          <p:nvPr/>
        </p:nvSpPr>
        <p:spPr bwMode="auto">
          <a:xfrm>
            <a:off x="3048522" y="4357328"/>
            <a:ext cx="48913" cy="44636"/>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5" name="Rectangle 16955"/>
          <p:cNvSpPr>
            <a:spLocks noChangeArrowheads="1"/>
          </p:cNvSpPr>
          <p:nvPr/>
        </p:nvSpPr>
        <p:spPr bwMode="auto">
          <a:xfrm>
            <a:off x="3168820" y="4248218"/>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6" name="Rectangle 16956"/>
          <p:cNvSpPr>
            <a:spLocks noChangeArrowheads="1"/>
          </p:cNvSpPr>
          <p:nvPr/>
        </p:nvSpPr>
        <p:spPr bwMode="auto">
          <a:xfrm>
            <a:off x="3226987" y="4122986"/>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7" name="Rectangle 16957"/>
          <p:cNvSpPr>
            <a:spLocks noChangeArrowheads="1"/>
          </p:cNvSpPr>
          <p:nvPr/>
        </p:nvSpPr>
        <p:spPr bwMode="auto">
          <a:xfrm>
            <a:off x="3566730" y="4385846"/>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8" name="Rectangle 16958"/>
          <p:cNvSpPr>
            <a:spLocks noChangeArrowheads="1"/>
          </p:cNvSpPr>
          <p:nvPr/>
        </p:nvSpPr>
        <p:spPr bwMode="auto">
          <a:xfrm>
            <a:off x="3726688" y="4423043"/>
            <a:ext cx="48913" cy="45877"/>
          </a:xfrm>
          <a:prstGeom prst="rect">
            <a:avLst/>
          </a:prstGeom>
          <a:solidFill>
            <a:srgbClr val="000000"/>
          </a:solidFill>
          <a:ln w="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79" name="Line 16960"/>
          <p:cNvSpPr>
            <a:spLocks noChangeShapeType="1"/>
          </p:cNvSpPr>
          <p:nvPr/>
        </p:nvSpPr>
        <p:spPr bwMode="auto">
          <a:xfrm flipV="1">
            <a:off x="3947455" y="2950036"/>
            <a:ext cx="1322" cy="2193392"/>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0" name="Line 16961"/>
          <p:cNvSpPr>
            <a:spLocks noChangeShapeType="1"/>
          </p:cNvSpPr>
          <p:nvPr/>
        </p:nvSpPr>
        <p:spPr bwMode="auto">
          <a:xfrm flipH="1">
            <a:off x="3947455" y="5143428"/>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1" name="Line 16962"/>
          <p:cNvSpPr>
            <a:spLocks noChangeShapeType="1"/>
          </p:cNvSpPr>
          <p:nvPr/>
        </p:nvSpPr>
        <p:spPr bwMode="auto">
          <a:xfrm flipH="1">
            <a:off x="3947455" y="4869409"/>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2" name="Line 16963"/>
          <p:cNvSpPr>
            <a:spLocks noChangeShapeType="1"/>
          </p:cNvSpPr>
          <p:nvPr/>
        </p:nvSpPr>
        <p:spPr bwMode="auto">
          <a:xfrm flipH="1">
            <a:off x="3947455" y="4595391"/>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3" name="Line 16964"/>
          <p:cNvSpPr>
            <a:spLocks noChangeShapeType="1"/>
          </p:cNvSpPr>
          <p:nvPr/>
        </p:nvSpPr>
        <p:spPr bwMode="auto">
          <a:xfrm flipH="1">
            <a:off x="3947455" y="4321371"/>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4" name="Line 16965"/>
          <p:cNvSpPr>
            <a:spLocks noChangeShapeType="1"/>
          </p:cNvSpPr>
          <p:nvPr/>
        </p:nvSpPr>
        <p:spPr bwMode="auto">
          <a:xfrm flipH="1">
            <a:off x="3947455" y="4046112"/>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5" name="Line 16966"/>
          <p:cNvSpPr>
            <a:spLocks noChangeShapeType="1"/>
          </p:cNvSpPr>
          <p:nvPr/>
        </p:nvSpPr>
        <p:spPr bwMode="auto">
          <a:xfrm flipH="1">
            <a:off x="3947455" y="3772094"/>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6" name="Line 16967"/>
          <p:cNvSpPr>
            <a:spLocks noChangeShapeType="1"/>
          </p:cNvSpPr>
          <p:nvPr/>
        </p:nvSpPr>
        <p:spPr bwMode="auto">
          <a:xfrm flipH="1">
            <a:off x="3947455" y="3498074"/>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7" name="Line 16968"/>
          <p:cNvSpPr>
            <a:spLocks noChangeShapeType="1"/>
          </p:cNvSpPr>
          <p:nvPr/>
        </p:nvSpPr>
        <p:spPr bwMode="auto">
          <a:xfrm flipH="1">
            <a:off x="3947455" y="3222816"/>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8" name="Line 16969"/>
          <p:cNvSpPr>
            <a:spLocks noChangeShapeType="1"/>
          </p:cNvSpPr>
          <p:nvPr/>
        </p:nvSpPr>
        <p:spPr bwMode="auto">
          <a:xfrm flipH="1">
            <a:off x="3947455" y="2950036"/>
            <a:ext cx="33050" cy="1241"/>
          </a:xfrm>
          <a:prstGeom prst="line">
            <a:avLst/>
          </a:prstGeom>
          <a:noFill/>
          <a:ln w="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200">
              <a:latin typeface="+mj-lt"/>
            </a:endParaRPr>
          </a:p>
        </p:txBody>
      </p:sp>
      <p:sp>
        <p:nvSpPr>
          <p:cNvPr id="89" name="Freeform 16988"/>
          <p:cNvSpPr>
            <a:spLocks/>
          </p:cNvSpPr>
          <p:nvPr/>
        </p:nvSpPr>
        <p:spPr bwMode="auto">
          <a:xfrm flipV="1">
            <a:off x="1012704" y="3555110"/>
            <a:ext cx="2737780" cy="1505245"/>
          </a:xfrm>
          <a:custGeom>
            <a:avLst/>
            <a:gdLst>
              <a:gd name="T0" fmla="*/ 0 w 4147"/>
              <a:gd name="T1" fmla="*/ 2147483647 h 2431"/>
              <a:gd name="T2" fmla="*/ 2147483647 w 4147"/>
              <a:gd name="T3" fmla="*/ 2147483647 h 2431"/>
              <a:gd name="T4" fmla="*/ 2147483647 w 4147"/>
              <a:gd name="T5" fmla="*/ 0 h 2431"/>
              <a:gd name="T6" fmla="*/ 2147483647 w 4147"/>
              <a:gd name="T7" fmla="*/ 0 h 2431"/>
              <a:gd name="T8" fmla="*/ 2147483647 w 4147"/>
              <a:gd name="T9" fmla="*/ 0 h 2431"/>
              <a:gd name="T10" fmla="*/ 2147483647 w 4147"/>
              <a:gd name="T11" fmla="*/ 0 h 2431"/>
              <a:gd name="T12" fmla="*/ 2147483647 w 4147"/>
              <a:gd name="T13" fmla="*/ 0 h 2431"/>
              <a:gd name="T14" fmla="*/ 2147483647 w 4147"/>
              <a:gd name="T15" fmla="*/ 2147483647 h 2431"/>
              <a:gd name="T16" fmla="*/ 2147483647 w 4147"/>
              <a:gd name="T17" fmla="*/ 0 h 2431"/>
              <a:gd name="T18" fmla="*/ 2147483647 w 4147"/>
              <a:gd name="T19" fmla="*/ 0 h 2431"/>
              <a:gd name="T20" fmla="*/ 2147483647 w 4147"/>
              <a:gd name="T21" fmla="*/ 0 h 2431"/>
              <a:gd name="T22" fmla="*/ 2147483647 w 4147"/>
              <a:gd name="T23" fmla="*/ 0 h 2431"/>
              <a:gd name="T24" fmla="*/ 2147483647 w 4147"/>
              <a:gd name="T25" fmla="*/ 2147483647 h 2431"/>
              <a:gd name="T26" fmla="*/ 2147483647 w 4147"/>
              <a:gd name="T27" fmla="*/ 0 h 2431"/>
              <a:gd name="T28" fmla="*/ 2147483647 w 4147"/>
              <a:gd name="T29" fmla="*/ 0 h 2431"/>
              <a:gd name="T30" fmla="*/ 2147483647 w 4147"/>
              <a:gd name="T31" fmla="*/ 0 h 2431"/>
              <a:gd name="T32" fmla="*/ 2147483647 w 4147"/>
              <a:gd name="T33" fmla="*/ 0 h 2431"/>
              <a:gd name="T34" fmla="*/ 2147483647 w 4147"/>
              <a:gd name="T35" fmla="*/ 0 h 2431"/>
              <a:gd name="T36" fmla="*/ 2147483647 w 4147"/>
              <a:gd name="T37" fmla="*/ 2147483647 h 2431"/>
              <a:gd name="T38" fmla="*/ 2147483647 w 4147"/>
              <a:gd name="T39" fmla="*/ 0 h 2431"/>
              <a:gd name="T40" fmla="*/ 2147483647 w 4147"/>
              <a:gd name="T41" fmla="*/ 0 h 2431"/>
              <a:gd name="T42" fmla="*/ 2147483647 w 4147"/>
              <a:gd name="T43" fmla="*/ 0 h 2431"/>
              <a:gd name="T44" fmla="*/ 2147483647 w 4147"/>
              <a:gd name="T45" fmla="*/ 0 h 2431"/>
              <a:gd name="T46" fmla="*/ 2147483647 w 4147"/>
              <a:gd name="T47" fmla="*/ 0 h 2431"/>
              <a:gd name="T48" fmla="*/ 2147483647 w 4147"/>
              <a:gd name="T49" fmla="*/ 0 h 2431"/>
              <a:gd name="T50" fmla="*/ 2147483647 w 4147"/>
              <a:gd name="T51" fmla="*/ 0 h 24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47"/>
              <a:gd name="T79" fmla="*/ 0 h 2431"/>
              <a:gd name="T80" fmla="*/ 4147 w 4147"/>
              <a:gd name="T81" fmla="*/ 2431 h 24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47" h="2431">
                <a:moveTo>
                  <a:pt x="0" y="2431"/>
                </a:moveTo>
                <a:lnTo>
                  <a:pt x="79" y="717"/>
                </a:lnTo>
                <a:lnTo>
                  <a:pt x="199" y="0"/>
                </a:lnTo>
                <a:lnTo>
                  <a:pt x="302" y="0"/>
                </a:lnTo>
                <a:lnTo>
                  <a:pt x="470" y="0"/>
                </a:lnTo>
                <a:lnTo>
                  <a:pt x="634" y="0"/>
                </a:lnTo>
                <a:lnTo>
                  <a:pt x="765" y="0"/>
                </a:lnTo>
                <a:lnTo>
                  <a:pt x="1039" y="443"/>
                </a:lnTo>
                <a:lnTo>
                  <a:pt x="1182" y="0"/>
                </a:lnTo>
                <a:lnTo>
                  <a:pt x="1347" y="0"/>
                </a:lnTo>
                <a:lnTo>
                  <a:pt x="1536" y="0"/>
                </a:lnTo>
                <a:lnTo>
                  <a:pt x="1678" y="0"/>
                </a:lnTo>
                <a:lnTo>
                  <a:pt x="1801" y="176"/>
                </a:lnTo>
                <a:lnTo>
                  <a:pt x="1965" y="0"/>
                </a:lnTo>
                <a:lnTo>
                  <a:pt x="2064" y="0"/>
                </a:lnTo>
                <a:lnTo>
                  <a:pt x="2260" y="0"/>
                </a:lnTo>
                <a:lnTo>
                  <a:pt x="2387" y="0"/>
                </a:lnTo>
                <a:lnTo>
                  <a:pt x="2527" y="0"/>
                </a:lnTo>
                <a:lnTo>
                  <a:pt x="2667" y="254"/>
                </a:lnTo>
                <a:lnTo>
                  <a:pt x="2892" y="0"/>
                </a:lnTo>
                <a:lnTo>
                  <a:pt x="3028" y="0"/>
                </a:lnTo>
                <a:lnTo>
                  <a:pt x="3121" y="0"/>
                </a:lnTo>
                <a:lnTo>
                  <a:pt x="3302" y="0"/>
                </a:lnTo>
                <a:lnTo>
                  <a:pt x="3391" y="0"/>
                </a:lnTo>
                <a:lnTo>
                  <a:pt x="3906" y="0"/>
                </a:lnTo>
                <a:lnTo>
                  <a:pt x="4147" y="0"/>
                </a:lnTo>
              </a:path>
            </a:pathLst>
          </a:custGeom>
          <a:noFill/>
          <a:ln w="5">
            <a:solidFill>
              <a:srgbClr val="4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90" name="Oval 16989"/>
          <p:cNvSpPr>
            <a:spLocks noChangeArrowheads="1"/>
          </p:cNvSpPr>
          <p:nvPr/>
        </p:nvSpPr>
        <p:spPr bwMode="auto">
          <a:xfrm>
            <a:off x="984943" y="3529072"/>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1" name="Oval 16990"/>
          <p:cNvSpPr>
            <a:spLocks noChangeArrowheads="1"/>
          </p:cNvSpPr>
          <p:nvPr/>
        </p:nvSpPr>
        <p:spPr bwMode="auto">
          <a:xfrm>
            <a:off x="1036499" y="4590431"/>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2" name="Oval 16991"/>
          <p:cNvSpPr>
            <a:spLocks noChangeArrowheads="1"/>
          </p:cNvSpPr>
          <p:nvPr/>
        </p:nvSpPr>
        <p:spPr bwMode="auto">
          <a:xfrm>
            <a:off x="1115816"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3" name="Oval 16992"/>
          <p:cNvSpPr>
            <a:spLocks noChangeArrowheads="1"/>
          </p:cNvSpPr>
          <p:nvPr/>
        </p:nvSpPr>
        <p:spPr bwMode="auto">
          <a:xfrm>
            <a:off x="1184558"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4" name="Oval 16993"/>
          <p:cNvSpPr>
            <a:spLocks noChangeArrowheads="1"/>
          </p:cNvSpPr>
          <p:nvPr/>
        </p:nvSpPr>
        <p:spPr bwMode="auto">
          <a:xfrm>
            <a:off x="1295603"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5" name="Oval 16994"/>
          <p:cNvSpPr>
            <a:spLocks noChangeArrowheads="1"/>
          </p:cNvSpPr>
          <p:nvPr/>
        </p:nvSpPr>
        <p:spPr bwMode="auto">
          <a:xfrm>
            <a:off x="1402682"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6" name="Oval 16995"/>
          <p:cNvSpPr>
            <a:spLocks noChangeArrowheads="1"/>
          </p:cNvSpPr>
          <p:nvPr/>
        </p:nvSpPr>
        <p:spPr bwMode="auto">
          <a:xfrm>
            <a:off x="1489932"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7" name="Oval 16996"/>
          <p:cNvSpPr>
            <a:spLocks noChangeArrowheads="1"/>
          </p:cNvSpPr>
          <p:nvPr/>
        </p:nvSpPr>
        <p:spPr bwMode="auto">
          <a:xfrm>
            <a:off x="1671039" y="4760298"/>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8" name="Oval 16997"/>
          <p:cNvSpPr>
            <a:spLocks noChangeArrowheads="1"/>
          </p:cNvSpPr>
          <p:nvPr/>
        </p:nvSpPr>
        <p:spPr bwMode="auto">
          <a:xfrm>
            <a:off x="1764899"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99" name="Oval 16998"/>
          <p:cNvSpPr>
            <a:spLocks noChangeArrowheads="1"/>
          </p:cNvSpPr>
          <p:nvPr/>
        </p:nvSpPr>
        <p:spPr bwMode="auto">
          <a:xfrm>
            <a:off x="1874621"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0" name="Oval 16999"/>
          <p:cNvSpPr>
            <a:spLocks noChangeArrowheads="1"/>
          </p:cNvSpPr>
          <p:nvPr/>
        </p:nvSpPr>
        <p:spPr bwMode="auto">
          <a:xfrm>
            <a:off x="1998886"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1" name="Oval 17000"/>
          <p:cNvSpPr>
            <a:spLocks noChangeArrowheads="1"/>
          </p:cNvSpPr>
          <p:nvPr/>
        </p:nvSpPr>
        <p:spPr bwMode="auto">
          <a:xfrm>
            <a:off x="2092746"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2" name="Oval 17001"/>
          <p:cNvSpPr>
            <a:spLocks noChangeArrowheads="1"/>
          </p:cNvSpPr>
          <p:nvPr/>
        </p:nvSpPr>
        <p:spPr bwMode="auto">
          <a:xfrm>
            <a:off x="2173384" y="4925205"/>
            <a:ext cx="56845" cy="5331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3" name="Oval 17002"/>
          <p:cNvSpPr>
            <a:spLocks noChangeArrowheads="1"/>
          </p:cNvSpPr>
          <p:nvPr/>
        </p:nvSpPr>
        <p:spPr bwMode="auto">
          <a:xfrm>
            <a:off x="2281785"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4" name="Oval 17003"/>
          <p:cNvSpPr>
            <a:spLocks noChangeArrowheads="1"/>
          </p:cNvSpPr>
          <p:nvPr/>
        </p:nvSpPr>
        <p:spPr bwMode="auto">
          <a:xfrm>
            <a:off x="2347883"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5" name="Oval 17004"/>
          <p:cNvSpPr>
            <a:spLocks noChangeArrowheads="1"/>
          </p:cNvSpPr>
          <p:nvPr/>
        </p:nvSpPr>
        <p:spPr bwMode="auto">
          <a:xfrm>
            <a:off x="2477435"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6" name="Oval 17005"/>
          <p:cNvSpPr>
            <a:spLocks noChangeArrowheads="1"/>
          </p:cNvSpPr>
          <p:nvPr/>
        </p:nvSpPr>
        <p:spPr bwMode="auto">
          <a:xfrm>
            <a:off x="2560720"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7" name="Oval 17006"/>
          <p:cNvSpPr>
            <a:spLocks noChangeArrowheads="1"/>
          </p:cNvSpPr>
          <p:nvPr/>
        </p:nvSpPr>
        <p:spPr bwMode="auto">
          <a:xfrm>
            <a:off x="2653256"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8" name="Oval 17007"/>
          <p:cNvSpPr>
            <a:spLocks noChangeArrowheads="1"/>
          </p:cNvSpPr>
          <p:nvPr/>
        </p:nvSpPr>
        <p:spPr bwMode="auto">
          <a:xfrm>
            <a:off x="2745794" y="4876848"/>
            <a:ext cx="55523" cy="5331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09" name="Oval 17008"/>
          <p:cNvSpPr>
            <a:spLocks noChangeArrowheads="1"/>
          </p:cNvSpPr>
          <p:nvPr/>
        </p:nvSpPr>
        <p:spPr bwMode="auto">
          <a:xfrm>
            <a:off x="2893853"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0" name="Oval 17009"/>
          <p:cNvSpPr>
            <a:spLocks noChangeArrowheads="1"/>
          </p:cNvSpPr>
          <p:nvPr/>
        </p:nvSpPr>
        <p:spPr bwMode="auto">
          <a:xfrm>
            <a:off x="2983746"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1" name="Oval 17010"/>
          <p:cNvSpPr>
            <a:spLocks noChangeArrowheads="1"/>
          </p:cNvSpPr>
          <p:nvPr/>
        </p:nvSpPr>
        <p:spPr bwMode="auto">
          <a:xfrm>
            <a:off x="3045879"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2" name="Oval 17011"/>
          <p:cNvSpPr>
            <a:spLocks noChangeArrowheads="1"/>
          </p:cNvSpPr>
          <p:nvPr/>
        </p:nvSpPr>
        <p:spPr bwMode="auto">
          <a:xfrm>
            <a:off x="3164854"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3" name="Oval 17012"/>
          <p:cNvSpPr>
            <a:spLocks noChangeArrowheads="1"/>
          </p:cNvSpPr>
          <p:nvPr/>
        </p:nvSpPr>
        <p:spPr bwMode="auto">
          <a:xfrm>
            <a:off x="3223021"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4" name="Oval 17013"/>
          <p:cNvSpPr>
            <a:spLocks noChangeArrowheads="1"/>
          </p:cNvSpPr>
          <p:nvPr/>
        </p:nvSpPr>
        <p:spPr bwMode="auto">
          <a:xfrm>
            <a:off x="3564086" y="5034317"/>
            <a:ext cx="55523"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5" name="Oval 17014"/>
          <p:cNvSpPr>
            <a:spLocks noChangeArrowheads="1"/>
          </p:cNvSpPr>
          <p:nvPr/>
        </p:nvSpPr>
        <p:spPr bwMode="auto">
          <a:xfrm>
            <a:off x="3722722" y="5034317"/>
            <a:ext cx="56845" cy="52076"/>
          </a:xfrm>
          <a:prstGeom prst="ellipse">
            <a:avLst/>
          </a:prstGeom>
          <a:solidFill>
            <a:srgbClr val="0066FF"/>
          </a:solidFill>
          <a:ln w="5">
            <a:solidFill>
              <a:srgbClr val="0066FF"/>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ES" altLang="en-US" sz="1400">
              <a:latin typeface="+mj-lt"/>
            </a:endParaRPr>
          </a:p>
        </p:txBody>
      </p:sp>
      <p:sp>
        <p:nvSpPr>
          <p:cNvPr id="116" name="Rectangle 16704"/>
          <p:cNvSpPr>
            <a:spLocks noChangeArrowheads="1"/>
          </p:cNvSpPr>
          <p:nvPr/>
        </p:nvSpPr>
        <p:spPr bwMode="auto">
          <a:xfrm rot="16200000">
            <a:off x="3309538" y="3992316"/>
            <a:ext cx="21835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n-US" sz="1200" b="1" dirty="0">
                <a:solidFill>
                  <a:srgbClr val="0066FF"/>
                </a:solidFill>
                <a:latin typeface="+mj-lt"/>
              </a:rPr>
              <a:t>HIV-1 RNA (copies/ml plasma)</a:t>
            </a:r>
            <a:endParaRPr lang="fr-FR" altLang="en-US" sz="1200" dirty="0">
              <a:solidFill>
                <a:srgbClr val="0066FF"/>
              </a:solidFill>
              <a:latin typeface="+mj-lt"/>
            </a:endParaRPr>
          </a:p>
        </p:txBody>
      </p:sp>
      <p:sp>
        <p:nvSpPr>
          <p:cNvPr id="117" name="Rectangle 16716"/>
          <p:cNvSpPr>
            <a:spLocks noChangeArrowheads="1"/>
          </p:cNvSpPr>
          <p:nvPr/>
        </p:nvSpPr>
        <p:spPr bwMode="auto">
          <a:xfrm>
            <a:off x="4040193" y="5067358"/>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18" name="Rectangle 16717"/>
          <p:cNvSpPr>
            <a:spLocks noChangeArrowheads="1"/>
          </p:cNvSpPr>
          <p:nvPr/>
        </p:nvSpPr>
        <p:spPr bwMode="auto">
          <a:xfrm>
            <a:off x="4202691" y="5046328"/>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0</a:t>
            </a:r>
            <a:endParaRPr lang="en-US" altLang="en-US" sz="1000">
              <a:latin typeface="+mj-lt"/>
            </a:endParaRPr>
          </a:p>
        </p:txBody>
      </p:sp>
      <p:sp>
        <p:nvSpPr>
          <p:cNvPr id="119" name="Rectangle 16718"/>
          <p:cNvSpPr>
            <a:spLocks noChangeArrowheads="1"/>
          </p:cNvSpPr>
          <p:nvPr/>
        </p:nvSpPr>
        <p:spPr bwMode="auto">
          <a:xfrm>
            <a:off x="4040193" y="482433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20" name="Rectangle 16719"/>
          <p:cNvSpPr>
            <a:spLocks noChangeArrowheads="1"/>
          </p:cNvSpPr>
          <p:nvPr/>
        </p:nvSpPr>
        <p:spPr bwMode="auto">
          <a:xfrm>
            <a:off x="4202691" y="4803306"/>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1</a:t>
            </a:r>
            <a:endParaRPr lang="en-US" altLang="en-US" sz="1000">
              <a:latin typeface="+mj-lt"/>
            </a:endParaRPr>
          </a:p>
        </p:txBody>
      </p:sp>
      <p:sp>
        <p:nvSpPr>
          <p:cNvPr id="121" name="Rectangle 16720"/>
          <p:cNvSpPr>
            <a:spLocks noChangeArrowheads="1"/>
          </p:cNvSpPr>
          <p:nvPr/>
        </p:nvSpPr>
        <p:spPr bwMode="auto">
          <a:xfrm>
            <a:off x="4040193" y="4580075"/>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22" name="Rectangle 16721"/>
          <p:cNvSpPr>
            <a:spLocks noChangeArrowheads="1"/>
          </p:cNvSpPr>
          <p:nvPr/>
        </p:nvSpPr>
        <p:spPr bwMode="auto">
          <a:xfrm>
            <a:off x="4202691" y="4559045"/>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2</a:t>
            </a:r>
            <a:endParaRPr lang="en-US" altLang="en-US" sz="1000">
              <a:latin typeface="+mj-lt"/>
            </a:endParaRPr>
          </a:p>
        </p:txBody>
      </p:sp>
      <p:sp>
        <p:nvSpPr>
          <p:cNvPr id="123" name="Rectangle 16722"/>
          <p:cNvSpPr>
            <a:spLocks noChangeArrowheads="1"/>
          </p:cNvSpPr>
          <p:nvPr/>
        </p:nvSpPr>
        <p:spPr bwMode="auto">
          <a:xfrm>
            <a:off x="4040193" y="4335814"/>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24" name="Rectangle 16723"/>
          <p:cNvSpPr>
            <a:spLocks noChangeArrowheads="1"/>
          </p:cNvSpPr>
          <p:nvPr/>
        </p:nvSpPr>
        <p:spPr bwMode="auto">
          <a:xfrm>
            <a:off x="4202691" y="4314783"/>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3</a:t>
            </a:r>
            <a:endParaRPr lang="en-US" altLang="en-US" sz="1000">
              <a:latin typeface="+mj-lt"/>
            </a:endParaRPr>
          </a:p>
        </p:txBody>
      </p:sp>
      <p:sp>
        <p:nvSpPr>
          <p:cNvPr id="125" name="Rectangle 16724"/>
          <p:cNvSpPr>
            <a:spLocks noChangeArrowheads="1"/>
          </p:cNvSpPr>
          <p:nvPr/>
        </p:nvSpPr>
        <p:spPr bwMode="auto">
          <a:xfrm>
            <a:off x="4040193" y="4092792"/>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26" name="Rectangle 16725"/>
          <p:cNvSpPr>
            <a:spLocks noChangeArrowheads="1"/>
          </p:cNvSpPr>
          <p:nvPr/>
        </p:nvSpPr>
        <p:spPr bwMode="auto">
          <a:xfrm>
            <a:off x="4202691" y="4071762"/>
            <a:ext cx="769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4</a:t>
            </a:r>
            <a:endParaRPr lang="en-US" altLang="en-US" sz="1000">
              <a:latin typeface="+mj-lt"/>
            </a:endParaRPr>
          </a:p>
        </p:txBody>
      </p:sp>
      <p:sp>
        <p:nvSpPr>
          <p:cNvPr id="127" name="Rectangle 16726"/>
          <p:cNvSpPr>
            <a:spLocks noChangeArrowheads="1"/>
          </p:cNvSpPr>
          <p:nvPr/>
        </p:nvSpPr>
        <p:spPr bwMode="auto">
          <a:xfrm>
            <a:off x="4040193" y="3848531"/>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28" name="Rectangle 16727"/>
          <p:cNvSpPr>
            <a:spLocks noChangeArrowheads="1"/>
          </p:cNvSpPr>
          <p:nvPr/>
        </p:nvSpPr>
        <p:spPr bwMode="auto">
          <a:xfrm>
            <a:off x="4202691" y="3827502"/>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5</a:t>
            </a:r>
            <a:endParaRPr lang="en-US" altLang="en-US" sz="1000">
              <a:latin typeface="+mj-lt"/>
            </a:endParaRPr>
          </a:p>
        </p:txBody>
      </p:sp>
      <p:sp>
        <p:nvSpPr>
          <p:cNvPr id="129" name="Rectangle 16728"/>
          <p:cNvSpPr>
            <a:spLocks noChangeArrowheads="1"/>
          </p:cNvSpPr>
          <p:nvPr/>
        </p:nvSpPr>
        <p:spPr bwMode="auto">
          <a:xfrm>
            <a:off x="4040193" y="3605510"/>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30" name="Rectangle 16729"/>
          <p:cNvSpPr>
            <a:spLocks noChangeArrowheads="1"/>
          </p:cNvSpPr>
          <p:nvPr/>
        </p:nvSpPr>
        <p:spPr bwMode="auto">
          <a:xfrm>
            <a:off x="4202691" y="3584480"/>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6</a:t>
            </a:r>
            <a:endParaRPr lang="en-US" altLang="en-US" sz="1000">
              <a:latin typeface="+mj-lt"/>
            </a:endParaRPr>
          </a:p>
        </p:txBody>
      </p:sp>
      <p:sp>
        <p:nvSpPr>
          <p:cNvPr id="131" name="Rectangle 16730"/>
          <p:cNvSpPr>
            <a:spLocks noChangeArrowheads="1"/>
          </p:cNvSpPr>
          <p:nvPr/>
        </p:nvSpPr>
        <p:spPr bwMode="auto">
          <a:xfrm>
            <a:off x="4040193" y="3361248"/>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mj-lt"/>
              </a:rPr>
              <a:t>10</a:t>
            </a:r>
            <a:endParaRPr lang="en-US" altLang="en-US" sz="1200">
              <a:latin typeface="+mj-lt"/>
            </a:endParaRPr>
          </a:p>
        </p:txBody>
      </p:sp>
      <p:sp>
        <p:nvSpPr>
          <p:cNvPr id="132" name="Rectangle 16731"/>
          <p:cNvSpPr>
            <a:spLocks noChangeArrowheads="1"/>
          </p:cNvSpPr>
          <p:nvPr/>
        </p:nvSpPr>
        <p:spPr bwMode="auto">
          <a:xfrm>
            <a:off x="4202691" y="3340218"/>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7</a:t>
            </a:r>
            <a:endParaRPr lang="en-US" altLang="en-US" sz="1000">
              <a:latin typeface="+mj-lt"/>
            </a:endParaRPr>
          </a:p>
        </p:txBody>
      </p:sp>
      <p:sp>
        <p:nvSpPr>
          <p:cNvPr id="133" name="Rectangle 16732"/>
          <p:cNvSpPr>
            <a:spLocks noChangeArrowheads="1"/>
          </p:cNvSpPr>
          <p:nvPr/>
        </p:nvSpPr>
        <p:spPr bwMode="auto">
          <a:xfrm>
            <a:off x="4040193" y="3116987"/>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dirty="0">
                <a:solidFill>
                  <a:srgbClr val="000000"/>
                </a:solidFill>
                <a:latin typeface="+mj-lt"/>
              </a:rPr>
              <a:t>10</a:t>
            </a:r>
            <a:endParaRPr lang="en-US" altLang="en-US" sz="1200" dirty="0">
              <a:latin typeface="+mj-lt"/>
            </a:endParaRPr>
          </a:p>
        </p:txBody>
      </p:sp>
      <p:sp>
        <p:nvSpPr>
          <p:cNvPr id="134" name="Rectangle 16733"/>
          <p:cNvSpPr>
            <a:spLocks noChangeArrowheads="1"/>
          </p:cNvSpPr>
          <p:nvPr/>
        </p:nvSpPr>
        <p:spPr bwMode="auto">
          <a:xfrm>
            <a:off x="4202691" y="3095958"/>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latin typeface="+mj-lt"/>
              </a:rPr>
              <a:t>8</a:t>
            </a:r>
            <a:endParaRPr lang="en-US" altLang="en-US" sz="1000">
              <a:latin typeface="+mj-lt"/>
            </a:endParaRPr>
          </a:p>
        </p:txBody>
      </p:sp>
      <p:sp>
        <p:nvSpPr>
          <p:cNvPr id="135" name="Rectangle 16734"/>
          <p:cNvSpPr>
            <a:spLocks noChangeArrowheads="1"/>
          </p:cNvSpPr>
          <p:nvPr/>
        </p:nvSpPr>
        <p:spPr bwMode="auto">
          <a:xfrm>
            <a:off x="4040193" y="287396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dirty="0">
                <a:solidFill>
                  <a:srgbClr val="000000"/>
                </a:solidFill>
                <a:latin typeface="+mj-lt"/>
              </a:rPr>
              <a:t>10</a:t>
            </a:r>
            <a:endParaRPr lang="en-US" altLang="en-US" sz="1200" dirty="0">
              <a:latin typeface="+mj-lt"/>
            </a:endParaRPr>
          </a:p>
        </p:txBody>
      </p:sp>
      <p:sp>
        <p:nvSpPr>
          <p:cNvPr id="136" name="Rectangle 16735"/>
          <p:cNvSpPr>
            <a:spLocks noChangeArrowheads="1"/>
          </p:cNvSpPr>
          <p:nvPr/>
        </p:nvSpPr>
        <p:spPr bwMode="auto">
          <a:xfrm>
            <a:off x="4202691" y="2852936"/>
            <a:ext cx="71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solidFill>
                  <a:srgbClr val="000000"/>
                </a:solidFill>
                <a:latin typeface="+mj-lt"/>
              </a:rPr>
              <a:t>9</a:t>
            </a:r>
            <a:endParaRPr lang="en-US" altLang="en-US" sz="1000" dirty="0">
              <a:latin typeface="+mj-lt"/>
            </a:endParaRPr>
          </a:p>
        </p:txBody>
      </p:sp>
      <p:sp>
        <p:nvSpPr>
          <p:cNvPr id="137" name="Rectangle 136"/>
          <p:cNvSpPr/>
          <p:nvPr/>
        </p:nvSpPr>
        <p:spPr bwMode="auto">
          <a:xfrm>
            <a:off x="1041525" y="2946599"/>
            <a:ext cx="819150" cy="2193925"/>
          </a:xfrm>
          <a:prstGeom prst="rect">
            <a:avLst/>
          </a:prstGeom>
          <a:solidFill>
            <a:schemeClr val="accent3">
              <a:lumMod val="6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a:latin typeface="+mj-lt"/>
            </a:endParaRPr>
          </a:p>
        </p:txBody>
      </p:sp>
      <p:sp>
        <p:nvSpPr>
          <p:cNvPr id="10" name="Text Box 2"/>
          <p:cNvSpPr txBox="1">
            <a:spLocks noChangeArrowheads="1"/>
          </p:cNvSpPr>
          <p:nvPr/>
        </p:nvSpPr>
        <p:spPr bwMode="auto">
          <a:xfrm>
            <a:off x="35496" y="1124744"/>
            <a:ext cx="9108504"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pPr>
            <a:r>
              <a:rPr lang="en-US" altLang="en-US" sz="1800" dirty="0" smtClean="0">
                <a:solidFill>
                  <a:srgbClr val="04305E"/>
                </a:solidFill>
                <a:latin typeface="+mj-lt"/>
                <a:ea typeface="Arial Unicode MS" pitchFamily="34" charset="-128"/>
                <a:cs typeface="Arial Unicode MS" pitchFamily="34" charset="-128"/>
              </a:rPr>
              <a:t>14 post-treatment controllers from the ANRS/Visconti study</a:t>
            </a:r>
          </a:p>
          <a:p>
            <a:pPr marL="285750" indent="-285750" eaLnBrk="1" hangingPunct="1">
              <a:spcBef>
                <a:spcPct val="0"/>
              </a:spcBef>
            </a:pPr>
            <a:endParaRPr lang="en-US" altLang="en-US" sz="1800" dirty="0" smtClean="0">
              <a:solidFill>
                <a:srgbClr val="04305E"/>
              </a:solidFill>
              <a:latin typeface="+mj-lt"/>
              <a:ea typeface="Arial Unicode MS" pitchFamily="34" charset="-128"/>
              <a:cs typeface="Arial Unicode MS" pitchFamily="34" charset="-128"/>
            </a:endParaRPr>
          </a:p>
          <a:p>
            <a:pPr marL="285750" indent="-285750" eaLnBrk="1" hangingPunct="1">
              <a:spcBef>
                <a:spcPct val="0"/>
              </a:spcBef>
            </a:pPr>
            <a:r>
              <a:rPr lang="en-US" sz="1800" dirty="0" smtClean="0">
                <a:solidFill>
                  <a:srgbClr val="04305E"/>
                </a:solidFill>
                <a:latin typeface="+mj-lt"/>
              </a:rPr>
              <a:t>ART started within 10 weeks after primary infection, for a median time of 3 years</a:t>
            </a:r>
          </a:p>
          <a:p>
            <a:pPr eaLnBrk="1" hangingPunct="1">
              <a:spcBef>
                <a:spcPct val="0"/>
              </a:spcBef>
              <a:buNone/>
            </a:pPr>
            <a:endParaRPr lang="en-US" sz="1800" dirty="0" smtClean="0">
              <a:solidFill>
                <a:srgbClr val="04305E"/>
              </a:solidFill>
              <a:latin typeface="+mj-lt"/>
            </a:endParaRPr>
          </a:p>
          <a:p>
            <a:pPr marL="285750" indent="-285750" eaLnBrk="1" hangingPunct="1">
              <a:spcBef>
                <a:spcPct val="0"/>
              </a:spcBef>
            </a:pPr>
            <a:r>
              <a:rPr lang="en-US" altLang="fr-FR" sz="1800" dirty="0" err="1" smtClean="0">
                <a:solidFill>
                  <a:srgbClr val="04305E"/>
                </a:solidFill>
                <a:latin typeface="+mj-lt"/>
                <a:ea typeface="Arial Unicode MS" pitchFamily="34" charset="-128"/>
                <a:cs typeface="Arial Unicode MS" pitchFamily="34" charset="-128"/>
              </a:rPr>
              <a:t>Virological</a:t>
            </a:r>
            <a:r>
              <a:rPr lang="en-US" altLang="fr-FR" sz="1800" dirty="0" smtClean="0">
                <a:solidFill>
                  <a:srgbClr val="04305E"/>
                </a:solidFill>
                <a:latin typeface="+mj-lt"/>
                <a:ea typeface="Arial Unicode MS" pitchFamily="34" charset="-128"/>
                <a:cs typeface="Arial Unicode MS" pitchFamily="34" charset="-128"/>
              </a:rPr>
              <a:t> control following ART cessation for an average time &gt; 9 years</a:t>
            </a:r>
          </a:p>
          <a:p>
            <a:pPr marL="285750" indent="-285750" eaLnBrk="1" hangingPunct="1">
              <a:spcBef>
                <a:spcPct val="0"/>
              </a:spcBef>
            </a:pPr>
            <a:endParaRPr lang="en-US" altLang="fr-FR" sz="1800" dirty="0">
              <a:solidFill>
                <a:srgbClr val="04305E"/>
              </a:solidFill>
              <a:latin typeface="+mj-lt"/>
              <a:ea typeface="Arial Unicode MS" pitchFamily="34" charset="-128"/>
              <a:cs typeface="Arial Unicode MS" pitchFamily="34" charset="-128"/>
            </a:endParaRPr>
          </a:p>
        </p:txBody>
      </p:sp>
      <p:sp>
        <p:nvSpPr>
          <p:cNvPr id="13" name="Rectangle 133"/>
          <p:cNvSpPr>
            <a:spLocks noChangeArrowheads="1"/>
          </p:cNvSpPr>
          <p:nvPr/>
        </p:nvSpPr>
        <p:spPr bwMode="auto">
          <a:xfrm>
            <a:off x="12452" y="6580187"/>
            <a:ext cx="2729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1200" dirty="0" smtClean="0">
                <a:solidFill>
                  <a:srgbClr val="000000"/>
                </a:solidFill>
                <a:latin typeface="+mj-lt"/>
                <a:ea typeface="ＭＳ Ｐゴシック" pitchFamily="34" charset="-128"/>
              </a:rPr>
              <a:t>A. </a:t>
            </a:r>
            <a:r>
              <a:rPr lang="en-GB" altLang="en-US" sz="1200" dirty="0" err="1" smtClean="0">
                <a:solidFill>
                  <a:srgbClr val="000000"/>
                </a:solidFill>
                <a:latin typeface="+mj-lt"/>
                <a:ea typeface="ＭＳ Ｐゴシック" pitchFamily="34" charset="-128"/>
              </a:rPr>
              <a:t>Saez</a:t>
            </a:r>
            <a:r>
              <a:rPr lang="en-GB" altLang="en-US" sz="1200" dirty="0" err="1">
                <a:solidFill>
                  <a:srgbClr val="000000"/>
                </a:solidFill>
                <a:latin typeface="+mj-lt"/>
                <a:ea typeface="ＭＳ Ｐゴシック" pitchFamily="34" charset="-128"/>
              </a:rPr>
              <a:t>-</a:t>
            </a:r>
            <a:r>
              <a:rPr lang="en-GB" altLang="en-US" sz="1200" dirty="0" err="1" smtClean="0">
                <a:solidFill>
                  <a:srgbClr val="000000"/>
                </a:solidFill>
                <a:latin typeface="+mj-lt"/>
                <a:ea typeface="ＭＳ Ｐゴシック" pitchFamily="34" charset="-128"/>
              </a:rPr>
              <a:t>Cirion</a:t>
            </a:r>
            <a:r>
              <a:rPr lang="en-GB" altLang="en-US" sz="1200" dirty="0">
                <a:solidFill>
                  <a:srgbClr val="000000"/>
                </a:solidFill>
                <a:latin typeface="+mj-lt"/>
                <a:ea typeface="ＭＳ Ｐゴシック" pitchFamily="34" charset="-128"/>
              </a:rPr>
              <a:t> </a:t>
            </a:r>
            <a:r>
              <a:rPr lang="en-GB" altLang="en-US" sz="1200" dirty="0" smtClean="0">
                <a:solidFill>
                  <a:srgbClr val="000000"/>
                </a:solidFill>
                <a:latin typeface="+mj-lt"/>
                <a:ea typeface="ＭＳ Ｐゴシック" pitchFamily="34" charset="-128"/>
              </a:rPr>
              <a:t>et al. </a:t>
            </a:r>
            <a:r>
              <a:rPr lang="en-GB" altLang="en-US" sz="1200" dirty="0" err="1">
                <a:solidFill>
                  <a:srgbClr val="000000"/>
                </a:solidFill>
                <a:latin typeface="+mj-lt"/>
                <a:ea typeface="ＭＳ Ｐゴシック" pitchFamily="34" charset="-128"/>
              </a:rPr>
              <a:t>PLoS</a:t>
            </a:r>
            <a:r>
              <a:rPr lang="en-GB" altLang="en-US" sz="1200" dirty="0">
                <a:solidFill>
                  <a:srgbClr val="000000"/>
                </a:solidFill>
                <a:latin typeface="+mj-lt"/>
                <a:ea typeface="ＭＳ Ｐゴシック" pitchFamily="34" charset="-128"/>
              </a:rPr>
              <a:t> Path 2013</a:t>
            </a:r>
          </a:p>
        </p:txBody>
      </p:sp>
      <p:grpSp>
        <p:nvGrpSpPr>
          <p:cNvPr id="3" name="Grouper 2"/>
          <p:cNvGrpSpPr/>
          <p:nvPr/>
        </p:nvGrpSpPr>
        <p:grpSpPr>
          <a:xfrm>
            <a:off x="179512" y="2924944"/>
            <a:ext cx="8642125" cy="3516198"/>
            <a:chOff x="179512" y="2924944"/>
            <a:chExt cx="8642125" cy="3516198"/>
          </a:xfrm>
        </p:grpSpPr>
        <p:pic>
          <p:nvPicPr>
            <p:cNvPr id="140" name="Picture 1"/>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3932" t="15092" r="3271" b="5319"/>
            <a:stretch/>
          </p:blipFill>
          <p:spPr bwMode="auto">
            <a:xfrm>
              <a:off x="5076056" y="2924944"/>
              <a:ext cx="3745581" cy="254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Text Box 261"/>
            <p:cNvSpPr txBox="1">
              <a:spLocks noChangeArrowheads="1"/>
            </p:cNvSpPr>
            <p:nvPr/>
          </p:nvSpPr>
          <p:spPr bwMode="auto">
            <a:xfrm>
              <a:off x="179512" y="5733256"/>
              <a:ext cx="835292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3"/>
                </a:buBlip>
              </a:pPr>
              <a:r>
                <a:rPr lang="en-US" sz="2000" b="1" dirty="0" smtClean="0">
                  <a:solidFill>
                    <a:srgbClr val="04305E"/>
                  </a:solidFill>
                </a:rPr>
                <a:t>Post treatment controllers naturally “control” a reservoir of small magnitude</a:t>
              </a:r>
              <a:endParaRPr lang="en-US" sz="2000" b="1" dirty="0">
                <a:solidFill>
                  <a:srgbClr val="04305E"/>
                </a:solidFill>
              </a:endParaRPr>
            </a:p>
          </p:txBody>
        </p:sp>
        <p:sp>
          <p:nvSpPr>
            <p:cNvPr id="2" name="ZoneTexte 1"/>
            <p:cNvSpPr txBox="1"/>
            <p:nvPr/>
          </p:nvSpPr>
          <p:spPr>
            <a:xfrm>
              <a:off x="6012160" y="2946430"/>
              <a:ext cx="2621230" cy="338554"/>
            </a:xfrm>
            <a:prstGeom prst="rect">
              <a:avLst/>
            </a:prstGeom>
            <a:noFill/>
          </p:spPr>
          <p:txBody>
            <a:bodyPr wrap="none" rtlCol="0">
              <a:spAutoFit/>
            </a:bodyPr>
            <a:lstStyle/>
            <a:p>
              <a:r>
                <a:rPr lang="en-CA" sz="1600" dirty="0" smtClean="0">
                  <a:solidFill>
                    <a:srgbClr val="04305E"/>
                  </a:solidFill>
                </a:rPr>
                <a:t>Replication competent HIV</a:t>
              </a:r>
              <a:endParaRPr lang="en-CA" sz="1600" dirty="0">
                <a:solidFill>
                  <a:srgbClr val="04305E"/>
                </a:solidFill>
              </a:endParaRPr>
            </a:p>
          </p:txBody>
        </p:sp>
      </p:grpSp>
      <p:sp>
        <p:nvSpPr>
          <p:cNvPr id="6" name="ZoneTexte 5"/>
          <p:cNvSpPr txBox="1"/>
          <p:nvPr/>
        </p:nvSpPr>
        <p:spPr>
          <a:xfrm>
            <a:off x="1043608" y="2996952"/>
            <a:ext cx="801922" cy="461665"/>
          </a:xfrm>
          <a:prstGeom prst="rect">
            <a:avLst/>
          </a:prstGeom>
          <a:noFill/>
        </p:spPr>
        <p:txBody>
          <a:bodyPr wrap="none" rtlCol="0">
            <a:spAutoFit/>
          </a:bodyPr>
          <a:lstStyle/>
          <a:p>
            <a:r>
              <a:rPr lang="fr-FR" dirty="0" smtClean="0">
                <a:solidFill>
                  <a:srgbClr val="008040"/>
                </a:solidFill>
              </a:rPr>
              <a:t>ART</a:t>
            </a:r>
            <a:endParaRPr lang="fr-FR" dirty="0">
              <a:solidFill>
                <a:srgbClr val="008040"/>
              </a:solidFill>
            </a:endParaRPr>
          </a:p>
        </p:txBody>
      </p:sp>
    </p:spTree>
    <p:extLst>
      <p:ext uri="{BB962C8B-B14F-4D97-AF65-F5344CB8AC3E}">
        <p14:creationId xmlns:p14="http://schemas.microsoft.com/office/powerpoint/2010/main" val="6152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Cure strategies</a:t>
            </a:r>
            <a:endParaRPr lang="en-US" sz="3200" dirty="0">
              <a:solidFill>
                <a:schemeClr val="bg1"/>
              </a:solidFill>
              <a:ea typeface="ＭＳ Ｐゴシック" charset="0"/>
              <a:cs typeface="ＭＳ Ｐゴシック" charset="0"/>
            </a:endParaRPr>
          </a:p>
        </p:txBody>
      </p:sp>
      <p:cxnSp>
        <p:nvCxnSpPr>
          <p:cNvPr id="5"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96044" y="1628800"/>
            <a:ext cx="3395836" cy="769441"/>
          </a:xfrm>
          <a:prstGeom prst="rect">
            <a:avLst/>
          </a:prstGeom>
          <a:noFill/>
        </p:spPr>
        <p:txBody>
          <a:bodyPr wrap="square" rtlCol="0">
            <a:spAutoFit/>
          </a:bodyPr>
          <a:lstStyle/>
          <a:p>
            <a:pPr algn="ctr"/>
            <a:r>
              <a:rPr lang="en-CA" sz="2200" dirty="0" smtClean="0">
                <a:solidFill>
                  <a:srgbClr val="04305E"/>
                </a:solidFill>
              </a:rPr>
              <a:t>To limit the establishment of the reservoir</a:t>
            </a:r>
            <a:endParaRPr lang="en-CA" sz="2200" dirty="0">
              <a:solidFill>
                <a:srgbClr val="04305E"/>
              </a:solidFill>
            </a:endParaRPr>
          </a:p>
        </p:txBody>
      </p:sp>
      <p:grpSp>
        <p:nvGrpSpPr>
          <p:cNvPr id="6" name="Grouper 5"/>
          <p:cNvGrpSpPr/>
          <p:nvPr/>
        </p:nvGrpSpPr>
        <p:grpSpPr>
          <a:xfrm>
            <a:off x="3203848" y="1628800"/>
            <a:ext cx="5832648" cy="3168352"/>
            <a:chOff x="3347864" y="1628800"/>
            <a:chExt cx="5832648" cy="3168352"/>
          </a:xfrm>
        </p:grpSpPr>
        <p:sp>
          <p:nvSpPr>
            <p:cNvPr id="138" name="ZoneTexte 137"/>
            <p:cNvSpPr txBox="1"/>
            <p:nvPr/>
          </p:nvSpPr>
          <p:spPr>
            <a:xfrm>
              <a:off x="4572000" y="1628800"/>
              <a:ext cx="3312368" cy="769441"/>
            </a:xfrm>
            <a:prstGeom prst="rect">
              <a:avLst/>
            </a:prstGeom>
            <a:noFill/>
          </p:spPr>
          <p:txBody>
            <a:bodyPr wrap="square" rtlCol="0">
              <a:spAutoFit/>
            </a:bodyPr>
            <a:lstStyle/>
            <a:p>
              <a:pPr algn="ctr"/>
              <a:r>
                <a:rPr lang="en-CA" sz="2200" dirty="0" smtClean="0">
                  <a:solidFill>
                    <a:srgbClr val="04305E"/>
                  </a:solidFill>
                </a:rPr>
                <a:t>To reduce the size of the reservoir</a:t>
              </a:r>
              <a:endParaRPr lang="en-CA" sz="2200" dirty="0">
                <a:solidFill>
                  <a:srgbClr val="04305E"/>
                </a:solidFill>
              </a:endParaRPr>
            </a:p>
          </p:txBody>
        </p:sp>
        <p:sp>
          <p:nvSpPr>
            <p:cNvPr id="139" name="ZoneTexte 138"/>
            <p:cNvSpPr txBox="1"/>
            <p:nvPr/>
          </p:nvSpPr>
          <p:spPr>
            <a:xfrm>
              <a:off x="7236296" y="3689156"/>
              <a:ext cx="1944216" cy="1107996"/>
            </a:xfrm>
            <a:prstGeom prst="rect">
              <a:avLst/>
            </a:prstGeom>
            <a:solidFill>
              <a:srgbClr val="04305E">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b="0" dirty="0"/>
                <a:t>Flush out the latent reservoir</a:t>
              </a:r>
            </a:p>
          </p:txBody>
        </p:sp>
        <p:sp>
          <p:nvSpPr>
            <p:cNvPr id="144" name="ZoneTexte 143"/>
            <p:cNvSpPr txBox="1"/>
            <p:nvPr/>
          </p:nvSpPr>
          <p:spPr>
            <a:xfrm>
              <a:off x="5313288" y="3689156"/>
              <a:ext cx="1872208" cy="1107996"/>
            </a:xfrm>
            <a:prstGeom prst="rect">
              <a:avLst/>
            </a:prstGeom>
            <a:solidFill>
              <a:schemeClr val="accent3">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b="0" dirty="0" smtClean="0"/>
                <a:t>Deplete </a:t>
              </a:r>
              <a:r>
                <a:rPr lang="en-CA" b="0" dirty="0"/>
                <a:t>infected cells</a:t>
              </a:r>
            </a:p>
          </p:txBody>
        </p:sp>
        <p:sp>
          <p:nvSpPr>
            <p:cNvPr id="145" name="ZoneTexte 144"/>
            <p:cNvSpPr txBox="1"/>
            <p:nvPr/>
          </p:nvSpPr>
          <p:spPr>
            <a:xfrm>
              <a:off x="3347864" y="3689156"/>
              <a:ext cx="1872208" cy="1107996"/>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2000">
                <a:spcBef>
                  <a:spcPts val="20"/>
                </a:spcBef>
                <a:spcAft>
                  <a:spcPts val="20"/>
                </a:spcAft>
              </a:pPr>
              <a:r>
                <a:rPr lang="en-CA" sz="1800" b="0" dirty="0" smtClean="0"/>
                <a:t>Render uninfected cells resistant to HIV</a:t>
              </a:r>
              <a:endParaRPr lang="en-CA" sz="1800" b="0" dirty="0"/>
            </a:p>
          </p:txBody>
        </p:sp>
        <p:sp>
          <p:nvSpPr>
            <p:cNvPr id="147" name="Flèche vers la droite 146"/>
            <p:cNvSpPr/>
            <p:nvPr/>
          </p:nvSpPr>
          <p:spPr bwMode="auto">
            <a:xfrm rot="8380028" flipV="1">
              <a:off x="4550145" y="2728182"/>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8" name="Flèche vers la droite 147"/>
            <p:cNvSpPr/>
            <p:nvPr/>
          </p:nvSpPr>
          <p:spPr bwMode="auto">
            <a:xfrm rot="13219972" flipH="1" flipV="1">
              <a:off x="6782394" y="2728181"/>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9" name="Flèche vers la droite 148"/>
            <p:cNvSpPr/>
            <p:nvPr/>
          </p:nvSpPr>
          <p:spPr bwMode="auto">
            <a:xfrm rot="16200000" flipH="1" flipV="1">
              <a:off x="5712220" y="286484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3" name="Grouper 2"/>
          <p:cNvGrpSpPr/>
          <p:nvPr/>
        </p:nvGrpSpPr>
        <p:grpSpPr>
          <a:xfrm>
            <a:off x="821854" y="2492896"/>
            <a:ext cx="1944216" cy="2304256"/>
            <a:chOff x="821854" y="2492896"/>
            <a:chExt cx="1944216" cy="2304256"/>
          </a:xfrm>
        </p:grpSpPr>
        <p:sp>
          <p:nvSpPr>
            <p:cNvPr id="146" name="ZoneTexte 145"/>
            <p:cNvSpPr txBox="1"/>
            <p:nvPr/>
          </p:nvSpPr>
          <p:spPr>
            <a:xfrm>
              <a:off x="821854" y="3689156"/>
              <a:ext cx="1944216" cy="1107996"/>
            </a:xfrm>
            <a:prstGeom prst="rect">
              <a:avLst/>
            </a:prstGeom>
            <a:solidFill>
              <a:schemeClr val="accent5">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b="0" dirty="0" smtClean="0"/>
                <a:t>Early ART</a:t>
              </a:r>
              <a:endParaRPr lang="en-CA" b="0" dirty="0"/>
            </a:p>
          </p:txBody>
        </p:sp>
        <p:sp>
          <p:nvSpPr>
            <p:cNvPr id="150" name="Flèche vers la droite 149"/>
            <p:cNvSpPr/>
            <p:nvPr/>
          </p:nvSpPr>
          <p:spPr bwMode="auto">
            <a:xfrm rot="16200000" flipH="1" flipV="1">
              <a:off x="1259488" y="286484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2229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635896" y="1010095"/>
            <a:ext cx="1871331" cy="3427017"/>
          </a:xfrm>
          <a:prstGeom prst="rect">
            <a:avLst/>
          </a:prstGeom>
          <a:noFill/>
          <a:ln>
            <a:noFill/>
          </a:ln>
        </p:spPr>
      </p:pic>
      <p:sp>
        <p:nvSpPr>
          <p:cNvPr id="156"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Render uninfected cells resistant to HIV</a:t>
            </a:r>
            <a:endParaRPr lang="en-US" sz="3200" dirty="0">
              <a:solidFill>
                <a:schemeClr val="bg1"/>
              </a:solidFill>
              <a:ea typeface="ＭＳ Ｐゴシック" charset="0"/>
              <a:cs typeface="ＭＳ Ｐゴシック" charset="0"/>
            </a:endParaRPr>
          </a:p>
        </p:txBody>
      </p:sp>
      <p:cxnSp>
        <p:nvCxnSpPr>
          <p:cNvPr id="157"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8" name="Grouper 7"/>
          <p:cNvGrpSpPr/>
          <p:nvPr/>
        </p:nvGrpSpPr>
        <p:grpSpPr>
          <a:xfrm>
            <a:off x="1331640" y="4869160"/>
            <a:ext cx="4968552" cy="1304856"/>
            <a:chOff x="1331640" y="4869160"/>
            <a:chExt cx="4968552" cy="1304856"/>
          </a:xfrm>
        </p:grpSpPr>
        <p:sp>
          <p:nvSpPr>
            <p:cNvPr id="158" name="Flèche vers la droite 157"/>
            <p:cNvSpPr/>
            <p:nvPr/>
          </p:nvSpPr>
          <p:spPr bwMode="auto">
            <a:xfrm flipH="1" flipV="1">
              <a:off x="4079116" y="5264188"/>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08" name="Grouper 207"/>
            <p:cNvGrpSpPr/>
            <p:nvPr/>
          </p:nvGrpSpPr>
          <p:grpSpPr>
            <a:xfrm>
              <a:off x="1331640" y="4869160"/>
              <a:ext cx="1155058" cy="1041648"/>
              <a:chOff x="6800800" y="4073624"/>
              <a:chExt cx="1155058" cy="1041648"/>
            </a:xfrm>
          </p:grpSpPr>
          <p:grpSp>
            <p:nvGrpSpPr>
              <p:cNvPr id="209" name="Grouper 208"/>
              <p:cNvGrpSpPr/>
              <p:nvPr/>
            </p:nvGrpSpPr>
            <p:grpSpPr>
              <a:xfrm>
                <a:off x="7346776" y="4115544"/>
                <a:ext cx="304282" cy="288032"/>
                <a:chOff x="1315390" y="3356992"/>
                <a:chExt cx="648072" cy="648072"/>
              </a:xfrm>
            </p:grpSpPr>
            <p:sp>
              <p:nvSpPr>
                <p:cNvPr id="255"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5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0" name="Grouper 209"/>
              <p:cNvGrpSpPr/>
              <p:nvPr/>
            </p:nvGrpSpPr>
            <p:grpSpPr>
              <a:xfrm>
                <a:off x="7499176" y="4267944"/>
                <a:ext cx="304282" cy="288032"/>
                <a:chOff x="1315390" y="3356992"/>
                <a:chExt cx="648072" cy="648072"/>
              </a:xfrm>
            </p:grpSpPr>
            <p:sp>
              <p:nvSpPr>
                <p:cNvPr id="253"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5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1" name="Grouper 210"/>
              <p:cNvGrpSpPr/>
              <p:nvPr/>
            </p:nvGrpSpPr>
            <p:grpSpPr>
              <a:xfrm>
                <a:off x="7651576" y="4420344"/>
                <a:ext cx="304282" cy="288032"/>
                <a:chOff x="1315390" y="3356992"/>
                <a:chExt cx="648072" cy="648072"/>
              </a:xfrm>
            </p:grpSpPr>
            <p:sp>
              <p:nvSpPr>
                <p:cNvPr id="251"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5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2" name="Grouper 211"/>
              <p:cNvGrpSpPr/>
              <p:nvPr/>
            </p:nvGrpSpPr>
            <p:grpSpPr>
              <a:xfrm>
                <a:off x="7016824" y="4073624"/>
                <a:ext cx="304282" cy="288032"/>
                <a:chOff x="1315390" y="3356992"/>
                <a:chExt cx="648072" cy="648072"/>
              </a:xfrm>
            </p:grpSpPr>
            <p:sp>
              <p:nvSpPr>
                <p:cNvPr id="249"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5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3" name="Grouper 212"/>
              <p:cNvGrpSpPr/>
              <p:nvPr/>
            </p:nvGrpSpPr>
            <p:grpSpPr>
              <a:xfrm>
                <a:off x="7169224" y="4226024"/>
                <a:ext cx="304282" cy="288032"/>
                <a:chOff x="1315390" y="3356992"/>
                <a:chExt cx="648072" cy="648072"/>
              </a:xfrm>
            </p:grpSpPr>
            <p:sp>
              <p:nvSpPr>
                <p:cNvPr id="247"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4" name="Grouper 213"/>
              <p:cNvGrpSpPr/>
              <p:nvPr/>
            </p:nvGrpSpPr>
            <p:grpSpPr>
              <a:xfrm>
                <a:off x="7321624" y="4378424"/>
                <a:ext cx="304282" cy="288032"/>
                <a:chOff x="1315390" y="3356992"/>
                <a:chExt cx="648072" cy="648072"/>
              </a:xfrm>
            </p:grpSpPr>
            <p:sp>
              <p:nvSpPr>
                <p:cNvPr id="245"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5" name="Grouper 214"/>
              <p:cNvGrpSpPr/>
              <p:nvPr/>
            </p:nvGrpSpPr>
            <p:grpSpPr>
              <a:xfrm>
                <a:off x="7474024" y="4530824"/>
                <a:ext cx="304282" cy="288032"/>
                <a:chOff x="1315390" y="3356992"/>
                <a:chExt cx="648072" cy="648072"/>
              </a:xfrm>
            </p:grpSpPr>
            <p:sp>
              <p:nvSpPr>
                <p:cNvPr id="243"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6" name="Grouper 215"/>
              <p:cNvGrpSpPr/>
              <p:nvPr/>
            </p:nvGrpSpPr>
            <p:grpSpPr>
              <a:xfrm>
                <a:off x="7626424" y="4683224"/>
                <a:ext cx="304282" cy="288032"/>
                <a:chOff x="1315390" y="3356992"/>
                <a:chExt cx="648072" cy="648072"/>
              </a:xfrm>
            </p:grpSpPr>
            <p:sp>
              <p:nvSpPr>
                <p:cNvPr id="241"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7" name="Grouper 216"/>
              <p:cNvGrpSpPr/>
              <p:nvPr/>
            </p:nvGrpSpPr>
            <p:grpSpPr>
              <a:xfrm>
                <a:off x="6800800" y="4217640"/>
                <a:ext cx="304282" cy="288032"/>
                <a:chOff x="1315390" y="3356992"/>
                <a:chExt cx="648072" cy="648072"/>
              </a:xfrm>
            </p:grpSpPr>
            <p:sp>
              <p:nvSpPr>
                <p:cNvPr id="23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4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8" name="Grouper 217"/>
              <p:cNvGrpSpPr/>
              <p:nvPr/>
            </p:nvGrpSpPr>
            <p:grpSpPr>
              <a:xfrm>
                <a:off x="6953200" y="4370040"/>
                <a:ext cx="304282" cy="288032"/>
                <a:chOff x="1315390" y="3356992"/>
                <a:chExt cx="648072" cy="648072"/>
              </a:xfrm>
            </p:grpSpPr>
            <p:sp>
              <p:nvSpPr>
                <p:cNvPr id="237"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19" name="Grouper 218"/>
              <p:cNvGrpSpPr/>
              <p:nvPr/>
            </p:nvGrpSpPr>
            <p:grpSpPr>
              <a:xfrm>
                <a:off x="7105600" y="4522440"/>
                <a:ext cx="304282" cy="288032"/>
                <a:chOff x="1315390" y="3356992"/>
                <a:chExt cx="648072" cy="648072"/>
              </a:xfrm>
            </p:grpSpPr>
            <p:sp>
              <p:nvSpPr>
                <p:cNvPr id="235"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20" name="Grouper 219"/>
              <p:cNvGrpSpPr/>
              <p:nvPr/>
            </p:nvGrpSpPr>
            <p:grpSpPr>
              <a:xfrm>
                <a:off x="7258000" y="4674840"/>
                <a:ext cx="304282" cy="288032"/>
                <a:chOff x="1315390" y="3356992"/>
                <a:chExt cx="648072" cy="648072"/>
              </a:xfrm>
            </p:grpSpPr>
            <p:sp>
              <p:nvSpPr>
                <p:cNvPr id="233"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21" name="Grouper 220"/>
              <p:cNvGrpSpPr/>
              <p:nvPr/>
            </p:nvGrpSpPr>
            <p:grpSpPr>
              <a:xfrm>
                <a:off x="7410400" y="4827240"/>
                <a:ext cx="304282" cy="288032"/>
                <a:chOff x="1315390" y="3356992"/>
                <a:chExt cx="648072" cy="648072"/>
              </a:xfrm>
            </p:grpSpPr>
            <p:sp>
              <p:nvSpPr>
                <p:cNvPr id="231"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22" name="Grouper 221"/>
              <p:cNvGrpSpPr/>
              <p:nvPr/>
            </p:nvGrpSpPr>
            <p:grpSpPr>
              <a:xfrm>
                <a:off x="6800800" y="4505672"/>
                <a:ext cx="304282" cy="288032"/>
                <a:chOff x="1315390" y="3356992"/>
                <a:chExt cx="648072" cy="648072"/>
              </a:xfrm>
            </p:grpSpPr>
            <p:sp>
              <p:nvSpPr>
                <p:cNvPr id="22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3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23" name="Grouper 222"/>
              <p:cNvGrpSpPr/>
              <p:nvPr/>
            </p:nvGrpSpPr>
            <p:grpSpPr>
              <a:xfrm>
                <a:off x="6953200" y="4658072"/>
                <a:ext cx="304282" cy="288032"/>
                <a:chOff x="1315390" y="3356992"/>
                <a:chExt cx="648072" cy="648072"/>
              </a:xfrm>
            </p:grpSpPr>
            <p:sp>
              <p:nvSpPr>
                <p:cNvPr id="227"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2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24" name="Grouper 223"/>
              <p:cNvGrpSpPr/>
              <p:nvPr/>
            </p:nvGrpSpPr>
            <p:grpSpPr>
              <a:xfrm>
                <a:off x="7105600" y="4810472"/>
                <a:ext cx="304282" cy="288032"/>
                <a:chOff x="1315390" y="3356992"/>
                <a:chExt cx="648072" cy="648072"/>
              </a:xfrm>
            </p:grpSpPr>
            <p:sp>
              <p:nvSpPr>
                <p:cNvPr id="225"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2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sp>
          <p:nvSpPr>
            <p:cNvPr id="259" name="ZoneTexte 258"/>
            <p:cNvSpPr txBox="1"/>
            <p:nvPr/>
          </p:nvSpPr>
          <p:spPr>
            <a:xfrm>
              <a:off x="3059832" y="5589240"/>
              <a:ext cx="3240360" cy="584776"/>
            </a:xfrm>
            <a:prstGeom prst="rect">
              <a:avLst/>
            </a:prstGeom>
            <a:noFill/>
          </p:spPr>
          <p:txBody>
            <a:bodyPr wrap="square" rtlCol="0">
              <a:spAutoFit/>
            </a:bodyPr>
            <a:lstStyle/>
            <a:p>
              <a:pPr algn="ctr"/>
              <a:r>
                <a:rPr lang="en-CA" sz="1600" b="1" dirty="0" smtClean="0">
                  <a:solidFill>
                    <a:srgbClr val="62B531"/>
                  </a:solidFill>
                </a:rPr>
                <a:t>SB-728 vector</a:t>
              </a:r>
            </a:p>
            <a:p>
              <a:pPr algn="ctr"/>
              <a:r>
                <a:rPr lang="en-CA" sz="1600" dirty="0" smtClean="0">
                  <a:solidFill>
                    <a:srgbClr val="62B531"/>
                  </a:solidFill>
                </a:rPr>
                <a:t>(CCR5 disruption Zn Finger)</a:t>
              </a:r>
              <a:endParaRPr lang="en-CA" sz="1600" dirty="0">
                <a:solidFill>
                  <a:srgbClr val="62B531"/>
                </a:solidFill>
              </a:endParaRPr>
            </a:p>
          </p:txBody>
        </p:sp>
      </p:grpSp>
      <p:grpSp>
        <p:nvGrpSpPr>
          <p:cNvPr id="7" name="Grouper 6"/>
          <p:cNvGrpSpPr/>
          <p:nvPr/>
        </p:nvGrpSpPr>
        <p:grpSpPr>
          <a:xfrm>
            <a:off x="6549798" y="3080132"/>
            <a:ext cx="2558706" cy="2869148"/>
            <a:chOff x="6549798" y="3080132"/>
            <a:chExt cx="2558706" cy="2869148"/>
          </a:xfrm>
        </p:grpSpPr>
        <p:sp>
          <p:nvSpPr>
            <p:cNvPr id="106" name="Flèche vers la droite 105"/>
            <p:cNvSpPr/>
            <p:nvPr/>
          </p:nvSpPr>
          <p:spPr bwMode="auto">
            <a:xfrm rot="16200000" flipH="1" flipV="1">
              <a:off x="6756844" y="3452080"/>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07" name="Grouper 106"/>
            <p:cNvGrpSpPr/>
            <p:nvPr/>
          </p:nvGrpSpPr>
          <p:grpSpPr>
            <a:xfrm>
              <a:off x="6549798" y="4907632"/>
              <a:ext cx="1155058" cy="1041648"/>
              <a:chOff x="6800800" y="4073624"/>
              <a:chExt cx="1155058" cy="1041648"/>
            </a:xfrm>
          </p:grpSpPr>
          <p:grpSp>
            <p:nvGrpSpPr>
              <p:cNvPr id="108" name="Grouper 107"/>
              <p:cNvGrpSpPr/>
              <p:nvPr/>
            </p:nvGrpSpPr>
            <p:grpSpPr>
              <a:xfrm>
                <a:off x="7346776" y="4115544"/>
                <a:ext cx="304282" cy="288032"/>
                <a:chOff x="1315390" y="3356992"/>
                <a:chExt cx="648072" cy="648072"/>
              </a:xfrm>
            </p:grpSpPr>
            <p:sp>
              <p:nvSpPr>
                <p:cNvPr id="154"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09" name="Grouper 108"/>
              <p:cNvGrpSpPr/>
              <p:nvPr/>
            </p:nvGrpSpPr>
            <p:grpSpPr>
              <a:xfrm>
                <a:off x="7499176" y="4267944"/>
                <a:ext cx="304282" cy="288032"/>
                <a:chOff x="1315390" y="3356992"/>
                <a:chExt cx="648072" cy="648072"/>
              </a:xfrm>
            </p:grpSpPr>
            <p:sp>
              <p:nvSpPr>
                <p:cNvPr id="152"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0" name="Grouper 109"/>
              <p:cNvGrpSpPr/>
              <p:nvPr/>
            </p:nvGrpSpPr>
            <p:grpSpPr>
              <a:xfrm>
                <a:off x="7651576" y="4420344"/>
                <a:ext cx="304282" cy="288032"/>
                <a:chOff x="1315390" y="3356992"/>
                <a:chExt cx="648072" cy="648072"/>
              </a:xfrm>
            </p:grpSpPr>
            <p:sp>
              <p:nvSpPr>
                <p:cNvPr id="150"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5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1" name="Grouper 110"/>
              <p:cNvGrpSpPr/>
              <p:nvPr/>
            </p:nvGrpSpPr>
            <p:grpSpPr>
              <a:xfrm>
                <a:off x="7016824" y="4073624"/>
                <a:ext cx="304282" cy="288032"/>
                <a:chOff x="1315390" y="3356992"/>
                <a:chExt cx="648072" cy="648072"/>
              </a:xfrm>
            </p:grpSpPr>
            <p:sp>
              <p:nvSpPr>
                <p:cNvPr id="14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2" name="Grouper 111"/>
              <p:cNvGrpSpPr/>
              <p:nvPr/>
            </p:nvGrpSpPr>
            <p:grpSpPr>
              <a:xfrm>
                <a:off x="7169224" y="4226024"/>
                <a:ext cx="304282" cy="288032"/>
                <a:chOff x="1315390" y="3356992"/>
                <a:chExt cx="648072" cy="648072"/>
              </a:xfrm>
            </p:grpSpPr>
            <p:sp>
              <p:nvSpPr>
                <p:cNvPr id="146"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3" name="Grouper 112"/>
              <p:cNvGrpSpPr/>
              <p:nvPr/>
            </p:nvGrpSpPr>
            <p:grpSpPr>
              <a:xfrm>
                <a:off x="7321624" y="4378424"/>
                <a:ext cx="304282" cy="288032"/>
                <a:chOff x="1315390" y="3356992"/>
                <a:chExt cx="648072" cy="648072"/>
              </a:xfrm>
            </p:grpSpPr>
            <p:sp>
              <p:nvSpPr>
                <p:cNvPr id="144"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4" name="Grouper 113"/>
              <p:cNvGrpSpPr/>
              <p:nvPr/>
            </p:nvGrpSpPr>
            <p:grpSpPr>
              <a:xfrm>
                <a:off x="7474024" y="4530824"/>
                <a:ext cx="304282" cy="288032"/>
                <a:chOff x="1315390" y="3356992"/>
                <a:chExt cx="648072" cy="648072"/>
              </a:xfrm>
            </p:grpSpPr>
            <p:sp>
              <p:nvSpPr>
                <p:cNvPr id="142"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5" name="Grouper 114"/>
              <p:cNvGrpSpPr/>
              <p:nvPr/>
            </p:nvGrpSpPr>
            <p:grpSpPr>
              <a:xfrm>
                <a:off x="7626424" y="4683224"/>
                <a:ext cx="304282" cy="288032"/>
                <a:chOff x="1315390" y="3356992"/>
                <a:chExt cx="648072" cy="648072"/>
              </a:xfrm>
            </p:grpSpPr>
            <p:sp>
              <p:nvSpPr>
                <p:cNvPr id="140"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4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6" name="Grouper 115"/>
              <p:cNvGrpSpPr/>
              <p:nvPr/>
            </p:nvGrpSpPr>
            <p:grpSpPr>
              <a:xfrm>
                <a:off x="6800800" y="4217640"/>
                <a:ext cx="304282" cy="288032"/>
                <a:chOff x="1315390" y="3356992"/>
                <a:chExt cx="648072" cy="648072"/>
              </a:xfrm>
            </p:grpSpPr>
            <p:sp>
              <p:nvSpPr>
                <p:cNvPr id="13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7" name="Grouper 116"/>
              <p:cNvGrpSpPr/>
              <p:nvPr/>
            </p:nvGrpSpPr>
            <p:grpSpPr>
              <a:xfrm>
                <a:off x="6953200" y="4370040"/>
                <a:ext cx="304282" cy="288032"/>
                <a:chOff x="1315390" y="3356992"/>
                <a:chExt cx="648072" cy="648072"/>
              </a:xfrm>
            </p:grpSpPr>
            <p:sp>
              <p:nvSpPr>
                <p:cNvPr id="136"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8" name="Grouper 117"/>
              <p:cNvGrpSpPr/>
              <p:nvPr/>
            </p:nvGrpSpPr>
            <p:grpSpPr>
              <a:xfrm>
                <a:off x="7105600" y="4522440"/>
                <a:ext cx="304282" cy="288032"/>
                <a:chOff x="1315390" y="3356992"/>
                <a:chExt cx="648072" cy="648072"/>
              </a:xfrm>
            </p:grpSpPr>
            <p:sp>
              <p:nvSpPr>
                <p:cNvPr id="134"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19" name="Grouper 118"/>
              <p:cNvGrpSpPr/>
              <p:nvPr/>
            </p:nvGrpSpPr>
            <p:grpSpPr>
              <a:xfrm>
                <a:off x="7258000" y="4674840"/>
                <a:ext cx="304282" cy="288032"/>
                <a:chOff x="1315390" y="3356992"/>
                <a:chExt cx="648072" cy="648072"/>
              </a:xfrm>
            </p:grpSpPr>
            <p:sp>
              <p:nvSpPr>
                <p:cNvPr id="132"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20" name="Grouper 119"/>
              <p:cNvGrpSpPr/>
              <p:nvPr/>
            </p:nvGrpSpPr>
            <p:grpSpPr>
              <a:xfrm>
                <a:off x="7410400" y="4827240"/>
                <a:ext cx="304282" cy="288032"/>
                <a:chOff x="1315390" y="3356992"/>
                <a:chExt cx="648072" cy="648072"/>
              </a:xfrm>
            </p:grpSpPr>
            <p:sp>
              <p:nvSpPr>
                <p:cNvPr id="130"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3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21" name="Grouper 120"/>
              <p:cNvGrpSpPr/>
              <p:nvPr/>
            </p:nvGrpSpPr>
            <p:grpSpPr>
              <a:xfrm>
                <a:off x="6800800" y="4505672"/>
                <a:ext cx="304282" cy="288032"/>
                <a:chOff x="1315390" y="3356992"/>
                <a:chExt cx="648072" cy="648072"/>
              </a:xfrm>
            </p:grpSpPr>
            <p:sp>
              <p:nvSpPr>
                <p:cNvPr id="12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22" name="Grouper 121"/>
              <p:cNvGrpSpPr/>
              <p:nvPr/>
            </p:nvGrpSpPr>
            <p:grpSpPr>
              <a:xfrm>
                <a:off x="6953200" y="4658072"/>
                <a:ext cx="304282" cy="288032"/>
                <a:chOff x="1315390" y="3356992"/>
                <a:chExt cx="648072" cy="648072"/>
              </a:xfrm>
            </p:grpSpPr>
            <p:sp>
              <p:nvSpPr>
                <p:cNvPr id="126"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123" name="Grouper 122"/>
              <p:cNvGrpSpPr/>
              <p:nvPr/>
            </p:nvGrpSpPr>
            <p:grpSpPr>
              <a:xfrm>
                <a:off x="7105600" y="4810472"/>
                <a:ext cx="304282" cy="288032"/>
                <a:chOff x="1315390" y="3356992"/>
                <a:chExt cx="648072" cy="648072"/>
              </a:xfrm>
            </p:grpSpPr>
            <p:sp>
              <p:nvSpPr>
                <p:cNvPr id="124"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2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sp>
          <p:nvSpPr>
            <p:cNvPr id="260" name="ZoneTexte 259"/>
            <p:cNvSpPr txBox="1"/>
            <p:nvPr/>
          </p:nvSpPr>
          <p:spPr>
            <a:xfrm>
              <a:off x="7416824" y="3212976"/>
              <a:ext cx="1691680" cy="646331"/>
            </a:xfrm>
            <a:prstGeom prst="rect">
              <a:avLst/>
            </a:prstGeom>
            <a:noFill/>
          </p:spPr>
          <p:txBody>
            <a:bodyPr wrap="square" rtlCol="0">
              <a:spAutoFit/>
            </a:bodyPr>
            <a:lstStyle/>
            <a:p>
              <a:r>
                <a:rPr lang="en-CA" sz="1800" dirty="0" smtClean="0">
                  <a:solidFill>
                    <a:schemeClr val="bg1">
                      <a:lumMod val="50000"/>
                    </a:schemeClr>
                  </a:solidFill>
                </a:rPr>
                <a:t>CD4 T cells enrichment</a:t>
              </a:r>
              <a:endParaRPr lang="en-CA" sz="1800" dirty="0">
                <a:solidFill>
                  <a:schemeClr val="bg1">
                    <a:lumMod val="50000"/>
                  </a:schemeClr>
                </a:solidFill>
              </a:endParaRPr>
            </a:p>
          </p:txBody>
        </p:sp>
      </p:grpSp>
      <p:grpSp>
        <p:nvGrpSpPr>
          <p:cNvPr id="2" name="Grouper 1"/>
          <p:cNvGrpSpPr/>
          <p:nvPr/>
        </p:nvGrpSpPr>
        <p:grpSpPr>
          <a:xfrm>
            <a:off x="5256584" y="1268760"/>
            <a:ext cx="2415009" cy="1160016"/>
            <a:chOff x="5256584" y="1268760"/>
            <a:chExt cx="2415009" cy="1160016"/>
          </a:xfrm>
        </p:grpSpPr>
        <p:sp>
          <p:nvSpPr>
            <p:cNvPr id="4" name="Flèche vers la droite 3"/>
            <p:cNvSpPr/>
            <p:nvPr/>
          </p:nvSpPr>
          <p:spPr bwMode="auto">
            <a:xfrm rot="10800000" flipH="1" flipV="1">
              <a:off x="5544616" y="184482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6"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2768" y="1412776"/>
              <a:ext cx="758825" cy="10160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 name="ZoneTexte 408"/>
            <p:cNvSpPr txBox="1"/>
            <p:nvPr/>
          </p:nvSpPr>
          <p:spPr>
            <a:xfrm>
              <a:off x="5256584" y="1268760"/>
              <a:ext cx="1691680" cy="369332"/>
            </a:xfrm>
            <a:prstGeom prst="rect">
              <a:avLst/>
            </a:prstGeom>
            <a:noFill/>
          </p:spPr>
          <p:txBody>
            <a:bodyPr wrap="square" rtlCol="0">
              <a:spAutoFit/>
            </a:bodyPr>
            <a:lstStyle/>
            <a:p>
              <a:r>
                <a:rPr lang="en-CA" sz="1800" dirty="0">
                  <a:solidFill>
                    <a:schemeClr val="bg1">
                      <a:lumMod val="50000"/>
                    </a:schemeClr>
                  </a:solidFill>
                </a:rPr>
                <a:t>l</a:t>
              </a:r>
              <a:r>
                <a:rPr lang="en-CA" sz="1800" dirty="0" smtClean="0">
                  <a:solidFill>
                    <a:schemeClr val="bg1">
                      <a:lumMod val="50000"/>
                    </a:schemeClr>
                  </a:solidFill>
                </a:rPr>
                <a:t>eukapheresis</a:t>
              </a:r>
              <a:endParaRPr lang="en-CA" sz="1800" dirty="0">
                <a:solidFill>
                  <a:schemeClr val="bg1">
                    <a:lumMod val="50000"/>
                  </a:schemeClr>
                </a:solidFill>
              </a:endParaRPr>
            </a:p>
          </p:txBody>
        </p:sp>
      </p:grpSp>
      <p:sp>
        <p:nvSpPr>
          <p:cNvPr id="412" name="ZoneTexte 411"/>
          <p:cNvSpPr txBox="1"/>
          <p:nvPr/>
        </p:nvSpPr>
        <p:spPr>
          <a:xfrm>
            <a:off x="25510" y="6591300"/>
            <a:ext cx="3827465" cy="276999"/>
          </a:xfrm>
          <a:prstGeom prst="rect">
            <a:avLst/>
          </a:prstGeom>
          <a:noFill/>
        </p:spPr>
        <p:txBody>
          <a:bodyPr wrap="none" rtlCol="0">
            <a:spAutoFit/>
          </a:bodyPr>
          <a:lstStyle/>
          <a:p>
            <a:r>
              <a:rPr lang="en-CA" sz="1200" dirty="0" smtClean="0"/>
              <a:t>Adapted from P. </a:t>
            </a:r>
            <a:r>
              <a:rPr lang="en-CA" sz="1200" dirty="0" err="1" smtClean="0"/>
              <a:t>Tebas</a:t>
            </a:r>
            <a:r>
              <a:rPr lang="en-CA" sz="1200" dirty="0"/>
              <a:t> </a:t>
            </a:r>
            <a:r>
              <a:rPr lang="en-CA" sz="1200" dirty="0" smtClean="0"/>
              <a:t>et al. New. Engl. J. Med. 2014</a:t>
            </a:r>
            <a:endParaRPr lang="en-CA" sz="1200" dirty="0"/>
          </a:p>
        </p:txBody>
      </p:sp>
      <p:grpSp>
        <p:nvGrpSpPr>
          <p:cNvPr id="3" name="Grouper 2"/>
          <p:cNvGrpSpPr/>
          <p:nvPr/>
        </p:nvGrpSpPr>
        <p:grpSpPr>
          <a:xfrm>
            <a:off x="395536" y="1340768"/>
            <a:ext cx="3384376" cy="2941156"/>
            <a:chOff x="395536" y="1340768"/>
            <a:chExt cx="3384376" cy="2941156"/>
          </a:xfrm>
        </p:grpSpPr>
        <p:sp>
          <p:nvSpPr>
            <p:cNvPr id="261" name="Flèche vers la droite 260"/>
            <p:cNvSpPr/>
            <p:nvPr/>
          </p:nvSpPr>
          <p:spPr bwMode="auto">
            <a:xfrm rot="5400000" flipH="1" flipV="1">
              <a:off x="1391740" y="358492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62" name="Grouper 261"/>
            <p:cNvGrpSpPr/>
            <p:nvPr/>
          </p:nvGrpSpPr>
          <p:grpSpPr>
            <a:xfrm>
              <a:off x="611560" y="1916832"/>
              <a:ext cx="1155058" cy="1041648"/>
              <a:chOff x="6800800" y="4073624"/>
              <a:chExt cx="1155058" cy="1041648"/>
            </a:xfrm>
          </p:grpSpPr>
          <p:grpSp>
            <p:nvGrpSpPr>
              <p:cNvPr id="263" name="Grouper 262"/>
              <p:cNvGrpSpPr/>
              <p:nvPr/>
            </p:nvGrpSpPr>
            <p:grpSpPr>
              <a:xfrm>
                <a:off x="7346776" y="4115544"/>
                <a:ext cx="304282" cy="288032"/>
                <a:chOff x="1315390" y="3356992"/>
                <a:chExt cx="648072" cy="648072"/>
              </a:xfrm>
            </p:grpSpPr>
            <p:sp>
              <p:nvSpPr>
                <p:cNvPr id="30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1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4" name="Grouper 263"/>
              <p:cNvGrpSpPr/>
              <p:nvPr/>
            </p:nvGrpSpPr>
            <p:grpSpPr>
              <a:xfrm>
                <a:off x="7499176" y="4267944"/>
                <a:ext cx="304282" cy="288032"/>
                <a:chOff x="1315390" y="3356992"/>
                <a:chExt cx="648072" cy="648072"/>
              </a:xfrm>
            </p:grpSpPr>
            <p:sp>
              <p:nvSpPr>
                <p:cNvPr id="307"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0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5" name="Grouper 264"/>
              <p:cNvGrpSpPr/>
              <p:nvPr/>
            </p:nvGrpSpPr>
            <p:grpSpPr>
              <a:xfrm>
                <a:off x="7651576" y="4420344"/>
                <a:ext cx="304282" cy="288032"/>
                <a:chOff x="1315390" y="3356992"/>
                <a:chExt cx="648072" cy="648072"/>
              </a:xfrm>
            </p:grpSpPr>
            <p:sp>
              <p:nvSpPr>
                <p:cNvPr id="305"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0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6" name="Grouper 265"/>
              <p:cNvGrpSpPr/>
              <p:nvPr/>
            </p:nvGrpSpPr>
            <p:grpSpPr>
              <a:xfrm>
                <a:off x="7016824" y="4073624"/>
                <a:ext cx="304282" cy="288032"/>
                <a:chOff x="1315390" y="3356992"/>
                <a:chExt cx="648072" cy="648072"/>
              </a:xfrm>
            </p:grpSpPr>
            <p:sp>
              <p:nvSpPr>
                <p:cNvPr id="303"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0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7" name="Grouper 266"/>
              <p:cNvGrpSpPr/>
              <p:nvPr/>
            </p:nvGrpSpPr>
            <p:grpSpPr>
              <a:xfrm>
                <a:off x="7169224" y="4226024"/>
                <a:ext cx="304282" cy="288032"/>
                <a:chOff x="1315390" y="3356992"/>
                <a:chExt cx="648072" cy="648072"/>
              </a:xfrm>
            </p:grpSpPr>
            <p:sp>
              <p:nvSpPr>
                <p:cNvPr id="301"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0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8" name="Grouper 267"/>
              <p:cNvGrpSpPr/>
              <p:nvPr/>
            </p:nvGrpSpPr>
            <p:grpSpPr>
              <a:xfrm>
                <a:off x="7321624" y="4378424"/>
                <a:ext cx="304282" cy="288032"/>
                <a:chOff x="1315390" y="3356992"/>
                <a:chExt cx="648072" cy="648072"/>
              </a:xfrm>
            </p:grpSpPr>
            <p:sp>
              <p:nvSpPr>
                <p:cNvPr id="29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0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69" name="Grouper 268"/>
              <p:cNvGrpSpPr/>
              <p:nvPr/>
            </p:nvGrpSpPr>
            <p:grpSpPr>
              <a:xfrm>
                <a:off x="7474024" y="4530824"/>
                <a:ext cx="304282" cy="288032"/>
                <a:chOff x="1315390" y="3356992"/>
                <a:chExt cx="648072" cy="648072"/>
              </a:xfrm>
            </p:grpSpPr>
            <p:sp>
              <p:nvSpPr>
                <p:cNvPr id="297"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0" name="Grouper 269"/>
              <p:cNvGrpSpPr/>
              <p:nvPr/>
            </p:nvGrpSpPr>
            <p:grpSpPr>
              <a:xfrm>
                <a:off x="7626424" y="4683224"/>
                <a:ext cx="304282" cy="288032"/>
                <a:chOff x="1315390" y="3356992"/>
                <a:chExt cx="648072" cy="648072"/>
              </a:xfrm>
            </p:grpSpPr>
            <p:sp>
              <p:nvSpPr>
                <p:cNvPr id="295"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1" name="Grouper 270"/>
              <p:cNvGrpSpPr/>
              <p:nvPr/>
            </p:nvGrpSpPr>
            <p:grpSpPr>
              <a:xfrm>
                <a:off x="6800800" y="4217640"/>
                <a:ext cx="304282" cy="288032"/>
                <a:chOff x="1315390" y="3356992"/>
                <a:chExt cx="648072" cy="648072"/>
              </a:xfrm>
            </p:grpSpPr>
            <p:sp>
              <p:nvSpPr>
                <p:cNvPr id="293"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2" name="Grouper 271"/>
              <p:cNvGrpSpPr/>
              <p:nvPr/>
            </p:nvGrpSpPr>
            <p:grpSpPr>
              <a:xfrm>
                <a:off x="6953200" y="4370040"/>
                <a:ext cx="304282" cy="288032"/>
                <a:chOff x="1315390" y="3356992"/>
                <a:chExt cx="648072" cy="648072"/>
              </a:xfrm>
            </p:grpSpPr>
            <p:sp>
              <p:nvSpPr>
                <p:cNvPr id="291"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3" name="Grouper 272"/>
              <p:cNvGrpSpPr/>
              <p:nvPr/>
            </p:nvGrpSpPr>
            <p:grpSpPr>
              <a:xfrm>
                <a:off x="7105600" y="4522440"/>
                <a:ext cx="304282" cy="288032"/>
                <a:chOff x="1315390" y="3356992"/>
                <a:chExt cx="648072" cy="648072"/>
              </a:xfrm>
            </p:grpSpPr>
            <p:sp>
              <p:nvSpPr>
                <p:cNvPr id="289"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9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4" name="Grouper 273"/>
              <p:cNvGrpSpPr/>
              <p:nvPr/>
            </p:nvGrpSpPr>
            <p:grpSpPr>
              <a:xfrm>
                <a:off x="7258000" y="4674840"/>
                <a:ext cx="304282" cy="288032"/>
                <a:chOff x="1315390" y="3356992"/>
                <a:chExt cx="648072" cy="648072"/>
              </a:xfrm>
            </p:grpSpPr>
            <p:sp>
              <p:nvSpPr>
                <p:cNvPr id="287"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8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5" name="Grouper 274"/>
              <p:cNvGrpSpPr/>
              <p:nvPr/>
            </p:nvGrpSpPr>
            <p:grpSpPr>
              <a:xfrm>
                <a:off x="7410400" y="4827240"/>
                <a:ext cx="304282" cy="288032"/>
                <a:chOff x="1315390" y="3356992"/>
                <a:chExt cx="648072" cy="648072"/>
              </a:xfrm>
            </p:grpSpPr>
            <p:sp>
              <p:nvSpPr>
                <p:cNvPr id="285"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8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6" name="Grouper 275"/>
              <p:cNvGrpSpPr/>
              <p:nvPr/>
            </p:nvGrpSpPr>
            <p:grpSpPr>
              <a:xfrm>
                <a:off x="6800800" y="4505672"/>
                <a:ext cx="304282" cy="288032"/>
                <a:chOff x="1315390" y="3356992"/>
                <a:chExt cx="648072" cy="648072"/>
              </a:xfrm>
            </p:grpSpPr>
            <p:sp>
              <p:nvSpPr>
                <p:cNvPr id="283"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8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7" name="Grouper 276"/>
              <p:cNvGrpSpPr/>
              <p:nvPr/>
            </p:nvGrpSpPr>
            <p:grpSpPr>
              <a:xfrm>
                <a:off x="6953200" y="4658072"/>
                <a:ext cx="304282" cy="288032"/>
                <a:chOff x="1315390" y="3356992"/>
                <a:chExt cx="648072" cy="648072"/>
              </a:xfrm>
            </p:grpSpPr>
            <p:sp>
              <p:nvSpPr>
                <p:cNvPr id="281"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8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278" name="Grouper 277"/>
              <p:cNvGrpSpPr/>
              <p:nvPr/>
            </p:nvGrpSpPr>
            <p:grpSpPr>
              <a:xfrm>
                <a:off x="7105600" y="4810472"/>
                <a:ext cx="304282" cy="288032"/>
                <a:chOff x="1315390" y="3356992"/>
                <a:chExt cx="648072" cy="648072"/>
              </a:xfrm>
            </p:grpSpPr>
            <p:sp>
              <p:nvSpPr>
                <p:cNvPr id="27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28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grpSp>
          <p:nvGrpSpPr>
            <p:cNvPr id="311" name="Grouper 310"/>
            <p:cNvGrpSpPr/>
            <p:nvPr/>
          </p:nvGrpSpPr>
          <p:grpSpPr>
            <a:xfrm>
              <a:off x="1403648" y="1340768"/>
              <a:ext cx="1155058" cy="1041648"/>
              <a:chOff x="6800800" y="4073624"/>
              <a:chExt cx="1155058" cy="1041648"/>
            </a:xfrm>
          </p:grpSpPr>
          <p:grpSp>
            <p:nvGrpSpPr>
              <p:cNvPr id="312" name="Grouper 311"/>
              <p:cNvGrpSpPr/>
              <p:nvPr/>
            </p:nvGrpSpPr>
            <p:grpSpPr>
              <a:xfrm>
                <a:off x="7346776" y="4115544"/>
                <a:ext cx="304282" cy="288032"/>
                <a:chOff x="1315390" y="3356992"/>
                <a:chExt cx="648072" cy="648072"/>
              </a:xfrm>
            </p:grpSpPr>
            <p:sp>
              <p:nvSpPr>
                <p:cNvPr id="35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5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3" name="Grouper 312"/>
              <p:cNvGrpSpPr/>
              <p:nvPr/>
            </p:nvGrpSpPr>
            <p:grpSpPr>
              <a:xfrm>
                <a:off x="7499176" y="4267944"/>
                <a:ext cx="304282" cy="288032"/>
                <a:chOff x="1315390" y="3356992"/>
                <a:chExt cx="648072" cy="648072"/>
              </a:xfrm>
            </p:grpSpPr>
            <p:sp>
              <p:nvSpPr>
                <p:cNvPr id="356"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5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4" name="Grouper 313"/>
              <p:cNvGrpSpPr/>
              <p:nvPr/>
            </p:nvGrpSpPr>
            <p:grpSpPr>
              <a:xfrm>
                <a:off x="7651576" y="4420344"/>
                <a:ext cx="304282" cy="288032"/>
                <a:chOff x="1315390" y="3356992"/>
                <a:chExt cx="648072" cy="648072"/>
              </a:xfrm>
            </p:grpSpPr>
            <p:sp>
              <p:nvSpPr>
                <p:cNvPr id="354"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5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5" name="Grouper 314"/>
              <p:cNvGrpSpPr/>
              <p:nvPr/>
            </p:nvGrpSpPr>
            <p:grpSpPr>
              <a:xfrm>
                <a:off x="7016824" y="4073624"/>
                <a:ext cx="304282" cy="288032"/>
                <a:chOff x="1315390" y="3356992"/>
                <a:chExt cx="648072" cy="648072"/>
              </a:xfrm>
            </p:grpSpPr>
            <p:sp>
              <p:nvSpPr>
                <p:cNvPr id="352"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5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6" name="Grouper 315"/>
              <p:cNvGrpSpPr/>
              <p:nvPr/>
            </p:nvGrpSpPr>
            <p:grpSpPr>
              <a:xfrm>
                <a:off x="7169224" y="4226024"/>
                <a:ext cx="304282" cy="288032"/>
                <a:chOff x="1315390" y="3356992"/>
                <a:chExt cx="648072" cy="648072"/>
              </a:xfrm>
            </p:grpSpPr>
            <p:sp>
              <p:nvSpPr>
                <p:cNvPr id="350"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5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7" name="Grouper 316"/>
              <p:cNvGrpSpPr/>
              <p:nvPr/>
            </p:nvGrpSpPr>
            <p:grpSpPr>
              <a:xfrm>
                <a:off x="7321624" y="4378424"/>
                <a:ext cx="304282" cy="288032"/>
                <a:chOff x="1315390" y="3356992"/>
                <a:chExt cx="648072" cy="648072"/>
              </a:xfrm>
            </p:grpSpPr>
            <p:sp>
              <p:nvSpPr>
                <p:cNvPr id="34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4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8" name="Grouper 317"/>
              <p:cNvGrpSpPr/>
              <p:nvPr/>
            </p:nvGrpSpPr>
            <p:grpSpPr>
              <a:xfrm>
                <a:off x="7474024" y="4530824"/>
                <a:ext cx="304282" cy="288032"/>
                <a:chOff x="1315390" y="3356992"/>
                <a:chExt cx="648072" cy="648072"/>
              </a:xfrm>
            </p:grpSpPr>
            <p:sp>
              <p:nvSpPr>
                <p:cNvPr id="346"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4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19" name="Grouper 318"/>
              <p:cNvGrpSpPr/>
              <p:nvPr/>
            </p:nvGrpSpPr>
            <p:grpSpPr>
              <a:xfrm>
                <a:off x="7626424" y="4683224"/>
                <a:ext cx="304282" cy="288032"/>
                <a:chOff x="1315390" y="3356992"/>
                <a:chExt cx="648072" cy="648072"/>
              </a:xfrm>
            </p:grpSpPr>
            <p:sp>
              <p:nvSpPr>
                <p:cNvPr id="344"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4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0" name="Grouper 319"/>
              <p:cNvGrpSpPr/>
              <p:nvPr/>
            </p:nvGrpSpPr>
            <p:grpSpPr>
              <a:xfrm>
                <a:off x="6800800" y="4217640"/>
                <a:ext cx="304282" cy="288032"/>
                <a:chOff x="1315390" y="3356992"/>
                <a:chExt cx="648072" cy="648072"/>
              </a:xfrm>
            </p:grpSpPr>
            <p:sp>
              <p:nvSpPr>
                <p:cNvPr id="342"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4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1" name="Grouper 320"/>
              <p:cNvGrpSpPr/>
              <p:nvPr/>
            </p:nvGrpSpPr>
            <p:grpSpPr>
              <a:xfrm>
                <a:off x="6953200" y="4370040"/>
                <a:ext cx="304282" cy="288032"/>
                <a:chOff x="1315390" y="3356992"/>
                <a:chExt cx="648072" cy="648072"/>
              </a:xfrm>
            </p:grpSpPr>
            <p:sp>
              <p:nvSpPr>
                <p:cNvPr id="340"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4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2" name="Grouper 321"/>
              <p:cNvGrpSpPr/>
              <p:nvPr/>
            </p:nvGrpSpPr>
            <p:grpSpPr>
              <a:xfrm>
                <a:off x="7105600" y="4522440"/>
                <a:ext cx="304282" cy="288032"/>
                <a:chOff x="1315390" y="3356992"/>
                <a:chExt cx="648072" cy="648072"/>
              </a:xfrm>
            </p:grpSpPr>
            <p:sp>
              <p:nvSpPr>
                <p:cNvPr id="338"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3" name="Grouper 322"/>
              <p:cNvGrpSpPr/>
              <p:nvPr/>
            </p:nvGrpSpPr>
            <p:grpSpPr>
              <a:xfrm>
                <a:off x="7258000" y="4674840"/>
                <a:ext cx="304282" cy="288032"/>
                <a:chOff x="1315390" y="3356992"/>
                <a:chExt cx="648072" cy="648072"/>
              </a:xfrm>
            </p:grpSpPr>
            <p:sp>
              <p:nvSpPr>
                <p:cNvPr id="336"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7"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4" name="Grouper 323"/>
              <p:cNvGrpSpPr/>
              <p:nvPr/>
            </p:nvGrpSpPr>
            <p:grpSpPr>
              <a:xfrm>
                <a:off x="7410400" y="4827240"/>
                <a:ext cx="304282" cy="288032"/>
                <a:chOff x="1315390" y="3356992"/>
                <a:chExt cx="648072" cy="648072"/>
              </a:xfrm>
            </p:grpSpPr>
            <p:sp>
              <p:nvSpPr>
                <p:cNvPr id="334"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5"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5" name="Grouper 324"/>
              <p:cNvGrpSpPr/>
              <p:nvPr/>
            </p:nvGrpSpPr>
            <p:grpSpPr>
              <a:xfrm>
                <a:off x="6800800" y="4505672"/>
                <a:ext cx="304282" cy="288032"/>
                <a:chOff x="1315390" y="3356992"/>
                <a:chExt cx="648072" cy="648072"/>
              </a:xfrm>
            </p:grpSpPr>
            <p:sp>
              <p:nvSpPr>
                <p:cNvPr id="332"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3"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6" name="Grouper 325"/>
              <p:cNvGrpSpPr/>
              <p:nvPr/>
            </p:nvGrpSpPr>
            <p:grpSpPr>
              <a:xfrm>
                <a:off x="6953200" y="4658072"/>
                <a:ext cx="304282" cy="288032"/>
                <a:chOff x="1315390" y="3356992"/>
                <a:chExt cx="648072" cy="648072"/>
              </a:xfrm>
            </p:grpSpPr>
            <p:sp>
              <p:nvSpPr>
                <p:cNvPr id="330"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31"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27" name="Grouper 326"/>
              <p:cNvGrpSpPr/>
              <p:nvPr/>
            </p:nvGrpSpPr>
            <p:grpSpPr>
              <a:xfrm>
                <a:off x="7105600" y="4810472"/>
                <a:ext cx="304282" cy="288032"/>
                <a:chOff x="1315390" y="3356992"/>
                <a:chExt cx="648072" cy="648072"/>
              </a:xfrm>
            </p:grpSpPr>
            <p:sp>
              <p:nvSpPr>
                <p:cNvPr id="328"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29"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grpSp>
          <p:nvGrpSpPr>
            <p:cNvPr id="361" name="Grouper 360"/>
            <p:cNvGrpSpPr/>
            <p:nvPr/>
          </p:nvGrpSpPr>
          <p:grpSpPr>
            <a:xfrm>
              <a:off x="1187624" y="1340768"/>
              <a:ext cx="304282" cy="288032"/>
              <a:chOff x="1315390" y="3356992"/>
              <a:chExt cx="648072" cy="648072"/>
            </a:xfrm>
          </p:grpSpPr>
          <p:sp>
            <p:nvSpPr>
              <p:cNvPr id="407"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8"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62" name="Grouper 361"/>
            <p:cNvGrpSpPr/>
            <p:nvPr/>
          </p:nvGrpSpPr>
          <p:grpSpPr>
            <a:xfrm>
              <a:off x="971600" y="1484784"/>
              <a:ext cx="304282" cy="288032"/>
              <a:chOff x="1315390" y="3356992"/>
              <a:chExt cx="648072" cy="648072"/>
            </a:xfrm>
          </p:grpSpPr>
          <p:sp>
            <p:nvSpPr>
              <p:cNvPr id="405"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6"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63" name="Grouper 362"/>
            <p:cNvGrpSpPr/>
            <p:nvPr/>
          </p:nvGrpSpPr>
          <p:grpSpPr>
            <a:xfrm>
              <a:off x="1475656" y="2708920"/>
              <a:ext cx="304282" cy="288032"/>
              <a:chOff x="1315390" y="3356992"/>
              <a:chExt cx="648072" cy="648072"/>
            </a:xfrm>
          </p:grpSpPr>
          <p:sp>
            <p:nvSpPr>
              <p:cNvPr id="403"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64" name="Grouper 363"/>
            <p:cNvGrpSpPr/>
            <p:nvPr/>
          </p:nvGrpSpPr>
          <p:grpSpPr>
            <a:xfrm>
              <a:off x="1814860" y="2302520"/>
              <a:ext cx="304282" cy="288032"/>
              <a:chOff x="1315390" y="3356992"/>
              <a:chExt cx="648072" cy="648072"/>
            </a:xfrm>
          </p:grpSpPr>
          <p:sp>
            <p:nvSpPr>
              <p:cNvPr id="401"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65" name="Grouper 364"/>
            <p:cNvGrpSpPr/>
            <p:nvPr/>
          </p:nvGrpSpPr>
          <p:grpSpPr>
            <a:xfrm>
              <a:off x="827584" y="1628800"/>
              <a:ext cx="304282" cy="288032"/>
              <a:chOff x="1315390" y="3356992"/>
              <a:chExt cx="648072" cy="648072"/>
            </a:xfrm>
          </p:grpSpPr>
          <p:sp>
            <p:nvSpPr>
              <p:cNvPr id="399"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69" name="Grouper 368"/>
            <p:cNvGrpSpPr/>
            <p:nvPr/>
          </p:nvGrpSpPr>
          <p:grpSpPr>
            <a:xfrm>
              <a:off x="1043608" y="1772816"/>
              <a:ext cx="304282" cy="288032"/>
              <a:chOff x="1315390" y="3356992"/>
              <a:chExt cx="648072" cy="648072"/>
            </a:xfrm>
          </p:grpSpPr>
          <p:sp>
            <p:nvSpPr>
              <p:cNvPr id="391"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9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70" name="Grouper 369"/>
            <p:cNvGrpSpPr/>
            <p:nvPr/>
          </p:nvGrpSpPr>
          <p:grpSpPr>
            <a:xfrm>
              <a:off x="611560" y="1772816"/>
              <a:ext cx="304282" cy="288032"/>
              <a:chOff x="1315390" y="3356992"/>
              <a:chExt cx="648072" cy="648072"/>
            </a:xfrm>
          </p:grpSpPr>
          <p:sp>
            <p:nvSpPr>
              <p:cNvPr id="389"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90"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73" name="Grouper 372"/>
            <p:cNvGrpSpPr/>
            <p:nvPr/>
          </p:nvGrpSpPr>
          <p:grpSpPr>
            <a:xfrm>
              <a:off x="1187624" y="1628800"/>
              <a:ext cx="304282" cy="288032"/>
              <a:chOff x="1315390" y="3356992"/>
              <a:chExt cx="648072" cy="648072"/>
            </a:xfrm>
          </p:grpSpPr>
          <p:sp>
            <p:nvSpPr>
              <p:cNvPr id="383" name="Oval 339"/>
              <p:cNvSpPr>
                <a:spLocks noChangeArrowheads="1"/>
              </p:cNvSpPr>
              <p:nvPr/>
            </p:nvSpPr>
            <p:spPr bwMode="auto">
              <a:xfrm>
                <a:off x="1315390" y="3356992"/>
                <a:ext cx="648072" cy="648072"/>
              </a:xfrm>
              <a:prstGeom prst="ellipse">
                <a:avLst/>
              </a:prstGeom>
              <a:solidFill>
                <a:srgbClr val="568D11"/>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84"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grpSp>
          <p:nvGrpSpPr>
            <p:cNvPr id="374" name="Grouper 373"/>
            <p:cNvGrpSpPr/>
            <p:nvPr/>
          </p:nvGrpSpPr>
          <p:grpSpPr>
            <a:xfrm>
              <a:off x="1619672" y="2492896"/>
              <a:ext cx="304282" cy="288032"/>
              <a:chOff x="1315390" y="3356992"/>
              <a:chExt cx="648072" cy="648072"/>
            </a:xfrm>
          </p:grpSpPr>
          <p:sp>
            <p:nvSpPr>
              <p:cNvPr id="381" name="Oval 339"/>
              <p:cNvSpPr>
                <a:spLocks noChangeArrowheads="1"/>
              </p:cNvSpPr>
              <p:nvPr/>
            </p:nvSpPr>
            <p:spPr bwMode="auto">
              <a:xfrm>
                <a:off x="1315390" y="3356992"/>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82" name="Oval 340"/>
              <p:cNvSpPr>
                <a:spLocks noChangeArrowheads="1"/>
              </p:cNvSpPr>
              <p:nvPr/>
            </p:nvSpPr>
            <p:spPr bwMode="auto">
              <a:xfrm>
                <a:off x="1378492" y="3429000"/>
                <a:ext cx="513341" cy="522915"/>
              </a:xfrm>
              <a:prstGeom prst="ellipse">
                <a:avLst/>
              </a:prstGeom>
              <a:solidFill>
                <a:srgbClr val="D9D9D9"/>
              </a:solidFill>
              <a:ln w="3175" cmpd="sng">
                <a:solidFill>
                  <a:schemeClr val="bg1">
                    <a:lumMod val="50000"/>
                  </a:schemeClr>
                </a:solidFill>
                <a:round/>
                <a:headEnd/>
                <a:tailEnd/>
              </a:ln>
            </p:spPr>
            <p:txBody>
              <a:bodyPr wrap="none" anchor="ctr"/>
              <a:lstStyle/>
              <a:p>
                <a:endParaRPr lang="en-US"/>
              </a:p>
            </p:txBody>
          </p:sp>
        </p:grpSp>
        <p:sp>
          <p:nvSpPr>
            <p:cNvPr id="410" name="Flèche vers la droite 409"/>
            <p:cNvSpPr/>
            <p:nvPr/>
          </p:nvSpPr>
          <p:spPr bwMode="auto">
            <a:xfrm rot="10800000" flipH="1" flipV="1">
              <a:off x="2699792" y="184482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1" name="ZoneTexte 410"/>
            <p:cNvSpPr txBox="1"/>
            <p:nvPr/>
          </p:nvSpPr>
          <p:spPr>
            <a:xfrm>
              <a:off x="2771800" y="1340768"/>
              <a:ext cx="1008112" cy="369332"/>
            </a:xfrm>
            <a:prstGeom prst="rect">
              <a:avLst/>
            </a:prstGeom>
            <a:noFill/>
          </p:spPr>
          <p:txBody>
            <a:bodyPr wrap="square" rtlCol="0">
              <a:spAutoFit/>
            </a:bodyPr>
            <a:lstStyle/>
            <a:p>
              <a:r>
                <a:rPr lang="en-CA" sz="1800" dirty="0">
                  <a:solidFill>
                    <a:schemeClr val="bg1">
                      <a:lumMod val="50000"/>
                    </a:schemeClr>
                  </a:solidFill>
                </a:rPr>
                <a:t>i</a:t>
              </a:r>
              <a:r>
                <a:rPr lang="en-CA" sz="1800" dirty="0" smtClean="0">
                  <a:solidFill>
                    <a:schemeClr val="bg1">
                      <a:lumMod val="50000"/>
                    </a:schemeClr>
                  </a:solidFill>
                </a:rPr>
                <a:t>nfusion</a:t>
              </a:r>
              <a:endParaRPr lang="en-CA" sz="1800" dirty="0">
                <a:solidFill>
                  <a:schemeClr val="bg1">
                    <a:lumMod val="50000"/>
                  </a:schemeClr>
                </a:solidFill>
              </a:endParaRPr>
            </a:p>
          </p:txBody>
        </p:sp>
        <p:sp>
          <p:nvSpPr>
            <p:cNvPr id="257" name="ZoneTexte 256"/>
            <p:cNvSpPr txBox="1"/>
            <p:nvPr/>
          </p:nvSpPr>
          <p:spPr>
            <a:xfrm>
              <a:off x="395536" y="3356992"/>
              <a:ext cx="1368152" cy="369332"/>
            </a:xfrm>
            <a:prstGeom prst="rect">
              <a:avLst/>
            </a:prstGeom>
            <a:noFill/>
          </p:spPr>
          <p:txBody>
            <a:bodyPr wrap="square" rtlCol="0">
              <a:spAutoFit/>
            </a:bodyPr>
            <a:lstStyle/>
            <a:p>
              <a:r>
                <a:rPr lang="en-CA" sz="1800" dirty="0" smtClean="0">
                  <a:solidFill>
                    <a:schemeClr val="bg1">
                      <a:lumMod val="50000"/>
                    </a:schemeClr>
                  </a:solidFill>
                </a:rPr>
                <a:t>expansion</a:t>
              </a:r>
              <a:endParaRPr lang="en-CA" sz="1800" dirty="0">
                <a:solidFill>
                  <a:schemeClr val="bg1">
                    <a:lumMod val="50000"/>
                  </a:schemeClr>
                </a:solidFill>
              </a:endParaRPr>
            </a:p>
          </p:txBody>
        </p:sp>
      </p:grpSp>
    </p:spTree>
    <p:extLst>
      <p:ext uri="{BB962C8B-B14F-4D97-AF65-F5344CB8AC3E}">
        <p14:creationId xmlns:p14="http://schemas.microsoft.com/office/powerpoint/2010/main" val="6813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1000"/>
                                        <p:tgtEl>
                                          <p:spTgt spid="8"/>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Reservoir decay without ART interruption (902 Trial)</a:t>
            </a:r>
            <a:endParaRPr lang="en-US" sz="3200" dirty="0">
              <a:solidFill>
                <a:schemeClr val="bg1"/>
              </a:solidFill>
              <a:ea typeface="ＭＳ Ｐゴシック" charset="0"/>
              <a:cs typeface="ＭＳ Ｐゴシック" charset="0"/>
            </a:endParaRPr>
          </a:p>
        </p:txBody>
      </p:sp>
      <p:cxnSp>
        <p:nvCxnSpPr>
          <p:cNvPr id="6"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9" name="Text Box 261"/>
          <p:cNvSpPr txBox="1">
            <a:spLocks noChangeArrowheads="1"/>
          </p:cNvSpPr>
          <p:nvPr/>
        </p:nvSpPr>
        <p:spPr bwMode="auto">
          <a:xfrm>
            <a:off x="179512" y="5517232"/>
            <a:ext cx="8352928" cy="4001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dirty="0" smtClean="0">
                <a:solidFill>
                  <a:srgbClr val="04305E"/>
                </a:solidFill>
              </a:rPr>
              <a:t>Significant decay of total HIV DNA in 6/9 participants</a:t>
            </a:r>
          </a:p>
        </p:txBody>
      </p:sp>
      <p:pic>
        <p:nvPicPr>
          <p:cNvPr id="10" name="Picture 87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6700" y="1245658"/>
            <a:ext cx="8657431" cy="379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37935" y="1577986"/>
            <a:ext cx="519491" cy="523220"/>
          </a:xfrm>
          <a:prstGeom prst="rect">
            <a:avLst/>
          </a:prstGeom>
          <a:noFill/>
        </p:spPr>
        <p:txBody>
          <a:bodyPr wrap="square" rtlCol="0">
            <a:spAutoFit/>
          </a:bodyPr>
          <a:lstStyle/>
          <a:p>
            <a:r>
              <a:rPr lang="en-US" sz="2800" dirty="0" smtClean="0"/>
              <a:t>*</a:t>
            </a:r>
            <a:endParaRPr lang="en-US" sz="2800" dirty="0"/>
          </a:p>
        </p:txBody>
      </p:sp>
      <p:sp>
        <p:nvSpPr>
          <p:cNvPr id="11" name="TextBox 10"/>
          <p:cNvSpPr txBox="1"/>
          <p:nvPr/>
        </p:nvSpPr>
        <p:spPr>
          <a:xfrm>
            <a:off x="8348775" y="1576434"/>
            <a:ext cx="519491" cy="523220"/>
          </a:xfrm>
          <a:prstGeom prst="rect">
            <a:avLst/>
          </a:prstGeom>
          <a:noFill/>
        </p:spPr>
        <p:txBody>
          <a:bodyPr wrap="square" rtlCol="0">
            <a:spAutoFit/>
          </a:bodyPr>
          <a:lstStyle/>
          <a:p>
            <a:r>
              <a:rPr lang="en-US" sz="2800" dirty="0" smtClean="0"/>
              <a:t>*</a:t>
            </a:r>
            <a:endParaRPr lang="en-US" sz="2800" dirty="0"/>
          </a:p>
        </p:txBody>
      </p:sp>
      <p:sp>
        <p:nvSpPr>
          <p:cNvPr id="12" name="TextBox 11"/>
          <p:cNvSpPr txBox="1"/>
          <p:nvPr/>
        </p:nvSpPr>
        <p:spPr>
          <a:xfrm>
            <a:off x="5001015" y="3327638"/>
            <a:ext cx="519491" cy="523220"/>
          </a:xfrm>
          <a:prstGeom prst="rect">
            <a:avLst/>
          </a:prstGeom>
          <a:noFill/>
        </p:spPr>
        <p:txBody>
          <a:bodyPr wrap="square" rtlCol="0">
            <a:spAutoFit/>
          </a:bodyPr>
          <a:lstStyle/>
          <a:p>
            <a:r>
              <a:rPr lang="en-US" sz="2800" dirty="0" smtClean="0"/>
              <a:t>*</a:t>
            </a:r>
            <a:endParaRPr lang="en-US" sz="2800" dirty="0"/>
          </a:p>
        </p:txBody>
      </p:sp>
      <p:sp>
        <p:nvSpPr>
          <p:cNvPr id="13" name="TextBox 12"/>
          <p:cNvSpPr txBox="1"/>
          <p:nvPr/>
        </p:nvSpPr>
        <p:spPr>
          <a:xfrm>
            <a:off x="6711855" y="3326086"/>
            <a:ext cx="519491" cy="523220"/>
          </a:xfrm>
          <a:prstGeom prst="rect">
            <a:avLst/>
          </a:prstGeom>
          <a:noFill/>
        </p:spPr>
        <p:txBody>
          <a:bodyPr wrap="square" rtlCol="0">
            <a:spAutoFit/>
          </a:bodyPr>
          <a:lstStyle/>
          <a:p>
            <a:r>
              <a:rPr lang="en-US" sz="2800" dirty="0" smtClean="0"/>
              <a:t>*</a:t>
            </a:r>
            <a:endParaRPr lang="en-US" sz="2800" dirty="0"/>
          </a:p>
        </p:txBody>
      </p:sp>
      <p:sp>
        <p:nvSpPr>
          <p:cNvPr id="14" name="TextBox 13"/>
          <p:cNvSpPr txBox="1"/>
          <p:nvPr/>
        </p:nvSpPr>
        <p:spPr>
          <a:xfrm>
            <a:off x="1728695" y="3326086"/>
            <a:ext cx="519491" cy="523220"/>
          </a:xfrm>
          <a:prstGeom prst="rect">
            <a:avLst/>
          </a:prstGeom>
          <a:noFill/>
        </p:spPr>
        <p:txBody>
          <a:bodyPr wrap="square" rtlCol="0">
            <a:spAutoFit/>
          </a:bodyPr>
          <a:lstStyle/>
          <a:p>
            <a:r>
              <a:rPr lang="en-US" sz="2800" dirty="0" smtClean="0"/>
              <a:t>*</a:t>
            </a:r>
            <a:endParaRPr lang="en-US" sz="2800" dirty="0"/>
          </a:p>
        </p:txBody>
      </p:sp>
      <p:sp>
        <p:nvSpPr>
          <p:cNvPr id="15" name="TextBox 14"/>
          <p:cNvSpPr txBox="1"/>
          <p:nvPr/>
        </p:nvSpPr>
        <p:spPr>
          <a:xfrm>
            <a:off x="3439535" y="3324534"/>
            <a:ext cx="519491" cy="523220"/>
          </a:xfrm>
          <a:prstGeom prst="rect">
            <a:avLst/>
          </a:prstGeom>
          <a:noFill/>
        </p:spPr>
        <p:txBody>
          <a:bodyPr wrap="square" rtlCol="0">
            <a:spAutoFit/>
          </a:bodyPr>
          <a:lstStyle/>
          <a:p>
            <a:r>
              <a:rPr lang="en-US" sz="2800" dirty="0" smtClean="0"/>
              <a:t>*</a:t>
            </a:r>
            <a:endParaRPr lang="en-US" sz="2800" dirty="0"/>
          </a:p>
        </p:txBody>
      </p:sp>
      <p:sp>
        <p:nvSpPr>
          <p:cNvPr id="3" name="Rectangle 2"/>
          <p:cNvSpPr/>
          <p:nvPr/>
        </p:nvSpPr>
        <p:spPr bwMode="auto">
          <a:xfrm>
            <a:off x="5580112" y="1340768"/>
            <a:ext cx="3246388" cy="1745332"/>
          </a:xfrm>
          <a:prstGeom prst="rect">
            <a:avLst/>
          </a:prstGeom>
          <a:solidFill>
            <a:schemeClr val="accent2">
              <a:lumMod val="75000"/>
              <a:alpha val="14000"/>
            </a:schemeClr>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Rectangle 17"/>
          <p:cNvSpPr/>
          <p:nvPr/>
        </p:nvSpPr>
        <p:spPr bwMode="auto">
          <a:xfrm>
            <a:off x="512812" y="3106068"/>
            <a:ext cx="6651476" cy="1745332"/>
          </a:xfrm>
          <a:prstGeom prst="rect">
            <a:avLst/>
          </a:prstGeom>
          <a:solidFill>
            <a:srgbClr val="12B2EB">
              <a:alpha val="14000"/>
            </a:srgbClr>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ZoneTexte 15"/>
          <p:cNvSpPr txBox="1"/>
          <p:nvPr/>
        </p:nvSpPr>
        <p:spPr>
          <a:xfrm>
            <a:off x="-6052" y="6582861"/>
            <a:ext cx="2562721" cy="276999"/>
          </a:xfrm>
          <a:prstGeom prst="rect">
            <a:avLst/>
          </a:prstGeom>
          <a:noFill/>
        </p:spPr>
        <p:txBody>
          <a:bodyPr wrap="none" rtlCol="0">
            <a:spAutoFit/>
          </a:bodyPr>
          <a:lstStyle/>
          <a:p>
            <a:r>
              <a:rPr lang="fr-FR" sz="1200" dirty="0" err="1" smtClean="0"/>
              <a:t>Sangamo</a:t>
            </a:r>
            <a:r>
              <a:rPr lang="fr-FR" sz="1200" dirty="0" smtClean="0"/>
              <a:t>, J. </a:t>
            </a:r>
            <a:r>
              <a:rPr lang="fr-FR" sz="1200" dirty="0" err="1" smtClean="0"/>
              <a:t>Zeidan</a:t>
            </a:r>
            <a:r>
              <a:rPr lang="fr-FR" sz="1200" dirty="0" smtClean="0"/>
              <a:t> and R. </a:t>
            </a:r>
            <a:r>
              <a:rPr lang="fr-FR" sz="1200" dirty="0" err="1" smtClean="0"/>
              <a:t>Sekaly</a:t>
            </a:r>
            <a:endParaRPr lang="fr-FR" sz="1200" dirty="0"/>
          </a:p>
        </p:txBody>
      </p:sp>
    </p:spTree>
    <p:extLst>
      <p:ext uri="{BB962C8B-B14F-4D97-AF65-F5344CB8AC3E}">
        <p14:creationId xmlns:p14="http://schemas.microsoft.com/office/powerpoint/2010/main" val="351769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T</a:t>
            </a:r>
            <a:r>
              <a:rPr lang="en-US" sz="3200" baseline="-25000" dirty="0" smtClean="0">
                <a:solidFill>
                  <a:schemeClr val="bg1"/>
                </a:solidFill>
                <a:ea typeface="ＭＳ Ｐゴシック" charset="0"/>
                <a:cs typeface="ＭＳ Ｐゴシック" charset="0"/>
              </a:rPr>
              <a:t>SCM </a:t>
            </a:r>
            <a:r>
              <a:rPr lang="en-US" sz="3200" dirty="0" smtClean="0">
                <a:solidFill>
                  <a:schemeClr val="bg1"/>
                </a:solidFill>
                <a:ea typeface="ＭＳ Ｐゴシック" charset="0"/>
                <a:cs typeface="ＭＳ Ｐゴシック" charset="0"/>
              </a:rPr>
              <a:t>are enriched </a:t>
            </a:r>
            <a:r>
              <a:rPr lang="en-US" sz="3200" dirty="0">
                <a:solidFill>
                  <a:schemeClr val="bg1"/>
                </a:solidFill>
                <a:ea typeface="ＭＳ Ｐゴシック" charset="0"/>
                <a:cs typeface="ＭＳ Ｐゴシック" charset="0"/>
              </a:rPr>
              <a:t>in CCR5-modified </a:t>
            </a:r>
            <a:r>
              <a:rPr lang="en-US" sz="3200" dirty="0" smtClean="0">
                <a:solidFill>
                  <a:schemeClr val="bg1"/>
                </a:solidFill>
                <a:ea typeface="ＭＳ Ｐゴシック" charset="0"/>
                <a:cs typeface="ＭＳ Ｐゴシック" charset="0"/>
              </a:rPr>
              <a:t>cells</a:t>
            </a:r>
            <a:endParaRPr lang="en-US" sz="3200" dirty="0">
              <a:solidFill>
                <a:schemeClr val="bg1"/>
              </a:solidFill>
              <a:ea typeface="ＭＳ Ｐゴシック" charset="0"/>
              <a:cs typeface="ＭＳ Ｐゴシック" charset="0"/>
            </a:endParaRPr>
          </a:p>
        </p:txBody>
      </p:sp>
      <p:cxnSp>
        <p:nvCxnSpPr>
          <p:cNvPr id="6"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10" name="Grouper 9"/>
          <p:cNvGrpSpPr/>
          <p:nvPr/>
        </p:nvGrpSpPr>
        <p:grpSpPr>
          <a:xfrm>
            <a:off x="179512" y="1340768"/>
            <a:ext cx="8352928" cy="4828502"/>
            <a:chOff x="179512" y="1340768"/>
            <a:chExt cx="8352928" cy="4828502"/>
          </a:xfrm>
        </p:grpSpPr>
        <p:sp>
          <p:nvSpPr>
            <p:cNvPr id="9" name="Text Box 261"/>
            <p:cNvSpPr txBox="1">
              <a:spLocks noChangeArrowheads="1"/>
            </p:cNvSpPr>
            <p:nvPr/>
          </p:nvSpPr>
          <p:spPr bwMode="auto">
            <a:xfrm>
              <a:off x="179512" y="5461384"/>
              <a:ext cx="835292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dirty="0" smtClean="0">
                  <a:solidFill>
                    <a:srgbClr val="04305E"/>
                  </a:solidFill>
                </a:rPr>
                <a:t>T</a:t>
              </a:r>
              <a:r>
                <a:rPr lang="en-US" sz="2000" b="1" baseline="-25000" dirty="0" smtClean="0">
                  <a:solidFill>
                    <a:srgbClr val="04305E"/>
                  </a:solidFill>
                </a:rPr>
                <a:t>SCM</a:t>
              </a:r>
              <a:r>
                <a:rPr lang="en-US" sz="2000" b="1" dirty="0" smtClean="0">
                  <a:solidFill>
                    <a:srgbClr val="04305E"/>
                  </a:solidFill>
                </a:rPr>
                <a:t> </a:t>
              </a:r>
              <a:r>
                <a:rPr lang="en-US" sz="2000" b="1" dirty="0">
                  <a:solidFill>
                    <a:srgbClr val="04305E"/>
                  </a:solidFill>
                </a:rPr>
                <a:t>persists after </a:t>
              </a:r>
              <a:r>
                <a:rPr lang="en-US" sz="2000" b="1" dirty="0" smtClean="0">
                  <a:solidFill>
                    <a:srgbClr val="04305E"/>
                  </a:solidFill>
                </a:rPr>
                <a:t>infusion and are more likely to be resistant than the other cell subsets</a:t>
              </a:r>
            </a:p>
          </p:txBody>
        </p:sp>
        <p:grpSp>
          <p:nvGrpSpPr>
            <p:cNvPr id="8" name="Grouper 7"/>
            <p:cNvGrpSpPr/>
            <p:nvPr/>
          </p:nvGrpSpPr>
          <p:grpSpPr>
            <a:xfrm>
              <a:off x="4788024" y="1340768"/>
              <a:ext cx="3657600" cy="4213326"/>
              <a:chOff x="179512" y="1268760"/>
              <a:chExt cx="3657600" cy="4213326"/>
            </a:xfrm>
          </p:grpSpPr>
          <p:pic>
            <p:nvPicPr>
              <p:cNvPr id="2" name="Image 1"/>
              <p:cNvPicPr>
                <a:picLocks noChangeAspect="1"/>
              </p:cNvPicPr>
              <p:nvPr/>
            </p:nvPicPr>
            <p:blipFill>
              <a:blip r:embed="rId3"/>
              <a:stretch>
                <a:fillRect/>
              </a:stretch>
            </p:blipFill>
            <p:spPr>
              <a:xfrm>
                <a:off x="179512" y="1268760"/>
                <a:ext cx="3657600" cy="4203700"/>
              </a:xfrm>
              <a:prstGeom prst="rect">
                <a:avLst/>
              </a:prstGeom>
            </p:spPr>
          </p:pic>
          <p:sp>
            <p:nvSpPr>
              <p:cNvPr id="3" name="ZoneTexte 2"/>
              <p:cNvSpPr txBox="1"/>
              <p:nvPr/>
            </p:nvSpPr>
            <p:spPr>
              <a:xfrm rot="18894109">
                <a:off x="132622" y="4566598"/>
                <a:ext cx="1513885" cy="317091"/>
              </a:xfrm>
              <a:prstGeom prst="rect">
                <a:avLst/>
              </a:prstGeom>
              <a:solidFill>
                <a:schemeClr val="bg1"/>
              </a:solidFill>
            </p:spPr>
            <p:txBody>
              <a:bodyPr wrap="square" rtlCol="0">
                <a:spAutoFit/>
              </a:bodyPr>
              <a:lstStyle/>
              <a:p>
                <a:pPr algn="r"/>
                <a:r>
                  <a:rPr lang="en-CA" sz="1400" b="1" dirty="0" smtClean="0"/>
                  <a:t>TSCM</a:t>
                </a:r>
                <a:endParaRPr lang="en-CA" sz="1400" b="1" dirty="0"/>
              </a:p>
            </p:txBody>
          </p:sp>
        </p:grpSp>
      </p:grpSp>
      <p:grpSp>
        <p:nvGrpSpPr>
          <p:cNvPr id="7" name="Grouper 6"/>
          <p:cNvGrpSpPr/>
          <p:nvPr/>
        </p:nvGrpSpPr>
        <p:grpSpPr>
          <a:xfrm>
            <a:off x="92333" y="1124744"/>
            <a:ext cx="4310688" cy="3888432"/>
            <a:chOff x="4405704" y="1099344"/>
            <a:chExt cx="4310688" cy="3888432"/>
          </a:xfrm>
        </p:grpSpPr>
        <p:pic>
          <p:nvPicPr>
            <p:cNvPr id="4" name="Image 3"/>
            <p:cNvPicPr>
              <a:picLocks noChangeAspect="1"/>
            </p:cNvPicPr>
            <p:nvPr/>
          </p:nvPicPr>
          <p:blipFill>
            <a:blip r:embed="rId4"/>
            <a:stretch>
              <a:fillRect/>
            </a:stretch>
          </p:blipFill>
          <p:spPr>
            <a:xfrm>
              <a:off x="4499992" y="1268760"/>
              <a:ext cx="4216400" cy="3670300"/>
            </a:xfrm>
            <a:prstGeom prst="rect">
              <a:avLst/>
            </a:prstGeom>
          </p:spPr>
        </p:pic>
        <p:sp>
          <p:nvSpPr>
            <p:cNvPr id="15" name="ZoneTexte 14"/>
            <p:cNvSpPr txBox="1"/>
            <p:nvPr/>
          </p:nvSpPr>
          <p:spPr>
            <a:xfrm rot="16200000">
              <a:off x="2876987" y="2628061"/>
              <a:ext cx="3888432" cy="830997"/>
            </a:xfrm>
            <a:prstGeom prst="rect">
              <a:avLst/>
            </a:prstGeom>
            <a:solidFill>
              <a:schemeClr val="bg1"/>
            </a:solidFill>
          </p:spPr>
          <p:txBody>
            <a:bodyPr wrap="square" rtlCol="0">
              <a:spAutoFit/>
            </a:bodyPr>
            <a:lstStyle/>
            <a:p>
              <a:pPr algn="ctr"/>
              <a:endParaRPr lang="en-CA" sz="1600" dirty="0" smtClean="0"/>
            </a:p>
            <a:p>
              <a:pPr algn="ctr"/>
              <a:endParaRPr lang="en-CA" sz="1600" dirty="0"/>
            </a:p>
            <a:p>
              <a:pPr algn="ctr"/>
              <a:r>
                <a:rPr lang="en-CA" sz="1600" dirty="0" smtClean="0"/>
                <a:t>TSCM (cells per µl)</a:t>
              </a:r>
              <a:endParaRPr lang="en-CA" sz="1600" dirty="0"/>
            </a:p>
          </p:txBody>
        </p:sp>
      </p:grpSp>
      <p:sp>
        <p:nvSpPr>
          <p:cNvPr id="11" name="ZoneTexte 10"/>
          <p:cNvSpPr txBox="1"/>
          <p:nvPr/>
        </p:nvSpPr>
        <p:spPr>
          <a:xfrm>
            <a:off x="-6052" y="6582861"/>
            <a:ext cx="1818452" cy="276999"/>
          </a:xfrm>
          <a:prstGeom prst="rect">
            <a:avLst/>
          </a:prstGeom>
          <a:noFill/>
        </p:spPr>
        <p:txBody>
          <a:bodyPr wrap="none" rtlCol="0">
            <a:spAutoFit/>
          </a:bodyPr>
          <a:lstStyle/>
          <a:p>
            <a:r>
              <a:rPr lang="fr-FR" sz="1200" dirty="0" smtClean="0"/>
              <a:t>J. </a:t>
            </a:r>
            <a:r>
              <a:rPr lang="fr-FR" sz="1200" dirty="0" err="1" smtClean="0"/>
              <a:t>Zeidan</a:t>
            </a:r>
            <a:r>
              <a:rPr lang="fr-FR" sz="1200" dirty="0" smtClean="0"/>
              <a:t> and R. </a:t>
            </a:r>
            <a:r>
              <a:rPr lang="fr-FR" sz="1200" dirty="0" err="1" smtClean="0"/>
              <a:t>Sekaly</a:t>
            </a:r>
            <a:endParaRPr lang="fr-FR" sz="1200" dirty="0"/>
          </a:p>
        </p:txBody>
      </p:sp>
    </p:spTree>
    <p:extLst>
      <p:ext uri="{BB962C8B-B14F-4D97-AF65-F5344CB8AC3E}">
        <p14:creationId xmlns:p14="http://schemas.microsoft.com/office/powerpoint/2010/main" val="413828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CA" sz="3200" dirty="0" smtClean="0">
                <a:solidFill>
                  <a:schemeClr val="bg1"/>
                </a:solidFill>
                <a:ea typeface="ＭＳ Ｐゴシック" charset="0"/>
                <a:cs typeface="ＭＳ Ｐゴシック" charset="0"/>
              </a:rPr>
              <a:t>Depleting reservoir cells</a:t>
            </a:r>
            <a:endParaRPr lang="en-CA" sz="3200" i="1" dirty="0">
              <a:solidFill>
                <a:schemeClr val="bg1"/>
              </a:solidFill>
              <a:ea typeface="ＭＳ Ｐゴシック" charset="0"/>
              <a:cs typeface="ＭＳ Ｐゴシック" charset="0"/>
            </a:endParaRPr>
          </a:p>
        </p:txBody>
      </p:sp>
      <p:cxnSp>
        <p:nvCxnSpPr>
          <p:cNvPr id="3"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7" name="Grouper 6"/>
          <p:cNvGrpSpPr/>
          <p:nvPr/>
        </p:nvGrpSpPr>
        <p:grpSpPr>
          <a:xfrm>
            <a:off x="1043608" y="1116032"/>
            <a:ext cx="7116092" cy="1268852"/>
            <a:chOff x="1043608" y="1116032"/>
            <a:chExt cx="7116092" cy="1268852"/>
          </a:xfrm>
        </p:grpSpPr>
        <p:cxnSp>
          <p:nvCxnSpPr>
            <p:cNvPr id="4" name="Straight Arrow Connector 140"/>
            <p:cNvCxnSpPr/>
            <p:nvPr/>
          </p:nvCxnSpPr>
          <p:spPr bwMode="auto">
            <a:xfrm>
              <a:off x="1895004" y="2060848"/>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Arrow Connector 145"/>
            <p:cNvCxnSpPr/>
            <p:nvPr/>
          </p:nvCxnSpPr>
          <p:spPr bwMode="auto">
            <a:xfrm>
              <a:off x="3459635" y="2060848"/>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150"/>
            <p:cNvCxnSpPr/>
            <p:nvPr/>
          </p:nvCxnSpPr>
          <p:spPr bwMode="auto">
            <a:xfrm>
              <a:off x="4863976" y="2060848"/>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152"/>
            <p:cNvCxnSpPr/>
            <p:nvPr/>
          </p:nvCxnSpPr>
          <p:spPr bwMode="auto">
            <a:xfrm>
              <a:off x="6282458" y="2060848"/>
              <a:ext cx="482290" cy="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3" name="Grouper 12"/>
            <p:cNvGrpSpPr/>
            <p:nvPr/>
          </p:nvGrpSpPr>
          <p:grpSpPr>
            <a:xfrm>
              <a:off x="1077928" y="1736812"/>
              <a:ext cx="648072" cy="648072"/>
              <a:chOff x="899592" y="2204864"/>
              <a:chExt cx="648072" cy="648072"/>
            </a:xfrm>
          </p:grpSpPr>
          <p:sp>
            <p:nvSpPr>
              <p:cNvPr id="14"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CA"/>
              </a:p>
            </p:txBody>
          </p:sp>
          <p:sp>
            <p:nvSpPr>
              <p:cNvPr id="15" name="Oval 340"/>
              <p:cNvSpPr>
                <a:spLocks noChangeArrowheads="1"/>
              </p:cNvSpPr>
              <p:nvPr/>
            </p:nvSpPr>
            <p:spPr bwMode="auto">
              <a:xfrm>
                <a:off x="962694" y="2276872"/>
                <a:ext cx="513341" cy="522915"/>
              </a:xfrm>
              <a:prstGeom prst="ellipse">
                <a:avLst/>
              </a:prstGeom>
              <a:solidFill>
                <a:schemeClr val="accent3">
                  <a:lumMod val="40000"/>
                  <a:lumOff val="60000"/>
                </a:schemeClr>
              </a:solidFill>
              <a:ln w="3175" cmpd="sng">
                <a:solidFill>
                  <a:schemeClr val="bg1">
                    <a:lumMod val="50000"/>
                  </a:schemeClr>
                </a:solidFill>
                <a:round/>
                <a:headEnd/>
                <a:tailEnd/>
              </a:ln>
            </p:spPr>
            <p:txBody>
              <a:bodyPr wrap="none" anchor="ctr"/>
              <a:lstStyle/>
              <a:p>
                <a:endParaRPr lang="en-CA"/>
              </a:p>
            </p:txBody>
          </p:sp>
        </p:grpSp>
        <p:grpSp>
          <p:nvGrpSpPr>
            <p:cNvPr id="19" name="Grouper 18"/>
            <p:cNvGrpSpPr/>
            <p:nvPr/>
          </p:nvGrpSpPr>
          <p:grpSpPr>
            <a:xfrm>
              <a:off x="2593318" y="1736812"/>
              <a:ext cx="648072" cy="648072"/>
              <a:chOff x="899592" y="2204864"/>
              <a:chExt cx="648072" cy="648072"/>
            </a:xfrm>
            <a:solidFill>
              <a:schemeClr val="accent1">
                <a:lumMod val="20000"/>
                <a:lumOff val="80000"/>
              </a:schemeClr>
            </a:solidFill>
          </p:grpSpPr>
          <p:sp>
            <p:nvSpPr>
              <p:cNvPr id="20"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CA"/>
              </a:p>
            </p:txBody>
          </p:sp>
          <p:sp>
            <p:nvSpPr>
              <p:cNvPr id="21" name="Oval 340"/>
              <p:cNvSpPr>
                <a:spLocks noChangeArrowheads="1"/>
              </p:cNvSpPr>
              <p:nvPr/>
            </p:nvSpPr>
            <p:spPr bwMode="auto">
              <a:xfrm>
                <a:off x="962694" y="2276872"/>
                <a:ext cx="513341" cy="522915"/>
              </a:xfrm>
              <a:prstGeom prst="ellipse">
                <a:avLst/>
              </a:prstGeom>
              <a:solidFill>
                <a:srgbClr val="8CC9F7"/>
              </a:solidFill>
              <a:ln w="3175" cmpd="sng">
                <a:solidFill>
                  <a:schemeClr val="bg1">
                    <a:lumMod val="50000"/>
                  </a:schemeClr>
                </a:solidFill>
                <a:round/>
                <a:headEnd/>
                <a:tailEnd/>
              </a:ln>
            </p:spPr>
            <p:txBody>
              <a:bodyPr wrap="none" anchor="ctr"/>
              <a:lstStyle/>
              <a:p>
                <a:endParaRPr lang="en-CA"/>
              </a:p>
            </p:txBody>
          </p:sp>
        </p:grpSp>
        <p:grpSp>
          <p:nvGrpSpPr>
            <p:cNvPr id="22" name="Grouper 21"/>
            <p:cNvGrpSpPr/>
            <p:nvPr/>
          </p:nvGrpSpPr>
          <p:grpSpPr>
            <a:xfrm>
              <a:off x="4033478" y="1736812"/>
              <a:ext cx="648072" cy="648072"/>
              <a:chOff x="899592" y="2204864"/>
              <a:chExt cx="648072" cy="648072"/>
            </a:xfrm>
            <a:solidFill>
              <a:schemeClr val="accent1">
                <a:lumMod val="20000"/>
                <a:lumOff val="80000"/>
              </a:schemeClr>
            </a:solidFill>
          </p:grpSpPr>
          <p:sp>
            <p:nvSpPr>
              <p:cNvPr id="23"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CA"/>
              </a:p>
            </p:txBody>
          </p:sp>
          <p:sp>
            <p:nvSpPr>
              <p:cNvPr id="24" name="Oval 340"/>
              <p:cNvSpPr>
                <a:spLocks noChangeArrowheads="1"/>
              </p:cNvSpPr>
              <p:nvPr/>
            </p:nvSpPr>
            <p:spPr bwMode="auto">
              <a:xfrm>
                <a:off x="962694" y="2276872"/>
                <a:ext cx="513341" cy="522915"/>
              </a:xfrm>
              <a:prstGeom prst="ellipse">
                <a:avLst/>
              </a:prstGeom>
              <a:solidFill>
                <a:schemeClr val="accent5">
                  <a:lumMod val="40000"/>
                  <a:lumOff val="60000"/>
                </a:schemeClr>
              </a:solidFill>
              <a:ln w="3175" cmpd="sng">
                <a:solidFill>
                  <a:schemeClr val="bg1">
                    <a:lumMod val="50000"/>
                  </a:schemeClr>
                </a:solidFill>
                <a:round/>
                <a:headEnd/>
                <a:tailEnd/>
              </a:ln>
            </p:spPr>
            <p:txBody>
              <a:bodyPr wrap="none" anchor="ctr"/>
              <a:lstStyle/>
              <a:p>
                <a:endParaRPr lang="en-CA"/>
              </a:p>
            </p:txBody>
          </p:sp>
        </p:grpSp>
        <p:grpSp>
          <p:nvGrpSpPr>
            <p:cNvPr id="25" name="Grouper 24"/>
            <p:cNvGrpSpPr/>
            <p:nvPr/>
          </p:nvGrpSpPr>
          <p:grpSpPr>
            <a:xfrm>
              <a:off x="5473638" y="1736812"/>
              <a:ext cx="648072" cy="648072"/>
              <a:chOff x="899592" y="2204864"/>
              <a:chExt cx="648072" cy="648072"/>
            </a:xfrm>
            <a:solidFill>
              <a:schemeClr val="accent1">
                <a:lumMod val="20000"/>
                <a:lumOff val="80000"/>
              </a:schemeClr>
            </a:solidFill>
          </p:grpSpPr>
          <p:sp>
            <p:nvSpPr>
              <p:cNvPr id="26" name="Oval 339"/>
              <p:cNvSpPr>
                <a:spLocks noChangeArrowheads="1"/>
              </p:cNvSpPr>
              <p:nvPr/>
            </p:nvSpPr>
            <p:spPr bwMode="auto">
              <a:xfrm>
                <a:off x="899592" y="2204864"/>
                <a:ext cx="648072" cy="648072"/>
              </a:xfrm>
              <a:prstGeom prst="ellipse">
                <a:avLst/>
              </a:prstGeom>
              <a:grp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CA"/>
              </a:p>
            </p:txBody>
          </p:sp>
          <p:sp>
            <p:nvSpPr>
              <p:cNvPr id="27" name="Oval 340"/>
              <p:cNvSpPr>
                <a:spLocks noChangeArrowheads="1"/>
              </p:cNvSpPr>
              <p:nvPr/>
            </p:nvSpPr>
            <p:spPr bwMode="auto">
              <a:xfrm>
                <a:off x="962694" y="2276872"/>
                <a:ext cx="513341" cy="522915"/>
              </a:xfrm>
              <a:prstGeom prst="ellipse">
                <a:avLst/>
              </a:prstGeom>
              <a:solidFill>
                <a:schemeClr val="accent6">
                  <a:lumMod val="40000"/>
                  <a:lumOff val="60000"/>
                </a:schemeClr>
              </a:solidFill>
              <a:ln w="3175" cmpd="sng">
                <a:solidFill>
                  <a:schemeClr val="bg1">
                    <a:lumMod val="50000"/>
                  </a:schemeClr>
                </a:solidFill>
                <a:round/>
                <a:headEnd/>
                <a:tailEnd/>
              </a:ln>
            </p:spPr>
            <p:txBody>
              <a:bodyPr wrap="none" anchor="ctr"/>
              <a:lstStyle/>
              <a:p>
                <a:endParaRPr lang="en-CA"/>
              </a:p>
            </p:txBody>
          </p:sp>
        </p:grpSp>
        <p:sp>
          <p:nvSpPr>
            <p:cNvPr id="31" name="Étoile à 32 branches 30"/>
            <p:cNvSpPr/>
            <p:nvPr/>
          </p:nvSpPr>
          <p:spPr bwMode="auto">
            <a:xfrm>
              <a:off x="7151588" y="1736812"/>
              <a:ext cx="648072" cy="648072"/>
            </a:xfrm>
            <a:prstGeom prst="star32">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a:extLst/>
          </p:spPr>
          <p:txBody>
            <a:bodyPr wrap="none" anchor="ctr"/>
            <a:lstStyle/>
            <a:p>
              <a:endParaRPr lang="en-CA"/>
            </a:p>
          </p:txBody>
        </p:sp>
        <p:grpSp>
          <p:nvGrpSpPr>
            <p:cNvPr id="32" name="Grouper 31"/>
            <p:cNvGrpSpPr/>
            <p:nvPr/>
          </p:nvGrpSpPr>
          <p:grpSpPr>
            <a:xfrm>
              <a:off x="7342212" y="1808820"/>
              <a:ext cx="288032" cy="432048"/>
              <a:chOff x="6844754" y="1830710"/>
              <a:chExt cx="288032" cy="432048"/>
            </a:xfrm>
          </p:grpSpPr>
          <p:cxnSp>
            <p:nvCxnSpPr>
              <p:cNvPr id="33" name="Connecteur droit 32"/>
              <p:cNvCxnSpPr/>
              <p:nvPr/>
            </p:nvCxnSpPr>
            <p:spPr bwMode="auto">
              <a:xfrm>
                <a:off x="6988770" y="1830710"/>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Connecteur droit 33"/>
              <p:cNvCxnSpPr/>
              <p:nvPr/>
            </p:nvCxnSpPr>
            <p:spPr bwMode="auto">
              <a:xfrm>
                <a:off x="6844754" y="1974726"/>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5" name="Rectangle 342"/>
            <p:cNvSpPr>
              <a:spLocks noChangeArrowheads="1"/>
            </p:cNvSpPr>
            <p:nvPr/>
          </p:nvSpPr>
          <p:spPr bwMode="auto">
            <a:xfrm>
              <a:off x="7435618" y="2020558"/>
              <a:ext cx="100146" cy="80580"/>
            </a:xfrm>
            <a:prstGeom prst="rect">
              <a:avLst/>
            </a:prstGeom>
            <a:solidFill>
              <a:schemeClr val="tx1"/>
            </a:solidFill>
            <a:ln w="3175" cmpd="sng">
              <a:solidFill>
                <a:schemeClr val="tx1"/>
              </a:solidFill>
              <a:miter lim="800000"/>
              <a:headEnd/>
              <a:tailEnd/>
            </a:ln>
          </p:spPr>
          <p:txBody>
            <a:bodyPr wrap="none" anchor="ctr"/>
            <a:lstStyle/>
            <a:p>
              <a:endParaRPr lang="en-CA"/>
            </a:p>
          </p:txBody>
        </p:sp>
        <p:grpSp>
          <p:nvGrpSpPr>
            <p:cNvPr id="36" name="Group 343"/>
            <p:cNvGrpSpPr>
              <a:grpSpLocks/>
            </p:cNvGrpSpPr>
            <p:nvPr/>
          </p:nvGrpSpPr>
          <p:grpSpPr bwMode="auto">
            <a:xfrm>
              <a:off x="7536830" y="2030372"/>
              <a:ext cx="165134" cy="60952"/>
              <a:chOff x="1488" y="3264"/>
              <a:chExt cx="192" cy="96"/>
            </a:xfrm>
          </p:grpSpPr>
          <p:sp>
            <p:nvSpPr>
              <p:cNvPr id="3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3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grpSp>
          <p:nvGrpSpPr>
            <p:cNvPr id="39" name="Group 346"/>
            <p:cNvGrpSpPr>
              <a:grpSpLocks/>
            </p:cNvGrpSpPr>
            <p:nvPr/>
          </p:nvGrpSpPr>
          <p:grpSpPr bwMode="auto">
            <a:xfrm>
              <a:off x="7270484" y="2030372"/>
              <a:ext cx="165134" cy="60952"/>
              <a:chOff x="1488" y="3264"/>
              <a:chExt cx="192" cy="96"/>
            </a:xfrm>
          </p:grpSpPr>
          <p:sp>
            <p:nvSpPr>
              <p:cNvPr id="40"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41"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sp>
          <p:nvSpPr>
            <p:cNvPr id="44" name="ZoneTexte 43"/>
            <p:cNvSpPr txBox="1"/>
            <p:nvPr/>
          </p:nvSpPr>
          <p:spPr>
            <a:xfrm>
              <a:off x="1043608" y="1294160"/>
              <a:ext cx="709249" cy="338554"/>
            </a:xfrm>
            <a:prstGeom prst="rect">
              <a:avLst/>
            </a:prstGeom>
            <a:noFill/>
          </p:spPr>
          <p:txBody>
            <a:bodyPr wrap="none" rtlCol="0">
              <a:spAutoFit/>
            </a:bodyPr>
            <a:lstStyle/>
            <a:p>
              <a:r>
                <a:rPr lang="en-CA" sz="1600" smtClean="0">
                  <a:solidFill>
                    <a:srgbClr val="7F7F7F"/>
                  </a:solidFill>
                </a:rPr>
                <a:t>Naive</a:t>
              </a:r>
              <a:endParaRPr lang="en-CA" sz="1600">
                <a:solidFill>
                  <a:srgbClr val="7F7F7F"/>
                </a:solidFill>
              </a:endParaRPr>
            </a:p>
          </p:txBody>
        </p:sp>
        <p:sp>
          <p:nvSpPr>
            <p:cNvPr id="45" name="ZoneTexte 44"/>
            <p:cNvSpPr txBox="1"/>
            <p:nvPr/>
          </p:nvSpPr>
          <p:spPr>
            <a:xfrm>
              <a:off x="2449860" y="1116032"/>
              <a:ext cx="936104" cy="584776"/>
            </a:xfrm>
            <a:prstGeom prst="rect">
              <a:avLst/>
            </a:prstGeom>
            <a:noFill/>
          </p:spPr>
          <p:txBody>
            <a:bodyPr wrap="square" rtlCol="0">
              <a:spAutoFit/>
            </a:bodyPr>
            <a:lstStyle/>
            <a:p>
              <a:pPr algn="ctr"/>
              <a:r>
                <a:rPr lang="en-CA" sz="1600" smtClean="0">
                  <a:solidFill>
                    <a:srgbClr val="7F7F7F"/>
                  </a:solidFill>
                </a:rPr>
                <a:t>Central memory</a:t>
              </a:r>
              <a:endParaRPr lang="en-CA" sz="1600">
                <a:solidFill>
                  <a:srgbClr val="7F7F7F"/>
                </a:solidFill>
              </a:endParaRPr>
            </a:p>
          </p:txBody>
        </p:sp>
        <p:sp>
          <p:nvSpPr>
            <p:cNvPr id="46" name="ZoneTexte 45"/>
            <p:cNvSpPr txBox="1"/>
            <p:nvPr/>
          </p:nvSpPr>
          <p:spPr>
            <a:xfrm>
              <a:off x="3623196" y="1116032"/>
              <a:ext cx="1368152" cy="584776"/>
            </a:xfrm>
            <a:prstGeom prst="rect">
              <a:avLst/>
            </a:prstGeom>
            <a:noFill/>
          </p:spPr>
          <p:txBody>
            <a:bodyPr wrap="square" rtlCol="0">
              <a:spAutoFit/>
            </a:bodyPr>
            <a:lstStyle/>
            <a:p>
              <a:pPr algn="ctr"/>
              <a:r>
                <a:rPr lang="en-CA" sz="1600" smtClean="0">
                  <a:solidFill>
                    <a:srgbClr val="7F7F7F"/>
                  </a:solidFill>
                </a:rPr>
                <a:t>Transitional memory</a:t>
              </a:r>
              <a:endParaRPr lang="en-CA" sz="1600">
                <a:solidFill>
                  <a:srgbClr val="7F7F7F"/>
                </a:solidFill>
              </a:endParaRPr>
            </a:p>
          </p:txBody>
        </p:sp>
        <p:sp>
          <p:nvSpPr>
            <p:cNvPr id="47" name="ZoneTexte 46"/>
            <p:cNvSpPr txBox="1"/>
            <p:nvPr/>
          </p:nvSpPr>
          <p:spPr>
            <a:xfrm>
              <a:off x="5135364" y="1124744"/>
              <a:ext cx="1368152" cy="584776"/>
            </a:xfrm>
            <a:prstGeom prst="rect">
              <a:avLst/>
            </a:prstGeom>
            <a:noFill/>
          </p:spPr>
          <p:txBody>
            <a:bodyPr wrap="square" rtlCol="0">
              <a:spAutoFit/>
            </a:bodyPr>
            <a:lstStyle/>
            <a:p>
              <a:pPr algn="ctr"/>
              <a:r>
                <a:rPr lang="en-CA" sz="1600" smtClean="0">
                  <a:solidFill>
                    <a:srgbClr val="7F7F7F"/>
                  </a:solidFill>
                </a:rPr>
                <a:t>Effector</a:t>
              </a:r>
            </a:p>
            <a:p>
              <a:pPr algn="ctr"/>
              <a:r>
                <a:rPr lang="en-CA" sz="1600" smtClean="0">
                  <a:solidFill>
                    <a:srgbClr val="7F7F7F"/>
                  </a:solidFill>
                </a:rPr>
                <a:t>memory</a:t>
              </a:r>
              <a:endParaRPr lang="en-CA" sz="1600">
                <a:solidFill>
                  <a:srgbClr val="7F7F7F"/>
                </a:solidFill>
              </a:endParaRPr>
            </a:p>
          </p:txBody>
        </p:sp>
        <p:sp>
          <p:nvSpPr>
            <p:cNvPr id="48" name="ZoneTexte 47"/>
            <p:cNvSpPr txBox="1"/>
            <p:nvPr/>
          </p:nvSpPr>
          <p:spPr>
            <a:xfrm>
              <a:off x="6791548" y="1268760"/>
              <a:ext cx="1368152" cy="338554"/>
            </a:xfrm>
            <a:prstGeom prst="rect">
              <a:avLst/>
            </a:prstGeom>
            <a:noFill/>
          </p:spPr>
          <p:txBody>
            <a:bodyPr wrap="square" rtlCol="0">
              <a:spAutoFit/>
            </a:bodyPr>
            <a:lstStyle/>
            <a:p>
              <a:pPr algn="ctr"/>
              <a:r>
                <a:rPr lang="en-CA" sz="1600" smtClean="0">
                  <a:solidFill>
                    <a:srgbClr val="7F7F7F"/>
                  </a:solidFill>
                </a:rPr>
                <a:t>Apoptosis</a:t>
              </a:r>
              <a:endParaRPr lang="en-CA" sz="1600">
                <a:solidFill>
                  <a:srgbClr val="7F7F7F"/>
                </a:solidFill>
              </a:endParaRPr>
            </a:p>
          </p:txBody>
        </p:sp>
        <p:sp>
          <p:nvSpPr>
            <p:cNvPr id="56" name="Rectangle 342"/>
            <p:cNvSpPr>
              <a:spLocks noChangeArrowheads="1"/>
            </p:cNvSpPr>
            <p:nvPr/>
          </p:nvSpPr>
          <p:spPr bwMode="auto">
            <a:xfrm>
              <a:off x="2846106" y="2024839"/>
              <a:ext cx="100146" cy="80580"/>
            </a:xfrm>
            <a:prstGeom prst="rect">
              <a:avLst/>
            </a:prstGeom>
            <a:solidFill>
              <a:srgbClr val="62B531"/>
            </a:solidFill>
            <a:ln w="3175" cmpd="sng">
              <a:solidFill>
                <a:srgbClr val="62B531"/>
              </a:solidFill>
              <a:miter lim="800000"/>
              <a:headEnd/>
              <a:tailEnd/>
            </a:ln>
          </p:spPr>
          <p:txBody>
            <a:bodyPr wrap="none" anchor="ctr"/>
            <a:lstStyle/>
            <a:p>
              <a:endParaRPr lang="en-CA"/>
            </a:p>
          </p:txBody>
        </p:sp>
        <p:grpSp>
          <p:nvGrpSpPr>
            <p:cNvPr id="57" name="Group 343"/>
            <p:cNvGrpSpPr>
              <a:grpSpLocks/>
            </p:cNvGrpSpPr>
            <p:nvPr/>
          </p:nvGrpSpPr>
          <p:grpSpPr bwMode="auto">
            <a:xfrm>
              <a:off x="2947318" y="2035170"/>
              <a:ext cx="165134" cy="60952"/>
              <a:chOff x="1488" y="3264"/>
              <a:chExt cx="192" cy="96"/>
            </a:xfrm>
          </p:grpSpPr>
          <p:sp>
            <p:nvSpPr>
              <p:cNvPr id="58"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59"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grpSp>
          <p:nvGrpSpPr>
            <p:cNvPr id="60" name="Group 346"/>
            <p:cNvGrpSpPr>
              <a:grpSpLocks/>
            </p:cNvGrpSpPr>
            <p:nvPr/>
          </p:nvGrpSpPr>
          <p:grpSpPr bwMode="auto">
            <a:xfrm>
              <a:off x="2680972" y="2035170"/>
              <a:ext cx="165134" cy="60952"/>
              <a:chOff x="1488" y="3264"/>
              <a:chExt cx="192" cy="96"/>
            </a:xfrm>
          </p:grpSpPr>
          <p:sp>
            <p:nvSpPr>
              <p:cNvPr id="61"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62"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sp>
          <p:nvSpPr>
            <p:cNvPr id="63" name="Rectangle 342"/>
            <p:cNvSpPr>
              <a:spLocks noChangeArrowheads="1"/>
            </p:cNvSpPr>
            <p:nvPr/>
          </p:nvSpPr>
          <p:spPr bwMode="auto">
            <a:xfrm>
              <a:off x="4293906" y="2012139"/>
              <a:ext cx="100146" cy="80580"/>
            </a:xfrm>
            <a:prstGeom prst="rect">
              <a:avLst/>
            </a:prstGeom>
            <a:solidFill>
              <a:srgbClr val="62B531"/>
            </a:solidFill>
            <a:ln w="3175" cmpd="sng">
              <a:solidFill>
                <a:srgbClr val="62B531"/>
              </a:solidFill>
              <a:miter lim="800000"/>
              <a:headEnd/>
              <a:tailEnd/>
            </a:ln>
          </p:spPr>
          <p:txBody>
            <a:bodyPr wrap="none" anchor="ctr"/>
            <a:lstStyle/>
            <a:p>
              <a:endParaRPr lang="en-CA"/>
            </a:p>
          </p:txBody>
        </p:sp>
        <p:grpSp>
          <p:nvGrpSpPr>
            <p:cNvPr id="64" name="Group 343"/>
            <p:cNvGrpSpPr>
              <a:grpSpLocks/>
            </p:cNvGrpSpPr>
            <p:nvPr/>
          </p:nvGrpSpPr>
          <p:grpSpPr bwMode="auto">
            <a:xfrm>
              <a:off x="4395118" y="2022470"/>
              <a:ext cx="165134" cy="60952"/>
              <a:chOff x="1488" y="3264"/>
              <a:chExt cx="192" cy="96"/>
            </a:xfrm>
          </p:grpSpPr>
          <p:sp>
            <p:nvSpPr>
              <p:cNvPr id="6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6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grpSp>
          <p:nvGrpSpPr>
            <p:cNvPr id="67" name="Group 346"/>
            <p:cNvGrpSpPr>
              <a:grpSpLocks/>
            </p:cNvGrpSpPr>
            <p:nvPr/>
          </p:nvGrpSpPr>
          <p:grpSpPr bwMode="auto">
            <a:xfrm>
              <a:off x="4128772" y="2022470"/>
              <a:ext cx="165134" cy="60952"/>
              <a:chOff x="1488" y="3264"/>
              <a:chExt cx="192" cy="96"/>
            </a:xfrm>
          </p:grpSpPr>
          <p:sp>
            <p:nvSpPr>
              <p:cNvPr id="68"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69"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sp>
          <p:nvSpPr>
            <p:cNvPr id="70" name="Rectangle 342"/>
            <p:cNvSpPr>
              <a:spLocks noChangeArrowheads="1"/>
            </p:cNvSpPr>
            <p:nvPr/>
          </p:nvSpPr>
          <p:spPr bwMode="auto">
            <a:xfrm>
              <a:off x="5754406" y="2012139"/>
              <a:ext cx="100146" cy="80580"/>
            </a:xfrm>
            <a:prstGeom prst="rect">
              <a:avLst/>
            </a:prstGeom>
            <a:solidFill>
              <a:srgbClr val="FF0000"/>
            </a:solidFill>
            <a:ln w="3175" cmpd="sng">
              <a:solidFill>
                <a:srgbClr val="FF0000"/>
              </a:solidFill>
              <a:miter lim="800000"/>
              <a:headEnd/>
              <a:tailEnd/>
            </a:ln>
          </p:spPr>
          <p:txBody>
            <a:bodyPr wrap="none" anchor="ctr"/>
            <a:lstStyle/>
            <a:p>
              <a:endParaRPr lang="en-CA"/>
            </a:p>
          </p:txBody>
        </p:sp>
        <p:grpSp>
          <p:nvGrpSpPr>
            <p:cNvPr id="71" name="Group 343"/>
            <p:cNvGrpSpPr>
              <a:grpSpLocks/>
            </p:cNvGrpSpPr>
            <p:nvPr/>
          </p:nvGrpSpPr>
          <p:grpSpPr bwMode="auto">
            <a:xfrm>
              <a:off x="5855618" y="2022470"/>
              <a:ext cx="165134" cy="60952"/>
              <a:chOff x="1488" y="3264"/>
              <a:chExt cx="192" cy="96"/>
            </a:xfrm>
          </p:grpSpPr>
          <p:sp>
            <p:nvSpPr>
              <p:cNvPr id="72"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73"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grpSp>
          <p:nvGrpSpPr>
            <p:cNvPr id="74" name="Group 346"/>
            <p:cNvGrpSpPr>
              <a:grpSpLocks/>
            </p:cNvGrpSpPr>
            <p:nvPr/>
          </p:nvGrpSpPr>
          <p:grpSpPr bwMode="auto">
            <a:xfrm>
              <a:off x="5589272" y="2022470"/>
              <a:ext cx="165134" cy="60952"/>
              <a:chOff x="1488" y="3264"/>
              <a:chExt cx="192" cy="96"/>
            </a:xfrm>
          </p:grpSpPr>
          <p:sp>
            <p:nvSpPr>
              <p:cNvPr id="7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CA"/>
              </a:p>
            </p:txBody>
          </p:sp>
          <p:sp>
            <p:nvSpPr>
              <p:cNvPr id="7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CA"/>
              </a:p>
            </p:txBody>
          </p:sp>
        </p:grpSp>
      </p:grpSp>
      <p:grpSp>
        <p:nvGrpSpPr>
          <p:cNvPr id="9" name="Grouper 8"/>
          <p:cNvGrpSpPr/>
          <p:nvPr/>
        </p:nvGrpSpPr>
        <p:grpSpPr>
          <a:xfrm>
            <a:off x="2975124" y="2448184"/>
            <a:ext cx="4563777" cy="692784"/>
            <a:chOff x="2975124" y="2448184"/>
            <a:chExt cx="4563777" cy="692784"/>
          </a:xfrm>
        </p:grpSpPr>
        <p:grpSp>
          <p:nvGrpSpPr>
            <p:cNvPr id="112" name="Grouper 111"/>
            <p:cNvGrpSpPr/>
            <p:nvPr/>
          </p:nvGrpSpPr>
          <p:grpSpPr>
            <a:xfrm>
              <a:off x="2975124" y="2448184"/>
              <a:ext cx="4563777" cy="332744"/>
              <a:chOff x="3491880" y="2448184"/>
              <a:chExt cx="4563777" cy="476760"/>
            </a:xfrm>
          </p:grpSpPr>
          <p:cxnSp>
            <p:nvCxnSpPr>
              <p:cNvPr id="83" name="Connecteur droit 82"/>
              <p:cNvCxnSpPr>
                <a:endCxn id="104" idx="3"/>
              </p:cNvCxnSpPr>
              <p:nvPr/>
            </p:nvCxnSpPr>
            <p:spPr bwMode="auto">
              <a:xfrm flipV="1">
                <a:off x="3923928" y="2912244"/>
                <a:ext cx="3692004" cy="12700"/>
              </a:xfrm>
              <a:prstGeom prst="line">
                <a:avLst/>
              </a:prstGeom>
              <a:solidFill>
                <a:schemeClr val="accent1"/>
              </a:solidFill>
              <a:ln w="28575" cap="flat" cmpd="sng" algn="ctr">
                <a:solidFill>
                  <a:schemeClr val="tx1">
                    <a:lumMod val="50000"/>
                    <a:lumOff val="50000"/>
                  </a:schemeClr>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9" name="Forme libre 98"/>
              <p:cNvSpPr/>
              <p:nvPr/>
            </p:nvSpPr>
            <p:spPr>
              <a:xfrm>
                <a:off x="3491880" y="2492896"/>
                <a:ext cx="435620" cy="432048"/>
              </a:xfrm>
              <a:custGeom>
                <a:avLst/>
                <a:gdLst>
                  <a:gd name="connsiteX0" fmla="*/ 0 w 685800"/>
                  <a:gd name="connsiteY0" fmla="*/ 0 h 571500"/>
                  <a:gd name="connsiteX1" fmla="*/ 139700 w 685800"/>
                  <a:gd name="connsiteY1" fmla="*/ 254000 h 571500"/>
                  <a:gd name="connsiteX2" fmla="*/ 342900 w 685800"/>
                  <a:gd name="connsiteY2" fmla="*/ 431800 h 571500"/>
                  <a:gd name="connsiteX3" fmla="*/ 685800 w 685800"/>
                  <a:gd name="connsiteY3" fmla="*/ 571500 h 571500"/>
                </a:gdLst>
                <a:ahLst/>
                <a:cxnLst>
                  <a:cxn ang="0">
                    <a:pos x="connsiteX0" y="connsiteY0"/>
                  </a:cxn>
                  <a:cxn ang="0">
                    <a:pos x="connsiteX1" y="connsiteY1"/>
                  </a:cxn>
                  <a:cxn ang="0">
                    <a:pos x="connsiteX2" y="connsiteY2"/>
                  </a:cxn>
                  <a:cxn ang="0">
                    <a:pos x="connsiteX3" y="connsiteY3"/>
                  </a:cxn>
                </a:cxnLst>
                <a:rect l="l" t="t" r="r" b="b"/>
                <a:pathLst>
                  <a:path w="685800" h="571500">
                    <a:moveTo>
                      <a:pt x="0" y="0"/>
                    </a:moveTo>
                    <a:cubicBezTo>
                      <a:pt x="41275" y="91016"/>
                      <a:pt x="82550" y="182033"/>
                      <a:pt x="139700" y="254000"/>
                    </a:cubicBezTo>
                    <a:cubicBezTo>
                      <a:pt x="196850" y="325967"/>
                      <a:pt x="251883" y="378883"/>
                      <a:pt x="342900" y="431800"/>
                    </a:cubicBezTo>
                    <a:cubicBezTo>
                      <a:pt x="433917" y="484717"/>
                      <a:pt x="685800" y="571500"/>
                      <a:pt x="685800" y="571500"/>
                    </a:cubicBezTo>
                  </a:path>
                </a:pathLst>
              </a:custGeom>
              <a:ln w="28575" cmpd="sng">
                <a:solidFill>
                  <a:srgbClr val="7F7F7F"/>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3" name="Forme libre 102"/>
              <p:cNvSpPr/>
              <p:nvPr/>
            </p:nvSpPr>
            <p:spPr>
              <a:xfrm>
                <a:off x="4860032" y="2492896"/>
                <a:ext cx="435620" cy="432048"/>
              </a:xfrm>
              <a:custGeom>
                <a:avLst/>
                <a:gdLst>
                  <a:gd name="connsiteX0" fmla="*/ 0 w 685800"/>
                  <a:gd name="connsiteY0" fmla="*/ 0 h 571500"/>
                  <a:gd name="connsiteX1" fmla="*/ 139700 w 685800"/>
                  <a:gd name="connsiteY1" fmla="*/ 254000 h 571500"/>
                  <a:gd name="connsiteX2" fmla="*/ 342900 w 685800"/>
                  <a:gd name="connsiteY2" fmla="*/ 431800 h 571500"/>
                  <a:gd name="connsiteX3" fmla="*/ 685800 w 685800"/>
                  <a:gd name="connsiteY3" fmla="*/ 571500 h 571500"/>
                </a:gdLst>
                <a:ahLst/>
                <a:cxnLst>
                  <a:cxn ang="0">
                    <a:pos x="connsiteX0" y="connsiteY0"/>
                  </a:cxn>
                  <a:cxn ang="0">
                    <a:pos x="connsiteX1" y="connsiteY1"/>
                  </a:cxn>
                  <a:cxn ang="0">
                    <a:pos x="connsiteX2" y="connsiteY2"/>
                  </a:cxn>
                  <a:cxn ang="0">
                    <a:pos x="connsiteX3" y="connsiteY3"/>
                  </a:cxn>
                </a:cxnLst>
                <a:rect l="l" t="t" r="r" b="b"/>
                <a:pathLst>
                  <a:path w="685800" h="571500">
                    <a:moveTo>
                      <a:pt x="0" y="0"/>
                    </a:moveTo>
                    <a:cubicBezTo>
                      <a:pt x="41275" y="91016"/>
                      <a:pt x="82550" y="182033"/>
                      <a:pt x="139700" y="254000"/>
                    </a:cubicBezTo>
                    <a:cubicBezTo>
                      <a:pt x="196850" y="325967"/>
                      <a:pt x="251883" y="378883"/>
                      <a:pt x="342900" y="431800"/>
                    </a:cubicBezTo>
                    <a:cubicBezTo>
                      <a:pt x="433917" y="484717"/>
                      <a:pt x="685800" y="571500"/>
                      <a:pt x="685800" y="571500"/>
                    </a:cubicBezTo>
                  </a:path>
                </a:pathLst>
              </a:custGeom>
              <a:ln w="28575" cmpd="sng">
                <a:solidFill>
                  <a:srgbClr val="7F7F7F"/>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4" name="Forme libre 103"/>
              <p:cNvSpPr/>
              <p:nvPr/>
            </p:nvSpPr>
            <p:spPr>
              <a:xfrm flipH="1">
                <a:off x="7615932" y="2480196"/>
                <a:ext cx="340444" cy="432048"/>
              </a:xfrm>
              <a:custGeom>
                <a:avLst/>
                <a:gdLst>
                  <a:gd name="connsiteX0" fmla="*/ 0 w 685800"/>
                  <a:gd name="connsiteY0" fmla="*/ 0 h 571500"/>
                  <a:gd name="connsiteX1" fmla="*/ 139700 w 685800"/>
                  <a:gd name="connsiteY1" fmla="*/ 254000 h 571500"/>
                  <a:gd name="connsiteX2" fmla="*/ 342900 w 685800"/>
                  <a:gd name="connsiteY2" fmla="*/ 431800 h 571500"/>
                  <a:gd name="connsiteX3" fmla="*/ 685800 w 685800"/>
                  <a:gd name="connsiteY3" fmla="*/ 571500 h 571500"/>
                </a:gdLst>
                <a:ahLst/>
                <a:cxnLst>
                  <a:cxn ang="0">
                    <a:pos x="connsiteX0" y="connsiteY0"/>
                  </a:cxn>
                  <a:cxn ang="0">
                    <a:pos x="connsiteX1" y="connsiteY1"/>
                  </a:cxn>
                  <a:cxn ang="0">
                    <a:pos x="connsiteX2" y="connsiteY2"/>
                  </a:cxn>
                  <a:cxn ang="0">
                    <a:pos x="connsiteX3" y="connsiteY3"/>
                  </a:cxn>
                </a:cxnLst>
                <a:rect l="l" t="t" r="r" b="b"/>
                <a:pathLst>
                  <a:path w="685800" h="571500">
                    <a:moveTo>
                      <a:pt x="0" y="0"/>
                    </a:moveTo>
                    <a:cubicBezTo>
                      <a:pt x="41275" y="91016"/>
                      <a:pt x="82550" y="182033"/>
                      <a:pt x="139700" y="254000"/>
                    </a:cubicBezTo>
                    <a:cubicBezTo>
                      <a:pt x="196850" y="325967"/>
                      <a:pt x="251883" y="378883"/>
                      <a:pt x="342900" y="431800"/>
                    </a:cubicBezTo>
                    <a:cubicBezTo>
                      <a:pt x="433917" y="484717"/>
                      <a:pt x="685800" y="571500"/>
                      <a:pt x="685800" y="571500"/>
                    </a:cubicBezTo>
                  </a:path>
                </a:pathLst>
              </a:custGeom>
              <a:ln w="28575" cmpd="sng">
                <a:solidFill>
                  <a:srgbClr val="7F7F7F"/>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8" name="Triangle isocèle 107"/>
              <p:cNvSpPr/>
              <p:nvPr/>
            </p:nvSpPr>
            <p:spPr bwMode="auto">
              <a:xfrm rot="898786">
                <a:off x="7821021" y="2448184"/>
                <a:ext cx="234636" cy="213577"/>
              </a:xfrm>
              <a:prstGeom prst="triangle">
                <a:avLst/>
              </a:prstGeom>
              <a:solidFill>
                <a:schemeClr val="tx1">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09" name="ZoneTexte 108"/>
            <p:cNvSpPr txBox="1"/>
            <p:nvPr/>
          </p:nvSpPr>
          <p:spPr>
            <a:xfrm>
              <a:off x="4250467" y="2771636"/>
              <a:ext cx="1185629" cy="369332"/>
            </a:xfrm>
            <a:prstGeom prst="rect">
              <a:avLst/>
            </a:prstGeom>
            <a:noFill/>
          </p:spPr>
          <p:txBody>
            <a:bodyPr wrap="none" rtlCol="0">
              <a:spAutoFit/>
            </a:bodyPr>
            <a:lstStyle/>
            <a:p>
              <a:r>
                <a:rPr lang="en-CA" sz="1800" dirty="0" err="1" smtClean="0">
                  <a:solidFill>
                    <a:srgbClr val="7F7F7F"/>
                  </a:solidFill>
                </a:rPr>
                <a:t>Auranofin</a:t>
              </a:r>
              <a:endParaRPr lang="en-CA" sz="1800" dirty="0">
                <a:solidFill>
                  <a:srgbClr val="7F7F7F"/>
                </a:solidFill>
              </a:endParaRPr>
            </a:p>
          </p:txBody>
        </p:sp>
      </p:grpSp>
      <p:sp>
        <p:nvSpPr>
          <p:cNvPr id="111" name="ZoneTexte 110"/>
          <p:cNvSpPr txBox="1"/>
          <p:nvPr/>
        </p:nvSpPr>
        <p:spPr>
          <a:xfrm>
            <a:off x="0" y="6581001"/>
            <a:ext cx="7178843" cy="276999"/>
          </a:xfrm>
          <a:prstGeom prst="rect">
            <a:avLst/>
          </a:prstGeom>
          <a:noFill/>
        </p:spPr>
        <p:txBody>
          <a:bodyPr wrap="none" rtlCol="0">
            <a:spAutoFit/>
          </a:bodyPr>
          <a:lstStyle/>
          <a:p>
            <a:r>
              <a:rPr lang="en-CA" sz="1200" smtClean="0"/>
              <a:t>I. Shytaj</a:t>
            </a:r>
            <a:r>
              <a:rPr lang="en-CA" sz="1200"/>
              <a:t> </a:t>
            </a:r>
            <a:r>
              <a:rPr lang="en-CA" sz="1200" smtClean="0"/>
              <a:t>et al. J Virol 2015; A. Savarino et al. Retrovirology 2015; B. Chirullo</a:t>
            </a:r>
            <a:r>
              <a:rPr lang="en-CA" sz="1200"/>
              <a:t> </a:t>
            </a:r>
            <a:r>
              <a:rPr lang="en-CA" sz="1200" smtClean="0"/>
              <a:t>et al. Cell Death Dis 2013.</a:t>
            </a:r>
            <a:endParaRPr lang="en-CA" sz="1200"/>
          </a:p>
        </p:txBody>
      </p:sp>
      <p:sp>
        <p:nvSpPr>
          <p:cNvPr id="77" name="Text Box 261"/>
          <p:cNvSpPr txBox="1">
            <a:spLocks noChangeArrowheads="1"/>
          </p:cNvSpPr>
          <p:nvPr/>
        </p:nvSpPr>
        <p:spPr bwMode="auto">
          <a:xfrm>
            <a:off x="35496" y="5949280"/>
            <a:ext cx="9108504" cy="4001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CA" sz="2000" b="1" dirty="0" smtClean="0">
                <a:solidFill>
                  <a:srgbClr val="04305E"/>
                </a:solidFill>
              </a:rPr>
              <a:t>Non-specific depletion of cells carrying latent virus may lead to control</a:t>
            </a:r>
            <a:endParaRPr lang="en-CA" sz="2000" b="1" dirty="0">
              <a:solidFill>
                <a:srgbClr val="04305E"/>
              </a:solidFill>
            </a:endParaRPr>
          </a:p>
        </p:txBody>
      </p:sp>
      <p:grpSp>
        <p:nvGrpSpPr>
          <p:cNvPr id="52" name="Grouper 51"/>
          <p:cNvGrpSpPr/>
          <p:nvPr/>
        </p:nvGrpSpPr>
        <p:grpSpPr>
          <a:xfrm>
            <a:off x="395536" y="3284984"/>
            <a:ext cx="5729837" cy="2581735"/>
            <a:chOff x="395536" y="3284984"/>
            <a:chExt cx="5729837" cy="2581735"/>
          </a:xfrm>
        </p:grpSpPr>
        <p:pic>
          <p:nvPicPr>
            <p:cNvPr id="110" name="Image 109"/>
            <p:cNvPicPr>
              <a:picLocks noChangeAspect="1"/>
            </p:cNvPicPr>
            <p:nvPr/>
          </p:nvPicPr>
          <p:blipFill>
            <a:blip r:embed="rId3"/>
            <a:stretch>
              <a:fillRect/>
            </a:stretch>
          </p:blipFill>
          <p:spPr>
            <a:xfrm>
              <a:off x="2483768" y="3284984"/>
              <a:ext cx="3641605" cy="2581735"/>
            </a:xfrm>
            <a:prstGeom prst="rect">
              <a:avLst/>
            </a:prstGeom>
          </p:spPr>
        </p:pic>
        <p:sp>
          <p:nvSpPr>
            <p:cNvPr id="5" name="ZoneTexte 4"/>
            <p:cNvSpPr txBox="1"/>
            <p:nvPr/>
          </p:nvSpPr>
          <p:spPr>
            <a:xfrm>
              <a:off x="395536" y="4005064"/>
              <a:ext cx="2051720" cy="864096"/>
            </a:xfrm>
            <a:prstGeom prst="rect">
              <a:avLst/>
            </a:prstGeom>
            <a:noFill/>
          </p:spPr>
          <p:txBody>
            <a:bodyPr wrap="square" rtlCol="0">
              <a:spAutoFit/>
            </a:bodyPr>
            <a:lstStyle/>
            <a:p>
              <a:r>
                <a:rPr lang="en-CA" smtClean="0">
                  <a:solidFill>
                    <a:srgbClr val="04305E"/>
                  </a:solidFill>
                </a:rPr>
                <a:t>Non human primate</a:t>
              </a:r>
              <a:endParaRPr lang="en-CA">
                <a:solidFill>
                  <a:srgbClr val="04305E"/>
                </a:solidFill>
              </a:endParaRPr>
            </a:p>
          </p:txBody>
        </p:sp>
        <p:sp>
          <p:nvSpPr>
            <p:cNvPr id="28" name="Rectangle 27"/>
            <p:cNvSpPr/>
            <p:nvPr/>
          </p:nvSpPr>
          <p:spPr bwMode="auto">
            <a:xfrm>
              <a:off x="3076617" y="3357719"/>
              <a:ext cx="2959648" cy="19749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Forme libre 15"/>
            <p:cNvSpPr/>
            <p:nvPr/>
          </p:nvSpPr>
          <p:spPr>
            <a:xfrm>
              <a:off x="3138682" y="4095497"/>
              <a:ext cx="1325968" cy="1018280"/>
            </a:xfrm>
            <a:custGeom>
              <a:avLst/>
              <a:gdLst>
                <a:gd name="connsiteX0" fmla="*/ 0 w 1325968"/>
                <a:gd name="connsiteY0" fmla="*/ 1007090 h 1018280"/>
                <a:gd name="connsiteX1" fmla="*/ 67138 w 1325968"/>
                <a:gd name="connsiteY1" fmla="*/ 0 h 1018280"/>
                <a:gd name="connsiteX2" fmla="*/ 106302 w 1325968"/>
                <a:gd name="connsiteY2" fmla="*/ 458786 h 1018280"/>
                <a:gd name="connsiteX3" fmla="*/ 134276 w 1325968"/>
                <a:gd name="connsiteY3" fmla="*/ 643419 h 1018280"/>
                <a:gd name="connsiteX4" fmla="*/ 151060 w 1325968"/>
                <a:gd name="connsiteY4" fmla="*/ 822457 h 1018280"/>
                <a:gd name="connsiteX5" fmla="*/ 190224 w 1325968"/>
                <a:gd name="connsiteY5" fmla="*/ 1018280 h 1018280"/>
                <a:gd name="connsiteX6" fmla="*/ 313309 w 1325968"/>
                <a:gd name="connsiteY6" fmla="*/ 1018280 h 1018280"/>
                <a:gd name="connsiteX7" fmla="*/ 346878 w 1325968"/>
                <a:gd name="connsiteY7" fmla="*/ 811267 h 1018280"/>
                <a:gd name="connsiteX8" fmla="*/ 369257 w 1325968"/>
                <a:gd name="connsiteY8" fmla="*/ 1012685 h 1018280"/>
                <a:gd name="connsiteX9" fmla="*/ 430800 w 1325968"/>
                <a:gd name="connsiteY9" fmla="*/ 1012685 h 1018280"/>
                <a:gd name="connsiteX10" fmla="*/ 464369 w 1325968"/>
                <a:gd name="connsiteY10" fmla="*/ 195823 h 1018280"/>
                <a:gd name="connsiteX11" fmla="*/ 503532 w 1325968"/>
                <a:gd name="connsiteY11" fmla="*/ 346887 h 1018280"/>
                <a:gd name="connsiteX12" fmla="*/ 531506 w 1325968"/>
                <a:gd name="connsiteY12" fmla="*/ 1012685 h 1018280"/>
                <a:gd name="connsiteX13" fmla="*/ 760893 w 1325968"/>
                <a:gd name="connsiteY13" fmla="*/ 1012685 h 1018280"/>
                <a:gd name="connsiteX14" fmla="*/ 788867 w 1325968"/>
                <a:gd name="connsiteY14" fmla="*/ 721748 h 1018280"/>
                <a:gd name="connsiteX15" fmla="*/ 811246 w 1325968"/>
                <a:gd name="connsiteY15" fmla="*/ 218203 h 1018280"/>
                <a:gd name="connsiteX16" fmla="*/ 850410 w 1325968"/>
                <a:gd name="connsiteY16" fmla="*/ 1007090 h 1018280"/>
                <a:gd name="connsiteX17" fmla="*/ 973495 w 1325968"/>
                <a:gd name="connsiteY17" fmla="*/ 1012685 h 1018280"/>
                <a:gd name="connsiteX18" fmla="*/ 1007064 w 1325968"/>
                <a:gd name="connsiteY18" fmla="*/ 772102 h 1018280"/>
                <a:gd name="connsiteX19" fmla="*/ 1040633 w 1325968"/>
                <a:gd name="connsiteY19" fmla="*/ 1018280 h 1018280"/>
                <a:gd name="connsiteX20" fmla="*/ 1040633 w 1325968"/>
                <a:gd name="connsiteY20" fmla="*/ 1018280 h 1018280"/>
                <a:gd name="connsiteX21" fmla="*/ 1102176 w 1325968"/>
                <a:gd name="connsiteY21" fmla="*/ 615444 h 1018280"/>
                <a:gd name="connsiteX22" fmla="*/ 1135745 w 1325968"/>
                <a:gd name="connsiteY22" fmla="*/ 408431 h 1018280"/>
                <a:gd name="connsiteX23" fmla="*/ 1163719 w 1325968"/>
                <a:gd name="connsiteY23" fmla="*/ 1007090 h 1018280"/>
                <a:gd name="connsiteX24" fmla="*/ 1325968 w 1325968"/>
                <a:gd name="connsiteY24" fmla="*/ 1012685 h 101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5968" h="1018280">
                  <a:moveTo>
                    <a:pt x="0" y="1007090"/>
                  </a:moveTo>
                  <a:lnTo>
                    <a:pt x="67138" y="0"/>
                  </a:lnTo>
                  <a:lnTo>
                    <a:pt x="106302" y="458786"/>
                  </a:lnTo>
                  <a:lnTo>
                    <a:pt x="134276" y="643419"/>
                  </a:lnTo>
                  <a:lnTo>
                    <a:pt x="151060" y="822457"/>
                  </a:lnTo>
                  <a:lnTo>
                    <a:pt x="190224" y="1018280"/>
                  </a:lnTo>
                  <a:lnTo>
                    <a:pt x="313309" y="1018280"/>
                  </a:lnTo>
                  <a:lnTo>
                    <a:pt x="346878" y="811267"/>
                  </a:lnTo>
                  <a:lnTo>
                    <a:pt x="369257" y="1012685"/>
                  </a:lnTo>
                  <a:lnTo>
                    <a:pt x="430800" y="1012685"/>
                  </a:lnTo>
                  <a:lnTo>
                    <a:pt x="464369" y="195823"/>
                  </a:lnTo>
                  <a:lnTo>
                    <a:pt x="503532" y="346887"/>
                  </a:lnTo>
                  <a:lnTo>
                    <a:pt x="531506" y="1012685"/>
                  </a:lnTo>
                  <a:lnTo>
                    <a:pt x="760893" y="1012685"/>
                  </a:lnTo>
                  <a:lnTo>
                    <a:pt x="788867" y="721748"/>
                  </a:lnTo>
                  <a:lnTo>
                    <a:pt x="811246" y="218203"/>
                  </a:lnTo>
                  <a:lnTo>
                    <a:pt x="850410" y="1007090"/>
                  </a:lnTo>
                  <a:lnTo>
                    <a:pt x="973495" y="1012685"/>
                  </a:lnTo>
                  <a:lnTo>
                    <a:pt x="1007064" y="772102"/>
                  </a:lnTo>
                  <a:lnTo>
                    <a:pt x="1040633" y="1018280"/>
                  </a:lnTo>
                  <a:lnTo>
                    <a:pt x="1040633" y="1018280"/>
                  </a:lnTo>
                  <a:lnTo>
                    <a:pt x="1102176" y="615444"/>
                  </a:lnTo>
                  <a:lnTo>
                    <a:pt x="1135745" y="408431"/>
                  </a:lnTo>
                  <a:lnTo>
                    <a:pt x="1163719" y="1007090"/>
                  </a:lnTo>
                  <a:lnTo>
                    <a:pt x="1325968" y="1012685"/>
                  </a:lnTo>
                </a:path>
              </a:pathLst>
            </a:custGeom>
            <a:ln w="19050" cmpd="sng">
              <a:solidFill>
                <a:srgbClr val="FF0C18"/>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2" name="Connecteur droit 41"/>
            <p:cNvCxnSpPr/>
            <p:nvPr/>
          </p:nvCxnSpPr>
          <p:spPr bwMode="auto">
            <a:xfrm>
              <a:off x="3059832" y="5068399"/>
              <a:ext cx="2952328" cy="0"/>
            </a:xfrm>
            <a:prstGeom prst="line">
              <a:avLst/>
            </a:prstGeom>
            <a:solidFill>
              <a:schemeClr val="accent1"/>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53" name="Grouper 52"/>
          <p:cNvGrpSpPr/>
          <p:nvPr/>
        </p:nvGrpSpPr>
        <p:grpSpPr>
          <a:xfrm>
            <a:off x="3491880" y="3284984"/>
            <a:ext cx="2248384" cy="1817603"/>
            <a:chOff x="3491880" y="3284984"/>
            <a:chExt cx="2248384" cy="1817603"/>
          </a:xfrm>
        </p:grpSpPr>
        <p:sp>
          <p:nvSpPr>
            <p:cNvPr id="49" name="ZoneTexte 48"/>
            <p:cNvSpPr txBox="1"/>
            <p:nvPr/>
          </p:nvSpPr>
          <p:spPr>
            <a:xfrm>
              <a:off x="3491880" y="3284984"/>
              <a:ext cx="2024813" cy="338554"/>
            </a:xfrm>
            <a:prstGeom prst="rect">
              <a:avLst/>
            </a:prstGeom>
            <a:noFill/>
          </p:spPr>
          <p:txBody>
            <a:bodyPr wrap="none" rtlCol="0">
              <a:spAutoFit/>
            </a:bodyPr>
            <a:lstStyle/>
            <a:p>
              <a:r>
                <a:rPr lang="en-CA" sz="1600" dirty="0" smtClean="0">
                  <a:solidFill>
                    <a:srgbClr val="04305E"/>
                  </a:solidFill>
                </a:rPr>
                <a:t>CD8 T cell depletion</a:t>
              </a:r>
              <a:endParaRPr lang="en-CA" sz="1600" dirty="0">
                <a:solidFill>
                  <a:srgbClr val="04305E"/>
                </a:solidFill>
              </a:endParaRPr>
            </a:p>
          </p:txBody>
        </p:sp>
        <p:grpSp>
          <p:nvGrpSpPr>
            <p:cNvPr id="43" name="Grouper 42"/>
            <p:cNvGrpSpPr/>
            <p:nvPr/>
          </p:nvGrpSpPr>
          <p:grpSpPr>
            <a:xfrm>
              <a:off x="4459055" y="3849320"/>
              <a:ext cx="1281209" cy="1253267"/>
              <a:chOff x="4459055" y="3849320"/>
              <a:chExt cx="1281209" cy="1253267"/>
            </a:xfrm>
          </p:grpSpPr>
          <p:sp>
            <p:nvSpPr>
              <p:cNvPr id="18" name="Forme libre 17"/>
              <p:cNvSpPr/>
              <p:nvPr/>
            </p:nvSpPr>
            <p:spPr>
              <a:xfrm>
                <a:off x="4459055" y="4392029"/>
                <a:ext cx="229387" cy="710558"/>
              </a:xfrm>
              <a:custGeom>
                <a:avLst/>
                <a:gdLst>
                  <a:gd name="connsiteX0" fmla="*/ 0 w 229387"/>
                  <a:gd name="connsiteY0" fmla="*/ 710558 h 710558"/>
                  <a:gd name="connsiteX1" fmla="*/ 229387 w 229387"/>
                  <a:gd name="connsiteY1" fmla="*/ 0 h 710558"/>
                </a:gdLst>
                <a:ahLst/>
                <a:cxnLst>
                  <a:cxn ang="0">
                    <a:pos x="connsiteX0" y="connsiteY0"/>
                  </a:cxn>
                  <a:cxn ang="0">
                    <a:pos x="connsiteX1" y="connsiteY1"/>
                  </a:cxn>
                </a:cxnLst>
                <a:rect l="l" t="t" r="r" b="b"/>
                <a:pathLst>
                  <a:path w="229387" h="710558">
                    <a:moveTo>
                      <a:pt x="0" y="710558"/>
                    </a:moveTo>
                    <a:lnTo>
                      <a:pt x="229387" y="0"/>
                    </a:lnTo>
                  </a:path>
                </a:pathLst>
              </a:custGeom>
              <a:ln w="19050" cmpd="sng">
                <a:solidFill>
                  <a:srgbClr val="FF0C18"/>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9" name="Forme libre 28"/>
              <p:cNvSpPr/>
              <p:nvPr/>
            </p:nvSpPr>
            <p:spPr>
              <a:xfrm>
                <a:off x="4688442" y="3849320"/>
                <a:ext cx="1051822" cy="542709"/>
              </a:xfrm>
              <a:custGeom>
                <a:avLst/>
                <a:gdLst>
                  <a:gd name="connsiteX0" fmla="*/ 0 w 1051822"/>
                  <a:gd name="connsiteY0" fmla="*/ 542709 h 542709"/>
                  <a:gd name="connsiteX1" fmla="*/ 195818 w 1051822"/>
                  <a:gd name="connsiteY1" fmla="*/ 0 h 542709"/>
                  <a:gd name="connsiteX2" fmla="*/ 229387 w 1051822"/>
                  <a:gd name="connsiteY2" fmla="*/ 358076 h 542709"/>
                  <a:gd name="connsiteX3" fmla="*/ 318903 w 1051822"/>
                  <a:gd name="connsiteY3" fmla="*/ 296532 h 542709"/>
                  <a:gd name="connsiteX4" fmla="*/ 1051822 w 1051822"/>
                  <a:gd name="connsiteY4" fmla="*/ 67139 h 54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822" h="542709">
                    <a:moveTo>
                      <a:pt x="0" y="542709"/>
                    </a:moveTo>
                    <a:lnTo>
                      <a:pt x="195818" y="0"/>
                    </a:lnTo>
                    <a:lnTo>
                      <a:pt x="229387" y="358076"/>
                    </a:lnTo>
                    <a:lnTo>
                      <a:pt x="318903" y="296532"/>
                    </a:lnTo>
                    <a:lnTo>
                      <a:pt x="1051822" y="67139"/>
                    </a:lnTo>
                  </a:path>
                </a:pathLst>
              </a:custGeom>
              <a:ln w="1905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cxnSp>
          <p:nvCxnSpPr>
            <p:cNvPr id="51" name="Connecteur droit avec flèche 50"/>
            <p:cNvCxnSpPr/>
            <p:nvPr/>
          </p:nvCxnSpPr>
          <p:spPr bwMode="auto">
            <a:xfrm flipH="1">
              <a:off x="4463261" y="3703849"/>
              <a:ext cx="5114" cy="1093303"/>
            </a:xfrm>
            <a:prstGeom prst="straightConnector1">
              <a:avLst/>
            </a:prstGeom>
            <a:solidFill>
              <a:schemeClr val="accent1"/>
            </a:solidFill>
            <a:ln w="28575" cap="flat" cmpd="sng" algn="ctr">
              <a:solidFill>
                <a:srgbClr val="04305E"/>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40701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dissolv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dissolve">
                                      <p:cBhvr>
                                        <p:cTn id="17" dur="500"/>
                                        <p:tgtEl>
                                          <p:spTgt spid="5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dissolve">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Flush out the latent reservoir (Shock and kill)</a:t>
            </a:r>
            <a:endParaRPr lang="en-US" sz="3200" dirty="0">
              <a:solidFill>
                <a:schemeClr val="bg1"/>
              </a:solidFill>
              <a:ea typeface="ＭＳ Ｐゴシック" charset="0"/>
              <a:cs typeface="ＭＳ Ｐゴシック" charset="0"/>
            </a:endParaRPr>
          </a:p>
        </p:txBody>
      </p:sp>
      <p:cxnSp>
        <p:nvCxnSpPr>
          <p:cNvPr id="14"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17" name="Oval 339"/>
          <p:cNvSpPr>
            <a:spLocks noChangeArrowheads="1"/>
          </p:cNvSpPr>
          <p:nvPr/>
        </p:nvSpPr>
        <p:spPr bwMode="auto">
          <a:xfrm>
            <a:off x="611560" y="2541617"/>
            <a:ext cx="841344" cy="859020"/>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18" name="Oval 340"/>
          <p:cNvSpPr>
            <a:spLocks noChangeArrowheads="1"/>
          </p:cNvSpPr>
          <p:nvPr/>
        </p:nvSpPr>
        <p:spPr bwMode="auto">
          <a:xfrm>
            <a:off x="693481" y="2637064"/>
            <a:ext cx="666432" cy="69312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20" name="Rectangle 342"/>
          <p:cNvSpPr>
            <a:spLocks noChangeArrowheads="1"/>
          </p:cNvSpPr>
          <p:nvPr/>
        </p:nvSpPr>
        <p:spPr bwMode="auto">
          <a:xfrm>
            <a:off x="974283" y="2948402"/>
            <a:ext cx="130012" cy="106809"/>
          </a:xfrm>
          <a:prstGeom prst="rect">
            <a:avLst/>
          </a:prstGeom>
          <a:solidFill>
            <a:srgbClr val="62B531"/>
          </a:solidFill>
          <a:ln w="3175" cmpd="sng">
            <a:solidFill>
              <a:srgbClr val="62B531"/>
            </a:solidFill>
            <a:miter lim="800000"/>
            <a:headEnd/>
            <a:tailEnd/>
          </a:ln>
        </p:spPr>
        <p:txBody>
          <a:bodyPr wrap="none" anchor="ctr"/>
          <a:lstStyle/>
          <a:p>
            <a:endParaRPr lang="en-US"/>
          </a:p>
        </p:txBody>
      </p:sp>
      <p:grpSp>
        <p:nvGrpSpPr>
          <p:cNvPr id="21" name="Group 343"/>
          <p:cNvGrpSpPr>
            <a:grpSpLocks/>
          </p:cNvGrpSpPr>
          <p:nvPr/>
        </p:nvGrpSpPr>
        <p:grpSpPr bwMode="auto">
          <a:xfrm>
            <a:off x="1105679" y="2962096"/>
            <a:ext cx="214381" cy="80792"/>
            <a:chOff x="1488" y="3264"/>
            <a:chExt cx="192" cy="96"/>
          </a:xfrm>
        </p:grpSpPr>
        <p:sp>
          <p:nvSpPr>
            <p:cNvPr id="2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2" name="Group 346"/>
          <p:cNvGrpSpPr>
            <a:grpSpLocks/>
          </p:cNvGrpSpPr>
          <p:nvPr/>
        </p:nvGrpSpPr>
        <p:grpSpPr bwMode="auto">
          <a:xfrm>
            <a:off x="759902" y="2962096"/>
            <a:ext cx="214381" cy="80792"/>
            <a:chOff x="1488" y="3264"/>
            <a:chExt cx="192" cy="96"/>
          </a:xfrm>
        </p:grpSpPr>
        <p:sp>
          <p:nvSpPr>
            <p:cNvPr id="23"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 name="Grouper 4"/>
          <p:cNvGrpSpPr/>
          <p:nvPr/>
        </p:nvGrpSpPr>
        <p:grpSpPr>
          <a:xfrm>
            <a:off x="5019986" y="3276710"/>
            <a:ext cx="772031" cy="1555627"/>
            <a:chOff x="5019986" y="3276710"/>
            <a:chExt cx="772031" cy="1555627"/>
          </a:xfrm>
        </p:grpSpPr>
        <p:sp>
          <p:nvSpPr>
            <p:cNvPr id="60" name="Arc 248"/>
            <p:cNvSpPr>
              <a:spLocks/>
            </p:cNvSpPr>
            <p:nvPr/>
          </p:nvSpPr>
          <p:spPr bwMode="auto">
            <a:xfrm rot="1368421">
              <a:off x="5019986" y="3276710"/>
              <a:ext cx="436918" cy="498703"/>
            </a:xfrm>
            <a:custGeom>
              <a:avLst/>
              <a:gdLst>
                <a:gd name="G0" fmla="+- 0 0 0"/>
                <a:gd name="G1" fmla="+- 21600 0 0"/>
                <a:gd name="G2" fmla="+- 21600 0 0"/>
                <a:gd name="T0" fmla="*/ 0 w 20791"/>
                <a:gd name="T1" fmla="*/ 0 h 21600"/>
                <a:gd name="T2" fmla="*/ 20791 w 20791"/>
                <a:gd name="T3" fmla="*/ 15745 h 21600"/>
                <a:gd name="T4" fmla="*/ 0 w 20791"/>
                <a:gd name="T5" fmla="*/ 21600 h 21600"/>
              </a:gdLst>
              <a:ahLst/>
              <a:cxnLst>
                <a:cxn ang="0">
                  <a:pos x="T0" y="T1"/>
                </a:cxn>
                <a:cxn ang="0">
                  <a:pos x="T2" y="T3"/>
                </a:cxn>
                <a:cxn ang="0">
                  <a:pos x="T4" y="T5"/>
                </a:cxn>
              </a:cxnLst>
              <a:rect l="0" t="0" r="r" b="b"/>
              <a:pathLst>
                <a:path w="20791" h="21600" fill="none" extrusionOk="0">
                  <a:moveTo>
                    <a:pt x="0" y="-1"/>
                  </a:moveTo>
                  <a:cubicBezTo>
                    <a:pt x="9674" y="-1"/>
                    <a:pt x="18168" y="6432"/>
                    <a:pt x="20791" y="15744"/>
                  </a:cubicBezTo>
                </a:path>
                <a:path w="20791" h="21600" stroke="0" extrusionOk="0">
                  <a:moveTo>
                    <a:pt x="0" y="-1"/>
                  </a:moveTo>
                  <a:cubicBezTo>
                    <a:pt x="9674" y="-1"/>
                    <a:pt x="18168" y="6432"/>
                    <a:pt x="20791" y="15744"/>
                  </a:cubicBezTo>
                  <a:lnTo>
                    <a:pt x="0" y="21600"/>
                  </a:lnTo>
                  <a:close/>
                </a:path>
              </a:pathLst>
            </a:custGeom>
            <a:noFill/>
            <a:ln w="38100" cmpd="sng">
              <a:solidFill>
                <a:srgbClr val="FF0000"/>
              </a:solidFill>
              <a:round/>
              <a:headEnd/>
              <a:tailEnd type="triangle" w="med" len="me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1" name="Oval 339"/>
            <p:cNvSpPr>
              <a:spLocks noChangeArrowheads="1"/>
            </p:cNvSpPr>
            <p:nvPr/>
          </p:nvSpPr>
          <p:spPr bwMode="auto">
            <a:xfrm>
              <a:off x="5028859" y="4075694"/>
              <a:ext cx="763158" cy="756643"/>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2" name="Oval 340"/>
            <p:cNvSpPr>
              <a:spLocks noChangeArrowheads="1"/>
            </p:cNvSpPr>
            <p:nvPr/>
          </p:nvSpPr>
          <p:spPr bwMode="auto">
            <a:xfrm>
              <a:off x="5110780" y="4151371"/>
              <a:ext cx="604501" cy="610519"/>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grpSp>
      <p:grpSp>
        <p:nvGrpSpPr>
          <p:cNvPr id="8" name="Grouper 7"/>
          <p:cNvGrpSpPr/>
          <p:nvPr/>
        </p:nvGrpSpPr>
        <p:grpSpPr>
          <a:xfrm>
            <a:off x="4932323" y="3224612"/>
            <a:ext cx="944329" cy="1707800"/>
            <a:chOff x="4932323" y="3224612"/>
            <a:chExt cx="944329" cy="1707800"/>
          </a:xfrm>
        </p:grpSpPr>
        <p:sp>
          <p:nvSpPr>
            <p:cNvPr id="7" name="ZoneTexte 6"/>
            <p:cNvSpPr txBox="1"/>
            <p:nvPr/>
          </p:nvSpPr>
          <p:spPr>
            <a:xfrm>
              <a:off x="4932323" y="3992364"/>
              <a:ext cx="944329" cy="940048"/>
            </a:xfrm>
            <a:prstGeom prst="rect">
              <a:avLst/>
            </a:prstGeom>
            <a:noFill/>
          </p:spPr>
          <p:txBody>
            <a:bodyPr wrap="none" rtlCol="0">
              <a:prstTxWarp prst="textCircle">
                <a:avLst/>
              </a:prstTxWarp>
              <a:spAutoFit/>
            </a:bodyPr>
            <a:lstStyle/>
            <a:p>
              <a:r>
                <a:rPr lang="en-CA" sz="1200" b="1" dirty="0" smtClean="0">
                  <a:solidFill>
                    <a:srgbClr val="62B531"/>
                  </a:solidFill>
                </a:rPr>
                <a:t>ART ART ART ART ART ART ART ART ART ART </a:t>
              </a:r>
              <a:endParaRPr lang="en-CA" sz="1200" b="1" dirty="0">
                <a:solidFill>
                  <a:srgbClr val="62B531"/>
                </a:solidFill>
              </a:endParaRPr>
            </a:p>
          </p:txBody>
        </p:sp>
        <p:sp>
          <p:nvSpPr>
            <p:cNvPr id="13" name="Croix 12"/>
            <p:cNvSpPr/>
            <p:nvPr/>
          </p:nvSpPr>
          <p:spPr bwMode="auto">
            <a:xfrm rot="2785171">
              <a:off x="5119651" y="3233126"/>
              <a:ext cx="543155" cy="526127"/>
            </a:xfrm>
            <a:prstGeom prst="plus">
              <a:avLst>
                <a:gd name="adj" fmla="val 43372"/>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4" name="Grouper 3"/>
          <p:cNvGrpSpPr/>
          <p:nvPr/>
        </p:nvGrpSpPr>
        <p:grpSpPr>
          <a:xfrm>
            <a:off x="1635691" y="1700808"/>
            <a:ext cx="3447689" cy="1742078"/>
            <a:chOff x="1635691" y="1700808"/>
            <a:chExt cx="3447689" cy="1742078"/>
          </a:xfrm>
        </p:grpSpPr>
        <p:sp>
          <p:nvSpPr>
            <p:cNvPr id="37" name="AutoShape 244"/>
            <p:cNvSpPr>
              <a:spLocks noChangeArrowheads="1"/>
            </p:cNvSpPr>
            <p:nvPr/>
          </p:nvSpPr>
          <p:spPr bwMode="auto">
            <a:xfrm>
              <a:off x="4780870" y="3240880"/>
              <a:ext cx="197850" cy="202006"/>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grpSp>
          <p:nvGrpSpPr>
            <p:cNvPr id="38" name="Grouper 37"/>
            <p:cNvGrpSpPr/>
            <p:nvPr/>
          </p:nvGrpSpPr>
          <p:grpSpPr>
            <a:xfrm>
              <a:off x="4082471" y="2536390"/>
              <a:ext cx="841344" cy="859020"/>
              <a:chOff x="899592" y="2204864"/>
              <a:chExt cx="648072" cy="648072"/>
            </a:xfrm>
          </p:grpSpPr>
          <p:sp>
            <p:nvSpPr>
              <p:cNvPr id="39" name="Oval 339"/>
              <p:cNvSpPr>
                <a:spLocks noChangeArrowheads="1"/>
              </p:cNvSpPr>
              <p:nvPr/>
            </p:nvSpPr>
            <p:spPr bwMode="auto">
              <a:xfrm>
                <a:off x="899592" y="2204864"/>
                <a:ext cx="648072" cy="648072"/>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 name="Oval 340"/>
              <p:cNvSpPr>
                <a:spLocks noChangeArrowheads="1"/>
              </p:cNvSpPr>
              <p:nvPr/>
            </p:nvSpPr>
            <p:spPr bwMode="auto">
              <a:xfrm>
                <a:off x="962694" y="2276872"/>
                <a:ext cx="513341" cy="522915"/>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41" name="Rectangle 342"/>
              <p:cNvSpPr>
                <a:spLocks noChangeArrowheads="1"/>
              </p:cNvSpPr>
              <p:nvPr/>
            </p:nvSpPr>
            <p:spPr bwMode="auto">
              <a:xfrm>
                <a:off x="1178991" y="2511755"/>
                <a:ext cx="100146" cy="80580"/>
              </a:xfrm>
              <a:prstGeom prst="rect">
                <a:avLst/>
              </a:prstGeom>
              <a:solidFill>
                <a:srgbClr val="FF0000"/>
              </a:solidFill>
              <a:ln w="3175" cmpd="sng">
                <a:noFill/>
                <a:miter lim="800000"/>
                <a:headEnd/>
                <a:tailEnd/>
              </a:ln>
            </p:spPr>
            <p:txBody>
              <a:bodyPr wrap="none" anchor="ctr"/>
              <a:lstStyle/>
              <a:p>
                <a:endParaRPr lang="en-US"/>
              </a:p>
            </p:txBody>
          </p:sp>
          <p:grpSp>
            <p:nvGrpSpPr>
              <p:cNvPr id="42" name="Group 343"/>
              <p:cNvGrpSpPr>
                <a:grpSpLocks/>
              </p:cNvGrpSpPr>
              <p:nvPr/>
            </p:nvGrpSpPr>
            <p:grpSpPr bwMode="auto">
              <a:xfrm>
                <a:off x="1280203" y="2522086"/>
                <a:ext cx="165134" cy="60952"/>
                <a:chOff x="1488" y="3264"/>
                <a:chExt cx="192" cy="96"/>
              </a:xfrm>
            </p:grpSpPr>
            <p:sp>
              <p:nvSpPr>
                <p:cNvPr id="46"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43" name="Group 346"/>
              <p:cNvGrpSpPr>
                <a:grpSpLocks/>
              </p:cNvGrpSpPr>
              <p:nvPr/>
            </p:nvGrpSpPr>
            <p:grpSpPr bwMode="auto">
              <a:xfrm>
                <a:off x="1013857" y="2522086"/>
                <a:ext cx="165134" cy="60952"/>
                <a:chOff x="1488" y="3264"/>
                <a:chExt cx="192" cy="96"/>
              </a:xfrm>
            </p:grpSpPr>
            <p:sp>
              <p:nvSpPr>
                <p:cNvPr id="44"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5"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48" name="AutoShape 244"/>
            <p:cNvSpPr>
              <a:spLocks noChangeArrowheads="1"/>
            </p:cNvSpPr>
            <p:nvPr/>
          </p:nvSpPr>
          <p:spPr bwMode="auto">
            <a:xfrm>
              <a:off x="4693123" y="3075402"/>
              <a:ext cx="197850" cy="202006"/>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49" name="AutoShape 244"/>
            <p:cNvSpPr>
              <a:spLocks noChangeArrowheads="1"/>
            </p:cNvSpPr>
            <p:nvPr/>
          </p:nvSpPr>
          <p:spPr bwMode="auto">
            <a:xfrm>
              <a:off x="4885530" y="3018851"/>
              <a:ext cx="197850" cy="202006"/>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70" name="Flèche vers la droite 69"/>
            <p:cNvSpPr/>
            <p:nvPr/>
          </p:nvSpPr>
          <p:spPr bwMode="auto">
            <a:xfrm flipV="1">
              <a:off x="2119336" y="2732511"/>
              <a:ext cx="1387736" cy="430857"/>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ZoneTexte 1"/>
            <p:cNvSpPr txBox="1"/>
            <p:nvPr/>
          </p:nvSpPr>
          <p:spPr>
            <a:xfrm>
              <a:off x="1635691" y="1700808"/>
              <a:ext cx="2408682" cy="830997"/>
            </a:xfrm>
            <a:prstGeom prst="rect">
              <a:avLst/>
            </a:prstGeom>
            <a:noFill/>
          </p:spPr>
          <p:txBody>
            <a:bodyPr wrap="none" rtlCol="0">
              <a:spAutoFit/>
            </a:bodyPr>
            <a:lstStyle/>
            <a:p>
              <a:pPr algn="ctr"/>
              <a:r>
                <a:rPr lang="en-CA" dirty="0" smtClean="0">
                  <a:solidFill>
                    <a:schemeClr val="bg1">
                      <a:lumMod val="50000"/>
                    </a:schemeClr>
                  </a:solidFill>
                </a:rPr>
                <a:t>“Latency </a:t>
              </a:r>
            </a:p>
            <a:p>
              <a:pPr algn="ctr"/>
              <a:r>
                <a:rPr lang="en-CA" dirty="0" smtClean="0">
                  <a:solidFill>
                    <a:schemeClr val="bg1">
                      <a:lumMod val="50000"/>
                    </a:schemeClr>
                  </a:solidFill>
                </a:rPr>
                <a:t>reversing agent”</a:t>
              </a:r>
              <a:endParaRPr lang="en-CA" dirty="0">
                <a:solidFill>
                  <a:schemeClr val="bg1">
                    <a:lumMod val="50000"/>
                  </a:schemeClr>
                </a:solidFill>
              </a:endParaRPr>
            </a:p>
          </p:txBody>
        </p:sp>
      </p:grpSp>
      <p:grpSp>
        <p:nvGrpSpPr>
          <p:cNvPr id="6" name="Grouper 5"/>
          <p:cNvGrpSpPr/>
          <p:nvPr/>
        </p:nvGrpSpPr>
        <p:grpSpPr>
          <a:xfrm>
            <a:off x="4945617" y="1700808"/>
            <a:ext cx="3343572" cy="1699829"/>
            <a:chOff x="4945617" y="1700808"/>
            <a:chExt cx="3343572" cy="1699829"/>
          </a:xfrm>
        </p:grpSpPr>
        <p:grpSp>
          <p:nvGrpSpPr>
            <p:cNvPr id="9" name="Grouper 8"/>
            <p:cNvGrpSpPr/>
            <p:nvPr/>
          </p:nvGrpSpPr>
          <p:grpSpPr>
            <a:xfrm>
              <a:off x="5578193" y="2541617"/>
              <a:ext cx="2710996" cy="859020"/>
              <a:chOff x="5578193" y="2541617"/>
              <a:chExt cx="2710996" cy="859020"/>
            </a:xfrm>
          </p:grpSpPr>
          <p:sp>
            <p:nvSpPr>
              <p:cNvPr id="71" name="Flèche vers la droite 70"/>
              <p:cNvSpPr/>
              <p:nvPr/>
            </p:nvSpPr>
            <p:spPr bwMode="auto">
              <a:xfrm flipV="1">
                <a:off x="5578193" y="2732511"/>
                <a:ext cx="1387736" cy="430857"/>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2" name="Étoile à 32 branches 71"/>
              <p:cNvSpPr/>
              <p:nvPr/>
            </p:nvSpPr>
            <p:spPr bwMode="auto">
              <a:xfrm>
                <a:off x="7447845" y="2541617"/>
                <a:ext cx="841344" cy="859020"/>
              </a:xfrm>
              <a:prstGeom prst="star32">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a:extLst/>
            </p:spPr>
            <p:txBody>
              <a:bodyPr wrap="none" anchor="ctr"/>
              <a:lstStyle/>
              <a:p>
                <a:endParaRPr lang="en-CA"/>
              </a:p>
            </p:txBody>
          </p:sp>
          <p:grpSp>
            <p:nvGrpSpPr>
              <p:cNvPr id="80" name="Grouper 79"/>
              <p:cNvGrpSpPr/>
              <p:nvPr/>
            </p:nvGrpSpPr>
            <p:grpSpPr>
              <a:xfrm>
                <a:off x="7695318" y="2637064"/>
                <a:ext cx="373930" cy="572680"/>
                <a:chOff x="6844754" y="1830710"/>
                <a:chExt cx="288032" cy="432048"/>
              </a:xfrm>
            </p:grpSpPr>
            <p:cxnSp>
              <p:nvCxnSpPr>
                <p:cNvPr id="74" name="Connecteur droit 73"/>
                <p:cNvCxnSpPr/>
                <p:nvPr/>
              </p:nvCxnSpPr>
              <p:spPr bwMode="auto">
                <a:xfrm>
                  <a:off x="6988770" y="1830710"/>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Connecteur droit 74"/>
                <p:cNvCxnSpPr/>
                <p:nvPr/>
              </p:nvCxnSpPr>
              <p:spPr bwMode="auto">
                <a:xfrm>
                  <a:off x="6844754" y="1974726"/>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81" name="Rectangle 342"/>
              <p:cNvSpPr>
                <a:spLocks noChangeArrowheads="1"/>
              </p:cNvSpPr>
              <p:nvPr/>
            </p:nvSpPr>
            <p:spPr bwMode="auto">
              <a:xfrm>
                <a:off x="7816580" y="2931568"/>
                <a:ext cx="130012" cy="106809"/>
              </a:xfrm>
              <a:prstGeom prst="rect">
                <a:avLst/>
              </a:prstGeom>
              <a:solidFill>
                <a:schemeClr val="tx1"/>
              </a:solidFill>
              <a:ln w="3175" cmpd="sng">
                <a:solidFill>
                  <a:schemeClr val="tx1"/>
                </a:solidFill>
                <a:miter lim="800000"/>
                <a:headEnd/>
                <a:tailEnd/>
              </a:ln>
            </p:spPr>
            <p:txBody>
              <a:bodyPr wrap="none" anchor="ctr"/>
              <a:lstStyle/>
              <a:p>
                <a:endParaRPr lang="en-US"/>
              </a:p>
            </p:txBody>
          </p:sp>
          <p:grpSp>
            <p:nvGrpSpPr>
              <p:cNvPr id="82" name="Group 343"/>
              <p:cNvGrpSpPr>
                <a:grpSpLocks/>
              </p:cNvGrpSpPr>
              <p:nvPr/>
            </p:nvGrpSpPr>
            <p:grpSpPr bwMode="auto">
              <a:xfrm>
                <a:off x="7947976" y="2945262"/>
                <a:ext cx="214381" cy="80792"/>
                <a:chOff x="1488" y="3264"/>
                <a:chExt cx="192" cy="96"/>
              </a:xfrm>
            </p:grpSpPr>
            <p:sp>
              <p:nvSpPr>
                <p:cNvPr id="8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85" name="Group 346"/>
              <p:cNvGrpSpPr>
                <a:grpSpLocks/>
              </p:cNvGrpSpPr>
              <p:nvPr/>
            </p:nvGrpSpPr>
            <p:grpSpPr bwMode="auto">
              <a:xfrm>
                <a:off x="7602199" y="2945262"/>
                <a:ext cx="214381" cy="80792"/>
                <a:chOff x="1488" y="3264"/>
                <a:chExt cx="192" cy="96"/>
              </a:xfrm>
            </p:grpSpPr>
            <p:sp>
              <p:nvSpPr>
                <p:cNvPr id="86"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3" name="ZoneTexte 2"/>
            <p:cNvSpPr txBox="1"/>
            <p:nvPr/>
          </p:nvSpPr>
          <p:spPr>
            <a:xfrm>
              <a:off x="4945617" y="1700808"/>
              <a:ext cx="2648081" cy="830997"/>
            </a:xfrm>
            <a:prstGeom prst="rect">
              <a:avLst/>
            </a:prstGeom>
            <a:noFill/>
          </p:spPr>
          <p:txBody>
            <a:bodyPr wrap="none" rtlCol="0">
              <a:spAutoFit/>
            </a:bodyPr>
            <a:lstStyle>
              <a:defPPr>
                <a:defRPr lang="en-US"/>
              </a:defPPr>
              <a:lvl1pPr algn="ctr">
                <a:defRPr>
                  <a:solidFill>
                    <a:schemeClr val="bg1">
                      <a:lumMod val="50000"/>
                    </a:schemeClr>
                  </a:solidFill>
                </a:defRPr>
              </a:lvl1pPr>
            </a:lstStyle>
            <a:p>
              <a:r>
                <a:rPr lang="en-CA" dirty="0" err="1"/>
                <a:t>C</a:t>
              </a:r>
              <a:r>
                <a:rPr lang="en-CA" dirty="0" err="1" smtClean="0"/>
                <a:t>ytopathic</a:t>
              </a:r>
              <a:r>
                <a:rPr lang="en-CA" dirty="0" smtClean="0"/>
                <a:t> effect</a:t>
              </a:r>
              <a:endParaRPr lang="en-CA" dirty="0"/>
            </a:p>
            <a:p>
              <a:r>
                <a:rPr lang="en-CA" dirty="0"/>
                <a:t>Immune </a:t>
              </a:r>
              <a:r>
                <a:rPr lang="en-CA" dirty="0" smtClean="0"/>
                <a:t>response</a:t>
              </a:r>
              <a:endParaRPr lang="en-CA" dirty="0"/>
            </a:p>
          </p:txBody>
        </p:sp>
      </p:grpSp>
    </p:spTree>
    <p:extLst>
      <p:ext uri="{BB962C8B-B14F-4D97-AF65-F5344CB8AC3E}">
        <p14:creationId xmlns:p14="http://schemas.microsoft.com/office/powerpoint/2010/main" val="15334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The success of ART</a:t>
            </a:r>
            <a:endParaRPr lang="en-US" sz="3200" dirty="0">
              <a:solidFill>
                <a:schemeClr val="bg1"/>
              </a:solidFill>
              <a:ea typeface="ＭＳ Ｐゴシック" charset="0"/>
              <a:cs typeface="ＭＳ Ｐゴシック" charset="0"/>
            </a:endParaRPr>
          </a:p>
        </p:txBody>
      </p:sp>
      <p:cxnSp>
        <p:nvCxnSpPr>
          <p:cNvPr id="28"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t="21232" r="75390" b="8271"/>
          <a:stretch/>
        </p:blipFill>
        <p:spPr>
          <a:xfrm>
            <a:off x="395536" y="2060848"/>
            <a:ext cx="1828080" cy="4412952"/>
          </a:xfrm>
          <a:prstGeom prst="rect">
            <a:avLst/>
          </a:prstGeom>
        </p:spPr>
      </p:pic>
      <p:sp>
        <p:nvSpPr>
          <p:cNvPr id="2" name="ZoneTexte 1"/>
          <p:cNvSpPr txBox="1"/>
          <p:nvPr/>
        </p:nvSpPr>
        <p:spPr>
          <a:xfrm>
            <a:off x="25648" y="6608385"/>
            <a:ext cx="7906657" cy="276999"/>
          </a:xfrm>
          <a:prstGeom prst="rect">
            <a:avLst/>
          </a:prstGeom>
          <a:noFill/>
        </p:spPr>
        <p:txBody>
          <a:bodyPr wrap="none" rtlCol="0">
            <a:spAutoFit/>
          </a:bodyPr>
          <a:lstStyle/>
          <a:p>
            <a:r>
              <a:rPr lang="en-CA" sz="1200" dirty="0" smtClean="0"/>
              <a:t>Source: UNAIDS, gap report. Adapted from </a:t>
            </a:r>
            <a:r>
              <a:rPr lang="en-CA" sz="1200" dirty="0" err="1" smtClean="0"/>
              <a:t>Lohse</a:t>
            </a:r>
            <a:r>
              <a:rPr lang="en-CA" sz="1200" dirty="0" smtClean="0"/>
              <a:t> et al, 2007; </a:t>
            </a:r>
            <a:r>
              <a:rPr lang="en-CA" sz="1200" dirty="0" err="1" smtClean="0"/>
              <a:t>Hoog</a:t>
            </a:r>
            <a:r>
              <a:rPr lang="en-CA" sz="1200" dirty="0" smtClean="0"/>
              <a:t> et al. 2008; May et al, 2011; Hogg et al. 2013</a:t>
            </a:r>
            <a:endParaRPr lang="en-CA" sz="1200" dirty="0"/>
          </a:p>
        </p:txBody>
      </p:sp>
      <p:sp>
        <p:nvSpPr>
          <p:cNvPr id="4" name="ZoneTexte 3"/>
          <p:cNvSpPr txBox="1"/>
          <p:nvPr/>
        </p:nvSpPr>
        <p:spPr>
          <a:xfrm>
            <a:off x="179512" y="980728"/>
            <a:ext cx="8856984" cy="707886"/>
          </a:xfrm>
          <a:prstGeom prst="rect">
            <a:avLst/>
          </a:prstGeom>
          <a:noFill/>
        </p:spPr>
        <p:txBody>
          <a:bodyPr wrap="square" rtlCol="0">
            <a:spAutoFit/>
          </a:bodyPr>
          <a:lstStyle/>
          <a:p>
            <a:r>
              <a:rPr lang="en-CA" sz="2000" b="1" dirty="0">
                <a:solidFill>
                  <a:srgbClr val="04305E"/>
                </a:solidFill>
              </a:rPr>
              <a:t>E</a:t>
            </a:r>
            <a:r>
              <a:rPr lang="en-CA" sz="2000" b="1" dirty="0" smtClean="0">
                <a:solidFill>
                  <a:srgbClr val="04305E"/>
                </a:solidFill>
              </a:rPr>
              <a:t>xpected survival of a 20-year-old person living with HIV in a high income country</a:t>
            </a:r>
            <a:endParaRPr lang="en-CA" sz="2000" b="1" dirty="0">
              <a:solidFill>
                <a:srgbClr val="04305E"/>
              </a:solidFill>
            </a:endParaRPr>
          </a:p>
        </p:txBody>
      </p:sp>
      <p:sp>
        <p:nvSpPr>
          <p:cNvPr id="8" name="ZoneTexte 7"/>
          <p:cNvSpPr txBox="1"/>
          <p:nvPr/>
        </p:nvSpPr>
        <p:spPr>
          <a:xfrm>
            <a:off x="955531" y="1738908"/>
            <a:ext cx="1672253" cy="338554"/>
          </a:xfrm>
          <a:prstGeom prst="rect">
            <a:avLst/>
          </a:prstGeom>
          <a:noFill/>
        </p:spPr>
        <p:txBody>
          <a:bodyPr wrap="none" rtlCol="0">
            <a:spAutoFit/>
          </a:bodyPr>
          <a:lstStyle/>
          <a:p>
            <a:r>
              <a:rPr lang="en-CA" sz="1600" b="1" dirty="0" smtClean="0">
                <a:solidFill>
                  <a:srgbClr val="04305E"/>
                </a:solidFill>
              </a:rPr>
              <a:t>Era before ART</a:t>
            </a:r>
            <a:endParaRPr lang="en-CA" sz="1600" b="1" dirty="0">
              <a:solidFill>
                <a:srgbClr val="04305E"/>
              </a:solidFill>
            </a:endParaRPr>
          </a:p>
        </p:txBody>
      </p:sp>
      <p:grpSp>
        <p:nvGrpSpPr>
          <p:cNvPr id="6" name="Grouper 5"/>
          <p:cNvGrpSpPr/>
          <p:nvPr/>
        </p:nvGrpSpPr>
        <p:grpSpPr>
          <a:xfrm>
            <a:off x="2217440" y="1738908"/>
            <a:ext cx="4127500" cy="4734768"/>
            <a:chOff x="2217440" y="1738908"/>
            <a:chExt cx="4127500" cy="4734768"/>
          </a:xfrm>
        </p:grpSpPr>
        <p:sp>
          <p:nvSpPr>
            <p:cNvPr id="5" name="ZoneTexte 4"/>
            <p:cNvSpPr txBox="1"/>
            <p:nvPr/>
          </p:nvSpPr>
          <p:spPr>
            <a:xfrm>
              <a:off x="3779912" y="1738908"/>
              <a:ext cx="1237238" cy="338554"/>
            </a:xfrm>
            <a:prstGeom prst="rect">
              <a:avLst/>
            </a:prstGeom>
            <a:noFill/>
          </p:spPr>
          <p:txBody>
            <a:bodyPr wrap="none" rtlCol="0">
              <a:spAutoFit/>
            </a:bodyPr>
            <a:lstStyle>
              <a:defPPr>
                <a:defRPr lang="en-US"/>
              </a:defPPr>
              <a:lvl1pPr>
                <a:defRPr sz="1600">
                  <a:solidFill>
                    <a:srgbClr val="04305E"/>
                  </a:solidFill>
                </a:defRPr>
              </a:lvl1pPr>
            </a:lstStyle>
            <a:p>
              <a:r>
                <a:rPr lang="en-CA" b="1" dirty="0"/>
                <a:t>Era of </a:t>
              </a:r>
              <a:r>
                <a:rPr lang="en-CA" b="1" dirty="0" smtClean="0"/>
                <a:t>ART</a:t>
              </a:r>
              <a:endParaRPr lang="en-CA" b="1" dirty="0"/>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l="24923" t="21232" r="19512" b="8271"/>
            <a:stretch/>
          </p:blipFill>
          <p:spPr>
            <a:xfrm>
              <a:off x="2217440" y="2060724"/>
              <a:ext cx="4127500" cy="4412952"/>
            </a:xfrm>
            <a:prstGeom prst="rect">
              <a:avLst/>
            </a:prstGeom>
          </p:spPr>
        </p:pic>
      </p:grpSp>
      <p:pic>
        <p:nvPicPr>
          <p:cNvPr id="11" name="Image 10"/>
          <p:cNvPicPr>
            <a:picLocks noChangeAspect="1"/>
          </p:cNvPicPr>
          <p:nvPr/>
        </p:nvPicPr>
        <p:blipFill rotWithShape="1">
          <a:blip r:embed="rId3" cstate="print">
            <a:extLst>
              <a:ext uri="{28A0092B-C50C-407E-A947-70E740481C1C}">
                <a14:useLocalDpi xmlns:a14="http://schemas.microsoft.com/office/drawing/2010/main"/>
              </a:ext>
            </a:extLst>
          </a:blip>
          <a:srcRect l="81562" t="21232" b="8271"/>
          <a:stretch/>
        </p:blipFill>
        <p:spPr>
          <a:xfrm>
            <a:off x="6337300" y="2060848"/>
            <a:ext cx="1369636" cy="4412952"/>
          </a:xfrm>
          <a:prstGeom prst="rect">
            <a:avLst/>
          </a:prstGeom>
        </p:spPr>
      </p:pic>
    </p:spTree>
    <p:extLst>
      <p:ext uri="{BB962C8B-B14F-4D97-AF65-F5344CB8AC3E}">
        <p14:creationId xmlns:p14="http://schemas.microsoft.com/office/powerpoint/2010/main" val="29948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42463" y="1219200"/>
            <a:ext cx="6134100" cy="4257378"/>
          </a:xfrm>
          <a:prstGeom prst="rect">
            <a:avLst/>
          </a:prstGeom>
        </p:spPr>
      </p:pic>
      <p:sp>
        <p:nvSpPr>
          <p:cNvPr id="3" name="Text Box 6"/>
          <p:cNvSpPr txBox="1">
            <a:spLocks noChangeArrowheads="1"/>
          </p:cNvSpPr>
          <p:nvPr/>
        </p:nvSpPr>
        <p:spPr bwMode="auto">
          <a:xfrm>
            <a:off x="0" y="6581001"/>
            <a:ext cx="2340229" cy="276999"/>
          </a:xfrm>
          <a:prstGeom prst="rect">
            <a:avLst/>
          </a:prstGeom>
          <a:noFill/>
          <a:ln w="9525">
            <a:noFill/>
            <a:miter lim="800000"/>
            <a:headEnd/>
            <a:tailEnd/>
          </a:ln>
        </p:spPr>
        <p:txBody>
          <a:bodyPr wrap="none">
            <a:spAutoFit/>
          </a:bodyPr>
          <a:lstStyle/>
          <a:p>
            <a:r>
              <a:rPr lang="en-CA" sz="1200" dirty="0" smtClean="0">
                <a:latin typeface="Arial" charset="0"/>
              </a:rPr>
              <a:t>D. Richman</a:t>
            </a:r>
            <a:r>
              <a:rPr lang="en-CA" sz="1200" dirty="0"/>
              <a:t> </a:t>
            </a:r>
            <a:r>
              <a:rPr lang="en-CA" sz="1200" dirty="0" smtClean="0"/>
              <a:t>et al.</a:t>
            </a:r>
            <a:r>
              <a:rPr lang="en-CA" sz="1200" dirty="0" smtClean="0">
                <a:latin typeface="Arial" charset="0"/>
              </a:rPr>
              <a:t> Science 2009</a:t>
            </a:r>
            <a:endParaRPr lang="en-CA" sz="1200" dirty="0">
              <a:latin typeface="Arial" charset="0"/>
            </a:endParaRPr>
          </a:p>
        </p:txBody>
      </p:sp>
      <p:sp>
        <p:nvSpPr>
          <p:cNvPr id="4" name="ZoneTexte 3"/>
          <p:cNvSpPr txBox="1"/>
          <p:nvPr/>
        </p:nvSpPr>
        <p:spPr>
          <a:xfrm>
            <a:off x="6600263" y="4876800"/>
            <a:ext cx="1411614" cy="738664"/>
          </a:xfrm>
          <a:prstGeom prst="rect">
            <a:avLst/>
          </a:prstGeom>
          <a:noFill/>
        </p:spPr>
        <p:txBody>
          <a:bodyPr wrap="none" rtlCol="0">
            <a:spAutoFit/>
          </a:bodyPr>
          <a:lstStyle/>
          <a:p>
            <a:r>
              <a:rPr lang="en-CA" sz="1400" b="1" smtClean="0">
                <a:latin typeface="Arial"/>
                <a:cs typeface="Arial"/>
              </a:rPr>
              <a:t>PKC agonists: </a:t>
            </a:r>
          </a:p>
          <a:p>
            <a:r>
              <a:rPr lang="en-CA" sz="1400" smtClean="0">
                <a:latin typeface="Arial"/>
                <a:cs typeface="Arial"/>
              </a:rPr>
              <a:t>Prostratin</a:t>
            </a:r>
          </a:p>
          <a:p>
            <a:r>
              <a:rPr lang="en-CA" sz="1400" smtClean="0">
                <a:latin typeface="Arial"/>
                <a:cs typeface="Arial"/>
              </a:rPr>
              <a:t>Bryostatin</a:t>
            </a:r>
            <a:endParaRPr lang="en-CA" sz="1400">
              <a:latin typeface="Arial"/>
              <a:cs typeface="Arial"/>
            </a:endParaRPr>
          </a:p>
        </p:txBody>
      </p:sp>
      <p:sp>
        <p:nvSpPr>
          <p:cNvPr id="5" name="ZoneTexte 4"/>
          <p:cNvSpPr txBox="1"/>
          <p:nvPr/>
        </p:nvSpPr>
        <p:spPr>
          <a:xfrm>
            <a:off x="7209863" y="1600200"/>
            <a:ext cx="1970649" cy="1169551"/>
          </a:xfrm>
          <a:prstGeom prst="rect">
            <a:avLst/>
          </a:prstGeom>
          <a:noFill/>
        </p:spPr>
        <p:txBody>
          <a:bodyPr wrap="none" rtlCol="0">
            <a:spAutoFit/>
          </a:bodyPr>
          <a:lstStyle/>
          <a:p>
            <a:r>
              <a:rPr lang="en-CA" sz="1400" b="1" dirty="0" smtClean="0">
                <a:latin typeface="Arial"/>
                <a:cs typeface="Arial"/>
              </a:rPr>
              <a:t>Gamma-c Cytokines:</a:t>
            </a:r>
          </a:p>
          <a:p>
            <a:r>
              <a:rPr lang="en-CA" sz="1400" dirty="0" smtClean="0">
                <a:latin typeface="Arial"/>
                <a:cs typeface="Arial"/>
              </a:rPr>
              <a:t>IL-7</a:t>
            </a:r>
          </a:p>
          <a:p>
            <a:r>
              <a:rPr lang="en-CA" sz="1400" dirty="0" smtClean="0">
                <a:latin typeface="Arial"/>
                <a:cs typeface="Arial"/>
              </a:rPr>
              <a:t>IL-15</a:t>
            </a:r>
          </a:p>
          <a:p>
            <a:r>
              <a:rPr lang="en-CA" sz="1400" dirty="0" err="1" smtClean="0">
                <a:latin typeface="Arial"/>
                <a:cs typeface="Arial"/>
              </a:rPr>
              <a:t>Jak</a:t>
            </a:r>
            <a:r>
              <a:rPr lang="en-CA" sz="1400" dirty="0" smtClean="0">
                <a:latin typeface="Arial"/>
                <a:cs typeface="Arial"/>
              </a:rPr>
              <a:t>/STAT inhibitors </a:t>
            </a:r>
          </a:p>
          <a:p>
            <a:r>
              <a:rPr lang="en-CA" sz="1400" dirty="0" smtClean="0">
                <a:latin typeface="Arial"/>
                <a:cs typeface="Arial"/>
              </a:rPr>
              <a:t>(</a:t>
            </a:r>
            <a:r>
              <a:rPr lang="en-CA" sz="1400" dirty="0" err="1" smtClean="0">
                <a:latin typeface="Arial"/>
                <a:cs typeface="Arial"/>
              </a:rPr>
              <a:t>ruxolitinib</a:t>
            </a:r>
            <a:r>
              <a:rPr lang="en-CA" sz="1400" dirty="0" smtClean="0">
                <a:latin typeface="Arial"/>
                <a:cs typeface="Arial"/>
              </a:rPr>
              <a:t>)</a:t>
            </a:r>
            <a:endParaRPr lang="en-CA" sz="1400" dirty="0">
              <a:latin typeface="Arial"/>
              <a:cs typeface="Arial"/>
            </a:endParaRPr>
          </a:p>
        </p:txBody>
      </p:sp>
      <p:sp>
        <p:nvSpPr>
          <p:cNvPr id="6" name="ZoneTexte 5"/>
          <p:cNvSpPr txBox="1"/>
          <p:nvPr/>
        </p:nvSpPr>
        <p:spPr>
          <a:xfrm>
            <a:off x="6691312" y="3505200"/>
            <a:ext cx="2269234" cy="738664"/>
          </a:xfrm>
          <a:prstGeom prst="rect">
            <a:avLst/>
          </a:prstGeom>
          <a:noFill/>
        </p:spPr>
        <p:txBody>
          <a:bodyPr wrap="none" rtlCol="0">
            <a:spAutoFit/>
          </a:bodyPr>
          <a:lstStyle/>
          <a:p>
            <a:r>
              <a:rPr lang="en-CA" sz="1400" b="1" dirty="0" err="1" smtClean="0">
                <a:latin typeface="Arial"/>
                <a:cs typeface="Arial"/>
              </a:rPr>
              <a:t>Bromodomain</a:t>
            </a:r>
            <a:r>
              <a:rPr lang="en-CA" sz="1400" b="1" dirty="0" smtClean="0">
                <a:latin typeface="Arial"/>
                <a:cs typeface="Arial"/>
              </a:rPr>
              <a:t> inhibitors</a:t>
            </a:r>
            <a:endParaRPr lang="en-CA" sz="1400" dirty="0" smtClean="0">
              <a:latin typeface="Arial"/>
              <a:cs typeface="Arial"/>
            </a:endParaRPr>
          </a:p>
          <a:p>
            <a:r>
              <a:rPr lang="en-CA" sz="1400" smtClean="0">
                <a:latin typeface="Arial"/>
                <a:cs typeface="Arial"/>
              </a:rPr>
              <a:t>JQ1</a:t>
            </a:r>
          </a:p>
          <a:p>
            <a:r>
              <a:rPr lang="en-CA" sz="1400" dirty="0" smtClean="0">
                <a:latin typeface="Arial"/>
                <a:cs typeface="Arial"/>
              </a:rPr>
              <a:t>I-BET</a:t>
            </a:r>
            <a:endParaRPr lang="en-CA" sz="1400" dirty="0">
              <a:latin typeface="Arial"/>
              <a:cs typeface="Arial"/>
            </a:endParaRPr>
          </a:p>
        </p:txBody>
      </p:sp>
      <p:sp>
        <p:nvSpPr>
          <p:cNvPr id="7" name="ZoneTexte 6"/>
          <p:cNvSpPr txBox="1"/>
          <p:nvPr/>
        </p:nvSpPr>
        <p:spPr>
          <a:xfrm>
            <a:off x="-36512" y="3771037"/>
            <a:ext cx="1570988" cy="954107"/>
          </a:xfrm>
          <a:prstGeom prst="rect">
            <a:avLst/>
          </a:prstGeom>
          <a:noFill/>
        </p:spPr>
        <p:txBody>
          <a:bodyPr wrap="none" rtlCol="0">
            <a:spAutoFit/>
          </a:bodyPr>
          <a:lstStyle/>
          <a:p>
            <a:r>
              <a:rPr lang="en-CA" sz="1400" b="1" dirty="0" smtClean="0">
                <a:latin typeface="Arial"/>
                <a:cs typeface="Arial"/>
              </a:rPr>
              <a:t>HDAC inhibitors</a:t>
            </a:r>
          </a:p>
          <a:p>
            <a:r>
              <a:rPr lang="en-CA" sz="1400" dirty="0" err="1" smtClean="0">
                <a:latin typeface="Arial"/>
                <a:cs typeface="Arial"/>
              </a:rPr>
              <a:t>Saha</a:t>
            </a:r>
            <a:r>
              <a:rPr lang="en-CA" sz="1400" dirty="0" smtClean="0">
                <a:latin typeface="Arial"/>
                <a:cs typeface="Arial"/>
              </a:rPr>
              <a:t> (vorinostat)</a:t>
            </a:r>
          </a:p>
          <a:p>
            <a:r>
              <a:rPr lang="en-CA" sz="1400" dirty="0" smtClean="0">
                <a:latin typeface="Arial"/>
                <a:cs typeface="Arial"/>
              </a:rPr>
              <a:t>Panobinostat</a:t>
            </a:r>
          </a:p>
          <a:p>
            <a:r>
              <a:rPr lang="en-CA" sz="1400" dirty="0" smtClean="0">
                <a:latin typeface="Arial"/>
                <a:cs typeface="Arial"/>
              </a:rPr>
              <a:t>Romidepsin</a:t>
            </a:r>
            <a:endParaRPr lang="en-CA" sz="1400" dirty="0">
              <a:latin typeface="Arial"/>
              <a:cs typeface="Arial"/>
            </a:endParaRPr>
          </a:p>
        </p:txBody>
      </p:sp>
      <p:sp>
        <p:nvSpPr>
          <p:cNvPr id="8"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CA" sz="3200" smtClean="0">
                <a:solidFill>
                  <a:schemeClr val="bg1"/>
                </a:solidFill>
                <a:ea typeface="ＭＳ Ｐゴシック" charset="0"/>
                <a:cs typeface="ＭＳ Ｐゴシック" charset="0"/>
              </a:rPr>
              <a:t>Molecular mechanisms of HIV latency</a:t>
            </a:r>
            <a:endParaRPr lang="en-CA" sz="3200">
              <a:solidFill>
                <a:schemeClr val="bg1"/>
              </a:solidFill>
              <a:ea typeface="ＭＳ Ｐゴシック" charset="0"/>
              <a:cs typeface="ＭＳ Ｐゴシック" charset="0"/>
            </a:endParaRPr>
          </a:p>
        </p:txBody>
      </p:sp>
      <p:cxnSp>
        <p:nvCxnSpPr>
          <p:cNvPr id="9"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10" name="Text Box 261"/>
          <p:cNvSpPr txBox="1">
            <a:spLocks noChangeArrowheads="1"/>
          </p:cNvSpPr>
          <p:nvPr/>
        </p:nvSpPr>
        <p:spPr bwMode="auto">
          <a:xfrm>
            <a:off x="107504" y="5805264"/>
            <a:ext cx="8352928" cy="4001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3"/>
              </a:buBlip>
            </a:pPr>
            <a:r>
              <a:rPr lang="en-US" sz="2000" b="1" dirty="0" smtClean="0">
                <a:solidFill>
                  <a:srgbClr val="04305E"/>
                </a:solidFill>
              </a:rPr>
              <a:t>HIV latency results from multiple mechanisms</a:t>
            </a:r>
          </a:p>
        </p:txBody>
      </p:sp>
    </p:spTree>
    <p:extLst>
      <p:ext uri="{BB962C8B-B14F-4D97-AF65-F5344CB8AC3E}">
        <p14:creationId xmlns:p14="http://schemas.microsoft.com/office/powerpoint/2010/main" val="3724539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Disrupting latency </a:t>
            </a:r>
            <a:r>
              <a:rPr lang="en-US" sz="3200" i="1" dirty="0" smtClean="0">
                <a:solidFill>
                  <a:schemeClr val="bg1"/>
                </a:solidFill>
                <a:ea typeface="ＭＳ Ｐゴシック" charset="0"/>
                <a:cs typeface="ＭＳ Ｐゴシック" charset="0"/>
              </a:rPr>
              <a:t>in vitro</a:t>
            </a:r>
            <a:endParaRPr lang="en-US" sz="3200" i="1" dirty="0">
              <a:solidFill>
                <a:schemeClr val="bg1"/>
              </a:solidFill>
              <a:ea typeface="ＭＳ Ｐゴシック" charset="0"/>
              <a:cs typeface="ＭＳ Ｐゴシック" charset="0"/>
            </a:endParaRPr>
          </a:p>
        </p:txBody>
      </p:sp>
      <p:cxnSp>
        <p:nvCxnSpPr>
          <p:cNvPr id="3"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5" name="Text Box 6"/>
          <p:cNvSpPr txBox="1">
            <a:spLocks noChangeArrowheads="1"/>
          </p:cNvSpPr>
          <p:nvPr/>
        </p:nvSpPr>
        <p:spPr bwMode="auto">
          <a:xfrm>
            <a:off x="0" y="6581001"/>
            <a:ext cx="4530131" cy="276999"/>
          </a:xfrm>
          <a:prstGeom prst="rect">
            <a:avLst/>
          </a:prstGeom>
          <a:noFill/>
          <a:ln w="9525">
            <a:noFill/>
            <a:miter lim="800000"/>
            <a:headEnd/>
            <a:tailEnd/>
          </a:ln>
        </p:spPr>
        <p:txBody>
          <a:bodyPr wrap="none">
            <a:spAutoFit/>
          </a:bodyPr>
          <a:lstStyle/>
          <a:p>
            <a:r>
              <a:rPr lang="en-AU" sz="1200" dirty="0" smtClean="0">
                <a:latin typeface="Arial" charset="0"/>
              </a:rPr>
              <a:t>G. Laird et al. J </a:t>
            </a:r>
            <a:r>
              <a:rPr lang="en-AU" sz="1200" dirty="0" err="1" smtClean="0">
                <a:latin typeface="Arial" charset="0"/>
              </a:rPr>
              <a:t>Clin</a:t>
            </a:r>
            <a:r>
              <a:rPr lang="en-AU" sz="1200" dirty="0" smtClean="0">
                <a:latin typeface="Arial" charset="0"/>
              </a:rPr>
              <a:t> Invest 2015; S. Reuse et al. </a:t>
            </a:r>
            <a:r>
              <a:rPr lang="en-AU" sz="1200" dirty="0" err="1" smtClean="0">
                <a:latin typeface="Arial" charset="0"/>
              </a:rPr>
              <a:t>Plos</a:t>
            </a:r>
            <a:r>
              <a:rPr lang="en-AU" sz="1200" dirty="0" smtClean="0">
                <a:latin typeface="Arial" charset="0"/>
              </a:rPr>
              <a:t> One 2009</a:t>
            </a:r>
            <a:endParaRPr lang="en-AU" sz="1200" dirty="0">
              <a:latin typeface="Arial" charset="0"/>
            </a:endParaRPr>
          </a:p>
        </p:txBody>
      </p:sp>
      <p:sp>
        <p:nvSpPr>
          <p:cNvPr id="7" name="Text Box 261"/>
          <p:cNvSpPr txBox="1">
            <a:spLocks noChangeArrowheads="1"/>
          </p:cNvSpPr>
          <p:nvPr/>
        </p:nvSpPr>
        <p:spPr bwMode="auto">
          <a:xfrm>
            <a:off x="179512" y="5445224"/>
            <a:ext cx="835292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smtClean="0">
                <a:solidFill>
                  <a:srgbClr val="04305E"/>
                </a:solidFill>
              </a:rPr>
              <a:t>Combinations </a:t>
            </a:r>
            <a:r>
              <a:rPr lang="en-US" sz="2000" b="1" dirty="0" smtClean="0">
                <a:solidFill>
                  <a:srgbClr val="04305E"/>
                </a:solidFill>
              </a:rPr>
              <a:t>of anti-latency drugs induce robust levels of HIV production in latently infected cells</a:t>
            </a:r>
            <a:endParaRPr lang="en-US" sz="2000" b="1" dirty="0">
              <a:solidFill>
                <a:srgbClr val="04305E"/>
              </a:solidFill>
            </a:endParaRPr>
          </a:p>
        </p:txBody>
      </p:sp>
      <p:grpSp>
        <p:nvGrpSpPr>
          <p:cNvPr id="11" name="Grouper 10"/>
          <p:cNvGrpSpPr/>
          <p:nvPr/>
        </p:nvGrpSpPr>
        <p:grpSpPr>
          <a:xfrm>
            <a:off x="0" y="1124744"/>
            <a:ext cx="3873501" cy="3760424"/>
            <a:chOff x="0" y="1124744"/>
            <a:chExt cx="3873501" cy="3760424"/>
          </a:xfrm>
        </p:grpSpPr>
        <p:sp>
          <p:nvSpPr>
            <p:cNvPr id="6" name="Rectangle 5"/>
            <p:cNvSpPr/>
            <p:nvPr/>
          </p:nvSpPr>
          <p:spPr bwMode="auto">
            <a:xfrm>
              <a:off x="0" y="1124744"/>
              <a:ext cx="539552" cy="648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8" name="Image 7"/>
            <p:cNvPicPr>
              <a:picLocks noChangeAspect="1"/>
            </p:cNvPicPr>
            <p:nvPr/>
          </p:nvPicPr>
          <p:blipFill rotWithShape="1">
            <a:blip r:embed="rId3"/>
            <a:srcRect r="57609"/>
            <a:stretch/>
          </p:blipFill>
          <p:spPr>
            <a:xfrm>
              <a:off x="251521" y="1340768"/>
              <a:ext cx="3621980" cy="3544400"/>
            </a:xfrm>
            <a:prstGeom prst="rect">
              <a:avLst/>
            </a:prstGeom>
          </p:spPr>
        </p:pic>
        <p:sp>
          <p:nvSpPr>
            <p:cNvPr id="4" name="Rectangle 3"/>
            <p:cNvSpPr/>
            <p:nvPr/>
          </p:nvSpPr>
          <p:spPr bwMode="auto">
            <a:xfrm>
              <a:off x="107504" y="1268760"/>
              <a:ext cx="489396" cy="39494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12" name="Grouper 11"/>
          <p:cNvGrpSpPr/>
          <p:nvPr/>
        </p:nvGrpSpPr>
        <p:grpSpPr>
          <a:xfrm>
            <a:off x="3851920" y="1340768"/>
            <a:ext cx="4829572" cy="3544400"/>
            <a:chOff x="3851920" y="1340768"/>
            <a:chExt cx="4829572" cy="3544400"/>
          </a:xfrm>
        </p:grpSpPr>
        <p:pic>
          <p:nvPicPr>
            <p:cNvPr id="9" name="Image 8"/>
            <p:cNvPicPr>
              <a:picLocks noChangeAspect="1"/>
            </p:cNvPicPr>
            <p:nvPr/>
          </p:nvPicPr>
          <p:blipFill rotWithShape="1">
            <a:blip r:embed="rId3"/>
            <a:srcRect l="43475"/>
            <a:stretch/>
          </p:blipFill>
          <p:spPr>
            <a:xfrm>
              <a:off x="3851920" y="1340768"/>
              <a:ext cx="4829572" cy="3544400"/>
            </a:xfrm>
            <a:prstGeom prst="rect">
              <a:avLst/>
            </a:prstGeom>
          </p:spPr>
        </p:pic>
        <p:sp>
          <p:nvSpPr>
            <p:cNvPr id="10" name="Rectangle 9"/>
            <p:cNvSpPr/>
            <p:nvPr/>
          </p:nvSpPr>
          <p:spPr bwMode="auto">
            <a:xfrm>
              <a:off x="3928964" y="1772816"/>
              <a:ext cx="432048" cy="1872208"/>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3" name="ZoneTexte 12"/>
          <p:cNvSpPr txBox="1"/>
          <p:nvPr/>
        </p:nvSpPr>
        <p:spPr>
          <a:xfrm>
            <a:off x="1331640" y="1340768"/>
            <a:ext cx="2664296" cy="584776"/>
          </a:xfrm>
          <a:prstGeom prst="rect">
            <a:avLst/>
          </a:prstGeom>
          <a:solidFill>
            <a:schemeClr val="bg1"/>
          </a:solidFill>
        </p:spPr>
        <p:txBody>
          <a:bodyPr wrap="square" rtlCol="0">
            <a:spAutoFit/>
          </a:bodyPr>
          <a:lstStyle/>
          <a:p>
            <a:pPr algn="ctr"/>
            <a:r>
              <a:rPr lang="en-US" sz="1600" dirty="0" smtClean="0"/>
              <a:t>Single </a:t>
            </a:r>
          </a:p>
          <a:p>
            <a:pPr algn="ctr"/>
            <a:r>
              <a:rPr lang="en-US" sz="1600" dirty="0" smtClean="0"/>
              <a:t>“latency reversing agent”</a:t>
            </a:r>
            <a:endParaRPr lang="en-US" sz="1600" dirty="0"/>
          </a:p>
        </p:txBody>
      </p:sp>
    </p:spTree>
    <p:extLst>
      <p:ext uri="{BB962C8B-B14F-4D97-AF65-F5344CB8AC3E}">
        <p14:creationId xmlns:p14="http://schemas.microsoft.com/office/powerpoint/2010/main" val="2557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Disrupting latency </a:t>
            </a:r>
            <a:r>
              <a:rPr lang="en-US" sz="3200" i="1" dirty="0" smtClean="0">
                <a:solidFill>
                  <a:schemeClr val="bg1"/>
                </a:solidFill>
                <a:ea typeface="ＭＳ Ｐゴシック" charset="0"/>
                <a:cs typeface="ＭＳ Ｐゴシック" charset="0"/>
              </a:rPr>
              <a:t>in vivo</a:t>
            </a:r>
            <a:endParaRPr lang="en-US" sz="3200" i="1" dirty="0">
              <a:solidFill>
                <a:schemeClr val="bg1"/>
              </a:solidFill>
              <a:ea typeface="ＭＳ Ｐゴシック" charset="0"/>
              <a:cs typeface="ＭＳ Ｐゴシック" charset="0"/>
            </a:endParaRPr>
          </a:p>
        </p:txBody>
      </p:sp>
      <p:cxnSp>
        <p:nvCxnSpPr>
          <p:cNvPr id="3"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bwMode="auto">
          <a:xfrm>
            <a:off x="0" y="1124744"/>
            <a:ext cx="539552" cy="648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268760"/>
            <a:ext cx="3453111" cy="2160240"/>
          </a:xfrm>
          <a:prstGeom prst="rect">
            <a:avLst/>
          </a:prstGeom>
        </p:spPr>
      </p:pic>
      <p:sp>
        <p:nvSpPr>
          <p:cNvPr id="9" name="ZoneTexte 8"/>
          <p:cNvSpPr txBox="1"/>
          <p:nvPr/>
        </p:nvSpPr>
        <p:spPr>
          <a:xfrm>
            <a:off x="1040421" y="980728"/>
            <a:ext cx="2533466" cy="338554"/>
          </a:xfrm>
          <a:prstGeom prst="rect">
            <a:avLst/>
          </a:prstGeom>
          <a:noFill/>
        </p:spPr>
        <p:txBody>
          <a:bodyPr wrap="none" rtlCol="0">
            <a:spAutoFit/>
          </a:bodyPr>
          <a:lstStyle/>
          <a:p>
            <a:r>
              <a:rPr lang="en-CA" sz="1600" b="1" dirty="0">
                <a:solidFill>
                  <a:srgbClr val="04305E"/>
                </a:solidFill>
              </a:rPr>
              <a:t>v</a:t>
            </a:r>
            <a:r>
              <a:rPr lang="en-CA" sz="1600" b="1" dirty="0" smtClean="0">
                <a:solidFill>
                  <a:srgbClr val="04305E"/>
                </a:solidFill>
              </a:rPr>
              <a:t>orinostat – single dose</a:t>
            </a:r>
            <a:endParaRPr lang="en-CA" sz="1600" b="1" dirty="0">
              <a:solidFill>
                <a:srgbClr val="04305E"/>
              </a:solidFill>
            </a:endParaRPr>
          </a:p>
        </p:txBody>
      </p:sp>
      <p:grpSp>
        <p:nvGrpSpPr>
          <p:cNvPr id="13" name="Grouper 12"/>
          <p:cNvGrpSpPr/>
          <p:nvPr/>
        </p:nvGrpSpPr>
        <p:grpSpPr>
          <a:xfrm>
            <a:off x="3995936" y="980728"/>
            <a:ext cx="4892353" cy="2575316"/>
            <a:chOff x="3995936" y="980728"/>
            <a:chExt cx="4892353" cy="2575316"/>
          </a:xfrm>
        </p:grpSpPr>
        <p:pic>
          <p:nvPicPr>
            <p:cNvPr id="4" name="Image 3"/>
            <p:cNvPicPr>
              <a:picLocks noChangeAspect="1"/>
            </p:cNvPicPr>
            <p:nvPr/>
          </p:nvPicPr>
          <p:blipFill>
            <a:blip r:embed="rId3"/>
            <a:stretch>
              <a:fillRect/>
            </a:stretch>
          </p:blipFill>
          <p:spPr>
            <a:xfrm>
              <a:off x="3995936" y="1412776"/>
              <a:ext cx="4892353" cy="2143268"/>
            </a:xfrm>
            <a:prstGeom prst="rect">
              <a:avLst/>
            </a:prstGeom>
          </p:spPr>
        </p:pic>
        <p:sp>
          <p:nvSpPr>
            <p:cNvPr id="10" name="ZoneTexte 9"/>
            <p:cNvSpPr txBox="1"/>
            <p:nvPr/>
          </p:nvSpPr>
          <p:spPr>
            <a:xfrm>
              <a:off x="5580112" y="980728"/>
              <a:ext cx="2841243" cy="338554"/>
            </a:xfrm>
            <a:prstGeom prst="rect">
              <a:avLst/>
            </a:prstGeom>
            <a:noFill/>
          </p:spPr>
          <p:txBody>
            <a:bodyPr wrap="none" rtlCol="0">
              <a:spAutoFit/>
            </a:bodyPr>
            <a:lstStyle/>
            <a:p>
              <a:r>
                <a:rPr lang="en-CA" sz="1600" b="1" dirty="0">
                  <a:solidFill>
                    <a:srgbClr val="04305E"/>
                  </a:solidFill>
                </a:rPr>
                <a:t>v</a:t>
              </a:r>
              <a:r>
                <a:rPr lang="en-CA" sz="1600" b="1" dirty="0" smtClean="0">
                  <a:solidFill>
                    <a:srgbClr val="04305E"/>
                  </a:solidFill>
                </a:rPr>
                <a:t>orinostat – multiple doses</a:t>
              </a:r>
              <a:endParaRPr lang="en-CA" sz="1600" b="1" dirty="0">
                <a:solidFill>
                  <a:srgbClr val="04305E"/>
                </a:solidFill>
              </a:endParaRPr>
            </a:p>
          </p:txBody>
        </p:sp>
      </p:grpSp>
      <p:grpSp>
        <p:nvGrpSpPr>
          <p:cNvPr id="14" name="Grouper 13"/>
          <p:cNvGrpSpPr/>
          <p:nvPr/>
        </p:nvGrpSpPr>
        <p:grpSpPr>
          <a:xfrm>
            <a:off x="395536" y="3594502"/>
            <a:ext cx="3528392" cy="2210762"/>
            <a:chOff x="395536" y="3594502"/>
            <a:chExt cx="3528392" cy="2210762"/>
          </a:xfrm>
        </p:grpSpPr>
        <p:pic>
          <p:nvPicPr>
            <p:cNvPr id="11" name="Image 10"/>
            <p:cNvPicPr>
              <a:picLocks noChangeAspect="1"/>
            </p:cNvPicPr>
            <p:nvPr/>
          </p:nvPicPr>
          <p:blipFill>
            <a:blip r:embed="rId4"/>
            <a:stretch>
              <a:fillRect/>
            </a:stretch>
          </p:blipFill>
          <p:spPr>
            <a:xfrm>
              <a:off x="395536" y="3923455"/>
              <a:ext cx="3528392" cy="1881809"/>
            </a:xfrm>
            <a:prstGeom prst="rect">
              <a:avLst/>
            </a:prstGeom>
          </p:spPr>
        </p:pic>
        <p:sp>
          <p:nvSpPr>
            <p:cNvPr id="12" name="ZoneTexte 11"/>
            <p:cNvSpPr txBox="1"/>
            <p:nvPr/>
          </p:nvSpPr>
          <p:spPr>
            <a:xfrm>
              <a:off x="683568" y="3594502"/>
              <a:ext cx="3137397" cy="338554"/>
            </a:xfrm>
            <a:prstGeom prst="rect">
              <a:avLst/>
            </a:prstGeom>
            <a:noFill/>
          </p:spPr>
          <p:txBody>
            <a:bodyPr wrap="none" rtlCol="0">
              <a:spAutoFit/>
            </a:bodyPr>
            <a:lstStyle/>
            <a:p>
              <a:r>
                <a:rPr lang="en-CA" sz="1600" b="1" dirty="0" smtClean="0">
                  <a:solidFill>
                    <a:srgbClr val="04305E"/>
                  </a:solidFill>
                </a:rPr>
                <a:t>panobinostat – multiple doses</a:t>
              </a:r>
              <a:endParaRPr lang="en-CA" sz="1600" b="1" dirty="0">
                <a:solidFill>
                  <a:srgbClr val="04305E"/>
                </a:solidFill>
              </a:endParaRPr>
            </a:p>
          </p:txBody>
        </p:sp>
      </p:grpSp>
      <p:grpSp>
        <p:nvGrpSpPr>
          <p:cNvPr id="18" name="Grouper 17"/>
          <p:cNvGrpSpPr/>
          <p:nvPr/>
        </p:nvGrpSpPr>
        <p:grpSpPr>
          <a:xfrm>
            <a:off x="179512" y="3594502"/>
            <a:ext cx="8352928" cy="3002850"/>
            <a:chOff x="179512" y="3594502"/>
            <a:chExt cx="8352928" cy="3002850"/>
          </a:xfrm>
        </p:grpSpPr>
        <p:sp>
          <p:nvSpPr>
            <p:cNvPr id="7" name="Text Box 261"/>
            <p:cNvSpPr txBox="1">
              <a:spLocks noChangeArrowheads="1"/>
            </p:cNvSpPr>
            <p:nvPr/>
          </p:nvSpPr>
          <p:spPr bwMode="auto">
            <a:xfrm>
              <a:off x="179512" y="5889466"/>
              <a:ext cx="835292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5"/>
                </a:buBlip>
              </a:pPr>
              <a:r>
                <a:rPr lang="en-US" sz="2000" b="1" dirty="0">
                  <a:solidFill>
                    <a:srgbClr val="04305E"/>
                  </a:solidFill>
                </a:rPr>
                <a:t>A</a:t>
              </a:r>
              <a:r>
                <a:rPr lang="en-US" sz="2000" b="1" dirty="0" smtClean="0">
                  <a:solidFill>
                    <a:srgbClr val="04305E"/>
                  </a:solidFill>
                </a:rPr>
                <a:t>nti-latency drugs induce HIV transcription in latently infected cells…</a:t>
              </a:r>
              <a:endParaRPr lang="en-US" sz="2000" b="1" dirty="0">
                <a:solidFill>
                  <a:srgbClr val="04305E"/>
                </a:solidFill>
              </a:endParaRPr>
            </a:p>
          </p:txBody>
        </p:sp>
        <p:grpSp>
          <p:nvGrpSpPr>
            <p:cNvPr id="16" name="Grouper 15"/>
            <p:cNvGrpSpPr/>
            <p:nvPr/>
          </p:nvGrpSpPr>
          <p:grpSpPr>
            <a:xfrm>
              <a:off x="4067944" y="3594502"/>
              <a:ext cx="4053533" cy="2354778"/>
              <a:chOff x="4067944" y="3594502"/>
              <a:chExt cx="4053533" cy="2354778"/>
            </a:xfrm>
          </p:grpSpPr>
          <p:sp>
            <p:nvSpPr>
              <p:cNvPr id="15" name="ZoneTexte 14"/>
              <p:cNvSpPr txBox="1"/>
              <p:nvPr/>
            </p:nvSpPr>
            <p:spPr>
              <a:xfrm>
                <a:off x="5148064" y="3594502"/>
                <a:ext cx="2955256" cy="338554"/>
              </a:xfrm>
              <a:prstGeom prst="rect">
                <a:avLst/>
              </a:prstGeom>
              <a:noFill/>
            </p:spPr>
            <p:txBody>
              <a:bodyPr wrap="none" rtlCol="0">
                <a:spAutoFit/>
              </a:bodyPr>
              <a:lstStyle/>
              <a:p>
                <a:r>
                  <a:rPr lang="en-CA" sz="1600" b="1" dirty="0" smtClean="0">
                    <a:solidFill>
                      <a:srgbClr val="04305E"/>
                    </a:solidFill>
                  </a:rPr>
                  <a:t>romidepsin – multiple doses</a:t>
                </a:r>
                <a:endParaRPr lang="en-CA" sz="1600" b="1" dirty="0">
                  <a:solidFill>
                    <a:srgbClr val="04305E"/>
                  </a:solidFill>
                </a:endParaRPr>
              </a:p>
            </p:txBody>
          </p:sp>
          <p:pic>
            <p:nvPicPr>
              <p:cNvPr id="17" name="Image 16"/>
              <p:cNvPicPr>
                <a:picLocks noChangeAspect="1"/>
              </p:cNvPicPr>
              <p:nvPr/>
            </p:nvPicPr>
            <p:blipFill rotWithShape="1">
              <a:blip r:embed="rId6" cstate="print">
                <a:extLst>
                  <a:ext uri="{28A0092B-C50C-407E-A947-70E740481C1C}">
                    <a14:useLocalDpi xmlns:a14="http://schemas.microsoft.com/office/drawing/2010/main"/>
                  </a:ext>
                </a:extLst>
              </a:blip>
              <a:srcRect t="9797"/>
              <a:stretch/>
            </p:blipFill>
            <p:spPr>
              <a:xfrm>
                <a:off x="4067944" y="3892551"/>
                <a:ext cx="4053533" cy="2056729"/>
              </a:xfrm>
              <a:prstGeom prst="rect">
                <a:avLst/>
              </a:prstGeom>
            </p:spPr>
          </p:pic>
        </p:grpSp>
      </p:grpSp>
      <p:sp>
        <p:nvSpPr>
          <p:cNvPr id="19" name="Text Box 6"/>
          <p:cNvSpPr txBox="1">
            <a:spLocks noChangeArrowheads="1"/>
          </p:cNvSpPr>
          <p:nvPr/>
        </p:nvSpPr>
        <p:spPr bwMode="auto">
          <a:xfrm>
            <a:off x="0" y="6581001"/>
            <a:ext cx="8701496" cy="276999"/>
          </a:xfrm>
          <a:prstGeom prst="rect">
            <a:avLst/>
          </a:prstGeom>
          <a:noFill/>
          <a:ln w="9525">
            <a:noFill/>
            <a:miter lim="800000"/>
            <a:headEnd/>
            <a:tailEnd/>
          </a:ln>
        </p:spPr>
        <p:txBody>
          <a:bodyPr wrap="none">
            <a:spAutoFit/>
          </a:bodyPr>
          <a:lstStyle/>
          <a:p>
            <a:r>
              <a:rPr lang="en-CA" sz="1200" dirty="0" smtClean="0"/>
              <a:t>N. </a:t>
            </a:r>
            <a:r>
              <a:rPr lang="en-CA" sz="1200" dirty="0" err="1" smtClean="0"/>
              <a:t>Archin</a:t>
            </a:r>
            <a:r>
              <a:rPr lang="en-CA" sz="1200" dirty="0"/>
              <a:t> </a:t>
            </a:r>
            <a:r>
              <a:rPr lang="en-CA" sz="1200" dirty="0" smtClean="0"/>
              <a:t>et al. Nature 2012; J. Elliott</a:t>
            </a:r>
            <a:r>
              <a:rPr lang="en-CA" sz="1200" dirty="0"/>
              <a:t> </a:t>
            </a:r>
            <a:r>
              <a:rPr lang="en-CA" sz="1200" dirty="0" smtClean="0"/>
              <a:t>et al. </a:t>
            </a:r>
            <a:r>
              <a:rPr lang="en-CA" sz="1200" dirty="0" err="1" smtClean="0"/>
              <a:t>Plos</a:t>
            </a:r>
            <a:r>
              <a:rPr lang="en-CA" sz="1200" dirty="0" smtClean="0"/>
              <a:t> Path 2014; T. Rasmussen</a:t>
            </a:r>
            <a:r>
              <a:rPr lang="en-CA" sz="1200" dirty="0"/>
              <a:t> </a:t>
            </a:r>
            <a:r>
              <a:rPr lang="en-CA" sz="1200" dirty="0" smtClean="0"/>
              <a:t>et al. Lancet HIV 2014; O. </a:t>
            </a:r>
            <a:r>
              <a:rPr lang="en-CA" sz="1200" dirty="0" err="1" smtClean="0"/>
              <a:t>Søgaard</a:t>
            </a:r>
            <a:r>
              <a:rPr lang="en-CA" sz="1200" dirty="0"/>
              <a:t> </a:t>
            </a:r>
            <a:r>
              <a:rPr lang="en-CA" sz="1200" dirty="0" smtClean="0"/>
              <a:t>et al. in revision </a:t>
            </a:r>
            <a:endParaRPr lang="en-CA" sz="1200" dirty="0"/>
          </a:p>
        </p:txBody>
      </p:sp>
    </p:spTree>
    <p:extLst>
      <p:ext uri="{BB962C8B-B14F-4D97-AF65-F5344CB8AC3E}">
        <p14:creationId xmlns:p14="http://schemas.microsoft.com/office/powerpoint/2010/main" val="42056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Disrupting latency </a:t>
            </a:r>
            <a:r>
              <a:rPr lang="en-US" sz="3200" i="1" dirty="0" smtClean="0">
                <a:solidFill>
                  <a:schemeClr val="bg1"/>
                </a:solidFill>
                <a:ea typeface="ＭＳ Ｐゴシック" charset="0"/>
                <a:cs typeface="ＭＳ Ｐゴシック" charset="0"/>
              </a:rPr>
              <a:t>in vivo</a:t>
            </a:r>
            <a:endParaRPr lang="en-US" sz="3200" i="1" dirty="0">
              <a:solidFill>
                <a:schemeClr val="bg1"/>
              </a:solidFill>
              <a:ea typeface="ＭＳ Ｐゴシック" charset="0"/>
              <a:cs typeface="ＭＳ Ｐゴシック" charset="0"/>
            </a:endParaRPr>
          </a:p>
        </p:txBody>
      </p:sp>
      <p:cxnSp>
        <p:nvCxnSpPr>
          <p:cNvPr id="3" name="Straight Connector 13"/>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5" name="Text Box 6"/>
          <p:cNvSpPr txBox="1">
            <a:spLocks noChangeArrowheads="1"/>
          </p:cNvSpPr>
          <p:nvPr/>
        </p:nvSpPr>
        <p:spPr bwMode="auto">
          <a:xfrm>
            <a:off x="0" y="6581001"/>
            <a:ext cx="8701496" cy="276999"/>
          </a:xfrm>
          <a:prstGeom prst="rect">
            <a:avLst/>
          </a:prstGeom>
          <a:noFill/>
          <a:ln w="9525">
            <a:noFill/>
            <a:miter lim="800000"/>
            <a:headEnd/>
            <a:tailEnd/>
          </a:ln>
        </p:spPr>
        <p:txBody>
          <a:bodyPr wrap="none">
            <a:spAutoFit/>
          </a:bodyPr>
          <a:lstStyle/>
          <a:p>
            <a:r>
              <a:rPr lang="en-CA" sz="1200" dirty="0" smtClean="0"/>
              <a:t>N. </a:t>
            </a:r>
            <a:r>
              <a:rPr lang="en-CA" sz="1200" dirty="0" err="1" smtClean="0"/>
              <a:t>Archin</a:t>
            </a:r>
            <a:r>
              <a:rPr lang="en-CA" sz="1200" dirty="0"/>
              <a:t> </a:t>
            </a:r>
            <a:r>
              <a:rPr lang="en-CA" sz="1200" dirty="0" smtClean="0"/>
              <a:t>et al. Nature 2012; J. Elliott</a:t>
            </a:r>
            <a:r>
              <a:rPr lang="en-CA" sz="1200" dirty="0"/>
              <a:t> </a:t>
            </a:r>
            <a:r>
              <a:rPr lang="en-CA" sz="1200" dirty="0" smtClean="0"/>
              <a:t>et al. </a:t>
            </a:r>
            <a:r>
              <a:rPr lang="en-CA" sz="1200" dirty="0" err="1" smtClean="0"/>
              <a:t>Plos</a:t>
            </a:r>
            <a:r>
              <a:rPr lang="en-CA" sz="1200" dirty="0" smtClean="0"/>
              <a:t> Path 2014; T. Rasmussen</a:t>
            </a:r>
            <a:r>
              <a:rPr lang="en-CA" sz="1200" dirty="0"/>
              <a:t> </a:t>
            </a:r>
            <a:r>
              <a:rPr lang="en-CA" sz="1200" dirty="0" smtClean="0"/>
              <a:t>et al. Lancet HIV 2014; O. </a:t>
            </a:r>
            <a:r>
              <a:rPr lang="en-CA" sz="1200" dirty="0" err="1" smtClean="0"/>
              <a:t>Søgaard</a:t>
            </a:r>
            <a:r>
              <a:rPr lang="en-CA" sz="1200" dirty="0"/>
              <a:t> </a:t>
            </a:r>
            <a:r>
              <a:rPr lang="en-CA" sz="1200" dirty="0" smtClean="0"/>
              <a:t>et al. in revision </a:t>
            </a:r>
            <a:endParaRPr lang="en-CA" sz="1200" dirty="0"/>
          </a:p>
        </p:txBody>
      </p:sp>
      <p:sp>
        <p:nvSpPr>
          <p:cNvPr id="6" name="Rectangle 5"/>
          <p:cNvSpPr/>
          <p:nvPr/>
        </p:nvSpPr>
        <p:spPr bwMode="auto">
          <a:xfrm>
            <a:off x="0" y="1124744"/>
            <a:ext cx="539552" cy="64807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Text Box 261"/>
          <p:cNvSpPr txBox="1">
            <a:spLocks noChangeArrowheads="1"/>
          </p:cNvSpPr>
          <p:nvPr/>
        </p:nvSpPr>
        <p:spPr bwMode="auto">
          <a:xfrm>
            <a:off x="179512" y="5889466"/>
            <a:ext cx="8964488" cy="4001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dirty="0" smtClean="0">
                <a:solidFill>
                  <a:srgbClr val="04305E"/>
                </a:solidFill>
              </a:rPr>
              <a:t>… but does not significantly reduce the size of the latent reservoir</a:t>
            </a:r>
            <a:endParaRPr lang="en-US" sz="2000" b="1" dirty="0">
              <a:solidFill>
                <a:srgbClr val="04305E"/>
              </a:solidFill>
            </a:endParaRPr>
          </a:p>
        </p:txBody>
      </p:sp>
      <p:sp>
        <p:nvSpPr>
          <p:cNvPr id="9" name="ZoneTexte 8"/>
          <p:cNvSpPr txBox="1"/>
          <p:nvPr/>
        </p:nvSpPr>
        <p:spPr>
          <a:xfrm>
            <a:off x="1040421" y="980728"/>
            <a:ext cx="2533466" cy="338554"/>
          </a:xfrm>
          <a:prstGeom prst="rect">
            <a:avLst/>
          </a:prstGeom>
          <a:noFill/>
        </p:spPr>
        <p:txBody>
          <a:bodyPr wrap="none" rtlCol="0">
            <a:spAutoFit/>
          </a:bodyPr>
          <a:lstStyle/>
          <a:p>
            <a:r>
              <a:rPr lang="en-CA" sz="1600" b="1" dirty="0">
                <a:solidFill>
                  <a:srgbClr val="04305E"/>
                </a:solidFill>
              </a:rPr>
              <a:t>v</a:t>
            </a:r>
            <a:r>
              <a:rPr lang="en-CA" sz="1600" b="1" dirty="0" smtClean="0">
                <a:solidFill>
                  <a:srgbClr val="04305E"/>
                </a:solidFill>
              </a:rPr>
              <a:t>orinostat – single dose</a:t>
            </a:r>
            <a:endParaRPr lang="en-CA" sz="1600" b="1" dirty="0">
              <a:solidFill>
                <a:srgbClr val="04305E"/>
              </a:solidFill>
            </a:endParaRPr>
          </a:p>
        </p:txBody>
      </p:sp>
      <p:sp>
        <p:nvSpPr>
          <p:cNvPr id="10" name="ZoneTexte 9"/>
          <p:cNvSpPr txBox="1"/>
          <p:nvPr/>
        </p:nvSpPr>
        <p:spPr>
          <a:xfrm>
            <a:off x="5580112" y="980728"/>
            <a:ext cx="2841243" cy="338554"/>
          </a:xfrm>
          <a:prstGeom prst="rect">
            <a:avLst/>
          </a:prstGeom>
          <a:noFill/>
        </p:spPr>
        <p:txBody>
          <a:bodyPr wrap="none" rtlCol="0">
            <a:spAutoFit/>
          </a:bodyPr>
          <a:lstStyle/>
          <a:p>
            <a:r>
              <a:rPr lang="en-CA" sz="1600" b="1" dirty="0">
                <a:solidFill>
                  <a:srgbClr val="04305E"/>
                </a:solidFill>
              </a:rPr>
              <a:t>v</a:t>
            </a:r>
            <a:r>
              <a:rPr lang="en-CA" sz="1600" b="1" dirty="0" smtClean="0">
                <a:solidFill>
                  <a:srgbClr val="04305E"/>
                </a:solidFill>
              </a:rPr>
              <a:t>orinostat – multiple doses</a:t>
            </a:r>
            <a:endParaRPr lang="en-CA" sz="1600" b="1" dirty="0">
              <a:solidFill>
                <a:srgbClr val="04305E"/>
              </a:solidFill>
            </a:endParaRPr>
          </a:p>
        </p:txBody>
      </p:sp>
      <p:sp>
        <p:nvSpPr>
          <p:cNvPr id="12" name="ZoneTexte 11"/>
          <p:cNvSpPr txBox="1"/>
          <p:nvPr/>
        </p:nvSpPr>
        <p:spPr>
          <a:xfrm>
            <a:off x="683568" y="3594502"/>
            <a:ext cx="3137397" cy="338554"/>
          </a:xfrm>
          <a:prstGeom prst="rect">
            <a:avLst/>
          </a:prstGeom>
          <a:noFill/>
        </p:spPr>
        <p:txBody>
          <a:bodyPr wrap="none" rtlCol="0">
            <a:spAutoFit/>
          </a:bodyPr>
          <a:lstStyle/>
          <a:p>
            <a:r>
              <a:rPr lang="en-CA" sz="1600" b="1" dirty="0" smtClean="0">
                <a:solidFill>
                  <a:srgbClr val="04305E"/>
                </a:solidFill>
              </a:rPr>
              <a:t>panobinostat – multiple doses</a:t>
            </a:r>
            <a:endParaRPr lang="en-CA" sz="1600" b="1" dirty="0">
              <a:solidFill>
                <a:srgbClr val="04305E"/>
              </a:solidFill>
            </a:endParaRPr>
          </a:p>
        </p:txBody>
      </p:sp>
      <p:sp>
        <p:nvSpPr>
          <p:cNvPr id="15" name="ZoneTexte 14"/>
          <p:cNvSpPr txBox="1"/>
          <p:nvPr/>
        </p:nvSpPr>
        <p:spPr>
          <a:xfrm>
            <a:off x="5148064" y="3619252"/>
            <a:ext cx="2955256" cy="338554"/>
          </a:xfrm>
          <a:prstGeom prst="rect">
            <a:avLst/>
          </a:prstGeom>
          <a:noFill/>
        </p:spPr>
        <p:txBody>
          <a:bodyPr wrap="none" rtlCol="0">
            <a:spAutoFit/>
          </a:bodyPr>
          <a:lstStyle/>
          <a:p>
            <a:r>
              <a:rPr lang="en-CA" sz="1600" b="1" dirty="0" smtClean="0">
                <a:solidFill>
                  <a:srgbClr val="04305E"/>
                </a:solidFill>
              </a:rPr>
              <a:t>romidepsin – multiple doses</a:t>
            </a:r>
            <a:endParaRPr lang="en-CA" sz="1600" b="1" dirty="0">
              <a:solidFill>
                <a:srgbClr val="04305E"/>
              </a:solidFill>
            </a:endParaRPr>
          </a:p>
        </p:txBody>
      </p:sp>
      <p:pic>
        <p:nvPicPr>
          <p:cNvPr id="17" name="Image 16"/>
          <p:cNvPicPr>
            <a:picLocks noChangeAspect="1"/>
          </p:cNvPicPr>
          <p:nvPr/>
        </p:nvPicPr>
        <p:blipFill>
          <a:blip r:embed="rId3"/>
          <a:stretch>
            <a:fillRect/>
          </a:stretch>
        </p:blipFill>
        <p:spPr>
          <a:xfrm>
            <a:off x="856990" y="3972520"/>
            <a:ext cx="2706898" cy="1832744"/>
          </a:xfrm>
          <a:prstGeom prst="rect">
            <a:avLst/>
          </a:prstGeom>
        </p:spPr>
      </p:pic>
      <p:pic>
        <p:nvPicPr>
          <p:cNvPr id="19" name="Image 18"/>
          <p:cNvPicPr>
            <a:picLocks noChangeAspect="1"/>
          </p:cNvPicPr>
          <p:nvPr/>
        </p:nvPicPr>
        <p:blipFill>
          <a:blip r:embed="rId4"/>
          <a:stretch>
            <a:fillRect/>
          </a:stretch>
        </p:blipFill>
        <p:spPr>
          <a:xfrm>
            <a:off x="5364088" y="1556792"/>
            <a:ext cx="2880320" cy="1834394"/>
          </a:xfrm>
          <a:prstGeom prst="rect">
            <a:avLst/>
          </a:prstGeom>
        </p:spPr>
      </p:pic>
      <p:pic>
        <p:nvPicPr>
          <p:cNvPr id="21" name="Billede 1073743537"/>
          <p:cNvPicPr/>
          <p:nvPr/>
        </p:nvPicPr>
        <p:blipFill rotWithShape="1">
          <a:blip r:embed="rId5" cstate="print">
            <a:extLst>
              <a:ext uri="{28A0092B-C50C-407E-A947-70E740481C1C}">
                <a14:useLocalDpi xmlns:a14="http://schemas.microsoft.com/office/drawing/2010/main"/>
              </a:ext>
            </a:extLst>
          </a:blip>
          <a:srcRect/>
          <a:stretch/>
        </p:blipFill>
        <p:spPr>
          <a:xfrm>
            <a:off x="5652120" y="4051300"/>
            <a:ext cx="1872208" cy="1753964"/>
          </a:xfrm>
          <a:prstGeom prst="rect">
            <a:avLst/>
          </a:prstGeom>
        </p:spPr>
      </p:pic>
      <p:sp>
        <p:nvSpPr>
          <p:cNvPr id="22" name="Rectangle 21"/>
          <p:cNvSpPr/>
          <p:nvPr/>
        </p:nvSpPr>
        <p:spPr>
          <a:xfrm>
            <a:off x="683568" y="1772816"/>
            <a:ext cx="3744416" cy="923330"/>
          </a:xfrm>
          <a:prstGeom prst="rect">
            <a:avLst/>
          </a:prstGeom>
        </p:spPr>
        <p:txBody>
          <a:bodyPr wrap="square">
            <a:spAutoFit/>
          </a:bodyPr>
          <a:lstStyle/>
          <a:p>
            <a:pPr algn="ctr"/>
            <a:r>
              <a:rPr lang="en-CA" sz="1800" dirty="0" smtClean="0"/>
              <a:t>“no […] </a:t>
            </a:r>
            <a:r>
              <a:rPr lang="en-CA" sz="1800" dirty="0"/>
              <a:t>substantial reduction in the frequency of replication-competent HIV within resting CD4</a:t>
            </a:r>
            <a:r>
              <a:rPr lang="en-CA" sz="1800" baseline="30000" dirty="0"/>
              <a:t>+</a:t>
            </a:r>
            <a:r>
              <a:rPr lang="en-CA" sz="1800" dirty="0"/>
              <a:t> T </a:t>
            </a:r>
            <a:r>
              <a:rPr lang="en-CA" sz="1800" dirty="0" smtClean="0"/>
              <a:t>cells”</a:t>
            </a:r>
            <a:endParaRPr lang="en-CA" sz="1800" dirty="0"/>
          </a:p>
        </p:txBody>
      </p:sp>
    </p:spTree>
    <p:extLst>
      <p:ext uri="{BB962C8B-B14F-4D97-AF65-F5344CB8AC3E}">
        <p14:creationId xmlns:p14="http://schemas.microsoft.com/office/powerpoint/2010/main" val="2335436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Cure strategies</a:t>
            </a:r>
            <a:endParaRPr lang="en-US" sz="3200" dirty="0">
              <a:solidFill>
                <a:schemeClr val="bg1"/>
              </a:solidFill>
              <a:ea typeface="ＭＳ Ｐゴシック" charset="0"/>
              <a:cs typeface="ＭＳ Ｐゴシック" charset="0"/>
            </a:endParaRPr>
          </a:p>
        </p:txBody>
      </p:sp>
      <p:cxnSp>
        <p:nvCxnSpPr>
          <p:cNvPr id="5"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6" name="Grouper 5"/>
          <p:cNvGrpSpPr/>
          <p:nvPr/>
        </p:nvGrpSpPr>
        <p:grpSpPr>
          <a:xfrm>
            <a:off x="1547664" y="1196752"/>
            <a:ext cx="5832648" cy="3168352"/>
            <a:chOff x="3347864" y="1628800"/>
            <a:chExt cx="5832648" cy="3168352"/>
          </a:xfrm>
        </p:grpSpPr>
        <p:sp>
          <p:nvSpPr>
            <p:cNvPr id="138" name="ZoneTexte 137"/>
            <p:cNvSpPr txBox="1"/>
            <p:nvPr/>
          </p:nvSpPr>
          <p:spPr>
            <a:xfrm>
              <a:off x="4572000" y="1628800"/>
              <a:ext cx="3312368" cy="769441"/>
            </a:xfrm>
            <a:prstGeom prst="rect">
              <a:avLst/>
            </a:prstGeom>
            <a:noFill/>
          </p:spPr>
          <p:txBody>
            <a:bodyPr wrap="square" rtlCol="0">
              <a:spAutoFit/>
            </a:bodyPr>
            <a:lstStyle/>
            <a:p>
              <a:pPr algn="ctr"/>
              <a:r>
                <a:rPr lang="en-CA" sz="2200" dirty="0" smtClean="0">
                  <a:solidFill>
                    <a:srgbClr val="04305E"/>
                  </a:solidFill>
                </a:rPr>
                <a:t>To reduce the size of the reservoir</a:t>
              </a:r>
              <a:endParaRPr lang="en-CA" sz="2200" dirty="0">
                <a:solidFill>
                  <a:srgbClr val="04305E"/>
                </a:solidFill>
              </a:endParaRPr>
            </a:p>
          </p:txBody>
        </p:sp>
        <p:sp>
          <p:nvSpPr>
            <p:cNvPr id="139" name="ZoneTexte 138"/>
            <p:cNvSpPr txBox="1"/>
            <p:nvPr/>
          </p:nvSpPr>
          <p:spPr>
            <a:xfrm>
              <a:off x="7236296" y="3689156"/>
              <a:ext cx="1944216" cy="1107996"/>
            </a:xfrm>
            <a:prstGeom prst="rect">
              <a:avLst/>
            </a:prstGeom>
            <a:solidFill>
              <a:srgbClr val="04305E">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b="0" dirty="0"/>
                <a:t>Flush out the latent reservoir</a:t>
              </a:r>
            </a:p>
          </p:txBody>
        </p:sp>
        <p:sp>
          <p:nvSpPr>
            <p:cNvPr id="144" name="ZoneTexte 143"/>
            <p:cNvSpPr txBox="1"/>
            <p:nvPr/>
          </p:nvSpPr>
          <p:spPr>
            <a:xfrm>
              <a:off x="5313288" y="3689156"/>
              <a:ext cx="1872208" cy="1107996"/>
            </a:xfrm>
            <a:prstGeom prst="rect">
              <a:avLst/>
            </a:prstGeom>
            <a:solidFill>
              <a:schemeClr val="accent3">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b="0" dirty="0" smtClean="0"/>
                <a:t>Deplete </a:t>
              </a:r>
              <a:r>
                <a:rPr lang="en-CA" b="0" dirty="0"/>
                <a:t>infected cells</a:t>
              </a:r>
            </a:p>
          </p:txBody>
        </p:sp>
        <p:sp>
          <p:nvSpPr>
            <p:cNvPr id="145" name="ZoneTexte 144"/>
            <p:cNvSpPr txBox="1"/>
            <p:nvPr/>
          </p:nvSpPr>
          <p:spPr>
            <a:xfrm>
              <a:off x="3347864" y="3689156"/>
              <a:ext cx="1872208" cy="1107996"/>
            </a:xfrm>
            <a:prstGeom prst="rect">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2000">
                <a:spcBef>
                  <a:spcPts val="20"/>
                </a:spcBef>
                <a:spcAft>
                  <a:spcPts val="20"/>
                </a:spcAft>
              </a:pPr>
              <a:r>
                <a:rPr lang="en-CA" sz="1800" b="0" dirty="0" smtClean="0"/>
                <a:t>Render uninfected cells resistant to HIV</a:t>
              </a:r>
              <a:endParaRPr lang="en-CA" sz="1800" b="0" dirty="0"/>
            </a:p>
          </p:txBody>
        </p:sp>
        <p:sp>
          <p:nvSpPr>
            <p:cNvPr id="147" name="Flèche vers la droite 146"/>
            <p:cNvSpPr/>
            <p:nvPr/>
          </p:nvSpPr>
          <p:spPr bwMode="auto">
            <a:xfrm rot="8380028" flipV="1">
              <a:off x="4550145" y="2728182"/>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8" name="Flèche vers la droite 147"/>
            <p:cNvSpPr/>
            <p:nvPr/>
          </p:nvSpPr>
          <p:spPr bwMode="auto">
            <a:xfrm rot="13219972" flipH="1" flipV="1">
              <a:off x="6782394" y="2728181"/>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9" name="Flèche vers la droite 148"/>
            <p:cNvSpPr/>
            <p:nvPr/>
          </p:nvSpPr>
          <p:spPr bwMode="auto">
            <a:xfrm rot="16200000" flipH="1" flipV="1">
              <a:off x="5712220" y="2864844"/>
              <a:ext cx="1068948" cy="325052"/>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7" name="ZoneTexte 6"/>
          <p:cNvSpPr txBox="1"/>
          <p:nvPr/>
        </p:nvSpPr>
        <p:spPr>
          <a:xfrm>
            <a:off x="1547664" y="4509120"/>
            <a:ext cx="5832648" cy="1440160"/>
          </a:xfrm>
          <a:prstGeom prst="rect">
            <a:avLst/>
          </a:prstGeom>
          <a:solidFill>
            <a:srgbClr val="FF0C18">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0" i="0" u="none" strike="noStrike" cap="none" normalizeH="0" baseline="0">
                <a:ln>
                  <a:noFill/>
                </a:ln>
                <a:solidFill>
                  <a:schemeClr val="bg1"/>
                </a:solidFill>
                <a:effectLst/>
              </a:defRPr>
            </a:lvl1pPr>
          </a:lstStyle>
          <a:p>
            <a:r>
              <a:rPr lang="en-CA" sz="2800" b="1" u="sng" dirty="0" smtClean="0"/>
              <a:t>and</a:t>
            </a:r>
            <a:r>
              <a:rPr lang="en-CA" sz="2800" b="1" dirty="0" smtClean="0"/>
              <a:t> facilitate clearance of infected </a:t>
            </a:r>
            <a:r>
              <a:rPr lang="en-CA" sz="2800" b="1" smtClean="0"/>
              <a:t>cells </a:t>
            </a:r>
          </a:p>
          <a:p>
            <a:r>
              <a:rPr lang="en-CA" sz="2800" b="1" u="sng" smtClean="0"/>
              <a:t>and</a:t>
            </a:r>
            <a:r>
              <a:rPr lang="en-CA" sz="2800" b="1" smtClean="0"/>
              <a:t> </a:t>
            </a:r>
            <a:r>
              <a:rPr lang="en-CA" sz="2800" b="1" dirty="0" smtClean="0"/>
              <a:t>enhance </a:t>
            </a:r>
            <a:r>
              <a:rPr lang="en-CA" sz="2800" b="1" dirty="0"/>
              <a:t>immune control </a:t>
            </a:r>
            <a:endParaRPr lang="en-CA" sz="2800" b="1" dirty="0" smtClean="0"/>
          </a:p>
        </p:txBody>
      </p:sp>
    </p:spTree>
    <p:extLst>
      <p:ext uri="{BB962C8B-B14F-4D97-AF65-F5344CB8AC3E}">
        <p14:creationId xmlns:p14="http://schemas.microsoft.com/office/powerpoint/2010/main" val="90862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nSpc>
                <a:spcPct val="80000"/>
              </a:lnSpc>
            </a:pPr>
            <a:r>
              <a:rPr lang="en-US" sz="3200" dirty="0" smtClean="0">
                <a:solidFill>
                  <a:schemeClr val="bg1"/>
                </a:solidFill>
                <a:ea typeface="ＭＳ Ｐゴシック" charset="0"/>
                <a:cs typeface="ＭＳ Ｐゴシック" charset="0"/>
              </a:rPr>
              <a:t>TLR7 agonist administration in SIV infected macaques</a:t>
            </a:r>
            <a:endParaRPr lang="en-US" sz="3200" dirty="0">
              <a:solidFill>
                <a:schemeClr val="bg1"/>
              </a:solidFill>
              <a:ea typeface="ＭＳ Ｐゴシック" charset="0"/>
              <a:cs typeface="ＭＳ Ｐゴシック" charset="0"/>
            </a:endParaRPr>
          </a:p>
        </p:txBody>
      </p:sp>
      <p:cxnSp>
        <p:nvCxnSpPr>
          <p:cNvPr id="5"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0" y="6582985"/>
            <a:ext cx="2528381" cy="276999"/>
          </a:xfrm>
          <a:prstGeom prst="rect">
            <a:avLst/>
          </a:prstGeom>
          <a:noFill/>
        </p:spPr>
        <p:txBody>
          <a:bodyPr wrap="none" rtlCol="0">
            <a:spAutoFit/>
          </a:bodyPr>
          <a:lstStyle/>
          <a:p>
            <a:r>
              <a:rPr lang="en-CA" sz="1200" dirty="0" smtClean="0"/>
              <a:t>Courtesy of J. Whitney and Gilead</a:t>
            </a:r>
            <a:endParaRPr lang="en-CA" sz="1200"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836712"/>
            <a:ext cx="5616624" cy="252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6048" y="3140968"/>
            <a:ext cx="526627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 name="Text Box 261"/>
          <p:cNvSpPr txBox="1">
            <a:spLocks noChangeArrowheads="1"/>
          </p:cNvSpPr>
          <p:nvPr/>
        </p:nvSpPr>
        <p:spPr bwMode="auto">
          <a:xfrm>
            <a:off x="179512" y="5733256"/>
            <a:ext cx="8424936"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4"/>
              </a:buBlip>
            </a:pPr>
            <a:r>
              <a:rPr lang="en-US" sz="2000" b="1" dirty="0" smtClean="0">
                <a:solidFill>
                  <a:srgbClr val="04305E"/>
                </a:solidFill>
              </a:rPr>
              <a:t>TLR7 agonist induces viral production and increases CD8 T cell activation</a:t>
            </a:r>
            <a:endParaRPr lang="en-US" sz="2000" b="1" dirty="0">
              <a:solidFill>
                <a:srgbClr val="04305E"/>
              </a:solidFill>
            </a:endParaRPr>
          </a:p>
        </p:txBody>
      </p:sp>
      <p:sp>
        <p:nvSpPr>
          <p:cNvPr id="3" name="ZoneTexte 2"/>
          <p:cNvSpPr txBox="1"/>
          <p:nvPr/>
        </p:nvSpPr>
        <p:spPr>
          <a:xfrm>
            <a:off x="395536" y="1556792"/>
            <a:ext cx="1602904" cy="707886"/>
          </a:xfrm>
          <a:prstGeom prst="rect">
            <a:avLst/>
          </a:prstGeom>
          <a:noFill/>
        </p:spPr>
        <p:txBody>
          <a:bodyPr wrap="square" rtlCol="0">
            <a:spAutoFit/>
          </a:bodyPr>
          <a:lstStyle/>
          <a:p>
            <a:pPr algn="ctr"/>
            <a:r>
              <a:rPr lang="en-CA" sz="2000" dirty="0" smtClean="0">
                <a:solidFill>
                  <a:srgbClr val="04305E"/>
                </a:solidFill>
              </a:rPr>
              <a:t>Plasma SIV RNA</a:t>
            </a:r>
            <a:endParaRPr lang="en-CA" sz="2000" dirty="0">
              <a:solidFill>
                <a:srgbClr val="04305E"/>
              </a:solidFill>
            </a:endParaRPr>
          </a:p>
        </p:txBody>
      </p:sp>
      <p:sp>
        <p:nvSpPr>
          <p:cNvPr id="9" name="ZoneTexte 8"/>
          <p:cNvSpPr txBox="1"/>
          <p:nvPr/>
        </p:nvSpPr>
        <p:spPr>
          <a:xfrm>
            <a:off x="395536" y="3861048"/>
            <a:ext cx="1602904" cy="707886"/>
          </a:xfrm>
          <a:prstGeom prst="rect">
            <a:avLst/>
          </a:prstGeom>
          <a:noFill/>
        </p:spPr>
        <p:txBody>
          <a:bodyPr wrap="square" rtlCol="0">
            <a:spAutoFit/>
          </a:bodyPr>
          <a:lstStyle/>
          <a:p>
            <a:pPr algn="ctr"/>
            <a:r>
              <a:rPr lang="en-CA" sz="2000" dirty="0" smtClean="0">
                <a:solidFill>
                  <a:srgbClr val="04305E"/>
                </a:solidFill>
              </a:rPr>
              <a:t>CD8 T cell activation</a:t>
            </a:r>
            <a:endParaRPr lang="en-CA" sz="2000" dirty="0">
              <a:solidFill>
                <a:srgbClr val="04305E"/>
              </a:solidFill>
            </a:endParaRPr>
          </a:p>
        </p:txBody>
      </p:sp>
    </p:spTree>
    <p:extLst>
      <p:ext uri="{BB962C8B-B14F-4D97-AF65-F5344CB8AC3E}">
        <p14:creationId xmlns:p14="http://schemas.microsoft.com/office/powerpoint/2010/main" val="41001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Immune checkpoints and HIV persistence</a:t>
            </a:r>
            <a:endParaRPr lang="en-US" sz="3200" dirty="0">
              <a:solidFill>
                <a:schemeClr val="bg1"/>
              </a:solidFill>
              <a:ea typeface="ＭＳ Ｐゴシック" charset="0"/>
              <a:cs typeface="ＭＳ Ｐゴシック" charset="0"/>
            </a:endParaRPr>
          </a:p>
        </p:txBody>
      </p:sp>
      <p:cxnSp>
        <p:nvCxnSpPr>
          <p:cNvPr id="3"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311" name="Text Box 261"/>
          <p:cNvSpPr txBox="1">
            <a:spLocks noChangeArrowheads="1"/>
          </p:cNvSpPr>
          <p:nvPr/>
        </p:nvSpPr>
        <p:spPr bwMode="auto">
          <a:xfrm>
            <a:off x="107504" y="5961474"/>
            <a:ext cx="896448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2"/>
              </a:buBlip>
            </a:pPr>
            <a:r>
              <a:rPr lang="en-US" sz="2000" b="1" dirty="0" smtClean="0">
                <a:solidFill>
                  <a:srgbClr val="04305E"/>
                </a:solidFill>
              </a:rPr>
              <a:t>Immune checkpoints are expressed at the surface of infected cells and inhibit viral reactivation from latency</a:t>
            </a:r>
            <a:endParaRPr lang="en-US" sz="2000" b="1" dirty="0">
              <a:solidFill>
                <a:srgbClr val="04305E"/>
              </a:solidFill>
            </a:endParaRPr>
          </a:p>
        </p:txBody>
      </p:sp>
      <p:sp>
        <p:nvSpPr>
          <p:cNvPr id="312" name="Rectangle 311"/>
          <p:cNvSpPr/>
          <p:nvPr/>
        </p:nvSpPr>
        <p:spPr>
          <a:xfrm>
            <a:off x="0" y="6606277"/>
            <a:ext cx="2519740" cy="276999"/>
          </a:xfrm>
          <a:prstGeom prst="rect">
            <a:avLst/>
          </a:prstGeom>
        </p:spPr>
        <p:txBody>
          <a:bodyPr wrap="none">
            <a:spAutoFit/>
          </a:bodyPr>
          <a:lstStyle/>
          <a:p>
            <a:r>
              <a:rPr lang="en-CA" sz="1200" dirty="0" smtClean="0"/>
              <a:t>R. </a:t>
            </a:r>
            <a:r>
              <a:rPr lang="en-CA" sz="1200" dirty="0" err="1" smtClean="0"/>
              <a:t>Fromentin</a:t>
            </a:r>
            <a:r>
              <a:rPr lang="en-CA" sz="1200" dirty="0" smtClean="0"/>
              <a:t> et al. </a:t>
            </a:r>
            <a:r>
              <a:rPr lang="en-CA" sz="1200" dirty="0"/>
              <a:t>in </a:t>
            </a:r>
            <a:r>
              <a:rPr lang="en-CA" sz="1200" dirty="0" smtClean="0"/>
              <a:t>preparation. </a:t>
            </a:r>
            <a:endParaRPr lang="en-CA" sz="1200" dirty="0"/>
          </a:p>
        </p:txBody>
      </p:sp>
      <p:sp>
        <p:nvSpPr>
          <p:cNvPr id="315" name="ZoneTexte 314"/>
          <p:cNvSpPr txBox="1"/>
          <p:nvPr/>
        </p:nvSpPr>
        <p:spPr>
          <a:xfrm>
            <a:off x="251520" y="1196752"/>
            <a:ext cx="8712968" cy="1631216"/>
          </a:xfrm>
          <a:prstGeom prst="rect">
            <a:avLst/>
          </a:prstGeom>
          <a:noFill/>
        </p:spPr>
        <p:txBody>
          <a:bodyPr wrap="square" rtlCol="0">
            <a:spAutoFit/>
          </a:bodyPr>
          <a:lstStyle/>
          <a:p>
            <a:pPr marL="342900" indent="-342900">
              <a:buFont typeface="Arial"/>
              <a:buChar char="•"/>
            </a:pPr>
            <a:r>
              <a:rPr lang="en-CA" sz="2000" dirty="0" smtClean="0">
                <a:solidFill>
                  <a:srgbClr val="04305E"/>
                </a:solidFill>
              </a:rPr>
              <a:t>Immune checkpoints (PD-1, LAG-3, </a:t>
            </a:r>
            <a:r>
              <a:rPr lang="en-CA" sz="2000" dirty="0">
                <a:solidFill>
                  <a:srgbClr val="04305E"/>
                </a:solidFill>
              </a:rPr>
              <a:t>TIGIT, CTLA-</a:t>
            </a:r>
            <a:r>
              <a:rPr lang="en-CA" sz="2000" dirty="0" smtClean="0">
                <a:solidFill>
                  <a:srgbClr val="04305E"/>
                </a:solidFill>
              </a:rPr>
              <a:t>4) negatively regulate T cell responses and contribute to immune exhaustion</a:t>
            </a:r>
          </a:p>
          <a:p>
            <a:pPr marL="342900" indent="-342900">
              <a:buFont typeface="Arial"/>
              <a:buChar char="•"/>
            </a:pPr>
            <a:endParaRPr lang="en-CA" sz="2000" dirty="0" smtClean="0">
              <a:solidFill>
                <a:srgbClr val="04305E"/>
              </a:solidFill>
            </a:endParaRPr>
          </a:p>
          <a:p>
            <a:pPr marL="342900" indent="-342900">
              <a:buFont typeface="Arial"/>
              <a:buChar char="•"/>
            </a:pPr>
            <a:r>
              <a:rPr lang="en-CA" sz="2000" dirty="0" smtClean="0">
                <a:solidFill>
                  <a:srgbClr val="04305E"/>
                </a:solidFill>
              </a:rPr>
              <a:t>These molecules can be blocked by antibodies to restore HIV-specifi</a:t>
            </a:r>
            <a:r>
              <a:rPr lang="en-CA" sz="2000" dirty="0">
                <a:solidFill>
                  <a:srgbClr val="04305E"/>
                </a:solidFill>
              </a:rPr>
              <a:t>c</a:t>
            </a:r>
            <a:r>
              <a:rPr lang="en-CA" sz="2000" dirty="0" smtClean="0">
                <a:solidFill>
                  <a:srgbClr val="04305E"/>
                </a:solidFill>
              </a:rPr>
              <a:t> immunity</a:t>
            </a:r>
            <a:endParaRPr lang="en-CA" sz="2000" dirty="0">
              <a:solidFill>
                <a:srgbClr val="04305E"/>
              </a:solidFill>
            </a:endParaRPr>
          </a:p>
        </p:txBody>
      </p:sp>
      <p:grpSp>
        <p:nvGrpSpPr>
          <p:cNvPr id="289" name="Grouper 288"/>
          <p:cNvGrpSpPr/>
          <p:nvPr/>
        </p:nvGrpSpPr>
        <p:grpSpPr>
          <a:xfrm>
            <a:off x="30890" y="2996952"/>
            <a:ext cx="4456760" cy="2817024"/>
            <a:chOff x="30890" y="2996952"/>
            <a:chExt cx="4456760" cy="2817024"/>
          </a:xfrm>
        </p:grpSpPr>
        <p:grpSp>
          <p:nvGrpSpPr>
            <p:cNvPr id="17" name="Grouper 16"/>
            <p:cNvGrpSpPr/>
            <p:nvPr/>
          </p:nvGrpSpPr>
          <p:grpSpPr>
            <a:xfrm>
              <a:off x="30890" y="2996952"/>
              <a:ext cx="4456760" cy="2817024"/>
              <a:chOff x="30890" y="2996952"/>
              <a:chExt cx="4456760" cy="2817024"/>
            </a:xfrm>
          </p:grpSpPr>
          <p:pic>
            <p:nvPicPr>
              <p:cNvPr id="317" name="Image 316"/>
              <p:cNvPicPr>
                <a:picLocks noChangeAspect="1"/>
              </p:cNvPicPr>
              <p:nvPr/>
            </p:nvPicPr>
            <p:blipFill rotWithShape="1">
              <a:blip r:embed="rId3"/>
              <a:srcRect r="35285"/>
              <a:stretch/>
            </p:blipFill>
            <p:spPr>
              <a:xfrm>
                <a:off x="1331640" y="2996952"/>
                <a:ext cx="3156010" cy="2489200"/>
              </a:xfrm>
              <a:prstGeom prst="rect">
                <a:avLst/>
              </a:prstGeom>
            </p:spPr>
          </p:pic>
          <p:sp>
            <p:nvSpPr>
              <p:cNvPr id="4" name="ZoneTexte 3"/>
              <p:cNvSpPr txBox="1"/>
              <p:nvPr/>
            </p:nvSpPr>
            <p:spPr>
              <a:xfrm>
                <a:off x="30890" y="5229200"/>
                <a:ext cx="2088231" cy="584776"/>
              </a:xfrm>
              <a:prstGeom prst="rect">
                <a:avLst/>
              </a:prstGeom>
              <a:noFill/>
            </p:spPr>
            <p:txBody>
              <a:bodyPr wrap="square" rtlCol="0">
                <a:spAutoFit/>
              </a:bodyPr>
              <a:lstStyle/>
              <a:p>
                <a:pPr algn="r"/>
                <a:r>
                  <a:rPr lang="fr-FR" sz="1600" dirty="0" err="1" smtClean="0"/>
                  <a:t>Number</a:t>
                </a:r>
                <a:r>
                  <a:rPr lang="fr-FR" sz="1600" dirty="0" smtClean="0"/>
                  <a:t> of immune </a:t>
                </a:r>
                <a:r>
                  <a:rPr lang="fr-FR" sz="1600" dirty="0" err="1" smtClean="0"/>
                  <a:t>checkpoints</a:t>
                </a:r>
                <a:endParaRPr lang="fr-FR" sz="1600" dirty="0"/>
              </a:p>
            </p:txBody>
          </p:sp>
        </p:grpSp>
        <p:sp>
          <p:nvSpPr>
            <p:cNvPr id="9" name="ZoneTexte 8"/>
            <p:cNvSpPr txBox="1"/>
            <p:nvPr/>
          </p:nvSpPr>
          <p:spPr>
            <a:xfrm>
              <a:off x="2398547" y="5265934"/>
              <a:ext cx="216024" cy="338554"/>
            </a:xfrm>
            <a:prstGeom prst="rect">
              <a:avLst/>
            </a:prstGeom>
            <a:noFill/>
          </p:spPr>
          <p:txBody>
            <a:bodyPr wrap="square" rtlCol="0">
              <a:spAutoFit/>
            </a:bodyPr>
            <a:lstStyle/>
            <a:p>
              <a:pPr algn="ctr"/>
              <a:r>
                <a:rPr lang="fr-FR" sz="1600" dirty="0" smtClean="0"/>
                <a:t>0</a:t>
              </a:r>
              <a:endParaRPr lang="fr-FR" sz="1600" dirty="0"/>
            </a:p>
          </p:txBody>
        </p:sp>
        <p:sp>
          <p:nvSpPr>
            <p:cNvPr id="10" name="ZoneTexte 9"/>
            <p:cNvSpPr txBox="1"/>
            <p:nvPr/>
          </p:nvSpPr>
          <p:spPr>
            <a:xfrm>
              <a:off x="2925271" y="5265934"/>
              <a:ext cx="216024" cy="338554"/>
            </a:xfrm>
            <a:prstGeom prst="rect">
              <a:avLst/>
            </a:prstGeom>
            <a:noFill/>
          </p:spPr>
          <p:txBody>
            <a:bodyPr wrap="square" rtlCol="0">
              <a:spAutoFit/>
            </a:bodyPr>
            <a:lstStyle/>
            <a:p>
              <a:pPr algn="ctr"/>
              <a:r>
                <a:rPr lang="fr-FR" sz="1600" dirty="0"/>
                <a:t>1</a:t>
              </a:r>
            </a:p>
          </p:txBody>
        </p:sp>
        <p:sp>
          <p:nvSpPr>
            <p:cNvPr id="11" name="ZoneTexte 10"/>
            <p:cNvSpPr txBox="1"/>
            <p:nvPr/>
          </p:nvSpPr>
          <p:spPr>
            <a:xfrm>
              <a:off x="3476363" y="5265934"/>
              <a:ext cx="216024" cy="338554"/>
            </a:xfrm>
            <a:prstGeom prst="rect">
              <a:avLst/>
            </a:prstGeom>
            <a:noFill/>
          </p:spPr>
          <p:txBody>
            <a:bodyPr wrap="square" rtlCol="0">
              <a:spAutoFit/>
            </a:bodyPr>
            <a:lstStyle/>
            <a:p>
              <a:pPr algn="ctr"/>
              <a:r>
                <a:rPr lang="fr-FR" sz="1600" dirty="0"/>
                <a:t>2</a:t>
              </a:r>
            </a:p>
          </p:txBody>
        </p:sp>
        <p:sp>
          <p:nvSpPr>
            <p:cNvPr id="12" name="ZoneTexte 11"/>
            <p:cNvSpPr txBox="1"/>
            <p:nvPr/>
          </p:nvSpPr>
          <p:spPr>
            <a:xfrm>
              <a:off x="4052427" y="5265934"/>
              <a:ext cx="216024" cy="338554"/>
            </a:xfrm>
            <a:prstGeom prst="rect">
              <a:avLst/>
            </a:prstGeom>
            <a:noFill/>
          </p:spPr>
          <p:txBody>
            <a:bodyPr wrap="square" rtlCol="0">
              <a:spAutoFit/>
            </a:bodyPr>
            <a:lstStyle/>
            <a:p>
              <a:pPr algn="ctr"/>
              <a:r>
                <a:rPr lang="fr-FR" sz="1600" dirty="0"/>
                <a:t>3</a:t>
              </a:r>
            </a:p>
          </p:txBody>
        </p:sp>
      </p:grpSp>
      <p:grpSp>
        <p:nvGrpSpPr>
          <p:cNvPr id="8" name="Grouper 7"/>
          <p:cNvGrpSpPr/>
          <p:nvPr/>
        </p:nvGrpSpPr>
        <p:grpSpPr>
          <a:xfrm>
            <a:off x="5189522" y="2420888"/>
            <a:ext cx="3893473" cy="3446110"/>
            <a:chOff x="5189522" y="2420888"/>
            <a:chExt cx="3893473" cy="3446110"/>
          </a:xfrm>
        </p:grpSpPr>
        <p:grpSp>
          <p:nvGrpSpPr>
            <p:cNvPr id="53" name="Grouper 52"/>
            <p:cNvGrpSpPr/>
            <p:nvPr/>
          </p:nvGrpSpPr>
          <p:grpSpPr>
            <a:xfrm>
              <a:off x="5189522" y="2420888"/>
              <a:ext cx="3893473" cy="3446110"/>
              <a:chOff x="5189522" y="2420888"/>
              <a:chExt cx="3893473" cy="3446110"/>
            </a:xfrm>
          </p:grpSpPr>
          <p:pic>
            <p:nvPicPr>
              <p:cNvPr id="13" name="Picture 3"/>
              <p:cNvPicPr>
                <a:picLocks noChangeAspect="1"/>
              </p:cNvPicPr>
              <p:nvPr/>
            </p:nvPicPr>
            <p:blipFill rotWithShape="1">
              <a:blip r:embed="rId4"/>
              <a:srcRect l="20381" b="18911"/>
              <a:stretch/>
            </p:blipFill>
            <p:spPr>
              <a:xfrm>
                <a:off x="5652120" y="3018036"/>
                <a:ext cx="2851478" cy="2223712"/>
              </a:xfrm>
              <a:prstGeom prst="rect">
                <a:avLst/>
              </a:prstGeom>
            </p:spPr>
          </p:pic>
          <p:sp>
            <p:nvSpPr>
              <p:cNvPr id="5" name="ZoneTexte 4"/>
              <p:cNvSpPr txBox="1"/>
              <p:nvPr/>
            </p:nvSpPr>
            <p:spPr>
              <a:xfrm>
                <a:off x="6792771" y="5220667"/>
                <a:ext cx="864665" cy="276999"/>
              </a:xfrm>
              <a:prstGeom prst="rect">
                <a:avLst/>
              </a:prstGeom>
              <a:noFill/>
            </p:spPr>
            <p:txBody>
              <a:bodyPr wrap="none" rtlCol="0">
                <a:spAutoFit/>
              </a:bodyPr>
              <a:lstStyle/>
              <a:p>
                <a:pPr algn="ctr"/>
                <a:r>
                  <a:rPr lang="en-CA" sz="1200" dirty="0" smtClean="0">
                    <a:solidFill>
                      <a:srgbClr val="FF0000"/>
                    </a:solidFill>
                  </a:rPr>
                  <a:t>Activation</a:t>
                </a:r>
              </a:p>
            </p:txBody>
          </p:sp>
          <p:sp>
            <p:nvSpPr>
              <p:cNvPr id="15" name="ZoneTexte 14"/>
              <p:cNvSpPr txBox="1"/>
              <p:nvPr/>
            </p:nvSpPr>
            <p:spPr>
              <a:xfrm>
                <a:off x="7564972" y="5220667"/>
                <a:ext cx="1040294" cy="646331"/>
              </a:xfrm>
              <a:prstGeom prst="rect">
                <a:avLst/>
              </a:prstGeom>
              <a:noFill/>
            </p:spPr>
            <p:txBody>
              <a:bodyPr wrap="none" rtlCol="0">
                <a:spAutoFit/>
              </a:bodyPr>
              <a:lstStyle/>
              <a:p>
                <a:pPr algn="ctr"/>
                <a:r>
                  <a:rPr lang="en-CA" sz="1200" dirty="0" smtClean="0">
                    <a:solidFill>
                      <a:srgbClr val="FF0C18"/>
                    </a:solidFill>
                  </a:rPr>
                  <a:t>Activation</a:t>
                </a:r>
              </a:p>
              <a:p>
                <a:pPr algn="ctr"/>
                <a:r>
                  <a:rPr lang="en-CA" sz="1200" dirty="0" smtClean="0">
                    <a:solidFill>
                      <a:srgbClr val="62B531"/>
                    </a:solidFill>
                  </a:rPr>
                  <a:t>+ PD-1 </a:t>
                </a:r>
              </a:p>
              <a:p>
                <a:pPr algn="ctr"/>
                <a:r>
                  <a:rPr lang="en-CA" sz="1200" dirty="0" smtClean="0">
                    <a:solidFill>
                      <a:srgbClr val="62B531"/>
                    </a:solidFill>
                  </a:rPr>
                  <a:t>engagement</a:t>
                </a:r>
                <a:endParaRPr lang="en-CA" sz="1200" dirty="0">
                  <a:solidFill>
                    <a:srgbClr val="62B531"/>
                  </a:solidFill>
                </a:endParaRPr>
              </a:p>
            </p:txBody>
          </p:sp>
          <p:sp>
            <p:nvSpPr>
              <p:cNvPr id="16" name="ZoneTexte 15"/>
              <p:cNvSpPr txBox="1"/>
              <p:nvPr/>
            </p:nvSpPr>
            <p:spPr>
              <a:xfrm>
                <a:off x="5909602" y="5220667"/>
                <a:ext cx="864665" cy="461665"/>
              </a:xfrm>
              <a:prstGeom prst="rect">
                <a:avLst/>
              </a:prstGeom>
              <a:noFill/>
            </p:spPr>
            <p:txBody>
              <a:bodyPr wrap="none" rtlCol="0">
                <a:spAutoFit/>
              </a:bodyPr>
              <a:lstStyle/>
              <a:p>
                <a:pPr algn="ctr"/>
                <a:r>
                  <a:rPr lang="en-CA" sz="1200" dirty="0" smtClean="0"/>
                  <a:t>No </a:t>
                </a:r>
              </a:p>
              <a:p>
                <a:pPr algn="ctr"/>
                <a:r>
                  <a:rPr lang="en-CA" sz="1200" dirty="0" smtClean="0"/>
                  <a:t>Activation</a:t>
                </a:r>
              </a:p>
            </p:txBody>
          </p:sp>
          <p:sp>
            <p:nvSpPr>
              <p:cNvPr id="6" name="ZoneTexte 5"/>
              <p:cNvSpPr txBox="1"/>
              <p:nvPr/>
            </p:nvSpPr>
            <p:spPr>
              <a:xfrm rot="16200000">
                <a:off x="4518406" y="4091583"/>
                <a:ext cx="1711564" cy="369332"/>
              </a:xfrm>
              <a:prstGeom prst="rect">
                <a:avLst/>
              </a:prstGeom>
              <a:noFill/>
            </p:spPr>
            <p:txBody>
              <a:bodyPr wrap="none" rtlCol="0">
                <a:spAutoFit/>
              </a:bodyPr>
              <a:lstStyle/>
              <a:p>
                <a:r>
                  <a:rPr lang="en-CA" sz="1800" dirty="0" smtClean="0"/>
                  <a:t>HIV production</a:t>
                </a:r>
                <a:endParaRPr lang="en-CA" sz="1800" dirty="0"/>
              </a:p>
            </p:txBody>
          </p:sp>
          <p:grpSp>
            <p:nvGrpSpPr>
              <p:cNvPr id="18" name="Grouper 17"/>
              <p:cNvGrpSpPr/>
              <p:nvPr/>
            </p:nvGrpSpPr>
            <p:grpSpPr>
              <a:xfrm>
                <a:off x="8062395" y="4232884"/>
                <a:ext cx="373242" cy="401108"/>
                <a:chOff x="2099559" y="1302063"/>
                <a:chExt cx="530162" cy="571045"/>
              </a:xfrm>
            </p:grpSpPr>
            <p:sp>
              <p:nvSpPr>
                <p:cNvPr id="20" name="Oval 339"/>
                <p:cNvSpPr>
                  <a:spLocks noChangeArrowheads="1"/>
                </p:cNvSpPr>
                <p:nvPr/>
              </p:nvSpPr>
              <p:spPr bwMode="auto">
                <a:xfrm>
                  <a:off x="2099559" y="1302063"/>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sz="1000"/>
                </a:p>
              </p:txBody>
            </p:sp>
            <p:sp>
              <p:nvSpPr>
                <p:cNvPr id="21" name="Oval 340"/>
                <p:cNvSpPr>
                  <a:spLocks noChangeArrowheads="1"/>
                </p:cNvSpPr>
                <p:nvPr/>
              </p:nvSpPr>
              <p:spPr bwMode="auto">
                <a:xfrm>
                  <a:off x="2151180" y="1365512"/>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sz="1000"/>
                </a:p>
              </p:txBody>
            </p:sp>
            <p:sp>
              <p:nvSpPr>
                <p:cNvPr id="22" name="Rectangle 342"/>
                <p:cNvSpPr>
                  <a:spLocks noChangeArrowheads="1"/>
                </p:cNvSpPr>
                <p:nvPr/>
              </p:nvSpPr>
              <p:spPr bwMode="auto">
                <a:xfrm>
                  <a:off x="2328124" y="1572478"/>
                  <a:ext cx="81926" cy="71003"/>
                </a:xfrm>
                <a:prstGeom prst="rect">
                  <a:avLst/>
                </a:prstGeom>
                <a:solidFill>
                  <a:srgbClr val="62B531"/>
                </a:solidFill>
                <a:ln w="3175" cmpd="sng">
                  <a:noFill/>
                  <a:miter lim="800000"/>
                  <a:headEnd/>
                  <a:tailEnd/>
                </a:ln>
              </p:spPr>
              <p:txBody>
                <a:bodyPr wrap="none" anchor="ctr"/>
                <a:lstStyle/>
                <a:p>
                  <a:endParaRPr lang="en-US" sz="1000"/>
                </a:p>
              </p:txBody>
            </p:sp>
            <p:grpSp>
              <p:nvGrpSpPr>
                <p:cNvPr id="23" name="Group 343"/>
                <p:cNvGrpSpPr>
                  <a:grpSpLocks/>
                </p:cNvGrpSpPr>
                <p:nvPr/>
              </p:nvGrpSpPr>
              <p:grpSpPr bwMode="auto">
                <a:xfrm>
                  <a:off x="2410922" y="1581581"/>
                  <a:ext cx="135090" cy="53707"/>
                  <a:chOff x="1488" y="3264"/>
                  <a:chExt cx="192" cy="96"/>
                </a:xfrm>
              </p:grpSpPr>
              <p:sp>
                <p:nvSpPr>
                  <p:cNvPr id="2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1000"/>
                  </a:p>
                </p:txBody>
              </p:sp>
              <p:sp>
                <p:nvSpPr>
                  <p:cNvPr id="2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1000"/>
                  </a:p>
                </p:txBody>
              </p:sp>
            </p:grpSp>
            <p:grpSp>
              <p:nvGrpSpPr>
                <p:cNvPr id="24" name="Group 346"/>
                <p:cNvGrpSpPr>
                  <a:grpSpLocks/>
                </p:cNvGrpSpPr>
                <p:nvPr/>
              </p:nvGrpSpPr>
              <p:grpSpPr bwMode="auto">
                <a:xfrm>
                  <a:off x="2193035" y="1581581"/>
                  <a:ext cx="135090" cy="53707"/>
                  <a:chOff x="1488" y="3264"/>
                  <a:chExt cx="192" cy="96"/>
                </a:xfrm>
              </p:grpSpPr>
              <p:sp>
                <p:nvSpPr>
                  <p:cNvPr id="2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z="1000"/>
                  </a:p>
                </p:txBody>
              </p:sp>
              <p:sp>
                <p:nvSpPr>
                  <p:cNvPr id="2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sz="1000"/>
                  </a:p>
                </p:txBody>
              </p:sp>
            </p:grpSp>
          </p:grpSp>
          <p:sp>
            <p:nvSpPr>
              <p:cNvPr id="29" name="Flèche vers la gauche 28"/>
              <p:cNvSpPr/>
              <p:nvPr/>
            </p:nvSpPr>
            <p:spPr bwMode="auto">
              <a:xfrm rot="20097809">
                <a:off x="8484459" y="4095617"/>
                <a:ext cx="381082" cy="198160"/>
              </a:xfrm>
              <a:prstGeom prst="leftArrow">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Flèche vers la gauche 29"/>
              <p:cNvSpPr/>
              <p:nvPr/>
            </p:nvSpPr>
            <p:spPr bwMode="auto">
              <a:xfrm rot="13122136">
                <a:off x="7816996" y="4201962"/>
                <a:ext cx="290299" cy="133702"/>
              </a:xfrm>
              <a:prstGeom prst="lef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Oval 339"/>
              <p:cNvSpPr>
                <a:spLocks noChangeArrowheads="1"/>
              </p:cNvSpPr>
              <p:nvPr/>
            </p:nvSpPr>
            <p:spPr bwMode="auto">
              <a:xfrm>
                <a:off x="7018223" y="2840212"/>
                <a:ext cx="356010" cy="372436"/>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0" name="Oval 340"/>
              <p:cNvSpPr>
                <a:spLocks noChangeArrowheads="1"/>
              </p:cNvSpPr>
              <p:nvPr/>
            </p:nvSpPr>
            <p:spPr bwMode="auto">
              <a:xfrm>
                <a:off x="7052886" y="2881593"/>
                <a:ext cx="281997" cy="300511"/>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41" name="Rectangle 342"/>
              <p:cNvSpPr>
                <a:spLocks noChangeArrowheads="1"/>
              </p:cNvSpPr>
              <p:nvPr/>
            </p:nvSpPr>
            <p:spPr bwMode="auto">
              <a:xfrm>
                <a:off x="7171707" y="3016578"/>
                <a:ext cx="55014" cy="46308"/>
              </a:xfrm>
              <a:prstGeom prst="rect">
                <a:avLst/>
              </a:prstGeom>
              <a:solidFill>
                <a:srgbClr val="FF0C18"/>
              </a:solidFill>
              <a:ln w="3175" cmpd="sng">
                <a:noFill/>
                <a:miter lim="800000"/>
                <a:headEnd/>
                <a:tailEnd/>
              </a:ln>
            </p:spPr>
            <p:txBody>
              <a:bodyPr wrap="none" anchor="ctr"/>
              <a:lstStyle/>
              <a:p>
                <a:endParaRPr lang="en-US"/>
              </a:p>
            </p:txBody>
          </p:sp>
          <p:grpSp>
            <p:nvGrpSpPr>
              <p:cNvPr id="42" name="Group 343"/>
              <p:cNvGrpSpPr>
                <a:grpSpLocks/>
              </p:cNvGrpSpPr>
              <p:nvPr/>
            </p:nvGrpSpPr>
            <p:grpSpPr bwMode="auto">
              <a:xfrm>
                <a:off x="7227307" y="3022515"/>
                <a:ext cx="90715" cy="35028"/>
                <a:chOff x="1488" y="3264"/>
                <a:chExt cx="192" cy="96"/>
              </a:xfrm>
            </p:grpSpPr>
            <p:sp>
              <p:nvSpPr>
                <p:cNvPr id="43"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45" name="Group 346"/>
              <p:cNvGrpSpPr>
                <a:grpSpLocks/>
              </p:cNvGrpSpPr>
              <p:nvPr/>
            </p:nvGrpSpPr>
            <p:grpSpPr bwMode="auto">
              <a:xfrm>
                <a:off x="7080992" y="3022515"/>
                <a:ext cx="90715" cy="35028"/>
                <a:chOff x="1488" y="3264"/>
                <a:chExt cx="192" cy="96"/>
              </a:xfrm>
            </p:grpSpPr>
            <p:sp>
              <p:nvSpPr>
                <p:cNvPr id="46"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8" name="Flèche vers la gauche 47"/>
              <p:cNvSpPr/>
              <p:nvPr/>
            </p:nvSpPr>
            <p:spPr bwMode="auto">
              <a:xfrm rot="13122136">
                <a:off x="6787580" y="2792998"/>
                <a:ext cx="276897" cy="124145"/>
              </a:xfrm>
              <a:prstGeom prst="lef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49" name="Grouper 48"/>
              <p:cNvGrpSpPr/>
              <p:nvPr/>
            </p:nvGrpSpPr>
            <p:grpSpPr>
              <a:xfrm>
                <a:off x="6549380" y="2420888"/>
                <a:ext cx="504056" cy="523220"/>
                <a:chOff x="1327966" y="796426"/>
                <a:chExt cx="750629" cy="802238"/>
              </a:xfrm>
            </p:grpSpPr>
            <p:sp>
              <p:nvSpPr>
                <p:cNvPr id="50" name="ZoneTexte 49"/>
                <p:cNvSpPr txBox="1"/>
                <p:nvPr/>
              </p:nvSpPr>
              <p:spPr>
                <a:xfrm flipH="1">
                  <a:off x="1327966" y="796426"/>
                  <a:ext cx="750629" cy="802238"/>
                </a:xfrm>
                <a:prstGeom prst="rect">
                  <a:avLst/>
                </a:prstGeom>
                <a:noFill/>
                <a:ln>
                  <a:noFill/>
                </a:ln>
              </p:spPr>
              <p:txBody>
                <a:bodyPr wrap="square" rtlCol="0">
                  <a:spAutoFit/>
                </a:bodyPr>
                <a:lstStyle/>
                <a:p>
                  <a:r>
                    <a:rPr lang="en-CA" sz="2800" dirty="0" smtClean="0">
                      <a:solidFill>
                        <a:srgbClr val="FF0000"/>
                      </a:solidFill>
                    </a:rPr>
                    <a:t>+</a:t>
                  </a:r>
                  <a:endParaRPr lang="en-CA" sz="2800" dirty="0">
                    <a:solidFill>
                      <a:srgbClr val="FF0000"/>
                    </a:solidFill>
                  </a:endParaRPr>
                </a:p>
              </p:txBody>
            </p:sp>
            <p:sp>
              <p:nvSpPr>
                <p:cNvPr id="51" name="Ellipse 50"/>
                <p:cNvSpPr/>
                <p:nvPr/>
              </p:nvSpPr>
              <p:spPr bwMode="auto">
                <a:xfrm>
                  <a:off x="1454110" y="1052737"/>
                  <a:ext cx="309578" cy="344408"/>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57" name="Grouper 56"/>
              <p:cNvGrpSpPr/>
              <p:nvPr/>
            </p:nvGrpSpPr>
            <p:grpSpPr>
              <a:xfrm>
                <a:off x="6228185" y="4530204"/>
                <a:ext cx="335893" cy="355021"/>
                <a:chOff x="4289703" y="1324444"/>
                <a:chExt cx="530162" cy="571045"/>
              </a:xfrm>
            </p:grpSpPr>
            <p:sp>
              <p:nvSpPr>
                <p:cNvPr id="71" name="Oval 339"/>
                <p:cNvSpPr>
                  <a:spLocks noChangeArrowheads="1"/>
                </p:cNvSpPr>
                <p:nvPr/>
              </p:nvSpPr>
              <p:spPr bwMode="auto">
                <a:xfrm>
                  <a:off x="4289703" y="1324444"/>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72" name="Oval 340"/>
                <p:cNvSpPr>
                  <a:spLocks noChangeArrowheads="1"/>
                </p:cNvSpPr>
                <p:nvPr/>
              </p:nvSpPr>
              <p:spPr bwMode="auto">
                <a:xfrm>
                  <a:off x="4341325" y="1387893"/>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73" name="Rectangle 342"/>
                <p:cNvSpPr>
                  <a:spLocks noChangeArrowheads="1"/>
                </p:cNvSpPr>
                <p:nvPr/>
              </p:nvSpPr>
              <p:spPr bwMode="auto">
                <a:xfrm>
                  <a:off x="4518269" y="1594860"/>
                  <a:ext cx="81926" cy="71003"/>
                </a:xfrm>
                <a:prstGeom prst="rect">
                  <a:avLst/>
                </a:prstGeom>
                <a:solidFill>
                  <a:schemeClr val="tx1"/>
                </a:solidFill>
                <a:ln w="3175" cmpd="sng">
                  <a:noFill/>
                  <a:miter lim="800000"/>
                  <a:headEnd/>
                  <a:tailEnd/>
                </a:ln>
              </p:spPr>
              <p:txBody>
                <a:bodyPr wrap="none" anchor="ctr"/>
                <a:lstStyle/>
                <a:p>
                  <a:endParaRPr lang="en-US"/>
                </a:p>
              </p:txBody>
            </p:sp>
            <p:grpSp>
              <p:nvGrpSpPr>
                <p:cNvPr id="74" name="Group 343"/>
                <p:cNvGrpSpPr>
                  <a:grpSpLocks/>
                </p:cNvGrpSpPr>
                <p:nvPr/>
              </p:nvGrpSpPr>
              <p:grpSpPr bwMode="auto">
                <a:xfrm>
                  <a:off x="4601066" y="1603962"/>
                  <a:ext cx="135090" cy="53707"/>
                  <a:chOff x="1488" y="3264"/>
                  <a:chExt cx="192" cy="96"/>
                </a:xfrm>
              </p:grpSpPr>
              <p:sp>
                <p:nvSpPr>
                  <p:cNvPr id="78"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9"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75" name="Group 346"/>
                <p:cNvGrpSpPr>
                  <a:grpSpLocks/>
                </p:cNvGrpSpPr>
                <p:nvPr/>
              </p:nvGrpSpPr>
              <p:grpSpPr bwMode="auto">
                <a:xfrm>
                  <a:off x="4383180" y="1603962"/>
                  <a:ext cx="135090" cy="53707"/>
                  <a:chOff x="1488" y="3264"/>
                  <a:chExt cx="192" cy="96"/>
                </a:xfrm>
              </p:grpSpPr>
              <p:sp>
                <p:nvSpPr>
                  <p:cNvPr id="76"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00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7"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14" name="Rectangle 13"/>
              <p:cNvSpPr/>
              <p:nvPr/>
            </p:nvSpPr>
            <p:spPr>
              <a:xfrm>
                <a:off x="8795837" y="3792822"/>
                <a:ext cx="287158" cy="461665"/>
              </a:xfrm>
              <a:prstGeom prst="rect">
                <a:avLst/>
              </a:prstGeom>
              <a:ln>
                <a:noFill/>
              </a:ln>
            </p:spPr>
            <p:txBody>
              <a:bodyPr wrap="none">
                <a:spAutoFit/>
              </a:bodyPr>
              <a:lstStyle/>
              <a:p>
                <a:r>
                  <a:rPr lang="en-CA" dirty="0" smtClean="0">
                    <a:solidFill>
                      <a:srgbClr val="62B531"/>
                    </a:solidFill>
                  </a:rPr>
                  <a:t>-</a:t>
                </a:r>
                <a:endParaRPr lang="en-CA" dirty="0">
                  <a:solidFill>
                    <a:srgbClr val="62B531"/>
                  </a:solidFill>
                </a:endParaRPr>
              </a:p>
            </p:txBody>
          </p:sp>
          <p:sp>
            <p:nvSpPr>
              <p:cNvPr id="81" name="Ellipse 80"/>
              <p:cNvSpPr/>
              <p:nvPr/>
            </p:nvSpPr>
            <p:spPr bwMode="auto">
              <a:xfrm>
                <a:off x="8833654" y="3947985"/>
                <a:ext cx="207885" cy="224623"/>
              </a:xfrm>
              <a:prstGeom prst="ellipse">
                <a:avLst/>
              </a:prstGeom>
              <a:noFill/>
              <a:ln w="9525" cap="flat" cmpd="sng" algn="ctr">
                <a:solidFill>
                  <a:srgbClr val="62B53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2" name="Rectangle 81"/>
              <p:cNvSpPr/>
              <p:nvPr/>
            </p:nvSpPr>
            <p:spPr>
              <a:xfrm>
                <a:off x="7596548" y="3856286"/>
                <a:ext cx="364403" cy="461665"/>
              </a:xfrm>
              <a:prstGeom prst="rect">
                <a:avLst/>
              </a:prstGeom>
            </p:spPr>
            <p:txBody>
              <a:bodyPr wrap="none">
                <a:spAutoFit/>
              </a:bodyPr>
              <a:lstStyle/>
              <a:p>
                <a:r>
                  <a:rPr lang="en-CA" dirty="0">
                    <a:solidFill>
                      <a:srgbClr val="FF0000"/>
                    </a:solidFill>
                  </a:rPr>
                  <a:t>+</a:t>
                </a:r>
                <a:endParaRPr lang="en-CA" dirty="0"/>
              </a:p>
            </p:txBody>
          </p:sp>
          <p:sp>
            <p:nvSpPr>
              <p:cNvPr id="83" name="Ellipse 82"/>
              <p:cNvSpPr/>
              <p:nvPr/>
            </p:nvSpPr>
            <p:spPr bwMode="auto">
              <a:xfrm>
                <a:off x="7667723" y="3989246"/>
                <a:ext cx="207885" cy="224623"/>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4" name="AutoShape 244"/>
              <p:cNvSpPr>
                <a:spLocks noChangeArrowheads="1"/>
              </p:cNvSpPr>
              <p:nvPr/>
            </p:nvSpPr>
            <p:spPr bwMode="auto">
              <a:xfrm>
                <a:off x="7111623" y="2790533"/>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85" name="AutoShape 244"/>
              <p:cNvSpPr>
                <a:spLocks noChangeArrowheads="1"/>
              </p:cNvSpPr>
              <p:nvPr/>
            </p:nvSpPr>
            <p:spPr bwMode="auto">
              <a:xfrm>
                <a:off x="7238623" y="2852812"/>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86" name="AutoShape 244"/>
              <p:cNvSpPr>
                <a:spLocks noChangeArrowheads="1"/>
              </p:cNvSpPr>
              <p:nvPr/>
            </p:nvSpPr>
            <p:spPr bwMode="auto">
              <a:xfrm>
                <a:off x="7238623" y="2717304"/>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grpSp>
        <p:sp>
          <p:nvSpPr>
            <p:cNvPr id="64" name="Trapèze 63"/>
            <p:cNvSpPr/>
            <p:nvPr/>
          </p:nvSpPr>
          <p:spPr bwMode="auto">
            <a:xfrm rot="3672204">
              <a:off x="8393481" y="4261274"/>
              <a:ext cx="126207" cy="89254"/>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5" name="Trapèze 64"/>
            <p:cNvSpPr/>
            <p:nvPr/>
          </p:nvSpPr>
          <p:spPr bwMode="auto">
            <a:xfrm rot="3672204">
              <a:off x="6507532" y="4540675"/>
              <a:ext cx="126207" cy="89254"/>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6" name="Trapèze 65"/>
            <p:cNvSpPr/>
            <p:nvPr/>
          </p:nvSpPr>
          <p:spPr bwMode="auto">
            <a:xfrm rot="3672204">
              <a:off x="7333032" y="2857924"/>
              <a:ext cx="126207" cy="89254"/>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ZoneTexte 6"/>
            <p:cNvSpPr txBox="1"/>
            <p:nvPr/>
          </p:nvSpPr>
          <p:spPr>
            <a:xfrm>
              <a:off x="6484999" y="4561383"/>
              <a:ext cx="535273" cy="276999"/>
            </a:xfrm>
            <a:prstGeom prst="rect">
              <a:avLst/>
            </a:prstGeom>
            <a:noFill/>
          </p:spPr>
          <p:txBody>
            <a:bodyPr wrap="none" rtlCol="0">
              <a:spAutoFit/>
            </a:bodyPr>
            <a:lstStyle/>
            <a:p>
              <a:r>
                <a:rPr lang="en-CA" sz="1200" dirty="0" smtClean="0">
                  <a:solidFill>
                    <a:srgbClr val="62B531"/>
                  </a:solidFill>
                </a:rPr>
                <a:t>PD-1</a:t>
              </a:r>
              <a:endParaRPr lang="en-CA" sz="1200" dirty="0">
                <a:solidFill>
                  <a:srgbClr val="62B531"/>
                </a:solidFill>
              </a:endParaRPr>
            </a:p>
          </p:txBody>
        </p:sp>
      </p:grpSp>
      <p:sp>
        <p:nvSpPr>
          <p:cNvPr id="19" name="Rectangle 18"/>
          <p:cNvSpPr/>
          <p:nvPr/>
        </p:nvSpPr>
        <p:spPr bwMode="auto">
          <a:xfrm>
            <a:off x="7596336" y="2924944"/>
            <a:ext cx="1440160" cy="3096344"/>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59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311"/>
                                        </p:tgtEl>
                                        <p:attrNameLst>
                                          <p:attrName>style.visibility</p:attrName>
                                        </p:attrNameLst>
                                      </p:cBhvr>
                                      <p:to>
                                        <p:strVal val="visible"/>
                                      </p:to>
                                    </p:set>
                                    <p:animEffect transition="in" filter="dissolve">
                                      <p:cBhvr>
                                        <p:cTn id="19"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56700" cy="908720"/>
          </a:xfrm>
          <a:prstGeom prst="rect">
            <a:avLst/>
          </a:prstGeom>
          <a:solidFill>
            <a:srgbClr val="04305E"/>
          </a:solidFill>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Immune checkpoint blockers</a:t>
            </a:r>
            <a:endParaRPr lang="en-US" sz="3200" dirty="0">
              <a:solidFill>
                <a:schemeClr val="bg1"/>
              </a:solidFill>
              <a:ea typeface="ＭＳ Ｐゴシック" charset="0"/>
              <a:cs typeface="ＭＳ Ｐゴシック" charset="0"/>
            </a:endParaRPr>
          </a:p>
        </p:txBody>
      </p:sp>
      <p:cxnSp>
        <p:nvCxnSpPr>
          <p:cNvPr id="3" name="Straight Connector 9"/>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5" name="Image 4"/>
          <p:cNvPicPr>
            <a:picLocks noChangeAspect="1"/>
          </p:cNvPicPr>
          <p:nvPr/>
        </p:nvPicPr>
        <p:blipFill>
          <a:blip r:embed="rId2"/>
          <a:stretch>
            <a:fillRect/>
          </a:stretch>
        </p:blipFill>
        <p:spPr>
          <a:xfrm>
            <a:off x="899592" y="3550945"/>
            <a:ext cx="2448272" cy="2326327"/>
          </a:xfrm>
          <a:prstGeom prst="rect">
            <a:avLst/>
          </a:prstGeom>
        </p:spPr>
      </p:pic>
      <p:sp>
        <p:nvSpPr>
          <p:cNvPr id="6" name="ZoneTexte 5"/>
          <p:cNvSpPr txBox="1"/>
          <p:nvPr/>
        </p:nvSpPr>
        <p:spPr>
          <a:xfrm>
            <a:off x="1451453" y="2974881"/>
            <a:ext cx="1916473" cy="646331"/>
          </a:xfrm>
          <a:prstGeom prst="rect">
            <a:avLst/>
          </a:prstGeom>
          <a:noFill/>
        </p:spPr>
        <p:txBody>
          <a:bodyPr wrap="none" rtlCol="0">
            <a:spAutoFit/>
          </a:bodyPr>
          <a:lstStyle/>
          <a:p>
            <a:pPr algn="ctr"/>
            <a:r>
              <a:rPr lang="en-CA" sz="1800" b="1" dirty="0" smtClean="0">
                <a:solidFill>
                  <a:srgbClr val="04305E"/>
                </a:solidFill>
              </a:rPr>
              <a:t>Anti-PD-1 </a:t>
            </a:r>
          </a:p>
          <a:p>
            <a:pPr algn="ctr"/>
            <a:r>
              <a:rPr lang="en-CA" sz="1800" dirty="0" smtClean="0">
                <a:solidFill>
                  <a:srgbClr val="04305E"/>
                </a:solidFill>
              </a:rPr>
              <a:t>(</a:t>
            </a:r>
            <a:r>
              <a:rPr lang="en-CA" sz="1800" dirty="0" err="1">
                <a:solidFill>
                  <a:srgbClr val="04305E"/>
                </a:solidFill>
              </a:rPr>
              <a:t>p</a:t>
            </a:r>
            <a:r>
              <a:rPr lang="en-CA" sz="1800" dirty="0" err="1" smtClean="0">
                <a:solidFill>
                  <a:srgbClr val="04305E"/>
                </a:solidFill>
              </a:rPr>
              <a:t>embrolizumab</a:t>
            </a:r>
            <a:r>
              <a:rPr lang="en-CA" sz="1800" dirty="0" smtClean="0">
                <a:solidFill>
                  <a:srgbClr val="04305E"/>
                </a:solidFill>
              </a:rPr>
              <a:t>)</a:t>
            </a:r>
            <a:endParaRPr lang="en-CA" sz="1800" dirty="0">
              <a:solidFill>
                <a:srgbClr val="04305E"/>
              </a:solidFill>
            </a:endParaRPr>
          </a:p>
        </p:txBody>
      </p:sp>
      <p:sp>
        <p:nvSpPr>
          <p:cNvPr id="8" name="ZoneTexte 7"/>
          <p:cNvSpPr txBox="1"/>
          <p:nvPr/>
        </p:nvSpPr>
        <p:spPr>
          <a:xfrm>
            <a:off x="5721196" y="2974881"/>
            <a:ext cx="1531188" cy="646331"/>
          </a:xfrm>
          <a:prstGeom prst="rect">
            <a:avLst/>
          </a:prstGeom>
          <a:noFill/>
        </p:spPr>
        <p:txBody>
          <a:bodyPr wrap="none" rtlCol="0">
            <a:spAutoFit/>
          </a:bodyPr>
          <a:lstStyle/>
          <a:p>
            <a:pPr algn="ctr"/>
            <a:r>
              <a:rPr lang="en-CA" sz="1800" b="1" dirty="0" smtClean="0">
                <a:solidFill>
                  <a:srgbClr val="04305E"/>
                </a:solidFill>
              </a:rPr>
              <a:t>Anti-CTLA-4</a:t>
            </a:r>
          </a:p>
          <a:p>
            <a:pPr algn="ctr"/>
            <a:r>
              <a:rPr lang="en-CA" sz="1800" dirty="0" smtClean="0">
                <a:solidFill>
                  <a:srgbClr val="04305E"/>
                </a:solidFill>
              </a:rPr>
              <a:t>(</a:t>
            </a:r>
            <a:r>
              <a:rPr lang="en-CA" sz="1800" dirty="0" err="1" smtClean="0">
                <a:solidFill>
                  <a:srgbClr val="04305E"/>
                </a:solidFill>
              </a:rPr>
              <a:t>ipilimumab</a:t>
            </a:r>
            <a:r>
              <a:rPr lang="en-CA" sz="1800" dirty="0" smtClean="0">
                <a:solidFill>
                  <a:srgbClr val="04305E"/>
                </a:solidFill>
              </a:rPr>
              <a:t>)</a:t>
            </a:r>
            <a:endParaRPr lang="en-CA" sz="1800" dirty="0">
              <a:solidFill>
                <a:srgbClr val="04305E"/>
              </a:solidFill>
            </a:endParaRPr>
          </a:p>
        </p:txBody>
      </p:sp>
      <p:pic>
        <p:nvPicPr>
          <p:cNvPr id="9" name="Image 8"/>
          <p:cNvPicPr>
            <a:picLocks noChangeAspect="1"/>
          </p:cNvPicPr>
          <p:nvPr/>
        </p:nvPicPr>
        <p:blipFill>
          <a:blip r:embed="rId3"/>
          <a:stretch>
            <a:fillRect/>
          </a:stretch>
        </p:blipFill>
        <p:spPr>
          <a:xfrm>
            <a:off x="4860032" y="3550945"/>
            <a:ext cx="2880320" cy="2272125"/>
          </a:xfrm>
          <a:prstGeom prst="rect">
            <a:avLst/>
          </a:prstGeom>
        </p:spPr>
      </p:pic>
      <p:sp>
        <p:nvSpPr>
          <p:cNvPr id="10" name="Text Box 261"/>
          <p:cNvSpPr txBox="1">
            <a:spLocks noChangeArrowheads="1"/>
          </p:cNvSpPr>
          <p:nvPr/>
        </p:nvSpPr>
        <p:spPr bwMode="auto">
          <a:xfrm>
            <a:off x="179512" y="5805264"/>
            <a:ext cx="8964488" cy="7078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p>
            <a:pPr marL="342900" indent="-342900">
              <a:buSzPct val="100000"/>
              <a:buBlip>
                <a:blip r:embed="rId4"/>
              </a:buBlip>
            </a:pPr>
            <a:r>
              <a:rPr lang="en-US" sz="2000" b="1" i="1" dirty="0" smtClean="0">
                <a:solidFill>
                  <a:srgbClr val="04305E"/>
                </a:solidFill>
              </a:rPr>
              <a:t>In vitro </a:t>
            </a:r>
            <a:r>
              <a:rPr lang="en-US" sz="2000" b="1" dirty="0" smtClean="0">
                <a:solidFill>
                  <a:srgbClr val="04305E"/>
                </a:solidFill>
              </a:rPr>
              <a:t>and </a:t>
            </a:r>
            <a:r>
              <a:rPr lang="en-US" sz="2000" b="1" i="1" dirty="0" smtClean="0">
                <a:solidFill>
                  <a:srgbClr val="04305E"/>
                </a:solidFill>
              </a:rPr>
              <a:t>in vivo </a:t>
            </a:r>
            <a:r>
              <a:rPr lang="en-US" sz="2000" b="1" dirty="0" smtClean="0">
                <a:solidFill>
                  <a:srgbClr val="04305E"/>
                </a:solidFill>
              </a:rPr>
              <a:t>data suggest that immune checkpoint blockers may display anti-latency activities (+ pro-immune functions)</a:t>
            </a:r>
            <a:endParaRPr lang="en-US" sz="2000" b="1" dirty="0">
              <a:solidFill>
                <a:srgbClr val="04305E"/>
              </a:solidFill>
            </a:endParaRPr>
          </a:p>
        </p:txBody>
      </p:sp>
      <p:sp>
        <p:nvSpPr>
          <p:cNvPr id="12" name="ZoneTexte 11"/>
          <p:cNvSpPr txBox="1"/>
          <p:nvPr/>
        </p:nvSpPr>
        <p:spPr>
          <a:xfrm>
            <a:off x="0" y="6581001"/>
            <a:ext cx="4572586" cy="276999"/>
          </a:xfrm>
          <a:prstGeom prst="rect">
            <a:avLst/>
          </a:prstGeom>
          <a:noFill/>
        </p:spPr>
        <p:txBody>
          <a:bodyPr wrap="none" rtlCol="0">
            <a:spAutoFit/>
          </a:bodyPr>
          <a:lstStyle/>
          <a:p>
            <a:r>
              <a:rPr lang="en-CA" sz="1200" dirty="0" smtClean="0"/>
              <a:t>R. </a:t>
            </a:r>
            <a:r>
              <a:rPr lang="en-CA" sz="1200" dirty="0" err="1" smtClean="0"/>
              <a:t>Fromentin</a:t>
            </a:r>
            <a:r>
              <a:rPr lang="en-CA" sz="1200" dirty="0"/>
              <a:t> </a:t>
            </a:r>
            <a:r>
              <a:rPr lang="en-CA" sz="1200" dirty="0" smtClean="0"/>
              <a:t>et al. in preparation; F. Wightman</a:t>
            </a:r>
            <a:r>
              <a:rPr lang="en-CA" sz="1200" dirty="0"/>
              <a:t> </a:t>
            </a:r>
            <a:r>
              <a:rPr lang="en-CA" sz="1200" dirty="0" smtClean="0"/>
              <a:t>et al. AIDS 2015.</a:t>
            </a:r>
            <a:endParaRPr lang="en-CA" sz="1200" dirty="0"/>
          </a:p>
        </p:txBody>
      </p:sp>
      <p:grpSp>
        <p:nvGrpSpPr>
          <p:cNvPr id="146" name="Grouper 145"/>
          <p:cNvGrpSpPr/>
          <p:nvPr/>
        </p:nvGrpSpPr>
        <p:grpSpPr>
          <a:xfrm>
            <a:off x="2099559" y="1260995"/>
            <a:ext cx="681930" cy="571045"/>
            <a:chOff x="2099559" y="1302063"/>
            <a:chExt cx="681930" cy="571045"/>
          </a:xfrm>
        </p:grpSpPr>
        <p:sp>
          <p:nvSpPr>
            <p:cNvPr id="13" name="Trapèze 12"/>
            <p:cNvSpPr/>
            <p:nvPr/>
          </p:nvSpPr>
          <p:spPr bwMode="auto">
            <a:xfrm rot="3957734">
              <a:off x="2513784" y="1303014"/>
              <a:ext cx="235440" cy="299970"/>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Oval 339"/>
            <p:cNvSpPr>
              <a:spLocks noChangeArrowheads="1"/>
            </p:cNvSpPr>
            <p:nvPr/>
          </p:nvSpPr>
          <p:spPr bwMode="auto">
            <a:xfrm>
              <a:off x="2099559" y="1302063"/>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31" name="Oval 340"/>
            <p:cNvSpPr>
              <a:spLocks noChangeArrowheads="1"/>
            </p:cNvSpPr>
            <p:nvPr/>
          </p:nvSpPr>
          <p:spPr bwMode="auto">
            <a:xfrm>
              <a:off x="2151180" y="1365512"/>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32" name="Rectangle 342"/>
            <p:cNvSpPr>
              <a:spLocks noChangeArrowheads="1"/>
            </p:cNvSpPr>
            <p:nvPr/>
          </p:nvSpPr>
          <p:spPr bwMode="auto">
            <a:xfrm>
              <a:off x="2328124" y="1572478"/>
              <a:ext cx="81926" cy="71003"/>
            </a:xfrm>
            <a:prstGeom prst="rect">
              <a:avLst/>
            </a:prstGeom>
            <a:solidFill>
              <a:srgbClr val="62B531"/>
            </a:solidFill>
            <a:ln w="3175" cmpd="sng">
              <a:solidFill>
                <a:srgbClr val="62B531"/>
              </a:solidFill>
              <a:miter lim="800000"/>
              <a:headEnd/>
              <a:tailEnd/>
            </a:ln>
          </p:spPr>
          <p:txBody>
            <a:bodyPr wrap="none" anchor="ctr"/>
            <a:lstStyle/>
            <a:p>
              <a:endParaRPr lang="en-US"/>
            </a:p>
          </p:txBody>
        </p:sp>
        <p:grpSp>
          <p:nvGrpSpPr>
            <p:cNvPr id="33" name="Group 343"/>
            <p:cNvGrpSpPr>
              <a:grpSpLocks/>
            </p:cNvGrpSpPr>
            <p:nvPr/>
          </p:nvGrpSpPr>
          <p:grpSpPr bwMode="auto">
            <a:xfrm>
              <a:off x="2410922" y="1581581"/>
              <a:ext cx="135090" cy="53707"/>
              <a:chOff x="1488" y="3264"/>
              <a:chExt cx="192" cy="96"/>
            </a:xfrm>
          </p:grpSpPr>
          <p:sp>
            <p:nvSpPr>
              <p:cNvPr id="105"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6"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4" name="Group 346"/>
            <p:cNvGrpSpPr>
              <a:grpSpLocks/>
            </p:cNvGrpSpPr>
            <p:nvPr/>
          </p:nvGrpSpPr>
          <p:grpSpPr bwMode="auto">
            <a:xfrm>
              <a:off x="2193035" y="1581581"/>
              <a:ext cx="135090" cy="53707"/>
              <a:chOff x="1488" y="3264"/>
              <a:chExt cx="192" cy="96"/>
            </a:xfrm>
          </p:grpSpPr>
          <p:sp>
            <p:nvSpPr>
              <p:cNvPr id="103"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4"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93" name="Arc plein 92"/>
          <p:cNvSpPr/>
          <p:nvPr/>
        </p:nvSpPr>
        <p:spPr bwMode="auto">
          <a:xfrm rot="3951171">
            <a:off x="2612527" y="2177247"/>
            <a:ext cx="253798" cy="235627"/>
          </a:xfrm>
          <a:prstGeom prst="blockArc">
            <a:avLst>
              <a:gd name="adj1" fmla="val 10800000"/>
              <a:gd name="adj2" fmla="val 394770"/>
              <a:gd name="adj3" fmla="val 11519"/>
            </a:avLst>
          </a:prstGeom>
          <a:solidFill>
            <a:srgbClr val="04305E"/>
          </a:solidFill>
          <a:ln w="9525" cap="flat" cmpd="sng" algn="ctr">
            <a:solidFill>
              <a:srgbClr val="04305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2" name="Trapèze 51"/>
          <p:cNvSpPr/>
          <p:nvPr/>
        </p:nvSpPr>
        <p:spPr bwMode="auto">
          <a:xfrm rot="3957734">
            <a:off x="2521379" y="2191306"/>
            <a:ext cx="235440" cy="299970"/>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3" name="Oval 339"/>
          <p:cNvSpPr>
            <a:spLocks noChangeArrowheads="1"/>
          </p:cNvSpPr>
          <p:nvPr/>
        </p:nvSpPr>
        <p:spPr bwMode="auto">
          <a:xfrm>
            <a:off x="2107155" y="2190355"/>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54" name="Oval 340"/>
          <p:cNvSpPr>
            <a:spLocks noChangeArrowheads="1"/>
          </p:cNvSpPr>
          <p:nvPr/>
        </p:nvSpPr>
        <p:spPr bwMode="auto">
          <a:xfrm>
            <a:off x="2158775" y="2253804"/>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55" name="Rectangle 342"/>
          <p:cNvSpPr>
            <a:spLocks noChangeArrowheads="1"/>
          </p:cNvSpPr>
          <p:nvPr/>
        </p:nvSpPr>
        <p:spPr bwMode="auto">
          <a:xfrm>
            <a:off x="2335720" y="2460771"/>
            <a:ext cx="81926" cy="71003"/>
          </a:xfrm>
          <a:prstGeom prst="rect">
            <a:avLst/>
          </a:prstGeom>
          <a:solidFill>
            <a:srgbClr val="62B531"/>
          </a:solidFill>
          <a:ln w="3175" cmpd="sng">
            <a:solidFill>
              <a:srgbClr val="62B531"/>
            </a:solidFill>
            <a:miter lim="800000"/>
            <a:headEnd/>
            <a:tailEnd/>
          </a:ln>
        </p:spPr>
        <p:txBody>
          <a:bodyPr wrap="none" anchor="ctr"/>
          <a:lstStyle/>
          <a:p>
            <a:endParaRPr lang="en-US"/>
          </a:p>
        </p:txBody>
      </p:sp>
      <p:grpSp>
        <p:nvGrpSpPr>
          <p:cNvPr id="56" name="Group 343"/>
          <p:cNvGrpSpPr>
            <a:grpSpLocks/>
          </p:cNvGrpSpPr>
          <p:nvPr/>
        </p:nvGrpSpPr>
        <p:grpSpPr bwMode="auto">
          <a:xfrm>
            <a:off x="2418518" y="2469875"/>
            <a:ext cx="135090" cy="53707"/>
            <a:chOff x="1488" y="3264"/>
            <a:chExt cx="192" cy="96"/>
          </a:xfrm>
        </p:grpSpPr>
        <p:sp>
          <p:nvSpPr>
            <p:cNvPr id="91"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2"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7" name="Group 346"/>
          <p:cNvGrpSpPr>
            <a:grpSpLocks/>
          </p:cNvGrpSpPr>
          <p:nvPr/>
        </p:nvGrpSpPr>
        <p:grpSpPr bwMode="auto">
          <a:xfrm>
            <a:off x="2200630" y="2469875"/>
            <a:ext cx="135090" cy="53707"/>
            <a:chOff x="1488" y="3264"/>
            <a:chExt cx="192" cy="96"/>
          </a:xfrm>
        </p:grpSpPr>
        <p:sp>
          <p:nvSpPr>
            <p:cNvPr id="8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73" name="Flèche vers la gauche 72"/>
          <p:cNvSpPr/>
          <p:nvPr/>
        </p:nvSpPr>
        <p:spPr bwMode="auto">
          <a:xfrm rot="20097809">
            <a:off x="2747675" y="1097194"/>
            <a:ext cx="541298" cy="282114"/>
          </a:xfrm>
          <a:prstGeom prst="leftArrow">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4" name="Flèche vers la gauche 73"/>
          <p:cNvSpPr/>
          <p:nvPr/>
        </p:nvSpPr>
        <p:spPr bwMode="auto">
          <a:xfrm rot="13122136">
            <a:off x="1750988" y="1216972"/>
            <a:ext cx="412348" cy="190348"/>
          </a:xfrm>
          <a:prstGeom prst="lef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6" name="Flèche vers la gauche 75"/>
          <p:cNvSpPr/>
          <p:nvPr/>
        </p:nvSpPr>
        <p:spPr bwMode="auto">
          <a:xfrm rot="13122136">
            <a:off x="1763688" y="2117963"/>
            <a:ext cx="412348" cy="190348"/>
          </a:xfrm>
          <a:prstGeom prst="lef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32" name="Grouper 131"/>
          <p:cNvGrpSpPr/>
          <p:nvPr/>
        </p:nvGrpSpPr>
        <p:grpSpPr>
          <a:xfrm>
            <a:off x="1437556" y="868462"/>
            <a:ext cx="360040" cy="523220"/>
            <a:chOff x="1462956" y="881162"/>
            <a:chExt cx="360040" cy="523220"/>
          </a:xfrm>
        </p:grpSpPr>
        <p:sp>
          <p:nvSpPr>
            <p:cNvPr id="127" name="ZoneTexte 126"/>
            <p:cNvSpPr txBox="1"/>
            <p:nvPr/>
          </p:nvSpPr>
          <p:spPr>
            <a:xfrm>
              <a:off x="1462956" y="881162"/>
              <a:ext cx="360040" cy="523220"/>
            </a:xfrm>
            <a:prstGeom prst="rect">
              <a:avLst/>
            </a:prstGeom>
            <a:noFill/>
            <a:ln>
              <a:noFill/>
            </a:ln>
          </p:spPr>
          <p:txBody>
            <a:bodyPr wrap="square" rtlCol="0">
              <a:spAutoFit/>
            </a:bodyPr>
            <a:lstStyle/>
            <a:p>
              <a:r>
                <a:rPr lang="en-CA" sz="2800" dirty="0" smtClean="0">
                  <a:solidFill>
                    <a:srgbClr val="FF0000"/>
                  </a:solidFill>
                </a:rPr>
                <a:t>+</a:t>
              </a:r>
              <a:endParaRPr lang="en-CA" sz="2800" dirty="0">
                <a:solidFill>
                  <a:srgbClr val="FF0000"/>
                </a:solidFill>
              </a:endParaRPr>
            </a:p>
          </p:txBody>
        </p:sp>
        <p:sp>
          <p:nvSpPr>
            <p:cNvPr id="131" name="Ellipse 130"/>
            <p:cNvSpPr/>
            <p:nvPr/>
          </p:nvSpPr>
          <p:spPr bwMode="auto">
            <a:xfrm>
              <a:off x="1547664" y="1052736"/>
              <a:ext cx="216024" cy="21602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133" name="Grouper 132"/>
          <p:cNvGrpSpPr/>
          <p:nvPr/>
        </p:nvGrpSpPr>
        <p:grpSpPr>
          <a:xfrm>
            <a:off x="1475656" y="1726208"/>
            <a:ext cx="360040" cy="523220"/>
            <a:chOff x="1462956" y="881162"/>
            <a:chExt cx="360040" cy="523220"/>
          </a:xfrm>
        </p:grpSpPr>
        <p:sp>
          <p:nvSpPr>
            <p:cNvPr id="134" name="ZoneTexte 133"/>
            <p:cNvSpPr txBox="1"/>
            <p:nvPr/>
          </p:nvSpPr>
          <p:spPr>
            <a:xfrm>
              <a:off x="1462956" y="881162"/>
              <a:ext cx="360040" cy="523220"/>
            </a:xfrm>
            <a:prstGeom prst="rect">
              <a:avLst/>
            </a:prstGeom>
            <a:noFill/>
            <a:ln>
              <a:noFill/>
            </a:ln>
          </p:spPr>
          <p:txBody>
            <a:bodyPr wrap="square" rtlCol="0">
              <a:spAutoFit/>
            </a:bodyPr>
            <a:lstStyle/>
            <a:p>
              <a:r>
                <a:rPr lang="en-CA" sz="2800" dirty="0" smtClean="0">
                  <a:solidFill>
                    <a:srgbClr val="FF0000"/>
                  </a:solidFill>
                </a:rPr>
                <a:t>+</a:t>
              </a:r>
              <a:endParaRPr lang="en-CA" sz="2800" dirty="0">
                <a:solidFill>
                  <a:srgbClr val="FF0000"/>
                </a:solidFill>
              </a:endParaRPr>
            </a:p>
          </p:txBody>
        </p:sp>
        <p:sp>
          <p:nvSpPr>
            <p:cNvPr id="135" name="Ellipse 134"/>
            <p:cNvSpPr/>
            <p:nvPr/>
          </p:nvSpPr>
          <p:spPr bwMode="auto">
            <a:xfrm>
              <a:off x="1547664" y="1052736"/>
              <a:ext cx="216024" cy="216024"/>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37" name="ZoneTexte 136"/>
          <p:cNvSpPr txBox="1"/>
          <p:nvPr/>
        </p:nvSpPr>
        <p:spPr>
          <a:xfrm>
            <a:off x="3275856" y="864156"/>
            <a:ext cx="360040" cy="523220"/>
          </a:xfrm>
          <a:prstGeom prst="rect">
            <a:avLst/>
          </a:prstGeom>
          <a:noFill/>
          <a:ln>
            <a:noFill/>
          </a:ln>
        </p:spPr>
        <p:txBody>
          <a:bodyPr wrap="square" rtlCol="0">
            <a:spAutoFit/>
          </a:bodyPr>
          <a:lstStyle/>
          <a:p>
            <a:r>
              <a:rPr lang="en-CA" sz="2800" dirty="0" smtClean="0">
                <a:solidFill>
                  <a:srgbClr val="62B531"/>
                </a:solidFill>
              </a:rPr>
              <a:t>-</a:t>
            </a:r>
            <a:endParaRPr lang="en-CA" sz="2800" dirty="0">
              <a:solidFill>
                <a:srgbClr val="62B531"/>
              </a:solidFill>
            </a:endParaRPr>
          </a:p>
        </p:txBody>
      </p:sp>
      <p:sp>
        <p:nvSpPr>
          <p:cNvPr id="138" name="Ellipse 137"/>
          <p:cNvSpPr/>
          <p:nvPr/>
        </p:nvSpPr>
        <p:spPr bwMode="auto">
          <a:xfrm>
            <a:off x="3316114" y="1069638"/>
            <a:ext cx="216024" cy="216024"/>
          </a:xfrm>
          <a:prstGeom prst="ellipse">
            <a:avLst/>
          </a:prstGeom>
          <a:noFill/>
          <a:ln w="9525" cap="flat" cmpd="sng" algn="ctr">
            <a:solidFill>
              <a:srgbClr val="62B53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0" name="Flèche vers la gauche 139"/>
          <p:cNvSpPr/>
          <p:nvPr/>
        </p:nvSpPr>
        <p:spPr bwMode="auto">
          <a:xfrm rot="20097809">
            <a:off x="2860468" y="2177120"/>
            <a:ext cx="223678" cy="65241"/>
          </a:xfrm>
          <a:prstGeom prst="leftArrow">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48" name="Grouper 147"/>
          <p:cNvGrpSpPr/>
          <p:nvPr/>
        </p:nvGrpSpPr>
        <p:grpSpPr>
          <a:xfrm>
            <a:off x="3049665" y="1260995"/>
            <a:ext cx="5979309" cy="571045"/>
            <a:chOff x="3049665" y="1260995"/>
            <a:chExt cx="5979309" cy="571045"/>
          </a:xfrm>
        </p:grpSpPr>
        <p:sp>
          <p:nvSpPr>
            <p:cNvPr id="35" name="Flèche vers la droite 34"/>
            <p:cNvSpPr/>
            <p:nvPr/>
          </p:nvSpPr>
          <p:spPr bwMode="auto">
            <a:xfrm flipV="1">
              <a:off x="3049665" y="1428961"/>
              <a:ext cx="874463" cy="286418"/>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Flèche vers la droite 35"/>
            <p:cNvSpPr/>
            <p:nvPr/>
          </p:nvSpPr>
          <p:spPr bwMode="auto">
            <a:xfrm flipV="1">
              <a:off x="5229220" y="1428961"/>
              <a:ext cx="874463" cy="286418"/>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44" name="Grouper 143"/>
            <p:cNvGrpSpPr/>
            <p:nvPr/>
          </p:nvGrpSpPr>
          <p:grpSpPr>
            <a:xfrm>
              <a:off x="4289703" y="1260995"/>
              <a:ext cx="681930" cy="571045"/>
              <a:chOff x="4289703" y="1324444"/>
              <a:chExt cx="681930" cy="571045"/>
            </a:xfrm>
          </p:grpSpPr>
          <p:sp>
            <p:nvSpPr>
              <p:cNvPr id="39" name="Trapèze 38"/>
              <p:cNvSpPr/>
              <p:nvPr/>
            </p:nvSpPr>
            <p:spPr bwMode="auto">
              <a:xfrm rot="3957734">
                <a:off x="4703928" y="1325396"/>
                <a:ext cx="235440" cy="299970"/>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 name="Oval 339"/>
              <p:cNvSpPr>
                <a:spLocks noChangeArrowheads="1"/>
              </p:cNvSpPr>
              <p:nvPr/>
            </p:nvSpPr>
            <p:spPr bwMode="auto">
              <a:xfrm>
                <a:off x="4289703" y="1324444"/>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1" name="Oval 340"/>
              <p:cNvSpPr>
                <a:spLocks noChangeArrowheads="1"/>
              </p:cNvSpPr>
              <p:nvPr/>
            </p:nvSpPr>
            <p:spPr bwMode="auto">
              <a:xfrm>
                <a:off x="4341325" y="1387893"/>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42" name="Rectangle 342"/>
              <p:cNvSpPr>
                <a:spLocks noChangeArrowheads="1"/>
              </p:cNvSpPr>
              <p:nvPr/>
            </p:nvSpPr>
            <p:spPr bwMode="auto">
              <a:xfrm>
                <a:off x="4518269" y="1594860"/>
                <a:ext cx="81926" cy="71003"/>
              </a:xfrm>
              <a:prstGeom prst="rect">
                <a:avLst/>
              </a:prstGeom>
              <a:solidFill>
                <a:srgbClr val="62B531"/>
              </a:solidFill>
              <a:ln w="3175" cmpd="sng">
                <a:solidFill>
                  <a:srgbClr val="62B531"/>
                </a:solidFill>
                <a:miter lim="800000"/>
                <a:headEnd/>
                <a:tailEnd/>
              </a:ln>
            </p:spPr>
            <p:txBody>
              <a:bodyPr wrap="none" anchor="ctr"/>
              <a:lstStyle/>
              <a:p>
                <a:endParaRPr lang="en-US"/>
              </a:p>
            </p:txBody>
          </p:sp>
          <p:grpSp>
            <p:nvGrpSpPr>
              <p:cNvPr id="43" name="Group 343"/>
              <p:cNvGrpSpPr>
                <a:grpSpLocks/>
              </p:cNvGrpSpPr>
              <p:nvPr/>
            </p:nvGrpSpPr>
            <p:grpSpPr bwMode="auto">
              <a:xfrm>
                <a:off x="4601066" y="1603962"/>
                <a:ext cx="135090" cy="53707"/>
                <a:chOff x="1488" y="3264"/>
                <a:chExt cx="192" cy="96"/>
              </a:xfrm>
            </p:grpSpPr>
            <p:sp>
              <p:nvSpPr>
                <p:cNvPr id="101"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2"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44" name="Group 346"/>
              <p:cNvGrpSpPr>
                <a:grpSpLocks/>
              </p:cNvGrpSpPr>
              <p:nvPr/>
            </p:nvGrpSpPr>
            <p:grpSpPr bwMode="auto">
              <a:xfrm>
                <a:off x="4383180" y="1603962"/>
                <a:ext cx="135090" cy="53707"/>
                <a:chOff x="1488" y="3264"/>
                <a:chExt cx="192" cy="96"/>
              </a:xfrm>
            </p:grpSpPr>
            <p:sp>
              <p:nvSpPr>
                <p:cNvPr id="99"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0"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145" name="Grouper 144"/>
            <p:cNvGrpSpPr/>
            <p:nvPr/>
          </p:nvGrpSpPr>
          <p:grpSpPr>
            <a:xfrm>
              <a:off x="6410350" y="1260995"/>
              <a:ext cx="681930" cy="571045"/>
              <a:chOff x="6410350" y="1260995"/>
              <a:chExt cx="681930" cy="571045"/>
            </a:xfrm>
          </p:grpSpPr>
          <p:sp>
            <p:nvSpPr>
              <p:cNvPr id="45" name="Trapèze 44"/>
              <p:cNvSpPr/>
              <p:nvPr/>
            </p:nvSpPr>
            <p:spPr bwMode="auto">
              <a:xfrm rot="3957734">
                <a:off x="6824575" y="1261946"/>
                <a:ext cx="235440" cy="299970"/>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Oval 339"/>
              <p:cNvSpPr>
                <a:spLocks noChangeArrowheads="1"/>
              </p:cNvSpPr>
              <p:nvPr/>
            </p:nvSpPr>
            <p:spPr bwMode="auto">
              <a:xfrm>
                <a:off x="6410350" y="1260995"/>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47" name="Oval 340"/>
              <p:cNvSpPr>
                <a:spLocks noChangeArrowheads="1"/>
              </p:cNvSpPr>
              <p:nvPr/>
            </p:nvSpPr>
            <p:spPr bwMode="auto">
              <a:xfrm>
                <a:off x="6461972" y="1324444"/>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48" name="Rectangle 342"/>
              <p:cNvSpPr>
                <a:spLocks noChangeArrowheads="1"/>
              </p:cNvSpPr>
              <p:nvPr/>
            </p:nvSpPr>
            <p:spPr bwMode="auto">
              <a:xfrm>
                <a:off x="6638916" y="1531411"/>
                <a:ext cx="81926" cy="71003"/>
              </a:xfrm>
              <a:prstGeom prst="rect">
                <a:avLst/>
              </a:prstGeom>
              <a:solidFill>
                <a:srgbClr val="62B531"/>
              </a:solidFill>
              <a:ln w="3175" cmpd="sng">
                <a:solidFill>
                  <a:srgbClr val="62B531"/>
                </a:solidFill>
                <a:miter lim="800000"/>
                <a:headEnd/>
                <a:tailEnd/>
              </a:ln>
            </p:spPr>
            <p:txBody>
              <a:bodyPr wrap="none" anchor="ctr"/>
              <a:lstStyle/>
              <a:p>
                <a:endParaRPr lang="en-US"/>
              </a:p>
            </p:txBody>
          </p:sp>
          <p:grpSp>
            <p:nvGrpSpPr>
              <p:cNvPr id="49" name="Group 343"/>
              <p:cNvGrpSpPr>
                <a:grpSpLocks/>
              </p:cNvGrpSpPr>
              <p:nvPr/>
            </p:nvGrpSpPr>
            <p:grpSpPr bwMode="auto">
              <a:xfrm>
                <a:off x="6721713" y="1540513"/>
                <a:ext cx="135090" cy="53707"/>
                <a:chOff x="1488" y="3264"/>
                <a:chExt cx="192" cy="96"/>
              </a:xfrm>
            </p:grpSpPr>
            <p:sp>
              <p:nvSpPr>
                <p:cNvPr id="9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0" name="Group 346"/>
              <p:cNvGrpSpPr>
                <a:grpSpLocks/>
              </p:cNvGrpSpPr>
              <p:nvPr/>
            </p:nvGrpSpPr>
            <p:grpSpPr bwMode="auto">
              <a:xfrm>
                <a:off x="6503827" y="1540513"/>
                <a:ext cx="135090" cy="53707"/>
                <a:chOff x="1488" y="3264"/>
                <a:chExt cx="192" cy="96"/>
              </a:xfrm>
            </p:grpSpPr>
            <p:sp>
              <p:nvSpPr>
                <p:cNvPr id="9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62B531"/>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142" name="ZoneTexte 141"/>
            <p:cNvSpPr txBox="1"/>
            <p:nvPr/>
          </p:nvSpPr>
          <p:spPr>
            <a:xfrm>
              <a:off x="7236296" y="1340768"/>
              <a:ext cx="1792678" cy="461665"/>
            </a:xfrm>
            <a:prstGeom prst="rect">
              <a:avLst/>
            </a:prstGeom>
            <a:noFill/>
          </p:spPr>
          <p:txBody>
            <a:bodyPr wrap="none" rtlCol="0">
              <a:spAutoFit/>
            </a:bodyPr>
            <a:lstStyle/>
            <a:p>
              <a:r>
                <a:rPr lang="en-CA" dirty="0" smtClean="0">
                  <a:solidFill>
                    <a:srgbClr val="04305E"/>
                  </a:solidFill>
                </a:rPr>
                <a:t>Persistence</a:t>
              </a:r>
              <a:endParaRPr lang="en-CA" dirty="0">
                <a:solidFill>
                  <a:srgbClr val="04305E"/>
                </a:solidFill>
              </a:endParaRPr>
            </a:p>
          </p:txBody>
        </p:sp>
      </p:grpSp>
      <p:grpSp>
        <p:nvGrpSpPr>
          <p:cNvPr id="149" name="Grouper 148"/>
          <p:cNvGrpSpPr/>
          <p:nvPr/>
        </p:nvGrpSpPr>
        <p:grpSpPr>
          <a:xfrm>
            <a:off x="3049665" y="2168162"/>
            <a:ext cx="5774175" cy="684774"/>
            <a:chOff x="3049665" y="2168162"/>
            <a:chExt cx="5774175" cy="684774"/>
          </a:xfrm>
        </p:grpSpPr>
        <p:sp>
          <p:nvSpPr>
            <p:cNvPr id="37" name="Flèche vers la droite 36"/>
            <p:cNvSpPr/>
            <p:nvPr/>
          </p:nvSpPr>
          <p:spPr bwMode="auto">
            <a:xfrm flipV="1">
              <a:off x="3049665" y="2380704"/>
              <a:ext cx="874463" cy="286418"/>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Flèche vers la droite 37"/>
            <p:cNvSpPr/>
            <p:nvPr/>
          </p:nvSpPr>
          <p:spPr bwMode="auto">
            <a:xfrm flipV="1">
              <a:off x="5229220" y="2380704"/>
              <a:ext cx="874463" cy="286418"/>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8" name="Trapèze 57"/>
            <p:cNvSpPr/>
            <p:nvPr/>
          </p:nvSpPr>
          <p:spPr bwMode="auto">
            <a:xfrm rot="3957734">
              <a:off x="4708220" y="2191306"/>
              <a:ext cx="235440" cy="299970"/>
            </a:xfrm>
            <a:prstGeom prst="trapezoid">
              <a:avLst/>
            </a:prstGeom>
            <a:solidFill>
              <a:srgbClr val="62B53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9" name="Oval 339"/>
            <p:cNvSpPr>
              <a:spLocks noChangeArrowheads="1"/>
            </p:cNvSpPr>
            <p:nvPr/>
          </p:nvSpPr>
          <p:spPr bwMode="auto">
            <a:xfrm>
              <a:off x="4293995" y="2190355"/>
              <a:ext cx="530162" cy="571045"/>
            </a:xfrm>
            <a:prstGeom prst="ellipse">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p:spPr>
          <p:txBody>
            <a:bodyPr wrap="none" anchor="ctr"/>
            <a:lstStyle/>
            <a:p>
              <a:endParaRPr lang="en-US"/>
            </a:p>
          </p:txBody>
        </p:sp>
        <p:sp>
          <p:nvSpPr>
            <p:cNvPr id="60" name="Oval 340"/>
            <p:cNvSpPr>
              <a:spLocks noChangeArrowheads="1"/>
            </p:cNvSpPr>
            <p:nvPr/>
          </p:nvSpPr>
          <p:spPr bwMode="auto">
            <a:xfrm>
              <a:off x="4345617" y="2253804"/>
              <a:ext cx="419943" cy="460764"/>
            </a:xfrm>
            <a:prstGeom prst="ellipse">
              <a:avLst/>
            </a:prstGeom>
            <a:solidFill>
              <a:schemeClr val="bg1">
                <a:lumMod val="85000"/>
              </a:schemeClr>
            </a:solidFill>
            <a:ln w="3175" cmpd="sng">
              <a:solidFill>
                <a:schemeClr val="bg1">
                  <a:lumMod val="50000"/>
                </a:schemeClr>
              </a:solidFill>
              <a:round/>
              <a:headEnd/>
              <a:tailEnd/>
            </a:ln>
          </p:spPr>
          <p:txBody>
            <a:bodyPr wrap="none" anchor="ctr"/>
            <a:lstStyle/>
            <a:p>
              <a:endParaRPr lang="en-US"/>
            </a:p>
          </p:txBody>
        </p:sp>
        <p:sp>
          <p:nvSpPr>
            <p:cNvPr id="61" name="Rectangle 342"/>
            <p:cNvSpPr>
              <a:spLocks noChangeArrowheads="1"/>
            </p:cNvSpPr>
            <p:nvPr/>
          </p:nvSpPr>
          <p:spPr bwMode="auto">
            <a:xfrm>
              <a:off x="4522560" y="2460771"/>
              <a:ext cx="81926" cy="71003"/>
            </a:xfrm>
            <a:prstGeom prst="rect">
              <a:avLst/>
            </a:prstGeom>
            <a:solidFill>
              <a:srgbClr val="FF0000"/>
            </a:solidFill>
            <a:ln w="3175" cmpd="sng">
              <a:solidFill>
                <a:srgbClr val="FF0000"/>
              </a:solidFill>
              <a:miter lim="800000"/>
              <a:headEnd/>
              <a:tailEnd/>
            </a:ln>
          </p:spPr>
          <p:txBody>
            <a:bodyPr wrap="none" anchor="ctr"/>
            <a:lstStyle/>
            <a:p>
              <a:endParaRPr lang="en-US"/>
            </a:p>
          </p:txBody>
        </p:sp>
        <p:grpSp>
          <p:nvGrpSpPr>
            <p:cNvPr id="62" name="Group 343"/>
            <p:cNvGrpSpPr>
              <a:grpSpLocks/>
            </p:cNvGrpSpPr>
            <p:nvPr/>
          </p:nvGrpSpPr>
          <p:grpSpPr bwMode="auto">
            <a:xfrm>
              <a:off x="4605358" y="2469875"/>
              <a:ext cx="135090" cy="53707"/>
              <a:chOff x="1488" y="3264"/>
              <a:chExt cx="192" cy="96"/>
            </a:xfrm>
          </p:grpSpPr>
          <p:sp>
            <p:nvSpPr>
              <p:cNvPr id="87" name="Freeform 3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8" name="Freeform 3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63" name="Group 346"/>
            <p:cNvGrpSpPr>
              <a:grpSpLocks/>
            </p:cNvGrpSpPr>
            <p:nvPr/>
          </p:nvGrpSpPr>
          <p:grpSpPr bwMode="auto">
            <a:xfrm>
              <a:off x="4387470" y="2469875"/>
              <a:ext cx="135090" cy="53707"/>
              <a:chOff x="1488" y="3264"/>
              <a:chExt cx="192" cy="96"/>
            </a:xfrm>
          </p:grpSpPr>
          <p:sp>
            <p:nvSpPr>
              <p:cNvPr id="85" name="Freeform 3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6" name="Freeform 3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Lst>
                <a:ahLst/>
                <a:cxnLst>
                  <a:cxn ang="0">
                    <a:pos x="T0" y="T1"/>
                  </a:cxn>
                  <a:cxn ang="0">
                    <a:pos x="T2" y="T3"/>
                  </a:cxn>
                  <a:cxn ang="0">
                    <a:pos x="T4" y="T5"/>
                  </a:cxn>
                  <a:cxn ang="0">
                    <a:pos x="T6" y="T7"/>
                  </a:cxn>
                  <a:cxn ang="0">
                    <a:pos x="T8" y="T9"/>
                  </a:cxn>
                </a:cxnLst>
                <a:rect l="0" t="0" r="r" b="b"/>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3175" cmpd="sng">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64" name="AutoShape 244"/>
            <p:cNvSpPr>
              <a:spLocks noChangeArrowheads="1"/>
            </p:cNvSpPr>
            <p:nvPr/>
          </p:nvSpPr>
          <p:spPr bwMode="auto">
            <a:xfrm>
              <a:off x="4692015" y="2718649"/>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65" name="AutoShape 244"/>
            <p:cNvSpPr>
              <a:spLocks noChangeArrowheads="1"/>
            </p:cNvSpPr>
            <p:nvPr/>
          </p:nvSpPr>
          <p:spPr bwMode="auto">
            <a:xfrm>
              <a:off x="4636722" y="2608646"/>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66" name="AutoShape 244"/>
            <p:cNvSpPr>
              <a:spLocks noChangeArrowheads="1"/>
            </p:cNvSpPr>
            <p:nvPr/>
          </p:nvSpPr>
          <p:spPr bwMode="auto">
            <a:xfrm>
              <a:off x="4757965" y="2571052"/>
              <a:ext cx="124673" cy="134287"/>
            </a:xfrm>
            <a:prstGeom prst="sun">
              <a:avLst>
                <a:gd name="adj" fmla="val 25000"/>
              </a:avLst>
            </a:prstGeom>
            <a:solidFill>
              <a:srgbClr val="E3160F"/>
            </a:solidFill>
            <a:ln w="9525">
              <a:solidFill>
                <a:srgbClr val="FF0000"/>
              </a:solidFill>
              <a:miter lim="800000"/>
              <a:headEnd/>
              <a:tailEnd/>
            </a:ln>
            <a:scene3d>
              <a:camera prst="orthographicFront"/>
              <a:lightRig rig="threePt" dir="t"/>
            </a:scene3d>
            <a:sp3d>
              <a:bevelT/>
            </a:sp3d>
          </p:spPr>
          <p:txBody>
            <a:bodyPr wrap="none" anchor="ctr"/>
            <a:lstStyle/>
            <a:p>
              <a:endParaRPr lang="en-US"/>
            </a:p>
          </p:txBody>
        </p:sp>
        <p:sp>
          <p:nvSpPr>
            <p:cNvPr id="67" name="Étoile à 32 branches 66"/>
            <p:cNvSpPr/>
            <p:nvPr/>
          </p:nvSpPr>
          <p:spPr bwMode="auto">
            <a:xfrm>
              <a:off x="6445647" y="2239275"/>
              <a:ext cx="530162" cy="571045"/>
            </a:xfrm>
            <a:prstGeom prst="star32">
              <a:avLst/>
            </a:prstGeom>
            <a:solidFill>
              <a:schemeClr val="bg1">
                <a:lumMod val="75000"/>
              </a:schemeClr>
            </a:solidFill>
            <a:ln w="3175" cmpd="sng">
              <a:solidFill>
                <a:schemeClr val="bg1">
                  <a:lumMod val="50000"/>
                </a:schemeClr>
              </a:solidFill>
              <a:round/>
              <a:headEnd/>
              <a:tailEnd/>
            </a:ln>
            <a:effectLst>
              <a:glow rad="63500">
                <a:schemeClr val="bg1">
                  <a:lumMod val="85000"/>
                  <a:alpha val="56000"/>
                </a:schemeClr>
              </a:glow>
              <a:softEdge rad="165100"/>
            </a:effectLst>
            <a:scene3d>
              <a:camera prst="orthographicFront"/>
              <a:lightRig rig="threePt" dir="t"/>
            </a:scene3d>
            <a:sp3d>
              <a:bevelT/>
            </a:sp3d>
            <a:extLst/>
          </p:spPr>
          <p:txBody>
            <a:bodyPr wrap="none" anchor="ctr"/>
            <a:lstStyle/>
            <a:p>
              <a:endParaRPr lang="en-CA"/>
            </a:p>
          </p:txBody>
        </p:sp>
        <p:grpSp>
          <p:nvGrpSpPr>
            <p:cNvPr id="68" name="Grouper 67"/>
            <p:cNvGrpSpPr/>
            <p:nvPr/>
          </p:nvGrpSpPr>
          <p:grpSpPr>
            <a:xfrm>
              <a:off x="6601590" y="2302724"/>
              <a:ext cx="235628" cy="380697"/>
              <a:chOff x="6844754" y="1830710"/>
              <a:chExt cx="288032" cy="432048"/>
            </a:xfrm>
          </p:grpSpPr>
          <p:cxnSp>
            <p:nvCxnSpPr>
              <p:cNvPr id="83" name="Connecteur droit 82"/>
              <p:cNvCxnSpPr/>
              <p:nvPr/>
            </p:nvCxnSpPr>
            <p:spPr bwMode="auto">
              <a:xfrm>
                <a:off x="6988770" y="1830710"/>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Connecteur droit 83"/>
              <p:cNvCxnSpPr/>
              <p:nvPr/>
            </p:nvCxnSpPr>
            <p:spPr bwMode="auto">
              <a:xfrm>
                <a:off x="6844754" y="1974726"/>
                <a:ext cx="288032"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77" name="Arc plein 76"/>
            <p:cNvSpPr/>
            <p:nvPr/>
          </p:nvSpPr>
          <p:spPr bwMode="auto">
            <a:xfrm rot="3951171">
              <a:off x="4787367" y="2177247"/>
              <a:ext cx="253798" cy="235627"/>
            </a:xfrm>
            <a:prstGeom prst="blockArc">
              <a:avLst>
                <a:gd name="adj1" fmla="val 10800000"/>
                <a:gd name="adj2" fmla="val 394770"/>
                <a:gd name="adj3" fmla="val 11519"/>
              </a:avLst>
            </a:prstGeom>
            <a:solidFill>
              <a:srgbClr val="04305E"/>
            </a:solidFill>
            <a:ln w="9525" cap="flat" cmpd="sng" algn="ctr">
              <a:solidFill>
                <a:srgbClr val="04305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3" name="ZoneTexte 142"/>
            <p:cNvSpPr txBox="1"/>
            <p:nvPr/>
          </p:nvSpPr>
          <p:spPr>
            <a:xfrm>
              <a:off x="7236296" y="2204864"/>
              <a:ext cx="1587544" cy="461665"/>
            </a:xfrm>
            <a:prstGeom prst="rect">
              <a:avLst/>
            </a:prstGeom>
            <a:noFill/>
          </p:spPr>
          <p:txBody>
            <a:bodyPr wrap="none" rtlCol="0">
              <a:spAutoFit/>
            </a:bodyPr>
            <a:lstStyle/>
            <a:p>
              <a:r>
                <a:rPr lang="en-CA" dirty="0" smtClean="0">
                  <a:solidFill>
                    <a:srgbClr val="04305E"/>
                  </a:solidFill>
                </a:rPr>
                <a:t>Clearance</a:t>
              </a:r>
              <a:endParaRPr lang="en-CA" dirty="0">
                <a:solidFill>
                  <a:srgbClr val="04305E"/>
                </a:solidFill>
              </a:endParaRPr>
            </a:p>
          </p:txBody>
        </p:sp>
      </p:grpSp>
    </p:spTree>
    <p:extLst>
      <p:ext uri="{BB962C8B-B14F-4D97-AF65-F5344CB8AC3E}">
        <p14:creationId xmlns:p14="http://schemas.microsoft.com/office/powerpoint/2010/main" val="13824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left)">
                                      <p:cBhvr>
                                        <p:cTn id="19" dur="500"/>
                                        <p:tgtEl>
                                          <p:spTgt spid="14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wipe(left)">
                                      <p:cBhvr>
                                        <p:cTn id="46" dur="500"/>
                                        <p:tgtEl>
                                          <p:spTgt spid="14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tgtEl>
                                          <p:spTgt spid="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tgtEl>
                                          <p:spTgt spid="8"/>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par>
                                <p:cTn id="58" presetID="9"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dissolve">
                                      <p:cBhvr>
                                        <p:cTn id="60" dur="500"/>
                                        <p:tgtEl>
                                          <p:spTgt spid="9"/>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ssolv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3" grpId="0" animBg="1"/>
      <p:bldP spid="52" grpId="0" animBg="1"/>
      <p:bldP spid="53" grpId="0" animBg="1"/>
      <p:bldP spid="54" grpId="0" animBg="1"/>
      <p:bldP spid="55" grpId="0" animBg="1"/>
      <p:bldP spid="73" grpId="0" animBg="1"/>
      <p:bldP spid="74" grpId="0" animBg="1"/>
      <p:bldP spid="76" grpId="0" animBg="1"/>
      <p:bldP spid="137" grpId="0"/>
      <p:bldP spid="138" grpId="0" animBg="1"/>
      <p:bldP spid="1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From Care to Cure</a:t>
            </a:r>
            <a:endParaRPr lang="en-US" sz="3200" dirty="0">
              <a:solidFill>
                <a:schemeClr val="bg1"/>
              </a:solidFill>
              <a:ea typeface="ＭＳ Ｐゴシック" charset="0"/>
              <a:cs typeface="ＭＳ Ｐゴシック" charset="0"/>
            </a:endParaRPr>
          </a:p>
        </p:txBody>
      </p:sp>
      <p:cxnSp>
        <p:nvCxnSpPr>
          <p:cNvPr id="29" name="Straight Connector 28"/>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grpSp>
        <p:nvGrpSpPr>
          <p:cNvPr id="2" name="Grouper 1"/>
          <p:cNvGrpSpPr/>
          <p:nvPr/>
        </p:nvGrpSpPr>
        <p:grpSpPr>
          <a:xfrm>
            <a:off x="866576" y="4875560"/>
            <a:ext cx="3274881" cy="1328945"/>
            <a:chOff x="866576" y="4875560"/>
            <a:chExt cx="3274881" cy="1328945"/>
          </a:xfrm>
        </p:grpSpPr>
        <p:sp>
          <p:nvSpPr>
            <p:cNvPr id="105" name="Parallélogramme 104"/>
            <p:cNvSpPr/>
            <p:nvPr/>
          </p:nvSpPr>
          <p:spPr bwMode="auto">
            <a:xfrm rot="16200000">
              <a:off x="1281372" y="4581868"/>
              <a:ext cx="1207841" cy="2037433"/>
            </a:xfrm>
            <a:prstGeom prst="parallelogram">
              <a:avLst>
                <a:gd name="adj" fmla="val 50964"/>
              </a:avLst>
            </a:prstGeom>
            <a:solidFill>
              <a:schemeClr val="bg1">
                <a:lumMod val="6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8" name="Parallélogramme 137"/>
            <p:cNvSpPr/>
            <p:nvPr/>
          </p:nvSpPr>
          <p:spPr bwMode="auto">
            <a:xfrm rot="1003667">
              <a:off x="888892" y="4875560"/>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1800" b="1" dirty="0" smtClean="0">
                  <a:solidFill>
                    <a:srgbClr val="04305E"/>
                  </a:solidFill>
                </a:rPr>
                <a:t>HIV replication</a:t>
              </a:r>
              <a:endParaRPr lang="en-CA" sz="1800" b="1" dirty="0">
                <a:solidFill>
                  <a:srgbClr val="04305E"/>
                </a:solidFill>
              </a:endParaRPr>
            </a:p>
          </p:txBody>
        </p:sp>
      </p:grpSp>
      <p:grpSp>
        <p:nvGrpSpPr>
          <p:cNvPr id="3" name="Grouper 2"/>
          <p:cNvGrpSpPr/>
          <p:nvPr/>
        </p:nvGrpSpPr>
        <p:grpSpPr>
          <a:xfrm>
            <a:off x="2126340" y="3973860"/>
            <a:ext cx="3274881" cy="1328945"/>
            <a:chOff x="2126340" y="3973860"/>
            <a:chExt cx="3274881" cy="1328945"/>
          </a:xfrm>
        </p:grpSpPr>
        <p:sp>
          <p:nvSpPr>
            <p:cNvPr id="139" name="Parallélogramme 138"/>
            <p:cNvSpPr/>
            <p:nvPr/>
          </p:nvSpPr>
          <p:spPr bwMode="auto">
            <a:xfrm rot="16200000">
              <a:off x="2541136" y="3680168"/>
              <a:ext cx="1207841" cy="2037433"/>
            </a:xfrm>
            <a:prstGeom prst="parallelogram">
              <a:avLst>
                <a:gd name="adj" fmla="val 50964"/>
              </a:avLst>
            </a:prstGeom>
            <a:solidFill>
              <a:schemeClr val="bg1">
                <a:lumMod val="65000"/>
              </a:schemeClr>
            </a:solidFill>
            <a:ln w="19050" cap="flat" cmpd="sng" algn="ctr">
              <a:noFill/>
              <a:prstDash val="solid"/>
              <a:round/>
              <a:headEnd type="none" w="med" len="med"/>
              <a:tailEnd type="none" w="med" len="med"/>
            </a:ln>
            <a:effectLst/>
            <a:extLst/>
          </p:spPr>
          <p:txBody>
            <a:bodyPr vert="vert"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40" name="Parallélogramme 139"/>
            <p:cNvSpPr/>
            <p:nvPr/>
          </p:nvSpPr>
          <p:spPr bwMode="auto">
            <a:xfrm rot="1003667">
              <a:off x="2148656" y="3973860"/>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1800" b="1" dirty="0" smtClean="0">
                  <a:solidFill>
                    <a:srgbClr val="04305E"/>
                  </a:solidFill>
                </a:rPr>
                <a:t>HIV in tissues</a:t>
              </a:r>
              <a:endParaRPr lang="en-CA" sz="1800" b="1" dirty="0">
                <a:solidFill>
                  <a:srgbClr val="04305E"/>
                </a:solidFill>
              </a:endParaRPr>
            </a:p>
          </p:txBody>
        </p:sp>
      </p:grpSp>
      <p:grpSp>
        <p:nvGrpSpPr>
          <p:cNvPr id="7" name="Grouper 6"/>
          <p:cNvGrpSpPr/>
          <p:nvPr/>
        </p:nvGrpSpPr>
        <p:grpSpPr>
          <a:xfrm>
            <a:off x="3386104" y="1389864"/>
            <a:ext cx="4556961" cy="3011241"/>
            <a:chOff x="3386104" y="1389864"/>
            <a:chExt cx="4556961" cy="3011241"/>
          </a:xfrm>
        </p:grpSpPr>
        <p:grpSp>
          <p:nvGrpSpPr>
            <p:cNvPr id="4" name="Grouper 3"/>
            <p:cNvGrpSpPr/>
            <p:nvPr/>
          </p:nvGrpSpPr>
          <p:grpSpPr>
            <a:xfrm>
              <a:off x="3386104" y="3072160"/>
              <a:ext cx="3274881" cy="1328945"/>
              <a:chOff x="3386104" y="3072160"/>
              <a:chExt cx="3274881" cy="1328945"/>
            </a:xfrm>
          </p:grpSpPr>
          <p:sp>
            <p:nvSpPr>
              <p:cNvPr id="141" name="Parallélogramme 140"/>
              <p:cNvSpPr/>
              <p:nvPr/>
            </p:nvSpPr>
            <p:spPr bwMode="auto">
              <a:xfrm rot="16200000">
                <a:off x="3800900" y="2778468"/>
                <a:ext cx="1207841" cy="2037433"/>
              </a:xfrm>
              <a:prstGeom prst="parallelogram">
                <a:avLst>
                  <a:gd name="adj" fmla="val 50964"/>
                </a:avLst>
              </a:prstGeom>
              <a:solidFill>
                <a:schemeClr val="bg1">
                  <a:lumMod val="6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2" name="Parallélogramme 141"/>
              <p:cNvSpPr/>
              <p:nvPr/>
            </p:nvSpPr>
            <p:spPr bwMode="auto">
              <a:xfrm rot="1003667">
                <a:off x="3408420" y="3072160"/>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1800" b="1" dirty="0" smtClean="0">
                    <a:solidFill>
                      <a:srgbClr val="04305E"/>
                    </a:solidFill>
                  </a:rPr>
                  <a:t>Latent reservoir</a:t>
                </a:r>
                <a:endParaRPr lang="en-CA" sz="1800" b="1" dirty="0">
                  <a:solidFill>
                    <a:srgbClr val="04305E"/>
                  </a:solidFill>
                </a:endParaRPr>
              </a:p>
            </p:txBody>
          </p:sp>
        </p:grpSp>
        <p:grpSp>
          <p:nvGrpSpPr>
            <p:cNvPr id="6" name="Grouper 5"/>
            <p:cNvGrpSpPr/>
            <p:nvPr/>
          </p:nvGrpSpPr>
          <p:grpSpPr>
            <a:xfrm>
              <a:off x="4645868" y="1389864"/>
              <a:ext cx="3297197" cy="2109541"/>
              <a:chOff x="4645868" y="1389864"/>
              <a:chExt cx="3297197" cy="2109541"/>
            </a:xfrm>
          </p:grpSpPr>
          <p:sp>
            <p:nvSpPr>
              <p:cNvPr id="143" name="Parallélogramme 142"/>
              <p:cNvSpPr/>
              <p:nvPr/>
            </p:nvSpPr>
            <p:spPr bwMode="auto">
              <a:xfrm rot="16200000">
                <a:off x="5060664" y="1876768"/>
                <a:ext cx="1207841" cy="2037433"/>
              </a:xfrm>
              <a:prstGeom prst="parallelogram">
                <a:avLst>
                  <a:gd name="adj" fmla="val 50964"/>
                </a:avLst>
              </a:prstGeom>
              <a:solidFill>
                <a:schemeClr val="bg1">
                  <a:lumMod val="6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4" name="Parallélogramme 143"/>
              <p:cNvSpPr/>
              <p:nvPr/>
            </p:nvSpPr>
            <p:spPr bwMode="auto">
              <a:xfrm rot="1003667">
                <a:off x="4668184" y="2170460"/>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1800" b="1" dirty="0" smtClean="0">
                    <a:solidFill>
                      <a:srgbClr val="04305E"/>
                    </a:solidFill>
                  </a:rPr>
                  <a:t>Latent reservoir</a:t>
                </a:r>
                <a:endParaRPr lang="en-CA" sz="1800" b="1" dirty="0">
                  <a:solidFill>
                    <a:srgbClr val="04305E"/>
                  </a:solidFill>
                </a:endParaRPr>
              </a:p>
            </p:txBody>
          </p:sp>
          <p:sp>
            <p:nvSpPr>
              <p:cNvPr id="145" name="Parallélogramme 144"/>
              <p:cNvSpPr/>
              <p:nvPr/>
            </p:nvSpPr>
            <p:spPr bwMode="auto">
              <a:xfrm rot="16200000">
                <a:off x="6320428" y="975068"/>
                <a:ext cx="1207841" cy="2037433"/>
              </a:xfrm>
              <a:prstGeom prst="parallelogram">
                <a:avLst>
                  <a:gd name="adj" fmla="val 50964"/>
                </a:avLst>
              </a:prstGeom>
              <a:solidFill>
                <a:schemeClr val="bg1">
                  <a:lumMod val="6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sp>
        <p:nvSpPr>
          <p:cNvPr id="146" name="Parallélogramme 145"/>
          <p:cNvSpPr/>
          <p:nvPr/>
        </p:nvSpPr>
        <p:spPr bwMode="auto">
          <a:xfrm rot="1003667">
            <a:off x="5927947" y="1268760"/>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3600" b="1" dirty="0" smtClean="0">
                <a:solidFill>
                  <a:srgbClr val="04305E"/>
                </a:solidFill>
              </a:rPr>
              <a:t>Cure ?</a:t>
            </a:r>
            <a:endParaRPr lang="en-CA" sz="3600" b="1" dirty="0">
              <a:solidFill>
                <a:srgbClr val="04305E"/>
              </a:solidFill>
            </a:endParaRPr>
          </a:p>
        </p:txBody>
      </p:sp>
      <p:sp>
        <p:nvSpPr>
          <p:cNvPr id="149" name="ZoneTexte 148"/>
          <p:cNvSpPr txBox="1"/>
          <p:nvPr/>
        </p:nvSpPr>
        <p:spPr>
          <a:xfrm>
            <a:off x="4632199" y="5428589"/>
            <a:ext cx="659155" cy="369332"/>
          </a:xfrm>
          <a:prstGeom prst="rect">
            <a:avLst/>
          </a:prstGeom>
          <a:noFill/>
        </p:spPr>
        <p:txBody>
          <a:bodyPr wrap="none" rtlCol="0">
            <a:spAutoFit/>
          </a:bodyPr>
          <a:lstStyle/>
          <a:p>
            <a:r>
              <a:rPr lang="en-CA" sz="1800" b="1" dirty="0" smtClean="0">
                <a:solidFill>
                  <a:srgbClr val="62B531"/>
                </a:solidFill>
              </a:rPr>
              <a:t>ART</a:t>
            </a:r>
            <a:endParaRPr lang="en-CA" sz="1800" b="1" dirty="0">
              <a:solidFill>
                <a:srgbClr val="62B531"/>
              </a:solidFill>
            </a:endParaRPr>
          </a:p>
        </p:txBody>
      </p:sp>
      <p:sp>
        <p:nvSpPr>
          <p:cNvPr id="150" name="Flèche vers la droite 149"/>
          <p:cNvSpPr/>
          <p:nvPr/>
        </p:nvSpPr>
        <p:spPr bwMode="auto">
          <a:xfrm rot="10800000" flipV="1">
            <a:off x="3723739" y="5459585"/>
            <a:ext cx="874463" cy="286418"/>
          </a:xfrm>
          <a:prstGeom prst="rightArrow">
            <a:avLst/>
          </a:prstGeom>
          <a:gradFill flip="none" rotWithShape="1">
            <a:gsLst>
              <a:gs pos="0">
                <a:srgbClr val="62B531"/>
              </a:gs>
              <a:gs pos="100000">
                <a:srgbClr val="FFFFFF"/>
              </a:gs>
            </a:gsLst>
            <a:lin ang="108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2" name="ZoneTexte 151"/>
          <p:cNvSpPr txBox="1"/>
          <p:nvPr/>
        </p:nvSpPr>
        <p:spPr>
          <a:xfrm>
            <a:off x="5856335" y="4492485"/>
            <a:ext cx="2082383" cy="646331"/>
          </a:xfrm>
          <a:prstGeom prst="rect">
            <a:avLst/>
          </a:prstGeom>
          <a:noFill/>
        </p:spPr>
        <p:txBody>
          <a:bodyPr wrap="none" rtlCol="0">
            <a:spAutoFit/>
          </a:bodyPr>
          <a:lstStyle/>
          <a:p>
            <a:r>
              <a:rPr lang="en-CA" sz="1800" b="1" dirty="0" smtClean="0">
                <a:solidFill>
                  <a:srgbClr val="62B531"/>
                </a:solidFill>
              </a:rPr>
              <a:t>ART optimization </a:t>
            </a:r>
          </a:p>
          <a:p>
            <a:r>
              <a:rPr lang="en-CA" sz="1800" b="1" dirty="0" smtClean="0">
                <a:solidFill>
                  <a:srgbClr val="62B531"/>
                </a:solidFill>
              </a:rPr>
              <a:t>(mega-ART?)</a:t>
            </a:r>
            <a:endParaRPr lang="en-CA" sz="1800" b="1" dirty="0">
              <a:solidFill>
                <a:srgbClr val="62B531"/>
              </a:solidFill>
            </a:endParaRPr>
          </a:p>
        </p:txBody>
      </p:sp>
      <p:sp>
        <p:nvSpPr>
          <p:cNvPr id="153" name="Flèche vers la droite 152"/>
          <p:cNvSpPr/>
          <p:nvPr/>
        </p:nvSpPr>
        <p:spPr bwMode="auto">
          <a:xfrm rot="10800000" flipV="1">
            <a:off x="4947875" y="4532526"/>
            <a:ext cx="874463" cy="286418"/>
          </a:xfrm>
          <a:prstGeom prst="rightArrow">
            <a:avLst/>
          </a:prstGeom>
          <a:gradFill flip="none" rotWithShape="1">
            <a:gsLst>
              <a:gs pos="0">
                <a:srgbClr val="62B531"/>
              </a:gs>
              <a:gs pos="100000">
                <a:srgbClr val="FFFFFF"/>
              </a:gs>
            </a:gsLst>
            <a:lin ang="108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4" name="ZoneTexte 153"/>
          <p:cNvSpPr txBox="1"/>
          <p:nvPr/>
        </p:nvSpPr>
        <p:spPr>
          <a:xfrm>
            <a:off x="7080471" y="3628389"/>
            <a:ext cx="1813567" cy="646331"/>
          </a:xfrm>
          <a:prstGeom prst="rect">
            <a:avLst/>
          </a:prstGeom>
          <a:noFill/>
        </p:spPr>
        <p:txBody>
          <a:bodyPr wrap="none" rtlCol="0">
            <a:spAutoFit/>
          </a:bodyPr>
          <a:lstStyle/>
          <a:p>
            <a:r>
              <a:rPr lang="en-CA" sz="1800" b="1" dirty="0" smtClean="0">
                <a:solidFill>
                  <a:srgbClr val="62B531"/>
                </a:solidFill>
              </a:rPr>
              <a:t>ART in </a:t>
            </a:r>
          </a:p>
          <a:p>
            <a:r>
              <a:rPr lang="en-CA" sz="1800" b="1" dirty="0" smtClean="0">
                <a:solidFill>
                  <a:srgbClr val="62B531"/>
                </a:solidFill>
              </a:rPr>
              <a:t>acute infection</a:t>
            </a:r>
            <a:endParaRPr lang="en-CA" sz="1800" b="1" dirty="0">
              <a:solidFill>
                <a:srgbClr val="62B531"/>
              </a:solidFill>
            </a:endParaRPr>
          </a:p>
        </p:txBody>
      </p:sp>
      <p:sp>
        <p:nvSpPr>
          <p:cNvPr id="155" name="Flèche vers la droite 154"/>
          <p:cNvSpPr/>
          <p:nvPr/>
        </p:nvSpPr>
        <p:spPr bwMode="auto">
          <a:xfrm rot="10800000" flipV="1">
            <a:off x="6172011" y="3668430"/>
            <a:ext cx="874463" cy="286418"/>
          </a:xfrm>
          <a:prstGeom prst="rightArrow">
            <a:avLst/>
          </a:prstGeom>
          <a:gradFill flip="none" rotWithShape="1">
            <a:gsLst>
              <a:gs pos="0">
                <a:srgbClr val="62B531"/>
              </a:gs>
              <a:gs pos="100000">
                <a:srgbClr val="FFFFFF"/>
              </a:gs>
            </a:gsLst>
            <a:lin ang="108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6" name="ZoneTexte 155"/>
          <p:cNvSpPr txBox="1"/>
          <p:nvPr/>
        </p:nvSpPr>
        <p:spPr>
          <a:xfrm>
            <a:off x="251520" y="1540157"/>
            <a:ext cx="4092647" cy="646331"/>
          </a:xfrm>
          <a:prstGeom prst="rect">
            <a:avLst/>
          </a:prstGeom>
          <a:noFill/>
        </p:spPr>
        <p:txBody>
          <a:bodyPr wrap="square" rtlCol="0">
            <a:spAutoFit/>
          </a:bodyPr>
          <a:lstStyle/>
          <a:p>
            <a:pPr algn="ctr"/>
            <a:r>
              <a:rPr lang="en-CA" sz="1800" b="1" dirty="0" smtClean="0">
                <a:solidFill>
                  <a:srgbClr val="62B531"/>
                </a:solidFill>
              </a:rPr>
              <a:t>Reactivation + immune boost</a:t>
            </a:r>
          </a:p>
          <a:p>
            <a:pPr algn="ctr"/>
            <a:r>
              <a:rPr lang="en-CA" sz="1800" b="1" dirty="0" smtClean="0">
                <a:solidFill>
                  <a:srgbClr val="62B531"/>
                </a:solidFill>
              </a:rPr>
              <a:t>(TLR7, PD-1/CTLA-4 antibodies…)</a:t>
            </a:r>
            <a:endParaRPr lang="en-CA" sz="1800" b="1" dirty="0">
              <a:solidFill>
                <a:srgbClr val="62B531"/>
              </a:solidFill>
            </a:endParaRPr>
          </a:p>
        </p:txBody>
      </p:sp>
      <p:sp>
        <p:nvSpPr>
          <p:cNvPr id="157" name="Flèche vers la droite 156"/>
          <p:cNvSpPr/>
          <p:nvPr/>
        </p:nvSpPr>
        <p:spPr bwMode="auto">
          <a:xfrm flipV="1">
            <a:off x="4272159" y="1828189"/>
            <a:ext cx="874463" cy="286418"/>
          </a:xfrm>
          <a:prstGeom prst="rightArrow">
            <a:avLst/>
          </a:prstGeom>
          <a:gradFill flip="none" rotWithShape="1">
            <a:gsLst>
              <a:gs pos="0">
                <a:srgbClr val="62B531"/>
              </a:gs>
              <a:gs pos="100000">
                <a:srgbClr val="FFFFFF"/>
              </a:gs>
            </a:gsLst>
            <a:lin ang="10800000" scaled="0"/>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Parallélogramme 23"/>
          <p:cNvSpPr/>
          <p:nvPr/>
        </p:nvSpPr>
        <p:spPr bwMode="auto">
          <a:xfrm rot="1003667">
            <a:off x="-326750" y="5817328"/>
            <a:ext cx="3252565" cy="544937"/>
          </a:xfrm>
          <a:prstGeom prst="parallelogram">
            <a:avLst>
              <a:gd name="adj" fmla="val 197209"/>
            </a:avLst>
          </a:prstGeom>
          <a:solidFill>
            <a:schemeClr val="bg1">
              <a:lumMod val="85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CA" sz="3600" b="1" dirty="0" smtClean="0">
                <a:solidFill>
                  <a:srgbClr val="04305E"/>
                </a:solidFill>
              </a:rPr>
              <a:t>Care</a:t>
            </a:r>
            <a:endParaRPr lang="en-CA" sz="3600" b="1" dirty="0">
              <a:solidFill>
                <a:srgbClr val="04305E"/>
              </a:solidFill>
            </a:endParaRPr>
          </a:p>
        </p:txBody>
      </p:sp>
    </p:spTree>
    <p:extLst>
      <p:ext uri="{BB962C8B-B14F-4D97-AF65-F5344CB8AC3E}">
        <p14:creationId xmlns:p14="http://schemas.microsoft.com/office/powerpoint/2010/main" val="29271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dissolve">
                                      <p:cBhvr>
                                        <p:cTn id="22" dur="500"/>
                                        <p:tgtEl>
                                          <p:spTgt spid="15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dissolve">
                                      <p:cBhvr>
                                        <p:cTn id="25" dur="500"/>
                                        <p:tgtEl>
                                          <p:spTgt spid="14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dissolve">
                                      <p:cBhvr>
                                        <p:cTn id="30" dur="500"/>
                                        <p:tgtEl>
                                          <p:spTgt spid="15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dissolve">
                                      <p:cBhvr>
                                        <p:cTn id="33" dur="500"/>
                                        <p:tgtEl>
                                          <p:spTgt spid="15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5"/>
                                        </p:tgtEl>
                                        <p:attrNameLst>
                                          <p:attrName>style.visibility</p:attrName>
                                        </p:attrNameLst>
                                      </p:cBhvr>
                                      <p:to>
                                        <p:strVal val="visible"/>
                                      </p:to>
                                    </p:set>
                                    <p:animEffect transition="in" filter="dissolve">
                                      <p:cBhvr>
                                        <p:cTn id="38" dur="500"/>
                                        <p:tgtEl>
                                          <p:spTgt spid="15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dissolve">
                                      <p:cBhvr>
                                        <p:cTn id="41" dur="500"/>
                                        <p:tgtEl>
                                          <p:spTgt spid="15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56"/>
                                        </p:tgtEl>
                                        <p:attrNameLst>
                                          <p:attrName>style.visibility</p:attrName>
                                        </p:attrNameLst>
                                      </p:cBhvr>
                                      <p:to>
                                        <p:strVal val="visible"/>
                                      </p:to>
                                    </p:set>
                                    <p:animEffect transition="in" filter="dissolve">
                                      <p:cBhvr>
                                        <p:cTn id="46" dur="500"/>
                                        <p:tgtEl>
                                          <p:spTgt spid="15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57"/>
                                        </p:tgtEl>
                                        <p:attrNameLst>
                                          <p:attrName>style.visibility</p:attrName>
                                        </p:attrNameLst>
                                      </p:cBhvr>
                                      <p:to>
                                        <p:strVal val="visible"/>
                                      </p:to>
                                    </p:set>
                                    <p:animEffect transition="in" filter="dissolve">
                                      <p:cBhvr>
                                        <p:cTn id="49"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animBg="1"/>
      <p:bldP spid="152" grpId="0"/>
      <p:bldP spid="153" grpId="0" animBg="1"/>
      <p:bldP spid="154" grpId="0"/>
      <p:bldP spid="155" grpId="0" animBg="1"/>
      <p:bldP spid="156" grpId="0"/>
      <p:bldP spid="1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107504" y="908720"/>
            <a:ext cx="2051720" cy="600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100" b="1" noProof="1" smtClean="0">
                <a:solidFill>
                  <a:srgbClr val="04305E"/>
                </a:solidFill>
              </a:rPr>
              <a:t>Centre de Recherche du </a:t>
            </a:r>
          </a:p>
          <a:p>
            <a:r>
              <a:rPr lang="en-US" sz="1100" b="1" noProof="1" smtClean="0">
                <a:solidFill>
                  <a:srgbClr val="04305E"/>
                </a:solidFill>
              </a:rPr>
              <a:t>CHUM - U de Montréal</a:t>
            </a:r>
            <a:endParaRPr lang="en-US" sz="1100" noProof="1" smtClean="0">
              <a:solidFill>
                <a:srgbClr val="04305E"/>
              </a:solidFill>
            </a:endParaRPr>
          </a:p>
          <a:p>
            <a:r>
              <a:rPr lang="en-US" sz="1100" noProof="1" smtClean="0">
                <a:solidFill>
                  <a:srgbClr val="04305E"/>
                </a:solidFill>
              </a:rPr>
              <a:t>Rémi Fromentin</a:t>
            </a:r>
          </a:p>
          <a:p>
            <a:r>
              <a:rPr lang="en-US" sz="1100" noProof="1" smtClean="0">
                <a:solidFill>
                  <a:srgbClr val="04305E"/>
                </a:solidFill>
              </a:rPr>
              <a:t>Marion Pardons</a:t>
            </a:r>
          </a:p>
          <a:p>
            <a:r>
              <a:rPr lang="en-US" sz="1100" noProof="1" smtClean="0">
                <a:solidFill>
                  <a:srgbClr val="04305E"/>
                </a:solidFill>
              </a:rPr>
              <a:t>Amélie Pagliuzza</a:t>
            </a:r>
          </a:p>
          <a:p>
            <a:r>
              <a:rPr lang="en-US" sz="1100" noProof="1" smtClean="0">
                <a:solidFill>
                  <a:srgbClr val="04305E"/>
                </a:solidFill>
              </a:rPr>
              <a:t>Petronela Ancuta</a:t>
            </a:r>
          </a:p>
          <a:p>
            <a:r>
              <a:rPr lang="en-US" sz="1100" noProof="1" smtClean="0">
                <a:solidFill>
                  <a:srgbClr val="04305E"/>
                </a:solidFill>
              </a:rPr>
              <a:t>Mohamed El-Far</a:t>
            </a:r>
          </a:p>
          <a:p>
            <a:r>
              <a:rPr lang="en-US" sz="1100" noProof="1" smtClean="0">
                <a:solidFill>
                  <a:srgbClr val="04305E"/>
                </a:solidFill>
              </a:rPr>
              <a:t>Andres Finzi</a:t>
            </a:r>
          </a:p>
          <a:p>
            <a:r>
              <a:rPr lang="en-US" sz="1100" noProof="1" smtClean="0">
                <a:solidFill>
                  <a:srgbClr val="04305E"/>
                </a:solidFill>
              </a:rPr>
              <a:t>Daniel Kaufmann</a:t>
            </a:r>
          </a:p>
          <a:p>
            <a:r>
              <a:rPr lang="en-US" sz="1100" noProof="1" smtClean="0">
                <a:solidFill>
                  <a:srgbClr val="04305E"/>
                </a:solidFill>
              </a:rPr>
              <a:t>Hugo Soudeyns</a:t>
            </a:r>
          </a:p>
          <a:p>
            <a:r>
              <a:rPr lang="en-US" sz="1100" noProof="1" smtClean="0">
                <a:solidFill>
                  <a:srgbClr val="04305E"/>
                </a:solidFill>
              </a:rPr>
              <a:t>Cecile Tremblay</a:t>
            </a:r>
          </a:p>
          <a:p>
            <a:endParaRPr lang="en-US" sz="600" noProof="1" smtClean="0">
              <a:solidFill>
                <a:srgbClr val="04305E"/>
              </a:solidFill>
            </a:endParaRPr>
          </a:p>
          <a:p>
            <a:r>
              <a:rPr lang="en-US" sz="1100" b="1" noProof="1" smtClean="0">
                <a:solidFill>
                  <a:srgbClr val="04305E"/>
                </a:solidFill>
              </a:rPr>
              <a:t>Case Western</a:t>
            </a:r>
          </a:p>
          <a:p>
            <a:r>
              <a:rPr lang="en-US" sz="1100" noProof="1" smtClean="0">
                <a:solidFill>
                  <a:srgbClr val="04305E"/>
                </a:solidFill>
              </a:rPr>
              <a:t>Rafick Sekaly</a:t>
            </a:r>
          </a:p>
          <a:p>
            <a:r>
              <a:rPr lang="en-US" sz="1100" noProof="1" smtClean="0">
                <a:solidFill>
                  <a:srgbClr val="04305E"/>
                </a:solidFill>
              </a:rPr>
              <a:t>Joumana Zeidan</a:t>
            </a:r>
          </a:p>
          <a:p>
            <a:endParaRPr lang="en-US" sz="600" noProof="1" smtClean="0">
              <a:solidFill>
                <a:srgbClr val="04305E"/>
              </a:solidFill>
            </a:endParaRPr>
          </a:p>
          <a:p>
            <a:r>
              <a:rPr lang="en-US" sz="1100" b="1" noProof="1" smtClean="0">
                <a:solidFill>
                  <a:srgbClr val="04305E"/>
                </a:solidFill>
              </a:rPr>
              <a:t>TRCARC/MHRP</a:t>
            </a:r>
          </a:p>
          <a:p>
            <a:r>
              <a:rPr lang="en-CA" sz="1100" noProof="1" smtClean="0">
                <a:solidFill>
                  <a:srgbClr val="04305E"/>
                </a:solidFill>
              </a:rPr>
              <a:t>Praphan Phanuphak </a:t>
            </a:r>
          </a:p>
          <a:p>
            <a:r>
              <a:rPr lang="en-CA" sz="1100" noProof="1" smtClean="0">
                <a:solidFill>
                  <a:srgbClr val="04305E"/>
                </a:solidFill>
              </a:rPr>
              <a:t>Nittaya Phanuphak </a:t>
            </a:r>
          </a:p>
          <a:p>
            <a:r>
              <a:rPr lang="en-CA" sz="1100" noProof="1" smtClean="0">
                <a:solidFill>
                  <a:srgbClr val="04305E"/>
                </a:solidFill>
              </a:rPr>
              <a:t>James Fletcher </a:t>
            </a:r>
          </a:p>
          <a:p>
            <a:r>
              <a:rPr lang="en-CA" sz="1100" noProof="1" smtClean="0">
                <a:solidFill>
                  <a:srgbClr val="04305E"/>
                </a:solidFill>
              </a:rPr>
              <a:t>Eugene Kroon </a:t>
            </a:r>
          </a:p>
          <a:p>
            <a:r>
              <a:rPr lang="en-CA" sz="1100" noProof="1" smtClean="0">
                <a:solidFill>
                  <a:srgbClr val="04305E"/>
                </a:solidFill>
              </a:rPr>
              <a:t>Donn Colby </a:t>
            </a:r>
          </a:p>
          <a:p>
            <a:r>
              <a:rPr lang="en-CA" sz="1100" noProof="1" smtClean="0">
                <a:solidFill>
                  <a:srgbClr val="04305E"/>
                </a:solidFill>
              </a:rPr>
              <a:t>Jintanat Ananworanich </a:t>
            </a:r>
          </a:p>
          <a:p>
            <a:r>
              <a:rPr lang="en-CA" sz="1100" noProof="1" smtClean="0">
                <a:solidFill>
                  <a:srgbClr val="04305E"/>
                </a:solidFill>
              </a:rPr>
              <a:t>Lydie Trautmann </a:t>
            </a:r>
          </a:p>
          <a:p>
            <a:r>
              <a:rPr lang="en-CA" sz="1100" noProof="1">
                <a:solidFill>
                  <a:srgbClr val="04305E"/>
                </a:solidFill>
              </a:rPr>
              <a:t>Diane Bolton </a:t>
            </a:r>
          </a:p>
          <a:p>
            <a:r>
              <a:rPr lang="en-CA" sz="1100" noProof="1" smtClean="0">
                <a:solidFill>
                  <a:srgbClr val="04305E"/>
                </a:solidFill>
              </a:rPr>
              <a:t>Jerome Kim </a:t>
            </a:r>
          </a:p>
          <a:p>
            <a:r>
              <a:rPr lang="en-CA" sz="1100" noProof="1" smtClean="0">
                <a:solidFill>
                  <a:srgbClr val="04305E"/>
                </a:solidFill>
              </a:rPr>
              <a:t>Merlin Robb </a:t>
            </a:r>
          </a:p>
          <a:p>
            <a:r>
              <a:rPr lang="en-CA" sz="1100" noProof="1" smtClean="0">
                <a:solidFill>
                  <a:srgbClr val="04305E"/>
                </a:solidFill>
              </a:rPr>
              <a:t>Nelson Michael </a:t>
            </a:r>
          </a:p>
          <a:p>
            <a:endParaRPr lang="en-US" sz="800" b="1" noProof="1" smtClean="0">
              <a:solidFill>
                <a:srgbClr val="04305E"/>
              </a:solidFill>
            </a:endParaRPr>
          </a:p>
          <a:p>
            <a:r>
              <a:rPr lang="en-US" sz="1100" b="1" noProof="1" smtClean="0">
                <a:solidFill>
                  <a:srgbClr val="04305E"/>
                </a:solidFill>
              </a:rPr>
              <a:t>Southern </a:t>
            </a:r>
            <a:r>
              <a:rPr lang="en-US" sz="1100" b="1" noProof="1">
                <a:solidFill>
                  <a:srgbClr val="04305E"/>
                </a:solidFill>
              </a:rPr>
              <a:t>Research</a:t>
            </a:r>
          </a:p>
          <a:p>
            <a:r>
              <a:rPr lang="en-US" sz="1100" noProof="1">
                <a:solidFill>
                  <a:srgbClr val="04305E"/>
                </a:solidFill>
              </a:rPr>
              <a:t>Deanna Kulpa</a:t>
            </a:r>
          </a:p>
          <a:p>
            <a:endParaRPr lang="en-CA" sz="600" noProof="1" smtClean="0">
              <a:solidFill>
                <a:srgbClr val="04305E"/>
              </a:solidFill>
            </a:endParaRPr>
          </a:p>
          <a:p>
            <a:pPr>
              <a:buFont typeface="Arial" charset="0"/>
              <a:buNone/>
              <a:defRPr/>
            </a:pPr>
            <a:r>
              <a:rPr lang="en-US" sz="1100" b="1" noProof="1" smtClean="0">
                <a:solidFill>
                  <a:srgbClr val="04305E"/>
                </a:solidFill>
              </a:rPr>
              <a:t>VRC</a:t>
            </a:r>
          </a:p>
          <a:p>
            <a:pPr>
              <a:buFont typeface="Arial" charset="0"/>
              <a:buNone/>
              <a:defRPr/>
            </a:pPr>
            <a:r>
              <a:rPr lang="en-US" sz="1100" noProof="1" smtClean="0">
                <a:solidFill>
                  <a:srgbClr val="04305E"/>
                </a:solidFill>
              </a:rPr>
              <a:t>Danny Douek</a:t>
            </a:r>
          </a:p>
          <a:p>
            <a:pPr>
              <a:buFont typeface="Arial" charset="0"/>
              <a:buNone/>
              <a:defRPr/>
            </a:pPr>
            <a:r>
              <a:rPr lang="en-US" sz="1100" noProof="1" smtClean="0">
                <a:solidFill>
                  <a:srgbClr val="04305E"/>
                </a:solidFill>
              </a:rPr>
              <a:t>Eli Boritz</a:t>
            </a:r>
          </a:p>
          <a:p>
            <a:pPr>
              <a:buFont typeface="Arial" charset="0"/>
              <a:buNone/>
              <a:defRPr/>
            </a:pPr>
            <a:r>
              <a:rPr lang="en-US" sz="1100" noProof="1" smtClean="0">
                <a:solidFill>
                  <a:srgbClr val="04305E"/>
                </a:solidFill>
              </a:rPr>
              <a:t>Jason Brenchley</a:t>
            </a:r>
          </a:p>
          <a:p>
            <a:pPr>
              <a:buFont typeface="Arial" charset="0"/>
              <a:buNone/>
              <a:defRPr/>
            </a:pPr>
            <a:endParaRPr lang="en-US" sz="600" noProof="1" smtClean="0">
              <a:solidFill>
                <a:srgbClr val="04305E"/>
              </a:solidFill>
            </a:endParaRPr>
          </a:p>
        </p:txBody>
      </p:sp>
      <p:sp>
        <p:nvSpPr>
          <p:cNvPr id="2" name="Rectangle 1"/>
          <p:cNvSpPr/>
          <p:nvPr/>
        </p:nvSpPr>
        <p:spPr>
          <a:xfrm>
            <a:off x="2051720" y="908720"/>
            <a:ext cx="1944216" cy="564770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100" b="1" noProof="1" smtClean="0">
                <a:solidFill>
                  <a:srgbClr val="04305E"/>
                </a:solidFill>
              </a:rPr>
              <a:t>UCSF</a:t>
            </a:r>
          </a:p>
          <a:p>
            <a:r>
              <a:rPr lang="en-US" sz="1100" noProof="1" smtClean="0">
                <a:solidFill>
                  <a:srgbClr val="04305E"/>
                </a:solidFill>
              </a:rPr>
              <a:t>Steven Deeks</a:t>
            </a:r>
          </a:p>
          <a:p>
            <a:r>
              <a:rPr lang="en-US" sz="1100" noProof="1" smtClean="0">
                <a:solidFill>
                  <a:srgbClr val="04305E"/>
                </a:solidFill>
              </a:rPr>
              <a:t>Hiroyu Hatano</a:t>
            </a:r>
          </a:p>
          <a:p>
            <a:r>
              <a:rPr lang="en-US" sz="1100" noProof="1" smtClean="0">
                <a:solidFill>
                  <a:srgbClr val="04305E"/>
                </a:solidFill>
              </a:rPr>
              <a:t>Ma Somsouk</a:t>
            </a:r>
          </a:p>
          <a:p>
            <a:r>
              <a:rPr lang="en-US" sz="1100" noProof="1" smtClean="0">
                <a:solidFill>
                  <a:srgbClr val="04305E"/>
                </a:solidFill>
              </a:rPr>
              <a:t>Peter Hunt</a:t>
            </a:r>
          </a:p>
          <a:p>
            <a:r>
              <a:rPr lang="en-US" sz="1100" noProof="1" smtClean="0">
                <a:solidFill>
                  <a:srgbClr val="04305E"/>
                </a:solidFill>
              </a:rPr>
              <a:t>Elisabeth Sinclair</a:t>
            </a:r>
          </a:p>
          <a:p>
            <a:r>
              <a:rPr lang="en-US" sz="1100" noProof="1" smtClean="0">
                <a:solidFill>
                  <a:srgbClr val="04305E"/>
                </a:solidFill>
              </a:rPr>
              <a:t>Rick Hecht</a:t>
            </a:r>
          </a:p>
          <a:p>
            <a:r>
              <a:rPr lang="en-US" sz="1100" noProof="1" smtClean="0">
                <a:solidFill>
                  <a:srgbClr val="04305E"/>
                </a:solidFill>
              </a:rPr>
              <a:t>Rebecca Hoh</a:t>
            </a:r>
          </a:p>
          <a:p>
            <a:r>
              <a:rPr lang="en-US" sz="1100" noProof="1" smtClean="0">
                <a:solidFill>
                  <a:srgbClr val="04305E"/>
                </a:solidFill>
              </a:rPr>
              <a:t>Tim Henrich</a:t>
            </a:r>
          </a:p>
          <a:p>
            <a:r>
              <a:rPr lang="en-US" sz="1100" noProof="1" smtClean="0">
                <a:solidFill>
                  <a:srgbClr val="04305E"/>
                </a:solidFill>
              </a:rPr>
              <a:t>Satish Pillai</a:t>
            </a:r>
          </a:p>
          <a:p>
            <a:r>
              <a:rPr lang="en-US" sz="1100" noProof="1" smtClean="0">
                <a:solidFill>
                  <a:srgbClr val="04305E"/>
                </a:solidFill>
              </a:rPr>
              <a:t>Mike McCune</a:t>
            </a:r>
          </a:p>
          <a:p>
            <a:endParaRPr lang="en-US" sz="600" noProof="1" smtClean="0">
              <a:solidFill>
                <a:srgbClr val="04305E"/>
              </a:solidFill>
            </a:endParaRPr>
          </a:p>
          <a:p>
            <a:pPr>
              <a:defRPr/>
            </a:pPr>
            <a:r>
              <a:rPr lang="en-US" sz="1100" b="1" noProof="1" smtClean="0">
                <a:solidFill>
                  <a:srgbClr val="04305E"/>
                </a:solidFill>
              </a:rPr>
              <a:t>Doherty Institute</a:t>
            </a:r>
          </a:p>
          <a:p>
            <a:r>
              <a:rPr lang="en-US" sz="1100" noProof="1" smtClean="0">
                <a:solidFill>
                  <a:srgbClr val="04305E"/>
                </a:solidFill>
              </a:rPr>
              <a:t>Sharon Lewin</a:t>
            </a:r>
          </a:p>
          <a:p>
            <a:r>
              <a:rPr lang="en-US" sz="1100" noProof="1" smtClean="0">
                <a:solidFill>
                  <a:srgbClr val="04305E"/>
                </a:solidFill>
              </a:rPr>
              <a:t>Gabriela Khoury</a:t>
            </a:r>
          </a:p>
          <a:p>
            <a:endParaRPr lang="en-US" sz="600" noProof="1" smtClean="0">
              <a:solidFill>
                <a:srgbClr val="04305E"/>
              </a:solidFill>
            </a:endParaRPr>
          </a:p>
          <a:p>
            <a:r>
              <a:rPr lang="en-US" sz="1100" b="1" noProof="1" smtClean="0">
                <a:solidFill>
                  <a:srgbClr val="04305E"/>
                </a:solidFill>
              </a:rPr>
              <a:t>McGill U Health Center</a:t>
            </a:r>
          </a:p>
          <a:p>
            <a:r>
              <a:rPr lang="en-US" sz="1100" noProof="1" smtClean="0">
                <a:solidFill>
                  <a:srgbClr val="04305E"/>
                </a:solidFill>
              </a:rPr>
              <a:t>Jean-Pierre Routy</a:t>
            </a:r>
          </a:p>
          <a:p>
            <a:endParaRPr lang="en-US" sz="600" noProof="1" smtClean="0">
              <a:solidFill>
                <a:srgbClr val="04305E"/>
              </a:solidFill>
            </a:endParaRPr>
          </a:p>
          <a:p>
            <a:pPr>
              <a:buFont typeface="Arial" charset="0"/>
              <a:buNone/>
              <a:defRPr/>
            </a:pPr>
            <a:r>
              <a:rPr lang="en-US" sz="1100" b="1" noProof="1" smtClean="0">
                <a:solidFill>
                  <a:srgbClr val="04305E"/>
                </a:solidFill>
              </a:rPr>
              <a:t>Institut Pasteur</a:t>
            </a:r>
          </a:p>
          <a:p>
            <a:pPr>
              <a:buFont typeface="Arial" charset="0"/>
              <a:buNone/>
              <a:defRPr/>
            </a:pPr>
            <a:r>
              <a:rPr lang="en-US" sz="1100" noProof="1" smtClean="0">
                <a:solidFill>
                  <a:srgbClr val="04305E"/>
                </a:solidFill>
              </a:rPr>
              <a:t>Asier-Saez-Cirion</a:t>
            </a:r>
          </a:p>
          <a:p>
            <a:pPr>
              <a:buFont typeface="Arial" charset="0"/>
              <a:buNone/>
              <a:defRPr/>
            </a:pPr>
            <a:r>
              <a:rPr lang="en-US" sz="1100" noProof="1" smtClean="0">
                <a:solidFill>
                  <a:srgbClr val="04305E"/>
                </a:solidFill>
              </a:rPr>
              <a:t>Françoise Barré-Sinoussi</a:t>
            </a:r>
          </a:p>
          <a:p>
            <a:endParaRPr lang="en-US" sz="600" noProof="1" smtClean="0">
              <a:solidFill>
                <a:srgbClr val="04305E"/>
              </a:solidFill>
            </a:endParaRPr>
          </a:p>
          <a:p>
            <a:pPr>
              <a:buFont typeface="Arial" charset="0"/>
              <a:buNone/>
              <a:defRPr/>
            </a:pPr>
            <a:r>
              <a:rPr lang="en-US" sz="1100" b="1" noProof="1" smtClean="0">
                <a:solidFill>
                  <a:srgbClr val="04305E"/>
                </a:solidFill>
              </a:rPr>
              <a:t>Westmead Institute</a:t>
            </a:r>
          </a:p>
          <a:p>
            <a:pPr>
              <a:buFont typeface="Arial" charset="0"/>
              <a:buNone/>
              <a:defRPr/>
            </a:pPr>
            <a:r>
              <a:rPr lang="en-US" sz="1100" noProof="1" smtClean="0">
                <a:solidFill>
                  <a:srgbClr val="04305E"/>
                </a:solidFill>
              </a:rPr>
              <a:t>Sarah Palmer</a:t>
            </a:r>
          </a:p>
          <a:p>
            <a:pPr>
              <a:buFont typeface="Arial" charset="0"/>
              <a:buNone/>
              <a:defRPr/>
            </a:pPr>
            <a:r>
              <a:rPr lang="en-US" sz="1100" noProof="1" smtClean="0">
                <a:solidFill>
                  <a:srgbClr val="04305E"/>
                </a:solidFill>
              </a:rPr>
              <a:t>Eunok Lee	</a:t>
            </a:r>
          </a:p>
          <a:p>
            <a:pPr>
              <a:buFont typeface="Arial" charset="0"/>
              <a:buNone/>
              <a:defRPr/>
            </a:pPr>
            <a:endParaRPr lang="en-US" sz="600" noProof="1" smtClean="0">
              <a:solidFill>
                <a:srgbClr val="04305E"/>
              </a:solidFill>
            </a:endParaRPr>
          </a:p>
          <a:p>
            <a:r>
              <a:rPr lang="en-US" sz="1100" b="1" noProof="1">
                <a:solidFill>
                  <a:srgbClr val="04305E"/>
                </a:solidFill>
              </a:rPr>
              <a:t>Merck</a:t>
            </a:r>
          </a:p>
          <a:p>
            <a:r>
              <a:rPr lang="en-US" sz="1100" noProof="1">
                <a:solidFill>
                  <a:srgbClr val="04305E"/>
                </a:solidFill>
              </a:rPr>
              <a:t>Daria Hazuda</a:t>
            </a:r>
          </a:p>
          <a:p>
            <a:r>
              <a:rPr lang="en-US" sz="1100" noProof="1">
                <a:solidFill>
                  <a:srgbClr val="04305E"/>
                </a:solidFill>
              </a:rPr>
              <a:t>Mike Miller</a:t>
            </a:r>
          </a:p>
          <a:p>
            <a:r>
              <a:rPr lang="en-US" sz="1100" noProof="1">
                <a:solidFill>
                  <a:srgbClr val="04305E"/>
                </a:solidFill>
              </a:rPr>
              <a:t>Richard Barnard</a:t>
            </a:r>
          </a:p>
          <a:p>
            <a:pPr>
              <a:buFont typeface="Arial" charset="0"/>
              <a:buNone/>
              <a:defRPr/>
            </a:pPr>
            <a:endParaRPr lang="en-US" sz="600" noProof="1" smtClean="0">
              <a:solidFill>
                <a:srgbClr val="04305E"/>
              </a:solidFill>
            </a:endParaRPr>
          </a:p>
          <a:p>
            <a:r>
              <a:rPr lang="en-US" sz="1100" b="1" noProof="1">
                <a:solidFill>
                  <a:srgbClr val="04305E"/>
                </a:solidFill>
              </a:rPr>
              <a:t>GSK</a:t>
            </a:r>
            <a:endParaRPr lang="en-US" sz="1100" noProof="1">
              <a:solidFill>
                <a:srgbClr val="04305E"/>
              </a:solidFill>
            </a:endParaRPr>
          </a:p>
          <a:p>
            <a:r>
              <a:rPr lang="en-US" sz="1100" noProof="1">
                <a:solidFill>
                  <a:srgbClr val="04305E"/>
                </a:solidFill>
              </a:rPr>
              <a:t>Jessica Brehm</a:t>
            </a:r>
          </a:p>
          <a:p>
            <a:r>
              <a:rPr lang="en-US" sz="1100" noProof="1">
                <a:solidFill>
                  <a:srgbClr val="04305E"/>
                </a:solidFill>
              </a:rPr>
              <a:t>David </a:t>
            </a:r>
            <a:r>
              <a:rPr lang="en-US" sz="1100" noProof="1" smtClean="0">
                <a:solidFill>
                  <a:srgbClr val="04305E"/>
                </a:solidFill>
              </a:rPr>
              <a:t>Favre</a:t>
            </a:r>
            <a:endParaRPr lang="en-US" sz="1100" noProof="1">
              <a:solidFill>
                <a:srgbClr val="04305E"/>
              </a:solidFill>
            </a:endParaRPr>
          </a:p>
        </p:txBody>
      </p:sp>
      <p:sp>
        <p:nvSpPr>
          <p:cNvPr id="23" name="Rectangle 6"/>
          <p:cNvSpPr>
            <a:spLocks noChangeArrowheads="1"/>
          </p:cNvSpPr>
          <p:nvPr/>
        </p:nvSpPr>
        <p:spPr bwMode="auto">
          <a:xfrm>
            <a:off x="6660232" y="980728"/>
            <a:ext cx="2232025"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800" b="1" dirty="0">
                <a:solidFill>
                  <a:srgbClr val="04305E"/>
                </a:solidFill>
              </a:rPr>
              <a:t>The study </a:t>
            </a:r>
            <a:r>
              <a:rPr lang="en-US" sz="2800" b="1" dirty="0" smtClean="0">
                <a:solidFill>
                  <a:srgbClr val="04305E"/>
                </a:solidFill>
              </a:rPr>
              <a:t>participants</a:t>
            </a:r>
            <a:endParaRPr lang="en-US" sz="2800" b="1" dirty="0">
              <a:solidFill>
                <a:srgbClr val="04305E"/>
              </a:solidFill>
            </a:endParaRPr>
          </a:p>
        </p:txBody>
      </p:sp>
      <p:pic>
        <p:nvPicPr>
          <p:cNvPr id="2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56376" y="5157192"/>
            <a:ext cx="855385" cy="85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 name="Picture 8" descr="amfAR-logo boxed.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47656" y="3429000"/>
            <a:ext cx="1512168" cy="73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31832" y="3429000"/>
            <a:ext cx="1416262" cy="623416"/>
          </a:xfrm>
          <a:prstGeom prst="rect">
            <a:avLst/>
          </a:prstGeom>
          <a:solidFill>
            <a:srgbClr val="04305E"/>
          </a:solidFill>
          <a:ln>
            <a:noFill/>
          </a:ln>
          <a:extLst/>
        </p:spPr>
      </p:pic>
      <p:sp>
        <p:nvSpPr>
          <p:cNvPr id="16"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a:solidFill>
                  <a:schemeClr val="bg1"/>
                </a:solidFill>
                <a:ea typeface="ＭＳ Ｐゴシック" charset="0"/>
                <a:cs typeface="ＭＳ Ｐゴシック" charset="0"/>
              </a:rPr>
              <a:t>Acknowledgments</a:t>
            </a:r>
          </a:p>
        </p:txBody>
      </p:sp>
      <p:cxnSp>
        <p:nvCxnSpPr>
          <p:cNvPr id="18" name="Straight Connector 1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t="13077"/>
          <a:stretch/>
        </p:blipFill>
        <p:spPr>
          <a:xfrm>
            <a:off x="5652120" y="5949280"/>
            <a:ext cx="1944216" cy="795894"/>
          </a:xfrm>
          <a:prstGeom prst="rect">
            <a:avLst/>
          </a:prstGeom>
        </p:spPr>
      </p:pic>
      <p:pic>
        <p:nvPicPr>
          <p:cNvPr id="6" name="Picture 5"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5688" y="5373216"/>
            <a:ext cx="1224136" cy="363932"/>
          </a:xfrm>
          <a:prstGeom prst="rect">
            <a:avLst/>
          </a:prstGeom>
        </p:spPr>
      </p:pic>
      <p:pic>
        <p:nvPicPr>
          <p:cNvPr id="4" name="Image 3"/>
          <p:cNvPicPr>
            <a:picLocks noChangeAspect="1"/>
          </p:cNvPicPr>
          <p:nvPr/>
        </p:nvPicPr>
        <p:blipFill>
          <a:blip r:embed="rId7"/>
          <a:stretch>
            <a:fillRect/>
          </a:stretch>
        </p:blipFill>
        <p:spPr>
          <a:xfrm>
            <a:off x="5975648" y="4365104"/>
            <a:ext cx="1793556" cy="659253"/>
          </a:xfrm>
          <a:prstGeom prst="rect">
            <a:avLst/>
          </a:prstGeom>
        </p:spPr>
      </p:pic>
      <p:pic>
        <p:nvPicPr>
          <p:cNvPr id="19" name="Image 18" descr="RSMI"/>
          <p:cNvPicPr/>
          <p:nvPr/>
        </p:nvPicPr>
        <p:blipFill>
          <a:blip r:embed="rId8" cstate="print"/>
          <a:srcRect/>
          <a:stretch>
            <a:fillRect/>
          </a:stretch>
        </p:blipFill>
        <p:spPr bwMode="auto">
          <a:xfrm>
            <a:off x="7919864" y="4221088"/>
            <a:ext cx="1152128" cy="864096"/>
          </a:xfrm>
          <a:prstGeom prst="rect">
            <a:avLst/>
          </a:prstGeom>
          <a:noFill/>
          <a:ln w="9525">
            <a:noFill/>
            <a:miter lim="800000"/>
            <a:headEnd/>
            <a:tailEnd/>
          </a:ln>
        </p:spPr>
      </p:pic>
      <p:sp>
        <p:nvSpPr>
          <p:cNvPr id="20" name="Rectangle 19"/>
          <p:cNvSpPr/>
          <p:nvPr/>
        </p:nvSpPr>
        <p:spPr>
          <a:xfrm>
            <a:off x="4067944" y="921420"/>
            <a:ext cx="2304256" cy="5740035"/>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100" b="1" noProof="1" smtClean="0">
                <a:solidFill>
                  <a:srgbClr val="04305E"/>
                </a:solidFill>
              </a:rPr>
              <a:t>Emory University</a:t>
            </a:r>
          </a:p>
          <a:p>
            <a:r>
              <a:rPr lang="en-US" sz="1100" noProof="1" smtClean="0">
                <a:solidFill>
                  <a:srgbClr val="04305E"/>
                </a:solidFill>
              </a:rPr>
              <a:t>Mirko Paiardini</a:t>
            </a:r>
          </a:p>
          <a:p>
            <a:r>
              <a:rPr lang="en-US" sz="1100" noProof="1" smtClean="0">
                <a:solidFill>
                  <a:srgbClr val="04305E"/>
                </a:solidFill>
              </a:rPr>
              <a:t>Guido Silverstri</a:t>
            </a:r>
          </a:p>
          <a:p>
            <a:endParaRPr lang="en-US" sz="600" noProof="1" smtClean="0">
              <a:solidFill>
                <a:srgbClr val="04305E"/>
              </a:solidFill>
            </a:endParaRPr>
          </a:p>
          <a:p>
            <a:r>
              <a:rPr lang="en-US" sz="1100" b="1" noProof="1" smtClean="0">
                <a:solidFill>
                  <a:srgbClr val="04305E"/>
                </a:solidFill>
              </a:rPr>
              <a:t>VGTI Oregon</a:t>
            </a:r>
          </a:p>
          <a:p>
            <a:r>
              <a:rPr lang="en-US" sz="1100" noProof="1" smtClean="0">
                <a:solidFill>
                  <a:srgbClr val="04305E"/>
                </a:solidFill>
              </a:rPr>
              <a:t>Afam Okoye</a:t>
            </a:r>
          </a:p>
          <a:p>
            <a:r>
              <a:rPr lang="en-US" sz="1100" noProof="1" smtClean="0">
                <a:solidFill>
                  <a:srgbClr val="04305E"/>
                </a:solidFill>
              </a:rPr>
              <a:t>Louis Picker</a:t>
            </a:r>
          </a:p>
          <a:p>
            <a:endParaRPr lang="en-US" sz="600" noProof="1" smtClean="0">
              <a:solidFill>
                <a:srgbClr val="04305E"/>
              </a:solidFill>
            </a:endParaRPr>
          </a:p>
          <a:p>
            <a:r>
              <a:rPr lang="en-US" sz="1100" b="1" noProof="1" smtClean="0">
                <a:solidFill>
                  <a:srgbClr val="04305E"/>
                </a:solidFill>
              </a:rPr>
              <a:t>Aarhus University</a:t>
            </a:r>
          </a:p>
          <a:p>
            <a:r>
              <a:rPr lang="en-US" sz="1100" noProof="1" smtClean="0">
                <a:solidFill>
                  <a:srgbClr val="04305E"/>
                </a:solidFill>
              </a:rPr>
              <a:t>Ole Søgaard</a:t>
            </a:r>
            <a:r>
              <a:rPr lang="fr-CA" sz="1100" noProof="1" smtClean="0">
                <a:solidFill>
                  <a:srgbClr val="04305E"/>
                </a:solidFill>
              </a:rPr>
              <a:t> </a:t>
            </a:r>
          </a:p>
          <a:p>
            <a:r>
              <a:rPr lang="fr-CA" sz="1100" noProof="1" smtClean="0">
                <a:solidFill>
                  <a:srgbClr val="04305E"/>
                </a:solidFill>
              </a:rPr>
              <a:t>Thomas Rasmussen</a:t>
            </a:r>
          </a:p>
          <a:p>
            <a:r>
              <a:rPr lang="fr-CA" sz="1100" noProof="1" smtClean="0">
                <a:solidFill>
                  <a:srgbClr val="04305E"/>
                </a:solidFill>
              </a:rPr>
              <a:t>Martin Tolstrup</a:t>
            </a:r>
          </a:p>
          <a:p>
            <a:endParaRPr lang="fr-CA" sz="600" noProof="1" smtClean="0">
              <a:solidFill>
                <a:srgbClr val="04305E"/>
              </a:solidFill>
            </a:endParaRPr>
          </a:p>
          <a:p>
            <a:r>
              <a:rPr lang="fr-CA" sz="1100" b="1" noProof="1">
                <a:solidFill>
                  <a:srgbClr val="04305E"/>
                </a:solidFill>
              </a:rPr>
              <a:t>Istituto Superiore di Sanità</a:t>
            </a:r>
            <a:endParaRPr lang="fr-CA" sz="1100" noProof="1">
              <a:solidFill>
                <a:srgbClr val="04305E"/>
              </a:solidFill>
            </a:endParaRPr>
          </a:p>
          <a:p>
            <a:r>
              <a:rPr lang="fr-CA" sz="1100" noProof="1">
                <a:solidFill>
                  <a:srgbClr val="04305E"/>
                </a:solidFill>
              </a:rPr>
              <a:t>Andrea Savarino</a:t>
            </a:r>
          </a:p>
          <a:p>
            <a:r>
              <a:rPr lang="fr-CA" sz="1100" noProof="1">
                <a:solidFill>
                  <a:srgbClr val="04305E"/>
                </a:solidFill>
              </a:rPr>
              <a:t>Iart </a:t>
            </a:r>
            <a:r>
              <a:rPr lang="fr-CA" sz="1100" noProof="1" smtClean="0">
                <a:solidFill>
                  <a:srgbClr val="04305E"/>
                </a:solidFill>
              </a:rPr>
              <a:t>Shytaj</a:t>
            </a:r>
          </a:p>
          <a:p>
            <a:endParaRPr lang="fr-CA" sz="600" noProof="1" smtClean="0">
              <a:solidFill>
                <a:srgbClr val="04305E"/>
              </a:solidFill>
            </a:endParaRPr>
          </a:p>
          <a:p>
            <a:r>
              <a:rPr lang="fr-CA" sz="1100" b="1" noProof="1" smtClean="0">
                <a:solidFill>
                  <a:srgbClr val="04305E"/>
                </a:solidFill>
              </a:rPr>
              <a:t>Harvard University</a:t>
            </a:r>
          </a:p>
          <a:p>
            <a:r>
              <a:rPr lang="fr-CA" sz="1100" noProof="1" smtClean="0">
                <a:solidFill>
                  <a:srgbClr val="04305E"/>
                </a:solidFill>
              </a:rPr>
              <a:t>James Whitney</a:t>
            </a:r>
          </a:p>
          <a:p>
            <a:endParaRPr lang="fr-CA" sz="600" noProof="1" smtClean="0">
              <a:solidFill>
                <a:srgbClr val="04305E"/>
              </a:solidFill>
            </a:endParaRPr>
          </a:p>
          <a:p>
            <a:r>
              <a:rPr lang="fr-CA" sz="1100" b="1" noProof="1" smtClean="0">
                <a:solidFill>
                  <a:srgbClr val="04305E"/>
                </a:solidFill>
              </a:rPr>
              <a:t>MIRC</a:t>
            </a:r>
          </a:p>
          <a:p>
            <a:r>
              <a:rPr lang="fr-CA" sz="1100" noProof="1" smtClean="0">
                <a:solidFill>
                  <a:srgbClr val="04305E"/>
                </a:solidFill>
              </a:rPr>
              <a:t>Moti Ramgopal</a:t>
            </a:r>
          </a:p>
          <a:p>
            <a:r>
              <a:rPr lang="fr-CA" sz="1100" noProof="1" smtClean="0">
                <a:solidFill>
                  <a:srgbClr val="04305E"/>
                </a:solidFill>
              </a:rPr>
              <a:t>Brenda Jacobs</a:t>
            </a:r>
          </a:p>
          <a:p>
            <a:endParaRPr lang="fr-CA" sz="600" noProof="1" smtClean="0">
              <a:solidFill>
                <a:srgbClr val="04305E"/>
              </a:solidFill>
            </a:endParaRPr>
          </a:p>
          <a:p>
            <a:r>
              <a:rPr lang="fr-CA" sz="1100" b="1" noProof="1" smtClean="0">
                <a:solidFill>
                  <a:srgbClr val="04305E"/>
                </a:solidFill>
              </a:rPr>
              <a:t>Ragon Institute</a:t>
            </a:r>
          </a:p>
          <a:p>
            <a:r>
              <a:rPr lang="fr-CA" sz="1100" noProof="1" smtClean="0">
                <a:solidFill>
                  <a:srgbClr val="04305E"/>
                </a:solidFill>
              </a:rPr>
              <a:t>Matthias Lichterfeld</a:t>
            </a:r>
          </a:p>
          <a:p>
            <a:r>
              <a:rPr lang="fr-CA" sz="1100" noProof="1" smtClean="0">
                <a:solidFill>
                  <a:srgbClr val="04305E"/>
                </a:solidFill>
              </a:rPr>
              <a:t>Xu Yu</a:t>
            </a:r>
          </a:p>
          <a:p>
            <a:endParaRPr lang="fr-CA" sz="600" noProof="1">
              <a:solidFill>
                <a:srgbClr val="04305E"/>
              </a:solidFill>
            </a:endParaRPr>
          </a:p>
          <a:p>
            <a:pPr>
              <a:buFont typeface="Arial" charset="0"/>
              <a:buNone/>
              <a:defRPr/>
            </a:pPr>
            <a:r>
              <a:rPr lang="en-US" sz="1100" b="1" noProof="1">
                <a:solidFill>
                  <a:srgbClr val="04305E"/>
                </a:solidFill>
              </a:rPr>
              <a:t>ANRS</a:t>
            </a:r>
          </a:p>
          <a:p>
            <a:pPr>
              <a:buFont typeface="Arial" charset="0"/>
              <a:buNone/>
              <a:defRPr/>
            </a:pPr>
            <a:r>
              <a:rPr lang="en-US" sz="1100" noProof="1">
                <a:solidFill>
                  <a:srgbClr val="04305E"/>
                </a:solidFill>
              </a:rPr>
              <a:t>Livia Pedroza</a:t>
            </a:r>
          </a:p>
          <a:p>
            <a:pPr>
              <a:buFont typeface="Arial" charset="0"/>
              <a:buNone/>
              <a:defRPr/>
            </a:pPr>
            <a:r>
              <a:rPr lang="en-US" sz="1100" noProof="1">
                <a:solidFill>
                  <a:srgbClr val="04305E"/>
                </a:solidFill>
              </a:rPr>
              <a:t>Anne-Marie-Rey Cuillé</a:t>
            </a:r>
          </a:p>
          <a:p>
            <a:endParaRPr lang="fr-CA" sz="600" noProof="1" smtClean="0">
              <a:solidFill>
                <a:srgbClr val="04305E"/>
              </a:solidFill>
            </a:endParaRPr>
          </a:p>
          <a:p>
            <a:r>
              <a:rPr lang="fr-CA" sz="1100" b="1" noProof="1" smtClean="0">
                <a:solidFill>
                  <a:srgbClr val="04305E"/>
                </a:solidFill>
              </a:rPr>
              <a:t>IAS</a:t>
            </a:r>
          </a:p>
          <a:p>
            <a:r>
              <a:rPr lang="fr-CA" sz="1100" noProof="1" smtClean="0">
                <a:solidFill>
                  <a:srgbClr val="04305E"/>
                </a:solidFill>
              </a:rPr>
              <a:t>Anna-Laura Ross</a:t>
            </a:r>
          </a:p>
          <a:p>
            <a:r>
              <a:rPr lang="fr-CA" sz="1100" noProof="1" smtClean="0">
                <a:solidFill>
                  <a:srgbClr val="04305E"/>
                </a:solidFill>
              </a:rPr>
              <a:t>Rosanne Lamplough</a:t>
            </a:r>
          </a:p>
          <a:p>
            <a:r>
              <a:rPr lang="fr-CA" sz="1100" noProof="1" smtClean="0">
                <a:solidFill>
                  <a:srgbClr val="04305E"/>
                </a:solidFill>
              </a:rPr>
              <a:t>Idun Strand</a:t>
            </a:r>
          </a:p>
          <a:p>
            <a:r>
              <a:rPr lang="fr-CA" sz="1100" noProof="1" smtClean="0">
                <a:solidFill>
                  <a:srgbClr val="04305E"/>
                </a:solidFill>
              </a:rPr>
              <a:t>Marjorie Francois</a:t>
            </a:r>
          </a:p>
        </p:txBody>
      </p:sp>
      <p:pic>
        <p:nvPicPr>
          <p:cNvPr id="7" name="Image 6"/>
          <p:cNvPicPr>
            <a:picLocks noChangeAspect="1"/>
          </p:cNvPicPr>
          <p:nvPr/>
        </p:nvPicPr>
        <p:blipFill>
          <a:blip r:embed="rId9"/>
          <a:stretch>
            <a:fillRect/>
          </a:stretch>
        </p:blipFill>
        <p:spPr>
          <a:xfrm>
            <a:off x="7020272" y="1890688"/>
            <a:ext cx="1440160" cy="1440160"/>
          </a:xfrm>
          <a:prstGeom prst="rect">
            <a:avLst/>
          </a:prstGeom>
        </p:spPr>
      </p:pic>
      <p:pic>
        <p:nvPicPr>
          <p:cNvPr id="8" name="Image 7"/>
          <p:cNvPicPr>
            <a:picLocks noChangeAspect="1"/>
          </p:cNvPicPr>
          <p:nvPr/>
        </p:nvPicPr>
        <p:blipFill>
          <a:blip r:embed="rId10"/>
          <a:stretch>
            <a:fillRect/>
          </a:stretch>
        </p:blipFill>
        <p:spPr>
          <a:xfrm>
            <a:off x="7596336" y="6132171"/>
            <a:ext cx="1359621" cy="625593"/>
          </a:xfrm>
          <a:prstGeom prst="rect">
            <a:avLst/>
          </a:prstGeom>
        </p:spPr>
      </p:pic>
    </p:spTree>
    <p:extLst>
      <p:ext uri="{BB962C8B-B14F-4D97-AF65-F5344CB8AC3E}">
        <p14:creationId xmlns:p14="http://schemas.microsoft.com/office/powerpoint/2010/main" val="313675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539552" y="1628800"/>
            <a:ext cx="8064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CA" sz="4800" dirty="0" smtClean="0">
                <a:solidFill>
                  <a:srgbClr val="04305E"/>
                </a:solidFill>
              </a:rPr>
              <a:t>Why do we need a cure?</a:t>
            </a:r>
          </a:p>
        </p:txBody>
      </p:sp>
    </p:spTree>
    <p:extLst>
      <p:ext uri="{BB962C8B-B14F-4D97-AF65-F5344CB8AC3E}">
        <p14:creationId xmlns:p14="http://schemas.microsoft.com/office/powerpoint/2010/main" val="2316313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bwMode="auto">
          <a:xfrm>
            <a:off x="3815916" y="2708920"/>
            <a:ext cx="1512168" cy="1440160"/>
          </a:xfrm>
          <a:prstGeom prst="ellipse">
            <a:avLst/>
          </a:prstGeom>
          <a:solidFill>
            <a:schemeClr val="tx1">
              <a:lumMod val="95000"/>
              <a:lumOff val="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HIV</a:t>
            </a:r>
          </a:p>
        </p:txBody>
      </p:sp>
      <p:grpSp>
        <p:nvGrpSpPr>
          <p:cNvPr id="4" name="Grouper 3"/>
          <p:cNvGrpSpPr/>
          <p:nvPr/>
        </p:nvGrpSpPr>
        <p:grpSpPr>
          <a:xfrm>
            <a:off x="1151620" y="404664"/>
            <a:ext cx="6840760" cy="6048672"/>
            <a:chOff x="1151620" y="404664"/>
            <a:chExt cx="6840760" cy="6048672"/>
          </a:xfrm>
        </p:grpSpPr>
        <p:sp>
          <p:nvSpPr>
            <p:cNvPr id="5" name="Ellipse 4"/>
            <p:cNvSpPr/>
            <p:nvPr/>
          </p:nvSpPr>
          <p:spPr bwMode="auto">
            <a:xfrm>
              <a:off x="1151620" y="404664"/>
              <a:ext cx="2880320" cy="2808312"/>
            </a:xfrm>
            <a:prstGeom prst="ellipse">
              <a:avLst/>
            </a:prstGeom>
            <a:solidFill>
              <a:srgbClr val="04305E">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200" b="1" i="0" u="none" strike="noStrike" cap="none" normalizeH="0" baseline="0" dirty="0" smtClean="0">
                  <a:ln>
                    <a:noFill/>
                  </a:ln>
                  <a:solidFill>
                    <a:schemeClr val="bg1"/>
                  </a:solidFill>
                  <a:effectLst/>
                </a:rPr>
                <a:t>Stigmatization</a:t>
              </a:r>
            </a:p>
            <a:p>
              <a:pPr marL="0" marR="0" indent="0" algn="ctr" defTabSz="914400" rtl="0" eaLnBrk="0" fontAlgn="base" latinLnBrk="0" hangingPunct="0">
                <a:lnSpc>
                  <a:spcPct val="100000"/>
                </a:lnSpc>
                <a:spcBef>
                  <a:spcPct val="0"/>
                </a:spcBef>
                <a:spcAft>
                  <a:spcPct val="0"/>
                </a:spcAft>
                <a:buClrTx/>
                <a:buSzTx/>
                <a:buFontTx/>
                <a:buNone/>
                <a:tabLst/>
              </a:pPr>
              <a:r>
                <a:rPr lang="en-CA" sz="2200" b="1" dirty="0">
                  <a:solidFill>
                    <a:schemeClr val="bg1"/>
                  </a:solidFill>
                </a:rPr>
                <a:t>C</a:t>
              </a:r>
              <a:r>
                <a:rPr kumimoji="0" lang="en-CA" sz="2200" b="1" i="0" u="none" strike="noStrike" cap="none" normalizeH="0" baseline="0" dirty="0" smtClean="0">
                  <a:ln>
                    <a:noFill/>
                  </a:ln>
                  <a:solidFill>
                    <a:schemeClr val="bg1"/>
                  </a:solidFill>
                  <a:effectLst/>
                </a:rPr>
                <a:t>riminalization</a:t>
              </a:r>
              <a:endParaRPr kumimoji="0" lang="en-CA" sz="2200" b="1" i="0" u="none" strike="noStrike" cap="none" normalizeH="0" baseline="0" dirty="0">
                <a:ln>
                  <a:noFill/>
                </a:ln>
                <a:solidFill>
                  <a:schemeClr val="bg1"/>
                </a:solidFill>
                <a:effectLst/>
              </a:endParaRPr>
            </a:p>
          </p:txBody>
        </p:sp>
        <p:sp>
          <p:nvSpPr>
            <p:cNvPr id="15" name="Ellipse 14"/>
            <p:cNvSpPr/>
            <p:nvPr/>
          </p:nvSpPr>
          <p:spPr bwMode="auto">
            <a:xfrm>
              <a:off x="5112060" y="404664"/>
              <a:ext cx="2880320" cy="2808312"/>
            </a:xfrm>
            <a:prstGeom prst="ellipse">
              <a:avLst/>
            </a:prstGeom>
            <a:solidFill>
              <a:schemeClr val="accent3">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Toxicity of </a:t>
              </a:r>
              <a:r>
                <a:rPr lang="en-CA" sz="2200" b="1" dirty="0" smtClean="0">
                  <a:solidFill>
                    <a:srgbClr val="FFFFFF"/>
                  </a:solidFill>
                </a:rPr>
                <a:t>ART</a:t>
              </a:r>
              <a:endParaRPr lang="en-CA" sz="2200" b="1" dirty="0">
                <a:solidFill>
                  <a:srgbClr val="FFFFFF"/>
                </a:solidFill>
              </a:endParaRPr>
            </a:p>
          </p:txBody>
        </p:sp>
        <p:sp>
          <p:nvSpPr>
            <p:cNvPr id="16" name="Ellipse 15"/>
            <p:cNvSpPr/>
            <p:nvPr/>
          </p:nvSpPr>
          <p:spPr bwMode="auto">
            <a:xfrm>
              <a:off x="1151620" y="3645024"/>
              <a:ext cx="2880320" cy="2808312"/>
            </a:xfrm>
            <a:prstGeom prst="ellipse">
              <a:avLst/>
            </a:prstGeom>
            <a:solidFill>
              <a:schemeClr val="accent4">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Access to </a:t>
              </a:r>
              <a:r>
                <a:rPr lang="en-CA" sz="2200" b="1" dirty="0" smtClean="0">
                  <a:solidFill>
                    <a:srgbClr val="FFFFFF"/>
                  </a:solidFill>
                </a:rPr>
                <a:t>ART</a:t>
              </a:r>
              <a:endParaRPr lang="en-CA" sz="2200" b="1" dirty="0">
                <a:solidFill>
                  <a:srgbClr val="FFFFFF"/>
                </a:solidFill>
              </a:endParaRPr>
            </a:p>
          </p:txBody>
        </p:sp>
        <p:sp>
          <p:nvSpPr>
            <p:cNvPr id="8" name="Ellipse 7"/>
            <p:cNvSpPr/>
            <p:nvPr/>
          </p:nvSpPr>
          <p:spPr bwMode="auto">
            <a:xfrm>
              <a:off x="5112060" y="3645024"/>
              <a:ext cx="2880320" cy="2808312"/>
            </a:xfrm>
            <a:prstGeom prst="ellipse">
              <a:avLst/>
            </a:prstGeom>
            <a:solidFill>
              <a:schemeClr val="bg2">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a:extLst/>
          </p:spPr>
          <p:txBody>
            <a:bodyPr vert="horz" wrap="square" lIns="0" tIns="0" rIns="0" bIns="0" numCol="1" rtlCol="0" anchor="ctr" anchorCtr="0" compatLnSpc="1">
              <a:prstTxWarp prst="textNoShape">
                <a:avLst/>
              </a:prstTxWarp>
            </a:bodyPr>
            <a:lstStyle/>
            <a:p>
              <a:pPr algn="ctr"/>
              <a:r>
                <a:rPr lang="en-CA" sz="2200" b="1" dirty="0">
                  <a:solidFill>
                    <a:srgbClr val="FFFFFF"/>
                  </a:solidFill>
                </a:rPr>
                <a:t>Economic burden of </a:t>
              </a:r>
              <a:r>
                <a:rPr lang="en-CA" sz="2200" b="1" dirty="0" smtClean="0">
                  <a:solidFill>
                    <a:srgbClr val="FFFFFF"/>
                  </a:solidFill>
                </a:rPr>
                <a:t>ART</a:t>
              </a:r>
              <a:endParaRPr lang="en-CA" sz="2200" b="1" dirty="0">
                <a:solidFill>
                  <a:srgbClr val="FFFFFF"/>
                </a:solidFill>
              </a:endParaRPr>
            </a:p>
          </p:txBody>
        </p:sp>
      </p:grpSp>
    </p:spTree>
    <p:extLst>
      <p:ext uri="{BB962C8B-B14F-4D97-AF65-F5344CB8AC3E}">
        <p14:creationId xmlns:p14="http://schemas.microsoft.com/office/powerpoint/2010/main" val="246899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4"/>
                                        </p:tgtEl>
                                      </p:cBhvr>
                                      <p:by x="25000" y="25000"/>
                                    </p:animScale>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I. Criminalization/Stigmatization</a:t>
            </a:r>
            <a:endParaRPr lang="en-US" sz="3200" dirty="0">
              <a:solidFill>
                <a:schemeClr val="bg1"/>
              </a:solidFill>
              <a:ea typeface="ＭＳ Ｐゴシック" charset="0"/>
              <a:cs typeface="ＭＳ Ｐゴシック" charset="0"/>
            </a:endParaRPr>
          </a:p>
        </p:txBody>
      </p:sp>
      <p:cxnSp>
        <p:nvCxnSpPr>
          <p:cNvPr id="5"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6" name="Title 3"/>
          <p:cNvSpPr txBox="1">
            <a:spLocks/>
          </p:cNvSpPr>
          <p:nvPr/>
        </p:nvSpPr>
        <p:spPr bwMode="auto">
          <a:xfrm>
            <a:off x="467544" y="904528"/>
            <a:ext cx="7938368" cy="50405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2400" b="1" dirty="0" smtClean="0">
                <a:solidFill>
                  <a:srgbClr val="62B531"/>
                </a:solidFill>
                <a:ea typeface="ＭＳ Ｐゴシック" charset="0"/>
                <a:cs typeface="ＭＳ Ｐゴシック" charset="0"/>
              </a:rPr>
              <a:t>I am a </a:t>
            </a:r>
            <a:r>
              <a:rPr lang="en-CA" sz="2400" b="1" dirty="0" smtClean="0">
                <a:solidFill>
                  <a:srgbClr val="62B531"/>
                </a:solidFill>
                <a:ea typeface="ＭＳ Ｐゴシック" charset="0"/>
                <a:cs typeface="ＭＳ Ｐゴシック" charset="0"/>
              </a:rPr>
              <a:t>person</a:t>
            </a:r>
            <a:r>
              <a:rPr lang="en-US" sz="2400" b="1" dirty="0" smtClean="0">
                <a:solidFill>
                  <a:srgbClr val="62B531"/>
                </a:solidFill>
                <a:ea typeface="ＭＳ Ｐゴシック" charset="0"/>
                <a:cs typeface="ＭＳ Ｐゴシック" charset="0"/>
              </a:rPr>
              <a:t> living with HIV. I face these issues:</a:t>
            </a:r>
            <a:endParaRPr lang="en-US" sz="2400" b="1" dirty="0">
              <a:solidFill>
                <a:srgbClr val="62B531"/>
              </a:solidFill>
              <a:ea typeface="ＭＳ Ｐゴシック" charset="0"/>
              <a:cs typeface="ＭＳ Ｐゴシック" charset="0"/>
            </a:endParaRPr>
          </a:p>
        </p:txBody>
      </p:sp>
      <p:sp>
        <p:nvSpPr>
          <p:cNvPr id="7" name="ZoneTexte 6"/>
          <p:cNvSpPr txBox="1"/>
          <p:nvPr/>
        </p:nvSpPr>
        <p:spPr>
          <a:xfrm>
            <a:off x="25648" y="6608385"/>
            <a:ext cx="2168983" cy="276999"/>
          </a:xfrm>
          <a:prstGeom prst="rect">
            <a:avLst/>
          </a:prstGeom>
          <a:noFill/>
        </p:spPr>
        <p:txBody>
          <a:bodyPr wrap="none" rtlCol="0">
            <a:spAutoFit/>
          </a:bodyPr>
          <a:lstStyle/>
          <a:p>
            <a:r>
              <a:rPr lang="en-CA" sz="1200" dirty="0" smtClean="0"/>
              <a:t>Source: UNAIDS, gap report.</a:t>
            </a:r>
            <a:endParaRPr lang="en-CA" sz="1200" dirty="0"/>
          </a:p>
        </p:txBody>
      </p:sp>
      <p:pic>
        <p:nvPicPr>
          <p:cNvPr id="10" name="Image 9"/>
          <p:cNvPicPr>
            <a:picLocks noChangeAspect="1"/>
          </p:cNvPicPr>
          <p:nvPr/>
        </p:nvPicPr>
        <p:blipFill>
          <a:blip r:embed="rId3"/>
          <a:stretch>
            <a:fillRect/>
          </a:stretch>
        </p:blipFill>
        <p:spPr>
          <a:xfrm>
            <a:off x="2092688" y="1355740"/>
            <a:ext cx="4495536" cy="5430251"/>
          </a:xfrm>
          <a:prstGeom prst="rect">
            <a:avLst/>
          </a:prstGeom>
        </p:spPr>
      </p:pic>
    </p:spTree>
    <p:extLst>
      <p:ext uri="{BB962C8B-B14F-4D97-AF65-F5344CB8AC3E}">
        <p14:creationId xmlns:p14="http://schemas.microsoft.com/office/powerpoint/2010/main" val="2637189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II. Access to ART</a:t>
            </a:r>
            <a:endParaRPr lang="en-US" sz="3200" dirty="0">
              <a:solidFill>
                <a:schemeClr val="bg1"/>
              </a:solidFill>
              <a:ea typeface="ＭＳ Ｐゴシック" charset="0"/>
              <a:cs typeface="ＭＳ Ｐゴシック" charset="0"/>
            </a:endParaRPr>
          </a:p>
        </p:txBody>
      </p:sp>
      <p:cxnSp>
        <p:nvCxnSpPr>
          <p:cNvPr id="4"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323528" y="1484784"/>
            <a:ext cx="8483600" cy="2308324"/>
          </a:xfrm>
          <a:prstGeom prst="rect">
            <a:avLst/>
          </a:prstGeom>
          <a:noFill/>
        </p:spPr>
        <p:txBody>
          <a:bodyPr wrap="square" rtlCol="0">
            <a:spAutoFit/>
          </a:bodyPr>
          <a:lstStyle/>
          <a:p>
            <a:pPr marL="342900" indent="-342900">
              <a:buFont typeface="Arial"/>
              <a:buChar char="•"/>
            </a:pPr>
            <a:r>
              <a:rPr lang="en-CA" dirty="0" smtClean="0">
                <a:solidFill>
                  <a:srgbClr val="04305E"/>
                </a:solidFill>
              </a:rPr>
              <a:t>28.6 million people need ART in low- and middle income countries</a:t>
            </a:r>
          </a:p>
          <a:p>
            <a:pPr marL="342900" indent="-342900">
              <a:buFont typeface="Arial"/>
              <a:buChar char="•"/>
            </a:pPr>
            <a:endParaRPr lang="en-CA" dirty="0" smtClean="0">
              <a:solidFill>
                <a:srgbClr val="04305E"/>
              </a:solidFill>
            </a:endParaRPr>
          </a:p>
          <a:p>
            <a:pPr marL="342900" indent="-342900">
              <a:buFont typeface="Arial"/>
              <a:buChar char="•"/>
            </a:pPr>
            <a:r>
              <a:rPr lang="en-CA" dirty="0" smtClean="0">
                <a:solidFill>
                  <a:srgbClr val="04305E"/>
                </a:solidFill>
              </a:rPr>
              <a:t>Despite considerable progress, only 11.7 million people (</a:t>
            </a:r>
            <a:r>
              <a:rPr lang="en-CA" dirty="0">
                <a:solidFill>
                  <a:srgbClr val="04305E"/>
                </a:solidFill>
              </a:rPr>
              <a:t>41%</a:t>
            </a:r>
            <a:r>
              <a:rPr lang="en-CA" dirty="0" smtClean="0">
                <a:solidFill>
                  <a:srgbClr val="04305E"/>
                </a:solidFill>
              </a:rPr>
              <a:t>) receive ART</a:t>
            </a:r>
          </a:p>
          <a:p>
            <a:pPr marL="342900" indent="-342900">
              <a:buFont typeface="Arial"/>
              <a:buChar char="•"/>
            </a:pPr>
            <a:endParaRPr lang="en-CA" dirty="0">
              <a:solidFill>
                <a:srgbClr val="04305E"/>
              </a:solidFill>
            </a:endParaRPr>
          </a:p>
        </p:txBody>
      </p:sp>
      <p:sp>
        <p:nvSpPr>
          <p:cNvPr id="5" name="ZoneTexte 4"/>
          <p:cNvSpPr txBox="1"/>
          <p:nvPr/>
        </p:nvSpPr>
        <p:spPr>
          <a:xfrm>
            <a:off x="251520" y="4221088"/>
            <a:ext cx="8496944" cy="461665"/>
          </a:xfrm>
          <a:prstGeom prst="rect">
            <a:avLst/>
          </a:prstGeom>
          <a:noFill/>
          <a:ln>
            <a:noFill/>
          </a:ln>
        </p:spPr>
        <p:txBody>
          <a:bodyPr wrap="square">
            <a:spAutoFit/>
          </a:bodyPr>
          <a:lstStyle>
            <a:defPPr>
              <a:defRPr lang="en-US"/>
            </a:defPPr>
            <a:lvl1pPr marL="342900" indent="-342900">
              <a:buSzPct val="120000"/>
              <a:buBlip>
                <a:blip r:embed="rId2"/>
              </a:buBlip>
              <a:defRPr sz="2000" b="1">
                <a:solidFill>
                  <a:srgbClr val="04305E"/>
                </a:solidFill>
              </a:defRPr>
            </a:lvl1pPr>
          </a:lstStyle>
          <a:p>
            <a:r>
              <a:rPr lang="en-CA" sz="2400" dirty="0"/>
              <a:t>Access to treatment for all is a formidable challenge</a:t>
            </a:r>
          </a:p>
        </p:txBody>
      </p:sp>
    </p:spTree>
    <p:extLst>
      <p:ext uri="{BB962C8B-B14F-4D97-AF65-F5344CB8AC3E}">
        <p14:creationId xmlns:p14="http://schemas.microsoft.com/office/powerpoint/2010/main" val="26332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3200" dirty="0" smtClean="0">
                <a:solidFill>
                  <a:schemeClr val="bg1"/>
                </a:solidFill>
                <a:ea typeface="ＭＳ Ｐゴシック" charset="0"/>
                <a:cs typeface="ＭＳ Ｐゴシック" charset="0"/>
              </a:rPr>
              <a:t>III. Toxicity of ART</a:t>
            </a:r>
            <a:endParaRPr lang="en-US" sz="3200" dirty="0">
              <a:solidFill>
                <a:schemeClr val="bg1"/>
              </a:solidFill>
              <a:ea typeface="ＭＳ Ｐゴシック" charset="0"/>
              <a:cs typeface="ＭＳ Ｐゴシック" charset="0"/>
            </a:endParaRPr>
          </a:p>
        </p:txBody>
      </p:sp>
      <p:cxnSp>
        <p:nvCxnSpPr>
          <p:cNvPr id="4"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467544" y="1484784"/>
            <a:ext cx="6199133" cy="2677656"/>
          </a:xfrm>
          <a:prstGeom prst="rect">
            <a:avLst/>
          </a:prstGeom>
          <a:noFill/>
        </p:spPr>
        <p:txBody>
          <a:bodyPr wrap="none" rtlCol="0">
            <a:spAutoFit/>
          </a:bodyPr>
          <a:lstStyle/>
          <a:p>
            <a:pPr marL="342900" indent="-342900">
              <a:buFont typeface="Arial"/>
              <a:buChar char="•"/>
            </a:pPr>
            <a:r>
              <a:rPr lang="en-CA" dirty="0" smtClean="0">
                <a:solidFill>
                  <a:srgbClr val="04305E"/>
                </a:solidFill>
              </a:rPr>
              <a:t>ART needs </a:t>
            </a:r>
            <a:r>
              <a:rPr lang="en-CA" dirty="0">
                <a:solidFill>
                  <a:srgbClr val="04305E"/>
                </a:solidFill>
              </a:rPr>
              <a:t>to be administered </a:t>
            </a:r>
            <a:r>
              <a:rPr lang="en-CA" dirty="0" smtClean="0">
                <a:solidFill>
                  <a:srgbClr val="04305E"/>
                </a:solidFill>
              </a:rPr>
              <a:t>indefinitely</a:t>
            </a:r>
          </a:p>
          <a:p>
            <a:pPr marL="342900" indent="-342900">
              <a:buFont typeface="Arial"/>
              <a:buChar char="•"/>
            </a:pPr>
            <a:endParaRPr lang="en-CA" dirty="0">
              <a:solidFill>
                <a:srgbClr val="04305E"/>
              </a:solidFill>
            </a:endParaRPr>
          </a:p>
          <a:p>
            <a:pPr marL="342900" indent="-342900">
              <a:buFont typeface="Arial"/>
              <a:buChar char="•"/>
            </a:pPr>
            <a:r>
              <a:rPr lang="en-CA" dirty="0" smtClean="0">
                <a:solidFill>
                  <a:srgbClr val="04305E"/>
                </a:solidFill>
              </a:rPr>
              <a:t>Antiretroviral drugs may induce: </a:t>
            </a:r>
          </a:p>
          <a:p>
            <a:pPr marL="800100" lvl="1" indent="-342900">
              <a:buFont typeface="Courier New"/>
              <a:buChar char="o"/>
            </a:pPr>
            <a:r>
              <a:rPr lang="en-CA" dirty="0" smtClean="0">
                <a:solidFill>
                  <a:srgbClr val="04305E"/>
                </a:solidFill>
              </a:rPr>
              <a:t>Bone toxicity</a:t>
            </a:r>
          </a:p>
          <a:p>
            <a:pPr marL="800100" lvl="1" indent="-342900">
              <a:buFont typeface="Courier New"/>
              <a:buChar char="o"/>
            </a:pPr>
            <a:r>
              <a:rPr lang="en-CA" dirty="0" smtClean="0">
                <a:solidFill>
                  <a:srgbClr val="04305E"/>
                </a:solidFill>
              </a:rPr>
              <a:t>Cardiovascular risk</a:t>
            </a:r>
          </a:p>
          <a:p>
            <a:pPr marL="800100" lvl="1" indent="-342900">
              <a:buFont typeface="Courier New"/>
              <a:buChar char="o"/>
            </a:pPr>
            <a:r>
              <a:rPr lang="en-CA" dirty="0" smtClean="0">
                <a:solidFill>
                  <a:srgbClr val="04305E"/>
                </a:solidFill>
              </a:rPr>
              <a:t>Hepatotoxicity</a:t>
            </a:r>
          </a:p>
          <a:p>
            <a:pPr marL="800100" lvl="1" indent="-342900">
              <a:buFont typeface="Courier New"/>
              <a:buChar char="o"/>
            </a:pPr>
            <a:r>
              <a:rPr lang="en-CA" dirty="0" smtClean="0">
                <a:solidFill>
                  <a:srgbClr val="04305E"/>
                </a:solidFill>
              </a:rPr>
              <a:t>Renal toxicity</a:t>
            </a:r>
            <a:endParaRPr lang="en-CA" dirty="0">
              <a:solidFill>
                <a:srgbClr val="04305E"/>
              </a:solidFill>
            </a:endParaRPr>
          </a:p>
        </p:txBody>
      </p:sp>
      <p:sp>
        <p:nvSpPr>
          <p:cNvPr id="5" name="ZoneTexte 4"/>
          <p:cNvSpPr txBox="1"/>
          <p:nvPr/>
        </p:nvSpPr>
        <p:spPr>
          <a:xfrm>
            <a:off x="25648" y="6608385"/>
            <a:ext cx="1839766" cy="276999"/>
          </a:xfrm>
          <a:prstGeom prst="rect">
            <a:avLst/>
          </a:prstGeom>
          <a:noFill/>
        </p:spPr>
        <p:txBody>
          <a:bodyPr wrap="none" rtlCol="0">
            <a:spAutoFit/>
          </a:bodyPr>
          <a:lstStyle/>
          <a:p>
            <a:r>
              <a:rPr lang="en-CA" sz="1200" dirty="0" smtClean="0"/>
              <a:t>A. Carr et al. AIDS 2009 </a:t>
            </a:r>
            <a:endParaRPr lang="en-CA" sz="1200" dirty="0"/>
          </a:p>
        </p:txBody>
      </p:sp>
      <p:sp>
        <p:nvSpPr>
          <p:cNvPr id="6" name="ZoneTexte 5"/>
          <p:cNvSpPr txBox="1"/>
          <p:nvPr/>
        </p:nvSpPr>
        <p:spPr>
          <a:xfrm>
            <a:off x="251520" y="4398203"/>
            <a:ext cx="8496944" cy="830997"/>
          </a:xfrm>
          <a:prstGeom prst="rect">
            <a:avLst/>
          </a:prstGeom>
          <a:noFill/>
          <a:ln>
            <a:noFill/>
          </a:ln>
        </p:spPr>
        <p:txBody>
          <a:bodyPr wrap="square">
            <a:spAutoFit/>
          </a:bodyPr>
          <a:lstStyle>
            <a:defPPr>
              <a:defRPr lang="en-US"/>
            </a:defPPr>
            <a:lvl1pPr marL="342900" indent="-342900">
              <a:buSzPct val="120000"/>
              <a:buBlip>
                <a:blip r:embed="rId2"/>
              </a:buBlip>
              <a:defRPr sz="2000" b="1">
                <a:solidFill>
                  <a:srgbClr val="04305E"/>
                </a:solidFill>
              </a:defRPr>
            </a:lvl1pPr>
          </a:lstStyle>
          <a:p>
            <a:r>
              <a:rPr lang="en-CA" sz="2400" dirty="0" smtClean="0"/>
              <a:t>Long term effects of ART (&gt;20 years) are largely unknown</a:t>
            </a:r>
            <a:endParaRPr lang="en-CA" sz="2400" dirty="0"/>
          </a:p>
        </p:txBody>
      </p:sp>
    </p:spTree>
    <p:extLst>
      <p:ext uri="{BB962C8B-B14F-4D97-AF65-F5344CB8AC3E}">
        <p14:creationId xmlns:p14="http://schemas.microsoft.com/office/powerpoint/2010/main" val="23136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0"/>
            <a:ext cx="9156700" cy="908720"/>
          </a:xfrm>
          <a:prstGeom prst="rect">
            <a:avLst/>
          </a:prstGeom>
          <a:solidFill>
            <a:srgbClr val="04305E"/>
          </a:solidFill>
          <a:ln>
            <a:noFill/>
          </a:ln>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CA" sz="2800" dirty="0" smtClean="0">
                <a:solidFill>
                  <a:schemeClr val="bg1"/>
                </a:solidFill>
                <a:ea typeface="ＭＳ Ｐゴシック" charset="0"/>
                <a:cs typeface="ＭＳ Ｐゴシック" charset="0"/>
              </a:rPr>
              <a:t>IV. Economic burden of HIV: The example of Canada</a:t>
            </a:r>
            <a:endParaRPr lang="en-CA" sz="2800" dirty="0">
              <a:solidFill>
                <a:schemeClr val="bg1"/>
              </a:solidFill>
              <a:ea typeface="ＭＳ Ｐゴシック" charset="0"/>
              <a:cs typeface="ＭＳ Ｐゴシック" charset="0"/>
            </a:endParaRPr>
          </a:p>
        </p:txBody>
      </p:sp>
      <p:cxnSp>
        <p:nvCxnSpPr>
          <p:cNvPr id="4" name="Straight Connector 27"/>
          <p:cNvCxnSpPr/>
          <p:nvPr/>
        </p:nvCxnSpPr>
        <p:spPr>
          <a:xfrm>
            <a:off x="0" y="908720"/>
            <a:ext cx="9169400" cy="5680"/>
          </a:xfrm>
          <a:prstGeom prst="line">
            <a:avLst/>
          </a:prstGeom>
          <a:ln w="57150" cmpd="sng">
            <a:solidFill>
              <a:srgbClr val="60B232"/>
            </a:solidFill>
          </a:ln>
          <a:effectLst/>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25648" y="6536377"/>
            <a:ext cx="4105285" cy="276999"/>
          </a:xfrm>
          <a:prstGeom prst="rect">
            <a:avLst/>
          </a:prstGeom>
          <a:noFill/>
        </p:spPr>
        <p:txBody>
          <a:bodyPr wrap="none" rtlCol="0">
            <a:spAutoFit/>
          </a:bodyPr>
          <a:lstStyle/>
          <a:p>
            <a:r>
              <a:rPr lang="en-CA" sz="1200" dirty="0" smtClean="0"/>
              <a:t>Source: </a:t>
            </a:r>
            <a:r>
              <a:rPr lang="en-CA" sz="1200" dirty="0"/>
              <a:t>Kingston-</a:t>
            </a:r>
            <a:r>
              <a:rPr lang="en-CA" sz="1200" dirty="0" err="1"/>
              <a:t>Riechers</a:t>
            </a:r>
            <a:r>
              <a:rPr lang="en-CA" sz="1200" dirty="0"/>
              <a:t>, Canadian AIDS Society, 2011</a:t>
            </a:r>
          </a:p>
        </p:txBody>
      </p:sp>
      <p:sp>
        <p:nvSpPr>
          <p:cNvPr id="8" name="ZoneTexte 7"/>
          <p:cNvSpPr txBox="1"/>
          <p:nvPr/>
        </p:nvSpPr>
        <p:spPr>
          <a:xfrm>
            <a:off x="251520" y="1084674"/>
            <a:ext cx="8071440" cy="400110"/>
          </a:xfrm>
          <a:prstGeom prst="rect">
            <a:avLst/>
          </a:prstGeom>
          <a:noFill/>
        </p:spPr>
        <p:txBody>
          <a:bodyPr wrap="none" rtlCol="0">
            <a:spAutoFit/>
          </a:bodyPr>
          <a:lstStyle/>
          <a:p>
            <a:pPr marL="342900" indent="-342900">
              <a:buFont typeface="Arial"/>
              <a:buChar char="•"/>
            </a:pPr>
            <a:r>
              <a:rPr lang="en-CA" sz="2000" dirty="0" smtClean="0">
                <a:solidFill>
                  <a:srgbClr val="04305E"/>
                </a:solidFill>
              </a:rPr>
              <a:t>It is estimated that 3,070 people contracted HIV in Canada in 2009</a:t>
            </a:r>
            <a:endParaRPr lang="en-CA" sz="2000" dirty="0">
              <a:solidFill>
                <a:srgbClr val="04305E"/>
              </a:solidFill>
            </a:endParaRPr>
          </a:p>
        </p:txBody>
      </p:sp>
      <p:sp>
        <p:nvSpPr>
          <p:cNvPr id="9" name="ZoneTexte 8"/>
          <p:cNvSpPr txBox="1"/>
          <p:nvPr/>
        </p:nvSpPr>
        <p:spPr>
          <a:xfrm>
            <a:off x="251520" y="5157192"/>
            <a:ext cx="8784976" cy="1323439"/>
          </a:xfrm>
          <a:prstGeom prst="rect">
            <a:avLst/>
          </a:prstGeom>
          <a:noFill/>
          <a:ln>
            <a:noFill/>
          </a:ln>
        </p:spPr>
        <p:txBody>
          <a:bodyPr wrap="square">
            <a:spAutoFit/>
          </a:bodyPr>
          <a:lstStyle>
            <a:defPPr>
              <a:defRPr lang="en-US"/>
            </a:defPPr>
            <a:lvl1pPr marL="342900" indent="-342900">
              <a:buSzPct val="120000"/>
              <a:buBlip>
                <a:blip r:embed="rId3"/>
              </a:buBlip>
              <a:defRPr sz="2000" b="1">
                <a:solidFill>
                  <a:srgbClr val="04305E"/>
                </a:solidFill>
              </a:defRPr>
            </a:lvl1pPr>
          </a:lstStyle>
          <a:p>
            <a:r>
              <a:rPr lang="en-CA" dirty="0" smtClean="0"/>
              <a:t>HIV still generates enormous costs for Canada in terms of human suffering, job loss and its related economic impact, and financial burden on our health care system </a:t>
            </a:r>
          </a:p>
          <a:p>
            <a:endParaRPr lang="en-CA" dirty="0"/>
          </a:p>
        </p:txBody>
      </p:sp>
      <p:graphicFrame>
        <p:nvGraphicFramePr>
          <p:cNvPr id="10" name="Tableau 9"/>
          <p:cNvGraphicFramePr>
            <a:graphicFrameLocks noGrp="1"/>
          </p:cNvGraphicFramePr>
          <p:nvPr>
            <p:extLst>
              <p:ext uri="{D42A27DB-BD31-4B8C-83A1-F6EECF244321}">
                <p14:modId xmlns:p14="http://schemas.microsoft.com/office/powerpoint/2010/main" val="1974995954"/>
              </p:ext>
            </p:extLst>
          </p:nvPr>
        </p:nvGraphicFramePr>
        <p:xfrm>
          <a:off x="539552" y="1844824"/>
          <a:ext cx="8280920" cy="3028372"/>
        </p:xfrm>
        <a:graphic>
          <a:graphicData uri="http://schemas.openxmlformats.org/drawingml/2006/table">
            <a:tbl>
              <a:tblPr firstRow="1" bandRow="1">
                <a:tableStyleId>{9D7B26C5-4107-4FEC-AEDC-1716B250A1EF}</a:tableStyleId>
              </a:tblPr>
              <a:tblGrid>
                <a:gridCol w="2070230"/>
                <a:gridCol w="2070230"/>
                <a:gridCol w="2070230"/>
                <a:gridCol w="2070230"/>
              </a:tblGrid>
              <a:tr h="468052">
                <a:tc>
                  <a:txBody>
                    <a:bodyPr/>
                    <a:lstStyle/>
                    <a:p>
                      <a:endParaRPr lang="en-CA" dirty="0">
                        <a:solidFill>
                          <a:srgbClr val="04305E"/>
                        </a:solidFill>
                      </a:endParaRPr>
                    </a:p>
                  </a:txBody>
                  <a:tcPr/>
                </a:tc>
                <a:tc>
                  <a:txBody>
                    <a:bodyPr/>
                    <a:lstStyle/>
                    <a:p>
                      <a:r>
                        <a:rPr lang="en-CA" dirty="0" smtClean="0">
                          <a:solidFill>
                            <a:srgbClr val="04305E"/>
                          </a:solidFill>
                        </a:rPr>
                        <a:t>Total cost</a:t>
                      </a:r>
                      <a:endParaRPr lang="en-CA" dirty="0">
                        <a:solidFill>
                          <a:srgbClr val="04305E"/>
                        </a:solidFill>
                      </a:endParaRPr>
                    </a:p>
                  </a:txBody>
                  <a:tcPr/>
                </a:tc>
                <a:tc>
                  <a:txBody>
                    <a:bodyPr/>
                    <a:lstStyle/>
                    <a:p>
                      <a:r>
                        <a:rPr lang="en-CA" dirty="0" smtClean="0">
                          <a:solidFill>
                            <a:srgbClr val="04305E"/>
                          </a:solidFill>
                        </a:rPr>
                        <a:t>Cost per person</a:t>
                      </a:r>
                      <a:endParaRPr lang="en-CA" dirty="0">
                        <a:solidFill>
                          <a:srgbClr val="04305E"/>
                        </a:solidFill>
                      </a:endParaRPr>
                    </a:p>
                  </a:txBody>
                  <a:tcPr/>
                </a:tc>
                <a:tc>
                  <a:txBody>
                    <a:bodyPr/>
                    <a:lstStyle/>
                    <a:p>
                      <a:r>
                        <a:rPr lang="en-CA" dirty="0" smtClean="0">
                          <a:solidFill>
                            <a:srgbClr val="04305E"/>
                          </a:solidFill>
                        </a:rPr>
                        <a:t>Percentage of total</a:t>
                      </a:r>
                      <a:endParaRPr lang="en-CA" dirty="0">
                        <a:solidFill>
                          <a:srgbClr val="04305E"/>
                        </a:solidFill>
                      </a:endParaRPr>
                    </a:p>
                  </a:txBody>
                  <a:tcPr/>
                </a:tc>
              </a:tr>
              <a:tr h="468052">
                <a:tc>
                  <a:txBody>
                    <a:bodyPr/>
                    <a:lstStyle/>
                    <a:p>
                      <a:r>
                        <a:rPr lang="en-CA" dirty="0" smtClean="0">
                          <a:solidFill>
                            <a:srgbClr val="04305E"/>
                          </a:solidFill>
                        </a:rPr>
                        <a:t>Health Care</a:t>
                      </a:r>
                      <a:endParaRPr lang="en-CA" dirty="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$768,120,000 </a:t>
                      </a:r>
                      <a:endParaRPr lang="fr-FR" dirty="0" smtClean="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$250,000 </a:t>
                      </a:r>
                      <a:endParaRPr lang="fr-FR" dirty="0" smtClean="0">
                        <a:solidFill>
                          <a:srgbClr val="04305E"/>
                        </a:solidFill>
                      </a:endParaRPr>
                    </a:p>
                    <a:p>
                      <a:endParaRPr lang="en-CA" dirty="0">
                        <a:solidFill>
                          <a:srgbClr val="04305E"/>
                        </a:solidFill>
                      </a:endParaRPr>
                    </a:p>
                  </a:txBody>
                  <a:tcPr/>
                </a:tc>
                <a:tc>
                  <a:txBody>
                    <a:bodyPr/>
                    <a:lstStyle/>
                    <a:p>
                      <a:r>
                        <a:rPr lang="en-CA" dirty="0" smtClean="0">
                          <a:solidFill>
                            <a:srgbClr val="04305E"/>
                          </a:solidFill>
                        </a:rPr>
                        <a:t>19%</a:t>
                      </a:r>
                      <a:endParaRPr lang="en-CA" dirty="0">
                        <a:solidFill>
                          <a:srgbClr val="04305E"/>
                        </a:solidFill>
                      </a:endParaRPr>
                    </a:p>
                  </a:txBody>
                  <a:tcPr/>
                </a:tc>
              </a:tr>
              <a:tr h="468052">
                <a:tc>
                  <a:txBody>
                    <a:bodyPr/>
                    <a:lstStyle/>
                    <a:p>
                      <a:r>
                        <a:rPr lang="en-CA" dirty="0" smtClean="0">
                          <a:solidFill>
                            <a:srgbClr val="04305E"/>
                          </a:solidFill>
                        </a:rPr>
                        <a:t>Labour Productivity</a:t>
                      </a:r>
                      <a:endParaRPr lang="en-CA" dirty="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$2,083,190,000 </a:t>
                      </a:r>
                      <a:endParaRPr lang="fr-FR" dirty="0" smtClean="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$670,000 </a:t>
                      </a:r>
                      <a:endParaRPr lang="fr-FR" dirty="0" smtClean="0">
                        <a:solidFill>
                          <a:srgbClr val="04305E"/>
                        </a:solidFill>
                      </a:endParaRPr>
                    </a:p>
                    <a:p>
                      <a:endParaRPr lang="en-CA" dirty="0">
                        <a:solidFill>
                          <a:srgbClr val="04305E"/>
                        </a:solidFill>
                      </a:endParaRPr>
                    </a:p>
                  </a:txBody>
                  <a:tcPr/>
                </a:tc>
                <a:tc>
                  <a:txBody>
                    <a:bodyPr/>
                    <a:lstStyle/>
                    <a:p>
                      <a:r>
                        <a:rPr lang="en-CA" dirty="0" smtClean="0">
                          <a:solidFill>
                            <a:srgbClr val="04305E"/>
                          </a:solidFill>
                        </a:rPr>
                        <a:t>52%</a:t>
                      </a:r>
                      <a:endParaRPr lang="en-CA" dirty="0">
                        <a:solidFill>
                          <a:srgbClr val="04305E"/>
                        </a:solidFill>
                      </a:endParaRPr>
                    </a:p>
                  </a:txBody>
                  <a:tcPr/>
                </a:tc>
              </a:tr>
              <a:tr h="468052">
                <a:tc>
                  <a:txBody>
                    <a:bodyPr/>
                    <a:lstStyle/>
                    <a:p>
                      <a:r>
                        <a:rPr lang="en-CA" dirty="0" smtClean="0">
                          <a:solidFill>
                            <a:srgbClr val="04305E"/>
                          </a:solidFill>
                        </a:rPr>
                        <a:t>Quality</a:t>
                      </a:r>
                      <a:r>
                        <a:rPr lang="en-CA" baseline="0" dirty="0" smtClean="0">
                          <a:solidFill>
                            <a:srgbClr val="04305E"/>
                          </a:solidFill>
                        </a:rPr>
                        <a:t> of life</a:t>
                      </a:r>
                      <a:endParaRPr lang="en-CA" dirty="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$1,180,180,000 </a:t>
                      </a:r>
                      <a:endParaRPr lang="fr-FR" dirty="0" smtClean="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smtClean="0">
                          <a:solidFill>
                            <a:srgbClr val="04305E"/>
                          </a:solidFill>
                          <a:effectLst/>
                          <a:latin typeface="+mn-lt"/>
                          <a:ea typeface="+mn-ea"/>
                          <a:cs typeface="+mn-cs"/>
                        </a:rPr>
                        <a:t>$380,000 </a:t>
                      </a:r>
                      <a:endParaRPr lang="fr-FR" dirty="0" smtClean="0">
                        <a:solidFill>
                          <a:srgbClr val="04305E"/>
                        </a:solidFill>
                      </a:endParaRPr>
                    </a:p>
                    <a:p>
                      <a:endParaRPr lang="en-CA" dirty="0">
                        <a:solidFill>
                          <a:srgbClr val="04305E"/>
                        </a:solidFill>
                      </a:endParaRPr>
                    </a:p>
                  </a:txBody>
                  <a:tcPr/>
                </a:tc>
                <a:tc>
                  <a:txBody>
                    <a:bodyPr/>
                    <a:lstStyle/>
                    <a:p>
                      <a:r>
                        <a:rPr lang="en-CA" dirty="0" smtClean="0">
                          <a:solidFill>
                            <a:srgbClr val="04305E"/>
                          </a:solidFill>
                        </a:rPr>
                        <a:t>29%</a:t>
                      </a:r>
                      <a:endParaRPr lang="en-CA" dirty="0">
                        <a:solidFill>
                          <a:srgbClr val="04305E"/>
                        </a:solidFill>
                      </a:endParaRPr>
                    </a:p>
                  </a:txBody>
                  <a:tcPr/>
                </a:tc>
              </a:tr>
              <a:tr h="468052">
                <a:tc>
                  <a:txBody>
                    <a:bodyPr/>
                    <a:lstStyle/>
                    <a:p>
                      <a:r>
                        <a:rPr lang="en-CA" b="1" dirty="0" smtClean="0">
                          <a:solidFill>
                            <a:srgbClr val="04305E"/>
                          </a:solidFill>
                        </a:rPr>
                        <a:t>Total</a:t>
                      </a:r>
                      <a:endParaRPr lang="en-CA" b="1" dirty="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kern="1200" dirty="0" smtClean="0">
                          <a:solidFill>
                            <a:srgbClr val="04305E"/>
                          </a:solidFill>
                          <a:effectLst/>
                          <a:latin typeface="+mn-lt"/>
                          <a:ea typeface="+mn-ea"/>
                          <a:cs typeface="+mn-cs"/>
                        </a:rPr>
                        <a:t>$4,031,490,000 </a:t>
                      </a:r>
                      <a:endParaRPr lang="fr-FR" b="1" dirty="0" smtClean="0">
                        <a:solidFill>
                          <a:srgbClr val="04305E"/>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kern="1200" dirty="0" smtClean="0">
                          <a:solidFill>
                            <a:srgbClr val="04305E"/>
                          </a:solidFill>
                          <a:effectLst/>
                          <a:latin typeface="+mn-lt"/>
                          <a:ea typeface="+mn-ea"/>
                          <a:cs typeface="+mn-cs"/>
                        </a:rPr>
                        <a:t>$1,300,000 </a:t>
                      </a:r>
                      <a:endParaRPr lang="fr-FR" b="1" dirty="0" smtClean="0">
                        <a:solidFill>
                          <a:srgbClr val="04305E"/>
                        </a:solidFill>
                      </a:endParaRPr>
                    </a:p>
                  </a:txBody>
                  <a:tcPr/>
                </a:tc>
                <a:tc>
                  <a:txBody>
                    <a:bodyPr/>
                    <a:lstStyle/>
                    <a:p>
                      <a:r>
                        <a:rPr lang="en-CA" b="1" dirty="0" smtClean="0">
                          <a:solidFill>
                            <a:srgbClr val="04305E"/>
                          </a:solidFill>
                        </a:rPr>
                        <a:t>100%</a:t>
                      </a:r>
                      <a:endParaRPr lang="en-CA" b="1" dirty="0">
                        <a:solidFill>
                          <a:srgbClr val="04305E"/>
                        </a:solidFill>
                      </a:endParaRPr>
                    </a:p>
                  </a:txBody>
                  <a:tcPr/>
                </a:tc>
              </a:tr>
            </a:tbl>
          </a:graphicData>
        </a:graphic>
      </p:graphicFrame>
    </p:spTree>
    <p:extLst>
      <p:ext uri="{BB962C8B-B14F-4D97-AF65-F5344CB8AC3E}">
        <p14:creationId xmlns:p14="http://schemas.microsoft.com/office/powerpoint/2010/main" val="298526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lank Presentation">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22225</TotalTime>
  <Words>3213</Words>
  <Application>Microsoft Office PowerPoint</Application>
  <PresentationFormat>On-screen Show (4:3)</PresentationFormat>
  <Paragraphs>534</Paragraphs>
  <Slides>39</Slides>
  <Notes>22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Mechanisms of HIV persistence</vt:lpstr>
      <vt:lpstr>Proliferation as a mechanism of persistence</vt:lpstr>
      <vt:lpstr>Diversity of CD4 T cells</vt:lpstr>
      <vt:lpstr>Contribution of CD4 T cell subsets to the HIV reservoir</vt:lpstr>
      <vt:lpstr>T cell survival as a mechanism of persistence</vt:lpstr>
      <vt:lpstr>Barriers to an HIV cure</vt:lpstr>
      <vt:lpstr>PowerPoint Presentation</vt:lpstr>
      <vt:lpstr>PowerPoint Presentation</vt:lpstr>
      <vt:lpstr>Impact of early ART on HIV persistence (RV254)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UdeM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Chomont</dc:creator>
  <cp:lastModifiedBy>User</cp:lastModifiedBy>
  <cp:revision>992</cp:revision>
  <cp:lastPrinted>2015-07-02T21:06:05Z</cp:lastPrinted>
  <dcterms:created xsi:type="dcterms:W3CDTF">2010-02-03T19:34:27Z</dcterms:created>
  <dcterms:modified xsi:type="dcterms:W3CDTF">2015-07-20T00:58:26Z</dcterms:modified>
</cp:coreProperties>
</file>