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gif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27" r:id="rId5"/>
    <p:sldId id="274" r:id="rId6"/>
    <p:sldId id="310" r:id="rId7"/>
    <p:sldId id="303" r:id="rId8"/>
    <p:sldId id="331" r:id="rId9"/>
    <p:sldId id="317" r:id="rId10"/>
    <p:sldId id="275" r:id="rId11"/>
    <p:sldId id="287" r:id="rId12"/>
    <p:sldId id="308" r:id="rId13"/>
    <p:sldId id="342" r:id="rId14"/>
    <p:sldId id="330" r:id="rId15"/>
    <p:sldId id="329" r:id="rId16"/>
    <p:sldId id="320" r:id="rId17"/>
    <p:sldId id="321" r:id="rId18"/>
    <p:sldId id="343" r:id="rId19"/>
    <p:sldId id="291" r:id="rId20"/>
    <p:sldId id="339" r:id="rId21"/>
    <p:sldId id="340" r:id="rId22"/>
    <p:sldId id="282" r:id="rId23"/>
    <p:sldId id="328" r:id="rId24"/>
    <p:sldId id="322" r:id="rId25"/>
    <p:sldId id="281" r:id="rId26"/>
    <p:sldId id="32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hrphelp Ananworanich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CCFF"/>
    <a:srgbClr val="00FF99"/>
    <a:srgbClr val="FFFF99"/>
    <a:srgbClr val="FFCC66"/>
    <a:srgbClr val="FFCCCC"/>
    <a:srgbClr val="FF99FF"/>
    <a:srgbClr val="FF9999"/>
    <a:srgbClr val="CC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0" autoAdjust="0"/>
    <p:restoredTop sz="72352" autoAdjust="0"/>
  </p:normalViewPr>
  <p:slideViewPr>
    <p:cSldViewPr>
      <p:cViewPr varScale="1">
        <p:scale>
          <a:sx n="51" d="100"/>
          <a:sy n="51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N_Job_Mar13\Thanyawee\IAS\Graph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>
                <a:solidFill>
                  <a:schemeClr val="bg1"/>
                </a:solidFill>
              </a:rPr>
              <a:t>Neuro</a:t>
            </a:r>
            <a:r>
              <a:rPr lang="en-US" sz="2400" b="1" dirty="0">
                <a:solidFill>
                  <a:schemeClr val="bg1"/>
                </a:solidFill>
              </a:rPr>
              <a:t> Cognitive</a:t>
            </a:r>
            <a:r>
              <a:rPr lang="en-US" sz="2400" b="1" baseline="0" dirty="0">
                <a:solidFill>
                  <a:schemeClr val="bg1"/>
                </a:solidFill>
              </a:rPr>
              <a:t> Function (Full scale IQ)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197294768972029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311801800763199"/>
          <c:y val="0.17171293947913799"/>
          <c:w val="0.80593875253148295"/>
          <c:h val="0.6389513039399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Sheet2!$A$1:$G$2</c:f>
              <c:multiLvlStrCache>
                <c:ptCount val="7"/>
                <c:lvl>
                  <c:pt idx="0">
                    <c:v>HIV cat C</c:v>
                  </c:pt>
                  <c:pt idx="1">
                    <c:v>HIV</c:v>
                  </c:pt>
                  <c:pt idx="2">
                    <c:v>HEU</c:v>
                  </c:pt>
                  <c:pt idx="4">
                    <c:v>HIV</c:v>
                  </c:pt>
                  <c:pt idx="5">
                    <c:v>HEU</c:v>
                  </c:pt>
                  <c:pt idx="6">
                    <c:v>Control</c:v>
                  </c:pt>
                </c:lvl>
                <c:lvl>
                  <c:pt idx="0">
                    <c:v>PHACS (Age 12 yr, N=558)</c:v>
                  </c:pt>
                  <c:pt idx="4">
                    <c:v>Thai-PREDICT (Age 9 yr, N=603)</c:v>
                  </c:pt>
                </c:lvl>
              </c:multiLvlStrCache>
            </c:multiLvlStrRef>
          </c:cat>
          <c:val>
            <c:numRef>
              <c:f>Sheet2!$A$3:$G$3</c:f>
              <c:numCache>
                <c:formatCode>0;[Red]0</c:formatCode>
                <c:ptCount val="7"/>
                <c:pt idx="0">
                  <c:v>78</c:v>
                </c:pt>
                <c:pt idx="1">
                  <c:v>83</c:v>
                </c:pt>
                <c:pt idx="2">
                  <c:v>83</c:v>
                </c:pt>
                <c:pt idx="4">
                  <c:v>75</c:v>
                </c:pt>
                <c:pt idx="5">
                  <c:v>86</c:v>
                </c:pt>
                <c:pt idx="6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7275392"/>
        <c:axId val="87276928"/>
      </c:barChart>
      <c:catAx>
        <c:axId val="87275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276928"/>
        <c:crosses val="autoZero"/>
        <c:auto val="1"/>
        <c:lblAlgn val="ctr"/>
        <c:lblOffset val="100"/>
        <c:noMultiLvlLbl val="0"/>
      </c:catAx>
      <c:valAx>
        <c:axId val="872769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;[Red]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753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33946176392201E-2"/>
          <c:y val="0.13325674541909099"/>
          <c:w val="0.89000216714111602"/>
          <c:h val="0.643367656554429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2.8677933707456174E-3"/>
                  <c:y val="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677933707456174E-3"/>
                  <c:y val="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Zimbabwe</c:v>
                </c:pt>
                <c:pt idx="1">
                  <c:v>US</c:v>
                </c:pt>
                <c:pt idx="2">
                  <c:v>Spain</c:v>
                </c:pt>
                <c:pt idx="3">
                  <c:v>Thailand</c:v>
                </c:pt>
                <c:pt idx="4">
                  <c:v>Zimbabwe</c:v>
                </c:pt>
                <c:pt idx="5">
                  <c:v>Latin America</c:v>
                </c:pt>
                <c:pt idx="6">
                  <c:v>US</c:v>
                </c:pt>
                <c:pt idx="7">
                  <c:v>Thailand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 formatCode="0%">
                  <c:v>0.05</c:v>
                </c:pt>
                <c:pt idx="1">
                  <c:v>7.6999999999999999E-2</c:v>
                </c:pt>
                <c:pt idx="2">
                  <c:v>0.17599999999999999</c:v>
                </c:pt>
                <c:pt idx="3" formatCode="0%">
                  <c:v>0.21</c:v>
                </c:pt>
                <c:pt idx="4" formatCode="0%">
                  <c:v>0.01</c:v>
                </c:pt>
                <c:pt idx="5">
                  <c:v>1.7000000000000001E-2</c:v>
                </c:pt>
                <c:pt idx="6">
                  <c:v>4.4999999999999998E-2</c:v>
                </c:pt>
                <c:pt idx="7" formatCode="0%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0"/>
        <c:axId val="124577664"/>
        <c:axId val="124579200"/>
      </c:barChart>
      <c:catAx>
        <c:axId val="12457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79200"/>
        <c:crosses val="autoZero"/>
        <c:auto val="1"/>
        <c:lblAlgn val="ctr"/>
        <c:lblOffset val="100"/>
        <c:noMultiLvlLbl val="0"/>
      </c:catAx>
      <c:valAx>
        <c:axId val="12457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ysClr val="window" lastClr="FFFFFF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45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 strike="noStrike" baseline="0">
          <a:solidFill>
            <a:schemeClr val="tx1"/>
          </a:solidFill>
        </a:defRPr>
      </a:pPr>
      <a:endParaRPr lang="en-US"/>
    </a:p>
  </c:txPr>
  <c:externalData r:id="rId2">
    <c:autoUpdate val="0"/>
  </c:externalData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06T15:56:14.174" idx="4">
    <p:pos x="10" y="10"/>
    <p:text>I think the red bar won't show well when it is project on a big screen. I would change all the red to a different color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AE9730-97F3-4C1D-ACDA-601539A6D75F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569DE2A-00C9-4185-AB9F-023DC7B3B3D6}">
      <dgm:prSet phldrT="[ข้อความ]" custT="1"/>
      <dgm:spPr/>
      <dgm:t>
        <a:bodyPr/>
        <a:lstStyle/>
        <a:p>
          <a:r>
            <a:rPr lang="en-US" sz="3000" b="1" smtClean="0"/>
            <a:t>HIV co-morbidities </a:t>
          </a:r>
          <a:endParaRPr lang="en-US" sz="3000" b="1" dirty="0"/>
        </a:p>
      </dgm:t>
    </dgm:pt>
    <dgm:pt modelId="{65BDDA79-E2CA-415D-8177-B7C8AD518CAA}" type="parTrans" cxnId="{D3C3C3DC-FCDC-4C28-8F02-3C408483F1B9}">
      <dgm:prSet/>
      <dgm:spPr/>
      <dgm:t>
        <a:bodyPr/>
        <a:lstStyle/>
        <a:p>
          <a:endParaRPr lang="en-US"/>
        </a:p>
      </dgm:t>
    </dgm:pt>
    <dgm:pt modelId="{7E7B4079-2A80-4774-8BC4-3D4BC568B349}" type="sibTrans" cxnId="{D3C3C3DC-FCDC-4C28-8F02-3C408483F1B9}">
      <dgm:prSet/>
      <dgm:spPr/>
      <dgm:t>
        <a:bodyPr/>
        <a:lstStyle/>
        <a:p>
          <a:endParaRPr lang="en-US"/>
        </a:p>
      </dgm:t>
    </dgm:pt>
    <dgm:pt modelId="{2C762909-E301-4DD1-B3E1-1ACA6AC2CC0B}">
      <dgm:prSet phldrT="[ข้อความ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ts val="2100"/>
            </a:lnSpc>
          </a:pPr>
          <a:endParaRPr lang="en-US" sz="2800" b="1" smtClean="0">
            <a:solidFill>
              <a:srgbClr val="0070C0"/>
            </a:solidFill>
          </a:endParaRPr>
        </a:p>
        <a:p>
          <a:pPr>
            <a:lnSpc>
              <a:spcPts val="2100"/>
            </a:lnSpc>
          </a:pPr>
          <a:r>
            <a:rPr lang="en-US" sz="2800" b="1" smtClean="0">
              <a:solidFill>
                <a:srgbClr val="0070C0"/>
              </a:solidFill>
            </a:rPr>
            <a:t>Opportunistic </a:t>
          </a:r>
          <a:r>
            <a:rPr lang="en-US" sz="2800" b="1" dirty="0" smtClean="0">
              <a:solidFill>
                <a:srgbClr val="0070C0"/>
              </a:solidFill>
            </a:rPr>
            <a:t>infection </a:t>
          </a:r>
        </a:p>
        <a:p>
          <a:pPr>
            <a:lnSpc>
              <a:spcPts val="2100"/>
            </a:lnSpc>
          </a:pPr>
          <a:r>
            <a:rPr lang="en-US" sz="2800" b="1" dirty="0" smtClean="0">
              <a:solidFill>
                <a:srgbClr val="0070C0"/>
              </a:solidFill>
            </a:rPr>
            <a:t> Chronic inflammation </a:t>
          </a:r>
        </a:p>
        <a:p>
          <a:pPr>
            <a:lnSpc>
              <a:spcPts val="2100"/>
            </a:lnSpc>
          </a:pPr>
          <a:r>
            <a:rPr lang="en-US" sz="2400" b="1" dirty="0" smtClean="0">
              <a:solidFill>
                <a:schemeClr val="tx1"/>
              </a:solidFill>
            </a:rPr>
            <a:t>Chronic lung diseases</a:t>
          </a:r>
        </a:p>
        <a:p>
          <a:pPr>
            <a:lnSpc>
              <a:spcPct val="90000"/>
            </a:lnSpc>
          </a:pPr>
          <a:r>
            <a:rPr lang="en-US" sz="2400" b="1" dirty="0" smtClean="0">
              <a:solidFill>
                <a:schemeClr val="tx1"/>
              </a:solidFill>
            </a:rPr>
            <a:t>Delayed growth, puberty </a:t>
          </a:r>
        </a:p>
      </dgm:t>
    </dgm:pt>
    <dgm:pt modelId="{ED3025FF-A73B-49E5-8EB2-3FF151FEE462}" type="parTrans" cxnId="{BEA74FDE-CBF4-469C-A104-B54AB37F8B02}">
      <dgm:prSet/>
      <dgm:spPr/>
      <dgm:t>
        <a:bodyPr/>
        <a:lstStyle/>
        <a:p>
          <a:endParaRPr lang="en-US"/>
        </a:p>
      </dgm:t>
    </dgm:pt>
    <dgm:pt modelId="{22D81B34-74A0-45C5-9BDA-64E51615E6C0}" type="sibTrans" cxnId="{BEA74FDE-CBF4-469C-A104-B54AB37F8B02}">
      <dgm:prSet/>
      <dgm:spPr/>
      <dgm:t>
        <a:bodyPr/>
        <a:lstStyle/>
        <a:p>
          <a:endParaRPr lang="en-US"/>
        </a:p>
      </dgm:t>
    </dgm:pt>
    <dgm:pt modelId="{A3535728-C3A9-4CB8-BA48-F31EBB2E2E35}">
      <dgm:prSet phldrT="[ข้อความ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endParaRPr lang="en-US" sz="3200" b="1" dirty="0" smtClean="0">
            <a:solidFill>
              <a:srgbClr val="0070C0"/>
            </a:solidFill>
          </a:endParaRPr>
        </a:p>
        <a:p>
          <a:r>
            <a:rPr lang="en-US" sz="3200" b="1" dirty="0" smtClean="0">
              <a:solidFill>
                <a:srgbClr val="0070C0"/>
              </a:solidFill>
            </a:rPr>
            <a:t>Antiretroviral toxicity</a:t>
          </a:r>
        </a:p>
        <a:p>
          <a:r>
            <a:rPr lang="en-US" sz="2400" b="1" dirty="0" smtClean="0">
              <a:solidFill>
                <a:schemeClr val="tx1"/>
              </a:solidFill>
            </a:rPr>
            <a:t>Dyslipidemia</a:t>
          </a:r>
        </a:p>
        <a:p>
          <a:r>
            <a:rPr lang="en-US" sz="2400" b="1" dirty="0" smtClean="0">
              <a:solidFill>
                <a:schemeClr val="tx1"/>
              </a:solidFill>
            </a:rPr>
            <a:t>Renal dysfunction</a:t>
          </a:r>
        </a:p>
        <a:p>
          <a:endParaRPr lang="en-US" sz="2000" b="1" dirty="0">
            <a:solidFill>
              <a:schemeClr val="tx1"/>
            </a:solidFill>
          </a:endParaRPr>
        </a:p>
      </dgm:t>
    </dgm:pt>
    <dgm:pt modelId="{26BEFB5B-4C33-4DC0-A14B-AC90B134D224}" type="parTrans" cxnId="{6356F962-C4A1-4583-93FE-6A574148468C}">
      <dgm:prSet/>
      <dgm:spPr/>
      <dgm:t>
        <a:bodyPr/>
        <a:lstStyle/>
        <a:p>
          <a:endParaRPr lang="en-US"/>
        </a:p>
      </dgm:t>
    </dgm:pt>
    <dgm:pt modelId="{5F44443E-C28D-4307-A036-EF70F1232E93}" type="sibTrans" cxnId="{6356F962-C4A1-4583-93FE-6A574148468C}">
      <dgm:prSet/>
      <dgm:spPr/>
      <dgm:t>
        <a:bodyPr/>
        <a:lstStyle/>
        <a:p>
          <a:endParaRPr lang="en-US"/>
        </a:p>
      </dgm:t>
    </dgm:pt>
    <dgm:pt modelId="{CC25A33E-E2C9-4891-8691-42C7789E3862}">
      <dgm:prSet phldrT="[ข้อความ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accent1">
                  <a:lumMod val="75000"/>
                </a:schemeClr>
              </a:solidFill>
            </a:rPr>
            <a:t>HIV co-infection </a:t>
          </a:r>
        </a:p>
        <a:p>
          <a:r>
            <a:rPr lang="en-US" sz="2400" b="1" dirty="0" smtClean="0">
              <a:solidFill>
                <a:schemeClr val="tx1"/>
              </a:solidFill>
            </a:rPr>
            <a:t>HBV, HCV-Liver cirrhosis</a:t>
          </a:r>
        </a:p>
        <a:p>
          <a:r>
            <a:rPr lang="en-US" sz="2400" b="1" dirty="0" smtClean="0">
              <a:solidFill>
                <a:schemeClr val="tx1"/>
              </a:solidFill>
            </a:rPr>
            <a:t>HPV- </a:t>
          </a:r>
          <a:r>
            <a:rPr lang="en-US" sz="2400" b="1" dirty="0" err="1" smtClean="0">
              <a:solidFill>
                <a:schemeClr val="tx1"/>
              </a:solidFill>
            </a:rPr>
            <a:t>Anogenital</a:t>
          </a:r>
          <a:r>
            <a:rPr lang="en-US" sz="2400" b="1" dirty="0" smtClean="0">
              <a:solidFill>
                <a:schemeClr val="tx1"/>
              </a:solidFill>
            </a:rPr>
            <a:t> cancer</a:t>
          </a:r>
          <a:endParaRPr lang="en-US" sz="2400" b="1" dirty="0">
            <a:solidFill>
              <a:schemeClr val="tx1"/>
            </a:solidFill>
          </a:endParaRPr>
        </a:p>
      </dgm:t>
    </dgm:pt>
    <dgm:pt modelId="{83E95BD9-1C72-4690-A42D-62D8064D1323}" type="parTrans" cxnId="{19856B96-3E14-48EE-903B-572AA127F89D}">
      <dgm:prSet/>
      <dgm:spPr/>
      <dgm:t>
        <a:bodyPr/>
        <a:lstStyle/>
        <a:p>
          <a:endParaRPr lang="en-US"/>
        </a:p>
      </dgm:t>
    </dgm:pt>
    <dgm:pt modelId="{F60756BE-E2B4-40F1-8C74-3A0E97B3F995}" type="sibTrans" cxnId="{19856B96-3E14-48EE-903B-572AA127F89D}">
      <dgm:prSet/>
      <dgm:spPr/>
      <dgm:t>
        <a:bodyPr/>
        <a:lstStyle/>
        <a:p>
          <a:endParaRPr lang="en-US"/>
        </a:p>
      </dgm:t>
    </dgm:pt>
    <dgm:pt modelId="{582C4131-A7E0-4710-A6AC-7C2B29C219B6}">
      <dgm:prSet phldrT="[ข้อความ]" custT="1"/>
      <dgm:spPr>
        <a:solidFill>
          <a:srgbClr val="FFCCFF"/>
        </a:solidFill>
      </dgm:spPr>
      <dgm:t>
        <a:bodyPr/>
        <a:lstStyle/>
        <a:p>
          <a:endParaRPr lang="en-US" sz="1800" b="1" smtClean="0">
            <a:solidFill>
              <a:schemeClr val="accent1">
                <a:lumMod val="75000"/>
              </a:schemeClr>
            </a:solidFill>
          </a:endParaRPr>
        </a:p>
        <a:p>
          <a:r>
            <a:rPr lang="en-US" sz="3200" b="1" smtClean="0">
              <a:solidFill>
                <a:schemeClr val="accent1">
                  <a:lumMod val="75000"/>
                </a:schemeClr>
              </a:solidFill>
            </a:rPr>
            <a:t>Psychosocial </a:t>
          </a:r>
          <a:r>
            <a:rPr lang="en-US" sz="3200" b="1" dirty="0" smtClean="0">
              <a:solidFill>
                <a:schemeClr val="accent1">
                  <a:lumMod val="75000"/>
                </a:schemeClr>
              </a:solidFill>
            </a:rPr>
            <a:t>factors </a:t>
          </a:r>
        </a:p>
        <a:p>
          <a:r>
            <a:rPr lang="en-US" sz="2400" b="1" dirty="0" smtClean="0">
              <a:solidFill>
                <a:schemeClr val="tx1"/>
              </a:solidFill>
            </a:rPr>
            <a:t>Mental health </a:t>
          </a:r>
        </a:p>
        <a:p>
          <a:r>
            <a:rPr lang="en-US" sz="2400" b="1" dirty="0" smtClean="0">
              <a:solidFill>
                <a:schemeClr val="tx1"/>
              </a:solidFill>
            </a:rPr>
            <a:t>Alcohol, substance abuse</a:t>
          </a:r>
        </a:p>
        <a:p>
          <a:endParaRPr lang="en-US" sz="1900" b="1" dirty="0" smtClean="0">
            <a:solidFill>
              <a:schemeClr val="tx1"/>
            </a:solidFill>
          </a:endParaRPr>
        </a:p>
      </dgm:t>
    </dgm:pt>
    <dgm:pt modelId="{0476BB68-5E39-4B75-8108-5745509DC35C}" type="parTrans" cxnId="{C707A81A-0BAD-4C9A-883E-2909E687DEB6}">
      <dgm:prSet/>
      <dgm:spPr/>
      <dgm:t>
        <a:bodyPr/>
        <a:lstStyle/>
        <a:p>
          <a:endParaRPr lang="en-US"/>
        </a:p>
      </dgm:t>
    </dgm:pt>
    <dgm:pt modelId="{BBFFF788-3C53-484A-8F92-D6BC49ADA6CE}" type="sibTrans" cxnId="{C707A81A-0BAD-4C9A-883E-2909E687DEB6}">
      <dgm:prSet/>
      <dgm:spPr/>
      <dgm:t>
        <a:bodyPr/>
        <a:lstStyle/>
        <a:p>
          <a:endParaRPr lang="en-US"/>
        </a:p>
      </dgm:t>
    </dgm:pt>
    <dgm:pt modelId="{83062A61-F356-49A2-8899-1CBDB8789303}" type="pres">
      <dgm:prSet presAssocID="{97AE9730-97F3-4C1D-ACDA-601539A6D75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C30B9CD-DD8D-40B0-AB97-F11FC6247E5F}" type="pres">
      <dgm:prSet presAssocID="{97AE9730-97F3-4C1D-ACDA-601539A6D75F}" presName="matrix" presStyleCnt="0"/>
      <dgm:spPr/>
    </dgm:pt>
    <dgm:pt modelId="{1A1FF20F-7344-4E27-88A8-760B52736039}" type="pres">
      <dgm:prSet presAssocID="{97AE9730-97F3-4C1D-ACDA-601539A6D75F}" presName="tile1" presStyleLbl="node1" presStyleIdx="0" presStyleCnt="4" custLinFactNeighborX="0" custLinFactNeighborY="0"/>
      <dgm:spPr/>
      <dgm:t>
        <a:bodyPr/>
        <a:lstStyle/>
        <a:p>
          <a:endParaRPr lang="en-US"/>
        </a:p>
      </dgm:t>
    </dgm:pt>
    <dgm:pt modelId="{F69ACD6B-7556-411D-B7C6-0A20388AD325}" type="pres">
      <dgm:prSet presAssocID="{97AE9730-97F3-4C1D-ACDA-601539A6D7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8C686-3888-459D-909B-8151ADF68DD2}" type="pres">
      <dgm:prSet presAssocID="{97AE9730-97F3-4C1D-ACDA-601539A6D75F}" presName="tile2" presStyleLbl="node1" presStyleIdx="1" presStyleCnt="4" custScaleX="101105" custLinFactNeighborX="1499"/>
      <dgm:spPr/>
      <dgm:t>
        <a:bodyPr/>
        <a:lstStyle/>
        <a:p>
          <a:endParaRPr lang="en-US"/>
        </a:p>
      </dgm:t>
    </dgm:pt>
    <dgm:pt modelId="{5B020A2C-ECDE-4579-B1D9-E4DE043D6067}" type="pres">
      <dgm:prSet presAssocID="{97AE9730-97F3-4C1D-ACDA-601539A6D7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36C36-506B-4E91-85E9-5F5BB283619D}" type="pres">
      <dgm:prSet presAssocID="{97AE9730-97F3-4C1D-ACDA-601539A6D75F}" presName="tile3" presStyleLbl="node1" presStyleIdx="2" presStyleCnt="4" custScaleY="103648" custLinFactNeighborX="276" custLinFactNeighborY="1378"/>
      <dgm:spPr/>
      <dgm:t>
        <a:bodyPr/>
        <a:lstStyle/>
        <a:p>
          <a:endParaRPr lang="th-TH"/>
        </a:p>
      </dgm:t>
    </dgm:pt>
    <dgm:pt modelId="{B785D5F4-C571-4D81-AEBC-F48034F90EA1}" type="pres">
      <dgm:prSet presAssocID="{97AE9730-97F3-4C1D-ACDA-601539A6D7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0D0A579-B123-4920-BDDB-A8C8F8D26C62}" type="pres">
      <dgm:prSet presAssocID="{97AE9730-97F3-4C1D-ACDA-601539A6D75F}" presName="tile4" presStyleLbl="node1" presStyleIdx="3" presStyleCnt="4" custScaleY="102756" custLinFactNeighborX="1775" custLinFactNeighborY="13660"/>
      <dgm:spPr/>
      <dgm:t>
        <a:bodyPr/>
        <a:lstStyle/>
        <a:p>
          <a:endParaRPr lang="en-US"/>
        </a:p>
      </dgm:t>
    </dgm:pt>
    <dgm:pt modelId="{432A9601-9718-4A65-964F-CF44A3F56D69}" type="pres">
      <dgm:prSet presAssocID="{97AE9730-97F3-4C1D-ACDA-601539A6D7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BB7BC-2A08-45D7-905E-E6ABE29B60B2}" type="pres">
      <dgm:prSet presAssocID="{97AE9730-97F3-4C1D-ACDA-601539A6D75F}" presName="centerTile" presStyleLbl="fgShp" presStyleIdx="0" presStyleCnt="1" custScaleX="187502" custScaleY="52736" custLinFactNeighborX="-6671" custLinFactNeighborY="456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D68F98D-DAAA-40C6-BF68-A580E6EE9EC6}" type="presOf" srcId="{2C762909-E301-4DD1-B3E1-1ACA6AC2CC0B}" destId="{1A1FF20F-7344-4E27-88A8-760B52736039}" srcOrd="0" destOrd="0" presId="urn:microsoft.com/office/officeart/2005/8/layout/matrix1"/>
    <dgm:cxn modelId="{19856B96-3E14-48EE-903B-572AA127F89D}" srcId="{7569DE2A-00C9-4185-AB9F-023DC7B3B3D6}" destId="{CC25A33E-E2C9-4891-8691-42C7789E3862}" srcOrd="2" destOrd="0" parTransId="{83E95BD9-1C72-4690-A42D-62D8064D1323}" sibTransId="{F60756BE-E2B4-40F1-8C74-3A0E97B3F995}"/>
    <dgm:cxn modelId="{6356F962-C4A1-4583-93FE-6A574148468C}" srcId="{7569DE2A-00C9-4185-AB9F-023DC7B3B3D6}" destId="{A3535728-C3A9-4CB8-BA48-F31EBB2E2E35}" srcOrd="1" destOrd="0" parTransId="{26BEFB5B-4C33-4DC0-A14B-AC90B134D224}" sibTransId="{5F44443E-C28D-4307-A036-EF70F1232E93}"/>
    <dgm:cxn modelId="{49451C79-CFD1-469F-8C70-E949140C1D3F}" type="presOf" srcId="{2C762909-E301-4DD1-B3E1-1ACA6AC2CC0B}" destId="{F69ACD6B-7556-411D-B7C6-0A20388AD325}" srcOrd="1" destOrd="0" presId="urn:microsoft.com/office/officeart/2005/8/layout/matrix1"/>
    <dgm:cxn modelId="{1FFB79E8-1F85-4D72-B68D-F5A8967820BE}" type="presOf" srcId="{CC25A33E-E2C9-4891-8691-42C7789E3862}" destId="{C1E36C36-506B-4E91-85E9-5F5BB283619D}" srcOrd="0" destOrd="0" presId="urn:microsoft.com/office/officeart/2005/8/layout/matrix1"/>
    <dgm:cxn modelId="{DC12AE1E-A41B-461F-A479-B45A8DFAB8DD}" type="presOf" srcId="{582C4131-A7E0-4710-A6AC-7C2B29C219B6}" destId="{432A9601-9718-4A65-964F-CF44A3F56D69}" srcOrd="1" destOrd="0" presId="urn:microsoft.com/office/officeart/2005/8/layout/matrix1"/>
    <dgm:cxn modelId="{C707A81A-0BAD-4C9A-883E-2909E687DEB6}" srcId="{7569DE2A-00C9-4185-AB9F-023DC7B3B3D6}" destId="{582C4131-A7E0-4710-A6AC-7C2B29C219B6}" srcOrd="3" destOrd="0" parTransId="{0476BB68-5E39-4B75-8108-5745509DC35C}" sibTransId="{BBFFF788-3C53-484A-8F92-D6BC49ADA6CE}"/>
    <dgm:cxn modelId="{55A6F408-3AF5-4C8E-A7FB-B96223ADFEAF}" type="presOf" srcId="{A3535728-C3A9-4CB8-BA48-F31EBB2E2E35}" destId="{C5F8C686-3888-459D-909B-8151ADF68DD2}" srcOrd="0" destOrd="0" presId="urn:microsoft.com/office/officeart/2005/8/layout/matrix1"/>
    <dgm:cxn modelId="{18A2646D-7DAE-4517-8686-F434FFCB8AE9}" type="presOf" srcId="{A3535728-C3A9-4CB8-BA48-F31EBB2E2E35}" destId="{5B020A2C-ECDE-4579-B1D9-E4DE043D6067}" srcOrd="1" destOrd="0" presId="urn:microsoft.com/office/officeart/2005/8/layout/matrix1"/>
    <dgm:cxn modelId="{413146E3-E73D-45DA-92B9-1F48D42B2733}" type="presOf" srcId="{7569DE2A-00C9-4185-AB9F-023DC7B3B3D6}" destId="{FE0BB7BC-2A08-45D7-905E-E6ABE29B60B2}" srcOrd="0" destOrd="0" presId="urn:microsoft.com/office/officeart/2005/8/layout/matrix1"/>
    <dgm:cxn modelId="{BEA74FDE-CBF4-469C-A104-B54AB37F8B02}" srcId="{7569DE2A-00C9-4185-AB9F-023DC7B3B3D6}" destId="{2C762909-E301-4DD1-B3E1-1ACA6AC2CC0B}" srcOrd="0" destOrd="0" parTransId="{ED3025FF-A73B-49E5-8EB2-3FF151FEE462}" sibTransId="{22D81B34-74A0-45C5-9BDA-64E51615E6C0}"/>
    <dgm:cxn modelId="{6983460E-6EE0-4039-8EFF-2773F5C505D6}" type="presOf" srcId="{CC25A33E-E2C9-4891-8691-42C7789E3862}" destId="{B785D5F4-C571-4D81-AEBC-F48034F90EA1}" srcOrd="1" destOrd="0" presId="urn:microsoft.com/office/officeart/2005/8/layout/matrix1"/>
    <dgm:cxn modelId="{70856C0B-1852-4DBF-AAAA-2AB66E1C08C6}" type="presOf" srcId="{97AE9730-97F3-4C1D-ACDA-601539A6D75F}" destId="{83062A61-F356-49A2-8899-1CBDB8789303}" srcOrd="0" destOrd="0" presId="urn:microsoft.com/office/officeart/2005/8/layout/matrix1"/>
    <dgm:cxn modelId="{837FAB66-E792-45E4-93C8-34070B699AB9}" type="presOf" srcId="{582C4131-A7E0-4710-A6AC-7C2B29C219B6}" destId="{F0D0A579-B123-4920-BDDB-A8C8F8D26C62}" srcOrd="0" destOrd="0" presId="urn:microsoft.com/office/officeart/2005/8/layout/matrix1"/>
    <dgm:cxn modelId="{D3C3C3DC-FCDC-4C28-8F02-3C408483F1B9}" srcId="{97AE9730-97F3-4C1D-ACDA-601539A6D75F}" destId="{7569DE2A-00C9-4185-AB9F-023DC7B3B3D6}" srcOrd="0" destOrd="0" parTransId="{65BDDA79-E2CA-415D-8177-B7C8AD518CAA}" sibTransId="{7E7B4079-2A80-4774-8BC4-3D4BC568B349}"/>
    <dgm:cxn modelId="{24FE777C-9CF2-4825-9A2E-F89A8AE26F53}" type="presParOf" srcId="{83062A61-F356-49A2-8899-1CBDB8789303}" destId="{9C30B9CD-DD8D-40B0-AB97-F11FC6247E5F}" srcOrd="0" destOrd="0" presId="urn:microsoft.com/office/officeart/2005/8/layout/matrix1"/>
    <dgm:cxn modelId="{6DCB2F2A-592A-49BA-8576-37A9F21BC544}" type="presParOf" srcId="{9C30B9CD-DD8D-40B0-AB97-F11FC6247E5F}" destId="{1A1FF20F-7344-4E27-88A8-760B52736039}" srcOrd="0" destOrd="0" presId="urn:microsoft.com/office/officeart/2005/8/layout/matrix1"/>
    <dgm:cxn modelId="{F3C7565C-5C8F-4F0F-A7BE-35531FBC5D86}" type="presParOf" srcId="{9C30B9CD-DD8D-40B0-AB97-F11FC6247E5F}" destId="{F69ACD6B-7556-411D-B7C6-0A20388AD325}" srcOrd="1" destOrd="0" presId="urn:microsoft.com/office/officeart/2005/8/layout/matrix1"/>
    <dgm:cxn modelId="{DD14E1FA-01CC-46A0-8F68-6506486873E1}" type="presParOf" srcId="{9C30B9CD-DD8D-40B0-AB97-F11FC6247E5F}" destId="{C5F8C686-3888-459D-909B-8151ADF68DD2}" srcOrd="2" destOrd="0" presId="urn:microsoft.com/office/officeart/2005/8/layout/matrix1"/>
    <dgm:cxn modelId="{FDD2136C-1842-4A7F-A251-56F788835C52}" type="presParOf" srcId="{9C30B9CD-DD8D-40B0-AB97-F11FC6247E5F}" destId="{5B020A2C-ECDE-4579-B1D9-E4DE043D6067}" srcOrd="3" destOrd="0" presId="urn:microsoft.com/office/officeart/2005/8/layout/matrix1"/>
    <dgm:cxn modelId="{260D5966-146F-4D9C-B40E-C4704D6E6F0C}" type="presParOf" srcId="{9C30B9CD-DD8D-40B0-AB97-F11FC6247E5F}" destId="{C1E36C36-506B-4E91-85E9-5F5BB283619D}" srcOrd="4" destOrd="0" presId="urn:microsoft.com/office/officeart/2005/8/layout/matrix1"/>
    <dgm:cxn modelId="{14F13FA7-D0A0-4BE5-B698-2AB00EABC731}" type="presParOf" srcId="{9C30B9CD-DD8D-40B0-AB97-F11FC6247E5F}" destId="{B785D5F4-C571-4D81-AEBC-F48034F90EA1}" srcOrd="5" destOrd="0" presId="urn:microsoft.com/office/officeart/2005/8/layout/matrix1"/>
    <dgm:cxn modelId="{853A70FE-18E6-471E-9A44-5485F877408F}" type="presParOf" srcId="{9C30B9CD-DD8D-40B0-AB97-F11FC6247E5F}" destId="{F0D0A579-B123-4920-BDDB-A8C8F8D26C62}" srcOrd="6" destOrd="0" presId="urn:microsoft.com/office/officeart/2005/8/layout/matrix1"/>
    <dgm:cxn modelId="{EE7C9D79-65BB-4CD0-84B6-1AEA5EE01EEB}" type="presParOf" srcId="{9C30B9CD-DD8D-40B0-AB97-F11FC6247E5F}" destId="{432A9601-9718-4A65-964F-CF44A3F56D69}" srcOrd="7" destOrd="0" presId="urn:microsoft.com/office/officeart/2005/8/layout/matrix1"/>
    <dgm:cxn modelId="{EC674A65-D957-467C-84C9-C24DCF30B949}" type="presParOf" srcId="{83062A61-F356-49A2-8899-1CBDB8789303}" destId="{FE0BB7BC-2A08-45D7-905E-E6ABE29B60B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AE9730-97F3-4C1D-ACDA-601539A6D75F}" type="doc">
      <dgm:prSet loTypeId="urn:microsoft.com/office/officeart/2005/8/layout/matrix1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569DE2A-00C9-4185-AB9F-023DC7B3B3D6}">
      <dgm:prSet phldrT="[ข้อความ]" custT="1"/>
      <dgm:spPr/>
      <dgm:t>
        <a:bodyPr/>
        <a:lstStyle/>
        <a:p>
          <a:r>
            <a:rPr lang="en-US" sz="2800" dirty="0" smtClean="0"/>
            <a:t>CVD risks score </a:t>
          </a:r>
        </a:p>
        <a:p>
          <a:r>
            <a:rPr lang="en-US" sz="2800" dirty="0" smtClean="0">
              <a:solidFill>
                <a:srgbClr val="FF0000"/>
              </a:solidFill>
            </a:rPr>
            <a:t>PHACS: PDAY score </a:t>
          </a:r>
          <a:r>
            <a:rPr lang="en-US" sz="2800" u="sng" dirty="0" smtClean="0">
              <a:solidFill>
                <a:srgbClr val="FF0000"/>
              </a:solidFill>
            </a:rPr>
            <a:t>&gt;</a:t>
          </a:r>
          <a:r>
            <a:rPr lang="en-US" sz="2800" dirty="0" smtClean="0">
              <a:solidFill>
                <a:srgbClr val="FF0000"/>
              </a:solidFill>
            </a:rPr>
            <a:t> 4 in 12%</a:t>
          </a:r>
          <a:endParaRPr lang="en-US" sz="2800" dirty="0">
            <a:solidFill>
              <a:srgbClr val="FF0000"/>
            </a:solidFill>
          </a:endParaRPr>
        </a:p>
      </dgm:t>
    </dgm:pt>
    <dgm:pt modelId="{65BDDA79-E2CA-415D-8177-B7C8AD518CAA}" type="parTrans" cxnId="{D3C3C3DC-FCDC-4C28-8F02-3C408483F1B9}">
      <dgm:prSet/>
      <dgm:spPr/>
      <dgm:t>
        <a:bodyPr/>
        <a:lstStyle/>
        <a:p>
          <a:endParaRPr lang="en-US"/>
        </a:p>
      </dgm:t>
    </dgm:pt>
    <dgm:pt modelId="{7E7B4079-2A80-4774-8BC4-3D4BC568B349}" type="sibTrans" cxnId="{D3C3C3DC-FCDC-4C28-8F02-3C408483F1B9}">
      <dgm:prSet/>
      <dgm:spPr/>
      <dgm:t>
        <a:bodyPr/>
        <a:lstStyle/>
        <a:p>
          <a:endParaRPr lang="en-US"/>
        </a:p>
      </dgm:t>
    </dgm:pt>
    <dgm:pt modelId="{2C762909-E301-4DD1-B3E1-1ACA6AC2CC0B}">
      <dgm:prSet phldrT="[ข้อความ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Hypertension</a:t>
          </a:r>
        </a:p>
        <a:p>
          <a:r>
            <a:rPr lang="en-US" sz="2800" b="0" dirty="0" smtClean="0">
              <a:solidFill>
                <a:schemeClr val="tx1"/>
              </a:solidFill>
            </a:rPr>
            <a:t>Prevalence = 1%</a:t>
          </a:r>
        </a:p>
      </dgm:t>
    </dgm:pt>
    <dgm:pt modelId="{ED3025FF-A73B-49E5-8EB2-3FF151FEE462}" type="parTrans" cxnId="{BEA74FDE-CBF4-469C-A104-B54AB37F8B02}">
      <dgm:prSet/>
      <dgm:spPr/>
      <dgm:t>
        <a:bodyPr/>
        <a:lstStyle/>
        <a:p>
          <a:endParaRPr lang="en-US"/>
        </a:p>
      </dgm:t>
    </dgm:pt>
    <dgm:pt modelId="{22D81B34-74A0-45C5-9BDA-64E51615E6C0}" type="sibTrans" cxnId="{BEA74FDE-CBF4-469C-A104-B54AB37F8B02}">
      <dgm:prSet/>
      <dgm:spPr/>
      <dgm:t>
        <a:bodyPr/>
        <a:lstStyle/>
        <a:p>
          <a:endParaRPr lang="en-US"/>
        </a:p>
      </dgm:t>
    </dgm:pt>
    <dgm:pt modelId="{A3535728-C3A9-4CB8-BA48-F31EBB2E2E35}">
      <dgm:prSet phldrT="[ข้อความ]" custT="1"/>
      <dgm:spPr>
        <a:solidFill>
          <a:srgbClr val="FF9999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Dyslipidemia</a:t>
          </a:r>
        </a:p>
        <a:p>
          <a:r>
            <a:rPr lang="en-US" sz="2800" b="0" dirty="0" smtClean="0">
              <a:solidFill>
                <a:schemeClr val="tx1"/>
              </a:solidFill>
            </a:rPr>
            <a:t>22% </a:t>
          </a:r>
          <a:r>
            <a:rPr lang="en-US" sz="2800" b="0" smtClean="0">
              <a:solidFill>
                <a:schemeClr val="tx1"/>
              </a:solidFill>
            </a:rPr>
            <a:t>had non-HDL cholesterol </a:t>
          </a:r>
          <a:r>
            <a:rPr lang="en-US" sz="2800" b="0" u="sng" dirty="0" smtClean="0">
              <a:solidFill>
                <a:schemeClr val="tx1"/>
              </a:solidFill>
            </a:rPr>
            <a:t>&gt;</a:t>
          </a:r>
          <a:r>
            <a:rPr lang="en-US" sz="2800" b="0" dirty="0" smtClean="0">
              <a:solidFill>
                <a:schemeClr val="tx1"/>
              </a:solidFill>
            </a:rPr>
            <a:t> 130 mg/dl</a:t>
          </a:r>
          <a:endParaRPr lang="en-US" sz="2800" b="0" dirty="0">
            <a:solidFill>
              <a:schemeClr val="tx1"/>
            </a:solidFill>
          </a:endParaRPr>
        </a:p>
      </dgm:t>
    </dgm:pt>
    <dgm:pt modelId="{26BEFB5B-4C33-4DC0-A14B-AC90B134D224}" type="parTrans" cxnId="{6356F962-C4A1-4583-93FE-6A574148468C}">
      <dgm:prSet/>
      <dgm:spPr/>
      <dgm:t>
        <a:bodyPr/>
        <a:lstStyle/>
        <a:p>
          <a:endParaRPr lang="en-US"/>
        </a:p>
      </dgm:t>
    </dgm:pt>
    <dgm:pt modelId="{5F44443E-C28D-4307-A036-EF70F1232E93}" type="sibTrans" cxnId="{6356F962-C4A1-4583-93FE-6A574148468C}">
      <dgm:prSet/>
      <dgm:spPr/>
      <dgm:t>
        <a:bodyPr/>
        <a:lstStyle/>
        <a:p>
          <a:endParaRPr lang="en-US"/>
        </a:p>
      </dgm:t>
    </dgm:pt>
    <dgm:pt modelId="{CC25A33E-E2C9-4891-8691-42C7789E3862}">
      <dgm:prSet phldrT="[ข้อความ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Hyperglycemia  </a:t>
          </a:r>
        </a:p>
        <a:p>
          <a:r>
            <a:rPr lang="en-US" sz="2800" b="0" dirty="0" smtClean="0">
              <a:solidFill>
                <a:schemeClr val="tx1"/>
              </a:solidFill>
            </a:rPr>
            <a:t>Prevalence = 1%</a:t>
          </a:r>
          <a:endParaRPr lang="en-US" sz="2800" b="0" dirty="0">
            <a:solidFill>
              <a:schemeClr val="tx1"/>
            </a:solidFill>
          </a:endParaRPr>
        </a:p>
      </dgm:t>
    </dgm:pt>
    <dgm:pt modelId="{83E95BD9-1C72-4690-A42D-62D8064D1323}" type="parTrans" cxnId="{19856B96-3E14-48EE-903B-572AA127F89D}">
      <dgm:prSet/>
      <dgm:spPr/>
      <dgm:t>
        <a:bodyPr/>
        <a:lstStyle/>
        <a:p>
          <a:endParaRPr lang="en-US"/>
        </a:p>
      </dgm:t>
    </dgm:pt>
    <dgm:pt modelId="{F60756BE-E2B4-40F1-8C74-3A0E97B3F995}" type="sibTrans" cxnId="{19856B96-3E14-48EE-903B-572AA127F89D}">
      <dgm:prSet/>
      <dgm:spPr/>
      <dgm:t>
        <a:bodyPr/>
        <a:lstStyle/>
        <a:p>
          <a:endParaRPr lang="en-US"/>
        </a:p>
      </dgm:t>
    </dgm:pt>
    <dgm:pt modelId="{582C4131-A7E0-4710-A6AC-7C2B29C219B6}">
      <dgm:prSet phldrT="[ข้อความ]" custT="1"/>
      <dgm:spPr>
        <a:solidFill>
          <a:srgbClr val="FFFF00"/>
        </a:solidFill>
      </dgm:spPr>
      <dgm:t>
        <a:bodyPr/>
        <a:lstStyle/>
        <a:p>
          <a:endParaRPr lang="en-US" sz="2800" b="1" dirty="0" smtClean="0">
            <a:solidFill>
              <a:schemeClr val="tx1"/>
            </a:solidFill>
          </a:endParaRPr>
        </a:p>
        <a:p>
          <a:r>
            <a:rPr lang="en-US" sz="2800" b="1" dirty="0" smtClean="0">
              <a:solidFill>
                <a:schemeClr val="tx1"/>
              </a:solidFill>
            </a:rPr>
            <a:t>Obesity </a:t>
          </a:r>
        </a:p>
        <a:p>
          <a:r>
            <a:rPr lang="en-US" sz="2800" b="0" dirty="0" smtClean="0">
              <a:solidFill>
                <a:schemeClr val="tx1"/>
              </a:solidFill>
            </a:rPr>
            <a:t>Prevalence = 13%</a:t>
          </a:r>
        </a:p>
        <a:p>
          <a:endParaRPr lang="en-US" sz="2800" b="1" dirty="0" smtClean="0"/>
        </a:p>
      </dgm:t>
    </dgm:pt>
    <dgm:pt modelId="{0476BB68-5E39-4B75-8108-5745509DC35C}" type="parTrans" cxnId="{C707A81A-0BAD-4C9A-883E-2909E687DEB6}">
      <dgm:prSet/>
      <dgm:spPr/>
      <dgm:t>
        <a:bodyPr/>
        <a:lstStyle/>
        <a:p>
          <a:endParaRPr lang="en-US"/>
        </a:p>
      </dgm:t>
    </dgm:pt>
    <dgm:pt modelId="{BBFFF788-3C53-484A-8F92-D6BC49ADA6CE}" type="sibTrans" cxnId="{C707A81A-0BAD-4C9A-883E-2909E687DEB6}">
      <dgm:prSet/>
      <dgm:spPr/>
      <dgm:t>
        <a:bodyPr/>
        <a:lstStyle/>
        <a:p>
          <a:endParaRPr lang="en-US"/>
        </a:p>
      </dgm:t>
    </dgm:pt>
    <dgm:pt modelId="{83062A61-F356-49A2-8899-1CBDB8789303}" type="pres">
      <dgm:prSet presAssocID="{97AE9730-97F3-4C1D-ACDA-601539A6D75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C30B9CD-DD8D-40B0-AB97-F11FC6247E5F}" type="pres">
      <dgm:prSet presAssocID="{97AE9730-97F3-4C1D-ACDA-601539A6D75F}" presName="matrix" presStyleCnt="0"/>
      <dgm:spPr/>
    </dgm:pt>
    <dgm:pt modelId="{1A1FF20F-7344-4E27-88A8-760B52736039}" type="pres">
      <dgm:prSet presAssocID="{97AE9730-97F3-4C1D-ACDA-601539A6D75F}" presName="tile1" presStyleLbl="node1" presStyleIdx="0" presStyleCnt="4" custLinFactNeighborX="-1236" custLinFactNeighborY="1264"/>
      <dgm:spPr/>
      <dgm:t>
        <a:bodyPr/>
        <a:lstStyle/>
        <a:p>
          <a:endParaRPr lang="en-US"/>
        </a:p>
      </dgm:t>
    </dgm:pt>
    <dgm:pt modelId="{F69ACD6B-7556-411D-B7C6-0A20388AD325}" type="pres">
      <dgm:prSet presAssocID="{97AE9730-97F3-4C1D-ACDA-601539A6D75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8C686-3888-459D-909B-8151ADF68DD2}" type="pres">
      <dgm:prSet presAssocID="{97AE9730-97F3-4C1D-ACDA-601539A6D75F}" presName="tile2" presStyleLbl="node1" presStyleIdx="1" presStyleCnt="4" custLinFactNeighborX="1499"/>
      <dgm:spPr/>
      <dgm:t>
        <a:bodyPr/>
        <a:lstStyle/>
        <a:p>
          <a:endParaRPr lang="en-US"/>
        </a:p>
      </dgm:t>
    </dgm:pt>
    <dgm:pt modelId="{5B020A2C-ECDE-4579-B1D9-E4DE043D6067}" type="pres">
      <dgm:prSet presAssocID="{97AE9730-97F3-4C1D-ACDA-601539A6D75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36C36-506B-4E91-85E9-5F5BB283619D}" type="pres">
      <dgm:prSet presAssocID="{97AE9730-97F3-4C1D-ACDA-601539A6D75F}" presName="tile3" presStyleLbl="node1" presStyleIdx="2" presStyleCnt="4" custLinFactNeighborY="-1358"/>
      <dgm:spPr/>
      <dgm:t>
        <a:bodyPr/>
        <a:lstStyle/>
        <a:p>
          <a:endParaRPr lang="th-TH"/>
        </a:p>
      </dgm:t>
    </dgm:pt>
    <dgm:pt modelId="{B785D5F4-C571-4D81-AEBC-F48034F90EA1}" type="pres">
      <dgm:prSet presAssocID="{97AE9730-97F3-4C1D-ACDA-601539A6D75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0D0A579-B123-4920-BDDB-A8C8F8D26C62}" type="pres">
      <dgm:prSet presAssocID="{97AE9730-97F3-4C1D-ACDA-601539A6D75F}" presName="tile4" presStyleLbl="node1" presStyleIdx="3" presStyleCnt="4" custLinFactNeighborX="-251" custLinFactNeighborY="-1358"/>
      <dgm:spPr/>
      <dgm:t>
        <a:bodyPr/>
        <a:lstStyle/>
        <a:p>
          <a:endParaRPr lang="en-US"/>
        </a:p>
      </dgm:t>
    </dgm:pt>
    <dgm:pt modelId="{432A9601-9718-4A65-964F-CF44A3F56D69}" type="pres">
      <dgm:prSet presAssocID="{97AE9730-97F3-4C1D-ACDA-601539A6D75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BB7BC-2A08-45D7-905E-E6ABE29B60B2}" type="pres">
      <dgm:prSet presAssocID="{97AE9730-97F3-4C1D-ACDA-601539A6D75F}" presName="centerTile" presStyleLbl="fgShp" presStyleIdx="0" presStyleCnt="1" custScaleX="220826" custScaleY="10912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4BF02DA-42EB-4461-A19E-A44036798BAE}" type="presOf" srcId="{2C762909-E301-4DD1-B3E1-1ACA6AC2CC0B}" destId="{1A1FF20F-7344-4E27-88A8-760B52736039}" srcOrd="0" destOrd="0" presId="urn:microsoft.com/office/officeart/2005/8/layout/matrix1"/>
    <dgm:cxn modelId="{79009C27-82B1-49E3-9B54-B37605B56DFB}" type="presOf" srcId="{A3535728-C3A9-4CB8-BA48-F31EBB2E2E35}" destId="{5B020A2C-ECDE-4579-B1D9-E4DE043D6067}" srcOrd="1" destOrd="0" presId="urn:microsoft.com/office/officeart/2005/8/layout/matrix1"/>
    <dgm:cxn modelId="{4C9B1A2F-1038-4B03-96C4-FF00D3CB041D}" type="presOf" srcId="{2C762909-E301-4DD1-B3E1-1ACA6AC2CC0B}" destId="{F69ACD6B-7556-411D-B7C6-0A20388AD325}" srcOrd="1" destOrd="0" presId="urn:microsoft.com/office/officeart/2005/8/layout/matrix1"/>
    <dgm:cxn modelId="{19856B96-3E14-48EE-903B-572AA127F89D}" srcId="{7569DE2A-00C9-4185-AB9F-023DC7B3B3D6}" destId="{CC25A33E-E2C9-4891-8691-42C7789E3862}" srcOrd="2" destOrd="0" parTransId="{83E95BD9-1C72-4690-A42D-62D8064D1323}" sibTransId="{F60756BE-E2B4-40F1-8C74-3A0E97B3F995}"/>
    <dgm:cxn modelId="{B6A3CC94-A0AC-4441-9B02-F9EDA05FDC1A}" type="presOf" srcId="{582C4131-A7E0-4710-A6AC-7C2B29C219B6}" destId="{432A9601-9718-4A65-964F-CF44A3F56D69}" srcOrd="1" destOrd="0" presId="urn:microsoft.com/office/officeart/2005/8/layout/matrix1"/>
    <dgm:cxn modelId="{5BAA573E-CE3D-4C38-B424-C2D1C729BE73}" type="presOf" srcId="{CC25A33E-E2C9-4891-8691-42C7789E3862}" destId="{C1E36C36-506B-4E91-85E9-5F5BB283619D}" srcOrd="0" destOrd="0" presId="urn:microsoft.com/office/officeart/2005/8/layout/matrix1"/>
    <dgm:cxn modelId="{6356F962-C4A1-4583-93FE-6A574148468C}" srcId="{7569DE2A-00C9-4185-AB9F-023DC7B3B3D6}" destId="{A3535728-C3A9-4CB8-BA48-F31EBB2E2E35}" srcOrd="1" destOrd="0" parTransId="{26BEFB5B-4C33-4DC0-A14B-AC90B134D224}" sibTransId="{5F44443E-C28D-4307-A036-EF70F1232E93}"/>
    <dgm:cxn modelId="{B6D7CEA0-BFAF-4508-AA92-0AE4FE700150}" type="presOf" srcId="{A3535728-C3A9-4CB8-BA48-F31EBB2E2E35}" destId="{C5F8C686-3888-459D-909B-8151ADF68DD2}" srcOrd="0" destOrd="0" presId="urn:microsoft.com/office/officeart/2005/8/layout/matrix1"/>
    <dgm:cxn modelId="{F6AF8B10-8CDC-4912-8EDB-555C26310E22}" type="presOf" srcId="{582C4131-A7E0-4710-A6AC-7C2B29C219B6}" destId="{F0D0A579-B123-4920-BDDB-A8C8F8D26C62}" srcOrd="0" destOrd="0" presId="urn:microsoft.com/office/officeart/2005/8/layout/matrix1"/>
    <dgm:cxn modelId="{C707A81A-0BAD-4C9A-883E-2909E687DEB6}" srcId="{7569DE2A-00C9-4185-AB9F-023DC7B3B3D6}" destId="{582C4131-A7E0-4710-A6AC-7C2B29C219B6}" srcOrd="3" destOrd="0" parTransId="{0476BB68-5E39-4B75-8108-5745509DC35C}" sibTransId="{BBFFF788-3C53-484A-8F92-D6BC49ADA6CE}"/>
    <dgm:cxn modelId="{D772D098-C701-4F37-8D2D-7A9DD0B8C03A}" type="presOf" srcId="{97AE9730-97F3-4C1D-ACDA-601539A6D75F}" destId="{83062A61-F356-49A2-8899-1CBDB8789303}" srcOrd="0" destOrd="0" presId="urn:microsoft.com/office/officeart/2005/8/layout/matrix1"/>
    <dgm:cxn modelId="{196C779C-EC8B-4AB1-8B14-EA1FE32454B3}" type="presOf" srcId="{CC25A33E-E2C9-4891-8691-42C7789E3862}" destId="{B785D5F4-C571-4D81-AEBC-F48034F90EA1}" srcOrd="1" destOrd="0" presId="urn:microsoft.com/office/officeart/2005/8/layout/matrix1"/>
    <dgm:cxn modelId="{BEA74FDE-CBF4-469C-A104-B54AB37F8B02}" srcId="{7569DE2A-00C9-4185-AB9F-023DC7B3B3D6}" destId="{2C762909-E301-4DD1-B3E1-1ACA6AC2CC0B}" srcOrd="0" destOrd="0" parTransId="{ED3025FF-A73B-49E5-8EB2-3FF151FEE462}" sibTransId="{22D81B34-74A0-45C5-9BDA-64E51615E6C0}"/>
    <dgm:cxn modelId="{494DBE5C-1318-4EBF-AC00-AE7EBF04831A}" type="presOf" srcId="{7569DE2A-00C9-4185-AB9F-023DC7B3B3D6}" destId="{FE0BB7BC-2A08-45D7-905E-E6ABE29B60B2}" srcOrd="0" destOrd="0" presId="urn:microsoft.com/office/officeart/2005/8/layout/matrix1"/>
    <dgm:cxn modelId="{D3C3C3DC-FCDC-4C28-8F02-3C408483F1B9}" srcId="{97AE9730-97F3-4C1D-ACDA-601539A6D75F}" destId="{7569DE2A-00C9-4185-AB9F-023DC7B3B3D6}" srcOrd="0" destOrd="0" parTransId="{65BDDA79-E2CA-415D-8177-B7C8AD518CAA}" sibTransId="{7E7B4079-2A80-4774-8BC4-3D4BC568B349}"/>
    <dgm:cxn modelId="{ABE313EB-2375-48B4-A0FB-C2B16898883E}" type="presParOf" srcId="{83062A61-F356-49A2-8899-1CBDB8789303}" destId="{9C30B9CD-DD8D-40B0-AB97-F11FC6247E5F}" srcOrd="0" destOrd="0" presId="urn:microsoft.com/office/officeart/2005/8/layout/matrix1"/>
    <dgm:cxn modelId="{0F279956-EEDA-4DCD-86B8-585FB2B51A65}" type="presParOf" srcId="{9C30B9CD-DD8D-40B0-AB97-F11FC6247E5F}" destId="{1A1FF20F-7344-4E27-88A8-760B52736039}" srcOrd="0" destOrd="0" presId="urn:microsoft.com/office/officeart/2005/8/layout/matrix1"/>
    <dgm:cxn modelId="{068435E0-1F36-48BD-B072-A34BE99982C2}" type="presParOf" srcId="{9C30B9CD-DD8D-40B0-AB97-F11FC6247E5F}" destId="{F69ACD6B-7556-411D-B7C6-0A20388AD325}" srcOrd="1" destOrd="0" presId="urn:microsoft.com/office/officeart/2005/8/layout/matrix1"/>
    <dgm:cxn modelId="{BC9D0150-5503-4115-BB5A-8FBDE3F1D29D}" type="presParOf" srcId="{9C30B9CD-DD8D-40B0-AB97-F11FC6247E5F}" destId="{C5F8C686-3888-459D-909B-8151ADF68DD2}" srcOrd="2" destOrd="0" presId="urn:microsoft.com/office/officeart/2005/8/layout/matrix1"/>
    <dgm:cxn modelId="{51F0A4B2-FB55-46EE-9991-183EFEE56109}" type="presParOf" srcId="{9C30B9CD-DD8D-40B0-AB97-F11FC6247E5F}" destId="{5B020A2C-ECDE-4579-B1D9-E4DE043D6067}" srcOrd="3" destOrd="0" presId="urn:microsoft.com/office/officeart/2005/8/layout/matrix1"/>
    <dgm:cxn modelId="{4FC0DBFD-9D65-4D39-ABFB-1810F1FB5330}" type="presParOf" srcId="{9C30B9CD-DD8D-40B0-AB97-F11FC6247E5F}" destId="{C1E36C36-506B-4E91-85E9-5F5BB283619D}" srcOrd="4" destOrd="0" presId="urn:microsoft.com/office/officeart/2005/8/layout/matrix1"/>
    <dgm:cxn modelId="{77D6460B-049A-4273-B273-06DDBC97D1D0}" type="presParOf" srcId="{9C30B9CD-DD8D-40B0-AB97-F11FC6247E5F}" destId="{B785D5F4-C571-4D81-AEBC-F48034F90EA1}" srcOrd="5" destOrd="0" presId="urn:microsoft.com/office/officeart/2005/8/layout/matrix1"/>
    <dgm:cxn modelId="{97E073F0-DFA8-4D84-A538-AE1C94F52779}" type="presParOf" srcId="{9C30B9CD-DD8D-40B0-AB97-F11FC6247E5F}" destId="{F0D0A579-B123-4920-BDDB-A8C8F8D26C62}" srcOrd="6" destOrd="0" presId="urn:microsoft.com/office/officeart/2005/8/layout/matrix1"/>
    <dgm:cxn modelId="{A0FB3845-997C-44CC-B0BF-1051401F6238}" type="presParOf" srcId="{9C30B9CD-DD8D-40B0-AB97-F11FC6247E5F}" destId="{432A9601-9718-4A65-964F-CF44A3F56D69}" srcOrd="7" destOrd="0" presId="urn:microsoft.com/office/officeart/2005/8/layout/matrix1"/>
    <dgm:cxn modelId="{FAD41B5B-5F7B-4C93-B6D9-9A5BEAC96E41}" type="presParOf" srcId="{83062A61-F356-49A2-8899-1CBDB8789303}" destId="{FE0BB7BC-2A08-45D7-905E-E6ABE29B60B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FF20F-7344-4E27-88A8-760B52736039}">
      <dsp:nvSpPr>
        <dsp:cNvPr id="0" name=""/>
        <dsp:cNvSpPr/>
      </dsp:nvSpPr>
      <dsp:spPr>
        <a:xfrm rot="16200000">
          <a:off x="914542" y="-946547"/>
          <a:ext cx="2262981" cy="4114800"/>
        </a:xfrm>
        <a:prstGeom prst="round1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endParaRPr lang="en-US" sz="2800" b="1" kern="1200" smtClean="0">
            <a:solidFill>
              <a:srgbClr val="0070C0"/>
            </a:solidFill>
          </a:endParaRPr>
        </a:p>
        <a:p>
          <a:pPr lvl="0" algn="ctr" defTabSz="12446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070C0"/>
              </a:solidFill>
            </a:rPr>
            <a:t>Opportunistic </a:t>
          </a:r>
          <a:r>
            <a:rPr lang="en-US" sz="2800" b="1" kern="1200" dirty="0" smtClean="0">
              <a:solidFill>
                <a:srgbClr val="0070C0"/>
              </a:solidFill>
            </a:rPr>
            <a:t>infection </a:t>
          </a:r>
        </a:p>
        <a:p>
          <a:pPr lvl="0" algn="ctr" defTabSz="12446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70C0"/>
              </a:solidFill>
            </a:rPr>
            <a:t> Chronic inflammation </a:t>
          </a:r>
        </a:p>
        <a:p>
          <a:pPr lvl="0" algn="ctr" defTabSz="12446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Chronic lung diseases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Delayed growth, puberty </a:t>
          </a:r>
        </a:p>
      </dsp:txBody>
      <dsp:txXfrm rot="5400000">
        <a:off x="-11368" y="-20638"/>
        <a:ext cx="4114800" cy="1697236"/>
      </dsp:txXfrm>
    </dsp:sp>
    <dsp:sp modelId="{C5F8C686-3888-459D-909B-8151ADF68DD2}">
      <dsp:nvSpPr>
        <dsp:cNvPr id="0" name=""/>
        <dsp:cNvSpPr/>
      </dsp:nvSpPr>
      <dsp:spPr>
        <a:xfrm>
          <a:off x="4080698" y="-20638"/>
          <a:ext cx="4160268" cy="2262981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 smtClean="0">
            <a:solidFill>
              <a:srgbClr val="0070C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70C0"/>
              </a:solidFill>
            </a:rPr>
            <a:t>Antiretroviral toxicity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Dyslipidemia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Renal dysfunction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chemeClr val="tx1"/>
            </a:solidFill>
          </a:endParaRPr>
        </a:p>
      </dsp:txBody>
      <dsp:txXfrm>
        <a:off x="4080698" y="-20638"/>
        <a:ext cx="4160268" cy="1697236"/>
      </dsp:txXfrm>
    </dsp:sp>
    <dsp:sp modelId="{C1E36C36-506B-4E91-85E9-5F5BB283619D}">
      <dsp:nvSpPr>
        <dsp:cNvPr id="0" name=""/>
        <dsp:cNvSpPr/>
      </dsp:nvSpPr>
      <dsp:spPr>
        <a:xfrm rot="10800000">
          <a:off x="-10" y="2201066"/>
          <a:ext cx="4114800" cy="2345535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accent1">
                  <a:lumMod val="75000"/>
                </a:schemeClr>
              </a:solidFill>
            </a:rPr>
            <a:t>HIV co-infection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HBV, HCV-Liver cirrhosis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HPV- </a:t>
          </a:r>
          <a:r>
            <a:rPr lang="en-US" sz="2400" b="1" kern="1200" dirty="0" err="1" smtClean="0">
              <a:solidFill>
                <a:schemeClr val="tx1"/>
              </a:solidFill>
            </a:rPr>
            <a:t>Anogenital</a:t>
          </a:r>
          <a:r>
            <a:rPr lang="en-US" sz="2400" b="1" kern="1200" dirty="0" smtClean="0">
              <a:solidFill>
                <a:schemeClr val="tx1"/>
              </a:solidFill>
            </a:rPr>
            <a:t> cancer</a:t>
          </a:r>
          <a:endParaRPr lang="en-US" sz="2400" b="1" kern="1200" dirty="0">
            <a:solidFill>
              <a:schemeClr val="tx1"/>
            </a:solidFill>
          </a:endParaRPr>
        </a:p>
      </dsp:txBody>
      <dsp:txXfrm rot="10800000">
        <a:off x="-10" y="2787450"/>
        <a:ext cx="4114800" cy="1759151"/>
      </dsp:txXfrm>
    </dsp:sp>
    <dsp:sp modelId="{F0D0A579-B123-4920-BDDB-A8C8F8D26C62}">
      <dsp:nvSpPr>
        <dsp:cNvPr id="0" name=""/>
        <dsp:cNvSpPr/>
      </dsp:nvSpPr>
      <dsp:spPr>
        <a:xfrm rot="5400000">
          <a:off x="5009525" y="1316433"/>
          <a:ext cx="2325349" cy="4114800"/>
        </a:xfrm>
        <a:prstGeom prst="round1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smtClean="0">
            <a:solidFill>
              <a:schemeClr val="accent1">
                <a:lumMod val="75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>
              <a:solidFill>
                <a:schemeClr val="accent1">
                  <a:lumMod val="75000"/>
                </a:schemeClr>
              </a:solidFill>
            </a:rPr>
            <a:t>Psychosocial </a:t>
          </a:r>
          <a:r>
            <a:rPr lang="en-US" sz="3200" b="1" kern="1200" dirty="0" smtClean="0">
              <a:solidFill>
                <a:schemeClr val="accent1">
                  <a:lumMod val="75000"/>
                </a:schemeClr>
              </a:solidFill>
            </a:rPr>
            <a:t>factors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Mental health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Alcohol, substance abuse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 smtClean="0">
            <a:solidFill>
              <a:schemeClr val="tx1"/>
            </a:solidFill>
          </a:endParaRPr>
        </a:p>
      </dsp:txBody>
      <dsp:txXfrm rot="-5400000">
        <a:off x="4114800" y="2792496"/>
        <a:ext cx="4114800" cy="1744011"/>
      </dsp:txXfrm>
    </dsp:sp>
    <dsp:sp modelId="{FE0BB7BC-2A08-45D7-905E-E6ABE29B60B2}">
      <dsp:nvSpPr>
        <dsp:cNvPr id="0" name=""/>
        <dsp:cNvSpPr/>
      </dsp:nvSpPr>
      <dsp:spPr>
        <a:xfrm>
          <a:off x="1635501" y="2016225"/>
          <a:ext cx="4629199" cy="59670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HIV co-morbidities </a:t>
          </a:r>
          <a:endParaRPr lang="en-US" sz="3000" b="1" kern="1200" dirty="0"/>
        </a:p>
      </dsp:txBody>
      <dsp:txXfrm>
        <a:off x="1664630" y="2045354"/>
        <a:ext cx="4570941" cy="538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FF20F-7344-4E27-88A8-760B52736039}">
      <dsp:nvSpPr>
        <dsp:cNvPr id="0" name=""/>
        <dsp:cNvSpPr/>
      </dsp:nvSpPr>
      <dsp:spPr>
        <a:xfrm rot="16200000">
          <a:off x="1114441" y="-1090602"/>
          <a:ext cx="1885917" cy="4114799"/>
        </a:xfrm>
        <a:prstGeom prst="round1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Hypertension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Prevalence = 1%</a:t>
          </a:r>
        </a:p>
      </dsp:txBody>
      <dsp:txXfrm rot="5400000">
        <a:off x="0" y="23838"/>
        <a:ext cx="4114799" cy="1414438"/>
      </dsp:txXfrm>
    </dsp:sp>
    <dsp:sp modelId="{C5F8C686-3888-459D-909B-8151ADF68DD2}">
      <dsp:nvSpPr>
        <dsp:cNvPr id="0" name=""/>
        <dsp:cNvSpPr/>
      </dsp:nvSpPr>
      <dsp:spPr>
        <a:xfrm>
          <a:off x="4114799" y="0"/>
          <a:ext cx="4114799" cy="1885917"/>
        </a:xfrm>
        <a:prstGeom prst="round1Rect">
          <a:avLst/>
        </a:prstGeom>
        <a:solidFill>
          <a:srgbClr val="FF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Dyslipidemia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22% </a:t>
          </a:r>
          <a:r>
            <a:rPr lang="en-US" sz="2800" b="0" kern="1200" smtClean="0">
              <a:solidFill>
                <a:schemeClr val="tx1"/>
              </a:solidFill>
            </a:rPr>
            <a:t>had non-HDL cholesterol </a:t>
          </a:r>
          <a:r>
            <a:rPr lang="en-US" sz="2800" b="0" u="sng" kern="1200" dirty="0" smtClean="0">
              <a:solidFill>
                <a:schemeClr val="tx1"/>
              </a:solidFill>
            </a:rPr>
            <a:t>&gt;</a:t>
          </a:r>
          <a:r>
            <a:rPr lang="en-US" sz="2800" b="0" kern="1200" dirty="0" smtClean="0">
              <a:solidFill>
                <a:schemeClr val="tx1"/>
              </a:solidFill>
            </a:rPr>
            <a:t> 130 mg/dl</a:t>
          </a:r>
          <a:endParaRPr lang="en-US" sz="2800" b="0" kern="1200" dirty="0">
            <a:solidFill>
              <a:schemeClr val="tx1"/>
            </a:solidFill>
          </a:endParaRPr>
        </a:p>
      </dsp:txBody>
      <dsp:txXfrm>
        <a:off x="4114799" y="0"/>
        <a:ext cx="4114799" cy="1414438"/>
      </dsp:txXfrm>
    </dsp:sp>
    <dsp:sp modelId="{C1E36C36-506B-4E91-85E9-5F5BB283619D}">
      <dsp:nvSpPr>
        <dsp:cNvPr id="0" name=""/>
        <dsp:cNvSpPr/>
      </dsp:nvSpPr>
      <dsp:spPr>
        <a:xfrm rot="10800000">
          <a:off x="0" y="1860307"/>
          <a:ext cx="4114799" cy="1885917"/>
        </a:xfrm>
        <a:prstGeom prst="round1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Hyperglycemia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Prevalence = 1%</a:t>
          </a:r>
          <a:endParaRPr lang="en-US" sz="2800" b="0" kern="1200" dirty="0">
            <a:solidFill>
              <a:schemeClr val="tx1"/>
            </a:solidFill>
          </a:endParaRPr>
        </a:p>
      </dsp:txBody>
      <dsp:txXfrm rot="10800000">
        <a:off x="0" y="2331786"/>
        <a:ext cx="4114799" cy="1414438"/>
      </dsp:txXfrm>
    </dsp:sp>
    <dsp:sp modelId="{F0D0A579-B123-4920-BDDB-A8C8F8D26C62}">
      <dsp:nvSpPr>
        <dsp:cNvPr id="0" name=""/>
        <dsp:cNvSpPr/>
      </dsp:nvSpPr>
      <dsp:spPr>
        <a:xfrm rot="5400000">
          <a:off x="5218912" y="745866"/>
          <a:ext cx="1885917" cy="4114799"/>
        </a:xfrm>
        <a:prstGeom prst="round1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Obesity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Prevalence = 13%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/>
        </a:p>
      </dsp:txBody>
      <dsp:txXfrm rot="-5400000">
        <a:off x="4104472" y="2331785"/>
        <a:ext cx="4114799" cy="1414438"/>
      </dsp:txXfrm>
    </dsp:sp>
    <dsp:sp modelId="{FE0BB7BC-2A08-45D7-905E-E6ABE29B60B2}">
      <dsp:nvSpPr>
        <dsp:cNvPr id="0" name=""/>
        <dsp:cNvSpPr/>
      </dsp:nvSpPr>
      <dsp:spPr>
        <a:xfrm>
          <a:off x="1388835" y="1371439"/>
          <a:ext cx="5451928" cy="102895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CVD risks score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FF0000"/>
              </a:solidFill>
            </a:rPr>
            <a:t>PHACS: PDAY score </a:t>
          </a:r>
          <a:r>
            <a:rPr lang="en-US" sz="2800" u="sng" kern="1200" dirty="0" smtClean="0">
              <a:solidFill>
                <a:srgbClr val="FF0000"/>
              </a:solidFill>
            </a:rPr>
            <a:t>&gt;</a:t>
          </a:r>
          <a:r>
            <a:rPr lang="en-US" sz="2800" kern="1200" dirty="0" smtClean="0">
              <a:solidFill>
                <a:srgbClr val="FF0000"/>
              </a:solidFill>
            </a:rPr>
            <a:t> 4 in 12%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1439064" y="1421668"/>
        <a:ext cx="5351470" cy="928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0.08533</cdr:x>
      <cdr:y>0.86821</cdr:y>
    </cdr:from>
    <cdr:to>
      <cdr:x>0.53781</cdr:x>
      <cdr:y>0.99214</cdr:y>
    </cdr:to>
    <cdr:grpSp>
      <cdr:nvGrpSpPr>
        <cdr:cNvPr id="24" name="Group 23"/>
        <cdr:cNvGrpSpPr/>
      </cdr:nvGrpSpPr>
      <cdr:grpSpPr>
        <a:xfrm xmlns:a="http://schemas.openxmlformats.org/drawingml/2006/main">
          <a:off x="722458" y="3570520"/>
          <a:ext cx="3830980" cy="509663"/>
          <a:chOff x="648623" y="3808179"/>
          <a:chExt cx="3439278" cy="543605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648623" y="3819228"/>
            <a:ext cx="761077" cy="49903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N=220,</a:t>
            </a:r>
          </a:p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age 7.5 </a:t>
            </a:r>
            <a:r>
              <a:rPr lang="en-US" sz="1200" b="1" i="0" dirty="0" err="1">
                <a:solidFill>
                  <a:schemeClr val="bg1"/>
                </a:solidFill>
              </a:rPr>
              <a:t>yr</a:t>
            </a:r>
            <a:endParaRPr lang="en-US" sz="1200" b="1" i="0" dirty="0">
              <a:solidFill>
                <a:schemeClr val="bg1"/>
              </a:solidFill>
            </a:endParaRP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1506095" y="3828943"/>
            <a:ext cx="760855" cy="52284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N=2,068,</a:t>
            </a:r>
          </a:p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age 6 </a:t>
            </a:r>
            <a:r>
              <a:rPr lang="en-US" sz="1200" b="1" i="0" dirty="0" err="1">
                <a:solidFill>
                  <a:schemeClr val="bg1"/>
                </a:solidFill>
              </a:rPr>
              <a:t>yr</a:t>
            </a:r>
            <a:endParaRPr lang="en-US" sz="1200" b="1" i="0" dirty="0">
              <a:solidFill>
                <a:schemeClr val="bg1"/>
              </a:solidFill>
            </a:endParaRP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2136589" y="3828943"/>
            <a:ext cx="1114509" cy="52284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N=68,</a:t>
            </a:r>
          </a:p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age 13 </a:t>
            </a:r>
            <a:r>
              <a:rPr lang="en-US" sz="1200" b="1" i="0" dirty="0" err="1">
                <a:solidFill>
                  <a:schemeClr val="bg1"/>
                </a:solidFill>
              </a:rPr>
              <a:t>yr</a:t>
            </a:r>
            <a:endParaRPr lang="en-US" sz="1200" b="1" i="0" dirty="0">
              <a:solidFill>
                <a:schemeClr val="bg1"/>
              </a:solidFill>
            </a:endParaRP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973392" y="3808179"/>
            <a:ext cx="1114509" cy="52284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i="0" dirty="0" smtClean="0">
                <a:solidFill>
                  <a:schemeClr val="bg1"/>
                </a:solidFill>
              </a:rPr>
              <a:t>N=275,</a:t>
            </a:r>
            <a:endParaRPr lang="en-US" sz="1200" b="1" i="0" dirty="0">
              <a:solidFill>
                <a:schemeClr val="bg1"/>
              </a:solidFill>
            </a:endParaRPr>
          </a:p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age </a:t>
            </a:r>
            <a:r>
              <a:rPr lang="en-US" sz="1200" b="1" i="0" dirty="0" smtClean="0">
                <a:solidFill>
                  <a:schemeClr val="bg1"/>
                </a:solidFill>
              </a:rPr>
              <a:t>16 </a:t>
            </a:r>
            <a:r>
              <a:rPr lang="en-US" sz="1200" b="1" i="0" dirty="0" err="1">
                <a:solidFill>
                  <a:schemeClr val="bg1"/>
                </a:solidFill>
              </a:rPr>
              <a:t>yr</a:t>
            </a:r>
            <a:endParaRPr lang="en-US" sz="1200" b="1" i="0" dirty="0">
              <a:solidFill>
                <a:schemeClr val="bg1"/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0.07769</cdr:x>
      <cdr:y>0.04017</cdr:y>
    </cdr:from>
    <cdr:to>
      <cdr:x>0.37845</cdr:x>
      <cdr:y>0.11835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90550" y="176214"/>
          <a:ext cx="22860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0.58537</cdr:x>
      <cdr:y>0.15278</cdr:y>
    </cdr:from>
    <cdr:to>
      <cdr:x>0.96787</cdr:x>
      <cdr:y>0.25504</cdr:y>
    </cdr:to>
    <cdr:sp macro="" textlink="">
      <cdr:nvSpPr>
        <cdr:cNvPr id="9" name="TextBox 3"/>
        <cdr:cNvSpPr txBox="1"/>
      </cdr:nvSpPr>
      <cdr:spPr>
        <a:xfrm xmlns:a="http://schemas.openxmlformats.org/drawingml/2006/main">
          <a:off x="5184576" y="693088"/>
          <a:ext cx="3387851" cy="46390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tx1"/>
              </a:solidFill>
            </a:rPr>
            <a:t>Chronic</a:t>
          </a:r>
          <a:r>
            <a:rPr lang="en-US" sz="2000" b="1" baseline="0" dirty="0">
              <a:solidFill>
                <a:schemeClr val="tx1"/>
              </a:solidFill>
            </a:rPr>
            <a:t> Kidney Disease</a:t>
          </a:r>
          <a:r>
            <a:rPr lang="en-US" sz="2000" b="1" dirty="0">
              <a:solidFill>
                <a:schemeClr val="tx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0.51879</cdr:x>
      <cdr:y>0.8602</cdr:y>
    </cdr:from>
    <cdr:to>
      <cdr:x>0.97127</cdr:x>
      <cdr:y>0.98413</cdr:y>
    </cdr:to>
    <cdr:grpSp>
      <cdr:nvGrpSpPr>
        <cdr:cNvPr id="16" name="Group 15"/>
        <cdr:cNvGrpSpPr/>
      </cdr:nvGrpSpPr>
      <cdr:grpSpPr>
        <a:xfrm xmlns:a="http://schemas.openxmlformats.org/drawingml/2006/main">
          <a:off x="4392403" y="3537579"/>
          <a:ext cx="3830981" cy="509663"/>
          <a:chOff x="648623" y="3808179"/>
          <a:chExt cx="3439278" cy="543605"/>
        </a:xfrm>
      </cdr:grpSpPr>
      <cdr:sp macro="" textlink="">
        <cdr:nvSpPr>
          <cdr:cNvPr id="17" name="TextBox 16"/>
          <cdr:cNvSpPr txBox="1"/>
        </cdr:nvSpPr>
        <cdr:spPr>
          <a:xfrm xmlns:a="http://schemas.openxmlformats.org/drawingml/2006/main">
            <a:off x="648623" y="3819228"/>
            <a:ext cx="761077" cy="49903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N=220,</a:t>
            </a:r>
          </a:p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age 7.5 </a:t>
            </a:r>
            <a:r>
              <a:rPr lang="en-US" sz="1200" b="1" i="0" dirty="0" err="1">
                <a:solidFill>
                  <a:schemeClr val="bg1"/>
                </a:solidFill>
              </a:rPr>
              <a:t>yr</a:t>
            </a:r>
            <a:endParaRPr lang="en-US" sz="1200" b="1" i="0" dirty="0">
              <a:solidFill>
                <a:schemeClr val="bg1"/>
              </a:solidFill>
            </a:endParaRPr>
          </a:p>
        </cdr:txBody>
      </cdr:sp>
      <cdr:sp macro="" textlink="">
        <cdr:nvSpPr>
          <cdr:cNvPr id="18" name="TextBox 17"/>
          <cdr:cNvSpPr txBox="1"/>
        </cdr:nvSpPr>
        <cdr:spPr>
          <a:xfrm xmlns:a="http://schemas.openxmlformats.org/drawingml/2006/main">
            <a:off x="1506095" y="3828943"/>
            <a:ext cx="760855" cy="52284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i="0" dirty="0" smtClean="0">
                <a:solidFill>
                  <a:schemeClr val="bg1"/>
                </a:solidFill>
              </a:rPr>
              <a:t>N=1,032,</a:t>
            </a:r>
            <a:endParaRPr lang="en-US" sz="1200" b="1" i="0" dirty="0">
              <a:solidFill>
                <a:schemeClr val="bg1"/>
              </a:solidFill>
            </a:endParaRPr>
          </a:p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age 6 </a:t>
            </a:r>
            <a:r>
              <a:rPr lang="en-US" sz="1200" b="1" i="0" dirty="0" err="1">
                <a:solidFill>
                  <a:schemeClr val="bg1"/>
                </a:solidFill>
              </a:rPr>
              <a:t>yr</a:t>
            </a:r>
            <a:endParaRPr lang="en-US" sz="1200" b="1" i="0" dirty="0">
              <a:solidFill>
                <a:schemeClr val="bg1"/>
              </a:solidFill>
            </a:endParaRPr>
          </a:p>
        </cdr:txBody>
      </cdr:sp>
      <cdr:sp macro="" textlink="">
        <cdr:nvSpPr>
          <cdr:cNvPr id="19" name="TextBox 18"/>
          <cdr:cNvSpPr txBox="1"/>
        </cdr:nvSpPr>
        <cdr:spPr>
          <a:xfrm xmlns:a="http://schemas.openxmlformats.org/drawingml/2006/main">
            <a:off x="2136589" y="3828943"/>
            <a:ext cx="1114509" cy="52284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N=68,</a:t>
            </a:r>
          </a:p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age 13 </a:t>
            </a:r>
            <a:r>
              <a:rPr lang="en-US" sz="1200" b="1" i="0" dirty="0" err="1">
                <a:solidFill>
                  <a:schemeClr val="bg1"/>
                </a:solidFill>
              </a:rPr>
              <a:t>yr</a:t>
            </a:r>
            <a:endParaRPr lang="en-US" sz="1200" b="1" i="0" dirty="0">
              <a:solidFill>
                <a:schemeClr val="bg1"/>
              </a:solidFill>
            </a:endParaRPr>
          </a:p>
        </cdr:txBody>
      </cdr:sp>
      <cdr:sp macro="" textlink="">
        <cdr:nvSpPr>
          <cdr:cNvPr id="20" name="TextBox 19"/>
          <cdr:cNvSpPr txBox="1"/>
        </cdr:nvSpPr>
        <cdr:spPr>
          <a:xfrm xmlns:a="http://schemas.openxmlformats.org/drawingml/2006/main">
            <a:off x="2973392" y="3808179"/>
            <a:ext cx="1114509" cy="52284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200" b="1" i="0" dirty="0" smtClean="0">
                <a:solidFill>
                  <a:schemeClr val="bg1"/>
                </a:solidFill>
              </a:rPr>
              <a:t>N=275,</a:t>
            </a:r>
            <a:endParaRPr lang="en-US" sz="1200" b="1" i="0" dirty="0">
              <a:solidFill>
                <a:schemeClr val="bg1"/>
              </a:solidFill>
            </a:endParaRPr>
          </a:p>
          <a:p xmlns:a="http://schemas.openxmlformats.org/drawingml/2006/main">
            <a:pPr algn="ctr"/>
            <a:r>
              <a:rPr lang="en-US" sz="1200" b="1" i="0" dirty="0">
                <a:solidFill>
                  <a:schemeClr val="bg1"/>
                </a:solidFill>
              </a:rPr>
              <a:t>age </a:t>
            </a:r>
            <a:r>
              <a:rPr lang="en-US" sz="1200" b="1" dirty="0" smtClean="0">
                <a:solidFill>
                  <a:schemeClr val="bg1"/>
                </a:solidFill>
              </a:rPr>
              <a:t>16</a:t>
            </a:r>
            <a:r>
              <a:rPr lang="en-US" sz="1200" b="1" i="0" dirty="0" smtClean="0">
                <a:solidFill>
                  <a:schemeClr val="bg1"/>
                </a:solidFill>
              </a:rPr>
              <a:t> </a:t>
            </a:r>
            <a:r>
              <a:rPr lang="en-US" sz="1200" b="1" i="0" dirty="0" err="1">
                <a:solidFill>
                  <a:schemeClr val="bg1"/>
                </a:solidFill>
              </a:rPr>
              <a:t>yr</a:t>
            </a:r>
            <a:endParaRPr lang="en-US" sz="1200" b="1" i="0" dirty="0">
              <a:solidFill>
                <a:schemeClr val="bg1"/>
              </a:solidFill>
            </a:endParaRP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3692E-985F-4625-A37A-49E93F6598C0}" type="datetimeFigureOut">
              <a:rPr lang="th-TH" smtClean="0"/>
              <a:t>19/07/58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B388E-9D40-4515-92C8-2CE733973B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99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Currentl</a:t>
            </a:r>
            <a:r>
              <a:rPr lang="en-US" baseline="0" dirty="0" smtClean="0"/>
              <a:t>y estimated 3.4 million children and adolescents living with HIV. </a:t>
            </a:r>
          </a:p>
          <a:p>
            <a:r>
              <a:rPr lang="en-US" baseline="0" dirty="0" smtClean="0"/>
              <a:t>There are significant progress in access to antiretroviral treatment in the past decade. </a:t>
            </a:r>
          </a:p>
          <a:p>
            <a:r>
              <a:rPr lang="en-US" baseline="0" dirty="0" smtClean="0"/>
              <a:t> By 2014, approximate 800,000 children on ART of which is approximate one-third of children who needed.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there are mixed population of children/adolescents living with HIV </a:t>
            </a:r>
          </a:p>
          <a:p>
            <a:r>
              <a:rPr lang="en-US" baseline="0" dirty="0" smtClean="0"/>
              <a:t>First group </a:t>
            </a:r>
            <a:r>
              <a:rPr lang="en-US" baseline="0" smtClean="0"/>
              <a:t>is surviving </a:t>
            </a:r>
            <a:r>
              <a:rPr lang="en-US" baseline="0" dirty="0" smtClean="0"/>
              <a:t>adolescents who have slow disease progression who access to ART later in the course of infection: co-morbidities related </a:t>
            </a:r>
            <a:r>
              <a:rPr lang="en-US" baseline="0" smtClean="0"/>
              <a:t>to severity </a:t>
            </a:r>
            <a:r>
              <a:rPr lang="en-US" baseline="0" dirty="0" smtClean="0"/>
              <a:t>of HIV itself that destroyed organ function 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 group is aging adolescents who received treatment early in life with long term exposure to antiretroviral drugs: comorbidities more related to long term ART toxicity. </a:t>
            </a:r>
          </a:p>
          <a:p>
            <a:r>
              <a:rPr lang="en-US" baseline="0" dirty="0" smtClean="0"/>
              <a:t>  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230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smtClean="0">
                <a:solidFill>
                  <a:srgbClr val="0070C0"/>
                </a:solidFill>
              </a:rPr>
              <a:t>Neurodeveopmental</a:t>
            </a:r>
            <a:r>
              <a:rPr lang="en-US" b="0" baseline="0" smtClean="0">
                <a:solidFill>
                  <a:srgbClr val="0070C0"/>
                </a:solidFill>
              </a:rPr>
              <a:t> and cognitive funcition is very important </a:t>
            </a:r>
          </a:p>
          <a:p>
            <a:r>
              <a:rPr lang="en-US" b="0" baseline="0" smtClean="0">
                <a:solidFill>
                  <a:srgbClr val="0070C0"/>
                </a:solidFill>
              </a:rPr>
              <a:t>Since it will effect the ability to taking care of themselves, effect adhrence </a:t>
            </a:r>
          </a:p>
          <a:p>
            <a:r>
              <a:rPr lang="en-US" b="0" baseline="0" smtClean="0">
                <a:solidFill>
                  <a:srgbClr val="0070C0"/>
                </a:solidFill>
              </a:rPr>
              <a:t>And also opportunity @ school and work</a:t>
            </a:r>
          </a:p>
          <a:p>
            <a:endParaRPr lang="en-US" b="0" baseline="0" smtClean="0">
              <a:solidFill>
                <a:srgbClr val="0070C0"/>
              </a:solidFill>
            </a:endParaRPr>
          </a:p>
          <a:p>
            <a:r>
              <a:rPr lang="en-US" b="0" baseline="0" smtClean="0">
                <a:solidFill>
                  <a:srgbClr val="0070C0"/>
                </a:solidFill>
              </a:rPr>
              <a:t>The normal fullscale is 100 with SD of 15 point</a:t>
            </a:r>
          </a:p>
          <a:p>
            <a:r>
              <a:rPr lang="en-US" b="0" baseline="0" smtClean="0">
                <a:solidFill>
                  <a:srgbClr val="0070C0"/>
                </a:solidFill>
              </a:rPr>
              <a:t>The study in PHACS cohort in US children showed that HIV-infected children had low IQ, and children who had </a:t>
            </a:r>
            <a:endParaRPr lang="en-US" b="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138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Bone health</a:t>
            </a:r>
            <a:r>
              <a:rPr lang="en-US" baseline="0" dirty="0" smtClean="0"/>
              <a:t> in children and adolescent HIV is unique co-morbidity since the exposure to both HIV and antiretroviral therapy are occurred during established of peak bone mass. It posed a </a:t>
            </a:r>
            <a:r>
              <a:rPr lang="en-US" baseline="0" dirty="0" err="1" smtClean="0"/>
              <a:t>therotical</a:t>
            </a:r>
            <a:r>
              <a:rPr lang="en-US" baseline="0" dirty="0" smtClean="0"/>
              <a:t> fracture risk when these children are aging. </a:t>
            </a:r>
          </a:p>
          <a:p>
            <a:r>
              <a:rPr lang="en-US" baseline="0" smtClean="0"/>
              <a:t>Bone </a:t>
            </a:r>
            <a:r>
              <a:rPr lang="en-US" baseline="0" dirty="0" smtClean="0"/>
              <a:t>mineral density assessed by dual energy x-ray absorptiometry or DXA usually performed at lumbar spine, interpret by comparing with age and gender match for BMD Z-score</a:t>
            </a:r>
          </a:p>
          <a:p>
            <a:r>
              <a:rPr lang="en-US" baseline="0" dirty="0" smtClean="0"/>
              <a:t>The cross sectional study among children in middle income countries show prevalence of low BMD in a range form 4-32%</a:t>
            </a:r>
          </a:p>
          <a:p>
            <a:endParaRPr lang="en-US" baseline="0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054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Pediatric</a:t>
            </a:r>
            <a:r>
              <a:rPr lang="en-US" baseline="0" dirty="0" smtClean="0"/>
              <a:t> HIV/AIDS cohort study (PHACS)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Assess aggregate </a:t>
            </a:r>
            <a:r>
              <a:rPr lang="en-US" baseline="0" dirty="0" err="1" smtClean="0"/>
              <a:t>atheroscelrotic</a:t>
            </a:r>
            <a:r>
              <a:rPr lang="en-US" baseline="0" dirty="0" smtClean="0"/>
              <a:t> cardiovascular disease risk scores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“ </a:t>
            </a:r>
            <a:r>
              <a:rPr lang="en-US" baseline="0" dirty="0" err="1" smtClean="0"/>
              <a:t>Pathobiological</a:t>
            </a:r>
            <a:r>
              <a:rPr lang="en-US" baseline="0" dirty="0" smtClean="0"/>
              <a:t> determinants of </a:t>
            </a:r>
            <a:r>
              <a:rPr lang="en-US" baseline="0" dirty="0" err="1" smtClean="0"/>
              <a:t>athersclerosis</a:t>
            </a:r>
            <a:r>
              <a:rPr lang="en-US" baseline="0" dirty="0" smtClean="0"/>
              <a:t> in youth (PDAY) for coronary arteries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 = 165 median age = 16 year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Risk factors = hypertension, dyslipidemia, hyperglycemia, obesity, smoking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Risk factors = male, AIDS, boosted PI.  --- no significant change in risk score over 4 years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PDAY for carotid ≥2, ≥3, and ≥4 = 24%, 16%, and 12% having CA score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Score</a:t>
            </a:r>
            <a:r>
              <a:rPr lang="en-US" baseline="0" dirty="0" smtClean="0"/>
              <a:t> predicts coronary a. calcium and carotid artery intima thickness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cardiovascular event might take years for clinical events, however the assessment of risk score should be done.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Intervention may be needed in case with multiple risk factors.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NOTE: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Chatterton-</a:t>
            </a:r>
            <a:r>
              <a:rPr lang="en-US" dirty="0" err="1" smtClean="0"/>
              <a:t>Kirchmeier</a:t>
            </a:r>
            <a:r>
              <a:rPr lang="en-US" baseline="0" dirty="0" smtClean="0"/>
              <a:t> S. </a:t>
            </a:r>
            <a:r>
              <a:rPr lang="en-US" baseline="0" dirty="0" err="1" smtClean="0"/>
              <a:t>Pediatr</a:t>
            </a:r>
            <a:r>
              <a:rPr lang="en-US" baseline="0" dirty="0" smtClean="0"/>
              <a:t> Infect Dis J 2015;34:610-4. </a:t>
            </a:r>
          </a:p>
          <a:p>
            <a:pPr marL="285750" indent="-285750">
              <a:buFontTx/>
              <a:buChar char="-"/>
            </a:pPr>
            <a:r>
              <a:rPr lang="en-US" baseline="0" dirty="0" smtClean="0"/>
              <a:t>Cohort in Atlanta perinatal: </a:t>
            </a:r>
            <a:r>
              <a:rPr lang="en-US" baseline="0" dirty="0" err="1" smtClean="0"/>
              <a:t>horizaontal</a:t>
            </a:r>
            <a:r>
              <a:rPr lang="en-US" baseline="0" dirty="0" smtClean="0"/>
              <a:t> AA (60%:40%)  30% had BMI &gt; 25 (which is similar to general AA)</a:t>
            </a:r>
          </a:p>
          <a:p>
            <a:pPr marL="285750" indent="-285750">
              <a:buFontTx/>
              <a:buChar char="-"/>
            </a:pPr>
            <a:r>
              <a:rPr lang="en-US" baseline="0" dirty="0" smtClean="0"/>
              <a:t>Age 2-17 (&gt; 95percentile) age 18-25 (&gt; 140 or 90 mm Hg)  = 20 versus 16% high blood pressure (compare to in general pop 4-5% HT)</a:t>
            </a:r>
          </a:p>
          <a:p>
            <a:pPr marL="285750" indent="-285750">
              <a:buFontTx/>
              <a:buChar char="-"/>
            </a:pPr>
            <a:r>
              <a:rPr lang="en-US" baseline="0" dirty="0" smtClean="0"/>
              <a:t>High blood pressure: single measurement while Hypertension defined as &gt;= 3 times of high BP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US cohort</a:t>
            </a:r>
            <a:r>
              <a:rPr lang="en-US" sz="1800" baseline="30000" dirty="0" smtClean="0">
                <a:solidFill>
                  <a:srgbClr val="FFFF00"/>
                </a:solidFill>
              </a:rPr>
              <a:t>1</a:t>
            </a:r>
            <a:r>
              <a:rPr lang="en-US" sz="1800" dirty="0" smtClean="0">
                <a:solidFill>
                  <a:srgbClr val="FFFF00"/>
                </a:solidFill>
              </a:rPr>
              <a:t>: 20% high BP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>
                <a:solidFill>
                  <a:prstClr val="black"/>
                </a:solidFill>
              </a:rPr>
              <a:pPr/>
              <a:t>14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00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Cohort from UK</a:t>
            </a:r>
            <a:r>
              <a:rPr lang="en-US" smtClean="0"/>
              <a:t>: </a:t>
            </a:r>
            <a:r>
              <a:rPr lang="en-US" sz="1800" smtClean="0">
                <a:solidFill>
                  <a:schemeClr val="bg1"/>
                </a:solidFill>
              </a:rPr>
              <a:t>Rhoads MP JAIDS 2011;57:404-12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Prevalence 0.7%, 2.2% and 10.5% respectively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2628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</a:t>
            </a:r>
            <a:r>
              <a:rPr lang="en-US" baseline="0" dirty="0" smtClean="0"/>
              <a:t> to million children will be on antiretroviral drug start early and life-long</a:t>
            </a:r>
          </a:p>
          <a:p>
            <a:r>
              <a:rPr lang="en-US" baseline="0" dirty="0" smtClean="0"/>
              <a:t>Therefore, there is an urgent need for development of low toxicity, potent and affordable pediatric antiretroviral drugs 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4590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current guideline in</a:t>
            </a:r>
            <a:r>
              <a:rPr lang="en-US" baseline="0" smtClean="0"/>
              <a:t> pediatric &lt; 3 years using boosted PI </a:t>
            </a:r>
            <a:r>
              <a:rPr lang="en-US" baseline="0" smtClean="0">
                <a:sym typeface="Wingdings" panose="05000000000000000000" pitchFamily="2" charset="2"/>
              </a:rPr>
              <a:t> switch to NNRTI</a:t>
            </a:r>
          </a:p>
          <a:p>
            <a:r>
              <a:rPr lang="en-US" baseline="0" smtClean="0">
                <a:sym typeface="Wingdings" panose="05000000000000000000" pitchFamily="2" charset="2"/>
              </a:rPr>
              <a:t>The adolescents using TDF</a:t>
            </a:r>
          </a:p>
          <a:p>
            <a:endParaRPr lang="en-US" baseline="0" smtClean="0">
              <a:sym typeface="Wingdings" panose="05000000000000000000" pitchFamily="2" charset="2"/>
            </a:endParaRPr>
          </a:p>
          <a:p>
            <a:r>
              <a:rPr lang="en-US" baseline="0" smtClean="0">
                <a:sym typeface="Wingdings" panose="05000000000000000000" pitchFamily="2" charset="2"/>
              </a:rPr>
              <a:t>Increase role of intergrase inhibitors in pediatric population </a:t>
            </a:r>
          </a:p>
          <a:p>
            <a:r>
              <a:rPr lang="en-US" baseline="0" smtClean="0">
                <a:sym typeface="Wingdings" panose="05000000000000000000" pitchFamily="2" charset="2"/>
              </a:rPr>
              <a:t>Dolutegravir has an approved 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>
                <a:solidFill>
                  <a:prstClr val="black"/>
                </a:solidFill>
              </a:rPr>
              <a:pPr/>
              <a:t>17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94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/>
              <a:t>Adolescent 12-18 years BW &gt; 35 kg </a:t>
            </a:r>
          </a:p>
          <a:p>
            <a:r>
              <a:rPr lang="en-US" baseline="0" dirty="0" smtClean="0"/>
              <a:t>2. TAF has more favorable effect on hip an spine BMD</a:t>
            </a:r>
          </a:p>
          <a:p>
            <a:r>
              <a:rPr lang="en-US" baseline="0" dirty="0" smtClean="0"/>
              <a:t>( Mean change -2.8 versus -1.3%, proportion with &gt; 3% bone loss  = 26% versus 46%)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However. these findings will translate to clinical significant or not is yet to be seen.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PK </a:t>
            </a:r>
            <a:r>
              <a:rPr lang="en-US" baseline="0" dirty="0" err="1" smtClean="0"/>
              <a:t>substudy</a:t>
            </a:r>
            <a:r>
              <a:rPr lang="en-US" baseline="0" dirty="0" smtClean="0"/>
              <a:t>; 90% lower in plasma </a:t>
            </a:r>
            <a:r>
              <a:rPr lang="en-US" baseline="0" dirty="0" err="1" smtClean="0"/>
              <a:t>tenofovir</a:t>
            </a:r>
            <a:r>
              <a:rPr lang="en-US" baseline="0" dirty="0" smtClean="0"/>
              <a:t> exposure and 4X </a:t>
            </a:r>
            <a:r>
              <a:rPr lang="en-US" baseline="0" dirty="0" err="1" smtClean="0"/>
              <a:t>tenofovir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diphospate</a:t>
            </a:r>
            <a:r>
              <a:rPr lang="en-US" baseline="0" dirty="0" smtClean="0"/>
              <a:t> (active metabolite) </a:t>
            </a:r>
          </a:p>
          <a:p>
            <a:endParaRPr lang="en-US" baseline="0" dirty="0" smtClean="0"/>
          </a:p>
          <a:p>
            <a:r>
              <a:rPr lang="en-US" b="1" dirty="0" err="1" smtClean="0"/>
              <a:t>Tenofovir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alafenamide</a:t>
            </a:r>
            <a:endParaRPr lang="en-US" b="1" baseline="0" dirty="0" smtClean="0"/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 2014: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elvitegravir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150 mg,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cobicistat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150 mg,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emtricitabine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 mg and TAF 10 mg (E/C/F/TAF)  ---- action date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year </a:t>
            </a:r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April 2015 :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emtricitabine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tenofovir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alafenamide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(200/10 mg and 200/25 mg) (F/TAF) </a:t>
            </a:r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 2015: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emtricitabine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 mg /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tenofovir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alafenamide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(TAF) 25 mg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rilpivirine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 mg (R/F/TAF)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fourth investigational TAF-based regimen TAF,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emtricitabine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cobicistat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darunavir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(D/C/F/TAF)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 smtClean="0"/>
              <a:t>Elvitegravir</a:t>
            </a:r>
            <a:r>
              <a:rPr lang="en-US" dirty="0" smtClean="0"/>
              <a:t>/</a:t>
            </a:r>
            <a:r>
              <a:rPr lang="en-US" dirty="0" err="1" smtClean="0"/>
              <a:t>cobistat</a:t>
            </a:r>
            <a:r>
              <a:rPr lang="en-US" dirty="0" smtClean="0"/>
              <a:t>/</a:t>
            </a:r>
            <a:r>
              <a:rPr lang="en-US" dirty="0" err="1" smtClean="0"/>
              <a:t>emtricitabine</a:t>
            </a:r>
            <a:r>
              <a:rPr lang="en-US" dirty="0" smtClean="0"/>
              <a:t>/TAF (</a:t>
            </a:r>
            <a:r>
              <a:rPr lang="en-US" altLang="en-US" sz="1800" dirty="0" smtClean="0"/>
              <a:t>Study 292-0106) age</a:t>
            </a:r>
            <a:r>
              <a:rPr lang="en-US" altLang="en-US" sz="1800" baseline="0" dirty="0" smtClean="0"/>
              <a:t> 12-18 year; reduction in </a:t>
            </a:r>
            <a:r>
              <a:rPr lang="en-US" altLang="en-US" sz="1800" baseline="0" dirty="0" err="1" smtClean="0"/>
              <a:t>CrClearance</a:t>
            </a:r>
            <a:endParaRPr lang="en-US" altLang="en-US" sz="1800" baseline="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aseline="0" dirty="0" smtClean="0"/>
              <a:t>Plan follow up study 6-12 year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Rilpivirine</a:t>
            </a:r>
            <a:r>
              <a:rPr lang="en-US" dirty="0" smtClean="0"/>
              <a:t>/</a:t>
            </a:r>
            <a:r>
              <a:rPr lang="en-US" dirty="0" err="1" smtClean="0"/>
              <a:t>emtricitabine</a:t>
            </a:r>
            <a:r>
              <a:rPr lang="en-US" dirty="0" smtClean="0"/>
              <a:t>/TAF : start with 12 years of age and older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Emtricitabine</a:t>
            </a:r>
            <a:r>
              <a:rPr lang="en-US" dirty="0" smtClean="0"/>
              <a:t>/TAF : consider</a:t>
            </a:r>
            <a:r>
              <a:rPr lang="en-US" baseline="0" dirty="0" smtClean="0"/>
              <a:t> dose finding in 4 weeks till 6 year </a:t>
            </a:r>
            <a:endParaRPr lang="en-US" dirty="0" smtClean="0"/>
          </a:p>
          <a:p>
            <a:endParaRPr lang="en-US" sz="3800" dirty="0" smtClean="0">
              <a:solidFill>
                <a:srgbClr val="FFFF00"/>
              </a:solidFill>
            </a:endParaRPr>
          </a:p>
          <a:p>
            <a:endParaRPr lang="en-US" sz="3800" dirty="0" smtClean="0">
              <a:solidFill>
                <a:srgbClr val="FFFF00"/>
              </a:solidFill>
            </a:endParaRPr>
          </a:p>
          <a:p>
            <a:r>
              <a:rPr lang="en-US" sz="3800" dirty="0" smtClean="0">
                <a:solidFill>
                  <a:srgbClr val="FFFF00"/>
                </a:solidFill>
              </a:rPr>
              <a:t>Potential treatment strategies </a:t>
            </a:r>
          </a:p>
          <a:p>
            <a:pPr lvl="1"/>
            <a:r>
              <a:rPr lang="en-US" sz="3300" dirty="0" smtClean="0"/>
              <a:t>NRTI-sparing regimen</a:t>
            </a:r>
          </a:p>
          <a:p>
            <a:pPr lvl="2"/>
            <a:r>
              <a:rPr lang="en-US" sz="2800" dirty="0" err="1" smtClean="0"/>
              <a:t>Elvitegravir</a:t>
            </a:r>
            <a:r>
              <a:rPr lang="en-US" sz="2800" dirty="0" smtClean="0"/>
              <a:t> +</a:t>
            </a:r>
            <a:r>
              <a:rPr lang="en-US" sz="2800" dirty="0" err="1" smtClean="0"/>
              <a:t>darunavir</a:t>
            </a:r>
            <a:r>
              <a:rPr lang="en-US" sz="2800" dirty="0" smtClean="0"/>
              <a:t>/ritonavir (PENTA 17)</a:t>
            </a:r>
            <a:endParaRPr lang="en-US" sz="3200" dirty="0" smtClean="0"/>
          </a:p>
          <a:p>
            <a:pPr lvl="2"/>
            <a:r>
              <a:rPr lang="en-US" sz="2800" dirty="0" err="1" smtClean="0"/>
              <a:t>Dolutegravir</a:t>
            </a:r>
            <a:r>
              <a:rPr lang="en-US" sz="2800" dirty="0" smtClean="0"/>
              <a:t> + </a:t>
            </a:r>
            <a:r>
              <a:rPr lang="en-US" sz="2800" dirty="0" err="1" smtClean="0"/>
              <a:t>Rilpivirine</a:t>
            </a:r>
            <a:r>
              <a:rPr lang="en-US" sz="2800" dirty="0" smtClean="0"/>
              <a:t> </a:t>
            </a:r>
            <a:endParaRPr lang="en-US" sz="3200" b="1" dirty="0" smtClean="0"/>
          </a:p>
          <a:p>
            <a:pPr lvl="2"/>
            <a:r>
              <a:rPr lang="en-US" sz="2800" dirty="0" err="1" smtClean="0">
                <a:sym typeface="Wingdings" panose="05000000000000000000" pitchFamily="2" charset="2"/>
              </a:rPr>
              <a:t>Cabotegravir</a:t>
            </a:r>
            <a:r>
              <a:rPr lang="en-US" sz="2800" dirty="0" smtClean="0">
                <a:sym typeface="Wingdings" panose="05000000000000000000" pitchFamily="2" charset="2"/>
              </a:rPr>
              <a:t> (</a:t>
            </a:r>
            <a:r>
              <a:rPr lang="en-US" sz="2800" dirty="0" smtClean="0"/>
              <a:t>long acting </a:t>
            </a:r>
            <a:r>
              <a:rPr lang="en-US" sz="2800" dirty="0" err="1" smtClean="0"/>
              <a:t>nanosuspension</a:t>
            </a:r>
            <a:r>
              <a:rPr lang="en-US" sz="2800" dirty="0" smtClean="0"/>
              <a:t>)</a:t>
            </a:r>
            <a:r>
              <a:rPr lang="en-US" sz="2800" dirty="0" smtClean="0">
                <a:sym typeface="Wingdings" panose="05000000000000000000" pitchFamily="2" charset="2"/>
              </a:rPr>
              <a:t> +</a:t>
            </a:r>
            <a:r>
              <a:rPr lang="en-US" sz="2800" dirty="0" smtClean="0"/>
              <a:t> </a:t>
            </a:r>
            <a:r>
              <a:rPr lang="en-US" sz="2800" dirty="0" err="1" smtClean="0"/>
              <a:t>Rilpivirine</a:t>
            </a:r>
            <a:endParaRPr lang="en-US" sz="2800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7810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smtClean="0">
                <a:solidFill>
                  <a:srgbClr val="FFFF00"/>
                </a:solidFill>
              </a:rPr>
              <a:t>Healt</a:t>
            </a:r>
            <a:r>
              <a:rPr lang="en-US" sz="2800" baseline="0" smtClean="0">
                <a:solidFill>
                  <a:srgbClr val="FFFF00"/>
                </a:solidFill>
              </a:rPr>
              <a:t>h care providers prepare for not only OI management, ART but have to incoperate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aseline="0" smtClean="0">
                <a:solidFill>
                  <a:srgbClr val="FFFF00"/>
                </a:solidFill>
              </a:rPr>
              <a:t>e.g. calculate creatinine clerance </a:t>
            </a:r>
            <a:r>
              <a:rPr lang="en-US" sz="2800" smtClean="0">
                <a:solidFill>
                  <a:srgbClr val="FFFF00"/>
                </a:solidFill>
              </a:rPr>
              <a:t>Operational </a:t>
            </a:r>
            <a:r>
              <a:rPr lang="en-US" sz="2800" dirty="0" smtClean="0">
                <a:solidFill>
                  <a:srgbClr val="FFFF00"/>
                </a:solidFill>
              </a:rPr>
              <a:t>research to identify feasible service delivery models for resource-limited settings requiring a public health approach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2574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guideline US adult recommend to evaluate renal function by measure glomerular filtration rate twice a year. And also perform urine analysis looking for evidence of proteinuria annually.</a:t>
            </a:r>
          </a:p>
          <a:p>
            <a:endParaRPr lang="en-US" sz="18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no specific guideline in pediatric or adolescents.</a:t>
            </a:r>
          </a:p>
          <a:p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Data from PHACS cohort in adolescent which find 4.5% prevalence of Chronic kidney disease. Almost all cases had persistent proteinuria and only 10% had GFR less than 60. </a:t>
            </a:r>
          </a:p>
          <a:p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in resource limited settings, in pediatric population  one might routine screen for renal dysfunction with  Urine dipstick. And then triage one with proteinuria for further work-up. </a:t>
            </a:r>
          </a:p>
          <a:p>
            <a:endParaRPr lang="en-US" sz="18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 patient with evidence of </a:t>
            </a:r>
            <a:r>
              <a:rPr lang="en-US" sz="18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proteiuric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nephrophathy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consider using medications in a class of angiotensin converting enzyme inhibitors or angiotensin receptor blockers to reduce proteinuria and risk of progression to end stage renal disease. </a:t>
            </a:r>
          </a:p>
          <a:p>
            <a:endParaRPr lang="en-US" sz="18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Angiotensin-converting enzyme inhibitors (ACEIs)  block conversion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Angiotensin I to angiotensin II</a:t>
            </a:r>
            <a:endParaRPr lang="en-US" sz="1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Angiotensin receptor blockers (ARBs)   ( ---- </a:t>
            </a:r>
            <a:r>
              <a:rPr lang="en-US" sz="1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sartan</a:t>
            </a:r>
            <a:r>
              <a:rPr lang="en-US" sz="1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interfere with th</a:t>
            </a:r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binding of angiotensin II to angiotensin I receptors</a:t>
            </a:r>
          </a:p>
          <a:p>
            <a:r>
              <a:rPr lang="en-US" sz="18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Significant proteinuria = &gt;1+ urine strip 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protein creatinine ratio</a:t>
            </a:r>
            <a:r>
              <a:rPr lang="en-US" sz="1800" baseline="0" dirty="0" smtClean="0">
                <a:latin typeface="Arial" pitchFamily="34" charset="0"/>
                <a:cs typeface="Arial" pitchFamily="34" charset="0"/>
              </a:rPr>
              <a:t> &gt; 0.2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>
                <a:solidFill>
                  <a:prstClr val="black"/>
                </a:solidFill>
              </a:rPr>
              <a:pPr/>
              <a:t>21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42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HIV comorbidities</a:t>
            </a:r>
            <a:r>
              <a:rPr lang="en-US" baseline="0" dirty="0" smtClean="0"/>
              <a:t> have change their faces after antiretroviral therapy. </a:t>
            </a:r>
          </a:p>
          <a:p>
            <a:r>
              <a:rPr lang="en-US" dirty="0" smtClean="0"/>
              <a:t>I am optimistic</a:t>
            </a:r>
            <a:r>
              <a:rPr lang="en-US" baseline="0" dirty="0" smtClean="0"/>
              <a:t> that the HIV co-morbidities or non communicable diseases complications in children and adolescent will be manageable.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earlier</a:t>
            </a:r>
            <a:r>
              <a:rPr lang="en-US" baseline="0" dirty="0" smtClean="0"/>
              <a:t> diagnosis and earlier ARV treatment: the incidence of HIV associated nephropathy, cardiomyopathy or severe malnutrition will reduce over time.</a:t>
            </a:r>
          </a:p>
          <a:p>
            <a:r>
              <a:rPr lang="en-US" baseline="0" dirty="0" smtClean="0"/>
              <a:t>With low toxicity maintenance therapy or even pediatric remission in certain subgroup of patient.  Will decrease co-morbidity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Meanwhile </a:t>
            </a:r>
          </a:p>
          <a:p>
            <a:r>
              <a:rPr lang="en-US" baseline="0" dirty="0" smtClean="0"/>
              <a:t>Monitoring algorithm to triage high risk of </a:t>
            </a:r>
            <a:r>
              <a:rPr lang="en-US" baseline="0" dirty="0" err="1" smtClean="0"/>
              <a:t>comorditites</a:t>
            </a:r>
            <a:r>
              <a:rPr lang="en-US" baseline="0" dirty="0" smtClean="0"/>
              <a:t> – public health approach for resource limiting settings need to be developed urgently</a:t>
            </a:r>
          </a:p>
          <a:p>
            <a:r>
              <a:rPr lang="en-US" baseline="0" dirty="0" smtClean="0"/>
              <a:t>Management to modify risk factors should be implement in adolescent and young adult before it is too late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Care provider and Service delivery system need to prepare capability and capacity to cope with this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would like to end my talk that in the past 15 years we have come so far avert death in pediatric HIV --- I do believe that we will be able to do more and better </a:t>
            </a:r>
          </a:p>
          <a:p>
            <a:r>
              <a:rPr lang="en-US" baseline="0" dirty="0" smtClean="0"/>
              <a:t>to ensure that they will have an opportunity to grow old and live their life normal as everyone here in this room. </a:t>
            </a:r>
          </a:p>
          <a:p>
            <a:r>
              <a:rPr lang="en-US" baseline="0" dirty="0" smtClean="0"/>
              <a:t>We will do our best to make sure that this young man dream will come true “ For my future, I would like to have family, house, rice farm and money which I earn for a living.</a:t>
            </a:r>
          </a:p>
          <a:p>
            <a:r>
              <a:rPr lang="en-US" baseline="0" dirty="0" smtClean="0"/>
              <a:t>I am on the promising way of hope.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309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0" dirty="0" smtClean="0"/>
              <a:t> years ago, </a:t>
            </a:r>
            <a:r>
              <a:rPr lang="en-US" dirty="0" smtClean="0"/>
              <a:t>I </a:t>
            </a:r>
            <a:r>
              <a:rPr lang="en-US" smtClean="0"/>
              <a:t>met</a:t>
            </a:r>
            <a:r>
              <a:rPr lang="en-US" baseline="0" smtClean="0"/>
              <a:t> this 6 years old HIV-infected girl,  she has AIDS </a:t>
            </a:r>
            <a:r>
              <a:rPr lang="en-US" baseline="0" dirty="0" smtClean="0"/>
              <a:t>symptom and malnutrition</a:t>
            </a:r>
            <a:r>
              <a:rPr lang="en-US" baseline="0" smtClean="0"/>
              <a:t>. </a:t>
            </a:r>
          </a:p>
          <a:p>
            <a:r>
              <a:rPr lang="en-US" baseline="0" smtClean="0"/>
              <a:t>Before </a:t>
            </a:r>
            <a:r>
              <a:rPr lang="en-US" baseline="0" dirty="0" smtClean="0"/>
              <a:t>start ART</a:t>
            </a:r>
            <a:r>
              <a:rPr lang="en-US" baseline="0" smtClean="0"/>
              <a:t>, I </a:t>
            </a:r>
            <a:r>
              <a:rPr lang="en-US" baseline="0" dirty="0" smtClean="0"/>
              <a:t>have concern about the efficacy of treatment, Immune reconstitution inflammatory syndrome and durability of ART. </a:t>
            </a:r>
          </a:p>
          <a:p>
            <a:endParaRPr lang="en-US" baseline="0" dirty="0" smtClean="0"/>
          </a:p>
          <a:p>
            <a:r>
              <a:rPr lang="en-US" baseline="0" smtClean="0"/>
              <a:t>She turns out responded </a:t>
            </a:r>
            <a:r>
              <a:rPr lang="en-US" baseline="0" dirty="0" smtClean="0"/>
              <a:t>to treatment very well. After 2 months of treatment she gained weight and be able to grow up nicely.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Now  she </a:t>
            </a:r>
            <a:r>
              <a:rPr lang="en-US" baseline="0" smtClean="0"/>
              <a:t>is 18 </a:t>
            </a:r>
            <a:r>
              <a:rPr lang="en-US" baseline="0" dirty="0" smtClean="0"/>
              <a:t>years old</a:t>
            </a:r>
            <a:r>
              <a:rPr lang="en-US" baseline="0" smtClean="0"/>
              <a:t>, married, has a job at orange orchard. </a:t>
            </a:r>
          </a:p>
          <a:p>
            <a:r>
              <a:rPr lang="en-US" baseline="0" smtClean="0"/>
              <a:t>However, she experienced AIDS symtoms and need a life long ART therapy 40-50 years from now. What is a risk of developing HIV co-morbidities? and how we can minize it. </a:t>
            </a:r>
            <a:endParaRPr lang="en-US" baseline="0" dirty="0" smtClean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70B59-D66A-446A-A41A-1677811D0023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03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992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</a:t>
            </a:r>
            <a:r>
              <a:rPr lang="en-US" smtClean="0"/>
              <a:t>address</a:t>
            </a:r>
            <a:r>
              <a:rPr lang="en-US" baseline="0" smtClean="0"/>
              <a:t> the following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smtClean="0"/>
              <a:t>Describe pediatric HIV Co-morbidities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smtClean="0"/>
              <a:t>Needs for pediatric ARV development to minimize HIV co-morbidities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smtClean="0"/>
              <a:t>Challenge in integration of screening and management esp. in resource constrained settings that use public health approach rather than individualized therapy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30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 smtClean="0"/>
              <a:t>HIV co-morbidities are multifactorial;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From HIV itself – From chronic inflammation caused by viral replication or opportunistic infection that leads to cause end organ dysfunction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Such as chronic lung diseases</a:t>
            </a:r>
            <a:r>
              <a:rPr lang="en-US" baseline="0" smtClean="0"/>
              <a:t>; delayed in growth and puberty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From antiretroviral toxicity – such as dyslipidemia, impaired </a:t>
            </a:r>
            <a:r>
              <a:rPr lang="en-US" baseline="0" smtClean="0"/>
              <a:t>renal function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From HIV </a:t>
            </a:r>
            <a:r>
              <a:rPr lang="en-US" baseline="0" dirty="0" err="1" smtClean="0"/>
              <a:t>coinfection</a:t>
            </a:r>
            <a:r>
              <a:rPr lang="en-US" baseline="0" dirty="0" smtClean="0"/>
              <a:t> such as viral hepatitis B or C – can lead to liver cirrhosis or Human papilloma virus infection – related to </a:t>
            </a:r>
            <a:r>
              <a:rPr lang="en-US" baseline="0" err="1" smtClean="0"/>
              <a:t>anogenital</a:t>
            </a:r>
            <a:r>
              <a:rPr lang="en-US" baseline="0" smtClean="0"/>
              <a:t> cancer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smtClean="0"/>
              <a:t>Psychosocial </a:t>
            </a:r>
            <a:r>
              <a:rPr lang="en-US" baseline="0" dirty="0" smtClean="0"/>
              <a:t>factors that related to or lead to HIV-infection such as mental health problem, alcohol or substance abuse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I would like to spend most of the time discuss co-</a:t>
            </a:r>
            <a:r>
              <a:rPr lang="en-US" baseline="0" dirty="0" err="1" smtClean="0"/>
              <a:t>morbidites</a:t>
            </a:r>
            <a:r>
              <a:rPr lang="en-US" baseline="0" dirty="0" smtClean="0"/>
              <a:t> that are consequence of HIV/OIs and antiretroviral toxicity.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060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</a:t>
            </a:r>
            <a:r>
              <a:rPr lang="en-US" baseline="0" dirty="0" smtClean="0"/>
              <a:t> Aging HIV infected adult co-morbidities are symptomatic and manifest as a non communicable diseases events.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among Children and adolescents – </a:t>
            </a:r>
            <a:r>
              <a:rPr lang="en-US" baseline="0" smtClean="0"/>
              <a:t>co-morbidities are  accumulation </a:t>
            </a:r>
            <a:r>
              <a:rPr lang="en-US" baseline="0" dirty="0" smtClean="0"/>
              <a:t>of risk factors of NCDs </a:t>
            </a:r>
            <a:r>
              <a:rPr lang="en-US" dirty="0" smtClean="0"/>
              <a:t>which lead</a:t>
            </a:r>
            <a:r>
              <a:rPr lang="en-US" baseline="0" dirty="0" smtClean="0"/>
              <a:t> to significant problem in years or decades </a:t>
            </a:r>
            <a:r>
              <a:rPr lang="en-US" baseline="0" smtClean="0"/>
              <a:t>to come or disturb of developmental milestone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example: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smtClean="0"/>
              <a:t>1. </a:t>
            </a:r>
            <a:r>
              <a:rPr lang="en-US" baseline="0" dirty="0" smtClean="0"/>
              <a:t>Renal problem start with as persistent proteinuria or tubular dysfunction – without intervention – it could lead to chronic kidney diseases or end stage renal diseases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</a:t>
            </a:r>
            <a:r>
              <a:rPr lang="en-US" baseline="0" smtClean="0"/>
              <a:t>. </a:t>
            </a:r>
            <a:r>
              <a:rPr lang="en-US" baseline="0" dirty="0" smtClean="0"/>
              <a:t>Cardiovascular diseases risks factors such as hypertension dyslipidemia or insulin resistance are accumulating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en-US" baseline="0" dirty="0" smtClean="0"/>
              <a:t>For bone health; HIV infection or ARV disturb bone formation and not attain peak bone mass – leave them at risk of bone fracture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5.  Or cause in developmental delay or </a:t>
            </a:r>
            <a:r>
              <a:rPr lang="en-US" baseline="0" dirty="0" err="1" smtClean="0"/>
              <a:t>imparied</a:t>
            </a:r>
            <a:r>
              <a:rPr lang="en-US" baseline="0" dirty="0" smtClean="0"/>
              <a:t> of cognitive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224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July 2014; WHO convene</a:t>
            </a:r>
            <a:r>
              <a:rPr lang="en-US" baseline="0" dirty="0" smtClean="0"/>
              <a:t> a consultation meeting among experts to identify priority area of NCDs in people living with HIV </a:t>
            </a:r>
            <a:endParaRPr lang="en-US" dirty="0" smtClean="0"/>
          </a:p>
          <a:p>
            <a:r>
              <a:rPr lang="en-US" dirty="0" smtClean="0"/>
              <a:t>The working</a:t>
            </a:r>
            <a:r>
              <a:rPr lang="en-US" baseline="0" dirty="0" smtClean="0"/>
              <a:t> group prioritize the conditions to high priority such as modify ARV drugs or treatment strategies to prevent NCDs, </a:t>
            </a:r>
          </a:p>
          <a:p>
            <a:r>
              <a:rPr lang="en-US" baseline="0" dirty="0" smtClean="0"/>
              <a:t>Assessment and intervention for cardiovascular risk, </a:t>
            </a:r>
          </a:p>
          <a:p>
            <a:r>
              <a:rPr lang="en-US" baseline="0" dirty="0" smtClean="0"/>
              <a:t>Growth in children and adolescents, mental health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Medium priority such as renal dysfunction, bone health in children and adolescents.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8397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Chronic lung disease are more common in Africa and Asian Children than in Western countries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– Which might explain by repeated infection by virus and bacteria or secondary to immune </a:t>
            </a:r>
            <a:r>
              <a:rPr lang="en-US" baseline="0" dirty="0" err="1" smtClean="0">
                <a:sym typeface="Wingdings" panose="05000000000000000000" pitchFamily="2" charset="2"/>
              </a:rPr>
              <a:t>dysregulaton</a:t>
            </a:r>
            <a:r>
              <a:rPr lang="en-US" baseline="0" dirty="0" smtClean="0">
                <a:sym typeface="Wingdings" panose="05000000000000000000" pitchFamily="2" charset="2"/>
              </a:rPr>
              <a:t> induced by HIV itself</a:t>
            </a:r>
            <a:endParaRPr lang="th-TH" dirty="0" smtClean="0"/>
          </a:p>
          <a:p>
            <a:endParaRPr lang="en-US" dirty="0" smtClean="0"/>
          </a:p>
          <a:p>
            <a:r>
              <a:rPr lang="en-US" dirty="0" smtClean="0"/>
              <a:t>Study</a:t>
            </a:r>
            <a:r>
              <a:rPr lang="en-US" baseline="0" dirty="0" smtClean="0"/>
              <a:t> among Zimbabwe HIV-infected long term non </a:t>
            </a:r>
            <a:r>
              <a:rPr lang="en-US" baseline="0" dirty="0" err="1" smtClean="0"/>
              <a:t>progressor</a:t>
            </a:r>
            <a:r>
              <a:rPr lang="en-US" baseline="0" dirty="0" smtClean="0"/>
              <a:t> presence at median age of 12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aseline="0" dirty="0" smtClean="0"/>
              <a:t>40% has hypoxia either at rest (13%) on exercise (29%)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 smtClean="0"/>
              <a:t>Sign and symptoms include chronic cough, recurrent respiratory tract infection, in a child with chronic hypoxia – has clubbing of fingers.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 smtClean="0"/>
              <a:t>They have hypoxia either at rest (13%) or on exertion (29%).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 smtClean="0"/>
              <a:t>The involvement on large airway Bronchiectasis: common chest x-ray findings show ring and tramline opacities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 smtClean="0">
                <a:sym typeface="Wingdings" panose="05000000000000000000" pitchFamily="2" charset="2"/>
              </a:rPr>
              <a:t>The involvement on small airway - bronchiolitis </a:t>
            </a:r>
            <a:r>
              <a:rPr lang="en-US" baseline="0" dirty="0" err="1" smtClean="0">
                <a:sym typeface="Wingdings" panose="05000000000000000000" pitchFamily="2" charset="2"/>
              </a:rPr>
              <a:t>obliterans</a:t>
            </a:r>
            <a:r>
              <a:rPr lang="en-US" baseline="0" dirty="0" smtClean="0">
                <a:sym typeface="Wingdings" panose="05000000000000000000" pitchFamily="2" charset="2"/>
              </a:rPr>
              <a:t>: wheeze not response to bronchodilator, Chest x-ray: hyperinflation;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baseline="0" dirty="0" smtClean="0"/>
              <a:t>These condition some may improve after ART but some not reverse even after immune recovery.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59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Nephropathy</a:t>
            </a:r>
            <a:r>
              <a:rPr lang="en-US" baseline="0" smtClean="0"/>
              <a:t> presented with heavy proteinuria and progression to end-stage renal diseases</a:t>
            </a:r>
          </a:p>
          <a:p>
            <a:r>
              <a:rPr lang="en-US" baseline="0" smtClean="0"/>
              <a:t>The </a:t>
            </a:r>
            <a:endParaRPr lang="en-US" smtClean="0"/>
          </a:p>
          <a:p>
            <a:r>
              <a:rPr lang="en-US" smtClean="0"/>
              <a:t>Compare </a:t>
            </a:r>
            <a:r>
              <a:rPr lang="en-US" dirty="0" smtClean="0"/>
              <a:t>3 groups children 7-11 year</a:t>
            </a:r>
          </a:p>
          <a:p>
            <a:pPr marL="342900" indent="-342900">
              <a:buAutoNum type="arabicPeriod"/>
            </a:pPr>
            <a:r>
              <a:rPr lang="en-US" dirty="0" smtClean="0"/>
              <a:t>HIV</a:t>
            </a:r>
            <a:r>
              <a:rPr lang="en-US" baseline="0" dirty="0" smtClean="0"/>
              <a:t> on HAART: Mar 2007-Nov 2009 ( N=325) 89% ON</a:t>
            </a:r>
            <a:r>
              <a:rPr lang="th-TH" baseline="0" dirty="0" smtClean="0"/>
              <a:t> </a:t>
            </a:r>
            <a:r>
              <a:rPr lang="en-US" baseline="0" dirty="0" smtClean="0"/>
              <a:t>HAART</a:t>
            </a:r>
          </a:p>
          <a:p>
            <a:pPr marL="342900" indent="-342900">
              <a:buAutoNum type="arabicPeriod"/>
            </a:pPr>
            <a:r>
              <a:rPr lang="en-US" baseline="0" smtClean="0"/>
              <a:t>P2C2 </a:t>
            </a:r>
            <a:r>
              <a:rPr lang="en-US" baseline="0" dirty="0" smtClean="0"/>
              <a:t>(N=70) 17% on HAART </a:t>
            </a:r>
            <a:r>
              <a:rPr lang="en-US" baseline="0" smtClean="0"/>
              <a:t>– Pulmonary </a:t>
            </a:r>
            <a:r>
              <a:rPr lang="en-US" baseline="0" dirty="0" smtClean="0"/>
              <a:t>and cardiovascular </a:t>
            </a:r>
            <a:r>
              <a:rPr lang="en-US" baseline="0" smtClean="0"/>
              <a:t>complications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1668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0" dirty="0" smtClean="0"/>
              <a:t> =2004 median age start ART 4 years</a:t>
            </a:r>
          </a:p>
          <a:p>
            <a:r>
              <a:rPr lang="en-US" dirty="0" smtClean="0"/>
              <a:t>Pre-</a:t>
            </a:r>
            <a:r>
              <a:rPr lang="en-US" baseline="0" dirty="0" smtClean="0"/>
              <a:t> ART about half of children has underweight and stunted </a:t>
            </a:r>
          </a:p>
          <a:p>
            <a:r>
              <a:rPr lang="en-US" baseline="0" dirty="0" smtClean="0"/>
              <a:t>Strikingly: the probability of catch-up in growth and puberty is depend on age at start ART  -- start @ age &lt; 5 years of age has higher chance to catch up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ARROW</a:t>
            </a:r>
            <a:r>
              <a:rPr lang="en-US" baseline="0" dirty="0" smtClean="0"/>
              <a:t> cohort show that the age at puberty is delayed </a:t>
            </a:r>
          </a:p>
          <a:p>
            <a:r>
              <a:rPr lang="en-US" baseline="0" dirty="0" smtClean="0"/>
              <a:t>Male G2 12.8 G5 = 16.9 years</a:t>
            </a:r>
          </a:p>
          <a:p>
            <a:r>
              <a:rPr lang="en-US" baseline="0" dirty="0" smtClean="0"/>
              <a:t>Female B2 11.7 Menarche 14.3 and B5 16.1 </a:t>
            </a:r>
          </a:p>
          <a:p>
            <a:r>
              <a:rPr lang="en-US" baseline="0" dirty="0" smtClean="0"/>
              <a:t>On average delayed in pubertal stage 2-3 years compare to Black American Children. However they have continue growth in late pubertal stage G4-G5.</a:t>
            </a:r>
            <a:endParaRPr lang="en-US" dirty="0" smtClean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B388E-9D40-4515-92C8-2CE733973B0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256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752"/>
            <a:ext cx="9180512" cy="688538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115616" y="2016683"/>
            <a:ext cx="6912768" cy="270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5935715" cy="157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109" y="6351466"/>
            <a:ext cx="9158403" cy="5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7490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www.ias2015.org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/>
          <a:stretch/>
        </p:blipFill>
        <p:spPr>
          <a:xfrm rot="16200000">
            <a:off x="-3156412" y="3092518"/>
            <a:ext cx="6901260" cy="661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1512168" cy="3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2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2109" y="6351466"/>
            <a:ext cx="9158403" cy="5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6064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86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7490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www.ias2015.org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/>
          <a:stretch/>
        </p:blipFill>
        <p:spPr>
          <a:xfrm rot="16200000">
            <a:off x="-3156412" y="3092518"/>
            <a:ext cx="6901260" cy="661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1512168" cy="3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3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109" y="6351466"/>
            <a:ext cx="9158403" cy="5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896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490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www.ias2015.org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/>
          <a:stretch/>
        </p:blipFill>
        <p:spPr>
          <a:xfrm rot="16200000">
            <a:off x="-3156412" y="3092518"/>
            <a:ext cx="6901260" cy="661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1512168" cy="3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1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109" y="6351466"/>
            <a:ext cx="9158403" cy="5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72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72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490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www.ias2015.org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/>
          <a:stretch/>
        </p:blipFill>
        <p:spPr>
          <a:xfrm rot="16200000">
            <a:off x="-3156412" y="3092518"/>
            <a:ext cx="6901260" cy="661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1512168" cy="3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2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109" y="6351466"/>
            <a:ext cx="9158403" cy="5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896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896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7490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www.ias2015.org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/>
          <a:stretch/>
        </p:blipFill>
        <p:spPr>
          <a:xfrm rot="16200000">
            <a:off x="-3156412" y="3092518"/>
            <a:ext cx="6901260" cy="661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1512168" cy="3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2109" y="6351466"/>
            <a:ext cx="9158403" cy="5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896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896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472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4721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97490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www.ias2015.org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1512168" cy="3379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/>
          <a:stretch/>
        </p:blipFill>
        <p:spPr>
          <a:xfrm rot="16200000">
            <a:off x="-3156412" y="3092518"/>
            <a:ext cx="6901260" cy="66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2109" y="6351466"/>
            <a:ext cx="9158403" cy="5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7490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www.ias2015.org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/>
          <a:stretch/>
        </p:blipFill>
        <p:spPr>
          <a:xfrm rot="16200000">
            <a:off x="-3156412" y="3092518"/>
            <a:ext cx="6901260" cy="661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1512168" cy="3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3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109" y="6351466"/>
            <a:ext cx="9158403" cy="5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97490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www.ias2015.org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/>
          <a:stretch/>
        </p:blipFill>
        <p:spPr>
          <a:xfrm rot="16200000">
            <a:off x="-3156412" y="3092518"/>
            <a:ext cx="6901260" cy="661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1512168" cy="3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8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2109" y="6351466"/>
            <a:ext cx="9158403" cy="506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4746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96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74904" y="65087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www.ias2015.org</a:t>
            </a:r>
            <a:endParaRPr lang="en-GB" sz="10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/>
          <a:stretch/>
        </p:blipFill>
        <p:spPr>
          <a:xfrm rot="16200000">
            <a:off x="-3156412" y="3092518"/>
            <a:ext cx="6901260" cy="661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453336"/>
            <a:ext cx="1512168" cy="3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8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4DD83-434B-4975-8A23-259108408C11}" type="datetimeFigureOut">
              <a:rPr lang="en-GB" smtClean="0"/>
              <a:t>19/07/2015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9A0A-370D-4ECC-9835-1E83323D7C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jhsph.edu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450" y="620688"/>
            <a:ext cx="7772400" cy="1470025"/>
          </a:xfrm>
        </p:spPr>
        <p:txBody>
          <a:bodyPr/>
          <a:lstStyle/>
          <a:p>
            <a:r>
              <a:rPr lang="en-US" b="1" dirty="0" smtClean="0"/>
              <a:t>HIV Co-morbidities</a:t>
            </a:r>
            <a:br>
              <a:rPr lang="en-US" b="1" dirty="0" smtClean="0"/>
            </a:br>
            <a:r>
              <a:rPr lang="en-US" b="1" dirty="0" smtClean="0"/>
              <a:t>In Children and Adolescents </a:t>
            </a:r>
            <a:endParaRPr lang="th-TH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227910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Thanyawee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Puthanakit</a:t>
            </a:r>
            <a:r>
              <a:rPr lang="en-US" sz="3200" b="1" dirty="0">
                <a:solidFill>
                  <a:srgbClr val="FFFF00"/>
                </a:solidFill>
              </a:rPr>
              <a:t>, MD</a:t>
            </a:r>
          </a:p>
          <a:p>
            <a:r>
              <a:rPr lang="en-US" sz="2000" b="1" baseline="30000" dirty="0" smtClean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Department </a:t>
            </a:r>
            <a:r>
              <a:rPr lang="en-US" sz="2000" b="1" dirty="0">
                <a:solidFill>
                  <a:schemeClr val="bg1"/>
                </a:solidFill>
              </a:rPr>
              <a:t>of Pediatrics, </a:t>
            </a:r>
            <a:r>
              <a:rPr lang="en-US" sz="2000" b="1" dirty="0" smtClean="0">
                <a:solidFill>
                  <a:schemeClr val="bg1"/>
                </a:solidFill>
              </a:rPr>
              <a:t>Faculty </a:t>
            </a:r>
            <a:r>
              <a:rPr lang="en-US" sz="2000" b="1" dirty="0">
                <a:solidFill>
                  <a:schemeClr val="bg1"/>
                </a:solidFill>
              </a:rPr>
              <a:t>of Medicine,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</a:rPr>
              <a:t>Chulalongkorn</a:t>
            </a:r>
            <a:r>
              <a:rPr lang="en-US" sz="2000" b="1" dirty="0" smtClean="0">
                <a:solidFill>
                  <a:schemeClr val="bg1"/>
                </a:solidFill>
              </a:rPr>
              <a:t> University</a:t>
            </a:r>
          </a:p>
          <a:p>
            <a:r>
              <a:rPr lang="en-US" sz="20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HIVNAT, Thai Red Cross AIDS Research Center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Bangkok Thailand</a:t>
            </a:r>
          </a:p>
          <a:p>
            <a:endParaRPr lang="th-TH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50" y="3944384"/>
            <a:ext cx="816591" cy="814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3056"/>
            <a:ext cx="826100" cy="826100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>
            <a:off x="1979712" y="2234114"/>
            <a:ext cx="5148291" cy="1676937"/>
            <a:chOff x="2267744" y="2247735"/>
            <a:chExt cx="5148291" cy="16769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268763"/>
              <a:ext cx="1607443" cy="165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187" y="2268763"/>
              <a:ext cx="1704677" cy="1644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79864" y="2247735"/>
              <a:ext cx="1836171" cy="1627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2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4954" y="315255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</a:rPr>
              <a:t>HIV-associated Nephropathy</a:t>
            </a:r>
            <a:br>
              <a:rPr lang="en-US" sz="3400" b="1" dirty="0" smtClean="0">
                <a:solidFill>
                  <a:srgbClr val="FFFF00"/>
                </a:solidFill>
              </a:rPr>
            </a:b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>
                <a:solidFill>
                  <a:srgbClr val="FFFF00"/>
                </a:solidFill>
              </a:rPr>
              <a:t>HIV-associated </a:t>
            </a:r>
            <a:r>
              <a:rPr lang="en-US" sz="3400" b="1" dirty="0" smtClean="0">
                <a:solidFill>
                  <a:srgbClr val="FFFF00"/>
                </a:solidFill>
              </a:rPr>
              <a:t>Cardiomyopathy</a:t>
            </a:r>
            <a:endParaRPr lang="th-TH" sz="3400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5061375" y="1497294"/>
            <a:ext cx="4031889" cy="440883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smtClean="0">
                <a:solidFill>
                  <a:schemeClr val="tx1"/>
                </a:solidFill>
              </a:rPr>
              <a:t> </a:t>
            </a:r>
            <a:r>
              <a:rPr lang="en-US" b="1" smtClean="0">
                <a:solidFill>
                  <a:schemeClr val="tx1"/>
                </a:solidFill>
              </a:rPr>
              <a:t>Cardiomyopathy</a:t>
            </a:r>
            <a:r>
              <a:rPr lang="en-US" sz="2400" baseline="30000" smtClean="0">
                <a:solidFill>
                  <a:schemeClr val="tx1"/>
                </a:solidFill>
              </a:rPr>
              <a:t>3</a:t>
            </a:r>
            <a:endParaRPr lang="en-US" sz="2400" baseline="30000" dirty="0" smtClean="0">
              <a:solidFill>
                <a:schemeClr val="tx1"/>
              </a:solidFill>
            </a:endParaRPr>
          </a:p>
          <a:p>
            <a:r>
              <a:rPr lang="en-US" sz="2400" spc="-100" dirty="0" smtClean="0">
                <a:solidFill>
                  <a:schemeClr val="tx1"/>
                </a:solidFill>
              </a:rPr>
              <a:t>Dyspnea, </a:t>
            </a:r>
            <a:r>
              <a:rPr lang="en-US" sz="2400" spc="-100" smtClean="0">
                <a:solidFill>
                  <a:schemeClr val="tx1"/>
                </a:solidFill>
              </a:rPr>
              <a:t>Heart failure</a:t>
            </a:r>
          </a:p>
          <a:p>
            <a:endParaRPr lang="en-US" sz="2000" spc="-100" dirty="0" smtClean="0">
              <a:solidFill>
                <a:schemeClr val="tx1"/>
              </a:solidFill>
            </a:endParaRPr>
          </a:p>
          <a:p>
            <a:r>
              <a:rPr lang="en-US" sz="2400" spc="-100" dirty="0" smtClean="0">
                <a:solidFill>
                  <a:schemeClr val="tx1"/>
                </a:solidFill>
              </a:rPr>
              <a:t>Echocardiogram</a:t>
            </a:r>
          </a:p>
          <a:p>
            <a:pPr marL="0" indent="0">
              <a:buNone/>
            </a:pPr>
            <a:r>
              <a:rPr lang="en-US" sz="2400" spc="-100" smtClean="0">
                <a:solidFill>
                  <a:schemeClr val="tx1"/>
                </a:solidFill>
              </a:rPr>
              <a:t>     LVEF &lt; </a:t>
            </a:r>
            <a:r>
              <a:rPr lang="en-US" sz="2400" spc="-100" dirty="0" smtClean="0">
                <a:solidFill>
                  <a:schemeClr val="tx1"/>
                </a:solidFill>
              </a:rPr>
              <a:t>-</a:t>
            </a:r>
            <a:r>
              <a:rPr lang="en-US" sz="2400" spc="-100" smtClean="0">
                <a:solidFill>
                  <a:schemeClr val="tx1"/>
                </a:solidFill>
              </a:rPr>
              <a:t>2  Z </a:t>
            </a:r>
            <a:r>
              <a:rPr lang="en-US" sz="2400" spc="-100" dirty="0">
                <a:solidFill>
                  <a:schemeClr val="tx1"/>
                </a:solidFill>
              </a:rPr>
              <a:t>-</a:t>
            </a:r>
            <a:r>
              <a:rPr lang="en-US" sz="2400" spc="-100" dirty="0" smtClean="0">
                <a:solidFill>
                  <a:schemeClr val="tx1"/>
                </a:solidFill>
              </a:rPr>
              <a:t>score  </a:t>
            </a:r>
            <a:r>
              <a:rPr lang="en-US" sz="2400" spc="-100" smtClean="0">
                <a:solidFill>
                  <a:schemeClr val="tx1"/>
                </a:solidFill>
              </a:rPr>
              <a:t>or </a:t>
            </a:r>
            <a:r>
              <a:rPr lang="en-US" sz="2400" spc="-100">
                <a:solidFill>
                  <a:schemeClr val="tx1"/>
                </a:solidFill>
              </a:rPr>
              <a:t> </a:t>
            </a:r>
            <a:endParaRPr lang="en-US" sz="2400" spc="-10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spc="-100" smtClean="0">
                <a:solidFill>
                  <a:schemeClr val="tx1"/>
                </a:solidFill>
              </a:rPr>
              <a:t>     LV </a:t>
            </a:r>
            <a:r>
              <a:rPr lang="en-US" sz="2400" spc="-100" smtClean="0">
                <a:solidFill>
                  <a:schemeClr val="tx1"/>
                </a:solidFill>
              </a:rPr>
              <a:t>dimension &gt; </a:t>
            </a:r>
            <a:r>
              <a:rPr lang="en-US" sz="2400" spc="-100" dirty="0" smtClean="0">
                <a:solidFill>
                  <a:schemeClr val="tx1"/>
                </a:solidFill>
              </a:rPr>
              <a:t>2  </a:t>
            </a:r>
            <a:r>
              <a:rPr lang="en-US" sz="2400" spc="-100" smtClean="0">
                <a:solidFill>
                  <a:schemeClr val="tx1"/>
                </a:solidFill>
              </a:rPr>
              <a:t>Z-score </a:t>
            </a:r>
          </a:p>
          <a:p>
            <a:pPr marL="0" indent="0">
              <a:buNone/>
            </a:pPr>
            <a:r>
              <a:rPr lang="en-US" sz="2400" spc="-10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Prevalence </a:t>
            </a:r>
          </a:p>
          <a:p>
            <a:pPr marL="0" lvl="0" indent="0">
              <a:buNone/>
            </a:pPr>
            <a:r>
              <a:rPr lang="en-US" sz="2400" smtClean="0">
                <a:solidFill>
                  <a:schemeClr val="tx1"/>
                </a:solidFill>
              </a:rPr>
              <a:t>    Pre </a:t>
            </a:r>
            <a:r>
              <a:rPr lang="en-US" sz="2400" smtClean="0">
                <a:solidFill>
                  <a:schemeClr val="tx1"/>
                </a:solidFill>
              </a:rPr>
              <a:t>ART era </a:t>
            </a:r>
            <a:r>
              <a:rPr lang="en-US" sz="2400" dirty="0" smtClean="0">
                <a:solidFill>
                  <a:schemeClr val="tx1"/>
                </a:solidFill>
              </a:rPr>
              <a:t>= 44.3% </a:t>
            </a:r>
          </a:p>
          <a:p>
            <a:pPr marL="0" lvl="0" indent="0">
              <a:buNone/>
            </a:pPr>
            <a:r>
              <a:rPr lang="en-US" sz="2400" smtClean="0">
                <a:solidFill>
                  <a:schemeClr val="tx1"/>
                </a:solidFill>
              </a:rPr>
              <a:t>    HAART </a:t>
            </a:r>
            <a:r>
              <a:rPr lang="en-US" sz="2400" dirty="0" smtClean="0">
                <a:solidFill>
                  <a:schemeClr val="tx1"/>
                </a:solidFill>
              </a:rPr>
              <a:t>era =  </a:t>
            </a:r>
            <a:r>
              <a:rPr lang="en-US" sz="2400" smtClean="0">
                <a:solidFill>
                  <a:schemeClr val="tx1"/>
                </a:solidFill>
              </a:rPr>
              <a:t>3.7%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63338" y="1484784"/>
            <a:ext cx="4320480" cy="442133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Nephropathy</a:t>
            </a:r>
            <a:r>
              <a:rPr lang="en-US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Heavy proteinuria and rapid progression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end-stage renal disease</a:t>
            </a:r>
          </a:p>
          <a:p>
            <a:pPr marL="0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Focal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segmental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glomerulosclerosis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tubulo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-interstitial lesions</a:t>
            </a:r>
          </a:p>
          <a:p>
            <a:pPr marL="0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HAART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+ ACE-inhibitors</a:t>
            </a:r>
            <a:r>
              <a:rPr lang="en-US" sz="2400" baseline="30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80% decrease in proteinuria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39% complete remission </a:t>
            </a:r>
            <a:endParaRPr lang="th-TH" sz="2000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7149" y="590612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Ray PE. </a:t>
            </a:r>
            <a:r>
              <a:rPr lang="en-US" sz="1400" dirty="0" err="1" smtClean="0">
                <a:solidFill>
                  <a:schemeClr val="bg1"/>
                </a:solidFill>
              </a:rPr>
              <a:t>Pediatr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err="1" smtClean="0">
                <a:solidFill>
                  <a:schemeClr val="bg1"/>
                </a:solidFill>
              </a:rPr>
              <a:t>Nephrol</a:t>
            </a:r>
            <a:r>
              <a:rPr lang="en-US" sz="1400" smtClean="0">
                <a:solidFill>
                  <a:schemeClr val="bg1"/>
                </a:solidFill>
              </a:rPr>
              <a:t> 2004:19:1075-92.</a:t>
            </a:r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baseline="30000" dirty="0" smtClean="0">
                <a:solidFill>
                  <a:schemeClr val="bg1"/>
                </a:solidFill>
              </a:rPr>
              <a:t>2</a:t>
            </a:r>
            <a:r>
              <a:rPr lang="en-US" sz="1400" dirty="0" smtClean="0">
                <a:solidFill>
                  <a:schemeClr val="bg1"/>
                </a:solidFill>
              </a:rPr>
              <a:t>Ramsuran D</a:t>
            </a:r>
            <a:r>
              <a:rPr lang="en-US" sz="1400" smtClean="0">
                <a:solidFill>
                  <a:schemeClr val="bg1"/>
                </a:solidFill>
              </a:rPr>
              <a:t>. Pediatr Nephrol 2012;27:821-7.</a:t>
            </a:r>
            <a:endParaRPr lang="th-TH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9597" y="599845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aseline="30000" dirty="0" smtClean="0">
                <a:solidFill>
                  <a:schemeClr val="bg1"/>
                </a:solidFill>
              </a:rPr>
              <a:t>3</a:t>
            </a:r>
            <a:r>
              <a:rPr lang="en-US" sz="1400" dirty="0" smtClean="0">
                <a:solidFill>
                  <a:schemeClr val="bg1"/>
                </a:solidFill>
              </a:rPr>
              <a:t>Lipshultz </a:t>
            </a:r>
            <a:r>
              <a:rPr lang="en-US" sz="1400" dirty="0">
                <a:solidFill>
                  <a:schemeClr val="bg1"/>
                </a:solidFill>
              </a:rPr>
              <a:t>SE. JAMA </a:t>
            </a:r>
            <a:r>
              <a:rPr lang="en-US" sz="1400" dirty="0" err="1">
                <a:solidFill>
                  <a:schemeClr val="bg1"/>
                </a:solidFill>
              </a:rPr>
              <a:t>Pediatr</a:t>
            </a:r>
            <a:r>
              <a:rPr lang="en-US" sz="1400">
                <a:solidFill>
                  <a:schemeClr val="bg1"/>
                </a:solidFill>
              </a:rPr>
              <a:t>. </a:t>
            </a:r>
            <a:r>
              <a:rPr lang="en-US" sz="1400" smtClean="0">
                <a:solidFill>
                  <a:schemeClr val="bg1"/>
                </a:solidFill>
              </a:rPr>
              <a:t>2013;167:520-527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th-TH" sz="1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Poor growth and delayed </a:t>
            </a:r>
            <a:r>
              <a:rPr lang="en-US" b="1" dirty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uberty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1600"/>
          <a:stretch/>
        </p:blipFill>
        <p:spPr>
          <a:xfrm>
            <a:off x="1034696" y="2078149"/>
            <a:ext cx="7632849" cy="260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001543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              </a:t>
            </a:r>
            <a:r>
              <a:rPr lang="en-US" sz="1600" dirty="0" err="1" smtClean="0">
                <a:solidFill>
                  <a:prstClr val="white"/>
                </a:solidFill>
              </a:rPr>
              <a:t>Jesson</a:t>
            </a:r>
            <a:r>
              <a:rPr lang="en-US" sz="1600" dirty="0" smtClean="0">
                <a:solidFill>
                  <a:prstClr val="white"/>
                </a:solidFill>
              </a:rPr>
              <a:t> J, </a:t>
            </a:r>
            <a:r>
              <a:rPr lang="en-US" sz="1600" dirty="0">
                <a:solidFill>
                  <a:prstClr val="white"/>
                </a:solidFill>
              </a:rPr>
              <a:t>et al. </a:t>
            </a:r>
            <a:r>
              <a:rPr lang="en-US" sz="1600" dirty="0" err="1">
                <a:solidFill>
                  <a:prstClr val="white"/>
                </a:solidFill>
              </a:rPr>
              <a:t>Pediatr</a:t>
            </a:r>
            <a:r>
              <a:rPr lang="en-US" sz="1600" dirty="0">
                <a:solidFill>
                  <a:prstClr val="white"/>
                </a:solidFill>
              </a:rPr>
              <a:t> Infect Dis J </a:t>
            </a:r>
            <a:r>
              <a:rPr lang="en-US" sz="1600" dirty="0" smtClean="0">
                <a:solidFill>
                  <a:prstClr val="white"/>
                </a:solidFill>
              </a:rPr>
              <a:t>2015 e159.</a:t>
            </a:r>
            <a:r>
              <a:rPr lang="en-US" sz="1600" smtClean="0">
                <a:solidFill>
                  <a:prstClr val="white"/>
                </a:solidFill>
              </a:rPr>
              <a:t>	Szubert </a:t>
            </a:r>
            <a:r>
              <a:rPr lang="en-US" sz="1600" dirty="0" smtClean="0">
                <a:solidFill>
                  <a:prstClr val="white"/>
                </a:solidFill>
              </a:rPr>
              <a:t>AJ. </a:t>
            </a:r>
            <a:r>
              <a:rPr lang="en-US" sz="1600" smtClean="0">
                <a:solidFill>
                  <a:prstClr val="white"/>
                </a:solidFill>
              </a:rPr>
              <a:t>AIDS 2015;29:609-18.</a:t>
            </a:r>
            <a:endParaRPr lang="fr-FR" sz="16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4698" y="1185049"/>
            <a:ext cx="7632848" cy="80021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  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Pre-ART: 51% underweight and 48% stunted </a:t>
            </a:r>
          </a:p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2 years after ART: 70% catch-up weight and 61% height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35495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West African cohort 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N=2004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4697" y="4748951"/>
            <a:ext cx="76328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ARROW study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Puberty development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2-3 year delays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entering pubertal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</a:p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Continued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growth even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late pubertal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stage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4-5</a:t>
            </a:r>
            <a:endParaRPr lang="th-TH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0076" y="1080006"/>
            <a:ext cx="8301608" cy="4176464"/>
            <a:chOff x="0" y="1"/>
            <a:chExt cx="6337321" cy="2929877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2284317891"/>
                </p:ext>
              </p:extLst>
            </p:nvPr>
          </p:nvGraphicFramePr>
          <p:xfrm>
            <a:off x="0" y="1"/>
            <a:ext cx="6337321" cy="29298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3"/>
            <p:cNvSpPr txBox="1"/>
            <p:nvPr/>
          </p:nvSpPr>
          <p:spPr>
            <a:xfrm>
              <a:off x="133350" y="376238"/>
              <a:ext cx="381000" cy="22098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vert270" wrap="square" rtlCol="0" anchor="ctr" anchorCtr="1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 dirty="0">
                  <a:solidFill>
                    <a:schemeClr val="bg1"/>
                  </a:solidFill>
                </a:rPr>
                <a:t>Mean </a:t>
              </a:r>
              <a:r>
                <a:rPr lang="en-US" sz="2000" b="1" dirty="0">
                  <a:solidFill>
                    <a:schemeClr val="bg1"/>
                  </a:solidFill>
                </a:rPr>
                <a:t>IQ</a:t>
              </a:r>
              <a:r>
                <a:rPr lang="en-US" sz="1800" b="1" dirty="0">
                  <a:solidFill>
                    <a:schemeClr val="bg1"/>
                  </a:solidFill>
                </a:rPr>
                <a:t> Score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38944" y="5754742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chemeClr val="bg1"/>
                </a:solidFill>
              </a:rPr>
              <a:t>Smith R. </a:t>
            </a:r>
            <a:r>
              <a:rPr lang="en-US" sz="1600" dirty="0" err="1">
                <a:solidFill>
                  <a:schemeClr val="bg1"/>
                </a:solidFill>
              </a:rPr>
              <a:t>Pediatr</a:t>
            </a:r>
            <a:r>
              <a:rPr lang="en-US" sz="1600" dirty="0">
                <a:solidFill>
                  <a:schemeClr val="bg1"/>
                </a:solidFill>
              </a:rPr>
              <a:t> Infect Dis J </a:t>
            </a:r>
            <a:r>
              <a:rPr lang="en-US" sz="1600" dirty="0" smtClean="0">
                <a:solidFill>
                  <a:schemeClr val="bg1"/>
                </a:solidFill>
              </a:rPr>
              <a:t>2012;31:592-8.</a:t>
            </a:r>
            <a:r>
              <a:rPr lang="en-US" sz="1600" smtClean="0">
                <a:solidFill>
                  <a:schemeClr val="bg1"/>
                </a:solidFill>
              </a:rPr>
              <a:t>	   </a:t>
            </a:r>
            <a:r>
              <a:rPr lang="fr-FR" sz="1600" smtClean="0">
                <a:solidFill>
                  <a:schemeClr val="bg1"/>
                </a:solidFill>
              </a:rPr>
              <a:t>Puthanakit T. </a:t>
            </a:r>
            <a:r>
              <a:rPr lang="fr-FR" sz="1600" dirty="0" err="1">
                <a:solidFill>
                  <a:schemeClr val="bg1"/>
                </a:solidFill>
              </a:rPr>
              <a:t>Pediatr</a:t>
            </a:r>
            <a:r>
              <a:rPr lang="fr-FR" sz="1600" dirty="0">
                <a:solidFill>
                  <a:schemeClr val="bg1"/>
                </a:solidFill>
              </a:rPr>
              <a:t> Infect Dis 2013</a:t>
            </a:r>
            <a:r>
              <a:rPr lang="fr-FR" sz="1600">
                <a:solidFill>
                  <a:schemeClr val="bg1"/>
                </a:solidFill>
              </a:rPr>
              <a:t>; </a:t>
            </a:r>
            <a:r>
              <a:rPr lang="fr-FR" sz="1600" smtClean="0">
                <a:solidFill>
                  <a:schemeClr val="bg1"/>
                </a:solidFill>
              </a:rPr>
              <a:t>32:501-8.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Neurodevelopmental </a:t>
            </a:r>
            <a:r>
              <a:rPr lang="en-US" sz="3600" b="1" dirty="0" smtClean="0">
                <a:solidFill>
                  <a:srgbClr val="FFFF00"/>
                </a:solidFill>
              </a:rPr>
              <a:t>outcomes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9368" y="4962787"/>
            <a:ext cx="26026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PHACS ( N =558)</a:t>
            </a:r>
          </a:p>
          <a:p>
            <a:pPr algn="ctr"/>
            <a:r>
              <a:rPr lang="en-US" dirty="0" smtClean="0"/>
              <a:t>Mean age 12 years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1808" y="4509120"/>
            <a:ext cx="7658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  CDC C        HIV            HEU                   HIV             HEU         Control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5014917"/>
            <a:ext cx="26026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Thai-PREDICT  (N </a:t>
            </a:r>
            <a:r>
              <a:rPr lang="en-US" smtClean="0"/>
              <a:t>=603)</a:t>
            </a:r>
            <a:endParaRPr lang="en-US" dirty="0" smtClean="0"/>
          </a:p>
          <a:p>
            <a:pPr algn="ctr"/>
            <a:r>
              <a:rPr lang="en-US" dirty="0" smtClean="0"/>
              <a:t>Mean age </a:t>
            </a:r>
            <a:r>
              <a:rPr lang="en-US" smtClean="0"/>
              <a:t>9  years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18864" y="150441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Low bone mineral density </a:t>
            </a:r>
            <a:br>
              <a:rPr lang="en-US" b="1" dirty="0" smtClean="0"/>
            </a:br>
            <a:r>
              <a:rPr lang="en-US" b="1" dirty="0" smtClean="0"/>
              <a:t>before attained peak bone mass 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3568" y="1293441"/>
            <a:ext cx="8805664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Peak </a:t>
            </a:r>
            <a:r>
              <a:rPr lang="en-US" dirty="0"/>
              <a:t>bone mass achieved by age </a:t>
            </a:r>
            <a:r>
              <a:rPr lang="en-US"/>
              <a:t>20-25 </a:t>
            </a:r>
            <a:r>
              <a:rPr lang="en-US" smtClean="0"/>
              <a:t>years</a:t>
            </a:r>
            <a:endParaRPr lang="en-US" dirty="0" smtClean="0"/>
          </a:p>
          <a:p>
            <a:r>
              <a:rPr lang="en-US" sz="2400" dirty="0" smtClean="0"/>
              <a:t>Bone mineral density (BMD) Z-score </a:t>
            </a:r>
            <a:r>
              <a:rPr lang="en-US" sz="2400" smtClean="0"/>
              <a:t>by </a:t>
            </a:r>
          </a:p>
          <a:p>
            <a:pPr marL="0" indent="0">
              <a:buNone/>
            </a:pPr>
            <a:r>
              <a:rPr lang="en-US" sz="2400" smtClean="0"/>
              <a:t>    Dual-energy x-ray </a:t>
            </a:r>
            <a:r>
              <a:rPr lang="en-US" sz="2400" dirty="0" smtClean="0"/>
              <a:t>absorptiometry (DXA) at lumbar spine </a:t>
            </a:r>
            <a:endParaRPr lang="en-US" sz="2400" dirty="0"/>
          </a:p>
          <a:p>
            <a:r>
              <a:rPr lang="en-US" sz="2400" dirty="0" smtClean="0"/>
              <a:t>BMD z-score &lt; -2 ranged from 4-32%</a:t>
            </a:r>
          </a:p>
          <a:p>
            <a:r>
              <a:rPr lang="en-US" sz="2400" dirty="0" smtClean="0"/>
              <a:t>Ongoing research: Effect of calcium, vitamin D supplement</a:t>
            </a:r>
            <a:endParaRPr lang="th-TH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Sudjaritrak</a:t>
            </a:r>
            <a:r>
              <a:rPr lang="en-US" sz="1400" dirty="0" smtClean="0">
                <a:solidFill>
                  <a:schemeClr val="bg1"/>
                </a:solidFill>
              </a:rPr>
              <a:t> T. </a:t>
            </a:r>
            <a:r>
              <a:rPr lang="en-US" sz="1400" dirty="0" err="1" smtClean="0">
                <a:solidFill>
                  <a:schemeClr val="bg1"/>
                </a:solidFill>
              </a:rPr>
              <a:t>Puthanakit</a:t>
            </a:r>
            <a:r>
              <a:rPr lang="en-US" sz="1400" dirty="0" smtClean="0">
                <a:solidFill>
                  <a:schemeClr val="bg1"/>
                </a:solidFill>
              </a:rPr>
              <a:t> T. J virus eradicate 2015:1:159-67.</a:t>
            </a:r>
            <a:endParaRPr lang="th-TH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914" y="3513349"/>
            <a:ext cx="5160388" cy="2612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64" y="3831214"/>
            <a:ext cx="1561562" cy="197708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8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Cardiovascular disease risks</a:t>
            </a:r>
            <a:endParaRPr lang="en-US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308707"/>
              </p:ext>
            </p:extLst>
          </p:nvPr>
        </p:nvGraphicFramePr>
        <p:xfrm>
          <a:off x="683568" y="1268761"/>
          <a:ext cx="8229600" cy="377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5971346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Partel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K. Circulation. 2014;129:1204-1212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th-TH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039598"/>
            <a:ext cx="2923871" cy="11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for management of dyslipidemia in pediatric HIV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48" y="1432402"/>
            <a:ext cx="8712968" cy="4964166"/>
          </a:xfrm>
        </p:spPr>
        <p:txBody>
          <a:bodyPr/>
          <a:lstStyle/>
          <a:p>
            <a:r>
              <a:rPr lang="en-US" smtClean="0"/>
              <a:t>Different threshold to add pharmacotherapy </a:t>
            </a:r>
            <a:endParaRPr lang="en-US" dirty="0" smtClean="0"/>
          </a:p>
          <a:p>
            <a:pPr lvl="1"/>
            <a:r>
              <a:rPr lang="en-US" dirty="0" smtClean="0"/>
              <a:t>LDL &gt; 190 mg/dl</a:t>
            </a:r>
          </a:p>
          <a:p>
            <a:pPr lvl="1"/>
            <a:r>
              <a:rPr lang="en-US" dirty="0" smtClean="0"/>
              <a:t>LDL &gt; 160 mg/dl plus 2 risk factors</a:t>
            </a:r>
          </a:p>
          <a:p>
            <a:pPr lvl="1"/>
            <a:r>
              <a:rPr lang="en-US" dirty="0" smtClean="0"/>
              <a:t>LDL &gt; 130 </a:t>
            </a:r>
            <a:r>
              <a:rPr lang="en-US" smtClean="0"/>
              <a:t>mg/dl due </a:t>
            </a:r>
            <a:r>
              <a:rPr lang="en-US" dirty="0" smtClean="0"/>
              <a:t>to </a:t>
            </a:r>
            <a:r>
              <a:rPr lang="en-US" smtClean="0"/>
              <a:t>chronic inflammatory disease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Lack of clinical trial data to demonstrate the benefit </a:t>
            </a:r>
            <a:r>
              <a:rPr lang="en-US" smtClean="0"/>
              <a:t>of statin </a:t>
            </a:r>
            <a:r>
              <a:rPr lang="en-US" dirty="0" smtClean="0"/>
              <a:t>use in </a:t>
            </a:r>
            <a:r>
              <a:rPr lang="en-US" smtClean="0"/>
              <a:t>pediatric HIV</a:t>
            </a:r>
          </a:p>
          <a:p>
            <a:pPr lvl="1"/>
            <a:r>
              <a:rPr lang="en-US" smtClean="0"/>
              <a:t>NHLBI recommend – statin in children </a:t>
            </a:r>
            <a:r>
              <a:rPr lang="en-US" smtClean="0"/>
              <a:t>&gt;10 </a:t>
            </a:r>
            <a:r>
              <a:rPr lang="en-US" smtClean="0"/>
              <a:t>years of age </a:t>
            </a:r>
          </a:p>
          <a:p>
            <a:endParaRPr lang="en-US" sz="800" dirty="0" smtClean="0"/>
          </a:p>
          <a:p>
            <a:r>
              <a:rPr lang="en-US" dirty="0" smtClean="0"/>
              <a:t>Limited ARV </a:t>
            </a:r>
            <a:r>
              <a:rPr lang="en-US" smtClean="0"/>
              <a:t>drugs choice to substitute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55776" y="5805264"/>
            <a:ext cx="656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solidFill>
                  <a:schemeClr val="bg1"/>
                </a:solidFill>
              </a:rPr>
              <a:t>Pediatrics 2008;122: 198-208.</a:t>
            </a:r>
          </a:p>
          <a:p>
            <a:pPr algn="r"/>
            <a:r>
              <a:rPr lang="en-US" sz="1600" smtClean="0">
                <a:solidFill>
                  <a:schemeClr val="bg1"/>
                </a:solidFill>
              </a:rPr>
              <a:t>NHLBI Guidelines for cardiovascular and risk reduction in adolescents 2011. </a:t>
            </a:r>
            <a:endParaRPr lang="th-TH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Co-morbidities related to ART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268760"/>
            <a:ext cx="8229600" cy="4525963"/>
          </a:xfrm>
        </p:spPr>
        <p:txBody>
          <a:bodyPr/>
          <a:lstStyle/>
          <a:p>
            <a:r>
              <a:rPr lang="en-US" dirty="0" smtClean="0"/>
              <a:t>Metabolic syndrome/ </a:t>
            </a:r>
            <a:r>
              <a:rPr lang="en-US" dirty="0" err="1"/>
              <a:t>L</a:t>
            </a:r>
            <a:r>
              <a:rPr lang="en-US" dirty="0" err="1" smtClean="0"/>
              <a:t>ipodystrophy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FF00"/>
                </a:solidFill>
              </a:rPr>
              <a:t>Stavudine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/>
              <a:t>Dyslipidemia – </a:t>
            </a:r>
            <a:r>
              <a:rPr lang="en-US" dirty="0">
                <a:solidFill>
                  <a:srgbClr val="FFFF00"/>
                </a:solidFill>
              </a:rPr>
              <a:t>Boosted PI</a:t>
            </a:r>
          </a:p>
          <a:p>
            <a:r>
              <a:rPr lang="en-US" dirty="0"/>
              <a:t>Insulin resistance –</a:t>
            </a:r>
            <a:r>
              <a:rPr lang="en-US" dirty="0">
                <a:solidFill>
                  <a:srgbClr val="FFFF00"/>
                </a:solidFill>
              </a:rPr>
              <a:t>Boosted PI </a:t>
            </a:r>
            <a:endParaRPr lang="th-TH" dirty="0">
              <a:solidFill>
                <a:srgbClr val="FFFF00"/>
              </a:solidFill>
            </a:endParaRPr>
          </a:p>
          <a:p>
            <a:r>
              <a:rPr lang="en-US" dirty="0" smtClean="0"/>
              <a:t>Renal tubular dysfunction – </a:t>
            </a:r>
            <a:r>
              <a:rPr lang="en-US" dirty="0" err="1" smtClean="0">
                <a:solidFill>
                  <a:srgbClr val="FFFF00"/>
                </a:solidFill>
              </a:rPr>
              <a:t>Tenofovir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838837"/>
            <a:ext cx="799288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 need for development of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toxicity, potent and affordable </a:t>
            </a:r>
          </a:p>
          <a:p>
            <a:pPr algn="ctr"/>
            <a:r>
              <a:rPr lang="en-US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 antiretroviral drugs </a:t>
            </a:r>
            <a:endParaRPr lang="en-US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6588" y="315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Modification of </a:t>
            </a:r>
            <a:r>
              <a:rPr lang="en-US" b="1"/>
              <a:t>ARV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to </a:t>
            </a:r>
            <a:r>
              <a:rPr lang="en-US" b="1"/>
              <a:t>prevent </a:t>
            </a:r>
            <a:r>
              <a:rPr lang="en-US" b="1" smtClean="0"/>
              <a:t>co-morbidities (I)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248128"/>
              </p:ext>
            </p:extLst>
          </p:nvPr>
        </p:nvGraphicFramePr>
        <p:xfrm>
          <a:off x="714048" y="1275189"/>
          <a:ext cx="828092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880"/>
                <a:gridCol w="1928356"/>
                <a:gridCol w="3142684"/>
              </a:tblGrid>
              <a:tr h="497819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Pediatric </a:t>
                      </a:r>
                    </a:p>
                    <a:p>
                      <a:pPr algn="ctr"/>
                      <a:r>
                        <a:rPr lang="en-US" sz="2000" smtClean="0"/>
                        <a:t>WHO 2013</a:t>
                      </a:r>
                      <a:endParaRPr lang="en-US" sz="20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Adult</a:t>
                      </a:r>
                      <a:r>
                        <a:rPr lang="en-US" sz="2000" baseline="0" smtClean="0"/>
                        <a:t> </a:t>
                      </a:r>
                    </a:p>
                    <a:p>
                      <a:pPr algn="ctr"/>
                      <a:r>
                        <a:rPr lang="en-US" sz="2000" baseline="0" smtClean="0"/>
                        <a:t>WHO 2013</a:t>
                      </a:r>
                      <a:endParaRPr lang="en-US" sz="20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/>
                        <a:t>Adult</a:t>
                      </a:r>
                    </a:p>
                    <a:p>
                      <a:pPr algn="ctr"/>
                      <a:r>
                        <a:rPr lang="en-US" sz="2000" smtClean="0"/>
                        <a:t>DHHS</a:t>
                      </a:r>
                      <a:r>
                        <a:rPr lang="en-US" sz="2000" baseline="0" smtClean="0"/>
                        <a:t> 2015</a:t>
                      </a:r>
                      <a:endParaRPr lang="en-US" sz="2000" baseline="50000" dirty="0"/>
                    </a:p>
                  </a:txBody>
                  <a:tcPr/>
                </a:tc>
              </a:tr>
              <a:tr h="625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>
                          <a:solidFill>
                            <a:srgbClr val="7030A0"/>
                          </a:solidFill>
                        </a:rPr>
                        <a:t>Age &lt;3 years</a:t>
                      </a:r>
                    </a:p>
                    <a:p>
                      <a:r>
                        <a:rPr lang="en-US" sz="2000" dirty="0" err="1" smtClean="0"/>
                        <a:t>Lopinavir</a:t>
                      </a:r>
                      <a:r>
                        <a:rPr lang="en-US" sz="2000" dirty="0" smtClean="0"/>
                        <a:t>/r + ABC (AZT)/3TC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Efavirenz</a:t>
                      </a: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TDF/3TC</a:t>
                      </a:r>
                      <a:endParaRPr lang="en-US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2000" b="1" i="1" dirty="0" err="1" smtClean="0">
                          <a:solidFill>
                            <a:srgbClr val="7030A0"/>
                          </a:solidFill>
                        </a:rPr>
                        <a:t>Integrase</a:t>
                      </a:r>
                      <a:r>
                        <a:rPr lang="en-US" sz="2000" b="1" i="1" dirty="0" smtClean="0">
                          <a:solidFill>
                            <a:srgbClr val="7030A0"/>
                          </a:solidFill>
                        </a:rPr>
                        <a:t> inhibitors</a:t>
                      </a:r>
                      <a:r>
                        <a:rPr lang="en-US" sz="2000" b="1" i="1" baseline="0" dirty="0" smtClean="0">
                          <a:solidFill>
                            <a:srgbClr val="7030A0"/>
                          </a:solidFill>
                        </a:rPr>
                        <a:t> +2NRTI</a:t>
                      </a:r>
                      <a:endParaRPr lang="en-US" sz="2000" b="1" i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000" dirty="0" err="1" smtClean="0"/>
                        <a:t>Dolutegravir</a:t>
                      </a:r>
                      <a:r>
                        <a:rPr lang="en-US" sz="2000" baseline="0" dirty="0" smtClean="0"/>
                        <a:t> + ABC/3TC</a:t>
                      </a:r>
                      <a:endParaRPr lang="en-US" sz="2000" dirty="0"/>
                    </a:p>
                    <a:p>
                      <a:r>
                        <a:rPr lang="en-US" sz="2000" dirty="0" err="1" smtClean="0"/>
                        <a:t>Raltegravir</a:t>
                      </a:r>
                      <a:r>
                        <a:rPr lang="en-US" sz="2000" baseline="0" dirty="0" smtClean="0"/>
                        <a:t> + TDF/FTC 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Elvitegravir</a:t>
                      </a:r>
                      <a:r>
                        <a:rPr lang="en-US" sz="2000" dirty="0" smtClean="0"/>
                        <a:t>/COBI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smtClean="0"/>
                        <a:t>+ TDF/FTC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1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smtClean="0">
                          <a:solidFill>
                            <a:srgbClr val="7030A0"/>
                          </a:solidFill>
                        </a:rPr>
                        <a:t>Protease</a:t>
                      </a:r>
                      <a:r>
                        <a:rPr lang="en-US" sz="2000" b="1" i="1" baseline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000" b="1" i="1" smtClean="0">
                          <a:solidFill>
                            <a:srgbClr val="7030A0"/>
                          </a:solidFill>
                        </a:rPr>
                        <a:t>inhibitors</a:t>
                      </a:r>
                      <a:r>
                        <a:rPr lang="en-US" sz="2000" b="1" i="1" baseline="0" smtClean="0">
                          <a:solidFill>
                            <a:srgbClr val="7030A0"/>
                          </a:solidFill>
                        </a:rPr>
                        <a:t> +2NRTI</a:t>
                      </a:r>
                      <a:endParaRPr lang="en-US" sz="2000" b="1" i="1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/>
                        <a:t>Darunavir/r 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smtClean="0"/>
                        <a:t>TDF/FTC </a:t>
                      </a:r>
                      <a:endParaRPr lang="en-US" sz="2000" dirty="0" smtClean="0"/>
                    </a:p>
                  </a:txBody>
                  <a:tcPr/>
                </a:tc>
              </a:tr>
              <a:tr h="625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baseline="0" dirty="0" smtClean="0">
                          <a:solidFill>
                            <a:srgbClr val="7030A0"/>
                          </a:solidFill>
                        </a:rPr>
                        <a:t>Age 3-10 years</a:t>
                      </a:r>
                      <a:endParaRPr lang="en-US" sz="2000" b="1" i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000" dirty="0" err="1" smtClean="0"/>
                        <a:t>Efavirenz</a:t>
                      </a:r>
                      <a:r>
                        <a:rPr lang="en-US" sz="2000" dirty="0" smtClean="0"/>
                        <a:t> + ABC (AZT)/3TC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625067">
                <a:tc>
                  <a:txBody>
                    <a:bodyPr/>
                    <a:lstStyle/>
                    <a:p>
                      <a:r>
                        <a:rPr lang="en-US" sz="2000" b="1" i="1" dirty="0" smtClean="0">
                          <a:solidFill>
                            <a:srgbClr val="7030A0"/>
                          </a:solidFill>
                        </a:rPr>
                        <a:t>Age &gt;10 years </a:t>
                      </a:r>
                    </a:p>
                    <a:p>
                      <a:r>
                        <a:rPr lang="en-US" sz="2000" dirty="0" err="1" smtClean="0"/>
                        <a:t>Efavirenz</a:t>
                      </a:r>
                      <a:r>
                        <a:rPr lang="en-US" sz="2000" dirty="0" smtClean="0"/>
                        <a:t> + TDF/3TC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62506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1" dirty="0" smtClean="0">
                          <a:solidFill>
                            <a:srgbClr val="7030A0"/>
                          </a:solidFill>
                        </a:rPr>
                        <a:t>Alternative regimen </a:t>
                      </a:r>
                      <a:r>
                        <a:rPr lang="en-US" sz="2000" dirty="0" err="1" smtClean="0"/>
                        <a:t>Efavirenz</a:t>
                      </a:r>
                      <a:r>
                        <a:rPr lang="en-US" sz="2000" dirty="0" smtClean="0"/>
                        <a:t>+</a:t>
                      </a:r>
                      <a:r>
                        <a:rPr lang="en-US" sz="2000" baseline="0" dirty="0" smtClean="0"/>
                        <a:t> TDF/3TC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5022044"/>
            <a:ext cx="5400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solidFill>
                  <a:prstClr val="black"/>
                </a:solidFill>
              </a:rPr>
              <a:t>Dolutegravir</a:t>
            </a:r>
            <a:r>
              <a:rPr lang="en-US" smtClean="0">
                <a:solidFill>
                  <a:prstClr val="black"/>
                </a:solidFill>
              </a:rPr>
              <a:t>/ABC/3TC  </a:t>
            </a:r>
            <a:r>
              <a:rPr lang="en-US" dirty="0">
                <a:solidFill>
                  <a:prstClr val="black"/>
                </a:solidFill>
              </a:rPr>
              <a:t>is approved for age &gt; 12 years</a:t>
            </a:r>
          </a:p>
          <a:p>
            <a:r>
              <a:rPr lang="en-US" dirty="0">
                <a:solidFill>
                  <a:srgbClr val="FF0000"/>
                </a:solidFill>
              </a:rPr>
              <a:t>      </a:t>
            </a:r>
            <a:r>
              <a:rPr lang="en-US" dirty="0">
                <a:solidFill>
                  <a:srgbClr val="0070C0"/>
                </a:solidFill>
              </a:rPr>
              <a:t>IMPAACT P1093: </a:t>
            </a:r>
            <a:r>
              <a:rPr lang="en-US" dirty="0" err="1">
                <a:solidFill>
                  <a:srgbClr val="0070C0"/>
                </a:solidFill>
              </a:rPr>
              <a:t>Dolutegravir</a:t>
            </a:r>
            <a:r>
              <a:rPr lang="en-US" dirty="0">
                <a:solidFill>
                  <a:srgbClr val="0070C0"/>
                </a:solidFill>
              </a:rPr>
              <a:t> in age 6-12 year  </a:t>
            </a:r>
          </a:p>
          <a:p>
            <a:r>
              <a:rPr lang="en-US" dirty="0">
                <a:solidFill>
                  <a:srgbClr val="0070C0"/>
                </a:solidFill>
              </a:rPr>
              <a:t>      ODYSSEY: </a:t>
            </a:r>
            <a:r>
              <a:rPr lang="en-US">
                <a:solidFill>
                  <a:srgbClr val="0070C0"/>
                </a:solidFill>
              </a:rPr>
              <a:t>Dolutegravir+2NRTI  </a:t>
            </a:r>
            <a:r>
              <a:rPr lang="en-US" smtClean="0">
                <a:solidFill>
                  <a:srgbClr val="0070C0"/>
                </a:solidFill>
              </a:rPr>
              <a:t>vs standard  of </a:t>
            </a:r>
            <a:r>
              <a:rPr lang="en-US" dirty="0">
                <a:solidFill>
                  <a:srgbClr val="0070C0"/>
                </a:solidFill>
              </a:rPr>
              <a:t>care</a:t>
            </a:r>
          </a:p>
          <a:p>
            <a:r>
              <a:rPr lang="en-US" b="1" dirty="0" err="1">
                <a:solidFill>
                  <a:prstClr val="black"/>
                </a:solidFill>
              </a:rPr>
              <a:t>Raltegravir</a:t>
            </a:r>
            <a:r>
              <a:rPr lang="en-US" dirty="0">
                <a:solidFill>
                  <a:prstClr val="black"/>
                </a:solidFill>
              </a:rPr>
              <a:t> is approved for age </a:t>
            </a:r>
            <a:r>
              <a:rPr lang="en-US" dirty="0" smtClean="0">
                <a:solidFill>
                  <a:prstClr val="black"/>
                </a:solidFill>
              </a:rPr>
              <a:t>&gt; </a:t>
            </a:r>
            <a:r>
              <a:rPr lang="en-US" smtClean="0">
                <a:solidFill>
                  <a:prstClr val="black"/>
                </a:solidFill>
              </a:rPr>
              <a:t>2 years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6182288" y="5582868"/>
            <a:ext cx="2782200" cy="654444"/>
            <a:chOff x="4844902" y="5457216"/>
            <a:chExt cx="3412912" cy="82355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44902" y="5457216"/>
              <a:ext cx="1293289" cy="823557"/>
            </a:xfrm>
            <a:prstGeom prst="rect">
              <a:avLst/>
            </a:prstGeom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04" b="10995"/>
            <a:stretch/>
          </p:blipFill>
          <p:spPr>
            <a:xfrm>
              <a:off x="6138191" y="5604047"/>
              <a:ext cx="1242121" cy="676726"/>
            </a:xfrm>
            <a:prstGeom prst="rect">
              <a:avLst/>
            </a:prstGeom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27" b="15373"/>
            <a:stretch/>
          </p:blipFill>
          <p:spPr>
            <a:xfrm>
              <a:off x="7380312" y="5726404"/>
              <a:ext cx="877502" cy="554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40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Modification of ARV </a:t>
            </a:r>
            <a:br>
              <a:rPr lang="en-US" b="1"/>
            </a:br>
            <a:r>
              <a:rPr lang="en-US" b="1"/>
              <a:t>to prevent co-morbidities (</a:t>
            </a:r>
            <a:r>
              <a:rPr lang="en-US" b="1" smtClean="0"/>
              <a:t>II)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9217024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smtClean="0">
                <a:solidFill>
                  <a:srgbClr val="FFFF00"/>
                </a:solidFill>
              </a:rPr>
              <a:t>  </a:t>
            </a:r>
            <a:r>
              <a:rPr lang="en-US" sz="3200" smtClean="0">
                <a:solidFill>
                  <a:srgbClr val="FFFF00"/>
                </a:solidFill>
              </a:rPr>
              <a:t>    Tenofovir </a:t>
            </a:r>
            <a:r>
              <a:rPr lang="en-US" sz="3200" dirty="0" err="1">
                <a:solidFill>
                  <a:srgbClr val="FFFF00"/>
                </a:solidFill>
              </a:rPr>
              <a:t>a</a:t>
            </a:r>
            <a:r>
              <a:rPr lang="en-US" sz="3200" dirty="0" err="1" smtClean="0">
                <a:solidFill>
                  <a:srgbClr val="FFFF00"/>
                </a:solidFill>
              </a:rPr>
              <a:t>lafenamide</a:t>
            </a:r>
            <a:r>
              <a:rPr lang="en-US" sz="3200" dirty="0" smtClean="0">
                <a:solidFill>
                  <a:srgbClr val="FFFF00"/>
                </a:solidFill>
              </a:rPr>
              <a:t> fumarate (TAF</a:t>
            </a:r>
            <a:r>
              <a:rPr lang="en-US" sz="3200" b="1" dirty="0" smtClean="0">
                <a:solidFill>
                  <a:srgbClr val="FFFF00"/>
                </a:solidFill>
              </a:rPr>
              <a:t>)</a:t>
            </a:r>
            <a:endParaRPr lang="en-US" sz="3200" b="1" dirty="0">
              <a:solidFill>
                <a:srgbClr val="FFFF00"/>
              </a:solidFill>
            </a:endParaRPr>
          </a:p>
          <a:p>
            <a:pPr lvl="2"/>
            <a:r>
              <a:rPr lang="en-US" sz="2400" dirty="0" err="1" smtClean="0"/>
              <a:t>Elvitegravir</a:t>
            </a:r>
            <a:r>
              <a:rPr lang="en-US" sz="2400" dirty="0" smtClean="0"/>
              <a:t>/</a:t>
            </a:r>
            <a:r>
              <a:rPr lang="en-US" sz="2400" dirty="0" err="1" smtClean="0"/>
              <a:t>cobicistat</a:t>
            </a:r>
            <a:r>
              <a:rPr lang="en-US" sz="2400" dirty="0" smtClean="0"/>
              <a:t>/</a:t>
            </a:r>
            <a:r>
              <a:rPr lang="en-US" sz="2400" dirty="0" err="1" smtClean="0"/>
              <a:t>Emtricitabine</a:t>
            </a:r>
            <a:r>
              <a:rPr lang="en-US" sz="2400" dirty="0" smtClean="0"/>
              <a:t>/TAF vs </a:t>
            </a:r>
            <a:r>
              <a:rPr lang="en-US" sz="2400" dirty="0" err="1" smtClean="0"/>
              <a:t>Elvitegravir</a:t>
            </a:r>
            <a:r>
              <a:rPr lang="en-US" sz="2400" dirty="0" smtClean="0"/>
              <a:t>/</a:t>
            </a:r>
            <a:r>
              <a:rPr lang="en-US" sz="2400" dirty="0" err="1" smtClean="0"/>
              <a:t>cobicistat</a:t>
            </a:r>
            <a:r>
              <a:rPr lang="en-US" sz="2400" dirty="0" smtClean="0"/>
              <a:t>/</a:t>
            </a:r>
            <a:r>
              <a:rPr lang="en-US" sz="2400" dirty="0" err="1" smtClean="0"/>
              <a:t>Emtricitabine</a:t>
            </a:r>
            <a:r>
              <a:rPr lang="en-US" sz="2400" dirty="0" smtClean="0"/>
              <a:t>/TDF</a:t>
            </a:r>
          </a:p>
          <a:p>
            <a:pPr lvl="2"/>
            <a:r>
              <a:rPr lang="en-US" sz="2400" dirty="0" smtClean="0"/>
              <a:t>Adolescent 12-18 years BW &gt; 35 kg </a:t>
            </a:r>
          </a:p>
          <a:p>
            <a:pPr lvl="2"/>
            <a:r>
              <a:rPr lang="en-US" sz="2400" dirty="0" smtClean="0"/>
              <a:t>Reduce prevalence </a:t>
            </a:r>
            <a:r>
              <a:rPr lang="en-US" sz="2400" smtClean="0"/>
              <a:t>of proteinuria </a:t>
            </a:r>
            <a:r>
              <a:rPr lang="en-US" sz="2400" u="sng" dirty="0" smtClean="0"/>
              <a:t>&gt;</a:t>
            </a:r>
            <a:r>
              <a:rPr lang="en-US" sz="2400" dirty="0" smtClean="0"/>
              <a:t>2+ (4% vs 21%)</a:t>
            </a:r>
          </a:p>
          <a:p>
            <a:pPr lvl="2"/>
            <a:r>
              <a:rPr lang="en-US" sz="2400" dirty="0" smtClean="0"/>
              <a:t>Reduce rate of BMD decline </a:t>
            </a:r>
            <a:r>
              <a:rPr lang="en-US" sz="2400" u="sng" dirty="0" smtClean="0"/>
              <a:t>&gt;</a:t>
            </a:r>
            <a:r>
              <a:rPr lang="en-US" sz="2400" dirty="0" smtClean="0"/>
              <a:t>4% (7% vs 30%)</a:t>
            </a:r>
          </a:p>
          <a:p>
            <a:pPr marL="457200" lvl="1" indent="0">
              <a:buNone/>
            </a:pPr>
            <a:endParaRPr lang="en-US" sz="3000" dirty="0" smtClean="0"/>
          </a:p>
          <a:p>
            <a:pPr marL="457200" lvl="1" indent="0">
              <a:buNone/>
            </a:pPr>
            <a:endParaRPr lang="en-US" sz="3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88662" y="5656482"/>
            <a:ext cx="6155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600" dirty="0">
                <a:solidFill>
                  <a:schemeClr val="bg1"/>
                </a:solidFill>
              </a:rPr>
              <a:t>Sax PE Lancet. 2015;385:2606-15</a:t>
            </a:r>
            <a:r>
              <a:rPr lang="fr-FR" sz="160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fr-FR" sz="1600" dirty="0" err="1" smtClean="0">
                <a:solidFill>
                  <a:schemeClr val="bg1"/>
                </a:solidFill>
              </a:rPr>
              <a:t>Kizito</a:t>
            </a:r>
            <a:r>
              <a:rPr lang="fr-FR" sz="1600" dirty="0" smtClean="0">
                <a:solidFill>
                  <a:schemeClr val="bg1"/>
                </a:solidFill>
              </a:rPr>
              <a:t> H. 7th international workshop on </a:t>
            </a:r>
            <a:r>
              <a:rPr lang="fr-FR" sz="1600" dirty="0" err="1" smtClean="0">
                <a:solidFill>
                  <a:schemeClr val="bg1"/>
                </a:solidFill>
              </a:rPr>
              <a:t>pediatric</a:t>
            </a:r>
            <a:r>
              <a:rPr lang="fr-FR" sz="1600" dirty="0" smtClean="0">
                <a:solidFill>
                  <a:schemeClr val="bg1"/>
                </a:solidFill>
              </a:rPr>
              <a:t> HIV  2015– </a:t>
            </a:r>
            <a:r>
              <a:rPr lang="fr-FR" sz="1600" smtClean="0">
                <a:solidFill>
                  <a:schemeClr val="bg1"/>
                </a:solidFill>
              </a:rPr>
              <a:t>abstract 19.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457767"/>
            <a:ext cx="756084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TAF/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emtricitabine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pediatric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data include efficacy, dosage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formulation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14463"/>
            <a:ext cx="9237712" cy="1143000"/>
          </a:xfrm>
        </p:spPr>
        <p:txBody>
          <a:bodyPr>
            <a:normAutofit/>
          </a:bodyPr>
          <a:lstStyle/>
          <a:p>
            <a:r>
              <a:rPr lang="en-US" sz="3600" b="1" smtClean="0"/>
              <a:t>HIV </a:t>
            </a:r>
            <a:r>
              <a:rPr lang="en-US" sz="3600" b="1"/>
              <a:t>s</a:t>
            </a:r>
            <a:r>
              <a:rPr lang="en-US" sz="3600" b="1" smtClean="0"/>
              <a:t>ervice delivery and co-morbidities </a:t>
            </a:r>
            <a:endParaRPr lang="en-US" sz="3600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512" y="1124744"/>
            <a:ext cx="9793088" cy="512325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Health care providers knowledge and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Management Algorithms are needed </a:t>
            </a:r>
          </a:p>
          <a:p>
            <a:pPr lvl="2"/>
            <a:r>
              <a:rPr lang="en-US" sz="2400" dirty="0"/>
              <a:t>I</a:t>
            </a:r>
            <a:r>
              <a:rPr lang="en-US" sz="2400" dirty="0" smtClean="0"/>
              <a:t>dentify patient with high risk of </a:t>
            </a:r>
            <a:r>
              <a:rPr lang="en-US" sz="2400" smtClean="0"/>
              <a:t>each co-morbidity</a:t>
            </a:r>
            <a:endParaRPr lang="en-US" sz="2400" dirty="0" smtClean="0"/>
          </a:p>
          <a:p>
            <a:pPr lvl="2"/>
            <a:r>
              <a:rPr lang="en-US" sz="2400" dirty="0" smtClean="0"/>
              <a:t>Screening tests  to detect  </a:t>
            </a:r>
            <a:r>
              <a:rPr lang="en-US" sz="2400" smtClean="0"/>
              <a:t>early sign and symptoms</a:t>
            </a:r>
          </a:p>
          <a:p>
            <a:pPr marL="914400" lvl="2" indent="0">
              <a:buNone/>
            </a:pPr>
            <a:r>
              <a:rPr lang="en-US" sz="2400"/>
              <a:t> </a:t>
            </a:r>
            <a:r>
              <a:rPr lang="en-US" sz="2400" smtClean="0"/>
              <a:t>  of  HIV co-morbidities </a:t>
            </a:r>
            <a:endParaRPr lang="en-US" sz="2400" dirty="0" smtClean="0"/>
          </a:p>
          <a:p>
            <a:pPr lvl="2"/>
            <a:r>
              <a:rPr lang="en-US" sz="2400" dirty="0" smtClean="0"/>
              <a:t>Referral for moderate or severe cases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4221088"/>
            <a:ext cx="8064896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n-US" sz="2800" b="1" dirty="0">
                <a:solidFill>
                  <a:schemeClr val="tx1"/>
                </a:solidFill>
              </a:rPr>
              <a:t>Operational research to identify feasible service delivery models for resource-limited settings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sz="2800" b="1" dirty="0" smtClean="0">
                <a:solidFill>
                  <a:schemeClr val="tx1"/>
                </a:solidFill>
              </a:rPr>
              <a:t>using  public </a:t>
            </a:r>
            <a:r>
              <a:rPr lang="en-US" sz="2800" b="1" dirty="0">
                <a:solidFill>
                  <a:schemeClr val="tx1"/>
                </a:solidFill>
              </a:rPr>
              <a:t>health </a:t>
            </a:r>
            <a:r>
              <a:rPr lang="en-US" sz="2800" b="1" dirty="0" smtClean="0">
                <a:solidFill>
                  <a:schemeClr val="tx1"/>
                </a:solidFill>
              </a:rPr>
              <a:t>approach are urgently needed.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45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Conflict of interest disclosure </a:t>
            </a:r>
            <a:endParaRPr lang="th-TH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6896" y="1600200"/>
            <a:ext cx="880566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Receive research funding from </a:t>
            </a:r>
            <a:r>
              <a:rPr lang="en-US" dirty="0" err="1" smtClean="0"/>
              <a:t>ViiV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ealthcare </a:t>
            </a:r>
          </a:p>
          <a:p>
            <a:pPr marL="0" indent="0">
              <a:buNone/>
            </a:pPr>
            <a:r>
              <a:rPr lang="en-US" dirty="0" smtClean="0"/>
              <a:t>and Gilead via HIVNAT, Thai Red Cross AIDS Research </a:t>
            </a:r>
            <a:r>
              <a:rPr lang="en-US" dirty="0"/>
              <a:t>C</a:t>
            </a:r>
            <a:r>
              <a:rPr lang="en-US" dirty="0" smtClean="0"/>
              <a:t>enter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 direct financial relationships with any </a:t>
            </a:r>
          </a:p>
          <a:p>
            <a:pPr marL="0" indent="0">
              <a:buNone/>
            </a:pPr>
            <a:r>
              <a:rPr lang="en-US" dirty="0" smtClean="0"/>
              <a:t>pharmaceutical organization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631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64" y="746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Pattern of </a:t>
            </a:r>
            <a:r>
              <a:rPr lang="en-US" b="1" dirty="0"/>
              <a:t>r</a:t>
            </a:r>
            <a:r>
              <a:rPr lang="en-US" b="1" dirty="0" smtClean="0"/>
              <a:t>enal dysfunction </a:t>
            </a:r>
            <a:br>
              <a:rPr lang="en-US" b="1" dirty="0" smtClean="0"/>
            </a:br>
            <a:r>
              <a:rPr lang="en-US" b="1" dirty="0" smtClean="0"/>
              <a:t>in pediatric/adolescent HIV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5840" y="566124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400" baseline="30000" dirty="0" smtClean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Hofer </a:t>
            </a:r>
            <a:r>
              <a:rPr lang="en-US" sz="1400" dirty="0">
                <a:solidFill>
                  <a:schemeClr val="bg1"/>
                </a:solidFill>
              </a:rPr>
              <a:t>CB. AIDS Research and Human Retroviruses. </a:t>
            </a:r>
            <a:r>
              <a:rPr lang="en-US" sz="1400" dirty="0" smtClean="0">
                <a:solidFill>
                  <a:schemeClr val="bg1"/>
                </a:solidFill>
              </a:rPr>
              <a:t>2014; 30:966-9</a:t>
            </a:r>
            <a:r>
              <a:rPr lang="en-US" sz="1400" smtClean="0">
                <a:solidFill>
                  <a:schemeClr val="bg1"/>
                </a:solidFill>
              </a:rPr>
              <a:t>.      </a:t>
            </a:r>
            <a:r>
              <a:rPr lang="en-US" sz="1400" baseline="30000" smtClean="0">
                <a:solidFill>
                  <a:schemeClr val="bg1"/>
                </a:solidFill>
              </a:rPr>
              <a:t>2</a:t>
            </a:r>
            <a:r>
              <a:rPr lang="en-US" sz="1400" smtClean="0">
                <a:solidFill>
                  <a:schemeClr val="bg1"/>
                </a:solidFill>
              </a:rPr>
              <a:t>Purswani </a:t>
            </a:r>
            <a:r>
              <a:rPr lang="en-US" sz="1400" dirty="0">
                <a:solidFill>
                  <a:schemeClr val="bg1"/>
                </a:solidFill>
              </a:rPr>
              <a:t>M.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Pediatr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Nephrol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smtClean="0">
                <a:solidFill>
                  <a:schemeClr val="bg1"/>
                </a:solidFill>
              </a:rPr>
              <a:t>2012;27:981-9.</a:t>
            </a:r>
          </a:p>
          <a:p>
            <a:r>
              <a:rPr lang="en-US" sz="1400" baseline="30000" smtClean="0">
                <a:solidFill>
                  <a:schemeClr val="bg1"/>
                </a:solidFill>
              </a:rPr>
              <a:t>3</a:t>
            </a:r>
            <a:r>
              <a:rPr lang="en-US" sz="1400" smtClean="0">
                <a:solidFill>
                  <a:schemeClr val="bg1"/>
                </a:solidFill>
              </a:rPr>
              <a:t>Deyà-Martínez </a:t>
            </a:r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Pediatr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Nephrol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smtClean="0">
                <a:solidFill>
                  <a:schemeClr val="bg1"/>
                </a:solidFill>
              </a:rPr>
              <a:t>2014;29:1561-6.                                  </a:t>
            </a:r>
            <a:r>
              <a:rPr lang="en-US" sz="1400" baseline="30000" smtClean="0">
                <a:solidFill>
                  <a:schemeClr val="bg1"/>
                </a:solidFill>
              </a:rPr>
              <a:t>4 </a:t>
            </a:r>
            <a:r>
              <a:rPr lang="en-US" sz="1400" smtClean="0">
                <a:solidFill>
                  <a:schemeClr val="bg1"/>
                </a:solidFill>
              </a:rPr>
              <a:t>Unpublsihed data from HIVNAT cohort .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9866" y="1188701"/>
            <a:ext cx="8466630" cy="4112507"/>
            <a:chOff x="737204" y="923115"/>
            <a:chExt cx="8219070" cy="4176464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2883077"/>
                </p:ext>
              </p:extLst>
            </p:nvPr>
          </p:nvGraphicFramePr>
          <p:xfrm>
            <a:off x="737204" y="923115"/>
            <a:ext cx="8219070" cy="41764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extBox 2"/>
            <p:cNvSpPr txBox="1"/>
            <p:nvPr/>
          </p:nvSpPr>
          <p:spPr>
            <a:xfrm rot="16200000">
              <a:off x="-509991" y="2770276"/>
              <a:ext cx="3218870" cy="30524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bg1"/>
                  </a:solidFill>
                </a:rPr>
                <a:t>% Proportion with</a:t>
              </a:r>
              <a:r>
                <a:rPr lang="en-US" sz="1600" b="1" baseline="0" dirty="0">
                  <a:solidFill>
                    <a:schemeClr val="bg1"/>
                  </a:solidFill>
                </a:rPr>
                <a:t> </a:t>
              </a:r>
              <a:r>
                <a:rPr lang="en-US" sz="1600" b="1" baseline="0" dirty="0" err="1">
                  <a:solidFill>
                    <a:schemeClr val="bg1"/>
                  </a:solidFill>
                </a:rPr>
                <a:t>Renl</a:t>
              </a:r>
              <a:r>
                <a:rPr lang="en-US" sz="1600" b="1" baseline="0" dirty="0">
                  <a:solidFill>
                    <a:schemeClr val="bg1"/>
                  </a:solidFill>
                </a:rPr>
                <a:t> Impairment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3"/>
            <p:cNvSpPr txBox="1"/>
            <p:nvPr/>
          </p:nvSpPr>
          <p:spPr>
            <a:xfrm>
              <a:off x="1584551" y="1514102"/>
              <a:ext cx="1838325" cy="400050"/>
            </a:xfrm>
            <a:prstGeom prst="rect">
              <a:avLst/>
            </a:prstGeom>
            <a:solidFill>
              <a:srgbClr val="00FF99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Proteinuria 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0103" y="4149080"/>
              <a:ext cx="216024" cy="23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</a:rPr>
                <a:t>1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66287" y="4139605"/>
              <a:ext cx="216024" cy="23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</a:rPr>
                <a:t>2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55362" y="4130030"/>
              <a:ext cx="216024" cy="23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</a:rPr>
                <a:t>3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5156" y="4130030"/>
              <a:ext cx="216024" cy="23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</a:rPr>
                <a:t>4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47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825" y="803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Screening for Renal Dysfunction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505" y="2564904"/>
            <a:ext cx="8229600" cy="417646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4922" y="565301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solidFill>
                  <a:schemeClr val="bg1"/>
                </a:solidFill>
              </a:rPr>
              <a:t>1 Lucas </a:t>
            </a:r>
            <a:r>
              <a:rPr lang="en-US" sz="1600" dirty="0" smtClean="0">
                <a:solidFill>
                  <a:schemeClr val="bg1"/>
                </a:solidFill>
              </a:rPr>
              <a:t>GM. CKD-HIV; </a:t>
            </a:r>
            <a:r>
              <a:rPr lang="en-US" sz="1600" dirty="0" err="1" smtClean="0">
                <a:solidFill>
                  <a:schemeClr val="bg1"/>
                </a:solidFill>
              </a:rPr>
              <a:t>Clin</a:t>
            </a:r>
            <a:r>
              <a:rPr lang="en-US" sz="1600" dirty="0" smtClean="0">
                <a:solidFill>
                  <a:schemeClr val="bg1"/>
                </a:solidFill>
              </a:rPr>
              <a:t> Infect Dis. 2014;59:e96-138.</a:t>
            </a:r>
          </a:p>
          <a:p>
            <a:pPr algn="r"/>
            <a:r>
              <a:rPr lang="en-US" sz="1600" smtClean="0">
                <a:solidFill>
                  <a:schemeClr val="bg1"/>
                </a:solidFill>
              </a:rPr>
              <a:t>2 Purswani </a:t>
            </a:r>
            <a:r>
              <a:rPr lang="en-US" sz="1600" dirty="0">
                <a:solidFill>
                  <a:schemeClr val="bg1"/>
                </a:solidFill>
              </a:rPr>
              <a:t>M. </a:t>
            </a:r>
            <a:r>
              <a:rPr lang="en-US" sz="1600" dirty="0" err="1">
                <a:solidFill>
                  <a:schemeClr val="bg1"/>
                </a:solidFill>
              </a:rPr>
              <a:t>Pediatr</a:t>
            </a:r>
            <a:r>
              <a:rPr lang="en-US" sz="1600" dirty="0">
                <a:solidFill>
                  <a:schemeClr val="bg1"/>
                </a:solidFill>
              </a:rPr>
              <a:t> Infect Dis J. </a:t>
            </a:r>
            <a:r>
              <a:rPr lang="en-US" sz="1600" dirty="0" smtClean="0">
                <a:solidFill>
                  <a:schemeClr val="bg1"/>
                </a:solidFill>
              </a:rPr>
              <a:t>2013;32:495-500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292567"/>
            <a:ext cx="807642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 Guideline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Evaluate renal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function with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eGFR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 twice a year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Evaluate kidney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damage with urine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analysis-annually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2947935"/>
            <a:ext cx="8076426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PHACS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Prevalence of Chronic kidney disease =  4.5%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Almost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case had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persistent proteinuria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Only 2 of 20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cases had GFR &lt;60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ml/mm/1.73m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4527568"/>
            <a:ext cx="7684297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sensitivity of urine dipstick to detect children and adolescents with renal abnormalities?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dirty="0" smtClean="0"/>
              <a:t>Pediatric HIV co-morbidities are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changing in the face of ART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inimize by early treatment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ore pediatric ARV with lower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risk </a:t>
            </a:r>
            <a:r>
              <a:rPr lang="en-US" smtClean="0"/>
              <a:t>of long-term </a:t>
            </a:r>
            <a:r>
              <a:rPr lang="en-US" dirty="0" smtClean="0"/>
              <a:t>toxicities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onitoring  and </a:t>
            </a:r>
            <a:r>
              <a:rPr lang="en-US" smtClean="0"/>
              <a:t>management 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algorithms </a:t>
            </a:r>
            <a:r>
              <a:rPr lang="en-US" dirty="0" smtClean="0"/>
              <a:t>are urgently needed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4" descr="k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6842" y="1249575"/>
            <a:ext cx="2403630" cy="3619585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1907704" y="4940458"/>
            <a:ext cx="608651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For my future, I would like to have family, house, rice farm and money which I earn for a living.”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am on the promising way of hope.”</a:t>
            </a:r>
          </a:p>
        </p:txBody>
      </p:sp>
    </p:spTree>
    <p:extLst>
      <p:ext uri="{BB962C8B-B14F-4D97-AF65-F5344CB8AC3E}">
        <p14:creationId xmlns:p14="http://schemas.microsoft.com/office/powerpoint/2010/main" val="22877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961" y="13276"/>
            <a:ext cx="8229600" cy="1143000"/>
          </a:xfrm>
        </p:spPr>
        <p:txBody>
          <a:bodyPr/>
          <a:lstStyle/>
          <a:p>
            <a:r>
              <a:rPr lang="en-US" b="1" dirty="0" smtClean="0"/>
              <a:t>Acknowledgements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912" y="991269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Johns Hopkins Bloomberg School of </a:t>
            </a:r>
            <a:r>
              <a:rPr lang="en-US" sz="1800" b="1" dirty="0">
                <a:solidFill>
                  <a:srgbClr val="FFFF00"/>
                </a:solidFill>
              </a:rPr>
              <a:t>P</a:t>
            </a:r>
            <a:r>
              <a:rPr lang="en-US" sz="1800" b="1" dirty="0" smtClean="0">
                <a:solidFill>
                  <a:srgbClr val="FFFF00"/>
                </a:solidFill>
              </a:rPr>
              <a:t>ublic Health </a:t>
            </a:r>
          </a:p>
          <a:p>
            <a:pPr marL="457200" lvl="1" indent="0">
              <a:buNone/>
            </a:pPr>
            <a:r>
              <a:rPr lang="en-US" sz="1800" dirty="0" smtClean="0"/>
              <a:t>Chris </a:t>
            </a:r>
            <a:r>
              <a:rPr lang="en-US" sz="1800" dirty="0" err="1" smtClean="0"/>
              <a:t>Beyrer</a:t>
            </a:r>
            <a:r>
              <a:rPr lang="en-US" sz="1800" dirty="0" smtClean="0"/>
              <a:t>  </a:t>
            </a:r>
            <a:r>
              <a:rPr lang="en-US" sz="1800" dirty="0" err="1" smtClean="0"/>
              <a:t>Kenrad</a:t>
            </a:r>
            <a:r>
              <a:rPr lang="en-US" sz="1800" dirty="0" smtClean="0"/>
              <a:t> Nelson   Andrea Ruff   Craig Hendrix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rgbClr val="FFFF00"/>
                </a:solidFill>
              </a:rPr>
              <a:t>Research Institute of Health Science, Chiang Mai University</a:t>
            </a:r>
          </a:p>
          <a:p>
            <a:r>
              <a:rPr lang="en-US" sz="1800" dirty="0" smtClean="0"/>
              <a:t>Virat Sirisanthana Thira Sirisanthana</a:t>
            </a:r>
          </a:p>
          <a:p>
            <a:r>
              <a:rPr lang="en-US" sz="1800" dirty="0" smtClean="0"/>
              <a:t>Linda Aurpibul Tavitiya </a:t>
            </a:r>
            <a:r>
              <a:rPr lang="en-US" sz="1800" dirty="0" err="1" smtClean="0"/>
              <a:t>Sudjaritrak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>
                <a:solidFill>
                  <a:srgbClr val="FFFF00"/>
                </a:solidFill>
              </a:rPr>
              <a:t>HIVNAT, Thai Red Cross AIDS Research Center</a:t>
            </a:r>
          </a:p>
          <a:p>
            <a:pPr marL="0" indent="0">
              <a:buNone/>
            </a:pPr>
            <a:r>
              <a:rPr lang="en-US" sz="1800" dirty="0" smtClean="0"/>
              <a:t>     Praphan Phanuphak, Kiat </a:t>
            </a:r>
            <a:r>
              <a:rPr lang="en-US" sz="1800" dirty="0" err="1" smtClean="0"/>
              <a:t>ruxrungtham</a:t>
            </a:r>
            <a:r>
              <a:rPr lang="en-US" sz="1800" dirty="0" smtClean="0"/>
              <a:t>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Jintanat Ananworanich, Torsak Bunupuradah</a:t>
            </a:r>
          </a:p>
          <a:p>
            <a:pPr marL="0" indent="0"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     </a:t>
            </a:r>
            <a:r>
              <a:rPr lang="en-US" sz="1800" b="1" dirty="0" smtClean="0">
                <a:solidFill>
                  <a:srgbClr val="FFFF00"/>
                </a:solidFill>
              </a:rPr>
              <a:t>Faculty of Medicine, </a:t>
            </a:r>
            <a:r>
              <a:rPr lang="en-US" sz="1800" b="1" dirty="0" err="1" smtClean="0">
                <a:solidFill>
                  <a:srgbClr val="FFFF00"/>
                </a:solidFill>
              </a:rPr>
              <a:t>Chulalongkorn</a:t>
            </a:r>
            <a:r>
              <a:rPr lang="en-US" sz="1800" b="1" dirty="0" smtClean="0">
                <a:solidFill>
                  <a:srgbClr val="FFFF00"/>
                </a:solidFill>
              </a:rPr>
              <a:t> University</a:t>
            </a:r>
          </a:p>
          <a:p>
            <a:pPr marL="0" indent="0">
              <a:buNone/>
            </a:pPr>
            <a:r>
              <a:rPr lang="en-US" sz="1800">
                <a:solidFill>
                  <a:srgbClr val="FFFF00"/>
                </a:solidFill>
              </a:rPr>
              <a:t> </a:t>
            </a:r>
            <a:r>
              <a:rPr lang="en-US" sz="1800" smtClean="0">
                <a:solidFill>
                  <a:srgbClr val="FFFF00"/>
                </a:solidFill>
              </a:rPr>
              <a:t>    </a:t>
            </a:r>
            <a:r>
              <a:rPr lang="en-US" sz="1800" smtClean="0"/>
              <a:t>Chitsanu </a:t>
            </a:r>
            <a:r>
              <a:rPr lang="en-US" sz="1800" dirty="0" smtClean="0"/>
              <a:t>Pancharoen</a:t>
            </a:r>
            <a:r>
              <a:rPr lang="en-US" sz="1800" smtClean="0"/>
              <a:t>, Suvaporn Anugulruengkitt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   Special thanks for colleagues </a:t>
            </a:r>
            <a:r>
              <a:rPr lang="en-US" sz="1800" smtClean="0">
                <a:solidFill>
                  <a:srgbClr val="FFFF00"/>
                </a:solidFill>
              </a:rPr>
              <a:t>who support </a:t>
            </a:r>
            <a:r>
              <a:rPr lang="en-US" sz="1800" dirty="0" err="1">
                <a:solidFill>
                  <a:srgbClr val="FFFF00"/>
                </a:solidFill>
              </a:rPr>
              <a:t> </a:t>
            </a:r>
            <a:r>
              <a:rPr lang="en-US" sz="1800" smtClean="0">
                <a:solidFill>
                  <a:srgbClr val="FFFF00"/>
                </a:solidFill>
              </a:rPr>
              <a:t>for </a:t>
            </a:r>
            <a:r>
              <a:rPr lang="en-US" sz="1800" dirty="0" smtClean="0">
                <a:solidFill>
                  <a:srgbClr val="FFFF00"/>
                </a:solidFill>
              </a:rPr>
              <a:t>presentation </a:t>
            </a:r>
            <a:r>
              <a:rPr lang="en-US" sz="1800" smtClean="0">
                <a:solidFill>
                  <a:srgbClr val="FFFF00"/>
                </a:solidFill>
              </a:rPr>
              <a:t>preparation </a:t>
            </a:r>
          </a:p>
          <a:p>
            <a:pPr marL="457200" lvl="1" indent="0">
              <a:buNone/>
            </a:pPr>
            <a:r>
              <a:rPr lang="en-US" sz="1800" smtClean="0"/>
              <a:t>Annette Sohn   Carlo Quinto George Siberry   Linda-Gail Bekker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67" y="4580736"/>
            <a:ext cx="824797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822960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4" y="2060848"/>
            <a:ext cx="822960" cy="822960"/>
          </a:xfrm>
          <a:prstGeom prst="rect">
            <a:avLst/>
          </a:prstGeom>
        </p:spPr>
      </p:pic>
      <p:pic>
        <p:nvPicPr>
          <p:cNvPr id="1026" name="Picture 2" descr="Johns Hopkins Bloomberg School of Public Health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59718" cy="75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45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77" y="32618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Children &amp; Adolescents living with HIV </a:t>
            </a:r>
            <a:endParaRPr lang="th-TH" sz="3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196752"/>
            <a:ext cx="8789505" cy="50660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3.4 million children/adolescents living with HIV</a:t>
            </a:r>
            <a:r>
              <a:rPr lang="en-US" baseline="30000" dirty="0" smtClean="0">
                <a:solidFill>
                  <a:srgbClr val="FFFF00"/>
                </a:solidFill>
              </a:rPr>
              <a:t>1</a:t>
            </a:r>
          </a:p>
          <a:p>
            <a:pPr lvl="1"/>
            <a:r>
              <a:rPr lang="en-US" sz="2800" dirty="0" smtClean="0"/>
              <a:t>By 2014: </a:t>
            </a:r>
            <a:r>
              <a:rPr lang="en-US" sz="2800" dirty="0"/>
              <a:t>783,000 </a:t>
            </a:r>
            <a:r>
              <a:rPr lang="en-US" sz="2800" dirty="0" smtClean="0"/>
              <a:t>children </a:t>
            </a:r>
            <a:r>
              <a:rPr lang="en-US" sz="2800" dirty="0"/>
              <a:t>on </a:t>
            </a:r>
            <a:r>
              <a:rPr lang="en-US" sz="2800" dirty="0" smtClean="0"/>
              <a:t>ART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Mixed population of children/adolescents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living with HIV </a:t>
            </a:r>
          </a:p>
          <a:p>
            <a:pPr lvl="1"/>
            <a:r>
              <a:rPr lang="en-US" sz="2800" dirty="0" smtClean="0"/>
              <a:t>Surviving </a:t>
            </a:r>
            <a:r>
              <a:rPr lang="en-US" sz="2800" smtClean="0"/>
              <a:t>adolescents who started treatment late</a:t>
            </a:r>
          </a:p>
          <a:p>
            <a:pPr marL="457200" lvl="1" indent="0">
              <a:buNone/>
            </a:pPr>
            <a:r>
              <a:rPr lang="en-US" sz="2800" smtClean="0"/>
              <a:t>   : co-morbidities related to advanced stage HIV </a:t>
            </a:r>
            <a:endParaRPr lang="en-US" sz="2800" dirty="0" smtClean="0"/>
          </a:p>
          <a:p>
            <a:pPr lvl="1"/>
            <a:r>
              <a:rPr lang="en-US" sz="2800" dirty="0" smtClean="0"/>
              <a:t>Aging adolescents who </a:t>
            </a:r>
            <a:r>
              <a:rPr lang="en-US" sz="2800" smtClean="0"/>
              <a:t>received early treatment  : long-term </a:t>
            </a:r>
            <a:r>
              <a:rPr lang="en-US" sz="2800" dirty="0" smtClean="0"/>
              <a:t>exposure to antiretroviral drugs</a:t>
            </a:r>
          </a:p>
          <a:p>
            <a:pPr marL="45720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733256"/>
            <a:ext cx="860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UNAIDS Report on the Global AIDS Epidemic, 2013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0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2"/>
          <p:cNvGrpSpPr>
            <a:grpSpLocks/>
          </p:cNvGrpSpPr>
          <p:nvPr/>
        </p:nvGrpSpPr>
        <p:grpSpPr bwMode="auto">
          <a:xfrm>
            <a:off x="645456" y="1527377"/>
            <a:ext cx="1676543" cy="4684922"/>
            <a:chOff x="0" y="527"/>
            <a:chExt cx="1383" cy="3793"/>
          </a:xfrm>
        </p:grpSpPr>
        <p:pic>
          <p:nvPicPr>
            <p:cNvPr id="216067" name="Picture 3" descr="000w-กิติการ์ ฝาง-s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93" r="-3430"/>
            <a:stretch>
              <a:fillRect/>
            </a:stretch>
          </p:blipFill>
          <p:spPr bwMode="auto">
            <a:xfrm>
              <a:off x="0" y="527"/>
              <a:ext cx="1383" cy="3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068" name="Rectangle 4"/>
            <p:cNvSpPr>
              <a:spLocks noChangeArrowheads="1"/>
            </p:cNvSpPr>
            <p:nvPr/>
          </p:nvSpPr>
          <p:spPr bwMode="auto">
            <a:xfrm>
              <a:off x="429" y="1070"/>
              <a:ext cx="454" cy="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336666"/>
                </a:solidFill>
              </a:endParaRPr>
            </a:p>
          </p:txBody>
        </p:sp>
        <p:sp>
          <p:nvSpPr>
            <p:cNvPr id="216070" name="Text Box 6"/>
            <p:cNvSpPr txBox="1">
              <a:spLocks noChangeArrowheads="1"/>
            </p:cNvSpPr>
            <p:nvPr/>
          </p:nvSpPr>
          <p:spPr bwMode="auto">
            <a:xfrm>
              <a:off x="136" y="3950"/>
              <a:ext cx="12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th-TH" sz="2400" b="1" dirty="0">
                  <a:solidFill>
                    <a:srgbClr val="FFFF00"/>
                  </a:solidFill>
                </a:rPr>
                <a:t>Before</a:t>
              </a:r>
              <a:endParaRPr lang="th-TH" altLang="th-TH"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6071" name="Group 7"/>
          <p:cNvGrpSpPr>
            <a:grpSpLocks/>
          </p:cNvGrpSpPr>
          <p:nvPr/>
        </p:nvGrpSpPr>
        <p:grpSpPr bwMode="auto">
          <a:xfrm>
            <a:off x="2343297" y="1406511"/>
            <a:ext cx="1992644" cy="4792783"/>
            <a:chOff x="1247" y="393"/>
            <a:chExt cx="1497" cy="3927"/>
          </a:xfrm>
        </p:grpSpPr>
        <p:pic>
          <p:nvPicPr>
            <p:cNvPr id="216072" name="Picture 8" descr="009w-กิติการ์180803-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10" t="3796" r="-3131" b="3651"/>
            <a:stretch>
              <a:fillRect/>
            </a:stretch>
          </p:blipFill>
          <p:spPr bwMode="auto">
            <a:xfrm>
              <a:off x="1247" y="393"/>
              <a:ext cx="1497" cy="3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073" name="Rectangle 9"/>
            <p:cNvSpPr>
              <a:spLocks noChangeArrowheads="1"/>
            </p:cNvSpPr>
            <p:nvPr/>
          </p:nvSpPr>
          <p:spPr bwMode="auto">
            <a:xfrm>
              <a:off x="1749" y="913"/>
              <a:ext cx="450" cy="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336666"/>
                </a:solidFill>
              </a:endParaRPr>
            </a:p>
          </p:txBody>
        </p:sp>
        <p:sp>
          <p:nvSpPr>
            <p:cNvPr id="216075" name="Text Box 11"/>
            <p:cNvSpPr txBox="1">
              <a:spLocks noChangeArrowheads="1"/>
            </p:cNvSpPr>
            <p:nvPr/>
          </p:nvSpPr>
          <p:spPr bwMode="auto">
            <a:xfrm>
              <a:off x="1383" y="3884"/>
              <a:ext cx="12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th-TH" sz="2400" b="1">
                  <a:solidFill>
                    <a:srgbClr val="FFFF00"/>
                  </a:solidFill>
                </a:rPr>
                <a:t>2 mo</a:t>
              </a:r>
              <a:endParaRPr lang="th-TH" altLang="th-TH" sz="24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16081" name="Group 17"/>
          <p:cNvGrpSpPr>
            <a:grpSpLocks/>
          </p:cNvGrpSpPr>
          <p:nvPr/>
        </p:nvGrpSpPr>
        <p:grpSpPr bwMode="auto">
          <a:xfrm>
            <a:off x="4407049" y="761342"/>
            <a:ext cx="1944884" cy="5482662"/>
            <a:chOff x="4172" y="213"/>
            <a:chExt cx="1565" cy="4107"/>
          </a:xfrm>
        </p:grpSpPr>
        <p:pic>
          <p:nvPicPr>
            <p:cNvPr id="216082" name="Picture 18" descr="073w-กิติการ์081104-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1" t="9474" r="36127" b="2592"/>
            <a:stretch>
              <a:fillRect/>
            </a:stretch>
          </p:blipFill>
          <p:spPr bwMode="auto">
            <a:xfrm>
              <a:off x="4172" y="213"/>
              <a:ext cx="1565" cy="4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083" name="Rectangle 19"/>
            <p:cNvSpPr>
              <a:spLocks noChangeArrowheads="1"/>
            </p:cNvSpPr>
            <p:nvPr/>
          </p:nvSpPr>
          <p:spPr bwMode="auto">
            <a:xfrm>
              <a:off x="4733" y="596"/>
              <a:ext cx="459" cy="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>
                <a:solidFill>
                  <a:srgbClr val="336666"/>
                </a:solidFill>
              </a:endParaRPr>
            </a:p>
          </p:txBody>
        </p:sp>
        <p:sp>
          <p:nvSpPr>
            <p:cNvPr id="216085" name="Text Box 21"/>
            <p:cNvSpPr txBox="1">
              <a:spLocks noChangeArrowheads="1"/>
            </p:cNvSpPr>
            <p:nvPr/>
          </p:nvSpPr>
          <p:spPr bwMode="auto">
            <a:xfrm>
              <a:off x="4400" y="3838"/>
              <a:ext cx="12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th-TH" sz="2400" b="1">
                  <a:solidFill>
                    <a:srgbClr val="FFFF00"/>
                  </a:solidFill>
                </a:rPr>
                <a:t>18 mo</a:t>
              </a:r>
              <a:endParaRPr lang="th-TH" altLang="th-TH" sz="24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99212" y="214820"/>
            <a:ext cx="2169944" cy="5949167"/>
            <a:chOff x="6499212" y="214820"/>
            <a:chExt cx="2169944" cy="5949167"/>
          </a:xfrm>
        </p:grpSpPr>
        <p:grpSp>
          <p:nvGrpSpPr>
            <p:cNvPr id="8" name="Group 7"/>
            <p:cNvGrpSpPr/>
            <p:nvPr/>
          </p:nvGrpSpPr>
          <p:grpSpPr>
            <a:xfrm>
              <a:off x="6537019" y="214820"/>
              <a:ext cx="1995635" cy="5933539"/>
              <a:chOff x="6839744" y="470664"/>
              <a:chExt cx="2391008" cy="637625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6839744" y="470664"/>
                <a:ext cx="2391008" cy="6376253"/>
                <a:chOff x="6839744" y="470664"/>
                <a:chExt cx="2391008" cy="6376253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66" r="12511"/>
                <a:stretch/>
              </p:blipFill>
              <p:spPr>
                <a:xfrm>
                  <a:off x="6839744" y="470664"/>
                  <a:ext cx="2391008" cy="3174360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41" r="12184"/>
                <a:stretch/>
              </p:blipFill>
              <p:spPr>
                <a:xfrm>
                  <a:off x="6839744" y="3645024"/>
                  <a:ext cx="2391008" cy="3201893"/>
                </a:xfrm>
                <a:prstGeom prst="rect">
                  <a:avLst/>
                </a:prstGeom>
              </p:spPr>
            </p:pic>
          </p:grpSp>
          <p:sp>
            <p:nvSpPr>
              <p:cNvPr id="7" name="Rectangle 6"/>
              <p:cNvSpPr/>
              <p:nvPr/>
            </p:nvSpPr>
            <p:spPr bwMode="auto">
              <a:xfrm rot="1178311">
                <a:off x="7587457" y="1598727"/>
                <a:ext cx="1008112" cy="22731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mtClean="0">
                  <a:ln>
                    <a:solidFill>
                      <a:prstClr val="white"/>
                    </a:solidFill>
                  </a:ln>
                  <a:noFill/>
                  <a:latin typeface="Arial" pitchFamily="34" charset="0"/>
                  <a:cs typeface="Angsana New" pitchFamily="18" charset="-34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 rot="2136052">
                <a:off x="7769079" y="5190772"/>
                <a:ext cx="1176682" cy="30003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mtClean="0">
                  <a:solidFill>
                    <a:prstClr val="black"/>
                  </a:solidFill>
                  <a:latin typeface="Arial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499212" y="5702322"/>
              <a:ext cx="2169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12 years later </a:t>
              </a:r>
              <a:endParaRPr lang="th-TH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940956" y="643267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permission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752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351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Pediatric HIV Co-morbidities</a:t>
            </a:r>
            <a:endParaRPr lang="th-TH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268760"/>
            <a:ext cx="8781656" cy="48965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Describe pediatric </a:t>
            </a:r>
            <a:r>
              <a:rPr lang="en-US" sz="3200" smtClean="0"/>
              <a:t>HIV co-morbidities</a:t>
            </a:r>
            <a:endParaRPr lang="en-US" sz="3200" dirty="0" smtClean="0"/>
          </a:p>
          <a:p>
            <a:pPr marL="0" indent="0">
              <a:buNone/>
            </a:pPr>
            <a:endParaRPr lang="en-US" sz="1200" dirty="0"/>
          </a:p>
          <a:p>
            <a:r>
              <a:rPr lang="en-US" sz="3200" dirty="0" smtClean="0"/>
              <a:t>Needs for pediatric antiretroviral drugs development to minimize HIV co-morbidities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3200" dirty="0" smtClean="0"/>
              <a:t>Challenge in integration of screening </a:t>
            </a:r>
            <a:r>
              <a:rPr lang="en-US" sz="3200" dirty="0"/>
              <a:t>and management </a:t>
            </a:r>
            <a:r>
              <a:rPr lang="en-US" sz="3200" dirty="0" smtClean="0"/>
              <a:t>of pediatric </a:t>
            </a:r>
            <a:r>
              <a:rPr lang="en-US" sz="3200" smtClean="0"/>
              <a:t>HIV co-morbidities </a:t>
            </a:r>
            <a:r>
              <a:rPr lang="en-US" sz="3200" dirty="0" smtClean="0"/>
              <a:t>in resource-constrained settings 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0762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en-US" b="1" dirty="0" smtClean="0"/>
              <a:t>Pediatric HIV Co-morbidities </a:t>
            </a:r>
            <a:endParaRPr lang="en-US" b="1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623032"/>
              </p:ext>
            </p:extLst>
          </p:nvPr>
        </p:nvGraphicFramePr>
        <p:xfrm>
          <a:off x="780668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630932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983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80528" y="-26504"/>
            <a:ext cx="10104412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Pediatrics vs. Adult HIV Co-morbidities </a:t>
            </a:r>
            <a:endParaRPr lang="th-TH" sz="36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th-TH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21537878"/>
              </p:ext>
            </p:extLst>
          </p:nvPr>
        </p:nvGraphicFramePr>
        <p:xfrm>
          <a:off x="899592" y="1268760"/>
          <a:ext cx="7704856" cy="393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839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Children/Adolescents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Accumulate risk  for NCDs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Not able to attain milestone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Adult/Elderly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communicable diseases(NCDs)</a:t>
                      </a:r>
                      <a:endParaRPr lang="th-TH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</a:rPr>
                        <a:t>Persistent</a:t>
                      </a:r>
                      <a:r>
                        <a:rPr lang="en-US" sz="2000" b="0" baseline="0" dirty="0" smtClean="0">
                          <a:solidFill>
                            <a:sysClr val="windowText" lastClr="000000"/>
                          </a:solidFill>
                        </a:rPr>
                        <a:t> proteinuria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ysClr val="windowText" lastClr="000000"/>
                          </a:solidFill>
                        </a:rPr>
                        <a:t>Tubular dysfunction 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Chronic kidney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diseases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End stage renal diseases</a:t>
                      </a:r>
                      <a:endParaRPr lang="th-TH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Dyslipidemia</a:t>
                      </a:r>
                      <a:endParaRPr lang="en-US" sz="20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/>
                        <a:t>Hypertension, Insulin resistance</a:t>
                      </a:r>
                      <a:endParaRPr lang="th-TH" sz="2000" b="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Cardiovascular disease events</a:t>
                      </a:r>
                      <a:endParaRPr lang="th-TH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Impaired</a:t>
                      </a:r>
                      <a:r>
                        <a:rPr lang="en-US" sz="2000" b="0" baseline="0" dirty="0" smtClean="0"/>
                        <a:t> peak bone mass</a:t>
                      </a:r>
                    </a:p>
                    <a:p>
                      <a:r>
                        <a:rPr lang="en-US" sz="2000" b="0" baseline="0" dirty="0" smtClean="0"/>
                        <a:t>Low bone mineral density</a:t>
                      </a:r>
                      <a:endParaRPr lang="th-TH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Bone Fracture</a:t>
                      </a:r>
                      <a:endParaRPr lang="th-TH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baseline="0" dirty="0" smtClean="0"/>
                        <a:t>Developmental delay </a:t>
                      </a:r>
                      <a:endParaRPr lang="th-TH" sz="2000" b="0" dirty="0" smtClean="0"/>
                    </a:p>
                    <a:p>
                      <a:r>
                        <a:rPr lang="en-US" sz="2000" b="0" dirty="0" smtClean="0"/>
                        <a:t>Impaire</a:t>
                      </a:r>
                      <a:r>
                        <a:rPr lang="en-US" sz="2000" b="0" baseline="0" dirty="0" smtClean="0"/>
                        <a:t>d cognitive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HIV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associated neurological disorders (HAND),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 Dementia</a:t>
                      </a:r>
                      <a:endParaRPr lang="th-TH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89248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Non-communicable </a:t>
            </a:r>
            <a:r>
              <a:rPr lang="en-US" sz="3600" b="1"/>
              <a:t>D</a:t>
            </a:r>
            <a:r>
              <a:rPr lang="en-US" sz="3600" b="1" smtClean="0"/>
              <a:t>iseases 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Priority Areas for </a:t>
            </a:r>
            <a:r>
              <a:rPr lang="en-US" sz="3600" b="1" dirty="0"/>
              <a:t>PLHIV </a:t>
            </a:r>
            <a:endParaRPr lang="th-TH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231897"/>
              </p:ext>
            </p:extLst>
          </p:nvPr>
        </p:nvGraphicFramePr>
        <p:xfrm>
          <a:off x="683568" y="1484784"/>
          <a:ext cx="8306954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560"/>
                <a:gridCol w="2872390"/>
                <a:gridCol w="2675004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2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High Priority</a:t>
                      </a:r>
                      <a:endParaRPr lang="th-TH" sz="2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Medium</a:t>
                      </a:r>
                      <a:r>
                        <a:rPr lang="en-US" sz="2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priority</a:t>
                      </a:r>
                      <a:endParaRPr lang="th-TH" sz="2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Lower</a:t>
                      </a:r>
                      <a:r>
                        <a:rPr lang="en-US" sz="2600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priority </a:t>
                      </a:r>
                      <a:endParaRPr lang="th-TH" sz="26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FF99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Modification of ARV for prevention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NCDs</a:t>
                      </a:r>
                      <a:endParaRPr lang="th-TH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Screening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for renal dysfunction </a:t>
                      </a:r>
                      <a:endParaRPr lang="th-TH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Screening</a:t>
                      </a:r>
                      <a:r>
                        <a:rPr lang="en-US" sz="2200" baseline="0" dirty="0" smtClean="0"/>
                        <a:t> for </a:t>
                      </a:r>
                    </a:p>
                    <a:p>
                      <a:r>
                        <a:rPr lang="en-US" sz="2200" baseline="0" dirty="0" smtClean="0"/>
                        <a:t>cervical cancer</a:t>
                      </a:r>
                      <a:endParaRPr lang="th-TH" sz="2200" dirty="0"/>
                    </a:p>
                  </a:txBody>
                  <a:tcPr marL="68580" marR="68580" marT="34290" marB="34290">
                    <a:solidFill>
                      <a:srgbClr val="00FF99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Cardiovascular risk assessments and intervention </a:t>
                      </a:r>
                      <a:endParaRPr lang="th-TH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Bone Health in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Children/Adolescents</a:t>
                      </a:r>
                      <a:endParaRPr lang="th-TH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HPV vaccine</a:t>
                      </a:r>
                      <a:endParaRPr lang="th-TH" sz="2200" dirty="0"/>
                    </a:p>
                  </a:txBody>
                  <a:tcPr marL="68580" marR="68580" marT="34290" marB="34290">
                    <a:solidFill>
                      <a:srgbClr val="00FF99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Growth and Puberty delay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in children and adolescents</a:t>
                      </a:r>
                      <a:endParaRPr lang="th-TH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Screening for HBV,</a:t>
                      </a:r>
                      <a:r>
                        <a:rPr lang="en-US" sz="2200" baseline="0" dirty="0" smtClean="0"/>
                        <a:t> HCV co-infection </a:t>
                      </a:r>
                      <a:endParaRPr lang="th-TH" sz="2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HBV vaccine</a:t>
                      </a:r>
                      <a:endParaRPr lang="th-TH" sz="2200" dirty="0"/>
                    </a:p>
                  </a:txBody>
                  <a:tcPr marL="68580" marR="68580" marT="34290" marB="34290">
                    <a:solidFill>
                      <a:srgbClr val="00FF99"/>
                    </a:solidFill>
                  </a:tcPr>
                </a:tc>
              </a:tr>
              <a:tr h="278130">
                <a:tc rowSpan="2"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</a:rPr>
                        <a:t>Mental Health </a:t>
                      </a:r>
                      <a:r>
                        <a:rPr lang="en-US" sz="2200" dirty="0" smtClean="0"/>
                        <a:t>screening</a:t>
                      </a:r>
                      <a:r>
                        <a:rPr lang="en-US" sz="2200" baseline="0" dirty="0" smtClean="0"/>
                        <a:t>  and intervention </a:t>
                      </a:r>
                      <a:endParaRPr lang="th-TH" sz="2200" dirty="0"/>
                    </a:p>
                  </a:txBody>
                  <a:tcPr marL="68580" marR="68580" marT="34290" marB="3429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Obesity reduction </a:t>
                      </a:r>
                      <a:endParaRPr lang="th-TH" sz="2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200" dirty="0" smtClean="0"/>
                        <a:t>Harm</a:t>
                      </a:r>
                      <a:r>
                        <a:rPr lang="en-US" sz="2200" baseline="0" dirty="0" smtClean="0"/>
                        <a:t> reduction for</a:t>
                      </a:r>
                    </a:p>
                    <a:p>
                      <a:r>
                        <a:rPr lang="en-US" sz="2200" baseline="0" dirty="0" smtClean="0"/>
                        <a:t>HBV,HCV in PWID</a:t>
                      </a:r>
                      <a:endParaRPr lang="th-TH" sz="2200" dirty="0"/>
                    </a:p>
                  </a:txBody>
                  <a:tcPr marL="68580" marR="68580" marT="34290" marB="34290">
                    <a:solidFill>
                      <a:srgbClr val="00FF99"/>
                    </a:solidFill>
                  </a:tcPr>
                </a:tc>
              </a:tr>
              <a:tr h="278130">
                <a:tc vMerge="1">
                  <a:txBody>
                    <a:bodyPr/>
                    <a:lstStyle/>
                    <a:p>
                      <a:endParaRPr lang="th-TH" sz="2400" dirty="0"/>
                    </a:p>
                  </a:txBody>
                  <a:tcPr marL="68580" marR="68580" marT="34290" marB="3429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Smoking,</a:t>
                      </a:r>
                      <a:r>
                        <a:rPr lang="en-US" sz="2200" baseline="0" dirty="0" smtClean="0"/>
                        <a:t> Alcohol and Substance abuse </a:t>
                      </a:r>
                      <a:endParaRPr lang="th-TH" sz="2200" dirty="0"/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sz="2200" dirty="0"/>
                    </a:p>
                  </a:txBody>
                  <a:tcPr marL="68580" marR="68580" marT="34290" marB="34290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9752" y="6051768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Consultation on chronic comorbidities in PLHIV meeting report; WHO </a:t>
            </a:r>
            <a:r>
              <a:rPr lang="en-US" sz="1600" smtClean="0">
                <a:solidFill>
                  <a:schemeClr val="bg1"/>
                </a:solidFill>
              </a:rPr>
              <a:t>July 2014.</a:t>
            </a:r>
            <a:endParaRPr lang="th-TH" sz="1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947312"/>
            <a:ext cx="2736304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0352" y="1947312"/>
            <a:ext cx="2849840" cy="1769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3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88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Chronic Lung Disease</a:t>
            </a:r>
            <a:endParaRPr lang="th-TH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Chronic </a:t>
            </a:r>
            <a:r>
              <a:rPr lang="en-US" dirty="0" smtClean="0"/>
              <a:t>lung disease is common among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HIV-infected adolescents in Asia and Africa</a:t>
            </a:r>
          </a:p>
          <a:p>
            <a:pPr marL="0" indent="0">
              <a:buNone/>
            </a:pPr>
            <a:r>
              <a:rPr lang="en-US" sz="1300" dirty="0" smtClean="0"/>
              <a:t>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Sign and symptoms</a:t>
            </a:r>
          </a:p>
          <a:p>
            <a:pPr lvl="1"/>
            <a:r>
              <a:rPr lang="en-US" dirty="0" smtClean="0"/>
              <a:t>Chronic cough, recurrent infection </a:t>
            </a:r>
          </a:p>
          <a:p>
            <a:pPr lvl="1"/>
            <a:r>
              <a:rPr lang="en-US" dirty="0" smtClean="0"/>
              <a:t>Clubbing of fingers</a:t>
            </a:r>
          </a:p>
          <a:p>
            <a:pPr lvl="1"/>
            <a:r>
              <a:rPr lang="en-US" dirty="0" smtClean="0"/>
              <a:t>Hypoxia at rest (O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smtClean="0"/>
              <a:t>sat </a:t>
            </a:r>
            <a:r>
              <a:rPr lang="en-US" smtClean="0"/>
              <a:t>&lt;92</a:t>
            </a:r>
            <a:r>
              <a:rPr lang="en-US" dirty="0" smtClean="0"/>
              <a:t>%)</a:t>
            </a:r>
          </a:p>
          <a:p>
            <a:pPr lvl="1"/>
            <a:r>
              <a:rPr lang="en-US" dirty="0" smtClean="0"/>
              <a:t>Hypoxia </a:t>
            </a:r>
            <a:r>
              <a:rPr lang="en-US" smtClean="0"/>
              <a:t>on </a:t>
            </a:r>
            <a:r>
              <a:rPr lang="en-US" smtClean="0"/>
              <a:t>exertion(desaturation &gt;5</a:t>
            </a:r>
            <a:r>
              <a:rPr lang="en-US" smtClean="0"/>
              <a:t>%)</a:t>
            </a:r>
          </a:p>
          <a:p>
            <a:pPr lvl="1"/>
            <a:endParaRPr lang="en-US" sz="1900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Pathophysiology</a:t>
            </a:r>
          </a:p>
          <a:p>
            <a:pPr lvl="1"/>
            <a:r>
              <a:rPr lang="en-US" dirty="0"/>
              <a:t>Large </a:t>
            </a:r>
            <a:r>
              <a:rPr lang="en-US" dirty="0" smtClean="0"/>
              <a:t>airways: </a:t>
            </a:r>
            <a:r>
              <a:rPr lang="en-US" dirty="0"/>
              <a:t>Bronchiectasis</a:t>
            </a:r>
          </a:p>
          <a:p>
            <a:pPr lvl="1"/>
            <a:r>
              <a:rPr lang="en-US" dirty="0" smtClean="0"/>
              <a:t>Small airways: Bronchiolitis </a:t>
            </a:r>
            <a:r>
              <a:rPr lang="en-US" dirty="0" err="1" smtClean="0"/>
              <a:t>obliterans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297" y="2060848"/>
            <a:ext cx="1898033" cy="1422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514" r="5906" b="15525"/>
          <a:stretch/>
        </p:blipFill>
        <p:spPr>
          <a:xfrm>
            <a:off x="6440249" y="3683624"/>
            <a:ext cx="2462575" cy="1877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1470" y="5982609"/>
            <a:ext cx="4172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/>
                </a:solidFill>
              </a:rPr>
              <a:t>Ferrand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Clin</a:t>
            </a:r>
            <a:r>
              <a:rPr lang="en-US" sz="1600" dirty="0" smtClean="0">
                <a:solidFill>
                  <a:schemeClr val="bg1"/>
                </a:solidFill>
              </a:rPr>
              <a:t> Infect </a:t>
            </a:r>
            <a:r>
              <a:rPr lang="en-US" sz="1600" smtClean="0">
                <a:solidFill>
                  <a:schemeClr val="bg1"/>
                </a:solidFill>
              </a:rPr>
              <a:t>Dis 2012;55:145-52.</a:t>
            </a:r>
            <a:endParaRPr lang="th-TH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1183" y="5560901"/>
            <a:ext cx="201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Photo: pedaids.info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FF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9A9975CFAB344B4429F539C37D86D" ma:contentTypeVersion="0" ma:contentTypeDescription="Create a new document." ma:contentTypeScope="" ma:versionID="5d563b7f00adf9fc603f1e4d87f17f3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3E1ABF47-F59C-4949-92EC-11C5B20F17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829386-B0D4-4545-83C8-2B02DD3D7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FE226469-787A-4AEB-AA21-738D66041D6D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3375</Words>
  <Application>Microsoft Office PowerPoint</Application>
  <PresentationFormat>On-screen Show (4:3)</PresentationFormat>
  <Paragraphs>500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HIV Co-morbidities In Children and Adolescents </vt:lpstr>
      <vt:lpstr>Conflict of interest disclosure </vt:lpstr>
      <vt:lpstr>Children &amp; Adolescents living with HIV </vt:lpstr>
      <vt:lpstr>PowerPoint Presentation</vt:lpstr>
      <vt:lpstr>Pediatric HIV Co-morbidities</vt:lpstr>
      <vt:lpstr>Pediatric HIV Co-morbidities </vt:lpstr>
      <vt:lpstr>Pediatrics vs. Adult HIV Co-morbidities </vt:lpstr>
      <vt:lpstr>Non-communicable Diseases   Priority Areas for PLHIV </vt:lpstr>
      <vt:lpstr>Chronic Lung Disease</vt:lpstr>
      <vt:lpstr>HIV-associated Nephropathy  HIV-associated Cardiomyopathy</vt:lpstr>
      <vt:lpstr>Poor growth and delayed puberty </vt:lpstr>
      <vt:lpstr>Neurodevelopmental outcomes</vt:lpstr>
      <vt:lpstr>Low bone mineral density  before attained peak bone mass </vt:lpstr>
      <vt:lpstr>Cardiovascular disease risks</vt:lpstr>
      <vt:lpstr>Challenge for management of dyslipidemia in pediatric HIV</vt:lpstr>
      <vt:lpstr>Co-morbidities related to ART</vt:lpstr>
      <vt:lpstr>Modification of ARV  to prevent co-morbidities (I) </vt:lpstr>
      <vt:lpstr>Modification of ARV  to prevent co-morbidities (II)</vt:lpstr>
      <vt:lpstr>HIV service delivery and co-morbidities </vt:lpstr>
      <vt:lpstr>Pattern of renal dysfunction  in pediatric/adolescent HIV </vt:lpstr>
      <vt:lpstr>Screening for Renal Dysfunction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User</cp:lastModifiedBy>
  <cp:revision>200</cp:revision>
  <dcterms:created xsi:type="dcterms:W3CDTF">2013-05-30T07:39:28Z</dcterms:created>
  <dcterms:modified xsi:type="dcterms:W3CDTF">2015-07-20T01:11:09Z</dcterms:modified>
</cp:coreProperties>
</file>