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1" r:id="rId2"/>
    <p:sldId id="1821" r:id="rId3"/>
    <p:sldId id="1146" r:id="rId4"/>
    <p:sldId id="1782" r:id="rId5"/>
    <p:sldId id="1783" r:id="rId6"/>
    <p:sldId id="1784" r:id="rId7"/>
    <p:sldId id="1775" r:id="rId8"/>
    <p:sldId id="1822" r:id="rId9"/>
    <p:sldId id="1823" r:id="rId10"/>
    <p:sldId id="1824" r:id="rId11"/>
    <p:sldId id="1777" r:id="rId12"/>
    <p:sldId id="1135" r:id="rId13"/>
    <p:sldId id="1136" r:id="rId14"/>
    <p:sldId id="1137" r:id="rId15"/>
    <p:sldId id="1053" r:id="rId16"/>
    <p:sldId id="1084" r:id="rId17"/>
    <p:sldId id="1083" r:id="rId18"/>
    <p:sldId id="1138" r:id="rId19"/>
    <p:sldId id="1139" r:id="rId20"/>
    <p:sldId id="1788" r:id="rId21"/>
    <p:sldId id="1795" r:id="rId22"/>
    <p:sldId id="1825" r:id="rId23"/>
    <p:sldId id="1776" r:id="rId24"/>
    <p:sldId id="1826" r:id="rId25"/>
    <p:sldId id="1801" r:id="rId26"/>
    <p:sldId id="1827" r:id="rId27"/>
    <p:sldId id="1031" r:id="rId28"/>
    <p:sldId id="1150" r:id="rId29"/>
    <p:sldId id="1756" r:id="rId30"/>
    <p:sldId id="1757" r:id="rId31"/>
    <p:sldId id="1752" r:id="rId32"/>
    <p:sldId id="1799" r:id="rId33"/>
    <p:sldId id="1800" r:id="rId34"/>
    <p:sldId id="1785" r:id="rId35"/>
    <p:sldId id="1808" r:id="rId36"/>
    <p:sldId id="1817" r:id="rId37"/>
    <p:sldId id="1820" r:id="rId38"/>
    <p:sldId id="745"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9"/>
    <a:srgbClr val="FFFFC5"/>
    <a:srgbClr val="FFFFC1"/>
    <a:srgbClr val="FFFFBD"/>
    <a:srgbClr val="FFFFDD"/>
    <a:srgbClr val="FF6600"/>
    <a:srgbClr val="FFF7EB"/>
    <a:srgbClr val="CAD9EC"/>
    <a:srgbClr val="ECF1F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5446" autoAdjust="0"/>
  </p:normalViewPr>
  <p:slideViewPr>
    <p:cSldViewPr>
      <p:cViewPr varScale="1">
        <p:scale>
          <a:sx n="76" d="100"/>
          <a:sy n="76" d="100"/>
        </p:scale>
        <p:origin x="39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Any adverse outcome</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EFV/TDF/FTC (N=2503)</c:v>
                </c:pt>
                <c:pt idx="1">
                  <c:v>NVP/TDF/FTC (N=775)</c:v>
                </c:pt>
                <c:pt idx="2">
                  <c:v>NVP/AZT/3TC (N=1403)</c:v>
                </c:pt>
                <c:pt idx="3">
                  <c:v>LPV-r/TDF/FTC (N=237)</c:v>
                </c:pt>
                <c:pt idx="4">
                  <c:v>LPV-r/AZT/3TC (N=169)</c:v>
                </c:pt>
              </c:strCache>
            </c:strRef>
          </c:cat>
          <c:val>
            <c:numRef>
              <c:f>Sheet1!$B$2:$B$6</c:f>
              <c:numCache>
                <c:formatCode>0%</c:formatCode>
                <c:ptCount val="5"/>
                <c:pt idx="0">
                  <c:v>0.36</c:v>
                </c:pt>
                <c:pt idx="1">
                  <c:v>0.42</c:v>
                </c:pt>
                <c:pt idx="2">
                  <c:v>0.47</c:v>
                </c:pt>
                <c:pt idx="3">
                  <c:v>0.48</c:v>
                </c:pt>
                <c:pt idx="4">
                  <c:v>0.45</c:v>
                </c:pt>
              </c:numCache>
            </c:numRef>
          </c:val>
          <c:extLst xmlns:c16r2="http://schemas.microsoft.com/office/drawing/2015/06/chart">
            <c:ext xmlns:c16="http://schemas.microsoft.com/office/drawing/2014/chart" uri="{C3380CC4-5D6E-409C-BE32-E72D297353CC}">
              <c16:uniqueId val="{00000000-C92C-422A-9A2D-D6D66435233C}"/>
            </c:ext>
          </c:extLst>
        </c:ser>
        <c:ser>
          <c:idx val="1"/>
          <c:order val="1"/>
          <c:tx>
            <c:strRef>
              <c:f>Sheet1!$C$1</c:f>
              <c:strCache>
                <c:ptCount val="1"/>
                <c:pt idx="0">
                  <c:v>Any severe outcome</c:v>
                </c:pt>
              </c:strCache>
            </c:strRef>
          </c:tx>
          <c: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EFV/TDF/FTC (N=2503)</c:v>
                </c:pt>
                <c:pt idx="1">
                  <c:v>NVP/TDF/FTC (N=775)</c:v>
                </c:pt>
                <c:pt idx="2">
                  <c:v>NVP/AZT/3TC (N=1403)</c:v>
                </c:pt>
                <c:pt idx="3">
                  <c:v>LPV-r/TDF/FTC (N=237)</c:v>
                </c:pt>
                <c:pt idx="4">
                  <c:v>LPV-r/AZT/3TC (N=169)</c:v>
                </c:pt>
              </c:strCache>
            </c:strRef>
          </c:cat>
          <c:val>
            <c:numRef>
              <c:f>Sheet1!$C$2:$C$6</c:f>
              <c:numCache>
                <c:formatCode>0%</c:formatCode>
                <c:ptCount val="5"/>
                <c:pt idx="0">
                  <c:v>0.12</c:v>
                </c:pt>
                <c:pt idx="1">
                  <c:v>0.18</c:v>
                </c:pt>
                <c:pt idx="2">
                  <c:v>0.21</c:v>
                </c:pt>
                <c:pt idx="3">
                  <c:v>0.2</c:v>
                </c:pt>
                <c:pt idx="4">
                  <c:v>0.23</c:v>
                </c:pt>
              </c:numCache>
            </c:numRef>
          </c:val>
          <c:extLst xmlns:c16r2="http://schemas.microsoft.com/office/drawing/2015/06/chart">
            <c:ext xmlns:c16="http://schemas.microsoft.com/office/drawing/2014/chart" uri="{C3380CC4-5D6E-409C-BE32-E72D297353CC}">
              <c16:uniqueId val="{00000001-C92C-422A-9A2D-D6D66435233C}"/>
            </c:ext>
          </c:extLst>
        </c:ser>
        <c:dLbls>
          <c:dLblPos val="outEnd"/>
          <c:showLegendKey val="0"/>
          <c:showVal val="1"/>
          <c:showCatName val="0"/>
          <c:showSerName val="0"/>
          <c:showPercent val="0"/>
          <c:showBubbleSize val="0"/>
        </c:dLbls>
        <c:gapWidth val="219"/>
        <c:overlap val="-27"/>
        <c:axId val="200001112"/>
        <c:axId val="200001504"/>
      </c:barChart>
      <c:catAx>
        <c:axId val="20000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001504"/>
        <c:crosses val="autoZero"/>
        <c:auto val="1"/>
        <c:lblAlgn val="ctr"/>
        <c:lblOffset val="100"/>
        <c:noMultiLvlLbl val="0"/>
      </c:catAx>
      <c:valAx>
        <c:axId val="200001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 of pregnancy outcomes</a:t>
                </a:r>
              </a:p>
            </c:rich>
          </c:tx>
          <c:layout>
            <c:manualLayout>
              <c:xMode val="edge"/>
              <c:yMode val="edge"/>
              <c:x val="7.3746312684365781E-3"/>
              <c:y val="0.1904668685979094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0011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Any adverse outcome</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scene3d>
              <a:camera prst="orthographicFront"/>
              <a:lightRig rig="threePt" dir="t"/>
            </a:scene3d>
            <a:sp3d>
              <a:bevelT/>
            </a:sp3d>
          </c:spPr>
          <c:invertIfNegative val="0"/>
          <c:dPt>
            <c:idx val="1"/>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657F-49F1-AD79-558DE41B6DE8}"/>
              </c:ext>
            </c:extLst>
          </c:dPt>
          <c:dPt>
            <c:idx val="2"/>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657F-49F1-AD79-558DE41B6DE8}"/>
              </c:ext>
            </c:extLst>
          </c:dPt>
          <c:dPt>
            <c:idx val="3"/>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657F-49F1-AD79-558DE41B6DE8}"/>
              </c:ext>
            </c:extLst>
          </c:dPt>
          <c:dPt>
            <c:idx val="4"/>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657F-49F1-AD79-558DE41B6DE8}"/>
              </c:ext>
            </c:extLst>
          </c:dPt>
          <c:dPt>
            <c:idx val="5"/>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4-657F-49F1-AD79-558DE41B6DE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HIV-uninfected</c:v>
                </c:pt>
                <c:pt idx="1">
                  <c:v>EFV/TDF/FTC (N=2503)</c:v>
                </c:pt>
                <c:pt idx="2">
                  <c:v>NVP/TDF/FTC (N=775)</c:v>
                </c:pt>
                <c:pt idx="3">
                  <c:v>NVP/AZT/3TC (N=1403)</c:v>
                </c:pt>
                <c:pt idx="4">
                  <c:v>LPV-r/TDF/FTC (N=237)</c:v>
                </c:pt>
                <c:pt idx="5">
                  <c:v>LPV-r/AZT/3TC (N=169)</c:v>
                </c:pt>
              </c:strCache>
            </c:strRef>
          </c:cat>
          <c:val>
            <c:numRef>
              <c:f>Sheet1!$B$2:$B$7</c:f>
              <c:numCache>
                <c:formatCode>0%</c:formatCode>
                <c:ptCount val="6"/>
                <c:pt idx="0">
                  <c:v>0.28999999999999998</c:v>
                </c:pt>
                <c:pt idx="1">
                  <c:v>0.36</c:v>
                </c:pt>
                <c:pt idx="2">
                  <c:v>0.42</c:v>
                </c:pt>
                <c:pt idx="3">
                  <c:v>0.47</c:v>
                </c:pt>
                <c:pt idx="4">
                  <c:v>0.49</c:v>
                </c:pt>
                <c:pt idx="5">
                  <c:v>0.45</c:v>
                </c:pt>
              </c:numCache>
            </c:numRef>
          </c:val>
          <c:extLst xmlns:c16r2="http://schemas.microsoft.com/office/drawing/2015/06/chart">
            <c:ext xmlns:c16="http://schemas.microsoft.com/office/drawing/2014/chart" uri="{C3380CC4-5D6E-409C-BE32-E72D297353CC}">
              <c16:uniqueId val="{00000000-C92C-422A-9A2D-D6D66435233C}"/>
            </c:ext>
          </c:extLst>
        </c:ser>
        <c:ser>
          <c:idx val="1"/>
          <c:order val="1"/>
          <c:tx>
            <c:strRef>
              <c:f>Sheet1!$C$1</c:f>
              <c:strCache>
                <c:ptCount val="1"/>
                <c:pt idx="0">
                  <c:v>Any severe outcome</c:v>
                </c:pt>
              </c:strCache>
            </c:strRef>
          </c:tx>
          <c: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a:noFill/>
            </a:ln>
            <a:effectLst/>
            <a:scene3d>
              <a:camera prst="orthographicFront"/>
              <a:lightRig rig="threePt" dir="t"/>
            </a:scene3d>
            <a:sp3d>
              <a:bevelT/>
            </a:sp3d>
          </c:spPr>
          <c:invertIfNegative val="0"/>
          <c:dPt>
            <c:idx val="1"/>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657F-49F1-AD79-558DE41B6DE8}"/>
              </c:ext>
            </c:extLst>
          </c:dPt>
          <c:dPt>
            <c:idx val="2"/>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6-657F-49F1-AD79-558DE41B6DE8}"/>
              </c:ext>
            </c:extLst>
          </c:dPt>
          <c:dPt>
            <c:idx val="3"/>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657F-49F1-AD79-558DE41B6DE8}"/>
              </c:ext>
            </c:extLst>
          </c:dPt>
          <c:dPt>
            <c:idx val="4"/>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8-657F-49F1-AD79-558DE41B6DE8}"/>
              </c:ext>
            </c:extLst>
          </c:dPt>
          <c:dPt>
            <c:idx val="5"/>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657F-49F1-AD79-558DE41B6DE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HIV-uninfected</c:v>
                </c:pt>
                <c:pt idx="1">
                  <c:v>EFV/TDF/FTC (N=2503)</c:v>
                </c:pt>
                <c:pt idx="2">
                  <c:v>NVP/TDF/FTC (N=775)</c:v>
                </c:pt>
                <c:pt idx="3">
                  <c:v>NVP/AZT/3TC (N=1403)</c:v>
                </c:pt>
                <c:pt idx="4">
                  <c:v>LPV-r/TDF/FTC (N=237)</c:v>
                </c:pt>
                <c:pt idx="5">
                  <c:v>LPV-r/AZT/3TC (N=169)</c:v>
                </c:pt>
              </c:strCache>
            </c:strRef>
          </c:cat>
          <c:val>
            <c:numRef>
              <c:f>Sheet1!$C$2:$C$7</c:f>
              <c:numCache>
                <c:formatCode>0%</c:formatCode>
                <c:ptCount val="6"/>
                <c:pt idx="0">
                  <c:v>0.1</c:v>
                </c:pt>
                <c:pt idx="1">
                  <c:v>0.12</c:v>
                </c:pt>
                <c:pt idx="2">
                  <c:v>0.18</c:v>
                </c:pt>
                <c:pt idx="3">
                  <c:v>0.21</c:v>
                </c:pt>
                <c:pt idx="4">
                  <c:v>0.2</c:v>
                </c:pt>
                <c:pt idx="5">
                  <c:v>0.23</c:v>
                </c:pt>
              </c:numCache>
            </c:numRef>
          </c:val>
          <c:extLst xmlns:c16r2="http://schemas.microsoft.com/office/drawing/2015/06/chart">
            <c:ext xmlns:c16="http://schemas.microsoft.com/office/drawing/2014/chart" uri="{C3380CC4-5D6E-409C-BE32-E72D297353CC}">
              <c16:uniqueId val="{00000001-C92C-422A-9A2D-D6D66435233C}"/>
            </c:ext>
          </c:extLst>
        </c:ser>
        <c:dLbls>
          <c:dLblPos val="outEnd"/>
          <c:showLegendKey val="0"/>
          <c:showVal val="1"/>
          <c:showCatName val="0"/>
          <c:showSerName val="0"/>
          <c:showPercent val="0"/>
          <c:showBubbleSize val="0"/>
        </c:dLbls>
        <c:gapWidth val="219"/>
        <c:overlap val="-27"/>
        <c:axId val="199693712"/>
        <c:axId val="199694104"/>
      </c:barChart>
      <c:catAx>
        <c:axId val="1996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694104"/>
        <c:crosses val="autoZero"/>
        <c:auto val="1"/>
        <c:lblAlgn val="ctr"/>
        <c:lblOffset val="100"/>
        <c:noMultiLvlLbl val="0"/>
      </c:catAx>
      <c:valAx>
        <c:axId val="199694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Percent of pregnancy outcomes</a:t>
                </a:r>
              </a:p>
            </c:rich>
          </c:tx>
          <c:layout>
            <c:manualLayout>
              <c:xMode val="edge"/>
              <c:yMode val="edge"/>
              <c:x val="5.9985693176013372E-3"/>
              <c:y val="0.142757463991641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6937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Any adverse outcome</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scene3d>
              <a:camera prst="orthographicFront"/>
              <a:lightRig rig="threePt" dir="t"/>
            </a:scene3d>
            <a:sp3d>
              <a:bevelT/>
            </a:sp3d>
          </c:spPr>
          <c:invertIfNegative val="0"/>
          <c:dPt>
            <c:idx val="1"/>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657F-49F1-AD79-558DE41B6DE8}"/>
              </c:ext>
            </c:extLst>
          </c:dPt>
          <c:dPt>
            <c:idx val="2"/>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657F-49F1-AD79-558DE41B6DE8}"/>
              </c:ext>
            </c:extLst>
          </c:dPt>
          <c:dPt>
            <c:idx val="3"/>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657F-49F1-AD79-558DE41B6DE8}"/>
              </c:ext>
            </c:extLst>
          </c:dPt>
          <c:dPt>
            <c:idx val="4"/>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657F-49F1-AD79-558DE41B6DE8}"/>
              </c:ext>
            </c:extLst>
          </c:dPt>
          <c:dPt>
            <c:idx val="5"/>
            <c:invertIfNegative val="0"/>
            <c:bubble3D val="0"/>
            <c:spPr>
              <a:solidFill>
                <a:schemeClr val="tx2">
                  <a:lumMod val="40000"/>
                  <a:lumOff val="6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4-657F-49F1-AD79-558DE41B6DE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HIV-uninfected</c:v>
                </c:pt>
                <c:pt idx="1">
                  <c:v>EFV/TDF/FTC (N=2503)</c:v>
                </c:pt>
                <c:pt idx="2">
                  <c:v>NVP/TDF/FTC (N=775)</c:v>
                </c:pt>
                <c:pt idx="3">
                  <c:v>NVP/AZT/3TC (N=1403)</c:v>
                </c:pt>
                <c:pt idx="4">
                  <c:v>LPV-r/TDF/FTC (N=237)</c:v>
                </c:pt>
                <c:pt idx="5">
                  <c:v>LPV-r/AZT/3TC (N=169)</c:v>
                </c:pt>
              </c:strCache>
            </c:strRef>
          </c:cat>
          <c:val>
            <c:numRef>
              <c:f>Sheet1!$B$2:$B$7</c:f>
              <c:numCache>
                <c:formatCode>0%</c:formatCode>
                <c:ptCount val="6"/>
                <c:pt idx="0">
                  <c:v>0.28999999999999998</c:v>
                </c:pt>
                <c:pt idx="1">
                  <c:v>0.36</c:v>
                </c:pt>
                <c:pt idx="2">
                  <c:v>0.42</c:v>
                </c:pt>
                <c:pt idx="3">
                  <c:v>0.47</c:v>
                </c:pt>
                <c:pt idx="4">
                  <c:v>0.49</c:v>
                </c:pt>
                <c:pt idx="5">
                  <c:v>0.45</c:v>
                </c:pt>
              </c:numCache>
            </c:numRef>
          </c:val>
          <c:extLst xmlns:c16r2="http://schemas.microsoft.com/office/drawing/2015/06/chart">
            <c:ext xmlns:c16="http://schemas.microsoft.com/office/drawing/2014/chart" uri="{C3380CC4-5D6E-409C-BE32-E72D297353CC}">
              <c16:uniqueId val="{00000000-C92C-422A-9A2D-D6D66435233C}"/>
            </c:ext>
          </c:extLst>
        </c:ser>
        <c:ser>
          <c:idx val="1"/>
          <c:order val="1"/>
          <c:tx>
            <c:strRef>
              <c:f>Sheet1!$C$1</c:f>
              <c:strCache>
                <c:ptCount val="1"/>
                <c:pt idx="0">
                  <c:v>Any severe outcome</c:v>
                </c:pt>
              </c:strCache>
            </c:strRef>
          </c:tx>
          <c: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a:noFill/>
            </a:ln>
            <a:effectLst/>
            <a:scene3d>
              <a:camera prst="orthographicFront"/>
              <a:lightRig rig="threePt" dir="t"/>
            </a:scene3d>
            <a:sp3d>
              <a:bevelT/>
            </a:sp3d>
          </c:spPr>
          <c:invertIfNegative val="0"/>
          <c:dPt>
            <c:idx val="1"/>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657F-49F1-AD79-558DE41B6DE8}"/>
              </c:ext>
            </c:extLst>
          </c:dPt>
          <c:dPt>
            <c:idx val="2"/>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6-657F-49F1-AD79-558DE41B6DE8}"/>
              </c:ext>
            </c:extLst>
          </c:dPt>
          <c:dPt>
            <c:idx val="3"/>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657F-49F1-AD79-558DE41B6DE8}"/>
              </c:ext>
            </c:extLst>
          </c:dPt>
          <c:dPt>
            <c:idx val="4"/>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8-657F-49F1-AD79-558DE41B6DE8}"/>
              </c:ext>
            </c:extLst>
          </c:dPt>
          <c:dPt>
            <c:idx val="5"/>
            <c:invertIfNegative val="0"/>
            <c:bubble3D val="0"/>
            <c:spPr>
              <a:solidFill>
                <a:schemeClr val="accent3">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657F-49F1-AD79-558DE41B6DE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HIV-uninfected</c:v>
                </c:pt>
                <c:pt idx="1">
                  <c:v>EFV/TDF/FTC (N=2503)</c:v>
                </c:pt>
                <c:pt idx="2">
                  <c:v>NVP/TDF/FTC (N=775)</c:v>
                </c:pt>
                <c:pt idx="3">
                  <c:v>NVP/AZT/3TC (N=1403)</c:v>
                </c:pt>
                <c:pt idx="4">
                  <c:v>LPV-r/TDF/FTC (N=237)</c:v>
                </c:pt>
                <c:pt idx="5">
                  <c:v>LPV-r/AZT/3TC (N=169)</c:v>
                </c:pt>
              </c:strCache>
            </c:strRef>
          </c:cat>
          <c:val>
            <c:numRef>
              <c:f>Sheet1!$C$2:$C$7</c:f>
              <c:numCache>
                <c:formatCode>0%</c:formatCode>
                <c:ptCount val="6"/>
                <c:pt idx="0">
                  <c:v>0.1</c:v>
                </c:pt>
                <c:pt idx="1">
                  <c:v>0.12</c:v>
                </c:pt>
                <c:pt idx="2">
                  <c:v>0.18</c:v>
                </c:pt>
                <c:pt idx="3">
                  <c:v>0.21</c:v>
                </c:pt>
                <c:pt idx="4">
                  <c:v>0.2</c:v>
                </c:pt>
                <c:pt idx="5">
                  <c:v>0.23</c:v>
                </c:pt>
              </c:numCache>
            </c:numRef>
          </c:val>
          <c:extLst xmlns:c16r2="http://schemas.microsoft.com/office/drawing/2015/06/chart">
            <c:ext xmlns:c16="http://schemas.microsoft.com/office/drawing/2014/chart" uri="{C3380CC4-5D6E-409C-BE32-E72D297353CC}">
              <c16:uniqueId val="{00000001-C92C-422A-9A2D-D6D66435233C}"/>
            </c:ext>
          </c:extLst>
        </c:ser>
        <c:dLbls>
          <c:dLblPos val="outEnd"/>
          <c:showLegendKey val="0"/>
          <c:showVal val="1"/>
          <c:showCatName val="0"/>
          <c:showSerName val="0"/>
          <c:showPercent val="0"/>
          <c:showBubbleSize val="0"/>
        </c:dLbls>
        <c:gapWidth val="219"/>
        <c:overlap val="-27"/>
        <c:axId val="199694888"/>
        <c:axId val="199355040"/>
      </c:barChart>
      <c:catAx>
        <c:axId val="19969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355040"/>
        <c:crosses val="autoZero"/>
        <c:auto val="1"/>
        <c:lblAlgn val="ctr"/>
        <c:lblOffset val="100"/>
        <c:noMultiLvlLbl val="0"/>
      </c:catAx>
      <c:valAx>
        <c:axId val="199355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Percent of pregnancy outcomes</a:t>
                </a:r>
              </a:p>
            </c:rich>
          </c:tx>
          <c:layout>
            <c:manualLayout>
              <c:xMode val="edge"/>
              <c:yMode val="edge"/>
              <c:x val="5.9985693176013372E-3"/>
              <c:y val="0.142757463991641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694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2395298413787"/>
          <c:y val="5.8702764894114266E-2"/>
          <c:w val="0.69727605229901812"/>
          <c:h val="0.87312804649418807"/>
        </c:manualLayout>
      </c:layout>
      <c:barChart>
        <c:barDir val="bar"/>
        <c:grouping val="clustered"/>
        <c:varyColors val="0"/>
        <c:ser>
          <c:idx val="0"/>
          <c:order val="0"/>
          <c:tx>
            <c:strRef>
              <c:f>Sheet1!$B$1</c:f>
              <c:strCache>
                <c:ptCount val="1"/>
                <c:pt idx="0">
                  <c:v>DTG/TDF/FTC (N=1,729)</c:v>
                </c:pt>
              </c:strCache>
            </c:strRef>
          </c:tx>
          <c:spPr>
            <a:solidFill>
              <a:schemeClr val="accent3">
                <a:lumMod val="75000"/>
              </a:schemeClr>
            </a:solidFill>
            <a:ln>
              <a:noFill/>
            </a:ln>
            <a:effectLst/>
            <a:scene3d>
              <a:camera prst="orthographicFront"/>
              <a:lightRig rig="threePt" dir="t"/>
            </a:scene3d>
            <a:sp3d>
              <a:bevelT/>
            </a:sp3d>
          </c:spPr>
          <c:invertIfNegative val="0"/>
          <c:dLbls>
            <c:dLbl>
              <c:idx val="0"/>
              <c:layout>
                <c:manualLayout>
                  <c:x val="2.8985507246376812E-3"/>
                  <c:y val="1.3698630136986301E-2"/>
                </c:manualLayout>
              </c:layout>
              <c:tx>
                <c:rich>
                  <a:bodyPr/>
                  <a:lstStyle/>
                  <a:p>
                    <a:r>
                      <a:rPr lang="en-US" dirty="0"/>
                      <a:t>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71E-4859-8078-C4A0B01F19D1}"/>
                </c:ext>
                <c:ext xmlns:c15="http://schemas.microsoft.com/office/drawing/2012/chart" uri="{CE6537A1-D6FC-4f65-9D91-7224C49458BB}">
                  <c15:layout/>
                </c:ext>
              </c:extLst>
            </c:dLbl>
            <c:dLbl>
              <c:idx val="1"/>
              <c:layout>
                <c:manualLayout>
                  <c:x val="5.7971014492753095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1E-4859-8078-C4A0B01F19D1}"/>
                </c:ext>
                <c:ext xmlns:c15="http://schemas.microsoft.com/office/drawing/2012/chart" uri="{CE6537A1-D6FC-4f65-9D91-7224C49458BB}">
                  <c15:layout/>
                </c:ext>
              </c:extLst>
            </c:dLbl>
            <c:dLbl>
              <c:idx val="2"/>
              <c:layout>
                <c:manualLayout>
                  <c:x val="1.4492753623188406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1E-4859-8078-C4A0B01F19D1}"/>
                </c:ext>
                <c:ext xmlns:c15="http://schemas.microsoft.com/office/drawing/2012/chart" uri="{CE6537A1-D6FC-4f65-9D91-7224C49458BB}">
                  <c15:layout/>
                </c:ext>
              </c:extLst>
            </c:dLbl>
            <c:dLbl>
              <c:idx val="3"/>
              <c:layout>
                <c:manualLayout>
                  <c:x val="-1.4492753623189468E-3"/>
                  <c:y val="1.598173515981735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1E-4859-8078-C4A0B01F19D1}"/>
                </c:ext>
                <c:ext xmlns:c15="http://schemas.microsoft.com/office/drawing/2012/chart" uri="{CE6537A1-D6FC-4f65-9D91-7224C49458BB}">
                  <c15:layout/>
                </c:ext>
              </c:extLst>
            </c:dLbl>
            <c:dLbl>
              <c:idx val="4"/>
              <c:layout>
                <c:manualLayout>
                  <c:x val="1.4492753623187875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71E-4859-8078-C4A0B01F19D1}"/>
                </c:ext>
                <c:ext xmlns:c15="http://schemas.microsoft.com/office/drawing/2012/chart" uri="{CE6537A1-D6FC-4f65-9D91-7224C49458BB}">
                  <c15:layout/>
                </c:ext>
              </c:extLst>
            </c:dLbl>
            <c:dLbl>
              <c:idx val="5"/>
              <c:layout>
                <c:manualLayout>
                  <c:x val="8.6956521739129378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1E-4859-8078-C4A0B01F19D1}"/>
                </c:ext>
                <c:ext xmlns:c15="http://schemas.microsoft.com/office/drawing/2012/chart" uri="{CE6537A1-D6FC-4f65-9D91-7224C49458BB}">
                  <c15:layout/>
                </c:ext>
              </c:extLst>
            </c:dLbl>
            <c:dLbl>
              <c:idx val="6"/>
              <c:layout>
                <c:manualLayout>
                  <c:x val="1.449275362318840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71E-4859-8078-C4A0B01F19D1}"/>
                </c:ext>
                <c:ext xmlns:c15="http://schemas.microsoft.com/office/drawing/2012/chart" uri="{CE6537A1-D6FC-4f65-9D91-7224C49458BB}">
                  <c15:layout/>
                </c:ext>
              </c:extLst>
            </c:dLbl>
            <c:dLbl>
              <c:idx val="7"/>
              <c:layout>
                <c:manualLayout>
                  <c:x val="8.695652173913043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1E-4859-8078-C4A0B01F19D1}"/>
                </c:ext>
                <c:ext xmlns:c15="http://schemas.microsoft.com/office/drawing/2012/chart" uri="{CE6537A1-D6FC-4f65-9D91-7224C49458BB}">
                  <c15:layout/>
                </c:ext>
              </c:extLst>
            </c:dLbl>
            <c:dLbl>
              <c:idx val="8"/>
              <c:layout>
                <c:manualLayout>
                  <c:x val="8.5470085470085479E-3"/>
                  <c:y val="2.3662553357194627E-2"/>
                </c:manualLayout>
              </c:layout>
              <c:tx>
                <c:rich>
                  <a:bodyPr/>
                  <a:lstStyle/>
                  <a:p>
                    <a:r>
                      <a:rPr lang="en-US" dirty="0"/>
                      <a:t>34%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A34-4B2D-8EA8-59DF60EC2E42}"/>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Sheet1!$B$2:$B$10</c:f>
              <c:numCache>
                <c:formatCode>0.0%</c:formatCode>
                <c:ptCount val="8"/>
                <c:pt idx="0">
                  <c:v>1.2E-2</c:v>
                </c:pt>
                <c:pt idx="1">
                  <c:v>2.3E-2</c:v>
                </c:pt>
                <c:pt idx="2">
                  <c:v>6.0999999999999999E-2</c:v>
                </c:pt>
                <c:pt idx="3">
                  <c:v>0.17399999999999999</c:v>
                </c:pt>
                <c:pt idx="4">
                  <c:v>3.7999999999999999E-2</c:v>
                </c:pt>
                <c:pt idx="5">
                  <c:v>0.18</c:v>
                </c:pt>
                <c:pt idx="6">
                  <c:v>0.107</c:v>
                </c:pt>
                <c:pt idx="7">
                  <c:v>0.33200000000000002</c:v>
                </c:pt>
              </c:numCache>
            </c:numRef>
          </c:val>
          <c:extLst xmlns:c16r2="http://schemas.microsoft.com/office/drawing/2015/06/chart">
            <c:ext xmlns:c16="http://schemas.microsoft.com/office/drawing/2014/chart" uri="{C3380CC4-5D6E-409C-BE32-E72D297353CC}">
              <c16:uniqueId val="{00000000-471E-4859-8078-C4A0B01F19D1}"/>
            </c:ext>
          </c:extLst>
        </c:ser>
        <c:ser>
          <c:idx val="1"/>
          <c:order val="1"/>
          <c:tx>
            <c:strRef>
              <c:f>Sheet1!$C$1</c:f>
              <c:strCache>
                <c:ptCount val="1"/>
                <c:pt idx="0">
                  <c:v>EFV/TDF/FTC (N=4,593)</c:v>
                </c:pt>
              </c:strCache>
            </c:strRef>
          </c:tx>
          <c:spPr>
            <a:solidFill>
              <a:schemeClr val="accent6">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Sheet1!$C$2:$C$10</c:f>
              <c:numCache>
                <c:formatCode>0.0%</c:formatCode>
                <c:ptCount val="8"/>
                <c:pt idx="0">
                  <c:v>1.2999999999999999E-2</c:v>
                </c:pt>
                <c:pt idx="1">
                  <c:v>2.3E-2</c:v>
                </c:pt>
                <c:pt idx="2">
                  <c:v>6.7000000000000004E-2</c:v>
                </c:pt>
                <c:pt idx="3">
                  <c:v>0.185</c:v>
                </c:pt>
                <c:pt idx="4">
                  <c:v>3.5000000000000003E-2</c:v>
                </c:pt>
                <c:pt idx="5">
                  <c:v>0.185</c:v>
                </c:pt>
                <c:pt idx="6">
                  <c:v>0.113</c:v>
                </c:pt>
                <c:pt idx="7">
                  <c:v>0.35</c:v>
                </c:pt>
              </c:numCache>
            </c:numRef>
          </c:val>
          <c:extLst xmlns:c16r2="http://schemas.microsoft.com/office/drawing/2015/06/chart">
            <c:ext xmlns:c16="http://schemas.microsoft.com/office/drawing/2014/chart" uri="{C3380CC4-5D6E-409C-BE32-E72D297353CC}">
              <c16:uniqueId val="{00000001-471E-4859-8078-C4A0B01F19D1}"/>
            </c:ext>
          </c:extLst>
        </c:ser>
        <c:dLbls>
          <c:dLblPos val="outEnd"/>
          <c:showLegendKey val="0"/>
          <c:showVal val="1"/>
          <c:showCatName val="0"/>
          <c:showSerName val="0"/>
          <c:showPercent val="0"/>
          <c:showBubbleSize val="0"/>
        </c:dLbls>
        <c:gapWidth val="182"/>
        <c:axId val="199357392"/>
        <c:axId val="199358176"/>
      </c:barChart>
      <c:catAx>
        <c:axId val="19935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358176"/>
        <c:crosses val="autoZero"/>
        <c:auto val="1"/>
        <c:lblAlgn val="ctr"/>
        <c:lblOffset val="100"/>
        <c:noMultiLvlLbl val="0"/>
      </c:catAx>
      <c:valAx>
        <c:axId val="199358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357392"/>
        <c:crosses val="autoZero"/>
        <c:crossBetween val="between"/>
      </c:valAx>
      <c:spPr>
        <a:noFill/>
        <a:ln>
          <a:noFill/>
        </a:ln>
        <a:effectLst/>
      </c:spPr>
    </c:plotArea>
    <c:legend>
      <c:legendPos val="t"/>
      <c:layout>
        <c:manualLayout>
          <c:xMode val="edge"/>
          <c:yMode val="edge"/>
          <c:x val="0.40423717692068156"/>
          <c:y val="0.80713946229694244"/>
          <c:w val="0.32990524489523559"/>
          <c:h val="0.11237763353905088"/>
        </c:manualLayout>
      </c:layout>
      <c:overlay val="0"/>
      <c:spPr>
        <a:solidFill>
          <a:schemeClr val="bg1"/>
        </a:solidFill>
        <a:ln>
          <a:solidFill>
            <a:schemeClr val="tx1"/>
          </a:solid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2395298413787"/>
          <c:y val="5.8702764894114266E-2"/>
          <c:w val="0.69727605229901812"/>
          <c:h val="0.87312804649418807"/>
        </c:manualLayout>
      </c:layout>
      <c:barChart>
        <c:barDir val="bar"/>
        <c:grouping val="clustered"/>
        <c:varyColors val="0"/>
        <c:ser>
          <c:idx val="0"/>
          <c:order val="0"/>
          <c:tx>
            <c:strRef>
              <c:f>Sheet1!$B$1</c:f>
              <c:strCache>
                <c:ptCount val="1"/>
                <c:pt idx="0">
                  <c:v>DTG/TDF/FTC (N=1,729)</c:v>
                </c:pt>
              </c:strCache>
            </c:strRef>
          </c:tx>
          <c:spPr>
            <a:solidFill>
              <a:schemeClr val="accent3">
                <a:lumMod val="75000"/>
              </a:schemeClr>
            </a:solidFill>
            <a:ln>
              <a:noFill/>
            </a:ln>
            <a:effectLst/>
            <a:scene3d>
              <a:camera prst="orthographicFront"/>
              <a:lightRig rig="threePt" dir="t"/>
            </a:scene3d>
            <a:sp3d>
              <a:bevelT/>
            </a:sp3d>
          </c:spPr>
          <c:invertIfNegative val="0"/>
          <c:dLbls>
            <c:dLbl>
              <c:idx val="0"/>
              <c:layout>
                <c:manualLayout>
                  <c:x val="2.8985507246376812E-3"/>
                  <c:y val="1.3698630136986301E-2"/>
                </c:manualLayout>
              </c:layout>
              <c:tx>
                <c:rich>
                  <a:bodyPr/>
                  <a:lstStyle/>
                  <a:p>
                    <a:r>
                      <a:rPr lang="en-US" dirty="0"/>
                      <a:t>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71E-4859-8078-C4A0B01F19D1}"/>
                </c:ext>
                <c:ext xmlns:c15="http://schemas.microsoft.com/office/drawing/2012/chart" uri="{CE6537A1-D6FC-4f65-9D91-7224C49458BB}">
                  <c15:layout/>
                </c:ext>
              </c:extLst>
            </c:dLbl>
            <c:dLbl>
              <c:idx val="1"/>
              <c:layout>
                <c:manualLayout>
                  <c:x val="5.7971014492753095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1E-4859-8078-C4A0B01F19D1}"/>
                </c:ext>
                <c:ext xmlns:c15="http://schemas.microsoft.com/office/drawing/2012/chart" uri="{CE6537A1-D6FC-4f65-9D91-7224C49458BB}">
                  <c15:layout/>
                </c:ext>
              </c:extLst>
            </c:dLbl>
            <c:dLbl>
              <c:idx val="2"/>
              <c:layout>
                <c:manualLayout>
                  <c:x val="1.4492753623188406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1E-4859-8078-C4A0B01F19D1}"/>
                </c:ext>
                <c:ext xmlns:c15="http://schemas.microsoft.com/office/drawing/2012/chart" uri="{CE6537A1-D6FC-4f65-9D91-7224C49458BB}">
                  <c15:layout/>
                </c:ext>
              </c:extLst>
            </c:dLbl>
            <c:dLbl>
              <c:idx val="3"/>
              <c:layout>
                <c:manualLayout>
                  <c:x val="-1.4492753623189468E-3"/>
                  <c:y val="1.598173515981735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1E-4859-8078-C4A0B01F19D1}"/>
                </c:ext>
                <c:ext xmlns:c15="http://schemas.microsoft.com/office/drawing/2012/chart" uri="{CE6537A1-D6FC-4f65-9D91-7224C49458BB}">
                  <c15:layout/>
                </c:ext>
              </c:extLst>
            </c:dLbl>
            <c:dLbl>
              <c:idx val="4"/>
              <c:layout>
                <c:manualLayout>
                  <c:x val="1.4492753623187875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71E-4859-8078-C4A0B01F19D1}"/>
                </c:ext>
                <c:ext xmlns:c15="http://schemas.microsoft.com/office/drawing/2012/chart" uri="{CE6537A1-D6FC-4f65-9D91-7224C49458BB}">
                  <c15:layout/>
                </c:ext>
              </c:extLst>
            </c:dLbl>
            <c:dLbl>
              <c:idx val="5"/>
              <c:layout>
                <c:manualLayout>
                  <c:x val="8.6956521739129378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1E-4859-8078-C4A0B01F19D1}"/>
                </c:ext>
                <c:ext xmlns:c15="http://schemas.microsoft.com/office/drawing/2012/chart" uri="{CE6537A1-D6FC-4f65-9D91-7224C49458BB}">
                  <c15:layout/>
                </c:ext>
              </c:extLst>
            </c:dLbl>
            <c:dLbl>
              <c:idx val="6"/>
              <c:layout>
                <c:manualLayout>
                  <c:x val="1.449275362318840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71E-4859-8078-C4A0B01F19D1}"/>
                </c:ext>
                <c:ext xmlns:c15="http://schemas.microsoft.com/office/drawing/2012/chart" uri="{CE6537A1-D6FC-4f65-9D91-7224C49458BB}">
                  <c15:layout/>
                </c:ext>
              </c:extLst>
            </c:dLbl>
            <c:dLbl>
              <c:idx val="7"/>
              <c:layout>
                <c:manualLayout>
                  <c:x val="8.695652173913043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1E-4859-8078-C4A0B01F19D1}"/>
                </c:ext>
                <c:ext xmlns:c15="http://schemas.microsoft.com/office/drawing/2012/chart" uri="{CE6537A1-D6FC-4f65-9D91-7224C49458BB}">
                  <c15:layout/>
                </c:ext>
              </c:extLst>
            </c:dLbl>
            <c:dLbl>
              <c:idx val="8"/>
              <c:layout>
                <c:manualLayout>
                  <c:x val="8.5470085470085479E-3"/>
                  <c:y val="2.3662553357194627E-2"/>
                </c:manualLayout>
              </c:layout>
              <c:tx>
                <c:rich>
                  <a:bodyPr/>
                  <a:lstStyle/>
                  <a:p>
                    <a:r>
                      <a:rPr lang="en-US" dirty="0"/>
                      <a:t>34%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A34-4B2D-8EA8-59DF60EC2E42}"/>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Sheet1!$B$2:$B$10</c:f>
              <c:numCache>
                <c:formatCode>0.0%</c:formatCode>
                <c:ptCount val="8"/>
                <c:pt idx="0">
                  <c:v>1.2E-2</c:v>
                </c:pt>
                <c:pt idx="1">
                  <c:v>2.3E-2</c:v>
                </c:pt>
                <c:pt idx="2">
                  <c:v>6.0999999999999999E-2</c:v>
                </c:pt>
                <c:pt idx="3">
                  <c:v>0.17399999999999999</c:v>
                </c:pt>
                <c:pt idx="4">
                  <c:v>3.7999999999999999E-2</c:v>
                </c:pt>
                <c:pt idx="5">
                  <c:v>0.18</c:v>
                </c:pt>
                <c:pt idx="6">
                  <c:v>0.107</c:v>
                </c:pt>
                <c:pt idx="7">
                  <c:v>0.33200000000000002</c:v>
                </c:pt>
              </c:numCache>
            </c:numRef>
          </c:val>
          <c:extLst xmlns:c16r2="http://schemas.microsoft.com/office/drawing/2015/06/chart">
            <c:ext xmlns:c16="http://schemas.microsoft.com/office/drawing/2014/chart" uri="{C3380CC4-5D6E-409C-BE32-E72D297353CC}">
              <c16:uniqueId val="{00000000-471E-4859-8078-C4A0B01F19D1}"/>
            </c:ext>
          </c:extLst>
        </c:ser>
        <c:ser>
          <c:idx val="1"/>
          <c:order val="1"/>
          <c:tx>
            <c:strRef>
              <c:f>Sheet1!$C$1</c:f>
              <c:strCache>
                <c:ptCount val="1"/>
                <c:pt idx="0">
                  <c:v>EFV/TDF/FTC (N=4,593)</c:v>
                </c:pt>
              </c:strCache>
            </c:strRef>
          </c:tx>
          <c:spPr>
            <a:solidFill>
              <a:schemeClr val="accent6">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Sheet1!$C$2:$C$10</c:f>
              <c:numCache>
                <c:formatCode>0.0%</c:formatCode>
                <c:ptCount val="8"/>
                <c:pt idx="0">
                  <c:v>1.2999999999999999E-2</c:v>
                </c:pt>
                <c:pt idx="1">
                  <c:v>2.3E-2</c:v>
                </c:pt>
                <c:pt idx="2">
                  <c:v>6.7000000000000004E-2</c:v>
                </c:pt>
                <c:pt idx="3">
                  <c:v>0.185</c:v>
                </c:pt>
                <c:pt idx="4">
                  <c:v>3.5000000000000003E-2</c:v>
                </c:pt>
                <c:pt idx="5">
                  <c:v>0.185</c:v>
                </c:pt>
                <c:pt idx="6">
                  <c:v>0.113</c:v>
                </c:pt>
                <c:pt idx="7">
                  <c:v>0.35</c:v>
                </c:pt>
              </c:numCache>
            </c:numRef>
          </c:val>
          <c:extLst xmlns:c16r2="http://schemas.microsoft.com/office/drawing/2015/06/chart">
            <c:ext xmlns:c16="http://schemas.microsoft.com/office/drawing/2014/chart" uri="{C3380CC4-5D6E-409C-BE32-E72D297353CC}">
              <c16:uniqueId val="{00000001-471E-4859-8078-C4A0B01F19D1}"/>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Sheet1!$D$2:$D$10</c:f>
            </c:numRef>
          </c:val>
          <c:extLst xmlns:c16r2="http://schemas.microsoft.com/office/drawing/2015/06/chart">
            <c:ext xmlns:c16="http://schemas.microsoft.com/office/drawing/2014/chart" uri="{C3380CC4-5D6E-409C-BE32-E72D297353CC}">
              <c16:uniqueId val="{00000000-4989-4E30-9DDB-1A7422F9B374}"/>
            </c:ext>
          </c:extLst>
        </c:ser>
        <c:ser>
          <c:idx val="3"/>
          <c:order val="3"/>
          <c:tx>
            <c:strRef>
              <c:f>Sheet1!$E$1</c:f>
              <c:strCache>
                <c:ptCount val="1"/>
                <c:pt idx="0">
                  <c:v>HIV-UNINFECTED (N=51,156)</c:v>
                </c:pt>
              </c:strCache>
            </c:strRef>
          </c:tx>
          <c:spPr>
            <a:solidFill>
              <a:schemeClr val="accent4">
                <a:lumMod val="75000"/>
              </a:schemeClr>
            </a:solidFill>
            <a:ln>
              <a:noFill/>
            </a:ln>
            <a:effectLst/>
            <a:scene3d>
              <a:camera prst="orthographicFront"/>
              <a:lightRig rig="threePt" dir="t"/>
            </a:scene3d>
            <a:sp3d>
              <a:bevelT/>
            </a:sp3d>
          </c:spPr>
          <c:invertIfNegative val="0"/>
          <c:dLbls>
            <c:dLbl>
              <c:idx val="0"/>
              <c:layout>
                <c:manualLayout>
                  <c:x val="-8.4745762711864406E-3"/>
                  <c:y val="-2.027027027027027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989-4E30-9DDB-1A7422F9B374}"/>
                </c:ext>
                <c:ext xmlns:c15="http://schemas.microsoft.com/office/drawing/2012/chart" uri="{CE6537A1-D6FC-4f65-9D91-7224C49458BB}">
                  <c15:layout/>
                </c:ext>
              </c:extLst>
            </c:dLbl>
            <c:dLbl>
              <c:idx val="1"/>
              <c:layout>
                <c:manualLayout>
                  <c:x val="-2.8248587570621469E-3"/>
                  <c:y val="-1.80180180180181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989-4E30-9DDB-1A7422F9B374}"/>
                </c:ext>
                <c:ext xmlns:c15="http://schemas.microsoft.com/office/drawing/2012/chart" uri="{CE6537A1-D6FC-4f65-9D91-7224C49458BB}">
                  <c15:layout/>
                </c:ext>
              </c:extLst>
            </c:dLbl>
            <c:dLbl>
              <c:idx val="2"/>
              <c:layout>
                <c:manualLayout>
                  <c:x val="-1.4124293785310216E-3"/>
                  <c:y val="-1.576576576576576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989-4E30-9DDB-1A7422F9B374}"/>
                </c:ext>
                <c:ext xmlns:c15="http://schemas.microsoft.com/office/drawing/2012/chart" uri="{CE6537A1-D6FC-4f65-9D91-7224C49458BB}">
                  <c15:layout/>
                </c:ext>
              </c:extLst>
            </c:dLbl>
            <c:dLbl>
              <c:idx val="3"/>
              <c:layout>
                <c:manualLayout>
                  <c:x val="-5.6497175141243458E-3"/>
                  <c:y val="-1.576576576576576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989-4E30-9DDB-1A7422F9B374}"/>
                </c:ext>
                <c:ext xmlns:c15="http://schemas.microsoft.com/office/drawing/2012/chart" uri="{CE6537A1-D6FC-4f65-9D91-7224C49458BB}">
                  <c15:layout/>
                </c:ext>
              </c:extLst>
            </c:dLbl>
            <c:dLbl>
              <c:idx val="4"/>
              <c:layout>
                <c:manualLayout>
                  <c:x val="-1.4124293785310734E-3"/>
                  <c:y val="-9.009009009009092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989-4E30-9DDB-1A7422F9B374}"/>
                </c:ext>
                <c:ext xmlns:c15="http://schemas.microsoft.com/office/drawing/2012/chart" uri="{CE6537A1-D6FC-4f65-9D91-7224C49458BB}">
                  <c15:layout/>
                </c:ext>
              </c:extLst>
            </c:dLbl>
            <c:dLbl>
              <c:idx val="5"/>
              <c:layout>
                <c:manualLayout>
                  <c:x val="-1.4124293785311253E-3"/>
                  <c:y val="-1.351351351351355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989-4E30-9DDB-1A7422F9B374}"/>
                </c:ext>
                <c:ext xmlns:c15="http://schemas.microsoft.com/office/drawing/2012/chart" uri="{CE6537A1-D6FC-4f65-9D91-7224C49458BB}">
                  <c15:layout/>
                </c:ext>
              </c:extLst>
            </c:dLbl>
            <c:dLbl>
              <c:idx val="6"/>
              <c:layout>
                <c:manualLayout>
                  <c:x val="-1.4124293785310734E-3"/>
                  <c:y val="-2.477477477477479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989-4E30-9DDB-1A7422F9B374}"/>
                </c:ext>
                <c:ext xmlns:c15="http://schemas.microsoft.com/office/drawing/2012/chart" uri="{CE6537A1-D6FC-4f65-9D91-7224C49458BB}">
                  <c15:layout/>
                </c:ext>
              </c:extLst>
            </c:dLbl>
            <c:dLbl>
              <c:idx val="7"/>
              <c:layout>
                <c:manualLayout>
                  <c:x val="2.8248587570621469E-3"/>
                  <c:y val="-1.576576576576577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989-4E30-9DDB-1A7422F9B37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Sheet1!$E$2:$E$10</c:f>
              <c:numCache>
                <c:formatCode>0.0%</c:formatCode>
                <c:ptCount val="8"/>
                <c:pt idx="0">
                  <c:v>1.4E-2</c:v>
                </c:pt>
                <c:pt idx="1">
                  <c:v>2.1000000000000001E-2</c:v>
                </c:pt>
                <c:pt idx="2">
                  <c:v>5.3999999999999999E-2</c:v>
                </c:pt>
                <c:pt idx="3">
                  <c:v>0.14799999999999999</c:v>
                </c:pt>
                <c:pt idx="4">
                  <c:v>3.5999999999999997E-2</c:v>
                </c:pt>
                <c:pt idx="5">
                  <c:v>0.156</c:v>
                </c:pt>
                <c:pt idx="6">
                  <c:v>9.9000000000000005E-2</c:v>
                </c:pt>
                <c:pt idx="7">
                  <c:v>0.28899999999999998</c:v>
                </c:pt>
              </c:numCache>
            </c:numRef>
          </c:val>
          <c:extLst xmlns:c16r2="http://schemas.microsoft.com/office/drawing/2015/06/chart">
            <c:ext xmlns:c16="http://schemas.microsoft.com/office/drawing/2014/chart" uri="{C3380CC4-5D6E-409C-BE32-E72D297353CC}">
              <c16:uniqueId val="{00000001-4989-4E30-9DDB-1A7422F9B374}"/>
            </c:ext>
          </c:extLst>
        </c:ser>
        <c:dLbls>
          <c:dLblPos val="outEnd"/>
          <c:showLegendKey val="0"/>
          <c:showVal val="1"/>
          <c:showCatName val="0"/>
          <c:showSerName val="0"/>
          <c:showPercent val="0"/>
          <c:showBubbleSize val="0"/>
        </c:dLbls>
        <c:gapWidth val="182"/>
        <c:axId val="130821544"/>
        <c:axId val="199358568"/>
      </c:barChart>
      <c:catAx>
        <c:axId val="130821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358568"/>
        <c:crosses val="autoZero"/>
        <c:auto val="1"/>
        <c:lblAlgn val="ctr"/>
        <c:lblOffset val="100"/>
        <c:noMultiLvlLbl val="0"/>
      </c:catAx>
      <c:valAx>
        <c:axId val="199358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82154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500"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5384179678811335"/>
          <c:y val="0.71479711995460027"/>
          <c:w val="0.34152553494372523"/>
          <c:h val="0.18625274881180393"/>
        </c:manualLayout>
      </c:layout>
      <c:overlay val="0"/>
      <c:spPr>
        <a:solidFill>
          <a:schemeClr val="bg1"/>
        </a:solidFill>
        <a:ln>
          <a:solidFill>
            <a:schemeClr val="tx1"/>
          </a:solid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2395298413787"/>
          <c:y val="5.8702764894114266E-2"/>
          <c:w val="0.69727605229901812"/>
          <c:h val="0.87312804649418807"/>
        </c:manualLayout>
      </c:layout>
      <c:barChart>
        <c:barDir val="bar"/>
        <c:grouping val="clustered"/>
        <c:varyColors val="0"/>
        <c:ser>
          <c:idx val="0"/>
          <c:order val="0"/>
          <c:tx>
            <c:strRef>
              <c:f>Sheet1!$B$1</c:f>
              <c:strCache>
                <c:ptCount val="1"/>
                <c:pt idx="0">
                  <c:v>DTG/TDF/FTC (N=1,729)</c:v>
                </c:pt>
              </c:strCache>
            </c:strRef>
          </c:tx>
          <c:spPr>
            <a:solidFill>
              <a:schemeClr val="accent3">
                <a:lumMod val="75000"/>
              </a:schemeClr>
            </a:solidFill>
            <a:ln>
              <a:noFill/>
            </a:ln>
            <a:effectLst/>
            <a:scene3d>
              <a:camera prst="orthographicFront"/>
              <a:lightRig rig="threePt" dir="t"/>
            </a:scene3d>
            <a:sp3d>
              <a:bevelT/>
            </a:sp3d>
          </c:spPr>
          <c:invertIfNegative val="0"/>
          <c:dLbls>
            <c:dLbl>
              <c:idx val="0"/>
              <c:layout>
                <c:manualLayout>
                  <c:x val="2.8985507246376812E-3"/>
                  <c:y val="1.3698630136986301E-2"/>
                </c:manualLayout>
              </c:layout>
              <c:tx>
                <c:rich>
                  <a:bodyPr/>
                  <a:lstStyle/>
                  <a:p>
                    <a:r>
                      <a:rPr lang="en-US" dirty="0"/>
                      <a:t>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71E-4859-8078-C4A0B01F19D1}"/>
                </c:ext>
                <c:ext xmlns:c15="http://schemas.microsoft.com/office/drawing/2012/chart" uri="{CE6537A1-D6FC-4f65-9D91-7224C49458BB}">
                  <c15:layout/>
                </c:ext>
              </c:extLst>
            </c:dLbl>
            <c:dLbl>
              <c:idx val="1"/>
              <c:layout>
                <c:manualLayout>
                  <c:x val="5.7971014492753095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1E-4859-8078-C4A0B01F19D1}"/>
                </c:ext>
                <c:ext xmlns:c15="http://schemas.microsoft.com/office/drawing/2012/chart" uri="{CE6537A1-D6FC-4f65-9D91-7224C49458BB}">
                  <c15:layout/>
                </c:ext>
              </c:extLst>
            </c:dLbl>
            <c:dLbl>
              <c:idx val="2"/>
              <c:layout>
                <c:manualLayout>
                  <c:x val="1.4492753623188406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1E-4859-8078-C4A0B01F19D1}"/>
                </c:ext>
                <c:ext xmlns:c15="http://schemas.microsoft.com/office/drawing/2012/chart" uri="{CE6537A1-D6FC-4f65-9D91-7224C49458BB}">
                  <c15:layout/>
                </c:ext>
              </c:extLst>
            </c:dLbl>
            <c:dLbl>
              <c:idx val="3"/>
              <c:layout>
                <c:manualLayout>
                  <c:x val="-1.4492753623189468E-3"/>
                  <c:y val="1.598173515981735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1E-4859-8078-C4A0B01F19D1}"/>
                </c:ext>
                <c:ext xmlns:c15="http://schemas.microsoft.com/office/drawing/2012/chart" uri="{CE6537A1-D6FC-4f65-9D91-7224C49458BB}">
                  <c15:layout/>
                </c:ext>
              </c:extLst>
            </c:dLbl>
            <c:dLbl>
              <c:idx val="4"/>
              <c:layout>
                <c:manualLayout>
                  <c:x val="1.4492753623187875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71E-4859-8078-C4A0B01F19D1}"/>
                </c:ext>
                <c:ext xmlns:c15="http://schemas.microsoft.com/office/drawing/2012/chart" uri="{CE6537A1-D6FC-4f65-9D91-7224C49458BB}">
                  <c15:layout/>
                </c:ext>
              </c:extLst>
            </c:dLbl>
            <c:dLbl>
              <c:idx val="5"/>
              <c:layout>
                <c:manualLayout>
                  <c:x val="8.6956521739129378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1E-4859-8078-C4A0B01F19D1}"/>
                </c:ext>
                <c:ext xmlns:c15="http://schemas.microsoft.com/office/drawing/2012/chart" uri="{CE6537A1-D6FC-4f65-9D91-7224C49458BB}">
                  <c15:layout/>
                </c:ext>
              </c:extLst>
            </c:dLbl>
            <c:dLbl>
              <c:idx val="6"/>
              <c:layout>
                <c:manualLayout>
                  <c:x val="1.449275362318840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71E-4859-8078-C4A0B01F19D1}"/>
                </c:ext>
                <c:ext xmlns:c15="http://schemas.microsoft.com/office/drawing/2012/chart" uri="{CE6537A1-D6FC-4f65-9D91-7224C49458BB}">
                  <c15:layout/>
                </c:ext>
              </c:extLst>
            </c:dLbl>
            <c:dLbl>
              <c:idx val="7"/>
              <c:layout>
                <c:manualLayout>
                  <c:x val="8.695652173913043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1E-4859-8078-C4A0B01F19D1}"/>
                </c:ext>
                <c:ext xmlns:c15="http://schemas.microsoft.com/office/drawing/2012/chart" uri="{CE6537A1-D6FC-4f65-9D91-7224C49458BB}">
                  <c15:layout/>
                </c:ext>
              </c:extLst>
            </c:dLbl>
            <c:dLbl>
              <c:idx val="8"/>
              <c:layout>
                <c:manualLayout>
                  <c:x val="8.5470085470085479E-3"/>
                  <c:y val="2.3662553357194627E-2"/>
                </c:manualLayout>
              </c:layout>
              <c:tx>
                <c:rich>
                  <a:bodyPr/>
                  <a:lstStyle/>
                  <a:p>
                    <a:r>
                      <a:rPr lang="en-US" dirty="0"/>
                      <a:t>34%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A34-4B2D-8EA8-59DF60EC2E42}"/>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Sheet1!$B$2:$B$10</c:f>
              <c:numCache>
                <c:formatCode>0.0%</c:formatCode>
                <c:ptCount val="8"/>
                <c:pt idx="0">
                  <c:v>1.2E-2</c:v>
                </c:pt>
                <c:pt idx="1">
                  <c:v>2.3E-2</c:v>
                </c:pt>
                <c:pt idx="2">
                  <c:v>6.0999999999999999E-2</c:v>
                </c:pt>
                <c:pt idx="3">
                  <c:v>0.17399999999999999</c:v>
                </c:pt>
                <c:pt idx="4">
                  <c:v>3.7999999999999999E-2</c:v>
                </c:pt>
                <c:pt idx="5">
                  <c:v>0.18</c:v>
                </c:pt>
                <c:pt idx="6">
                  <c:v>0.107</c:v>
                </c:pt>
                <c:pt idx="7">
                  <c:v>0.33200000000000002</c:v>
                </c:pt>
              </c:numCache>
            </c:numRef>
          </c:val>
          <c:extLst xmlns:c16r2="http://schemas.microsoft.com/office/drawing/2015/06/chart">
            <c:ext xmlns:c16="http://schemas.microsoft.com/office/drawing/2014/chart" uri="{C3380CC4-5D6E-409C-BE32-E72D297353CC}">
              <c16:uniqueId val="{00000000-471E-4859-8078-C4A0B01F19D1}"/>
            </c:ext>
          </c:extLst>
        </c:ser>
        <c:ser>
          <c:idx val="1"/>
          <c:order val="1"/>
          <c:tx>
            <c:strRef>
              <c:f>Sheet1!$C$1</c:f>
              <c:strCache>
                <c:ptCount val="1"/>
                <c:pt idx="0">
                  <c:v>EFV/TDF/FTC (N=4,593)</c:v>
                </c:pt>
              </c:strCache>
            </c:strRef>
          </c:tx>
          <c:spPr>
            <a:solidFill>
              <a:schemeClr val="accent6">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Sheet1!$C$2:$C$10</c:f>
              <c:numCache>
                <c:formatCode>0.0%</c:formatCode>
                <c:ptCount val="8"/>
                <c:pt idx="0">
                  <c:v>1.2999999999999999E-2</c:v>
                </c:pt>
                <c:pt idx="1">
                  <c:v>2.3E-2</c:v>
                </c:pt>
                <c:pt idx="2">
                  <c:v>6.7000000000000004E-2</c:v>
                </c:pt>
                <c:pt idx="3">
                  <c:v>0.185</c:v>
                </c:pt>
                <c:pt idx="4">
                  <c:v>3.5000000000000003E-2</c:v>
                </c:pt>
                <c:pt idx="5">
                  <c:v>0.185</c:v>
                </c:pt>
                <c:pt idx="6">
                  <c:v>0.113</c:v>
                </c:pt>
                <c:pt idx="7">
                  <c:v>0.35</c:v>
                </c:pt>
              </c:numCache>
            </c:numRef>
          </c:val>
          <c:extLst xmlns:c16r2="http://schemas.microsoft.com/office/drawing/2015/06/chart">
            <c:ext xmlns:c16="http://schemas.microsoft.com/office/drawing/2014/chart" uri="{C3380CC4-5D6E-409C-BE32-E72D297353CC}">
              <c16:uniqueId val="{00000001-471E-4859-8078-C4A0B01F19D1}"/>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Sheet1!$D$2:$D$10</c:f>
            </c:numRef>
          </c:val>
          <c:extLst xmlns:c16r2="http://schemas.microsoft.com/office/drawing/2015/06/chart">
            <c:ext xmlns:c16="http://schemas.microsoft.com/office/drawing/2014/chart" uri="{C3380CC4-5D6E-409C-BE32-E72D297353CC}">
              <c16:uniqueId val="{00000000-4989-4E30-9DDB-1A7422F9B374}"/>
            </c:ext>
          </c:extLst>
        </c:ser>
        <c:ser>
          <c:idx val="3"/>
          <c:order val="3"/>
          <c:tx>
            <c:strRef>
              <c:f>Sheet1!$E$1</c:f>
              <c:strCache>
                <c:ptCount val="1"/>
                <c:pt idx="0">
                  <c:v>HIV-UNINFECTED (N=51,156)</c:v>
                </c:pt>
              </c:strCache>
            </c:strRef>
          </c:tx>
          <c:spPr>
            <a:solidFill>
              <a:schemeClr val="accent4">
                <a:lumMod val="75000"/>
              </a:schemeClr>
            </a:solidFill>
            <a:ln>
              <a:noFill/>
            </a:ln>
            <a:effectLst/>
            <a:scene3d>
              <a:camera prst="orthographicFront"/>
              <a:lightRig rig="threePt" dir="t"/>
            </a:scene3d>
            <a:sp3d>
              <a:bevelT/>
            </a:sp3d>
          </c:spPr>
          <c:invertIfNegative val="0"/>
          <c:dLbls>
            <c:dLbl>
              <c:idx val="0"/>
              <c:layout>
                <c:manualLayout>
                  <c:x val="-8.4745762711864406E-3"/>
                  <c:y val="-2.027027027027027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989-4E30-9DDB-1A7422F9B374}"/>
                </c:ext>
                <c:ext xmlns:c15="http://schemas.microsoft.com/office/drawing/2012/chart" uri="{CE6537A1-D6FC-4f65-9D91-7224C49458BB}">
                  <c15:layout/>
                </c:ext>
              </c:extLst>
            </c:dLbl>
            <c:dLbl>
              <c:idx val="1"/>
              <c:layout>
                <c:manualLayout>
                  <c:x val="-2.8248587570621469E-3"/>
                  <c:y val="-1.80180180180181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989-4E30-9DDB-1A7422F9B374}"/>
                </c:ext>
                <c:ext xmlns:c15="http://schemas.microsoft.com/office/drawing/2012/chart" uri="{CE6537A1-D6FC-4f65-9D91-7224C49458BB}">
                  <c15:layout/>
                </c:ext>
              </c:extLst>
            </c:dLbl>
            <c:dLbl>
              <c:idx val="2"/>
              <c:layout>
                <c:manualLayout>
                  <c:x val="-1.4124293785310216E-3"/>
                  <c:y val="-1.576576576576576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989-4E30-9DDB-1A7422F9B374}"/>
                </c:ext>
                <c:ext xmlns:c15="http://schemas.microsoft.com/office/drawing/2012/chart" uri="{CE6537A1-D6FC-4f65-9D91-7224C49458BB}">
                  <c15:layout/>
                </c:ext>
              </c:extLst>
            </c:dLbl>
            <c:dLbl>
              <c:idx val="3"/>
              <c:layout>
                <c:manualLayout>
                  <c:x val="-5.6497175141243458E-3"/>
                  <c:y val="-1.576576576576576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989-4E30-9DDB-1A7422F9B374}"/>
                </c:ext>
                <c:ext xmlns:c15="http://schemas.microsoft.com/office/drawing/2012/chart" uri="{CE6537A1-D6FC-4f65-9D91-7224C49458BB}">
                  <c15:layout/>
                </c:ext>
              </c:extLst>
            </c:dLbl>
            <c:dLbl>
              <c:idx val="4"/>
              <c:layout>
                <c:manualLayout>
                  <c:x val="-1.4124293785310734E-3"/>
                  <c:y val="-9.009009009009092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989-4E30-9DDB-1A7422F9B374}"/>
                </c:ext>
                <c:ext xmlns:c15="http://schemas.microsoft.com/office/drawing/2012/chart" uri="{CE6537A1-D6FC-4f65-9D91-7224C49458BB}">
                  <c15:layout/>
                </c:ext>
              </c:extLst>
            </c:dLbl>
            <c:dLbl>
              <c:idx val="5"/>
              <c:layout>
                <c:manualLayout>
                  <c:x val="-1.4124293785311253E-3"/>
                  <c:y val="-1.351351351351355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989-4E30-9DDB-1A7422F9B374}"/>
                </c:ext>
                <c:ext xmlns:c15="http://schemas.microsoft.com/office/drawing/2012/chart" uri="{CE6537A1-D6FC-4f65-9D91-7224C49458BB}">
                  <c15:layout/>
                </c:ext>
              </c:extLst>
            </c:dLbl>
            <c:dLbl>
              <c:idx val="6"/>
              <c:layout>
                <c:manualLayout>
                  <c:x val="-1.4124293785310734E-3"/>
                  <c:y val="-2.477477477477479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989-4E30-9DDB-1A7422F9B374}"/>
                </c:ext>
                <c:ext xmlns:c15="http://schemas.microsoft.com/office/drawing/2012/chart" uri="{CE6537A1-D6FC-4f65-9D91-7224C49458BB}">
                  <c15:layout/>
                </c:ext>
              </c:extLst>
            </c:dLbl>
            <c:dLbl>
              <c:idx val="7"/>
              <c:layout>
                <c:manualLayout>
                  <c:x val="2.8248587570621469E-3"/>
                  <c:y val="-1.576576576576577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989-4E30-9DDB-1A7422F9B37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Sheet1!$E$2:$E$10</c:f>
              <c:numCache>
                <c:formatCode>0.0%</c:formatCode>
                <c:ptCount val="8"/>
                <c:pt idx="0">
                  <c:v>1.4E-2</c:v>
                </c:pt>
                <c:pt idx="1">
                  <c:v>2.1000000000000001E-2</c:v>
                </c:pt>
                <c:pt idx="2">
                  <c:v>5.3999999999999999E-2</c:v>
                </c:pt>
                <c:pt idx="3">
                  <c:v>0.14799999999999999</c:v>
                </c:pt>
                <c:pt idx="4">
                  <c:v>3.5999999999999997E-2</c:v>
                </c:pt>
                <c:pt idx="5">
                  <c:v>0.156</c:v>
                </c:pt>
                <c:pt idx="6">
                  <c:v>9.9000000000000005E-2</c:v>
                </c:pt>
                <c:pt idx="7">
                  <c:v>0.28899999999999998</c:v>
                </c:pt>
              </c:numCache>
            </c:numRef>
          </c:val>
          <c:extLst xmlns:c16r2="http://schemas.microsoft.com/office/drawing/2015/06/chart">
            <c:ext xmlns:c16="http://schemas.microsoft.com/office/drawing/2014/chart" uri="{C3380CC4-5D6E-409C-BE32-E72D297353CC}">
              <c16:uniqueId val="{00000001-4989-4E30-9DDB-1A7422F9B374}"/>
            </c:ext>
          </c:extLst>
        </c:ser>
        <c:dLbls>
          <c:dLblPos val="outEnd"/>
          <c:showLegendKey val="0"/>
          <c:showVal val="1"/>
          <c:showCatName val="0"/>
          <c:showSerName val="0"/>
          <c:showPercent val="0"/>
          <c:showBubbleSize val="0"/>
        </c:dLbls>
        <c:gapWidth val="182"/>
        <c:axId val="202527072"/>
        <c:axId val="202527464"/>
      </c:barChart>
      <c:catAx>
        <c:axId val="2025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527464"/>
        <c:crosses val="autoZero"/>
        <c:auto val="1"/>
        <c:lblAlgn val="ctr"/>
        <c:lblOffset val="100"/>
        <c:noMultiLvlLbl val="0"/>
      </c:catAx>
      <c:valAx>
        <c:axId val="202527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52707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500"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5384179678811335"/>
          <c:y val="0.71479711995460027"/>
          <c:w val="0.34152553494372523"/>
          <c:h val="0.18625274881180393"/>
        </c:manualLayout>
      </c:layout>
      <c:overlay val="0"/>
      <c:spPr>
        <a:solidFill>
          <a:schemeClr val="bg1"/>
        </a:solidFill>
        <a:ln>
          <a:solidFill>
            <a:schemeClr val="tx1"/>
          </a:solid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0.10545</cdr:x>
      <cdr:y>0.81225</cdr:y>
    </cdr:from>
    <cdr:to>
      <cdr:x>0.24076</cdr:x>
      <cdr:y>0.86292</cdr:y>
    </cdr:to>
    <cdr:sp macro="" textlink="">
      <cdr:nvSpPr>
        <cdr:cNvPr id="2" name="Rectangle 1">
          <a:extLst xmlns:a="http://schemas.openxmlformats.org/drawingml/2006/main">
            <a:ext uri="{FF2B5EF4-FFF2-40B4-BE49-F238E27FC236}">
              <a16:creationId xmlns="" xmlns:a16="http://schemas.microsoft.com/office/drawing/2014/main" id="{042FFC47-8F19-4748-8657-A96F9BF11881}"/>
            </a:ext>
          </a:extLst>
        </cdr:cNvPr>
        <cdr:cNvSpPr/>
      </cdr:nvSpPr>
      <cdr:spPr>
        <a:xfrm xmlns:a="http://schemas.openxmlformats.org/drawingml/2006/main">
          <a:off x="893041" y="3676220"/>
          <a:ext cx="1145857" cy="229323"/>
        </a:xfrm>
        <a:prstGeom xmlns:a="http://schemas.openxmlformats.org/drawingml/2006/main" prst="rect">
          <a:avLst/>
        </a:prstGeom>
        <a:noFill xmlns:a="http://schemas.openxmlformats.org/drawingml/2006/main"/>
        <a:ln xmlns:a="http://schemas.openxmlformats.org/drawingml/2006/main" w="57150">
          <a:solidFill>
            <a:srgbClr val="FF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0.10545</cdr:x>
      <cdr:y>0.81225</cdr:y>
    </cdr:from>
    <cdr:to>
      <cdr:x>0.24076</cdr:x>
      <cdr:y>0.86292</cdr:y>
    </cdr:to>
    <cdr:sp macro="" textlink="">
      <cdr:nvSpPr>
        <cdr:cNvPr id="2" name="Rectangle 1">
          <a:extLst xmlns:a="http://schemas.openxmlformats.org/drawingml/2006/main">
            <a:ext uri="{FF2B5EF4-FFF2-40B4-BE49-F238E27FC236}">
              <a16:creationId xmlns="" xmlns:a16="http://schemas.microsoft.com/office/drawing/2014/main" id="{042FFC47-8F19-4748-8657-A96F9BF11881}"/>
            </a:ext>
          </a:extLst>
        </cdr:cNvPr>
        <cdr:cNvSpPr/>
      </cdr:nvSpPr>
      <cdr:spPr>
        <a:xfrm xmlns:a="http://schemas.openxmlformats.org/drawingml/2006/main">
          <a:off x="893041" y="3676220"/>
          <a:ext cx="1145857" cy="229323"/>
        </a:xfrm>
        <a:prstGeom xmlns:a="http://schemas.openxmlformats.org/drawingml/2006/main" prst="rect">
          <a:avLst/>
        </a:prstGeom>
        <a:noFill xmlns:a="http://schemas.openxmlformats.org/drawingml/2006/main"/>
        <a:ln xmlns:a="http://schemas.openxmlformats.org/drawingml/2006/main" w="57150">
          <a:solidFill>
            <a:srgbClr val="FF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6" tIns="46578" rIns="93156" bIns="46578"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56" tIns="46578" rIns="93156" bIns="46578" rtlCol="0"/>
          <a:lstStyle>
            <a:lvl1pPr algn="r">
              <a:defRPr sz="1200"/>
            </a:lvl1pPr>
          </a:lstStyle>
          <a:p>
            <a:fld id="{A018F422-FAF4-470D-B9B4-9BCBACE22C84}" type="datetimeFigureOut">
              <a:rPr lang="en-US" smtClean="0"/>
              <a:pPr/>
              <a:t>7/24/2018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56" tIns="46578" rIns="93156" bIns="465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56" tIns="46578" rIns="93156" bIns="46578" rtlCol="0" anchor="b"/>
          <a:lstStyle>
            <a:lvl1pPr algn="r">
              <a:defRPr sz="1200"/>
            </a:lvl1pPr>
          </a:lstStyle>
          <a:p>
            <a:fld id="{074E88CC-998D-40C9-9101-87EC65EC5E73}" type="slidenum">
              <a:rPr lang="en-US" smtClean="0"/>
              <a:pPr/>
              <a:t>‹#›</a:t>
            </a:fld>
            <a:endParaRPr lang="en-US" dirty="0"/>
          </a:p>
        </p:txBody>
      </p:sp>
    </p:spTree>
    <p:extLst>
      <p:ext uri="{BB962C8B-B14F-4D97-AF65-F5344CB8AC3E}">
        <p14:creationId xmlns:p14="http://schemas.microsoft.com/office/powerpoint/2010/main" val="248874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6" tIns="46578" rIns="93156" bIns="4657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56" tIns="46578" rIns="93156" bIns="46578" rtlCol="0"/>
          <a:lstStyle>
            <a:lvl1pPr algn="r">
              <a:defRPr sz="1200"/>
            </a:lvl1pPr>
          </a:lstStyle>
          <a:p>
            <a:fld id="{E6D27F44-6E71-4228-8CB7-FE6D4BD9E649}" type="datetimeFigureOut">
              <a:rPr lang="en-US" smtClean="0"/>
              <a:pPr/>
              <a:t>7/24/2018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6" tIns="46578" rIns="93156" bIns="465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6" tIns="46578" rIns="93156" bIns="465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56" tIns="46578" rIns="93156"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6" tIns="46578" rIns="93156" bIns="46578" rtlCol="0" anchor="b"/>
          <a:lstStyle>
            <a:lvl1pPr algn="r">
              <a:defRPr sz="1200"/>
            </a:lvl1pPr>
          </a:lstStyle>
          <a:p>
            <a:fld id="{22DB6691-E89E-4602-9912-9D0308C865BC}" type="slidenum">
              <a:rPr lang="en-US" smtClean="0"/>
              <a:pPr/>
              <a:t>‹#›</a:t>
            </a:fld>
            <a:endParaRPr lang="en-US" dirty="0"/>
          </a:p>
        </p:txBody>
      </p:sp>
    </p:spTree>
    <p:extLst>
      <p:ext uri="{BB962C8B-B14F-4D97-AF65-F5344CB8AC3E}">
        <p14:creationId xmlns:p14="http://schemas.microsoft.com/office/powerpoint/2010/main" val="413919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29749"/>
            <a:fld id="{DD20692D-82C4-4140-918D-6F1F2DA80455}" type="slidenum">
              <a:rPr lang="en-US" smtClean="0"/>
              <a:pPr defTabSz="929749"/>
              <a:t>1</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5916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B6691-E89E-4602-9912-9D0308C865BC}" type="slidenum">
              <a:rPr lang="en-US" smtClean="0"/>
              <a:pPr/>
              <a:t>15</a:t>
            </a:fld>
            <a:endParaRPr lang="en-US" dirty="0"/>
          </a:p>
        </p:txBody>
      </p:sp>
    </p:spTree>
    <p:extLst>
      <p:ext uri="{BB962C8B-B14F-4D97-AF65-F5344CB8AC3E}">
        <p14:creationId xmlns:p14="http://schemas.microsoft.com/office/powerpoint/2010/main" val="410065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24</a:t>
            </a:fld>
            <a:endParaRPr lang="en-US" dirty="0"/>
          </a:p>
        </p:txBody>
      </p:sp>
    </p:spTree>
    <p:extLst>
      <p:ext uri="{BB962C8B-B14F-4D97-AF65-F5344CB8AC3E}">
        <p14:creationId xmlns:p14="http://schemas.microsoft.com/office/powerpoint/2010/main" val="337132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25</a:t>
            </a:fld>
            <a:endParaRPr lang="en-US" dirty="0"/>
          </a:p>
        </p:txBody>
      </p:sp>
    </p:spTree>
    <p:extLst>
      <p:ext uri="{BB962C8B-B14F-4D97-AF65-F5344CB8AC3E}">
        <p14:creationId xmlns:p14="http://schemas.microsoft.com/office/powerpoint/2010/main" val="317501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26</a:t>
            </a:fld>
            <a:endParaRPr lang="en-US" dirty="0"/>
          </a:p>
        </p:txBody>
      </p:sp>
    </p:spTree>
    <p:extLst>
      <p:ext uri="{BB962C8B-B14F-4D97-AF65-F5344CB8AC3E}">
        <p14:creationId xmlns:p14="http://schemas.microsoft.com/office/powerpoint/2010/main" val="421992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6FB060-35A4-4A52-9E26-171840088D3F}" type="slidenum">
              <a:rPr lang="en-US" smtClean="0"/>
              <a:pPr/>
              <a:t>38</a:t>
            </a:fld>
            <a:endParaRPr lang="en-US"/>
          </a:p>
        </p:txBody>
      </p:sp>
    </p:spTree>
    <p:extLst>
      <p:ext uri="{BB962C8B-B14F-4D97-AF65-F5344CB8AC3E}">
        <p14:creationId xmlns:p14="http://schemas.microsoft.com/office/powerpoint/2010/main" val="159604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a:latin typeface="Arial" panose="020B0604020202020204" pitchFamily="34" charset="0"/>
                <a:cs typeface="Arial" panose="020B0604020202020204" pitchFamily="34" charset="0"/>
              </a:defRPr>
            </a:lvl2pPr>
            <a:lvl3pPr>
              <a:buClr>
                <a:srgbClr val="C00000"/>
              </a:buClr>
              <a:defRPr>
                <a:latin typeface="Arial" panose="020B0604020202020204" pitchFamily="34" charset="0"/>
                <a:cs typeface="Arial" panose="020B0604020202020204" pitchFamily="34" charset="0"/>
              </a:defRPr>
            </a:lvl3pPr>
            <a:lvl4pPr>
              <a:buClr>
                <a:srgbClr val="C00000"/>
              </a:buClr>
              <a:defRPr>
                <a:latin typeface="Arial" panose="020B0604020202020204" pitchFamily="34" charset="0"/>
                <a:cs typeface="Arial" panose="020B0604020202020204" pitchFamily="34" charset="0"/>
              </a:defRPr>
            </a:lvl4pPr>
            <a:lvl5pPr>
              <a:buClr>
                <a:srgbClr val="C000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0931-26BB-4385-8D93-2F88872C74E8}"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FDDC30-66E3-43F4-B3CA-6B64233B5AC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00931-26BB-4385-8D93-2F88872C74E8}" type="datetimeFigureOut">
              <a:rPr lang="en-US" smtClean="0"/>
              <a:pPr/>
              <a:t>7/24/2018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DDC30-66E3-43F4-B3CA-6B64233B5A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ateway.ut.ovid.com/gw1/ovidweb.cgi?View+Image=00002030-200201250-00025|FF1&amp;S=IDNJHKIDNAFPDN00D&amp;WebLinkReturn=Full+Text=L|S.sh.15.16|0|00002030-200201250-00025"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upload.wikimedia.org/wikipedia/en/c/c7/Scales_Of_Justice.sv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upload.wikimedia.org/wikipedia/en/c/c7/Scales_Of_Justice.sv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upload.wikimedia.org/wikipedia/en/c/c7/Scales_Of_Justice.svg"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upload.wikimedia.org/wikipedia/en/c/c7/Scales_Of_Justice.svg"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914400" y="5943600"/>
            <a:ext cx="184150" cy="457200"/>
          </a:xfrm>
          <a:prstGeom prst="rect">
            <a:avLst/>
          </a:prstGeom>
          <a:noFill/>
          <a:ln w="9525">
            <a:noFill/>
            <a:miter lim="800000"/>
            <a:headEnd/>
            <a:tailEnd/>
          </a:ln>
        </p:spPr>
        <p:txBody>
          <a:bodyPr wrap="none">
            <a:spAutoFit/>
          </a:bodyPr>
          <a:lstStyle/>
          <a:p>
            <a:endParaRPr lang="en-US" dirty="0"/>
          </a:p>
        </p:txBody>
      </p:sp>
      <p:pic>
        <p:nvPicPr>
          <p:cNvPr id="3078" name="Picture 44"/>
          <p:cNvPicPr>
            <a:picLocks noChangeAspect="1" noChangeArrowheads="1"/>
          </p:cNvPicPr>
          <p:nvPr/>
        </p:nvPicPr>
        <p:blipFill>
          <a:blip r:embed="rId3" cstate="print"/>
          <a:srcRect/>
          <a:stretch>
            <a:fillRect/>
          </a:stretch>
        </p:blipFill>
        <p:spPr bwMode="auto">
          <a:xfrm>
            <a:off x="2087693" y="231775"/>
            <a:ext cx="1066800" cy="1063625"/>
          </a:xfrm>
          <a:prstGeom prst="rect">
            <a:avLst/>
          </a:prstGeom>
          <a:noFill/>
          <a:ln w="9525">
            <a:noFill/>
            <a:miter lim="800000"/>
            <a:headEnd/>
            <a:tailEnd/>
          </a:ln>
        </p:spPr>
      </p:pic>
      <p:pic>
        <p:nvPicPr>
          <p:cNvPr id="3083" name="Picture 3" descr="Artist's impression"/>
          <p:cNvPicPr>
            <a:picLocks noChangeAspect="1" noChangeArrowheads="1"/>
          </p:cNvPicPr>
          <p:nvPr/>
        </p:nvPicPr>
        <p:blipFill>
          <a:blip r:embed="rId4" cstate="print"/>
          <a:srcRect/>
          <a:stretch>
            <a:fillRect/>
          </a:stretch>
        </p:blipFill>
        <p:spPr bwMode="auto">
          <a:xfrm>
            <a:off x="3640820" y="482138"/>
            <a:ext cx="950576" cy="990600"/>
          </a:xfrm>
          <a:prstGeom prst="rect">
            <a:avLst/>
          </a:prstGeom>
          <a:noFill/>
          <a:ln w="9525">
            <a:noFill/>
            <a:miter lim="800000"/>
            <a:headEnd/>
            <a:tailEnd/>
          </a:ln>
        </p:spPr>
      </p:pic>
      <p:pic>
        <p:nvPicPr>
          <p:cNvPr id="3084" name="Picture 15" descr="j03858021"/>
          <p:cNvPicPr>
            <a:picLocks noChangeAspect="1" noChangeArrowheads="1"/>
          </p:cNvPicPr>
          <p:nvPr/>
        </p:nvPicPr>
        <p:blipFill>
          <a:blip r:embed="rId5" cstate="print"/>
          <a:srcRect/>
          <a:stretch>
            <a:fillRect/>
          </a:stretch>
        </p:blipFill>
        <p:spPr bwMode="auto">
          <a:xfrm>
            <a:off x="228600" y="533400"/>
            <a:ext cx="1447800" cy="1033463"/>
          </a:xfrm>
          <a:prstGeom prst="rect">
            <a:avLst/>
          </a:prstGeom>
          <a:noFill/>
          <a:ln w="9525">
            <a:noFill/>
            <a:miter lim="800000"/>
            <a:headEnd/>
            <a:tailEnd/>
          </a:ln>
        </p:spPr>
      </p:pic>
      <p:sp>
        <p:nvSpPr>
          <p:cNvPr id="13" name="Title 12"/>
          <p:cNvSpPr>
            <a:spLocks noGrp="1"/>
          </p:cNvSpPr>
          <p:nvPr>
            <p:ph type="ctrTitle"/>
          </p:nvPr>
        </p:nvSpPr>
        <p:spPr>
          <a:xfrm>
            <a:off x="228600" y="1490143"/>
            <a:ext cx="8419754" cy="3420855"/>
          </a:xfrm>
        </p:spPr>
        <p:txBody>
          <a:bodyPr>
            <a:noAutofit/>
          </a:bodyPr>
          <a:lstStyle/>
          <a:p>
            <a:pPr>
              <a:spcBef>
                <a:spcPts val="1200"/>
              </a:spcBef>
            </a:pPr>
            <a:r>
              <a:rPr lang="en-US" sz="2800" i="1" dirty="0">
                <a:solidFill>
                  <a:srgbClr val="C00000"/>
                </a:solidFill>
                <a:latin typeface="Arial" panose="020B0604020202020204" pitchFamily="34" charset="0"/>
                <a:cs typeface="Arial" panose="020B0604020202020204" pitchFamily="34" charset="0"/>
              </a:rPr>
              <a:t>Session - Safety of DTG in Pregnancy: Late Breaking Findings, Interpretations, Implications</a:t>
            </a:r>
            <a:br>
              <a:rPr lang="en-US" sz="2800" i="1" dirty="0">
                <a:solidFill>
                  <a:srgbClr val="C00000"/>
                </a:solidFill>
                <a:latin typeface="Arial" panose="020B0604020202020204" pitchFamily="34" charset="0"/>
                <a:cs typeface="Arial" panose="020B0604020202020204" pitchFamily="34" charset="0"/>
              </a:rPr>
            </a:br>
            <a:r>
              <a:rPr lang="en-US" sz="2800" dirty="0">
                <a:solidFill>
                  <a:srgbClr val="C00000"/>
                </a:solidFill>
                <a:latin typeface="Arial" panose="020B0604020202020204" pitchFamily="34" charset="0"/>
                <a:cs typeface="Arial" panose="020B0604020202020204" pitchFamily="34" charset="0"/>
              </a:rPr>
              <a:t>July 24 2018 </a:t>
            </a:r>
            <a:r>
              <a:rPr lang="en-US" sz="3200" dirty="0">
                <a:solidFill>
                  <a:srgbClr val="C00000"/>
                </a:solidFill>
                <a:latin typeface="Arial" panose="020B0604020202020204" pitchFamily="34" charset="0"/>
                <a:cs typeface="Arial" panose="020B0604020202020204" pitchFamily="34" charset="0"/>
              </a:rPr>
              <a:t/>
            </a:r>
            <a:br>
              <a:rPr lang="en-US" sz="32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
            </a:r>
            <a:br>
              <a:rPr lang="en-US" sz="3600" dirty="0">
                <a:solidFill>
                  <a:srgbClr val="C00000"/>
                </a:solidFill>
                <a:latin typeface="Arial" panose="020B0604020202020204" pitchFamily="34" charset="0"/>
                <a:cs typeface="Arial" panose="020B0604020202020204" pitchFamily="34" charset="0"/>
              </a:rPr>
            </a:br>
            <a:r>
              <a:rPr lang="en-US" sz="4000" dirty="0">
                <a:solidFill>
                  <a:srgbClr val="C00000"/>
                </a:solidFill>
                <a:latin typeface="Arial" panose="020B0604020202020204" pitchFamily="34" charset="0"/>
                <a:cs typeface="Arial" panose="020B0604020202020204" pitchFamily="34" charset="0"/>
              </a:rPr>
              <a:t>Overview on Safety of HIV Treatment in Pregnancy</a:t>
            </a:r>
          </a:p>
        </p:txBody>
      </p:sp>
      <p:sp>
        <p:nvSpPr>
          <p:cNvPr id="15" name="Subtitle 14"/>
          <p:cNvSpPr>
            <a:spLocks noGrp="1"/>
          </p:cNvSpPr>
          <p:nvPr>
            <p:ph type="subTitle" idx="1"/>
          </p:nvPr>
        </p:nvSpPr>
        <p:spPr>
          <a:xfrm>
            <a:off x="1676400" y="5377204"/>
            <a:ext cx="5715000" cy="1178511"/>
          </a:xfrm>
        </p:spPr>
        <p:txBody>
          <a:bodyPr>
            <a:normAutofit/>
          </a:bodyPr>
          <a:lstStyle/>
          <a:p>
            <a:r>
              <a:rPr lang="en-US" sz="1800" dirty="0">
                <a:solidFill>
                  <a:srgbClr val="006666"/>
                </a:solidFill>
                <a:latin typeface="Arial" panose="020B0604020202020204" pitchFamily="34" charset="0"/>
                <a:cs typeface="Arial" panose="020B0604020202020204" pitchFamily="34" charset="0"/>
              </a:rPr>
              <a:t>Lynne M. Mofenson MD</a:t>
            </a:r>
          </a:p>
          <a:p>
            <a:r>
              <a:rPr lang="en-US" sz="1800" dirty="0">
                <a:solidFill>
                  <a:srgbClr val="006666"/>
                </a:solidFill>
                <a:latin typeface="Arial" panose="020B0604020202020204" pitchFamily="34" charset="0"/>
                <a:cs typeface="Arial" panose="020B0604020202020204" pitchFamily="34" charset="0"/>
              </a:rPr>
              <a:t>Senior HIV Technical Advisor</a:t>
            </a:r>
          </a:p>
          <a:p>
            <a:r>
              <a:rPr lang="en-US" sz="1800" dirty="0">
                <a:solidFill>
                  <a:srgbClr val="006666"/>
                </a:solidFill>
                <a:latin typeface="Arial" panose="020B0604020202020204" pitchFamily="34" charset="0"/>
                <a:cs typeface="Arial" panose="020B0604020202020204" pitchFamily="34" charset="0"/>
              </a:rPr>
              <a:t>Elizabeth Glaser Pediatric AIDS Foundation</a:t>
            </a:r>
          </a:p>
          <a:p>
            <a:endParaRPr lang="en-US" sz="1800" dirty="0">
              <a:solidFill>
                <a:srgbClr val="006666"/>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FC3DBD81-971F-4627-8146-968855A38C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8961" y="5320128"/>
            <a:ext cx="1221278" cy="120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tse3.mm.bing.net/th?id=OIP.3Rg6BNVP4lJJnz6jMj46WAHaEI&amp;pid=15.1&amp;P=0&amp;w=331&amp;h=185">
            <a:extLst>
              <a:ext uri="{FF2B5EF4-FFF2-40B4-BE49-F238E27FC236}">
                <a16:creationId xmlns="" xmlns:a16="http://schemas.microsoft.com/office/drawing/2014/main" id="{A9ABB0BB-B722-4935-962B-0E2098CF83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135" y="342168"/>
            <a:ext cx="1687206" cy="943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512A1A79-036A-41F6-A237-0078F9D46A78}"/>
              </a:ext>
            </a:extLst>
          </p:cNvPr>
          <p:cNvPicPr>
            <a:picLocks noChangeAspect="1"/>
          </p:cNvPicPr>
          <p:nvPr/>
        </p:nvPicPr>
        <p:blipFill>
          <a:blip r:embed="rId8"/>
          <a:stretch>
            <a:fillRect/>
          </a:stretch>
        </p:blipFill>
        <p:spPr>
          <a:xfrm>
            <a:off x="5265754" y="320617"/>
            <a:ext cx="1089085" cy="88594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9"/>
          <a:stretch>
            <a:fillRect/>
          </a:stretch>
        </p:blipFill>
        <p:spPr>
          <a:xfrm>
            <a:off x="367751" y="5517860"/>
            <a:ext cx="1719942" cy="6743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C082D595-F78F-4FA3-85C3-04A73711116B}"/>
              </a:ext>
            </a:extLst>
          </p:cNvPr>
          <p:cNvGraphicFramePr>
            <a:graphicFrameLocks noGrp="1"/>
          </p:cNvGraphicFramePr>
          <p:nvPr>
            <p:ph idx="1"/>
            <p:extLst/>
          </p:nvPr>
        </p:nvGraphicFramePr>
        <p:xfrm>
          <a:off x="249959" y="1736337"/>
          <a:ext cx="8468686"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 xmlns:a16="http://schemas.microsoft.com/office/drawing/2014/main" id="{000D0D2B-0831-4BA7-AB5D-5BBEC9302886}"/>
              </a:ext>
            </a:extLst>
          </p:cNvPr>
          <p:cNvSpPr>
            <a:spLocks noGrp="1"/>
          </p:cNvSpPr>
          <p:nvPr>
            <p:ph type="title"/>
          </p:nvPr>
        </p:nvSpPr>
        <p:spPr>
          <a:xfrm>
            <a:off x="152400" y="118663"/>
            <a:ext cx="8839200" cy="1143000"/>
          </a:xfrm>
        </p:spPr>
        <p:txBody>
          <a:bodyPr>
            <a:normAutofit fontScale="90000"/>
          </a:bodyPr>
          <a:lstStyle/>
          <a:p>
            <a:r>
              <a:rPr lang="en-US" dirty="0"/>
              <a:t>Regardless of ART Regimen, Pregnancy Outcomes Were Worse in HIV+ Women On ART than HIV-Uninfected Women</a:t>
            </a:r>
            <a:br>
              <a:rPr lang="en-US" dirty="0"/>
            </a:br>
            <a:r>
              <a:rPr lang="en-US" sz="2200" i="1" dirty="0">
                <a:solidFill>
                  <a:schemeClr val="tx1"/>
                </a:solidFill>
              </a:rPr>
              <a:t>Zash R et al.  JAMA </a:t>
            </a:r>
            <a:r>
              <a:rPr lang="en-US" sz="2200" i="1" dirty="0" err="1">
                <a:solidFill>
                  <a:schemeClr val="tx1"/>
                </a:solidFill>
              </a:rPr>
              <a:t>Pediatr</a:t>
            </a:r>
            <a:r>
              <a:rPr lang="en-US" sz="2200" i="1" dirty="0">
                <a:solidFill>
                  <a:schemeClr val="tx1"/>
                </a:solidFill>
              </a:rPr>
              <a:t>. 2017;171:e172222</a:t>
            </a:r>
            <a:endParaRPr lang="en-US" i="1" dirty="0"/>
          </a:p>
        </p:txBody>
      </p:sp>
      <p:cxnSp>
        <p:nvCxnSpPr>
          <p:cNvPr id="17" name="Straight Connector 16">
            <a:extLst>
              <a:ext uri="{FF2B5EF4-FFF2-40B4-BE49-F238E27FC236}">
                <a16:creationId xmlns="" xmlns:a16="http://schemas.microsoft.com/office/drawing/2014/main" id="{129249D4-5B5C-47B5-8159-08961BD13D96}"/>
              </a:ext>
            </a:extLst>
          </p:cNvPr>
          <p:cNvCxnSpPr>
            <a:cxnSpLocks/>
          </p:cNvCxnSpPr>
          <p:nvPr/>
        </p:nvCxnSpPr>
        <p:spPr>
          <a:xfrm>
            <a:off x="38100" y="1261663"/>
            <a:ext cx="9067800" cy="0"/>
          </a:xfrm>
          <a:prstGeom prst="line">
            <a:avLst/>
          </a:prstGeom>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 xmlns:a16="http://schemas.microsoft.com/office/drawing/2014/main" id="{F387727F-661B-471D-900D-56691167684E}"/>
              </a:ext>
            </a:extLst>
          </p:cNvPr>
          <p:cNvGrpSpPr/>
          <p:nvPr/>
        </p:nvGrpSpPr>
        <p:grpSpPr>
          <a:xfrm>
            <a:off x="2288857" y="6114197"/>
            <a:ext cx="5053903" cy="286603"/>
            <a:chOff x="2288857" y="6054259"/>
            <a:chExt cx="5053903" cy="286603"/>
          </a:xfrm>
        </p:grpSpPr>
        <p:sp>
          <p:nvSpPr>
            <p:cNvPr id="18" name="TextBox 17">
              <a:extLst>
                <a:ext uri="{FF2B5EF4-FFF2-40B4-BE49-F238E27FC236}">
                  <a16:creationId xmlns="" xmlns:a16="http://schemas.microsoft.com/office/drawing/2014/main" id="{3AE77A0F-76ED-40D4-8279-7E1CA98D50E7}"/>
                </a:ext>
              </a:extLst>
            </p:cNvPr>
            <p:cNvSpPr txBox="1"/>
            <p:nvPr/>
          </p:nvSpPr>
          <p:spPr>
            <a:xfrm>
              <a:off x="2288857" y="6054259"/>
              <a:ext cx="2398413" cy="276999"/>
            </a:xfrm>
            <a:prstGeom prst="rect">
              <a:avLst/>
            </a:prstGeom>
            <a:noFill/>
          </p:spPr>
          <p:txBody>
            <a:bodyPr wrap="none" rtlCol="0">
              <a:spAutoFit/>
            </a:bodyPr>
            <a:lstStyle/>
            <a:p>
              <a:r>
                <a:rPr lang="en-US" sz="1200" dirty="0">
                  <a:solidFill>
                    <a:srgbClr val="0070C0"/>
                  </a:solidFill>
                  <a:latin typeface="Arial" panose="020B0604020202020204" pitchFamily="34" charset="0"/>
                  <a:cs typeface="Arial" panose="020B0604020202020204" pitchFamily="34" charset="0"/>
                </a:rPr>
                <a:t>(PTD, SGA, SB, neonatal death)</a:t>
              </a:r>
            </a:p>
          </p:txBody>
        </p:sp>
        <p:sp>
          <p:nvSpPr>
            <p:cNvPr id="19" name="TextBox 18">
              <a:extLst>
                <a:ext uri="{FF2B5EF4-FFF2-40B4-BE49-F238E27FC236}">
                  <a16:creationId xmlns="" xmlns:a16="http://schemas.microsoft.com/office/drawing/2014/main" id="{95E350C8-0E98-4374-898E-6A45B7E57F5B}"/>
                </a:ext>
              </a:extLst>
            </p:cNvPr>
            <p:cNvSpPr txBox="1"/>
            <p:nvPr/>
          </p:nvSpPr>
          <p:spPr>
            <a:xfrm>
              <a:off x="4739162" y="6063863"/>
              <a:ext cx="2603598" cy="276999"/>
            </a:xfrm>
            <a:prstGeom prst="rect">
              <a:avLst/>
            </a:prstGeom>
            <a:noFill/>
          </p:spPr>
          <p:txBody>
            <a:bodyPr wrap="none" rtlCol="0">
              <a:spAutoFit/>
            </a:bodyPr>
            <a:lstStyle/>
            <a:p>
              <a:r>
                <a:rPr lang="en-US" sz="1200" dirty="0">
                  <a:solidFill>
                    <a:schemeClr val="accent3">
                      <a:lumMod val="50000"/>
                    </a:schemeClr>
                  </a:solidFill>
                  <a:latin typeface="Arial" panose="020B0604020202020204" pitchFamily="34" charset="0"/>
                  <a:cs typeface="Arial" panose="020B0604020202020204" pitchFamily="34" charset="0"/>
                </a:rPr>
                <a:t>(VPTD, VSGA, SB, neonatal death)</a:t>
              </a:r>
            </a:p>
          </p:txBody>
        </p:sp>
      </p:grpSp>
      <p:grpSp>
        <p:nvGrpSpPr>
          <p:cNvPr id="23" name="Group 22">
            <a:extLst>
              <a:ext uri="{FF2B5EF4-FFF2-40B4-BE49-F238E27FC236}">
                <a16:creationId xmlns="" xmlns:a16="http://schemas.microsoft.com/office/drawing/2014/main" id="{3CD6F42B-F913-4FD4-B66A-ED8AECE07529}"/>
              </a:ext>
            </a:extLst>
          </p:cNvPr>
          <p:cNvGrpSpPr/>
          <p:nvPr/>
        </p:nvGrpSpPr>
        <p:grpSpPr>
          <a:xfrm>
            <a:off x="1012992" y="1362067"/>
            <a:ext cx="8131008" cy="923330"/>
            <a:chOff x="952563" y="1196132"/>
            <a:chExt cx="8131008" cy="923330"/>
          </a:xfrm>
        </p:grpSpPr>
        <p:sp>
          <p:nvSpPr>
            <p:cNvPr id="3" name="TextBox 2">
              <a:extLst>
                <a:ext uri="{FF2B5EF4-FFF2-40B4-BE49-F238E27FC236}">
                  <a16:creationId xmlns="" xmlns:a16="http://schemas.microsoft.com/office/drawing/2014/main" id="{9A8C6943-B032-44F8-9E44-E26E87B2BD3C}"/>
                </a:ext>
              </a:extLst>
            </p:cNvPr>
            <p:cNvSpPr txBox="1"/>
            <p:nvPr/>
          </p:nvSpPr>
          <p:spPr>
            <a:xfrm>
              <a:off x="952563" y="1196132"/>
              <a:ext cx="8131008" cy="338554"/>
            </a:xfrm>
            <a:prstGeom prst="rect">
              <a:avLst/>
            </a:prstGeom>
            <a:noFill/>
          </p:spPr>
          <p:txBody>
            <a:bodyPr wrap="none" rtlCol="0">
              <a:spAutoFit/>
            </a:bodyPr>
            <a:lstStyle/>
            <a:p>
              <a:r>
                <a:rPr lang="en-US" sz="1600" b="1" u="sng" dirty="0">
                  <a:latin typeface="Arial" panose="020B0604020202020204" pitchFamily="34" charset="0"/>
                  <a:cs typeface="Arial" panose="020B0604020202020204" pitchFamily="34" charset="0"/>
                </a:rPr>
                <a:t>Compared to </a:t>
              </a:r>
              <a:r>
                <a:rPr lang="en-US" sz="1600" b="1" u="sng" dirty="0">
                  <a:solidFill>
                    <a:schemeClr val="accent6">
                      <a:lumMod val="75000"/>
                    </a:schemeClr>
                  </a:solidFill>
                  <a:latin typeface="Arial" panose="020B0604020202020204" pitchFamily="34" charset="0"/>
                  <a:cs typeface="Arial" panose="020B0604020202020204" pitchFamily="34" charset="0"/>
                </a:rPr>
                <a:t>HIV-uninfected</a:t>
              </a:r>
              <a:r>
                <a:rPr lang="en-US" sz="1600" b="1" u="sng" dirty="0">
                  <a:latin typeface="Arial" panose="020B0604020202020204" pitchFamily="34" charset="0"/>
                  <a:cs typeface="Arial" panose="020B0604020202020204" pitchFamily="34" charset="0"/>
                </a:rPr>
                <a:t>, ↑ </a:t>
              </a:r>
              <a:r>
                <a:rPr lang="en-US" sz="1600" b="1" u="sng" dirty="0" err="1">
                  <a:latin typeface="Arial" panose="020B0604020202020204" pitchFamily="34" charset="0"/>
                  <a:cs typeface="Arial" panose="020B0604020202020204" pitchFamily="34" charset="0"/>
                </a:rPr>
                <a:t>aRR</a:t>
              </a:r>
              <a:r>
                <a:rPr lang="en-US" sz="1600" b="1" u="sng" dirty="0">
                  <a:latin typeface="Arial" panose="020B0604020202020204" pitchFamily="34" charset="0"/>
                  <a:cs typeface="Arial" panose="020B0604020202020204" pitchFamily="34" charset="0"/>
                </a:rPr>
                <a:t> of adverse outcomes for HIV+ woman on ART</a:t>
              </a:r>
            </a:p>
          </p:txBody>
        </p:sp>
        <p:sp>
          <p:nvSpPr>
            <p:cNvPr id="20" name="TextBox 19">
              <a:extLst>
                <a:ext uri="{FF2B5EF4-FFF2-40B4-BE49-F238E27FC236}">
                  <a16:creationId xmlns="" xmlns:a16="http://schemas.microsoft.com/office/drawing/2014/main" id="{19486FE3-D083-4A31-854A-76E579CF672B}"/>
                </a:ext>
              </a:extLst>
            </p:cNvPr>
            <p:cNvSpPr txBox="1"/>
            <p:nvPr/>
          </p:nvSpPr>
          <p:spPr>
            <a:xfrm>
              <a:off x="2758971" y="1534687"/>
              <a:ext cx="1539204" cy="584775"/>
            </a:xfrm>
            <a:prstGeom prst="rect">
              <a:avLst/>
            </a:prstGeom>
            <a:solidFill>
              <a:schemeClr val="bg1"/>
            </a:solidFill>
          </p:spPr>
          <p:txBody>
            <a:bodyPr wrap="none" rtlCol="0">
              <a:spAutoFit/>
            </a:bodyPr>
            <a:lstStyle/>
            <a:p>
              <a:pPr algn="ctr"/>
              <a:r>
                <a:rPr lang="en-US" sz="1600" b="1" dirty="0">
                  <a:solidFill>
                    <a:srgbClr val="0070C0"/>
                  </a:solidFill>
                  <a:latin typeface="Arial" panose="020B0604020202020204" pitchFamily="34" charset="0"/>
                  <a:cs typeface="Arial" panose="020B0604020202020204" pitchFamily="34" charset="0"/>
                </a:rPr>
                <a:t>Any: 1.40 </a:t>
              </a:r>
            </a:p>
            <a:p>
              <a:pPr algn="ctr"/>
              <a:r>
                <a:rPr lang="en-US" sz="1600" dirty="0">
                  <a:solidFill>
                    <a:srgbClr val="0070C0"/>
                  </a:solidFill>
                  <a:latin typeface="Arial" panose="020B0604020202020204" pitchFamily="34" charset="0"/>
                  <a:cs typeface="Arial" panose="020B0604020202020204" pitchFamily="34" charset="0"/>
                </a:rPr>
                <a:t>          (1.3-1.4)</a:t>
              </a:r>
            </a:p>
          </p:txBody>
        </p:sp>
        <p:sp>
          <p:nvSpPr>
            <p:cNvPr id="21" name="TextBox 20">
              <a:extLst>
                <a:ext uri="{FF2B5EF4-FFF2-40B4-BE49-F238E27FC236}">
                  <a16:creationId xmlns="" xmlns:a16="http://schemas.microsoft.com/office/drawing/2014/main" id="{B0428CB0-00B2-45B5-9DB5-FD11FB44FD3F}"/>
                </a:ext>
              </a:extLst>
            </p:cNvPr>
            <p:cNvSpPr txBox="1"/>
            <p:nvPr/>
          </p:nvSpPr>
          <p:spPr>
            <a:xfrm>
              <a:off x="5132101" y="1534687"/>
              <a:ext cx="1827744" cy="584775"/>
            </a:xfrm>
            <a:prstGeom prst="rect">
              <a:avLst/>
            </a:prstGeom>
            <a:solidFill>
              <a:schemeClr val="bg1"/>
            </a:solidFill>
          </p:spPr>
          <p:txBody>
            <a:bodyPr wrap="none" rtlCol="0">
              <a:spAutoFit/>
            </a:bodyPr>
            <a:lstStyle/>
            <a:p>
              <a:pPr algn="ctr"/>
              <a:r>
                <a:rPr lang="en-US" sz="1600" b="1" dirty="0">
                  <a:solidFill>
                    <a:schemeClr val="accent3">
                      <a:lumMod val="50000"/>
                    </a:schemeClr>
                  </a:solidFill>
                  <a:latin typeface="Arial" panose="020B0604020202020204" pitchFamily="34" charset="0"/>
                  <a:cs typeface="Arial" panose="020B0604020202020204" pitchFamily="34" charset="0"/>
                </a:rPr>
                <a:t>Severe: 1.50 </a:t>
              </a:r>
            </a:p>
            <a:p>
              <a:pPr algn="ctr"/>
              <a:r>
                <a:rPr lang="en-US" sz="1600" dirty="0">
                  <a:solidFill>
                    <a:schemeClr val="accent3">
                      <a:lumMod val="50000"/>
                    </a:schemeClr>
                  </a:solidFill>
                  <a:latin typeface="Arial" panose="020B0604020202020204" pitchFamily="34" charset="0"/>
                  <a:cs typeface="Arial" panose="020B0604020202020204" pitchFamily="34" charset="0"/>
                </a:rPr>
                <a:t>               (1.4-1.6)</a:t>
              </a:r>
            </a:p>
          </p:txBody>
        </p:sp>
      </p:grpSp>
      <p:sp>
        <p:nvSpPr>
          <p:cNvPr id="22" name="Oval 21">
            <a:extLst>
              <a:ext uri="{FF2B5EF4-FFF2-40B4-BE49-F238E27FC236}">
                <a16:creationId xmlns="" xmlns:a16="http://schemas.microsoft.com/office/drawing/2014/main" id="{BCBE6FE6-48E0-44DF-A4EA-F4EA50806C22}"/>
              </a:ext>
            </a:extLst>
          </p:cNvPr>
          <p:cNvSpPr/>
          <p:nvPr/>
        </p:nvSpPr>
        <p:spPr>
          <a:xfrm>
            <a:off x="914400" y="2340005"/>
            <a:ext cx="1603057" cy="37741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 xmlns:a16="http://schemas.microsoft.com/office/drawing/2014/main" id="{50B4C61D-D265-475C-A453-CDD77EBD51A7}"/>
              </a:ext>
            </a:extLst>
          </p:cNvPr>
          <p:cNvSpPr txBox="1">
            <a:spLocks/>
          </p:cNvSpPr>
          <p:nvPr/>
        </p:nvSpPr>
        <p:spPr>
          <a:xfrm>
            <a:off x="647700" y="1143000"/>
            <a:ext cx="7848600" cy="5334000"/>
          </a:xfrm>
          <a:prstGeom prst="rect">
            <a:avLst/>
          </a:prstGeom>
          <a:solidFill>
            <a:srgbClr val="FFFFC9"/>
          </a:solidFill>
          <a:ln>
            <a:solidFill>
              <a:schemeClr val="tx1"/>
            </a:solidFill>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a:t>
            </a:r>
            <a:r>
              <a:rPr lang="en-US" sz="4000" dirty="0">
                <a:solidFill>
                  <a:schemeClr val="tx1"/>
                </a:solidFill>
              </a:rPr>
              <a:t>EFV-based ART appears safer than NVP or LPV-r-based ART</a:t>
            </a:r>
            <a:br>
              <a:rPr lang="en-US" sz="4000" dirty="0">
                <a:solidFill>
                  <a:schemeClr val="tx1"/>
                </a:solidFill>
              </a:rPr>
            </a:br>
            <a:r>
              <a:rPr lang="en-US" sz="4000" dirty="0">
                <a:solidFill>
                  <a:schemeClr val="tx1"/>
                </a:solidFill>
              </a:rPr>
              <a:t/>
            </a:r>
            <a:br>
              <a:rPr lang="en-US" sz="4000" dirty="0">
                <a:solidFill>
                  <a:schemeClr val="tx1"/>
                </a:solidFill>
              </a:rPr>
            </a:br>
            <a:r>
              <a:rPr lang="en-US" sz="4000" dirty="0"/>
              <a:t>→</a:t>
            </a:r>
            <a:r>
              <a:rPr lang="en-US" sz="4000" dirty="0">
                <a:solidFill>
                  <a:schemeClr val="tx1"/>
                </a:solidFill>
              </a:rPr>
              <a:t>But ART - regardless of regimen - does not make pregnancy outcomes among HIV+ women the same </a:t>
            </a:r>
          </a:p>
          <a:p>
            <a:r>
              <a:rPr lang="en-US" sz="4000" dirty="0">
                <a:solidFill>
                  <a:schemeClr val="tx1"/>
                </a:solidFill>
              </a:rPr>
              <a:t>as in HIV-uninfected women</a:t>
            </a:r>
          </a:p>
        </p:txBody>
      </p:sp>
    </p:spTree>
    <p:extLst>
      <p:ext uri="{BB962C8B-B14F-4D97-AF65-F5344CB8AC3E}">
        <p14:creationId xmlns:p14="http://schemas.microsoft.com/office/powerpoint/2010/main" val="406082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B0440-DA78-4876-ADEF-A534FA2E22E8}"/>
              </a:ext>
            </a:extLst>
          </p:cNvPr>
          <p:cNvSpPr>
            <a:spLocks noGrp="1"/>
          </p:cNvSpPr>
          <p:nvPr>
            <p:ph type="title"/>
          </p:nvPr>
        </p:nvSpPr>
        <p:spPr>
          <a:xfrm>
            <a:off x="426824" y="889018"/>
            <a:ext cx="8229600" cy="4343400"/>
          </a:xfrm>
        </p:spPr>
        <p:txBody>
          <a:bodyPr>
            <a:normAutofit/>
          </a:bodyPr>
          <a:lstStyle/>
          <a:p>
            <a:r>
              <a:rPr lang="en-US" sz="4000" dirty="0"/>
              <a:t>Why is Timing of ART </a:t>
            </a:r>
            <a:br>
              <a:rPr lang="en-US" sz="4000" dirty="0"/>
            </a:br>
            <a:r>
              <a:rPr lang="en-US" sz="4000" dirty="0"/>
              <a:t>Exposure Important?</a:t>
            </a:r>
          </a:p>
        </p:txBody>
      </p:sp>
      <p:pic>
        <p:nvPicPr>
          <p:cNvPr id="3" name="Picture 6" descr="http://blogs.plos.org/neuroanthropology/files/2010/09/Time-Fetal-Origins-225x300.jpg">
            <a:extLst>
              <a:ext uri="{FF2B5EF4-FFF2-40B4-BE49-F238E27FC236}">
                <a16:creationId xmlns="" xmlns:a16="http://schemas.microsoft.com/office/drawing/2014/main" id="{7457714C-4D90-4227-B2D9-A0D7C504A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2405"/>
            <a:ext cx="1695440" cy="2260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tse1.mm.bing.net/th?id=OIP.vWCXSSuyXvHfOqCXvAcgxgHaEc&amp;pid=15.1&amp;P=0&amp;w=303&amp;h=183">
            <a:extLst>
              <a:ext uri="{FF2B5EF4-FFF2-40B4-BE49-F238E27FC236}">
                <a16:creationId xmlns="" xmlns:a16="http://schemas.microsoft.com/office/drawing/2014/main" id="{BB74885E-AC5B-4F9D-AF16-51C3E4D24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150" y="632183"/>
            <a:ext cx="1522325"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711521D0-5C79-4312-9F62-63A611B18EED}"/>
              </a:ext>
            </a:extLst>
          </p:cNvPr>
          <p:cNvPicPr>
            <a:picLocks noChangeAspect="1"/>
          </p:cNvPicPr>
          <p:nvPr/>
        </p:nvPicPr>
        <p:blipFill>
          <a:blip r:embed="rId4"/>
          <a:stretch>
            <a:fillRect/>
          </a:stretch>
        </p:blipFill>
        <p:spPr>
          <a:xfrm>
            <a:off x="426824" y="4169182"/>
            <a:ext cx="3393009" cy="2249080"/>
          </a:xfrm>
          <a:prstGeom prst="rect">
            <a:avLst/>
          </a:prstGeom>
          <a:ln>
            <a:noFill/>
          </a:ln>
          <a:effectLst>
            <a:outerShdw blurRad="292100" dist="139700" dir="2700000" algn="tl" rotWithShape="0">
              <a:srgbClr val="333333">
                <a:alpha val="65000"/>
              </a:srgbClr>
            </a:outerShdw>
          </a:effectLst>
        </p:spPr>
      </p:pic>
      <p:pic>
        <p:nvPicPr>
          <p:cNvPr id="1034" name="Picture 10" descr="https://3.bp.blogspot.com/-igsSHfG9OXk/Vwo3aoV9aaI/AAAAAAAAGMM/emz3j_tpitECaLaDoXTZ_QWUvIfCciB3g/s1600/embryo+to+56+days.jpg">
            <a:extLst>
              <a:ext uri="{FF2B5EF4-FFF2-40B4-BE49-F238E27FC236}">
                <a16:creationId xmlns="" xmlns:a16="http://schemas.microsoft.com/office/drawing/2014/main" id="{7B056632-D972-4F72-B9C2-90BB37C43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123" y="4188129"/>
            <a:ext cx="3124200" cy="2088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02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6A35D1E-7CD5-4CE1-86E9-8258C69542EC}"/>
              </a:ext>
            </a:extLst>
          </p:cNvPr>
          <p:cNvSpPr txBox="1">
            <a:spLocks/>
          </p:cNvSpPr>
          <p:nvPr/>
        </p:nvSpPr>
        <p:spPr>
          <a:xfrm>
            <a:off x="762000" y="117731"/>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 xmlns:a16="http://schemas.microsoft.com/office/drawing/2014/main" id="{6FCD0F8A-D6A7-40D3-A93D-DC5374601BA3}"/>
              </a:ext>
            </a:extLst>
          </p:cNvPr>
          <p:cNvPicPr>
            <a:picLocks noChangeAspect="1"/>
          </p:cNvPicPr>
          <p:nvPr/>
        </p:nvPicPr>
        <p:blipFill>
          <a:blip r:embed="rId2"/>
          <a:stretch>
            <a:fillRect/>
          </a:stretch>
        </p:blipFill>
        <p:spPr>
          <a:xfrm>
            <a:off x="450877" y="1095606"/>
            <a:ext cx="8242246" cy="5647020"/>
          </a:xfrm>
          <a:prstGeom prst="rect">
            <a:avLst/>
          </a:prstGeom>
        </p:spPr>
      </p:pic>
      <p:pic>
        <p:nvPicPr>
          <p:cNvPr id="8" name="Picture 18" descr="[picture]">
            <a:extLst>
              <a:ext uri="{FF2B5EF4-FFF2-40B4-BE49-F238E27FC236}">
                <a16:creationId xmlns=""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643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6A35D1E-7CD5-4CE1-86E9-8258C69542EC}"/>
              </a:ext>
            </a:extLst>
          </p:cNvPr>
          <p:cNvSpPr txBox="1">
            <a:spLocks/>
          </p:cNvSpPr>
          <p:nvPr/>
        </p:nvSpPr>
        <p:spPr>
          <a:xfrm>
            <a:off x="762000" y="117731"/>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 xmlns:a16="http://schemas.microsoft.com/office/drawing/2014/main" id="{6FCD0F8A-D6A7-40D3-A93D-DC5374601BA3}"/>
              </a:ext>
            </a:extLst>
          </p:cNvPr>
          <p:cNvPicPr>
            <a:picLocks noChangeAspect="1"/>
          </p:cNvPicPr>
          <p:nvPr/>
        </p:nvPicPr>
        <p:blipFill>
          <a:blip r:embed="rId2"/>
          <a:stretch>
            <a:fillRect/>
          </a:stretch>
        </p:blipFill>
        <p:spPr>
          <a:xfrm>
            <a:off x="450877" y="1095606"/>
            <a:ext cx="8242246" cy="5647020"/>
          </a:xfrm>
          <a:prstGeom prst="rect">
            <a:avLst/>
          </a:prstGeom>
        </p:spPr>
      </p:pic>
      <p:pic>
        <p:nvPicPr>
          <p:cNvPr id="8" name="Picture 18" descr="[picture]">
            <a:extLst>
              <a:ext uri="{FF2B5EF4-FFF2-40B4-BE49-F238E27FC236}">
                <a16:creationId xmlns=""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C4AE6B83-DE1F-4372-A847-FE2BBA27DE9F}"/>
              </a:ext>
            </a:extLst>
          </p:cNvPr>
          <p:cNvSpPr/>
          <p:nvPr/>
        </p:nvSpPr>
        <p:spPr>
          <a:xfrm>
            <a:off x="1825101" y="5547983"/>
            <a:ext cx="6103398" cy="1138773"/>
          </a:xfrm>
          <a:prstGeom prst="rect">
            <a:avLst/>
          </a:prstGeom>
          <a:solidFill>
            <a:schemeClr val="bg1"/>
          </a:solidFill>
        </p:spPr>
        <p:txBody>
          <a:bodyPr wrap="square">
            <a:spAutoFit/>
          </a:bodyPr>
          <a:lstStyle/>
          <a:p>
            <a:pPr algn="ctr"/>
            <a:r>
              <a:rPr lang="en-US" sz="2000" b="1" dirty="0">
                <a:solidFill>
                  <a:srgbClr val="0070C4"/>
                </a:solidFill>
                <a:latin typeface="Arial" pitchFamily="34" charset="0"/>
                <a:cs typeface="Arial" pitchFamily="34" charset="0"/>
              </a:rPr>
              <a:t>First 2.5 Weeks Post-Fertilization: </a:t>
            </a:r>
          </a:p>
          <a:p>
            <a:pPr algn="ctr"/>
            <a:r>
              <a:rPr lang="en-US" sz="2400" u="sng" dirty="0">
                <a:solidFill>
                  <a:srgbClr val="0070C4"/>
                </a:solidFill>
                <a:latin typeface="Arial" pitchFamily="34" charset="0"/>
                <a:cs typeface="Arial" pitchFamily="34" charset="0"/>
              </a:rPr>
              <a:t>Pre-Organogenic  Period</a:t>
            </a:r>
          </a:p>
          <a:p>
            <a:pPr algn="ctr"/>
            <a:r>
              <a:rPr lang="en-US" sz="2400" dirty="0">
                <a:solidFill>
                  <a:srgbClr val="0070C4"/>
                </a:solidFill>
                <a:latin typeface="Arial" pitchFamily="34" charset="0"/>
                <a:cs typeface="Arial" pitchFamily="34" charset="0"/>
              </a:rPr>
              <a:t>generally not sensitive to teratogens</a:t>
            </a:r>
          </a:p>
        </p:txBody>
      </p:sp>
      <p:sp>
        <p:nvSpPr>
          <p:cNvPr id="9" name="Rectangle 3">
            <a:extLst>
              <a:ext uri="{FF2B5EF4-FFF2-40B4-BE49-F238E27FC236}">
                <a16:creationId xmlns="" xmlns:a16="http://schemas.microsoft.com/office/drawing/2014/main" id="{F3E9C93B-F365-423F-B2E6-1CB18E7A7BA4}"/>
              </a:ext>
            </a:extLst>
          </p:cNvPr>
          <p:cNvSpPr>
            <a:spLocks noChangeArrowheads="1"/>
          </p:cNvSpPr>
          <p:nvPr/>
        </p:nvSpPr>
        <p:spPr bwMode="auto">
          <a:xfrm>
            <a:off x="533399" y="1140312"/>
            <a:ext cx="1219201" cy="4419600"/>
          </a:xfrm>
          <a:prstGeom prst="rect">
            <a:avLst/>
          </a:prstGeom>
          <a:noFill/>
          <a:ln w="762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Tree>
    <p:extLst>
      <p:ext uri="{BB962C8B-B14F-4D97-AF65-F5344CB8AC3E}">
        <p14:creationId xmlns:p14="http://schemas.microsoft.com/office/powerpoint/2010/main" val="67498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6A35D1E-7CD5-4CE1-86E9-8258C69542EC}"/>
              </a:ext>
            </a:extLst>
          </p:cNvPr>
          <p:cNvSpPr txBox="1">
            <a:spLocks/>
          </p:cNvSpPr>
          <p:nvPr/>
        </p:nvSpPr>
        <p:spPr>
          <a:xfrm>
            <a:off x="750619" y="5792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 xmlns:a16="http://schemas.microsoft.com/office/drawing/2014/main" id="{6FCD0F8A-D6A7-40D3-A93D-DC5374601BA3}"/>
              </a:ext>
            </a:extLst>
          </p:cNvPr>
          <p:cNvPicPr>
            <a:picLocks noChangeAspect="1"/>
          </p:cNvPicPr>
          <p:nvPr/>
        </p:nvPicPr>
        <p:blipFill>
          <a:blip r:embed="rId2"/>
          <a:stretch>
            <a:fillRect/>
          </a:stretch>
        </p:blipFill>
        <p:spPr>
          <a:xfrm>
            <a:off x="450877" y="1095606"/>
            <a:ext cx="8242246" cy="5647020"/>
          </a:xfrm>
          <a:prstGeom prst="rect">
            <a:avLst/>
          </a:prstGeom>
        </p:spPr>
      </p:pic>
      <p:pic>
        <p:nvPicPr>
          <p:cNvPr id="8" name="Picture 18" descr="[picture]">
            <a:extLst>
              <a:ext uri="{FF2B5EF4-FFF2-40B4-BE49-F238E27FC236}">
                <a16:creationId xmlns=""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05C77820-8F9A-489A-89EA-9466C2DDF14F}"/>
              </a:ext>
            </a:extLst>
          </p:cNvPr>
          <p:cNvSpPr/>
          <p:nvPr/>
        </p:nvSpPr>
        <p:spPr>
          <a:xfrm>
            <a:off x="609601" y="5548856"/>
            <a:ext cx="7992780" cy="1138773"/>
          </a:xfrm>
          <a:prstGeom prst="rect">
            <a:avLst/>
          </a:prstGeom>
          <a:solidFill>
            <a:schemeClr val="bg1"/>
          </a:solidFill>
        </p:spPr>
        <p:txBody>
          <a:bodyPr wrap="square">
            <a:spAutoFit/>
          </a:bodyPr>
          <a:lstStyle/>
          <a:p>
            <a:pPr algn="ctr"/>
            <a:r>
              <a:rPr lang="en-US" sz="2000" b="1" dirty="0">
                <a:solidFill>
                  <a:srgbClr val="C00000"/>
                </a:solidFill>
                <a:latin typeface="Arial" pitchFamily="34" charset="0"/>
                <a:cs typeface="Arial" pitchFamily="34" charset="0"/>
              </a:rPr>
              <a:t>Weeks 3 to 8 Post Fertilization</a:t>
            </a:r>
          </a:p>
          <a:p>
            <a:pPr algn="ctr"/>
            <a:r>
              <a:rPr lang="en-US" sz="2400" u="sng" dirty="0">
                <a:solidFill>
                  <a:srgbClr val="C00000"/>
                </a:solidFill>
                <a:latin typeface="Arial" pitchFamily="34" charset="0"/>
                <a:cs typeface="Arial" pitchFamily="34" charset="0"/>
              </a:rPr>
              <a:t>Embryogenesis:  </a:t>
            </a:r>
            <a:r>
              <a:rPr lang="en-US" sz="2400" u="sng" dirty="0" smtClean="0">
                <a:solidFill>
                  <a:srgbClr val="C00000"/>
                </a:solidFill>
                <a:latin typeface="Arial" pitchFamily="34" charset="0"/>
                <a:cs typeface="Arial" pitchFamily="34" charset="0"/>
              </a:rPr>
              <a:t>Period of </a:t>
            </a:r>
            <a:r>
              <a:rPr lang="en-US" sz="2400" u="sng" dirty="0">
                <a:solidFill>
                  <a:srgbClr val="C00000"/>
                </a:solidFill>
                <a:latin typeface="Arial" pitchFamily="34" charset="0"/>
                <a:cs typeface="Arial" pitchFamily="34" charset="0"/>
              </a:rPr>
              <a:t>Major Organ Development </a:t>
            </a:r>
            <a:endParaRPr lang="en-US" sz="2400" dirty="0">
              <a:solidFill>
                <a:srgbClr val="C00000"/>
              </a:solidFill>
              <a:latin typeface="Arial" pitchFamily="34" charset="0"/>
              <a:cs typeface="Arial" pitchFamily="34" charset="0"/>
            </a:endParaRPr>
          </a:p>
          <a:p>
            <a:pPr algn="ctr"/>
            <a:r>
              <a:rPr lang="en-US" sz="2400" dirty="0">
                <a:solidFill>
                  <a:srgbClr val="C00000"/>
                </a:solidFill>
                <a:latin typeface="Arial" pitchFamily="34" charset="0"/>
                <a:cs typeface="Arial" pitchFamily="34" charset="0"/>
              </a:rPr>
              <a:t>most sensitive period to teratogens</a:t>
            </a:r>
          </a:p>
        </p:txBody>
      </p:sp>
      <p:sp>
        <p:nvSpPr>
          <p:cNvPr id="11" name="Rectangle 3">
            <a:extLst>
              <a:ext uri="{FF2B5EF4-FFF2-40B4-BE49-F238E27FC236}">
                <a16:creationId xmlns="" xmlns:a16="http://schemas.microsoft.com/office/drawing/2014/main" id="{C76725EF-D81E-4CB3-8E00-1090862046C1}"/>
              </a:ext>
            </a:extLst>
          </p:cNvPr>
          <p:cNvSpPr>
            <a:spLocks noChangeArrowheads="1"/>
          </p:cNvSpPr>
          <p:nvPr/>
        </p:nvSpPr>
        <p:spPr bwMode="auto">
          <a:xfrm>
            <a:off x="1676400" y="1112431"/>
            <a:ext cx="3505200" cy="4419600"/>
          </a:xfrm>
          <a:prstGeom prst="rect">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C00000"/>
              </a:solidFill>
            </a:endParaRPr>
          </a:p>
        </p:txBody>
      </p:sp>
      <p:sp>
        <p:nvSpPr>
          <p:cNvPr id="12" name="TextBox 11">
            <a:extLst>
              <a:ext uri="{FF2B5EF4-FFF2-40B4-BE49-F238E27FC236}">
                <a16:creationId xmlns="" xmlns:a16="http://schemas.microsoft.com/office/drawing/2014/main" id="{BB59651F-274D-431A-B2B4-4465DD678C55}"/>
              </a:ext>
            </a:extLst>
          </p:cNvPr>
          <p:cNvSpPr txBox="1"/>
          <p:nvPr/>
        </p:nvSpPr>
        <p:spPr>
          <a:xfrm>
            <a:off x="2565652" y="1676400"/>
            <a:ext cx="4371710" cy="3416320"/>
          </a:xfrm>
          <a:prstGeom prst="rect">
            <a:avLst/>
          </a:prstGeom>
          <a:solidFill>
            <a:srgbClr val="FFFFC9"/>
          </a:solidFill>
          <a:ln>
            <a:solidFill>
              <a:schemeClr val="tx1"/>
            </a:solidFill>
          </a:ln>
          <a:scene3d>
            <a:camera prst="orthographicFront"/>
            <a:lightRig rig="threePt" dir="t"/>
          </a:scene3d>
          <a:sp3d>
            <a:bevelT/>
          </a:sp3d>
        </p:spPr>
        <p:txBody>
          <a:bodyPr wrap="none">
            <a:spAutoFit/>
          </a:bodyPr>
          <a:lstStyle/>
          <a:p>
            <a:pPr algn="ctr">
              <a:defRPr/>
            </a:pPr>
            <a:r>
              <a:rPr lang="en-US" sz="2400" b="1" dirty="0">
                <a:solidFill>
                  <a:srgbClr val="C00000"/>
                </a:solidFill>
                <a:latin typeface="Arial" panose="020B0604020202020204" pitchFamily="34" charset="0"/>
                <a:cs typeface="Arial" panose="020B0604020202020204" pitchFamily="34" charset="0"/>
              </a:rPr>
              <a:t>Examples: </a:t>
            </a:r>
          </a:p>
          <a:p>
            <a:pPr algn="ctr">
              <a:defRPr/>
            </a:pPr>
            <a:endParaRPr lang="en-US" sz="2400" b="1" dirty="0">
              <a:solidFill>
                <a:srgbClr val="C00000"/>
              </a:solidFill>
              <a:latin typeface="Arial" panose="020B0604020202020204" pitchFamily="34" charset="0"/>
              <a:cs typeface="Arial" panose="020B0604020202020204" pitchFamily="34" charset="0"/>
            </a:endParaRPr>
          </a:p>
          <a:p>
            <a:pPr algn="ctr">
              <a:defRPr/>
            </a:pPr>
            <a:r>
              <a:rPr lang="en-US" sz="2400" b="1" dirty="0">
                <a:solidFill>
                  <a:srgbClr val="C00000"/>
                </a:solidFill>
                <a:latin typeface="Arial" panose="020B0604020202020204" pitchFamily="34" charset="0"/>
                <a:cs typeface="Arial" panose="020B0604020202020204" pitchFamily="34" charset="0"/>
              </a:rPr>
              <a:t>Neural Tube Closure by</a:t>
            </a:r>
          </a:p>
          <a:p>
            <a:pPr algn="ctr">
              <a:defRPr/>
            </a:pPr>
            <a:r>
              <a:rPr lang="en-US" sz="2400" b="1" dirty="0">
                <a:solidFill>
                  <a:srgbClr val="C00000"/>
                </a:solidFill>
                <a:latin typeface="Arial" panose="020B0604020202020204" pitchFamily="34" charset="0"/>
                <a:cs typeface="Arial" panose="020B0604020202020204" pitchFamily="34" charset="0"/>
              </a:rPr>
              <a:t>Day 28</a:t>
            </a:r>
          </a:p>
          <a:p>
            <a:pPr algn="ctr">
              <a:defRPr/>
            </a:pPr>
            <a:r>
              <a:rPr lang="en-US" sz="2400" b="1" dirty="0">
                <a:solidFill>
                  <a:srgbClr val="C00000"/>
                </a:solidFill>
                <a:latin typeface="Arial" panose="020B0604020202020204" pitchFamily="34" charset="0"/>
                <a:cs typeface="Arial" panose="020B0604020202020204" pitchFamily="34" charset="0"/>
              </a:rPr>
              <a:t>(e.g. myelomeningocele)</a:t>
            </a:r>
          </a:p>
          <a:p>
            <a:pPr algn="ctr">
              <a:defRPr/>
            </a:pPr>
            <a:endParaRPr lang="en-US" sz="2400" b="1" dirty="0">
              <a:solidFill>
                <a:srgbClr val="C00000"/>
              </a:solidFill>
              <a:latin typeface="Arial" panose="020B0604020202020204" pitchFamily="34" charset="0"/>
              <a:cs typeface="Arial" panose="020B0604020202020204" pitchFamily="34" charset="0"/>
            </a:endParaRPr>
          </a:p>
          <a:p>
            <a:pPr algn="ctr">
              <a:defRPr/>
            </a:pPr>
            <a:r>
              <a:rPr lang="en-US" sz="2400" b="1" dirty="0">
                <a:solidFill>
                  <a:srgbClr val="C00000"/>
                </a:solidFill>
                <a:latin typeface="Arial" panose="020B0604020202020204" pitchFamily="34" charset="0"/>
                <a:cs typeface="Arial" panose="020B0604020202020204" pitchFamily="34" charset="0"/>
              </a:rPr>
              <a:t>Oral Structure Formation by </a:t>
            </a:r>
          </a:p>
          <a:p>
            <a:pPr algn="ctr">
              <a:defRPr/>
            </a:pPr>
            <a:r>
              <a:rPr lang="en-US" sz="2400" b="1" dirty="0">
                <a:solidFill>
                  <a:srgbClr val="C00000"/>
                </a:solidFill>
                <a:latin typeface="Arial" panose="020B0604020202020204" pitchFamily="34" charset="0"/>
                <a:cs typeface="Arial" panose="020B0604020202020204" pitchFamily="34" charset="0"/>
              </a:rPr>
              <a:t>Day 36</a:t>
            </a:r>
          </a:p>
          <a:p>
            <a:pPr algn="ctr">
              <a:defRPr/>
            </a:pPr>
            <a:r>
              <a:rPr lang="en-US" sz="2400" b="1" dirty="0">
                <a:solidFill>
                  <a:srgbClr val="C00000"/>
                </a:solidFill>
                <a:latin typeface="Arial" panose="020B0604020202020204" pitchFamily="34" charset="0"/>
                <a:cs typeface="Arial" panose="020B0604020202020204" pitchFamily="34" charset="0"/>
              </a:rPr>
              <a:t>(e.g. cleft palate)</a:t>
            </a:r>
          </a:p>
        </p:txBody>
      </p:sp>
    </p:spTree>
    <p:extLst>
      <p:ext uri="{BB962C8B-B14F-4D97-AF65-F5344CB8AC3E}">
        <p14:creationId xmlns:p14="http://schemas.microsoft.com/office/powerpoint/2010/main" val="21864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350350"/>
            <a:ext cx="2494594" cy="215444"/>
          </a:xfrm>
          <a:prstGeom prst="rect">
            <a:avLst/>
          </a:prstGeom>
          <a:noFill/>
        </p:spPr>
        <p:txBody>
          <a:bodyPr wrap="none" rtlCol="0">
            <a:spAutoFit/>
          </a:bodyPr>
          <a:lstStyle/>
          <a:p>
            <a:r>
              <a:rPr lang="en-US" sz="800" i="1" dirty="0">
                <a:latin typeface="Arial" panose="020B0604020202020204" pitchFamily="34" charset="0"/>
                <a:cs typeface="Arial" panose="020B0604020202020204" pitchFamily="34" charset="0"/>
              </a:rPr>
              <a:t>UpToDate Online 17.2:  McLone DG, Bowman RM</a:t>
            </a:r>
          </a:p>
        </p:txBody>
      </p:sp>
      <p:sp>
        <p:nvSpPr>
          <p:cNvPr id="6" name="TextBox 5"/>
          <p:cNvSpPr txBox="1"/>
          <p:nvPr/>
        </p:nvSpPr>
        <p:spPr>
          <a:xfrm>
            <a:off x="24168" y="155746"/>
            <a:ext cx="8915400" cy="430887"/>
          </a:xfrm>
          <a:prstGeom prst="rect">
            <a:avLst/>
          </a:prstGeom>
          <a:noFill/>
        </p:spPr>
        <p:txBody>
          <a:bodyPr wrap="square" rtlCol="0">
            <a:spAutoFit/>
          </a:bodyPr>
          <a:lstStyle/>
          <a:p>
            <a:pPr algn="ctr"/>
            <a:r>
              <a:rPr lang="en-US" sz="2200" dirty="0">
                <a:solidFill>
                  <a:srgbClr val="C00000"/>
                </a:solidFill>
                <a:latin typeface="Arial" pitchFamily="34" charset="0"/>
                <a:cs typeface="Arial" pitchFamily="34" charset="0"/>
              </a:rPr>
              <a:t>Neural Tube Closure Normally Occurs by 28 Days Post-Conception</a:t>
            </a:r>
          </a:p>
        </p:txBody>
      </p:sp>
      <p:pic>
        <p:nvPicPr>
          <p:cNvPr id="55298" name="Picture 2" descr="image"/>
          <p:cNvPicPr>
            <a:picLocks noChangeAspect="1" noChangeArrowheads="1"/>
          </p:cNvPicPr>
          <p:nvPr/>
        </p:nvPicPr>
        <p:blipFill>
          <a:blip r:embed="rId3" cstate="print"/>
          <a:srcRect/>
          <a:stretch>
            <a:fillRect/>
          </a:stretch>
        </p:blipFill>
        <p:spPr bwMode="auto">
          <a:xfrm>
            <a:off x="685800" y="1905000"/>
            <a:ext cx="4237435" cy="2980174"/>
          </a:xfrm>
          <a:prstGeom prst="rect">
            <a:avLst/>
          </a:prstGeom>
          <a:noFill/>
          <a:ln>
            <a:solidFill>
              <a:schemeClr val="tx1"/>
            </a:solidFill>
          </a:ln>
        </p:spPr>
      </p:pic>
      <p:sp>
        <p:nvSpPr>
          <p:cNvPr id="15" name="Line 4"/>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a:lstStyle/>
          <a:p>
            <a:endParaRPr lang="en-US" dirty="0"/>
          </a:p>
        </p:txBody>
      </p:sp>
      <p:pic>
        <p:nvPicPr>
          <p:cNvPr id="4" name="Picture 3">
            <a:extLst>
              <a:ext uri="{FF2B5EF4-FFF2-40B4-BE49-F238E27FC236}">
                <a16:creationId xmlns="" xmlns:a16="http://schemas.microsoft.com/office/drawing/2014/main" id="{336CC415-723D-4CAE-91E8-23BBBD567583}"/>
              </a:ext>
            </a:extLst>
          </p:cNvPr>
          <p:cNvPicPr>
            <a:picLocks noChangeAspect="1"/>
          </p:cNvPicPr>
          <p:nvPr/>
        </p:nvPicPr>
        <p:blipFill>
          <a:blip r:embed="rId4"/>
          <a:stretch>
            <a:fillRect/>
          </a:stretch>
        </p:blipFill>
        <p:spPr>
          <a:xfrm>
            <a:off x="5164256" y="1447800"/>
            <a:ext cx="3775312" cy="4439590"/>
          </a:xfrm>
          <a:prstGeom prst="rect">
            <a:avLst/>
          </a:prstGeom>
        </p:spPr>
      </p:pic>
      <p:sp>
        <p:nvSpPr>
          <p:cNvPr id="21" name="TextBox 20">
            <a:extLst>
              <a:ext uri="{FF2B5EF4-FFF2-40B4-BE49-F238E27FC236}">
                <a16:creationId xmlns="" xmlns:a16="http://schemas.microsoft.com/office/drawing/2014/main" id="{BE2B0E24-8C29-4FE7-A91A-D321B36089F1}"/>
              </a:ext>
            </a:extLst>
          </p:cNvPr>
          <p:cNvSpPr txBox="1"/>
          <p:nvPr/>
        </p:nvSpPr>
        <p:spPr>
          <a:xfrm>
            <a:off x="63623" y="3810000"/>
            <a:ext cx="1143000" cy="1200329"/>
          </a:xfrm>
          <a:prstGeom prst="rect">
            <a:avLst/>
          </a:prstGeom>
          <a:solidFill>
            <a:schemeClr val="bg1"/>
          </a:solidFill>
          <a:ln>
            <a:solidFill>
              <a:srgbClr val="C00000"/>
            </a:solidFill>
          </a:ln>
        </p:spPr>
        <p:txBody>
          <a:bodyPr wrap="square" rtlCol="0">
            <a:spAutoFit/>
          </a:bodyPr>
          <a:lstStyle/>
          <a:p>
            <a:pPr algn="ctr"/>
            <a:r>
              <a:rPr lang="en-US" sz="1200" dirty="0">
                <a:latin typeface="Arial" pitchFamily="34" charset="0"/>
                <a:cs typeface="Arial" pitchFamily="34" charset="0"/>
              </a:rPr>
              <a:t>Fusion of the neural tube may have several origins of fusion</a:t>
            </a:r>
          </a:p>
        </p:txBody>
      </p:sp>
      <p:sp>
        <p:nvSpPr>
          <p:cNvPr id="22" name="TextBox 21">
            <a:extLst>
              <a:ext uri="{FF2B5EF4-FFF2-40B4-BE49-F238E27FC236}">
                <a16:creationId xmlns="" xmlns:a16="http://schemas.microsoft.com/office/drawing/2014/main" id="{A9152785-0B09-4441-8AFF-856E29A637B4}"/>
              </a:ext>
            </a:extLst>
          </p:cNvPr>
          <p:cNvSpPr txBox="1"/>
          <p:nvPr/>
        </p:nvSpPr>
        <p:spPr>
          <a:xfrm>
            <a:off x="1676400" y="4328928"/>
            <a:ext cx="1524000" cy="1384995"/>
          </a:xfrm>
          <a:prstGeom prst="rect">
            <a:avLst/>
          </a:prstGeom>
          <a:solidFill>
            <a:schemeClr val="bg1"/>
          </a:solidFill>
          <a:ln>
            <a:solidFill>
              <a:srgbClr val="C00000"/>
            </a:solidFill>
          </a:ln>
        </p:spPr>
        <p:txBody>
          <a:bodyPr wrap="square" rtlCol="0">
            <a:spAutoFit/>
          </a:bodyPr>
          <a:lstStyle/>
          <a:p>
            <a:pPr algn="ctr"/>
            <a:r>
              <a:rPr lang="en-US" sz="1200" dirty="0">
                <a:latin typeface="Arial" pitchFamily="34" charset="0"/>
                <a:cs typeface="Arial" pitchFamily="34" charset="0"/>
              </a:rPr>
              <a:t>Fusion</a:t>
            </a:r>
          </a:p>
          <a:p>
            <a:pPr algn="ctr"/>
            <a:r>
              <a:rPr lang="en-US" sz="1200" dirty="0">
                <a:latin typeface="Arial" pitchFamily="34" charset="0"/>
                <a:cs typeface="Arial" pitchFamily="34" charset="0"/>
              </a:rPr>
              <a:t>proceeds in both cephalad and caudal directions, forming anterior and posterior neuropores</a:t>
            </a:r>
          </a:p>
        </p:txBody>
      </p:sp>
      <p:sp>
        <p:nvSpPr>
          <p:cNvPr id="23" name="TextBox 22">
            <a:extLst>
              <a:ext uri="{FF2B5EF4-FFF2-40B4-BE49-F238E27FC236}">
                <a16:creationId xmlns="" xmlns:a16="http://schemas.microsoft.com/office/drawing/2014/main" id="{77A5EDBA-CE87-473F-B54F-D6C0C0676C15}"/>
              </a:ext>
            </a:extLst>
          </p:cNvPr>
          <p:cNvSpPr txBox="1"/>
          <p:nvPr/>
        </p:nvSpPr>
        <p:spPr>
          <a:xfrm>
            <a:off x="3116629" y="990600"/>
            <a:ext cx="1828800" cy="1015663"/>
          </a:xfrm>
          <a:prstGeom prst="rect">
            <a:avLst/>
          </a:prstGeom>
          <a:solidFill>
            <a:schemeClr val="bg1"/>
          </a:solidFill>
          <a:ln>
            <a:solidFill>
              <a:srgbClr val="C00000"/>
            </a:solidFill>
          </a:ln>
        </p:spPr>
        <p:txBody>
          <a:bodyPr wrap="square" rtlCol="0">
            <a:spAutoFit/>
          </a:bodyPr>
          <a:lstStyle/>
          <a:p>
            <a:pPr algn="ctr"/>
            <a:r>
              <a:rPr lang="en-US" sz="1200" dirty="0">
                <a:solidFill>
                  <a:srgbClr val="006666"/>
                </a:solidFill>
                <a:latin typeface="Arial" pitchFamily="34" charset="0"/>
                <a:cs typeface="Arial" pitchFamily="34" charset="0"/>
              </a:rPr>
              <a:t>Cranial neuropore </a:t>
            </a:r>
            <a:r>
              <a:rPr lang="en-US" sz="1200" dirty="0">
                <a:latin typeface="Arial" pitchFamily="34" charset="0"/>
                <a:cs typeface="Arial" pitchFamily="34" charset="0"/>
              </a:rPr>
              <a:t>closes on </a:t>
            </a:r>
            <a:r>
              <a:rPr lang="en-US" sz="1200" b="1" dirty="0">
                <a:latin typeface="Arial" pitchFamily="34" charset="0"/>
                <a:cs typeface="Arial" pitchFamily="34" charset="0"/>
              </a:rPr>
              <a:t>25</a:t>
            </a:r>
            <a:r>
              <a:rPr lang="en-US" sz="1200" b="1" baseline="30000" dirty="0">
                <a:latin typeface="Arial" pitchFamily="34" charset="0"/>
                <a:cs typeface="Arial" pitchFamily="34" charset="0"/>
              </a:rPr>
              <a:t>th</a:t>
            </a:r>
            <a:r>
              <a:rPr lang="en-US" sz="1200" b="1" dirty="0">
                <a:latin typeface="Arial" pitchFamily="34" charset="0"/>
                <a:cs typeface="Arial" pitchFamily="34" charset="0"/>
              </a:rPr>
              <a:t> day after conception</a:t>
            </a:r>
            <a:r>
              <a:rPr lang="en-US" sz="1200" dirty="0">
                <a:latin typeface="Arial" pitchFamily="34" charset="0"/>
                <a:cs typeface="Arial" pitchFamily="34" charset="0"/>
              </a:rPr>
              <a:t>; </a:t>
            </a:r>
            <a:r>
              <a:rPr lang="en-US" sz="1200" dirty="0">
                <a:solidFill>
                  <a:srgbClr val="0070C0"/>
                </a:solidFill>
                <a:latin typeface="Arial" pitchFamily="34" charset="0"/>
                <a:cs typeface="Arial" pitchFamily="34" charset="0"/>
              </a:rPr>
              <a:t>caudal neuropore </a:t>
            </a:r>
            <a:r>
              <a:rPr lang="en-US" sz="1200" dirty="0">
                <a:latin typeface="Arial" pitchFamily="34" charset="0"/>
                <a:cs typeface="Arial" pitchFamily="34" charset="0"/>
              </a:rPr>
              <a:t>normally closes </a:t>
            </a:r>
            <a:r>
              <a:rPr lang="en-US" sz="1200" b="1" dirty="0">
                <a:latin typeface="Arial" pitchFamily="34" charset="0"/>
                <a:cs typeface="Arial" pitchFamily="34" charset="0"/>
              </a:rPr>
              <a:t>~ 2 days later</a:t>
            </a:r>
          </a:p>
        </p:txBody>
      </p:sp>
      <p:grpSp>
        <p:nvGrpSpPr>
          <p:cNvPr id="29" name="Group 28">
            <a:extLst>
              <a:ext uri="{FF2B5EF4-FFF2-40B4-BE49-F238E27FC236}">
                <a16:creationId xmlns="" xmlns:a16="http://schemas.microsoft.com/office/drawing/2014/main" id="{155F4CA2-22DE-42C7-8280-95A7D5B2C573}"/>
              </a:ext>
            </a:extLst>
          </p:cNvPr>
          <p:cNvGrpSpPr/>
          <p:nvPr/>
        </p:nvGrpSpPr>
        <p:grpSpPr>
          <a:xfrm>
            <a:off x="4180750" y="2225279"/>
            <a:ext cx="1447165" cy="552327"/>
            <a:chOff x="4180750" y="2225279"/>
            <a:chExt cx="1447165" cy="552327"/>
          </a:xfrm>
        </p:grpSpPr>
        <p:sp>
          <p:nvSpPr>
            <p:cNvPr id="24" name="TextBox 23">
              <a:extLst>
                <a:ext uri="{FF2B5EF4-FFF2-40B4-BE49-F238E27FC236}">
                  <a16:creationId xmlns="" xmlns:a16="http://schemas.microsoft.com/office/drawing/2014/main" id="{B7092AFC-E15D-4FD4-BE78-749D0B052190}"/>
                </a:ext>
              </a:extLst>
            </p:cNvPr>
            <p:cNvSpPr txBox="1"/>
            <p:nvPr/>
          </p:nvSpPr>
          <p:spPr>
            <a:xfrm rot="20280529">
              <a:off x="4218555" y="2225279"/>
              <a:ext cx="1409360" cy="276999"/>
            </a:xfrm>
            <a:prstGeom prst="rect">
              <a:avLst/>
            </a:prstGeom>
            <a:solidFill>
              <a:schemeClr val="bg1"/>
            </a:solidFill>
          </p:spPr>
          <p:txBody>
            <a:bodyPr wrap="none" rtlCol="0">
              <a:spAutoFit/>
            </a:bodyPr>
            <a:lstStyle/>
            <a:p>
              <a:r>
                <a:rPr lang="en-US" sz="1200" dirty="0">
                  <a:solidFill>
                    <a:srgbClr val="006666"/>
                  </a:solidFill>
                  <a:latin typeface="Arial" pitchFamily="34" charset="0"/>
                  <a:cs typeface="Arial" pitchFamily="34" charset="0"/>
                </a:rPr>
                <a:t>Cranial neuropore</a:t>
              </a:r>
            </a:p>
          </p:txBody>
        </p:sp>
        <p:cxnSp>
          <p:nvCxnSpPr>
            <p:cNvPr id="27" name="Straight Arrow Connector 26">
              <a:extLst>
                <a:ext uri="{FF2B5EF4-FFF2-40B4-BE49-F238E27FC236}">
                  <a16:creationId xmlns="" xmlns:a16="http://schemas.microsoft.com/office/drawing/2014/main" id="{DF55B9CA-1A51-4737-B783-5689351AD467}"/>
                </a:ext>
              </a:extLst>
            </p:cNvPr>
            <p:cNvCxnSpPr>
              <a:cxnSpLocks/>
            </p:cNvCxnSpPr>
            <p:nvPr/>
          </p:nvCxnSpPr>
          <p:spPr>
            <a:xfrm flipH="1">
              <a:off x="4180750" y="2621448"/>
              <a:ext cx="179996" cy="156158"/>
            </a:xfrm>
            <a:prstGeom prst="straightConnector1">
              <a:avLst/>
            </a:prstGeom>
            <a:ln w="28575">
              <a:solidFill>
                <a:srgbClr val="006666"/>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9BC740E5-4178-43AE-852F-E9F3BF397EEF}"/>
              </a:ext>
            </a:extLst>
          </p:cNvPr>
          <p:cNvGrpSpPr/>
          <p:nvPr/>
        </p:nvGrpSpPr>
        <p:grpSpPr>
          <a:xfrm>
            <a:off x="4073280" y="4232824"/>
            <a:ext cx="1568009" cy="445276"/>
            <a:chOff x="4073280" y="4232824"/>
            <a:chExt cx="1568009" cy="445276"/>
          </a:xfrm>
        </p:grpSpPr>
        <p:sp>
          <p:nvSpPr>
            <p:cNvPr id="26" name="TextBox 25">
              <a:extLst>
                <a:ext uri="{FF2B5EF4-FFF2-40B4-BE49-F238E27FC236}">
                  <a16:creationId xmlns="" xmlns:a16="http://schemas.microsoft.com/office/drawing/2014/main" id="{6D260A85-3843-400F-9A56-C01025DCEA8D}"/>
                </a:ext>
              </a:extLst>
            </p:cNvPr>
            <p:cNvSpPr txBox="1"/>
            <p:nvPr/>
          </p:nvSpPr>
          <p:spPr>
            <a:xfrm rot="795492">
              <a:off x="4231929" y="4401101"/>
              <a:ext cx="1409360" cy="276999"/>
            </a:xfrm>
            <a:prstGeom prst="rect">
              <a:avLst/>
            </a:prstGeom>
            <a:solidFill>
              <a:schemeClr val="bg1"/>
            </a:solidFill>
          </p:spPr>
          <p:txBody>
            <a:bodyPr wrap="none" rtlCol="0">
              <a:spAutoFit/>
            </a:bodyPr>
            <a:lstStyle/>
            <a:p>
              <a:r>
                <a:rPr lang="en-US" sz="1200" dirty="0">
                  <a:solidFill>
                    <a:srgbClr val="0070C0"/>
                  </a:solidFill>
                  <a:latin typeface="Arial" pitchFamily="34" charset="0"/>
                  <a:cs typeface="Arial" pitchFamily="34" charset="0"/>
                </a:rPr>
                <a:t>Caudal neuropore</a:t>
              </a:r>
            </a:p>
          </p:txBody>
        </p:sp>
        <p:cxnSp>
          <p:nvCxnSpPr>
            <p:cNvPr id="30" name="Straight Arrow Connector 29">
              <a:extLst>
                <a:ext uri="{FF2B5EF4-FFF2-40B4-BE49-F238E27FC236}">
                  <a16:creationId xmlns="" xmlns:a16="http://schemas.microsoft.com/office/drawing/2014/main" id="{C9765A93-B954-4408-9CD7-FFC5CEC7BB4C}"/>
                </a:ext>
              </a:extLst>
            </p:cNvPr>
            <p:cNvCxnSpPr>
              <a:cxnSpLocks/>
            </p:cNvCxnSpPr>
            <p:nvPr/>
          </p:nvCxnSpPr>
          <p:spPr>
            <a:xfrm flipH="1" flipV="1">
              <a:off x="4073280" y="4232824"/>
              <a:ext cx="252044" cy="1348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 xmlns:a16="http://schemas.microsoft.com/office/drawing/2014/main" id="{64D8A061-677A-4814-92BF-9649B5FEBFD2}"/>
              </a:ext>
            </a:extLst>
          </p:cNvPr>
          <p:cNvSpPr txBox="1"/>
          <p:nvPr/>
        </p:nvSpPr>
        <p:spPr>
          <a:xfrm>
            <a:off x="7701494" y="1619283"/>
            <a:ext cx="994183" cy="215444"/>
          </a:xfrm>
          <a:prstGeom prst="rect">
            <a:avLst/>
          </a:prstGeom>
          <a:noFill/>
        </p:spPr>
        <p:txBody>
          <a:bodyPr wrap="none" rtlCol="0">
            <a:spAutoFit/>
          </a:bodyPr>
          <a:lstStyle/>
          <a:p>
            <a:r>
              <a:rPr lang="en-US" sz="800" i="1" dirty="0">
                <a:latin typeface="Arial" panose="020B0604020202020204" pitchFamily="34" charset="0"/>
                <a:cs typeface="Arial" panose="020B0604020202020204" pitchFamily="34" charset="0"/>
              </a:rPr>
              <a:t>NEJM Botto 1999</a:t>
            </a:r>
          </a:p>
        </p:txBody>
      </p:sp>
      <p:sp>
        <p:nvSpPr>
          <p:cNvPr id="32" name="Rectangle 31">
            <a:extLst>
              <a:ext uri="{FF2B5EF4-FFF2-40B4-BE49-F238E27FC236}">
                <a16:creationId xmlns="" xmlns:a16="http://schemas.microsoft.com/office/drawing/2014/main" id="{42FED7CD-D7F0-4F8B-AF66-6DCCD541476E}"/>
              </a:ext>
            </a:extLst>
          </p:cNvPr>
          <p:cNvSpPr/>
          <p:nvPr/>
        </p:nvSpPr>
        <p:spPr>
          <a:xfrm>
            <a:off x="5867400" y="801469"/>
            <a:ext cx="2565767" cy="646331"/>
          </a:xfrm>
          <a:prstGeom prst="rect">
            <a:avLst/>
          </a:prstGeom>
        </p:spPr>
        <p:txBody>
          <a:bodyPr wrap="none">
            <a:spAutoFit/>
          </a:bodyPr>
          <a:lstStyle/>
          <a:p>
            <a:pPr algn="ctr"/>
            <a:r>
              <a:rPr lang="en-US" dirty="0">
                <a:latin typeface="Arial" pitchFamily="34" charset="0"/>
                <a:cs typeface="Arial" pitchFamily="34" charset="0"/>
              </a:rPr>
              <a:t>Different phenotypes of</a:t>
            </a:r>
          </a:p>
          <a:p>
            <a:pPr algn="ctr"/>
            <a:r>
              <a:rPr lang="en-US" dirty="0">
                <a:latin typeface="Arial" pitchFamily="34" charset="0"/>
                <a:cs typeface="Arial" pitchFamily="34" charset="0"/>
              </a:rPr>
              <a:t>neural tube defects</a:t>
            </a:r>
            <a:endParaRPr lang="en-US" dirty="0"/>
          </a:p>
        </p:txBody>
      </p:sp>
      <p:sp>
        <p:nvSpPr>
          <p:cNvPr id="2" name="Rectangle 1">
            <a:extLst>
              <a:ext uri="{FF2B5EF4-FFF2-40B4-BE49-F238E27FC236}">
                <a16:creationId xmlns="" xmlns:a16="http://schemas.microsoft.com/office/drawing/2014/main" id="{2C219F9F-7950-4E0C-AF25-62D082419D87}"/>
              </a:ext>
            </a:extLst>
          </p:cNvPr>
          <p:cNvSpPr/>
          <p:nvPr/>
        </p:nvSpPr>
        <p:spPr>
          <a:xfrm>
            <a:off x="4945429" y="5943600"/>
            <a:ext cx="4114798" cy="461665"/>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Phenotype depends on </a:t>
            </a:r>
            <a:r>
              <a:rPr lang="en-US" sz="1200" b="1" dirty="0">
                <a:latin typeface="Arial" panose="020B0604020202020204" pitchFamily="34" charset="0"/>
                <a:cs typeface="Arial" panose="020B0604020202020204" pitchFamily="34" charset="0"/>
              </a:rPr>
              <a:t>location &amp; level </a:t>
            </a:r>
            <a:r>
              <a:rPr lang="en-US" sz="1200" dirty="0">
                <a:latin typeface="Arial" panose="020B0604020202020204" pitchFamily="34" charset="0"/>
                <a:cs typeface="Arial" panose="020B0604020202020204" pitchFamily="34" charset="0"/>
              </a:rPr>
              <a:t>of the defect, whether crosses CNS segmental boundaries</a:t>
            </a:r>
          </a:p>
        </p:txBody>
      </p:sp>
      <p:sp>
        <p:nvSpPr>
          <p:cNvPr id="3" name="Rectangle 2">
            <a:extLst>
              <a:ext uri="{FF2B5EF4-FFF2-40B4-BE49-F238E27FC236}">
                <a16:creationId xmlns="" xmlns:a16="http://schemas.microsoft.com/office/drawing/2014/main" id="{DCFB61FB-0D28-46BB-9F06-3DD2C982ABB4}"/>
              </a:ext>
            </a:extLst>
          </p:cNvPr>
          <p:cNvSpPr/>
          <p:nvPr/>
        </p:nvSpPr>
        <p:spPr>
          <a:xfrm>
            <a:off x="2895600" y="3179082"/>
            <a:ext cx="950901" cy="738664"/>
          </a:xfrm>
          <a:prstGeom prst="rect">
            <a:avLst/>
          </a:prstGeom>
        </p:spPr>
        <p:txBody>
          <a:bodyPr wrap="none">
            <a:spAutoFit/>
          </a:bodyPr>
          <a:lstStyle/>
          <a:p>
            <a:pPr algn="ctr"/>
            <a:r>
              <a:rPr lang="en-US" sz="1400" dirty="0">
                <a:latin typeface="Arial" pitchFamily="34" charset="0"/>
                <a:cs typeface="Arial" pitchFamily="34" charset="0"/>
              </a:rPr>
              <a:t> multi-site</a:t>
            </a:r>
          </a:p>
          <a:p>
            <a:pPr algn="ctr"/>
            <a:r>
              <a:rPr lang="en-US" sz="1400" dirty="0">
                <a:latin typeface="Arial" pitchFamily="34" charset="0"/>
                <a:cs typeface="Arial" pitchFamily="34" charset="0"/>
              </a:rPr>
              <a:t>closure </a:t>
            </a:r>
          </a:p>
          <a:p>
            <a:pPr algn="ctr"/>
            <a:r>
              <a:rPr lang="en-US" sz="1400" dirty="0">
                <a:latin typeface="Arial" pitchFamily="34" charset="0"/>
                <a:cs typeface="Arial" pitchFamily="34" charset="0"/>
              </a:rPr>
              <a:t>process</a:t>
            </a:r>
            <a:endParaRPr lang="en-US" sz="1400" dirty="0"/>
          </a:p>
        </p:txBody>
      </p:sp>
    </p:spTree>
    <p:extLst>
      <p:ext uri="{BB962C8B-B14F-4D97-AF65-F5344CB8AC3E}">
        <p14:creationId xmlns:p14="http://schemas.microsoft.com/office/powerpoint/2010/main" val="23585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3" grpId="0"/>
      <p:bldP spid="32"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541826F-E09B-4C3B-93F0-6B8905FBD0A5}"/>
              </a:ext>
            </a:extLst>
          </p:cNvPr>
          <p:cNvSpPr>
            <a:spLocks noGrp="1"/>
          </p:cNvSpPr>
          <p:nvPr>
            <p:ph idx="1"/>
          </p:nvPr>
        </p:nvSpPr>
        <p:spPr>
          <a:xfrm>
            <a:off x="323653" y="949745"/>
            <a:ext cx="8417351" cy="5714999"/>
          </a:xfrm>
        </p:spPr>
        <p:txBody>
          <a:bodyPr>
            <a:normAutofit/>
          </a:bodyPr>
          <a:lstStyle/>
          <a:p>
            <a:pPr>
              <a:lnSpc>
                <a:spcPct val="103000"/>
              </a:lnSpc>
              <a:spcBef>
                <a:spcPts val="600"/>
              </a:spcBef>
              <a:spcAft>
                <a:spcPts val="600"/>
              </a:spcAft>
            </a:pPr>
            <a:r>
              <a:rPr lang="en-US" dirty="0"/>
              <a:t>Development of the neural tube is a multi-step process strictly controlled by genes but modulated by a host of environmental factors (</a:t>
            </a:r>
            <a:r>
              <a:rPr lang="en-US" dirty="0" smtClean="0"/>
              <a:t>including drugs</a:t>
            </a:r>
            <a:r>
              <a:rPr lang="en-US" dirty="0"/>
              <a:t>)</a:t>
            </a:r>
          </a:p>
          <a:p>
            <a:pPr>
              <a:lnSpc>
                <a:spcPct val="103000"/>
              </a:lnSpc>
              <a:spcBef>
                <a:spcPts val="600"/>
              </a:spcBef>
              <a:spcAft>
                <a:spcPts val="600"/>
              </a:spcAft>
            </a:pPr>
            <a:r>
              <a:rPr lang="en-US" dirty="0"/>
              <a:t>Exact etiology remains poorly understood</a:t>
            </a:r>
          </a:p>
          <a:p>
            <a:pPr>
              <a:lnSpc>
                <a:spcPct val="103000"/>
              </a:lnSpc>
              <a:spcBef>
                <a:spcPts val="600"/>
              </a:spcBef>
              <a:spcAft>
                <a:spcPts val="600"/>
              </a:spcAft>
            </a:pPr>
            <a:r>
              <a:rPr lang="en-US" dirty="0"/>
              <a:t>It is generally agreed that most NTD cases are of </a:t>
            </a:r>
            <a:r>
              <a:rPr lang="en-US" dirty="0">
                <a:solidFill>
                  <a:srgbClr val="0070C0"/>
                </a:solidFill>
              </a:rPr>
              <a:t>multifactorial origin</a:t>
            </a:r>
            <a:r>
              <a:rPr lang="en-US" dirty="0"/>
              <a:t>, having a genetic sensitivity to their etiology that interacts with a number of environmental risk </a:t>
            </a:r>
            <a:r>
              <a:rPr lang="en-US" dirty="0" smtClean="0"/>
              <a:t>factors (e.g., folate, drugs)</a:t>
            </a:r>
            <a:endParaRPr lang="en-US" dirty="0"/>
          </a:p>
          <a:p>
            <a:pPr>
              <a:lnSpc>
                <a:spcPct val="103000"/>
              </a:lnSpc>
              <a:spcBef>
                <a:spcPts val="600"/>
              </a:spcBef>
              <a:spcAft>
                <a:spcPts val="600"/>
              </a:spcAft>
            </a:pPr>
            <a:r>
              <a:rPr lang="en-US" dirty="0"/>
              <a:t>Occurrence NTD in </a:t>
            </a:r>
            <a:r>
              <a:rPr lang="en-US" dirty="0" err="1"/>
              <a:t>abortuses</a:t>
            </a:r>
            <a:r>
              <a:rPr lang="en-US" dirty="0"/>
              <a:t> and stillbirths is many-fold higher than that in live births</a:t>
            </a:r>
          </a:p>
          <a:p>
            <a:pPr>
              <a:lnSpc>
                <a:spcPct val="103000"/>
              </a:lnSpc>
              <a:spcBef>
                <a:spcPts val="600"/>
              </a:spcBef>
              <a:spcAft>
                <a:spcPts val="600"/>
              </a:spcAft>
            </a:pPr>
            <a:endParaRPr lang="en-US" dirty="0"/>
          </a:p>
        </p:txBody>
      </p:sp>
      <p:sp>
        <p:nvSpPr>
          <p:cNvPr id="4" name="Title 1">
            <a:extLst>
              <a:ext uri="{FF2B5EF4-FFF2-40B4-BE49-F238E27FC236}">
                <a16:creationId xmlns="" xmlns:a16="http://schemas.microsoft.com/office/drawing/2014/main" id="{E5AFE7B0-680D-420A-AA14-585A0CF5CF0E}"/>
              </a:ext>
            </a:extLst>
          </p:cNvPr>
          <p:cNvSpPr>
            <a:spLocks noGrp="1"/>
          </p:cNvSpPr>
          <p:nvPr>
            <p:ph type="title"/>
          </p:nvPr>
        </p:nvSpPr>
        <p:spPr>
          <a:xfrm>
            <a:off x="323653" y="0"/>
            <a:ext cx="8229600" cy="1143000"/>
          </a:xfrm>
        </p:spPr>
        <p:txBody>
          <a:bodyPr/>
          <a:lstStyle/>
          <a:p>
            <a:r>
              <a:rPr lang="en-US" dirty="0"/>
              <a:t>Multifactorial Pathogenesis of Neural Tube Defects</a:t>
            </a:r>
          </a:p>
        </p:txBody>
      </p:sp>
      <p:sp>
        <p:nvSpPr>
          <p:cNvPr id="5" name="Line 4">
            <a:extLst>
              <a:ext uri="{FF2B5EF4-FFF2-40B4-BE49-F238E27FC236}">
                <a16:creationId xmlns="" xmlns:a16="http://schemas.microsoft.com/office/drawing/2014/main" id="{D1E68721-AB73-4E7F-A4C0-455DD26F0DF3}"/>
              </a:ext>
            </a:extLst>
          </p:cNvPr>
          <p:cNvSpPr>
            <a:spLocks noChangeShapeType="1"/>
          </p:cNvSpPr>
          <p:nvPr/>
        </p:nvSpPr>
        <p:spPr bwMode="auto">
          <a:xfrm>
            <a:off x="-21996" y="893187"/>
            <a:ext cx="9144000" cy="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2603254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CBC6DB-9DC7-45FA-9BF7-29219666B18E}"/>
              </a:ext>
            </a:extLst>
          </p:cNvPr>
          <p:cNvSpPr>
            <a:spLocks noGrp="1"/>
          </p:cNvSpPr>
          <p:nvPr>
            <p:ph type="title"/>
          </p:nvPr>
        </p:nvSpPr>
        <p:spPr>
          <a:xfrm>
            <a:off x="326796" y="-131187"/>
            <a:ext cx="8229600" cy="1143000"/>
          </a:xfrm>
        </p:spPr>
        <p:txBody>
          <a:bodyPr/>
          <a:lstStyle/>
          <a:p>
            <a:r>
              <a:rPr lang="en-US" dirty="0"/>
              <a:t>Neural Tube </a:t>
            </a:r>
            <a:r>
              <a:rPr lang="en-US" dirty="0" smtClean="0"/>
              <a:t>Defects Are Not </a:t>
            </a:r>
            <a:r>
              <a:rPr lang="en-US" dirty="0"/>
              <a:t>One Defect but Many</a:t>
            </a:r>
          </a:p>
        </p:txBody>
      </p:sp>
      <p:sp>
        <p:nvSpPr>
          <p:cNvPr id="3" name="Content Placeholder 2">
            <a:extLst>
              <a:ext uri="{FF2B5EF4-FFF2-40B4-BE49-F238E27FC236}">
                <a16:creationId xmlns="" xmlns:a16="http://schemas.microsoft.com/office/drawing/2014/main" id="{E7C50CC8-63DF-4913-9208-B8E93911FD06}"/>
              </a:ext>
            </a:extLst>
          </p:cNvPr>
          <p:cNvSpPr>
            <a:spLocks noGrp="1"/>
          </p:cNvSpPr>
          <p:nvPr>
            <p:ph idx="1"/>
          </p:nvPr>
        </p:nvSpPr>
        <p:spPr>
          <a:xfrm>
            <a:off x="326796" y="833306"/>
            <a:ext cx="8610600" cy="6019800"/>
          </a:xfrm>
        </p:spPr>
        <p:txBody>
          <a:bodyPr>
            <a:normAutofit fontScale="62500" lnSpcReduction="20000"/>
          </a:bodyPr>
          <a:lstStyle/>
          <a:p>
            <a:pPr>
              <a:lnSpc>
                <a:spcPct val="125000"/>
              </a:lnSpc>
              <a:spcBef>
                <a:spcPts val="600"/>
              </a:spcBef>
              <a:spcAft>
                <a:spcPts val="600"/>
              </a:spcAft>
            </a:pPr>
            <a:r>
              <a:rPr lang="en-US" sz="4200" dirty="0"/>
              <a:t>NTD is a spectrum of maldevelopment affecting the neural tube, associated meninges and axial skeleton; depending onset time during development, can affect different regions of neural tube and non-neural organs.</a:t>
            </a:r>
          </a:p>
          <a:p>
            <a:pPr>
              <a:lnSpc>
                <a:spcPct val="125000"/>
              </a:lnSpc>
              <a:spcBef>
                <a:spcPts val="600"/>
              </a:spcBef>
              <a:spcAft>
                <a:spcPts val="400"/>
              </a:spcAft>
            </a:pPr>
            <a:r>
              <a:rPr lang="en-US" sz="4200" dirty="0"/>
              <a:t>Two types:  Open and Closed</a:t>
            </a:r>
          </a:p>
          <a:p>
            <a:pPr lvl="1">
              <a:lnSpc>
                <a:spcPct val="125000"/>
              </a:lnSpc>
              <a:spcBef>
                <a:spcPts val="600"/>
              </a:spcBef>
              <a:spcAft>
                <a:spcPts val="600"/>
              </a:spcAft>
            </a:pPr>
            <a:r>
              <a:rPr lang="en-US" sz="3800" i="1" dirty="0">
                <a:solidFill>
                  <a:srgbClr val="0070C0"/>
                </a:solidFill>
              </a:rPr>
              <a:t>Open</a:t>
            </a:r>
            <a:r>
              <a:rPr lang="en-US" sz="3800" dirty="0"/>
              <a:t>: arise during process of primary neurulation, primary failure of neural tube closure (~17-20 post-fertilization days); tissues of unclosed neural tube (brain, spinal cord) are exposed. Most frequent open NTD are anencephaly and open spina bifida.</a:t>
            </a:r>
          </a:p>
          <a:p>
            <a:pPr lvl="1">
              <a:lnSpc>
                <a:spcPct val="125000"/>
              </a:lnSpc>
              <a:spcBef>
                <a:spcPts val="600"/>
              </a:spcBef>
              <a:spcAft>
                <a:spcPts val="600"/>
              </a:spcAft>
            </a:pPr>
            <a:r>
              <a:rPr lang="en-US" sz="3800" i="1" dirty="0">
                <a:solidFill>
                  <a:srgbClr val="0070C0"/>
                </a:solidFill>
              </a:rPr>
              <a:t>Closed</a:t>
            </a:r>
            <a:r>
              <a:rPr lang="en-US" sz="3800" dirty="0"/>
              <a:t>: is </a:t>
            </a:r>
            <a:r>
              <a:rPr lang="en-US" sz="3800" dirty="0" smtClean="0"/>
              <a:t>neural tube defect </a:t>
            </a:r>
            <a:r>
              <a:rPr lang="en-US" sz="3800" dirty="0"/>
              <a:t>which is covered by </a:t>
            </a:r>
            <a:r>
              <a:rPr lang="en-US" sz="3800" dirty="0" smtClean="0"/>
              <a:t>skin; may occur post-neurulation. </a:t>
            </a:r>
            <a:r>
              <a:rPr lang="en-US" sz="3800" dirty="0"/>
              <a:t>Encephaloceles and other skin covered lesions are examples of closed NTD</a:t>
            </a:r>
            <a:r>
              <a:rPr lang="en-US" sz="3500" dirty="0"/>
              <a:t>.</a:t>
            </a:r>
          </a:p>
        </p:txBody>
      </p:sp>
      <p:sp>
        <p:nvSpPr>
          <p:cNvPr id="4" name="Line 4">
            <a:extLst>
              <a:ext uri="{FF2B5EF4-FFF2-40B4-BE49-F238E27FC236}">
                <a16:creationId xmlns="" xmlns:a16="http://schemas.microsoft.com/office/drawing/2014/main" id="{8E125A17-EF53-48D1-BDE1-D114E5F1DBC4}"/>
              </a:ext>
            </a:extLst>
          </p:cNvPr>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069237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6A35D1E-7CD5-4CE1-86E9-8258C69542EC}"/>
              </a:ext>
            </a:extLst>
          </p:cNvPr>
          <p:cNvSpPr txBox="1">
            <a:spLocks/>
          </p:cNvSpPr>
          <p:nvPr/>
        </p:nvSpPr>
        <p:spPr>
          <a:xfrm>
            <a:off x="762000" y="117731"/>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 xmlns:a16="http://schemas.microsoft.com/office/drawing/2014/main" id="{6FCD0F8A-D6A7-40D3-A93D-DC5374601BA3}"/>
              </a:ext>
            </a:extLst>
          </p:cNvPr>
          <p:cNvPicPr>
            <a:picLocks noChangeAspect="1"/>
          </p:cNvPicPr>
          <p:nvPr/>
        </p:nvPicPr>
        <p:blipFill>
          <a:blip r:embed="rId2"/>
          <a:stretch>
            <a:fillRect/>
          </a:stretch>
        </p:blipFill>
        <p:spPr>
          <a:xfrm>
            <a:off x="450877" y="1095606"/>
            <a:ext cx="8242246" cy="5647020"/>
          </a:xfrm>
          <a:prstGeom prst="rect">
            <a:avLst/>
          </a:prstGeom>
        </p:spPr>
      </p:pic>
      <p:pic>
        <p:nvPicPr>
          <p:cNvPr id="8" name="Picture 18" descr="[picture]">
            <a:extLst>
              <a:ext uri="{FF2B5EF4-FFF2-40B4-BE49-F238E27FC236}">
                <a16:creationId xmlns=""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 xmlns:a16="http://schemas.microsoft.com/office/drawing/2014/main" id="{269F52B2-4F7A-473B-8639-B86C7798F5FB}"/>
              </a:ext>
            </a:extLst>
          </p:cNvPr>
          <p:cNvSpPr>
            <a:spLocks noChangeArrowheads="1"/>
          </p:cNvSpPr>
          <p:nvPr/>
        </p:nvSpPr>
        <p:spPr bwMode="auto">
          <a:xfrm>
            <a:off x="5181600" y="1141512"/>
            <a:ext cx="3538232" cy="4419600"/>
          </a:xfrm>
          <a:prstGeom prst="rect">
            <a:avLst/>
          </a:prstGeom>
          <a:noFill/>
          <a:ln w="76200" algn="ctr">
            <a:solidFill>
              <a:srgbClr val="00666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C00000"/>
              </a:solidFill>
            </a:endParaRPr>
          </a:p>
        </p:txBody>
      </p:sp>
      <p:sp>
        <p:nvSpPr>
          <p:cNvPr id="9" name="TextBox 8">
            <a:extLst>
              <a:ext uri="{FF2B5EF4-FFF2-40B4-BE49-F238E27FC236}">
                <a16:creationId xmlns="" xmlns:a16="http://schemas.microsoft.com/office/drawing/2014/main" id="{957CE600-2E49-441A-8ABE-6A5E5F1D9677}"/>
              </a:ext>
            </a:extLst>
          </p:cNvPr>
          <p:cNvSpPr txBox="1"/>
          <p:nvPr/>
        </p:nvSpPr>
        <p:spPr>
          <a:xfrm>
            <a:off x="147221" y="5612412"/>
            <a:ext cx="8768179" cy="1138773"/>
          </a:xfrm>
          <a:prstGeom prst="rect">
            <a:avLst/>
          </a:prstGeom>
          <a:solidFill>
            <a:schemeClr val="bg1"/>
          </a:solidFill>
        </p:spPr>
        <p:txBody>
          <a:bodyPr wrap="square" rtlCol="0">
            <a:spAutoFit/>
          </a:bodyPr>
          <a:lstStyle/>
          <a:p>
            <a:pPr algn="ctr"/>
            <a:r>
              <a:rPr lang="en-US" sz="2000" b="1" dirty="0">
                <a:solidFill>
                  <a:srgbClr val="006666"/>
                </a:solidFill>
                <a:latin typeface="Arial" pitchFamily="34" charset="0"/>
                <a:cs typeface="Arial" pitchFamily="34" charset="0"/>
              </a:rPr>
              <a:t>After 8 Weeks Post-Fertilization</a:t>
            </a:r>
          </a:p>
          <a:p>
            <a:pPr algn="ctr"/>
            <a:r>
              <a:rPr lang="en-US" sz="2400" u="sng" dirty="0">
                <a:solidFill>
                  <a:srgbClr val="006666"/>
                </a:solidFill>
                <a:latin typeface="Arial" pitchFamily="34" charset="0"/>
                <a:cs typeface="Arial" pitchFamily="34" charset="0"/>
              </a:rPr>
              <a:t>Fetal Development Period</a:t>
            </a:r>
            <a:r>
              <a:rPr lang="en-US" sz="2400" dirty="0">
                <a:solidFill>
                  <a:srgbClr val="006666"/>
                </a:solidFill>
                <a:latin typeface="Arial" pitchFamily="34" charset="0"/>
                <a:cs typeface="Arial" pitchFamily="34" charset="0"/>
              </a:rPr>
              <a:t> </a:t>
            </a:r>
          </a:p>
          <a:p>
            <a:pPr algn="ctr"/>
            <a:r>
              <a:rPr lang="en-US" sz="2400" dirty="0">
                <a:solidFill>
                  <a:srgbClr val="006666"/>
                </a:solidFill>
                <a:latin typeface="Arial" pitchFamily="34" charset="0"/>
                <a:cs typeface="Arial" pitchFamily="34" charset="0"/>
              </a:rPr>
              <a:t>Fetal growth; teeth; external genitalia; continued brain develop</a:t>
            </a:r>
          </a:p>
        </p:txBody>
      </p:sp>
      <p:sp>
        <p:nvSpPr>
          <p:cNvPr id="10" name="TextBox 9">
            <a:extLst>
              <a:ext uri="{FF2B5EF4-FFF2-40B4-BE49-F238E27FC236}">
                <a16:creationId xmlns="" xmlns:a16="http://schemas.microsoft.com/office/drawing/2014/main" id="{6DD2D33D-364A-4E1C-B5FD-D76BE1B86086}"/>
              </a:ext>
            </a:extLst>
          </p:cNvPr>
          <p:cNvSpPr txBox="1"/>
          <p:nvPr/>
        </p:nvSpPr>
        <p:spPr>
          <a:xfrm>
            <a:off x="4993602" y="2209540"/>
            <a:ext cx="3810660" cy="2677656"/>
          </a:xfrm>
          <a:prstGeom prst="rect">
            <a:avLst/>
          </a:prstGeom>
          <a:solidFill>
            <a:srgbClr val="FFFFC9"/>
          </a:solidFill>
          <a:ln>
            <a:solidFill>
              <a:schemeClr val="tx1"/>
            </a:solidFill>
          </a:ln>
          <a:scene3d>
            <a:camera prst="orthographicFront"/>
            <a:lightRig rig="threePt" dir="t"/>
          </a:scene3d>
          <a:sp3d>
            <a:bevelT/>
          </a:sp3d>
        </p:spPr>
        <p:txBody>
          <a:bodyPr wrap="none">
            <a:spAutoFit/>
          </a:bodyPr>
          <a:lstStyle/>
          <a:p>
            <a:pPr algn="ctr">
              <a:defRPr/>
            </a:pPr>
            <a:r>
              <a:rPr lang="en-US" sz="2400" b="1" dirty="0">
                <a:solidFill>
                  <a:srgbClr val="006666"/>
                </a:solidFill>
                <a:latin typeface="Arial" panose="020B0604020202020204" pitchFamily="34" charset="0"/>
                <a:cs typeface="Arial" panose="020B0604020202020204" pitchFamily="34" charset="0"/>
              </a:rPr>
              <a:t>Examples: </a:t>
            </a:r>
          </a:p>
          <a:p>
            <a:pPr algn="ctr">
              <a:defRPr/>
            </a:pPr>
            <a:r>
              <a:rPr lang="en-US" sz="2400" b="1" dirty="0">
                <a:solidFill>
                  <a:srgbClr val="006666"/>
                </a:solidFill>
                <a:latin typeface="Arial" panose="020B0604020202020204" pitchFamily="34" charset="0"/>
                <a:cs typeface="Arial" panose="020B0604020202020204" pitchFamily="34" charset="0"/>
              </a:rPr>
              <a:t> </a:t>
            </a:r>
          </a:p>
          <a:p>
            <a:pPr algn="ctr">
              <a:defRPr/>
            </a:pPr>
            <a:r>
              <a:rPr lang="en-US" sz="2400" b="1" dirty="0">
                <a:solidFill>
                  <a:srgbClr val="006666"/>
                </a:solidFill>
                <a:latin typeface="Arial" panose="020B0604020202020204" pitchFamily="34" charset="0"/>
                <a:cs typeface="Arial" panose="020B0604020202020204" pitchFamily="34" charset="0"/>
              </a:rPr>
              <a:t>Alcohol after 24 weeks &amp;</a:t>
            </a:r>
          </a:p>
          <a:p>
            <a:pPr algn="ctr">
              <a:defRPr/>
            </a:pPr>
            <a:r>
              <a:rPr lang="en-US" sz="2400" b="1" dirty="0">
                <a:solidFill>
                  <a:srgbClr val="006666"/>
                </a:solidFill>
                <a:latin typeface="Arial" panose="020B0604020202020204" pitchFamily="34" charset="0"/>
                <a:cs typeface="Arial" panose="020B0604020202020204" pitchFamily="34" charset="0"/>
              </a:rPr>
              <a:t>fetal-alcohol syndrome</a:t>
            </a:r>
          </a:p>
          <a:p>
            <a:pPr algn="ctr">
              <a:defRPr/>
            </a:pPr>
            <a:endParaRPr lang="en-US" sz="2400" b="1" dirty="0">
              <a:solidFill>
                <a:srgbClr val="006666"/>
              </a:solidFill>
              <a:latin typeface="Arial" panose="020B0604020202020204" pitchFamily="34" charset="0"/>
              <a:cs typeface="Arial" panose="020B0604020202020204" pitchFamily="34" charset="0"/>
            </a:endParaRPr>
          </a:p>
          <a:p>
            <a:pPr algn="ctr">
              <a:defRPr/>
            </a:pPr>
            <a:r>
              <a:rPr lang="en-US" sz="2400" b="1" dirty="0">
                <a:solidFill>
                  <a:srgbClr val="006666"/>
                </a:solidFill>
                <a:latin typeface="Arial" panose="020B0604020202020204" pitchFamily="34" charset="0"/>
                <a:cs typeface="Arial" panose="020B0604020202020204" pitchFamily="34" charset="0"/>
              </a:rPr>
              <a:t>Smoking after 20 weeks</a:t>
            </a:r>
          </a:p>
          <a:p>
            <a:pPr algn="ctr">
              <a:defRPr/>
            </a:pPr>
            <a:r>
              <a:rPr lang="en-US" sz="2400" b="1" dirty="0">
                <a:solidFill>
                  <a:srgbClr val="006666"/>
                </a:solidFill>
                <a:latin typeface="Arial" panose="020B0604020202020204" pitchFamily="34" charset="0"/>
                <a:cs typeface="Arial" panose="020B0604020202020204" pitchFamily="34" charset="0"/>
              </a:rPr>
              <a:t> and IUGR</a:t>
            </a:r>
          </a:p>
        </p:txBody>
      </p:sp>
    </p:spTree>
    <p:extLst>
      <p:ext uri="{BB962C8B-B14F-4D97-AF65-F5344CB8AC3E}">
        <p14:creationId xmlns:p14="http://schemas.microsoft.com/office/powerpoint/2010/main" val="3289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6A35D1E-7CD5-4CE1-86E9-8258C69542EC}"/>
              </a:ext>
            </a:extLst>
          </p:cNvPr>
          <p:cNvSpPr txBox="1">
            <a:spLocks/>
          </p:cNvSpPr>
          <p:nvPr/>
        </p:nvSpPr>
        <p:spPr>
          <a:xfrm>
            <a:off x="762000" y="76200"/>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 xmlns:a16="http://schemas.microsoft.com/office/drawing/2014/main" id="{6FCD0F8A-D6A7-40D3-A93D-DC5374601BA3}"/>
              </a:ext>
            </a:extLst>
          </p:cNvPr>
          <p:cNvPicPr>
            <a:picLocks noChangeAspect="1"/>
          </p:cNvPicPr>
          <p:nvPr/>
        </p:nvPicPr>
        <p:blipFill>
          <a:blip r:embed="rId2"/>
          <a:stretch>
            <a:fillRect/>
          </a:stretch>
        </p:blipFill>
        <p:spPr>
          <a:xfrm>
            <a:off x="450877" y="1053220"/>
            <a:ext cx="8242246" cy="5647020"/>
          </a:xfrm>
          <a:prstGeom prst="rect">
            <a:avLst/>
          </a:prstGeom>
        </p:spPr>
      </p:pic>
      <p:pic>
        <p:nvPicPr>
          <p:cNvPr id="8" name="Picture 18" descr="[picture]">
            <a:extLst>
              <a:ext uri="{FF2B5EF4-FFF2-40B4-BE49-F238E27FC236}">
                <a16:creationId xmlns=""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 xmlns:a16="http://schemas.microsoft.com/office/drawing/2014/main" id="{D99A8EF8-3803-4145-9D49-DD6C2A885C95}"/>
              </a:ext>
            </a:extLst>
          </p:cNvPr>
          <p:cNvSpPr>
            <a:spLocks noChangeArrowheads="1"/>
          </p:cNvSpPr>
          <p:nvPr/>
        </p:nvSpPr>
        <p:spPr bwMode="auto">
          <a:xfrm>
            <a:off x="1676400" y="1095606"/>
            <a:ext cx="1905000" cy="3552594"/>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9" name="TextBox 8">
            <a:extLst>
              <a:ext uri="{FF2B5EF4-FFF2-40B4-BE49-F238E27FC236}">
                <a16:creationId xmlns="" xmlns:a16="http://schemas.microsoft.com/office/drawing/2014/main" id="{B33D39B0-200E-4ED1-9A6B-60976C385EDE}"/>
              </a:ext>
            </a:extLst>
          </p:cNvPr>
          <p:cNvSpPr txBox="1"/>
          <p:nvPr/>
        </p:nvSpPr>
        <p:spPr>
          <a:xfrm rot="20282602">
            <a:off x="1780182" y="974115"/>
            <a:ext cx="5683152" cy="4839145"/>
          </a:xfrm>
          <a:prstGeom prst="rect">
            <a:avLst/>
          </a:prstGeom>
          <a:solidFill>
            <a:srgbClr val="FFFFC9"/>
          </a:solidFill>
          <a:ln>
            <a:solidFill>
              <a:schemeClr val="tx1"/>
            </a:solidFill>
          </a:ln>
          <a:scene3d>
            <a:camera prst="orthographicFront"/>
            <a:lightRig rig="threePt" dir="t"/>
          </a:scene3d>
          <a:sp3d>
            <a:bevelT/>
          </a:sp3d>
        </p:spPr>
        <p:txBody>
          <a:bodyPr wrap="square">
            <a:spAutoFit/>
          </a:bodyPr>
          <a:lstStyle/>
          <a:p>
            <a:pPr algn="ctr">
              <a:lnSpc>
                <a:spcPct val="108000"/>
              </a:lnSpc>
              <a:defRPr/>
            </a:pPr>
            <a:r>
              <a:rPr lang="en-US" sz="3200" b="1" dirty="0">
                <a:solidFill>
                  <a:srgbClr val="C00000"/>
                </a:solidFill>
                <a:latin typeface="Arial" panose="020B0604020202020204" pitchFamily="34" charset="0"/>
                <a:cs typeface="Arial" panose="020B0604020202020204" pitchFamily="34" charset="0"/>
              </a:rPr>
              <a:t>Greatest risk for serious defects is not in women starting during pregnancy but in those who conceive while receiving drug -</a:t>
            </a:r>
          </a:p>
          <a:p>
            <a:pPr algn="ctr">
              <a:lnSpc>
                <a:spcPct val="108000"/>
              </a:lnSpc>
              <a:defRPr/>
            </a:pPr>
            <a:r>
              <a:rPr lang="en-US" sz="3200" b="1" dirty="0">
                <a:solidFill>
                  <a:srgbClr val="0070C0"/>
                </a:solidFill>
                <a:latin typeface="Arial" panose="020B0604020202020204" pitchFamily="34" charset="0"/>
                <a:cs typeface="Arial" panose="020B0604020202020204" pitchFamily="34" charset="0"/>
              </a:rPr>
              <a:t>but most studies do not distinguish between 1</a:t>
            </a:r>
            <a:r>
              <a:rPr lang="en-US" sz="3200" b="1" baseline="30000" dirty="0">
                <a:solidFill>
                  <a:srgbClr val="0070C0"/>
                </a:solidFill>
                <a:latin typeface="Arial" panose="020B0604020202020204" pitchFamily="34" charset="0"/>
                <a:cs typeface="Arial" panose="020B0604020202020204" pitchFamily="34" charset="0"/>
              </a:rPr>
              <a:t>st</a:t>
            </a:r>
            <a:r>
              <a:rPr lang="en-US" sz="3200" b="1" dirty="0">
                <a:solidFill>
                  <a:srgbClr val="0070C0"/>
                </a:solidFill>
                <a:latin typeface="Arial" panose="020B0604020202020204" pitchFamily="34" charset="0"/>
                <a:cs typeface="Arial" panose="020B0604020202020204" pitchFamily="34" charset="0"/>
              </a:rPr>
              <a:t> trimester and preconception exposure</a:t>
            </a:r>
          </a:p>
        </p:txBody>
      </p:sp>
    </p:spTree>
    <p:extLst>
      <p:ext uri="{BB962C8B-B14F-4D97-AF65-F5344CB8AC3E}">
        <p14:creationId xmlns:p14="http://schemas.microsoft.com/office/powerpoint/2010/main" val="37001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04" y="-49152"/>
            <a:ext cx="8229600" cy="1143000"/>
          </a:xfrm>
        </p:spPr>
        <p:txBody>
          <a:bodyPr/>
          <a:lstStyle/>
          <a:p>
            <a:r>
              <a:rPr lang="en-US" dirty="0"/>
              <a:t>HIV, Pregnancy and ART</a:t>
            </a:r>
          </a:p>
        </p:txBody>
      </p:sp>
      <p:sp>
        <p:nvSpPr>
          <p:cNvPr id="4" name="Content Placeholder 2"/>
          <p:cNvSpPr txBox="1">
            <a:spLocks/>
          </p:cNvSpPr>
          <p:nvPr/>
        </p:nvSpPr>
        <p:spPr>
          <a:xfrm>
            <a:off x="76200" y="762000"/>
            <a:ext cx="8983696" cy="39346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3000"/>
              </a:lnSpc>
              <a:spcBef>
                <a:spcPts val="400"/>
              </a:spcBef>
              <a:spcAft>
                <a:spcPts val="400"/>
              </a:spcAft>
            </a:pPr>
            <a:r>
              <a:rPr lang="en-US" sz="2600" dirty="0"/>
              <a:t>HIV </a:t>
            </a:r>
            <a:r>
              <a:rPr lang="en-US" sz="2600" dirty="0" smtClean="0"/>
              <a:t>is associated </a:t>
            </a:r>
            <a:r>
              <a:rPr lang="en-US" sz="2600" dirty="0"/>
              <a:t>with significant morbidity/mortality for the pregnant woman and her fetus/infant – treatment is required for both maternal health and </a:t>
            </a:r>
            <a:r>
              <a:rPr lang="en-US" sz="2600" dirty="0" smtClean="0"/>
              <a:t>to prevent </a:t>
            </a:r>
            <a:r>
              <a:rPr lang="en-US" sz="2600" dirty="0"/>
              <a:t>MTCT</a:t>
            </a:r>
          </a:p>
          <a:p>
            <a:pPr>
              <a:lnSpc>
                <a:spcPct val="103000"/>
              </a:lnSpc>
              <a:spcBef>
                <a:spcPts val="400"/>
              </a:spcBef>
              <a:spcAft>
                <a:spcPts val="400"/>
              </a:spcAft>
            </a:pPr>
            <a:r>
              <a:rPr lang="en-US" sz="2600" dirty="0">
                <a:solidFill>
                  <a:srgbClr val="0070C0"/>
                </a:solidFill>
              </a:rPr>
              <a:t>Only limited data on ARVs in pregnancy/lactation</a:t>
            </a:r>
            <a:r>
              <a:rPr lang="en-US" sz="2600" dirty="0"/>
              <a:t>; of the 31 approved ARVs, mean lag between </a:t>
            </a:r>
            <a:r>
              <a:rPr lang="en-US" sz="2600" dirty="0" err="1"/>
              <a:t>approval→</a:t>
            </a:r>
            <a:r>
              <a:rPr lang="en-US" sz="2600" u="sng" dirty="0" err="1"/>
              <a:t>any</a:t>
            </a:r>
            <a:r>
              <a:rPr lang="en-US" sz="2600" dirty="0"/>
              <a:t>  pregnancy data is 5 years </a:t>
            </a:r>
            <a:r>
              <a:rPr lang="en-US" sz="2000" dirty="0"/>
              <a:t>(</a:t>
            </a:r>
            <a:r>
              <a:rPr lang="en-US" sz="2000" u="sng" dirty="0"/>
              <a:t>no data</a:t>
            </a:r>
            <a:r>
              <a:rPr lang="en-US" sz="2000" dirty="0"/>
              <a:t> 3/7 drugs approved since 2010)</a:t>
            </a:r>
          </a:p>
          <a:p>
            <a:pPr>
              <a:lnSpc>
                <a:spcPct val="103000"/>
              </a:lnSpc>
              <a:spcBef>
                <a:spcPts val="400"/>
              </a:spcBef>
              <a:spcAft>
                <a:spcPts val="400"/>
              </a:spcAft>
            </a:pPr>
            <a:r>
              <a:rPr lang="en-US" sz="2600" dirty="0"/>
              <a:t>Big unknowns, particularly for newer drugs:  </a:t>
            </a:r>
          </a:p>
          <a:p>
            <a:pPr lvl="1">
              <a:lnSpc>
                <a:spcPct val="103000"/>
              </a:lnSpc>
              <a:spcBef>
                <a:spcPts val="0"/>
              </a:spcBef>
            </a:pPr>
            <a:r>
              <a:rPr lang="en-US" sz="2400" dirty="0"/>
              <a:t>Pharmacokinetics and safety in pregnancy (and lactation)</a:t>
            </a:r>
          </a:p>
          <a:p>
            <a:pPr lvl="1">
              <a:lnSpc>
                <a:spcPct val="103000"/>
              </a:lnSpc>
              <a:spcBef>
                <a:spcPts val="0"/>
              </a:spcBef>
            </a:pPr>
            <a:r>
              <a:rPr lang="en-US" sz="2400" dirty="0"/>
              <a:t>Fetal/infant safety</a:t>
            </a:r>
          </a:p>
          <a:p>
            <a:pPr>
              <a:lnSpc>
                <a:spcPct val="103000"/>
              </a:lnSpc>
              <a:spcBef>
                <a:spcPts val="400"/>
              </a:spcBef>
              <a:spcAft>
                <a:spcPts val="400"/>
              </a:spcAft>
            </a:pPr>
            <a:endParaRPr lang="en-US" sz="2600" dirty="0"/>
          </a:p>
          <a:p>
            <a:pPr marL="0" indent="0">
              <a:lnSpc>
                <a:spcPct val="103000"/>
              </a:lnSpc>
              <a:spcBef>
                <a:spcPts val="400"/>
              </a:spcBef>
              <a:spcAft>
                <a:spcPts val="400"/>
              </a:spcAft>
              <a:buNone/>
            </a:pPr>
            <a:endParaRPr lang="en-US" dirty="0"/>
          </a:p>
        </p:txBody>
      </p:sp>
      <p:grpSp>
        <p:nvGrpSpPr>
          <p:cNvPr id="6" name="Group 5">
            <a:extLst>
              <a:ext uri="{FF2B5EF4-FFF2-40B4-BE49-F238E27FC236}">
                <a16:creationId xmlns="" xmlns:a16="http://schemas.microsoft.com/office/drawing/2014/main" id="{ED48841D-FFDE-49F9-943A-7E55FE296879}"/>
              </a:ext>
            </a:extLst>
          </p:cNvPr>
          <p:cNvGrpSpPr/>
          <p:nvPr/>
        </p:nvGrpSpPr>
        <p:grpSpPr>
          <a:xfrm>
            <a:off x="442858" y="5726857"/>
            <a:ext cx="5105400" cy="914400"/>
            <a:chOff x="-1223918" y="4381262"/>
            <a:chExt cx="6973960" cy="1448349"/>
          </a:xfrm>
        </p:grpSpPr>
        <p:pic>
          <p:nvPicPr>
            <p:cNvPr id="7" name="Picture 6">
              <a:extLst>
                <a:ext uri="{FF2B5EF4-FFF2-40B4-BE49-F238E27FC236}">
                  <a16:creationId xmlns="" xmlns:a16="http://schemas.microsoft.com/office/drawing/2014/main" id="{E6753B7C-C275-42D8-9F78-216F19DF80D3}"/>
                </a:ext>
              </a:extLst>
            </p:cNvPr>
            <p:cNvPicPr>
              <a:picLocks noChangeAspect="1"/>
            </p:cNvPicPr>
            <p:nvPr/>
          </p:nvPicPr>
          <p:blipFill>
            <a:blip r:embed="rId2"/>
            <a:stretch>
              <a:fillRect/>
            </a:stretch>
          </p:blipFill>
          <p:spPr>
            <a:xfrm>
              <a:off x="504671" y="4381262"/>
              <a:ext cx="5245371" cy="1448349"/>
            </a:xfrm>
            <a:prstGeom prst="rect">
              <a:avLst/>
            </a:prstGeom>
          </p:spPr>
        </p:pic>
        <p:pic>
          <p:nvPicPr>
            <p:cNvPr id="8" name="Picture 7">
              <a:extLst>
                <a:ext uri="{FF2B5EF4-FFF2-40B4-BE49-F238E27FC236}">
                  <a16:creationId xmlns="" xmlns:a16="http://schemas.microsoft.com/office/drawing/2014/main" id="{F3C3A4A1-79F1-4BC4-8F03-FE500AD204D4}"/>
                </a:ext>
              </a:extLst>
            </p:cNvPr>
            <p:cNvPicPr>
              <a:picLocks noChangeAspect="1"/>
            </p:cNvPicPr>
            <p:nvPr/>
          </p:nvPicPr>
          <p:blipFill>
            <a:blip r:embed="rId3"/>
            <a:stretch>
              <a:fillRect/>
            </a:stretch>
          </p:blipFill>
          <p:spPr>
            <a:xfrm>
              <a:off x="4900545" y="4928405"/>
              <a:ext cx="849497" cy="901206"/>
            </a:xfrm>
            <a:prstGeom prst="rect">
              <a:avLst/>
            </a:prstGeom>
          </p:spPr>
        </p:pic>
        <p:pic>
          <p:nvPicPr>
            <p:cNvPr id="9" name="Picture 8">
              <a:extLst>
                <a:ext uri="{FF2B5EF4-FFF2-40B4-BE49-F238E27FC236}">
                  <a16:creationId xmlns="" xmlns:a16="http://schemas.microsoft.com/office/drawing/2014/main" id="{34E69875-F012-4D04-A999-2A63B41E8F1A}"/>
                </a:ext>
              </a:extLst>
            </p:cNvPr>
            <p:cNvPicPr>
              <a:picLocks noChangeAspect="1"/>
            </p:cNvPicPr>
            <p:nvPr/>
          </p:nvPicPr>
          <p:blipFill>
            <a:blip r:embed="rId4"/>
            <a:stretch>
              <a:fillRect/>
            </a:stretch>
          </p:blipFill>
          <p:spPr>
            <a:xfrm>
              <a:off x="-1223918" y="4381262"/>
              <a:ext cx="1728589" cy="1421284"/>
            </a:xfrm>
            <a:prstGeom prst="rect">
              <a:avLst/>
            </a:prstGeom>
          </p:spPr>
        </p:pic>
      </p:grpSp>
      <p:pic>
        <p:nvPicPr>
          <p:cNvPr id="10" name="Picture 9">
            <a:extLst>
              <a:ext uri="{FF2B5EF4-FFF2-40B4-BE49-F238E27FC236}">
                <a16:creationId xmlns="" xmlns:a16="http://schemas.microsoft.com/office/drawing/2014/main" id="{43485DBD-BEE1-478D-92C0-84DEBA3315E0}"/>
              </a:ext>
            </a:extLst>
          </p:cNvPr>
          <p:cNvPicPr>
            <a:picLocks noChangeAspect="1"/>
          </p:cNvPicPr>
          <p:nvPr/>
        </p:nvPicPr>
        <p:blipFill>
          <a:blip r:embed="rId5"/>
          <a:stretch>
            <a:fillRect/>
          </a:stretch>
        </p:blipFill>
        <p:spPr>
          <a:xfrm>
            <a:off x="6027337" y="4701049"/>
            <a:ext cx="2891018" cy="1979814"/>
          </a:xfrm>
          <a:prstGeom prst="rect">
            <a:avLst/>
          </a:prstGeom>
        </p:spPr>
      </p:pic>
      <p:sp>
        <p:nvSpPr>
          <p:cNvPr id="11" name="TextBox 10">
            <a:extLst>
              <a:ext uri="{FF2B5EF4-FFF2-40B4-BE49-F238E27FC236}">
                <a16:creationId xmlns="" xmlns:a16="http://schemas.microsoft.com/office/drawing/2014/main" id="{8428A12D-0EBE-45D5-90D8-21F6562CFA25}"/>
              </a:ext>
            </a:extLst>
          </p:cNvPr>
          <p:cNvSpPr txBox="1"/>
          <p:nvPr/>
        </p:nvSpPr>
        <p:spPr>
          <a:xfrm>
            <a:off x="96625" y="4699337"/>
            <a:ext cx="5904788" cy="1015663"/>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Unanticipated findings with preconception DTG demonstrate importance of pharmacovigilance when new drugs introduced into adult population</a:t>
            </a:r>
          </a:p>
        </p:txBody>
      </p:sp>
      <p:cxnSp>
        <p:nvCxnSpPr>
          <p:cNvPr id="12" name="Straight Connector 11">
            <a:extLst>
              <a:ext uri="{FF2B5EF4-FFF2-40B4-BE49-F238E27FC236}">
                <a16:creationId xmlns="" xmlns:a16="http://schemas.microsoft.com/office/drawing/2014/main" id="{AF2D9FB2-EFAF-431E-9BAC-9D9AF6F6948D}"/>
              </a:ext>
            </a:extLst>
          </p:cNvPr>
          <p:cNvCxnSpPr/>
          <p:nvPr/>
        </p:nvCxnSpPr>
        <p:spPr>
          <a:xfrm>
            <a:off x="0" y="754431"/>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4" name="Picture 1" descr="MR &amp; PR">
            <a:extLst>
              <a:ext uri="{FF2B5EF4-FFF2-40B4-BE49-F238E27FC236}">
                <a16:creationId xmlns="" xmlns:a16="http://schemas.microsoft.com/office/drawing/2014/main" id="{DA117FAC-F3FC-4A29-BFDF-EBC7DE73B5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858" y="77449"/>
            <a:ext cx="428633" cy="64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http://www.blogcdn.com/www.bvwellness.com/media/2009/07/woman-taking-pill-450ms063009.jpg">
            <a:extLst>
              <a:ext uri="{FF2B5EF4-FFF2-40B4-BE49-F238E27FC236}">
                <a16:creationId xmlns="" xmlns:a16="http://schemas.microsoft.com/office/drawing/2014/main" id="{AD66D3B9-6D50-40E5-8F95-7900CE0600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6608" y="177137"/>
            <a:ext cx="622395" cy="56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5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B0440-DA78-4876-ADEF-A534FA2E22E8}"/>
              </a:ext>
            </a:extLst>
          </p:cNvPr>
          <p:cNvSpPr>
            <a:spLocks noGrp="1"/>
          </p:cNvSpPr>
          <p:nvPr>
            <p:ph type="title"/>
          </p:nvPr>
        </p:nvSpPr>
        <p:spPr>
          <a:xfrm>
            <a:off x="457200" y="457200"/>
            <a:ext cx="8229600" cy="5791200"/>
          </a:xfrm>
        </p:spPr>
        <p:txBody>
          <a:bodyPr>
            <a:normAutofit/>
          </a:bodyPr>
          <a:lstStyle/>
          <a:p>
            <a:r>
              <a:rPr lang="en-US" sz="4000" dirty="0"/>
              <a:t>Do Birth Outcomes </a:t>
            </a:r>
            <a:br>
              <a:rPr lang="en-US" sz="4000" dirty="0"/>
            </a:br>
            <a:r>
              <a:rPr lang="en-US" sz="4000" dirty="0"/>
              <a:t>(Other than Birth Defects) </a:t>
            </a:r>
            <a:br>
              <a:rPr lang="en-US" sz="4000" dirty="0"/>
            </a:br>
            <a:r>
              <a:rPr lang="en-US" sz="4000" dirty="0"/>
              <a:t>Differ if Starting ART</a:t>
            </a:r>
            <a:br>
              <a:rPr lang="en-US" sz="4000" dirty="0"/>
            </a:br>
            <a:r>
              <a:rPr lang="en-US" sz="4000" u="sng" dirty="0"/>
              <a:t>Before or During Pregnancy</a:t>
            </a:r>
            <a:r>
              <a:rPr lang="en-US" sz="4000" dirty="0"/>
              <a:t>?</a:t>
            </a:r>
            <a:br>
              <a:rPr lang="en-US" sz="4000"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u="sng" dirty="0">
              <a:solidFill>
                <a:schemeClr val="tx1"/>
              </a:solidFill>
            </a:endParaRPr>
          </a:p>
        </p:txBody>
      </p:sp>
      <p:pic>
        <p:nvPicPr>
          <p:cNvPr id="7" name="Picture 20">
            <a:extLst>
              <a:ext uri="{FF2B5EF4-FFF2-40B4-BE49-F238E27FC236}">
                <a16:creationId xmlns="" xmlns:a16="http://schemas.microsoft.com/office/drawing/2014/main" id="{E8D77C35-06EC-4D07-85D3-74004CBF2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0"/>
            <a:ext cx="1859046" cy="1517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70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14D19E-888C-44C9-BCA9-E0C889D4C323}"/>
              </a:ext>
            </a:extLst>
          </p:cNvPr>
          <p:cNvSpPr>
            <a:spLocks noGrp="1"/>
          </p:cNvSpPr>
          <p:nvPr>
            <p:ph type="title"/>
          </p:nvPr>
        </p:nvSpPr>
        <p:spPr>
          <a:xfrm>
            <a:off x="343948" y="-129540"/>
            <a:ext cx="8229600" cy="1143000"/>
          </a:xfrm>
        </p:spPr>
        <p:txBody>
          <a:bodyPr/>
          <a:lstStyle/>
          <a:p>
            <a:r>
              <a:rPr lang="en-US" dirty="0"/>
              <a:t>Preterm Delivery and Preconception ART</a:t>
            </a:r>
          </a:p>
        </p:txBody>
      </p:sp>
      <p:sp>
        <p:nvSpPr>
          <p:cNvPr id="3" name="Content Placeholder 2">
            <a:extLst>
              <a:ext uri="{FF2B5EF4-FFF2-40B4-BE49-F238E27FC236}">
                <a16:creationId xmlns="" xmlns:a16="http://schemas.microsoft.com/office/drawing/2014/main" id="{C9912363-A511-4672-876F-9D79DF48043B}"/>
              </a:ext>
            </a:extLst>
          </p:cNvPr>
          <p:cNvSpPr>
            <a:spLocks noGrp="1"/>
          </p:cNvSpPr>
          <p:nvPr>
            <p:ph idx="1"/>
          </p:nvPr>
        </p:nvSpPr>
        <p:spPr>
          <a:xfrm>
            <a:off x="190500" y="631623"/>
            <a:ext cx="8763000" cy="3554832"/>
          </a:xfrm>
        </p:spPr>
        <p:txBody>
          <a:bodyPr>
            <a:normAutofit fontScale="92500" lnSpcReduction="10000"/>
          </a:bodyPr>
          <a:lstStyle/>
          <a:p>
            <a:pPr>
              <a:lnSpc>
                <a:spcPct val="113000"/>
              </a:lnSpc>
              <a:spcBef>
                <a:spcPts val="600"/>
              </a:spcBef>
              <a:spcAft>
                <a:spcPts val="600"/>
              </a:spcAft>
            </a:pPr>
            <a:r>
              <a:rPr lang="en-US" sz="2000" i="1" dirty="0"/>
              <a:t>Uthman</a:t>
            </a:r>
            <a:r>
              <a:rPr lang="en-US" sz="2200" i="1" dirty="0"/>
              <a:t> OA et al. Lancet HIV 2016. </a:t>
            </a:r>
            <a:r>
              <a:rPr lang="en-US" sz="2000" dirty="0"/>
              <a:t>Meta-analysis studies through 2016</a:t>
            </a:r>
            <a:r>
              <a:rPr lang="en-US" dirty="0"/>
              <a:t> </a:t>
            </a:r>
          </a:p>
          <a:p>
            <a:pPr lvl="1">
              <a:lnSpc>
                <a:spcPct val="113000"/>
              </a:lnSpc>
              <a:spcBef>
                <a:spcPts val="600"/>
              </a:spcBef>
              <a:spcAft>
                <a:spcPts val="600"/>
              </a:spcAft>
            </a:pPr>
            <a:r>
              <a:rPr lang="en-US" dirty="0"/>
              <a:t>Meta-analysis 10 studies: ART started preconception in 9,443; during pregnancy in 7,773</a:t>
            </a:r>
          </a:p>
          <a:p>
            <a:pPr lvl="1">
              <a:lnSpc>
                <a:spcPct val="113000"/>
              </a:lnSpc>
              <a:spcBef>
                <a:spcPts val="600"/>
              </a:spcBef>
            </a:pPr>
            <a:r>
              <a:rPr lang="en-US" dirty="0"/>
              <a:t>Preconception ART associated with increased risk PTD:  RR 1.20 (1.01-1.44); highest association LMIC</a:t>
            </a:r>
          </a:p>
          <a:p>
            <a:pPr>
              <a:lnSpc>
                <a:spcPct val="113000"/>
              </a:lnSpc>
              <a:spcBef>
                <a:spcPts val="1200"/>
              </a:spcBef>
            </a:pPr>
            <a:r>
              <a:rPr lang="en-US" dirty="0"/>
              <a:t>Since 2016, 7 new publications address this; </a:t>
            </a:r>
            <a:r>
              <a:rPr lang="en-US" dirty="0" smtClean="0"/>
              <a:t>6 </a:t>
            </a:r>
            <a:r>
              <a:rPr lang="en-US" dirty="0"/>
              <a:t>of 7 also report association of preconception ART with PTD</a:t>
            </a:r>
          </a:p>
        </p:txBody>
      </p:sp>
      <p:graphicFrame>
        <p:nvGraphicFramePr>
          <p:cNvPr id="6" name="Content Placeholder 4">
            <a:extLst>
              <a:ext uri="{FF2B5EF4-FFF2-40B4-BE49-F238E27FC236}">
                <a16:creationId xmlns="" xmlns:a16="http://schemas.microsoft.com/office/drawing/2014/main" id="{245A7C79-1340-4197-9990-63DBDC26242C}"/>
              </a:ext>
            </a:extLst>
          </p:cNvPr>
          <p:cNvGraphicFramePr>
            <a:graphicFrameLocks/>
          </p:cNvGraphicFramePr>
          <p:nvPr>
            <p:extLst>
              <p:ext uri="{D42A27DB-BD31-4B8C-83A1-F6EECF244321}">
                <p14:modId xmlns:p14="http://schemas.microsoft.com/office/powerpoint/2010/main" val="2227042904"/>
              </p:ext>
            </p:extLst>
          </p:nvPr>
        </p:nvGraphicFramePr>
        <p:xfrm>
          <a:off x="190500" y="4114800"/>
          <a:ext cx="8763000" cy="2449286"/>
        </p:xfrm>
        <a:graphic>
          <a:graphicData uri="http://schemas.openxmlformats.org/drawingml/2006/table">
            <a:tbl>
              <a:tblPr firstRow="1" bandRow="1">
                <a:tableStyleId>{5C22544A-7EE6-4342-B048-85BDC9FD1C3A}</a:tableStyleId>
              </a:tblPr>
              <a:tblGrid>
                <a:gridCol w="3314700">
                  <a:extLst>
                    <a:ext uri="{9D8B030D-6E8A-4147-A177-3AD203B41FA5}">
                      <a16:colId xmlns="" xmlns:a16="http://schemas.microsoft.com/office/drawing/2014/main" val="4020771452"/>
                    </a:ext>
                  </a:extLst>
                </a:gridCol>
                <a:gridCol w="1219200">
                  <a:extLst>
                    <a:ext uri="{9D8B030D-6E8A-4147-A177-3AD203B41FA5}">
                      <a16:colId xmlns="" xmlns:a16="http://schemas.microsoft.com/office/drawing/2014/main" val="223102244"/>
                    </a:ext>
                  </a:extLst>
                </a:gridCol>
                <a:gridCol w="1219200">
                  <a:extLst>
                    <a:ext uri="{9D8B030D-6E8A-4147-A177-3AD203B41FA5}">
                      <a16:colId xmlns="" xmlns:a16="http://schemas.microsoft.com/office/drawing/2014/main" val="2204862548"/>
                    </a:ext>
                  </a:extLst>
                </a:gridCol>
                <a:gridCol w="3009900">
                  <a:extLst>
                    <a:ext uri="{9D8B030D-6E8A-4147-A177-3AD203B41FA5}">
                      <a16:colId xmlns="" xmlns:a16="http://schemas.microsoft.com/office/drawing/2014/main" val="2233369176"/>
                    </a:ext>
                  </a:extLst>
                </a:gridCol>
              </a:tblGrid>
              <a:tr h="239486">
                <a:tc>
                  <a:txBody>
                    <a:bodyPr/>
                    <a:lstStyle/>
                    <a:p>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Start Before</a:t>
                      </a:r>
                    </a:p>
                  </a:txBody>
                  <a:tcPr/>
                </a:tc>
                <a:tc>
                  <a:txBody>
                    <a:bodyPr/>
                    <a:lstStyle/>
                    <a:p>
                      <a:pPr algn="ctr"/>
                      <a:r>
                        <a:rPr lang="en-US" sz="1400" dirty="0">
                          <a:latin typeface="Arial" panose="020B0604020202020204" pitchFamily="34" charset="0"/>
                          <a:cs typeface="Arial" panose="020B0604020202020204" pitchFamily="34" charset="0"/>
                        </a:rPr>
                        <a:t>Start During</a:t>
                      </a:r>
                    </a:p>
                  </a:txBody>
                  <a:tcPr/>
                </a:tc>
                <a:tc>
                  <a:txBody>
                    <a:bodyPr/>
                    <a:lstStyle/>
                    <a:p>
                      <a:pPr algn="ctr"/>
                      <a:r>
                        <a:rPr lang="en-US" sz="1400" dirty="0">
                          <a:latin typeface="Arial" panose="020B0604020202020204" pitchFamily="34" charset="0"/>
                          <a:cs typeface="Arial" panose="020B0604020202020204" pitchFamily="34" charset="0"/>
                        </a:rPr>
                        <a:t>Start </a:t>
                      </a:r>
                      <a:r>
                        <a:rPr lang="en-US" sz="1400" u="sng" dirty="0">
                          <a:latin typeface="Arial" panose="020B0604020202020204" pitchFamily="34" charset="0"/>
                          <a:cs typeface="Arial" panose="020B0604020202020204" pitchFamily="34" charset="0"/>
                        </a:rPr>
                        <a:t>before</a:t>
                      </a:r>
                      <a:r>
                        <a:rPr lang="en-US" sz="1400" dirty="0">
                          <a:latin typeface="Arial" panose="020B0604020202020204" pitchFamily="34" charset="0"/>
                          <a:cs typeface="Arial" panose="020B0604020202020204" pitchFamily="34" charset="0"/>
                        </a:rPr>
                        <a:t> vs </a:t>
                      </a:r>
                      <a:r>
                        <a:rPr lang="en-US" sz="1400" u="sng" dirty="0">
                          <a:latin typeface="Arial" panose="020B0604020202020204" pitchFamily="34" charset="0"/>
                          <a:cs typeface="Arial" panose="020B0604020202020204" pitchFamily="34" charset="0"/>
                        </a:rPr>
                        <a:t>during</a:t>
                      </a:r>
                      <a:r>
                        <a:rPr lang="en-US" sz="1400" dirty="0">
                          <a:latin typeface="Arial" panose="020B0604020202020204" pitchFamily="34" charset="0"/>
                          <a:cs typeface="Arial" panose="020B0604020202020204" pitchFamily="34" charset="0"/>
                        </a:rPr>
                        <a:t> pregnancy</a:t>
                      </a:r>
                    </a:p>
                  </a:txBody>
                  <a:tcPr/>
                </a:tc>
                <a:extLst>
                  <a:ext uri="{0D108BD9-81ED-4DB2-BD59-A6C34878D82A}">
                    <a16:rowId xmlns="" xmlns:a16="http://schemas.microsoft.com/office/drawing/2014/main" val="2027892653"/>
                  </a:ext>
                </a:extLst>
              </a:tr>
              <a:tr h="315686">
                <a:tc>
                  <a:txBody>
                    <a:bodyPr/>
                    <a:lstStyle/>
                    <a:p>
                      <a:r>
                        <a:rPr lang="en-US" sz="1400" dirty="0">
                          <a:latin typeface="Arial" panose="020B0604020202020204" pitchFamily="34" charset="0"/>
                          <a:cs typeface="Arial" panose="020B0604020202020204" pitchFamily="34" charset="0"/>
                        </a:rPr>
                        <a:t>Ramokolo </a:t>
                      </a:r>
                      <a:r>
                        <a:rPr lang="en-US" sz="1400" i="1" dirty="0">
                          <a:latin typeface="Arial" panose="020B0604020202020204" pitchFamily="34" charset="0"/>
                          <a:cs typeface="Arial" panose="020B0604020202020204" pitchFamily="34" charset="0"/>
                        </a:rPr>
                        <a:t>Open Forum Infect Dis </a:t>
                      </a:r>
                      <a:r>
                        <a:rPr lang="en-US" sz="1400" dirty="0">
                          <a:latin typeface="Arial" panose="020B0604020202020204" pitchFamily="34" charset="0"/>
                          <a:cs typeface="Arial" panose="020B0604020202020204" pitchFamily="34" charset="0"/>
                        </a:rPr>
                        <a:t>2017</a:t>
                      </a:r>
                    </a:p>
                  </a:txBody>
                  <a:tcPr/>
                </a:tc>
                <a:tc>
                  <a:txBody>
                    <a:bodyPr/>
                    <a:lstStyle/>
                    <a:p>
                      <a:pPr algn="ctr"/>
                      <a:r>
                        <a:rPr lang="en-US" sz="1400" b="1" dirty="0">
                          <a:latin typeface="Arial" panose="020B0604020202020204" pitchFamily="34" charset="0"/>
                          <a:cs typeface="Arial" panose="020B0604020202020204" pitchFamily="34" charset="0"/>
                        </a:rPr>
                        <a:t>616</a:t>
                      </a:r>
                    </a:p>
                  </a:txBody>
                  <a:tcPr/>
                </a:tc>
                <a:tc>
                  <a:txBody>
                    <a:bodyPr/>
                    <a:lstStyle/>
                    <a:p>
                      <a:pPr algn="ctr"/>
                      <a:r>
                        <a:rPr lang="en-US" sz="1400" b="1" dirty="0">
                          <a:latin typeface="Arial" panose="020B0604020202020204" pitchFamily="34" charset="0"/>
                          <a:cs typeface="Arial" panose="020B0604020202020204" pitchFamily="34" charset="0"/>
                        </a:rPr>
                        <a:t>780</a:t>
                      </a:r>
                    </a:p>
                  </a:txBody>
                  <a:tcPr/>
                </a:tc>
                <a:tc>
                  <a:txBody>
                    <a:bodyPr/>
                    <a:lstStyle/>
                    <a:p>
                      <a:pPr algn="ctr"/>
                      <a:r>
                        <a:rPr lang="en-US" sz="1400" b="0" i="0" kern="1200" dirty="0">
                          <a:solidFill>
                            <a:srgbClr val="C00000"/>
                          </a:solidFill>
                          <a:effectLst/>
                          <a:latin typeface="Arial" panose="020B0604020202020204" pitchFamily="34" charset="0"/>
                          <a:ea typeface="+mn-ea"/>
                          <a:cs typeface="Arial" panose="020B0604020202020204" pitchFamily="34" charset="0"/>
                        </a:rPr>
                        <a:t>Yes:  AOR, 1.7 (1.1–2.5) </a:t>
                      </a:r>
                      <a:endParaRPr lang="en-US" sz="140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465763594"/>
                  </a:ext>
                </a:extLst>
              </a:tr>
              <a:tr h="239486">
                <a:tc>
                  <a:txBody>
                    <a:bodyPr/>
                    <a:lstStyle/>
                    <a:p>
                      <a:r>
                        <a:rPr lang="en-US" sz="1400" dirty="0" err="1">
                          <a:latin typeface="Arial" panose="020B0604020202020204" pitchFamily="34" charset="0"/>
                          <a:cs typeface="Arial" panose="020B0604020202020204" pitchFamily="34" charset="0"/>
                        </a:rPr>
                        <a:t>Sebitloane</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Niger J Clin </a:t>
                      </a:r>
                      <a:r>
                        <a:rPr lang="en-US" sz="1400" i="1" dirty="0" err="1">
                          <a:latin typeface="Arial" panose="020B0604020202020204" pitchFamily="34" charset="0"/>
                          <a:cs typeface="Arial" panose="020B0604020202020204" pitchFamily="34" charset="0"/>
                        </a:rPr>
                        <a:t>Prac</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2018</a:t>
                      </a:r>
                    </a:p>
                  </a:txBody>
                  <a:tcPr/>
                </a:tc>
                <a:tc>
                  <a:txBody>
                    <a:bodyPr/>
                    <a:lstStyle/>
                    <a:p>
                      <a:pPr algn="ctr"/>
                      <a:r>
                        <a:rPr lang="en-US" sz="1400" b="1" dirty="0">
                          <a:latin typeface="Arial" panose="020B0604020202020204" pitchFamily="34" charset="0"/>
                          <a:cs typeface="Arial" panose="020B0604020202020204" pitchFamily="34" charset="0"/>
                        </a:rPr>
                        <a:t>312</a:t>
                      </a:r>
                    </a:p>
                  </a:txBody>
                  <a:tcPr/>
                </a:tc>
                <a:tc>
                  <a:txBody>
                    <a:bodyPr/>
                    <a:lstStyle/>
                    <a:p>
                      <a:pPr algn="ctr"/>
                      <a:r>
                        <a:rPr lang="en-US" sz="1400" b="1" dirty="0">
                          <a:latin typeface="Arial" panose="020B0604020202020204" pitchFamily="34" charset="0"/>
                          <a:cs typeface="Arial" panose="020B0604020202020204" pitchFamily="34" charset="0"/>
                        </a:rPr>
                        <a:t>423</a:t>
                      </a:r>
                    </a:p>
                  </a:txBody>
                  <a:tcPr/>
                </a:tc>
                <a:tc>
                  <a:txBody>
                    <a:bodyPr/>
                    <a:lstStyle/>
                    <a:p>
                      <a:pPr algn="ctr"/>
                      <a:r>
                        <a:rPr lang="en-US" sz="1400" dirty="0" smtClean="0">
                          <a:solidFill>
                            <a:srgbClr val="C00000"/>
                          </a:solidFill>
                          <a:latin typeface="Arial" panose="020B0604020202020204" pitchFamily="34" charset="0"/>
                          <a:cs typeface="Arial" panose="020B0604020202020204" pitchFamily="34" charset="0"/>
                        </a:rPr>
                        <a:t>Trend</a:t>
                      </a:r>
                      <a:r>
                        <a:rPr lang="en-US" sz="1400" baseline="0" dirty="0" smtClean="0">
                          <a:solidFill>
                            <a:srgbClr val="C00000"/>
                          </a:solidFill>
                          <a:latin typeface="Arial" panose="020B0604020202020204" pitchFamily="34" charset="0"/>
                          <a:cs typeface="Arial" panose="020B0604020202020204" pitchFamily="34" charset="0"/>
                        </a:rPr>
                        <a:t> (not </a:t>
                      </a:r>
                      <a:r>
                        <a:rPr lang="en-US" sz="1400" baseline="0" dirty="0" err="1" smtClean="0">
                          <a:solidFill>
                            <a:srgbClr val="C00000"/>
                          </a:solidFill>
                          <a:latin typeface="Arial" panose="020B0604020202020204" pitchFamily="34" charset="0"/>
                          <a:cs typeface="Arial" panose="020B0604020202020204" pitchFamily="34" charset="0"/>
                        </a:rPr>
                        <a:t>signif</a:t>
                      </a:r>
                      <a:r>
                        <a:rPr lang="en-US" sz="1400" baseline="0" dirty="0" smtClean="0">
                          <a:solidFill>
                            <a:srgbClr val="C00000"/>
                          </a:solidFill>
                          <a:latin typeface="Arial" panose="020B0604020202020204" pitchFamily="34" charset="0"/>
                          <a:cs typeface="Arial" panose="020B0604020202020204" pitchFamily="34" charset="0"/>
                        </a:rPr>
                        <a:t>):</a:t>
                      </a:r>
                      <a:r>
                        <a:rPr lang="en-US" sz="1400" dirty="0" smtClean="0">
                          <a:solidFill>
                            <a:srgbClr val="C00000"/>
                          </a:solidFill>
                          <a:latin typeface="Arial" panose="020B0604020202020204" pitchFamily="34" charset="0"/>
                          <a:cs typeface="Arial" panose="020B0604020202020204" pitchFamily="34" charset="0"/>
                        </a:rPr>
                        <a:t> </a:t>
                      </a:r>
                      <a:r>
                        <a:rPr lang="en-US" sz="1400" dirty="0">
                          <a:solidFill>
                            <a:srgbClr val="C00000"/>
                          </a:solidFill>
                          <a:latin typeface="Arial" panose="020B0604020202020204" pitchFamily="34" charset="0"/>
                          <a:cs typeface="Arial" panose="020B0604020202020204" pitchFamily="34" charset="0"/>
                        </a:rPr>
                        <a:t>OR 1.24 (0.9,1.8)</a:t>
                      </a:r>
                    </a:p>
                  </a:txBody>
                  <a:tcPr/>
                </a:tc>
                <a:extLst>
                  <a:ext uri="{0D108BD9-81ED-4DB2-BD59-A6C34878D82A}">
                    <a16:rowId xmlns="" xmlns:a16="http://schemas.microsoft.com/office/drawing/2014/main" val="3509274277"/>
                  </a:ext>
                </a:extLst>
              </a:tr>
              <a:tr h="239486">
                <a:tc>
                  <a:txBody>
                    <a:bodyPr/>
                    <a:lstStyle/>
                    <a:p>
                      <a:r>
                        <a:rPr lang="en-US" sz="1400" dirty="0">
                          <a:latin typeface="Arial" panose="020B0604020202020204" pitchFamily="34" charset="0"/>
                          <a:cs typeface="Arial" panose="020B0604020202020204" pitchFamily="34" charset="0"/>
                        </a:rPr>
                        <a:t>Chetty </a:t>
                      </a:r>
                      <a:r>
                        <a:rPr lang="en-US" sz="1400" i="1" dirty="0" err="1">
                          <a:latin typeface="Arial" panose="020B0604020202020204" pitchFamily="34" charset="0"/>
                          <a:cs typeface="Arial" panose="020B0604020202020204" pitchFamily="34" charset="0"/>
                        </a:rPr>
                        <a:t>PlosOne</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dirty="0">
                          <a:latin typeface="Arial" panose="020B0604020202020204" pitchFamily="34" charset="0"/>
                          <a:cs typeface="Arial" panose="020B0604020202020204" pitchFamily="34" charset="0"/>
                        </a:rPr>
                        <a:t>1002</a:t>
                      </a:r>
                    </a:p>
                  </a:txBody>
                  <a:tcPr/>
                </a:tc>
                <a:tc>
                  <a:txBody>
                    <a:bodyPr/>
                    <a:lstStyle/>
                    <a:p>
                      <a:pPr algn="ctr"/>
                      <a:r>
                        <a:rPr lang="en-US" sz="1400" dirty="0">
                          <a:latin typeface="Arial" panose="020B0604020202020204" pitchFamily="34" charset="0"/>
                          <a:cs typeface="Arial" panose="020B0604020202020204" pitchFamily="34" charset="0"/>
                        </a:rPr>
                        <a:t>1591</a:t>
                      </a:r>
                    </a:p>
                  </a:txBody>
                  <a:tcPr/>
                </a:tc>
                <a:tc>
                  <a:txBody>
                    <a:bodyPr/>
                    <a:lstStyle/>
                    <a:p>
                      <a:pPr algn="ctr"/>
                      <a:r>
                        <a:rPr lang="en-US" sz="1400" dirty="0">
                          <a:latin typeface="Arial" panose="020B0604020202020204" pitchFamily="34" charset="0"/>
                          <a:cs typeface="Arial" panose="020B0604020202020204" pitchFamily="34" charset="0"/>
                        </a:rPr>
                        <a:t>No</a:t>
                      </a:r>
                    </a:p>
                  </a:txBody>
                  <a:tcPr/>
                </a:tc>
                <a:extLst>
                  <a:ext uri="{0D108BD9-81ED-4DB2-BD59-A6C34878D82A}">
                    <a16:rowId xmlns="" xmlns:a16="http://schemas.microsoft.com/office/drawing/2014/main" val="4152649040"/>
                  </a:ext>
                </a:extLst>
              </a:tr>
              <a:tr h="239486">
                <a:tc>
                  <a:txBody>
                    <a:bodyPr/>
                    <a:lstStyle/>
                    <a:p>
                      <a:r>
                        <a:rPr lang="en-US" sz="1400" dirty="0" err="1">
                          <a:latin typeface="Arial" panose="020B0604020202020204" pitchFamily="34" charset="0"/>
                          <a:cs typeface="Arial" panose="020B0604020202020204" pitchFamily="34" charset="0"/>
                        </a:rPr>
                        <a:t>Favarato</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AIDS</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b="1" dirty="0">
                          <a:latin typeface="Arial" panose="020B0604020202020204" pitchFamily="34" charset="0"/>
                          <a:cs typeface="Arial" panose="020B0604020202020204" pitchFamily="34" charset="0"/>
                        </a:rPr>
                        <a:t>3090</a:t>
                      </a:r>
                    </a:p>
                  </a:txBody>
                  <a:tcPr/>
                </a:tc>
                <a:tc>
                  <a:txBody>
                    <a:bodyPr/>
                    <a:lstStyle/>
                    <a:p>
                      <a:pPr algn="ctr"/>
                      <a:r>
                        <a:rPr lang="en-US" sz="1400" b="1" dirty="0">
                          <a:latin typeface="Arial" panose="020B0604020202020204" pitchFamily="34" charset="0"/>
                          <a:cs typeface="Arial" panose="020B0604020202020204" pitchFamily="34" charset="0"/>
                        </a:rPr>
                        <a:t>2983</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AOR 1.27 (1.01, 1.61)  </a:t>
                      </a:r>
                    </a:p>
                  </a:txBody>
                  <a:tcPr/>
                </a:tc>
                <a:extLst>
                  <a:ext uri="{0D108BD9-81ED-4DB2-BD59-A6C34878D82A}">
                    <a16:rowId xmlns="" xmlns:a16="http://schemas.microsoft.com/office/drawing/2014/main" val="3417255859"/>
                  </a:ext>
                </a:extLst>
              </a:tr>
              <a:tr h="239486">
                <a:tc>
                  <a:txBody>
                    <a:bodyPr/>
                    <a:lstStyle/>
                    <a:p>
                      <a:r>
                        <a:rPr lang="en-US" sz="1400" dirty="0">
                          <a:latin typeface="Arial" panose="020B0604020202020204" pitchFamily="34" charset="0"/>
                          <a:cs typeface="Arial" panose="020B0604020202020204" pitchFamily="34" charset="0"/>
                        </a:rPr>
                        <a:t>Rough </a:t>
                      </a:r>
                      <a:r>
                        <a:rPr lang="en-US" sz="1400" i="1" dirty="0">
                          <a:latin typeface="Arial" panose="020B0604020202020204" pitchFamily="34" charset="0"/>
                          <a:cs typeface="Arial" panose="020B0604020202020204" pitchFamily="34" charset="0"/>
                        </a:rPr>
                        <a:t>NEJM</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b="1" dirty="0">
                          <a:latin typeface="Arial" panose="020B0604020202020204" pitchFamily="34" charset="0"/>
                          <a:cs typeface="Arial" panose="020B0604020202020204" pitchFamily="34" charset="0"/>
                        </a:rPr>
                        <a:t>434</a:t>
                      </a:r>
                    </a:p>
                  </a:txBody>
                  <a:tcPr/>
                </a:tc>
                <a:tc>
                  <a:txBody>
                    <a:bodyPr/>
                    <a:lstStyle/>
                    <a:p>
                      <a:pPr algn="ctr"/>
                      <a:r>
                        <a:rPr lang="en-US" sz="1400" b="1" dirty="0">
                          <a:latin typeface="Arial" panose="020B0604020202020204" pitchFamily="34" charset="0"/>
                          <a:cs typeface="Arial" panose="020B0604020202020204" pitchFamily="34" charset="0"/>
                        </a:rPr>
                        <a:t>1187</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Higher preconception</a:t>
                      </a:r>
                    </a:p>
                  </a:txBody>
                  <a:tcPr/>
                </a:tc>
                <a:extLst>
                  <a:ext uri="{0D108BD9-81ED-4DB2-BD59-A6C34878D82A}">
                    <a16:rowId xmlns="" xmlns:a16="http://schemas.microsoft.com/office/drawing/2014/main" val="2850437250"/>
                  </a:ext>
                </a:extLst>
              </a:tr>
              <a:tr h="239486">
                <a:tc>
                  <a:txBody>
                    <a:bodyPr/>
                    <a:lstStyle/>
                    <a:p>
                      <a:r>
                        <a:rPr lang="en-US" sz="1400" dirty="0" err="1">
                          <a:latin typeface="Arial" panose="020B0604020202020204" pitchFamily="34" charset="0"/>
                          <a:cs typeface="Arial" panose="020B0604020202020204" pitchFamily="34" charset="0"/>
                        </a:rPr>
                        <a:t>Snijdewind</a:t>
                      </a:r>
                      <a:r>
                        <a:rPr lang="en-US" sz="1400"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PLosOne</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b="1" dirty="0">
                          <a:latin typeface="Arial" panose="020B0604020202020204" pitchFamily="34" charset="0"/>
                          <a:cs typeface="Arial" panose="020B0604020202020204" pitchFamily="34" charset="0"/>
                        </a:rPr>
                        <a:t>550</a:t>
                      </a:r>
                    </a:p>
                  </a:txBody>
                  <a:tcPr/>
                </a:tc>
                <a:tc>
                  <a:txBody>
                    <a:bodyPr/>
                    <a:lstStyle/>
                    <a:p>
                      <a:pPr algn="ctr"/>
                      <a:r>
                        <a:rPr lang="en-US" sz="1400" b="1" dirty="0">
                          <a:latin typeface="Arial" panose="020B0604020202020204" pitchFamily="34" charset="0"/>
                          <a:cs typeface="Arial" panose="020B0604020202020204" pitchFamily="34" charset="0"/>
                        </a:rPr>
                        <a:t>842</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1.38 (1.02,1.85)</a:t>
                      </a:r>
                    </a:p>
                  </a:txBody>
                  <a:tcPr/>
                </a:tc>
                <a:extLst>
                  <a:ext uri="{0D108BD9-81ED-4DB2-BD59-A6C34878D82A}">
                    <a16:rowId xmlns="" xmlns:a16="http://schemas.microsoft.com/office/drawing/2014/main" val="3548909910"/>
                  </a:ext>
                </a:extLst>
              </a:tr>
              <a:tr h="239486">
                <a:tc>
                  <a:txBody>
                    <a:bodyPr/>
                    <a:lstStyle/>
                    <a:p>
                      <a:r>
                        <a:rPr lang="en-US" sz="1400" dirty="0">
                          <a:latin typeface="Arial" panose="020B0604020202020204" pitchFamily="34" charset="0"/>
                          <a:cs typeface="Arial" panose="020B0604020202020204" pitchFamily="34" charset="0"/>
                        </a:rPr>
                        <a:t>Zash </a:t>
                      </a:r>
                      <a:r>
                        <a:rPr lang="en-US" sz="1400" i="1" dirty="0">
                          <a:latin typeface="Arial" panose="020B0604020202020204" pitchFamily="34" charset="0"/>
                          <a:cs typeface="Arial" panose="020B0604020202020204" pitchFamily="34" charset="0"/>
                        </a:rPr>
                        <a:t>JPIDS </a:t>
                      </a:r>
                      <a:r>
                        <a:rPr lang="en-US" sz="1400" i="0" dirty="0">
                          <a:latin typeface="Arial" panose="020B0604020202020204" pitchFamily="34" charset="0"/>
                          <a:cs typeface="Arial" panose="020B0604020202020204" pitchFamily="34" charset="0"/>
                        </a:rPr>
                        <a:t>2018</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502</a:t>
                      </a:r>
                    </a:p>
                  </a:txBody>
                  <a:tcPr/>
                </a:tc>
                <a:tc>
                  <a:txBody>
                    <a:bodyPr/>
                    <a:lstStyle/>
                    <a:p>
                      <a:pPr algn="ctr"/>
                      <a:r>
                        <a:rPr lang="en-US" sz="1400" b="1" dirty="0">
                          <a:latin typeface="Arial" panose="020B0604020202020204" pitchFamily="34" charset="0"/>
                          <a:cs typeface="Arial" panose="020B0604020202020204" pitchFamily="34" charset="0"/>
                        </a:rPr>
                        <a:t>550</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1.33 (1.04, 1.7) vs 2/3</a:t>
                      </a:r>
                      <a:r>
                        <a:rPr lang="en-US" sz="1400" baseline="30000" dirty="0">
                          <a:solidFill>
                            <a:srgbClr val="C00000"/>
                          </a:solidFill>
                          <a:latin typeface="Arial" panose="020B0604020202020204" pitchFamily="34" charset="0"/>
                          <a:cs typeface="Arial" panose="020B0604020202020204" pitchFamily="34" charset="0"/>
                        </a:rPr>
                        <a:t>rd</a:t>
                      </a:r>
                      <a:r>
                        <a:rPr lang="en-US" sz="1400" dirty="0">
                          <a:solidFill>
                            <a:srgbClr val="C00000"/>
                          </a:solidFill>
                          <a:latin typeface="Arial" panose="020B0604020202020204" pitchFamily="34" charset="0"/>
                          <a:cs typeface="Arial" panose="020B0604020202020204" pitchFamily="34" charset="0"/>
                        </a:rPr>
                        <a:t> trim</a:t>
                      </a:r>
                    </a:p>
                  </a:txBody>
                  <a:tcPr/>
                </a:tc>
                <a:extLst>
                  <a:ext uri="{0D108BD9-81ED-4DB2-BD59-A6C34878D82A}">
                    <a16:rowId xmlns="" xmlns:a16="http://schemas.microsoft.com/office/drawing/2014/main" val="675623169"/>
                  </a:ext>
                </a:extLst>
              </a:tr>
            </a:tbl>
          </a:graphicData>
        </a:graphic>
      </p:graphicFrame>
      <p:cxnSp>
        <p:nvCxnSpPr>
          <p:cNvPr id="7" name="Straight Connector 6">
            <a:extLst>
              <a:ext uri="{FF2B5EF4-FFF2-40B4-BE49-F238E27FC236}">
                <a16:creationId xmlns="" xmlns:a16="http://schemas.microsoft.com/office/drawing/2014/main" id="{8AD0A991-E116-4292-A807-4AB34274A55C}"/>
              </a:ext>
            </a:extLst>
          </p:cNvPr>
          <p:cNvCxnSpPr>
            <a:cxnSpLocks/>
          </p:cNvCxnSpPr>
          <p:nvPr/>
        </p:nvCxnSpPr>
        <p:spPr>
          <a:xfrm flipV="1">
            <a:off x="0" y="688596"/>
            <a:ext cx="9144000" cy="146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43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14D19E-888C-44C9-BCA9-E0C889D4C323}"/>
              </a:ext>
            </a:extLst>
          </p:cNvPr>
          <p:cNvSpPr>
            <a:spLocks noGrp="1"/>
          </p:cNvSpPr>
          <p:nvPr>
            <p:ph type="title"/>
          </p:nvPr>
        </p:nvSpPr>
        <p:spPr>
          <a:xfrm>
            <a:off x="343948" y="-129540"/>
            <a:ext cx="8229600" cy="1143000"/>
          </a:xfrm>
        </p:spPr>
        <p:txBody>
          <a:bodyPr/>
          <a:lstStyle/>
          <a:p>
            <a:r>
              <a:rPr lang="en-US" dirty="0"/>
              <a:t>Preterm Delivery and Preconception ART</a:t>
            </a:r>
          </a:p>
        </p:txBody>
      </p:sp>
      <p:sp>
        <p:nvSpPr>
          <p:cNvPr id="3" name="Content Placeholder 2">
            <a:extLst>
              <a:ext uri="{FF2B5EF4-FFF2-40B4-BE49-F238E27FC236}">
                <a16:creationId xmlns="" xmlns:a16="http://schemas.microsoft.com/office/drawing/2014/main" id="{C9912363-A511-4672-876F-9D79DF48043B}"/>
              </a:ext>
            </a:extLst>
          </p:cNvPr>
          <p:cNvSpPr>
            <a:spLocks noGrp="1"/>
          </p:cNvSpPr>
          <p:nvPr>
            <p:ph idx="1"/>
          </p:nvPr>
        </p:nvSpPr>
        <p:spPr>
          <a:xfrm>
            <a:off x="190500" y="631623"/>
            <a:ext cx="8763000" cy="3554832"/>
          </a:xfrm>
        </p:spPr>
        <p:txBody>
          <a:bodyPr>
            <a:normAutofit fontScale="92500" lnSpcReduction="10000"/>
          </a:bodyPr>
          <a:lstStyle/>
          <a:p>
            <a:pPr>
              <a:lnSpc>
                <a:spcPct val="113000"/>
              </a:lnSpc>
              <a:spcBef>
                <a:spcPts val="600"/>
              </a:spcBef>
              <a:spcAft>
                <a:spcPts val="600"/>
              </a:spcAft>
            </a:pPr>
            <a:r>
              <a:rPr lang="en-US" sz="2000" i="1" dirty="0"/>
              <a:t>Uthman</a:t>
            </a:r>
            <a:r>
              <a:rPr lang="en-US" sz="2200" i="1" dirty="0"/>
              <a:t> OA et al. Lancet HIV 2016. </a:t>
            </a:r>
            <a:r>
              <a:rPr lang="en-US" sz="2000" dirty="0"/>
              <a:t>Meta-analysis studies through 2016</a:t>
            </a:r>
            <a:r>
              <a:rPr lang="en-US" dirty="0"/>
              <a:t> </a:t>
            </a:r>
          </a:p>
          <a:p>
            <a:pPr lvl="1">
              <a:lnSpc>
                <a:spcPct val="113000"/>
              </a:lnSpc>
              <a:spcBef>
                <a:spcPts val="600"/>
              </a:spcBef>
              <a:spcAft>
                <a:spcPts val="600"/>
              </a:spcAft>
            </a:pPr>
            <a:r>
              <a:rPr lang="en-US" dirty="0"/>
              <a:t>10 studies: 9443 start ART preconception,  7773 during pregnancy</a:t>
            </a:r>
          </a:p>
          <a:p>
            <a:pPr lvl="1">
              <a:lnSpc>
                <a:spcPct val="113000"/>
              </a:lnSpc>
              <a:spcBef>
                <a:spcPts val="600"/>
              </a:spcBef>
              <a:spcAft>
                <a:spcPts val="600"/>
              </a:spcAft>
            </a:pPr>
            <a:r>
              <a:rPr lang="en-US" dirty="0"/>
              <a:t>Preconception ART associated with increased risk PTD:  RR 1.20 (1.01-1.44); highest association LMIC</a:t>
            </a:r>
          </a:p>
          <a:p>
            <a:pPr>
              <a:lnSpc>
                <a:spcPct val="113000"/>
              </a:lnSpc>
              <a:spcBef>
                <a:spcPts val="1200"/>
              </a:spcBef>
              <a:spcAft>
                <a:spcPts val="600"/>
              </a:spcAft>
            </a:pPr>
            <a:r>
              <a:rPr lang="en-US" dirty="0"/>
              <a:t>Since 2016, 7 new publications address this; 5 of 7 also report association of preconception ART with PTD.</a:t>
            </a:r>
          </a:p>
        </p:txBody>
      </p:sp>
      <p:graphicFrame>
        <p:nvGraphicFramePr>
          <p:cNvPr id="6" name="Content Placeholder 4">
            <a:extLst>
              <a:ext uri="{FF2B5EF4-FFF2-40B4-BE49-F238E27FC236}">
                <a16:creationId xmlns="" xmlns:a16="http://schemas.microsoft.com/office/drawing/2014/main" id="{245A7C79-1340-4197-9990-63DBDC26242C}"/>
              </a:ext>
            </a:extLst>
          </p:cNvPr>
          <p:cNvGraphicFramePr>
            <a:graphicFrameLocks/>
          </p:cNvGraphicFramePr>
          <p:nvPr/>
        </p:nvGraphicFramePr>
        <p:xfrm>
          <a:off x="190500" y="4114800"/>
          <a:ext cx="8763000" cy="2438400"/>
        </p:xfrm>
        <a:graphic>
          <a:graphicData uri="http://schemas.openxmlformats.org/drawingml/2006/table">
            <a:tbl>
              <a:tblPr firstRow="1" bandRow="1">
                <a:tableStyleId>{5C22544A-7EE6-4342-B048-85BDC9FD1C3A}</a:tableStyleId>
              </a:tblPr>
              <a:tblGrid>
                <a:gridCol w="3314700">
                  <a:extLst>
                    <a:ext uri="{9D8B030D-6E8A-4147-A177-3AD203B41FA5}">
                      <a16:colId xmlns="" xmlns:a16="http://schemas.microsoft.com/office/drawing/2014/main" val="4020771452"/>
                    </a:ext>
                  </a:extLst>
                </a:gridCol>
                <a:gridCol w="1219200">
                  <a:extLst>
                    <a:ext uri="{9D8B030D-6E8A-4147-A177-3AD203B41FA5}">
                      <a16:colId xmlns="" xmlns:a16="http://schemas.microsoft.com/office/drawing/2014/main" val="223102244"/>
                    </a:ext>
                  </a:extLst>
                </a:gridCol>
                <a:gridCol w="1219200">
                  <a:extLst>
                    <a:ext uri="{9D8B030D-6E8A-4147-A177-3AD203B41FA5}">
                      <a16:colId xmlns="" xmlns:a16="http://schemas.microsoft.com/office/drawing/2014/main" val="2204862548"/>
                    </a:ext>
                  </a:extLst>
                </a:gridCol>
                <a:gridCol w="3009900">
                  <a:extLst>
                    <a:ext uri="{9D8B030D-6E8A-4147-A177-3AD203B41FA5}">
                      <a16:colId xmlns="" xmlns:a16="http://schemas.microsoft.com/office/drawing/2014/main" val="2233369176"/>
                    </a:ext>
                  </a:extLst>
                </a:gridCol>
              </a:tblGrid>
              <a:tr h="239486">
                <a:tc>
                  <a:txBody>
                    <a:bodyPr/>
                    <a:lstStyle/>
                    <a:p>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Start Before</a:t>
                      </a:r>
                    </a:p>
                  </a:txBody>
                  <a:tcPr/>
                </a:tc>
                <a:tc>
                  <a:txBody>
                    <a:bodyPr/>
                    <a:lstStyle/>
                    <a:p>
                      <a:pPr algn="ctr"/>
                      <a:r>
                        <a:rPr lang="en-US" sz="1400" dirty="0">
                          <a:latin typeface="Arial" panose="020B0604020202020204" pitchFamily="34" charset="0"/>
                          <a:cs typeface="Arial" panose="020B0604020202020204" pitchFamily="34" charset="0"/>
                        </a:rPr>
                        <a:t>Start During</a:t>
                      </a:r>
                    </a:p>
                  </a:txBody>
                  <a:tcPr/>
                </a:tc>
                <a:tc>
                  <a:txBody>
                    <a:bodyPr/>
                    <a:lstStyle/>
                    <a:p>
                      <a:pPr algn="ctr"/>
                      <a:r>
                        <a:rPr lang="en-US" sz="1400" dirty="0">
                          <a:latin typeface="Arial" panose="020B0604020202020204" pitchFamily="34" charset="0"/>
                          <a:cs typeface="Arial" panose="020B0604020202020204" pitchFamily="34" charset="0"/>
                        </a:rPr>
                        <a:t>Start </a:t>
                      </a:r>
                      <a:r>
                        <a:rPr lang="en-US" sz="1400" u="sng" dirty="0">
                          <a:latin typeface="Arial" panose="020B0604020202020204" pitchFamily="34" charset="0"/>
                          <a:cs typeface="Arial" panose="020B0604020202020204" pitchFamily="34" charset="0"/>
                        </a:rPr>
                        <a:t>before</a:t>
                      </a:r>
                      <a:r>
                        <a:rPr lang="en-US" sz="1400" dirty="0">
                          <a:latin typeface="Arial" panose="020B0604020202020204" pitchFamily="34" charset="0"/>
                          <a:cs typeface="Arial" panose="020B0604020202020204" pitchFamily="34" charset="0"/>
                        </a:rPr>
                        <a:t> vs </a:t>
                      </a:r>
                      <a:r>
                        <a:rPr lang="en-US" sz="1400" u="sng" dirty="0">
                          <a:latin typeface="Arial" panose="020B0604020202020204" pitchFamily="34" charset="0"/>
                          <a:cs typeface="Arial" panose="020B0604020202020204" pitchFamily="34" charset="0"/>
                        </a:rPr>
                        <a:t>during</a:t>
                      </a:r>
                      <a:r>
                        <a:rPr lang="en-US" sz="1400" dirty="0">
                          <a:latin typeface="Arial" panose="020B0604020202020204" pitchFamily="34" charset="0"/>
                          <a:cs typeface="Arial" panose="020B0604020202020204" pitchFamily="34" charset="0"/>
                        </a:rPr>
                        <a:t> pregnancy</a:t>
                      </a:r>
                    </a:p>
                  </a:txBody>
                  <a:tcPr/>
                </a:tc>
                <a:extLst>
                  <a:ext uri="{0D108BD9-81ED-4DB2-BD59-A6C34878D82A}">
                    <a16:rowId xmlns="" xmlns:a16="http://schemas.microsoft.com/office/drawing/2014/main" val="2027892653"/>
                  </a:ext>
                </a:extLst>
              </a:tr>
              <a:tr h="239486">
                <a:tc>
                  <a:txBody>
                    <a:bodyPr/>
                    <a:lstStyle/>
                    <a:p>
                      <a:r>
                        <a:rPr lang="en-US" sz="1400" dirty="0">
                          <a:latin typeface="Arial" panose="020B0604020202020204" pitchFamily="34" charset="0"/>
                          <a:cs typeface="Arial" panose="020B0604020202020204" pitchFamily="34" charset="0"/>
                        </a:rPr>
                        <a:t>Ramokolo </a:t>
                      </a:r>
                      <a:r>
                        <a:rPr lang="en-US" sz="1400" i="1" dirty="0">
                          <a:latin typeface="Arial" panose="020B0604020202020204" pitchFamily="34" charset="0"/>
                          <a:cs typeface="Arial" panose="020B0604020202020204" pitchFamily="34" charset="0"/>
                        </a:rPr>
                        <a:t>Open Forum Infect Dis </a:t>
                      </a:r>
                      <a:r>
                        <a:rPr lang="en-US" sz="1400" dirty="0">
                          <a:latin typeface="Arial" panose="020B0604020202020204" pitchFamily="34" charset="0"/>
                          <a:cs typeface="Arial" panose="020B0604020202020204" pitchFamily="34" charset="0"/>
                        </a:rPr>
                        <a:t>2017</a:t>
                      </a:r>
                    </a:p>
                  </a:txBody>
                  <a:tcPr/>
                </a:tc>
                <a:tc>
                  <a:txBody>
                    <a:bodyPr/>
                    <a:lstStyle/>
                    <a:p>
                      <a:pPr algn="ctr"/>
                      <a:r>
                        <a:rPr lang="en-US" sz="1400" b="1" dirty="0">
                          <a:latin typeface="Arial" panose="020B0604020202020204" pitchFamily="34" charset="0"/>
                          <a:cs typeface="Arial" panose="020B0604020202020204" pitchFamily="34" charset="0"/>
                        </a:rPr>
                        <a:t>616</a:t>
                      </a:r>
                    </a:p>
                  </a:txBody>
                  <a:tcPr/>
                </a:tc>
                <a:tc>
                  <a:txBody>
                    <a:bodyPr/>
                    <a:lstStyle/>
                    <a:p>
                      <a:pPr algn="ctr"/>
                      <a:r>
                        <a:rPr lang="en-US" sz="1400" b="1" dirty="0">
                          <a:latin typeface="Arial" panose="020B0604020202020204" pitchFamily="34" charset="0"/>
                          <a:cs typeface="Arial" panose="020B0604020202020204" pitchFamily="34" charset="0"/>
                        </a:rPr>
                        <a:t>780</a:t>
                      </a:r>
                    </a:p>
                  </a:txBody>
                  <a:tcPr/>
                </a:tc>
                <a:tc>
                  <a:txBody>
                    <a:bodyPr/>
                    <a:lstStyle/>
                    <a:p>
                      <a:pPr algn="ctr"/>
                      <a:r>
                        <a:rPr lang="en-US" sz="1400" b="0" i="0" kern="1200" dirty="0">
                          <a:solidFill>
                            <a:srgbClr val="C00000"/>
                          </a:solidFill>
                          <a:effectLst/>
                          <a:latin typeface="Arial" panose="020B0604020202020204" pitchFamily="34" charset="0"/>
                          <a:ea typeface="+mn-ea"/>
                          <a:cs typeface="Arial" panose="020B0604020202020204" pitchFamily="34" charset="0"/>
                        </a:rPr>
                        <a:t>Yes:  AOR, 1.7 (1.1–2.5) </a:t>
                      </a:r>
                      <a:endParaRPr lang="en-US" sz="140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465763594"/>
                  </a:ext>
                </a:extLst>
              </a:tr>
              <a:tr h="239486">
                <a:tc>
                  <a:txBody>
                    <a:bodyPr/>
                    <a:lstStyle/>
                    <a:p>
                      <a:r>
                        <a:rPr lang="en-US" sz="1400" dirty="0" err="1">
                          <a:latin typeface="Arial" panose="020B0604020202020204" pitchFamily="34" charset="0"/>
                          <a:cs typeface="Arial" panose="020B0604020202020204" pitchFamily="34" charset="0"/>
                        </a:rPr>
                        <a:t>Sebitloane</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Niger J Clin </a:t>
                      </a:r>
                      <a:r>
                        <a:rPr lang="en-US" sz="1400" i="1" dirty="0" err="1">
                          <a:latin typeface="Arial" panose="020B0604020202020204" pitchFamily="34" charset="0"/>
                          <a:cs typeface="Arial" panose="020B0604020202020204" pitchFamily="34" charset="0"/>
                        </a:rPr>
                        <a:t>Prac</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2018</a:t>
                      </a:r>
                    </a:p>
                  </a:txBody>
                  <a:tcPr/>
                </a:tc>
                <a:tc>
                  <a:txBody>
                    <a:bodyPr/>
                    <a:lstStyle/>
                    <a:p>
                      <a:pPr algn="ctr"/>
                      <a:r>
                        <a:rPr lang="en-US" sz="1400" b="0" dirty="0">
                          <a:latin typeface="Arial" panose="020B0604020202020204" pitchFamily="34" charset="0"/>
                          <a:cs typeface="Arial" panose="020B0604020202020204" pitchFamily="34" charset="0"/>
                        </a:rPr>
                        <a:t>312</a:t>
                      </a:r>
                    </a:p>
                  </a:txBody>
                  <a:tcPr/>
                </a:tc>
                <a:tc>
                  <a:txBody>
                    <a:bodyPr/>
                    <a:lstStyle/>
                    <a:p>
                      <a:pPr algn="ctr"/>
                      <a:r>
                        <a:rPr lang="en-US" sz="1400" b="0" dirty="0">
                          <a:latin typeface="Arial" panose="020B0604020202020204" pitchFamily="34" charset="0"/>
                          <a:cs typeface="Arial" panose="020B0604020202020204" pitchFamily="34" charset="0"/>
                        </a:rPr>
                        <a:t>423</a:t>
                      </a:r>
                    </a:p>
                  </a:txBody>
                  <a:tcPr/>
                </a:tc>
                <a:tc>
                  <a:txBody>
                    <a:bodyPr/>
                    <a:lstStyle/>
                    <a:p>
                      <a:pPr algn="ctr"/>
                      <a:r>
                        <a:rPr lang="en-US" sz="1400" dirty="0">
                          <a:latin typeface="Arial" panose="020B0604020202020204" pitchFamily="34" charset="0"/>
                          <a:cs typeface="Arial" panose="020B0604020202020204" pitchFamily="34" charset="0"/>
                        </a:rPr>
                        <a:t>No (trend): OR 1.24 (0.9,1.8)</a:t>
                      </a:r>
                    </a:p>
                  </a:txBody>
                  <a:tcPr/>
                </a:tc>
                <a:extLst>
                  <a:ext uri="{0D108BD9-81ED-4DB2-BD59-A6C34878D82A}">
                    <a16:rowId xmlns="" xmlns:a16="http://schemas.microsoft.com/office/drawing/2014/main" val="3509274277"/>
                  </a:ext>
                </a:extLst>
              </a:tr>
              <a:tr h="239486">
                <a:tc>
                  <a:txBody>
                    <a:bodyPr/>
                    <a:lstStyle/>
                    <a:p>
                      <a:r>
                        <a:rPr lang="en-US" sz="1400" dirty="0">
                          <a:latin typeface="Arial" panose="020B0604020202020204" pitchFamily="34" charset="0"/>
                          <a:cs typeface="Arial" panose="020B0604020202020204" pitchFamily="34" charset="0"/>
                        </a:rPr>
                        <a:t>Chetty </a:t>
                      </a:r>
                      <a:r>
                        <a:rPr lang="en-US" sz="1400" i="1" dirty="0" err="1">
                          <a:latin typeface="Arial" panose="020B0604020202020204" pitchFamily="34" charset="0"/>
                          <a:cs typeface="Arial" panose="020B0604020202020204" pitchFamily="34" charset="0"/>
                        </a:rPr>
                        <a:t>PlosOne</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dirty="0">
                          <a:latin typeface="Arial" panose="020B0604020202020204" pitchFamily="34" charset="0"/>
                          <a:cs typeface="Arial" panose="020B0604020202020204" pitchFamily="34" charset="0"/>
                        </a:rPr>
                        <a:t>1002</a:t>
                      </a:r>
                    </a:p>
                  </a:txBody>
                  <a:tcPr/>
                </a:tc>
                <a:tc>
                  <a:txBody>
                    <a:bodyPr/>
                    <a:lstStyle/>
                    <a:p>
                      <a:pPr algn="ctr"/>
                      <a:r>
                        <a:rPr lang="en-US" sz="1400" dirty="0">
                          <a:latin typeface="Arial" panose="020B0604020202020204" pitchFamily="34" charset="0"/>
                          <a:cs typeface="Arial" panose="020B0604020202020204" pitchFamily="34" charset="0"/>
                        </a:rPr>
                        <a:t>1591</a:t>
                      </a:r>
                    </a:p>
                  </a:txBody>
                  <a:tcPr/>
                </a:tc>
                <a:tc>
                  <a:txBody>
                    <a:bodyPr/>
                    <a:lstStyle/>
                    <a:p>
                      <a:pPr algn="ctr"/>
                      <a:r>
                        <a:rPr lang="en-US" sz="1400" dirty="0">
                          <a:latin typeface="Arial" panose="020B0604020202020204" pitchFamily="34" charset="0"/>
                          <a:cs typeface="Arial" panose="020B0604020202020204" pitchFamily="34" charset="0"/>
                        </a:rPr>
                        <a:t>No</a:t>
                      </a:r>
                    </a:p>
                  </a:txBody>
                  <a:tcPr/>
                </a:tc>
                <a:extLst>
                  <a:ext uri="{0D108BD9-81ED-4DB2-BD59-A6C34878D82A}">
                    <a16:rowId xmlns="" xmlns:a16="http://schemas.microsoft.com/office/drawing/2014/main" val="4152649040"/>
                  </a:ext>
                </a:extLst>
              </a:tr>
              <a:tr h="239486">
                <a:tc>
                  <a:txBody>
                    <a:bodyPr/>
                    <a:lstStyle/>
                    <a:p>
                      <a:r>
                        <a:rPr lang="en-US" sz="1400" dirty="0" err="1">
                          <a:latin typeface="Arial" panose="020B0604020202020204" pitchFamily="34" charset="0"/>
                          <a:cs typeface="Arial" panose="020B0604020202020204" pitchFamily="34" charset="0"/>
                        </a:rPr>
                        <a:t>Favarato</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AIDS</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b="1" dirty="0">
                          <a:latin typeface="Arial" panose="020B0604020202020204" pitchFamily="34" charset="0"/>
                          <a:cs typeface="Arial" panose="020B0604020202020204" pitchFamily="34" charset="0"/>
                        </a:rPr>
                        <a:t>3090</a:t>
                      </a:r>
                    </a:p>
                  </a:txBody>
                  <a:tcPr/>
                </a:tc>
                <a:tc>
                  <a:txBody>
                    <a:bodyPr/>
                    <a:lstStyle/>
                    <a:p>
                      <a:pPr algn="ctr"/>
                      <a:r>
                        <a:rPr lang="en-US" sz="1400" b="1" dirty="0">
                          <a:latin typeface="Arial" panose="020B0604020202020204" pitchFamily="34" charset="0"/>
                          <a:cs typeface="Arial" panose="020B0604020202020204" pitchFamily="34" charset="0"/>
                        </a:rPr>
                        <a:t>2983</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AOR 1.27 (1.01, 1.61)  </a:t>
                      </a:r>
                    </a:p>
                  </a:txBody>
                  <a:tcPr/>
                </a:tc>
                <a:extLst>
                  <a:ext uri="{0D108BD9-81ED-4DB2-BD59-A6C34878D82A}">
                    <a16:rowId xmlns="" xmlns:a16="http://schemas.microsoft.com/office/drawing/2014/main" val="3417255859"/>
                  </a:ext>
                </a:extLst>
              </a:tr>
              <a:tr h="239486">
                <a:tc>
                  <a:txBody>
                    <a:bodyPr/>
                    <a:lstStyle/>
                    <a:p>
                      <a:r>
                        <a:rPr lang="en-US" sz="1400" dirty="0">
                          <a:latin typeface="Arial" panose="020B0604020202020204" pitchFamily="34" charset="0"/>
                          <a:cs typeface="Arial" panose="020B0604020202020204" pitchFamily="34" charset="0"/>
                        </a:rPr>
                        <a:t>Rough </a:t>
                      </a:r>
                      <a:r>
                        <a:rPr lang="en-US" sz="1400" i="1" dirty="0">
                          <a:latin typeface="Arial" panose="020B0604020202020204" pitchFamily="34" charset="0"/>
                          <a:cs typeface="Arial" panose="020B0604020202020204" pitchFamily="34" charset="0"/>
                        </a:rPr>
                        <a:t>NEJM</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b="1" dirty="0">
                          <a:latin typeface="Arial" panose="020B0604020202020204" pitchFamily="34" charset="0"/>
                          <a:cs typeface="Arial" panose="020B0604020202020204" pitchFamily="34" charset="0"/>
                        </a:rPr>
                        <a:t>434</a:t>
                      </a:r>
                    </a:p>
                  </a:txBody>
                  <a:tcPr/>
                </a:tc>
                <a:tc>
                  <a:txBody>
                    <a:bodyPr/>
                    <a:lstStyle/>
                    <a:p>
                      <a:pPr algn="ctr"/>
                      <a:r>
                        <a:rPr lang="en-US" sz="1400" b="1" dirty="0">
                          <a:latin typeface="Arial" panose="020B0604020202020204" pitchFamily="34" charset="0"/>
                          <a:cs typeface="Arial" panose="020B0604020202020204" pitchFamily="34" charset="0"/>
                        </a:rPr>
                        <a:t>1187</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Higher preconception</a:t>
                      </a:r>
                    </a:p>
                  </a:txBody>
                  <a:tcPr/>
                </a:tc>
                <a:extLst>
                  <a:ext uri="{0D108BD9-81ED-4DB2-BD59-A6C34878D82A}">
                    <a16:rowId xmlns="" xmlns:a16="http://schemas.microsoft.com/office/drawing/2014/main" val="2850437250"/>
                  </a:ext>
                </a:extLst>
              </a:tr>
              <a:tr h="239486">
                <a:tc>
                  <a:txBody>
                    <a:bodyPr/>
                    <a:lstStyle/>
                    <a:p>
                      <a:r>
                        <a:rPr lang="en-US" sz="1400" dirty="0" err="1">
                          <a:latin typeface="Arial" panose="020B0604020202020204" pitchFamily="34" charset="0"/>
                          <a:cs typeface="Arial" panose="020B0604020202020204" pitchFamily="34" charset="0"/>
                        </a:rPr>
                        <a:t>Snijdewind</a:t>
                      </a:r>
                      <a:r>
                        <a:rPr lang="en-US" sz="1400"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PLosOne</a:t>
                      </a:r>
                      <a:r>
                        <a:rPr lang="en-US" sz="1400" dirty="0">
                          <a:latin typeface="Arial" panose="020B0604020202020204" pitchFamily="34" charset="0"/>
                          <a:cs typeface="Arial" panose="020B0604020202020204" pitchFamily="34" charset="0"/>
                        </a:rPr>
                        <a:t> 2018</a:t>
                      </a:r>
                    </a:p>
                  </a:txBody>
                  <a:tcPr/>
                </a:tc>
                <a:tc>
                  <a:txBody>
                    <a:bodyPr/>
                    <a:lstStyle/>
                    <a:p>
                      <a:pPr algn="ctr"/>
                      <a:r>
                        <a:rPr lang="en-US" sz="1400" b="1" dirty="0">
                          <a:latin typeface="Arial" panose="020B0604020202020204" pitchFamily="34" charset="0"/>
                          <a:cs typeface="Arial" panose="020B0604020202020204" pitchFamily="34" charset="0"/>
                        </a:rPr>
                        <a:t>550</a:t>
                      </a:r>
                    </a:p>
                  </a:txBody>
                  <a:tcPr/>
                </a:tc>
                <a:tc>
                  <a:txBody>
                    <a:bodyPr/>
                    <a:lstStyle/>
                    <a:p>
                      <a:pPr algn="ctr"/>
                      <a:r>
                        <a:rPr lang="en-US" sz="1400" b="1" dirty="0">
                          <a:latin typeface="Arial" panose="020B0604020202020204" pitchFamily="34" charset="0"/>
                          <a:cs typeface="Arial" panose="020B0604020202020204" pitchFamily="34" charset="0"/>
                        </a:rPr>
                        <a:t>842</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1.38 (1.02,1.85)</a:t>
                      </a:r>
                    </a:p>
                  </a:txBody>
                  <a:tcPr/>
                </a:tc>
                <a:extLst>
                  <a:ext uri="{0D108BD9-81ED-4DB2-BD59-A6C34878D82A}">
                    <a16:rowId xmlns="" xmlns:a16="http://schemas.microsoft.com/office/drawing/2014/main" val="3548909910"/>
                  </a:ext>
                </a:extLst>
              </a:tr>
              <a:tr h="239486">
                <a:tc>
                  <a:txBody>
                    <a:bodyPr/>
                    <a:lstStyle/>
                    <a:p>
                      <a:r>
                        <a:rPr lang="en-US" sz="1400" dirty="0">
                          <a:latin typeface="Arial" panose="020B0604020202020204" pitchFamily="34" charset="0"/>
                          <a:cs typeface="Arial" panose="020B0604020202020204" pitchFamily="34" charset="0"/>
                        </a:rPr>
                        <a:t>Zash </a:t>
                      </a:r>
                      <a:r>
                        <a:rPr lang="en-US" sz="1400" i="1" dirty="0">
                          <a:latin typeface="Arial" panose="020B0604020202020204" pitchFamily="34" charset="0"/>
                          <a:cs typeface="Arial" panose="020B0604020202020204" pitchFamily="34" charset="0"/>
                        </a:rPr>
                        <a:t>JPIDS </a:t>
                      </a:r>
                      <a:r>
                        <a:rPr lang="en-US" sz="1400" i="0" dirty="0">
                          <a:latin typeface="Arial" panose="020B0604020202020204" pitchFamily="34" charset="0"/>
                          <a:cs typeface="Arial" panose="020B0604020202020204" pitchFamily="34" charset="0"/>
                        </a:rPr>
                        <a:t>2018</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502</a:t>
                      </a:r>
                    </a:p>
                  </a:txBody>
                  <a:tcPr/>
                </a:tc>
                <a:tc>
                  <a:txBody>
                    <a:bodyPr/>
                    <a:lstStyle/>
                    <a:p>
                      <a:pPr algn="ctr"/>
                      <a:r>
                        <a:rPr lang="en-US" sz="1400" b="1" dirty="0">
                          <a:latin typeface="Arial" panose="020B0604020202020204" pitchFamily="34" charset="0"/>
                          <a:cs typeface="Arial" panose="020B0604020202020204" pitchFamily="34" charset="0"/>
                        </a:rPr>
                        <a:t>550</a:t>
                      </a:r>
                    </a:p>
                  </a:txBody>
                  <a:tcPr/>
                </a:tc>
                <a:tc>
                  <a:txBody>
                    <a:bodyPr/>
                    <a:lstStyle/>
                    <a:p>
                      <a:pPr algn="ctr"/>
                      <a:r>
                        <a:rPr lang="en-US" sz="1400" dirty="0">
                          <a:solidFill>
                            <a:srgbClr val="C00000"/>
                          </a:solidFill>
                          <a:latin typeface="Arial" panose="020B0604020202020204" pitchFamily="34" charset="0"/>
                          <a:cs typeface="Arial" panose="020B0604020202020204" pitchFamily="34" charset="0"/>
                        </a:rPr>
                        <a:t>Yes: 1.33 (1.04, 1.7) vs 2/3</a:t>
                      </a:r>
                      <a:r>
                        <a:rPr lang="en-US" sz="1400" baseline="30000" dirty="0">
                          <a:solidFill>
                            <a:srgbClr val="C00000"/>
                          </a:solidFill>
                          <a:latin typeface="Arial" panose="020B0604020202020204" pitchFamily="34" charset="0"/>
                          <a:cs typeface="Arial" panose="020B0604020202020204" pitchFamily="34" charset="0"/>
                        </a:rPr>
                        <a:t>rd</a:t>
                      </a:r>
                      <a:r>
                        <a:rPr lang="en-US" sz="1400" dirty="0">
                          <a:solidFill>
                            <a:srgbClr val="C00000"/>
                          </a:solidFill>
                          <a:latin typeface="Arial" panose="020B0604020202020204" pitchFamily="34" charset="0"/>
                          <a:cs typeface="Arial" panose="020B0604020202020204" pitchFamily="34" charset="0"/>
                        </a:rPr>
                        <a:t> trim</a:t>
                      </a:r>
                    </a:p>
                  </a:txBody>
                  <a:tcPr/>
                </a:tc>
                <a:extLst>
                  <a:ext uri="{0D108BD9-81ED-4DB2-BD59-A6C34878D82A}">
                    <a16:rowId xmlns="" xmlns:a16="http://schemas.microsoft.com/office/drawing/2014/main" val="675623169"/>
                  </a:ext>
                </a:extLst>
              </a:tr>
            </a:tbl>
          </a:graphicData>
        </a:graphic>
      </p:graphicFrame>
      <p:cxnSp>
        <p:nvCxnSpPr>
          <p:cNvPr id="7" name="Straight Connector 6">
            <a:extLst>
              <a:ext uri="{FF2B5EF4-FFF2-40B4-BE49-F238E27FC236}">
                <a16:creationId xmlns="" xmlns:a16="http://schemas.microsoft.com/office/drawing/2014/main" id="{8AD0A991-E116-4292-A807-4AB34274A55C}"/>
              </a:ext>
            </a:extLst>
          </p:cNvPr>
          <p:cNvCxnSpPr>
            <a:cxnSpLocks/>
          </p:cNvCxnSpPr>
          <p:nvPr/>
        </p:nvCxnSpPr>
        <p:spPr>
          <a:xfrm flipV="1">
            <a:off x="0" y="688596"/>
            <a:ext cx="9144000" cy="14681"/>
          </a:xfrm>
          <a:prstGeom prst="line">
            <a:avLst/>
          </a:prstGeom>
        </p:spPr>
        <p:style>
          <a:lnRef idx="1">
            <a:schemeClr val="dk1"/>
          </a:lnRef>
          <a:fillRef idx="0">
            <a:schemeClr val="dk1"/>
          </a:fillRef>
          <a:effectRef idx="0">
            <a:schemeClr val="dk1"/>
          </a:effectRef>
          <a:fontRef idx="minor">
            <a:schemeClr val="tx1"/>
          </a:fontRef>
        </p:style>
      </p:cxnSp>
      <p:sp>
        <p:nvSpPr>
          <p:cNvPr id="8" name="Title 1">
            <a:extLst>
              <a:ext uri="{FF2B5EF4-FFF2-40B4-BE49-F238E27FC236}">
                <a16:creationId xmlns="" xmlns:a16="http://schemas.microsoft.com/office/drawing/2014/main" id="{9D139F68-4392-44FF-A772-CD93536F67AD}"/>
              </a:ext>
            </a:extLst>
          </p:cNvPr>
          <p:cNvSpPr txBox="1">
            <a:spLocks/>
          </p:cNvSpPr>
          <p:nvPr/>
        </p:nvSpPr>
        <p:spPr>
          <a:xfrm>
            <a:off x="647700" y="1013460"/>
            <a:ext cx="7848600" cy="5334000"/>
          </a:xfrm>
          <a:prstGeom prst="rect">
            <a:avLst/>
          </a:prstGeom>
          <a:solidFill>
            <a:srgbClr val="FFFFC9"/>
          </a:solidFill>
          <a:ln>
            <a:solidFill>
              <a:schemeClr val="tx1"/>
            </a:solidFill>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800" dirty="0"/>
              <a:t>→</a:t>
            </a:r>
            <a:r>
              <a:rPr lang="en-US" sz="4800" dirty="0">
                <a:solidFill>
                  <a:schemeClr val="tx1"/>
                </a:solidFill>
              </a:rPr>
              <a:t>Preterm delivery (and very preterm delivery)          may be increased with preconception ART compared to first starting ART during pregnancy</a:t>
            </a:r>
          </a:p>
        </p:txBody>
      </p:sp>
    </p:spTree>
    <p:extLst>
      <p:ext uri="{BB962C8B-B14F-4D97-AF65-F5344CB8AC3E}">
        <p14:creationId xmlns:p14="http://schemas.microsoft.com/office/powerpoint/2010/main" val="1164146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B0440-DA78-4876-ADEF-A534FA2E22E8}"/>
              </a:ext>
            </a:extLst>
          </p:cNvPr>
          <p:cNvSpPr>
            <a:spLocks noGrp="1"/>
          </p:cNvSpPr>
          <p:nvPr>
            <p:ph type="title"/>
          </p:nvPr>
        </p:nvSpPr>
        <p:spPr>
          <a:xfrm>
            <a:off x="152400" y="1188440"/>
            <a:ext cx="8534400" cy="4343400"/>
          </a:xfrm>
        </p:spPr>
        <p:txBody>
          <a:bodyPr>
            <a:normAutofit/>
          </a:bodyPr>
          <a:lstStyle/>
          <a:p>
            <a:r>
              <a:rPr lang="en-US" sz="3800" dirty="0"/>
              <a:t>When </a:t>
            </a:r>
            <a:r>
              <a:rPr lang="en-US" sz="3800" u="sng" dirty="0"/>
              <a:t>Started During Pregnancy</a:t>
            </a:r>
            <a:r>
              <a:rPr lang="en-US" sz="3800" dirty="0"/>
              <a:t>,</a:t>
            </a:r>
            <a:br>
              <a:rPr lang="en-US" sz="3800" dirty="0"/>
            </a:br>
            <a:r>
              <a:rPr lang="en-US" sz="3800" dirty="0"/>
              <a:t>Do Pregnancy Outcomes </a:t>
            </a:r>
            <a:br>
              <a:rPr lang="en-US" sz="3800" dirty="0"/>
            </a:br>
            <a:r>
              <a:rPr lang="en-US" sz="3800" dirty="0"/>
              <a:t>Differ Between Women on</a:t>
            </a:r>
            <a:br>
              <a:rPr lang="en-US" sz="3800" dirty="0"/>
            </a:br>
            <a:r>
              <a:rPr lang="en-US" sz="3800" dirty="0"/>
              <a:t>DTG vs EFV-Based ART Regimens?</a:t>
            </a:r>
          </a:p>
        </p:txBody>
      </p:sp>
      <p:pic>
        <p:nvPicPr>
          <p:cNvPr id="3" name="Picture 1" descr="MR &amp; PR">
            <a:extLst>
              <a:ext uri="{FF2B5EF4-FFF2-40B4-BE49-F238E27FC236}">
                <a16:creationId xmlns="" xmlns:a16="http://schemas.microsoft.com/office/drawing/2014/main" id="{B260E0CE-ACD6-4CE7-830C-C345456414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451" y="263403"/>
            <a:ext cx="1066800" cy="1603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http://www.blogcdn.com/www.bvwellness.com/media/2009/07/woman-taking-pill-450ms063009.jpg">
            <a:extLst>
              <a:ext uri="{FF2B5EF4-FFF2-40B4-BE49-F238E27FC236}">
                <a16:creationId xmlns="" xmlns:a16="http://schemas.microsoft.com/office/drawing/2014/main" id="{362CB9E8-EFEE-4DA6-9C5A-199868CAFB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
            <a:ext cx="1341749"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1.bp.blogspot.com/-Vt7sTB8lOdc/UhYPrpoAzaI/AAAAAAAABZk/msQ3iJGJKb8/s1600/Dolutegravir.PNG">
            <a:extLst>
              <a:ext uri="{FF2B5EF4-FFF2-40B4-BE49-F238E27FC236}">
                <a16:creationId xmlns="" xmlns:a16="http://schemas.microsoft.com/office/drawing/2014/main" id="{23295345-B938-4F8C-ABA6-470F9DC70E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257800"/>
            <a:ext cx="2133600" cy="1191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s://tse1.mm.bing.net/th?id=OIP.3ULUfjk8SmSiO3Bi5J9fjwHaHW&amp;pid=15.1&amp;P=0&amp;w=173&amp;h=173">
            <a:extLst>
              <a:ext uri="{FF2B5EF4-FFF2-40B4-BE49-F238E27FC236}">
                <a16:creationId xmlns="" xmlns:a16="http://schemas.microsoft.com/office/drawing/2014/main" id="{386AD2B6-BC7D-4D38-827C-3E1D4C963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999" y="5029201"/>
            <a:ext cx="1494150" cy="1485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82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1F372-845C-4284-B942-C91610824B9C}"/>
              </a:ext>
            </a:extLst>
          </p:cNvPr>
          <p:cNvSpPr>
            <a:spLocks noGrp="1"/>
          </p:cNvSpPr>
          <p:nvPr>
            <p:ph type="title"/>
          </p:nvPr>
        </p:nvSpPr>
        <p:spPr>
          <a:xfrm>
            <a:off x="457200" y="76200"/>
            <a:ext cx="8229600" cy="1143000"/>
          </a:xfrm>
        </p:spPr>
        <p:txBody>
          <a:bodyPr>
            <a:normAutofit fontScale="90000"/>
          </a:bodyPr>
          <a:lstStyle/>
          <a:p>
            <a:r>
              <a:rPr lang="en-US" sz="3100" dirty="0"/>
              <a:t>When </a:t>
            </a:r>
            <a:r>
              <a:rPr lang="en-US" sz="3100" u="sng" dirty="0"/>
              <a:t>Started During Pregnancy</a:t>
            </a:r>
            <a:r>
              <a:rPr lang="en-US" sz="3100" dirty="0"/>
              <a:t>, No Difference Pregnancy Outcomes EFV vs DTG-Based ART</a:t>
            </a:r>
            <a:r>
              <a:rPr lang="en-US" dirty="0"/>
              <a:t/>
            </a:r>
            <a:br>
              <a:rPr lang="en-US" dirty="0"/>
            </a:br>
            <a:r>
              <a:rPr lang="en-US" sz="2200" i="1" dirty="0">
                <a:solidFill>
                  <a:schemeClr val="tx1"/>
                </a:solidFill>
              </a:rPr>
              <a:t>Zash R et al.  Lancet Global Health 2018;6:e804-10</a:t>
            </a:r>
            <a:endParaRPr lang="en-US" sz="2200" dirty="0"/>
          </a:p>
        </p:txBody>
      </p:sp>
      <p:graphicFrame>
        <p:nvGraphicFramePr>
          <p:cNvPr id="16" name="Chart 15">
            <a:extLst>
              <a:ext uri="{FF2B5EF4-FFF2-40B4-BE49-F238E27FC236}">
                <a16:creationId xmlns="" xmlns:a16="http://schemas.microsoft.com/office/drawing/2014/main" id="{9573D357-C488-40B4-83EE-56523D9D8B75}"/>
              </a:ext>
            </a:extLst>
          </p:cNvPr>
          <p:cNvGraphicFramePr/>
          <p:nvPr>
            <p:extLst/>
          </p:nvPr>
        </p:nvGraphicFramePr>
        <p:xfrm>
          <a:off x="19639" y="1066800"/>
          <a:ext cx="8991600" cy="5638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 xmlns:a16="http://schemas.microsoft.com/office/drawing/2014/main" id="{3FD0B79E-1D97-4238-902B-D429FD62B87E}"/>
              </a:ext>
            </a:extLst>
          </p:cNvPr>
          <p:cNvCxnSpPr>
            <a:cxnSpLocks/>
          </p:cNvCxnSpPr>
          <p:nvPr/>
        </p:nvCxnSpPr>
        <p:spPr>
          <a:xfrm>
            <a:off x="19639" y="1250623"/>
            <a:ext cx="9067800"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 xmlns:a16="http://schemas.microsoft.com/office/drawing/2014/main" id="{1B488761-3FB0-4DA7-BB71-14D5D9F438AA}"/>
              </a:ext>
            </a:extLst>
          </p:cNvPr>
          <p:cNvSpPr txBox="1"/>
          <p:nvPr/>
        </p:nvSpPr>
        <p:spPr>
          <a:xfrm>
            <a:off x="5743934" y="2823950"/>
            <a:ext cx="3262945" cy="2123658"/>
          </a:xfrm>
          <a:prstGeom prst="rect">
            <a:avLst/>
          </a:prstGeom>
          <a:noFill/>
        </p:spPr>
        <p:txBody>
          <a:bodyPr wrap="none" rtlCol="0">
            <a:spAutoFit/>
          </a:bodyPr>
          <a:lstStyle/>
          <a:p>
            <a:pPr algn="ctr"/>
            <a:r>
              <a:rPr lang="en-US" sz="2200" dirty="0">
                <a:latin typeface="Arial" panose="020B0604020202020204" pitchFamily="34" charset="0"/>
                <a:cs typeface="Arial" panose="020B0604020202020204" pitchFamily="34" charset="0"/>
              </a:rPr>
              <a:t>No difference:</a:t>
            </a:r>
          </a:p>
          <a:p>
            <a:pPr algn="ctr"/>
            <a:r>
              <a:rPr lang="en-US" sz="2200" dirty="0">
                <a:latin typeface="Arial" panose="020B0604020202020204" pitchFamily="34" charset="0"/>
                <a:cs typeface="Arial" panose="020B0604020202020204" pitchFamily="34" charset="0"/>
              </a:rPr>
              <a:t>Major Birth Defects with</a:t>
            </a:r>
          </a:p>
          <a:p>
            <a:pPr algn="ctr"/>
            <a:r>
              <a:rPr lang="en-US" sz="2200" dirty="0">
                <a:latin typeface="Arial" panose="020B0604020202020204" pitchFamily="34" charset="0"/>
                <a:cs typeface="Arial" panose="020B0604020202020204" pitchFamily="34" charset="0"/>
              </a:rPr>
              <a:t>First Trimester Exposure</a:t>
            </a:r>
          </a:p>
          <a:p>
            <a:pPr algn="ctr"/>
            <a:r>
              <a:rPr lang="en-US" sz="2200" dirty="0">
                <a:solidFill>
                  <a:schemeClr val="accent6">
                    <a:lumMod val="75000"/>
                  </a:schemeClr>
                </a:solidFill>
                <a:latin typeface="Arial" panose="020B0604020202020204" pitchFamily="34" charset="0"/>
                <a:cs typeface="Arial" panose="020B0604020202020204" pitchFamily="34" charset="0"/>
              </a:rPr>
              <a:t>EFV:  1/395 (0.3%)</a:t>
            </a:r>
          </a:p>
          <a:p>
            <a:pPr algn="ctr"/>
            <a:r>
              <a:rPr lang="en-US" sz="2200" dirty="0">
                <a:solidFill>
                  <a:schemeClr val="accent3">
                    <a:lumMod val="50000"/>
                  </a:schemeClr>
                </a:solidFill>
                <a:latin typeface="Arial" panose="020B0604020202020204" pitchFamily="34" charset="0"/>
                <a:cs typeface="Arial" panose="020B0604020202020204" pitchFamily="34" charset="0"/>
              </a:rPr>
              <a:t>DTG:  0/280 (0%)</a:t>
            </a:r>
          </a:p>
          <a:p>
            <a:pPr algn="ctr"/>
            <a:r>
              <a:rPr lang="en-US" sz="2200" dirty="0">
                <a:latin typeface="Arial" panose="020B0604020202020204" pitchFamily="34" charset="0"/>
                <a:cs typeface="Arial" panose="020B0604020202020204" pitchFamily="34" charset="0"/>
              </a:rPr>
              <a:t>(no NTD either drug)</a:t>
            </a:r>
          </a:p>
        </p:txBody>
      </p:sp>
    </p:spTree>
    <p:extLst>
      <p:ext uri="{BB962C8B-B14F-4D97-AF65-F5344CB8AC3E}">
        <p14:creationId xmlns:p14="http://schemas.microsoft.com/office/powerpoint/2010/main" val="29654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1F372-845C-4284-B942-C91610824B9C}"/>
              </a:ext>
            </a:extLst>
          </p:cNvPr>
          <p:cNvSpPr>
            <a:spLocks noGrp="1"/>
          </p:cNvSpPr>
          <p:nvPr>
            <p:ph type="title"/>
          </p:nvPr>
        </p:nvSpPr>
        <p:spPr>
          <a:xfrm>
            <a:off x="-163905" y="107623"/>
            <a:ext cx="9372600" cy="1143000"/>
          </a:xfrm>
        </p:spPr>
        <p:txBody>
          <a:bodyPr>
            <a:normAutofit fontScale="90000"/>
          </a:bodyPr>
          <a:lstStyle/>
          <a:p>
            <a:r>
              <a:rPr lang="en-US" sz="3100" dirty="0"/>
              <a:t>However, </a:t>
            </a:r>
            <a:r>
              <a:rPr lang="en-US" sz="3100" dirty="0">
                <a:solidFill>
                  <a:schemeClr val="accent4">
                    <a:lumMod val="75000"/>
                  </a:schemeClr>
                </a:solidFill>
              </a:rPr>
              <a:t>HIV-Uninfected Women </a:t>
            </a:r>
            <a:r>
              <a:rPr lang="en-US" sz="3100" dirty="0"/>
              <a:t>Still Have Better Outcomes than HIV+ Women on </a:t>
            </a:r>
            <a:r>
              <a:rPr lang="en-US" sz="3100" dirty="0">
                <a:solidFill>
                  <a:schemeClr val="accent6">
                    <a:lumMod val="75000"/>
                  </a:schemeClr>
                </a:solidFill>
              </a:rPr>
              <a:t>EFV</a:t>
            </a:r>
            <a:r>
              <a:rPr lang="en-US" sz="3100" dirty="0"/>
              <a:t> or </a:t>
            </a:r>
            <a:r>
              <a:rPr lang="en-US" sz="3100" dirty="0">
                <a:solidFill>
                  <a:schemeClr val="accent3">
                    <a:lumMod val="50000"/>
                  </a:schemeClr>
                </a:solidFill>
              </a:rPr>
              <a:t>DTG</a:t>
            </a:r>
            <a:r>
              <a:rPr lang="en-US" sz="3100" dirty="0"/>
              <a:t> ART</a:t>
            </a:r>
            <a:r>
              <a:rPr lang="en-US" dirty="0"/>
              <a:t/>
            </a:r>
            <a:br>
              <a:rPr lang="en-US" dirty="0"/>
            </a:br>
            <a:r>
              <a:rPr lang="en-US" sz="2200" i="1" dirty="0">
                <a:solidFill>
                  <a:schemeClr val="tx1"/>
                </a:solidFill>
              </a:rPr>
              <a:t>Zash R et al.  Lancet Global Health 2018;6:e804-10</a:t>
            </a:r>
            <a:endParaRPr lang="en-US" sz="2200" dirty="0"/>
          </a:p>
        </p:txBody>
      </p:sp>
      <p:graphicFrame>
        <p:nvGraphicFramePr>
          <p:cNvPr id="16" name="Chart 15">
            <a:extLst>
              <a:ext uri="{FF2B5EF4-FFF2-40B4-BE49-F238E27FC236}">
                <a16:creationId xmlns="" xmlns:a16="http://schemas.microsoft.com/office/drawing/2014/main" id="{9573D357-C488-40B4-83EE-56523D9D8B75}"/>
              </a:ext>
            </a:extLst>
          </p:cNvPr>
          <p:cNvGraphicFramePr/>
          <p:nvPr>
            <p:extLst>
              <p:ext uri="{D42A27DB-BD31-4B8C-83A1-F6EECF244321}">
                <p14:modId xmlns:p14="http://schemas.microsoft.com/office/powerpoint/2010/main" val="498719782"/>
              </p:ext>
            </p:extLst>
          </p:nvPr>
        </p:nvGraphicFramePr>
        <p:xfrm>
          <a:off x="26595" y="990600"/>
          <a:ext cx="8991600" cy="5638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 xmlns:a16="http://schemas.microsoft.com/office/drawing/2014/main" id="{3FD0B79E-1D97-4238-902B-D429FD62B87E}"/>
              </a:ext>
            </a:extLst>
          </p:cNvPr>
          <p:cNvCxnSpPr>
            <a:cxnSpLocks/>
          </p:cNvCxnSpPr>
          <p:nvPr/>
        </p:nvCxnSpPr>
        <p:spPr>
          <a:xfrm>
            <a:off x="19639" y="1250623"/>
            <a:ext cx="9067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3711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1F372-845C-4284-B942-C91610824B9C}"/>
              </a:ext>
            </a:extLst>
          </p:cNvPr>
          <p:cNvSpPr>
            <a:spLocks noGrp="1"/>
          </p:cNvSpPr>
          <p:nvPr>
            <p:ph type="title"/>
          </p:nvPr>
        </p:nvSpPr>
        <p:spPr>
          <a:xfrm>
            <a:off x="-163905" y="107623"/>
            <a:ext cx="9372600" cy="1143000"/>
          </a:xfrm>
        </p:spPr>
        <p:txBody>
          <a:bodyPr>
            <a:normAutofit fontScale="90000"/>
          </a:bodyPr>
          <a:lstStyle/>
          <a:p>
            <a:r>
              <a:rPr lang="en-US" sz="3100" dirty="0"/>
              <a:t>However, </a:t>
            </a:r>
            <a:r>
              <a:rPr lang="en-US" sz="3100" dirty="0">
                <a:solidFill>
                  <a:schemeClr val="accent4">
                    <a:lumMod val="75000"/>
                  </a:schemeClr>
                </a:solidFill>
              </a:rPr>
              <a:t>HIV-Uninfected Women </a:t>
            </a:r>
            <a:r>
              <a:rPr lang="en-US" sz="3100" dirty="0"/>
              <a:t>Still Have Better Outcomes than HIV+ Women on DTG or EFV ART</a:t>
            </a:r>
            <a:r>
              <a:rPr lang="en-US" dirty="0"/>
              <a:t/>
            </a:r>
            <a:br>
              <a:rPr lang="en-US" dirty="0"/>
            </a:br>
            <a:r>
              <a:rPr lang="en-US" sz="2200" i="1" dirty="0">
                <a:solidFill>
                  <a:schemeClr val="tx1"/>
                </a:solidFill>
              </a:rPr>
              <a:t>Zash R et al.  Lancet Global Health 2018;6:e804-10</a:t>
            </a:r>
            <a:endParaRPr lang="en-US" sz="2200" dirty="0"/>
          </a:p>
        </p:txBody>
      </p:sp>
      <p:graphicFrame>
        <p:nvGraphicFramePr>
          <p:cNvPr id="16" name="Chart 15">
            <a:extLst>
              <a:ext uri="{FF2B5EF4-FFF2-40B4-BE49-F238E27FC236}">
                <a16:creationId xmlns="" xmlns:a16="http://schemas.microsoft.com/office/drawing/2014/main" id="{9573D357-C488-40B4-83EE-56523D9D8B75}"/>
              </a:ext>
            </a:extLst>
          </p:cNvPr>
          <p:cNvGraphicFramePr/>
          <p:nvPr>
            <p:extLst/>
          </p:nvPr>
        </p:nvGraphicFramePr>
        <p:xfrm>
          <a:off x="26595" y="990600"/>
          <a:ext cx="8991600" cy="5638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 xmlns:a16="http://schemas.microsoft.com/office/drawing/2014/main" id="{3FD0B79E-1D97-4238-902B-D429FD62B87E}"/>
              </a:ext>
            </a:extLst>
          </p:cNvPr>
          <p:cNvCxnSpPr>
            <a:cxnSpLocks/>
          </p:cNvCxnSpPr>
          <p:nvPr/>
        </p:nvCxnSpPr>
        <p:spPr>
          <a:xfrm>
            <a:off x="19639" y="1250623"/>
            <a:ext cx="9067800" cy="0"/>
          </a:xfrm>
          <a:prstGeom prst="line">
            <a:avLst/>
          </a:prstGeom>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 xmlns:a16="http://schemas.microsoft.com/office/drawing/2014/main" id="{CAD1A174-C9FA-45F7-B8DE-E06F7CA1A7B0}"/>
              </a:ext>
            </a:extLst>
          </p:cNvPr>
          <p:cNvSpPr txBox="1">
            <a:spLocks/>
          </p:cNvSpPr>
          <p:nvPr/>
        </p:nvSpPr>
        <p:spPr>
          <a:xfrm>
            <a:off x="750495" y="667339"/>
            <a:ext cx="7543800" cy="5638800"/>
          </a:xfrm>
          <a:prstGeom prst="rect">
            <a:avLst/>
          </a:prstGeom>
          <a:solidFill>
            <a:srgbClr val="FFFFC9"/>
          </a:solidFill>
          <a:ln>
            <a:solidFill>
              <a:schemeClr val="tx1"/>
            </a:solidFill>
          </a:ln>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a:t>
            </a:r>
            <a:r>
              <a:rPr lang="en-US" sz="4000" dirty="0">
                <a:solidFill>
                  <a:schemeClr val="tx1"/>
                </a:solidFill>
              </a:rPr>
              <a:t>When started </a:t>
            </a:r>
            <a:r>
              <a:rPr lang="en-US" sz="4000" u="sng" dirty="0">
                <a:solidFill>
                  <a:schemeClr val="tx1"/>
                </a:solidFill>
              </a:rPr>
              <a:t>during pregnancy</a:t>
            </a:r>
            <a:r>
              <a:rPr lang="en-US" sz="4000" dirty="0">
                <a:solidFill>
                  <a:schemeClr val="tx1"/>
                </a:solidFill>
              </a:rPr>
              <a:t>, EFV and DTG appear equivalent in terms of pregnancy outcomes (including birth defects)</a:t>
            </a:r>
          </a:p>
          <a:p>
            <a:endParaRPr lang="en-US" sz="4000" dirty="0">
              <a:solidFill>
                <a:schemeClr val="tx1"/>
              </a:solidFill>
            </a:endParaRPr>
          </a:p>
          <a:p>
            <a:r>
              <a:rPr lang="en-US" sz="4000" dirty="0"/>
              <a:t>→</a:t>
            </a:r>
            <a:r>
              <a:rPr lang="en-US" sz="4000" dirty="0">
                <a:solidFill>
                  <a:schemeClr val="tx1"/>
                </a:solidFill>
              </a:rPr>
              <a:t>But adverse outcomes with EFV or DTG ART are still higher than in HIV-uninfected women</a:t>
            </a:r>
            <a:endParaRPr lang="en-US" sz="4000" u="sng" dirty="0">
              <a:solidFill>
                <a:schemeClr val="tx1"/>
              </a:solidFill>
            </a:endParaRPr>
          </a:p>
        </p:txBody>
      </p:sp>
    </p:spTree>
    <p:extLst>
      <p:ext uri="{BB962C8B-B14F-4D97-AF65-F5344CB8AC3E}">
        <p14:creationId xmlns:p14="http://schemas.microsoft.com/office/powerpoint/2010/main" val="714578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929334-6D18-46D1-9D9C-198E5597E2B4}"/>
              </a:ext>
            </a:extLst>
          </p:cNvPr>
          <p:cNvSpPr>
            <a:spLocks noGrp="1"/>
          </p:cNvSpPr>
          <p:nvPr>
            <p:ph type="title"/>
          </p:nvPr>
        </p:nvSpPr>
        <p:spPr>
          <a:xfrm>
            <a:off x="533400" y="685800"/>
            <a:ext cx="8229600" cy="3505200"/>
          </a:xfrm>
        </p:spPr>
        <p:txBody>
          <a:bodyPr>
            <a:normAutofit/>
          </a:bodyPr>
          <a:lstStyle/>
          <a:p>
            <a:r>
              <a:rPr lang="en-US" sz="4000" dirty="0"/>
              <a:t>Safety</a:t>
            </a:r>
            <a:br>
              <a:rPr lang="en-US" sz="4000" dirty="0"/>
            </a:br>
            <a:r>
              <a:rPr lang="en-US" sz="4000" dirty="0"/>
              <a:t/>
            </a:r>
            <a:br>
              <a:rPr lang="en-US" sz="4000" dirty="0"/>
            </a:br>
            <a:r>
              <a:rPr lang="en-US" sz="4000" dirty="0"/>
              <a:t>Birth Defects</a:t>
            </a:r>
          </a:p>
        </p:txBody>
      </p:sp>
      <p:pic>
        <p:nvPicPr>
          <p:cNvPr id="3" name="Picture 2">
            <a:extLst>
              <a:ext uri="{FF2B5EF4-FFF2-40B4-BE49-F238E27FC236}">
                <a16:creationId xmlns="" xmlns:a16="http://schemas.microsoft.com/office/drawing/2014/main" id="{FA241160-07CB-48FF-B74C-0C478304D419}"/>
              </a:ext>
            </a:extLst>
          </p:cNvPr>
          <p:cNvPicPr>
            <a:picLocks noChangeAspect="1"/>
          </p:cNvPicPr>
          <p:nvPr/>
        </p:nvPicPr>
        <p:blipFill>
          <a:blip r:embed="rId2"/>
          <a:stretch>
            <a:fillRect/>
          </a:stretch>
        </p:blipFill>
        <p:spPr>
          <a:xfrm>
            <a:off x="533400" y="914399"/>
            <a:ext cx="1957065" cy="251460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 xmlns:a16="http://schemas.microsoft.com/office/drawing/2014/main" id="{B1C02FD9-1D15-4FFA-B73C-DF16464832BC}"/>
              </a:ext>
            </a:extLst>
          </p:cNvPr>
          <p:cNvPicPr>
            <a:picLocks noChangeAspect="1"/>
          </p:cNvPicPr>
          <p:nvPr/>
        </p:nvPicPr>
        <p:blipFill>
          <a:blip r:embed="rId3"/>
          <a:stretch>
            <a:fillRect/>
          </a:stretch>
        </p:blipFill>
        <p:spPr>
          <a:xfrm>
            <a:off x="4229932" y="3581400"/>
            <a:ext cx="4264403" cy="2886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20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DDDD42-60A8-4057-8877-73F5E4FA3DA5}"/>
              </a:ext>
            </a:extLst>
          </p:cNvPr>
          <p:cNvSpPr>
            <a:spLocks noGrp="1"/>
          </p:cNvSpPr>
          <p:nvPr>
            <p:ph type="title"/>
          </p:nvPr>
        </p:nvSpPr>
        <p:spPr>
          <a:xfrm>
            <a:off x="1024494" y="-134633"/>
            <a:ext cx="8229600" cy="1143000"/>
          </a:xfrm>
        </p:spPr>
        <p:txBody>
          <a:bodyPr/>
          <a:lstStyle/>
          <a:p>
            <a:r>
              <a:rPr lang="en-US" dirty="0"/>
              <a:t>Expected Incidence of Neural Tube Defects</a:t>
            </a:r>
          </a:p>
        </p:txBody>
      </p:sp>
      <p:cxnSp>
        <p:nvCxnSpPr>
          <p:cNvPr id="17" name="Straight Connector 16">
            <a:extLst>
              <a:ext uri="{FF2B5EF4-FFF2-40B4-BE49-F238E27FC236}">
                <a16:creationId xmlns="" xmlns:a16="http://schemas.microsoft.com/office/drawing/2014/main" id="{8D06A57D-34CB-41A6-B943-BA24C2348A32}"/>
              </a:ext>
            </a:extLst>
          </p:cNvPr>
          <p:cNvCxnSpPr>
            <a:cxnSpLocks/>
          </p:cNvCxnSpPr>
          <p:nvPr/>
        </p:nvCxnSpPr>
        <p:spPr>
          <a:xfrm>
            <a:off x="1344043" y="762000"/>
            <a:ext cx="7571357" cy="0"/>
          </a:xfrm>
          <a:prstGeom prst="line">
            <a:avLst/>
          </a:prstGeom>
        </p:spPr>
        <p:style>
          <a:lnRef idx="1">
            <a:schemeClr val="dk1"/>
          </a:lnRef>
          <a:fillRef idx="0">
            <a:schemeClr val="dk1"/>
          </a:fillRef>
          <a:effectRef idx="0">
            <a:schemeClr val="dk1"/>
          </a:effectRef>
          <a:fontRef idx="minor">
            <a:schemeClr val="tx1"/>
          </a:fontRef>
        </p:style>
      </p:cxnSp>
      <p:sp>
        <p:nvSpPr>
          <p:cNvPr id="24" name="Content Placeholder 2">
            <a:extLst>
              <a:ext uri="{FF2B5EF4-FFF2-40B4-BE49-F238E27FC236}">
                <a16:creationId xmlns="" xmlns:a16="http://schemas.microsoft.com/office/drawing/2014/main" id="{48A7AB54-42BB-4599-B35C-73E211ED5E81}"/>
              </a:ext>
            </a:extLst>
          </p:cNvPr>
          <p:cNvSpPr txBox="1">
            <a:spLocks/>
          </p:cNvSpPr>
          <p:nvPr/>
        </p:nvSpPr>
        <p:spPr>
          <a:xfrm>
            <a:off x="91849" y="814747"/>
            <a:ext cx="8924166" cy="20808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                          </a:t>
            </a:r>
            <a:r>
              <a:rPr lang="en-US" sz="1600" i="1" dirty="0" err="1"/>
              <a:t>Blencowe</a:t>
            </a:r>
            <a:r>
              <a:rPr lang="en-US" sz="1600" i="1" dirty="0"/>
              <a:t> H et al. Ann NY Aca Sci 2018;1414:31-46</a:t>
            </a:r>
          </a:p>
          <a:p>
            <a:pPr>
              <a:spcBef>
                <a:spcPts val="0"/>
              </a:spcBef>
            </a:pPr>
            <a:r>
              <a:rPr lang="en-US" sz="2400" dirty="0"/>
              <a:t>Estimated prevalence of NTD in 2015 globally was 0.19% (0.15% to 0.23%) [19 (15–23)/10,000 birth outcomes]</a:t>
            </a:r>
          </a:p>
          <a:p>
            <a:r>
              <a:rPr lang="en-US" sz="2400" dirty="0"/>
              <a:t>About 50% of cases were elective terminations or stillbirths, so evaluation of only live births gives underestimation</a:t>
            </a:r>
          </a:p>
        </p:txBody>
      </p:sp>
      <p:grpSp>
        <p:nvGrpSpPr>
          <p:cNvPr id="21" name="Group 20">
            <a:extLst>
              <a:ext uri="{FF2B5EF4-FFF2-40B4-BE49-F238E27FC236}">
                <a16:creationId xmlns="" xmlns:a16="http://schemas.microsoft.com/office/drawing/2014/main" id="{492785E0-705B-468A-AA56-10EE14202FC6}"/>
              </a:ext>
            </a:extLst>
          </p:cNvPr>
          <p:cNvGrpSpPr/>
          <p:nvPr/>
        </p:nvGrpSpPr>
        <p:grpSpPr>
          <a:xfrm>
            <a:off x="-71843" y="2786434"/>
            <a:ext cx="9087858" cy="3789715"/>
            <a:chOff x="-71843" y="2786434"/>
            <a:chExt cx="9087858" cy="3789715"/>
          </a:xfrm>
        </p:grpSpPr>
        <p:pic>
          <p:nvPicPr>
            <p:cNvPr id="11" name="Picture 10">
              <a:extLst>
                <a:ext uri="{FF2B5EF4-FFF2-40B4-BE49-F238E27FC236}">
                  <a16:creationId xmlns="" xmlns:a16="http://schemas.microsoft.com/office/drawing/2014/main" id="{05AFB8F3-A723-4AF6-8D64-81F2DB1C347B}"/>
                </a:ext>
              </a:extLst>
            </p:cNvPr>
            <p:cNvPicPr>
              <a:picLocks noChangeAspect="1"/>
            </p:cNvPicPr>
            <p:nvPr/>
          </p:nvPicPr>
          <p:blipFill>
            <a:blip r:embed="rId2"/>
            <a:stretch>
              <a:fillRect/>
            </a:stretch>
          </p:blipFill>
          <p:spPr>
            <a:xfrm>
              <a:off x="-71843" y="2851874"/>
              <a:ext cx="3705225" cy="3724275"/>
            </a:xfrm>
            <a:prstGeom prst="rect">
              <a:avLst/>
            </a:prstGeom>
          </p:spPr>
        </p:pic>
        <p:sp>
          <p:nvSpPr>
            <p:cNvPr id="29" name="Content Placeholder 2">
              <a:extLst>
                <a:ext uri="{FF2B5EF4-FFF2-40B4-BE49-F238E27FC236}">
                  <a16:creationId xmlns="" xmlns:a16="http://schemas.microsoft.com/office/drawing/2014/main" id="{C24F3738-8ECA-492C-85A3-5F95B888B696}"/>
                </a:ext>
              </a:extLst>
            </p:cNvPr>
            <p:cNvSpPr txBox="1">
              <a:spLocks/>
            </p:cNvSpPr>
            <p:nvPr/>
          </p:nvSpPr>
          <p:spPr>
            <a:xfrm>
              <a:off x="3482259" y="2786434"/>
              <a:ext cx="5533756" cy="2080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African Region:  Data from 11 studies from 8 countries analyzed</a:t>
              </a:r>
            </a:p>
            <a:p>
              <a:r>
                <a:rPr lang="en-US" sz="2400" dirty="0"/>
                <a:t>Median prevalence of NTD in Africa was 0.12% (range 0.06% to 0.23%)</a:t>
              </a:r>
            </a:p>
          </p:txBody>
        </p:sp>
      </p:grpSp>
      <p:pic>
        <p:nvPicPr>
          <p:cNvPr id="31" name="Picture 3" descr="Graphic">
            <a:hlinkClick r:id="rId3"/>
            <a:extLst>
              <a:ext uri="{FF2B5EF4-FFF2-40B4-BE49-F238E27FC236}">
                <a16:creationId xmlns="" xmlns:a16="http://schemas.microsoft.com/office/drawing/2014/main" id="{D8E0B3AE-E6FF-4966-9D33-FC73FB58EE3F}"/>
              </a:ext>
            </a:extLst>
          </p:cNvPr>
          <p:cNvPicPr>
            <a:picLocks noChangeAspect="1" noChangeArrowheads="1"/>
          </p:cNvPicPr>
          <p:nvPr/>
        </p:nvPicPr>
        <p:blipFill>
          <a:blip r:embed="rId4" cstate="print"/>
          <a:srcRect/>
          <a:stretch>
            <a:fillRect/>
          </a:stretch>
        </p:blipFill>
        <p:spPr bwMode="auto">
          <a:xfrm>
            <a:off x="98133" y="78690"/>
            <a:ext cx="1167866" cy="844457"/>
          </a:xfrm>
          <a:prstGeom prst="rect">
            <a:avLst/>
          </a:prstGeom>
          <a:noFill/>
        </p:spPr>
      </p:pic>
      <p:grpSp>
        <p:nvGrpSpPr>
          <p:cNvPr id="15" name="Group 14">
            <a:extLst>
              <a:ext uri="{FF2B5EF4-FFF2-40B4-BE49-F238E27FC236}">
                <a16:creationId xmlns="" xmlns:a16="http://schemas.microsoft.com/office/drawing/2014/main" id="{763E5B52-38D6-4C77-A578-D7552C5024F9}"/>
              </a:ext>
            </a:extLst>
          </p:cNvPr>
          <p:cNvGrpSpPr/>
          <p:nvPr/>
        </p:nvGrpSpPr>
        <p:grpSpPr>
          <a:xfrm>
            <a:off x="3566658" y="4495800"/>
            <a:ext cx="5533756" cy="2111892"/>
            <a:chOff x="3566658" y="4809153"/>
            <a:chExt cx="5533756" cy="2111892"/>
          </a:xfrm>
        </p:grpSpPr>
        <p:sp>
          <p:nvSpPr>
            <p:cNvPr id="30" name="Content Placeholder 2">
              <a:extLst>
                <a:ext uri="{FF2B5EF4-FFF2-40B4-BE49-F238E27FC236}">
                  <a16:creationId xmlns="" xmlns:a16="http://schemas.microsoft.com/office/drawing/2014/main" id="{BA3FF1E3-3550-4E49-96B7-DF3001810FA8}"/>
                </a:ext>
              </a:extLst>
            </p:cNvPr>
            <p:cNvSpPr txBox="1">
              <a:spLocks/>
            </p:cNvSpPr>
            <p:nvPr/>
          </p:nvSpPr>
          <p:spPr>
            <a:xfrm>
              <a:off x="3566658" y="4840191"/>
              <a:ext cx="5533756" cy="2080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i="1" dirty="0"/>
                <a:t>P Musoke – CROI 2018 Abs 829</a:t>
              </a:r>
            </a:p>
            <a:p>
              <a:r>
                <a:rPr lang="en-US" sz="2400" dirty="0"/>
                <a:t>43,293 births (4,634 HIV+ women, 77% on EFV ART) in Uganda</a:t>
              </a:r>
            </a:p>
            <a:p>
              <a:r>
                <a:rPr lang="en-US" sz="2400" dirty="0"/>
                <a:t>Prevalence NTD: HIV-uninfected 0.09%, HIV+ 0.04%</a:t>
              </a:r>
            </a:p>
            <a:p>
              <a:endParaRPr lang="en-US" sz="2400" dirty="0"/>
            </a:p>
          </p:txBody>
        </p:sp>
        <p:pic>
          <p:nvPicPr>
            <p:cNvPr id="14" name="Picture 13">
              <a:extLst>
                <a:ext uri="{FF2B5EF4-FFF2-40B4-BE49-F238E27FC236}">
                  <a16:creationId xmlns="" xmlns:a16="http://schemas.microsoft.com/office/drawing/2014/main" id="{FF7C3CD7-2476-4F5F-98CE-07AA865DC2EC}"/>
                </a:ext>
              </a:extLst>
            </p:cNvPr>
            <p:cNvPicPr>
              <a:picLocks noChangeAspect="1"/>
            </p:cNvPicPr>
            <p:nvPr/>
          </p:nvPicPr>
          <p:blipFill>
            <a:blip r:embed="rId5"/>
            <a:stretch>
              <a:fillRect/>
            </a:stretch>
          </p:blipFill>
          <p:spPr>
            <a:xfrm>
              <a:off x="7190625" y="4809153"/>
              <a:ext cx="935503" cy="404684"/>
            </a:xfrm>
            <a:prstGeom prst="rect">
              <a:avLst/>
            </a:prstGeom>
          </p:spPr>
        </p:pic>
      </p:grpSp>
    </p:spTree>
    <p:extLst>
      <p:ext uri="{BB962C8B-B14F-4D97-AF65-F5344CB8AC3E}">
        <p14:creationId xmlns:p14="http://schemas.microsoft.com/office/powerpoint/2010/main" val="26489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76200"/>
            <a:ext cx="9220200" cy="1143000"/>
          </a:xfrm>
        </p:spPr>
        <p:txBody>
          <a:bodyPr>
            <a:noAutofit/>
          </a:bodyPr>
          <a:lstStyle/>
          <a:p>
            <a:r>
              <a:rPr lang="en-US" altLang="en-US" sz="2400" dirty="0">
                <a:solidFill>
                  <a:srgbClr val="C00000"/>
                </a:solidFill>
                <a:cs typeface="Arial" charset="0"/>
              </a:rPr>
              <a:t>Ability to Rule-Out ↑ Birth Defect is Related to </a:t>
            </a:r>
            <a:r>
              <a:rPr lang="en-US" altLang="en-US" sz="2400" dirty="0" smtClean="0">
                <a:solidFill>
                  <a:srgbClr val="C00000"/>
                </a:solidFill>
                <a:cs typeface="Arial" charset="0"/>
              </a:rPr>
              <a:t>Incidence Defect and </a:t>
            </a:r>
            <a:r>
              <a:rPr lang="en-US" altLang="en-US" sz="2400" dirty="0">
                <a:solidFill>
                  <a:srgbClr val="C00000"/>
                </a:solidFill>
                <a:cs typeface="Arial" charset="0"/>
              </a:rPr>
              <a:t>Number Observed Preconception/1</a:t>
            </a:r>
            <a:r>
              <a:rPr lang="en-US" altLang="en-US" sz="2400" baseline="30000" dirty="0">
                <a:solidFill>
                  <a:srgbClr val="C00000"/>
                </a:solidFill>
                <a:cs typeface="Arial" charset="0"/>
              </a:rPr>
              <a:t>st</a:t>
            </a:r>
            <a:r>
              <a:rPr lang="en-US" altLang="en-US" sz="2400" dirty="0">
                <a:solidFill>
                  <a:srgbClr val="C00000"/>
                </a:solidFill>
                <a:cs typeface="Arial" charset="0"/>
              </a:rPr>
              <a:t> Trimester Exposures</a:t>
            </a:r>
          </a:p>
        </p:txBody>
      </p:sp>
      <p:sp>
        <p:nvSpPr>
          <p:cNvPr id="384003" name="Rectangle 3"/>
          <p:cNvSpPr>
            <a:spLocks noGrp="1" noChangeArrowheads="1"/>
          </p:cNvSpPr>
          <p:nvPr>
            <p:ph type="body" idx="1"/>
          </p:nvPr>
        </p:nvSpPr>
        <p:spPr>
          <a:xfrm>
            <a:off x="270383" y="941573"/>
            <a:ext cx="8686801" cy="1566371"/>
          </a:xfrm>
        </p:spPr>
        <p:txBody>
          <a:bodyPr>
            <a:noAutofit/>
          </a:bodyPr>
          <a:lstStyle/>
          <a:p>
            <a:pPr>
              <a:spcBef>
                <a:spcPct val="0"/>
              </a:spcBef>
              <a:buSzPct val="100000"/>
            </a:pPr>
            <a:r>
              <a:rPr lang="en-US" altLang="en-US" dirty="0"/>
              <a:t>200 exposures can rule out a 2-fold ↑ in </a:t>
            </a:r>
            <a:r>
              <a:rPr lang="en-US" altLang="en-US" u="sng" dirty="0"/>
              <a:t>overall</a:t>
            </a:r>
            <a:r>
              <a:rPr lang="en-US" altLang="en-US" dirty="0"/>
              <a:t> birth defects </a:t>
            </a:r>
            <a:r>
              <a:rPr lang="en-US" altLang="en-US" dirty="0">
                <a:solidFill>
                  <a:srgbClr val="0070C0"/>
                </a:solidFill>
              </a:rPr>
              <a:t>(incidence 3%)</a:t>
            </a:r>
            <a:endParaRPr lang="en-US" altLang="en-US" dirty="0"/>
          </a:p>
        </p:txBody>
      </p:sp>
      <p:sp>
        <p:nvSpPr>
          <p:cNvPr id="21508" name="Line 4"/>
          <p:cNvSpPr>
            <a:spLocks noChangeShapeType="1"/>
          </p:cNvSpPr>
          <p:nvPr/>
        </p:nvSpPr>
        <p:spPr bwMode="auto">
          <a:xfrm>
            <a:off x="0" y="914400"/>
            <a:ext cx="8955087" cy="0"/>
          </a:xfrm>
          <a:prstGeom prst="line">
            <a:avLst/>
          </a:prstGeom>
          <a:noFill/>
          <a:ln w="9525">
            <a:solidFill>
              <a:schemeClr val="tx1"/>
            </a:solidFill>
            <a:round/>
            <a:headEnd/>
            <a:tailEnd/>
          </a:ln>
        </p:spPr>
        <p:txBody>
          <a:bodyPr/>
          <a:lstStyle/>
          <a:p>
            <a:endParaRPr lang="en-US"/>
          </a:p>
        </p:txBody>
      </p:sp>
      <p:pic>
        <p:nvPicPr>
          <p:cNvPr id="21509" name="Picture 2"/>
          <p:cNvPicPr>
            <a:picLocks noChangeAspect="1" noChangeArrowheads="1"/>
          </p:cNvPicPr>
          <p:nvPr/>
        </p:nvPicPr>
        <p:blipFill>
          <a:blip r:embed="rId2" cstate="print"/>
          <a:srcRect/>
          <a:stretch>
            <a:fillRect/>
          </a:stretch>
        </p:blipFill>
        <p:spPr bwMode="auto">
          <a:xfrm>
            <a:off x="1124357" y="2430806"/>
            <a:ext cx="6895285" cy="4038600"/>
          </a:xfrm>
          <a:prstGeom prst="rect">
            <a:avLst/>
          </a:prstGeom>
          <a:noFill/>
          <a:ln w="9525">
            <a:noFill/>
            <a:miter lim="800000"/>
            <a:headEnd/>
            <a:tailEnd/>
          </a:ln>
        </p:spPr>
      </p:pic>
      <p:cxnSp>
        <p:nvCxnSpPr>
          <p:cNvPr id="18" name="Straight Arrow Connector 17"/>
          <p:cNvCxnSpPr>
            <a:stCxn id="19" idx="3"/>
          </p:cNvCxnSpPr>
          <p:nvPr/>
        </p:nvCxnSpPr>
        <p:spPr>
          <a:xfrm flipV="1">
            <a:off x="3166016" y="5029199"/>
            <a:ext cx="738187" cy="150813"/>
          </a:xfrm>
          <a:prstGeom prst="straightConnector1">
            <a:avLst/>
          </a:prstGeom>
          <a:ln w="38100">
            <a:solidFill>
              <a:srgbClr val="0070C4"/>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957928" y="4948237"/>
            <a:ext cx="1208088" cy="461962"/>
          </a:xfrm>
          <a:prstGeom prst="rect">
            <a:avLst/>
          </a:prstGeom>
          <a:solidFill>
            <a:schemeClr val="bg1"/>
          </a:solidFill>
          <a:ln w="9525">
            <a:solidFill>
              <a:srgbClr val="0070C4"/>
            </a:solidFill>
            <a:miter lim="800000"/>
            <a:headEnd/>
            <a:tailEnd/>
          </a:ln>
        </p:spPr>
        <p:txBody>
          <a:bodyPr wrap="none">
            <a:spAutoFit/>
          </a:bodyPr>
          <a:lstStyle/>
          <a:p>
            <a:r>
              <a:rPr lang="en-US" altLang="en-US" sz="1200">
                <a:solidFill>
                  <a:srgbClr val="0070C4"/>
                </a:solidFill>
                <a:latin typeface="Arial" panose="020B0604020202020204" pitchFamily="34" charset="0"/>
                <a:cs typeface="Arial" panose="020B0604020202020204" pitchFamily="34" charset="0"/>
              </a:rPr>
              <a:t>Overall defects</a:t>
            </a:r>
          </a:p>
          <a:p>
            <a:r>
              <a:rPr lang="en-US" altLang="en-US" sz="1200">
                <a:solidFill>
                  <a:srgbClr val="0070C4"/>
                </a:solidFill>
                <a:latin typeface="Arial" panose="020B0604020202020204" pitchFamily="34" charset="0"/>
                <a:cs typeface="Arial" panose="020B0604020202020204" pitchFamily="34" charset="0"/>
              </a:rPr>
              <a:t>Incidence 3%</a:t>
            </a:r>
          </a:p>
        </p:txBody>
      </p:sp>
      <p:cxnSp>
        <p:nvCxnSpPr>
          <p:cNvPr id="13" name="Straight Arrow Connector 12"/>
          <p:cNvCxnSpPr/>
          <p:nvPr/>
        </p:nvCxnSpPr>
        <p:spPr>
          <a:xfrm rot="5400000">
            <a:off x="4037012" y="5334001"/>
            <a:ext cx="458788"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052844" y="4931277"/>
            <a:ext cx="792163" cy="369888"/>
          </a:xfrm>
          <a:prstGeom prst="rect">
            <a:avLst/>
          </a:prstGeom>
          <a:solidFill>
            <a:schemeClr val="bg1"/>
          </a:solidFill>
          <a:ln w="9525">
            <a:noFill/>
            <a:miter lim="800000"/>
            <a:headEnd/>
            <a:tailEnd/>
          </a:ln>
        </p:spPr>
        <p:txBody>
          <a:bodyPr wrap="none">
            <a:spAutoFit/>
          </a:bodyPr>
          <a:lstStyle/>
          <a:p>
            <a:r>
              <a:rPr lang="en-US" altLang="en-US" b="1" dirty="0">
                <a:solidFill>
                  <a:srgbClr val="0070C0"/>
                </a:solidFill>
              </a:rPr>
              <a:t>RR 2.0</a:t>
            </a:r>
          </a:p>
        </p:txBody>
      </p:sp>
      <p:sp>
        <p:nvSpPr>
          <p:cNvPr id="21" name="TextBox 5"/>
          <p:cNvSpPr txBox="1">
            <a:spLocks noChangeArrowheads="1"/>
          </p:cNvSpPr>
          <p:nvPr/>
        </p:nvSpPr>
        <p:spPr bwMode="auto">
          <a:xfrm>
            <a:off x="2960571" y="6469406"/>
            <a:ext cx="3941848" cy="307777"/>
          </a:xfrm>
          <a:prstGeom prst="rect">
            <a:avLst/>
          </a:prstGeom>
          <a:noFill/>
          <a:ln w="9525">
            <a:noFill/>
            <a:miter lim="800000"/>
            <a:headEnd/>
            <a:tailEnd/>
          </a:ln>
        </p:spPr>
        <p:txBody>
          <a:bodyPr wrap="none">
            <a:spAutoFit/>
          </a:bodyPr>
          <a:lstStyle/>
          <a:p>
            <a:r>
              <a:rPr lang="en-US" altLang="en-US" sz="1400" dirty="0">
                <a:solidFill>
                  <a:srgbClr val="006666"/>
                </a:solidFill>
                <a:latin typeface="Arial" panose="020B0604020202020204" pitchFamily="34" charset="0"/>
                <a:cs typeface="Arial" panose="020B0604020202020204" pitchFamily="34" charset="0"/>
              </a:rPr>
              <a:t>Watts DH.  </a:t>
            </a:r>
            <a:r>
              <a:rPr lang="en-US" altLang="en-US" sz="1400" dirty="0" err="1">
                <a:solidFill>
                  <a:srgbClr val="006666"/>
                </a:solidFill>
                <a:latin typeface="Arial" panose="020B0604020202020204" pitchFamily="34" charset="0"/>
                <a:cs typeface="Arial" panose="020B0604020202020204" pitchFamily="34" charset="0"/>
              </a:rPr>
              <a:t>Curr</a:t>
            </a:r>
            <a:r>
              <a:rPr lang="en-US" altLang="en-US" sz="1400" dirty="0">
                <a:solidFill>
                  <a:srgbClr val="006666"/>
                </a:solidFill>
                <a:latin typeface="Arial" panose="020B0604020202020204" pitchFamily="34" charset="0"/>
                <a:cs typeface="Arial" panose="020B0604020202020204" pitchFamily="34" charset="0"/>
              </a:rPr>
              <a:t> HIV/AIDS Rep 2007;4:135-140</a:t>
            </a:r>
          </a:p>
        </p:txBody>
      </p:sp>
      <p:sp>
        <p:nvSpPr>
          <p:cNvPr id="15" name="Oval 14">
            <a:extLst>
              <a:ext uri="{FF2B5EF4-FFF2-40B4-BE49-F238E27FC236}">
                <a16:creationId xmlns="" xmlns:a16="http://schemas.microsoft.com/office/drawing/2014/main" id="{569B7782-99AB-49AD-8AF3-32486C2558A6}"/>
              </a:ext>
            </a:extLst>
          </p:cNvPr>
          <p:cNvSpPr/>
          <p:nvPr/>
        </p:nvSpPr>
        <p:spPr>
          <a:xfrm>
            <a:off x="3846512" y="5639765"/>
            <a:ext cx="838200" cy="3698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349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10" y="-2590"/>
            <a:ext cx="8229600" cy="1143000"/>
          </a:xfrm>
        </p:spPr>
        <p:txBody>
          <a:bodyPr/>
          <a:lstStyle/>
          <a:p>
            <a:r>
              <a:rPr lang="en-US" dirty="0"/>
              <a:t>ARVs and Pregnancy </a:t>
            </a:r>
          </a:p>
        </p:txBody>
      </p:sp>
      <p:sp>
        <p:nvSpPr>
          <p:cNvPr id="3" name="Content Placeholder 2"/>
          <p:cNvSpPr>
            <a:spLocks noGrp="1"/>
          </p:cNvSpPr>
          <p:nvPr>
            <p:ph idx="1"/>
          </p:nvPr>
        </p:nvSpPr>
        <p:spPr>
          <a:xfrm>
            <a:off x="685800" y="1028504"/>
            <a:ext cx="8655308" cy="5491577"/>
          </a:xfrm>
        </p:spPr>
        <p:txBody>
          <a:bodyPr>
            <a:noAutofit/>
          </a:bodyPr>
          <a:lstStyle/>
          <a:p>
            <a:pPr>
              <a:lnSpc>
                <a:spcPct val="105000"/>
              </a:lnSpc>
              <a:spcBef>
                <a:spcPts val="800"/>
              </a:spcBef>
              <a:spcAft>
                <a:spcPts val="800"/>
              </a:spcAft>
            </a:pPr>
            <a:r>
              <a:rPr lang="en-US" dirty="0"/>
              <a:t>What can we learn from preclinical studies?</a:t>
            </a:r>
          </a:p>
          <a:p>
            <a:pPr>
              <a:lnSpc>
                <a:spcPct val="105000"/>
              </a:lnSpc>
              <a:spcBef>
                <a:spcPts val="800"/>
              </a:spcBef>
              <a:spcAft>
                <a:spcPts val="800"/>
              </a:spcAft>
            </a:pPr>
            <a:r>
              <a:rPr lang="en-US" dirty="0"/>
              <a:t>Are there differences in pregnancy outcomes between ART regimens?</a:t>
            </a:r>
          </a:p>
          <a:p>
            <a:pPr>
              <a:lnSpc>
                <a:spcPct val="105000"/>
              </a:lnSpc>
              <a:spcBef>
                <a:spcPts val="800"/>
              </a:spcBef>
              <a:spcAft>
                <a:spcPts val="800"/>
              </a:spcAft>
            </a:pPr>
            <a:r>
              <a:rPr lang="en-US" dirty="0"/>
              <a:t>Why is</a:t>
            </a:r>
            <a:r>
              <a:rPr lang="en-US" dirty="0">
                <a:solidFill>
                  <a:schemeClr val="accent6">
                    <a:lumMod val="75000"/>
                  </a:schemeClr>
                </a:solidFill>
              </a:rPr>
              <a:t> </a:t>
            </a:r>
            <a:r>
              <a:rPr lang="en-US" i="1" dirty="0">
                <a:solidFill>
                  <a:schemeClr val="accent6">
                    <a:lumMod val="75000"/>
                  </a:schemeClr>
                </a:solidFill>
              </a:rPr>
              <a:t>timing of exposure - </a:t>
            </a:r>
            <a:r>
              <a:rPr lang="en-US" dirty="0"/>
              <a:t>critical and often neglected variable - important?</a:t>
            </a:r>
          </a:p>
          <a:p>
            <a:pPr>
              <a:lnSpc>
                <a:spcPct val="105000"/>
              </a:lnSpc>
              <a:spcBef>
                <a:spcPts val="800"/>
              </a:spcBef>
              <a:spcAft>
                <a:spcPts val="800"/>
              </a:spcAft>
            </a:pPr>
            <a:r>
              <a:rPr lang="en-US" dirty="0"/>
              <a:t>Do birth outcomes vary by timing of ART start?</a:t>
            </a:r>
          </a:p>
          <a:p>
            <a:pPr>
              <a:lnSpc>
                <a:spcPct val="105000"/>
              </a:lnSpc>
              <a:spcBef>
                <a:spcPts val="800"/>
              </a:spcBef>
              <a:spcAft>
                <a:spcPts val="800"/>
              </a:spcAft>
            </a:pPr>
            <a:r>
              <a:rPr lang="en-US" dirty="0"/>
              <a:t>Are there differences in DTG and EFV started </a:t>
            </a:r>
            <a:r>
              <a:rPr lang="en-US" u="sng" dirty="0"/>
              <a:t>during pregnancy</a:t>
            </a:r>
            <a:r>
              <a:rPr lang="en-US" dirty="0"/>
              <a:t>?</a:t>
            </a:r>
          </a:p>
          <a:p>
            <a:pPr>
              <a:lnSpc>
                <a:spcPct val="105000"/>
              </a:lnSpc>
              <a:spcBef>
                <a:spcPts val="800"/>
              </a:spcBef>
              <a:spcAft>
                <a:spcPts val="800"/>
              </a:spcAft>
            </a:pPr>
            <a:r>
              <a:rPr lang="en-US" dirty="0"/>
              <a:t>Evaluation of safety re: birth defects</a:t>
            </a:r>
          </a:p>
          <a:p>
            <a:pPr marL="0" indent="0">
              <a:lnSpc>
                <a:spcPct val="105000"/>
              </a:lnSpc>
              <a:spcBef>
                <a:spcPts val="800"/>
              </a:spcBef>
              <a:spcAft>
                <a:spcPts val="800"/>
              </a:spcAft>
              <a:buNone/>
            </a:pPr>
            <a:endParaRPr lang="en-US" dirty="0"/>
          </a:p>
        </p:txBody>
      </p:sp>
      <p:cxnSp>
        <p:nvCxnSpPr>
          <p:cNvPr id="4" name="Straight Connector 3">
            <a:extLst>
              <a:ext uri="{FF2B5EF4-FFF2-40B4-BE49-F238E27FC236}">
                <a16:creationId xmlns="" xmlns:a16="http://schemas.microsoft.com/office/drawing/2014/main" id="{AF2D9FB2-EFAF-431E-9BAC-9D9AF6F6948D}"/>
              </a:ext>
            </a:extLst>
          </p:cNvPr>
          <p:cNvCxnSpPr>
            <a:cxnSpLocks/>
          </p:cNvCxnSpPr>
          <p:nvPr/>
        </p:nvCxnSpPr>
        <p:spPr>
          <a:xfrm>
            <a:off x="1066800" y="914400"/>
            <a:ext cx="6487819"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 descr="MR &amp; PR">
            <a:extLst>
              <a:ext uri="{FF2B5EF4-FFF2-40B4-BE49-F238E27FC236}">
                <a16:creationId xmlns="" xmlns:a16="http://schemas.microsoft.com/office/drawing/2014/main" id="{BDD014C9-E491-49FD-BB09-F2445DD89A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11" y="76200"/>
            <a:ext cx="655739" cy="9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http://www.blogcdn.com/www.bvwellness.com/media/2009/07/woman-taking-pill-450ms063009.jpg">
            <a:extLst>
              <a:ext uri="{FF2B5EF4-FFF2-40B4-BE49-F238E27FC236}">
                <a16:creationId xmlns="" xmlns:a16="http://schemas.microsoft.com/office/drawing/2014/main" id="{43340A1F-5D8A-4D31-B895-1E088F75E7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8446" y="66270"/>
            <a:ext cx="972244" cy="883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113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76200"/>
            <a:ext cx="9220200" cy="1143000"/>
          </a:xfrm>
        </p:spPr>
        <p:txBody>
          <a:bodyPr>
            <a:noAutofit/>
          </a:bodyPr>
          <a:lstStyle/>
          <a:p>
            <a:r>
              <a:rPr lang="en-US" altLang="en-US" sz="2400" dirty="0">
                <a:solidFill>
                  <a:srgbClr val="C00000"/>
                </a:solidFill>
                <a:cs typeface="Arial" charset="0"/>
              </a:rPr>
              <a:t>Ability to Rule-Out ↑ Birth Defect is Related to </a:t>
            </a:r>
            <a:r>
              <a:rPr lang="en-US" altLang="en-US" sz="2400" dirty="0" smtClean="0">
                <a:solidFill>
                  <a:srgbClr val="C00000"/>
                </a:solidFill>
                <a:cs typeface="Arial" charset="0"/>
              </a:rPr>
              <a:t>Incidence Defect </a:t>
            </a:r>
            <a:r>
              <a:rPr lang="en-US" altLang="en-US" sz="2400" dirty="0">
                <a:solidFill>
                  <a:srgbClr val="C00000"/>
                </a:solidFill>
                <a:cs typeface="Arial" charset="0"/>
              </a:rPr>
              <a:t>and Number Observed Preconception/1</a:t>
            </a:r>
            <a:r>
              <a:rPr lang="en-US" altLang="en-US" sz="2400" baseline="30000" dirty="0">
                <a:solidFill>
                  <a:srgbClr val="C00000"/>
                </a:solidFill>
                <a:cs typeface="Arial" charset="0"/>
              </a:rPr>
              <a:t>st</a:t>
            </a:r>
            <a:r>
              <a:rPr lang="en-US" altLang="en-US" sz="2400" dirty="0">
                <a:solidFill>
                  <a:srgbClr val="C00000"/>
                </a:solidFill>
                <a:cs typeface="Arial" charset="0"/>
              </a:rPr>
              <a:t> Trimester Exposures</a:t>
            </a:r>
          </a:p>
        </p:txBody>
      </p:sp>
      <p:sp>
        <p:nvSpPr>
          <p:cNvPr id="384003" name="Rectangle 3"/>
          <p:cNvSpPr>
            <a:spLocks noGrp="1" noChangeArrowheads="1"/>
          </p:cNvSpPr>
          <p:nvPr>
            <p:ph type="body" idx="1"/>
          </p:nvPr>
        </p:nvSpPr>
        <p:spPr>
          <a:xfrm>
            <a:off x="228598" y="901800"/>
            <a:ext cx="8686801" cy="1566371"/>
          </a:xfrm>
        </p:spPr>
        <p:txBody>
          <a:bodyPr>
            <a:noAutofit/>
          </a:bodyPr>
          <a:lstStyle/>
          <a:p>
            <a:pPr>
              <a:spcBef>
                <a:spcPct val="0"/>
              </a:spcBef>
              <a:buSzPct val="100000"/>
            </a:pPr>
            <a:r>
              <a:rPr lang="en-US" altLang="en-US" dirty="0"/>
              <a:t>However, to rule-out a 3-fold increase in a relatively rare event like </a:t>
            </a:r>
            <a:r>
              <a:rPr lang="en-US" altLang="en-US" dirty="0">
                <a:solidFill>
                  <a:srgbClr val="FF0000"/>
                </a:solidFill>
              </a:rPr>
              <a:t>NTD (incidence 0.1%)</a:t>
            </a:r>
            <a:r>
              <a:rPr lang="en-US" altLang="en-US" dirty="0"/>
              <a:t>, need about 2,000 exposures</a:t>
            </a:r>
          </a:p>
          <a:p>
            <a:pPr lvl="1">
              <a:spcBef>
                <a:spcPct val="0"/>
              </a:spcBef>
              <a:buFont typeface="Wingdings" pitchFamily="2" charset="2"/>
              <a:buNone/>
            </a:pPr>
            <a:endParaRPr lang="en-US" altLang="en-US" dirty="0"/>
          </a:p>
        </p:txBody>
      </p:sp>
      <p:sp>
        <p:nvSpPr>
          <p:cNvPr id="21508" name="Line 4"/>
          <p:cNvSpPr>
            <a:spLocks noChangeShapeType="1"/>
          </p:cNvSpPr>
          <p:nvPr/>
        </p:nvSpPr>
        <p:spPr bwMode="auto">
          <a:xfrm>
            <a:off x="0" y="914400"/>
            <a:ext cx="8955087" cy="0"/>
          </a:xfrm>
          <a:prstGeom prst="line">
            <a:avLst/>
          </a:prstGeom>
          <a:noFill/>
          <a:ln w="9525">
            <a:solidFill>
              <a:schemeClr val="tx1"/>
            </a:solidFill>
            <a:round/>
            <a:headEnd/>
            <a:tailEnd/>
          </a:ln>
        </p:spPr>
        <p:txBody>
          <a:bodyPr/>
          <a:lstStyle/>
          <a:p>
            <a:endParaRPr lang="en-US"/>
          </a:p>
        </p:txBody>
      </p:sp>
      <p:pic>
        <p:nvPicPr>
          <p:cNvPr id="21509" name="Picture 2"/>
          <p:cNvPicPr>
            <a:picLocks noChangeAspect="1" noChangeArrowheads="1"/>
          </p:cNvPicPr>
          <p:nvPr/>
        </p:nvPicPr>
        <p:blipFill>
          <a:blip r:embed="rId2" cstate="print"/>
          <a:srcRect/>
          <a:stretch>
            <a:fillRect/>
          </a:stretch>
        </p:blipFill>
        <p:spPr bwMode="auto">
          <a:xfrm>
            <a:off x="1124357" y="2430806"/>
            <a:ext cx="6895285" cy="4038600"/>
          </a:xfrm>
          <a:prstGeom prst="rect">
            <a:avLst/>
          </a:prstGeom>
          <a:noFill/>
          <a:ln w="9525">
            <a:noFill/>
            <a:miter lim="800000"/>
            <a:headEnd/>
            <a:tailEnd/>
          </a:ln>
        </p:spPr>
      </p:pic>
      <p:sp>
        <p:nvSpPr>
          <p:cNvPr id="7" name="TextBox 6"/>
          <p:cNvSpPr txBox="1">
            <a:spLocks noChangeArrowheads="1"/>
          </p:cNvSpPr>
          <p:nvPr/>
        </p:nvSpPr>
        <p:spPr bwMode="auto">
          <a:xfrm>
            <a:off x="2819400" y="2915358"/>
            <a:ext cx="1526380" cy="461665"/>
          </a:xfrm>
          <a:prstGeom prst="rect">
            <a:avLst/>
          </a:prstGeom>
          <a:solidFill>
            <a:schemeClr val="bg1"/>
          </a:solidFill>
          <a:ln w="9525">
            <a:solidFill>
              <a:srgbClr val="FF0000"/>
            </a:solidFill>
            <a:miter lim="800000"/>
            <a:headEnd/>
            <a:tailEnd/>
          </a:ln>
        </p:spPr>
        <p:txBody>
          <a:bodyPr wrap="none">
            <a:spAutoFit/>
          </a:bodyPr>
          <a:lstStyle/>
          <a:p>
            <a:r>
              <a:rPr lang="en-US" altLang="en-US" sz="1200" b="1" dirty="0">
                <a:solidFill>
                  <a:srgbClr val="FF0000"/>
                </a:solidFill>
                <a:latin typeface="Arial" panose="020B0604020202020204" pitchFamily="34" charset="0"/>
                <a:cs typeface="Arial" panose="020B0604020202020204" pitchFamily="34" charset="0"/>
              </a:rPr>
              <a:t>Neural tube defect</a:t>
            </a:r>
          </a:p>
          <a:p>
            <a:r>
              <a:rPr lang="en-US" altLang="en-US" sz="1200" b="1" dirty="0">
                <a:solidFill>
                  <a:srgbClr val="FF0000"/>
                </a:solidFill>
                <a:latin typeface="Arial" panose="020B0604020202020204" pitchFamily="34" charset="0"/>
                <a:cs typeface="Arial" panose="020B0604020202020204" pitchFamily="34" charset="0"/>
              </a:rPr>
              <a:t>Incidence 0.1%</a:t>
            </a:r>
          </a:p>
        </p:txBody>
      </p:sp>
      <p:cxnSp>
        <p:nvCxnSpPr>
          <p:cNvPr id="9" name="Straight Arrow Connector 8"/>
          <p:cNvCxnSpPr/>
          <p:nvPr/>
        </p:nvCxnSpPr>
        <p:spPr>
          <a:xfrm rot="5400000">
            <a:off x="3339306" y="3567026"/>
            <a:ext cx="3810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6948128" y="4847882"/>
            <a:ext cx="1" cy="7163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9" idx="3"/>
          </p:cNvCxnSpPr>
          <p:nvPr/>
        </p:nvCxnSpPr>
        <p:spPr>
          <a:xfrm flipV="1">
            <a:off x="3166016" y="5029199"/>
            <a:ext cx="738187" cy="150813"/>
          </a:xfrm>
          <a:prstGeom prst="straightConnector1">
            <a:avLst/>
          </a:prstGeom>
          <a:ln w="19050">
            <a:solidFill>
              <a:srgbClr val="0070C4"/>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957928" y="4948237"/>
            <a:ext cx="1208088" cy="461962"/>
          </a:xfrm>
          <a:prstGeom prst="rect">
            <a:avLst/>
          </a:prstGeom>
          <a:solidFill>
            <a:schemeClr val="bg1"/>
          </a:solidFill>
          <a:ln w="9525">
            <a:solidFill>
              <a:srgbClr val="0070C4"/>
            </a:solidFill>
            <a:miter lim="800000"/>
            <a:headEnd/>
            <a:tailEnd/>
          </a:ln>
        </p:spPr>
        <p:txBody>
          <a:bodyPr wrap="none">
            <a:spAutoFit/>
          </a:bodyPr>
          <a:lstStyle/>
          <a:p>
            <a:r>
              <a:rPr lang="en-US" altLang="en-US" sz="1200">
                <a:solidFill>
                  <a:srgbClr val="0070C4"/>
                </a:solidFill>
                <a:latin typeface="Arial" panose="020B0604020202020204" pitchFamily="34" charset="0"/>
                <a:cs typeface="Arial" panose="020B0604020202020204" pitchFamily="34" charset="0"/>
              </a:rPr>
              <a:t>Overall defects</a:t>
            </a:r>
          </a:p>
          <a:p>
            <a:r>
              <a:rPr lang="en-US" altLang="en-US" sz="1200">
                <a:solidFill>
                  <a:srgbClr val="0070C4"/>
                </a:solidFill>
                <a:latin typeface="Arial" panose="020B0604020202020204" pitchFamily="34" charset="0"/>
                <a:cs typeface="Arial" panose="020B0604020202020204" pitchFamily="34" charset="0"/>
              </a:rPr>
              <a:t>Incidence 3%</a:t>
            </a:r>
          </a:p>
        </p:txBody>
      </p:sp>
      <p:cxnSp>
        <p:nvCxnSpPr>
          <p:cNvPr id="13" name="Straight Arrow Connector 12"/>
          <p:cNvCxnSpPr/>
          <p:nvPr/>
        </p:nvCxnSpPr>
        <p:spPr>
          <a:xfrm rot="5400000">
            <a:off x="4037012" y="5334001"/>
            <a:ext cx="458788" cy="158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7074727" y="4561389"/>
            <a:ext cx="792163" cy="369888"/>
          </a:xfrm>
          <a:prstGeom prst="rect">
            <a:avLst/>
          </a:prstGeom>
          <a:solidFill>
            <a:schemeClr val="bg1"/>
          </a:solidFill>
          <a:ln w="9525">
            <a:noFill/>
            <a:miter lim="800000"/>
            <a:headEnd/>
            <a:tailEnd/>
          </a:ln>
        </p:spPr>
        <p:txBody>
          <a:bodyPr wrap="none">
            <a:spAutoFit/>
          </a:bodyPr>
          <a:lstStyle/>
          <a:p>
            <a:r>
              <a:rPr lang="en-US" altLang="en-US" b="1" dirty="0">
                <a:solidFill>
                  <a:srgbClr val="FF0000"/>
                </a:solidFill>
              </a:rPr>
              <a:t>RR 3.0</a:t>
            </a:r>
          </a:p>
        </p:txBody>
      </p:sp>
      <p:sp>
        <p:nvSpPr>
          <p:cNvPr id="20" name="TextBox 19"/>
          <p:cNvSpPr txBox="1">
            <a:spLocks noChangeArrowheads="1"/>
          </p:cNvSpPr>
          <p:nvPr/>
        </p:nvSpPr>
        <p:spPr bwMode="auto">
          <a:xfrm>
            <a:off x="7052844" y="4931277"/>
            <a:ext cx="792163" cy="369888"/>
          </a:xfrm>
          <a:prstGeom prst="rect">
            <a:avLst/>
          </a:prstGeom>
          <a:solidFill>
            <a:schemeClr val="bg1"/>
          </a:solidFill>
          <a:ln w="9525">
            <a:noFill/>
            <a:miter lim="800000"/>
            <a:headEnd/>
            <a:tailEnd/>
          </a:ln>
        </p:spPr>
        <p:txBody>
          <a:bodyPr wrap="none">
            <a:spAutoFit/>
          </a:bodyPr>
          <a:lstStyle/>
          <a:p>
            <a:r>
              <a:rPr lang="en-US" altLang="en-US" dirty="0">
                <a:solidFill>
                  <a:srgbClr val="0070C0"/>
                </a:solidFill>
              </a:rPr>
              <a:t>RR 2.0</a:t>
            </a:r>
          </a:p>
        </p:txBody>
      </p:sp>
      <p:sp>
        <p:nvSpPr>
          <p:cNvPr id="21" name="TextBox 5"/>
          <p:cNvSpPr txBox="1">
            <a:spLocks noChangeArrowheads="1"/>
          </p:cNvSpPr>
          <p:nvPr/>
        </p:nvSpPr>
        <p:spPr bwMode="auto">
          <a:xfrm>
            <a:off x="2960571" y="6469406"/>
            <a:ext cx="3941848" cy="307777"/>
          </a:xfrm>
          <a:prstGeom prst="rect">
            <a:avLst/>
          </a:prstGeom>
          <a:noFill/>
          <a:ln w="9525">
            <a:noFill/>
            <a:miter lim="800000"/>
            <a:headEnd/>
            <a:tailEnd/>
          </a:ln>
        </p:spPr>
        <p:txBody>
          <a:bodyPr wrap="none">
            <a:spAutoFit/>
          </a:bodyPr>
          <a:lstStyle/>
          <a:p>
            <a:r>
              <a:rPr lang="en-US" altLang="en-US" sz="1400" dirty="0">
                <a:solidFill>
                  <a:srgbClr val="006666"/>
                </a:solidFill>
                <a:latin typeface="Arial" panose="020B0604020202020204" pitchFamily="34" charset="0"/>
                <a:cs typeface="Arial" panose="020B0604020202020204" pitchFamily="34" charset="0"/>
              </a:rPr>
              <a:t>Watts DH.  </a:t>
            </a:r>
            <a:r>
              <a:rPr lang="en-US" altLang="en-US" sz="1400" dirty="0" err="1">
                <a:solidFill>
                  <a:srgbClr val="006666"/>
                </a:solidFill>
                <a:latin typeface="Arial" panose="020B0604020202020204" pitchFamily="34" charset="0"/>
                <a:cs typeface="Arial" panose="020B0604020202020204" pitchFamily="34" charset="0"/>
              </a:rPr>
              <a:t>Curr</a:t>
            </a:r>
            <a:r>
              <a:rPr lang="en-US" altLang="en-US" sz="1400" dirty="0">
                <a:solidFill>
                  <a:srgbClr val="006666"/>
                </a:solidFill>
                <a:latin typeface="Arial" panose="020B0604020202020204" pitchFamily="34" charset="0"/>
                <a:cs typeface="Arial" panose="020B0604020202020204" pitchFamily="34" charset="0"/>
              </a:rPr>
              <a:t> HIV/AIDS Rep 2007;4:135-140</a:t>
            </a:r>
          </a:p>
        </p:txBody>
      </p:sp>
      <p:sp>
        <p:nvSpPr>
          <p:cNvPr id="2" name="Oval 1">
            <a:extLst>
              <a:ext uri="{FF2B5EF4-FFF2-40B4-BE49-F238E27FC236}">
                <a16:creationId xmlns="" xmlns:a16="http://schemas.microsoft.com/office/drawing/2014/main" id="{3A629ED0-EFF9-4620-8982-FB813FD15BF3}"/>
              </a:ext>
            </a:extLst>
          </p:cNvPr>
          <p:cNvSpPr/>
          <p:nvPr/>
        </p:nvSpPr>
        <p:spPr>
          <a:xfrm>
            <a:off x="6553201" y="5700341"/>
            <a:ext cx="838200" cy="3698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038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10C010-1F8A-499C-B26F-91895BDEB296}"/>
              </a:ext>
            </a:extLst>
          </p:cNvPr>
          <p:cNvSpPr>
            <a:spLocks noGrp="1"/>
          </p:cNvSpPr>
          <p:nvPr>
            <p:ph type="title"/>
          </p:nvPr>
        </p:nvSpPr>
        <p:spPr>
          <a:xfrm>
            <a:off x="657225" y="0"/>
            <a:ext cx="8229600" cy="1143000"/>
          </a:xfrm>
        </p:spPr>
        <p:txBody>
          <a:bodyPr>
            <a:normAutofit/>
          </a:bodyPr>
          <a:lstStyle/>
          <a:p>
            <a:r>
              <a:rPr lang="en-US" sz="3000" dirty="0"/>
              <a:t>Birth Defect Surveillance: </a:t>
            </a:r>
            <a:br>
              <a:rPr lang="en-US" sz="3000" dirty="0"/>
            </a:br>
            <a:r>
              <a:rPr lang="en-US" sz="3000" dirty="0"/>
              <a:t>Antiretroviral Pregnancy Registry</a:t>
            </a:r>
          </a:p>
        </p:txBody>
      </p:sp>
      <p:sp>
        <p:nvSpPr>
          <p:cNvPr id="3" name="Content Placeholder 2">
            <a:extLst>
              <a:ext uri="{FF2B5EF4-FFF2-40B4-BE49-F238E27FC236}">
                <a16:creationId xmlns="" xmlns:a16="http://schemas.microsoft.com/office/drawing/2014/main" id="{19D34C7E-C1CB-4C80-9A26-C41BB077A0CD}"/>
              </a:ext>
            </a:extLst>
          </p:cNvPr>
          <p:cNvSpPr>
            <a:spLocks noGrp="1"/>
          </p:cNvSpPr>
          <p:nvPr>
            <p:ph idx="1"/>
          </p:nvPr>
        </p:nvSpPr>
        <p:spPr>
          <a:xfrm>
            <a:off x="167114" y="1009011"/>
            <a:ext cx="8871877" cy="4210288"/>
          </a:xfrm>
        </p:spPr>
        <p:txBody>
          <a:bodyPr>
            <a:normAutofit/>
          </a:bodyPr>
          <a:lstStyle/>
          <a:p>
            <a:pPr>
              <a:lnSpc>
                <a:spcPct val="105000"/>
              </a:lnSpc>
              <a:spcBef>
                <a:spcPts val="400"/>
              </a:spcBef>
              <a:spcAft>
                <a:spcPts val="300"/>
              </a:spcAft>
            </a:pPr>
            <a:r>
              <a:rPr lang="en-US" sz="2700" dirty="0"/>
              <a:t>Antiretroviral Pregnancy Registry began in 1990 as  </a:t>
            </a:r>
            <a:r>
              <a:rPr lang="en-US" sz="2700" i="1" dirty="0"/>
              <a:t>Zidovudine in Pregnancy Registry</a:t>
            </a:r>
          </a:p>
          <a:p>
            <a:pPr>
              <a:lnSpc>
                <a:spcPct val="105000"/>
              </a:lnSpc>
              <a:spcBef>
                <a:spcPts val="400"/>
              </a:spcBef>
              <a:spcAft>
                <a:spcPts val="300"/>
              </a:spcAft>
            </a:pPr>
            <a:r>
              <a:rPr lang="en-US" sz="2700" dirty="0"/>
              <a:t>Currently international registry including 128 antiretroviral drugs – 49 brand, 79 generic drugs</a:t>
            </a:r>
          </a:p>
          <a:p>
            <a:pPr lvl="1">
              <a:lnSpc>
                <a:spcPct val="105000"/>
              </a:lnSpc>
              <a:spcBef>
                <a:spcPts val="200"/>
              </a:spcBef>
              <a:spcAft>
                <a:spcPts val="200"/>
              </a:spcAft>
            </a:pPr>
            <a:r>
              <a:rPr lang="en-US" sz="2600" dirty="0"/>
              <a:t>Provider prospectively reports women on ART during pregnancy to the APR </a:t>
            </a:r>
            <a:r>
              <a:rPr lang="en-US" sz="2600" u="sng" dirty="0"/>
              <a:t>prior to </a:t>
            </a:r>
            <a:r>
              <a:rPr lang="en-US" sz="2600" dirty="0"/>
              <a:t>delivery outcome</a:t>
            </a:r>
          </a:p>
          <a:p>
            <a:pPr lvl="1">
              <a:lnSpc>
                <a:spcPct val="105000"/>
              </a:lnSpc>
              <a:spcBef>
                <a:spcPts val="200"/>
              </a:spcBef>
              <a:spcAft>
                <a:spcPts val="200"/>
              </a:spcAft>
            </a:pPr>
            <a:r>
              <a:rPr lang="en-US" sz="2600" dirty="0"/>
              <a:t>To provide early warning signal; estimates risk of major birth defects compared to general population</a:t>
            </a:r>
          </a:p>
          <a:p>
            <a:pPr>
              <a:lnSpc>
                <a:spcPct val="105000"/>
              </a:lnSpc>
              <a:spcBef>
                <a:spcPts val="400"/>
              </a:spcBef>
              <a:spcAft>
                <a:spcPts val="300"/>
              </a:spcAft>
            </a:pPr>
            <a:endParaRPr lang="en-US" dirty="0"/>
          </a:p>
        </p:txBody>
      </p:sp>
      <p:cxnSp>
        <p:nvCxnSpPr>
          <p:cNvPr id="4" name="Straight Connector 10">
            <a:extLst>
              <a:ext uri="{FF2B5EF4-FFF2-40B4-BE49-F238E27FC236}">
                <a16:creationId xmlns="" xmlns:a16="http://schemas.microsoft.com/office/drawing/2014/main" id="{75742B48-B8AD-4703-8583-26A7F45B92C2}"/>
              </a:ext>
            </a:extLst>
          </p:cNvPr>
          <p:cNvCxnSpPr>
            <a:cxnSpLocks noChangeShapeType="1"/>
          </p:cNvCxnSpPr>
          <p:nvPr/>
        </p:nvCxnSpPr>
        <p:spPr bwMode="auto">
          <a:xfrm>
            <a:off x="-19050" y="1076702"/>
            <a:ext cx="9144000" cy="0"/>
          </a:xfrm>
          <a:prstGeom prst="line">
            <a:avLst/>
          </a:prstGeom>
          <a:noFill/>
          <a:ln w="9525" algn="ctr">
            <a:solidFill>
              <a:schemeClr val="tx1"/>
            </a:solidFill>
            <a:round/>
            <a:headEnd/>
            <a:tailEnd/>
          </a:ln>
        </p:spPr>
      </p:cxnSp>
      <p:sp>
        <p:nvSpPr>
          <p:cNvPr id="6" name="Content Placeholder 2">
            <a:extLst>
              <a:ext uri="{FF2B5EF4-FFF2-40B4-BE49-F238E27FC236}">
                <a16:creationId xmlns="" xmlns:a16="http://schemas.microsoft.com/office/drawing/2014/main" id="{AF9F37FC-0623-41C5-BE0B-B89A95BD9378}"/>
              </a:ext>
            </a:extLst>
          </p:cNvPr>
          <p:cNvSpPr txBox="1">
            <a:spLocks/>
          </p:cNvSpPr>
          <p:nvPr/>
        </p:nvSpPr>
        <p:spPr>
          <a:xfrm>
            <a:off x="2630152" y="5090115"/>
            <a:ext cx="5829112" cy="18913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5000"/>
              </a:lnSpc>
              <a:spcAft>
                <a:spcPts val="0"/>
              </a:spcAft>
            </a:pPr>
            <a:endParaRPr lang="en-US" sz="2700" dirty="0">
              <a:effectLst/>
            </a:endParaRPr>
          </a:p>
        </p:txBody>
      </p:sp>
      <p:pic>
        <p:nvPicPr>
          <p:cNvPr id="7" name="Picture 6">
            <a:extLst>
              <a:ext uri="{FF2B5EF4-FFF2-40B4-BE49-F238E27FC236}">
                <a16:creationId xmlns="" xmlns:a16="http://schemas.microsoft.com/office/drawing/2014/main" id="{1FA866F7-7762-47F0-8150-4BFB9FC927B9}"/>
              </a:ext>
            </a:extLst>
          </p:cNvPr>
          <p:cNvPicPr>
            <a:picLocks noChangeAspect="1"/>
          </p:cNvPicPr>
          <p:nvPr/>
        </p:nvPicPr>
        <p:blipFill>
          <a:blip r:embed="rId2"/>
          <a:stretch>
            <a:fillRect/>
          </a:stretch>
        </p:blipFill>
        <p:spPr>
          <a:xfrm>
            <a:off x="152400" y="231253"/>
            <a:ext cx="1828800" cy="459991"/>
          </a:xfrm>
          <a:prstGeom prst="rect">
            <a:avLst/>
          </a:prstGeom>
        </p:spPr>
      </p:pic>
      <p:sp>
        <p:nvSpPr>
          <p:cNvPr id="9" name="Content Placeholder 2">
            <a:extLst>
              <a:ext uri="{FF2B5EF4-FFF2-40B4-BE49-F238E27FC236}">
                <a16:creationId xmlns="" xmlns:a16="http://schemas.microsoft.com/office/drawing/2014/main" id="{55B81F76-FEB4-467B-B76C-8A66B3FBB75E}"/>
              </a:ext>
            </a:extLst>
          </p:cNvPr>
          <p:cNvSpPr txBox="1">
            <a:spLocks/>
          </p:cNvSpPr>
          <p:nvPr/>
        </p:nvSpPr>
        <p:spPr>
          <a:xfrm>
            <a:off x="1708110" y="4657947"/>
            <a:ext cx="7086600" cy="5404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5000"/>
              </a:lnSpc>
              <a:spcAft>
                <a:spcPts val="0"/>
              </a:spcAft>
            </a:pPr>
            <a:r>
              <a:rPr lang="en-US" sz="2700" dirty="0">
                <a:effectLst/>
              </a:rPr>
              <a:t>Registry is only as good as reporting to it!</a:t>
            </a:r>
          </a:p>
          <a:p>
            <a:pPr marL="0" indent="0" fontAlgn="auto">
              <a:lnSpc>
                <a:spcPct val="105000"/>
              </a:lnSpc>
              <a:spcAft>
                <a:spcPts val="0"/>
              </a:spcAft>
              <a:buNone/>
            </a:pPr>
            <a:endParaRPr lang="en-US" sz="2700" dirty="0">
              <a:effectLst/>
            </a:endParaRPr>
          </a:p>
        </p:txBody>
      </p:sp>
      <p:pic>
        <p:nvPicPr>
          <p:cNvPr id="5" name="Picture 4">
            <a:extLst>
              <a:ext uri="{FF2B5EF4-FFF2-40B4-BE49-F238E27FC236}">
                <a16:creationId xmlns="" xmlns:a16="http://schemas.microsoft.com/office/drawing/2014/main" id="{8BF5C90E-77FB-4524-AE4E-BF24D88D9720}"/>
              </a:ext>
            </a:extLst>
          </p:cNvPr>
          <p:cNvPicPr>
            <a:picLocks noChangeAspect="1"/>
          </p:cNvPicPr>
          <p:nvPr/>
        </p:nvPicPr>
        <p:blipFill>
          <a:blip r:embed="rId3"/>
          <a:stretch>
            <a:fillRect/>
          </a:stretch>
        </p:blipFill>
        <p:spPr>
          <a:xfrm>
            <a:off x="185834" y="4704468"/>
            <a:ext cx="1408710" cy="1961991"/>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 xmlns:a16="http://schemas.microsoft.com/office/drawing/2014/main" id="{32F580D4-D271-4FF6-ACBC-7A0A1552378C}"/>
              </a:ext>
            </a:extLst>
          </p:cNvPr>
          <p:cNvSpPr/>
          <p:nvPr/>
        </p:nvSpPr>
        <p:spPr>
          <a:xfrm>
            <a:off x="89825" y="3159907"/>
            <a:ext cx="4572000" cy="369332"/>
          </a:xfrm>
          <a:prstGeom prst="rect">
            <a:avLst/>
          </a:prstGeom>
        </p:spPr>
        <p:txBody>
          <a:bodyPr>
            <a:spAutoFit/>
          </a:bodyPr>
          <a:lstStyle/>
          <a:p>
            <a:endParaRPr lang="en-US" dirty="0"/>
          </a:p>
        </p:txBody>
      </p:sp>
      <p:pic>
        <p:nvPicPr>
          <p:cNvPr id="12" name="Picture 11">
            <a:extLst>
              <a:ext uri="{FF2B5EF4-FFF2-40B4-BE49-F238E27FC236}">
                <a16:creationId xmlns="" xmlns:a16="http://schemas.microsoft.com/office/drawing/2014/main" id="{D9336BCC-E2B2-4FB5-8503-910E0FAA4502}"/>
              </a:ext>
            </a:extLst>
          </p:cNvPr>
          <p:cNvPicPr>
            <a:picLocks noChangeAspect="1"/>
          </p:cNvPicPr>
          <p:nvPr/>
        </p:nvPicPr>
        <p:blipFill>
          <a:blip r:embed="rId4"/>
          <a:stretch>
            <a:fillRect/>
          </a:stretch>
        </p:blipFill>
        <p:spPr>
          <a:xfrm>
            <a:off x="1899470" y="5198416"/>
            <a:ext cx="3729597" cy="876295"/>
          </a:xfrm>
          <a:prstGeom prst="rect">
            <a:avLst/>
          </a:prstGeom>
        </p:spPr>
      </p:pic>
      <p:pic>
        <p:nvPicPr>
          <p:cNvPr id="14" name="Picture 13">
            <a:extLst>
              <a:ext uri="{FF2B5EF4-FFF2-40B4-BE49-F238E27FC236}">
                <a16:creationId xmlns="" xmlns:a16="http://schemas.microsoft.com/office/drawing/2014/main" id="{706A93D3-6CA5-4FC8-9EB0-F3CEFA16CA7E}"/>
              </a:ext>
            </a:extLst>
          </p:cNvPr>
          <p:cNvPicPr>
            <a:picLocks noChangeAspect="1"/>
          </p:cNvPicPr>
          <p:nvPr/>
        </p:nvPicPr>
        <p:blipFill>
          <a:blip r:embed="rId5"/>
          <a:stretch>
            <a:fillRect/>
          </a:stretch>
        </p:blipFill>
        <p:spPr>
          <a:xfrm>
            <a:off x="1861720" y="6074712"/>
            <a:ext cx="4823105" cy="566795"/>
          </a:xfrm>
          <a:prstGeom prst="rect">
            <a:avLst/>
          </a:prstGeom>
        </p:spPr>
      </p:pic>
      <p:pic>
        <p:nvPicPr>
          <p:cNvPr id="15" name="Picture 14">
            <a:extLst>
              <a:ext uri="{FF2B5EF4-FFF2-40B4-BE49-F238E27FC236}">
                <a16:creationId xmlns="" xmlns:a16="http://schemas.microsoft.com/office/drawing/2014/main" id="{99AE142A-0736-4AAE-8807-253BA721E149}"/>
              </a:ext>
            </a:extLst>
          </p:cNvPr>
          <p:cNvPicPr>
            <a:picLocks noChangeAspect="1"/>
          </p:cNvPicPr>
          <p:nvPr/>
        </p:nvPicPr>
        <p:blipFill>
          <a:blip r:embed="rId6"/>
          <a:stretch>
            <a:fillRect/>
          </a:stretch>
        </p:blipFill>
        <p:spPr>
          <a:xfrm>
            <a:off x="5656090" y="5161589"/>
            <a:ext cx="3324225" cy="1047750"/>
          </a:xfrm>
          <a:prstGeom prst="rect">
            <a:avLst/>
          </a:prstGeom>
        </p:spPr>
      </p:pic>
    </p:spTree>
    <p:extLst>
      <p:ext uri="{BB962C8B-B14F-4D97-AF65-F5344CB8AC3E}">
        <p14:creationId xmlns:p14="http://schemas.microsoft.com/office/powerpoint/2010/main" val="250681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688749" y="82492"/>
            <a:ext cx="8839200" cy="553998"/>
          </a:xfrm>
          <a:prstGeom prst="rect">
            <a:avLst/>
          </a:prstGeom>
          <a:noFill/>
          <a:ln w="9525" algn="ctr">
            <a:noFill/>
            <a:miter lim="800000"/>
            <a:headEnd/>
            <a:tailEnd/>
          </a:ln>
          <a:effectLst/>
        </p:spPr>
        <p:txBody>
          <a:bodyPr wrap="square">
            <a:spAutoFit/>
          </a:bodyPr>
          <a:lstStyle/>
          <a:p>
            <a:pPr algn="ctr" eaLnBrk="0" hangingPunct="0">
              <a:spcBef>
                <a:spcPct val="50000"/>
              </a:spcBef>
              <a:buClr>
                <a:srgbClr val="6600CC"/>
              </a:buClr>
              <a:buSzPct val="100000"/>
              <a:buFont typeface="Wingdings" pitchFamily="2" charset="2"/>
              <a:buNone/>
              <a:defRPr/>
            </a:pPr>
            <a:r>
              <a:rPr lang="en-US" sz="3000" dirty="0">
                <a:solidFill>
                  <a:srgbClr val="C00000"/>
                </a:solidFill>
                <a:effectLst/>
                <a:latin typeface="Arial" panose="020B0604020202020204" pitchFamily="34" charset="0"/>
                <a:cs typeface="Arial" panose="020B0604020202020204" pitchFamily="34" charset="0"/>
              </a:rPr>
              <a:t>Drug-Specific Birth Defect Rates*</a:t>
            </a:r>
          </a:p>
        </p:txBody>
      </p:sp>
      <p:sp>
        <p:nvSpPr>
          <p:cNvPr id="15" name="Rectangle 3"/>
          <p:cNvSpPr>
            <a:spLocks noChangeArrowheads="1"/>
          </p:cNvSpPr>
          <p:nvPr/>
        </p:nvSpPr>
        <p:spPr bwMode="auto">
          <a:xfrm>
            <a:off x="1038701" y="570114"/>
            <a:ext cx="7696200" cy="535531"/>
          </a:xfrm>
          <a:prstGeom prst="rect">
            <a:avLst/>
          </a:prstGeom>
          <a:noFill/>
          <a:ln w="9525">
            <a:noFill/>
            <a:miter lim="800000"/>
            <a:headEnd/>
            <a:tailEnd/>
          </a:ln>
        </p:spPr>
        <p:txBody>
          <a:bodyPr wrap="square">
            <a:spAutoFit/>
          </a:bodyPr>
          <a:lstStyle/>
          <a:p>
            <a:pPr algn="ctr" eaLnBrk="0" hangingPunct="0">
              <a:lnSpc>
                <a:spcPct val="90000"/>
              </a:lnSpc>
              <a:spcBef>
                <a:spcPct val="20000"/>
              </a:spcBef>
              <a:buClr>
                <a:srgbClr val="6600CC"/>
              </a:buClr>
              <a:buSzPct val="100000"/>
              <a:buFont typeface="Wingdings" pitchFamily="2" charset="2"/>
              <a:buNone/>
              <a:tabLst>
                <a:tab pos="2971800" algn="l"/>
                <a:tab pos="4914900" algn="l"/>
              </a:tabLst>
            </a:pPr>
            <a:r>
              <a:rPr lang="en-US" sz="1600" dirty="0">
                <a:effectLst/>
                <a:latin typeface="Arial" panose="020B0604020202020204" pitchFamily="34" charset="0"/>
                <a:cs typeface="Arial" panose="020B0604020202020204" pitchFamily="34" charset="0"/>
              </a:rPr>
              <a:t>Prevalence of Birth Defects (95% CI): 1 January 1989 – 31 January 2018</a:t>
            </a:r>
            <a:br>
              <a:rPr lang="en-US"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First Trimester Exposure </a:t>
            </a:r>
          </a:p>
        </p:txBody>
      </p:sp>
      <p:sp>
        <p:nvSpPr>
          <p:cNvPr id="19" name="Line 4"/>
          <p:cNvSpPr>
            <a:spLocks noChangeShapeType="1"/>
          </p:cNvSpPr>
          <p:nvPr/>
        </p:nvSpPr>
        <p:spPr bwMode="auto">
          <a:xfrm>
            <a:off x="-27138" y="1061466"/>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20"/>
          <p:cNvSpPr txBox="1"/>
          <p:nvPr/>
        </p:nvSpPr>
        <p:spPr>
          <a:xfrm>
            <a:off x="23711" y="1031557"/>
            <a:ext cx="5615090" cy="492443"/>
          </a:xfrm>
          <a:prstGeom prst="rect">
            <a:avLst/>
          </a:prstGeom>
          <a:noFill/>
        </p:spPr>
        <p:txBody>
          <a:bodyPr wrap="square" rtlCol="0">
            <a:spAutoFit/>
          </a:bodyPr>
          <a:lstStyle/>
          <a:p>
            <a:r>
              <a:rPr lang="en-US" sz="1400" dirty="0" smtClean="0">
                <a:effectLst/>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For drug to be included for comparison with population rates, a drug must meet</a:t>
            </a:r>
            <a:r>
              <a:rPr lang="en-US" sz="1200" b="1" dirty="0" smtClean="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threshold </a:t>
            </a:r>
            <a:r>
              <a:rPr lang="en-US" sz="1200" b="1" dirty="0" smtClean="0">
                <a:effectLst/>
                <a:latin typeface="Arial" panose="020B0604020202020204" pitchFamily="34" charset="0"/>
                <a:cs typeface="Arial" panose="020B0604020202020204" pitchFamily="34" charset="0"/>
              </a:rPr>
              <a:t>of having </a:t>
            </a:r>
            <a:r>
              <a:rPr lang="en-US" sz="1200" b="1" dirty="0">
                <a:effectLst/>
                <a:latin typeface="Arial" panose="020B0604020202020204" pitchFamily="34" charset="0"/>
                <a:cs typeface="Arial" panose="020B0604020202020204" pitchFamily="34" charset="0"/>
              </a:rPr>
              <a:t>≥ 200 1</a:t>
            </a:r>
            <a:r>
              <a:rPr lang="en-US" sz="1200" b="1" baseline="30000" dirty="0">
                <a:effectLst/>
                <a:latin typeface="Arial" panose="020B0604020202020204" pitchFamily="34" charset="0"/>
                <a:cs typeface="Arial" panose="020B0604020202020204" pitchFamily="34" charset="0"/>
              </a:rPr>
              <a:t>st</a:t>
            </a:r>
            <a:r>
              <a:rPr lang="en-US" sz="1200" b="1" dirty="0">
                <a:effectLst/>
                <a:latin typeface="Arial" panose="020B0604020202020204" pitchFamily="34" charset="0"/>
                <a:cs typeface="Arial" panose="020B0604020202020204" pitchFamily="34" charset="0"/>
              </a:rPr>
              <a:t> trimester exposed pregnancies</a:t>
            </a:r>
          </a:p>
        </p:txBody>
      </p:sp>
      <p:pic>
        <p:nvPicPr>
          <p:cNvPr id="20" name="Picture 19">
            <a:extLst>
              <a:ext uri="{FF2B5EF4-FFF2-40B4-BE49-F238E27FC236}">
                <a16:creationId xmlns="" xmlns:a16="http://schemas.microsoft.com/office/drawing/2014/main" id="{83C418AE-83D5-439A-9CA6-632538BD612B}"/>
              </a:ext>
            </a:extLst>
          </p:cNvPr>
          <p:cNvPicPr>
            <a:picLocks noChangeAspect="1"/>
          </p:cNvPicPr>
          <p:nvPr/>
        </p:nvPicPr>
        <p:blipFill>
          <a:blip r:embed="rId2"/>
          <a:stretch>
            <a:fillRect/>
          </a:stretch>
        </p:blipFill>
        <p:spPr>
          <a:xfrm>
            <a:off x="72465" y="102995"/>
            <a:ext cx="1828800" cy="459991"/>
          </a:xfrm>
          <a:prstGeom prst="rect">
            <a:avLst/>
          </a:prstGeom>
        </p:spPr>
      </p:pic>
      <p:pic>
        <p:nvPicPr>
          <p:cNvPr id="2" name="Picture 1">
            <a:extLst>
              <a:ext uri="{FF2B5EF4-FFF2-40B4-BE49-F238E27FC236}">
                <a16:creationId xmlns="" xmlns:a16="http://schemas.microsoft.com/office/drawing/2014/main" id="{E84E41EC-5EFF-4E26-83E7-CF25301A21A6}"/>
              </a:ext>
            </a:extLst>
          </p:cNvPr>
          <p:cNvPicPr>
            <a:picLocks noChangeAspect="1"/>
          </p:cNvPicPr>
          <p:nvPr/>
        </p:nvPicPr>
        <p:blipFill>
          <a:blip r:embed="rId3"/>
          <a:stretch>
            <a:fillRect/>
          </a:stretch>
        </p:blipFill>
        <p:spPr>
          <a:xfrm>
            <a:off x="381000" y="1655375"/>
            <a:ext cx="8534400" cy="4911093"/>
          </a:xfrm>
          <a:prstGeom prst="rect">
            <a:avLst/>
          </a:prstGeom>
        </p:spPr>
      </p:pic>
      <p:grpSp>
        <p:nvGrpSpPr>
          <p:cNvPr id="22" name="Group 21">
            <a:extLst>
              <a:ext uri="{FF2B5EF4-FFF2-40B4-BE49-F238E27FC236}">
                <a16:creationId xmlns="" xmlns:a16="http://schemas.microsoft.com/office/drawing/2014/main" id="{A9B21DAE-4B5C-42E1-BEC2-92829477539F}"/>
              </a:ext>
            </a:extLst>
          </p:cNvPr>
          <p:cNvGrpSpPr/>
          <p:nvPr/>
        </p:nvGrpSpPr>
        <p:grpSpPr>
          <a:xfrm>
            <a:off x="5791200" y="1145462"/>
            <a:ext cx="3201452" cy="874477"/>
            <a:chOff x="5724910" y="1107952"/>
            <a:chExt cx="3201452" cy="874477"/>
          </a:xfrm>
        </p:grpSpPr>
        <p:sp>
          <p:nvSpPr>
            <p:cNvPr id="23" name="TextBox 22">
              <a:extLst>
                <a:ext uri="{FF2B5EF4-FFF2-40B4-BE49-F238E27FC236}">
                  <a16:creationId xmlns="" xmlns:a16="http://schemas.microsoft.com/office/drawing/2014/main" id="{79327BCA-78EA-4192-A406-E0C16907D8CE}"/>
                </a:ext>
              </a:extLst>
            </p:cNvPr>
            <p:cNvSpPr txBox="1"/>
            <p:nvPr/>
          </p:nvSpPr>
          <p:spPr>
            <a:xfrm>
              <a:off x="7614786" y="1112938"/>
              <a:ext cx="1311576" cy="646331"/>
            </a:xfrm>
            <a:prstGeom prst="rect">
              <a:avLst/>
            </a:prstGeom>
            <a:noFill/>
          </p:spPr>
          <p:txBody>
            <a:bodyPr wrap="none" rtlCol="0">
              <a:spAutoFit/>
            </a:bodyPr>
            <a:lstStyle/>
            <a:p>
              <a:pPr algn="ctr"/>
              <a:r>
                <a:rPr lang="en-US" sz="1200" dirty="0">
                  <a:solidFill>
                    <a:srgbClr val="0070C0"/>
                  </a:solidFill>
                  <a:effectLst/>
                  <a:latin typeface="Arial" panose="020B0604020202020204" pitchFamily="34" charset="0"/>
                  <a:cs typeface="Arial" panose="020B0604020202020204" pitchFamily="34" charset="0"/>
                </a:rPr>
                <a:t>Texas Birth </a:t>
              </a:r>
            </a:p>
            <a:p>
              <a:pPr algn="ctr"/>
              <a:r>
                <a:rPr lang="en-US" sz="1200" dirty="0">
                  <a:solidFill>
                    <a:srgbClr val="0070C0"/>
                  </a:solidFill>
                  <a:effectLst/>
                  <a:latin typeface="Arial" panose="020B0604020202020204" pitchFamily="34" charset="0"/>
                  <a:cs typeface="Arial" panose="020B0604020202020204" pitchFamily="34" charset="0"/>
                </a:rPr>
                <a:t>Defects Registry</a:t>
              </a:r>
            </a:p>
            <a:p>
              <a:pPr algn="ctr"/>
              <a:r>
                <a:rPr lang="en-US" sz="1200" dirty="0">
                  <a:solidFill>
                    <a:srgbClr val="0070C0"/>
                  </a:solidFill>
                  <a:effectLst/>
                  <a:latin typeface="Arial" panose="020B0604020202020204" pitchFamily="34" charset="0"/>
                  <a:cs typeface="Arial" panose="020B0604020202020204" pitchFamily="34" charset="0"/>
                </a:rPr>
                <a:t>(4.2%)</a:t>
              </a:r>
            </a:p>
          </p:txBody>
        </p:sp>
        <p:sp>
          <p:nvSpPr>
            <p:cNvPr id="24" name="TextBox 23">
              <a:extLst>
                <a:ext uri="{FF2B5EF4-FFF2-40B4-BE49-F238E27FC236}">
                  <a16:creationId xmlns="" xmlns:a16="http://schemas.microsoft.com/office/drawing/2014/main" id="{D2EBAC1E-2072-4249-BC45-2C5FB253609A}"/>
                </a:ext>
              </a:extLst>
            </p:cNvPr>
            <p:cNvSpPr txBox="1"/>
            <p:nvPr/>
          </p:nvSpPr>
          <p:spPr>
            <a:xfrm>
              <a:off x="5724910" y="1107952"/>
              <a:ext cx="1583639" cy="830997"/>
            </a:xfrm>
            <a:prstGeom prst="rect">
              <a:avLst/>
            </a:prstGeom>
            <a:noFill/>
          </p:spPr>
          <p:txBody>
            <a:bodyPr wrap="none" rtlCol="0">
              <a:spAutoFit/>
            </a:bodyPr>
            <a:lstStyle/>
            <a:p>
              <a:pPr algn="ctr"/>
              <a:r>
                <a:rPr lang="en-US" sz="1200" dirty="0">
                  <a:solidFill>
                    <a:srgbClr val="C00000"/>
                  </a:solidFill>
                  <a:effectLst/>
                  <a:latin typeface="Arial" panose="020B0604020202020204" pitchFamily="34" charset="0"/>
                  <a:cs typeface="Arial" panose="020B0604020202020204" pitchFamily="34" charset="0"/>
                </a:rPr>
                <a:t>Metropolitan Atlanta </a:t>
              </a:r>
            </a:p>
            <a:p>
              <a:pPr algn="ctr"/>
              <a:r>
                <a:rPr lang="en-US" sz="1200" dirty="0">
                  <a:solidFill>
                    <a:srgbClr val="C00000"/>
                  </a:solidFill>
                  <a:effectLst/>
                  <a:latin typeface="Arial" panose="020B0604020202020204" pitchFamily="34" charset="0"/>
                  <a:cs typeface="Arial" panose="020B0604020202020204" pitchFamily="34" charset="0"/>
                </a:rPr>
                <a:t>Congenital Defects </a:t>
              </a:r>
            </a:p>
            <a:p>
              <a:pPr algn="ctr"/>
              <a:r>
                <a:rPr lang="en-US" sz="1200" dirty="0">
                  <a:solidFill>
                    <a:srgbClr val="C00000"/>
                  </a:solidFill>
                  <a:effectLst/>
                  <a:latin typeface="Arial" panose="020B0604020202020204" pitchFamily="34" charset="0"/>
                  <a:cs typeface="Arial" panose="020B0604020202020204" pitchFamily="34" charset="0"/>
                </a:rPr>
                <a:t>Program </a:t>
              </a:r>
            </a:p>
            <a:p>
              <a:pPr algn="ctr"/>
              <a:r>
                <a:rPr lang="en-US" sz="1200" dirty="0">
                  <a:solidFill>
                    <a:srgbClr val="C00000"/>
                  </a:solidFill>
                  <a:effectLst/>
                  <a:latin typeface="Arial" panose="020B0604020202020204" pitchFamily="34" charset="0"/>
                  <a:cs typeface="Arial" panose="020B0604020202020204" pitchFamily="34" charset="0"/>
                </a:rPr>
                <a:t>(2.7%)</a:t>
              </a:r>
            </a:p>
          </p:txBody>
        </p:sp>
        <p:cxnSp>
          <p:nvCxnSpPr>
            <p:cNvPr id="26" name="Straight Arrow Connector 25">
              <a:extLst>
                <a:ext uri="{FF2B5EF4-FFF2-40B4-BE49-F238E27FC236}">
                  <a16:creationId xmlns="" xmlns:a16="http://schemas.microsoft.com/office/drawing/2014/main" id="{4166A14C-2D6E-4871-A243-22F4882B5EB6}"/>
                </a:ext>
              </a:extLst>
            </p:cNvPr>
            <p:cNvCxnSpPr>
              <a:cxnSpLocks/>
            </p:cNvCxnSpPr>
            <p:nvPr/>
          </p:nvCxnSpPr>
          <p:spPr>
            <a:xfrm flipH="1">
              <a:off x="7645064" y="1524912"/>
              <a:ext cx="373157" cy="45751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E209F292-6F92-49E4-BACD-D8088EE08268}"/>
                </a:ext>
              </a:extLst>
            </p:cNvPr>
            <p:cNvCxnSpPr>
              <a:cxnSpLocks/>
            </p:cNvCxnSpPr>
            <p:nvPr/>
          </p:nvCxnSpPr>
          <p:spPr>
            <a:xfrm>
              <a:off x="6841048" y="1566147"/>
              <a:ext cx="179262" cy="3728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 xmlns:a16="http://schemas.microsoft.com/office/drawing/2014/main" id="{C54B81FF-AA38-4788-BDB7-D5C941926F99}"/>
              </a:ext>
            </a:extLst>
          </p:cNvPr>
          <p:cNvPicPr>
            <a:picLocks noChangeAspect="1"/>
          </p:cNvPicPr>
          <p:nvPr/>
        </p:nvPicPr>
        <p:blipFill>
          <a:blip r:embed="rId4"/>
          <a:stretch>
            <a:fillRect/>
          </a:stretch>
        </p:blipFill>
        <p:spPr>
          <a:xfrm>
            <a:off x="1175087" y="1655375"/>
            <a:ext cx="3390900" cy="295275"/>
          </a:xfrm>
          <a:prstGeom prst="rect">
            <a:avLst/>
          </a:prstGeom>
        </p:spPr>
      </p:pic>
      <p:sp>
        <p:nvSpPr>
          <p:cNvPr id="29" name="TextBox 28">
            <a:extLst>
              <a:ext uri="{FF2B5EF4-FFF2-40B4-BE49-F238E27FC236}">
                <a16:creationId xmlns="" xmlns:a16="http://schemas.microsoft.com/office/drawing/2014/main" id="{86B9B264-7295-45DC-AA16-56EAD75208AB}"/>
              </a:ext>
            </a:extLst>
          </p:cNvPr>
          <p:cNvSpPr txBox="1"/>
          <p:nvPr/>
        </p:nvSpPr>
        <p:spPr>
          <a:xfrm>
            <a:off x="228600" y="6228891"/>
            <a:ext cx="3836307" cy="430887"/>
          </a:xfrm>
          <a:prstGeom prst="rect">
            <a:avLst/>
          </a:prstGeom>
          <a:noFill/>
        </p:spPr>
        <p:txBody>
          <a:bodyPr wrap="none" rtlCol="0">
            <a:spAutoFit/>
          </a:bodyPr>
          <a:lstStyle/>
          <a:p>
            <a:r>
              <a:rPr lang="en-US" sz="1100" dirty="0">
                <a:effectLst/>
                <a:latin typeface="Arial" panose="020B0604020202020204" pitchFamily="34" charset="0"/>
                <a:cs typeface="Arial" panose="020B0604020202020204" pitchFamily="34" charset="0"/>
              </a:rPr>
              <a:t>MACDP: Metropolitan Atlanta Congenital Defects Program</a:t>
            </a:r>
          </a:p>
          <a:p>
            <a:r>
              <a:rPr lang="en-US" sz="1100" dirty="0">
                <a:effectLst/>
                <a:latin typeface="Arial" panose="020B0604020202020204" pitchFamily="34" charset="0"/>
                <a:cs typeface="Arial" panose="020B0604020202020204" pitchFamily="34" charset="0"/>
              </a:rPr>
              <a:t>TBDR: Texas Birth Defects Registry</a:t>
            </a:r>
          </a:p>
        </p:txBody>
      </p:sp>
      <p:sp>
        <p:nvSpPr>
          <p:cNvPr id="31" name="Rectangle 30">
            <a:extLst>
              <a:ext uri="{FF2B5EF4-FFF2-40B4-BE49-F238E27FC236}">
                <a16:creationId xmlns="" xmlns:a16="http://schemas.microsoft.com/office/drawing/2014/main" id="{6C7F0BEE-B985-44B6-B7D3-6EAE72EE638F}"/>
              </a:ext>
            </a:extLst>
          </p:cNvPr>
          <p:cNvSpPr/>
          <p:nvPr/>
        </p:nvSpPr>
        <p:spPr>
          <a:xfrm>
            <a:off x="559348" y="5383886"/>
            <a:ext cx="1231477" cy="1787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C1A6F8F4-370F-4744-A25A-D4FC59DC1C89}"/>
              </a:ext>
            </a:extLst>
          </p:cNvPr>
          <p:cNvSpPr/>
          <p:nvPr/>
        </p:nvSpPr>
        <p:spPr>
          <a:xfrm>
            <a:off x="6916587" y="5369769"/>
            <a:ext cx="533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CDB36EFD-B268-4AA7-8D58-6B39B7FA8513}"/>
              </a:ext>
            </a:extLst>
          </p:cNvPr>
          <p:cNvSpPr/>
          <p:nvPr/>
        </p:nvSpPr>
        <p:spPr>
          <a:xfrm>
            <a:off x="7424025" y="5369769"/>
            <a:ext cx="1491375" cy="276999"/>
          </a:xfrm>
          <a:prstGeom prst="rect">
            <a:avLst/>
          </a:prstGeom>
        </p:spPr>
        <p:txBody>
          <a:bodyPr wrap="square">
            <a:spAutoFit/>
          </a:bodyPr>
          <a:lstStyle/>
          <a:p>
            <a:r>
              <a:rPr lang="it-IT" sz="1200" b="1" dirty="0">
                <a:solidFill>
                  <a:srgbClr val="C00000"/>
                </a:solidFill>
                <a:effectLst/>
                <a:latin typeface="Arial" panose="020B0604020202020204" pitchFamily="34" charset="0"/>
                <a:cs typeface="Arial" panose="020B0604020202020204" pitchFamily="34" charset="0"/>
              </a:rPr>
              <a:t>2.7% (CI 2.4-3.1%)</a:t>
            </a:r>
            <a:endParaRPr lang="en-US" sz="1200" b="1"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788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688749" y="82492"/>
            <a:ext cx="8839200" cy="553998"/>
          </a:xfrm>
          <a:prstGeom prst="rect">
            <a:avLst/>
          </a:prstGeom>
          <a:noFill/>
          <a:ln w="9525" algn="ctr">
            <a:noFill/>
            <a:miter lim="800000"/>
            <a:headEnd/>
            <a:tailEnd/>
          </a:ln>
          <a:effectLst/>
        </p:spPr>
        <p:txBody>
          <a:bodyPr wrap="square">
            <a:spAutoFit/>
          </a:bodyPr>
          <a:lstStyle/>
          <a:p>
            <a:pPr algn="ctr" eaLnBrk="0" hangingPunct="0">
              <a:spcBef>
                <a:spcPct val="50000"/>
              </a:spcBef>
              <a:buClr>
                <a:srgbClr val="6600CC"/>
              </a:buClr>
              <a:buSzPct val="100000"/>
              <a:buFont typeface="Wingdings" pitchFamily="2" charset="2"/>
              <a:buNone/>
              <a:defRPr/>
            </a:pPr>
            <a:r>
              <a:rPr lang="en-US" sz="3000" dirty="0">
                <a:solidFill>
                  <a:srgbClr val="C00000"/>
                </a:solidFill>
                <a:effectLst/>
                <a:latin typeface="Arial" panose="020B0604020202020204" pitchFamily="34" charset="0"/>
                <a:cs typeface="Arial" panose="020B0604020202020204" pitchFamily="34" charset="0"/>
              </a:rPr>
              <a:t>Drug-Specific Birth Defect Rates*</a:t>
            </a:r>
          </a:p>
        </p:txBody>
      </p:sp>
      <p:sp>
        <p:nvSpPr>
          <p:cNvPr id="15" name="Rectangle 3"/>
          <p:cNvSpPr>
            <a:spLocks noChangeArrowheads="1"/>
          </p:cNvSpPr>
          <p:nvPr/>
        </p:nvSpPr>
        <p:spPr bwMode="auto">
          <a:xfrm>
            <a:off x="1038701" y="570114"/>
            <a:ext cx="7696200" cy="535531"/>
          </a:xfrm>
          <a:prstGeom prst="rect">
            <a:avLst/>
          </a:prstGeom>
          <a:noFill/>
          <a:ln w="9525">
            <a:noFill/>
            <a:miter lim="800000"/>
            <a:headEnd/>
            <a:tailEnd/>
          </a:ln>
        </p:spPr>
        <p:txBody>
          <a:bodyPr wrap="square">
            <a:spAutoFit/>
          </a:bodyPr>
          <a:lstStyle/>
          <a:p>
            <a:pPr algn="ctr" eaLnBrk="0" hangingPunct="0">
              <a:lnSpc>
                <a:spcPct val="90000"/>
              </a:lnSpc>
              <a:spcBef>
                <a:spcPct val="20000"/>
              </a:spcBef>
              <a:buClr>
                <a:srgbClr val="6600CC"/>
              </a:buClr>
              <a:buSzPct val="100000"/>
              <a:buFont typeface="Wingdings" pitchFamily="2" charset="2"/>
              <a:buNone/>
              <a:tabLst>
                <a:tab pos="2971800" algn="l"/>
                <a:tab pos="4914900" algn="l"/>
              </a:tabLst>
            </a:pPr>
            <a:r>
              <a:rPr lang="en-US" sz="1600" dirty="0">
                <a:effectLst/>
                <a:latin typeface="Arial" panose="020B0604020202020204" pitchFamily="34" charset="0"/>
                <a:cs typeface="Arial" panose="020B0604020202020204" pitchFamily="34" charset="0"/>
              </a:rPr>
              <a:t>Prevalence of Birth Defects (95% CI): 1 January 1989 – 31 January 2018</a:t>
            </a:r>
            <a:br>
              <a:rPr lang="en-US"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First Trimester Exposure </a:t>
            </a:r>
          </a:p>
        </p:txBody>
      </p:sp>
      <p:sp>
        <p:nvSpPr>
          <p:cNvPr id="19" name="Line 4"/>
          <p:cNvSpPr>
            <a:spLocks noChangeShapeType="1"/>
          </p:cNvSpPr>
          <p:nvPr/>
        </p:nvSpPr>
        <p:spPr bwMode="auto">
          <a:xfrm>
            <a:off x="-27138" y="1061466"/>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20"/>
          <p:cNvSpPr txBox="1"/>
          <p:nvPr/>
        </p:nvSpPr>
        <p:spPr>
          <a:xfrm>
            <a:off x="23710" y="1142586"/>
            <a:ext cx="6313967" cy="307777"/>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*For drugs meeting threshold of ≥ 200 1</a:t>
            </a:r>
            <a:r>
              <a:rPr lang="en-US" sz="1400" baseline="30000" dirty="0">
                <a:effectLst/>
                <a:latin typeface="Arial" panose="020B0604020202020204" pitchFamily="34" charset="0"/>
                <a:cs typeface="Arial" panose="020B0604020202020204" pitchFamily="34" charset="0"/>
              </a:rPr>
              <a:t>st</a:t>
            </a:r>
            <a:r>
              <a:rPr lang="en-US" sz="1400" dirty="0">
                <a:effectLst/>
                <a:latin typeface="Arial" panose="020B0604020202020204" pitchFamily="34" charset="0"/>
                <a:cs typeface="Arial" panose="020B0604020202020204" pitchFamily="34" charset="0"/>
              </a:rPr>
              <a:t> trimester exposed pregnancies</a:t>
            </a:r>
          </a:p>
        </p:txBody>
      </p:sp>
      <p:pic>
        <p:nvPicPr>
          <p:cNvPr id="20" name="Picture 19">
            <a:extLst>
              <a:ext uri="{FF2B5EF4-FFF2-40B4-BE49-F238E27FC236}">
                <a16:creationId xmlns="" xmlns:a16="http://schemas.microsoft.com/office/drawing/2014/main" id="{83C418AE-83D5-439A-9CA6-632538BD612B}"/>
              </a:ext>
            </a:extLst>
          </p:cNvPr>
          <p:cNvPicPr>
            <a:picLocks noChangeAspect="1"/>
          </p:cNvPicPr>
          <p:nvPr/>
        </p:nvPicPr>
        <p:blipFill>
          <a:blip r:embed="rId2"/>
          <a:stretch>
            <a:fillRect/>
          </a:stretch>
        </p:blipFill>
        <p:spPr>
          <a:xfrm>
            <a:off x="72465" y="102995"/>
            <a:ext cx="1828800" cy="459991"/>
          </a:xfrm>
          <a:prstGeom prst="rect">
            <a:avLst/>
          </a:prstGeom>
        </p:spPr>
      </p:pic>
      <p:pic>
        <p:nvPicPr>
          <p:cNvPr id="2" name="Picture 1">
            <a:extLst>
              <a:ext uri="{FF2B5EF4-FFF2-40B4-BE49-F238E27FC236}">
                <a16:creationId xmlns="" xmlns:a16="http://schemas.microsoft.com/office/drawing/2014/main" id="{E84E41EC-5EFF-4E26-83E7-CF25301A21A6}"/>
              </a:ext>
            </a:extLst>
          </p:cNvPr>
          <p:cNvPicPr>
            <a:picLocks noChangeAspect="1"/>
          </p:cNvPicPr>
          <p:nvPr/>
        </p:nvPicPr>
        <p:blipFill>
          <a:blip r:embed="rId3"/>
          <a:stretch>
            <a:fillRect/>
          </a:stretch>
        </p:blipFill>
        <p:spPr>
          <a:xfrm>
            <a:off x="381000" y="1655375"/>
            <a:ext cx="8534400" cy="4911093"/>
          </a:xfrm>
          <a:prstGeom prst="rect">
            <a:avLst/>
          </a:prstGeom>
        </p:spPr>
      </p:pic>
      <p:grpSp>
        <p:nvGrpSpPr>
          <p:cNvPr id="22" name="Group 21">
            <a:extLst>
              <a:ext uri="{FF2B5EF4-FFF2-40B4-BE49-F238E27FC236}">
                <a16:creationId xmlns="" xmlns:a16="http://schemas.microsoft.com/office/drawing/2014/main" id="{A9B21DAE-4B5C-42E1-BEC2-92829477539F}"/>
              </a:ext>
            </a:extLst>
          </p:cNvPr>
          <p:cNvGrpSpPr/>
          <p:nvPr/>
        </p:nvGrpSpPr>
        <p:grpSpPr>
          <a:xfrm>
            <a:off x="5791200" y="1145462"/>
            <a:ext cx="3201452" cy="874477"/>
            <a:chOff x="5724910" y="1107952"/>
            <a:chExt cx="3201452" cy="874477"/>
          </a:xfrm>
        </p:grpSpPr>
        <p:sp>
          <p:nvSpPr>
            <p:cNvPr id="23" name="TextBox 22">
              <a:extLst>
                <a:ext uri="{FF2B5EF4-FFF2-40B4-BE49-F238E27FC236}">
                  <a16:creationId xmlns="" xmlns:a16="http://schemas.microsoft.com/office/drawing/2014/main" id="{79327BCA-78EA-4192-A406-E0C16907D8CE}"/>
                </a:ext>
              </a:extLst>
            </p:cNvPr>
            <p:cNvSpPr txBox="1"/>
            <p:nvPr/>
          </p:nvSpPr>
          <p:spPr>
            <a:xfrm>
              <a:off x="7614786" y="1112938"/>
              <a:ext cx="1311576" cy="646331"/>
            </a:xfrm>
            <a:prstGeom prst="rect">
              <a:avLst/>
            </a:prstGeom>
            <a:noFill/>
          </p:spPr>
          <p:txBody>
            <a:bodyPr wrap="none" rtlCol="0">
              <a:spAutoFit/>
            </a:bodyPr>
            <a:lstStyle/>
            <a:p>
              <a:pPr algn="ctr"/>
              <a:r>
                <a:rPr lang="en-US" sz="1200" dirty="0">
                  <a:solidFill>
                    <a:srgbClr val="0070C0"/>
                  </a:solidFill>
                  <a:effectLst/>
                  <a:latin typeface="Arial" panose="020B0604020202020204" pitchFamily="34" charset="0"/>
                  <a:cs typeface="Arial" panose="020B0604020202020204" pitchFamily="34" charset="0"/>
                </a:rPr>
                <a:t>Texas Birth </a:t>
              </a:r>
            </a:p>
            <a:p>
              <a:pPr algn="ctr"/>
              <a:r>
                <a:rPr lang="en-US" sz="1200" dirty="0">
                  <a:solidFill>
                    <a:srgbClr val="0070C0"/>
                  </a:solidFill>
                  <a:effectLst/>
                  <a:latin typeface="Arial" panose="020B0604020202020204" pitchFamily="34" charset="0"/>
                  <a:cs typeface="Arial" panose="020B0604020202020204" pitchFamily="34" charset="0"/>
                </a:rPr>
                <a:t>Defects Registry</a:t>
              </a:r>
            </a:p>
            <a:p>
              <a:pPr algn="ctr"/>
              <a:r>
                <a:rPr lang="en-US" sz="1200" dirty="0">
                  <a:solidFill>
                    <a:srgbClr val="0070C0"/>
                  </a:solidFill>
                  <a:effectLst/>
                  <a:latin typeface="Arial" panose="020B0604020202020204" pitchFamily="34" charset="0"/>
                  <a:cs typeface="Arial" panose="020B0604020202020204" pitchFamily="34" charset="0"/>
                </a:rPr>
                <a:t>(4.2%)</a:t>
              </a:r>
            </a:p>
          </p:txBody>
        </p:sp>
        <p:sp>
          <p:nvSpPr>
            <p:cNvPr id="24" name="TextBox 23">
              <a:extLst>
                <a:ext uri="{FF2B5EF4-FFF2-40B4-BE49-F238E27FC236}">
                  <a16:creationId xmlns="" xmlns:a16="http://schemas.microsoft.com/office/drawing/2014/main" id="{D2EBAC1E-2072-4249-BC45-2C5FB253609A}"/>
                </a:ext>
              </a:extLst>
            </p:cNvPr>
            <p:cNvSpPr txBox="1"/>
            <p:nvPr/>
          </p:nvSpPr>
          <p:spPr>
            <a:xfrm>
              <a:off x="5724910" y="1107952"/>
              <a:ext cx="1583639" cy="830997"/>
            </a:xfrm>
            <a:prstGeom prst="rect">
              <a:avLst/>
            </a:prstGeom>
            <a:noFill/>
          </p:spPr>
          <p:txBody>
            <a:bodyPr wrap="none" rtlCol="0">
              <a:spAutoFit/>
            </a:bodyPr>
            <a:lstStyle/>
            <a:p>
              <a:pPr algn="ctr"/>
              <a:r>
                <a:rPr lang="en-US" sz="1200" dirty="0">
                  <a:solidFill>
                    <a:srgbClr val="C00000"/>
                  </a:solidFill>
                  <a:effectLst/>
                  <a:latin typeface="Arial" panose="020B0604020202020204" pitchFamily="34" charset="0"/>
                  <a:cs typeface="Arial" panose="020B0604020202020204" pitchFamily="34" charset="0"/>
                </a:rPr>
                <a:t>Metropolitan Atlanta </a:t>
              </a:r>
            </a:p>
            <a:p>
              <a:pPr algn="ctr"/>
              <a:r>
                <a:rPr lang="en-US" sz="1200" dirty="0">
                  <a:solidFill>
                    <a:srgbClr val="C00000"/>
                  </a:solidFill>
                  <a:effectLst/>
                  <a:latin typeface="Arial" panose="020B0604020202020204" pitchFamily="34" charset="0"/>
                  <a:cs typeface="Arial" panose="020B0604020202020204" pitchFamily="34" charset="0"/>
                </a:rPr>
                <a:t>Congenital Defects </a:t>
              </a:r>
            </a:p>
            <a:p>
              <a:pPr algn="ctr"/>
              <a:r>
                <a:rPr lang="en-US" sz="1200" dirty="0">
                  <a:solidFill>
                    <a:srgbClr val="C00000"/>
                  </a:solidFill>
                  <a:effectLst/>
                  <a:latin typeface="Arial" panose="020B0604020202020204" pitchFamily="34" charset="0"/>
                  <a:cs typeface="Arial" panose="020B0604020202020204" pitchFamily="34" charset="0"/>
                </a:rPr>
                <a:t>Program </a:t>
              </a:r>
            </a:p>
            <a:p>
              <a:pPr algn="ctr"/>
              <a:r>
                <a:rPr lang="en-US" sz="1200" dirty="0">
                  <a:solidFill>
                    <a:srgbClr val="C00000"/>
                  </a:solidFill>
                  <a:effectLst/>
                  <a:latin typeface="Arial" panose="020B0604020202020204" pitchFamily="34" charset="0"/>
                  <a:cs typeface="Arial" panose="020B0604020202020204" pitchFamily="34" charset="0"/>
                </a:rPr>
                <a:t>(2.7%)</a:t>
              </a:r>
            </a:p>
          </p:txBody>
        </p:sp>
        <p:cxnSp>
          <p:nvCxnSpPr>
            <p:cNvPr id="26" name="Straight Arrow Connector 25">
              <a:extLst>
                <a:ext uri="{FF2B5EF4-FFF2-40B4-BE49-F238E27FC236}">
                  <a16:creationId xmlns="" xmlns:a16="http://schemas.microsoft.com/office/drawing/2014/main" id="{4166A14C-2D6E-4871-A243-22F4882B5EB6}"/>
                </a:ext>
              </a:extLst>
            </p:cNvPr>
            <p:cNvCxnSpPr>
              <a:cxnSpLocks/>
            </p:cNvCxnSpPr>
            <p:nvPr/>
          </p:nvCxnSpPr>
          <p:spPr>
            <a:xfrm flipH="1">
              <a:off x="7645064" y="1524912"/>
              <a:ext cx="373157" cy="45751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E209F292-6F92-49E4-BACD-D8088EE08268}"/>
                </a:ext>
              </a:extLst>
            </p:cNvPr>
            <p:cNvCxnSpPr>
              <a:cxnSpLocks/>
            </p:cNvCxnSpPr>
            <p:nvPr/>
          </p:nvCxnSpPr>
          <p:spPr>
            <a:xfrm>
              <a:off x="6841048" y="1566147"/>
              <a:ext cx="179262" cy="3728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 xmlns:a16="http://schemas.microsoft.com/office/drawing/2014/main" id="{C54B81FF-AA38-4788-BDB7-D5C941926F99}"/>
              </a:ext>
            </a:extLst>
          </p:cNvPr>
          <p:cNvPicPr>
            <a:picLocks noChangeAspect="1"/>
          </p:cNvPicPr>
          <p:nvPr/>
        </p:nvPicPr>
        <p:blipFill>
          <a:blip r:embed="rId4"/>
          <a:stretch>
            <a:fillRect/>
          </a:stretch>
        </p:blipFill>
        <p:spPr>
          <a:xfrm>
            <a:off x="1175087" y="1655375"/>
            <a:ext cx="3390900" cy="295275"/>
          </a:xfrm>
          <a:prstGeom prst="rect">
            <a:avLst/>
          </a:prstGeom>
        </p:spPr>
      </p:pic>
      <p:sp>
        <p:nvSpPr>
          <p:cNvPr id="29" name="TextBox 28">
            <a:extLst>
              <a:ext uri="{FF2B5EF4-FFF2-40B4-BE49-F238E27FC236}">
                <a16:creationId xmlns="" xmlns:a16="http://schemas.microsoft.com/office/drawing/2014/main" id="{86B9B264-7295-45DC-AA16-56EAD75208AB}"/>
              </a:ext>
            </a:extLst>
          </p:cNvPr>
          <p:cNvSpPr txBox="1"/>
          <p:nvPr/>
        </p:nvSpPr>
        <p:spPr>
          <a:xfrm>
            <a:off x="228600" y="6228891"/>
            <a:ext cx="3836307" cy="430887"/>
          </a:xfrm>
          <a:prstGeom prst="rect">
            <a:avLst/>
          </a:prstGeom>
          <a:noFill/>
        </p:spPr>
        <p:txBody>
          <a:bodyPr wrap="none" rtlCol="0">
            <a:spAutoFit/>
          </a:bodyPr>
          <a:lstStyle/>
          <a:p>
            <a:r>
              <a:rPr lang="en-US" sz="1100" dirty="0">
                <a:effectLst/>
                <a:latin typeface="Arial" panose="020B0604020202020204" pitchFamily="34" charset="0"/>
                <a:cs typeface="Arial" panose="020B0604020202020204" pitchFamily="34" charset="0"/>
              </a:rPr>
              <a:t>MACDP: Metropolitan Atlanta Congenital Defects Program</a:t>
            </a:r>
          </a:p>
          <a:p>
            <a:r>
              <a:rPr lang="en-US" sz="1100" dirty="0">
                <a:effectLst/>
                <a:latin typeface="Arial" panose="020B0604020202020204" pitchFamily="34" charset="0"/>
                <a:cs typeface="Arial" panose="020B0604020202020204" pitchFamily="34" charset="0"/>
              </a:rPr>
              <a:t>TBDR: Texas Birth Defects Registry</a:t>
            </a:r>
          </a:p>
        </p:txBody>
      </p:sp>
      <p:sp>
        <p:nvSpPr>
          <p:cNvPr id="31" name="Rectangle 30">
            <a:extLst>
              <a:ext uri="{FF2B5EF4-FFF2-40B4-BE49-F238E27FC236}">
                <a16:creationId xmlns="" xmlns:a16="http://schemas.microsoft.com/office/drawing/2014/main" id="{6C7F0BEE-B985-44B6-B7D3-6EAE72EE638F}"/>
              </a:ext>
            </a:extLst>
          </p:cNvPr>
          <p:cNvSpPr/>
          <p:nvPr/>
        </p:nvSpPr>
        <p:spPr>
          <a:xfrm>
            <a:off x="559348" y="5383886"/>
            <a:ext cx="1231477" cy="1787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C1A6F8F4-370F-4744-A25A-D4FC59DC1C89}"/>
              </a:ext>
            </a:extLst>
          </p:cNvPr>
          <p:cNvSpPr/>
          <p:nvPr/>
        </p:nvSpPr>
        <p:spPr>
          <a:xfrm>
            <a:off x="6916587" y="5369769"/>
            <a:ext cx="533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CDB36EFD-B268-4AA7-8D58-6B39B7FA8513}"/>
              </a:ext>
            </a:extLst>
          </p:cNvPr>
          <p:cNvSpPr/>
          <p:nvPr/>
        </p:nvSpPr>
        <p:spPr>
          <a:xfrm>
            <a:off x="7424025" y="5369769"/>
            <a:ext cx="1491375" cy="276999"/>
          </a:xfrm>
          <a:prstGeom prst="rect">
            <a:avLst/>
          </a:prstGeom>
        </p:spPr>
        <p:txBody>
          <a:bodyPr wrap="square">
            <a:spAutoFit/>
          </a:bodyPr>
          <a:lstStyle/>
          <a:p>
            <a:r>
              <a:rPr lang="it-IT" sz="1200" b="1" dirty="0">
                <a:solidFill>
                  <a:srgbClr val="C00000"/>
                </a:solidFill>
                <a:effectLst/>
                <a:latin typeface="Arial" panose="020B0604020202020204" pitchFamily="34" charset="0"/>
                <a:cs typeface="Arial" panose="020B0604020202020204" pitchFamily="34" charset="0"/>
              </a:rPr>
              <a:t>2.7% (CI 2.4-3.1%)</a:t>
            </a:r>
            <a:endParaRPr lang="en-US" sz="1200" b="1" dirty="0">
              <a:solidFill>
                <a:srgbClr val="C00000"/>
              </a:solidFill>
              <a:effectLst/>
              <a:latin typeface="Arial" panose="020B0604020202020204" pitchFamily="34" charset="0"/>
              <a:cs typeface="Arial" panose="020B0604020202020204" pitchFamily="34" charset="0"/>
            </a:endParaRPr>
          </a:p>
        </p:txBody>
      </p:sp>
      <p:sp>
        <p:nvSpPr>
          <p:cNvPr id="18" name="Content Placeholder 3">
            <a:extLst>
              <a:ext uri="{FF2B5EF4-FFF2-40B4-BE49-F238E27FC236}">
                <a16:creationId xmlns="" xmlns:a16="http://schemas.microsoft.com/office/drawing/2014/main" id="{E39AAEEC-4EB2-4FB6-B006-77C7A260BF39}"/>
              </a:ext>
            </a:extLst>
          </p:cNvPr>
          <p:cNvSpPr txBox="1">
            <a:spLocks/>
          </p:cNvSpPr>
          <p:nvPr/>
        </p:nvSpPr>
        <p:spPr bwMode="auto">
          <a:xfrm>
            <a:off x="406011" y="796386"/>
            <a:ext cx="8277701" cy="5499448"/>
          </a:xfrm>
          <a:prstGeom prst="rect">
            <a:avLst/>
          </a:prstGeom>
          <a:solidFill>
            <a:srgbClr val="FFFFC9"/>
          </a:solidFill>
          <a:ln w="9525">
            <a:noFill/>
            <a:miter lim="800000"/>
            <a:headEnd/>
            <a:tailEnd/>
          </a:ln>
          <a:scene3d>
            <a:camera prst="orthographicFront"/>
            <a:lightRig rig="threePt" dir="t"/>
          </a:scene3d>
          <a:sp3d>
            <a:bevelT/>
          </a:sp3d>
        </p:spPr>
        <p:txBody>
          <a:bodyPr>
            <a:noAutofit/>
          </a:bodyPr>
          <a:lstStyle>
            <a:lvl1pPr marL="342900" indent="-342900" algn="l" defTabSz="914400" rtl="0" eaLnBrk="0" latinLnBrk="0" hangingPunct="0">
              <a:spcBef>
                <a:spcPct val="20000"/>
              </a:spcBef>
              <a:buClr>
                <a:srgbClr val="CC0000"/>
              </a:buClr>
              <a:buSzPct val="90000"/>
              <a:buFont typeface="Wingdings" pitchFamily="2" charset="2"/>
              <a:buChar char="v"/>
              <a:defRPr sz="2800" b="1" kern="1200">
                <a:solidFill>
                  <a:schemeClr val="tx1"/>
                </a:solidFill>
                <a:latin typeface="Arial" pitchFamily="34" charset="0"/>
                <a:ea typeface="+mn-ea"/>
                <a:cs typeface="Arial" panose="020B0604020202020204" pitchFamily="34" charset="0"/>
              </a:defRPr>
            </a:lvl1pPr>
            <a:lvl2pPr marL="742950" indent="-285750" algn="l" defTabSz="914400" rtl="0" eaLnBrk="0" latinLnBrk="0" hangingPunct="0">
              <a:spcBef>
                <a:spcPct val="20000"/>
              </a:spcBef>
              <a:buClr>
                <a:srgbClr val="CC0000"/>
              </a:buClr>
              <a:buSzPct val="90000"/>
              <a:buFont typeface="Wingdings" pitchFamily="2" charset="2"/>
              <a:buChar char="§"/>
              <a:defRPr sz="2800" b="1" kern="1200">
                <a:solidFill>
                  <a:schemeClr val="tx1"/>
                </a:solidFill>
                <a:latin typeface="Arial" pitchFamily="34" charset="0"/>
                <a:ea typeface="+mn-ea"/>
                <a:cs typeface="Arial" panose="020B0604020202020204" pitchFamily="34" charset="0"/>
              </a:defRPr>
            </a:lvl2pPr>
            <a:lvl3pPr marL="1143000" indent="-228600" algn="l" defTabSz="914400" rtl="0" eaLnBrk="0" latinLnBrk="0" hangingPunct="0">
              <a:spcBef>
                <a:spcPct val="20000"/>
              </a:spcBef>
              <a:buClr>
                <a:srgbClr val="CC0000"/>
              </a:buClr>
              <a:buSzPct val="95000"/>
              <a:buFont typeface="Arial" pitchFamily="34" charset="0"/>
              <a:buChar char="–"/>
              <a:defRPr sz="2400" b="1" kern="1200">
                <a:solidFill>
                  <a:schemeClr val="tx1"/>
                </a:solidFill>
                <a:latin typeface="Arial" pitchFamily="34" charset="0"/>
                <a:ea typeface="+mn-ea"/>
                <a:cs typeface="Arial" panose="020B0604020202020204" pitchFamily="34" charset="0"/>
              </a:defRPr>
            </a:lvl3pPr>
            <a:lvl4pPr marL="1600200" indent="-228600" algn="l" defTabSz="914400" rtl="0" eaLnBrk="0" latinLnBrk="0" hangingPunct="0">
              <a:spcBef>
                <a:spcPct val="20000"/>
              </a:spcBef>
              <a:buClr>
                <a:srgbClr val="CC0000"/>
              </a:buClr>
              <a:buFont typeface="Arial" pitchFamily="34" charset="0"/>
              <a:buChar char="•"/>
              <a:defRPr sz="2000" b="1" kern="1200">
                <a:solidFill>
                  <a:schemeClr val="tx1"/>
                </a:solidFill>
                <a:latin typeface="Arial" pitchFamily="34" charset="0"/>
                <a:ea typeface="+mn-ea"/>
                <a:cs typeface="Arial" panose="020B0604020202020204" pitchFamily="34" charset="0"/>
              </a:defRPr>
            </a:lvl4pPr>
            <a:lvl5pPr marL="2057400" indent="-228600" algn="l" defTabSz="914400" rtl="0" eaLnBrk="0" latinLnBrk="0" hangingPunct="0">
              <a:spcBef>
                <a:spcPct val="20000"/>
              </a:spcBef>
              <a:buClr>
                <a:srgbClr val="CC0000"/>
              </a:buClr>
              <a:buFont typeface="Arial" pitchFamily="34" charset="0"/>
              <a:buChar char="»"/>
              <a:defRPr sz="2000" b="1" kern="1200">
                <a:solidFill>
                  <a:schemeClr val="tx1"/>
                </a:solidFill>
                <a:latin typeface="Arial"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rgbClr val="CC0000"/>
              </a:buClr>
              <a:buFont typeface="Arial" pitchFamily="34" charset="0"/>
              <a:buChar char="»"/>
              <a:defRPr sz="2000" b="1"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rgbClr val="CC0000"/>
              </a:buClr>
              <a:buFont typeface="Arial" pitchFamily="34" charset="0"/>
              <a:buChar char="»"/>
              <a:defRPr sz="2000" b="1"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rgbClr val="CC0000"/>
              </a:buClr>
              <a:buFont typeface="Arial" pitchFamily="34" charset="0"/>
              <a:buChar char="»"/>
              <a:defRPr sz="2000" b="1"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rgbClr val="CC0000"/>
              </a:buClr>
              <a:buFont typeface="Arial" pitchFamily="34" charset="0"/>
              <a:buChar char="»"/>
              <a:defRPr sz="2000" b="1" kern="1200">
                <a:solidFill>
                  <a:schemeClr val="tx1"/>
                </a:solidFill>
                <a:latin typeface="Arial" pitchFamily="34" charset="0"/>
                <a:ea typeface="+mn-ea"/>
                <a:cs typeface="+mn-cs"/>
              </a:defRPr>
            </a:lvl9pPr>
          </a:lstStyle>
          <a:p>
            <a:pPr fontAlgn="auto">
              <a:lnSpc>
                <a:spcPct val="103000"/>
              </a:lnSpc>
              <a:spcBef>
                <a:spcPts val="600"/>
              </a:spcBef>
              <a:spcAft>
                <a:spcPts val="600"/>
              </a:spcAft>
              <a:buFont typeface="Wingdings" pitchFamily="2" charset="2"/>
              <a:buChar char="§"/>
            </a:pPr>
            <a:r>
              <a:rPr lang="en-US" altLang="en-US" sz="3800" b="0" dirty="0">
                <a:effectLst/>
              </a:rPr>
              <a:t>Other than </a:t>
            </a:r>
            <a:r>
              <a:rPr lang="en-US" altLang="en-US" sz="3800" b="0" dirty="0" err="1">
                <a:effectLst/>
              </a:rPr>
              <a:t>rilpivirine</a:t>
            </a:r>
            <a:r>
              <a:rPr lang="en-US" altLang="en-US" sz="3800" b="0" dirty="0">
                <a:effectLst/>
              </a:rPr>
              <a:t>, raltegravir, and </a:t>
            </a:r>
            <a:r>
              <a:rPr lang="en-US" altLang="en-US" sz="3800" b="0" dirty="0" err="1">
                <a:effectLst/>
              </a:rPr>
              <a:t>cobicistat</a:t>
            </a:r>
            <a:r>
              <a:rPr lang="en-US" altLang="en-US" sz="3800" b="0" dirty="0">
                <a:effectLst/>
              </a:rPr>
              <a:t>, there are insufficient data on newer ARV drugs (</a:t>
            </a:r>
            <a:r>
              <a:rPr lang="en-US" altLang="en-US" sz="3800" b="0" dirty="0" err="1"/>
              <a:t>bictegravir</a:t>
            </a:r>
            <a:r>
              <a:rPr lang="en-US" altLang="en-US" sz="3800" b="0" dirty="0"/>
              <a:t>, </a:t>
            </a:r>
            <a:r>
              <a:rPr lang="en-US" altLang="en-US" sz="3800" b="0" dirty="0" err="1"/>
              <a:t>carbotegravir</a:t>
            </a:r>
            <a:r>
              <a:rPr lang="en-US" altLang="en-US" sz="3800" b="0" dirty="0"/>
              <a:t>,</a:t>
            </a:r>
            <a:r>
              <a:rPr lang="en-US" altLang="en-US" sz="3800" b="0" dirty="0">
                <a:effectLst/>
              </a:rPr>
              <a:t> dolutegravir, </a:t>
            </a:r>
            <a:r>
              <a:rPr lang="en-US" altLang="en-US" sz="3800" b="0" dirty="0" err="1">
                <a:effectLst/>
              </a:rPr>
              <a:t>elvitegravir</a:t>
            </a:r>
            <a:r>
              <a:rPr lang="en-US" altLang="en-US" sz="3800" b="0" dirty="0">
                <a:effectLst/>
              </a:rPr>
              <a:t>, etravirine tenofovir alafenamide….) to be able to rule out a 2-fold increase in </a:t>
            </a:r>
            <a:r>
              <a:rPr lang="en-US" altLang="en-US" sz="3800" b="0" i="1" dirty="0">
                <a:effectLst/>
              </a:rPr>
              <a:t>overall</a:t>
            </a:r>
            <a:r>
              <a:rPr lang="en-US" altLang="en-US" sz="3800" b="0" dirty="0">
                <a:effectLst/>
              </a:rPr>
              <a:t> birth defects, let alone rare events like NTD</a:t>
            </a:r>
            <a:endParaRPr lang="en-US" altLang="en-US" sz="3800" b="0" i="1" dirty="0">
              <a:effectLst/>
            </a:endParaRPr>
          </a:p>
        </p:txBody>
      </p:sp>
    </p:spTree>
    <p:extLst>
      <p:ext uri="{BB962C8B-B14F-4D97-AF65-F5344CB8AC3E}">
        <p14:creationId xmlns:p14="http://schemas.microsoft.com/office/powerpoint/2010/main" val="605670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4D718348-8414-4FAF-9C95-8570CB8B057C}"/>
              </a:ext>
            </a:extLst>
          </p:cNvPr>
          <p:cNvSpPr>
            <a:spLocks noGrp="1" noChangeArrowheads="1"/>
          </p:cNvSpPr>
          <p:nvPr>
            <p:ph type="title"/>
          </p:nvPr>
        </p:nvSpPr>
        <p:spPr>
          <a:xfrm>
            <a:off x="457200" y="219309"/>
            <a:ext cx="8229600" cy="1143000"/>
          </a:xfrm>
        </p:spPr>
        <p:txBody>
          <a:bodyPr>
            <a:normAutofit/>
          </a:bodyPr>
          <a:lstStyle/>
          <a:p>
            <a:pPr eaLnBrk="1" hangingPunct="1"/>
            <a:r>
              <a:rPr lang="en-US" altLang="en-US" sz="3100" dirty="0"/>
              <a:t>Drug Therapy in Pregnancy</a:t>
            </a:r>
            <a:r>
              <a:rPr lang="en-US" altLang="en-US" dirty="0"/>
              <a:t/>
            </a:r>
            <a:br>
              <a:rPr lang="en-US" altLang="en-US" dirty="0"/>
            </a:br>
            <a:endParaRPr lang="en-US" altLang="en-US" dirty="0"/>
          </a:p>
        </p:txBody>
      </p:sp>
      <p:sp>
        <p:nvSpPr>
          <p:cNvPr id="713731" name="Text Box 3">
            <a:extLst>
              <a:ext uri="{FF2B5EF4-FFF2-40B4-BE49-F238E27FC236}">
                <a16:creationId xmlns="" xmlns:a16="http://schemas.microsoft.com/office/drawing/2014/main" id="{70DEC652-529D-4FC3-8F77-5C6B28AD931E}"/>
              </a:ext>
            </a:extLst>
          </p:cNvPr>
          <p:cNvSpPr txBox="1">
            <a:spLocks noChangeArrowheads="1"/>
          </p:cNvSpPr>
          <p:nvPr/>
        </p:nvSpPr>
        <p:spPr bwMode="auto">
          <a:xfrm>
            <a:off x="3165475" y="1005341"/>
            <a:ext cx="2813050" cy="64135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altLang="en-US" sz="3600" b="1" i="1" dirty="0">
                <a:solidFill>
                  <a:srgbClr val="006666"/>
                </a:solidFill>
                <a:latin typeface="Times" pitchFamily="112" charset="0"/>
              </a:rPr>
              <a:t>Balancing act</a:t>
            </a:r>
          </a:p>
        </p:txBody>
      </p:sp>
      <p:sp>
        <p:nvSpPr>
          <p:cNvPr id="713732" name="Text Box 4">
            <a:extLst>
              <a:ext uri="{FF2B5EF4-FFF2-40B4-BE49-F238E27FC236}">
                <a16:creationId xmlns="" xmlns:a16="http://schemas.microsoft.com/office/drawing/2014/main" id="{DFF59DC1-DA20-4B66-A321-1A00380EFA62}"/>
              </a:ext>
            </a:extLst>
          </p:cNvPr>
          <p:cNvSpPr txBox="1">
            <a:spLocks noChangeArrowheads="1"/>
          </p:cNvSpPr>
          <p:nvPr/>
        </p:nvSpPr>
        <p:spPr bwMode="auto">
          <a:xfrm>
            <a:off x="199973" y="2362200"/>
            <a:ext cx="2139950" cy="1739900"/>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FF3300"/>
                </a:solidFill>
                <a:latin typeface="Times" pitchFamily="112" charset="0"/>
              </a:rPr>
              <a:t>Benefit of</a:t>
            </a:r>
          </a:p>
          <a:p>
            <a:pPr algn="ctr" eaLnBrk="0" hangingPunct="0">
              <a:defRPr/>
            </a:pPr>
            <a:r>
              <a:rPr lang="en-US" altLang="en-US" sz="3600" b="1" i="1" dirty="0">
                <a:solidFill>
                  <a:srgbClr val="FF3300"/>
                </a:solidFill>
                <a:latin typeface="Times" pitchFamily="112" charset="0"/>
              </a:rPr>
              <a:t>Maternal </a:t>
            </a:r>
          </a:p>
          <a:p>
            <a:pPr algn="ctr" eaLnBrk="0" hangingPunct="0">
              <a:defRPr/>
            </a:pPr>
            <a:r>
              <a:rPr lang="en-US" altLang="en-US" sz="3600" b="1" i="1" dirty="0">
                <a:solidFill>
                  <a:srgbClr val="FF3300"/>
                </a:solidFill>
                <a:latin typeface="Times" pitchFamily="112" charset="0"/>
              </a:rPr>
              <a:t>Treatment</a:t>
            </a:r>
          </a:p>
        </p:txBody>
      </p:sp>
      <p:sp>
        <p:nvSpPr>
          <p:cNvPr id="713733" name="Text Box 5">
            <a:extLst>
              <a:ext uri="{FF2B5EF4-FFF2-40B4-BE49-F238E27FC236}">
                <a16:creationId xmlns="" xmlns:a16="http://schemas.microsoft.com/office/drawing/2014/main" id="{D3014AAD-FDB4-4FB0-AA72-4AEC606B48DD}"/>
              </a:ext>
            </a:extLst>
          </p:cNvPr>
          <p:cNvSpPr txBox="1">
            <a:spLocks noChangeArrowheads="1"/>
          </p:cNvSpPr>
          <p:nvPr/>
        </p:nvSpPr>
        <p:spPr bwMode="auto">
          <a:xfrm>
            <a:off x="6318308" y="2076453"/>
            <a:ext cx="2625719" cy="175432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0066CC"/>
                </a:solidFill>
                <a:latin typeface="Times" pitchFamily="112" charset="0"/>
              </a:rPr>
              <a:t>Risk of</a:t>
            </a:r>
          </a:p>
          <a:p>
            <a:pPr algn="ctr" eaLnBrk="0" hangingPunct="0">
              <a:defRPr/>
            </a:pPr>
            <a:r>
              <a:rPr lang="en-US" altLang="en-US" sz="3600" b="1" i="1" dirty="0">
                <a:solidFill>
                  <a:srgbClr val="0066CC"/>
                </a:solidFill>
                <a:latin typeface="Times" pitchFamily="112" charset="0"/>
              </a:rPr>
              <a:t>Adverse </a:t>
            </a:r>
          </a:p>
          <a:p>
            <a:pPr algn="ctr" eaLnBrk="0" hangingPunct="0">
              <a:defRPr/>
            </a:pPr>
            <a:r>
              <a:rPr lang="en-US" altLang="en-US" sz="3600" b="1" i="1" dirty="0">
                <a:solidFill>
                  <a:srgbClr val="0066CC"/>
                </a:solidFill>
                <a:latin typeface="Times" pitchFamily="112" charset="0"/>
              </a:rPr>
              <a:t>Fetal Effects</a:t>
            </a:r>
          </a:p>
        </p:txBody>
      </p:sp>
      <p:pic>
        <p:nvPicPr>
          <p:cNvPr id="4103" name="Picture 7" descr="Image:Scales Of Justice.svg">
            <a:hlinkClick r:id="rId2"/>
            <a:extLst>
              <a:ext uri="{FF2B5EF4-FFF2-40B4-BE49-F238E27FC236}">
                <a16:creationId xmlns="" xmlns:a16="http://schemas.microsoft.com/office/drawing/2014/main" id="{07DD0C24-D712-484E-AF29-5DD95D9E6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020" y="1641797"/>
            <a:ext cx="4114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8">
            <a:extLst>
              <a:ext uri="{FF2B5EF4-FFF2-40B4-BE49-F238E27FC236}">
                <a16:creationId xmlns="" xmlns:a16="http://schemas.microsoft.com/office/drawing/2014/main" id="{F3B8F1AC-F6E1-4B80-89F3-0E66AA04997B}"/>
              </a:ext>
            </a:extLst>
          </p:cNvPr>
          <p:cNvSpPr>
            <a:spLocks noChangeShapeType="1"/>
          </p:cNvSpPr>
          <p:nvPr/>
        </p:nvSpPr>
        <p:spPr bwMode="auto">
          <a:xfrm>
            <a:off x="114300" y="1005341"/>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a:extLst>
              <a:ext uri="{FF2B5EF4-FFF2-40B4-BE49-F238E27FC236}">
                <a16:creationId xmlns="" xmlns:a16="http://schemas.microsoft.com/office/drawing/2014/main" id="{3E6319FE-7516-43E0-BC1B-E41620298473}"/>
              </a:ext>
            </a:extLst>
          </p:cNvPr>
          <p:cNvSpPr/>
          <p:nvPr/>
        </p:nvSpPr>
        <p:spPr>
          <a:xfrm>
            <a:off x="576236" y="4989293"/>
            <a:ext cx="7991527" cy="1200329"/>
          </a:xfrm>
          <a:prstGeom prst="rect">
            <a:avLst/>
          </a:prstGeom>
        </p:spPr>
        <p:txBody>
          <a:bodyPr wrap="square">
            <a:spAutoFit/>
          </a:bodyPr>
          <a:lstStyle/>
          <a:p>
            <a:pPr algn="ctr"/>
            <a:r>
              <a:rPr lang="en-US" altLang="en-US" sz="3600" b="1" i="1" dirty="0">
                <a:solidFill>
                  <a:schemeClr val="accent4">
                    <a:lumMod val="75000"/>
                  </a:schemeClr>
                </a:solidFill>
                <a:latin typeface="Times" panose="02020603050405020304" pitchFamily="18" charset="0"/>
                <a:cs typeface="Times" panose="02020603050405020304" pitchFamily="18" charset="0"/>
              </a:rPr>
              <a:t>Unfortunately there are often only limited data to make recommendations</a:t>
            </a:r>
            <a:endParaRPr lang="en-US" sz="3600" b="1" i="1" dirty="0">
              <a:solidFill>
                <a:schemeClr val="accent4">
                  <a:lumMod val="75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9003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3732"/>
                                        </p:tgtEl>
                                        <p:attrNameLst>
                                          <p:attrName>style.visibility</p:attrName>
                                        </p:attrNameLst>
                                      </p:cBhvr>
                                      <p:to>
                                        <p:strVal val="visible"/>
                                      </p:to>
                                    </p:set>
                                    <p:anim calcmode="lin" valueType="num">
                                      <p:cBhvr additive="base">
                                        <p:cTn id="7" dur="500" fill="hold"/>
                                        <p:tgtEl>
                                          <p:spTgt spid="713732"/>
                                        </p:tgtEl>
                                        <p:attrNameLst>
                                          <p:attrName>ppt_x</p:attrName>
                                        </p:attrNameLst>
                                      </p:cBhvr>
                                      <p:tavLst>
                                        <p:tav tm="0">
                                          <p:val>
                                            <p:strVal val="0-#ppt_w/2"/>
                                          </p:val>
                                        </p:tav>
                                        <p:tav tm="100000">
                                          <p:val>
                                            <p:strVal val="#ppt_x"/>
                                          </p:val>
                                        </p:tav>
                                      </p:tavLst>
                                    </p:anim>
                                    <p:anim calcmode="lin" valueType="num">
                                      <p:cBhvr additive="base">
                                        <p:cTn id="8" dur="500" fill="hold"/>
                                        <p:tgtEl>
                                          <p:spTgt spid="7137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3733"/>
                                        </p:tgtEl>
                                        <p:attrNameLst>
                                          <p:attrName>style.visibility</p:attrName>
                                        </p:attrNameLst>
                                      </p:cBhvr>
                                      <p:to>
                                        <p:strVal val="visible"/>
                                      </p:to>
                                    </p:set>
                                    <p:anim calcmode="lin" valueType="num">
                                      <p:cBhvr additive="base">
                                        <p:cTn id="13" dur="500" fill="hold"/>
                                        <p:tgtEl>
                                          <p:spTgt spid="713733"/>
                                        </p:tgtEl>
                                        <p:attrNameLst>
                                          <p:attrName>ppt_x</p:attrName>
                                        </p:attrNameLst>
                                      </p:cBhvr>
                                      <p:tavLst>
                                        <p:tav tm="0">
                                          <p:val>
                                            <p:strVal val="1+#ppt_w/2"/>
                                          </p:val>
                                        </p:tav>
                                        <p:tav tm="100000">
                                          <p:val>
                                            <p:strVal val="#ppt_x"/>
                                          </p:val>
                                        </p:tav>
                                      </p:tavLst>
                                    </p:anim>
                                    <p:anim calcmode="lin" valueType="num">
                                      <p:cBhvr additive="base">
                                        <p:cTn id="14" dur="500" fill="hold"/>
                                        <p:tgtEl>
                                          <p:spTgt spid="7137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2" grpId="0"/>
      <p:bldP spid="71373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4D718348-8414-4FAF-9C95-8570CB8B057C}"/>
              </a:ext>
            </a:extLst>
          </p:cNvPr>
          <p:cNvSpPr>
            <a:spLocks noGrp="1" noChangeArrowheads="1"/>
          </p:cNvSpPr>
          <p:nvPr>
            <p:ph type="title"/>
          </p:nvPr>
        </p:nvSpPr>
        <p:spPr>
          <a:xfrm>
            <a:off x="457200" y="225552"/>
            <a:ext cx="8229600" cy="1143000"/>
          </a:xfrm>
        </p:spPr>
        <p:txBody>
          <a:bodyPr>
            <a:normAutofit/>
          </a:bodyPr>
          <a:lstStyle/>
          <a:p>
            <a:pPr eaLnBrk="1" hangingPunct="1"/>
            <a:r>
              <a:rPr lang="en-US" altLang="en-US" sz="3100" b="1" dirty="0"/>
              <a:t>Dolutegravir </a:t>
            </a:r>
            <a:r>
              <a:rPr lang="en-US" altLang="en-US" sz="3100" dirty="0"/>
              <a:t>in Pregnancy</a:t>
            </a:r>
            <a:r>
              <a:rPr lang="en-US" altLang="en-US" dirty="0"/>
              <a:t/>
            </a:r>
            <a:br>
              <a:rPr lang="en-US" altLang="en-US" dirty="0"/>
            </a:br>
            <a:endParaRPr lang="en-US" altLang="en-US" dirty="0"/>
          </a:p>
        </p:txBody>
      </p:sp>
      <p:sp>
        <p:nvSpPr>
          <p:cNvPr id="713731" name="Text Box 3">
            <a:extLst>
              <a:ext uri="{FF2B5EF4-FFF2-40B4-BE49-F238E27FC236}">
                <a16:creationId xmlns="" xmlns:a16="http://schemas.microsoft.com/office/drawing/2014/main" id="{70DEC652-529D-4FC3-8F77-5C6B28AD931E}"/>
              </a:ext>
            </a:extLst>
          </p:cNvPr>
          <p:cNvSpPr txBox="1">
            <a:spLocks noChangeArrowheads="1"/>
          </p:cNvSpPr>
          <p:nvPr/>
        </p:nvSpPr>
        <p:spPr bwMode="auto">
          <a:xfrm>
            <a:off x="3165475" y="1005341"/>
            <a:ext cx="2813050" cy="64135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altLang="en-US" sz="3600" b="1" i="1" dirty="0">
                <a:solidFill>
                  <a:srgbClr val="006666"/>
                </a:solidFill>
                <a:latin typeface="Times" pitchFamily="112" charset="0"/>
              </a:rPr>
              <a:t>Balancing act</a:t>
            </a:r>
          </a:p>
        </p:txBody>
      </p:sp>
      <p:sp>
        <p:nvSpPr>
          <p:cNvPr id="713732" name="Text Box 4">
            <a:extLst>
              <a:ext uri="{FF2B5EF4-FFF2-40B4-BE49-F238E27FC236}">
                <a16:creationId xmlns="" xmlns:a16="http://schemas.microsoft.com/office/drawing/2014/main" id="{DFF59DC1-DA20-4B66-A321-1A00380EFA62}"/>
              </a:ext>
            </a:extLst>
          </p:cNvPr>
          <p:cNvSpPr txBox="1">
            <a:spLocks noChangeArrowheads="1"/>
          </p:cNvSpPr>
          <p:nvPr/>
        </p:nvSpPr>
        <p:spPr bwMode="auto">
          <a:xfrm>
            <a:off x="226538" y="2338703"/>
            <a:ext cx="2139950" cy="1739900"/>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FF3300"/>
                </a:solidFill>
                <a:latin typeface="Times" pitchFamily="112" charset="0"/>
              </a:rPr>
              <a:t>Benefit of</a:t>
            </a:r>
          </a:p>
          <a:p>
            <a:pPr algn="ctr" eaLnBrk="0" hangingPunct="0">
              <a:defRPr/>
            </a:pPr>
            <a:r>
              <a:rPr lang="en-US" altLang="en-US" sz="3600" b="1" i="1" dirty="0">
                <a:solidFill>
                  <a:srgbClr val="FF3300"/>
                </a:solidFill>
                <a:latin typeface="Times" pitchFamily="112" charset="0"/>
              </a:rPr>
              <a:t>Maternal </a:t>
            </a:r>
          </a:p>
          <a:p>
            <a:pPr algn="ctr" eaLnBrk="0" hangingPunct="0">
              <a:defRPr/>
            </a:pPr>
            <a:r>
              <a:rPr lang="en-US" altLang="en-US" sz="3600" b="1" i="1" dirty="0">
                <a:solidFill>
                  <a:srgbClr val="FF3300"/>
                </a:solidFill>
                <a:latin typeface="Times" pitchFamily="112" charset="0"/>
              </a:rPr>
              <a:t>Treatment</a:t>
            </a:r>
          </a:p>
        </p:txBody>
      </p:sp>
      <p:sp>
        <p:nvSpPr>
          <p:cNvPr id="713733" name="Text Box 5">
            <a:extLst>
              <a:ext uri="{FF2B5EF4-FFF2-40B4-BE49-F238E27FC236}">
                <a16:creationId xmlns="" xmlns:a16="http://schemas.microsoft.com/office/drawing/2014/main" id="{D3014AAD-FDB4-4FB0-AA72-4AEC606B48DD}"/>
              </a:ext>
            </a:extLst>
          </p:cNvPr>
          <p:cNvSpPr txBox="1">
            <a:spLocks noChangeArrowheads="1"/>
          </p:cNvSpPr>
          <p:nvPr/>
        </p:nvSpPr>
        <p:spPr bwMode="auto">
          <a:xfrm>
            <a:off x="6366930" y="2166179"/>
            <a:ext cx="2625719" cy="175432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0066CC"/>
                </a:solidFill>
                <a:latin typeface="Times" pitchFamily="112" charset="0"/>
              </a:rPr>
              <a:t>Risk of</a:t>
            </a:r>
          </a:p>
          <a:p>
            <a:pPr algn="ctr" eaLnBrk="0" hangingPunct="0">
              <a:defRPr/>
            </a:pPr>
            <a:r>
              <a:rPr lang="en-US" altLang="en-US" sz="3600" b="1" i="1" dirty="0">
                <a:solidFill>
                  <a:srgbClr val="0066CC"/>
                </a:solidFill>
                <a:latin typeface="Times" pitchFamily="112" charset="0"/>
              </a:rPr>
              <a:t>Adverse </a:t>
            </a:r>
          </a:p>
          <a:p>
            <a:pPr algn="ctr" eaLnBrk="0" hangingPunct="0">
              <a:defRPr/>
            </a:pPr>
            <a:r>
              <a:rPr lang="en-US" altLang="en-US" sz="3600" b="1" i="1" dirty="0">
                <a:solidFill>
                  <a:srgbClr val="0066CC"/>
                </a:solidFill>
                <a:latin typeface="Times" pitchFamily="112" charset="0"/>
              </a:rPr>
              <a:t>Fetal Effects</a:t>
            </a:r>
          </a:p>
        </p:txBody>
      </p:sp>
      <p:pic>
        <p:nvPicPr>
          <p:cNvPr id="4103" name="Picture 7" descr="Image:Scales Of Justice.svg">
            <a:hlinkClick r:id="rId2"/>
            <a:extLst>
              <a:ext uri="{FF2B5EF4-FFF2-40B4-BE49-F238E27FC236}">
                <a16:creationId xmlns="" xmlns:a16="http://schemas.microsoft.com/office/drawing/2014/main" id="{07DD0C24-D712-484E-AF29-5DD95D9E6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488" y="1616867"/>
            <a:ext cx="4114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8">
            <a:extLst>
              <a:ext uri="{FF2B5EF4-FFF2-40B4-BE49-F238E27FC236}">
                <a16:creationId xmlns="" xmlns:a16="http://schemas.microsoft.com/office/drawing/2014/main" id="{F3B8F1AC-F6E1-4B80-89F3-0E66AA04997B}"/>
              </a:ext>
            </a:extLst>
          </p:cNvPr>
          <p:cNvSpPr>
            <a:spLocks noChangeShapeType="1"/>
          </p:cNvSpPr>
          <p:nvPr/>
        </p:nvSpPr>
        <p:spPr bwMode="auto">
          <a:xfrm>
            <a:off x="77249" y="9144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4">
            <a:extLst>
              <a:ext uri="{FF2B5EF4-FFF2-40B4-BE49-F238E27FC236}">
                <a16:creationId xmlns="" xmlns:a16="http://schemas.microsoft.com/office/drawing/2014/main" id="{834754BE-73D8-48FD-80A4-5E462220CD72}"/>
              </a:ext>
            </a:extLst>
          </p:cNvPr>
          <p:cNvSpPr txBox="1">
            <a:spLocks noChangeArrowheads="1"/>
          </p:cNvSpPr>
          <p:nvPr/>
        </p:nvSpPr>
        <p:spPr bwMode="auto">
          <a:xfrm>
            <a:off x="96823" y="4231057"/>
            <a:ext cx="2467535" cy="163121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2000" b="1" i="1" dirty="0">
                <a:solidFill>
                  <a:srgbClr val="C00000"/>
                </a:solidFill>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Rapid VL decline</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Better tolerated</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Less expensive</a:t>
            </a:r>
          </a:p>
          <a:p>
            <a:pPr eaLnBrk="0" hangingPunct="0">
              <a:defRPr/>
            </a:pPr>
            <a:endParaRPr lang="en-US" altLang="en-US" sz="2000" i="1" dirty="0">
              <a:latin typeface="Arial" panose="020B0604020202020204" pitchFamily="34" charset="0"/>
              <a:cs typeface="Arial" panose="020B0604020202020204" pitchFamily="34" charset="0"/>
            </a:endParaRPr>
          </a:p>
        </p:txBody>
      </p:sp>
      <p:sp>
        <p:nvSpPr>
          <p:cNvPr id="10" name="Text Box 4">
            <a:extLst>
              <a:ext uri="{FF2B5EF4-FFF2-40B4-BE49-F238E27FC236}">
                <a16:creationId xmlns="" xmlns:a16="http://schemas.microsoft.com/office/drawing/2014/main" id="{C801E9ED-C795-4194-80DC-4BACC5D42F10}"/>
              </a:ext>
            </a:extLst>
          </p:cNvPr>
          <p:cNvSpPr txBox="1">
            <a:spLocks noChangeArrowheads="1"/>
          </p:cNvSpPr>
          <p:nvPr/>
        </p:nvSpPr>
        <p:spPr bwMode="auto">
          <a:xfrm>
            <a:off x="5791200" y="4121160"/>
            <a:ext cx="3352800" cy="1323439"/>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altLang="en-US" sz="2000" b="1" i="1" dirty="0">
                <a:solidFill>
                  <a:srgbClr val="C00000"/>
                </a:solidFill>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Potential signal for neural tube defect with preconception exposure</a:t>
            </a:r>
          </a:p>
        </p:txBody>
      </p:sp>
    </p:spTree>
    <p:extLst>
      <p:ext uri="{BB962C8B-B14F-4D97-AF65-F5344CB8AC3E}">
        <p14:creationId xmlns:p14="http://schemas.microsoft.com/office/powerpoint/2010/main" val="80604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4D718348-8414-4FAF-9C95-8570CB8B057C}"/>
              </a:ext>
            </a:extLst>
          </p:cNvPr>
          <p:cNvSpPr>
            <a:spLocks noGrp="1" noChangeArrowheads="1"/>
          </p:cNvSpPr>
          <p:nvPr>
            <p:ph type="title"/>
          </p:nvPr>
        </p:nvSpPr>
        <p:spPr>
          <a:xfrm>
            <a:off x="457200" y="225552"/>
            <a:ext cx="8229600" cy="1143000"/>
          </a:xfrm>
        </p:spPr>
        <p:txBody>
          <a:bodyPr>
            <a:normAutofit/>
          </a:bodyPr>
          <a:lstStyle/>
          <a:p>
            <a:r>
              <a:rPr lang="en-US" altLang="en-US" sz="3100" b="1" dirty="0"/>
              <a:t>Dolutegravir </a:t>
            </a:r>
            <a:r>
              <a:rPr lang="en-US" altLang="en-US" sz="3100" dirty="0"/>
              <a:t>in Pregnancy</a:t>
            </a:r>
            <a:r>
              <a:rPr lang="en-US" altLang="en-US" dirty="0"/>
              <a:t/>
            </a:r>
            <a:br>
              <a:rPr lang="en-US" altLang="en-US" dirty="0"/>
            </a:br>
            <a:endParaRPr lang="en-US" altLang="en-US" dirty="0"/>
          </a:p>
        </p:txBody>
      </p:sp>
      <p:sp>
        <p:nvSpPr>
          <p:cNvPr id="713731" name="Text Box 3">
            <a:extLst>
              <a:ext uri="{FF2B5EF4-FFF2-40B4-BE49-F238E27FC236}">
                <a16:creationId xmlns="" xmlns:a16="http://schemas.microsoft.com/office/drawing/2014/main" id="{70DEC652-529D-4FC3-8F77-5C6B28AD931E}"/>
              </a:ext>
            </a:extLst>
          </p:cNvPr>
          <p:cNvSpPr txBox="1">
            <a:spLocks noChangeArrowheads="1"/>
          </p:cNvSpPr>
          <p:nvPr/>
        </p:nvSpPr>
        <p:spPr bwMode="auto">
          <a:xfrm>
            <a:off x="3165475" y="1005341"/>
            <a:ext cx="2813050" cy="64135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altLang="en-US" sz="3600" b="1" i="1" dirty="0">
                <a:solidFill>
                  <a:srgbClr val="006666"/>
                </a:solidFill>
                <a:latin typeface="Times" pitchFamily="112" charset="0"/>
              </a:rPr>
              <a:t>Balancing act</a:t>
            </a:r>
          </a:p>
        </p:txBody>
      </p:sp>
      <p:sp>
        <p:nvSpPr>
          <p:cNvPr id="713732" name="Text Box 4">
            <a:extLst>
              <a:ext uri="{FF2B5EF4-FFF2-40B4-BE49-F238E27FC236}">
                <a16:creationId xmlns="" xmlns:a16="http://schemas.microsoft.com/office/drawing/2014/main" id="{DFF59DC1-DA20-4B66-A321-1A00380EFA62}"/>
              </a:ext>
            </a:extLst>
          </p:cNvPr>
          <p:cNvSpPr txBox="1">
            <a:spLocks noChangeArrowheads="1"/>
          </p:cNvSpPr>
          <p:nvPr/>
        </p:nvSpPr>
        <p:spPr bwMode="auto">
          <a:xfrm>
            <a:off x="226538" y="2057400"/>
            <a:ext cx="2139950" cy="1739900"/>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FF3300"/>
                </a:solidFill>
                <a:latin typeface="Times" pitchFamily="112" charset="0"/>
              </a:rPr>
              <a:t>Benefit of</a:t>
            </a:r>
          </a:p>
          <a:p>
            <a:pPr algn="ctr" eaLnBrk="0" hangingPunct="0">
              <a:defRPr/>
            </a:pPr>
            <a:r>
              <a:rPr lang="en-US" altLang="en-US" sz="3600" b="1" i="1" dirty="0">
                <a:solidFill>
                  <a:srgbClr val="FF3300"/>
                </a:solidFill>
                <a:latin typeface="Times" pitchFamily="112" charset="0"/>
              </a:rPr>
              <a:t>Maternal </a:t>
            </a:r>
          </a:p>
          <a:p>
            <a:pPr algn="ctr" eaLnBrk="0" hangingPunct="0">
              <a:defRPr/>
            </a:pPr>
            <a:r>
              <a:rPr lang="en-US" altLang="en-US" sz="3600" b="1" i="1" dirty="0">
                <a:solidFill>
                  <a:srgbClr val="FF3300"/>
                </a:solidFill>
                <a:latin typeface="Times" pitchFamily="112" charset="0"/>
              </a:rPr>
              <a:t>Treatment</a:t>
            </a:r>
          </a:p>
        </p:txBody>
      </p:sp>
      <p:sp>
        <p:nvSpPr>
          <p:cNvPr id="713733" name="Text Box 5">
            <a:extLst>
              <a:ext uri="{FF2B5EF4-FFF2-40B4-BE49-F238E27FC236}">
                <a16:creationId xmlns="" xmlns:a16="http://schemas.microsoft.com/office/drawing/2014/main" id="{D3014AAD-FDB4-4FB0-AA72-4AEC606B48DD}"/>
              </a:ext>
            </a:extLst>
          </p:cNvPr>
          <p:cNvSpPr txBox="1">
            <a:spLocks noChangeArrowheads="1"/>
          </p:cNvSpPr>
          <p:nvPr/>
        </p:nvSpPr>
        <p:spPr bwMode="auto">
          <a:xfrm>
            <a:off x="6366930" y="1884876"/>
            <a:ext cx="2625719" cy="175432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0066CC"/>
                </a:solidFill>
                <a:latin typeface="Times" pitchFamily="112" charset="0"/>
              </a:rPr>
              <a:t>Risk of</a:t>
            </a:r>
          </a:p>
          <a:p>
            <a:pPr algn="ctr" eaLnBrk="0" hangingPunct="0">
              <a:defRPr/>
            </a:pPr>
            <a:r>
              <a:rPr lang="en-US" altLang="en-US" sz="3600" b="1" i="1" dirty="0">
                <a:solidFill>
                  <a:srgbClr val="0066CC"/>
                </a:solidFill>
                <a:latin typeface="Times" pitchFamily="112" charset="0"/>
              </a:rPr>
              <a:t>Adverse </a:t>
            </a:r>
          </a:p>
          <a:p>
            <a:pPr algn="ctr" eaLnBrk="0" hangingPunct="0">
              <a:defRPr/>
            </a:pPr>
            <a:r>
              <a:rPr lang="en-US" altLang="en-US" sz="3600" b="1" i="1" dirty="0">
                <a:solidFill>
                  <a:srgbClr val="0066CC"/>
                </a:solidFill>
                <a:latin typeface="Times" pitchFamily="112" charset="0"/>
              </a:rPr>
              <a:t>Fetal Effects</a:t>
            </a:r>
          </a:p>
        </p:txBody>
      </p:sp>
      <p:pic>
        <p:nvPicPr>
          <p:cNvPr id="4103" name="Picture 7" descr="Image:Scales Of Justice.svg">
            <a:hlinkClick r:id="rId2"/>
            <a:extLst>
              <a:ext uri="{FF2B5EF4-FFF2-40B4-BE49-F238E27FC236}">
                <a16:creationId xmlns="" xmlns:a16="http://schemas.microsoft.com/office/drawing/2014/main" id="{07DD0C24-D712-484E-AF29-5DD95D9E6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488" y="1616867"/>
            <a:ext cx="4114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8">
            <a:extLst>
              <a:ext uri="{FF2B5EF4-FFF2-40B4-BE49-F238E27FC236}">
                <a16:creationId xmlns="" xmlns:a16="http://schemas.microsoft.com/office/drawing/2014/main" id="{F3B8F1AC-F6E1-4B80-89F3-0E66AA04997B}"/>
              </a:ext>
            </a:extLst>
          </p:cNvPr>
          <p:cNvSpPr>
            <a:spLocks noChangeShapeType="1"/>
          </p:cNvSpPr>
          <p:nvPr/>
        </p:nvSpPr>
        <p:spPr bwMode="auto">
          <a:xfrm>
            <a:off x="77249" y="9144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4">
            <a:extLst>
              <a:ext uri="{FF2B5EF4-FFF2-40B4-BE49-F238E27FC236}">
                <a16:creationId xmlns="" xmlns:a16="http://schemas.microsoft.com/office/drawing/2014/main" id="{834754BE-73D8-48FD-80A4-5E462220CD72}"/>
              </a:ext>
            </a:extLst>
          </p:cNvPr>
          <p:cNvSpPr txBox="1">
            <a:spLocks noChangeArrowheads="1"/>
          </p:cNvSpPr>
          <p:nvPr/>
        </p:nvSpPr>
        <p:spPr bwMode="auto">
          <a:xfrm>
            <a:off x="96823" y="3949754"/>
            <a:ext cx="2467535" cy="163121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2000" i="1" dirty="0">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Rapid VL decline</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Better tolerated</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Less expensive</a:t>
            </a:r>
          </a:p>
          <a:p>
            <a:pPr eaLnBrk="0" hangingPunct="0">
              <a:defRPr/>
            </a:pPr>
            <a:endParaRPr lang="en-US" altLang="en-US" sz="2000" i="1" dirty="0">
              <a:latin typeface="Arial" panose="020B0604020202020204" pitchFamily="34" charset="0"/>
              <a:cs typeface="Arial" panose="020B0604020202020204" pitchFamily="34" charset="0"/>
            </a:endParaRPr>
          </a:p>
        </p:txBody>
      </p:sp>
      <p:sp>
        <p:nvSpPr>
          <p:cNvPr id="10" name="Text Box 4">
            <a:extLst>
              <a:ext uri="{FF2B5EF4-FFF2-40B4-BE49-F238E27FC236}">
                <a16:creationId xmlns="" xmlns:a16="http://schemas.microsoft.com/office/drawing/2014/main" id="{C801E9ED-C795-4194-80DC-4BACC5D42F10}"/>
              </a:ext>
            </a:extLst>
          </p:cNvPr>
          <p:cNvSpPr txBox="1">
            <a:spLocks noChangeArrowheads="1"/>
          </p:cNvSpPr>
          <p:nvPr/>
        </p:nvSpPr>
        <p:spPr bwMode="auto">
          <a:xfrm>
            <a:off x="5886062" y="3845410"/>
            <a:ext cx="3352800" cy="1323439"/>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altLang="en-US" sz="2000" i="1" dirty="0">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Potential signal for neural tube defect with preconception exposure</a:t>
            </a:r>
          </a:p>
        </p:txBody>
      </p:sp>
      <p:pic>
        <p:nvPicPr>
          <p:cNvPr id="11" name="Picture 2" descr="https://i.huffpost.com/gen/1306587/thumbs/o-BABY-FIGHT-570.jpg?1">
            <a:extLst>
              <a:ext uri="{FF2B5EF4-FFF2-40B4-BE49-F238E27FC236}">
                <a16:creationId xmlns="" xmlns:a16="http://schemas.microsoft.com/office/drawing/2014/main" id="{90F358F3-F9A9-4DCE-A130-3122F0626C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554" y="2171079"/>
            <a:ext cx="1236711" cy="1811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DC6FF6AF-CD28-4168-97F1-443347B2927A}"/>
              </a:ext>
            </a:extLst>
          </p:cNvPr>
          <p:cNvPicPr>
            <a:picLocks noChangeAspect="1"/>
          </p:cNvPicPr>
          <p:nvPr/>
        </p:nvPicPr>
        <p:blipFill>
          <a:blip r:embed="rId5"/>
          <a:stretch>
            <a:fillRect/>
          </a:stretch>
        </p:blipFill>
        <p:spPr>
          <a:xfrm>
            <a:off x="2434691" y="2136553"/>
            <a:ext cx="1458666" cy="1880716"/>
          </a:xfrm>
          <a:prstGeom prst="rect">
            <a:avLst/>
          </a:prstGeom>
        </p:spPr>
      </p:pic>
      <p:sp>
        <p:nvSpPr>
          <p:cNvPr id="2" name="TextBox 1">
            <a:extLst>
              <a:ext uri="{FF2B5EF4-FFF2-40B4-BE49-F238E27FC236}">
                <a16:creationId xmlns="" xmlns:a16="http://schemas.microsoft.com/office/drawing/2014/main" id="{5650524B-E3C3-4517-AB26-D11897B88BD7}"/>
              </a:ext>
            </a:extLst>
          </p:cNvPr>
          <p:cNvSpPr txBox="1"/>
          <p:nvPr/>
        </p:nvSpPr>
        <p:spPr>
          <a:xfrm>
            <a:off x="2564358" y="5121248"/>
            <a:ext cx="3744936" cy="400110"/>
          </a:xfrm>
          <a:prstGeom prst="rect">
            <a:avLst/>
          </a:prstGeom>
          <a:noFill/>
        </p:spPr>
        <p:txBody>
          <a:bodyPr wrap="none" rtlCol="0">
            <a:spAutoFit/>
          </a:bodyPr>
          <a:lstStyle/>
          <a:p>
            <a:r>
              <a:rPr lang="en-US" sz="2000" b="1" dirty="0">
                <a:solidFill>
                  <a:srgbClr val="C00000"/>
                </a:solidFill>
                <a:latin typeface="Arial" panose="020B0604020202020204" pitchFamily="34" charset="0"/>
                <a:cs typeface="Arial" panose="020B0604020202020204" pitchFamily="34" charset="0"/>
              </a:rPr>
              <a:t>Maternal-baby boxing match!</a:t>
            </a:r>
          </a:p>
        </p:txBody>
      </p:sp>
    </p:spTree>
    <p:extLst>
      <p:ext uri="{BB962C8B-B14F-4D97-AF65-F5344CB8AC3E}">
        <p14:creationId xmlns:p14="http://schemas.microsoft.com/office/powerpoint/2010/main" val="365873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4D718348-8414-4FAF-9C95-8570CB8B057C}"/>
              </a:ext>
            </a:extLst>
          </p:cNvPr>
          <p:cNvSpPr>
            <a:spLocks noGrp="1" noChangeArrowheads="1"/>
          </p:cNvSpPr>
          <p:nvPr>
            <p:ph type="title"/>
          </p:nvPr>
        </p:nvSpPr>
        <p:spPr>
          <a:xfrm>
            <a:off x="457200" y="225552"/>
            <a:ext cx="8229600" cy="1143000"/>
          </a:xfrm>
        </p:spPr>
        <p:txBody>
          <a:bodyPr>
            <a:normAutofit/>
          </a:bodyPr>
          <a:lstStyle/>
          <a:p>
            <a:r>
              <a:rPr lang="en-US" altLang="en-US" sz="3100" b="1" dirty="0"/>
              <a:t>Dolutegravir </a:t>
            </a:r>
            <a:r>
              <a:rPr lang="en-US" altLang="en-US" sz="3100" dirty="0"/>
              <a:t>in Pregnancy</a:t>
            </a:r>
            <a:r>
              <a:rPr lang="en-US" altLang="en-US" dirty="0"/>
              <a:t/>
            </a:r>
            <a:br>
              <a:rPr lang="en-US" altLang="en-US" dirty="0"/>
            </a:br>
            <a:endParaRPr lang="en-US" altLang="en-US" dirty="0"/>
          </a:p>
        </p:txBody>
      </p:sp>
      <p:sp>
        <p:nvSpPr>
          <p:cNvPr id="713731" name="Text Box 3">
            <a:extLst>
              <a:ext uri="{FF2B5EF4-FFF2-40B4-BE49-F238E27FC236}">
                <a16:creationId xmlns="" xmlns:a16="http://schemas.microsoft.com/office/drawing/2014/main" id="{70DEC652-529D-4FC3-8F77-5C6B28AD931E}"/>
              </a:ext>
            </a:extLst>
          </p:cNvPr>
          <p:cNvSpPr txBox="1">
            <a:spLocks noChangeArrowheads="1"/>
          </p:cNvSpPr>
          <p:nvPr/>
        </p:nvSpPr>
        <p:spPr bwMode="auto">
          <a:xfrm>
            <a:off x="3165475" y="1005341"/>
            <a:ext cx="2813050" cy="64135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altLang="en-US" sz="3600" b="1" i="1" dirty="0">
                <a:solidFill>
                  <a:srgbClr val="006666"/>
                </a:solidFill>
                <a:latin typeface="Times" pitchFamily="112" charset="0"/>
              </a:rPr>
              <a:t>Balancing act</a:t>
            </a:r>
          </a:p>
        </p:txBody>
      </p:sp>
      <p:sp>
        <p:nvSpPr>
          <p:cNvPr id="713732" name="Text Box 4">
            <a:extLst>
              <a:ext uri="{FF2B5EF4-FFF2-40B4-BE49-F238E27FC236}">
                <a16:creationId xmlns="" xmlns:a16="http://schemas.microsoft.com/office/drawing/2014/main" id="{DFF59DC1-DA20-4B66-A321-1A00380EFA62}"/>
              </a:ext>
            </a:extLst>
          </p:cNvPr>
          <p:cNvSpPr txBox="1">
            <a:spLocks noChangeArrowheads="1"/>
          </p:cNvSpPr>
          <p:nvPr/>
        </p:nvSpPr>
        <p:spPr bwMode="auto">
          <a:xfrm>
            <a:off x="181904" y="1501340"/>
            <a:ext cx="2139950" cy="1739900"/>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FF3300"/>
                </a:solidFill>
                <a:latin typeface="Times" pitchFamily="112" charset="0"/>
              </a:rPr>
              <a:t>Benefit of</a:t>
            </a:r>
          </a:p>
          <a:p>
            <a:pPr algn="ctr" eaLnBrk="0" hangingPunct="0">
              <a:defRPr/>
            </a:pPr>
            <a:r>
              <a:rPr lang="en-US" altLang="en-US" sz="3600" b="1" i="1" dirty="0">
                <a:solidFill>
                  <a:srgbClr val="FF3300"/>
                </a:solidFill>
                <a:latin typeface="Times" pitchFamily="112" charset="0"/>
              </a:rPr>
              <a:t>Maternal </a:t>
            </a:r>
          </a:p>
          <a:p>
            <a:pPr algn="ctr" eaLnBrk="0" hangingPunct="0">
              <a:defRPr/>
            </a:pPr>
            <a:r>
              <a:rPr lang="en-US" altLang="en-US" sz="3600" b="1" i="1" dirty="0">
                <a:solidFill>
                  <a:srgbClr val="FF3300"/>
                </a:solidFill>
                <a:latin typeface="Times" pitchFamily="112" charset="0"/>
              </a:rPr>
              <a:t>Treatment</a:t>
            </a:r>
          </a:p>
        </p:txBody>
      </p:sp>
      <p:sp>
        <p:nvSpPr>
          <p:cNvPr id="713733" name="Text Box 5">
            <a:extLst>
              <a:ext uri="{FF2B5EF4-FFF2-40B4-BE49-F238E27FC236}">
                <a16:creationId xmlns="" xmlns:a16="http://schemas.microsoft.com/office/drawing/2014/main" id="{D3014AAD-FDB4-4FB0-AA72-4AEC606B48DD}"/>
              </a:ext>
            </a:extLst>
          </p:cNvPr>
          <p:cNvSpPr txBox="1">
            <a:spLocks noChangeArrowheads="1"/>
          </p:cNvSpPr>
          <p:nvPr/>
        </p:nvSpPr>
        <p:spPr bwMode="auto">
          <a:xfrm>
            <a:off x="6346380" y="1370347"/>
            <a:ext cx="2625719" cy="175432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0066CC"/>
                </a:solidFill>
                <a:latin typeface="Times" pitchFamily="112" charset="0"/>
              </a:rPr>
              <a:t>Risk of</a:t>
            </a:r>
          </a:p>
          <a:p>
            <a:pPr algn="ctr" eaLnBrk="0" hangingPunct="0">
              <a:defRPr/>
            </a:pPr>
            <a:r>
              <a:rPr lang="en-US" altLang="en-US" sz="3600" b="1" i="1" dirty="0">
                <a:solidFill>
                  <a:srgbClr val="0066CC"/>
                </a:solidFill>
                <a:latin typeface="Times" pitchFamily="112" charset="0"/>
              </a:rPr>
              <a:t>Adverse </a:t>
            </a:r>
          </a:p>
          <a:p>
            <a:pPr algn="ctr" eaLnBrk="0" hangingPunct="0">
              <a:defRPr/>
            </a:pPr>
            <a:r>
              <a:rPr lang="en-US" altLang="en-US" sz="3600" b="1" i="1" dirty="0">
                <a:solidFill>
                  <a:srgbClr val="0066CC"/>
                </a:solidFill>
                <a:latin typeface="Times" pitchFamily="112" charset="0"/>
              </a:rPr>
              <a:t>Fetal Effects</a:t>
            </a:r>
          </a:p>
        </p:txBody>
      </p:sp>
      <p:pic>
        <p:nvPicPr>
          <p:cNvPr id="4103" name="Picture 7" descr="Image:Scales Of Justice.svg">
            <a:hlinkClick r:id="rId2"/>
            <a:extLst>
              <a:ext uri="{FF2B5EF4-FFF2-40B4-BE49-F238E27FC236}">
                <a16:creationId xmlns="" xmlns:a16="http://schemas.microsoft.com/office/drawing/2014/main" id="{07DD0C24-D712-484E-AF29-5DD95D9E6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488" y="1569207"/>
            <a:ext cx="4114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8">
            <a:extLst>
              <a:ext uri="{FF2B5EF4-FFF2-40B4-BE49-F238E27FC236}">
                <a16:creationId xmlns="" xmlns:a16="http://schemas.microsoft.com/office/drawing/2014/main" id="{F3B8F1AC-F6E1-4B80-89F3-0E66AA04997B}"/>
              </a:ext>
            </a:extLst>
          </p:cNvPr>
          <p:cNvSpPr>
            <a:spLocks noChangeShapeType="1"/>
          </p:cNvSpPr>
          <p:nvPr/>
        </p:nvSpPr>
        <p:spPr bwMode="auto">
          <a:xfrm>
            <a:off x="77249" y="9144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4">
            <a:extLst>
              <a:ext uri="{FF2B5EF4-FFF2-40B4-BE49-F238E27FC236}">
                <a16:creationId xmlns="" xmlns:a16="http://schemas.microsoft.com/office/drawing/2014/main" id="{834754BE-73D8-48FD-80A4-5E462220CD72}"/>
              </a:ext>
            </a:extLst>
          </p:cNvPr>
          <p:cNvSpPr txBox="1">
            <a:spLocks noChangeArrowheads="1"/>
          </p:cNvSpPr>
          <p:nvPr/>
        </p:nvSpPr>
        <p:spPr bwMode="auto">
          <a:xfrm>
            <a:off x="181904" y="3257461"/>
            <a:ext cx="2074094" cy="1323439"/>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1600" i="1" dirty="0">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1600" i="1" dirty="0">
                <a:latin typeface="Arial" panose="020B0604020202020204" pitchFamily="34" charset="0"/>
                <a:cs typeface="Arial" panose="020B0604020202020204" pitchFamily="34" charset="0"/>
              </a:rPr>
              <a:t>Rapid VL decline</a:t>
            </a:r>
          </a:p>
          <a:p>
            <a:pPr marL="342900" indent="-342900" eaLnBrk="0" hangingPunct="0">
              <a:buClr>
                <a:srgbClr val="C00000"/>
              </a:buClr>
              <a:buFont typeface="Arial" panose="020B0604020202020204" pitchFamily="34" charset="0"/>
              <a:buChar char="−"/>
              <a:defRPr/>
            </a:pPr>
            <a:r>
              <a:rPr lang="en-US" altLang="en-US" sz="1600" i="1" dirty="0">
                <a:latin typeface="Arial" panose="020B0604020202020204" pitchFamily="34" charset="0"/>
                <a:cs typeface="Arial" panose="020B0604020202020204" pitchFamily="34" charset="0"/>
              </a:rPr>
              <a:t>Better tolerated</a:t>
            </a:r>
          </a:p>
          <a:p>
            <a:pPr marL="342900" indent="-342900" eaLnBrk="0" hangingPunct="0">
              <a:buClr>
                <a:srgbClr val="C00000"/>
              </a:buClr>
              <a:buFont typeface="Arial" panose="020B0604020202020204" pitchFamily="34" charset="0"/>
              <a:buChar char="−"/>
              <a:defRPr/>
            </a:pPr>
            <a:r>
              <a:rPr lang="en-US" altLang="en-US" sz="1600" i="1" dirty="0">
                <a:latin typeface="Arial" panose="020B0604020202020204" pitchFamily="34" charset="0"/>
                <a:cs typeface="Arial" panose="020B0604020202020204" pitchFamily="34" charset="0"/>
              </a:rPr>
              <a:t>Less expensive</a:t>
            </a:r>
          </a:p>
          <a:p>
            <a:pPr eaLnBrk="0" hangingPunct="0">
              <a:defRPr/>
            </a:pPr>
            <a:endParaRPr lang="en-US" altLang="en-US" sz="1600" i="1" dirty="0">
              <a:latin typeface="Arial" panose="020B0604020202020204" pitchFamily="34" charset="0"/>
              <a:cs typeface="Arial" panose="020B0604020202020204" pitchFamily="34" charset="0"/>
            </a:endParaRPr>
          </a:p>
        </p:txBody>
      </p:sp>
      <p:sp>
        <p:nvSpPr>
          <p:cNvPr id="10" name="Text Box 4">
            <a:extLst>
              <a:ext uri="{FF2B5EF4-FFF2-40B4-BE49-F238E27FC236}">
                <a16:creationId xmlns="" xmlns:a16="http://schemas.microsoft.com/office/drawing/2014/main" id="{C801E9ED-C795-4194-80DC-4BACC5D42F10}"/>
              </a:ext>
            </a:extLst>
          </p:cNvPr>
          <p:cNvSpPr txBox="1">
            <a:spLocks noChangeArrowheads="1"/>
          </p:cNvSpPr>
          <p:nvPr/>
        </p:nvSpPr>
        <p:spPr bwMode="auto">
          <a:xfrm>
            <a:off x="6591777" y="3147564"/>
            <a:ext cx="2440583" cy="1323439"/>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altLang="en-US" sz="1600" i="1" dirty="0">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1600" i="1" dirty="0">
                <a:latin typeface="Arial" panose="020B0604020202020204" pitchFamily="34" charset="0"/>
                <a:cs typeface="Arial" panose="020B0604020202020204" pitchFamily="34" charset="0"/>
              </a:rPr>
              <a:t>Potential signal for neural tube defect with preconception exposure</a:t>
            </a:r>
          </a:p>
        </p:txBody>
      </p:sp>
      <p:pic>
        <p:nvPicPr>
          <p:cNvPr id="11" name="Picture 2" descr="https://i.huffpost.com/gen/1306587/thumbs/o-BABY-FIGHT-570.jpg?1">
            <a:extLst>
              <a:ext uri="{FF2B5EF4-FFF2-40B4-BE49-F238E27FC236}">
                <a16:creationId xmlns="" xmlns:a16="http://schemas.microsoft.com/office/drawing/2014/main" id="{90F358F3-F9A9-4DCE-A130-3122F0626C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016" y="2142946"/>
            <a:ext cx="1236711" cy="1811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DC6FF6AF-CD28-4168-97F1-443347B2927A}"/>
              </a:ext>
            </a:extLst>
          </p:cNvPr>
          <p:cNvPicPr>
            <a:picLocks noChangeAspect="1"/>
          </p:cNvPicPr>
          <p:nvPr/>
        </p:nvPicPr>
        <p:blipFill>
          <a:blip r:embed="rId5"/>
          <a:stretch>
            <a:fillRect/>
          </a:stretch>
        </p:blipFill>
        <p:spPr>
          <a:xfrm>
            <a:off x="2516056" y="2060896"/>
            <a:ext cx="1458666" cy="1880716"/>
          </a:xfrm>
          <a:prstGeom prst="rect">
            <a:avLst/>
          </a:prstGeom>
        </p:spPr>
      </p:pic>
      <p:sp>
        <p:nvSpPr>
          <p:cNvPr id="2" name="TextBox 1">
            <a:extLst>
              <a:ext uri="{FF2B5EF4-FFF2-40B4-BE49-F238E27FC236}">
                <a16:creationId xmlns="" xmlns:a16="http://schemas.microsoft.com/office/drawing/2014/main" id="{326758CD-E337-476F-9238-724EB6FC65C1}"/>
              </a:ext>
            </a:extLst>
          </p:cNvPr>
          <p:cNvSpPr txBox="1"/>
          <p:nvPr/>
        </p:nvSpPr>
        <p:spPr>
          <a:xfrm>
            <a:off x="77249" y="4534341"/>
            <a:ext cx="8838151" cy="2169825"/>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As you will hear, more data will be available to confirm/refute this signal in the next year</a:t>
            </a:r>
          </a:p>
          <a:p>
            <a:pPr algn="ctr">
              <a:spcBef>
                <a:spcPts val="600"/>
              </a:spcBef>
            </a:pPr>
            <a:r>
              <a:rPr lang="en-US" sz="2600" dirty="0">
                <a:latin typeface="Arial" panose="020B0604020202020204" pitchFamily="34" charset="0"/>
                <a:cs typeface="Arial" panose="020B0604020202020204" pitchFamily="34" charset="0"/>
              </a:rPr>
              <a:t>In the meantime, we need to figure out how to maximize outcomes for </a:t>
            </a:r>
            <a:r>
              <a:rPr lang="en-US" sz="2600" i="1" dirty="0">
                <a:latin typeface="Arial" panose="020B0604020202020204" pitchFamily="34" charset="0"/>
                <a:cs typeface="Arial" panose="020B0604020202020204" pitchFamily="34" charset="0"/>
              </a:rPr>
              <a:t>both</a:t>
            </a:r>
            <a:r>
              <a:rPr lang="en-US" sz="2600" dirty="0">
                <a:latin typeface="Arial" panose="020B0604020202020204" pitchFamily="34" charset="0"/>
                <a:cs typeface="Arial" panose="020B0604020202020204" pitchFamily="34" charset="0"/>
              </a:rPr>
              <a:t> mother and child (without pitting one against the other…)</a:t>
            </a:r>
          </a:p>
        </p:txBody>
      </p:sp>
    </p:spTree>
    <p:extLst>
      <p:ext uri="{BB962C8B-B14F-4D97-AF65-F5344CB8AC3E}">
        <p14:creationId xmlns:p14="http://schemas.microsoft.com/office/powerpoint/2010/main" val="2500049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25853" y="173957"/>
            <a:ext cx="7772400" cy="966787"/>
          </a:xfrm>
        </p:spPr>
        <p:txBody>
          <a:bodyPr>
            <a:normAutofit/>
          </a:bodyPr>
          <a:lstStyle/>
          <a:p>
            <a:pPr algn="ctr"/>
            <a:r>
              <a:rPr lang="en-US" sz="4400" dirty="0">
                <a:solidFill>
                  <a:srgbClr val="C00000"/>
                </a:solidFill>
                <a:latin typeface="Arial" pitchFamily="34" charset="0"/>
                <a:cs typeface="Arial" pitchFamily="34" charset="0"/>
              </a:rPr>
              <a:t>Thank you for your attention!</a:t>
            </a:r>
          </a:p>
        </p:txBody>
      </p:sp>
      <p:pic>
        <p:nvPicPr>
          <p:cNvPr id="9" name="Picture 2" descr="http://live.drjays.com/wp-content/uploads/2010/12/AIDS-Ribbon.jpg"/>
          <p:cNvPicPr>
            <a:picLocks noChangeAspect="1" noChangeArrowheads="1"/>
          </p:cNvPicPr>
          <p:nvPr/>
        </p:nvPicPr>
        <p:blipFill>
          <a:blip r:embed="rId3" cstate="print"/>
          <a:srcRect/>
          <a:stretch>
            <a:fillRect/>
          </a:stretch>
        </p:blipFill>
        <p:spPr bwMode="auto">
          <a:xfrm>
            <a:off x="4259635" y="2389163"/>
            <a:ext cx="1337979" cy="1752600"/>
          </a:xfrm>
          <a:prstGeom prst="rect">
            <a:avLst/>
          </a:prstGeom>
          <a:noFill/>
        </p:spPr>
      </p:pic>
      <p:pic>
        <p:nvPicPr>
          <p:cNvPr id="14" name="Picture 13"/>
          <p:cNvPicPr>
            <a:picLocks noChangeAspect="1"/>
          </p:cNvPicPr>
          <p:nvPr/>
        </p:nvPicPr>
        <p:blipFill>
          <a:blip r:embed="rId4"/>
          <a:stretch>
            <a:fillRect/>
          </a:stretch>
        </p:blipFill>
        <p:spPr>
          <a:xfrm>
            <a:off x="6012594" y="4724401"/>
            <a:ext cx="2714752" cy="1285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 xmlns:a16="http://schemas.microsoft.com/office/drawing/2014/main" id="{83CC2FEB-9E1C-439D-9646-0B1EA501585D}"/>
              </a:ext>
            </a:extLst>
          </p:cNvPr>
          <p:cNvPicPr>
            <a:picLocks noChangeAspect="1"/>
          </p:cNvPicPr>
          <p:nvPr/>
        </p:nvPicPr>
        <p:blipFill>
          <a:blip r:embed="rId5"/>
          <a:stretch>
            <a:fillRect/>
          </a:stretch>
        </p:blipFill>
        <p:spPr>
          <a:xfrm>
            <a:off x="6274672" y="1645814"/>
            <a:ext cx="1963023" cy="1900903"/>
          </a:xfrm>
          <a:prstGeom prst="rect">
            <a:avLst/>
          </a:prstGeom>
        </p:spPr>
      </p:pic>
      <p:pic>
        <p:nvPicPr>
          <p:cNvPr id="11266" name="Picture 2" descr="https://tse2.mm.bing.net/th?id=OIP.QLmvu4FSprbuBoxugDUgbwEsCM&amp;pid=15.1&amp;P=0&amp;w=346&amp;h=163">
            <a:extLst>
              <a:ext uri="{FF2B5EF4-FFF2-40B4-BE49-F238E27FC236}">
                <a16:creationId xmlns="" xmlns:a16="http://schemas.microsoft.com/office/drawing/2014/main" id="{C4282989-19AA-40B5-8EC2-7388BE190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132" y="3796543"/>
            <a:ext cx="2622649" cy="1223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02B950C6-4662-4ACD-B8BF-EB9F9640C3A7}"/>
              </a:ext>
            </a:extLst>
          </p:cNvPr>
          <p:cNvPicPr>
            <a:picLocks noChangeAspect="1"/>
          </p:cNvPicPr>
          <p:nvPr/>
        </p:nvPicPr>
        <p:blipFill>
          <a:blip r:embed="rId7"/>
          <a:stretch>
            <a:fillRect/>
          </a:stretch>
        </p:blipFill>
        <p:spPr>
          <a:xfrm>
            <a:off x="337840" y="1645814"/>
            <a:ext cx="1297274" cy="1486698"/>
          </a:xfrm>
          <a:prstGeom prst="rect">
            <a:avLst/>
          </a:prstGeom>
          <a:ln>
            <a:noFill/>
          </a:ln>
          <a:effectLst>
            <a:outerShdw blurRad="292100" dist="139700" dir="2700000" algn="tl" rotWithShape="0">
              <a:srgbClr val="333333">
                <a:alpha val="65000"/>
              </a:srgbClr>
            </a:outerShdw>
          </a:effectLst>
        </p:spPr>
      </p:pic>
      <p:pic>
        <p:nvPicPr>
          <p:cNvPr id="11270" name="Picture 6" descr="http://sr.photos3.fotosearch.com/bthumb/BLD/BLD067/bld085205.jpg">
            <a:extLst>
              <a:ext uri="{FF2B5EF4-FFF2-40B4-BE49-F238E27FC236}">
                <a16:creationId xmlns="" xmlns:a16="http://schemas.microsoft.com/office/drawing/2014/main" id="{085BEC35-E635-4151-93C7-CC64484079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4403" y="2051542"/>
            <a:ext cx="161925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attachment.outlook.office.net/owa/lmofenson@pedaids.org/service.svc/s/GetFileAttachment?id=AAMkADdmMmFlNzJkLTg1MzMtNDMyZS04ZTY1LTMxOTA4NGFjNmZiMgBGAAAAAAD2abrqYubtRruLdzomePeLBwDeVuGYJX2cSoJjhAOsaUwzAAAAAAlMAADeVuGYJX2cSoJjhAOsaUwzAAMvNK82AAABEgAQAELGqPFM3CNPleJZf1SES4Q%3D&amp;X-OWA-CANARY=X22waFmAYUenP--VbUFimHBvPIUSlNUYl2c2SDOoZdy8GMGuJuCiCr6gpoL4Wa8x98th4LutkJY.&amp;token=eyJ0eXAiOiJKV1QiLCJhbGciOiJSUzI1NiIsIng1dCI6ImVuaDlCSnJWUFU1aWpWMXFqWmpWLWZMMmJjbyJ9.eyJ2ZXIiOiJFeGNoYW5nZS5DYWxsYmFjay5WMSIsImFwcGN0eHNlbmRlciI6Ik93YURvd25sb2FkQDJlZjQ4Zjc4LTQyNWUtNGMwZS04ZTU1LWExNzk1Mzk2OTVjYiIsImFwcGN0eCI6IntcIm1zZXhjaHByb3RcIjpcIm93YVwiLFwicHJpbWFyeXNpZFwiOlwiUy0xLTUtMjEtMjQ5NTM1MTUxNi0xMjE0ODk4MTAwLTcwODg5MjU2Mi0yNjkyMDUxNFwiLFwicHVpZFwiOlwiMTE1Mzc2NTkzMTg5MDkwOTI4OVwiLFwib2lkXCI6XCJkYjQ2ODJjYy1hN2ZlLTQ1MjctYjk0NC03MDhlY2M4ODA3N2RcIixcInNjb3BlXCI6XCJPd2FEb3dubG9hZFwifSIsImlzcyI6IjAwMDAwMDAyLTAwMDAtMGZmMS1jZTAwLTAwMDAwMDAwMDAwMEAyZWY0OGY3OC00MjVlLTRjMGUtOGU1NS1hMTc5NTM5Njk1Y2IiLCJhdWQiOiIwMDAwMDAwMi0wMDAwLTBmZjEtY2UwMC0wMDAwMDAwMDAwMDAvYXR0YWNobWVudC5vdXRsb29rLm9mZmljZS5uZXRAMmVmNDhmNzgtNDI1ZS00YzBlLThlNTUtYTE3OTUzOTY5NWNiIiwiZXhwIjoxNTIyMTc2NjcyLCJuYmYiOjE1MjIxNzYwNzJ9.IMfZKAFtzRIBRNEvuSHNq4SXTwqOinOUtF_rHXzzAXYRIHgqyx0nB4aLfM5UwZaKdneeVEBphioi2Ahd8VAmosFSZPH6sQJkFLcsxkQN-2r4SNnu_7-spbARCeDnz6c_1wI5qhXric4_A1ywcdzzug7WtxpN0_WmcaYf5IrD8R4kmySNCuzg9oPWrb3WfTKhlKDVVY3EKMhfgxKmNC2Gp9DWoYEO2G-MDJQo20QkYs7xuBqgd_lzWLnlL7FkQwJr17rPzpn1Xd9V7wNfizjB8W7JYW2GFwn9pRaaQE5jC3MkLMlews-TvJNUWJV2cesfC_9IoF1GoJvDjU2VL2Sjwg&amp;owa=outlook.office.com&amp;isImagePreview=True">
            <a:extLst>
              <a:ext uri="{FF2B5EF4-FFF2-40B4-BE49-F238E27FC236}">
                <a16:creationId xmlns="" xmlns:a16="http://schemas.microsoft.com/office/drawing/2014/main" id="{B82E9015-F9CB-435C-9B6B-9B989F5F8D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403510"/>
            <a:ext cx="1482580" cy="1630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78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FA7FE9-88A5-4541-9C0A-76856D0D5ADA}"/>
              </a:ext>
            </a:extLst>
          </p:cNvPr>
          <p:cNvSpPr>
            <a:spLocks noGrp="1"/>
          </p:cNvSpPr>
          <p:nvPr>
            <p:ph type="title"/>
          </p:nvPr>
        </p:nvSpPr>
        <p:spPr>
          <a:xfrm>
            <a:off x="457200" y="794158"/>
            <a:ext cx="7772400" cy="3210886"/>
          </a:xfrm>
        </p:spPr>
        <p:txBody>
          <a:bodyPr>
            <a:normAutofit/>
          </a:bodyPr>
          <a:lstStyle/>
          <a:p>
            <a:r>
              <a:rPr lang="en-US" sz="4000" dirty="0"/>
              <a:t>What Can We Learn From </a:t>
            </a:r>
            <a:br>
              <a:rPr lang="en-US" sz="4000" dirty="0"/>
            </a:br>
            <a:r>
              <a:rPr lang="en-US" sz="4000" dirty="0"/>
              <a:t>Pre-Clinical Reproductive Toxicology Studies</a:t>
            </a:r>
          </a:p>
        </p:txBody>
      </p:sp>
      <p:pic>
        <p:nvPicPr>
          <p:cNvPr id="1026" name="Picture 2" descr="https://www.niehs.nih.gov/research/atniehs/labs/assets/images/s_t/tox_reproductive.jpg">
            <a:extLst>
              <a:ext uri="{FF2B5EF4-FFF2-40B4-BE49-F238E27FC236}">
                <a16:creationId xmlns="" xmlns:a16="http://schemas.microsoft.com/office/drawing/2014/main" id="{B02156DD-A02B-4C5A-9E83-320E03166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67" y="3733800"/>
            <a:ext cx="1693671" cy="2054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70DScv2kYIg/UZXH94fNg8I/AAAAAAAAAWo/cQ7ZA3VqRLA/s1600/Clinical_Research_trials_management_avigna.png">
            <a:extLst>
              <a:ext uri="{FF2B5EF4-FFF2-40B4-BE49-F238E27FC236}">
                <a16:creationId xmlns="" xmlns:a16="http://schemas.microsoft.com/office/drawing/2014/main" id="{9BC34AB6-F940-442C-B580-6D621CAEB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72886"/>
            <a:ext cx="2123114" cy="21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0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DEE87-AF56-4DE7-9CC0-E0AF006CE4AF}"/>
              </a:ext>
            </a:extLst>
          </p:cNvPr>
          <p:cNvSpPr>
            <a:spLocks noGrp="1"/>
          </p:cNvSpPr>
          <p:nvPr>
            <p:ph type="title"/>
          </p:nvPr>
        </p:nvSpPr>
        <p:spPr>
          <a:xfrm>
            <a:off x="762000" y="25873"/>
            <a:ext cx="8229600" cy="1143000"/>
          </a:xfrm>
        </p:spPr>
        <p:txBody>
          <a:bodyPr/>
          <a:lstStyle/>
          <a:p>
            <a:r>
              <a:rPr lang="en-US" dirty="0"/>
              <a:t>What is Predictive Value of Pre-Clinical </a:t>
            </a:r>
            <a:br>
              <a:rPr lang="en-US" dirty="0"/>
            </a:br>
            <a:r>
              <a:rPr lang="en-US" dirty="0"/>
              <a:t>Animal Studies?</a:t>
            </a:r>
          </a:p>
        </p:txBody>
      </p:sp>
      <p:sp>
        <p:nvSpPr>
          <p:cNvPr id="3" name="Content Placeholder 2">
            <a:extLst>
              <a:ext uri="{FF2B5EF4-FFF2-40B4-BE49-F238E27FC236}">
                <a16:creationId xmlns="" xmlns:a16="http://schemas.microsoft.com/office/drawing/2014/main" id="{2C903BC1-2B92-400D-9C11-ECB74D6EB6F1}"/>
              </a:ext>
            </a:extLst>
          </p:cNvPr>
          <p:cNvSpPr>
            <a:spLocks noGrp="1"/>
          </p:cNvSpPr>
          <p:nvPr>
            <p:ph idx="1"/>
          </p:nvPr>
        </p:nvSpPr>
        <p:spPr>
          <a:xfrm>
            <a:off x="313048" y="1104936"/>
            <a:ext cx="8801100" cy="5627680"/>
          </a:xfrm>
        </p:spPr>
        <p:txBody>
          <a:bodyPr>
            <a:normAutofit lnSpcReduction="10000"/>
          </a:bodyPr>
          <a:lstStyle/>
          <a:p>
            <a:pPr>
              <a:lnSpc>
                <a:spcPct val="113000"/>
              </a:lnSpc>
            </a:pPr>
            <a:r>
              <a:rPr lang="en-US" dirty="0"/>
              <a:t>The molecular basis of birth defects with drug exposure is known for only a few drugs</a:t>
            </a:r>
          </a:p>
          <a:p>
            <a:pPr>
              <a:lnSpc>
                <a:spcPct val="113000"/>
              </a:lnSpc>
              <a:spcBef>
                <a:spcPts val="1800"/>
              </a:spcBef>
            </a:pPr>
            <a:r>
              <a:rPr lang="en-US" dirty="0"/>
              <a:t>Most human teratogens were first identified by clinical/epidemiologic studies (e.g., thalidomide, </a:t>
            </a:r>
            <a:r>
              <a:rPr lang="en-US" dirty="0" err="1"/>
              <a:t>diethylstibesterol</a:t>
            </a:r>
            <a:r>
              <a:rPr lang="en-US" dirty="0"/>
              <a:t>, valproate)</a:t>
            </a:r>
          </a:p>
          <a:p>
            <a:pPr>
              <a:lnSpc>
                <a:spcPct val="113000"/>
              </a:lnSpc>
              <a:spcBef>
                <a:spcPts val="1800"/>
              </a:spcBef>
            </a:pPr>
            <a:r>
              <a:rPr lang="en-US" dirty="0"/>
              <a:t>Animals can be </a:t>
            </a:r>
            <a:r>
              <a:rPr lang="en-US" i="1" dirty="0"/>
              <a:t>differentially sensitive </a:t>
            </a:r>
            <a:r>
              <a:rPr lang="en-US" dirty="0"/>
              <a:t>to drugs:</a:t>
            </a:r>
          </a:p>
          <a:p>
            <a:pPr lvl="1">
              <a:lnSpc>
                <a:spcPct val="113000"/>
              </a:lnSpc>
            </a:pPr>
            <a:r>
              <a:rPr lang="en-US" dirty="0"/>
              <a:t>Thalidomide was negative in mice/rat embryo-fetal studies and only positive for limb malformation in rabbit studies</a:t>
            </a:r>
          </a:p>
          <a:p>
            <a:pPr lvl="1">
              <a:lnSpc>
                <a:spcPct val="113000"/>
              </a:lnSpc>
            </a:pPr>
            <a:r>
              <a:rPr lang="en-US" dirty="0"/>
              <a:t>This is why currently FDA requires studies </a:t>
            </a:r>
            <a:r>
              <a:rPr lang="en-US" dirty="0" smtClean="0"/>
              <a:t>in      </a:t>
            </a:r>
            <a:r>
              <a:rPr lang="en-US" u="sng" dirty="0"/>
              <a:t>&gt;</a:t>
            </a:r>
            <a:r>
              <a:rPr lang="en-US" dirty="0"/>
              <a:t>2 animal species</a:t>
            </a:r>
          </a:p>
          <a:p>
            <a:pPr>
              <a:lnSpc>
                <a:spcPct val="113000"/>
              </a:lnSpc>
            </a:pPr>
            <a:endParaRPr lang="en-US" dirty="0"/>
          </a:p>
          <a:p>
            <a:pPr>
              <a:lnSpc>
                <a:spcPct val="113000"/>
              </a:lnSpc>
            </a:pPr>
            <a:endParaRPr lang="en-US" dirty="0"/>
          </a:p>
        </p:txBody>
      </p:sp>
      <p:cxnSp>
        <p:nvCxnSpPr>
          <p:cNvPr id="4" name="Straight Connector 3">
            <a:extLst>
              <a:ext uri="{FF2B5EF4-FFF2-40B4-BE49-F238E27FC236}">
                <a16:creationId xmlns="" xmlns:a16="http://schemas.microsoft.com/office/drawing/2014/main" id="{37A463E2-D442-4AE6-9446-98FDFD0863FF}"/>
              </a:ext>
            </a:extLst>
          </p:cNvPr>
          <p:cNvCxnSpPr>
            <a:cxnSpLocks/>
          </p:cNvCxnSpPr>
          <p:nvPr/>
        </p:nvCxnSpPr>
        <p:spPr>
          <a:xfrm>
            <a:off x="0" y="108529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descr="https://tse3.mm.bing.net/th?id=OIP.Am7YIE5ylShuGVmqKRs3gwHaFj&amp;pid=15.1&amp;P=0&amp;w=226&amp;h=171">
            <a:extLst>
              <a:ext uri="{FF2B5EF4-FFF2-40B4-BE49-F238E27FC236}">
                <a16:creationId xmlns="" xmlns:a16="http://schemas.microsoft.com/office/drawing/2014/main" id="{625A9C09-50CD-4433-A5AD-171CA96AF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765"/>
            <a:ext cx="1066800" cy="802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0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DEE87-AF56-4DE7-9CC0-E0AF006CE4AF}"/>
              </a:ext>
            </a:extLst>
          </p:cNvPr>
          <p:cNvSpPr>
            <a:spLocks noGrp="1"/>
          </p:cNvSpPr>
          <p:nvPr>
            <p:ph type="title"/>
          </p:nvPr>
        </p:nvSpPr>
        <p:spPr>
          <a:xfrm>
            <a:off x="762000" y="25873"/>
            <a:ext cx="8229600" cy="1143000"/>
          </a:xfrm>
        </p:spPr>
        <p:txBody>
          <a:bodyPr/>
          <a:lstStyle/>
          <a:p>
            <a:r>
              <a:rPr lang="en-US" dirty="0"/>
              <a:t>What is Predictive Value of Pre-Clinical </a:t>
            </a:r>
            <a:br>
              <a:rPr lang="en-US" dirty="0"/>
            </a:br>
            <a:r>
              <a:rPr lang="en-US" dirty="0"/>
              <a:t>Animal Studies?</a:t>
            </a:r>
          </a:p>
        </p:txBody>
      </p:sp>
      <p:sp>
        <p:nvSpPr>
          <p:cNvPr id="3" name="Content Placeholder 2">
            <a:extLst>
              <a:ext uri="{FF2B5EF4-FFF2-40B4-BE49-F238E27FC236}">
                <a16:creationId xmlns="" xmlns:a16="http://schemas.microsoft.com/office/drawing/2014/main" id="{2C903BC1-2B92-400D-9C11-ECB74D6EB6F1}"/>
              </a:ext>
            </a:extLst>
          </p:cNvPr>
          <p:cNvSpPr>
            <a:spLocks noGrp="1"/>
          </p:cNvSpPr>
          <p:nvPr>
            <p:ph idx="1"/>
          </p:nvPr>
        </p:nvSpPr>
        <p:spPr>
          <a:xfrm>
            <a:off x="152400" y="1143000"/>
            <a:ext cx="8763000" cy="5666832"/>
          </a:xfrm>
        </p:spPr>
        <p:txBody>
          <a:bodyPr>
            <a:normAutofit/>
          </a:bodyPr>
          <a:lstStyle/>
          <a:p>
            <a:pPr>
              <a:lnSpc>
                <a:spcPct val="103000"/>
              </a:lnSpc>
              <a:spcBef>
                <a:spcPts val="600"/>
              </a:spcBef>
              <a:spcAft>
                <a:spcPts val="600"/>
              </a:spcAft>
            </a:pPr>
            <a:r>
              <a:rPr lang="en-US" sz="2600" dirty="0" smtClean="0"/>
              <a:t>To date, drugs known to </a:t>
            </a:r>
            <a:r>
              <a:rPr lang="en-US" sz="2600" dirty="0"/>
              <a:t>be </a:t>
            </a:r>
            <a:r>
              <a:rPr lang="en-US" sz="2600" dirty="0" smtClean="0"/>
              <a:t>teratogenic in humans have shown teratogenic </a:t>
            </a:r>
            <a:r>
              <a:rPr lang="en-US" sz="2600" dirty="0"/>
              <a:t>activity in </a:t>
            </a:r>
            <a:r>
              <a:rPr lang="en-US" sz="2600" dirty="0" smtClean="0"/>
              <a:t>mouse, rat or rabbit studies (often </a:t>
            </a:r>
            <a:r>
              <a:rPr lang="en-US" sz="2600" dirty="0"/>
              <a:t>retrospectively) </a:t>
            </a:r>
            <a:r>
              <a:rPr lang="en-US" sz="1800" i="1" dirty="0"/>
              <a:t>(van der </a:t>
            </a:r>
            <a:r>
              <a:rPr lang="en-US" sz="1800" i="1" dirty="0" err="1"/>
              <a:t>Laan</a:t>
            </a:r>
            <a:r>
              <a:rPr lang="en-US" sz="1800" i="1" dirty="0"/>
              <a:t> JW et al. Reg </a:t>
            </a:r>
            <a:r>
              <a:rPr lang="en-US" sz="1800" i="1" dirty="0" err="1"/>
              <a:t>Toxicol</a:t>
            </a:r>
            <a:r>
              <a:rPr lang="en-US" sz="1800" i="1" dirty="0"/>
              <a:t> </a:t>
            </a:r>
            <a:r>
              <a:rPr lang="en-US" sz="1800" i="1" dirty="0" err="1"/>
              <a:t>Pharmacol</a:t>
            </a:r>
            <a:r>
              <a:rPr lang="en-US" sz="1800" i="1" dirty="0"/>
              <a:t> 2012;63:115-23).</a:t>
            </a:r>
          </a:p>
          <a:p>
            <a:pPr>
              <a:lnSpc>
                <a:spcPct val="103000"/>
              </a:lnSpc>
              <a:spcBef>
                <a:spcPts val="600"/>
              </a:spcBef>
              <a:spcAft>
                <a:spcPts val="600"/>
              </a:spcAft>
            </a:pPr>
            <a:r>
              <a:rPr lang="en-US" sz="2600" dirty="0"/>
              <a:t>However, while negative tests are reassuring, there is </a:t>
            </a:r>
            <a:r>
              <a:rPr lang="en-US" sz="2600" dirty="0">
                <a:solidFill>
                  <a:srgbClr val="0070C0"/>
                </a:solidFill>
              </a:rPr>
              <a:t>no absolute assurance that negative results obtained by testing drugs in these species can definitively predict that an agent will lack teratogenic effects in humans </a:t>
            </a:r>
            <a:r>
              <a:rPr lang="en-US" sz="1600" i="1" dirty="0"/>
              <a:t>(</a:t>
            </a:r>
            <a:r>
              <a:rPr lang="en-US" sz="1600" i="1" dirty="0" err="1"/>
              <a:t>Ujhazy</a:t>
            </a:r>
            <a:r>
              <a:rPr lang="en-US" sz="1600" i="1" dirty="0"/>
              <a:t> E et al. Developmental Toxicology: Safety Evaluation of New Drugs 2005)</a:t>
            </a:r>
          </a:p>
          <a:p>
            <a:pPr>
              <a:lnSpc>
                <a:spcPct val="103000"/>
              </a:lnSpc>
              <a:spcBef>
                <a:spcPts val="600"/>
              </a:spcBef>
              <a:spcAft>
                <a:spcPts val="600"/>
              </a:spcAft>
            </a:pPr>
            <a:r>
              <a:rPr lang="en-US" sz="2600" dirty="0"/>
              <a:t>Similarly, it cannot be said that agents teratogenic in in animals will necessarily produce teratogenic effects in humans at therapeutic dose levels (e.g., EFV and CNS defects in monkeys but not in humans)</a:t>
            </a:r>
          </a:p>
          <a:p>
            <a:pPr>
              <a:lnSpc>
                <a:spcPct val="103000"/>
              </a:lnSpc>
              <a:spcBef>
                <a:spcPts val="600"/>
              </a:spcBef>
              <a:spcAft>
                <a:spcPts val="600"/>
              </a:spcAft>
            </a:pPr>
            <a:endParaRPr lang="en-US" sz="2600" dirty="0"/>
          </a:p>
          <a:p>
            <a:pPr>
              <a:lnSpc>
                <a:spcPct val="103000"/>
              </a:lnSpc>
              <a:spcBef>
                <a:spcPts val="600"/>
              </a:spcBef>
              <a:spcAft>
                <a:spcPts val="600"/>
              </a:spcAft>
            </a:pPr>
            <a:endParaRPr lang="en-US" sz="2600" dirty="0"/>
          </a:p>
        </p:txBody>
      </p:sp>
      <p:cxnSp>
        <p:nvCxnSpPr>
          <p:cNvPr id="4" name="Straight Connector 3">
            <a:extLst>
              <a:ext uri="{FF2B5EF4-FFF2-40B4-BE49-F238E27FC236}">
                <a16:creationId xmlns="" xmlns:a16="http://schemas.microsoft.com/office/drawing/2014/main" id="{37A463E2-D442-4AE6-9446-98FDFD0863FF}"/>
              </a:ext>
            </a:extLst>
          </p:cNvPr>
          <p:cNvCxnSpPr>
            <a:cxnSpLocks/>
          </p:cNvCxnSpPr>
          <p:nvPr/>
        </p:nvCxnSpPr>
        <p:spPr>
          <a:xfrm>
            <a:off x="0" y="108529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descr="https://tse3.mm.bing.net/th?id=OIP.Am7YIE5ylShuGVmqKRs3gwHaFj&amp;pid=15.1&amp;P=0&amp;w=226&amp;h=171">
            <a:extLst>
              <a:ext uri="{FF2B5EF4-FFF2-40B4-BE49-F238E27FC236}">
                <a16:creationId xmlns="" xmlns:a16="http://schemas.microsoft.com/office/drawing/2014/main" id="{625A9C09-50CD-4433-A5AD-171CA96AF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765"/>
            <a:ext cx="1066800" cy="802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76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B0440-DA78-4876-ADEF-A534FA2E22E8}"/>
              </a:ext>
            </a:extLst>
          </p:cNvPr>
          <p:cNvSpPr>
            <a:spLocks noGrp="1"/>
          </p:cNvSpPr>
          <p:nvPr>
            <p:ph type="title"/>
          </p:nvPr>
        </p:nvSpPr>
        <p:spPr>
          <a:xfrm>
            <a:off x="457200" y="2209800"/>
            <a:ext cx="8229600" cy="2133600"/>
          </a:xfrm>
        </p:spPr>
        <p:txBody>
          <a:bodyPr>
            <a:noAutofit/>
          </a:bodyPr>
          <a:lstStyle/>
          <a:p>
            <a:r>
              <a:rPr lang="en-US" sz="4000" dirty="0"/>
              <a:t>Do Pregnancy Outcomes Vary             by ART Regimen?</a:t>
            </a:r>
          </a:p>
        </p:txBody>
      </p:sp>
      <p:pic>
        <p:nvPicPr>
          <p:cNvPr id="4" name="Picture 20">
            <a:extLst>
              <a:ext uri="{FF2B5EF4-FFF2-40B4-BE49-F238E27FC236}">
                <a16:creationId xmlns="" xmlns:a16="http://schemas.microsoft.com/office/drawing/2014/main" id="{035D0B01-5B59-4B27-B9BC-8B01D5AD8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344" y="533400"/>
            <a:ext cx="1859046" cy="1517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MR &amp; PR">
            <a:extLst>
              <a:ext uri="{FF2B5EF4-FFF2-40B4-BE49-F238E27FC236}">
                <a16:creationId xmlns="" xmlns:a16="http://schemas.microsoft.com/office/drawing/2014/main" id="{878729CD-2F24-4B42-9BF1-328000EF9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
            <a:ext cx="1066800" cy="1603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http://www.blogcdn.com/www.bvwellness.com/media/2009/07/woman-taking-pill-450ms063009.jpg">
            <a:extLst>
              <a:ext uri="{FF2B5EF4-FFF2-40B4-BE49-F238E27FC236}">
                <a16:creationId xmlns="" xmlns:a16="http://schemas.microsoft.com/office/drawing/2014/main" id="{1728353A-CE01-434D-8ECF-CB24651E49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648200"/>
            <a:ext cx="1726978" cy="1569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C082D595-F78F-4FA3-85C3-04A73711116B}"/>
              </a:ext>
            </a:extLst>
          </p:cNvPr>
          <p:cNvGraphicFramePr>
            <a:graphicFrameLocks noGrp="1"/>
          </p:cNvGraphicFramePr>
          <p:nvPr>
            <p:ph idx="1"/>
            <p:extLst/>
          </p:nvPr>
        </p:nvGraphicFramePr>
        <p:xfrm>
          <a:off x="152400" y="1676400"/>
          <a:ext cx="8610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 xmlns:a16="http://schemas.microsoft.com/office/drawing/2014/main" id="{000D0D2B-0831-4BA7-AB5D-5BBEC9302886}"/>
              </a:ext>
            </a:extLst>
          </p:cNvPr>
          <p:cNvSpPr>
            <a:spLocks noGrp="1"/>
          </p:cNvSpPr>
          <p:nvPr>
            <p:ph type="title"/>
          </p:nvPr>
        </p:nvSpPr>
        <p:spPr>
          <a:xfrm>
            <a:off x="381000" y="76200"/>
            <a:ext cx="8534400" cy="1143000"/>
          </a:xfrm>
        </p:spPr>
        <p:txBody>
          <a:bodyPr>
            <a:normAutofit fontScale="90000"/>
          </a:bodyPr>
          <a:lstStyle/>
          <a:p>
            <a:r>
              <a:rPr lang="en-US" dirty="0"/>
              <a:t>Do Pregnancy Outcomes Vary By ART Regimen?</a:t>
            </a:r>
            <a:br>
              <a:rPr lang="en-US" dirty="0"/>
            </a:br>
            <a:r>
              <a:rPr lang="en-US" sz="2200" i="1" dirty="0"/>
              <a:t>Any Adverse/Severe Adverse Outcome By Preconception ART, Botswana</a:t>
            </a:r>
            <a:r>
              <a:rPr lang="en-US" sz="2200" dirty="0"/>
              <a:t/>
            </a:r>
            <a:br>
              <a:rPr lang="en-US" sz="2200" dirty="0"/>
            </a:br>
            <a:r>
              <a:rPr lang="en-US" sz="2200" i="1" dirty="0">
                <a:solidFill>
                  <a:schemeClr val="tx1"/>
                </a:solidFill>
              </a:rPr>
              <a:t>Zash R et al.  JAMA </a:t>
            </a:r>
            <a:r>
              <a:rPr lang="en-US" sz="2200" i="1" dirty="0" err="1">
                <a:solidFill>
                  <a:schemeClr val="tx1"/>
                </a:solidFill>
              </a:rPr>
              <a:t>Pediatr</a:t>
            </a:r>
            <a:r>
              <a:rPr lang="en-US" sz="2200" i="1" dirty="0">
                <a:solidFill>
                  <a:schemeClr val="tx1"/>
                </a:solidFill>
              </a:rPr>
              <a:t>. 2017;171:e172222</a:t>
            </a:r>
            <a:endParaRPr lang="en-US" i="1" dirty="0"/>
          </a:p>
        </p:txBody>
      </p:sp>
      <p:grpSp>
        <p:nvGrpSpPr>
          <p:cNvPr id="22" name="Group 21">
            <a:extLst>
              <a:ext uri="{FF2B5EF4-FFF2-40B4-BE49-F238E27FC236}">
                <a16:creationId xmlns="" xmlns:a16="http://schemas.microsoft.com/office/drawing/2014/main" id="{8A22B083-C5BD-48C5-A0B0-BA55151E9C53}"/>
              </a:ext>
            </a:extLst>
          </p:cNvPr>
          <p:cNvGrpSpPr/>
          <p:nvPr/>
        </p:nvGrpSpPr>
        <p:grpSpPr>
          <a:xfrm>
            <a:off x="1524000" y="1307530"/>
            <a:ext cx="7706405" cy="2492501"/>
            <a:chOff x="1371600" y="1307530"/>
            <a:chExt cx="7706405" cy="2492501"/>
          </a:xfrm>
        </p:grpSpPr>
        <p:sp>
          <p:nvSpPr>
            <p:cNvPr id="3" name="TextBox 2">
              <a:extLst>
                <a:ext uri="{FF2B5EF4-FFF2-40B4-BE49-F238E27FC236}">
                  <a16:creationId xmlns="" xmlns:a16="http://schemas.microsoft.com/office/drawing/2014/main" id="{9A8C6943-B032-44F8-9E44-E26E87B2BD3C}"/>
                </a:ext>
              </a:extLst>
            </p:cNvPr>
            <p:cNvSpPr txBox="1"/>
            <p:nvPr/>
          </p:nvSpPr>
          <p:spPr>
            <a:xfrm>
              <a:off x="1371600" y="1307530"/>
              <a:ext cx="7706405" cy="338554"/>
            </a:xfrm>
            <a:prstGeom prst="rect">
              <a:avLst/>
            </a:prstGeom>
            <a:noFill/>
          </p:spPr>
          <p:txBody>
            <a:bodyPr wrap="none" rtlCol="0">
              <a:spAutoFit/>
            </a:bodyPr>
            <a:lstStyle/>
            <a:p>
              <a:r>
                <a:rPr lang="en-US" sz="1600" b="1" u="sng" dirty="0">
                  <a:latin typeface="Arial" panose="020B0604020202020204" pitchFamily="34" charset="0"/>
                  <a:cs typeface="Arial" panose="020B0604020202020204" pitchFamily="34" charset="0"/>
                </a:rPr>
                <a:t>Compared to EFV ART, ↑ </a:t>
              </a:r>
              <a:r>
                <a:rPr lang="en-US" sz="1600" b="1" u="sng" dirty="0" err="1">
                  <a:latin typeface="Arial" panose="020B0604020202020204" pitchFamily="34" charset="0"/>
                  <a:cs typeface="Arial" panose="020B0604020202020204" pitchFamily="34" charset="0"/>
                </a:rPr>
                <a:t>aRR</a:t>
              </a:r>
              <a:r>
                <a:rPr lang="en-US" sz="1600" b="1" u="sng" dirty="0">
                  <a:latin typeface="Arial" panose="020B0604020202020204" pitchFamily="34" charset="0"/>
                  <a:cs typeface="Arial" panose="020B0604020202020204" pitchFamily="34" charset="0"/>
                </a:rPr>
                <a:t> of adverse outcomes with other ART regimens</a:t>
              </a:r>
            </a:p>
          </p:txBody>
        </p:sp>
        <p:grpSp>
          <p:nvGrpSpPr>
            <p:cNvPr id="16" name="Group 15">
              <a:extLst>
                <a:ext uri="{FF2B5EF4-FFF2-40B4-BE49-F238E27FC236}">
                  <a16:creationId xmlns="" xmlns:a16="http://schemas.microsoft.com/office/drawing/2014/main" id="{3C24F7BA-C2F5-45FD-A1E7-62C9FC67EFE4}"/>
                </a:ext>
              </a:extLst>
            </p:cNvPr>
            <p:cNvGrpSpPr/>
            <p:nvPr/>
          </p:nvGrpSpPr>
          <p:grpSpPr>
            <a:xfrm>
              <a:off x="2391745" y="1729480"/>
              <a:ext cx="6371255" cy="2070551"/>
              <a:chOff x="2477990" y="1575873"/>
              <a:chExt cx="6371255" cy="2070551"/>
            </a:xfrm>
          </p:grpSpPr>
          <p:sp>
            <p:nvSpPr>
              <p:cNvPr id="7" name="TextBox 6">
                <a:extLst>
                  <a:ext uri="{FF2B5EF4-FFF2-40B4-BE49-F238E27FC236}">
                    <a16:creationId xmlns="" xmlns:a16="http://schemas.microsoft.com/office/drawing/2014/main" id="{EC275D1D-E515-43B5-B2BA-9F1CFE8F00E1}"/>
                  </a:ext>
                </a:extLst>
              </p:cNvPr>
              <p:cNvSpPr txBox="1"/>
              <p:nvPr/>
            </p:nvSpPr>
            <p:spPr>
              <a:xfrm>
                <a:off x="2477990" y="1583426"/>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1.15</a:t>
                </a:r>
              </a:p>
              <a:p>
                <a:pPr algn="ctr"/>
                <a:r>
                  <a:rPr lang="en-US" sz="1600" dirty="0">
                    <a:latin typeface="Arial" panose="020B0604020202020204" pitchFamily="34" charset="0"/>
                    <a:cs typeface="Arial" panose="020B0604020202020204" pitchFamily="34" charset="0"/>
                  </a:rPr>
                  <a:t>(1.0-1.3)</a:t>
                </a:r>
              </a:p>
            </p:txBody>
          </p:sp>
          <p:sp>
            <p:nvSpPr>
              <p:cNvPr id="8" name="TextBox 7">
                <a:extLst>
                  <a:ext uri="{FF2B5EF4-FFF2-40B4-BE49-F238E27FC236}">
                    <a16:creationId xmlns="" xmlns:a16="http://schemas.microsoft.com/office/drawing/2014/main" id="{CB3C6C66-F531-4976-8EA4-BB47C2605A98}"/>
                  </a:ext>
                </a:extLst>
              </p:cNvPr>
              <p:cNvSpPr txBox="1"/>
              <p:nvPr/>
            </p:nvSpPr>
            <p:spPr>
              <a:xfrm>
                <a:off x="3139928" y="3046793"/>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1.44</a:t>
                </a:r>
              </a:p>
              <a:p>
                <a:pPr algn="ctr"/>
                <a:r>
                  <a:rPr lang="en-US" sz="1600" dirty="0">
                    <a:latin typeface="Arial" panose="020B0604020202020204" pitchFamily="34" charset="0"/>
                    <a:cs typeface="Arial" panose="020B0604020202020204" pitchFamily="34" charset="0"/>
                  </a:rPr>
                  <a:t>(1.2-1.7)</a:t>
                </a:r>
              </a:p>
            </p:txBody>
          </p:sp>
          <p:grpSp>
            <p:nvGrpSpPr>
              <p:cNvPr id="15" name="Group 14">
                <a:extLst>
                  <a:ext uri="{FF2B5EF4-FFF2-40B4-BE49-F238E27FC236}">
                    <a16:creationId xmlns="" xmlns:a16="http://schemas.microsoft.com/office/drawing/2014/main" id="{5546062B-A5E3-4317-ACC2-D293556473CC}"/>
                  </a:ext>
                </a:extLst>
              </p:cNvPr>
              <p:cNvGrpSpPr/>
              <p:nvPr/>
            </p:nvGrpSpPr>
            <p:grpSpPr>
              <a:xfrm>
                <a:off x="4062461" y="1575873"/>
                <a:ext cx="4786784" cy="2070551"/>
                <a:chOff x="4062461" y="1575873"/>
                <a:chExt cx="4786784" cy="2070551"/>
              </a:xfrm>
            </p:grpSpPr>
            <p:sp>
              <p:nvSpPr>
                <p:cNvPr id="9" name="TextBox 8">
                  <a:extLst>
                    <a:ext uri="{FF2B5EF4-FFF2-40B4-BE49-F238E27FC236}">
                      <a16:creationId xmlns="" xmlns:a16="http://schemas.microsoft.com/office/drawing/2014/main" id="{279628DD-EEF7-4BA6-B9AA-CE3C3C98DE38}"/>
                    </a:ext>
                  </a:extLst>
                </p:cNvPr>
                <p:cNvSpPr txBox="1"/>
                <p:nvPr/>
              </p:nvSpPr>
              <p:spPr>
                <a:xfrm>
                  <a:off x="4062461" y="1598282"/>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1.30</a:t>
                  </a:r>
                </a:p>
                <a:p>
                  <a:pPr algn="ctr"/>
                  <a:r>
                    <a:rPr lang="en-US" sz="1600" dirty="0">
                      <a:latin typeface="Arial" panose="020B0604020202020204" pitchFamily="34" charset="0"/>
                      <a:cs typeface="Arial" panose="020B0604020202020204" pitchFamily="34" charset="0"/>
                    </a:rPr>
                    <a:t>(1.2-1.4)</a:t>
                  </a:r>
                </a:p>
              </p:txBody>
            </p:sp>
            <p:sp>
              <p:nvSpPr>
                <p:cNvPr id="10" name="TextBox 9">
                  <a:extLst>
                    <a:ext uri="{FF2B5EF4-FFF2-40B4-BE49-F238E27FC236}">
                      <a16:creationId xmlns="" xmlns:a16="http://schemas.microsoft.com/office/drawing/2014/main" id="{201AE825-65E2-4180-8357-5ABE18D36EF6}"/>
                    </a:ext>
                  </a:extLst>
                </p:cNvPr>
                <p:cNvSpPr txBox="1"/>
                <p:nvPr/>
              </p:nvSpPr>
              <p:spPr>
                <a:xfrm>
                  <a:off x="4724400" y="3061649"/>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1.68</a:t>
                  </a:r>
                </a:p>
                <a:p>
                  <a:pPr algn="ctr"/>
                  <a:r>
                    <a:rPr lang="en-US" sz="1600" dirty="0">
                      <a:latin typeface="Arial" panose="020B0604020202020204" pitchFamily="34" charset="0"/>
                      <a:cs typeface="Arial" panose="020B0604020202020204" pitchFamily="34" charset="0"/>
                    </a:rPr>
                    <a:t>(1.4-2.0)</a:t>
                  </a:r>
                </a:p>
              </p:txBody>
            </p:sp>
            <p:sp>
              <p:nvSpPr>
                <p:cNvPr id="11" name="TextBox 10">
                  <a:extLst>
                    <a:ext uri="{FF2B5EF4-FFF2-40B4-BE49-F238E27FC236}">
                      <a16:creationId xmlns="" xmlns:a16="http://schemas.microsoft.com/office/drawing/2014/main" id="{CBDA1497-CA12-4A05-B023-B6B7081B1741}"/>
                    </a:ext>
                  </a:extLst>
                </p:cNvPr>
                <p:cNvSpPr txBox="1"/>
                <p:nvPr/>
              </p:nvSpPr>
              <p:spPr>
                <a:xfrm>
                  <a:off x="5572645" y="1592908"/>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1.31</a:t>
                  </a:r>
                </a:p>
                <a:p>
                  <a:pPr algn="ctr"/>
                  <a:r>
                    <a:rPr lang="en-US" sz="1600" dirty="0">
                      <a:latin typeface="Arial" panose="020B0604020202020204" pitchFamily="34" charset="0"/>
                      <a:cs typeface="Arial" panose="020B0604020202020204" pitchFamily="34" charset="0"/>
                    </a:rPr>
                    <a:t>(1.1-1.5)</a:t>
                  </a:r>
                </a:p>
              </p:txBody>
            </p:sp>
            <p:sp>
              <p:nvSpPr>
                <p:cNvPr id="12" name="TextBox 11">
                  <a:extLst>
                    <a:ext uri="{FF2B5EF4-FFF2-40B4-BE49-F238E27FC236}">
                      <a16:creationId xmlns="" xmlns:a16="http://schemas.microsoft.com/office/drawing/2014/main" id="{7D0B98DE-CB28-4470-ADC9-338BE0AD53B9}"/>
                    </a:ext>
                  </a:extLst>
                </p:cNvPr>
                <p:cNvSpPr txBox="1"/>
                <p:nvPr/>
              </p:nvSpPr>
              <p:spPr>
                <a:xfrm>
                  <a:off x="6273546" y="3039239"/>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1.58</a:t>
                  </a:r>
                </a:p>
                <a:p>
                  <a:pPr algn="ctr"/>
                  <a:r>
                    <a:rPr lang="en-US" sz="1600" dirty="0">
                      <a:latin typeface="Arial" panose="020B0604020202020204" pitchFamily="34" charset="0"/>
                      <a:cs typeface="Arial" panose="020B0604020202020204" pitchFamily="34" charset="0"/>
                    </a:rPr>
                    <a:t>(1.2-2.1)</a:t>
                  </a:r>
                </a:p>
              </p:txBody>
            </p:sp>
            <p:sp>
              <p:nvSpPr>
                <p:cNvPr id="13" name="TextBox 12">
                  <a:extLst>
                    <a:ext uri="{FF2B5EF4-FFF2-40B4-BE49-F238E27FC236}">
                      <a16:creationId xmlns="" xmlns:a16="http://schemas.microsoft.com/office/drawing/2014/main" id="{760E61C9-1012-4CAD-AF6D-31E27D62C7A3}"/>
                    </a:ext>
                  </a:extLst>
                </p:cNvPr>
                <p:cNvSpPr txBox="1"/>
                <p:nvPr/>
              </p:nvSpPr>
              <p:spPr>
                <a:xfrm>
                  <a:off x="7225183" y="1575873"/>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1.21</a:t>
                  </a:r>
                </a:p>
                <a:p>
                  <a:pPr algn="ctr"/>
                  <a:r>
                    <a:rPr lang="en-US" sz="1600" dirty="0">
                      <a:latin typeface="Arial" panose="020B0604020202020204" pitchFamily="34" charset="0"/>
                      <a:cs typeface="Arial" panose="020B0604020202020204" pitchFamily="34" charset="0"/>
                    </a:rPr>
                    <a:t>(1.0-1.5)</a:t>
                  </a:r>
                </a:p>
              </p:txBody>
            </p:sp>
            <p:sp>
              <p:nvSpPr>
                <p:cNvPr id="14" name="TextBox 13">
                  <a:extLst>
                    <a:ext uri="{FF2B5EF4-FFF2-40B4-BE49-F238E27FC236}">
                      <a16:creationId xmlns="" xmlns:a16="http://schemas.microsoft.com/office/drawing/2014/main" id="{C6B6F8ED-AD1B-4178-B8E5-BF9FF9BB4301}"/>
                    </a:ext>
                  </a:extLst>
                </p:cNvPr>
                <p:cNvSpPr txBox="1"/>
                <p:nvPr/>
              </p:nvSpPr>
              <p:spPr>
                <a:xfrm>
                  <a:off x="7887122" y="3039240"/>
                  <a:ext cx="96212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1.93</a:t>
                  </a:r>
                </a:p>
                <a:p>
                  <a:pPr algn="ctr"/>
                  <a:r>
                    <a:rPr lang="en-US" sz="1600" dirty="0">
                      <a:latin typeface="Arial" panose="020B0604020202020204" pitchFamily="34" charset="0"/>
                      <a:cs typeface="Arial" panose="020B0604020202020204" pitchFamily="34" charset="0"/>
                    </a:rPr>
                    <a:t>(1.4-2.6)</a:t>
                  </a:r>
                </a:p>
              </p:txBody>
            </p:sp>
          </p:grpSp>
        </p:grpSp>
      </p:grpSp>
      <p:cxnSp>
        <p:nvCxnSpPr>
          <p:cNvPr id="17" name="Straight Connector 16">
            <a:extLst>
              <a:ext uri="{FF2B5EF4-FFF2-40B4-BE49-F238E27FC236}">
                <a16:creationId xmlns="" xmlns:a16="http://schemas.microsoft.com/office/drawing/2014/main" id="{129249D4-5B5C-47B5-8159-08961BD13D96}"/>
              </a:ext>
            </a:extLst>
          </p:cNvPr>
          <p:cNvCxnSpPr>
            <a:cxnSpLocks/>
          </p:cNvCxnSpPr>
          <p:nvPr/>
        </p:nvCxnSpPr>
        <p:spPr>
          <a:xfrm>
            <a:off x="0" y="1219200"/>
            <a:ext cx="9067800"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 xmlns:a16="http://schemas.microsoft.com/office/drawing/2014/main" id="{3AE77A0F-76ED-40D4-8279-7E1CA98D50E7}"/>
              </a:ext>
            </a:extLst>
          </p:cNvPr>
          <p:cNvSpPr txBox="1"/>
          <p:nvPr/>
        </p:nvSpPr>
        <p:spPr>
          <a:xfrm>
            <a:off x="2288857" y="6054259"/>
            <a:ext cx="2398413" cy="276999"/>
          </a:xfrm>
          <a:prstGeom prst="rect">
            <a:avLst/>
          </a:prstGeom>
          <a:noFill/>
        </p:spPr>
        <p:txBody>
          <a:bodyPr wrap="none" rtlCol="0">
            <a:spAutoFit/>
          </a:bodyPr>
          <a:lstStyle/>
          <a:p>
            <a:r>
              <a:rPr lang="en-US" sz="1200" dirty="0">
                <a:solidFill>
                  <a:srgbClr val="0070C0"/>
                </a:solidFill>
                <a:latin typeface="Arial" panose="020B0604020202020204" pitchFamily="34" charset="0"/>
                <a:cs typeface="Arial" panose="020B0604020202020204" pitchFamily="34" charset="0"/>
              </a:rPr>
              <a:t>(PTD, SGA, SB, neonatal death)</a:t>
            </a:r>
          </a:p>
        </p:txBody>
      </p:sp>
      <p:sp>
        <p:nvSpPr>
          <p:cNvPr id="19" name="TextBox 18">
            <a:extLst>
              <a:ext uri="{FF2B5EF4-FFF2-40B4-BE49-F238E27FC236}">
                <a16:creationId xmlns="" xmlns:a16="http://schemas.microsoft.com/office/drawing/2014/main" id="{95E350C8-0E98-4374-898E-6A45B7E57F5B}"/>
              </a:ext>
            </a:extLst>
          </p:cNvPr>
          <p:cNvSpPr txBox="1"/>
          <p:nvPr/>
        </p:nvSpPr>
        <p:spPr>
          <a:xfrm>
            <a:off x="4739162" y="6063863"/>
            <a:ext cx="2603598" cy="276999"/>
          </a:xfrm>
          <a:prstGeom prst="rect">
            <a:avLst/>
          </a:prstGeom>
          <a:noFill/>
        </p:spPr>
        <p:txBody>
          <a:bodyPr wrap="none" rtlCol="0">
            <a:spAutoFit/>
          </a:bodyPr>
          <a:lstStyle/>
          <a:p>
            <a:r>
              <a:rPr lang="en-US" sz="1200" dirty="0">
                <a:solidFill>
                  <a:schemeClr val="accent3">
                    <a:lumMod val="50000"/>
                  </a:schemeClr>
                </a:solidFill>
                <a:latin typeface="Arial" panose="020B0604020202020204" pitchFamily="34" charset="0"/>
                <a:cs typeface="Arial" panose="020B0604020202020204" pitchFamily="34" charset="0"/>
              </a:rPr>
              <a:t>(VPTD, VSGA, SB, neonatal death)</a:t>
            </a:r>
          </a:p>
        </p:txBody>
      </p:sp>
      <p:sp>
        <p:nvSpPr>
          <p:cNvPr id="21" name="Oval 20">
            <a:extLst>
              <a:ext uri="{FF2B5EF4-FFF2-40B4-BE49-F238E27FC236}">
                <a16:creationId xmlns="" xmlns:a16="http://schemas.microsoft.com/office/drawing/2014/main" id="{6615C85D-FC5E-4F48-A239-2D69EE45F73B}"/>
              </a:ext>
            </a:extLst>
          </p:cNvPr>
          <p:cNvSpPr/>
          <p:nvPr/>
        </p:nvSpPr>
        <p:spPr>
          <a:xfrm>
            <a:off x="997666" y="2300938"/>
            <a:ext cx="1440734" cy="37741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06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C082D595-F78F-4FA3-85C3-04A73711116B}"/>
              </a:ext>
            </a:extLst>
          </p:cNvPr>
          <p:cNvGraphicFramePr>
            <a:graphicFrameLocks noGrp="1"/>
          </p:cNvGraphicFramePr>
          <p:nvPr>
            <p:ph idx="1"/>
            <p:extLst/>
          </p:nvPr>
        </p:nvGraphicFramePr>
        <p:xfrm>
          <a:off x="249959" y="1736337"/>
          <a:ext cx="8468686"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 xmlns:a16="http://schemas.microsoft.com/office/drawing/2014/main" id="{000D0D2B-0831-4BA7-AB5D-5BBEC9302886}"/>
              </a:ext>
            </a:extLst>
          </p:cNvPr>
          <p:cNvSpPr>
            <a:spLocks noGrp="1"/>
          </p:cNvSpPr>
          <p:nvPr>
            <p:ph type="title"/>
          </p:nvPr>
        </p:nvSpPr>
        <p:spPr>
          <a:xfrm>
            <a:off x="152400" y="118663"/>
            <a:ext cx="8839200" cy="1143000"/>
          </a:xfrm>
        </p:spPr>
        <p:txBody>
          <a:bodyPr>
            <a:normAutofit fontScale="90000"/>
          </a:bodyPr>
          <a:lstStyle/>
          <a:p>
            <a:r>
              <a:rPr lang="en-US" dirty="0"/>
              <a:t>Regardless of ART Regimen, Pregnancy Outcomes Were Worse in HIV+ Women On ART than HIV-Uninfected Women</a:t>
            </a:r>
            <a:br>
              <a:rPr lang="en-US" dirty="0"/>
            </a:br>
            <a:r>
              <a:rPr lang="en-US" sz="2200" i="1" dirty="0">
                <a:solidFill>
                  <a:schemeClr val="tx1"/>
                </a:solidFill>
              </a:rPr>
              <a:t>Zash R et al.  JAMA </a:t>
            </a:r>
            <a:r>
              <a:rPr lang="en-US" sz="2200" i="1" dirty="0" err="1">
                <a:solidFill>
                  <a:schemeClr val="tx1"/>
                </a:solidFill>
              </a:rPr>
              <a:t>Pediatr</a:t>
            </a:r>
            <a:r>
              <a:rPr lang="en-US" sz="2200" i="1" dirty="0">
                <a:solidFill>
                  <a:schemeClr val="tx1"/>
                </a:solidFill>
              </a:rPr>
              <a:t>. 2017;171:e172222</a:t>
            </a:r>
            <a:endParaRPr lang="en-US" i="1" dirty="0"/>
          </a:p>
        </p:txBody>
      </p:sp>
      <p:cxnSp>
        <p:nvCxnSpPr>
          <p:cNvPr id="17" name="Straight Connector 16">
            <a:extLst>
              <a:ext uri="{FF2B5EF4-FFF2-40B4-BE49-F238E27FC236}">
                <a16:creationId xmlns="" xmlns:a16="http://schemas.microsoft.com/office/drawing/2014/main" id="{129249D4-5B5C-47B5-8159-08961BD13D96}"/>
              </a:ext>
            </a:extLst>
          </p:cNvPr>
          <p:cNvCxnSpPr>
            <a:cxnSpLocks/>
          </p:cNvCxnSpPr>
          <p:nvPr/>
        </p:nvCxnSpPr>
        <p:spPr>
          <a:xfrm>
            <a:off x="38100" y="1261663"/>
            <a:ext cx="9067800" cy="0"/>
          </a:xfrm>
          <a:prstGeom prst="line">
            <a:avLst/>
          </a:prstGeom>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 xmlns:a16="http://schemas.microsoft.com/office/drawing/2014/main" id="{F387727F-661B-471D-900D-56691167684E}"/>
              </a:ext>
            </a:extLst>
          </p:cNvPr>
          <p:cNvGrpSpPr/>
          <p:nvPr/>
        </p:nvGrpSpPr>
        <p:grpSpPr>
          <a:xfrm>
            <a:off x="2288857" y="6114197"/>
            <a:ext cx="5053903" cy="286603"/>
            <a:chOff x="2288857" y="6054259"/>
            <a:chExt cx="5053903" cy="286603"/>
          </a:xfrm>
        </p:grpSpPr>
        <p:sp>
          <p:nvSpPr>
            <p:cNvPr id="18" name="TextBox 17">
              <a:extLst>
                <a:ext uri="{FF2B5EF4-FFF2-40B4-BE49-F238E27FC236}">
                  <a16:creationId xmlns="" xmlns:a16="http://schemas.microsoft.com/office/drawing/2014/main" id="{3AE77A0F-76ED-40D4-8279-7E1CA98D50E7}"/>
                </a:ext>
              </a:extLst>
            </p:cNvPr>
            <p:cNvSpPr txBox="1"/>
            <p:nvPr/>
          </p:nvSpPr>
          <p:spPr>
            <a:xfrm>
              <a:off x="2288857" y="6054259"/>
              <a:ext cx="2398413" cy="276999"/>
            </a:xfrm>
            <a:prstGeom prst="rect">
              <a:avLst/>
            </a:prstGeom>
            <a:noFill/>
          </p:spPr>
          <p:txBody>
            <a:bodyPr wrap="none" rtlCol="0">
              <a:spAutoFit/>
            </a:bodyPr>
            <a:lstStyle/>
            <a:p>
              <a:r>
                <a:rPr lang="en-US" sz="1200" dirty="0">
                  <a:solidFill>
                    <a:srgbClr val="0070C0"/>
                  </a:solidFill>
                  <a:latin typeface="Arial" panose="020B0604020202020204" pitchFamily="34" charset="0"/>
                  <a:cs typeface="Arial" panose="020B0604020202020204" pitchFamily="34" charset="0"/>
                </a:rPr>
                <a:t>(PTD, SGA, SB, neonatal death)</a:t>
              </a:r>
            </a:p>
          </p:txBody>
        </p:sp>
        <p:sp>
          <p:nvSpPr>
            <p:cNvPr id="19" name="TextBox 18">
              <a:extLst>
                <a:ext uri="{FF2B5EF4-FFF2-40B4-BE49-F238E27FC236}">
                  <a16:creationId xmlns="" xmlns:a16="http://schemas.microsoft.com/office/drawing/2014/main" id="{95E350C8-0E98-4374-898E-6A45B7E57F5B}"/>
                </a:ext>
              </a:extLst>
            </p:cNvPr>
            <p:cNvSpPr txBox="1"/>
            <p:nvPr/>
          </p:nvSpPr>
          <p:spPr>
            <a:xfrm>
              <a:off x="4739162" y="6063863"/>
              <a:ext cx="2603598" cy="276999"/>
            </a:xfrm>
            <a:prstGeom prst="rect">
              <a:avLst/>
            </a:prstGeom>
            <a:noFill/>
          </p:spPr>
          <p:txBody>
            <a:bodyPr wrap="none" rtlCol="0">
              <a:spAutoFit/>
            </a:bodyPr>
            <a:lstStyle/>
            <a:p>
              <a:r>
                <a:rPr lang="en-US" sz="1200" dirty="0">
                  <a:solidFill>
                    <a:schemeClr val="accent3">
                      <a:lumMod val="50000"/>
                    </a:schemeClr>
                  </a:solidFill>
                  <a:latin typeface="Arial" panose="020B0604020202020204" pitchFamily="34" charset="0"/>
                  <a:cs typeface="Arial" panose="020B0604020202020204" pitchFamily="34" charset="0"/>
                </a:rPr>
                <a:t>(VPTD, VSGA, SB, neonatal death)</a:t>
              </a:r>
            </a:p>
          </p:txBody>
        </p:sp>
      </p:grpSp>
      <p:grpSp>
        <p:nvGrpSpPr>
          <p:cNvPr id="23" name="Group 22">
            <a:extLst>
              <a:ext uri="{FF2B5EF4-FFF2-40B4-BE49-F238E27FC236}">
                <a16:creationId xmlns="" xmlns:a16="http://schemas.microsoft.com/office/drawing/2014/main" id="{3CD6F42B-F913-4FD4-B66A-ED8AECE07529}"/>
              </a:ext>
            </a:extLst>
          </p:cNvPr>
          <p:cNvGrpSpPr/>
          <p:nvPr/>
        </p:nvGrpSpPr>
        <p:grpSpPr>
          <a:xfrm>
            <a:off x="1012992" y="1362067"/>
            <a:ext cx="8131008" cy="923330"/>
            <a:chOff x="952563" y="1196132"/>
            <a:chExt cx="8131008" cy="923330"/>
          </a:xfrm>
        </p:grpSpPr>
        <p:sp>
          <p:nvSpPr>
            <p:cNvPr id="3" name="TextBox 2">
              <a:extLst>
                <a:ext uri="{FF2B5EF4-FFF2-40B4-BE49-F238E27FC236}">
                  <a16:creationId xmlns="" xmlns:a16="http://schemas.microsoft.com/office/drawing/2014/main" id="{9A8C6943-B032-44F8-9E44-E26E87B2BD3C}"/>
                </a:ext>
              </a:extLst>
            </p:cNvPr>
            <p:cNvSpPr txBox="1"/>
            <p:nvPr/>
          </p:nvSpPr>
          <p:spPr>
            <a:xfrm>
              <a:off x="952563" y="1196132"/>
              <a:ext cx="8131008" cy="338554"/>
            </a:xfrm>
            <a:prstGeom prst="rect">
              <a:avLst/>
            </a:prstGeom>
            <a:noFill/>
          </p:spPr>
          <p:txBody>
            <a:bodyPr wrap="none" rtlCol="0">
              <a:spAutoFit/>
            </a:bodyPr>
            <a:lstStyle/>
            <a:p>
              <a:r>
                <a:rPr lang="en-US" sz="1600" b="1" u="sng" dirty="0">
                  <a:latin typeface="Arial" panose="020B0604020202020204" pitchFamily="34" charset="0"/>
                  <a:cs typeface="Arial" panose="020B0604020202020204" pitchFamily="34" charset="0"/>
                </a:rPr>
                <a:t>Compared to </a:t>
              </a:r>
              <a:r>
                <a:rPr lang="en-US" sz="1600" b="1" u="sng" dirty="0">
                  <a:solidFill>
                    <a:schemeClr val="accent6">
                      <a:lumMod val="75000"/>
                    </a:schemeClr>
                  </a:solidFill>
                  <a:latin typeface="Arial" panose="020B0604020202020204" pitchFamily="34" charset="0"/>
                  <a:cs typeface="Arial" panose="020B0604020202020204" pitchFamily="34" charset="0"/>
                </a:rPr>
                <a:t>HIV-uninfected</a:t>
              </a:r>
              <a:r>
                <a:rPr lang="en-US" sz="1600" b="1" u="sng" dirty="0">
                  <a:latin typeface="Arial" panose="020B0604020202020204" pitchFamily="34" charset="0"/>
                  <a:cs typeface="Arial" panose="020B0604020202020204" pitchFamily="34" charset="0"/>
                </a:rPr>
                <a:t>, ↑ </a:t>
              </a:r>
              <a:r>
                <a:rPr lang="en-US" sz="1600" b="1" u="sng" dirty="0" err="1">
                  <a:latin typeface="Arial" panose="020B0604020202020204" pitchFamily="34" charset="0"/>
                  <a:cs typeface="Arial" panose="020B0604020202020204" pitchFamily="34" charset="0"/>
                </a:rPr>
                <a:t>aRR</a:t>
              </a:r>
              <a:r>
                <a:rPr lang="en-US" sz="1600" b="1" u="sng" dirty="0">
                  <a:latin typeface="Arial" panose="020B0604020202020204" pitchFamily="34" charset="0"/>
                  <a:cs typeface="Arial" panose="020B0604020202020204" pitchFamily="34" charset="0"/>
                </a:rPr>
                <a:t> of adverse outcomes for HIV+ woman on ART</a:t>
              </a:r>
            </a:p>
          </p:txBody>
        </p:sp>
        <p:sp>
          <p:nvSpPr>
            <p:cNvPr id="20" name="TextBox 19">
              <a:extLst>
                <a:ext uri="{FF2B5EF4-FFF2-40B4-BE49-F238E27FC236}">
                  <a16:creationId xmlns="" xmlns:a16="http://schemas.microsoft.com/office/drawing/2014/main" id="{19486FE3-D083-4A31-854A-76E579CF672B}"/>
                </a:ext>
              </a:extLst>
            </p:cNvPr>
            <p:cNvSpPr txBox="1"/>
            <p:nvPr/>
          </p:nvSpPr>
          <p:spPr>
            <a:xfrm>
              <a:off x="2758971" y="1534687"/>
              <a:ext cx="1539204" cy="584775"/>
            </a:xfrm>
            <a:prstGeom prst="rect">
              <a:avLst/>
            </a:prstGeom>
            <a:solidFill>
              <a:schemeClr val="bg1"/>
            </a:solidFill>
          </p:spPr>
          <p:txBody>
            <a:bodyPr wrap="none" rtlCol="0">
              <a:spAutoFit/>
            </a:bodyPr>
            <a:lstStyle/>
            <a:p>
              <a:pPr algn="ctr"/>
              <a:r>
                <a:rPr lang="en-US" sz="1600" b="1" dirty="0">
                  <a:solidFill>
                    <a:srgbClr val="0070C0"/>
                  </a:solidFill>
                  <a:latin typeface="Arial" panose="020B0604020202020204" pitchFamily="34" charset="0"/>
                  <a:cs typeface="Arial" panose="020B0604020202020204" pitchFamily="34" charset="0"/>
                </a:rPr>
                <a:t>Any: 1.40 </a:t>
              </a:r>
            </a:p>
            <a:p>
              <a:pPr algn="ctr"/>
              <a:r>
                <a:rPr lang="en-US" sz="1600" dirty="0">
                  <a:solidFill>
                    <a:srgbClr val="0070C0"/>
                  </a:solidFill>
                  <a:latin typeface="Arial" panose="020B0604020202020204" pitchFamily="34" charset="0"/>
                  <a:cs typeface="Arial" panose="020B0604020202020204" pitchFamily="34" charset="0"/>
                </a:rPr>
                <a:t>          (1.3-1.4)</a:t>
              </a:r>
            </a:p>
          </p:txBody>
        </p:sp>
        <p:sp>
          <p:nvSpPr>
            <p:cNvPr id="21" name="TextBox 20">
              <a:extLst>
                <a:ext uri="{FF2B5EF4-FFF2-40B4-BE49-F238E27FC236}">
                  <a16:creationId xmlns="" xmlns:a16="http://schemas.microsoft.com/office/drawing/2014/main" id="{B0428CB0-00B2-45B5-9DB5-FD11FB44FD3F}"/>
                </a:ext>
              </a:extLst>
            </p:cNvPr>
            <p:cNvSpPr txBox="1"/>
            <p:nvPr/>
          </p:nvSpPr>
          <p:spPr>
            <a:xfrm>
              <a:off x="5132101" y="1534687"/>
              <a:ext cx="1827744" cy="584775"/>
            </a:xfrm>
            <a:prstGeom prst="rect">
              <a:avLst/>
            </a:prstGeom>
            <a:solidFill>
              <a:schemeClr val="bg1"/>
            </a:solidFill>
          </p:spPr>
          <p:txBody>
            <a:bodyPr wrap="none" rtlCol="0">
              <a:spAutoFit/>
            </a:bodyPr>
            <a:lstStyle/>
            <a:p>
              <a:pPr algn="ctr"/>
              <a:r>
                <a:rPr lang="en-US" sz="1600" b="1" dirty="0">
                  <a:solidFill>
                    <a:schemeClr val="accent3">
                      <a:lumMod val="50000"/>
                    </a:schemeClr>
                  </a:solidFill>
                  <a:latin typeface="Arial" panose="020B0604020202020204" pitchFamily="34" charset="0"/>
                  <a:cs typeface="Arial" panose="020B0604020202020204" pitchFamily="34" charset="0"/>
                </a:rPr>
                <a:t>Severe: 1.50 </a:t>
              </a:r>
            </a:p>
            <a:p>
              <a:pPr algn="ctr"/>
              <a:r>
                <a:rPr lang="en-US" sz="1600" dirty="0">
                  <a:solidFill>
                    <a:schemeClr val="accent3">
                      <a:lumMod val="50000"/>
                    </a:schemeClr>
                  </a:solidFill>
                  <a:latin typeface="Arial" panose="020B0604020202020204" pitchFamily="34" charset="0"/>
                  <a:cs typeface="Arial" panose="020B0604020202020204" pitchFamily="34" charset="0"/>
                </a:rPr>
                <a:t>               (1.4-1.6)</a:t>
              </a:r>
            </a:p>
          </p:txBody>
        </p:sp>
      </p:grpSp>
      <p:sp>
        <p:nvSpPr>
          <p:cNvPr id="22" name="Oval 21">
            <a:extLst>
              <a:ext uri="{FF2B5EF4-FFF2-40B4-BE49-F238E27FC236}">
                <a16:creationId xmlns="" xmlns:a16="http://schemas.microsoft.com/office/drawing/2014/main" id="{BCBE6FE6-48E0-44DF-A4EA-F4EA50806C22}"/>
              </a:ext>
            </a:extLst>
          </p:cNvPr>
          <p:cNvSpPr/>
          <p:nvPr/>
        </p:nvSpPr>
        <p:spPr>
          <a:xfrm>
            <a:off x="914400" y="2340005"/>
            <a:ext cx="1603057" cy="37741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9635</TotalTime>
  <Words>2306</Words>
  <Application>Microsoft Office PowerPoint</Application>
  <PresentationFormat>On-screen Show (4:3)</PresentationFormat>
  <Paragraphs>378</Paragraphs>
  <Slides>38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vt:lpstr>
      <vt:lpstr>Wingdings</vt:lpstr>
      <vt:lpstr>Office Theme</vt:lpstr>
      <vt:lpstr>Session - Safety of DTG in Pregnancy: Late Breaking Findings, Interpretations, Implications July 24 2018   Overview on Safety of HIV Treatment in Pregnancy</vt:lpstr>
      <vt:lpstr>HIV, Pregnancy and ART</vt:lpstr>
      <vt:lpstr>ARVs and Pregnancy </vt:lpstr>
      <vt:lpstr>What Can We Learn From  Pre-Clinical Reproductive Toxicology Studies</vt:lpstr>
      <vt:lpstr>What is Predictive Value of Pre-Clinical  Animal Studies?</vt:lpstr>
      <vt:lpstr>What is Predictive Value of Pre-Clinical  Animal Studies?</vt:lpstr>
      <vt:lpstr>Do Pregnancy Outcomes Vary             by ART Regimen?</vt:lpstr>
      <vt:lpstr>Do Pregnancy Outcomes Vary By ART Regimen? Any Adverse/Severe Adverse Outcome By Preconception ART, Botswana Zash R et al.  JAMA Pediatr. 2017;171:e172222</vt:lpstr>
      <vt:lpstr>Regardless of ART Regimen, Pregnancy Outcomes Were Worse in HIV+ Women On ART than HIV-Uninfected Women Zash R et al.  JAMA Pediatr. 2017;171:e172222</vt:lpstr>
      <vt:lpstr>Regardless of ART Regimen, Pregnancy Outcomes Were Worse in HIV+ Women On ART than HIV-Uninfected Women Zash R et al.  JAMA Pediatr. 2017;171:e172222</vt:lpstr>
      <vt:lpstr>Why is Timing of ART  Exposure Important?</vt:lpstr>
      <vt:lpstr>PowerPoint Presentation</vt:lpstr>
      <vt:lpstr>PowerPoint Presentation</vt:lpstr>
      <vt:lpstr>PowerPoint Presentation</vt:lpstr>
      <vt:lpstr>PowerPoint Presentation</vt:lpstr>
      <vt:lpstr>Multifactorial Pathogenesis of Neural Tube Defects</vt:lpstr>
      <vt:lpstr>Neural Tube Defects Are Not One Defect but Many</vt:lpstr>
      <vt:lpstr>PowerPoint Presentation</vt:lpstr>
      <vt:lpstr>PowerPoint Presentation</vt:lpstr>
      <vt:lpstr>Do Birth Outcomes  (Other than Birth Defects)  Differ if Starting ART Before or During Pregnancy?      </vt:lpstr>
      <vt:lpstr>Preterm Delivery and Preconception ART</vt:lpstr>
      <vt:lpstr>Preterm Delivery and Preconception ART</vt:lpstr>
      <vt:lpstr>When Started During Pregnancy, Do Pregnancy Outcomes  Differ Between Women on DTG vs EFV-Based ART Regimens?</vt:lpstr>
      <vt:lpstr>When Started During Pregnancy, No Difference Pregnancy Outcomes EFV vs DTG-Based ART Zash R et al.  Lancet Global Health 2018;6:e804-10</vt:lpstr>
      <vt:lpstr>However, HIV-Uninfected Women Still Have Better Outcomes than HIV+ Women on EFV or DTG ART Zash R et al.  Lancet Global Health 2018;6:e804-10</vt:lpstr>
      <vt:lpstr>However, HIV-Uninfected Women Still Have Better Outcomes than HIV+ Women on DTG or EFV ART Zash R et al.  Lancet Global Health 2018;6:e804-10</vt:lpstr>
      <vt:lpstr>Safety  Birth Defects</vt:lpstr>
      <vt:lpstr>Expected Incidence of Neural Tube Defects</vt:lpstr>
      <vt:lpstr>Ability to Rule-Out ↑ Birth Defect is Related to Incidence Defect and Number Observed Preconception/1st Trimester Exposures</vt:lpstr>
      <vt:lpstr>Ability to Rule-Out ↑ Birth Defect is Related to Incidence Defect and Number Observed Preconception/1st Trimester Exposures</vt:lpstr>
      <vt:lpstr>Birth Defect Surveillance:  Antiretroviral Pregnancy Registry</vt:lpstr>
      <vt:lpstr>PowerPoint Presentation</vt:lpstr>
      <vt:lpstr>PowerPoint Presentation</vt:lpstr>
      <vt:lpstr>Drug Therapy in Pregnancy </vt:lpstr>
      <vt:lpstr>Dolutegravir in Pregnancy </vt:lpstr>
      <vt:lpstr>Dolutegravir in Pregnancy </vt:lpstr>
      <vt:lpstr>Dolutegravir in Pregnancy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Saal</cp:lastModifiedBy>
  <cp:revision>732</cp:revision>
  <cp:lastPrinted>2018-07-11T15:50:09Z</cp:lastPrinted>
  <dcterms:created xsi:type="dcterms:W3CDTF">2009-10-05T22:09:34Z</dcterms:created>
  <dcterms:modified xsi:type="dcterms:W3CDTF">2018-07-24T08:56:00Z</dcterms:modified>
</cp:coreProperties>
</file>