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375" r:id="rId2"/>
    <p:sldId id="425" r:id="rId3"/>
    <p:sldId id="426" r:id="rId4"/>
    <p:sldId id="269" r:id="rId5"/>
    <p:sldId id="384" r:id="rId6"/>
    <p:sldId id="385" r:id="rId7"/>
    <p:sldId id="386" r:id="rId8"/>
    <p:sldId id="388" r:id="rId9"/>
    <p:sldId id="387" r:id="rId10"/>
    <p:sldId id="303" r:id="rId11"/>
    <p:sldId id="268" r:id="rId12"/>
    <p:sldId id="304" r:id="rId13"/>
    <p:sldId id="424" r:id="rId14"/>
    <p:sldId id="320" r:id="rId15"/>
    <p:sldId id="332" r:id="rId16"/>
    <p:sldId id="341" r:id="rId17"/>
    <p:sldId id="382" r:id="rId18"/>
    <p:sldId id="307" r:id="rId19"/>
    <p:sldId id="290" r:id="rId20"/>
    <p:sldId id="289" r:id="rId21"/>
    <p:sldId id="291" r:id="rId22"/>
    <p:sldId id="323" r:id="rId23"/>
    <p:sldId id="420" r:id="rId24"/>
    <p:sldId id="358" r:id="rId25"/>
    <p:sldId id="379" r:id="rId26"/>
    <p:sldId id="344" r:id="rId27"/>
    <p:sldId id="409" r:id="rId28"/>
    <p:sldId id="421" r:id="rId29"/>
    <p:sldId id="423" r:id="rId30"/>
    <p:sldId id="402" r:id="rId31"/>
    <p:sldId id="355" r:id="rId32"/>
    <p:sldId id="394" r:id="rId33"/>
    <p:sldId id="400" r:id="rId34"/>
    <p:sldId id="416" r:id="rId35"/>
    <p:sldId id="372" r:id="rId36"/>
    <p:sldId id="327" r:id="rId37"/>
    <p:sldId id="405" r:id="rId38"/>
    <p:sldId id="311" r:id="rId39"/>
    <p:sldId id="411" r:id="rId40"/>
    <p:sldId id="412" r:id="rId41"/>
    <p:sldId id="415" r:id="rId42"/>
    <p:sldId id="413" r:id="rId43"/>
    <p:sldId id="309" r:id="rId44"/>
    <p:sldId id="398" r:id="rId45"/>
    <p:sldId id="396" r:id="rId46"/>
    <p:sldId id="404" r:id="rId47"/>
    <p:sldId id="397" r:id="rId48"/>
    <p:sldId id="368" r:id="rId49"/>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8EC"/>
    <a:srgbClr val="800000"/>
    <a:srgbClr val="0080FF"/>
    <a:srgbClr val="28D2EA"/>
    <a:srgbClr val="3AE6E5"/>
    <a:srgbClr val="EA00FD"/>
    <a:srgbClr val="F9F30C"/>
    <a:srgbClr val="1442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8" autoAdjust="0"/>
    <p:restoredTop sz="92221" autoAdjust="0"/>
  </p:normalViewPr>
  <p:slideViewPr>
    <p:cSldViewPr snapToGrid="0" snapToObjects="1">
      <p:cViewPr varScale="1">
        <p:scale>
          <a:sx n="62" d="100"/>
          <a:sy n="62" d="100"/>
        </p:scale>
        <p:origin x="186" y="72"/>
      </p:cViewPr>
      <p:guideLst>
        <p:guide orient="horz" pos="2160"/>
        <p:guide pos="383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5E382F-CA46-E84C-97DC-8378729CB9B3}" type="datetimeFigureOut">
              <a:rPr lang="en-US" smtClean="0"/>
              <a:t>7/24/2018</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BC0107-F964-CB48-9871-AA65722601FF}" type="slidenum">
              <a:rPr lang="en-US" smtClean="0"/>
              <a:t>‹#›</a:t>
            </a:fld>
            <a:endParaRPr lang="en-US"/>
          </a:p>
        </p:txBody>
      </p:sp>
    </p:spTree>
    <p:extLst>
      <p:ext uri="{BB962C8B-B14F-4D97-AF65-F5344CB8AC3E}">
        <p14:creationId xmlns:p14="http://schemas.microsoft.com/office/powerpoint/2010/main" val="40590339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have the </a:t>
            </a:r>
            <a:r>
              <a:rPr lang="en-US" baseline="0" dirty="0" err="1" smtClean="0"/>
              <a:t>priviledge</a:t>
            </a:r>
            <a:r>
              <a:rPr lang="en-US" baseline="0" dirty="0" smtClean="0"/>
              <a:t> today to represent a dedicated global community of biomedical researchers who will NOT stop until we have a cure and vaccine for HIV.</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Today I am going to take you behind the scenes and present some of the really fundamental challenges that we are facing, and progress that we have made towards overcoming these.</a:t>
            </a:r>
          </a:p>
        </p:txBody>
      </p:sp>
      <p:sp>
        <p:nvSpPr>
          <p:cNvPr id="4" name="Slide Number Placeholder 3"/>
          <p:cNvSpPr>
            <a:spLocks noGrp="1"/>
          </p:cNvSpPr>
          <p:nvPr>
            <p:ph type="sldNum" sz="quarter" idx="10"/>
          </p:nvPr>
        </p:nvSpPr>
        <p:spPr/>
        <p:txBody>
          <a:bodyPr/>
          <a:lstStyle/>
          <a:p>
            <a:fld id="{7BBC0107-F964-CB48-9871-AA65722601FF}" type="slidenum">
              <a:rPr lang="en-US" smtClean="0"/>
              <a:t>1</a:t>
            </a:fld>
            <a:endParaRPr lang="en-US"/>
          </a:p>
        </p:txBody>
      </p:sp>
    </p:spTree>
    <p:extLst>
      <p:ext uri="{BB962C8B-B14F-4D97-AF65-F5344CB8AC3E}">
        <p14:creationId xmlns:p14="http://schemas.microsoft.com/office/powerpoint/2010/main" val="2809653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So it’s</a:t>
            </a:r>
            <a:r>
              <a:rPr lang="en-US" baseline="0" dirty="0" smtClean="0"/>
              <a:t> critical to now how large the HIV reservoir is </a:t>
            </a:r>
            <a:r>
              <a:rPr lang="mr-IN" baseline="0" dirty="0" smtClean="0"/>
              <a:t>–</a:t>
            </a:r>
            <a:r>
              <a:rPr lang="en-US" baseline="0" dirty="0" smtClean="0"/>
              <a:t> both so that we know what we’re dealing with, and also so we’ll be able to measure if we’ve drained it. As it turns out, this is quite challenging to do and I want to spend some time highlighting advances in this area. </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10</a:t>
            </a:fld>
            <a:endParaRPr lang="en-US"/>
          </a:p>
        </p:txBody>
      </p:sp>
    </p:spTree>
    <p:extLst>
      <p:ext uri="{BB962C8B-B14F-4D97-AF65-F5344CB8AC3E}">
        <p14:creationId xmlns:p14="http://schemas.microsoft.com/office/powerpoint/2010/main" val="766599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txBox="1">
            <a:spLocks noGrp="1" noChangeArrowheads="1"/>
          </p:cNvSpPr>
          <p:nvPr/>
        </p:nvSpPr>
        <p:spPr bwMode="auto">
          <a:xfrm>
            <a:off x="3886201" y="8686800"/>
            <a:ext cx="2971800" cy="457200"/>
          </a:xfrm>
          <a:prstGeom prst="rect">
            <a:avLst/>
          </a:prstGeom>
          <a:noFill/>
          <a:ln w="9525">
            <a:noFill/>
            <a:miter lim="800000"/>
            <a:headEnd/>
            <a:tailEnd/>
          </a:ln>
        </p:spPr>
        <p:txBody>
          <a:bodyPr lIns="91663" tIns="45832" rIns="91663" bIns="45832" anchor="b"/>
          <a:lstStyle/>
          <a:p>
            <a:pPr algn="r" defTabSz="916679" fontAlgn="base">
              <a:spcBef>
                <a:spcPct val="0"/>
              </a:spcBef>
              <a:spcAft>
                <a:spcPct val="0"/>
              </a:spcAft>
              <a:defRPr/>
            </a:pPr>
            <a:fld id="{95F70452-F19B-4C8E-AF05-B973107A4C76}" type="slidenum">
              <a:rPr lang="en-US" sz="1200">
                <a:solidFill>
                  <a:srgbClr val="000000"/>
                </a:solidFill>
                <a:latin typeface="Arial" pitchFamily="34" charset="0"/>
                <a:ea typeface="MS PGothic" pitchFamily="34" charset="-128"/>
                <a:cs typeface="Arial" pitchFamily="34" charset="0"/>
              </a:rPr>
              <a:pPr algn="r" defTabSz="916679" fontAlgn="base">
                <a:spcBef>
                  <a:spcPct val="0"/>
                </a:spcBef>
                <a:spcAft>
                  <a:spcPct val="0"/>
                </a:spcAft>
                <a:defRPr/>
              </a:pPr>
              <a:t>11</a:t>
            </a:fld>
            <a:endParaRPr lang="en-US" sz="1200" dirty="0">
              <a:solidFill>
                <a:srgbClr val="000000"/>
              </a:solidFill>
              <a:latin typeface="Arial" pitchFamily="34" charset="0"/>
              <a:ea typeface="MS PGothic" pitchFamily="34" charset="-128"/>
              <a:cs typeface="Arial" pitchFamily="34" charset="0"/>
            </a:endParaRPr>
          </a:p>
        </p:txBody>
      </p:sp>
      <p:sp>
        <p:nvSpPr>
          <p:cNvPr id="142338" name="Rectangle 2"/>
          <p:cNvSpPr>
            <a:spLocks noGrp="1" noRot="1" noChangeAspect="1" noChangeArrowheads="1" noTextEdit="1"/>
          </p:cNvSpPr>
          <p:nvPr>
            <p:ph type="sldImg"/>
            <p:custDataLst>
              <p:tags r:id="rId1"/>
            </p:custDataLst>
          </p:nvPr>
        </p:nvSpPr>
        <p:spPr>
          <a:xfrm>
            <a:off x="385763" y="687388"/>
            <a:ext cx="6091237" cy="3427412"/>
          </a:xfrm>
          <a:ln/>
        </p:spPr>
      </p:sp>
      <p:sp>
        <p:nvSpPr>
          <p:cNvPr id="142339" name="Rectangle 3"/>
          <p:cNvSpPr>
            <a:spLocks noGrp="1" noChangeArrowheads="1"/>
          </p:cNvSpPr>
          <p:nvPr>
            <p:ph type="body" idx="1"/>
          </p:nvPr>
        </p:nvSpPr>
        <p:spPr>
          <a:xfrm>
            <a:off x="914401" y="4343401"/>
            <a:ext cx="5029200" cy="4113214"/>
          </a:xfrm>
          <a:noFill/>
          <a:ln/>
        </p:spPr>
        <p:txBody>
          <a:bodyPr lIns="91663" tIns="45832" rIns="91663" bIns="45832"/>
          <a:lstStyle/>
          <a:p>
            <a:pPr>
              <a:spcBef>
                <a:spcPct val="0"/>
              </a:spcBef>
            </a:pPr>
            <a:r>
              <a:rPr lang="en-US" sz="2400" dirty="0" smtClean="0">
                <a:latin typeface="Times" charset="0"/>
              </a:rPr>
              <a:t>Ways of measuring</a:t>
            </a:r>
            <a:r>
              <a:rPr lang="en-US" sz="2400" baseline="0" dirty="0" smtClean="0">
                <a:latin typeface="Times" charset="0"/>
              </a:rPr>
              <a:t> the HIV reservoir can be divided into two broad category. The first involves direct measurements of HIV genetic material </a:t>
            </a:r>
            <a:r>
              <a:rPr lang="mr-IN" sz="2400" baseline="0" dirty="0" smtClean="0">
                <a:latin typeface="Times" charset="0"/>
              </a:rPr>
              <a:t>–</a:t>
            </a:r>
            <a:r>
              <a:rPr lang="en-US" sz="2400" baseline="0" dirty="0" smtClean="0">
                <a:latin typeface="Times" charset="0"/>
              </a:rPr>
              <a:t> RNA or DNA </a:t>
            </a:r>
            <a:r>
              <a:rPr lang="mr-IN" sz="2400" baseline="0" dirty="0" smtClean="0">
                <a:latin typeface="Times" charset="0"/>
              </a:rPr>
              <a:t>–</a:t>
            </a:r>
            <a:r>
              <a:rPr lang="en-US" sz="2400" baseline="0" dirty="0" smtClean="0">
                <a:latin typeface="Times" charset="0"/>
              </a:rPr>
              <a:t> either in body fluids, or in plasma </a:t>
            </a:r>
            <a:r>
              <a:rPr lang="mr-IN" sz="2400" baseline="0" dirty="0" smtClean="0">
                <a:latin typeface="Times" charset="0"/>
              </a:rPr>
              <a:t>–</a:t>
            </a:r>
            <a:r>
              <a:rPr lang="en-US" sz="2400" baseline="0" dirty="0" smtClean="0">
                <a:latin typeface="Times" charset="0"/>
              </a:rPr>
              <a:t> one version of this is the standard viral load test. The second is to do something to cause the release of HIV in a test tube, and then measure how much is produced. Quantitative viral outgrowth assays </a:t>
            </a:r>
            <a:r>
              <a:rPr lang="mr-IN" sz="2400" baseline="0" dirty="0" smtClean="0">
                <a:latin typeface="Times" charset="0"/>
              </a:rPr>
              <a:t>–</a:t>
            </a:r>
            <a:r>
              <a:rPr lang="en-US" sz="2400" baseline="0" dirty="0" smtClean="0">
                <a:latin typeface="Times" charset="0"/>
              </a:rPr>
              <a:t> or QVOAs </a:t>
            </a:r>
            <a:r>
              <a:rPr lang="mr-IN" sz="2400" baseline="0" dirty="0" smtClean="0">
                <a:latin typeface="Times" charset="0"/>
              </a:rPr>
              <a:t>–</a:t>
            </a:r>
            <a:r>
              <a:rPr lang="en-US" sz="2400" baseline="0" dirty="0" smtClean="0">
                <a:latin typeface="Times" charset="0"/>
              </a:rPr>
              <a:t> are a common version of this. </a:t>
            </a:r>
            <a:endParaRPr lang="en-US" sz="2400" dirty="0">
              <a:latin typeface="Times" charset="0"/>
            </a:endParaRPr>
          </a:p>
        </p:txBody>
      </p:sp>
    </p:spTree>
    <p:extLst>
      <p:ext uri="{BB962C8B-B14F-4D97-AF65-F5344CB8AC3E}">
        <p14:creationId xmlns:p14="http://schemas.microsoft.com/office/powerpoint/2010/main" val="1018910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The first surprise, is that when we directly measure the frequencies of cells with HIV DNA</a:t>
            </a:r>
            <a:r>
              <a:rPr lang="en-US" baseline="0" dirty="0" smtClean="0"/>
              <a:t> </a:t>
            </a:r>
            <a:r>
              <a:rPr lang="mr-IN" baseline="0" dirty="0" smtClean="0"/>
              <a:t>–</a:t>
            </a:r>
            <a:r>
              <a:rPr lang="en-US" baseline="0" dirty="0" smtClean="0"/>
              <a:t> we find that it is 1,000x greater than the number of cells that can be reactivated to produce infectious virus. ~1,000 </a:t>
            </a:r>
            <a:r>
              <a:rPr lang="mr-IN" baseline="0" dirty="0" smtClean="0"/>
              <a:t>–</a:t>
            </a:r>
            <a:r>
              <a:rPr lang="en-US" baseline="0" dirty="0" smtClean="0"/>
              <a:t> 1. So why is this?</a:t>
            </a:r>
            <a:endParaRPr lang="en-US" dirty="0"/>
          </a:p>
        </p:txBody>
      </p:sp>
      <p:sp>
        <p:nvSpPr>
          <p:cNvPr id="4" name="Slide Number Placeholder 3"/>
          <p:cNvSpPr>
            <a:spLocks noGrp="1"/>
          </p:cNvSpPr>
          <p:nvPr>
            <p:ph type="sldNum" sz="quarter" idx="10"/>
          </p:nvPr>
        </p:nvSpPr>
        <p:spPr/>
        <p:txBody>
          <a:bodyPr/>
          <a:lstStyle/>
          <a:p>
            <a:fld id="{CB7CC376-DD5E-504B-ABA7-D6B8E3FAF5B7}" type="slidenum">
              <a:rPr lang="en-US" smtClean="0"/>
              <a:t>12</a:t>
            </a:fld>
            <a:endParaRPr lang="en-US"/>
          </a:p>
        </p:txBody>
      </p:sp>
    </p:spTree>
    <p:extLst>
      <p:ext uri="{BB962C8B-B14F-4D97-AF65-F5344CB8AC3E}">
        <p14:creationId xmlns:p14="http://schemas.microsoft.com/office/powerpoint/2010/main" val="254654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13</a:t>
            </a:fld>
            <a:endParaRPr lang="en-US"/>
          </a:p>
        </p:txBody>
      </p:sp>
    </p:spTree>
    <p:extLst>
      <p:ext uri="{BB962C8B-B14F-4D97-AF65-F5344CB8AC3E}">
        <p14:creationId xmlns:p14="http://schemas.microsoft.com/office/powerpoint/2010/main" val="510224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Here are what </a:t>
            </a:r>
            <a:r>
              <a:rPr lang="en-US" b="1" dirty="0" smtClean="0"/>
              <a:t>actual data look </a:t>
            </a:r>
            <a:r>
              <a:rPr lang="en-US" dirty="0" smtClean="0"/>
              <a:t>like measuring HIV</a:t>
            </a:r>
            <a:r>
              <a:rPr lang="en-US" baseline="0" dirty="0" smtClean="0"/>
              <a:t> </a:t>
            </a:r>
            <a:r>
              <a:rPr lang="en-US" dirty="0" smtClean="0"/>
              <a:t>from clinical samples </a:t>
            </a:r>
            <a:r>
              <a:rPr lang="mr-IN" dirty="0" smtClean="0"/>
              <a:t>–</a:t>
            </a:r>
            <a:r>
              <a:rPr lang="en-US" dirty="0" smtClean="0"/>
              <a:t> courtesy of Katie Bruner from Bob </a:t>
            </a:r>
            <a:r>
              <a:rPr lang="en-US" dirty="0" err="1" smtClean="0"/>
              <a:t>Siliciano’s</a:t>
            </a:r>
            <a:r>
              <a:rPr lang="en-US" dirty="0" smtClean="0"/>
              <a:t> lab. </a:t>
            </a:r>
            <a:r>
              <a:rPr lang="en-US" baseline="0" dirty="0" smtClean="0"/>
              <a:t> I</a:t>
            </a:r>
            <a:r>
              <a:rPr lang="en-US" dirty="0" smtClean="0"/>
              <a:t>n the green you have the 5’ deleted virus </a:t>
            </a:r>
            <a:r>
              <a:rPr lang="mr-IN" dirty="0" smtClean="0"/>
              <a:t>–</a:t>
            </a:r>
            <a:r>
              <a:rPr lang="en-US" dirty="0" smtClean="0"/>
              <a:t> which</a:t>
            </a:r>
            <a:r>
              <a:rPr lang="en-US" baseline="0" dirty="0" smtClean="0"/>
              <a:t> only have the tail, which gives a large number, and in blue you have the 3’ deleted viruses </a:t>
            </a:r>
            <a:r>
              <a:rPr lang="mr-IN" baseline="0" dirty="0" smtClean="0"/>
              <a:t>–</a:t>
            </a:r>
            <a:r>
              <a:rPr lang="en-US" baseline="0" dirty="0" smtClean="0"/>
              <a:t> which only has the head, and which also gives a large number </a:t>
            </a:r>
            <a:r>
              <a:rPr lang="mr-IN" baseline="0" dirty="0" smtClean="0"/>
              <a:t>–</a:t>
            </a:r>
            <a:r>
              <a:rPr lang="en-US" baseline="0" dirty="0" smtClean="0"/>
              <a:t> but if you look at which droplets have both halves of the virus you get a number which is substantially lower, and closer to the actual intact viruses that can cause viral rebound. This assay has the advantage of being faster, cheaper, and more scalable than viral outgrowth assays </a:t>
            </a:r>
            <a:r>
              <a:rPr lang="mr-IN" baseline="0" dirty="0" smtClean="0"/>
              <a:t>–</a:t>
            </a:r>
            <a:r>
              <a:rPr lang="en-US" baseline="0" dirty="0" smtClean="0"/>
              <a:t> but one disadvantage is that it likely still overestimates infectious viruses </a:t>
            </a:r>
            <a:r>
              <a:rPr lang="mr-IN" baseline="0" dirty="0" smtClean="0"/>
              <a:t>–</a:t>
            </a:r>
            <a:r>
              <a:rPr lang="en-US" baseline="0" dirty="0" smtClean="0"/>
              <a:t> as the virus, or the queen bee may be missing other parts.</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14</a:t>
            </a:fld>
            <a:endParaRPr lang="en-US"/>
          </a:p>
        </p:txBody>
      </p:sp>
    </p:spTree>
    <p:extLst>
      <p:ext uri="{BB962C8B-B14F-4D97-AF65-F5344CB8AC3E}">
        <p14:creationId xmlns:p14="http://schemas.microsoft.com/office/powerpoint/2010/main" val="2968611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p>
            <a:pPr defTabSz="449793">
              <a:defRPr/>
            </a:pPr>
            <a:fld id="{CF638D47-D8CA-4CE0-854B-0D967B5CFD33}" type="slidenum">
              <a:rPr lang="en-US">
                <a:solidFill>
                  <a:srgbClr val="000000"/>
                </a:solidFill>
                <a:latin typeface="Calibri"/>
              </a:rPr>
              <a:pPr defTabSz="449793">
                <a:defRPr/>
              </a:pPr>
              <a:t>15</a:t>
            </a:fld>
            <a:endParaRPr lang="en-US">
              <a:solidFill>
                <a:srgbClr val="000000"/>
              </a:solidFill>
              <a:latin typeface="Calibri"/>
            </a:endParaRPr>
          </a:p>
        </p:txBody>
      </p:sp>
      <p:sp>
        <p:nvSpPr>
          <p:cNvPr id="159746" name="Rectangle 2"/>
          <p:cNvSpPr>
            <a:spLocks noGrp="1" noRot="1" noChangeAspect="1" noChangeArrowheads="1" noTextEdit="1"/>
          </p:cNvSpPr>
          <p:nvPr>
            <p:ph type="sldImg"/>
          </p:nvPr>
        </p:nvSpPr>
        <p:spPr>
          <a:xfrm>
            <a:off x="382588" y="685800"/>
            <a:ext cx="6092825" cy="3429000"/>
          </a:xfrm>
          <a:ln/>
        </p:spPr>
      </p:sp>
      <p:sp>
        <p:nvSpPr>
          <p:cNvPr id="159747" name="Rectangle 3"/>
          <p:cNvSpPr>
            <a:spLocks noGrp="1" noChangeArrowheads="1"/>
          </p:cNvSpPr>
          <p:nvPr>
            <p:ph type="body" idx="1"/>
          </p:nvPr>
        </p:nvSpPr>
        <p:spPr>
          <a:noFill/>
          <a:ln/>
        </p:spPr>
        <p:txBody>
          <a:bodyPr/>
          <a:lstStyle/>
          <a:p>
            <a:pPr eaLnBrk="1" hangingPunct="1"/>
            <a:r>
              <a:rPr lang="en-US" dirty="0" smtClean="0"/>
              <a:t>5:32? For 23</a:t>
            </a:r>
            <a:r>
              <a:rPr lang="en-US" baseline="0" dirty="0" smtClean="0"/>
              <a:t> minutes</a:t>
            </a:r>
            <a:endParaRPr lang="en-US" dirty="0" smtClean="0"/>
          </a:p>
          <a:p>
            <a:pPr eaLnBrk="1" hangingPunct="1"/>
            <a:r>
              <a:rPr lang="en-US" dirty="0" smtClean="0"/>
              <a:t>Beyond</a:t>
            </a:r>
            <a:r>
              <a:rPr lang="en-US" baseline="0" dirty="0" smtClean="0"/>
              <a:t> whether a virus is intact or defective, there are multiple other challenges to measuring the HIV reservoir. We like to measure HIV in the blood, because it’s relatively easy and non-invasive</a:t>
            </a:r>
            <a:r>
              <a:rPr lang="mr-IN" baseline="0" dirty="0" smtClean="0"/>
              <a:t>…</a:t>
            </a:r>
            <a:r>
              <a:rPr lang="en-US" baseline="0" dirty="0" smtClean="0"/>
              <a:t> but it’s known that HIV persistence is focused in other anatomical sites. In particular, due to the pioneering work of Liz Connick </a:t>
            </a:r>
            <a:r>
              <a:rPr lang="mr-IN" baseline="0" dirty="0" smtClean="0"/>
              <a:t>–</a:t>
            </a:r>
            <a:r>
              <a:rPr lang="en-US" baseline="0" dirty="0" smtClean="0"/>
              <a:t> we know that lymph node follicles are a sanctuary for HIV. HIV may also persist in sites that cannot be sampled in person living with HIV, such as in the brain </a:t>
            </a:r>
            <a:r>
              <a:rPr lang="mr-IN" baseline="0" dirty="0" smtClean="0"/>
              <a:t>–</a:t>
            </a:r>
            <a:r>
              <a:rPr lang="en-US" baseline="0" dirty="0" smtClean="0"/>
              <a:t> and these are just two examples of compartments other than the blood where HIV may persist. </a:t>
            </a:r>
            <a:endParaRPr lang="en-US" dirty="0"/>
          </a:p>
        </p:txBody>
      </p:sp>
    </p:spTree>
    <p:extLst>
      <p:ext uri="{BB962C8B-B14F-4D97-AF65-F5344CB8AC3E}">
        <p14:creationId xmlns:p14="http://schemas.microsoft.com/office/powerpoint/2010/main" val="1104510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 would propose that if we really want to understand where</a:t>
            </a:r>
            <a:r>
              <a:rPr lang="en-US" baseline="0" dirty="0" smtClean="0"/>
              <a:t> HIV comes from when ARVs are stopped, we need to consider at least three parameters in parallel. First, what is the composition of the HIV provirus </a:t>
            </a:r>
            <a:r>
              <a:rPr lang="mr-IN" baseline="0" dirty="0" smtClean="0"/>
              <a:t>–</a:t>
            </a:r>
            <a:r>
              <a:rPr lang="en-US" baseline="0" dirty="0" smtClean="0"/>
              <a:t> as we just talked about </a:t>
            </a:r>
            <a:r>
              <a:rPr lang="mr-IN" baseline="0" dirty="0" smtClean="0"/>
              <a:t>–</a:t>
            </a:r>
            <a:r>
              <a:rPr lang="en-US" baseline="0" dirty="0" smtClean="0"/>
              <a:t> are they defective or intact? Second, what type of cell are we measuring? Resting T-cells? Activated T-cells? macrophages? Third, </a:t>
            </a:r>
            <a:r>
              <a:rPr lang="en-US" baseline="0" dirty="0" err="1" smtClean="0"/>
              <a:t>wich</a:t>
            </a:r>
            <a:r>
              <a:rPr lang="en-US" baseline="0" dirty="0" smtClean="0"/>
              <a:t> tissue or fluid are we measuring? Blood? Lymph nodes. What I would propose is that there are nodes in these three dimensions that </a:t>
            </a:r>
            <a:r>
              <a:rPr lang="en-US" baseline="0" dirty="0" err="1" smtClean="0"/>
              <a:t>disproprtionately</a:t>
            </a:r>
            <a:r>
              <a:rPr lang="en-US" baseline="0" dirty="0" smtClean="0"/>
              <a:t> contribute to rebound. For example, the pink node may be intact proviruses from resting CD4+ T-cells in lymph nodes </a:t>
            </a:r>
            <a:r>
              <a:rPr lang="mr-IN" baseline="0" dirty="0" smtClean="0"/>
              <a:t>–</a:t>
            </a:r>
            <a:r>
              <a:rPr lang="en-US" baseline="0" dirty="0" smtClean="0"/>
              <a:t> or may be something else. We do not yet have these data in the field </a:t>
            </a:r>
            <a:r>
              <a:rPr lang="mr-IN" baseline="0" dirty="0" smtClean="0"/>
              <a:t>–</a:t>
            </a:r>
            <a:r>
              <a:rPr lang="en-US" baseline="0" dirty="0" smtClean="0"/>
              <a:t> this is an entirely theoretical depiction. If we could generate these data then knowing where the virus comes from would help guide and evaluate cure strategies. To understand where the virus comes from when therapy is stopped we will probably need to perform treatment interruption studies. Until we truly understand where virus comes from when treatment is interrupted, I fear we run the risk of either missing an effect in clinical trials </a:t>
            </a:r>
            <a:r>
              <a:rPr lang="mr-IN" baseline="0" dirty="0" smtClean="0"/>
              <a:t>–</a:t>
            </a:r>
            <a:r>
              <a:rPr lang="en-US" baseline="0" dirty="0" smtClean="0"/>
              <a:t> or getting a false positive signal. This knowledge will also help us target therapeutic strategies </a:t>
            </a:r>
            <a:r>
              <a:rPr lang="mr-IN" baseline="0" dirty="0" smtClean="0"/>
              <a:t>–</a:t>
            </a:r>
            <a:r>
              <a:rPr lang="en-US" baseline="0" dirty="0" smtClean="0"/>
              <a:t> where an effective strategy might look something like this, and an ineffective strategy may be off of the mark in either one of these dimensions. So, we have some work to do! But we are making progress. </a:t>
            </a:r>
          </a:p>
          <a:p>
            <a:endParaRPr lang="en-US" baseline="0" dirty="0" smtClean="0"/>
          </a:p>
          <a:p>
            <a:r>
              <a:rPr lang="en-US" baseline="0" dirty="0" smtClean="0"/>
              <a:t>9 minutes to here</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16</a:t>
            </a:fld>
            <a:endParaRPr lang="en-US"/>
          </a:p>
        </p:txBody>
      </p:sp>
    </p:spTree>
    <p:extLst>
      <p:ext uri="{BB962C8B-B14F-4D97-AF65-F5344CB8AC3E}">
        <p14:creationId xmlns:p14="http://schemas.microsoft.com/office/powerpoint/2010/main" val="1780734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7:44</a:t>
            </a:r>
            <a:r>
              <a:rPr lang="en-US" baseline="0" dirty="0" smtClean="0"/>
              <a:t> for 23 minutes</a:t>
            </a:r>
          </a:p>
          <a:p>
            <a:endParaRPr lang="en-US" dirty="0" smtClean="0"/>
          </a:p>
          <a:p>
            <a:r>
              <a:rPr lang="en-US" dirty="0" smtClean="0"/>
              <a:t>For example, by focusing just on intact proviruses we hope</a:t>
            </a:r>
            <a:r>
              <a:rPr lang="en-US" baseline="0" dirty="0" smtClean="0"/>
              <a:t> to</a:t>
            </a:r>
            <a:r>
              <a:rPr lang="en-US" dirty="0" smtClean="0"/>
              <a:t> have improved our resolution in one</a:t>
            </a:r>
            <a:r>
              <a:rPr lang="en-US" baseline="0" dirty="0" smtClean="0"/>
              <a:t> dimension and focused in on the virus that can cause rebound.</a:t>
            </a:r>
          </a:p>
          <a:p>
            <a:r>
              <a:rPr lang="en-US" baseline="0" dirty="0" smtClean="0"/>
              <a:t>9 </a:t>
            </a:r>
            <a:r>
              <a:rPr lang="en-US" baseline="0" dirty="0" err="1" smtClean="0"/>
              <a:t>mins</a:t>
            </a:r>
            <a:r>
              <a:rPr lang="en-US" baseline="0" dirty="0" smtClean="0"/>
              <a:t> to here</a:t>
            </a:r>
          </a:p>
          <a:p>
            <a:r>
              <a:rPr lang="en-US" baseline="0" dirty="0" smtClean="0"/>
              <a:t>7 minutes for this segment? </a:t>
            </a:r>
            <a:r>
              <a:rPr lang="mr-IN" baseline="0" dirty="0" smtClean="0"/>
              <a:t>–</a:t>
            </a:r>
            <a:r>
              <a:rPr lang="en-US" baseline="0" dirty="0" smtClean="0"/>
              <a:t> 10.5 total</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17</a:t>
            </a:fld>
            <a:endParaRPr lang="en-US"/>
          </a:p>
        </p:txBody>
      </p:sp>
    </p:spTree>
    <p:extLst>
      <p:ext uri="{BB962C8B-B14F-4D97-AF65-F5344CB8AC3E}">
        <p14:creationId xmlns:p14="http://schemas.microsoft.com/office/powerpoint/2010/main" val="1780734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The second topic that I’d like to highlight with</a:t>
            </a:r>
            <a:r>
              <a:rPr lang="en-US" baseline="0" dirty="0" smtClean="0"/>
              <a:t> respect to HIV persistence or cure is something that we call clonal expansion. So we’ve known for some time that sheep can be cloned. More recently, we’ve learned that HIV-infected cells clones themselves in our bodies </a:t>
            </a:r>
            <a:r>
              <a:rPr lang="mr-IN" baseline="0" dirty="0" smtClean="0"/>
              <a:t>–</a:t>
            </a:r>
            <a:r>
              <a:rPr lang="en-US" baseline="0" dirty="0" smtClean="0"/>
              <a:t> and this is true whether we are talking about the defective or the intact proviruses.</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18</a:t>
            </a:fld>
            <a:endParaRPr lang="en-US"/>
          </a:p>
        </p:txBody>
      </p:sp>
    </p:spTree>
    <p:extLst>
      <p:ext uri="{BB962C8B-B14F-4D97-AF65-F5344CB8AC3E}">
        <p14:creationId xmlns:p14="http://schemas.microsoft.com/office/powerpoint/2010/main" val="1342192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What we’ve learned recently</a:t>
            </a:r>
            <a:r>
              <a:rPr lang="en-US" baseline="0" dirty="0" smtClean="0"/>
              <a:t> is that individual HIV infected cells actually divide and proliferate in people living with HIV. This is unexpected, because we know that the total number of HIV infected cells does not increase </a:t>
            </a:r>
            <a:r>
              <a:rPr lang="mr-IN" baseline="0" dirty="0" smtClean="0"/>
              <a:t>–</a:t>
            </a:r>
            <a:r>
              <a:rPr lang="en-US" baseline="0" dirty="0" smtClean="0"/>
              <a:t> </a:t>
            </a:r>
            <a:r>
              <a:rPr lang="en-US" baseline="0" dirty="0" err="1" smtClean="0"/>
              <a:t>i.e</a:t>
            </a:r>
            <a:r>
              <a:rPr lang="en-US" baseline="0" dirty="0" smtClean="0"/>
              <a:t>: this line is not going up. So to reconcile these two observations it must be the case that some infected cells are dying off over time in people living with HIV</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19</a:t>
            </a:fld>
            <a:endParaRPr lang="en-US"/>
          </a:p>
        </p:txBody>
      </p:sp>
    </p:spTree>
    <p:extLst>
      <p:ext uri="{BB962C8B-B14F-4D97-AF65-F5344CB8AC3E}">
        <p14:creationId xmlns:p14="http://schemas.microsoft.com/office/powerpoint/2010/main" val="777897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declare</a:t>
            </a:r>
            <a:r>
              <a:rPr lang="en-US" baseline="0" dirty="0" smtClean="0"/>
              <a:t> that I have no conflicts of interest</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2</a:t>
            </a:fld>
            <a:endParaRPr lang="en-US"/>
          </a:p>
        </p:txBody>
      </p:sp>
    </p:spTree>
    <p:extLst>
      <p:ext uri="{BB962C8B-B14F-4D97-AF65-F5344CB8AC3E}">
        <p14:creationId xmlns:p14="http://schemas.microsoft.com/office/powerpoint/2010/main" val="400066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A</a:t>
            </a:r>
            <a:r>
              <a:rPr lang="en-US" baseline="0" dirty="0" smtClean="0"/>
              <a:t> recent study demonstrated this directly by looking at multiple clones of HIV infected cells </a:t>
            </a:r>
            <a:r>
              <a:rPr lang="mr-IN" baseline="0" dirty="0" smtClean="0"/>
              <a:t>–</a:t>
            </a:r>
            <a:r>
              <a:rPr lang="en-US" baseline="0" dirty="0" smtClean="0"/>
              <a:t> depicted here by two different queen bees, and seeing that the frequencies of these waxed and waned over time. So if you like at time 1 there are a large number of this green clone and few of the purple one, but if you look a bit later at this time point the situation has reversed, and you have more of the purple clone and less of the green one. So the HIV reservoir is dynamic!</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20</a:t>
            </a:fld>
            <a:endParaRPr lang="en-US"/>
          </a:p>
        </p:txBody>
      </p:sp>
    </p:spTree>
    <p:extLst>
      <p:ext uri="{BB962C8B-B14F-4D97-AF65-F5344CB8AC3E}">
        <p14:creationId xmlns:p14="http://schemas.microsoft.com/office/powerpoint/2010/main" val="330932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Why is this important?...</a:t>
            </a:r>
            <a:r>
              <a:rPr lang="en-US" baseline="0" dirty="0" smtClean="0"/>
              <a:t> And this may be a bit provocative</a:t>
            </a:r>
            <a:r>
              <a:rPr lang="mr-IN" baseline="0" dirty="0" smtClean="0"/>
              <a:t>…</a:t>
            </a:r>
            <a:r>
              <a:rPr lang="en-US" baseline="0" dirty="0" smtClean="0"/>
              <a:t> but based on available data, I think that based on recent findings we can now reasonably make the case that HIV reservoirs may be undergoing evolution. I’m not talking about viral evolution, since this is suppressed by ARVs, but considering an HIV infected cell as the biological unit. The first hint of this was from two publications from a few years ago which suggested that HIV may be interesting into the host genome in a way that enhanced survival and proliferation.</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21</a:t>
            </a:fld>
            <a:endParaRPr lang="en-US"/>
          </a:p>
        </p:txBody>
      </p:sp>
    </p:spTree>
    <p:extLst>
      <p:ext uri="{BB962C8B-B14F-4D97-AF65-F5344CB8AC3E}">
        <p14:creationId xmlns:p14="http://schemas.microsoft.com/office/powerpoint/2010/main" val="87466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10:36</a:t>
            </a:r>
            <a:r>
              <a:rPr lang="en-US" baseline="0" dirty="0" smtClean="0"/>
              <a:t> for 23 minutes</a:t>
            </a:r>
          </a:p>
          <a:p>
            <a:endParaRPr lang="en-US" dirty="0" smtClean="0"/>
          </a:p>
          <a:p>
            <a:r>
              <a:rPr lang="en-US" dirty="0" smtClean="0"/>
              <a:t>More recently, a number of papers have</a:t>
            </a:r>
            <a:r>
              <a:rPr lang="en-US" baseline="0" dirty="0" smtClean="0"/>
              <a:t> implicated the involvement of pathways that enhance cell survival </a:t>
            </a:r>
            <a:r>
              <a:rPr lang="mr-IN" baseline="0" dirty="0" smtClean="0"/>
              <a:t>–</a:t>
            </a:r>
            <a:r>
              <a:rPr lang="en-US" baseline="0" dirty="0" smtClean="0"/>
              <a:t> such as BIRC-5, or BCL-2 - in the persistence of the HIV reservoir </a:t>
            </a:r>
            <a:r>
              <a:rPr lang="mr-IN" baseline="0" dirty="0" smtClean="0"/>
              <a:t>–</a:t>
            </a:r>
            <a:r>
              <a:rPr lang="en-US" baseline="0" dirty="0" smtClean="0"/>
              <a:t> and we have presented data suggesting that the cells that harbor HIV reservoirs may be inherently hard to kill. </a:t>
            </a:r>
          </a:p>
          <a:p>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22</a:t>
            </a:fld>
            <a:endParaRPr lang="en-US"/>
          </a:p>
        </p:txBody>
      </p:sp>
    </p:spTree>
    <p:extLst>
      <p:ext uri="{BB962C8B-B14F-4D97-AF65-F5344CB8AC3E}">
        <p14:creationId xmlns:p14="http://schemas.microsoft.com/office/powerpoint/2010/main" val="2430812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what I want to try to do is to take the three topics that we just covered, and see how they can be applied to interpreting results of clinical trials</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23</a:t>
            </a:fld>
            <a:endParaRPr lang="en-US"/>
          </a:p>
        </p:txBody>
      </p:sp>
    </p:spTree>
    <p:extLst>
      <p:ext uri="{BB962C8B-B14F-4D97-AF65-F5344CB8AC3E}">
        <p14:creationId xmlns:p14="http://schemas.microsoft.com/office/powerpoint/2010/main" val="3077118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For this,</a:t>
            </a:r>
            <a:r>
              <a:rPr lang="en-US" baseline="0" dirty="0" smtClean="0"/>
              <a:t> we are going to focus on Kick and Kill. The central idea here is that we have latently-infected cells which do not produce virus and therefore hide from the immune system. We want to treat them with a latency-reversing agent so that they show themselves, and then bring in immune cells such as cytotoxic T-cells or natural kill cells to kill infection. This is what a cytotoxic T-cell looks like as a cartoon </a:t>
            </a:r>
            <a:r>
              <a:rPr lang="mr-IN" baseline="0" dirty="0" smtClean="0"/>
              <a:t>–</a:t>
            </a:r>
            <a:r>
              <a:rPr lang="en-US" baseline="0" dirty="0" smtClean="0"/>
              <a:t> let’s see what it looks like in real life.</a:t>
            </a:r>
            <a:endParaRPr lang="en-US" dirty="0"/>
          </a:p>
        </p:txBody>
      </p:sp>
      <p:sp>
        <p:nvSpPr>
          <p:cNvPr id="4" name="Slide Number Placeholder 3"/>
          <p:cNvSpPr>
            <a:spLocks noGrp="1"/>
          </p:cNvSpPr>
          <p:nvPr>
            <p:ph type="sldNum" sz="quarter" idx="10"/>
          </p:nvPr>
        </p:nvSpPr>
        <p:spPr/>
        <p:txBody>
          <a:bodyPr/>
          <a:lstStyle/>
          <a:p>
            <a:fld id="{3D4517A6-9E93-F74F-9A94-D9773378172F}" type="slidenum">
              <a:rPr lang="en-US" smtClean="0"/>
              <a:t>24</a:t>
            </a:fld>
            <a:endParaRPr lang="en-US"/>
          </a:p>
        </p:txBody>
      </p:sp>
    </p:spTree>
    <p:extLst>
      <p:ext uri="{BB962C8B-B14F-4D97-AF65-F5344CB8AC3E}">
        <p14:creationId xmlns:p14="http://schemas.microsoft.com/office/powerpoint/2010/main" val="1609061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cytotoxic T-cell is</a:t>
            </a:r>
            <a:r>
              <a:rPr lang="en-US" baseline="0" dirty="0" smtClean="0"/>
              <a:t> indicated here in red </a:t>
            </a:r>
            <a:r>
              <a:rPr lang="mr-IN" baseline="0" dirty="0" smtClean="0"/>
              <a:t>–</a:t>
            </a:r>
            <a:r>
              <a:rPr lang="en-US" baseline="0" dirty="0" smtClean="0"/>
              <a:t> it’s going to move through tissue hunting for target cells, such as HIV-infected cells, and when it finds one </a:t>
            </a:r>
            <a:r>
              <a:rPr lang="mr-IN" baseline="0" dirty="0" smtClean="0"/>
              <a:t>–</a:t>
            </a:r>
            <a:r>
              <a:rPr lang="en-US" baseline="0" dirty="0" smtClean="0"/>
              <a:t> it kills it</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25</a:t>
            </a:fld>
            <a:endParaRPr lang="en-US"/>
          </a:p>
        </p:txBody>
      </p:sp>
    </p:spTree>
    <p:extLst>
      <p:ext uri="{BB962C8B-B14F-4D97-AF65-F5344CB8AC3E}">
        <p14:creationId xmlns:p14="http://schemas.microsoft.com/office/powerpoint/2010/main" val="2182617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So, where do</a:t>
            </a:r>
            <a:r>
              <a:rPr lang="en-US" baseline="0" dirty="0" smtClean="0"/>
              <a:t> we stand with attempting to bring Kick and Kill to the clinic. We have some indications of at least partial success with the ‘kick’ </a:t>
            </a:r>
            <a:r>
              <a:rPr lang="mr-IN" baseline="0" dirty="0" smtClean="0"/>
              <a:t>–</a:t>
            </a:r>
            <a:r>
              <a:rPr lang="en-US" baseline="0" dirty="0" smtClean="0"/>
              <a:t> as several clinical trials have shown increases in HIV expression in vivo </a:t>
            </a:r>
            <a:r>
              <a:rPr lang="mr-IN" baseline="0" dirty="0" smtClean="0"/>
              <a:t>–</a:t>
            </a:r>
            <a:r>
              <a:rPr lang="en-US" baseline="0" dirty="0" smtClean="0"/>
              <a:t> so we’ve woken the virus up </a:t>
            </a:r>
            <a:r>
              <a:rPr lang="mr-IN" baseline="0" dirty="0" smtClean="0"/>
              <a:t>–</a:t>
            </a:r>
            <a:r>
              <a:rPr lang="en-US" baseline="0" dirty="0" smtClean="0"/>
              <a:t> but unfortunately, so far, this has not significantly reduced reservoirs. So, the question is </a:t>
            </a:r>
            <a:r>
              <a:rPr lang="mr-IN" baseline="0" dirty="0" smtClean="0"/>
              <a:t>–</a:t>
            </a:r>
            <a:r>
              <a:rPr lang="en-US" baseline="0" dirty="0" smtClean="0"/>
              <a:t> why not? We aren’t sure of the answer to this </a:t>
            </a:r>
            <a:r>
              <a:rPr lang="mr-IN" baseline="0" dirty="0" smtClean="0"/>
              <a:t>–</a:t>
            </a:r>
            <a:r>
              <a:rPr lang="en-US" baseline="0" dirty="0" smtClean="0"/>
              <a:t> but here are some likely candidates. First, our kick was not strong enough to reactivate the HIV reservoir. If you think back to the metaphor of draining the HIV reservoir, perhaps we didn’t use a big enough bucket? Another option is that our kill was insufficiently strong. I just showed you a movie of a very effective cytotoxic T-cell </a:t>
            </a:r>
            <a:r>
              <a:rPr lang="mr-IN" baseline="0" dirty="0" smtClean="0"/>
              <a:t>–</a:t>
            </a:r>
            <a:r>
              <a:rPr lang="en-US" baseline="0" dirty="0" smtClean="0"/>
              <a:t> but not all cells are so potent. Here is an example of a less successful cell that seems to bumble around for a bit </a:t>
            </a:r>
            <a:r>
              <a:rPr lang="mr-IN" baseline="0" dirty="0" smtClean="0"/>
              <a:t>–</a:t>
            </a:r>
            <a:r>
              <a:rPr lang="en-US" baseline="0" dirty="0" smtClean="0"/>
              <a:t> then grabs onto the infected cell </a:t>
            </a:r>
            <a:r>
              <a:rPr lang="mr-IN" baseline="0" dirty="0" smtClean="0"/>
              <a:t>–</a:t>
            </a:r>
            <a:r>
              <a:rPr lang="en-US" baseline="0" dirty="0" smtClean="0"/>
              <a:t> but it’s all a bit pathetic and the cell gets away.</a:t>
            </a:r>
          </a:p>
          <a:p>
            <a:r>
              <a:rPr lang="en-US" baseline="0" dirty="0" smtClean="0"/>
              <a:t>.</a:t>
            </a:r>
            <a:endParaRPr lang="en-US" dirty="0" smtClean="0"/>
          </a:p>
          <a:p>
            <a:endParaRPr lang="en-US" dirty="0" smtClean="0"/>
          </a:p>
          <a:p>
            <a:r>
              <a:rPr lang="en-US" dirty="0" smtClean="0"/>
              <a:t>RIVER</a:t>
            </a:r>
            <a:r>
              <a:rPr lang="en-US" baseline="0" dirty="0" smtClean="0"/>
              <a:t> study, may also reference </a:t>
            </a:r>
            <a:r>
              <a:rPr lang="en-US" baseline="0" dirty="0" err="1" smtClean="0"/>
              <a:t>ingenol</a:t>
            </a:r>
            <a:r>
              <a:rPr lang="en-US" baseline="0" dirty="0" smtClean="0"/>
              <a:t> study being presented, </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26</a:t>
            </a:fld>
            <a:endParaRPr lang="en-US"/>
          </a:p>
        </p:txBody>
      </p:sp>
    </p:spTree>
    <p:extLst>
      <p:ext uri="{BB962C8B-B14F-4D97-AF65-F5344CB8AC3E}">
        <p14:creationId xmlns:p14="http://schemas.microsoft.com/office/powerpoint/2010/main" val="300074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baseline="0" dirty="0" smtClean="0"/>
              <a:t>13:10 = 23 minutes</a:t>
            </a:r>
          </a:p>
          <a:p>
            <a:endParaRPr lang="en-US" baseline="0" dirty="0" smtClean="0"/>
          </a:p>
          <a:p>
            <a:r>
              <a:rPr lang="en-US" baseline="0" dirty="0" smtClean="0"/>
              <a:t>Another possibility is that we either targeted or measured the wrong part of the HIV reservoir </a:t>
            </a:r>
            <a:r>
              <a:rPr lang="mr-IN" baseline="0" dirty="0" smtClean="0"/>
              <a:t>–</a:t>
            </a:r>
            <a:r>
              <a:rPr lang="en-US" baseline="0" dirty="0" smtClean="0"/>
              <a:t> if you’ll think back to this 3D graph, measuring the total HIV DNA in the blood may not be the best indication of reduction in the real reservoir.</a:t>
            </a:r>
          </a:p>
          <a:p>
            <a:endParaRPr lang="en-US" baseline="0" dirty="0" smtClean="0"/>
          </a:p>
          <a:p>
            <a:r>
              <a:rPr lang="en-US" baseline="0" dirty="0" smtClean="0"/>
              <a:t>Lastly, the possibility that reservoir-harboring cells may be intrinsically resistant to being eliminated </a:t>
            </a:r>
            <a:r>
              <a:rPr lang="mr-IN" baseline="0" dirty="0" smtClean="0"/>
              <a:t>–</a:t>
            </a:r>
            <a:r>
              <a:rPr lang="en-US" baseline="0" dirty="0" smtClean="0"/>
              <a:t> in my lab we’ve found It surprisingly hard to eliminate these even in the test tube, which is something that we are following up on.</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27</a:t>
            </a:fld>
            <a:endParaRPr lang="en-US"/>
          </a:p>
        </p:txBody>
      </p:sp>
    </p:spTree>
    <p:extLst>
      <p:ext uri="{BB962C8B-B14F-4D97-AF65-F5344CB8AC3E}">
        <p14:creationId xmlns:p14="http://schemas.microsoft.com/office/powerpoint/2010/main" val="300074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continue to try to understand the results from human clinical trials we</a:t>
            </a:r>
            <a:r>
              <a:rPr lang="en-US" baseline="0" dirty="0" smtClean="0"/>
              <a:t> can draw some optimism from non-human primate models of HIV, which are showing some signs of success</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28</a:t>
            </a:fld>
            <a:endParaRPr lang="en-US"/>
          </a:p>
        </p:txBody>
      </p:sp>
    </p:spTree>
    <p:extLst>
      <p:ext uri="{BB962C8B-B14F-4D97-AF65-F5344CB8AC3E}">
        <p14:creationId xmlns:p14="http://schemas.microsoft.com/office/powerpoint/2010/main" val="1900950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option in addition to cytotoxic T-cells to deliver the kill are HIV-specific antibodies. We often think of antibodies as acting to block viruses from infected new cells. But they can also bind to the</a:t>
            </a:r>
            <a:r>
              <a:rPr lang="en-US" baseline="0" dirty="0" smtClean="0"/>
              <a:t> surfaces of infected cells and flag these to be killed by another type of cell called a natural killer cell.</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29</a:t>
            </a:fld>
            <a:endParaRPr lang="en-US"/>
          </a:p>
        </p:txBody>
      </p:sp>
    </p:spTree>
    <p:extLst>
      <p:ext uri="{BB962C8B-B14F-4D97-AF65-F5344CB8AC3E}">
        <p14:creationId xmlns:p14="http://schemas.microsoft.com/office/powerpoint/2010/main" val="241836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break this</a:t>
            </a:r>
            <a:r>
              <a:rPr lang="en-US" baseline="0" dirty="0" smtClean="0"/>
              <a:t> talk into two parks </a:t>
            </a:r>
            <a:r>
              <a:rPr lang="mr-IN" baseline="0" dirty="0" smtClean="0"/>
              <a:t>–</a:t>
            </a:r>
            <a:r>
              <a:rPr lang="en-US" baseline="0" dirty="0" smtClean="0"/>
              <a:t> first talking about progress towards a cure for HIV, and then about the development of an HIV vaccine</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3</a:t>
            </a:fld>
            <a:endParaRPr lang="en-US"/>
          </a:p>
        </p:txBody>
      </p:sp>
    </p:spTree>
    <p:extLst>
      <p:ext uri="{BB962C8B-B14F-4D97-AF65-F5344CB8AC3E}">
        <p14:creationId xmlns:p14="http://schemas.microsoft.com/office/powerpoint/2010/main" val="81627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mentioned earlier that antibodies can</a:t>
            </a:r>
            <a:r>
              <a:rPr lang="en-US" baseline="0" dirty="0" smtClean="0"/>
              <a:t> label HIV-infected cells for elimination by the immune system. Now, I’d like to briefly introduce a special type of antibody called a broadly neutralizing antibody. These are unique in that they can bind to cells infected with very diverse isolates of HIV, whereas other antibodies will only bind to a narrow subset of viruses.</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30</a:t>
            </a:fld>
            <a:endParaRPr lang="en-US"/>
          </a:p>
        </p:txBody>
      </p:sp>
    </p:spTree>
    <p:extLst>
      <p:ext uri="{BB962C8B-B14F-4D97-AF65-F5344CB8AC3E}">
        <p14:creationId xmlns:p14="http://schemas.microsoft.com/office/powerpoint/2010/main" val="2211190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A team in Dan </a:t>
            </a:r>
            <a:r>
              <a:rPr lang="en-US" dirty="0" err="1" smtClean="0"/>
              <a:t>Barouch’s</a:t>
            </a:r>
            <a:r>
              <a:rPr lang="en-US" dirty="0" smtClean="0"/>
              <a:t> lab asked the question whether a type of kick and kill strategy could lead to viral remission in monkeys</a:t>
            </a:r>
            <a:r>
              <a:rPr lang="en-US" baseline="0" dirty="0" smtClean="0"/>
              <a:t> infected with SHIV </a:t>
            </a:r>
            <a:r>
              <a:rPr lang="mr-IN" baseline="0" dirty="0" smtClean="0"/>
              <a:t>–</a:t>
            </a:r>
            <a:r>
              <a:rPr lang="en-US" baseline="0" dirty="0" smtClean="0"/>
              <a:t> which is a monkey version of HIV. This is a negative control group looking at viral RNA after stopped ARV therapy, and what you see is the virus coming back quickly in all animals. When we add just the TLR-7 agonist, which is the kick, the picture is very similar with rebound in 91% of animals, when you add just the broadly neutralizing antibody </a:t>
            </a:r>
            <a:r>
              <a:rPr lang="mr-IN" baseline="0" dirty="0" smtClean="0"/>
              <a:t>–</a:t>
            </a:r>
            <a:r>
              <a:rPr lang="en-US" baseline="0" dirty="0" smtClean="0"/>
              <a:t> called PGT121 </a:t>
            </a:r>
            <a:r>
              <a:rPr lang="mr-IN" baseline="0" dirty="0" smtClean="0"/>
              <a:t>–</a:t>
            </a:r>
            <a:r>
              <a:rPr lang="en-US" baseline="0" dirty="0" smtClean="0"/>
              <a:t> which provides the kill, we see that virus comes back in 82% of animals. Very encouragingly when you provide the kick and the kill together, the virus only came back in 55% of animals </a:t>
            </a:r>
            <a:r>
              <a:rPr lang="mr-IN" baseline="0" dirty="0" smtClean="0"/>
              <a:t>–</a:t>
            </a:r>
            <a:r>
              <a:rPr lang="en-US" baseline="0" dirty="0" smtClean="0"/>
              <a:t> which is a significant improvement over the control animals. So this study found that a kick and kill strategy led to delays in viral rebound and reduced viral loads in rhesus macaques. Will this translate to humans infected with the HIV virus </a:t>
            </a:r>
            <a:r>
              <a:rPr lang="mr-IN" baseline="0" dirty="0" smtClean="0"/>
              <a:t>–</a:t>
            </a:r>
            <a:r>
              <a:rPr lang="en-US" baseline="0" dirty="0" smtClean="0"/>
              <a:t> trials to test this are moving forwards. Another important point is that the animals in this study were treated with ARVs very early after infection. An important question is whether tis early treatment was critical to success.</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31</a:t>
            </a:fld>
            <a:endParaRPr lang="en-US"/>
          </a:p>
        </p:txBody>
      </p:sp>
    </p:spTree>
    <p:extLst>
      <p:ext uri="{BB962C8B-B14F-4D97-AF65-F5344CB8AC3E}">
        <p14:creationId xmlns:p14="http://schemas.microsoft.com/office/powerpoint/2010/main" val="3931332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Take home message for</a:t>
            </a:r>
            <a:r>
              <a:rPr lang="en-US" baseline="0" dirty="0" smtClean="0"/>
              <a:t> part I - read</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32</a:t>
            </a:fld>
            <a:endParaRPr lang="en-US"/>
          </a:p>
        </p:txBody>
      </p:sp>
    </p:spTree>
    <p:extLst>
      <p:ext uri="{BB962C8B-B14F-4D97-AF65-F5344CB8AC3E}">
        <p14:creationId xmlns:p14="http://schemas.microsoft.com/office/powerpoint/2010/main" val="809115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minutes?</a:t>
            </a:r>
          </a:p>
          <a:p>
            <a:endParaRPr lang="en-US" dirty="0" smtClean="0"/>
          </a:p>
          <a:p>
            <a:r>
              <a:rPr lang="en-US" dirty="0" smtClean="0"/>
              <a:t>We’ll now switch</a:t>
            </a:r>
            <a:r>
              <a:rPr lang="en-US" baseline="0" dirty="0" smtClean="0"/>
              <a:t> gears for the second part of the talk to cover HIV vaccine development. We spent most of the time on cure </a:t>
            </a:r>
            <a:r>
              <a:rPr lang="mr-IN" baseline="0" dirty="0" smtClean="0"/>
              <a:t>–</a:t>
            </a:r>
            <a:r>
              <a:rPr lang="en-US" baseline="0" dirty="0" smtClean="0"/>
              <a:t> my area of research </a:t>
            </a:r>
            <a:r>
              <a:rPr lang="mr-IN" baseline="0" dirty="0" smtClean="0"/>
              <a:t>–</a:t>
            </a:r>
            <a:r>
              <a:rPr lang="en-US" baseline="0" dirty="0" smtClean="0"/>
              <a:t> but I do want to emphasize that to end the HIV epidemic, there is no greater need than for a safe and effective vaccine to prevent infection.</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33</a:t>
            </a:fld>
            <a:endParaRPr lang="en-US"/>
          </a:p>
        </p:txBody>
      </p:sp>
    </p:spTree>
    <p:extLst>
      <p:ext uri="{BB962C8B-B14F-4D97-AF65-F5344CB8AC3E}">
        <p14:creationId xmlns:p14="http://schemas.microsoft.com/office/powerpoint/2010/main" val="709896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minutes for vaccines</a:t>
            </a:r>
          </a:p>
          <a:p>
            <a:endParaRPr lang="en-US" dirty="0" smtClean="0"/>
          </a:p>
          <a:p>
            <a:r>
              <a:rPr lang="en-US" dirty="0" smtClean="0"/>
              <a:t>We previously</a:t>
            </a:r>
            <a:r>
              <a:rPr lang="en-US" baseline="0" dirty="0" smtClean="0"/>
              <a:t> introduced broadly neutralizing antibodies in terms of their promise for cure. Now we can also show that in preclinical models, such as non-human primates, there is compelling data to suggest that these antibodies can also prevent infection. Here, animals were given the </a:t>
            </a:r>
            <a:r>
              <a:rPr lang="en-US" baseline="0" dirty="0" err="1" smtClean="0"/>
              <a:t>bNAbs</a:t>
            </a:r>
            <a:r>
              <a:rPr lang="en-US" baseline="0" dirty="0" smtClean="0"/>
              <a:t> PGDM1400 and PGT121 alone and in combination and then challenged with SHIV </a:t>
            </a:r>
            <a:r>
              <a:rPr lang="mr-IN" baseline="0" dirty="0" smtClean="0"/>
              <a:t>–</a:t>
            </a:r>
            <a:r>
              <a:rPr lang="en-US" baseline="0" dirty="0" smtClean="0"/>
              <a:t> a monkey version of HIV </a:t>
            </a:r>
            <a:r>
              <a:rPr lang="mr-IN" baseline="0" dirty="0" smtClean="0"/>
              <a:t>–</a:t>
            </a:r>
            <a:r>
              <a:rPr lang="en-US" baseline="0" dirty="0" smtClean="0"/>
              <a:t> and you can see that monkeys that received this combination were completely protected from infection.</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34</a:t>
            </a:fld>
            <a:endParaRPr lang="en-US"/>
          </a:p>
        </p:txBody>
      </p:sp>
    </p:spTree>
    <p:extLst>
      <p:ext uri="{BB962C8B-B14F-4D97-AF65-F5344CB8AC3E}">
        <p14:creationId xmlns:p14="http://schemas.microsoft.com/office/powerpoint/2010/main" val="3518381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One of the foremost</a:t>
            </a:r>
            <a:r>
              <a:rPr lang="en-US" baseline="0" dirty="0" smtClean="0"/>
              <a:t> goals of the field for some time has been to try to develop a vaccine that would elicit broadly neutralizing antibodies in people. Unfortunately, this turns out to be very difficult to achieve. This can be linked to the fact that these antibodies emerge in people living with HIV only after several years of infection, and they have unusual features including a high degree of mutation, and an unusual shape, with longer than usual CDR3 loops. So these antibodies are difficult to elicit and the vaccines that have been tested so far have failed to generate them.</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35</a:t>
            </a:fld>
            <a:endParaRPr lang="en-US"/>
          </a:p>
        </p:txBody>
      </p:sp>
    </p:spTree>
    <p:extLst>
      <p:ext uri="{BB962C8B-B14F-4D97-AF65-F5344CB8AC3E}">
        <p14:creationId xmlns:p14="http://schemas.microsoft.com/office/powerpoint/2010/main" val="1714342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How can we improve upon this? One approach is called lineage-based vaccine design. In this approach we seek to understand the natural evolution of these antibodies in people (remember, they take years to develop) and then to use a series of vaccines to try to recreate this evolution. It’s thought that this will require a number of different very specialized </a:t>
            </a:r>
            <a:r>
              <a:rPr lang="en-US" sz="1200" b="0" i="0" u="none" strike="noStrike" kern="1200" baseline="0" dirty="0" err="1" smtClean="0">
                <a:solidFill>
                  <a:schemeClr val="tx1"/>
                </a:solidFill>
                <a:latin typeface="+mn-lt"/>
                <a:ea typeface="+mn-ea"/>
                <a:cs typeface="+mn-cs"/>
              </a:rPr>
              <a:t>immunogens</a:t>
            </a:r>
            <a:r>
              <a:rPr lang="en-US" sz="1200" b="0" i="0" u="none" strike="noStrike" kern="1200" baseline="0" dirty="0" smtClean="0">
                <a:solidFill>
                  <a:schemeClr val="tx1"/>
                </a:solidFill>
                <a:latin typeface="+mn-lt"/>
                <a:ea typeface="+mn-ea"/>
                <a:cs typeface="+mn-cs"/>
              </a:rPr>
              <a:t> to coax the immune response down the right path. This is obviously very challenging </a:t>
            </a:r>
            <a:r>
              <a:rPr lang="mr-IN"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but there have been very encouraging advances in a number of preclinical models which would seem to suggest that we are on the right path.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mature antibody lineages for (B)</a:t>
            </a:r>
          </a:p>
          <a:p>
            <a:r>
              <a:rPr lang="en-US" sz="1200" b="0" i="0" u="none" strike="noStrike" kern="1200" baseline="0" dirty="0" smtClean="0">
                <a:solidFill>
                  <a:schemeClr val="tx1"/>
                </a:solidFill>
                <a:latin typeface="+mn-lt"/>
                <a:ea typeface="+mn-ea"/>
                <a:cs typeface="+mn-cs"/>
              </a:rPr>
              <a:t>VRC01-class antibodies (</a:t>
            </a:r>
            <a:r>
              <a:rPr lang="en-US" sz="1200" b="0" i="0" u="none" strike="noStrike" kern="1200" baseline="0" dirty="0" err="1" smtClean="0">
                <a:solidFill>
                  <a:schemeClr val="tx1"/>
                </a:solidFill>
                <a:latin typeface="+mn-lt"/>
                <a:ea typeface="+mn-ea"/>
                <a:cs typeface="+mn-cs"/>
              </a:rPr>
              <a:t>Jardine</a:t>
            </a:r>
            <a:r>
              <a:rPr lang="en-US" sz="1200" b="0" i="0" u="none" strike="noStrike" kern="1200" baseline="0" dirty="0" smtClean="0">
                <a:solidFill>
                  <a:schemeClr val="tx1"/>
                </a:solidFill>
                <a:latin typeface="+mn-lt"/>
                <a:ea typeface="+mn-ea"/>
                <a:cs typeface="+mn-cs"/>
              </a:rPr>
              <a:t> et al., 2015;</a:t>
            </a:r>
          </a:p>
          <a:p>
            <a:r>
              <a:rPr lang="en-US" sz="1200" b="0" i="0" u="none" strike="noStrike" kern="1200" baseline="0" dirty="0" err="1" smtClean="0">
                <a:solidFill>
                  <a:schemeClr val="tx1"/>
                </a:solidFill>
                <a:latin typeface="+mn-lt"/>
                <a:ea typeface="+mn-ea"/>
                <a:cs typeface="+mn-cs"/>
              </a:rPr>
              <a:t>Tian</a:t>
            </a:r>
            <a:r>
              <a:rPr lang="en-US" sz="1200" b="0" i="0" u="none" strike="noStrike" kern="1200" baseline="0" dirty="0" smtClean="0">
                <a:solidFill>
                  <a:schemeClr val="tx1"/>
                </a:solidFill>
                <a:latin typeface="+mn-lt"/>
                <a:ea typeface="+mn-ea"/>
                <a:cs typeface="+mn-cs"/>
              </a:rPr>
              <a:t> et al., 2016), (C) PGT121-class antibodies</a:t>
            </a:r>
          </a:p>
          <a:p>
            <a:r>
              <a:rPr lang="en-US" sz="1200" b="0" i="0" u="none" strike="noStrike" kern="1200" baseline="0" dirty="0" smtClean="0">
                <a:solidFill>
                  <a:schemeClr val="tx1"/>
                </a:solidFill>
                <a:latin typeface="+mn-lt"/>
                <a:ea typeface="+mn-ea"/>
                <a:cs typeface="+mn-cs"/>
              </a:rPr>
              <a:t>(Steichen et al., 2016), and (D) PG9-class antibodies</a:t>
            </a:r>
          </a:p>
          <a:p>
            <a:r>
              <a:rPr lang="nb-NO" sz="1200" b="0" i="0" u="none" strike="noStrike" kern="1200" baseline="0" dirty="0" smtClean="0">
                <a:solidFill>
                  <a:schemeClr val="tx1"/>
                </a:solidFill>
                <a:latin typeface="+mn-lt"/>
                <a:ea typeface="+mn-ea"/>
                <a:cs typeface="+mn-cs"/>
              </a:rPr>
              <a:t>(</a:t>
            </a:r>
            <a:r>
              <a:rPr lang="nb-NO" sz="1200" b="0" i="0" u="none" strike="noStrike" kern="1200" baseline="0" dirty="0" err="1" smtClean="0">
                <a:solidFill>
                  <a:schemeClr val="tx1"/>
                </a:solidFill>
                <a:latin typeface="+mn-lt"/>
                <a:ea typeface="+mn-ea"/>
                <a:cs typeface="+mn-cs"/>
              </a:rPr>
              <a:t>Gorman</a:t>
            </a:r>
            <a:r>
              <a:rPr lang="nb-NO" sz="1200" b="0" i="0" u="none" strike="noStrike" kern="1200" baseline="0" dirty="0" smtClean="0">
                <a:solidFill>
                  <a:schemeClr val="tx1"/>
                </a:solidFill>
                <a:latin typeface="+mn-lt"/>
                <a:ea typeface="+mn-ea"/>
                <a:cs typeface="+mn-cs"/>
              </a:rPr>
              <a:t> et al., 2016).</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36</a:t>
            </a:fld>
            <a:endParaRPr lang="en-US"/>
          </a:p>
        </p:txBody>
      </p:sp>
    </p:spTree>
    <p:extLst>
      <p:ext uri="{BB962C8B-B14F-4D97-AF65-F5344CB8AC3E}">
        <p14:creationId xmlns:p14="http://schemas.microsoft.com/office/powerpoint/2010/main" val="1028724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refer you to this</a:t>
            </a:r>
            <a:r>
              <a:rPr lang="en-US" baseline="0" dirty="0" smtClean="0"/>
              <a:t> </a:t>
            </a:r>
            <a:r>
              <a:rPr lang="en-US" dirty="0" smtClean="0"/>
              <a:t>review paper from Dennis Burton’s lab for a more in-depth</a:t>
            </a:r>
            <a:r>
              <a:rPr lang="en-US" baseline="0" dirty="0" smtClean="0"/>
              <a:t> look at these approaches. Here, I just want to make the point that these multi-stage vaccine strategies are being pursued through iterations of highly sophisticated strategies which use multiple animal models and really leverage the most advanced biomedical technologies </a:t>
            </a:r>
            <a:r>
              <a:rPr lang="mr-IN" baseline="0" dirty="0" smtClean="0"/>
              <a:t>–</a:t>
            </a:r>
            <a:r>
              <a:rPr lang="en-US" baseline="0" dirty="0" smtClean="0"/>
              <a:t> including single cell sorting, deep sequencing, structural biology, and protein engineering. </a:t>
            </a:r>
            <a:r>
              <a:rPr lang="en-US" dirty="0" smtClean="0"/>
              <a:t>When</a:t>
            </a:r>
            <a:r>
              <a:rPr lang="en-US" baseline="0" dirty="0" smtClean="0"/>
              <a:t> this succeeds in eliciting broadly neutralizing antibodies it will be a true triumph of human </a:t>
            </a:r>
            <a:r>
              <a:rPr lang="en-US" baseline="0" dirty="0" err="1" smtClean="0"/>
              <a:t>ingenuinity</a:t>
            </a:r>
            <a:r>
              <a:rPr lang="en-US" baseline="0" dirty="0" smtClean="0"/>
              <a:t>, technology, and persistence. </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37</a:t>
            </a:fld>
            <a:endParaRPr lang="en-US"/>
          </a:p>
        </p:txBody>
      </p:sp>
    </p:spTree>
    <p:extLst>
      <p:ext uri="{BB962C8B-B14F-4D97-AF65-F5344CB8AC3E}">
        <p14:creationId xmlns:p14="http://schemas.microsoft.com/office/powerpoint/2010/main" val="3954527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 the meantime, it’s encouraging to see that with the advances</a:t>
            </a:r>
            <a:r>
              <a:rPr lang="en-US" baseline="0" dirty="0" smtClean="0"/>
              <a:t> made to date, </a:t>
            </a:r>
            <a:r>
              <a:rPr lang="en-US" dirty="0" smtClean="0"/>
              <a:t>vaccination can already elicit</a:t>
            </a:r>
            <a:r>
              <a:rPr lang="en-US" baseline="0" dirty="0" smtClean="0"/>
              <a:t> broadly neutralizing antibodies in cows. Remember I mentioned that broadly neutralizing antibodies have an unusual shape </a:t>
            </a:r>
            <a:r>
              <a:rPr lang="mr-IN" baseline="0" dirty="0" smtClean="0"/>
              <a:t>–</a:t>
            </a:r>
            <a:r>
              <a:rPr lang="en-US" baseline="0" dirty="0" smtClean="0"/>
              <a:t> a long version of something we call a CDR3 loop? It turns out that in cows it is more typical to have long versions of these loops. When you take a carefully engineered protein called an HIV envelope </a:t>
            </a:r>
            <a:r>
              <a:rPr lang="en-US" baseline="0" dirty="0" err="1" smtClean="0"/>
              <a:t>trimer</a:t>
            </a:r>
            <a:r>
              <a:rPr lang="en-US" baseline="0" dirty="0" smtClean="0"/>
              <a:t> and vaccinate cows you get responses that are both very broad </a:t>
            </a:r>
            <a:r>
              <a:rPr lang="mr-IN" baseline="0" dirty="0" smtClean="0"/>
              <a:t>–</a:t>
            </a:r>
            <a:r>
              <a:rPr lang="en-US" baseline="0" dirty="0" smtClean="0"/>
              <a:t> here in black depicts the numbers of viruses that the cow antibodies </a:t>
            </a:r>
            <a:r>
              <a:rPr lang="en-US" baseline="0" dirty="0" err="1" smtClean="0"/>
              <a:t>neturalized</a:t>
            </a:r>
            <a:r>
              <a:rPr lang="en-US" baseline="0" dirty="0" smtClean="0"/>
              <a:t> and it approaches 100%, and in colors these are the potencies </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38</a:t>
            </a:fld>
            <a:endParaRPr lang="en-US"/>
          </a:p>
        </p:txBody>
      </p:sp>
    </p:spTree>
    <p:extLst>
      <p:ext uri="{BB962C8B-B14F-4D97-AF65-F5344CB8AC3E}">
        <p14:creationId xmlns:p14="http://schemas.microsoft.com/office/powerpoint/2010/main" val="20277729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Broadly neutralizing</a:t>
            </a:r>
            <a:r>
              <a:rPr lang="en-US" baseline="0" dirty="0" smtClean="0"/>
              <a:t> antibodies are not the only promising approaches to developing an effective HIV vaccine, and you may have seen some headline recently of another approach that is showing promise</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39</a:t>
            </a:fld>
            <a:endParaRPr lang="en-US"/>
          </a:p>
        </p:txBody>
      </p:sp>
    </p:spTree>
    <p:extLst>
      <p:ext uri="{BB962C8B-B14F-4D97-AF65-F5344CB8AC3E}">
        <p14:creationId xmlns:p14="http://schemas.microsoft.com/office/powerpoint/2010/main" val="461816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b="0" dirty="0" smtClean="0"/>
              <a:t>We live in an era where </a:t>
            </a:r>
            <a:r>
              <a:rPr lang="mr-IN" b="0" dirty="0" smtClean="0"/>
              <a:t>–</a:t>
            </a:r>
            <a:r>
              <a:rPr lang="en-US" b="0" dirty="0" smtClean="0"/>
              <a:t> for those with access to</a:t>
            </a:r>
            <a:r>
              <a:rPr lang="en-US" b="0" baseline="0" dirty="0" smtClean="0"/>
              <a:t> current medications it’s possible to suppress HIV in the bodies to where it is </a:t>
            </a:r>
            <a:r>
              <a:rPr lang="en-US" b="1" dirty="0" smtClean="0"/>
              <a:t>Undetectable and </a:t>
            </a:r>
            <a:r>
              <a:rPr lang="en-US" b="1" dirty="0" err="1" smtClean="0"/>
              <a:t>UnTransmittable</a:t>
            </a:r>
            <a:r>
              <a:rPr lang="en-US" b="1" dirty="0" smtClean="0"/>
              <a:t>.</a:t>
            </a:r>
          </a:p>
          <a:p>
            <a:r>
              <a:rPr lang="en-US" b="0" dirty="0" smtClean="0"/>
              <a:t>I</a:t>
            </a:r>
            <a:r>
              <a:rPr lang="en-US" b="0" baseline="0" dirty="0" smtClean="0"/>
              <a:t> wish that was the end of the story</a:t>
            </a:r>
            <a:r>
              <a:rPr lang="mr-IN" b="0" baseline="0" dirty="0" smtClean="0"/>
              <a:t>…</a:t>
            </a:r>
            <a:r>
              <a:rPr lang="en-US" b="0" baseline="0" dirty="0" smtClean="0"/>
              <a:t> but unfortunately this is not an ideal long-term solution, because if one ever stops ARVs then the virus quickly comes back.</a:t>
            </a:r>
            <a:endParaRPr lang="en-US" b="0" dirty="0" smtClean="0"/>
          </a:p>
          <a:p>
            <a:r>
              <a:rPr lang="en-US" dirty="0" smtClean="0"/>
              <a:t>To</a:t>
            </a:r>
            <a:r>
              <a:rPr lang="en-US" baseline="0" dirty="0" smtClean="0"/>
              <a:t> discuss how we might do better, I will b</a:t>
            </a:r>
            <a:r>
              <a:rPr lang="en-US" dirty="0" smtClean="0"/>
              <a:t>orrow from an</a:t>
            </a:r>
            <a:r>
              <a:rPr lang="en-US" baseline="0" dirty="0" smtClean="0"/>
              <a:t> locally relevant story of another lifesaving but impermanent solution </a:t>
            </a:r>
            <a:r>
              <a:rPr lang="mr-IN" baseline="0" dirty="0" smtClean="0"/>
              <a:t>–</a:t>
            </a:r>
            <a:r>
              <a:rPr lang="en-US" baseline="0" dirty="0" smtClean="0"/>
              <a:t> and that is the story of the little Dutch boy, who spots a leak in the dam and saves his town by plugging it with his finger until help can arrive</a:t>
            </a:r>
            <a:endParaRPr lang="en-US" dirty="0" smtClean="0"/>
          </a:p>
        </p:txBody>
      </p:sp>
      <p:sp>
        <p:nvSpPr>
          <p:cNvPr id="4" name="Slide Number Placeholder 3"/>
          <p:cNvSpPr>
            <a:spLocks noGrp="1"/>
          </p:cNvSpPr>
          <p:nvPr>
            <p:ph type="sldNum" sz="quarter" idx="10"/>
          </p:nvPr>
        </p:nvSpPr>
        <p:spPr/>
        <p:txBody>
          <a:bodyPr/>
          <a:lstStyle/>
          <a:p>
            <a:fld id="{7BBC0107-F964-CB48-9871-AA65722601FF}" type="slidenum">
              <a:rPr lang="en-US" smtClean="0"/>
              <a:t>4</a:t>
            </a:fld>
            <a:endParaRPr lang="en-US"/>
          </a:p>
        </p:txBody>
      </p:sp>
    </p:spTree>
    <p:extLst>
      <p:ext uri="{BB962C8B-B14F-4D97-AF65-F5344CB8AC3E}">
        <p14:creationId xmlns:p14="http://schemas.microsoft.com/office/powerpoint/2010/main" val="1179222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42</a:t>
            </a:fld>
            <a:endParaRPr lang="en-US"/>
          </a:p>
        </p:txBody>
      </p:sp>
    </p:spTree>
    <p:extLst>
      <p:ext uri="{BB962C8B-B14F-4D97-AF65-F5344CB8AC3E}">
        <p14:creationId xmlns:p14="http://schemas.microsoft.com/office/powerpoint/2010/main" val="1060516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Instead</a:t>
            </a:r>
            <a:r>
              <a:rPr lang="en-US" baseline="0" dirty="0" smtClean="0"/>
              <a:t> of ending with that cliff hanger I want to end by sharing a thought that I find inspiring </a:t>
            </a:r>
            <a:r>
              <a:rPr lang="mr-IN" baseline="0" dirty="0" smtClean="0"/>
              <a:t>–</a:t>
            </a:r>
            <a:r>
              <a:rPr lang="en-US" baseline="0" dirty="0" smtClean="0"/>
              <a:t> of how, with some help from science, a devastating pandemic can sew the seeds for cures well into the future</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43</a:t>
            </a:fld>
            <a:endParaRPr lang="en-US"/>
          </a:p>
        </p:txBody>
      </p:sp>
    </p:spTree>
    <p:extLst>
      <p:ext uri="{BB962C8B-B14F-4D97-AF65-F5344CB8AC3E}">
        <p14:creationId xmlns:p14="http://schemas.microsoft.com/office/powerpoint/2010/main" val="231123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baseline="0" dirty="0" smtClean="0"/>
              <a:t>You will know that we have one case of HIV cure to date </a:t>
            </a:r>
            <a:r>
              <a:rPr lang="mr-IN" baseline="0" dirty="0" smtClean="0"/>
              <a:t>–</a:t>
            </a:r>
            <a:r>
              <a:rPr lang="en-US" baseline="0" dirty="0" smtClean="0"/>
              <a:t> that of Mr. Timothy Ray Brown. This cure was achieved through a bone marrow transplant </a:t>
            </a:r>
            <a:r>
              <a:rPr lang="mr-IN" baseline="0" dirty="0" smtClean="0"/>
              <a:t>–</a:t>
            </a:r>
            <a:r>
              <a:rPr lang="en-US" baseline="0" dirty="0" smtClean="0"/>
              <a:t> which is much too dangerous to be an alternative for antiretroviral therapy </a:t>
            </a:r>
            <a:r>
              <a:rPr lang="mr-IN" baseline="0" dirty="0" smtClean="0"/>
              <a:t>–</a:t>
            </a:r>
            <a:r>
              <a:rPr lang="en-US" baseline="0" dirty="0" smtClean="0"/>
              <a:t> but which has inspired us all by showing that a cure is possible. This cure was made possible by a genetic mutation called delta32, which makes cells resistant to HIV infection. So where did this mutation come from?</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44</a:t>
            </a:fld>
            <a:endParaRPr lang="en-US"/>
          </a:p>
        </p:txBody>
      </p:sp>
    </p:spTree>
    <p:extLst>
      <p:ext uri="{BB962C8B-B14F-4D97-AF65-F5344CB8AC3E}">
        <p14:creationId xmlns:p14="http://schemas.microsoft.com/office/powerpoint/2010/main" val="3629047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clear, is that it was selected by some past pandemic</a:t>
            </a:r>
            <a:r>
              <a:rPr lang="en-US" baseline="0" dirty="0" smtClean="0"/>
              <a:t> </a:t>
            </a:r>
            <a:r>
              <a:rPr lang="mr-IN" baseline="0" dirty="0" smtClean="0"/>
              <a:t>–</a:t>
            </a:r>
            <a:r>
              <a:rPr lang="en-US" baseline="0" dirty="0" smtClean="0"/>
              <a:t> which killed a lot of people and caused a lot of suffering.</a:t>
            </a:r>
          </a:p>
          <a:p>
            <a:r>
              <a:rPr lang="en-US" baseline="0" dirty="0" smtClean="0"/>
              <a:t>Maybe it was the plague, or smallpox, we’re not sure </a:t>
            </a:r>
            <a:r>
              <a:rPr lang="mr-IN" baseline="0" dirty="0" smtClean="0"/>
              <a:t>–</a:t>
            </a:r>
            <a:r>
              <a:rPr lang="en-US" baseline="0" dirty="0" smtClean="0"/>
              <a:t> but there was some disease that people with this mutation were resistant to, and so the mutation became prevalent in Europe. </a:t>
            </a:r>
          </a:p>
          <a:p>
            <a:r>
              <a:rPr lang="en-US" b="1" baseline="0" dirty="0" smtClean="0"/>
              <a:t>And so from this past tragedy the seeds for an HIV cure drifted across time, until they were found by basic scientists and implemented by a pioneering clinician and a brave participant</a:t>
            </a:r>
            <a:endParaRPr lang="en-US" b="1" dirty="0"/>
          </a:p>
        </p:txBody>
      </p:sp>
      <p:sp>
        <p:nvSpPr>
          <p:cNvPr id="4" name="Slide Number Placeholder 3"/>
          <p:cNvSpPr>
            <a:spLocks noGrp="1"/>
          </p:cNvSpPr>
          <p:nvPr>
            <p:ph type="sldNum" sz="quarter" idx="10"/>
          </p:nvPr>
        </p:nvSpPr>
        <p:spPr/>
        <p:txBody>
          <a:bodyPr/>
          <a:lstStyle/>
          <a:p>
            <a:fld id="{7BBC0107-F964-CB48-9871-AA65722601FF}" type="slidenum">
              <a:rPr lang="en-US" smtClean="0"/>
              <a:t>45</a:t>
            </a:fld>
            <a:endParaRPr lang="en-US"/>
          </a:p>
        </p:txBody>
      </p:sp>
    </p:spTree>
    <p:extLst>
      <p:ext uri="{BB962C8B-B14F-4D97-AF65-F5344CB8AC3E}">
        <p14:creationId xmlns:p14="http://schemas.microsoft.com/office/powerpoint/2010/main" val="1355861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Through</a:t>
            </a:r>
            <a:r>
              <a:rPr lang="en-US" baseline="0" dirty="0" smtClean="0"/>
              <a:t> biomedical research done in close partnership with the community of people living with HIV and our clinical colleagues, we are sewing seeds of discovery at a scale that is unprecedented far greater than the random mutation that gave rise to delta32. </a:t>
            </a:r>
          </a:p>
          <a:p>
            <a:r>
              <a:rPr lang="en-US" baseline="0" dirty="0" smtClean="0"/>
              <a:t>We can already point to cases where progress in HIV research has improved the lives of people suffering from other conditions. As just one example, the first demonstrations of a role for PD-1 in the human immune system came from HIV </a:t>
            </a:r>
            <a:r>
              <a:rPr lang="mr-IN" baseline="0" dirty="0" smtClean="0"/>
              <a:t>–</a:t>
            </a:r>
            <a:r>
              <a:rPr lang="en-US" baseline="0" dirty="0" smtClean="0"/>
              <a:t> contributing to the development of immunotherapies that are saving lives today. </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46</a:t>
            </a:fld>
            <a:endParaRPr lang="en-US"/>
          </a:p>
        </p:txBody>
      </p:sp>
    </p:spTree>
    <p:extLst>
      <p:ext uri="{BB962C8B-B14F-4D97-AF65-F5344CB8AC3E}">
        <p14:creationId xmlns:p14="http://schemas.microsoft.com/office/powerpoint/2010/main" val="1355861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focus needs to be on developing a cure for HIV to improve the lives of people living with the virus, and on developing a vaccine </a:t>
            </a:r>
            <a:r>
              <a:rPr lang="mr-IN" baseline="0" dirty="0" smtClean="0"/>
              <a:t>–</a:t>
            </a:r>
            <a:r>
              <a:rPr lang="en-US" baseline="0" dirty="0" smtClean="0"/>
              <a:t> which we need to end the global epidemic; as well as on the co-morbidities of today </a:t>
            </a:r>
            <a:r>
              <a:rPr lang="mr-IN" baseline="0" dirty="0" smtClean="0"/>
              <a:t>–</a:t>
            </a:r>
            <a:r>
              <a:rPr lang="en-US" baseline="0" dirty="0" smtClean="0"/>
              <a:t> including tuberculosis, which is the leading killer of people with HIV today. </a:t>
            </a:r>
          </a:p>
          <a:p>
            <a:r>
              <a:rPr lang="en-US" b="1" baseline="0" dirty="0" smtClean="0"/>
              <a:t>But we should also know </a:t>
            </a:r>
            <a:r>
              <a:rPr lang="en-US" baseline="0" dirty="0" smtClean="0"/>
              <a:t>that the seeds of discovery that we generate in the process will drift into the future and will have positive benefits on human health </a:t>
            </a:r>
            <a:r>
              <a:rPr lang="en-US" b="1" baseline="0" dirty="0" smtClean="0"/>
              <a:t>long after the HIV epidemic is ove</a:t>
            </a:r>
            <a:r>
              <a:rPr lang="en-US" baseline="0" dirty="0" smtClean="0"/>
              <a:t>r. That will be </a:t>
            </a:r>
            <a:r>
              <a:rPr lang="en-US" b="1" baseline="0" dirty="0" smtClean="0"/>
              <a:t>the enduring legacy </a:t>
            </a:r>
            <a:r>
              <a:rPr lang="en-US" baseline="0" dirty="0" smtClean="0"/>
              <a:t>of the special community that we’ve built </a:t>
            </a:r>
            <a:r>
              <a:rPr lang="mr-IN" baseline="0" dirty="0" smtClean="0"/>
              <a:t>–</a:t>
            </a:r>
            <a:r>
              <a:rPr lang="en-US" baseline="0" dirty="0" smtClean="0"/>
              <a:t> and it will emerge from the </a:t>
            </a:r>
            <a:r>
              <a:rPr lang="en-US" b="1" baseline="0" dirty="0" smtClean="0"/>
              <a:t>altruism</a:t>
            </a:r>
            <a:r>
              <a:rPr lang="en-US" baseline="0" dirty="0" smtClean="0"/>
              <a:t> of people living with HIV, including those who continue to participate in research </a:t>
            </a:r>
            <a:r>
              <a:rPr lang="en-US" b="1" baseline="0" dirty="0" smtClean="0"/>
              <a:t>after they themselves are healthy</a:t>
            </a:r>
            <a:r>
              <a:rPr lang="en-US" baseline="0" dirty="0" smtClean="0"/>
              <a:t>. People like the man in this picture and </a:t>
            </a:r>
            <a:r>
              <a:rPr lang="en-US" b="1" baseline="0" dirty="0" smtClean="0"/>
              <a:t>so many of you </a:t>
            </a:r>
            <a:r>
              <a:rPr lang="en-US" baseline="0" dirty="0" smtClean="0"/>
              <a:t>whom I’ve had the honor to speak to today.</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47</a:t>
            </a:fld>
            <a:endParaRPr lang="en-US"/>
          </a:p>
        </p:txBody>
      </p:sp>
    </p:spTree>
    <p:extLst>
      <p:ext uri="{BB962C8B-B14F-4D97-AF65-F5344CB8AC3E}">
        <p14:creationId xmlns:p14="http://schemas.microsoft.com/office/powerpoint/2010/main" val="3441587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a:t>
            </a:r>
            <a:r>
              <a:rPr lang="en-US" baseline="0" dirty="0" smtClean="0"/>
              <a:t>individuals on this slide for their contributions to this presentation, in </a:t>
            </a:r>
            <a:r>
              <a:rPr lang="en-US" baseline="0" dirty="0" err="1" smtClean="0"/>
              <a:t>particulary</a:t>
            </a:r>
            <a:r>
              <a:rPr lang="en-US" baseline="0" dirty="0" smtClean="0"/>
              <a:t> Sharon Lewin, Douglas Nixon, Trip </a:t>
            </a:r>
            <a:r>
              <a:rPr lang="en-US" baseline="0" dirty="0" err="1" smtClean="0"/>
              <a:t>Gulick</a:t>
            </a:r>
            <a:r>
              <a:rPr lang="en-US" baseline="0" dirty="0" smtClean="0"/>
              <a:t>  - as well as the NIH and amfAR for their steadfast commitment to funding HIV research. And thank you for your </a:t>
            </a:r>
            <a:r>
              <a:rPr lang="en-US" baseline="0" dirty="0" err="1" smtClean="0"/>
              <a:t>attentinon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48</a:t>
            </a:fld>
            <a:endParaRPr lang="en-US"/>
          </a:p>
        </p:txBody>
      </p:sp>
    </p:spTree>
    <p:extLst>
      <p:ext uri="{BB962C8B-B14F-4D97-AF65-F5344CB8AC3E}">
        <p14:creationId xmlns:p14="http://schemas.microsoft.com/office/powerpoint/2010/main" val="3228830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in this metaphor, the water represents the HIV reservoir in a person, and the little </a:t>
            </a:r>
            <a:r>
              <a:rPr lang="en-US" baseline="0" dirty="0" err="1" smtClean="0"/>
              <a:t>dutch</a:t>
            </a:r>
            <a:r>
              <a:rPr lang="en-US" baseline="0" dirty="0" smtClean="0"/>
              <a:t> boy is ARVs. We can see that there are two ways to relieve the Little Dutch Boy of his duty </a:t>
            </a:r>
            <a:r>
              <a:rPr lang="mr-IN" baseline="0" dirty="0" smtClean="0"/>
              <a:t>–</a:t>
            </a:r>
            <a:r>
              <a:rPr lang="en-US" baseline="0" dirty="0" smtClean="0"/>
              <a:t> or stop the need for ARVs. </a:t>
            </a:r>
          </a:p>
          <a:p>
            <a:r>
              <a:rPr lang="en-US" baseline="0" dirty="0" smtClean="0"/>
              <a:t>First, we can drain the reservoir </a:t>
            </a:r>
            <a:r>
              <a:rPr lang="mr-IN" baseline="0" dirty="0" smtClean="0"/>
              <a:t>–</a:t>
            </a:r>
            <a:r>
              <a:rPr lang="en-US" baseline="0" dirty="0" smtClean="0"/>
              <a:t> which is analogous to eliminating all HIV-infected cells, through a strategy such has kick and kill</a:t>
            </a:r>
          </a:p>
          <a:p>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5</a:t>
            </a:fld>
            <a:endParaRPr lang="en-US"/>
          </a:p>
        </p:txBody>
      </p:sp>
    </p:spTree>
    <p:extLst>
      <p:ext uri="{BB962C8B-B14F-4D97-AF65-F5344CB8AC3E}">
        <p14:creationId xmlns:p14="http://schemas.microsoft.com/office/powerpoint/2010/main" val="3892952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Or, second, we can reinforce the dam. So the water </a:t>
            </a:r>
            <a:r>
              <a:rPr lang="mr-IN" baseline="0" dirty="0" smtClean="0"/>
              <a:t>–</a:t>
            </a:r>
            <a:r>
              <a:rPr lang="en-US" baseline="0" dirty="0" smtClean="0"/>
              <a:t> or virus </a:t>
            </a:r>
            <a:r>
              <a:rPr lang="mr-IN" baseline="0" dirty="0" smtClean="0"/>
              <a:t>–</a:t>
            </a:r>
            <a:r>
              <a:rPr lang="en-US" baseline="0" dirty="0" smtClean="0"/>
              <a:t> is still present, but is contained </a:t>
            </a:r>
            <a:r>
              <a:rPr lang="mr-IN" baseline="0" dirty="0" smtClean="0"/>
              <a:t>–</a:t>
            </a:r>
            <a:r>
              <a:rPr lang="en-US" baseline="0" dirty="0" smtClean="0"/>
              <a:t> for example - by the immune system and no damage is done. </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6</a:t>
            </a:fld>
            <a:endParaRPr lang="en-US"/>
          </a:p>
        </p:txBody>
      </p:sp>
    </p:spTree>
    <p:extLst>
      <p:ext uri="{BB962C8B-B14F-4D97-AF65-F5344CB8AC3E}">
        <p14:creationId xmlns:p14="http://schemas.microsoft.com/office/powerpoint/2010/main" val="285543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approaches that are</a:t>
            </a:r>
            <a:r>
              <a:rPr lang="en-US" baseline="0" dirty="0" smtClean="0"/>
              <a:t> often termed ‘sterilizing cure’ </a:t>
            </a:r>
            <a:r>
              <a:rPr lang="mr-IN" baseline="0" dirty="0" smtClean="0"/>
              <a:t>–</a:t>
            </a:r>
            <a:r>
              <a:rPr lang="en-US" baseline="0" dirty="0" smtClean="0"/>
              <a:t> eliminate the virus / drain the reservoir, and functional cure or remission </a:t>
            </a:r>
            <a:r>
              <a:rPr lang="mr-IN" baseline="0" dirty="0" smtClean="0"/>
              <a:t>–</a:t>
            </a:r>
            <a:r>
              <a:rPr lang="en-US" baseline="0" dirty="0" smtClean="0"/>
              <a:t> control the remaining virus</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7</a:t>
            </a:fld>
            <a:endParaRPr lang="en-US"/>
          </a:p>
        </p:txBody>
      </p:sp>
    </p:spTree>
    <p:extLst>
      <p:ext uri="{BB962C8B-B14F-4D97-AF65-F5344CB8AC3E}">
        <p14:creationId xmlns:p14="http://schemas.microsoft.com/office/powerpoint/2010/main" val="329010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3:08 = 23 minutes</a:t>
            </a:r>
          </a:p>
          <a:p>
            <a:r>
              <a:rPr lang="en-US" dirty="0" smtClean="0"/>
              <a:t>We</a:t>
            </a:r>
            <a:r>
              <a:rPr lang="en-US" baseline="0" dirty="0" smtClean="0"/>
              <a:t> can use this metaphor to categorize the different cure strategies which are currently being pursued. As mentioned, kick and kill aims to empty the reservoir </a:t>
            </a:r>
            <a:r>
              <a:rPr lang="mr-IN" baseline="0" dirty="0" smtClean="0"/>
              <a:t>–</a:t>
            </a:r>
            <a:r>
              <a:rPr lang="en-US" baseline="0" dirty="0" smtClean="0"/>
              <a:t> by reactivating latent HIV with drugs and killing them with the immune system. Gene therapy to delete HIV from cells is another way to empty the reservoir. Whereas another type of gene therapy that makes new cells resistant to HIV infection is a way of controlling HIV, or re-enforcing the damn. Another very promising way of reinforcing the damn is through the use of vaccines or immunotherapies. Finally, you may have heard of ‘block and lock’ which aims to permanently shut down HIV </a:t>
            </a:r>
            <a:r>
              <a:rPr lang="mr-IN" baseline="0" dirty="0" smtClean="0"/>
              <a:t>–</a:t>
            </a:r>
            <a:r>
              <a:rPr lang="en-US" baseline="0" dirty="0" smtClean="0"/>
              <a:t> and this is analogous to stopping the flow of water by freezing the lake. </a:t>
            </a:r>
            <a:endParaRPr lang="en-US" dirty="0"/>
          </a:p>
        </p:txBody>
      </p:sp>
      <p:sp>
        <p:nvSpPr>
          <p:cNvPr id="4" name="Slide Number Placeholder 3"/>
          <p:cNvSpPr>
            <a:spLocks noGrp="1"/>
          </p:cNvSpPr>
          <p:nvPr>
            <p:ph type="sldNum" sz="quarter" idx="10"/>
          </p:nvPr>
        </p:nvSpPr>
        <p:spPr/>
        <p:txBody>
          <a:bodyPr/>
          <a:lstStyle/>
          <a:p>
            <a:fld id="{3D4517A6-9E93-F74F-9A94-D9773378172F}" type="slidenum">
              <a:rPr lang="en-US" smtClean="0"/>
              <a:t>8</a:t>
            </a:fld>
            <a:endParaRPr lang="en-US"/>
          </a:p>
        </p:txBody>
      </p:sp>
    </p:spTree>
    <p:extLst>
      <p:ext uri="{BB962C8B-B14F-4D97-AF65-F5344CB8AC3E}">
        <p14:creationId xmlns:p14="http://schemas.microsoft.com/office/powerpoint/2010/main" val="1609061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Is</a:t>
            </a:r>
            <a:r>
              <a:rPr lang="en-US" baseline="0" dirty="0" smtClean="0"/>
              <a:t> is likely wise to pursue combinations of these approaches </a:t>
            </a:r>
            <a:r>
              <a:rPr lang="mr-IN" baseline="0" dirty="0" smtClean="0"/>
              <a:t>–</a:t>
            </a:r>
            <a:r>
              <a:rPr lang="en-US" baseline="0" dirty="0" smtClean="0"/>
              <a:t> drain the reservoir as much as we can, and strengthen the dam to hold back any remaining water. To illustrate this consider that the ocean requires monumental dam systems, such as this </a:t>
            </a:r>
            <a:r>
              <a:rPr lang="en-US" baseline="0" dirty="0" err="1" smtClean="0"/>
              <a:t>dutch</a:t>
            </a:r>
            <a:r>
              <a:rPr lang="en-US" baseline="0" dirty="0" smtClean="0"/>
              <a:t> one which I guess might be keeping us dry currently; whereas in my native Canada smaller dams such as this are a common sight.</a:t>
            </a:r>
          </a:p>
          <a:p>
            <a:endParaRPr lang="en-US" baseline="0" dirty="0" smtClean="0"/>
          </a:p>
          <a:p>
            <a:r>
              <a:rPr lang="en-US" baseline="0" dirty="0" smtClean="0"/>
              <a:t>4:30 to here</a:t>
            </a:r>
            <a:endParaRPr lang="en-US" dirty="0"/>
          </a:p>
        </p:txBody>
      </p:sp>
      <p:sp>
        <p:nvSpPr>
          <p:cNvPr id="4" name="Slide Number Placeholder 3"/>
          <p:cNvSpPr>
            <a:spLocks noGrp="1"/>
          </p:cNvSpPr>
          <p:nvPr>
            <p:ph type="sldNum" sz="quarter" idx="10"/>
          </p:nvPr>
        </p:nvSpPr>
        <p:spPr/>
        <p:txBody>
          <a:bodyPr/>
          <a:lstStyle/>
          <a:p>
            <a:fld id="{7BBC0107-F964-CB48-9871-AA65722601FF}" type="slidenum">
              <a:rPr lang="en-US" smtClean="0"/>
              <a:t>9</a:t>
            </a:fld>
            <a:endParaRPr lang="en-US"/>
          </a:p>
        </p:txBody>
      </p:sp>
    </p:spTree>
    <p:extLst>
      <p:ext uri="{BB962C8B-B14F-4D97-AF65-F5344CB8AC3E}">
        <p14:creationId xmlns:p14="http://schemas.microsoft.com/office/powerpoint/2010/main" val="2022367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4"/>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EEF9A5-4D59-564D-81D9-6028016CAD77}"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D6349-2401-0F43-A5CD-9A1BFC41C916}" type="slidenum">
              <a:rPr lang="en-US" smtClean="0"/>
              <a:t>‹#›</a:t>
            </a:fld>
            <a:endParaRPr lang="en-US"/>
          </a:p>
        </p:txBody>
      </p:sp>
    </p:spTree>
    <p:extLst>
      <p:ext uri="{BB962C8B-B14F-4D97-AF65-F5344CB8AC3E}">
        <p14:creationId xmlns:p14="http://schemas.microsoft.com/office/powerpoint/2010/main" val="195791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EEF9A5-4D59-564D-81D9-6028016CAD77}"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D6349-2401-0F43-A5CD-9A1BFC41C916}" type="slidenum">
              <a:rPr lang="en-US" smtClean="0"/>
              <a:t>‹#›</a:t>
            </a:fld>
            <a:endParaRPr lang="en-US"/>
          </a:p>
        </p:txBody>
      </p:sp>
    </p:spTree>
    <p:extLst>
      <p:ext uri="{BB962C8B-B14F-4D97-AF65-F5344CB8AC3E}">
        <p14:creationId xmlns:p14="http://schemas.microsoft.com/office/powerpoint/2010/main" val="3924847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0415" y="274647"/>
            <a:ext cx="365453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590" y="274647"/>
            <a:ext cx="107646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EEF9A5-4D59-564D-81D9-6028016CAD77}"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D6349-2401-0F43-A5CD-9A1BFC41C916}" type="slidenum">
              <a:rPr lang="en-US" smtClean="0"/>
              <a:t>‹#›</a:t>
            </a:fld>
            <a:endParaRPr lang="en-US"/>
          </a:p>
        </p:txBody>
      </p:sp>
    </p:spTree>
    <p:extLst>
      <p:ext uri="{BB962C8B-B14F-4D97-AF65-F5344CB8AC3E}">
        <p14:creationId xmlns:p14="http://schemas.microsoft.com/office/powerpoint/2010/main" val="30720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EEF9A5-4D59-564D-81D9-6028016CAD77}"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D6349-2401-0F43-A5CD-9A1BFC41C916}" type="slidenum">
              <a:rPr lang="en-US" smtClean="0"/>
              <a:t>‹#›</a:t>
            </a:fld>
            <a:endParaRPr lang="en-US"/>
          </a:p>
        </p:txBody>
      </p:sp>
    </p:spTree>
    <p:extLst>
      <p:ext uri="{BB962C8B-B14F-4D97-AF65-F5344CB8AC3E}">
        <p14:creationId xmlns:p14="http://schemas.microsoft.com/office/powerpoint/2010/main" val="179414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9"/>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EEF9A5-4D59-564D-81D9-6028016CAD77}" type="datetimeFigureOut">
              <a:rPr lang="en-US" smtClean="0"/>
              <a:t>7/24/2018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D6349-2401-0F43-A5CD-9A1BFC41C916}" type="slidenum">
              <a:rPr lang="en-US" smtClean="0"/>
              <a:t>‹#›</a:t>
            </a:fld>
            <a:endParaRPr lang="en-US"/>
          </a:p>
        </p:txBody>
      </p:sp>
    </p:spTree>
    <p:extLst>
      <p:ext uri="{BB962C8B-B14F-4D97-AF65-F5344CB8AC3E}">
        <p14:creationId xmlns:p14="http://schemas.microsoft.com/office/powerpoint/2010/main" val="320545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589" y="1600206"/>
            <a:ext cx="720960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5341" y="1600206"/>
            <a:ext cx="720960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EEF9A5-4D59-564D-81D9-6028016CAD77}" type="datetimeFigureOut">
              <a:rPr lang="en-US" smtClean="0"/>
              <a:t>7/24/2018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D6349-2401-0F43-A5CD-9A1BFC41C916}" type="slidenum">
              <a:rPr lang="en-US" smtClean="0"/>
              <a:t>‹#›</a:t>
            </a:fld>
            <a:endParaRPr lang="en-US"/>
          </a:p>
        </p:txBody>
      </p:sp>
    </p:spTree>
    <p:extLst>
      <p:ext uri="{BB962C8B-B14F-4D97-AF65-F5344CB8AC3E}">
        <p14:creationId xmlns:p14="http://schemas.microsoft.com/office/powerpoint/2010/main" val="21799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EEF9A5-4D59-564D-81D9-6028016CAD77}" type="datetimeFigureOut">
              <a:rPr lang="en-US" smtClean="0"/>
              <a:t>7/24/2018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1D6349-2401-0F43-A5CD-9A1BFC41C916}" type="slidenum">
              <a:rPr lang="en-US" smtClean="0"/>
              <a:t>‹#›</a:t>
            </a:fld>
            <a:endParaRPr lang="en-US"/>
          </a:p>
        </p:txBody>
      </p:sp>
    </p:spTree>
    <p:extLst>
      <p:ext uri="{BB962C8B-B14F-4D97-AF65-F5344CB8AC3E}">
        <p14:creationId xmlns:p14="http://schemas.microsoft.com/office/powerpoint/2010/main" val="2305083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EEF9A5-4D59-564D-81D9-6028016CAD77}" type="datetimeFigureOut">
              <a:rPr lang="en-US" smtClean="0"/>
              <a:t>7/24/2018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1D6349-2401-0F43-A5CD-9A1BFC41C916}" type="slidenum">
              <a:rPr lang="en-US" smtClean="0"/>
              <a:t>‹#›</a:t>
            </a:fld>
            <a:endParaRPr lang="en-US"/>
          </a:p>
        </p:txBody>
      </p:sp>
    </p:spTree>
    <p:extLst>
      <p:ext uri="{BB962C8B-B14F-4D97-AF65-F5344CB8AC3E}">
        <p14:creationId xmlns:p14="http://schemas.microsoft.com/office/powerpoint/2010/main" val="1665299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EF9A5-4D59-564D-81D9-6028016CAD77}" type="datetimeFigureOut">
              <a:rPr lang="en-US" smtClean="0"/>
              <a:t>7/24/2018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1D6349-2401-0F43-A5CD-9A1BFC41C916}" type="slidenum">
              <a:rPr lang="en-US" smtClean="0"/>
              <a:t>‹#›</a:t>
            </a:fld>
            <a:endParaRPr lang="en-US"/>
          </a:p>
        </p:txBody>
      </p:sp>
    </p:spTree>
    <p:extLst>
      <p:ext uri="{BB962C8B-B14F-4D97-AF65-F5344CB8AC3E}">
        <p14:creationId xmlns:p14="http://schemas.microsoft.com/office/powerpoint/2010/main" val="2537532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7"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9"/>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7"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EF9A5-4D59-564D-81D9-6028016CAD77}" type="datetimeFigureOut">
              <a:rPr lang="en-US" smtClean="0"/>
              <a:t>7/24/2018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D6349-2401-0F43-A5CD-9A1BFC41C916}" type="slidenum">
              <a:rPr lang="en-US" smtClean="0"/>
              <a:t>‹#›</a:t>
            </a:fld>
            <a:endParaRPr lang="en-US"/>
          </a:p>
        </p:txBody>
      </p:sp>
    </p:spTree>
    <p:extLst>
      <p:ext uri="{BB962C8B-B14F-4D97-AF65-F5344CB8AC3E}">
        <p14:creationId xmlns:p14="http://schemas.microsoft.com/office/powerpoint/2010/main" val="330333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EF9A5-4D59-564D-81D9-6028016CAD77}" type="datetimeFigureOut">
              <a:rPr lang="en-US" smtClean="0"/>
              <a:t>7/24/2018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D6349-2401-0F43-A5CD-9A1BFC41C916}" type="slidenum">
              <a:rPr lang="en-US" smtClean="0"/>
              <a:t>‹#›</a:t>
            </a:fld>
            <a:endParaRPr lang="en-US"/>
          </a:p>
        </p:txBody>
      </p:sp>
    </p:spTree>
    <p:extLst>
      <p:ext uri="{BB962C8B-B14F-4D97-AF65-F5344CB8AC3E}">
        <p14:creationId xmlns:p14="http://schemas.microsoft.com/office/powerpoint/2010/main" val="484328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9"/>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EF9A5-4D59-564D-81D9-6028016CAD77}" type="datetimeFigureOut">
              <a:rPr lang="en-US" smtClean="0"/>
              <a:t>7/24/2018</a:t>
            </a:fld>
            <a:endParaRPr lang="en-US"/>
          </a:p>
        </p:txBody>
      </p:sp>
      <p:sp>
        <p:nvSpPr>
          <p:cNvPr id="5" name="Footer Placeholder 4"/>
          <p:cNvSpPr>
            <a:spLocks noGrp="1"/>
          </p:cNvSpPr>
          <p:nvPr>
            <p:ph type="ftr" sz="quarter" idx="3"/>
          </p:nvPr>
        </p:nvSpPr>
        <p:spPr>
          <a:xfrm>
            <a:off x="4164515" y="6356359"/>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9"/>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D6349-2401-0F43-A5CD-9A1BFC41C916}" type="slidenum">
              <a:rPr lang="en-US" smtClean="0"/>
              <a:t>‹#›</a:t>
            </a:fld>
            <a:endParaRPr lang="en-US"/>
          </a:p>
        </p:txBody>
      </p:sp>
    </p:spTree>
    <p:extLst>
      <p:ext uri="{BB962C8B-B14F-4D97-AF65-F5344CB8AC3E}">
        <p14:creationId xmlns:p14="http://schemas.microsoft.com/office/powerpoint/2010/main" val="2570741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tiff"/><Relationship Id="rId4" Type="http://schemas.openxmlformats.org/officeDocument/2006/relationships/image" Target="../media/image20.tif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tiff"/><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tiff"/><Relationship Id="rId5" Type="http://schemas.openxmlformats.org/officeDocument/2006/relationships/image" Target="../media/image25.tif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24.tiff"/><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tiff"/><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44.jpeg"/><Relationship Id="rId7" Type="http://schemas.openxmlformats.org/officeDocument/2006/relationships/image" Target="../media/image48.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2.png"/><Relationship Id="rId5" Type="http://schemas.openxmlformats.org/officeDocument/2006/relationships/image" Target="../media/image10.tif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4.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2.tiff"/><Relationship Id="rId7" Type="http://schemas.openxmlformats.org/officeDocument/2006/relationships/image" Target="../media/image65.tif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4.tiff"/><Relationship Id="rId5" Type="http://schemas.openxmlformats.org/officeDocument/2006/relationships/image" Target="../media/image54.tiff"/><Relationship Id="rId4" Type="http://schemas.openxmlformats.org/officeDocument/2006/relationships/image" Target="../media/image63.tiff"/></Relationships>
</file>

<file path=ppt/slides/_rels/slide39.xml.rels><?xml version="1.0" encoding="UTF-8" standalone="yes"?>
<Relationships xmlns="http://schemas.openxmlformats.org/package/2006/relationships"><Relationship Id="rId3" Type="http://schemas.openxmlformats.org/officeDocument/2006/relationships/image" Target="../media/image66.tiff"/><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tiff"/><Relationship Id="rId4" Type="http://schemas.openxmlformats.org/officeDocument/2006/relationships/image" Target="../media/image67.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75.tif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72.png"/><Relationship Id="rId4" Type="http://schemas.openxmlformats.org/officeDocument/2006/relationships/image" Target="../media/image71.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8.tiff"/></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2.tiff"/><Relationship Id="rId5" Type="http://schemas.openxmlformats.org/officeDocument/2006/relationships/image" Target="../media/image81.tiff"/><Relationship Id="rId4" Type="http://schemas.openxmlformats.org/officeDocument/2006/relationships/image" Target="../media/image80.tiff"/></Relationships>
</file>

<file path=ppt/slides/_rels/slide4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tiff"/></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0.tif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0.tiff"/><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186377" y="2104532"/>
            <a:ext cx="7772399" cy="1470025"/>
          </a:xfrm>
        </p:spPr>
        <p:txBody>
          <a:bodyPr/>
          <a:lstStyle>
            <a:lvl1pPr>
              <a:defRPr>
                <a:solidFill>
                  <a:srgbClr val="0099D2"/>
                </a:solidFill>
                <a:latin typeface="Raleway" panose="020B0503030101060003" pitchFamily="34" charset="0"/>
              </a:defRPr>
            </a:lvl1pPr>
          </a:lstStyle>
          <a:p>
            <a:r>
              <a:rPr lang="en-AU" dirty="0" smtClean="0"/>
              <a:t>The Newest Science in Cure and Vaccine</a:t>
            </a:r>
            <a:endParaRPr lang="en-US" dirty="0"/>
          </a:p>
        </p:txBody>
      </p:sp>
      <p:sp>
        <p:nvSpPr>
          <p:cNvPr id="5" name="Subtitle 2"/>
          <p:cNvSpPr>
            <a:spLocks noGrp="1"/>
          </p:cNvSpPr>
          <p:nvPr>
            <p:ph type="subTitle" idx="1"/>
          </p:nvPr>
        </p:nvSpPr>
        <p:spPr>
          <a:xfrm>
            <a:off x="2872177" y="3860304"/>
            <a:ext cx="6400799" cy="1752600"/>
          </a:xfrm>
        </p:spPr>
        <p:txBody>
          <a:bodyPr/>
          <a:lstStyle>
            <a:lvl1pPr marL="0" indent="0" algn="ctr">
              <a:buNone/>
              <a:defRPr>
                <a:solidFill>
                  <a:srgbClr val="ED1C24"/>
                </a:solidFill>
                <a:latin typeface="Raleway" panose="020B05030301010600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solidFill>
                  <a:schemeClr val="tx1"/>
                </a:solidFill>
              </a:rPr>
              <a:t>R. Brad Jones, PhD</a:t>
            </a:r>
            <a:endParaRPr lang="en-US"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371" y="317918"/>
            <a:ext cx="5439243" cy="1786612"/>
          </a:xfrm>
          <a:prstGeom prst="rect">
            <a:avLst/>
          </a:prstGeom>
        </p:spPr>
      </p:pic>
      <p:grpSp>
        <p:nvGrpSpPr>
          <p:cNvPr id="7" name="Group 6"/>
          <p:cNvGrpSpPr/>
          <p:nvPr/>
        </p:nvGrpSpPr>
        <p:grpSpPr>
          <a:xfrm>
            <a:off x="3686955" y="6421177"/>
            <a:ext cx="6551223" cy="333673"/>
            <a:chOff x="3209637" y="6447071"/>
            <a:chExt cx="6551223" cy="333673"/>
          </a:xfrm>
        </p:grpSpPr>
        <p:sp>
          <p:nvSpPr>
            <p:cNvPr id="8" name="TextBox 7"/>
            <p:cNvSpPr txBox="1"/>
            <p:nvPr userDrawn="1"/>
          </p:nvSpPr>
          <p:spPr>
            <a:xfrm>
              <a:off x="3491760" y="6447071"/>
              <a:ext cx="6269100" cy="307777"/>
            </a:xfrm>
            <a:prstGeom prst="rect">
              <a:avLst/>
            </a:prstGeom>
            <a:noFill/>
          </p:spPr>
          <p:txBody>
            <a:bodyPr wrap="square" rtlCol="0">
              <a:spAutoFit/>
            </a:bodyPr>
            <a:lstStyle/>
            <a:p>
              <a:pPr algn="l"/>
              <a:r>
                <a:rPr lang="fr-CH" sz="1400" dirty="0" smtClean="0">
                  <a:solidFill>
                    <a:srgbClr val="ED1C24"/>
                  </a:solidFill>
                  <a:latin typeface="Roboto" panose="02000000000000000000" pitchFamily="2" charset="0"/>
                  <a:ea typeface="Roboto" panose="02000000000000000000" pitchFamily="2" charset="0"/>
                  <a:cs typeface="Roboto" panose="02000000000000000000" pitchFamily="2" charset="0"/>
                </a:rPr>
                <a:t>#AIDS2018 | @</a:t>
              </a:r>
              <a:r>
                <a:rPr lang="fr-CH" sz="1400" dirty="0" err="1" smtClean="0">
                  <a:solidFill>
                    <a:srgbClr val="ED1C24"/>
                  </a:solidFill>
                  <a:latin typeface="Roboto" panose="02000000000000000000" pitchFamily="2" charset="0"/>
                  <a:ea typeface="Roboto" panose="02000000000000000000" pitchFamily="2" charset="0"/>
                  <a:cs typeface="Roboto" panose="02000000000000000000" pitchFamily="2" charset="0"/>
                </a:rPr>
                <a:t>AIDS_conference</a:t>
              </a:r>
              <a:r>
                <a:rPr lang="fr-CH" sz="1400" baseline="0" dirty="0" smtClean="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smtClean="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09637" y="6447523"/>
              <a:ext cx="337665" cy="333221"/>
            </a:xfrm>
            <a:prstGeom prst="rect">
              <a:avLst/>
            </a:prstGeom>
          </p:spPr>
        </p:pic>
      </p:grpSp>
      <p:pic>
        <p:nvPicPr>
          <p:cNvPr id="11" name="Picture 10" descr="weill.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864" y="4813510"/>
            <a:ext cx="4601652" cy="1269421"/>
          </a:xfrm>
          <a:prstGeom prst="rect">
            <a:avLst/>
          </a:prstGeom>
        </p:spPr>
      </p:pic>
      <p:pic>
        <p:nvPicPr>
          <p:cNvPr id="3" name="Picture 2"/>
          <p:cNvPicPr>
            <a:picLocks noChangeAspect="1"/>
          </p:cNvPicPr>
          <p:nvPr/>
        </p:nvPicPr>
        <p:blipFill>
          <a:blip r:embed="rId6"/>
          <a:stretch>
            <a:fillRect/>
          </a:stretch>
        </p:blipFill>
        <p:spPr>
          <a:xfrm>
            <a:off x="7071250" y="4943160"/>
            <a:ext cx="2513980" cy="1139771"/>
          </a:xfrm>
          <a:prstGeom prst="rect">
            <a:avLst/>
          </a:prstGeom>
        </p:spPr>
      </p:pic>
    </p:spTree>
    <p:extLst>
      <p:ext uri="{BB962C8B-B14F-4D97-AF65-F5344CB8AC3E}">
        <p14:creationId xmlns:p14="http://schemas.microsoft.com/office/powerpoint/2010/main" val="10806605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0344" y="200757"/>
            <a:ext cx="11085086" cy="569387"/>
          </a:xfrm>
          <a:prstGeom prst="rect">
            <a:avLst/>
          </a:prstGeom>
          <a:noFill/>
        </p:spPr>
        <p:txBody>
          <a:bodyPr wrap="none" rtlCol="0">
            <a:spAutoFit/>
          </a:bodyPr>
          <a:lstStyle/>
          <a:p>
            <a:r>
              <a:rPr lang="en-US" sz="3100" b="1" dirty="0" smtClean="0">
                <a:latin typeface="Arial"/>
                <a:cs typeface="Arial"/>
              </a:rPr>
              <a:t>Challenges and Advances in Measuring the HIV Reservoir</a:t>
            </a:r>
          </a:p>
        </p:txBody>
      </p:sp>
      <p:cxnSp>
        <p:nvCxnSpPr>
          <p:cNvPr id="6" name="Straight Connector 5"/>
          <p:cNvCxnSpPr/>
          <p:nvPr/>
        </p:nvCxnSpPr>
        <p:spPr>
          <a:xfrm>
            <a:off x="423346" y="838889"/>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0331813" y="1318585"/>
            <a:ext cx="806966" cy="52713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98613" y="6553202"/>
            <a:ext cx="8638504" cy="268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measur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774" y="1107284"/>
            <a:ext cx="6785504" cy="5750716"/>
          </a:xfrm>
          <a:prstGeom prst="rect">
            <a:avLst/>
          </a:prstGeom>
        </p:spPr>
      </p:pic>
    </p:spTree>
    <p:extLst>
      <p:ext uri="{BB962C8B-B14F-4D97-AF65-F5344CB8AC3E}">
        <p14:creationId xmlns:p14="http://schemas.microsoft.com/office/powerpoint/2010/main" val="2234985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9"/>
          <p:cNvSpPr>
            <a:spLocks noChangeArrowheads="1"/>
          </p:cNvSpPr>
          <p:nvPr/>
        </p:nvSpPr>
        <p:spPr bwMode="auto">
          <a:xfrm>
            <a:off x="253488" y="158784"/>
            <a:ext cx="11881900" cy="1169486"/>
          </a:xfrm>
          <a:prstGeom prst="rect">
            <a:avLst/>
          </a:prstGeom>
          <a:noFill/>
          <a:ln w="9525">
            <a:noFill/>
            <a:miter lim="800000"/>
            <a:headEnd/>
            <a:tailEnd/>
          </a:ln>
        </p:spPr>
        <p:txBody>
          <a:bodyPr wrap="square" lIns="91376" tIns="45688" rIns="91376" bIns="4568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3000" b="1" i="0" u="none" strike="noStrike" kern="1200" cap="none" spc="0" normalizeH="0" baseline="0" noProof="0" dirty="0">
                <a:ln>
                  <a:noFill/>
                </a:ln>
                <a:solidFill>
                  <a:srgbClr val="000000"/>
                </a:solidFill>
                <a:effectLst/>
                <a:uLnTx/>
                <a:uFillTx/>
                <a:latin typeface="Arial"/>
                <a:ea typeface="MS PGothic" pitchFamily="34" charset="-128"/>
                <a:cs typeface="Arial"/>
              </a:rPr>
              <a:t>Measuring </a:t>
            </a:r>
            <a:r>
              <a:rPr kumimoji="0" lang="en-AU" sz="3000" b="1" i="0" u="none" strike="noStrike" kern="1200" cap="none" spc="0" normalizeH="0" baseline="0" noProof="0" dirty="0" smtClean="0">
                <a:ln>
                  <a:noFill/>
                </a:ln>
                <a:solidFill>
                  <a:srgbClr val="000000"/>
                </a:solidFill>
                <a:effectLst/>
                <a:uLnTx/>
                <a:uFillTx/>
                <a:latin typeface="Arial"/>
                <a:ea typeface="MS PGothic" pitchFamily="34" charset="-128"/>
                <a:cs typeface="Arial"/>
              </a:rPr>
              <a:t>the</a:t>
            </a:r>
            <a:r>
              <a:rPr kumimoji="0" lang="en-AU" sz="3000" b="1" i="0" u="none" strike="noStrike" kern="1200" cap="none" spc="0" normalizeH="0" noProof="0" dirty="0" smtClean="0">
                <a:ln>
                  <a:noFill/>
                </a:ln>
                <a:solidFill>
                  <a:srgbClr val="000000"/>
                </a:solidFill>
                <a:effectLst/>
                <a:uLnTx/>
                <a:uFillTx/>
                <a:latin typeface="Arial"/>
                <a:ea typeface="MS PGothic" pitchFamily="34" charset="-128"/>
                <a:cs typeface="Arial"/>
              </a:rPr>
              <a:t> </a:t>
            </a:r>
            <a:r>
              <a:rPr kumimoji="0" lang="en-US" sz="3000" b="1" i="0" u="none" strike="noStrike" kern="1200" cap="none" spc="0" normalizeH="0" baseline="0" noProof="0" dirty="0" smtClean="0">
                <a:ln>
                  <a:noFill/>
                </a:ln>
                <a:solidFill>
                  <a:srgbClr val="000000"/>
                </a:solidFill>
                <a:effectLst/>
                <a:uLnTx/>
                <a:uFillTx/>
                <a:latin typeface="Arial"/>
                <a:ea typeface="MS PGothic" pitchFamily="34" charset="-128"/>
                <a:cs typeface="Arial"/>
              </a:rPr>
              <a:t>HIV-Infected Cells that Persist on ARV Treatment</a:t>
            </a:r>
            <a:endParaRPr kumimoji="0" lang="en-US" sz="3000" b="0" i="0" u="none" strike="noStrike" kern="0" cap="none" spc="0" normalizeH="0" baseline="0" noProof="0" dirty="0">
              <a:ln>
                <a:noFill/>
              </a:ln>
              <a:solidFill>
                <a:srgbClr val="000000"/>
              </a:solidFill>
              <a:effectLst/>
              <a:uLnTx/>
              <a:uFillTx/>
              <a:latin typeface="Arial"/>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4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Arial" pitchFamily="34" charset="0"/>
            </a:endParaRPr>
          </a:p>
        </p:txBody>
      </p:sp>
      <p:cxnSp>
        <p:nvCxnSpPr>
          <p:cNvPr id="7" name="Straight Connector 6"/>
          <p:cNvCxnSpPr/>
          <p:nvPr/>
        </p:nvCxnSpPr>
        <p:spPr>
          <a:xfrm>
            <a:off x="423346" y="691444"/>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670755" y="2007013"/>
            <a:ext cx="2492990" cy="400110"/>
          </a:xfrm>
          <a:prstGeom prst="rect">
            <a:avLst/>
          </a:prstGeom>
          <a:noFill/>
        </p:spPr>
        <p:txBody>
          <a:bodyPr wrap="none" rtlCol="0">
            <a:spAutoFit/>
          </a:bodyPr>
          <a:lstStyle/>
          <a:p>
            <a:r>
              <a:rPr lang="en-US" sz="2000" b="1" dirty="0" smtClean="0"/>
              <a:t>Direct Measurements</a:t>
            </a:r>
            <a:endParaRPr lang="en-US" sz="2000" b="1" dirty="0"/>
          </a:p>
        </p:txBody>
      </p:sp>
      <p:sp>
        <p:nvSpPr>
          <p:cNvPr id="3" name="Rectangle 2"/>
          <p:cNvSpPr/>
          <p:nvPr/>
        </p:nvSpPr>
        <p:spPr>
          <a:xfrm>
            <a:off x="7606647" y="1258277"/>
            <a:ext cx="423326" cy="247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253488" y="2510921"/>
            <a:ext cx="5721998" cy="3334625"/>
            <a:chOff x="472441" y="1662632"/>
            <a:chExt cx="5721998" cy="3334625"/>
          </a:xfrm>
        </p:grpSpPr>
        <p:sp>
          <p:nvSpPr>
            <p:cNvPr id="5" name="Rectangle 4"/>
            <p:cNvSpPr/>
            <p:nvPr/>
          </p:nvSpPr>
          <p:spPr>
            <a:xfrm>
              <a:off x="587980" y="4444619"/>
              <a:ext cx="5606459" cy="5526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ell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1" y="1662632"/>
              <a:ext cx="5440531" cy="2781987"/>
            </a:xfrm>
            <a:prstGeom prst="rect">
              <a:avLst/>
            </a:prstGeom>
          </p:spPr>
        </p:pic>
      </p:grpSp>
      <p:grpSp>
        <p:nvGrpSpPr>
          <p:cNvPr id="21" name="Group 20"/>
          <p:cNvGrpSpPr/>
          <p:nvPr/>
        </p:nvGrpSpPr>
        <p:grpSpPr>
          <a:xfrm>
            <a:off x="6752524" y="2829487"/>
            <a:ext cx="5224466" cy="2463418"/>
            <a:chOff x="6752524" y="2015531"/>
            <a:chExt cx="5224466" cy="2429087"/>
          </a:xfrm>
        </p:grpSpPr>
        <p:pic>
          <p:nvPicPr>
            <p:cNvPr id="10" name="Picture 9" descr="outgrowth.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50213" y="617842"/>
              <a:ext cx="2429087" cy="5224466"/>
            </a:xfrm>
            <a:prstGeom prst="rect">
              <a:avLst/>
            </a:prstGeom>
          </p:spPr>
        </p:pic>
        <p:pic>
          <p:nvPicPr>
            <p:cNvPr id="12" name="Picture 11" descr="colo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1037" y="2015531"/>
              <a:ext cx="977900" cy="679621"/>
            </a:xfrm>
            <a:prstGeom prst="rect">
              <a:avLst/>
            </a:prstGeom>
          </p:spPr>
        </p:pic>
        <p:pic>
          <p:nvPicPr>
            <p:cNvPr id="18" name="Picture 17" descr="colo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4050" y="2355340"/>
              <a:ext cx="609379" cy="997459"/>
            </a:xfrm>
            <a:prstGeom prst="rect">
              <a:avLst/>
            </a:prstGeom>
          </p:spPr>
        </p:pic>
      </p:grpSp>
      <p:pic>
        <p:nvPicPr>
          <p:cNvPr id="19" name="Picture 18" descr="colo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2563" y="3044710"/>
            <a:ext cx="668062" cy="498730"/>
          </a:xfrm>
          <a:prstGeom prst="rect">
            <a:avLst/>
          </a:prstGeom>
        </p:spPr>
      </p:pic>
      <p:pic>
        <p:nvPicPr>
          <p:cNvPr id="20" name="Picture 19" descr="colo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812" y="4048687"/>
            <a:ext cx="837254" cy="304800"/>
          </a:xfrm>
          <a:prstGeom prst="rect">
            <a:avLst/>
          </a:prstGeom>
        </p:spPr>
      </p:pic>
      <p:sp>
        <p:nvSpPr>
          <p:cNvPr id="14" name="Rectangle 13"/>
          <p:cNvSpPr/>
          <p:nvPr/>
        </p:nvSpPr>
        <p:spPr>
          <a:xfrm>
            <a:off x="3970463" y="2510921"/>
            <a:ext cx="1942510" cy="3528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015896" y="2510919"/>
            <a:ext cx="2386190" cy="338554"/>
          </a:xfrm>
          <a:prstGeom prst="rect">
            <a:avLst/>
          </a:prstGeom>
          <a:noFill/>
        </p:spPr>
        <p:txBody>
          <a:bodyPr wrap="none" rtlCol="0">
            <a:spAutoFit/>
          </a:bodyPr>
          <a:lstStyle/>
          <a:p>
            <a:r>
              <a:rPr lang="en-US" sz="1600" dirty="0" smtClean="0">
                <a:solidFill>
                  <a:srgbClr val="0080FF"/>
                </a:solidFill>
              </a:rPr>
              <a:t>Cells from blood or tissues</a:t>
            </a:r>
            <a:endParaRPr lang="en-US" sz="1600" dirty="0">
              <a:solidFill>
                <a:srgbClr val="0080FF"/>
              </a:solidFill>
            </a:endParaRPr>
          </a:p>
        </p:txBody>
      </p:sp>
      <p:sp>
        <p:nvSpPr>
          <p:cNvPr id="23" name="TextBox 22"/>
          <p:cNvSpPr txBox="1"/>
          <p:nvPr/>
        </p:nvSpPr>
        <p:spPr>
          <a:xfrm>
            <a:off x="6903753" y="1222998"/>
            <a:ext cx="4268817" cy="400110"/>
          </a:xfrm>
          <a:prstGeom prst="rect">
            <a:avLst/>
          </a:prstGeom>
          <a:solidFill>
            <a:schemeClr val="bg1"/>
          </a:solidFill>
        </p:spPr>
        <p:txBody>
          <a:bodyPr wrap="none" rtlCol="0">
            <a:spAutoFit/>
          </a:bodyPr>
          <a:lstStyle/>
          <a:p>
            <a:r>
              <a:rPr lang="en-US" sz="2000" b="1" dirty="0" smtClean="0"/>
              <a:t>Measurements after virus reactivation</a:t>
            </a:r>
            <a:endParaRPr lang="en-US" sz="2000" b="1" dirty="0"/>
          </a:p>
        </p:txBody>
      </p:sp>
      <p:pic>
        <p:nvPicPr>
          <p:cNvPr id="28" name="Picture 27" descr="colo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5213" y="4201087"/>
            <a:ext cx="588345" cy="304800"/>
          </a:xfrm>
          <a:prstGeom prst="rect">
            <a:avLst/>
          </a:prstGeom>
        </p:spPr>
      </p:pic>
      <p:pic>
        <p:nvPicPr>
          <p:cNvPr id="29" name="Picture 28" descr="colo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212" y="2828901"/>
            <a:ext cx="1051471" cy="2464004"/>
          </a:xfrm>
          <a:prstGeom prst="rect">
            <a:avLst/>
          </a:prstGeom>
        </p:spPr>
      </p:pic>
      <p:sp>
        <p:nvSpPr>
          <p:cNvPr id="24" name="TextBox 23"/>
          <p:cNvSpPr txBox="1"/>
          <p:nvPr/>
        </p:nvSpPr>
        <p:spPr>
          <a:xfrm>
            <a:off x="5789613" y="3743889"/>
            <a:ext cx="1005403" cy="1015663"/>
          </a:xfrm>
          <a:prstGeom prst="rect">
            <a:avLst/>
          </a:prstGeom>
          <a:noFill/>
        </p:spPr>
        <p:txBody>
          <a:bodyPr wrap="none" rtlCol="0">
            <a:spAutoFit/>
          </a:bodyPr>
          <a:lstStyle/>
          <a:p>
            <a:r>
              <a:rPr lang="en-US" sz="1500" dirty="0" smtClean="0"/>
              <a:t>Reactivate</a:t>
            </a:r>
          </a:p>
          <a:p>
            <a:r>
              <a:rPr lang="en-US" sz="1500" dirty="0" smtClean="0"/>
              <a:t>Latent HIV</a:t>
            </a:r>
          </a:p>
          <a:p>
            <a:r>
              <a:rPr lang="en-US" sz="1500" dirty="0" smtClean="0"/>
              <a:t>(force out</a:t>
            </a:r>
          </a:p>
          <a:p>
            <a:r>
              <a:rPr lang="en-US" sz="1500" dirty="0" smtClean="0"/>
              <a:t>of hiding)</a:t>
            </a:r>
          </a:p>
        </p:txBody>
      </p:sp>
      <p:cxnSp>
        <p:nvCxnSpPr>
          <p:cNvPr id="26" name="Straight Connector 25"/>
          <p:cNvCxnSpPr/>
          <p:nvPr/>
        </p:nvCxnSpPr>
        <p:spPr>
          <a:xfrm>
            <a:off x="7151765" y="3543440"/>
            <a:ext cx="8782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06647" y="2724867"/>
            <a:ext cx="0" cy="8185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473922" y="1793910"/>
            <a:ext cx="2265450" cy="830997"/>
          </a:xfrm>
          <a:prstGeom prst="rect">
            <a:avLst/>
          </a:prstGeom>
          <a:noFill/>
        </p:spPr>
        <p:txBody>
          <a:bodyPr wrap="square" rtlCol="0">
            <a:spAutoFit/>
          </a:bodyPr>
          <a:lstStyle/>
          <a:p>
            <a:pPr algn="ctr"/>
            <a:r>
              <a:rPr lang="en-US" sz="1600" dirty="0" smtClean="0"/>
              <a:t>Measure production</a:t>
            </a:r>
          </a:p>
          <a:p>
            <a:pPr algn="ctr"/>
            <a:r>
              <a:rPr lang="en-US" sz="1600" dirty="0"/>
              <a:t>o</a:t>
            </a:r>
            <a:r>
              <a:rPr lang="en-US" sz="1600" dirty="0" smtClean="0"/>
              <a:t>f viral RNA</a:t>
            </a:r>
          </a:p>
          <a:p>
            <a:pPr algn="ctr"/>
            <a:r>
              <a:rPr lang="en-US" sz="1600" dirty="0" smtClean="0"/>
              <a:t>from initial cells</a:t>
            </a:r>
          </a:p>
        </p:txBody>
      </p:sp>
      <p:grpSp>
        <p:nvGrpSpPr>
          <p:cNvPr id="33" name="Group 32"/>
          <p:cNvGrpSpPr/>
          <p:nvPr/>
        </p:nvGrpSpPr>
        <p:grpSpPr>
          <a:xfrm>
            <a:off x="9828212" y="1747743"/>
            <a:ext cx="2265450" cy="1426358"/>
            <a:chOff x="9828212" y="1747743"/>
            <a:chExt cx="2265450" cy="1426358"/>
          </a:xfrm>
        </p:grpSpPr>
        <p:cxnSp>
          <p:nvCxnSpPr>
            <p:cNvPr id="35" name="Straight Connector 34"/>
            <p:cNvCxnSpPr/>
            <p:nvPr/>
          </p:nvCxnSpPr>
          <p:spPr>
            <a:xfrm>
              <a:off x="10488548" y="3174099"/>
              <a:ext cx="8782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0943431" y="2624906"/>
              <a:ext cx="0" cy="54919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9828212" y="1747743"/>
              <a:ext cx="2265450" cy="830997"/>
            </a:xfrm>
            <a:prstGeom prst="rect">
              <a:avLst/>
            </a:prstGeom>
            <a:noFill/>
          </p:spPr>
          <p:txBody>
            <a:bodyPr wrap="square" rtlCol="0">
              <a:spAutoFit/>
            </a:bodyPr>
            <a:lstStyle/>
            <a:p>
              <a:pPr algn="ctr"/>
              <a:r>
                <a:rPr lang="en-US" sz="1600" dirty="0" smtClean="0"/>
                <a:t>Measure after days</a:t>
              </a:r>
            </a:p>
            <a:p>
              <a:pPr algn="ctr"/>
              <a:r>
                <a:rPr lang="en-US" sz="1600" dirty="0" smtClean="0"/>
                <a:t>of culture. How much</a:t>
              </a:r>
            </a:p>
            <a:p>
              <a:pPr algn="ctr"/>
              <a:r>
                <a:rPr lang="en-US" sz="1600" dirty="0" smtClean="0"/>
                <a:t>virus was infectious  </a:t>
              </a:r>
            </a:p>
          </p:txBody>
        </p:sp>
      </p:grpSp>
      <p:sp>
        <p:nvSpPr>
          <p:cNvPr id="41" name="Rectangle 40"/>
          <p:cNvSpPr/>
          <p:nvPr/>
        </p:nvSpPr>
        <p:spPr>
          <a:xfrm>
            <a:off x="253489" y="5476213"/>
            <a:ext cx="5494722" cy="369332"/>
          </a:xfrm>
          <a:prstGeom prst="rect">
            <a:avLst/>
          </a:prstGeom>
        </p:spPr>
        <p:txBody>
          <a:bodyPr wrap="square">
            <a:spAutoFit/>
          </a:bodyPr>
          <a:lstStyle/>
          <a:p>
            <a:pPr marL="342900" marR="0" lvl="0" indent="-342900" algn="l" defTabSz="914400" rtl="0" eaLnBrk="0" fontAlgn="base" latinLnBrk="0" hangingPunct="0">
              <a:lnSpc>
                <a:spcPct val="100000"/>
              </a:lnSpc>
              <a:spcBef>
                <a:spcPct val="20000"/>
              </a:spcBef>
              <a:spcAft>
                <a:spcPts val="600"/>
              </a:spcAft>
              <a:buClrTx/>
              <a:buSzTx/>
              <a:buFontTx/>
              <a:buNone/>
              <a:tabLst/>
              <a:defRPr/>
            </a:pPr>
            <a:r>
              <a:rPr kumimoji="0" lang="en-US" b="0" i="0" u="none" strike="noStrike" kern="0" cap="none" spc="0" normalizeH="0" baseline="0" noProof="0" dirty="0" smtClean="0">
                <a:ln>
                  <a:noFill/>
                </a:ln>
                <a:solidFill>
                  <a:srgbClr val="000000"/>
                </a:solidFill>
                <a:effectLst/>
                <a:uLnTx/>
                <a:uFillTx/>
                <a:latin typeface="Calibri" pitchFamily="34" charset="0"/>
                <a:ea typeface="+mn-ea"/>
                <a:cs typeface="Arial" pitchFamily="34" charset="0"/>
              </a:rPr>
              <a:t>Adapted from:</a:t>
            </a:r>
            <a:r>
              <a:rPr kumimoji="0" lang="en-US" b="0" i="0" u="none" strike="noStrike" kern="0" cap="none" spc="0" normalizeH="0" noProof="0" dirty="0" smtClean="0">
                <a:ln>
                  <a:noFill/>
                </a:ln>
                <a:solidFill>
                  <a:srgbClr val="000000"/>
                </a:solidFill>
                <a:effectLst/>
                <a:uLnTx/>
                <a:uFillTx/>
                <a:latin typeface="Calibri" pitchFamily="34" charset="0"/>
                <a:ea typeface="+mn-ea"/>
                <a:cs typeface="Arial" pitchFamily="34" charset="0"/>
              </a:rPr>
              <a:t> </a:t>
            </a:r>
            <a:r>
              <a:rPr kumimoji="0" lang="en-US" b="0" i="0" u="none" strike="noStrike" kern="0" cap="none" spc="0" normalizeH="0" baseline="0" noProof="0" dirty="0" err="1" smtClean="0">
                <a:ln>
                  <a:noFill/>
                </a:ln>
                <a:solidFill>
                  <a:srgbClr val="000000"/>
                </a:solidFill>
                <a:effectLst/>
                <a:uLnTx/>
                <a:uFillTx/>
                <a:latin typeface="Calibri" pitchFamily="34" charset="0"/>
                <a:ea typeface="+mn-ea"/>
                <a:cs typeface="Arial" pitchFamily="34" charset="0"/>
              </a:rPr>
              <a:t>Massanella</a:t>
            </a:r>
            <a:r>
              <a:rPr kumimoji="0" lang="en-US" b="0" i="0" u="none" strike="noStrike" kern="0" cap="none" spc="0" normalizeH="0" baseline="0" noProof="0" dirty="0" smtClean="0">
                <a:ln>
                  <a:noFill/>
                </a:ln>
                <a:solidFill>
                  <a:srgbClr val="000000"/>
                </a:solidFill>
                <a:effectLst/>
                <a:uLnTx/>
                <a:uFillTx/>
                <a:latin typeface="Calibri" pitchFamily="34" charset="0"/>
                <a:ea typeface="+mn-ea"/>
                <a:cs typeface="Arial" pitchFamily="34" charset="0"/>
              </a:rPr>
              <a:t> </a:t>
            </a:r>
            <a:r>
              <a:rPr kumimoji="0" lang="en-US" b="0" i="0" u="none" strike="noStrike" kern="0" cap="none" spc="0" normalizeH="0" baseline="0" noProof="0" dirty="0">
                <a:ln>
                  <a:noFill/>
                </a:ln>
                <a:solidFill>
                  <a:srgbClr val="000000"/>
                </a:solidFill>
                <a:effectLst/>
                <a:uLnTx/>
                <a:uFillTx/>
                <a:latin typeface="Calibri" pitchFamily="34" charset="0"/>
                <a:ea typeface="+mn-ea"/>
                <a:cs typeface="Arial" pitchFamily="34" charset="0"/>
              </a:rPr>
              <a:t>and Richman, JCI </a:t>
            </a:r>
            <a:r>
              <a:rPr kumimoji="0" lang="en-US" b="0" i="0" u="none" strike="noStrike" kern="0" cap="none" spc="0" normalizeH="0" baseline="0" noProof="0" dirty="0" smtClean="0">
                <a:ln>
                  <a:noFill/>
                </a:ln>
                <a:solidFill>
                  <a:srgbClr val="000000"/>
                </a:solidFill>
                <a:effectLst/>
                <a:uLnTx/>
                <a:uFillTx/>
                <a:latin typeface="Calibri" pitchFamily="34" charset="0"/>
                <a:ea typeface="+mn-ea"/>
                <a:cs typeface="Arial" pitchFamily="34" charset="0"/>
              </a:rPr>
              <a:t>2016</a:t>
            </a:r>
            <a:endParaRPr kumimoji="0" lang="en-US" b="0" i="0" u="none" strike="noStrike" kern="0" cap="none" spc="0" normalizeH="0" baseline="0" noProof="0" dirty="0">
              <a:ln>
                <a:noFill/>
              </a:ln>
              <a:solidFill>
                <a:srgbClr val="000000"/>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84106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2632" y="152400"/>
            <a:ext cx="7839317" cy="477054"/>
          </a:xfrm>
          <a:prstGeom prst="rect">
            <a:avLst/>
          </a:prstGeom>
          <a:noFill/>
        </p:spPr>
        <p:txBody>
          <a:bodyPr wrap="none" rtlCol="0">
            <a:spAutoFit/>
          </a:bodyPr>
          <a:lstStyle/>
          <a:p>
            <a:pPr algn="ctr"/>
            <a:r>
              <a:rPr lang="en-US" sz="2500" b="1" dirty="0" smtClean="0">
                <a:latin typeface="Arial"/>
                <a:cs typeface="Arial"/>
              </a:rPr>
              <a:t>Measuring Total HIV DNA versus Replicating Virus </a:t>
            </a:r>
            <a:endParaRPr lang="en-US" sz="2500" b="1" dirty="0">
              <a:latin typeface="Arial"/>
              <a:cs typeface="Arial"/>
            </a:endParaRPr>
          </a:p>
        </p:txBody>
      </p:sp>
      <p:sp>
        <p:nvSpPr>
          <p:cNvPr id="23" name="TextBox 22"/>
          <p:cNvSpPr txBox="1"/>
          <p:nvPr/>
        </p:nvSpPr>
        <p:spPr>
          <a:xfrm>
            <a:off x="227016" y="1022676"/>
            <a:ext cx="10713819" cy="769441"/>
          </a:xfrm>
          <a:prstGeom prst="rect">
            <a:avLst/>
          </a:prstGeom>
          <a:noFill/>
        </p:spPr>
        <p:txBody>
          <a:bodyPr wrap="square" rtlCol="0">
            <a:spAutoFit/>
          </a:bodyPr>
          <a:lstStyle/>
          <a:p>
            <a:pPr marL="285750" indent="-285750">
              <a:buFont typeface="Arial"/>
              <a:buChar char="•"/>
            </a:pPr>
            <a:r>
              <a:rPr lang="en-US" sz="2200" b="1" dirty="0" smtClean="0">
                <a:latin typeface="Arial"/>
                <a:cs typeface="Arial"/>
              </a:rPr>
              <a:t>~1,000x </a:t>
            </a:r>
            <a:r>
              <a:rPr lang="en-US" sz="2200" dirty="0" smtClean="0">
                <a:latin typeface="Arial"/>
                <a:cs typeface="Arial"/>
              </a:rPr>
              <a:t>more cells harbor HIV DNA than can be induced to produce infectious virus</a:t>
            </a:r>
          </a:p>
        </p:txBody>
      </p:sp>
      <p:sp>
        <p:nvSpPr>
          <p:cNvPr id="25" name="TextBox 24"/>
          <p:cNvSpPr txBox="1"/>
          <p:nvPr/>
        </p:nvSpPr>
        <p:spPr>
          <a:xfrm>
            <a:off x="423346" y="6035435"/>
            <a:ext cx="11119877" cy="400110"/>
          </a:xfrm>
          <a:prstGeom prst="rect">
            <a:avLst/>
          </a:prstGeom>
          <a:noFill/>
        </p:spPr>
        <p:txBody>
          <a:bodyPr wrap="square" rtlCol="0">
            <a:spAutoFit/>
          </a:bodyPr>
          <a:lstStyle/>
          <a:p>
            <a:pPr algn="ctr"/>
            <a:r>
              <a:rPr lang="en-US" sz="2000" b="1" dirty="0" smtClean="0">
                <a:solidFill>
                  <a:srgbClr val="000000"/>
                </a:solidFill>
                <a:latin typeface="Arial"/>
                <a:cs typeface="Arial"/>
              </a:rPr>
              <a:t>Why this Discrepancy?</a:t>
            </a:r>
          </a:p>
        </p:txBody>
      </p:sp>
      <p:cxnSp>
        <p:nvCxnSpPr>
          <p:cNvPr id="13" name="Straight Connector 12"/>
          <p:cNvCxnSpPr/>
          <p:nvPr/>
        </p:nvCxnSpPr>
        <p:spPr>
          <a:xfrm>
            <a:off x="423346" y="691444"/>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2699203" y="1792111"/>
            <a:ext cx="6048109" cy="3838222"/>
          </a:xfrm>
          <a:prstGeom prst="rect">
            <a:avLst/>
          </a:prstGeom>
        </p:spPr>
      </p:pic>
      <p:cxnSp>
        <p:nvCxnSpPr>
          <p:cNvPr id="4" name="Straight Connector 3"/>
          <p:cNvCxnSpPr/>
          <p:nvPr/>
        </p:nvCxnSpPr>
        <p:spPr>
          <a:xfrm flipV="1">
            <a:off x="4021783" y="2963333"/>
            <a:ext cx="2060282" cy="2822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082065" y="2963339"/>
            <a:ext cx="0" cy="183444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613126" y="1792111"/>
            <a:ext cx="408657" cy="31129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629127" y="4577777"/>
            <a:ext cx="392656" cy="338554"/>
          </a:xfrm>
          <a:prstGeom prst="rect">
            <a:avLst/>
          </a:prstGeom>
          <a:noFill/>
        </p:spPr>
        <p:txBody>
          <a:bodyPr wrap="none" rtlCol="0">
            <a:spAutoFit/>
          </a:bodyPr>
          <a:lstStyle/>
          <a:p>
            <a:r>
              <a:rPr lang="en-US" sz="1600" b="1" dirty="0" smtClean="0"/>
              <a:t>10</a:t>
            </a:r>
            <a:endParaRPr lang="en-US" sz="1600" b="1" dirty="0"/>
          </a:p>
        </p:txBody>
      </p:sp>
      <p:sp>
        <p:nvSpPr>
          <p:cNvPr id="11" name="TextBox 10"/>
          <p:cNvSpPr txBox="1"/>
          <p:nvPr/>
        </p:nvSpPr>
        <p:spPr>
          <a:xfrm>
            <a:off x="3525133" y="3711947"/>
            <a:ext cx="496650" cy="338554"/>
          </a:xfrm>
          <a:prstGeom prst="rect">
            <a:avLst/>
          </a:prstGeom>
          <a:noFill/>
        </p:spPr>
        <p:txBody>
          <a:bodyPr wrap="none" rtlCol="0">
            <a:spAutoFit/>
          </a:bodyPr>
          <a:lstStyle/>
          <a:p>
            <a:r>
              <a:rPr lang="en-US" sz="1600" b="1" dirty="0" smtClean="0"/>
              <a:t>100</a:t>
            </a:r>
            <a:endParaRPr lang="en-US" sz="1600" b="1" dirty="0"/>
          </a:p>
        </p:txBody>
      </p:sp>
      <p:sp>
        <p:nvSpPr>
          <p:cNvPr id="12" name="TextBox 11"/>
          <p:cNvSpPr txBox="1"/>
          <p:nvPr/>
        </p:nvSpPr>
        <p:spPr>
          <a:xfrm>
            <a:off x="3368239" y="2754514"/>
            <a:ext cx="653544" cy="338554"/>
          </a:xfrm>
          <a:prstGeom prst="rect">
            <a:avLst/>
          </a:prstGeom>
          <a:noFill/>
        </p:spPr>
        <p:txBody>
          <a:bodyPr wrap="none" rtlCol="0">
            <a:spAutoFit/>
          </a:bodyPr>
          <a:lstStyle/>
          <a:p>
            <a:r>
              <a:rPr lang="en-US" sz="1600" b="1" dirty="0" smtClean="0"/>
              <a:t>1,000</a:t>
            </a:r>
            <a:endParaRPr lang="en-US" sz="1600" b="1" dirty="0"/>
          </a:p>
        </p:txBody>
      </p:sp>
      <p:sp>
        <p:nvSpPr>
          <p:cNvPr id="14" name="TextBox 13"/>
          <p:cNvSpPr txBox="1"/>
          <p:nvPr/>
        </p:nvSpPr>
        <p:spPr>
          <a:xfrm>
            <a:off x="3264244" y="1840114"/>
            <a:ext cx="757539" cy="338554"/>
          </a:xfrm>
          <a:prstGeom prst="rect">
            <a:avLst/>
          </a:prstGeom>
          <a:noFill/>
        </p:spPr>
        <p:txBody>
          <a:bodyPr wrap="none" rtlCol="0">
            <a:spAutoFit/>
          </a:bodyPr>
          <a:lstStyle/>
          <a:p>
            <a:r>
              <a:rPr lang="en-US" sz="1600" b="1" dirty="0" smtClean="0"/>
              <a:t>10,000</a:t>
            </a:r>
            <a:endParaRPr lang="en-US" sz="1600" b="1" dirty="0"/>
          </a:p>
        </p:txBody>
      </p:sp>
    </p:spTree>
    <p:extLst>
      <p:ext uri="{BB962C8B-B14F-4D97-AF65-F5344CB8AC3E}">
        <p14:creationId xmlns:p14="http://schemas.microsoft.com/office/powerpoint/2010/main" val="281816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253488" y="142938"/>
            <a:ext cx="11881900" cy="1138709"/>
          </a:xfrm>
          <a:prstGeom prst="rect">
            <a:avLst/>
          </a:prstGeom>
          <a:noFill/>
          <a:ln w="9525">
            <a:noFill/>
            <a:miter lim="800000"/>
            <a:headEnd/>
            <a:tailEnd/>
          </a:ln>
        </p:spPr>
        <p:txBody>
          <a:bodyPr wrap="square" lIns="91376" tIns="45688" rIns="91376" bIns="4568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Arial"/>
                <a:ea typeface="MS PGothic" pitchFamily="34" charset="-128"/>
                <a:cs typeface="Arial"/>
              </a:rPr>
              <a:t>Large Majority of HIV Proviruses are Defective in People on ART</a:t>
            </a:r>
            <a:endParaRPr kumimoji="0" lang="en-US" sz="2800" b="0" i="0" u="none" strike="noStrike" kern="0" cap="none" spc="0" normalizeH="0" baseline="0" noProof="0" dirty="0">
              <a:ln>
                <a:noFill/>
              </a:ln>
              <a:solidFill>
                <a:srgbClr val="000000"/>
              </a:solidFill>
              <a:effectLst/>
              <a:uLnTx/>
              <a:uFillTx/>
              <a:latin typeface="Arial"/>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4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Arial" pitchFamily="34" charset="0"/>
            </a:endParaRPr>
          </a:p>
        </p:txBody>
      </p:sp>
      <p:sp>
        <p:nvSpPr>
          <p:cNvPr id="8" name="Rectangle 7"/>
          <p:cNvSpPr/>
          <p:nvPr/>
        </p:nvSpPr>
        <p:spPr>
          <a:xfrm>
            <a:off x="5461058" y="2761716"/>
            <a:ext cx="345682" cy="251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23346" y="691444"/>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8" name="Down Arrow 17"/>
          <p:cNvSpPr/>
          <p:nvPr/>
        </p:nvSpPr>
        <p:spPr>
          <a:xfrm>
            <a:off x="8932074" y="2466323"/>
            <a:ext cx="462867" cy="590785"/>
          </a:xfrm>
          <a:prstGeom prst="downArrow">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871601" y="1583219"/>
            <a:ext cx="4938972" cy="461665"/>
          </a:xfrm>
          <a:prstGeom prst="rect">
            <a:avLst/>
          </a:prstGeom>
          <a:noFill/>
        </p:spPr>
        <p:txBody>
          <a:bodyPr wrap="none" rtlCol="0">
            <a:spAutoFit/>
          </a:bodyPr>
          <a:lstStyle/>
          <a:p>
            <a:r>
              <a:rPr lang="en-US" sz="2400" b="1" dirty="0" smtClean="0"/>
              <a:t>Only ~2% of HIV proviruses are intact</a:t>
            </a:r>
            <a:endParaRPr lang="en-US" sz="2400" b="1" dirty="0"/>
          </a:p>
        </p:txBody>
      </p:sp>
      <p:sp>
        <p:nvSpPr>
          <p:cNvPr id="20" name="Rectangle 19"/>
          <p:cNvSpPr/>
          <p:nvPr/>
        </p:nvSpPr>
        <p:spPr>
          <a:xfrm>
            <a:off x="6944536" y="5922653"/>
            <a:ext cx="6092825" cy="307777"/>
          </a:xfrm>
          <a:prstGeom prst="rect">
            <a:avLst/>
          </a:prstGeom>
        </p:spPr>
        <p:txBody>
          <a:bodyPr>
            <a:spAutoFit/>
          </a:bodyPr>
          <a:lstStyle/>
          <a:p>
            <a:r>
              <a:rPr lang="en-US" sz="1400" dirty="0">
                <a:latin typeface="Arial" panose="020B0604020202020204" pitchFamily="34" charset="0"/>
                <a:cs typeface="Arial" pitchFamily="34" charset="0"/>
              </a:rPr>
              <a:t>Ho et al, </a:t>
            </a:r>
            <a:r>
              <a:rPr lang="en-US" sz="1400" b="1" dirty="0">
                <a:latin typeface="Arial" panose="020B0604020202020204" pitchFamily="34" charset="0"/>
                <a:cs typeface="Arial" pitchFamily="34" charset="0"/>
              </a:rPr>
              <a:t>Cell</a:t>
            </a:r>
            <a:r>
              <a:rPr lang="en-US" sz="1400" dirty="0">
                <a:latin typeface="Arial" panose="020B0604020202020204" pitchFamily="34" charset="0"/>
                <a:cs typeface="Arial" pitchFamily="34" charset="0"/>
              </a:rPr>
              <a:t>, </a:t>
            </a:r>
            <a:r>
              <a:rPr lang="en-US" sz="1400" dirty="0" smtClean="0">
                <a:latin typeface="Arial" panose="020B0604020202020204" pitchFamily="34" charset="0"/>
                <a:cs typeface="Arial" pitchFamily="34" charset="0"/>
              </a:rPr>
              <a:t>2013; Bruner </a:t>
            </a:r>
            <a:r>
              <a:rPr lang="en-US" sz="1400" dirty="0">
                <a:latin typeface="Arial" panose="020B0604020202020204" pitchFamily="34" charset="0"/>
                <a:cs typeface="Arial" pitchFamily="34" charset="0"/>
              </a:rPr>
              <a:t>et al, </a:t>
            </a:r>
            <a:r>
              <a:rPr lang="en-US" sz="1400" b="1" dirty="0">
                <a:latin typeface="Arial" panose="020B0604020202020204" pitchFamily="34" charset="0"/>
                <a:cs typeface="Arial" pitchFamily="34" charset="0"/>
              </a:rPr>
              <a:t>Nature Med </a:t>
            </a:r>
            <a:r>
              <a:rPr lang="en-US" sz="1400" dirty="0">
                <a:latin typeface="Arial" panose="020B0604020202020204" pitchFamily="34" charset="0"/>
                <a:cs typeface="Arial" pitchFamily="34" charset="0"/>
              </a:rPr>
              <a:t>2016</a:t>
            </a:r>
          </a:p>
        </p:txBody>
      </p:sp>
      <p:pic>
        <p:nvPicPr>
          <p:cNvPr id="13" name="Picture 12"/>
          <p:cNvPicPr>
            <a:picLocks noChangeAspect="1"/>
          </p:cNvPicPr>
          <p:nvPr/>
        </p:nvPicPr>
        <p:blipFill>
          <a:blip r:embed="rId3"/>
          <a:stretch>
            <a:fillRect/>
          </a:stretch>
        </p:blipFill>
        <p:spPr>
          <a:xfrm>
            <a:off x="979521" y="1658983"/>
            <a:ext cx="4481537" cy="651286"/>
          </a:xfrm>
          <a:prstGeom prst="rect">
            <a:avLst/>
          </a:prstGeom>
        </p:spPr>
      </p:pic>
      <p:pic>
        <p:nvPicPr>
          <p:cNvPr id="21" name="Picture 20" descr="tai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025" y="3867341"/>
            <a:ext cx="1303061" cy="481426"/>
          </a:xfrm>
          <a:prstGeom prst="rect">
            <a:avLst/>
          </a:prstGeom>
        </p:spPr>
      </p:pic>
      <p:grpSp>
        <p:nvGrpSpPr>
          <p:cNvPr id="5" name="Group 4"/>
          <p:cNvGrpSpPr/>
          <p:nvPr/>
        </p:nvGrpSpPr>
        <p:grpSpPr>
          <a:xfrm>
            <a:off x="1028938" y="3867341"/>
            <a:ext cx="951582" cy="611732"/>
            <a:chOff x="898012" y="2908831"/>
            <a:chExt cx="951582" cy="611732"/>
          </a:xfrm>
        </p:grpSpPr>
        <p:pic>
          <p:nvPicPr>
            <p:cNvPr id="24" name="Picture 23" descr="head.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12" y="2908831"/>
              <a:ext cx="951582" cy="611732"/>
            </a:xfrm>
            <a:prstGeom prst="rect">
              <a:avLst/>
            </a:prstGeom>
          </p:spPr>
        </p:pic>
        <p:sp>
          <p:nvSpPr>
            <p:cNvPr id="2" name="Multiply 1"/>
            <p:cNvSpPr/>
            <p:nvPr/>
          </p:nvSpPr>
          <p:spPr>
            <a:xfrm>
              <a:off x="912812" y="3022114"/>
              <a:ext cx="293065" cy="211078"/>
            </a:xfrm>
            <a:prstGeom prst="mathMultiply">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Multiply 21"/>
            <p:cNvSpPr/>
            <p:nvPr/>
          </p:nvSpPr>
          <p:spPr>
            <a:xfrm>
              <a:off x="1141412" y="3022114"/>
              <a:ext cx="293065" cy="211078"/>
            </a:xfrm>
            <a:prstGeom prst="mathMultiply">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p:cNvSpPr txBox="1"/>
          <p:nvPr/>
        </p:nvSpPr>
        <p:spPr>
          <a:xfrm>
            <a:off x="7198291" y="4024539"/>
            <a:ext cx="3930433" cy="1200328"/>
          </a:xfrm>
          <a:prstGeom prst="rect">
            <a:avLst/>
          </a:prstGeom>
          <a:noFill/>
        </p:spPr>
        <p:txBody>
          <a:bodyPr wrap="none" rtlCol="0">
            <a:spAutoFit/>
          </a:bodyPr>
          <a:lstStyle/>
          <a:p>
            <a:pPr algn="ctr"/>
            <a:r>
              <a:rPr lang="en-US" sz="2400" b="1" dirty="0" smtClean="0"/>
              <a:t>The other 98% are ‘defective’</a:t>
            </a:r>
          </a:p>
          <a:p>
            <a:pPr algn="ctr"/>
            <a:r>
              <a:rPr lang="en-US" sz="2400" b="1" dirty="0" smtClean="0"/>
              <a:t>ex. have deletions, and will</a:t>
            </a:r>
          </a:p>
          <a:p>
            <a:pPr algn="ctr"/>
            <a:r>
              <a:rPr lang="en-US" sz="2400" b="1" dirty="0"/>
              <a:t>n</a:t>
            </a:r>
            <a:r>
              <a:rPr lang="en-US" sz="2400" b="1" dirty="0" smtClean="0"/>
              <a:t>ot cause viral rebound</a:t>
            </a:r>
            <a:endParaRPr lang="en-US" sz="2400" b="1" dirty="0"/>
          </a:p>
        </p:txBody>
      </p:sp>
      <p:sp>
        <p:nvSpPr>
          <p:cNvPr id="6" name="TextBox 5"/>
          <p:cNvSpPr txBox="1"/>
          <p:nvPr/>
        </p:nvSpPr>
        <p:spPr>
          <a:xfrm>
            <a:off x="1026622" y="1183109"/>
            <a:ext cx="2164249" cy="400110"/>
          </a:xfrm>
          <a:prstGeom prst="rect">
            <a:avLst/>
          </a:prstGeom>
          <a:noFill/>
        </p:spPr>
        <p:txBody>
          <a:bodyPr wrap="none" rtlCol="0">
            <a:spAutoFit/>
          </a:bodyPr>
          <a:lstStyle/>
          <a:p>
            <a:r>
              <a:rPr lang="en-US" sz="2000" b="1" dirty="0" smtClean="0"/>
              <a:t>Intact HIV genome</a:t>
            </a:r>
            <a:endParaRPr lang="en-US" sz="2000" b="1" dirty="0"/>
          </a:p>
        </p:txBody>
      </p:sp>
      <p:sp>
        <p:nvSpPr>
          <p:cNvPr id="25" name="TextBox 24"/>
          <p:cNvSpPr txBox="1"/>
          <p:nvPr/>
        </p:nvSpPr>
        <p:spPr>
          <a:xfrm>
            <a:off x="1043738" y="3168133"/>
            <a:ext cx="4241265" cy="400110"/>
          </a:xfrm>
          <a:prstGeom prst="rect">
            <a:avLst/>
          </a:prstGeom>
          <a:noFill/>
        </p:spPr>
        <p:txBody>
          <a:bodyPr wrap="none" rtlCol="0">
            <a:spAutoFit/>
          </a:bodyPr>
          <a:lstStyle/>
          <a:p>
            <a:r>
              <a:rPr lang="en-US" sz="2000" b="1" dirty="0" smtClean="0"/>
              <a:t>Defective HIV genomes with deletions</a:t>
            </a:r>
            <a:endParaRPr lang="en-US" sz="2000" b="1" dirty="0"/>
          </a:p>
        </p:txBody>
      </p:sp>
      <p:pic>
        <p:nvPicPr>
          <p:cNvPr id="26" name="Picture 25" descr="tai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132" y="5433464"/>
            <a:ext cx="1303061" cy="481426"/>
          </a:xfrm>
          <a:prstGeom prst="rect">
            <a:avLst/>
          </a:prstGeom>
        </p:spPr>
      </p:pic>
      <p:pic>
        <p:nvPicPr>
          <p:cNvPr id="7" name="Picture 6" descr="dn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492" y="1658983"/>
            <a:ext cx="632029" cy="453348"/>
          </a:xfrm>
          <a:prstGeom prst="rect">
            <a:avLst/>
          </a:prstGeom>
        </p:spPr>
      </p:pic>
      <p:pic>
        <p:nvPicPr>
          <p:cNvPr id="35" name="Picture 34" descr="dn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1058" y="1811383"/>
            <a:ext cx="632029" cy="453348"/>
          </a:xfrm>
          <a:prstGeom prst="rect">
            <a:avLst/>
          </a:prstGeom>
        </p:spPr>
      </p:pic>
      <p:pic>
        <p:nvPicPr>
          <p:cNvPr id="36" name="Picture 35" descr="dn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892" y="3903842"/>
            <a:ext cx="632029" cy="453348"/>
          </a:xfrm>
          <a:prstGeom prst="rect">
            <a:avLst/>
          </a:prstGeom>
        </p:spPr>
      </p:pic>
      <p:pic>
        <p:nvPicPr>
          <p:cNvPr id="37" name="Picture 36" descr="dn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520" y="3965028"/>
            <a:ext cx="632029" cy="453348"/>
          </a:xfrm>
          <a:prstGeom prst="rect">
            <a:avLst/>
          </a:prstGeom>
        </p:spPr>
      </p:pic>
      <p:pic>
        <p:nvPicPr>
          <p:cNvPr id="38" name="Picture 37" descr="dn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5003" y="3942360"/>
            <a:ext cx="632029" cy="453348"/>
          </a:xfrm>
          <a:prstGeom prst="rect">
            <a:avLst/>
          </a:prstGeom>
        </p:spPr>
      </p:pic>
      <p:pic>
        <p:nvPicPr>
          <p:cNvPr id="39" name="Picture 38" descr="dn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8996" y="3822776"/>
            <a:ext cx="632029" cy="453348"/>
          </a:xfrm>
          <a:prstGeom prst="rect">
            <a:avLst/>
          </a:prstGeom>
        </p:spPr>
      </p:pic>
      <p:pic>
        <p:nvPicPr>
          <p:cNvPr id="43" name="Picture 42" descr="dn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4895" y="5433464"/>
            <a:ext cx="632029" cy="453348"/>
          </a:xfrm>
          <a:prstGeom prst="rect">
            <a:avLst/>
          </a:prstGeom>
        </p:spPr>
      </p:pic>
      <p:pic>
        <p:nvPicPr>
          <p:cNvPr id="44" name="Picture 43" descr="dn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8802" y="5469305"/>
            <a:ext cx="632029" cy="453348"/>
          </a:xfrm>
          <a:prstGeom prst="rect">
            <a:avLst/>
          </a:prstGeom>
        </p:spPr>
      </p:pic>
    </p:spTree>
    <p:extLst>
      <p:ext uri="{BB962C8B-B14F-4D97-AF65-F5344CB8AC3E}">
        <p14:creationId xmlns:p14="http://schemas.microsoft.com/office/powerpoint/2010/main" val="171925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P spid="23" grpId="0"/>
      <p:bldP spid="6"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 name="Rectangle 2"/>
          <p:cNvSpPr txBox="1">
            <a:spLocks noChangeArrowheads="1"/>
          </p:cNvSpPr>
          <p:nvPr/>
        </p:nvSpPr>
        <p:spPr bwMode="auto">
          <a:xfrm>
            <a:off x="3" y="204314"/>
            <a:ext cx="12188824" cy="79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bg1"/>
                </a:solidFill>
                <a:latin typeface="Arial" pitchFamily="34" charset="0"/>
                <a:cs typeface="Arial" pitchFamily="34" charset="0"/>
              </a:defRPr>
            </a:lvl1pPr>
            <a:lvl2pPr marL="742950" indent="-285750" eaLnBrk="0" hangingPunct="0">
              <a:defRPr sz="2000">
                <a:solidFill>
                  <a:schemeClr val="bg1"/>
                </a:solidFill>
                <a:latin typeface="Arial" pitchFamily="34" charset="0"/>
                <a:cs typeface="Arial" pitchFamily="34" charset="0"/>
              </a:defRPr>
            </a:lvl2pPr>
            <a:lvl3pPr marL="1143000" indent="-228600" eaLnBrk="0" hangingPunct="0">
              <a:defRPr sz="2000">
                <a:solidFill>
                  <a:schemeClr val="bg1"/>
                </a:solidFill>
                <a:latin typeface="Arial" pitchFamily="34" charset="0"/>
                <a:cs typeface="Arial" pitchFamily="34" charset="0"/>
              </a:defRPr>
            </a:lvl3pPr>
            <a:lvl4pPr marL="1600200" indent="-228600" eaLnBrk="0" hangingPunct="0">
              <a:defRPr sz="2000">
                <a:solidFill>
                  <a:schemeClr val="bg1"/>
                </a:solidFill>
                <a:latin typeface="Arial" pitchFamily="34" charset="0"/>
                <a:cs typeface="Arial" pitchFamily="34" charset="0"/>
              </a:defRPr>
            </a:lvl4pPr>
            <a:lvl5pPr marL="2057400" indent="-228600" eaLnBrk="0" hangingPunct="0">
              <a:defRPr sz="2000">
                <a:solidFill>
                  <a:schemeClr val="bg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bg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bg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bg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bg1"/>
                </a:solidFill>
                <a:latin typeface="Arial" pitchFamily="34" charset="0"/>
                <a:cs typeface="Arial" pitchFamily="34" charset="0"/>
              </a:defRPr>
            </a:lvl9pPr>
          </a:lstStyle>
          <a:p>
            <a:pPr algn="ctr" eaLnBrk="1" hangingPunct="1"/>
            <a:r>
              <a:rPr lang="en-US" sz="3300" b="1" dirty="0" smtClean="0">
                <a:solidFill>
                  <a:schemeClr val="tx1"/>
                </a:solidFill>
              </a:rPr>
              <a:t>Intact Provirus </a:t>
            </a:r>
            <a:r>
              <a:rPr lang="en-US" sz="3300" b="1" dirty="0" err="1" smtClean="0">
                <a:solidFill>
                  <a:schemeClr val="tx1"/>
                </a:solidFill>
              </a:rPr>
              <a:t>ddPCR</a:t>
            </a:r>
            <a:r>
              <a:rPr lang="en-US" sz="3300" b="1" dirty="0" smtClean="0">
                <a:solidFill>
                  <a:schemeClr val="tx1"/>
                </a:solidFill>
              </a:rPr>
              <a:t> </a:t>
            </a:r>
            <a:r>
              <a:rPr lang="en-US" sz="3300" b="1" dirty="0">
                <a:solidFill>
                  <a:schemeClr val="tx1"/>
                </a:solidFill>
              </a:rPr>
              <a:t>A</a:t>
            </a:r>
            <a:r>
              <a:rPr lang="en-US" sz="3300" b="1" dirty="0" smtClean="0">
                <a:solidFill>
                  <a:schemeClr val="tx1"/>
                </a:solidFill>
              </a:rPr>
              <a:t>nalysis of Participant </a:t>
            </a:r>
            <a:r>
              <a:rPr lang="en-US" sz="3300" b="1" dirty="0">
                <a:solidFill>
                  <a:schemeClr val="tx1"/>
                </a:solidFill>
              </a:rPr>
              <a:t>S</a:t>
            </a:r>
            <a:r>
              <a:rPr lang="en-US" sz="3300" b="1" dirty="0" smtClean="0">
                <a:solidFill>
                  <a:schemeClr val="tx1"/>
                </a:solidFill>
              </a:rPr>
              <a:t>amples</a:t>
            </a:r>
            <a:endParaRPr lang="en-US" sz="3300" b="1" dirty="0">
              <a:solidFill>
                <a:schemeClr val="tx1"/>
              </a:solidFill>
            </a:endParaRPr>
          </a:p>
        </p:txBody>
      </p:sp>
      <p:cxnSp>
        <p:nvCxnSpPr>
          <p:cNvPr id="1812" name="Straight Connector 1811"/>
          <p:cNvCxnSpPr/>
          <p:nvPr/>
        </p:nvCxnSpPr>
        <p:spPr>
          <a:xfrm>
            <a:off x="423346" y="874889"/>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3" name="Picture 2" descr="temp-intac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06" y="1116760"/>
            <a:ext cx="5731814" cy="5433470"/>
          </a:xfrm>
          <a:prstGeom prst="rect">
            <a:avLst/>
          </a:prstGeom>
        </p:spPr>
      </p:pic>
      <p:sp>
        <p:nvSpPr>
          <p:cNvPr id="10" name="TextBox 9"/>
          <p:cNvSpPr txBox="1"/>
          <p:nvPr/>
        </p:nvSpPr>
        <p:spPr>
          <a:xfrm>
            <a:off x="6516387" y="3089719"/>
            <a:ext cx="5946054" cy="830997"/>
          </a:xfrm>
          <a:prstGeom prst="rect">
            <a:avLst/>
          </a:prstGeom>
          <a:noFill/>
        </p:spPr>
        <p:txBody>
          <a:bodyPr wrap="square" rtlCol="0">
            <a:spAutoFit/>
          </a:bodyPr>
          <a:lstStyle/>
          <a:p>
            <a:pPr marL="342900" indent="-342900">
              <a:buFont typeface="Arial"/>
              <a:buChar char="•"/>
            </a:pPr>
            <a:r>
              <a:rPr lang="en-US" sz="2400" dirty="0" smtClean="0"/>
              <a:t>Faster, cheaper, more scalable than viral</a:t>
            </a:r>
          </a:p>
          <a:p>
            <a:r>
              <a:rPr lang="en-US" sz="2400" dirty="0"/>
              <a:t> </a:t>
            </a:r>
            <a:r>
              <a:rPr lang="en-US" sz="2400" dirty="0" smtClean="0"/>
              <a:t>    outgrowth assays</a:t>
            </a:r>
            <a:endParaRPr lang="en-US" sz="2400" dirty="0"/>
          </a:p>
        </p:txBody>
      </p:sp>
      <p:sp>
        <p:nvSpPr>
          <p:cNvPr id="12" name="文字方塊 23"/>
          <p:cNvSpPr txBox="1"/>
          <p:nvPr/>
        </p:nvSpPr>
        <p:spPr>
          <a:xfrm>
            <a:off x="5400580" y="6009031"/>
            <a:ext cx="3668598" cy="523220"/>
          </a:xfrm>
          <a:prstGeom prst="rect">
            <a:avLst/>
          </a:prstGeom>
          <a:noFill/>
        </p:spPr>
        <p:txBody>
          <a:bodyPr wrap="square" rtlCol="0">
            <a:spAutoFit/>
          </a:bodyPr>
          <a:lstStyle/>
          <a:p>
            <a:r>
              <a:rPr lang="en-US" sz="1400" b="1" dirty="0" smtClean="0">
                <a:latin typeface="Arial" panose="020B0604020202020204" pitchFamily="34" charset="0"/>
                <a:cs typeface="Arial" pitchFamily="34" charset="0"/>
              </a:rPr>
              <a:t>Bruner et al, submitted</a:t>
            </a:r>
          </a:p>
          <a:p>
            <a:r>
              <a:rPr lang="en-US" sz="1400" b="1" dirty="0" smtClean="0">
                <a:latin typeface="Arial" panose="020B0604020202020204" pitchFamily="34" charset="0"/>
                <a:cs typeface="Arial" pitchFamily="34" charset="0"/>
              </a:rPr>
              <a:t>Siliciano lab</a:t>
            </a:r>
          </a:p>
        </p:txBody>
      </p:sp>
      <p:grpSp>
        <p:nvGrpSpPr>
          <p:cNvPr id="8" name="Group 7"/>
          <p:cNvGrpSpPr/>
          <p:nvPr/>
        </p:nvGrpSpPr>
        <p:grpSpPr>
          <a:xfrm>
            <a:off x="3687977" y="1418380"/>
            <a:ext cx="673717" cy="454395"/>
            <a:chOff x="898012" y="2401317"/>
            <a:chExt cx="951582" cy="611732"/>
          </a:xfrm>
        </p:grpSpPr>
        <p:pic>
          <p:nvPicPr>
            <p:cNvPr id="9" name="Picture 8" descr="hea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012" y="2401317"/>
              <a:ext cx="951582" cy="611732"/>
            </a:xfrm>
            <a:prstGeom prst="rect">
              <a:avLst/>
            </a:prstGeom>
          </p:spPr>
        </p:pic>
        <p:sp>
          <p:nvSpPr>
            <p:cNvPr id="13" name="Multiply 12"/>
            <p:cNvSpPr/>
            <p:nvPr/>
          </p:nvSpPr>
          <p:spPr>
            <a:xfrm>
              <a:off x="912812" y="2514600"/>
              <a:ext cx="293065" cy="211078"/>
            </a:xfrm>
            <a:prstGeom prst="mathMultiply">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Multiply 13"/>
            <p:cNvSpPr/>
            <p:nvPr/>
          </p:nvSpPr>
          <p:spPr>
            <a:xfrm>
              <a:off x="1141412" y="2514600"/>
              <a:ext cx="293065" cy="211078"/>
            </a:xfrm>
            <a:prstGeom prst="mathMultiply">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descr="tail.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3890" y="1472462"/>
            <a:ext cx="813379" cy="300509"/>
          </a:xfrm>
          <a:prstGeom prst="rect">
            <a:avLst/>
          </a:prstGeom>
        </p:spPr>
      </p:pic>
      <p:pic>
        <p:nvPicPr>
          <p:cNvPr id="16" name="Picture 15"/>
          <p:cNvPicPr>
            <a:picLocks noChangeAspect="1"/>
          </p:cNvPicPr>
          <p:nvPr/>
        </p:nvPicPr>
        <p:blipFill>
          <a:blip r:embed="rId6"/>
          <a:stretch>
            <a:fillRect/>
          </a:stretch>
        </p:blipFill>
        <p:spPr>
          <a:xfrm>
            <a:off x="2147269" y="1996876"/>
            <a:ext cx="1540708" cy="223905"/>
          </a:xfrm>
          <a:prstGeom prst="rect">
            <a:avLst/>
          </a:prstGeom>
        </p:spPr>
      </p:pic>
      <p:sp>
        <p:nvSpPr>
          <p:cNvPr id="17" name="TextBox 16"/>
          <p:cNvSpPr txBox="1"/>
          <p:nvPr/>
        </p:nvSpPr>
        <p:spPr>
          <a:xfrm>
            <a:off x="6516387" y="1581377"/>
            <a:ext cx="5946054" cy="830997"/>
          </a:xfrm>
          <a:prstGeom prst="rect">
            <a:avLst/>
          </a:prstGeom>
          <a:noFill/>
        </p:spPr>
        <p:txBody>
          <a:bodyPr wrap="square" rtlCol="0">
            <a:spAutoFit/>
          </a:bodyPr>
          <a:lstStyle/>
          <a:p>
            <a:pPr marL="342900" indent="-342900">
              <a:buFont typeface="Arial"/>
              <a:buChar char="•"/>
            </a:pPr>
            <a:r>
              <a:rPr lang="en-US" sz="2400" dirty="0" smtClean="0"/>
              <a:t>More selective measurement of intact</a:t>
            </a:r>
          </a:p>
          <a:p>
            <a:r>
              <a:rPr lang="en-US" sz="2400" dirty="0" smtClean="0"/>
              <a:t>     vs defective proviruses</a:t>
            </a:r>
            <a:endParaRPr lang="en-US" sz="2400" dirty="0"/>
          </a:p>
        </p:txBody>
      </p:sp>
    </p:spTree>
    <p:extLst>
      <p:ext uri="{BB962C8B-B14F-4D97-AF65-F5344CB8AC3E}">
        <p14:creationId xmlns:p14="http://schemas.microsoft.com/office/powerpoint/2010/main" val="324413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074"/>
          <p:cNvSpPr>
            <a:spLocks noGrp="1" noChangeArrowheads="1"/>
          </p:cNvSpPr>
          <p:nvPr>
            <p:ph type="body" idx="1"/>
          </p:nvPr>
        </p:nvSpPr>
        <p:spPr>
          <a:xfrm>
            <a:off x="226885" y="603737"/>
            <a:ext cx="11437359" cy="4876800"/>
          </a:xfrm>
        </p:spPr>
        <p:txBody>
          <a:bodyPr/>
          <a:lstStyle/>
          <a:p>
            <a:pPr eaLnBrk="1" hangingPunct="1">
              <a:lnSpc>
                <a:spcPct val="90000"/>
              </a:lnSpc>
              <a:buFontTx/>
              <a:buNone/>
              <a:defRPr/>
            </a:pPr>
            <a:endParaRPr lang="en-US" sz="2800" dirty="0">
              <a:solidFill>
                <a:srgbClr val="000000"/>
              </a:solidFill>
              <a:latin typeface="Calibri"/>
              <a:cs typeface="Calibri"/>
            </a:endParaRPr>
          </a:p>
          <a:p>
            <a:pPr marL="344488" indent="-344488" eaLnBrk="1" hangingPunct="1">
              <a:spcAft>
                <a:spcPts val="0"/>
              </a:spcAft>
              <a:defRPr/>
            </a:pPr>
            <a:endParaRPr lang="en-US" sz="800" dirty="0">
              <a:solidFill>
                <a:srgbClr val="000000"/>
              </a:solidFill>
              <a:latin typeface="Calibri"/>
              <a:cs typeface="Calibri"/>
            </a:endParaRPr>
          </a:p>
          <a:p>
            <a:pPr marL="344488" indent="-344488" eaLnBrk="1" hangingPunct="1">
              <a:spcAft>
                <a:spcPts val="0"/>
              </a:spcAft>
              <a:defRPr/>
            </a:pPr>
            <a:r>
              <a:rPr lang="en-US" sz="2600" dirty="0">
                <a:solidFill>
                  <a:srgbClr val="000000"/>
                </a:solidFill>
                <a:latin typeface="Calibri"/>
                <a:cs typeface="Calibri"/>
              </a:rPr>
              <a:t>Anatomic sanctuaries: </a:t>
            </a:r>
          </a:p>
          <a:p>
            <a:pPr marL="744538" lvl="1" indent="-344488" eaLnBrk="1" hangingPunct="1">
              <a:spcAft>
                <a:spcPts val="0"/>
              </a:spcAft>
              <a:defRPr/>
            </a:pPr>
            <a:r>
              <a:rPr lang="en-US" sz="2200" dirty="0">
                <a:solidFill>
                  <a:srgbClr val="000000"/>
                </a:solidFill>
                <a:latin typeface="Calibri"/>
                <a:cs typeface="Calibri"/>
              </a:rPr>
              <a:t>Infected cells </a:t>
            </a:r>
            <a:r>
              <a:rPr lang="en-US" sz="2200" dirty="0" smtClean="0">
                <a:solidFill>
                  <a:srgbClr val="000000"/>
                </a:solidFill>
                <a:latin typeface="Calibri"/>
                <a:cs typeface="Calibri"/>
              </a:rPr>
              <a:t>persist </a:t>
            </a:r>
            <a:r>
              <a:rPr lang="en-US" sz="2200" b="1" dirty="0">
                <a:solidFill>
                  <a:srgbClr val="000000"/>
                </a:solidFill>
                <a:latin typeface="Calibri"/>
                <a:cs typeface="Calibri"/>
              </a:rPr>
              <a:t>in lymph node </a:t>
            </a:r>
            <a:r>
              <a:rPr lang="en-US" sz="2200" b="1" dirty="0" smtClean="0">
                <a:solidFill>
                  <a:srgbClr val="000000"/>
                </a:solidFill>
                <a:latin typeface="Calibri"/>
                <a:cs typeface="Calibri"/>
              </a:rPr>
              <a:t>follicles</a:t>
            </a:r>
            <a:r>
              <a:rPr lang="en-US" sz="2200" dirty="0" smtClean="0">
                <a:solidFill>
                  <a:srgbClr val="000000"/>
                </a:solidFill>
                <a:latin typeface="Calibri"/>
                <a:cs typeface="Calibri"/>
              </a:rPr>
              <a:t>, which are deficient in cytotoxic T-cells</a:t>
            </a:r>
            <a:endParaRPr lang="en-US" sz="2200" dirty="0">
              <a:solidFill>
                <a:srgbClr val="000000"/>
              </a:solidFill>
              <a:latin typeface="Calibri"/>
              <a:cs typeface="Calibri"/>
            </a:endParaRPr>
          </a:p>
          <a:p>
            <a:pPr marL="744538" lvl="1" indent="-344488" eaLnBrk="1" hangingPunct="1">
              <a:spcAft>
                <a:spcPts val="0"/>
              </a:spcAft>
              <a:defRPr/>
            </a:pPr>
            <a:endParaRPr lang="en-US" sz="800" dirty="0">
              <a:solidFill>
                <a:schemeClr val="bg2"/>
              </a:solidFill>
              <a:latin typeface="Calibri"/>
              <a:cs typeface="Calibri"/>
            </a:endParaRPr>
          </a:p>
          <a:p>
            <a:pPr marL="344488" indent="-344488" eaLnBrk="1" hangingPunct="1">
              <a:spcAft>
                <a:spcPts val="0"/>
              </a:spcAft>
              <a:defRPr/>
            </a:pPr>
            <a:endParaRPr lang="en-US" sz="2400" baseline="30000" dirty="0">
              <a:solidFill>
                <a:schemeClr val="bg2"/>
              </a:solidFill>
              <a:latin typeface="Calibri"/>
              <a:cs typeface="Calibri"/>
            </a:endParaRPr>
          </a:p>
          <a:p>
            <a:pPr marL="344488" indent="-344488" eaLnBrk="1" hangingPunct="1">
              <a:spcAft>
                <a:spcPts val="0"/>
              </a:spcAft>
              <a:defRPr/>
            </a:pPr>
            <a:endParaRPr lang="en-US" sz="2400" baseline="30000" dirty="0">
              <a:solidFill>
                <a:schemeClr val="bg2"/>
              </a:solidFill>
              <a:latin typeface="Calibri"/>
              <a:cs typeface="Calibri"/>
            </a:endParaRPr>
          </a:p>
          <a:p>
            <a:pPr marL="344488" indent="-344488" eaLnBrk="1" hangingPunct="1">
              <a:spcAft>
                <a:spcPts val="0"/>
              </a:spcAft>
              <a:defRPr/>
            </a:pPr>
            <a:endParaRPr lang="en-US" sz="800" dirty="0">
              <a:solidFill>
                <a:schemeClr val="bg2"/>
              </a:solidFill>
              <a:latin typeface="Calibri"/>
              <a:cs typeface="Calibri"/>
            </a:endParaRPr>
          </a:p>
        </p:txBody>
      </p:sp>
      <p:sp>
        <p:nvSpPr>
          <p:cNvPr id="158724" name="Rectangle 3076"/>
          <p:cNvSpPr>
            <a:spLocks noChangeArrowheads="1"/>
          </p:cNvSpPr>
          <p:nvPr/>
        </p:nvSpPr>
        <p:spPr bwMode="auto">
          <a:xfrm>
            <a:off x="117047" y="-594581"/>
            <a:ext cx="11888946" cy="2457451"/>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libri"/>
                <a:cs typeface="Calibri"/>
              </a:rPr>
              <a:t>Other Challenges in Measuring HIV Persistence: Beyond the Latent</a:t>
            </a:r>
            <a:r>
              <a:rPr lang="en-US" sz="3000" b="1" dirty="0">
                <a:solidFill>
                  <a:srgbClr val="000000"/>
                </a:solidFill>
                <a:latin typeface="Calibri"/>
                <a:cs typeface="Calibri"/>
              </a:rPr>
              <a:t> Reservoir in Blood</a:t>
            </a:r>
            <a:endParaRPr kumimoji="0" lang="en-US" sz="3000" b="1" i="0" u="none" strike="noStrike" kern="1200" cap="none" spc="0" normalizeH="0" baseline="0" noProof="0" dirty="0">
              <a:ln>
                <a:noFill/>
              </a:ln>
              <a:solidFill>
                <a:srgbClr val="000000"/>
              </a:solidFill>
              <a:effectLst/>
              <a:uLnTx/>
              <a:uFillTx/>
              <a:latin typeface="Calibri"/>
              <a:cs typeface="Calibri"/>
            </a:endParaRPr>
          </a:p>
        </p:txBody>
      </p:sp>
      <p:pic>
        <p:nvPicPr>
          <p:cNvPr id="6" name="Picture 2"/>
          <p:cNvPicPr>
            <a:picLocks noChangeAspect="1" noChangeArrowheads="1"/>
          </p:cNvPicPr>
          <p:nvPr/>
        </p:nvPicPr>
        <p:blipFill rotWithShape="1">
          <a:blip r:embed="rId3"/>
          <a:srcRect l="6724" t="6069" r="36466" b="26731"/>
          <a:stretch/>
        </p:blipFill>
        <p:spPr bwMode="auto">
          <a:xfrm>
            <a:off x="226885" y="2659535"/>
            <a:ext cx="5433027" cy="3361765"/>
          </a:xfrm>
          <a:prstGeom prst="rect">
            <a:avLst/>
          </a:prstGeom>
          <a:noFill/>
          <a:ln w="9525">
            <a:noFill/>
            <a:miter lim="800000"/>
            <a:headEnd/>
            <a:tailEnd/>
          </a:ln>
        </p:spPr>
      </p:pic>
      <p:sp>
        <p:nvSpPr>
          <p:cNvPr id="2" name="Rectangle 1"/>
          <p:cNvSpPr/>
          <p:nvPr/>
        </p:nvSpPr>
        <p:spPr>
          <a:xfrm>
            <a:off x="-442021" y="6357519"/>
            <a:ext cx="4298979" cy="307777"/>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dirty="0" err="1">
                <a:ln>
                  <a:noFill/>
                </a:ln>
                <a:effectLst/>
                <a:uLnTx/>
                <a:uFillTx/>
                <a:latin typeface="Calibri"/>
                <a:ea typeface="+mn-ea"/>
                <a:cs typeface="Calibri"/>
              </a:rPr>
              <a:t>Paiardini</a:t>
            </a:r>
            <a:r>
              <a:rPr kumimoji="0" lang="en-US" sz="1400" i="0" u="none" strike="noStrike" kern="1200" cap="none" spc="0" normalizeH="0" baseline="0" noProof="0" dirty="0">
                <a:ln>
                  <a:noFill/>
                </a:ln>
                <a:effectLst/>
                <a:uLnTx/>
                <a:uFillTx/>
                <a:latin typeface="Calibri"/>
                <a:ea typeface="+mn-ea"/>
                <a:cs typeface="Calibri"/>
              </a:rPr>
              <a:t> and </a:t>
            </a:r>
            <a:r>
              <a:rPr kumimoji="0" lang="en-US" sz="1400" i="0" u="none" strike="noStrike" kern="1200" cap="none" spc="0" normalizeH="0" baseline="0" noProof="0" dirty="0" err="1">
                <a:ln>
                  <a:noFill/>
                </a:ln>
                <a:effectLst/>
                <a:uLnTx/>
                <a:uFillTx/>
                <a:latin typeface="Calibri"/>
                <a:ea typeface="+mn-ea"/>
                <a:cs typeface="Calibri"/>
              </a:rPr>
              <a:t>Lichterfeld</a:t>
            </a:r>
            <a:r>
              <a:rPr kumimoji="0" lang="en-US" sz="1400" i="0" u="none" strike="noStrike" kern="1200" cap="none" spc="0" normalizeH="0" baseline="0" noProof="0" dirty="0">
                <a:ln>
                  <a:noFill/>
                </a:ln>
                <a:effectLst/>
                <a:uLnTx/>
                <a:uFillTx/>
                <a:latin typeface="Calibri"/>
                <a:ea typeface="+mn-ea"/>
                <a:cs typeface="Calibri"/>
              </a:rPr>
              <a:t>, Nature Med, 2016</a:t>
            </a:r>
            <a:endParaRPr kumimoji="0" lang="en-US" sz="1400" i="0" u="none" strike="noStrike" kern="1200" cap="none" spc="0" normalizeH="0" baseline="0" noProof="0" dirty="0">
              <a:ln>
                <a:noFill/>
              </a:ln>
              <a:effectLst/>
              <a:uLnTx/>
              <a:uFillTx/>
              <a:latin typeface="Arial" pitchFamily="34" charset="0"/>
              <a:ea typeface="+mn-ea"/>
              <a:cs typeface="Arial" pitchFamily="34" charset="0"/>
            </a:endParaRPr>
          </a:p>
        </p:txBody>
      </p:sp>
      <p:cxnSp>
        <p:nvCxnSpPr>
          <p:cNvPr id="9" name="Straight Connector 8"/>
          <p:cNvCxnSpPr/>
          <p:nvPr/>
        </p:nvCxnSpPr>
        <p:spPr>
          <a:xfrm>
            <a:off x="423346" y="1171222"/>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00871" y="1858093"/>
            <a:ext cx="11154520" cy="477054"/>
          </a:xfrm>
          <a:prstGeom prst="rect">
            <a:avLst/>
          </a:prstGeom>
        </p:spPr>
        <p:txBody>
          <a:bodyPr wrap="square">
            <a:spAutoFit/>
          </a:bodyPr>
          <a:lstStyle/>
          <a:p>
            <a:pPr marL="228600" marR="0" lvl="0" indent="-22860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a:p>
            <a:pPr marL="228600" lvl="0" indent="-228600" fontAlgn="auto">
              <a:spcAft>
                <a:spcPts val="0"/>
              </a:spcAft>
              <a:defRPr/>
            </a:pPr>
            <a:r>
              <a:rPr kumimoji="0" lang="en-US" altLang="en-US" sz="1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altLang="en-US" sz="1300" b="0"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Connick </a:t>
            </a:r>
            <a:r>
              <a:rPr kumimoji="0" lang="en-US" altLang="en-US" sz="1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 et al, J </a:t>
            </a:r>
            <a:r>
              <a:rPr kumimoji="0" lang="en-US" altLang="en-US" sz="13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Immunol</a:t>
            </a:r>
            <a:r>
              <a:rPr kumimoji="0" lang="en-US" altLang="en-US" sz="1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2007; </a:t>
            </a:r>
            <a:r>
              <a:rPr kumimoji="0" lang="en-US" altLang="en-US" sz="1300" b="0"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Connick </a:t>
            </a:r>
            <a:r>
              <a:rPr kumimoji="0" lang="en-US" altLang="en-US" sz="1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 et al, J </a:t>
            </a:r>
            <a:r>
              <a:rPr kumimoji="0" lang="en-US" altLang="en-US" sz="13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Immunol</a:t>
            </a:r>
            <a:r>
              <a:rPr kumimoji="0" lang="en-US" altLang="en-US" sz="1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2014. </a:t>
            </a:r>
            <a:r>
              <a:rPr kumimoji="0" lang="en-US" altLang="en-US" sz="1300" b="0"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Fukazawa </a:t>
            </a:r>
            <a:r>
              <a:rPr kumimoji="0" lang="en-US" altLang="en-US" sz="1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 et al, Nat Med 2015. </a:t>
            </a:r>
            <a:r>
              <a:rPr kumimoji="0" lang="en-US" altLang="en-US" sz="1300" b="0" i="0" u="none" strike="noStrike" kern="1200" cap="none" spc="0" normalizeH="0" baseline="0" noProof="0" dirty="0" err="1" smtClean="0">
                <a:ln>
                  <a:noFill/>
                </a:ln>
                <a:solidFill>
                  <a:srgbClr val="000000"/>
                </a:solidFill>
                <a:effectLst/>
                <a:uLnTx/>
                <a:uFillTx/>
                <a:latin typeface="Calibri" panose="020F0502020204030204" pitchFamily="34" charset="0"/>
                <a:cs typeface="Calibri" panose="020F0502020204030204" pitchFamily="34" charset="0"/>
              </a:rPr>
              <a:t>Banga</a:t>
            </a:r>
            <a:r>
              <a:rPr kumimoji="0" lang="en-US" altLang="en-US" sz="1300" b="0"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 </a:t>
            </a:r>
            <a:r>
              <a:rPr kumimoji="0" lang="en-US" altLang="en-US" sz="1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 et al, Nat Med, 2016</a:t>
            </a:r>
            <a:r>
              <a:rPr lang="en-US" altLang="en-US" sz="1300" dirty="0">
                <a:solidFill>
                  <a:srgbClr val="000000"/>
                </a:solidFill>
                <a:latin typeface="Calibri" panose="020F0502020204030204" pitchFamily="34" charset="0"/>
                <a:cs typeface="Calibri" panose="020F0502020204030204" pitchFamily="34" charset="0"/>
              </a:rPr>
              <a:t>; </a:t>
            </a:r>
            <a:endParaRPr kumimoji="0" lang="en-US" altLang="en-US" sz="1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descr="human-body-outli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9448" y="2536644"/>
            <a:ext cx="2247900" cy="4064000"/>
          </a:xfrm>
          <a:prstGeom prst="rect">
            <a:avLst/>
          </a:prstGeom>
        </p:spPr>
      </p:pic>
      <p:sp>
        <p:nvSpPr>
          <p:cNvPr id="8" name="TextBox 7"/>
          <p:cNvSpPr txBox="1"/>
          <p:nvPr/>
        </p:nvSpPr>
        <p:spPr>
          <a:xfrm>
            <a:off x="8987348" y="2758073"/>
            <a:ext cx="2973590" cy="1200328"/>
          </a:xfrm>
          <a:prstGeom prst="rect">
            <a:avLst/>
          </a:prstGeom>
          <a:noFill/>
        </p:spPr>
        <p:txBody>
          <a:bodyPr wrap="none" rtlCol="0">
            <a:spAutoFit/>
          </a:bodyPr>
          <a:lstStyle/>
          <a:p>
            <a:r>
              <a:rPr lang="en-US" sz="2400" dirty="0"/>
              <a:t>O</a:t>
            </a:r>
            <a:r>
              <a:rPr lang="en-US" sz="2400" dirty="0" smtClean="0"/>
              <a:t>ther tissues/</a:t>
            </a:r>
          </a:p>
          <a:p>
            <a:r>
              <a:rPr lang="en-US" sz="2400" dirty="0"/>
              <a:t>c</a:t>
            </a:r>
            <a:r>
              <a:rPr lang="en-US" sz="2400" dirty="0" smtClean="0"/>
              <a:t>ompartments likely</a:t>
            </a:r>
          </a:p>
          <a:p>
            <a:r>
              <a:rPr lang="en-US" sz="2400" dirty="0" smtClean="0"/>
              <a:t>contribute to rebound</a:t>
            </a:r>
            <a:endParaRPr lang="en-US" sz="2400" dirty="0"/>
          </a:p>
        </p:txBody>
      </p:sp>
    </p:spTree>
    <p:extLst>
      <p:ext uri="{BB962C8B-B14F-4D97-AF65-F5344CB8AC3E}">
        <p14:creationId xmlns:p14="http://schemas.microsoft.com/office/powerpoint/2010/main" val="201170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857" y="70568"/>
            <a:ext cx="13718371" cy="1107996"/>
          </a:xfrm>
          <a:prstGeom prst="rect">
            <a:avLst/>
          </a:prstGeom>
          <a:noFill/>
        </p:spPr>
        <p:txBody>
          <a:bodyPr wrap="square" rtlCol="0">
            <a:spAutoFit/>
          </a:bodyPr>
          <a:lstStyle/>
          <a:p>
            <a:pPr algn="ctr"/>
            <a:r>
              <a:rPr lang="en-US" sz="3300" dirty="0" smtClean="0"/>
              <a:t>Interplay between Proviral, Cellular, &amp; Anatomical Factors in </a:t>
            </a:r>
          </a:p>
          <a:p>
            <a:pPr algn="ctr"/>
            <a:r>
              <a:rPr lang="en-US" sz="3300" dirty="0" smtClean="0"/>
              <a:t>Determining Viral Reboun</a:t>
            </a:r>
            <a:r>
              <a:rPr lang="en-US" sz="3300" dirty="0"/>
              <a:t>d</a:t>
            </a:r>
          </a:p>
        </p:txBody>
      </p:sp>
      <p:cxnSp>
        <p:nvCxnSpPr>
          <p:cNvPr id="24" name="Straight Connector 23"/>
          <p:cNvCxnSpPr/>
          <p:nvPr/>
        </p:nvCxnSpPr>
        <p:spPr>
          <a:xfrm>
            <a:off x="423346" y="1178561"/>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1675" y="1385397"/>
            <a:ext cx="2339027" cy="369332"/>
          </a:xfrm>
          <a:prstGeom prst="rect">
            <a:avLst/>
          </a:prstGeom>
          <a:noFill/>
        </p:spPr>
        <p:txBody>
          <a:bodyPr wrap="none" rtlCol="0">
            <a:spAutoFit/>
          </a:bodyPr>
          <a:lstStyle/>
          <a:p>
            <a:r>
              <a:rPr lang="en-US" dirty="0" smtClean="0"/>
              <a:t>* Theoretical depiction</a:t>
            </a:r>
            <a:endParaRPr lang="en-US" dirty="0"/>
          </a:p>
        </p:txBody>
      </p:sp>
      <p:sp>
        <p:nvSpPr>
          <p:cNvPr id="25" name="TextBox 24"/>
          <p:cNvSpPr txBox="1"/>
          <p:nvPr/>
        </p:nvSpPr>
        <p:spPr>
          <a:xfrm>
            <a:off x="6313427" y="1754735"/>
            <a:ext cx="5365571" cy="830997"/>
          </a:xfrm>
          <a:prstGeom prst="rect">
            <a:avLst/>
          </a:prstGeom>
          <a:noFill/>
        </p:spPr>
        <p:txBody>
          <a:bodyPr wrap="none" rtlCol="0">
            <a:spAutoFit/>
          </a:bodyPr>
          <a:lstStyle/>
          <a:p>
            <a:pPr marL="285750" indent="-285750">
              <a:buFont typeface="Arial"/>
              <a:buChar char="•"/>
            </a:pPr>
            <a:r>
              <a:rPr lang="en-US" sz="2400" dirty="0" smtClean="0"/>
              <a:t>Identifying ‘nodes’ of rebound will help</a:t>
            </a:r>
          </a:p>
          <a:p>
            <a:r>
              <a:rPr lang="en-US" sz="2400" dirty="0"/>
              <a:t> </a:t>
            </a:r>
            <a:r>
              <a:rPr lang="en-US" sz="2400" dirty="0" smtClean="0"/>
              <a:t>   guide and evaluate cure strategies</a:t>
            </a:r>
            <a:endParaRPr lang="en-US" sz="2400" dirty="0"/>
          </a:p>
        </p:txBody>
      </p:sp>
      <p:pic>
        <p:nvPicPr>
          <p:cNvPr id="34" name="Picture 33"/>
          <p:cNvPicPr>
            <a:picLocks noChangeAspect="1"/>
          </p:cNvPicPr>
          <p:nvPr/>
        </p:nvPicPr>
        <p:blipFill>
          <a:blip r:embed="rId3"/>
          <a:stretch>
            <a:fillRect/>
          </a:stretch>
        </p:blipFill>
        <p:spPr>
          <a:xfrm rot="1419887">
            <a:off x="-2993862" y="2373714"/>
            <a:ext cx="2568222" cy="1473518"/>
          </a:xfrm>
          <a:prstGeom prst="rect">
            <a:avLst/>
          </a:prstGeom>
        </p:spPr>
      </p:pic>
      <p:pic>
        <p:nvPicPr>
          <p:cNvPr id="36" name="Picture 35"/>
          <p:cNvPicPr>
            <a:picLocks noChangeAspect="1"/>
          </p:cNvPicPr>
          <p:nvPr/>
        </p:nvPicPr>
        <p:blipFill>
          <a:blip r:embed="rId3"/>
          <a:stretch>
            <a:fillRect/>
          </a:stretch>
        </p:blipFill>
        <p:spPr>
          <a:xfrm rot="1419887">
            <a:off x="-2993860" y="3231760"/>
            <a:ext cx="2568222" cy="1473518"/>
          </a:xfrm>
          <a:prstGeom prst="rect">
            <a:avLst/>
          </a:prstGeom>
        </p:spPr>
      </p:pic>
      <p:sp>
        <p:nvSpPr>
          <p:cNvPr id="37" name="TextBox 36"/>
          <p:cNvSpPr txBox="1"/>
          <p:nvPr/>
        </p:nvSpPr>
        <p:spPr>
          <a:xfrm>
            <a:off x="6520070" y="1952538"/>
            <a:ext cx="4224233" cy="461665"/>
          </a:xfrm>
          <a:prstGeom prst="rect">
            <a:avLst/>
          </a:prstGeom>
          <a:noFill/>
        </p:spPr>
        <p:txBody>
          <a:bodyPr wrap="none" rtlCol="0">
            <a:spAutoFit/>
          </a:bodyPr>
          <a:lstStyle/>
          <a:p>
            <a:pPr marL="285750" indent="-285750">
              <a:buFont typeface="Arial"/>
              <a:buChar char="•"/>
            </a:pPr>
            <a:r>
              <a:rPr lang="en-US" sz="2400" dirty="0" smtClean="0"/>
              <a:t>Partially effective intervention</a:t>
            </a:r>
            <a:endParaRPr lang="en-US" sz="2400" dirty="0"/>
          </a:p>
        </p:txBody>
      </p:sp>
      <p:sp>
        <p:nvSpPr>
          <p:cNvPr id="38" name="TextBox 37"/>
          <p:cNvSpPr txBox="1"/>
          <p:nvPr/>
        </p:nvSpPr>
        <p:spPr>
          <a:xfrm>
            <a:off x="6520065" y="3189319"/>
            <a:ext cx="3390672" cy="461665"/>
          </a:xfrm>
          <a:prstGeom prst="rect">
            <a:avLst/>
          </a:prstGeom>
          <a:noFill/>
        </p:spPr>
        <p:txBody>
          <a:bodyPr wrap="none" rtlCol="0">
            <a:spAutoFit/>
          </a:bodyPr>
          <a:lstStyle/>
          <a:p>
            <a:pPr marL="285750" indent="-285750">
              <a:buFont typeface="Arial"/>
              <a:buChar char="•"/>
            </a:pPr>
            <a:r>
              <a:rPr lang="en-US" sz="2400" dirty="0" smtClean="0"/>
              <a:t>Ineffective intervention</a:t>
            </a:r>
            <a:endParaRPr lang="en-US" sz="2400" dirty="0"/>
          </a:p>
        </p:txBody>
      </p:sp>
      <p:grpSp>
        <p:nvGrpSpPr>
          <p:cNvPr id="82" name="Group 81"/>
          <p:cNvGrpSpPr/>
          <p:nvPr/>
        </p:nvGrpSpPr>
        <p:grpSpPr>
          <a:xfrm>
            <a:off x="2211229" y="1867648"/>
            <a:ext cx="3892057" cy="3237753"/>
            <a:chOff x="2211227" y="1867647"/>
            <a:chExt cx="3892057" cy="3237753"/>
          </a:xfrm>
        </p:grpSpPr>
        <p:cxnSp>
          <p:nvCxnSpPr>
            <p:cNvPr id="11" name="Straight Connector 10"/>
            <p:cNvCxnSpPr/>
            <p:nvPr/>
          </p:nvCxnSpPr>
          <p:spPr>
            <a:xfrm>
              <a:off x="4512085" y="1867647"/>
              <a:ext cx="20650" cy="21382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2480159" y="4005877"/>
              <a:ext cx="2042251" cy="66076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32735" y="4005877"/>
              <a:ext cx="1409277" cy="10995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211227" y="1867647"/>
              <a:ext cx="2300858" cy="5478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512085" y="1867647"/>
              <a:ext cx="1591199" cy="8292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5947279" y="2696882"/>
              <a:ext cx="156005" cy="24085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nvGrpSpPr>
        <p:grpSpPr>
          <a:xfrm>
            <a:off x="3590429" y="5105401"/>
            <a:ext cx="3307348" cy="995072"/>
            <a:chOff x="3590429" y="5105400"/>
            <a:chExt cx="3307348" cy="995072"/>
          </a:xfrm>
        </p:grpSpPr>
        <p:cxnSp>
          <p:nvCxnSpPr>
            <p:cNvPr id="18" name="Straight Connector 17"/>
            <p:cNvCxnSpPr/>
            <p:nvPr/>
          </p:nvCxnSpPr>
          <p:spPr>
            <a:xfrm flipH="1">
              <a:off x="3645891" y="5110494"/>
              <a:ext cx="2301388" cy="8879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flipV="1">
              <a:off x="3602743" y="5957453"/>
              <a:ext cx="86296" cy="1246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4357196" y="5716978"/>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flipV="1">
              <a:off x="5035531" y="5459243"/>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5666503" y="5217058"/>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5947279" y="5105400"/>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rot="20266024">
              <a:off x="3590429" y="5515696"/>
              <a:ext cx="3307348" cy="584776"/>
            </a:xfrm>
            <a:prstGeom prst="rect">
              <a:avLst/>
            </a:prstGeom>
            <a:noFill/>
          </p:spPr>
          <p:txBody>
            <a:bodyPr wrap="square" rtlCol="0">
              <a:spAutoFit/>
            </a:bodyPr>
            <a:lstStyle/>
            <a:p>
              <a:r>
                <a:rPr lang="en-US" sz="1600" dirty="0" smtClean="0"/>
                <a:t>Composition of Provirus</a:t>
              </a:r>
            </a:p>
            <a:p>
              <a:r>
                <a:rPr lang="en-US" sz="1600" dirty="0" smtClean="0"/>
                <a:t>(intact or defective? Integration site)</a:t>
              </a:r>
              <a:endParaRPr lang="en-US" sz="1600" dirty="0"/>
            </a:p>
          </p:txBody>
        </p:sp>
      </p:grpSp>
      <p:grpSp>
        <p:nvGrpSpPr>
          <p:cNvPr id="79" name="Group 78"/>
          <p:cNvGrpSpPr/>
          <p:nvPr/>
        </p:nvGrpSpPr>
        <p:grpSpPr>
          <a:xfrm>
            <a:off x="1492364" y="1335011"/>
            <a:ext cx="987794" cy="3386402"/>
            <a:chOff x="1492364" y="1335010"/>
            <a:chExt cx="987795" cy="3386402"/>
          </a:xfrm>
        </p:grpSpPr>
        <p:cxnSp>
          <p:nvCxnSpPr>
            <p:cNvPr id="28" name="Straight Connector 27"/>
            <p:cNvCxnSpPr/>
            <p:nvPr/>
          </p:nvCxnSpPr>
          <p:spPr>
            <a:xfrm>
              <a:off x="2211226" y="2414201"/>
              <a:ext cx="268933" cy="22524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390515" y="4666641"/>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2335162" y="4419710"/>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2307505" y="4157926"/>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2279809" y="3871660"/>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2252152" y="3614653"/>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2211227" y="3330788"/>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185812" y="3010837"/>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130459" y="2695745"/>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rot="15737050">
              <a:off x="131079" y="2696295"/>
              <a:ext cx="3307348" cy="584777"/>
            </a:xfrm>
            <a:prstGeom prst="rect">
              <a:avLst/>
            </a:prstGeom>
            <a:noFill/>
          </p:spPr>
          <p:txBody>
            <a:bodyPr wrap="square" rtlCol="0">
              <a:spAutoFit/>
            </a:bodyPr>
            <a:lstStyle/>
            <a:p>
              <a:r>
                <a:rPr lang="en-US" sz="1600" dirty="0" smtClean="0"/>
                <a:t>Anatomical site</a:t>
              </a:r>
            </a:p>
            <a:p>
              <a:r>
                <a:rPr lang="en-US" sz="1600" dirty="0" smtClean="0"/>
                <a:t>(ex. lymph node, blood)</a:t>
              </a:r>
              <a:endParaRPr lang="en-US" sz="1600" dirty="0"/>
            </a:p>
          </p:txBody>
        </p:sp>
      </p:grpSp>
      <p:grpSp>
        <p:nvGrpSpPr>
          <p:cNvPr id="83" name="Group 82"/>
          <p:cNvGrpSpPr/>
          <p:nvPr/>
        </p:nvGrpSpPr>
        <p:grpSpPr>
          <a:xfrm>
            <a:off x="2480160" y="4479761"/>
            <a:ext cx="1175852" cy="3307348"/>
            <a:chOff x="2480159" y="4479761"/>
            <a:chExt cx="1175853" cy="3307348"/>
          </a:xfrm>
        </p:grpSpPr>
        <p:cxnSp>
          <p:nvCxnSpPr>
            <p:cNvPr id="52" name="Straight Connector 51"/>
            <p:cNvCxnSpPr/>
            <p:nvPr/>
          </p:nvCxnSpPr>
          <p:spPr>
            <a:xfrm flipV="1">
              <a:off x="3556247" y="5992414"/>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2480159" y="4479761"/>
              <a:ext cx="1175853" cy="3307348"/>
              <a:chOff x="2480159" y="4479761"/>
              <a:chExt cx="1175853" cy="3307348"/>
            </a:xfrm>
          </p:grpSpPr>
          <p:cxnSp>
            <p:nvCxnSpPr>
              <p:cNvPr id="21" name="Straight Connector 20"/>
              <p:cNvCxnSpPr/>
              <p:nvPr/>
            </p:nvCxnSpPr>
            <p:spPr>
              <a:xfrm>
                <a:off x="2480159" y="4666641"/>
                <a:ext cx="1175853" cy="13531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587737" y="4896735"/>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3283989" y="5705327"/>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3038952" y="5430135"/>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2829781" y="5158747"/>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rot="3073387">
                <a:off x="1486040" y="5841047"/>
                <a:ext cx="3307348" cy="584776"/>
              </a:xfrm>
              <a:prstGeom prst="rect">
                <a:avLst/>
              </a:prstGeom>
              <a:noFill/>
            </p:spPr>
            <p:txBody>
              <a:bodyPr wrap="square" rtlCol="0">
                <a:spAutoFit/>
              </a:bodyPr>
              <a:lstStyle/>
              <a:p>
                <a:r>
                  <a:rPr lang="en-US" sz="1600" dirty="0" smtClean="0"/>
                  <a:t>Cell type and state</a:t>
                </a:r>
              </a:p>
              <a:p>
                <a:r>
                  <a:rPr lang="en-US" sz="1600" dirty="0" smtClean="0"/>
                  <a:t>(ex. resting CD4 cell)</a:t>
                </a:r>
                <a:endParaRPr lang="en-US" sz="1600" dirty="0"/>
              </a:p>
            </p:txBody>
          </p:sp>
        </p:grpSp>
      </p:grpSp>
      <p:pic>
        <p:nvPicPr>
          <p:cNvPr id="84" name="Picture 83" descr="blue_sphe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7345" y="3234584"/>
            <a:ext cx="368984" cy="416398"/>
          </a:xfrm>
          <a:prstGeom prst="rect">
            <a:avLst/>
          </a:prstGeom>
        </p:spPr>
      </p:pic>
      <p:pic>
        <p:nvPicPr>
          <p:cNvPr id="85" name="Picture 84"/>
          <p:cNvPicPr>
            <a:picLocks noChangeAspect="1"/>
          </p:cNvPicPr>
          <p:nvPr/>
        </p:nvPicPr>
        <p:blipFill>
          <a:blip r:embed="rId5"/>
          <a:stretch>
            <a:fillRect/>
          </a:stretch>
        </p:blipFill>
        <p:spPr>
          <a:xfrm>
            <a:off x="4016945" y="2500724"/>
            <a:ext cx="688593" cy="830064"/>
          </a:xfrm>
          <a:prstGeom prst="rect">
            <a:avLst/>
          </a:prstGeom>
        </p:spPr>
      </p:pic>
      <p:pic>
        <p:nvPicPr>
          <p:cNvPr id="86" name="Picture 85" descr="blue_sphe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8278" y="3828719"/>
            <a:ext cx="319607" cy="329209"/>
          </a:xfrm>
          <a:prstGeom prst="rect">
            <a:avLst/>
          </a:prstGeom>
        </p:spPr>
      </p:pic>
      <p:cxnSp>
        <p:nvCxnSpPr>
          <p:cNvPr id="94" name="Straight Connector 93"/>
          <p:cNvCxnSpPr/>
          <p:nvPr/>
        </p:nvCxnSpPr>
        <p:spPr>
          <a:xfrm>
            <a:off x="6736057" y="2732074"/>
            <a:ext cx="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98" name="Group 97"/>
          <p:cNvGrpSpPr/>
          <p:nvPr/>
        </p:nvGrpSpPr>
        <p:grpSpPr>
          <a:xfrm>
            <a:off x="6159524" y="2208854"/>
            <a:ext cx="1306417" cy="3004664"/>
            <a:chOff x="6159524" y="2208854"/>
            <a:chExt cx="1306417" cy="3004664"/>
          </a:xfrm>
        </p:grpSpPr>
        <p:sp>
          <p:nvSpPr>
            <p:cNvPr id="87" name="Rectangle 86"/>
            <p:cNvSpPr/>
            <p:nvPr/>
          </p:nvSpPr>
          <p:spPr>
            <a:xfrm>
              <a:off x="6520069" y="2695745"/>
              <a:ext cx="215989" cy="2409655"/>
            </a:xfrm>
            <a:prstGeom prst="rect">
              <a:avLst/>
            </a:prstGeom>
            <a:gradFill flip="none" rotWithShape="1">
              <a:gsLst>
                <a:gs pos="0">
                  <a:srgbClr val="3366FF"/>
                </a:gs>
                <a:gs pos="100000">
                  <a:srgbClr val="EA00FD"/>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Box 87"/>
            <p:cNvSpPr txBox="1"/>
            <p:nvPr/>
          </p:nvSpPr>
          <p:spPr>
            <a:xfrm>
              <a:off x="6159524" y="2208854"/>
              <a:ext cx="1306417" cy="523220"/>
            </a:xfrm>
            <a:prstGeom prst="rect">
              <a:avLst/>
            </a:prstGeom>
            <a:noFill/>
          </p:spPr>
          <p:txBody>
            <a:bodyPr wrap="none" rtlCol="0">
              <a:spAutoFit/>
            </a:bodyPr>
            <a:lstStyle/>
            <a:p>
              <a:r>
                <a:rPr lang="en-US" sz="1400" dirty="0" smtClean="0"/>
                <a:t>Contribution to </a:t>
              </a:r>
            </a:p>
            <a:p>
              <a:r>
                <a:rPr lang="en-US" sz="1400" dirty="0" smtClean="0"/>
                <a:t>Viral rebound</a:t>
              </a:r>
              <a:endParaRPr lang="en-US" sz="1400" dirty="0"/>
            </a:p>
          </p:txBody>
        </p:sp>
        <p:sp>
          <p:nvSpPr>
            <p:cNvPr id="89" name="TextBox 88"/>
            <p:cNvSpPr txBox="1"/>
            <p:nvPr/>
          </p:nvSpPr>
          <p:spPr>
            <a:xfrm>
              <a:off x="6746297" y="2563977"/>
              <a:ext cx="418654" cy="276999"/>
            </a:xfrm>
            <a:prstGeom prst="rect">
              <a:avLst/>
            </a:prstGeom>
            <a:noFill/>
          </p:spPr>
          <p:txBody>
            <a:bodyPr wrap="none" rtlCol="0">
              <a:spAutoFit/>
            </a:bodyPr>
            <a:lstStyle/>
            <a:p>
              <a:r>
                <a:rPr lang="en-US" sz="1200" dirty="0" smtClean="0"/>
                <a:t>100</a:t>
              </a:r>
              <a:endParaRPr lang="en-US" sz="1200" dirty="0"/>
            </a:p>
          </p:txBody>
        </p:sp>
        <p:sp>
          <p:nvSpPr>
            <p:cNvPr id="90" name="TextBox 89"/>
            <p:cNvSpPr txBox="1"/>
            <p:nvPr/>
          </p:nvSpPr>
          <p:spPr>
            <a:xfrm>
              <a:off x="6746297" y="4936519"/>
              <a:ext cx="262662" cy="276999"/>
            </a:xfrm>
            <a:prstGeom prst="rect">
              <a:avLst/>
            </a:prstGeom>
            <a:noFill/>
          </p:spPr>
          <p:txBody>
            <a:bodyPr wrap="none" rtlCol="0">
              <a:spAutoFit/>
            </a:bodyPr>
            <a:lstStyle/>
            <a:p>
              <a:r>
                <a:rPr lang="en-US" sz="1200" dirty="0" smtClean="0"/>
                <a:t>0</a:t>
              </a:r>
              <a:endParaRPr lang="en-US" sz="1200" dirty="0"/>
            </a:p>
          </p:txBody>
        </p:sp>
        <p:cxnSp>
          <p:nvCxnSpPr>
            <p:cNvPr id="96" name="Straight Connector 95"/>
            <p:cNvCxnSpPr/>
            <p:nvPr/>
          </p:nvCxnSpPr>
          <p:spPr>
            <a:xfrm>
              <a:off x="6702714" y="2702477"/>
              <a:ext cx="12308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04012" y="5105400"/>
              <a:ext cx="12308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99" name="Picture 98" descr="blue_sphe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7448" y="3650982"/>
            <a:ext cx="384224" cy="312314"/>
          </a:xfrm>
          <a:prstGeom prst="rect">
            <a:avLst/>
          </a:prstGeom>
        </p:spPr>
      </p:pic>
      <p:sp>
        <p:nvSpPr>
          <p:cNvPr id="100" name="TextBox 99"/>
          <p:cNvSpPr txBox="1"/>
          <p:nvPr/>
        </p:nvSpPr>
        <p:spPr>
          <a:xfrm>
            <a:off x="6313427" y="3736191"/>
            <a:ext cx="4969179" cy="1477327"/>
          </a:xfrm>
          <a:prstGeom prst="rect">
            <a:avLst/>
          </a:prstGeom>
          <a:noFill/>
        </p:spPr>
        <p:txBody>
          <a:bodyPr wrap="none" rtlCol="0">
            <a:spAutoFit/>
          </a:bodyPr>
          <a:lstStyle/>
          <a:p>
            <a:pPr marL="285750" indent="-285750">
              <a:buFont typeface="Arial"/>
              <a:buChar char="•"/>
            </a:pPr>
            <a:r>
              <a:rPr lang="en-US" sz="2400" dirty="0"/>
              <a:t>Will measurements in clinical trials </a:t>
            </a:r>
          </a:p>
          <a:p>
            <a:r>
              <a:rPr lang="en-US" sz="2400" dirty="0"/>
              <a:t>    miss an effect? Give a false </a:t>
            </a:r>
            <a:r>
              <a:rPr lang="en-US" sz="2400" dirty="0" smtClean="0"/>
              <a:t>negative</a:t>
            </a:r>
            <a:endParaRPr lang="en-US" sz="2400" dirty="0"/>
          </a:p>
          <a:p>
            <a:r>
              <a:rPr lang="en-US" sz="2400" dirty="0"/>
              <a:t>    signal?</a:t>
            </a:r>
          </a:p>
          <a:p>
            <a:endParaRPr lang="en-US" dirty="0"/>
          </a:p>
        </p:txBody>
      </p:sp>
    </p:spTree>
    <p:extLst>
      <p:ext uri="{BB962C8B-B14F-4D97-AF65-F5344CB8AC3E}">
        <p14:creationId xmlns:p14="http://schemas.microsoft.com/office/powerpoint/2010/main" val="119465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500"/>
                                        <p:tgtEl>
                                          <p:spTgt spid="82"/>
                                        </p:tgtEl>
                                      </p:cBhvr>
                                    </p:animEffect>
                                  </p:childTnLst>
                                </p:cTn>
                              </p:par>
                              <p:par>
                                <p:cTn id="22" presetID="10" presetClass="entr" presetSubtype="0" fill="hold" nodeType="with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500"/>
                                        <p:tgtEl>
                                          <p:spTgt spid="9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22" presetClass="entr" presetSubtype="4"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wipe(down)">
                                      <p:cBhvr>
                                        <p:cTn id="31" dur="500"/>
                                        <p:tgtEl>
                                          <p:spTgt spid="84"/>
                                        </p:tgtEl>
                                      </p:cBhvr>
                                    </p:animEffect>
                                  </p:childTnLst>
                                </p:cTn>
                              </p:par>
                              <p:par>
                                <p:cTn id="32" presetID="22" presetClass="entr" presetSubtype="4" fill="hold" nodeType="with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wipe(down)">
                                      <p:cBhvr>
                                        <p:cTn id="34" dur="500"/>
                                        <p:tgtEl>
                                          <p:spTgt spid="86"/>
                                        </p:tgtEl>
                                      </p:cBhvr>
                                    </p:animEffect>
                                  </p:childTnLst>
                                </p:cTn>
                              </p:par>
                              <p:par>
                                <p:cTn id="35" presetID="22" presetClass="entr" presetSubtype="4" fill="hold"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wipe(down)">
                                      <p:cBhvr>
                                        <p:cTn id="37" dur="500"/>
                                        <p:tgtEl>
                                          <p:spTgt spid="85"/>
                                        </p:tgtEl>
                                      </p:cBhvr>
                                    </p:animEffect>
                                  </p:childTnLst>
                                </p:cTn>
                              </p:par>
                              <p:par>
                                <p:cTn id="38" presetID="10" presetClass="entr" presetSubtype="0" fill="hold"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500"/>
                                        <p:tgtEl>
                                          <p:spTgt spid="99"/>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 0 L -0.08969 0 " pathEditMode="relative" ptsTypes="AA">
                                      <p:cBhvr>
                                        <p:cTn id="44" dur="1000" fill="hold"/>
                                        <p:tgtEl>
                                          <p:spTgt spid="98"/>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08969 0 " pathEditMode="relative" ptsTypes="AA">
                                      <p:cBhvr>
                                        <p:cTn id="46" dur="1000" fill="hold"/>
                                        <p:tgtEl>
                                          <p:spTgt spid="82"/>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L -0.08969 0 " pathEditMode="relative" ptsTypes="AA">
                                      <p:cBhvr>
                                        <p:cTn id="48" dur="1000" fill="hold"/>
                                        <p:tgtEl>
                                          <p:spTgt spid="81"/>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 0 L -0.08969 0 " pathEditMode="relative" ptsTypes="AA">
                                      <p:cBhvr>
                                        <p:cTn id="50" dur="1000" fill="hold"/>
                                        <p:tgtEl>
                                          <p:spTgt spid="83"/>
                                        </p:tgtEl>
                                        <p:attrNameLst>
                                          <p:attrName>ppt_x</p:attrName>
                                          <p:attrName>ppt_y</p:attrName>
                                        </p:attrNameLst>
                                      </p:cBhvr>
                                    </p:animMotion>
                                  </p:childTnLst>
                                </p:cTn>
                              </p:par>
                              <p:par>
                                <p:cTn id="51" presetID="0" presetClass="path" presetSubtype="0" accel="50000" decel="50000" fill="hold" nodeType="withEffect">
                                  <p:stCondLst>
                                    <p:cond delay="0"/>
                                  </p:stCondLst>
                                  <p:childTnLst>
                                    <p:animMotion origin="layout" path="M 0 0 L -0.08969 0 " pathEditMode="relative" ptsTypes="AA">
                                      <p:cBhvr>
                                        <p:cTn id="52" dur="1000" fill="hold"/>
                                        <p:tgtEl>
                                          <p:spTgt spid="79"/>
                                        </p:tgtEl>
                                        <p:attrNameLst>
                                          <p:attrName>ppt_x</p:attrName>
                                          <p:attrName>ppt_y</p:attrName>
                                        </p:attrNameLst>
                                      </p:cBhvr>
                                    </p:animMotion>
                                  </p:childTnLst>
                                </p:cTn>
                              </p:par>
                              <p:par>
                                <p:cTn id="53" presetID="0" presetClass="path" presetSubtype="0" accel="50000" decel="50000" fill="hold" nodeType="withEffect">
                                  <p:stCondLst>
                                    <p:cond delay="0"/>
                                  </p:stCondLst>
                                  <p:childTnLst>
                                    <p:animMotion origin="layout" path="M 0 0 L -0.08969 0 " pathEditMode="relative" ptsTypes="AA">
                                      <p:cBhvr>
                                        <p:cTn id="54" dur="1000" fill="hold"/>
                                        <p:tgtEl>
                                          <p:spTgt spid="84"/>
                                        </p:tgtEl>
                                        <p:attrNameLst>
                                          <p:attrName>ppt_x</p:attrName>
                                          <p:attrName>ppt_y</p:attrName>
                                        </p:attrNameLst>
                                      </p:cBhvr>
                                    </p:animMotion>
                                  </p:childTnLst>
                                </p:cTn>
                              </p:par>
                              <p:par>
                                <p:cTn id="55" presetID="0" presetClass="path" presetSubtype="0" accel="50000" decel="50000" fill="hold" nodeType="withEffect">
                                  <p:stCondLst>
                                    <p:cond delay="0"/>
                                  </p:stCondLst>
                                  <p:childTnLst>
                                    <p:animMotion origin="layout" path="M 0 0 L -0.08969 0 " pathEditMode="relative" ptsTypes="AA">
                                      <p:cBhvr>
                                        <p:cTn id="56" dur="1000" fill="hold"/>
                                        <p:tgtEl>
                                          <p:spTgt spid="86"/>
                                        </p:tgtEl>
                                        <p:attrNameLst>
                                          <p:attrName>ppt_x</p:attrName>
                                          <p:attrName>ppt_y</p:attrName>
                                        </p:attrNameLst>
                                      </p:cBhvr>
                                    </p:animMotion>
                                  </p:childTnLst>
                                </p:cTn>
                              </p:par>
                              <p:par>
                                <p:cTn id="57" presetID="0" presetClass="path" presetSubtype="0" accel="50000" decel="50000" fill="hold" nodeType="withEffect">
                                  <p:stCondLst>
                                    <p:cond delay="0"/>
                                  </p:stCondLst>
                                  <p:childTnLst>
                                    <p:animMotion origin="layout" path="M 0 0 L -0.08969 0 " pathEditMode="relative" ptsTypes="AA">
                                      <p:cBhvr>
                                        <p:cTn id="58" dur="1000" fill="hold"/>
                                        <p:tgtEl>
                                          <p:spTgt spid="99"/>
                                        </p:tgtEl>
                                        <p:attrNameLst>
                                          <p:attrName>ppt_x</p:attrName>
                                          <p:attrName>ppt_y</p:attrName>
                                        </p:attrNameLst>
                                      </p:cBhvr>
                                    </p:animMotion>
                                  </p:childTnLst>
                                </p:cTn>
                              </p:par>
                              <p:par>
                                <p:cTn id="59" presetID="0" presetClass="path" presetSubtype="0" accel="50000" decel="50000" fill="hold" nodeType="withEffect">
                                  <p:stCondLst>
                                    <p:cond delay="0"/>
                                  </p:stCondLst>
                                  <p:childTnLst>
                                    <p:animMotion origin="layout" path="M 0 0 L -0.08969 0 " pathEditMode="relative" ptsTypes="AA">
                                      <p:cBhvr>
                                        <p:cTn id="60" dur="1000" fill="hold"/>
                                        <p:tgtEl>
                                          <p:spTgt spid="85"/>
                                        </p:tgtEl>
                                        <p:attrNameLst>
                                          <p:attrName>ppt_x</p:attrName>
                                          <p:attrName>ppt_y</p:attrName>
                                        </p:attrNameLst>
                                      </p:cBhvr>
                                    </p:animMotion>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13786 -0.00764 L 0.27519 -0.01181 " pathEditMode="relative" rAng="0" ptsTypes="AA">
                                      <p:cBhvr>
                                        <p:cTn id="78" dur="1000" fill="hold"/>
                                        <p:tgtEl>
                                          <p:spTgt spid="34"/>
                                        </p:tgtEl>
                                        <p:attrNameLst>
                                          <p:attrName>ppt_x</p:attrName>
                                          <p:attrName>ppt_y</p:attrName>
                                        </p:attrNameLst>
                                      </p:cBhvr>
                                      <p:rCtr x="6860" y="-208"/>
                                    </p:animMotion>
                                  </p:childTnLst>
                                </p:cTn>
                              </p:par>
                              <p:par>
                                <p:cTn id="79" presetID="1" presetClass="entr" presetSubtype="0" fill="hold" nodeType="withEffect">
                                  <p:stCondLst>
                                    <p:cond delay="0"/>
                                  </p:stCondLst>
                                  <p:childTnLst>
                                    <p:set>
                                      <p:cBhvr>
                                        <p:cTn id="8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nodeType="clickEffect">
                                  <p:stCondLst>
                                    <p:cond delay="0"/>
                                  </p:stCondLst>
                                  <p:childTnLst>
                                    <p:animMotion origin="layout" path="M 0.1156 -0.02385 L 0.18602 -0.02339 " pathEditMode="relative" rAng="0" ptsTypes="AA">
                                      <p:cBhvr>
                                        <p:cTn id="84" dur="1000" fill="hold"/>
                                        <p:tgtEl>
                                          <p:spTgt spid="36"/>
                                        </p:tgtEl>
                                        <p:attrNameLst>
                                          <p:attrName>ppt_x</p:attrName>
                                          <p:attrName>ppt_y</p:attrName>
                                        </p:attrNameLst>
                                      </p:cBhvr>
                                      <p:rCtr x="3515" y="23"/>
                                    </p:animMotion>
                                  </p:childTnLst>
                                </p:cTn>
                              </p:par>
                              <p:par>
                                <p:cTn id="85" presetID="1" presetClass="entr" presetSubtype="0" fill="hold" nodeType="withEffect">
                                  <p:stCondLst>
                                    <p:cond delay="0"/>
                                  </p:stCondLst>
                                  <p:childTnLst>
                                    <p:set>
                                      <p:cBhvr>
                                        <p:cTn id="86" dur="1" fill="hold">
                                          <p:stCondLst>
                                            <p:cond delay="0"/>
                                          </p:stCondLst>
                                        </p:cTn>
                                        <p:tgtEl>
                                          <p:spTgt spid="38">
                                            <p:txEl>
                                              <p:pRg st="0" end="0"/>
                                            </p:txEl>
                                          </p:spTgt>
                                        </p:tgtEl>
                                        <p:attrNameLst>
                                          <p:attrName>style.visibility</p:attrName>
                                        </p:attrNameLst>
                                      </p:cBhvr>
                                      <p:to>
                                        <p:strVal val="visible"/>
                                      </p:to>
                                    </p:set>
                                  </p:childTnLst>
                                </p:cTn>
                              </p:par>
                              <p:par>
                                <p:cTn id="87" presetID="22" presetClass="entr" presetSubtype="4" fill="hold" nodeType="withEffect">
                                  <p:stCondLst>
                                    <p:cond delay="0"/>
                                  </p:stCondLst>
                                  <p:childTnLst>
                                    <p:set>
                                      <p:cBhvr>
                                        <p:cTn id="88" dur="1" fill="hold">
                                          <p:stCondLst>
                                            <p:cond delay="0"/>
                                          </p:stCondLst>
                                        </p:cTn>
                                        <p:tgtEl>
                                          <p:spTgt spid="99"/>
                                        </p:tgtEl>
                                        <p:attrNameLst>
                                          <p:attrName>style.visibility</p:attrName>
                                        </p:attrNameLst>
                                      </p:cBhvr>
                                      <p:to>
                                        <p:strVal val="visible"/>
                                      </p:to>
                                    </p:set>
                                    <p:animEffect transition="in" filter="wipe(down)">
                                      <p:cBhvr>
                                        <p:cTn id="89"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5" grpId="1"/>
      <p:bldP spid="100" grpId="0"/>
      <p:bldP spid="10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857" y="70568"/>
            <a:ext cx="13718371" cy="1107996"/>
          </a:xfrm>
          <a:prstGeom prst="rect">
            <a:avLst/>
          </a:prstGeom>
          <a:noFill/>
        </p:spPr>
        <p:txBody>
          <a:bodyPr wrap="square" rtlCol="0">
            <a:spAutoFit/>
          </a:bodyPr>
          <a:lstStyle/>
          <a:p>
            <a:pPr algn="ctr"/>
            <a:r>
              <a:rPr lang="en-US" sz="3300" dirty="0" smtClean="0"/>
              <a:t>Interplay between Proviral, Cellular, &amp; Anatomical Factors in </a:t>
            </a:r>
          </a:p>
          <a:p>
            <a:pPr algn="ctr"/>
            <a:r>
              <a:rPr lang="en-US" sz="3300" dirty="0" smtClean="0"/>
              <a:t>Determining Viral Reboun</a:t>
            </a:r>
            <a:r>
              <a:rPr lang="en-US" sz="3300" dirty="0"/>
              <a:t>d</a:t>
            </a:r>
          </a:p>
        </p:txBody>
      </p:sp>
      <p:cxnSp>
        <p:nvCxnSpPr>
          <p:cNvPr id="24" name="Straight Connector 23"/>
          <p:cNvCxnSpPr/>
          <p:nvPr/>
        </p:nvCxnSpPr>
        <p:spPr>
          <a:xfrm>
            <a:off x="423346" y="1178561"/>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1675" y="1385397"/>
            <a:ext cx="2339027" cy="369332"/>
          </a:xfrm>
          <a:prstGeom prst="rect">
            <a:avLst/>
          </a:prstGeom>
          <a:noFill/>
        </p:spPr>
        <p:txBody>
          <a:bodyPr wrap="none" rtlCol="0">
            <a:spAutoFit/>
          </a:bodyPr>
          <a:lstStyle/>
          <a:p>
            <a:r>
              <a:rPr lang="en-US" dirty="0" smtClean="0"/>
              <a:t>* Theoretical depiction</a:t>
            </a:r>
            <a:endParaRPr lang="en-US" dirty="0"/>
          </a:p>
        </p:txBody>
      </p:sp>
      <p:grpSp>
        <p:nvGrpSpPr>
          <p:cNvPr id="82" name="Group 81"/>
          <p:cNvGrpSpPr/>
          <p:nvPr/>
        </p:nvGrpSpPr>
        <p:grpSpPr>
          <a:xfrm>
            <a:off x="2211229" y="1867648"/>
            <a:ext cx="3892057" cy="3237753"/>
            <a:chOff x="2211227" y="1867647"/>
            <a:chExt cx="3892057" cy="3237753"/>
          </a:xfrm>
        </p:grpSpPr>
        <p:cxnSp>
          <p:nvCxnSpPr>
            <p:cNvPr id="11" name="Straight Connector 10"/>
            <p:cNvCxnSpPr/>
            <p:nvPr/>
          </p:nvCxnSpPr>
          <p:spPr>
            <a:xfrm>
              <a:off x="4512085" y="1867647"/>
              <a:ext cx="20650" cy="21382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2480159" y="4005877"/>
              <a:ext cx="2042251" cy="66076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32735" y="4005877"/>
              <a:ext cx="1409277" cy="10995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211227" y="1867647"/>
              <a:ext cx="2300858" cy="5478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512085" y="1867647"/>
              <a:ext cx="1591199" cy="8292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5947279" y="2696882"/>
              <a:ext cx="156005" cy="24085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 name="Group 80"/>
          <p:cNvGrpSpPr/>
          <p:nvPr/>
        </p:nvGrpSpPr>
        <p:grpSpPr>
          <a:xfrm>
            <a:off x="3590429" y="5105401"/>
            <a:ext cx="3307348" cy="995072"/>
            <a:chOff x="3590429" y="5105400"/>
            <a:chExt cx="3307348" cy="995072"/>
          </a:xfrm>
        </p:grpSpPr>
        <p:cxnSp>
          <p:nvCxnSpPr>
            <p:cNvPr id="18" name="Straight Connector 17"/>
            <p:cNvCxnSpPr/>
            <p:nvPr/>
          </p:nvCxnSpPr>
          <p:spPr>
            <a:xfrm flipH="1">
              <a:off x="3645891" y="5110494"/>
              <a:ext cx="2301388" cy="8879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flipV="1">
              <a:off x="3602743" y="5957453"/>
              <a:ext cx="86296" cy="1246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4357196" y="5716978"/>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flipV="1">
              <a:off x="5035531" y="5459243"/>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5666503" y="5217058"/>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5947279" y="5105400"/>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rot="20266024">
              <a:off x="3590429" y="5515696"/>
              <a:ext cx="3307348" cy="584776"/>
            </a:xfrm>
            <a:prstGeom prst="rect">
              <a:avLst/>
            </a:prstGeom>
            <a:noFill/>
          </p:spPr>
          <p:txBody>
            <a:bodyPr wrap="square" rtlCol="0">
              <a:spAutoFit/>
            </a:bodyPr>
            <a:lstStyle/>
            <a:p>
              <a:r>
                <a:rPr lang="en-US" sz="1600" dirty="0" smtClean="0"/>
                <a:t>Composition of Provirus</a:t>
              </a:r>
            </a:p>
            <a:p>
              <a:r>
                <a:rPr lang="en-US" sz="1600" dirty="0" smtClean="0"/>
                <a:t>(intact or defective? Integration site)</a:t>
              </a:r>
              <a:endParaRPr lang="en-US" sz="1600" dirty="0"/>
            </a:p>
          </p:txBody>
        </p:sp>
      </p:grpSp>
      <p:grpSp>
        <p:nvGrpSpPr>
          <p:cNvPr id="79" name="Group 78"/>
          <p:cNvGrpSpPr/>
          <p:nvPr/>
        </p:nvGrpSpPr>
        <p:grpSpPr>
          <a:xfrm>
            <a:off x="1492364" y="1335011"/>
            <a:ext cx="987794" cy="3386402"/>
            <a:chOff x="1492364" y="1335010"/>
            <a:chExt cx="987795" cy="3386402"/>
          </a:xfrm>
        </p:grpSpPr>
        <p:cxnSp>
          <p:nvCxnSpPr>
            <p:cNvPr id="28" name="Straight Connector 27"/>
            <p:cNvCxnSpPr/>
            <p:nvPr/>
          </p:nvCxnSpPr>
          <p:spPr>
            <a:xfrm>
              <a:off x="2211226" y="2414201"/>
              <a:ext cx="268933" cy="22524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390515" y="4666641"/>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2335162" y="4419710"/>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2307505" y="4157926"/>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2279809" y="3871660"/>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2252152" y="3614653"/>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2211227" y="3330788"/>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185812" y="3010837"/>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130459" y="2695745"/>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rot="15737050">
              <a:off x="131079" y="2696295"/>
              <a:ext cx="3307348" cy="584777"/>
            </a:xfrm>
            <a:prstGeom prst="rect">
              <a:avLst/>
            </a:prstGeom>
            <a:noFill/>
          </p:spPr>
          <p:txBody>
            <a:bodyPr wrap="square" rtlCol="0">
              <a:spAutoFit/>
            </a:bodyPr>
            <a:lstStyle/>
            <a:p>
              <a:r>
                <a:rPr lang="en-US" sz="1600" dirty="0" smtClean="0"/>
                <a:t>Anatomical site</a:t>
              </a:r>
            </a:p>
            <a:p>
              <a:r>
                <a:rPr lang="en-US" sz="1600" dirty="0" smtClean="0"/>
                <a:t>(ex. lymph node, blood)</a:t>
              </a:r>
              <a:endParaRPr lang="en-US" sz="1600" dirty="0"/>
            </a:p>
          </p:txBody>
        </p:sp>
      </p:grpSp>
      <p:grpSp>
        <p:nvGrpSpPr>
          <p:cNvPr id="83" name="Group 82"/>
          <p:cNvGrpSpPr/>
          <p:nvPr/>
        </p:nvGrpSpPr>
        <p:grpSpPr>
          <a:xfrm>
            <a:off x="2480160" y="4479761"/>
            <a:ext cx="1175852" cy="3307348"/>
            <a:chOff x="2480159" y="4479761"/>
            <a:chExt cx="1175853" cy="3307348"/>
          </a:xfrm>
        </p:grpSpPr>
        <p:cxnSp>
          <p:nvCxnSpPr>
            <p:cNvPr id="52" name="Straight Connector 51"/>
            <p:cNvCxnSpPr/>
            <p:nvPr/>
          </p:nvCxnSpPr>
          <p:spPr>
            <a:xfrm flipV="1">
              <a:off x="3556247" y="5992414"/>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2480159" y="4479761"/>
              <a:ext cx="1175853" cy="3307348"/>
              <a:chOff x="2480159" y="4479761"/>
              <a:chExt cx="1175853" cy="3307348"/>
            </a:xfrm>
          </p:grpSpPr>
          <p:cxnSp>
            <p:nvCxnSpPr>
              <p:cNvPr id="21" name="Straight Connector 20"/>
              <p:cNvCxnSpPr/>
              <p:nvPr/>
            </p:nvCxnSpPr>
            <p:spPr>
              <a:xfrm>
                <a:off x="2480159" y="4666641"/>
                <a:ext cx="1175853" cy="13531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587737" y="4896735"/>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3283989" y="5705327"/>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3038952" y="5430135"/>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2829781" y="5158747"/>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rot="3073387">
                <a:off x="1486040" y="5841047"/>
                <a:ext cx="3307348" cy="584776"/>
              </a:xfrm>
              <a:prstGeom prst="rect">
                <a:avLst/>
              </a:prstGeom>
              <a:noFill/>
            </p:spPr>
            <p:txBody>
              <a:bodyPr wrap="square" rtlCol="0">
                <a:spAutoFit/>
              </a:bodyPr>
              <a:lstStyle/>
              <a:p>
                <a:r>
                  <a:rPr lang="en-US" sz="1600" dirty="0" smtClean="0"/>
                  <a:t>Cell type and state</a:t>
                </a:r>
              </a:p>
              <a:p>
                <a:r>
                  <a:rPr lang="en-US" sz="1600" dirty="0" smtClean="0"/>
                  <a:t>(ex. resting CD4 cell)</a:t>
                </a:r>
                <a:endParaRPr lang="en-US" sz="1600" dirty="0"/>
              </a:p>
            </p:txBody>
          </p:sp>
        </p:grpSp>
      </p:grpSp>
      <p:pic>
        <p:nvPicPr>
          <p:cNvPr id="84" name="Picture 83" descr="blue_sphe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345" y="3234584"/>
            <a:ext cx="368984" cy="416398"/>
          </a:xfrm>
          <a:prstGeom prst="rect">
            <a:avLst/>
          </a:prstGeom>
        </p:spPr>
      </p:pic>
      <p:pic>
        <p:nvPicPr>
          <p:cNvPr id="85" name="Picture 84"/>
          <p:cNvPicPr>
            <a:picLocks noChangeAspect="1"/>
          </p:cNvPicPr>
          <p:nvPr/>
        </p:nvPicPr>
        <p:blipFill>
          <a:blip r:embed="rId4"/>
          <a:stretch>
            <a:fillRect/>
          </a:stretch>
        </p:blipFill>
        <p:spPr>
          <a:xfrm>
            <a:off x="4016945" y="2500724"/>
            <a:ext cx="688593" cy="830064"/>
          </a:xfrm>
          <a:prstGeom prst="rect">
            <a:avLst/>
          </a:prstGeom>
        </p:spPr>
      </p:pic>
      <p:pic>
        <p:nvPicPr>
          <p:cNvPr id="86" name="Picture 85" descr="blue_sphe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278" y="3828719"/>
            <a:ext cx="319607" cy="329209"/>
          </a:xfrm>
          <a:prstGeom prst="rect">
            <a:avLst/>
          </a:prstGeom>
        </p:spPr>
      </p:pic>
      <p:cxnSp>
        <p:nvCxnSpPr>
          <p:cNvPr id="94" name="Straight Connector 93"/>
          <p:cNvCxnSpPr/>
          <p:nvPr/>
        </p:nvCxnSpPr>
        <p:spPr>
          <a:xfrm>
            <a:off x="6736057" y="2732074"/>
            <a:ext cx="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98" name="Group 97"/>
          <p:cNvGrpSpPr/>
          <p:nvPr/>
        </p:nvGrpSpPr>
        <p:grpSpPr>
          <a:xfrm>
            <a:off x="6159524" y="2208854"/>
            <a:ext cx="1306417" cy="3004664"/>
            <a:chOff x="6159524" y="2208854"/>
            <a:chExt cx="1306417" cy="3004664"/>
          </a:xfrm>
        </p:grpSpPr>
        <p:sp>
          <p:nvSpPr>
            <p:cNvPr id="87" name="Rectangle 86"/>
            <p:cNvSpPr/>
            <p:nvPr/>
          </p:nvSpPr>
          <p:spPr>
            <a:xfrm>
              <a:off x="6520069" y="2695745"/>
              <a:ext cx="215989" cy="2409655"/>
            </a:xfrm>
            <a:prstGeom prst="rect">
              <a:avLst/>
            </a:prstGeom>
            <a:gradFill flip="none" rotWithShape="1">
              <a:gsLst>
                <a:gs pos="0">
                  <a:srgbClr val="3366FF"/>
                </a:gs>
                <a:gs pos="100000">
                  <a:srgbClr val="EA00FD"/>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Box 87"/>
            <p:cNvSpPr txBox="1"/>
            <p:nvPr/>
          </p:nvSpPr>
          <p:spPr>
            <a:xfrm>
              <a:off x="6159524" y="2208854"/>
              <a:ext cx="1306417" cy="523220"/>
            </a:xfrm>
            <a:prstGeom prst="rect">
              <a:avLst/>
            </a:prstGeom>
            <a:noFill/>
          </p:spPr>
          <p:txBody>
            <a:bodyPr wrap="none" rtlCol="0">
              <a:spAutoFit/>
            </a:bodyPr>
            <a:lstStyle/>
            <a:p>
              <a:r>
                <a:rPr lang="en-US" sz="1400" dirty="0" smtClean="0"/>
                <a:t>Contribution to </a:t>
              </a:r>
            </a:p>
            <a:p>
              <a:r>
                <a:rPr lang="en-US" sz="1400" dirty="0" smtClean="0"/>
                <a:t>Viral rebound</a:t>
              </a:r>
              <a:endParaRPr lang="en-US" sz="1400" dirty="0"/>
            </a:p>
          </p:txBody>
        </p:sp>
        <p:sp>
          <p:nvSpPr>
            <p:cNvPr id="89" name="TextBox 88"/>
            <p:cNvSpPr txBox="1"/>
            <p:nvPr/>
          </p:nvSpPr>
          <p:spPr>
            <a:xfrm>
              <a:off x="6746297" y="2563977"/>
              <a:ext cx="418654" cy="276999"/>
            </a:xfrm>
            <a:prstGeom prst="rect">
              <a:avLst/>
            </a:prstGeom>
            <a:noFill/>
          </p:spPr>
          <p:txBody>
            <a:bodyPr wrap="none" rtlCol="0">
              <a:spAutoFit/>
            </a:bodyPr>
            <a:lstStyle/>
            <a:p>
              <a:r>
                <a:rPr lang="en-US" sz="1200" dirty="0" smtClean="0"/>
                <a:t>100</a:t>
              </a:r>
              <a:endParaRPr lang="en-US" sz="1200" dirty="0"/>
            </a:p>
          </p:txBody>
        </p:sp>
        <p:sp>
          <p:nvSpPr>
            <p:cNvPr id="90" name="TextBox 89"/>
            <p:cNvSpPr txBox="1"/>
            <p:nvPr/>
          </p:nvSpPr>
          <p:spPr>
            <a:xfrm>
              <a:off x="6746297" y="4936519"/>
              <a:ext cx="262662" cy="276999"/>
            </a:xfrm>
            <a:prstGeom prst="rect">
              <a:avLst/>
            </a:prstGeom>
            <a:noFill/>
          </p:spPr>
          <p:txBody>
            <a:bodyPr wrap="none" rtlCol="0">
              <a:spAutoFit/>
            </a:bodyPr>
            <a:lstStyle/>
            <a:p>
              <a:r>
                <a:rPr lang="en-US" sz="1200" dirty="0" smtClean="0"/>
                <a:t>0</a:t>
              </a:r>
              <a:endParaRPr lang="en-US" sz="1200" dirty="0"/>
            </a:p>
          </p:txBody>
        </p:sp>
        <p:cxnSp>
          <p:nvCxnSpPr>
            <p:cNvPr id="96" name="Straight Connector 95"/>
            <p:cNvCxnSpPr/>
            <p:nvPr/>
          </p:nvCxnSpPr>
          <p:spPr>
            <a:xfrm>
              <a:off x="6702714" y="2702477"/>
              <a:ext cx="12308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04012" y="5105400"/>
              <a:ext cx="12308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99" name="Picture 98" descr="blue_sphe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448" y="3650982"/>
            <a:ext cx="384224" cy="312314"/>
          </a:xfrm>
          <a:prstGeom prst="rect">
            <a:avLst/>
          </a:prstGeom>
        </p:spPr>
      </p:pic>
      <p:cxnSp>
        <p:nvCxnSpPr>
          <p:cNvPr id="92" name="Straight Connector 91"/>
          <p:cNvCxnSpPr/>
          <p:nvPr/>
        </p:nvCxnSpPr>
        <p:spPr>
          <a:xfrm>
            <a:off x="2348304" y="2085617"/>
            <a:ext cx="1254439" cy="1035387"/>
          </a:xfrm>
          <a:prstGeom prst="line">
            <a:avLst/>
          </a:prstGeom>
          <a:ln w="50800">
            <a:solidFill>
              <a:srgbClr val="F9F30C"/>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3602743" y="3121004"/>
            <a:ext cx="0" cy="2462953"/>
          </a:xfrm>
          <a:prstGeom prst="line">
            <a:avLst/>
          </a:prstGeom>
          <a:ln w="50800">
            <a:solidFill>
              <a:srgbClr val="F9F30C"/>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3602743" y="2695747"/>
            <a:ext cx="1398465" cy="425257"/>
          </a:xfrm>
          <a:prstGeom prst="line">
            <a:avLst/>
          </a:prstGeom>
          <a:ln w="50800">
            <a:solidFill>
              <a:srgbClr val="F9F30C"/>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2348306" y="2085611"/>
            <a:ext cx="133212" cy="2175734"/>
          </a:xfrm>
          <a:prstGeom prst="line">
            <a:avLst/>
          </a:prstGeom>
          <a:ln w="50800">
            <a:solidFill>
              <a:srgbClr val="F9F30C"/>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2481519" y="4261345"/>
            <a:ext cx="1121227" cy="1322606"/>
          </a:xfrm>
          <a:prstGeom prst="line">
            <a:avLst/>
          </a:prstGeom>
          <a:ln w="50800">
            <a:solidFill>
              <a:srgbClr val="F9F30C"/>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602743" y="5078361"/>
            <a:ext cx="1267694" cy="505597"/>
          </a:xfrm>
          <a:prstGeom prst="line">
            <a:avLst/>
          </a:prstGeom>
          <a:ln w="50800">
            <a:solidFill>
              <a:srgbClr val="F9F30C"/>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a:off x="4883000" y="2695741"/>
            <a:ext cx="118211" cy="2382614"/>
          </a:xfrm>
          <a:prstGeom prst="line">
            <a:avLst/>
          </a:prstGeom>
          <a:ln w="50800">
            <a:solidFill>
              <a:srgbClr val="F9F30C"/>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2356681" y="1842219"/>
            <a:ext cx="1075079" cy="243394"/>
          </a:xfrm>
          <a:prstGeom prst="line">
            <a:avLst/>
          </a:prstGeom>
          <a:ln w="50800">
            <a:solidFill>
              <a:srgbClr val="F9F30C"/>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431755" y="1842225"/>
            <a:ext cx="1569453" cy="853523"/>
          </a:xfrm>
          <a:prstGeom prst="line">
            <a:avLst/>
          </a:prstGeom>
          <a:ln w="50800">
            <a:solidFill>
              <a:srgbClr val="F9F30C"/>
            </a:solidFill>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6482653" y="1855633"/>
            <a:ext cx="5566698" cy="1200328"/>
          </a:xfrm>
          <a:prstGeom prst="rect">
            <a:avLst/>
          </a:prstGeom>
          <a:noFill/>
        </p:spPr>
        <p:txBody>
          <a:bodyPr wrap="none" rtlCol="0">
            <a:spAutoFit/>
          </a:bodyPr>
          <a:lstStyle/>
          <a:p>
            <a:pPr marL="285750" indent="-285750">
              <a:buFont typeface="Arial"/>
              <a:buChar char="•"/>
            </a:pPr>
            <a:r>
              <a:rPr lang="en-US" sz="2400" dirty="0" smtClean="0"/>
              <a:t>Representation of improved relevance</a:t>
            </a:r>
          </a:p>
          <a:p>
            <a:r>
              <a:rPr lang="en-US" sz="2400" dirty="0"/>
              <a:t> </a:t>
            </a:r>
            <a:r>
              <a:rPr lang="en-US" sz="2400" dirty="0" smtClean="0"/>
              <a:t>   to viral rebound of intact provirus </a:t>
            </a:r>
            <a:r>
              <a:rPr lang="en-US" sz="2400" dirty="0" err="1" smtClean="0"/>
              <a:t>ddPCR</a:t>
            </a:r>
            <a:r>
              <a:rPr lang="en-US" sz="2400" dirty="0" smtClean="0"/>
              <a:t> </a:t>
            </a:r>
          </a:p>
          <a:p>
            <a:r>
              <a:rPr lang="en-US" sz="2400" dirty="0"/>
              <a:t> </a:t>
            </a:r>
            <a:r>
              <a:rPr lang="en-US" sz="2400" dirty="0" smtClean="0"/>
              <a:t>   assay vs total HIV DNA</a:t>
            </a:r>
          </a:p>
        </p:txBody>
      </p:sp>
      <p:grpSp>
        <p:nvGrpSpPr>
          <p:cNvPr id="66" name="Group 65"/>
          <p:cNvGrpSpPr/>
          <p:nvPr/>
        </p:nvGrpSpPr>
        <p:grpSpPr>
          <a:xfrm>
            <a:off x="1835370" y="3121004"/>
            <a:ext cx="644788" cy="499564"/>
            <a:chOff x="898012" y="2401317"/>
            <a:chExt cx="951582" cy="611732"/>
          </a:xfrm>
        </p:grpSpPr>
        <p:pic>
          <p:nvPicPr>
            <p:cNvPr id="67" name="Picture 66" descr="head.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12" y="2401317"/>
              <a:ext cx="951582" cy="611732"/>
            </a:xfrm>
            <a:prstGeom prst="rect">
              <a:avLst/>
            </a:prstGeom>
          </p:spPr>
        </p:pic>
        <p:sp>
          <p:nvSpPr>
            <p:cNvPr id="74" name="Multiply 73"/>
            <p:cNvSpPr/>
            <p:nvPr/>
          </p:nvSpPr>
          <p:spPr>
            <a:xfrm>
              <a:off x="912812" y="2514600"/>
              <a:ext cx="293065" cy="211078"/>
            </a:xfrm>
            <a:prstGeom prst="mathMultiply">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Multiply 74"/>
            <p:cNvSpPr/>
            <p:nvPr/>
          </p:nvSpPr>
          <p:spPr>
            <a:xfrm>
              <a:off x="1141412" y="2514600"/>
              <a:ext cx="293065" cy="211078"/>
            </a:xfrm>
            <a:prstGeom prst="mathMultiply">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1" name="Picture 90" descr="tail.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1614" y="3813041"/>
            <a:ext cx="813379" cy="300509"/>
          </a:xfrm>
          <a:prstGeom prst="rect">
            <a:avLst/>
          </a:prstGeom>
        </p:spPr>
      </p:pic>
      <p:pic>
        <p:nvPicPr>
          <p:cNvPr id="100" name="Picture 99"/>
          <p:cNvPicPr>
            <a:picLocks noChangeAspect="1"/>
          </p:cNvPicPr>
          <p:nvPr/>
        </p:nvPicPr>
        <p:blipFill>
          <a:blip r:embed="rId7"/>
          <a:stretch>
            <a:fillRect/>
          </a:stretch>
        </p:blipFill>
        <p:spPr>
          <a:xfrm>
            <a:off x="3689039" y="4549174"/>
            <a:ext cx="1185197" cy="172240"/>
          </a:xfrm>
          <a:prstGeom prst="rect">
            <a:avLst/>
          </a:prstGeom>
        </p:spPr>
      </p:pic>
    </p:spTree>
    <p:extLst>
      <p:ext uri="{BB962C8B-B14F-4D97-AF65-F5344CB8AC3E}">
        <p14:creationId xmlns:p14="http://schemas.microsoft.com/office/powerpoint/2010/main" val="206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 0 L -0.08969 0 " pathEditMode="relative" ptsTypes="AA">
                                      <p:cBhvr>
                                        <p:cTn id="6" dur="10" fill="hold"/>
                                        <p:tgtEl>
                                          <p:spTgt spid="98"/>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08969 0 " pathEditMode="relative" ptsTypes="AA">
                                      <p:cBhvr>
                                        <p:cTn id="8" dur="10" fill="hold"/>
                                        <p:tgtEl>
                                          <p:spTgt spid="8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08969 0 " pathEditMode="relative" ptsTypes="AA">
                                      <p:cBhvr>
                                        <p:cTn id="10" dur="10" fill="hold"/>
                                        <p:tgtEl>
                                          <p:spTgt spid="8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08969 0 " pathEditMode="relative" ptsTypes="AA">
                                      <p:cBhvr>
                                        <p:cTn id="12" dur="10" fill="hold"/>
                                        <p:tgtEl>
                                          <p:spTgt spid="83"/>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 0 L -0.08969 0 " pathEditMode="relative" ptsTypes="AA">
                                      <p:cBhvr>
                                        <p:cTn id="14" dur="10" fill="hold"/>
                                        <p:tgtEl>
                                          <p:spTgt spid="79"/>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08969 0 " pathEditMode="relative" ptsTypes="AA">
                                      <p:cBhvr>
                                        <p:cTn id="16" dur="10" fill="hold"/>
                                        <p:tgtEl>
                                          <p:spTgt spid="84"/>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0.08969 0 " pathEditMode="relative" ptsTypes="AA">
                                      <p:cBhvr>
                                        <p:cTn id="18" dur="10" fill="hold"/>
                                        <p:tgtEl>
                                          <p:spTgt spid="86"/>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08969 0 " pathEditMode="relative" ptsTypes="AA">
                                      <p:cBhvr>
                                        <p:cTn id="20" dur="10" fill="hold"/>
                                        <p:tgtEl>
                                          <p:spTgt spid="99"/>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08969 0 " pathEditMode="relative" ptsTypes="AA">
                                      <p:cBhvr>
                                        <p:cTn id="22" dur="10" fill="hold"/>
                                        <p:tgtEl>
                                          <p:spTgt spid="85"/>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barn(inVertical)">
                                      <p:cBhvr>
                                        <p:cTn id="27" dur="500"/>
                                        <p:tgtEl>
                                          <p:spTgt spid="93"/>
                                        </p:tgtEl>
                                      </p:cBhvr>
                                    </p:animEffect>
                                  </p:childTnLst>
                                </p:cTn>
                              </p:par>
                              <p:par>
                                <p:cTn id="28" presetID="16" presetClass="entr" presetSubtype="21" fill="hold" nodeType="with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barn(inVertical)">
                                      <p:cBhvr>
                                        <p:cTn id="30" dur="500"/>
                                        <p:tgtEl>
                                          <p:spTgt spid="92"/>
                                        </p:tgtEl>
                                      </p:cBhvr>
                                    </p:animEffect>
                                  </p:childTnLst>
                                </p:cTn>
                              </p:par>
                              <p:par>
                                <p:cTn id="31" presetID="16" presetClass="entr" presetSubtype="21" fill="hold" nodeType="with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barn(inVertical)">
                                      <p:cBhvr>
                                        <p:cTn id="33" dur="500"/>
                                        <p:tgtEl>
                                          <p:spTgt spid="101"/>
                                        </p:tgtEl>
                                      </p:cBhvr>
                                    </p:animEffect>
                                  </p:childTnLst>
                                </p:cTn>
                              </p:par>
                              <p:par>
                                <p:cTn id="34" presetID="16" presetClass="entr" presetSubtype="21" fill="hold" nodeType="with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barn(inVertical)">
                                      <p:cBhvr>
                                        <p:cTn id="36" dur="500"/>
                                        <p:tgtEl>
                                          <p:spTgt spid="102"/>
                                        </p:tgtEl>
                                      </p:cBhvr>
                                    </p:animEffect>
                                  </p:childTnLst>
                                </p:cTn>
                              </p:par>
                              <p:par>
                                <p:cTn id="37" presetID="16" presetClass="entr" presetSubtype="21"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animEffect transition="in" filter="barn(inVertical)">
                                      <p:cBhvr>
                                        <p:cTn id="39" dur="500"/>
                                        <p:tgtEl>
                                          <p:spTgt spid="103"/>
                                        </p:tgtEl>
                                      </p:cBhvr>
                                    </p:animEffect>
                                  </p:childTnLst>
                                </p:cTn>
                              </p:par>
                              <p:par>
                                <p:cTn id="40" presetID="16" presetClass="entr" presetSubtype="21" fill="hold" nodeType="with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barn(inVertical)">
                                      <p:cBhvr>
                                        <p:cTn id="42" dur="500"/>
                                        <p:tgtEl>
                                          <p:spTgt spid="104"/>
                                        </p:tgtEl>
                                      </p:cBhvr>
                                    </p:animEffect>
                                  </p:childTnLst>
                                </p:cTn>
                              </p:par>
                              <p:par>
                                <p:cTn id="43" presetID="16" presetClass="entr" presetSubtype="21" fill="hold" nodeType="withEffect">
                                  <p:stCondLst>
                                    <p:cond delay="0"/>
                                  </p:stCondLst>
                                  <p:childTnLst>
                                    <p:set>
                                      <p:cBhvr>
                                        <p:cTn id="44" dur="1" fill="hold">
                                          <p:stCondLst>
                                            <p:cond delay="0"/>
                                          </p:stCondLst>
                                        </p:cTn>
                                        <p:tgtEl>
                                          <p:spTgt spid="95"/>
                                        </p:tgtEl>
                                        <p:attrNameLst>
                                          <p:attrName>style.visibility</p:attrName>
                                        </p:attrNameLst>
                                      </p:cBhvr>
                                      <p:to>
                                        <p:strVal val="visible"/>
                                      </p:to>
                                    </p:set>
                                    <p:animEffect transition="in" filter="barn(inVertical)">
                                      <p:cBhvr>
                                        <p:cTn id="45" dur="500"/>
                                        <p:tgtEl>
                                          <p:spTgt spid="95"/>
                                        </p:tgtEl>
                                      </p:cBhvr>
                                    </p:animEffect>
                                  </p:childTnLst>
                                </p:cTn>
                              </p:par>
                              <p:par>
                                <p:cTn id="46" presetID="16" presetClass="entr" presetSubtype="21" fill="hold" nodeType="withEffect">
                                  <p:stCondLst>
                                    <p:cond delay="0"/>
                                  </p:stCondLst>
                                  <p:childTnLst>
                                    <p:set>
                                      <p:cBhvr>
                                        <p:cTn id="47" dur="1" fill="hold">
                                          <p:stCondLst>
                                            <p:cond delay="0"/>
                                          </p:stCondLst>
                                        </p:cTn>
                                        <p:tgtEl>
                                          <p:spTgt spid="106"/>
                                        </p:tgtEl>
                                        <p:attrNameLst>
                                          <p:attrName>style.visibility</p:attrName>
                                        </p:attrNameLst>
                                      </p:cBhvr>
                                      <p:to>
                                        <p:strVal val="visible"/>
                                      </p:to>
                                    </p:set>
                                    <p:animEffect transition="in" filter="barn(inVertical)">
                                      <p:cBhvr>
                                        <p:cTn id="48" dur="500"/>
                                        <p:tgtEl>
                                          <p:spTgt spid="106"/>
                                        </p:tgtEl>
                                      </p:cBhvr>
                                    </p:animEffect>
                                  </p:childTnLst>
                                </p:cTn>
                              </p:par>
                              <p:par>
                                <p:cTn id="49" presetID="16" presetClass="entr" presetSubtype="21" fill="hold" nodeType="with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barn(inVertical)">
                                      <p:cBhvr>
                                        <p:cTn id="51" dur="500"/>
                                        <p:tgtEl>
                                          <p:spTgt spid="105"/>
                                        </p:tgtEl>
                                      </p:cBhvr>
                                    </p:animEffect>
                                  </p:childTnLst>
                                </p:cTn>
                              </p:par>
                              <p:par>
                                <p:cTn id="52" presetID="1" presetClass="entr" presetSubtype="0" fill="hold" nodeType="withEffect">
                                  <p:stCondLst>
                                    <p:cond delay="0"/>
                                  </p:stCondLst>
                                  <p:childTnLst>
                                    <p:set>
                                      <p:cBhvr>
                                        <p:cTn id="53" dur="1" fill="hold">
                                          <p:stCondLst>
                                            <p:cond delay="0"/>
                                          </p:stCondLst>
                                        </p:cTn>
                                        <p:tgtEl>
                                          <p:spTgt spid="107">
                                            <p:txEl>
                                              <p:pRg st="0" end="0"/>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7">
                                            <p:txEl>
                                              <p:pRg st="1" end="1"/>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07">
                                            <p:txEl>
                                              <p:pRg st="2" end="2"/>
                                            </p:txEl>
                                          </p:spTgt>
                                        </p:tgtEl>
                                        <p:attrNameLst>
                                          <p:attrName>style.visibility</p:attrName>
                                        </p:attrNameLst>
                                      </p:cBhvr>
                                      <p:to>
                                        <p:strVal val="visible"/>
                                      </p:to>
                                    </p:set>
                                  </p:childTnLst>
                                </p:cTn>
                              </p:par>
                              <p:par>
                                <p:cTn id="58" presetID="1" presetClass="entr" presetSubtype="0" fill="hold" nodeType="withEffect">
                                  <p:stCondLst>
                                    <p:cond delay="500"/>
                                  </p:stCondLst>
                                  <p:childTnLst>
                                    <p:set>
                                      <p:cBhvr>
                                        <p:cTn id="59" dur="1" fill="hold">
                                          <p:stCondLst>
                                            <p:cond delay="0"/>
                                          </p:stCondLst>
                                        </p:cTn>
                                        <p:tgtEl>
                                          <p:spTgt spid="66"/>
                                        </p:tgtEl>
                                        <p:attrNameLst>
                                          <p:attrName>style.visibility</p:attrName>
                                        </p:attrNameLst>
                                      </p:cBhvr>
                                      <p:to>
                                        <p:strVal val="visible"/>
                                      </p:to>
                                    </p:set>
                                  </p:childTnLst>
                                </p:cTn>
                              </p:par>
                              <p:par>
                                <p:cTn id="60" presetID="1" presetClass="entr" presetSubtype="0" fill="hold" nodeType="withEffect">
                                  <p:stCondLst>
                                    <p:cond delay="500"/>
                                  </p:stCondLst>
                                  <p:childTnLst>
                                    <p:set>
                                      <p:cBhvr>
                                        <p:cTn id="61" dur="1" fill="hold">
                                          <p:stCondLst>
                                            <p:cond delay="0"/>
                                          </p:stCondLst>
                                        </p:cTn>
                                        <p:tgtEl>
                                          <p:spTgt spid="91"/>
                                        </p:tgtEl>
                                        <p:attrNameLst>
                                          <p:attrName>style.visibility</p:attrName>
                                        </p:attrNameLst>
                                      </p:cBhvr>
                                      <p:to>
                                        <p:strVal val="visible"/>
                                      </p:to>
                                    </p:set>
                                  </p:childTnLst>
                                </p:cTn>
                              </p:par>
                              <p:par>
                                <p:cTn id="62" presetID="1" presetClass="entr" presetSubtype="0" fill="hold" nodeType="withEffect">
                                  <p:stCondLst>
                                    <p:cond delay="500"/>
                                  </p:stCondLst>
                                  <p:childTnLst>
                                    <p:set>
                                      <p:cBhvr>
                                        <p:cTn id="6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4359" y="417001"/>
            <a:ext cx="9949058" cy="1292662"/>
          </a:xfrm>
          <a:prstGeom prst="rect">
            <a:avLst/>
          </a:prstGeom>
          <a:noFill/>
        </p:spPr>
        <p:txBody>
          <a:bodyPr wrap="none" rtlCol="0">
            <a:spAutoFit/>
          </a:bodyPr>
          <a:lstStyle/>
          <a:p>
            <a:pPr algn="ctr"/>
            <a:r>
              <a:rPr lang="en-US" sz="2600" b="1" dirty="0" smtClean="0">
                <a:latin typeface="Arial"/>
                <a:cs typeface="Arial"/>
              </a:rPr>
              <a:t>Advances in Understanding Clonal Expansion HIV Reservoirs</a:t>
            </a:r>
          </a:p>
          <a:p>
            <a:pPr algn="ctr"/>
            <a:r>
              <a:rPr lang="en-US" sz="2600" b="1" dirty="0" smtClean="0">
                <a:latin typeface="Arial"/>
                <a:cs typeface="Arial"/>
              </a:rPr>
              <a:t>and Possible Implications</a:t>
            </a:r>
          </a:p>
          <a:p>
            <a:endParaRPr lang="en-US" sz="2600" dirty="0" smtClean="0">
              <a:latin typeface="Arial"/>
              <a:cs typeface="Arial"/>
            </a:endParaRPr>
          </a:p>
        </p:txBody>
      </p:sp>
      <p:cxnSp>
        <p:nvCxnSpPr>
          <p:cNvPr id="3" name="Straight Connector 2"/>
          <p:cNvCxnSpPr/>
          <p:nvPr/>
        </p:nvCxnSpPr>
        <p:spPr>
          <a:xfrm>
            <a:off x="423346" y="1403333"/>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1149618" y="2441783"/>
            <a:ext cx="4072193" cy="2290609"/>
          </a:xfrm>
          <a:prstGeom prst="rect">
            <a:avLst/>
          </a:prstGeom>
        </p:spPr>
      </p:pic>
      <p:sp>
        <p:nvSpPr>
          <p:cNvPr id="13" name="TextBox 12"/>
          <p:cNvSpPr txBox="1"/>
          <p:nvPr/>
        </p:nvSpPr>
        <p:spPr>
          <a:xfrm>
            <a:off x="6300950" y="1709932"/>
            <a:ext cx="3421730" cy="369332"/>
          </a:xfrm>
          <a:prstGeom prst="rect">
            <a:avLst/>
          </a:prstGeom>
          <a:noFill/>
        </p:spPr>
        <p:txBody>
          <a:bodyPr wrap="none" rtlCol="0">
            <a:spAutoFit/>
          </a:bodyPr>
          <a:lstStyle/>
          <a:p>
            <a:r>
              <a:rPr lang="en-US" dirty="0" smtClean="0"/>
              <a:t>Cells with defective HIV proviruses</a:t>
            </a:r>
            <a:endParaRPr lang="en-US" dirty="0"/>
          </a:p>
        </p:txBody>
      </p:sp>
      <p:sp>
        <p:nvSpPr>
          <p:cNvPr id="15" name="TextBox 14"/>
          <p:cNvSpPr txBox="1"/>
          <p:nvPr/>
        </p:nvSpPr>
        <p:spPr>
          <a:xfrm>
            <a:off x="6453352" y="4180182"/>
            <a:ext cx="3095719" cy="369332"/>
          </a:xfrm>
          <a:prstGeom prst="rect">
            <a:avLst/>
          </a:prstGeom>
          <a:noFill/>
        </p:spPr>
        <p:txBody>
          <a:bodyPr wrap="none" rtlCol="0">
            <a:spAutoFit/>
          </a:bodyPr>
          <a:lstStyle/>
          <a:p>
            <a:r>
              <a:rPr lang="en-US" dirty="0" smtClean="0"/>
              <a:t>Cells with intact HIV proviruses</a:t>
            </a:r>
            <a:endParaRPr lang="en-US" dirty="0"/>
          </a:p>
        </p:txBody>
      </p:sp>
      <p:grpSp>
        <p:nvGrpSpPr>
          <p:cNvPr id="22" name="Group 21"/>
          <p:cNvGrpSpPr/>
          <p:nvPr/>
        </p:nvGrpSpPr>
        <p:grpSpPr>
          <a:xfrm>
            <a:off x="6614916" y="2362947"/>
            <a:ext cx="1453071" cy="1461994"/>
            <a:chOff x="6614917" y="2362947"/>
            <a:chExt cx="1244600" cy="1282700"/>
          </a:xfrm>
        </p:grpSpPr>
        <p:pic>
          <p:nvPicPr>
            <p:cNvPr id="10" name="Picture 9"/>
            <p:cNvPicPr>
              <a:picLocks noChangeAspect="1"/>
            </p:cNvPicPr>
            <p:nvPr/>
          </p:nvPicPr>
          <p:blipFill>
            <a:blip r:embed="rId4"/>
            <a:stretch>
              <a:fillRect/>
            </a:stretch>
          </p:blipFill>
          <p:spPr>
            <a:xfrm>
              <a:off x="6614917" y="2362947"/>
              <a:ext cx="1244600" cy="1282700"/>
            </a:xfrm>
            <a:prstGeom prst="rect">
              <a:avLst/>
            </a:prstGeom>
          </p:spPr>
        </p:pic>
        <p:pic>
          <p:nvPicPr>
            <p:cNvPr id="16" name="Picture 15" descr="tail.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012" y="2819400"/>
              <a:ext cx="312819" cy="151152"/>
            </a:xfrm>
            <a:prstGeom prst="rect">
              <a:avLst/>
            </a:prstGeom>
          </p:spPr>
        </p:pic>
      </p:grpSp>
      <p:grpSp>
        <p:nvGrpSpPr>
          <p:cNvPr id="23" name="Group 22"/>
          <p:cNvGrpSpPr/>
          <p:nvPr/>
        </p:nvGrpSpPr>
        <p:grpSpPr>
          <a:xfrm>
            <a:off x="9024378" y="2362947"/>
            <a:ext cx="1366892" cy="1461994"/>
            <a:chOff x="9024378" y="2362947"/>
            <a:chExt cx="1244600" cy="1282700"/>
          </a:xfrm>
        </p:grpSpPr>
        <p:pic>
          <p:nvPicPr>
            <p:cNvPr id="17" name="Picture 16"/>
            <p:cNvPicPr>
              <a:picLocks noChangeAspect="1"/>
            </p:cNvPicPr>
            <p:nvPr/>
          </p:nvPicPr>
          <p:blipFill>
            <a:blip r:embed="rId4"/>
            <a:stretch>
              <a:fillRect/>
            </a:stretch>
          </p:blipFill>
          <p:spPr>
            <a:xfrm>
              <a:off x="9024378" y="2362947"/>
              <a:ext cx="1244600" cy="1282700"/>
            </a:xfrm>
            <a:prstGeom prst="rect">
              <a:avLst/>
            </a:prstGeom>
          </p:spPr>
        </p:pic>
        <p:pic>
          <p:nvPicPr>
            <p:cNvPr id="18" name="Picture 17" descr="tail.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4473" y="2819400"/>
              <a:ext cx="312819" cy="151152"/>
            </a:xfrm>
            <a:prstGeom prst="rect">
              <a:avLst/>
            </a:prstGeom>
          </p:spPr>
        </p:pic>
      </p:grpSp>
      <p:grpSp>
        <p:nvGrpSpPr>
          <p:cNvPr id="25" name="Group 24"/>
          <p:cNvGrpSpPr/>
          <p:nvPr/>
        </p:nvGrpSpPr>
        <p:grpSpPr>
          <a:xfrm>
            <a:off x="6705599" y="4962712"/>
            <a:ext cx="1362389" cy="1404095"/>
            <a:chOff x="6705599" y="4962712"/>
            <a:chExt cx="1362389" cy="1404095"/>
          </a:xfrm>
        </p:grpSpPr>
        <p:pic>
          <p:nvPicPr>
            <p:cNvPr id="14" name="Picture 13"/>
            <p:cNvPicPr>
              <a:picLocks noChangeAspect="1"/>
            </p:cNvPicPr>
            <p:nvPr/>
          </p:nvPicPr>
          <p:blipFill>
            <a:blip r:embed="rId6"/>
            <a:stretch>
              <a:fillRect/>
            </a:stretch>
          </p:blipFill>
          <p:spPr>
            <a:xfrm>
              <a:off x="6705599" y="4962712"/>
              <a:ext cx="1362389" cy="1404095"/>
            </a:xfrm>
            <a:prstGeom prst="rect">
              <a:avLst/>
            </a:prstGeom>
          </p:spPr>
        </p:pic>
        <p:pic>
          <p:nvPicPr>
            <p:cNvPr id="19" name="Picture 18"/>
            <p:cNvPicPr>
              <a:picLocks noChangeAspect="1"/>
            </p:cNvPicPr>
            <p:nvPr/>
          </p:nvPicPr>
          <p:blipFill>
            <a:blip r:embed="rId7"/>
            <a:stretch>
              <a:fillRect/>
            </a:stretch>
          </p:blipFill>
          <p:spPr>
            <a:xfrm>
              <a:off x="7085012" y="5445290"/>
              <a:ext cx="609235" cy="176386"/>
            </a:xfrm>
            <a:prstGeom prst="rect">
              <a:avLst/>
            </a:prstGeom>
          </p:spPr>
        </p:pic>
      </p:grpSp>
      <p:grpSp>
        <p:nvGrpSpPr>
          <p:cNvPr id="24" name="Group 23"/>
          <p:cNvGrpSpPr/>
          <p:nvPr/>
        </p:nvGrpSpPr>
        <p:grpSpPr>
          <a:xfrm>
            <a:off x="9126097" y="4895642"/>
            <a:ext cx="1362389" cy="1404095"/>
            <a:chOff x="9126097" y="4895642"/>
            <a:chExt cx="1362389" cy="1404095"/>
          </a:xfrm>
        </p:grpSpPr>
        <p:pic>
          <p:nvPicPr>
            <p:cNvPr id="20" name="Picture 19"/>
            <p:cNvPicPr>
              <a:picLocks noChangeAspect="1"/>
            </p:cNvPicPr>
            <p:nvPr/>
          </p:nvPicPr>
          <p:blipFill>
            <a:blip r:embed="rId6"/>
            <a:stretch>
              <a:fillRect/>
            </a:stretch>
          </p:blipFill>
          <p:spPr>
            <a:xfrm>
              <a:off x="9126097" y="4895642"/>
              <a:ext cx="1362389" cy="1404095"/>
            </a:xfrm>
            <a:prstGeom prst="rect">
              <a:avLst/>
            </a:prstGeom>
          </p:spPr>
        </p:pic>
        <p:pic>
          <p:nvPicPr>
            <p:cNvPr id="21" name="Picture 20"/>
            <p:cNvPicPr>
              <a:picLocks noChangeAspect="1"/>
            </p:cNvPicPr>
            <p:nvPr/>
          </p:nvPicPr>
          <p:blipFill>
            <a:blip r:embed="rId7"/>
            <a:stretch>
              <a:fillRect/>
            </a:stretch>
          </p:blipFill>
          <p:spPr>
            <a:xfrm>
              <a:off x="9505510" y="5378220"/>
              <a:ext cx="609235" cy="176386"/>
            </a:xfrm>
            <a:prstGeom prst="rect">
              <a:avLst/>
            </a:prstGeom>
          </p:spPr>
        </p:pic>
      </p:grpSp>
    </p:spTree>
    <p:extLst>
      <p:ext uri="{BB962C8B-B14F-4D97-AF65-F5344CB8AC3E}">
        <p14:creationId xmlns:p14="http://schemas.microsoft.com/office/powerpoint/2010/main" val="419051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nal-expansion-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01" y="987784"/>
            <a:ext cx="4811891" cy="4811891"/>
          </a:xfrm>
          <a:prstGeom prst="rect">
            <a:avLst/>
          </a:prstGeom>
        </p:spPr>
      </p:pic>
      <p:pic>
        <p:nvPicPr>
          <p:cNvPr id="5" name="Picture 4"/>
          <p:cNvPicPr>
            <a:picLocks noChangeAspect="1"/>
          </p:cNvPicPr>
          <p:nvPr/>
        </p:nvPicPr>
        <p:blipFill>
          <a:blip r:embed="rId4"/>
          <a:stretch>
            <a:fillRect/>
          </a:stretch>
        </p:blipFill>
        <p:spPr>
          <a:xfrm>
            <a:off x="5332412" y="1707452"/>
            <a:ext cx="6687074" cy="3249353"/>
          </a:xfrm>
          <a:prstGeom prst="rect">
            <a:avLst/>
          </a:prstGeom>
        </p:spPr>
      </p:pic>
      <p:sp>
        <p:nvSpPr>
          <p:cNvPr id="6" name="TextBox 5"/>
          <p:cNvSpPr txBox="1"/>
          <p:nvPr/>
        </p:nvSpPr>
        <p:spPr>
          <a:xfrm>
            <a:off x="324569" y="233558"/>
            <a:ext cx="4395179" cy="923330"/>
          </a:xfrm>
          <a:prstGeom prst="rect">
            <a:avLst/>
          </a:prstGeom>
          <a:noFill/>
        </p:spPr>
        <p:txBody>
          <a:bodyPr wrap="none" rtlCol="0">
            <a:spAutoFit/>
          </a:bodyPr>
          <a:lstStyle/>
          <a:p>
            <a:r>
              <a:rPr lang="en-US" sz="2800" b="1" dirty="0" smtClean="0">
                <a:latin typeface="Arial"/>
                <a:cs typeface="Arial"/>
              </a:rPr>
              <a:t>Infected Cells Proliferate </a:t>
            </a:r>
          </a:p>
          <a:p>
            <a:endParaRPr lang="en-US" sz="2600" dirty="0" smtClean="0">
              <a:latin typeface="Arial"/>
              <a:cs typeface="Arial"/>
            </a:endParaRPr>
          </a:p>
        </p:txBody>
      </p:sp>
      <p:sp>
        <p:nvSpPr>
          <p:cNvPr id="7" name="TextBox 6"/>
          <p:cNvSpPr txBox="1"/>
          <p:nvPr/>
        </p:nvSpPr>
        <p:spPr>
          <a:xfrm>
            <a:off x="5995655" y="479785"/>
            <a:ext cx="6023830" cy="1354217"/>
          </a:xfrm>
          <a:prstGeom prst="rect">
            <a:avLst/>
          </a:prstGeom>
          <a:noFill/>
        </p:spPr>
        <p:txBody>
          <a:bodyPr wrap="none" rtlCol="0">
            <a:spAutoFit/>
          </a:bodyPr>
          <a:lstStyle/>
          <a:p>
            <a:r>
              <a:rPr lang="en-US" sz="2800" b="1" dirty="0" smtClean="0">
                <a:latin typeface="Arial"/>
                <a:cs typeface="Arial"/>
              </a:rPr>
              <a:t>Yet total numbers of infected cells</a:t>
            </a:r>
          </a:p>
          <a:p>
            <a:r>
              <a:rPr lang="en-US" sz="2800" b="1" dirty="0" smtClean="0">
                <a:latin typeface="Arial"/>
                <a:cs typeface="Arial"/>
              </a:rPr>
              <a:t>do not increase</a:t>
            </a:r>
          </a:p>
          <a:p>
            <a:endParaRPr lang="en-US" sz="2600" dirty="0" smtClean="0">
              <a:latin typeface="Arial"/>
              <a:cs typeface="Arial"/>
            </a:endParaRPr>
          </a:p>
        </p:txBody>
      </p:sp>
      <p:sp>
        <p:nvSpPr>
          <p:cNvPr id="8" name="TextBox 7"/>
          <p:cNvSpPr txBox="1"/>
          <p:nvPr/>
        </p:nvSpPr>
        <p:spPr>
          <a:xfrm>
            <a:off x="5795271" y="5503789"/>
            <a:ext cx="5971381" cy="1354217"/>
          </a:xfrm>
          <a:prstGeom prst="rect">
            <a:avLst/>
          </a:prstGeom>
          <a:noFill/>
        </p:spPr>
        <p:txBody>
          <a:bodyPr wrap="none" rtlCol="0">
            <a:spAutoFit/>
          </a:bodyPr>
          <a:lstStyle/>
          <a:p>
            <a:r>
              <a:rPr lang="en-US" sz="2800" b="1" dirty="0" smtClean="0">
                <a:latin typeface="Arial"/>
                <a:cs typeface="Arial"/>
              </a:rPr>
              <a:t>Suggests that some infected cells</a:t>
            </a:r>
          </a:p>
          <a:p>
            <a:r>
              <a:rPr lang="en-US" sz="2800" b="1" dirty="0" smtClean="0">
                <a:latin typeface="Arial"/>
                <a:cs typeface="Arial"/>
              </a:rPr>
              <a:t>must be dying off</a:t>
            </a:r>
          </a:p>
          <a:p>
            <a:endParaRPr lang="en-US" sz="2600" dirty="0" smtClean="0">
              <a:latin typeface="Arial"/>
              <a:cs typeface="Arial"/>
            </a:endParaRPr>
          </a:p>
        </p:txBody>
      </p:sp>
      <p:sp>
        <p:nvSpPr>
          <p:cNvPr id="3" name="Rectangle 2"/>
          <p:cNvSpPr/>
          <p:nvPr/>
        </p:nvSpPr>
        <p:spPr>
          <a:xfrm>
            <a:off x="1220732" y="5067214"/>
            <a:ext cx="2922359" cy="9616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250077" y="4962124"/>
            <a:ext cx="4493954" cy="369332"/>
          </a:xfrm>
          <a:prstGeom prst="rect">
            <a:avLst/>
          </a:prstGeom>
          <a:noFill/>
        </p:spPr>
        <p:txBody>
          <a:bodyPr wrap="none" rtlCol="0">
            <a:spAutoFit/>
          </a:bodyPr>
          <a:lstStyle/>
          <a:p>
            <a:r>
              <a:rPr lang="en-US" dirty="0" smtClean="0"/>
              <a:t>Siliciano, J.D.,</a:t>
            </a:r>
            <a:r>
              <a:rPr lang="mr-IN" dirty="0" smtClean="0"/>
              <a:t>…</a:t>
            </a:r>
            <a:r>
              <a:rPr lang="en-US" dirty="0" smtClean="0"/>
              <a:t> Siliciano R.F., Nat. Med., 2003 </a:t>
            </a:r>
            <a:endParaRPr lang="en-US" dirty="0"/>
          </a:p>
        </p:txBody>
      </p:sp>
    </p:spTree>
    <p:extLst>
      <p:ext uri="{BB962C8B-B14F-4D97-AF65-F5344CB8AC3E}">
        <p14:creationId xmlns:p14="http://schemas.microsoft.com/office/powerpoint/2010/main" val="36482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56992" y="2051157"/>
            <a:ext cx="5562303" cy="553998"/>
          </a:xfrm>
          <a:prstGeom prst="rect">
            <a:avLst/>
          </a:prstGeom>
          <a:noFill/>
        </p:spPr>
        <p:txBody>
          <a:bodyPr wrap="none" rtlCol="0">
            <a:spAutoFit/>
          </a:bodyPr>
          <a:lstStyle/>
          <a:p>
            <a:r>
              <a:rPr lang="en-US" sz="3000" dirty="0" smtClean="0"/>
              <a:t>No Conflicts of Interest to Disclose </a:t>
            </a:r>
            <a:endParaRPr lang="en-US" sz="3000" dirty="0"/>
          </a:p>
        </p:txBody>
      </p:sp>
    </p:spTree>
    <p:extLst>
      <p:ext uri="{BB962C8B-B14F-4D97-AF65-F5344CB8AC3E}">
        <p14:creationId xmlns:p14="http://schemas.microsoft.com/office/powerpoint/2010/main" val="1021249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nal-expans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561" y="1340332"/>
            <a:ext cx="7910041" cy="5517668"/>
          </a:xfrm>
          <a:prstGeom prst="rect">
            <a:avLst/>
          </a:prstGeom>
        </p:spPr>
      </p:pic>
      <p:pic>
        <p:nvPicPr>
          <p:cNvPr id="5" name="Picture 4" descr="temp-pna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22" y="1373741"/>
            <a:ext cx="3401043" cy="4525433"/>
          </a:xfrm>
          <a:prstGeom prst="rect">
            <a:avLst/>
          </a:prstGeom>
        </p:spPr>
      </p:pic>
      <p:pic>
        <p:nvPicPr>
          <p:cNvPr id="7" name="Picture 6" descr="temp-wax-wan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8" y="50114"/>
            <a:ext cx="6986721" cy="1323622"/>
          </a:xfrm>
          <a:prstGeom prst="rect">
            <a:avLst/>
          </a:prstGeom>
        </p:spPr>
      </p:pic>
      <p:sp>
        <p:nvSpPr>
          <p:cNvPr id="2" name="Rectangle 1"/>
          <p:cNvSpPr/>
          <p:nvPr/>
        </p:nvSpPr>
        <p:spPr>
          <a:xfrm>
            <a:off x="104320" y="2240433"/>
            <a:ext cx="3582316" cy="443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TT</a:t>
            </a:r>
            <a:endParaRPr lang="en-US" dirty="0"/>
          </a:p>
        </p:txBody>
      </p:sp>
      <p:sp>
        <p:nvSpPr>
          <p:cNvPr id="4" name="Rectangle 3"/>
          <p:cNvSpPr/>
          <p:nvPr/>
        </p:nvSpPr>
        <p:spPr>
          <a:xfrm>
            <a:off x="4710300" y="6398745"/>
            <a:ext cx="6337942" cy="459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54931" y="4031570"/>
            <a:ext cx="3248474" cy="1107996"/>
          </a:xfrm>
          <a:prstGeom prst="rect">
            <a:avLst/>
          </a:prstGeom>
          <a:noFill/>
        </p:spPr>
        <p:txBody>
          <a:bodyPr wrap="none" rtlCol="0">
            <a:spAutoFit/>
          </a:bodyPr>
          <a:lstStyle/>
          <a:p>
            <a:pPr algn="ctr"/>
            <a:r>
              <a:rPr lang="en-US" sz="3300" dirty="0" smtClean="0">
                <a:solidFill>
                  <a:srgbClr val="800000"/>
                </a:solidFill>
              </a:rPr>
              <a:t>The HIV Reservoir</a:t>
            </a:r>
          </a:p>
          <a:p>
            <a:pPr algn="ctr"/>
            <a:r>
              <a:rPr lang="en-US" sz="3300" dirty="0" smtClean="0">
                <a:solidFill>
                  <a:srgbClr val="800000"/>
                </a:solidFill>
              </a:rPr>
              <a:t>Is Dynamic!</a:t>
            </a:r>
            <a:endParaRPr lang="en-US" sz="3300" dirty="0">
              <a:solidFill>
                <a:srgbClr val="800000"/>
              </a:solidFill>
            </a:endParaRPr>
          </a:p>
        </p:txBody>
      </p:sp>
      <p:sp>
        <p:nvSpPr>
          <p:cNvPr id="3" name="TextBox 2"/>
          <p:cNvSpPr txBox="1"/>
          <p:nvPr/>
        </p:nvSpPr>
        <p:spPr>
          <a:xfrm>
            <a:off x="6337355" y="264303"/>
            <a:ext cx="2021069" cy="369332"/>
          </a:xfrm>
          <a:prstGeom prst="rect">
            <a:avLst/>
          </a:prstGeom>
          <a:noFill/>
        </p:spPr>
        <p:txBody>
          <a:bodyPr wrap="none" rtlCol="0">
            <a:spAutoFit/>
          </a:bodyPr>
          <a:lstStyle/>
          <a:p>
            <a:r>
              <a:rPr lang="en-US" b="1" dirty="0" smtClean="0"/>
              <a:t>2018</a:t>
            </a:r>
            <a:r>
              <a:rPr lang="en-US" dirty="0" smtClean="0"/>
              <a:t>, PMC5856552</a:t>
            </a:r>
            <a:endParaRPr lang="en-US" dirty="0"/>
          </a:p>
        </p:txBody>
      </p:sp>
    </p:spTree>
    <p:extLst>
      <p:ext uri="{BB962C8B-B14F-4D97-AF65-F5344CB8AC3E}">
        <p14:creationId xmlns:p14="http://schemas.microsoft.com/office/powerpoint/2010/main" val="633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2173" y="328666"/>
            <a:ext cx="6411456" cy="523220"/>
          </a:xfrm>
          <a:prstGeom prst="rect">
            <a:avLst/>
          </a:prstGeom>
          <a:noFill/>
        </p:spPr>
        <p:txBody>
          <a:bodyPr wrap="none" rtlCol="0">
            <a:spAutoFit/>
          </a:bodyPr>
          <a:lstStyle/>
          <a:p>
            <a:r>
              <a:rPr lang="en-US" sz="2800" dirty="0" smtClean="0">
                <a:latin typeface="Helvetica"/>
                <a:cs typeface="Helvetica"/>
              </a:rPr>
              <a:t>Do HIV Reservoirs Undergo Evolution?</a:t>
            </a:r>
            <a:endParaRPr lang="en-US" sz="2800" dirty="0">
              <a:latin typeface="Helvetica"/>
              <a:cs typeface="Helvetica"/>
            </a:endParaRPr>
          </a:p>
        </p:txBody>
      </p:sp>
      <p:sp>
        <p:nvSpPr>
          <p:cNvPr id="5" name="TextBox 4"/>
          <p:cNvSpPr txBox="1"/>
          <p:nvPr/>
        </p:nvSpPr>
        <p:spPr>
          <a:xfrm>
            <a:off x="834234" y="1265008"/>
            <a:ext cx="8597225" cy="430887"/>
          </a:xfrm>
          <a:prstGeom prst="rect">
            <a:avLst/>
          </a:prstGeom>
          <a:noFill/>
        </p:spPr>
        <p:txBody>
          <a:bodyPr wrap="none" rtlCol="0">
            <a:spAutoFit/>
          </a:bodyPr>
          <a:lstStyle/>
          <a:p>
            <a:pPr marL="285750" indent="-285750">
              <a:buFont typeface="Arial"/>
              <a:buChar char="•"/>
            </a:pPr>
            <a:r>
              <a:rPr lang="en-US" sz="2200" dirty="0" smtClean="0">
                <a:latin typeface="Helvetica"/>
                <a:cs typeface="Helvetica"/>
              </a:rPr>
              <a:t>Considering HIV-infected cell          (not virus     )as biological unit</a:t>
            </a:r>
            <a:endParaRPr lang="en-US" sz="2200" dirty="0">
              <a:latin typeface="Helvetica"/>
              <a:cs typeface="Helvetica"/>
            </a:endParaRPr>
          </a:p>
        </p:txBody>
      </p:sp>
      <p:pic>
        <p:nvPicPr>
          <p:cNvPr id="6" name="Picture 5"/>
          <p:cNvPicPr>
            <a:picLocks noChangeAspect="1"/>
          </p:cNvPicPr>
          <p:nvPr/>
        </p:nvPicPr>
        <p:blipFill>
          <a:blip r:embed="rId3"/>
          <a:stretch>
            <a:fillRect/>
          </a:stretch>
        </p:blipFill>
        <p:spPr>
          <a:xfrm>
            <a:off x="4913552" y="1270652"/>
            <a:ext cx="527599" cy="522323"/>
          </a:xfrm>
          <a:prstGeom prst="rect">
            <a:avLst/>
          </a:prstGeom>
        </p:spPr>
      </p:pic>
      <p:pic>
        <p:nvPicPr>
          <p:cNvPr id="9" name="Picture 8"/>
          <p:cNvPicPr>
            <a:picLocks noChangeAspect="1"/>
          </p:cNvPicPr>
          <p:nvPr/>
        </p:nvPicPr>
        <p:blipFill>
          <a:blip r:embed="rId4"/>
          <a:stretch>
            <a:fillRect/>
          </a:stretch>
        </p:blipFill>
        <p:spPr>
          <a:xfrm>
            <a:off x="6800495" y="1357221"/>
            <a:ext cx="259827" cy="285810"/>
          </a:xfrm>
          <a:prstGeom prst="rect">
            <a:avLst/>
          </a:prstGeom>
        </p:spPr>
      </p:pic>
      <p:sp>
        <p:nvSpPr>
          <p:cNvPr id="10" name="TextBox 9"/>
          <p:cNvSpPr txBox="1"/>
          <p:nvPr/>
        </p:nvSpPr>
        <p:spPr>
          <a:xfrm>
            <a:off x="210182" y="2133608"/>
            <a:ext cx="5230969" cy="461665"/>
          </a:xfrm>
          <a:prstGeom prst="rect">
            <a:avLst/>
          </a:prstGeom>
          <a:noFill/>
        </p:spPr>
        <p:txBody>
          <a:bodyPr wrap="none" rtlCol="0">
            <a:spAutoFit/>
          </a:bodyPr>
          <a:lstStyle/>
          <a:p>
            <a:r>
              <a:rPr lang="en-US" sz="2400" dirty="0" smtClean="0">
                <a:latin typeface="Helvetica"/>
                <a:cs typeface="Helvetica"/>
              </a:rPr>
              <a:t>Requirements for Evolution to Occur:</a:t>
            </a:r>
            <a:endParaRPr lang="en-US" sz="2400" dirty="0">
              <a:latin typeface="Helvetica"/>
              <a:cs typeface="Helvetica"/>
            </a:endParaRPr>
          </a:p>
        </p:txBody>
      </p:sp>
      <p:sp>
        <p:nvSpPr>
          <p:cNvPr id="11" name="TextBox 10"/>
          <p:cNvSpPr txBox="1"/>
          <p:nvPr/>
        </p:nvSpPr>
        <p:spPr>
          <a:xfrm>
            <a:off x="1013455" y="3040573"/>
            <a:ext cx="3493264" cy="415498"/>
          </a:xfrm>
          <a:prstGeom prst="rect">
            <a:avLst/>
          </a:prstGeom>
          <a:noFill/>
        </p:spPr>
        <p:txBody>
          <a:bodyPr wrap="none" rtlCol="0">
            <a:spAutoFit/>
          </a:bodyPr>
          <a:lstStyle/>
          <a:p>
            <a:pPr marL="457200" indent="-457200">
              <a:buAutoNum type="arabicParenR"/>
            </a:pPr>
            <a:r>
              <a:rPr lang="en-US" sz="2100" b="1" dirty="0" smtClean="0">
                <a:latin typeface="Helvetica"/>
                <a:cs typeface="Helvetica"/>
              </a:rPr>
              <a:t>Variation in population </a:t>
            </a:r>
            <a:endParaRPr lang="en-US" sz="2100" dirty="0">
              <a:solidFill>
                <a:srgbClr val="800000"/>
              </a:solidFill>
              <a:latin typeface="Helvetica"/>
              <a:cs typeface="Helvetica"/>
            </a:endParaRPr>
          </a:p>
        </p:txBody>
      </p:sp>
      <p:sp>
        <p:nvSpPr>
          <p:cNvPr id="12" name="TextBox 11"/>
          <p:cNvSpPr txBox="1"/>
          <p:nvPr/>
        </p:nvSpPr>
        <p:spPr>
          <a:xfrm>
            <a:off x="1013455" y="4035227"/>
            <a:ext cx="4070345" cy="415498"/>
          </a:xfrm>
          <a:prstGeom prst="rect">
            <a:avLst/>
          </a:prstGeom>
          <a:noFill/>
        </p:spPr>
        <p:txBody>
          <a:bodyPr wrap="none" rtlCol="0">
            <a:spAutoFit/>
          </a:bodyPr>
          <a:lstStyle/>
          <a:p>
            <a:pPr marL="457200" indent="-457200">
              <a:buAutoNum type="arabicParenR" startAt="2"/>
            </a:pPr>
            <a:r>
              <a:rPr lang="en-US" sz="2100" b="1" dirty="0" smtClean="0">
                <a:latin typeface="Helvetica"/>
                <a:cs typeface="Helvetica"/>
              </a:rPr>
              <a:t>Replication and heritability</a:t>
            </a:r>
            <a:endParaRPr lang="en-US" sz="2100" dirty="0">
              <a:solidFill>
                <a:srgbClr val="800000"/>
              </a:solidFill>
              <a:latin typeface="Helvetica"/>
              <a:cs typeface="Helvetica"/>
            </a:endParaRPr>
          </a:p>
        </p:txBody>
      </p:sp>
      <p:sp>
        <p:nvSpPr>
          <p:cNvPr id="13" name="TextBox 12"/>
          <p:cNvSpPr txBox="1"/>
          <p:nvPr/>
        </p:nvSpPr>
        <p:spPr>
          <a:xfrm>
            <a:off x="1013455" y="4951555"/>
            <a:ext cx="9604782" cy="1800493"/>
          </a:xfrm>
          <a:prstGeom prst="rect">
            <a:avLst/>
          </a:prstGeom>
          <a:noFill/>
        </p:spPr>
        <p:txBody>
          <a:bodyPr wrap="none" rtlCol="0">
            <a:spAutoFit/>
          </a:bodyPr>
          <a:lstStyle/>
          <a:p>
            <a:pPr marL="457200" indent="-457200">
              <a:buAutoNum type="arabicParenR" startAt="3"/>
            </a:pPr>
            <a:r>
              <a:rPr lang="en-US" sz="2100" b="1" dirty="0" smtClean="0">
                <a:latin typeface="Helvetica"/>
                <a:cs typeface="Helvetica"/>
              </a:rPr>
              <a:t>Selective pressure -&gt; differential rates of cell death</a:t>
            </a:r>
          </a:p>
          <a:p>
            <a:endParaRPr lang="en-US" sz="1400" b="1" dirty="0" smtClean="0">
              <a:latin typeface="Helvetica"/>
              <a:cs typeface="Helvetica"/>
            </a:endParaRPr>
          </a:p>
          <a:p>
            <a:r>
              <a:rPr lang="en-US" sz="2000" dirty="0" smtClean="0">
                <a:solidFill>
                  <a:srgbClr val="000090"/>
                </a:solidFill>
                <a:latin typeface="Helvetica"/>
                <a:cs typeface="Helvetica"/>
              </a:rPr>
              <a:t>       i) Proliferation advantage </a:t>
            </a:r>
            <a:r>
              <a:rPr lang="en-US" sz="1500" dirty="0" smtClean="0">
                <a:latin typeface="Helvetica"/>
                <a:cs typeface="Helvetica"/>
              </a:rPr>
              <a:t>(Wagner, T.A., et al., Science 2014, </a:t>
            </a:r>
            <a:r>
              <a:rPr lang="en-US" sz="1500" dirty="0" err="1" smtClean="0">
                <a:latin typeface="Helvetica"/>
                <a:cs typeface="Helvetica"/>
              </a:rPr>
              <a:t>Maldarelli</a:t>
            </a:r>
            <a:r>
              <a:rPr lang="en-US" sz="1500" dirty="0" smtClean="0">
                <a:latin typeface="Helvetica"/>
                <a:cs typeface="Helvetica"/>
              </a:rPr>
              <a:t>, F., et al., Science 2014)</a:t>
            </a:r>
          </a:p>
          <a:p>
            <a:endParaRPr lang="en-US" sz="1400" dirty="0" smtClean="0">
              <a:latin typeface="Helvetica"/>
              <a:cs typeface="Helvetica"/>
            </a:endParaRPr>
          </a:p>
          <a:p>
            <a:r>
              <a:rPr lang="en-US" sz="2000" dirty="0">
                <a:solidFill>
                  <a:srgbClr val="000090"/>
                </a:solidFill>
                <a:latin typeface="Helvetica"/>
                <a:cs typeface="Helvetica"/>
              </a:rPr>
              <a:t> </a:t>
            </a:r>
            <a:r>
              <a:rPr lang="en-US" sz="2000" dirty="0" smtClean="0">
                <a:solidFill>
                  <a:srgbClr val="000090"/>
                </a:solidFill>
                <a:latin typeface="Helvetica"/>
                <a:cs typeface="Helvetica"/>
              </a:rPr>
              <a:t>     ii) Survival advantage? Resistance to being killed?</a:t>
            </a:r>
          </a:p>
          <a:p>
            <a:r>
              <a:rPr lang="en-US" sz="2100" dirty="0">
                <a:solidFill>
                  <a:srgbClr val="800000"/>
                </a:solidFill>
                <a:latin typeface="Helvetica"/>
                <a:cs typeface="Helvetica"/>
              </a:rPr>
              <a:t> </a:t>
            </a:r>
            <a:r>
              <a:rPr lang="en-US" sz="2100" dirty="0" smtClean="0">
                <a:solidFill>
                  <a:srgbClr val="800000"/>
                </a:solidFill>
                <a:latin typeface="Helvetica"/>
                <a:cs typeface="Helvetica"/>
              </a:rPr>
              <a:t>  </a:t>
            </a:r>
            <a:endParaRPr lang="en-US" sz="2100" dirty="0">
              <a:solidFill>
                <a:srgbClr val="800000"/>
              </a:solidFill>
              <a:latin typeface="Helvetica"/>
              <a:cs typeface="Helvetica"/>
            </a:endParaRPr>
          </a:p>
        </p:txBody>
      </p:sp>
      <p:pic>
        <p:nvPicPr>
          <p:cNvPr id="2" name="Picture 1" descr="check.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351" y="2839315"/>
            <a:ext cx="1036897" cy="916328"/>
          </a:xfrm>
          <a:prstGeom prst="rect">
            <a:avLst/>
          </a:prstGeom>
        </p:spPr>
      </p:pic>
      <p:pic>
        <p:nvPicPr>
          <p:cNvPr id="14" name="Picture 13" descr="check.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1927" y="3577063"/>
            <a:ext cx="1036897" cy="916328"/>
          </a:xfrm>
          <a:prstGeom prst="rect">
            <a:avLst/>
          </a:prstGeom>
        </p:spPr>
      </p:pic>
    </p:spTree>
    <p:extLst>
      <p:ext uri="{BB962C8B-B14F-4D97-AF65-F5344CB8AC3E}">
        <p14:creationId xmlns:p14="http://schemas.microsoft.com/office/powerpoint/2010/main" val="41281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79237" y="6"/>
            <a:ext cx="973156" cy="395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6424017" y="1094946"/>
            <a:ext cx="5280832" cy="4698968"/>
            <a:chOff x="6359908" y="662714"/>
            <a:chExt cx="4988372" cy="4443712"/>
          </a:xfrm>
        </p:grpSpPr>
        <p:grpSp>
          <p:nvGrpSpPr>
            <p:cNvPr id="17" name="Group 16"/>
            <p:cNvGrpSpPr/>
            <p:nvPr/>
          </p:nvGrpSpPr>
          <p:grpSpPr>
            <a:xfrm>
              <a:off x="6359908" y="662714"/>
              <a:ext cx="4988372" cy="4443712"/>
              <a:chOff x="6689177" y="1544583"/>
              <a:chExt cx="4988372" cy="4443712"/>
            </a:xfrm>
          </p:grpSpPr>
          <p:grpSp>
            <p:nvGrpSpPr>
              <p:cNvPr id="13" name="Group 12"/>
              <p:cNvGrpSpPr/>
              <p:nvPr/>
            </p:nvGrpSpPr>
            <p:grpSpPr>
              <a:xfrm>
                <a:off x="6792977" y="1544583"/>
                <a:ext cx="4884572" cy="4421953"/>
                <a:chOff x="5346281" y="508254"/>
                <a:chExt cx="5380829" cy="4324584"/>
              </a:xfrm>
            </p:grpSpPr>
            <p:pic>
              <p:nvPicPr>
                <p:cNvPr id="11" name="Picture 10" descr="temp-our jci.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281" y="508254"/>
                  <a:ext cx="3249991" cy="4324584"/>
                </a:xfrm>
                <a:prstGeom prst="rect">
                  <a:avLst/>
                </a:prstGeom>
              </p:spPr>
            </p:pic>
            <p:pic>
              <p:nvPicPr>
                <p:cNvPr id="12" name="Picture 11" descr="ourtitl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281" y="1416760"/>
                  <a:ext cx="5380829" cy="1253786"/>
                </a:xfrm>
                <a:prstGeom prst="rect">
                  <a:avLst/>
                </a:prstGeom>
              </p:spPr>
            </p:pic>
          </p:grpSp>
          <p:sp>
            <p:nvSpPr>
              <p:cNvPr id="16" name="Rectangle 15"/>
              <p:cNvSpPr/>
              <p:nvPr/>
            </p:nvSpPr>
            <p:spPr>
              <a:xfrm>
                <a:off x="6689177" y="3755559"/>
                <a:ext cx="3054056" cy="223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9561581" y="901023"/>
              <a:ext cx="665616" cy="378375"/>
            </a:xfrm>
            <a:prstGeom prst="rect">
              <a:avLst/>
            </a:prstGeom>
            <a:noFill/>
          </p:spPr>
          <p:txBody>
            <a:bodyPr wrap="none" rtlCol="0">
              <a:spAutoFit/>
            </a:bodyPr>
            <a:lstStyle/>
            <a:p>
              <a:r>
                <a:rPr lang="en-US" sz="2000" b="1" dirty="0" smtClean="0"/>
                <a:t>2018</a:t>
              </a:r>
              <a:endParaRPr lang="en-US" sz="2000" b="1" dirty="0"/>
            </a:p>
          </p:txBody>
        </p:sp>
      </p:grpSp>
      <p:sp>
        <p:nvSpPr>
          <p:cNvPr id="21" name="TextBox 20"/>
          <p:cNvSpPr txBox="1"/>
          <p:nvPr/>
        </p:nvSpPr>
        <p:spPr>
          <a:xfrm>
            <a:off x="407356" y="217783"/>
            <a:ext cx="10999457" cy="877163"/>
          </a:xfrm>
          <a:prstGeom prst="rect">
            <a:avLst/>
          </a:prstGeom>
          <a:noFill/>
        </p:spPr>
        <p:txBody>
          <a:bodyPr wrap="none" rtlCol="0">
            <a:spAutoFit/>
          </a:bodyPr>
          <a:lstStyle/>
          <a:p>
            <a:r>
              <a:rPr lang="en-US" sz="2500" b="1" dirty="0" smtClean="0">
                <a:latin typeface="Arial"/>
                <a:cs typeface="Arial"/>
              </a:rPr>
              <a:t>Have Clonally Expanded HIV-Infected Cells been Selected for Survival?</a:t>
            </a:r>
          </a:p>
          <a:p>
            <a:endParaRPr lang="en-US" sz="2600" dirty="0" smtClean="0">
              <a:latin typeface="Arial"/>
              <a:cs typeface="Arial"/>
            </a:endParaRPr>
          </a:p>
        </p:txBody>
      </p:sp>
      <p:cxnSp>
        <p:nvCxnSpPr>
          <p:cNvPr id="22" name="Straight Connector 21"/>
          <p:cNvCxnSpPr/>
          <p:nvPr/>
        </p:nvCxnSpPr>
        <p:spPr>
          <a:xfrm>
            <a:off x="423346" y="780778"/>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300874" y="1302057"/>
            <a:ext cx="5906776" cy="5776143"/>
            <a:chOff x="407355" y="1081857"/>
            <a:chExt cx="5591304" cy="5533884"/>
          </a:xfrm>
        </p:grpSpPr>
        <p:grpSp>
          <p:nvGrpSpPr>
            <p:cNvPr id="15" name="Group 14"/>
            <p:cNvGrpSpPr/>
            <p:nvPr/>
          </p:nvGrpSpPr>
          <p:grpSpPr>
            <a:xfrm>
              <a:off x="407355" y="1081857"/>
              <a:ext cx="5591304" cy="5533884"/>
              <a:chOff x="266986" y="764286"/>
              <a:chExt cx="4942517" cy="4844400"/>
            </a:xfrm>
          </p:grpSpPr>
          <p:grpSp>
            <p:nvGrpSpPr>
              <p:cNvPr id="3" name="Group 2"/>
              <p:cNvGrpSpPr/>
              <p:nvPr/>
            </p:nvGrpSpPr>
            <p:grpSpPr>
              <a:xfrm>
                <a:off x="266986" y="907754"/>
                <a:ext cx="4840038" cy="4700932"/>
                <a:chOff x="216590" y="155226"/>
                <a:chExt cx="7935806" cy="6601960"/>
              </a:xfrm>
            </p:grpSpPr>
            <p:pic>
              <p:nvPicPr>
                <p:cNvPr id="4" name="Picture 3" descr="birc5.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590" y="155226"/>
                  <a:ext cx="7837561" cy="1263819"/>
                </a:xfrm>
                <a:prstGeom prst="rect">
                  <a:avLst/>
                </a:prstGeom>
              </p:spPr>
            </p:pic>
            <p:pic>
              <p:nvPicPr>
                <p:cNvPr id="5" name="Picture 4" descr="lichterfeld2.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816" y="2074337"/>
                  <a:ext cx="4690693" cy="4682849"/>
                </a:xfrm>
                <a:prstGeom prst="rect">
                  <a:avLst/>
                </a:prstGeom>
              </p:spPr>
            </p:pic>
            <p:pic>
              <p:nvPicPr>
                <p:cNvPr id="6" name="Picture 5" descr="kuo.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819" y="1447804"/>
                  <a:ext cx="7780577" cy="532599"/>
                </a:xfrm>
                <a:prstGeom prst="rect">
                  <a:avLst/>
                </a:prstGeom>
              </p:spPr>
            </p:pic>
            <p:sp>
              <p:nvSpPr>
                <p:cNvPr id="8" name="TextBox 7"/>
                <p:cNvSpPr txBox="1"/>
                <p:nvPr/>
              </p:nvSpPr>
              <p:spPr>
                <a:xfrm>
                  <a:off x="2536546" y="267557"/>
                  <a:ext cx="1021280" cy="491902"/>
                </a:xfrm>
                <a:prstGeom prst="rect">
                  <a:avLst/>
                </a:prstGeom>
                <a:noFill/>
              </p:spPr>
              <p:txBody>
                <a:bodyPr wrap="none" rtlCol="0">
                  <a:spAutoFit/>
                </a:bodyPr>
                <a:lstStyle/>
                <a:p>
                  <a:r>
                    <a:rPr lang="en-US" sz="2000" b="1" dirty="0" smtClean="0"/>
                    <a:t>2018</a:t>
                  </a:r>
                  <a:endParaRPr lang="en-US" sz="2000" b="1" dirty="0"/>
                </a:p>
              </p:txBody>
            </p:sp>
          </p:grpSp>
          <p:sp>
            <p:nvSpPr>
              <p:cNvPr id="14" name="Rectangle 13"/>
              <p:cNvSpPr/>
              <p:nvPr/>
            </p:nvSpPr>
            <p:spPr>
              <a:xfrm>
                <a:off x="4433369" y="764286"/>
                <a:ext cx="776134" cy="4224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p:cNvSpPr/>
            <p:nvPr/>
          </p:nvSpPr>
          <p:spPr>
            <a:xfrm>
              <a:off x="514454" y="2806738"/>
              <a:ext cx="3431347" cy="38090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3" name="Picture 22" descr="prime-shock.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411" y="3969934"/>
            <a:ext cx="7382374" cy="2328134"/>
          </a:xfrm>
          <a:prstGeom prst="rect">
            <a:avLst/>
          </a:prstGeom>
        </p:spPr>
      </p:pic>
      <p:sp>
        <p:nvSpPr>
          <p:cNvPr id="10" name="Rectangle 9"/>
          <p:cNvSpPr/>
          <p:nvPr/>
        </p:nvSpPr>
        <p:spPr>
          <a:xfrm>
            <a:off x="8557455" y="3969934"/>
            <a:ext cx="1430353" cy="493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448830" y="5098536"/>
            <a:ext cx="4506913" cy="830997"/>
          </a:xfrm>
          <a:prstGeom prst="rect">
            <a:avLst/>
          </a:prstGeom>
          <a:noFill/>
        </p:spPr>
        <p:txBody>
          <a:bodyPr wrap="none" rtlCol="0">
            <a:spAutoFit/>
          </a:bodyPr>
          <a:lstStyle/>
          <a:p>
            <a:r>
              <a:rPr lang="en-US" sz="2400" b="1" dirty="0" smtClean="0">
                <a:solidFill>
                  <a:srgbClr val="800000"/>
                </a:solidFill>
              </a:rPr>
              <a:t>One of critical questions currently</a:t>
            </a:r>
          </a:p>
          <a:p>
            <a:r>
              <a:rPr lang="en-US" sz="2400" b="1" dirty="0" smtClean="0">
                <a:solidFill>
                  <a:srgbClr val="800000"/>
                </a:solidFill>
              </a:rPr>
              <a:t>being asked by the field</a:t>
            </a:r>
            <a:endParaRPr lang="en-US" sz="2400" b="1" dirty="0">
              <a:solidFill>
                <a:srgbClr val="800000"/>
              </a:solidFill>
            </a:endParaRPr>
          </a:p>
        </p:txBody>
      </p:sp>
      <p:sp>
        <p:nvSpPr>
          <p:cNvPr id="25" name="TextBox 24"/>
          <p:cNvSpPr txBox="1"/>
          <p:nvPr/>
        </p:nvSpPr>
        <p:spPr>
          <a:xfrm>
            <a:off x="2640637" y="4115287"/>
            <a:ext cx="704640" cy="400110"/>
          </a:xfrm>
          <a:prstGeom prst="rect">
            <a:avLst/>
          </a:prstGeom>
          <a:noFill/>
        </p:spPr>
        <p:txBody>
          <a:bodyPr wrap="none" rtlCol="0">
            <a:spAutoFit/>
          </a:bodyPr>
          <a:lstStyle/>
          <a:p>
            <a:r>
              <a:rPr lang="en-US" sz="2000" b="1" dirty="0" smtClean="0"/>
              <a:t>2016</a:t>
            </a:r>
            <a:endParaRPr lang="en-US" sz="2000" b="1" dirty="0"/>
          </a:p>
        </p:txBody>
      </p:sp>
    </p:spTree>
    <p:extLst>
      <p:ext uri="{BB962C8B-B14F-4D97-AF65-F5344CB8AC3E}">
        <p14:creationId xmlns:p14="http://schemas.microsoft.com/office/powerpoint/2010/main" val="136291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3959" y="1222708"/>
            <a:ext cx="3300904" cy="830997"/>
          </a:xfrm>
          <a:prstGeom prst="rect">
            <a:avLst/>
          </a:prstGeom>
          <a:noFill/>
          <a:ln>
            <a:solidFill>
              <a:schemeClr val="tx1"/>
            </a:solidFill>
          </a:ln>
        </p:spPr>
        <p:txBody>
          <a:bodyPr wrap="none" rtlCol="0">
            <a:spAutoFit/>
          </a:bodyPr>
          <a:lstStyle/>
          <a:p>
            <a:pPr algn="ctr"/>
            <a:r>
              <a:rPr lang="en-US" sz="2400" b="1" dirty="0" smtClean="0">
                <a:solidFill>
                  <a:srgbClr val="800000"/>
                </a:solidFill>
              </a:rPr>
              <a:t>Challenges in Measuring</a:t>
            </a:r>
          </a:p>
          <a:p>
            <a:pPr algn="ctr"/>
            <a:r>
              <a:rPr lang="en-US" sz="2400" b="1" dirty="0" smtClean="0">
                <a:solidFill>
                  <a:srgbClr val="800000"/>
                </a:solidFill>
              </a:rPr>
              <a:t>the HIV Reservoir</a:t>
            </a:r>
            <a:endParaRPr lang="en-US" sz="2400" b="1" dirty="0">
              <a:solidFill>
                <a:srgbClr val="800000"/>
              </a:solidFill>
            </a:endParaRPr>
          </a:p>
        </p:txBody>
      </p:sp>
      <p:sp>
        <p:nvSpPr>
          <p:cNvPr id="5" name="TextBox 4"/>
          <p:cNvSpPr txBox="1"/>
          <p:nvPr/>
        </p:nvSpPr>
        <p:spPr>
          <a:xfrm>
            <a:off x="5018087" y="1216607"/>
            <a:ext cx="2298977" cy="830997"/>
          </a:xfrm>
          <a:prstGeom prst="rect">
            <a:avLst/>
          </a:prstGeom>
          <a:noFill/>
          <a:ln>
            <a:solidFill>
              <a:schemeClr val="tx1"/>
            </a:solidFill>
          </a:ln>
        </p:spPr>
        <p:txBody>
          <a:bodyPr wrap="none" rtlCol="0">
            <a:spAutoFit/>
          </a:bodyPr>
          <a:lstStyle/>
          <a:p>
            <a:r>
              <a:rPr lang="en-US" sz="2400" b="1" dirty="0" smtClean="0">
                <a:solidFill>
                  <a:srgbClr val="800000"/>
                </a:solidFill>
              </a:rPr>
              <a:t>Dynamic Nature</a:t>
            </a:r>
          </a:p>
          <a:p>
            <a:r>
              <a:rPr lang="en-US" sz="2400" b="1" dirty="0">
                <a:solidFill>
                  <a:srgbClr val="800000"/>
                </a:solidFill>
              </a:rPr>
              <a:t>o</a:t>
            </a:r>
            <a:r>
              <a:rPr lang="en-US" sz="2400" b="1" dirty="0" smtClean="0">
                <a:solidFill>
                  <a:srgbClr val="800000"/>
                </a:solidFill>
              </a:rPr>
              <a:t>f HIV Reservoir</a:t>
            </a:r>
            <a:endParaRPr lang="en-US" sz="2400" b="1" dirty="0">
              <a:solidFill>
                <a:srgbClr val="800000"/>
              </a:solidFill>
            </a:endParaRPr>
          </a:p>
        </p:txBody>
      </p:sp>
      <p:sp>
        <p:nvSpPr>
          <p:cNvPr id="6" name="TextBox 5"/>
          <p:cNvSpPr txBox="1"/>
          <p:nvPr/>
        </p:nvSpPr>
        <p:spPr>
          <a:xfrm>
            <a:off x="8676517" y="1251506"/>
            <a:ext cx="3019426" cy="830997"/>
          </a:xfrm>
          <a:prstGeom prst="rect">
            <a:avLst/>
          </a:prstGeom>
          <a:noFill/>
          <a:ln>
            <a:solidFill>
              <a:schemeClr val="tx1"/>
            </a:solidFill>
          </a:ln>
        </p:spPr>
        <p:txBody>
          <a:bodyPr wrap="none" rtlCol="0">
            <a:spAutoFit/>
          </a:bodyPr>
          <a:lstStyle/>
          <a:p>
            <a:pPr algn="ctr"/>
            <a:r>
              <a:rPr lang="en-US" sz="2400" b="1" dirty="0" smtClean="0">
                <a:solidFill>
                  <a:srgbClr val="800000"/>
                </a:solidFill>
              </a:rPr>
              <a:t>HIV Reservoir may</a:t>
            </a:r>
          </a:p>
          <a:p>
            <a:pPr algn="ctr"/>
            <a:r>
              <a:rPr lang="en-US" sz="2400" b="1" dirty="0" smtClean="0">
                <a:solidFill>
                  <a:srgbClr val="800000"/>
                </a:solidFill>
              </a:rPr>
              <a:t>be Primed for Survival</a:t>
            </a:r>
            <a:endParaRPr lang="en-US" sz="2400" b="1" dirty="0">
              <a:solidFill>
                <a:srgbClr val="800000"/>
              </a:solidFill>
            </a:endParaRPr>
          </a:p>
        </p:txBody>
      </p:sp>
      <p:sp>
        <p:nvSpPr>
          <p:cNvPr id="7" name="TextBox 6"/>
          <p:cNvSpPr txBox="1"/>
          <p:nvPr/>
        </p:nvSpPr>
        <p:spPr>
          <a:xfrm>
            <a:off x="3770224" y="3981845"/>
            <a:ext cx="4784933" cy="461665"/>
          </a:xfrm>
          <a:prstGeom prst="rect">
            <a:avLst/>
          </a:prstGeom>
          <a:noFill/>
          <a:ln>
            <a:solidFill>
              <a:schemeClr val="tx1"/>
            </a:solidFill>
          </a:ln>
        </p:spPr>
        <p:txBody>
          <a:bodyPr wrap="none" rtlCol="0">
            <a:spAutoFit/>
          </a:bodyPr>
          <a:lstStyle/>
          <a:p>
            <a:r>
              <a:rPr lang="en-US" sz="2400" b="1" dirty="0" smtClean="0">
                <a:solidFill>
                  <a:srgbClr val="000090"/>
                </a:solidFill>
              </a:rPr>
              <a:t>Interpreting Results of Clinical Trials</a:t>
            </a:r>
            <a:endParaRPr lang="en-US" sz="2400" b="1" dirty="0">
              <a:solidFill>
                <a:srgbClr val="000090"/>
              </a:solidFill>
            </a:endParaRPr>
          </a:p>
        </p:txBody>
      </p:sp>
      <p:cxnSp>
        <p:nvCxnSpPr>
          <p:cNvPr id="9" name="Curved Connector 8"/>
          <p:cNvCxnSpPr>
            <a:stCxn id="4" idx="2"/>
            <a:endCxn id="7" idx="0"/>
          </p:cNvCxnSpPr>
          <p:nvPr/>
        </p:nvCxnSpPr>
        <p:spPr>
          <a:xfrm rot="16200000" flipH="1">
            <a:off x="3389481" y="1208635"/>
            <a:ext cx="1928140" cy="361828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162691" y="2061397"/>
            <a:ext cx="4885" cy="1920448"/>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6" idx="2"/>
            <a:endCxn id="7" idx="0"/>
          </p:cNvCxnSpPr>
          <p:nvPr/>
        </p:nvCxnSpPr>
        <p:spPr>
          <a:xfrm rot="5400000">
            <a:off x="7224790" y="1020405"/>
            <a:ext cx="1899342" cy="4023539"/>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3764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18757" y="193468"/>
            <a:ext cx="2493554" cy="553998"/>
          </a:xfrm>
          <a:prstGeom prst="rect">
            <a:avLst/>
          </a:prstGeom>
          <a:noFill/>
        </p:spPr>
        <p:txBody>
          <a:bodyPr wrap="none" rtlCol="0">
            <a:spAutoFit/>
          </a:bodyPr>
          <a:lstStyle/>
          <a:p>
            <a:pPr algn="ctr"/>
            <a:r>
              <a:rPr lang="en-US" sz="3000" b="1" dirty="0" smtClean="0">
                <a:latin typeface="Arial"/>
                <a:cs typeface="Arial"/>
              </a:rPr>
              <a:t>Kick and Kill</a:t>
            </a:r>
            <a:endParaRPr lang="en-US" sz="3000" b="1" dirty="0">
              <a:latin typeface="Arial"/>
              <a:cs typeface="Arial"/>
            </a:endParaRPr>
          </a:p>
        </p:txBody>
      </p:sp>
      <p:cxnSp>
        <p:nvCxnSpPr>
          <p:cNvPr id="7" name="Straight Connector 6"/>
          <p:cNvCxnSpPr/>
          <p:nvPr/>
        </p:nvCxnSpPr>
        <p:spPr>
          <a:xfrm>
            <a:off x="423346" y="880643"/>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1378341" y="1144632"/>
            <a:ext cx="8411022" cy="5387441"/>
          </a:xfrm>
          <a:prstGeom prst="rect">
            <a:avLst/>
          </a:prstGeom>
        </p:spPr>
      </p:pic>
    </p:spTree>
    <p:extLst>
      <p:ext uri="{BB962C8B-B14F-4D97-AF65-F5344CB8AC3E}">
        <p14:creationId xmlns:p14="http://schemas.microsoft.com/office/powerpoint/2010/main" val="2646456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S3.mo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2635" y="491961"/>
            <a:ext cx="8128000" cy="6096000"/>
          </a:xfrm>
          <a:prstGeom prst="rect">
            <a:avLst/>
          </a:prstGeom>
        </p:spPr>
      </p:pic>
      <p:sp>
        <p:nvSpPr>
          <p:cNvPr id="6" name="TextBox 5"/>
          <p:cNvSpPr txBox="1"/>
          <p:nvPr/>
        </p:nvSpPr>
        <p:spPr>
          <a:xfrm>
            <a:off x="6917610" y="6363762"/>
            <a:ext cx="2721117" cy="369332"/>
          </a:xfrm>
          <a:prstGeom prst="rect">
            <a:avLst/>
          </a:prstGeom>
          <a:noFill/>
        </p:spPr>
        <p:txBody>
          <a:bodyPr wrap="none" rtlCol="0">
            <a:spAutoFit/>
          </a:bodyPr>
          <a:lstStyle/>
          <a:p>
            <a:r>
              <a:rPr lang="en-US" dirty="0" smtClean="0"/>
              <a:t>Foley </a:t>
            </a:r>
            <a:r>
              <a:rPr lang="en-US" i="1" dirty="0" smtClean="0"/>
              <a:t>et al</a:t>
            </a:r>
            <a:r>
              <a:rPr lang="en-US" dirty="0" smtClean="0"/>
              <a:t>, </a:t>
            </a:r>
            <a:r>
              <a:rPr lang="en-US" dirty="0" err="1" smtClean="0"/>
              <a:t>PLoS</a:t>
            </a:r>
            <a:r>
              <a:rPr lang="en-US" dirty="0" smtClean="0"/>
              <a:t> One, 2013</a:t>
            </a:r>
            <a:endParaRPr lang="en-US" dirty="0"/>
          </a:p>
        </p:txBody>
      </p:sp>
      <p:sp>
        <p:nvSpPr>
          <p:cNvPr id="2" name="Rectangle 1"/>
          <p:cNvSpPr/>
          <p:nvPr/>
        </p:nvSpPr>
        <p:spPr>
          <a:xfrm>
            <a:off x="1935908" y="308225"/>
            <a:ext cx="6005016" cy="11835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473901" y="193468"/>
            <a:ext cx="7303878" cy="553998"/>
          </a:xfrm>
          <a:prstGeom prst="rect">
            <a:avLst/>
          </a:prstGeom>
          <a:noFill/>
        </p:spPr>
        <p:txBody>
          <a:bodyPr wrap="none" rtlCol="0">
            <a:spAutoFit/>
          </a:bodyPr>
          <a:lstStyle/>
          <a:p>
            <a:pPr algn="ctr"/>
            <a:r>
              <a:rPr lang="en-US" sz="3000" b="1" dirty="0" smtClean="0">
                <a:latin typeface="Arial"/>
                <a:cs typeface="Arial"/>
              </a:rPr>
              <a:t>Cytotoxic T-cells Kill HIV-Infected Cells</a:t>
            </a:r>
            <a:endParaRPr lang="en-US" sz="3000" b="1" dirty="0">
              <a:latin typeface="Arial"/>
              <a:cs typeface="Arial"/>
            </a:endParaRPr>
          </a:p>
        </p:txBody>
      </p:sp>
      <p:cxnSp>
        <p:nvCxnSpPr>
          <p:cNvPr id="8" name="Straight Connector 7"/>
          <p:cNvCxnSpPr/>
          <p:nvPr/>
        </p:nvCxnSpPr>
        <p:spPr>
          <a:xfrm>
            <a:off x="423346" y="880643"/>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7629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6903" y="275111"/>
            <a:ext cx="7083991" cy="984885"/>
          </a:xfrm>
          <a:prstGeom prst="rect">
            <a:avLst/>
          </a:prstGeom>
          <a:noFill/>
        </p:spPr>
        <p:txBody>
          <a:bodyPr wrap="none" rtlCol="0">
            <a:spAutoFit/>
          </a:bodyPr>
          <a:lstStyle/>
          <a:p>
            <a:pPr algn="ctr"/>
            <a:r>
              <a:rPr lang="en-US" sz="3000" b="1" dirty="0" smtClean="0">
                <a:latin typeface="Arial"/>
                <a:cs typeface="Arial"/>
              </a:rPr>
              <a:t>Advances in Kick and Kill to Cure HIV</a:t>
            </a:r>
          </a:p>
          <a:p>
            <a:endParaRPr lang="en-US" sz="2800" dirty="0" smtClean="0">
              <a:latin typeface="Arial"/>
              <a:cs typeface="Arial"/>
            </a:endParaRPr>
          </a:p>
        </p:txBody>
      </p:sp>
      <p:cxnSp>
        <p:nvCxnSpPr>
          <p:cNvPr id="3" name="Straight Connector 2"/>
          <p:cNvCxnSpPr/>
          <p:nvPr/>
        </p:nvCxnSpPr>
        <p:spPr>
          <a:xfrm>
            <a:off x="423346" y="945669"/>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23346" y="1149035"/>
            <a:ext cx="10687541" cy="1200328"/>
          </a:xfrm>
          <a:prstGeom prst="rect">
            <a:avLst/>
          </a:prstGeom>
          <a:noFill/>
        </p:spPr>
        <p:txBody>
          <a:bodyPr wrap="none" rtlCol="0">
            <a:spAutoFit/>
          </a:bodyPr>
          <a:lstStyle/>
          <a:p>
            <a:pPr marL="285750" indent="-285750">
              <a:buFont typeface="Arial"/>
              <a:buChar char="•"/>
            </a:pPr>
            <a:r>
              <a:rPr lang="en-US" sz="2200" dirty="0" smtClean="0"/>
              <a:t>Some clinical trials have shown evidence for </a:t>
            </a:r>
            <a:r>
              <a:rPr lang="en-US" sz="2200" i="1" dirty="0" smtClean="0"/>
              <a:t>in vivo </a:t>
            </a:r>
            <a:r>
              <a:rPr lang="en-US" sz="2200" dirty="0" smtClean="0"/>
              <a:t>increases in HIV expression (kick), but</a:t>
            </a:r>
          </a:p>
          <a:p>
            <a:r>
              <a:rPr lang="en-US" sz="2200" dirty="0"/>
              <a:t> </a:t>
            </a:r>
            <a:r>
              <a:rPr lang="en-US" sz="2200" dirty="0" smtClean="0"/>
              <a:t>   have not significantly reduced HIV reservoirs </a:t>
            </a:r>
            <a:r>
              <a:rPr lang="en-US" sz="1400" dirty="0" err="1" smtClean="0">
                <a:solidFill>
                  <a:srgbClr val="000000"/>
                </a:solidFill>
              </a:rPr>
              <a:t>Archin</a:t>
            </a:r>
            <a:r>
              <a:rPr lang="en-US" sz="1400" dirty="0" smtClean="0">
                <a:solidFill>
                  <a:srgbClr val="000000"/>
                </a:solidFill>
              </a:rPr>
              <a:t>, N.M</a:t>
            </a:r>
            <a:r>
              <a:rPr lang="mr-IN" sz="1400" dirty="0" smtClean="0">
                <a:solidFill>
                  <a:srgbClr val="000000"/>
                </a:solidFill>
              </a:rPr>
              <a:t>…</a:t>
            </a:r>
            <a:r>
              <a:rPr lang="en-US" sz="1400" dirty="0" smtClean="0">
                <a:solidFill>
                  <a:srgbClr val="000000"/>
                </a:solidFill>
              </a:rPr>
              <a:t> Margolis, D.M., </a:t>
            </a:r>
            <a:r>
              <a:rPr lang="en-US" sz="1400" i="1" dirty="0" smtClean="0">
                <a:solidFill>
                  <a:srgbClr val="000000"/>
                </a:solidFill>
              </a:rPr>
              <a:t>et al</a:t>
            </a:r>
            <a:r>
              <a:rPr lang="en-US" sz="1400" dirty="0" smtClean="0">
                <a:solidFill>
                  <a:srgbClr val="000000"/>
                </a:solidFill>
              </a:rPr>
              <a:t>, Nature</a:t>
            </a:r>
            <a:r>
              <a:rPr lang="en-US" sz="1400" dirty="0">
                <a:solidFill>
                  <a:srgbClr val="000000"/>
                </a:solidFill>
              </a:rPr>
              <a:t>, </a:t>
            </a:r>
            <a:r>
              <a:rPr lang="en-US" sz="1400" dirty="0" smtClean="0">
                <a:solidFill>
                  <a:srgbClr val="000000"/>
                </a:solidFill>
              </a:rPr>
              <a:t>2012</a:t>
            </a:r>
            <a:endParaRPr lang="en-US" sz="1400" dirty="0">
              <a:solidFill>
                <a:srgbClr val="000000"/>
              </a:solidFill>
            </a:endParaRPr>
          </a:p>
          <a:p>
            <a:r>
              <a:rPr lang="en-US" sz="1400" dirty="0" smtClean="0">
                <a:solidFill>
                  <a:srgbClr val="000000"/>
                </a:solidFill>
              </a:rPr>
              <a:t>											         </a:t>
            </a:r>
            <a:r>
              <a:rPr lang="en-US" sz="1400" dirty="0" err="1" smtClean="0">
                <a:solidFill>
                  <a:srgbClr val="000000"/>
                </a:solidFill>
              </a:rPr>
              <a:t>Søgaard</a:t>
            </a:r>
            <a:r>
              <a:rPr lang="en-US" sz="1400" dirty="0" smtClean="0">
                <a:solidFill>
                  <a:srgbClr val="000000"/>
                </a:solidFill>
              </a:rPr>
              <a:t>, O.S</a:t>
            </a:r>
            <a:r>
              <a:rPr lang="mr-IN" sz="1400" dirty="0" smtClean="0">
                <a:solidFill>
                  <a:srgbClr val="000000"/>
                </a:solidFill>
              </a:rPr>
              <a:t>…</a:t>
            </a:r>
            <a:r>
              <a:rPr lang="en-US" sz="1400" dirty="0" smtClean="0">
                <a:solidFill>
                  <a:srgbClr val="000000"/>
                </a:solidFill>
              </a:rPr>
              <a:t> </a:t>
            </a:r>
            <a:r>
              <a:rPr lang="en-US" sz="1400" dirty="0" err="1" smtClean="0">
                <a:solidFill>
                  <a:srgbClr val="000000"/>
                </a:solidFill>
              </a:rPr>
              <a:t>Tolstrup</a:t>
            </a:r>
            <a:r>
              <a:rPr lang="en-US" sz="1400" dirty="0" smtClean="0">
                <a:solidFill>
                  <a:srgbClr val="000000"/>
                </a:solidFill>
              </a:rPr>
              <a:t> M., </a:t>
            </a:r>
            <a:r>
              <a:rPr lang="en-US" sz="1400" i="1" dirty="0" smtClean="0">
                <a:solidFill>
                  <a:srgbClr val="000000"/>
                </a:solidFill>
              </a:rPr>
              <a:t>et al., </a:t>
            </a:r>
            <a:r>
              <a:rPr lang="en-US" sz="1400" dirty="0" err="1" smtClean="0">
                <a:solidFill>
                  <a:srgbClr val="000000"/>
                </a:solidFill>
              </a:rPr>
              <a:t>PLoS</a:t>
            </a:r>
            <a:r>
              <a:rPr lang="en-US" sz="1400" dirty="0" smtClean="0">
                <a:solidFill>
                  <a:srgbClr val="000000"/>
                </a:solidFill>
              </a:rPr>
              <a:t> Pathogens, 2015</a:t>
            </a:r>
          </a:p>
          <a:p>
            <a:r>
              <a:rPr lang="en-US" sz="1400" dirty="0" smtClean="0">
                <a:solidFill>
                  <a:srgbClr val="000000"/>
                </a:solidFill>
              </a:rPr>
              <a:t>											         Elliott, J.H</a:t>
            </a:r>
            <a:r>
              <a:rPr lang="mr-IN" sz="1400" dirty="0" smtClean="0">
                <a:solidFill>
                  <a:srgbClr val="000000"/>
                </a:solidFill>
              </a:rPr>
              <a:t>…</a:t>
            </a:r>
            <a:r>
              <a:rPr lang="en-US" sz="1400" dirty="0" smtClean="0">
                <a:solidFill>
                  <a:srgbClr val="000000"/>
                </a:solidFill>
              </a:rPr>
              <a:t> Lewin, S.R. </a:t>
            </a:r>
            <a:r>
              <a:rPr lang="en-US" sz="1400" i="1" dirty="0" smtClean="0">
                <a:solidFill>
                  <a:srgbClr val="000000"/>
                </a:solidFill>
              </a:rPr>
              <a:t>et al</a:t>
            </a:r>
            <a:r>
              <a:rPr lang="en-US" sz="1400" dirty="0" smtClean="0">
                <a:solidFill>
                  <a:srgbClr val="000000"/>
                </a:solidFill>
              </a:rPr>
              <a:t>, Lancet HIV, 2015</a:t>
            </a:r>
            <a:endParaRPr lang="en-US" sz="1400" dirty="0">
              <a:solidFill>
                <a:srgbClr val="000000"/>
              </a:solidFill>
            </a:endParaRPr>
          </a:p>
        </p:txBody>
      </p:sp>
      <p:sp>
        <p:nvSpPr>
          <p:cNvPr id="6" name="TextBox 5"/>
          <p:cNvSpPr txBox="1"/>
          <p:nvPr/>
        </p:nvSpPr>
        <p:spPr>
          <a:xfrm>
            <a:off x="5057613" y="2350109"/>
            <a:ext cx="1682240" cy="538609"/>
          </a:xfrm>
          <a:prstGeom prst="rect">
            <a:avLst/>
          </a:prstGeom>
          <a:noFill/>
        </p:spPr>
        <p:txBody>
          <a:bodyPr wrap="none" rtlCol="0">
            <a:spAutoFit/>
          </a:bodyPr>
          <a:lstStyle/>
          <a:p>
            <a:r>
              <a:rPr lang="en-US" sz="2900" b="1" dirty="0" smtClean="0"/>
              <a:t>Why not?</a:t>
            </a:r>
            <a:endParaRPr lang="en-US" sz="2900" b="1" dirty="0"/>
          </a:p>
        </p:txBody>
      </p:sp>
      <p:sp>
        <p:nvSpPr>
          <p:cNvPr id="7" name="TextBox 6"/>
          <p:cNvSpPr txBox="1"/>
          <p:nvPr/>
        </p:nvSpPr>
        <p:spPr>
          <a:xfrm>
            <a:off x="423346" y="3084500"/>
            <a:ext cx="10302820" cy="430887"/>
          </a:xfrm>
          <a:prstGeom prst="rect">
            <a:avLst/>
          </a:prstGeom>
          <a:noFill/>
        </p:spPr>
        <p:txBody>
          <a:bodyPr wrap="none" rtlCol="0">
            <a:spAutoFit/>
          </a:bodyPr>
          <a:lstStyle/>
          <a:p>
            <a:pPr marL="285750" indent="-285750">
              <a:buFont typeface="Arial"/>
              <a:buChar char="•"/>
            </a:pPr>
            <a:r>
              <a:rPr lang="en-US" sz="2200" dirty="0" smtClean="0"/>
              <a:t>Kick not sufficiently strong to reactivate relevant latent reservoirs?                too small? </a:t>
            </a:r>
            <a:endParaRPr lang="en-US" sz="1000" dirty="0"/>
          </a:p>
        </p:txBody>
      </p:sp>
      <p:pic>
        <p:nvPicPr>
          <p:cNvPr id="9" name="Picture 8" descr="bucket.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9323" y="2888718"/>
            <a:ext cx="732493" cy="765128"/>
          </a:xfrm>
          <a:prstGeom prst="rect">
            <a:avLst/>
          </a:prstGeom>
        </p:spPr>
      </p:pic>
      <p:sp>
        <p:nvSpPr>
          <p:cNvPr id="10" name="TextBox 9"/>
          <p:cNvSpPr txBox="1"/>
          <p:nvPr/>
        </p:nvSpPr>
        <p:spPr>
          <a:xfrm>
            <a:off x="423346" y="3767046"/>
            <a:ext cx="3775393" cy="430887"/>
          </a:xfrm>
          <a:prstGeom prst="rect">
            <a:avLst/>
          </a:prstGeom>
          <a:noFill/>
        </p:spPr>
        <p:txBody>
          <a:bodyPr wrap="none" rtlCol="0">
            <a:spAutoFit/>
          </a:bodyPr>
          <a:lstStyle/>
          <a:p>
            <a:pPr marL="285750" indent="-285750">
              <a:buFont typeface="Arial"/>
              <a:buChar char="•"/>
            </a:pPr>
            <a:r>
              <a:rPr lang="en-US" sz="2200" dirty="0" smtClean="0"/>
              <a:t>Kill was insufficiently strong?</a:t>
            </a:r>
            <a:endParaRPr lang="en-US" sz="1000" dirty="0"/>
          </a:p>
        </p:txBody>
      </p:sp>
      <p:sp>
        <p:nvSpPr>
          <p:cNvPr id="12" name="TextBox 11"/>
          <p:cNvSpPr txBox="1"/>
          <p:nvPr/>
        </p:nvSpPr>
        <p:spPr>
          <a:xfrm>
            <a:off x="10726166" y="5819283"/>
            <a:ext cx="1227582" cy="923330"/>
          </a:xfrm>
          <a:prstGeom prst="rect">
            <a:avLst/>
          </a:prstGeom>
          <a:noFill/>
        </p:spPr>
        <p:txBody>
          <a:bodyPr wrap="none" rtlCol="0">
            <a:spAutoFit/>
          </a:bodyPr>
          <a:lstStyle/>
          <a:p>
            <a:r>
              <a:rPr lang="en-US" dirty="0" smtClean="0"/>
              <a:t>Jones </a:t>
            </a:r>
            <a:r>
              <a:rPr lang="en-US" i="1" dirty="0" smtClean="0"/>
              <a:t>et al</a:t>
            </a:r>
            <a:r>
              <a:rPr lang="en-US" dirty="0" smtClean="0"/>
              <a:t>,</a:t>
            </a:r>
          </a:p>
          <a:p>
            <a:r>
              <a:rPr lang="en-US" dirty="0" err="1" smtClean="0"/>
              <a:t>PLoS</a:t>
            </a:r>
            <a:r>
              <a:rPr lang="en-US" dirty="0" smtClean="0"/>
              <a:t> Path,</a:t>
            </a:r>
          </a:p>
          <a:p>
            <a:r>
              <a:rPr lang="en-US" dirty="0" smtClean="0"/>
              <a:t>2014</a:t>
            </a:r>
            <a:endParaRPr lang="en-US" dirty="0"/>
          </a:p>
        </p:txBody>
      </p:sp>
      <p:pic>
        <p:nvPicPr>
          <p:cNvPr id="14" name="romidepsin-trim2.mo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54315" y="2430614"/>
            <a:ext cx="4873427" cy="3898742"/>
          </a:xfrm>
          <a:prstGeom prst="rect">
            <a:avLst/>
          </a:prstGeom>
        </p:spPr>
      </p:pic>
      <p:sp>
        <p:nvSpPr>
          <p:cNvPr id="15" name="TextBox 14"/>
          <p:cNvSpPr txBox="1"/>
          <p:nvPr/>
        </p:nvSpPr>
        <p:spPr>
          <a:xfrm>
            <a:off x="5864012" y="2696114"/>
            <a:ext cx="3387804" cy="369332"/>
          </a:xfrm>
          <a:prstGeom prst="rect">
            <a:avLst/>
          </a:prstGeom>
          <a:noFill/>
        </p:spPr>
        <p:txBody>
          <a:bodyPr wrap="none" rtlCol="0">
            <a:spAutoFit/>
          </a:bodyPr>
          <a:lstStyle/>
          <a:p>
            <a:r>
              <a:rPr lang="en-US" b="1" dirty="0" smtClean="0">
                <a:solidFill>
                  <a:srgbClr val="FF0000"/>
                </a:solidFill>
              </a:rPr>
              <a:t>Red </a:t>
            </a:r>
            <a:r>
              <a:rPr lang="mr-IN" b="1" dirty="0" smtClean="0">
                <a:solidFill>
                  <a:srgbClr val="FF0000"/>
                </a:solidFill>
              </a:rPr>
              <a:t>–</a:t>
            </a:r>
            <a:r>
              <a:rPr lang="en-US" b="1" dirty="0" smtClean="0">
                <a:solidFill>
                  <a:srgbClr val="FF0000"/>
                </a:solidFill>
              </a:rPr>
              <a:t> HIV-specific cytotoxic T-cell</a:t>
            </a:r>
            <a:endParaRPr lang="en-US" b="1" dirty="0">
              <a:solidFill>
                <a:srgbClr val="FF0000"/>
              </a:solidFill>
            </a:endParaRPr>
          </a:p>
        </p:txBody>
      </p:sp>
    </p:spTree>
    <p:extLst>
      <p:ext uri="{BB962C8B-B14F-4D97-AF65-F5344CB8AC3E}">
        <p14:creationId xmlns:p14="http://schemas.microsoft.com/office/powerpoint/2010/main" val="12968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4"/>
                                        </p:tgtEl>
                                      </p:cBhvr>
                                    </p:cmd>
                                  </p:childTnLst>
                                </p:cTn>
                              </p:par>
                            </p:childTnLst>
                          </p:cTn>
                        </p:par>
                      </p:childTnLst>
                    </p:cTn>
                  </p:par>
                </p:childTnLst>
              </p:cTn>
              <p:nextCondLst>
                <p:cond evt="onClick" delay="0">
                  <p:tgtEl>
                    <p:spTgt spid="14"/>
                  </p:tgtEl>
                </p:cond>
              </p:nextCondLst>
            </p:seq>
            <p:video>
              <p:cMediaNode vol="80000">
                <p:cTn id="30" fill="hold" display="0">
                  <p:stCondLst>
                    <p:cond delay="indefinite"/>
                  </p:stCondLst>
                </p:cTn>
                <p:tgtEl>
                  <p:spTgt spid="14"/>
                </p:tgtEl>
              </p:cMediaNode>
            </p:video>
          </p:childTnLst>
        </p:cTn>
      </p:par>
    </p:tnLst>
    <p:bldLst>
      <p:bldP spid="6" grpId="0"/>
      <p:bldP spid="7" grpId="0"/>
      <p:bldP spid="10" grpId="0"/>
      <p:bldP spid="1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6903" y="275111"/>
            <a:ext cx="7083991" cy="984885"/>
          </a:xfrm>
          <a:prstGeom prst="rect">
            <a:avLst/>
          </a:prstGeom>
          <a:noFill/>
        </p:spPr>
        <p:txBody>
          <a:bodyPr wrap="none" rtlCol="0">
            <a:spAutoFit/>
          </a:bodyPr>
          <a:lstStyle/>
          <a:p>
            <a:pPr algn="ctr"/>
            <a:r>
              <a:rPr lang="en-US" sz="3000" b="1" dirty="0" smtClean="0">
                <a:latin typeface="Arial"/>
                <a:cs typeface="Arial"/>
              </a:rPr>
              <a:t>Advances in Kick and Kill to Cure HIV</a:t>
            </a:r>
          </a:p>
          <a:p>
            <a:endParaRPr lang="en-US" sz="2800" dirty="0" smtClean="0">
              <a:latin typeface="Arial"/>
              <a:cs typeface="Arial"/>
            </a:endParaRPr>
          </a:p>
        </p:txBody>
      </p:sp>
      <p:cxnSp>
        <p:nvCxnSpPr>
          <p:cNvPr id="3" name="Straight Connector 2"/>
          <p:cNvCxnSpPr/>
          <p:nvPr/>
        </p:nvCxnSpPr>
        <p:spPr>
          <a:xfrm>
            <a:off x="423346" y="945669"/>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479293" y="2308738"/>
            <a:ext cx="1682240" cy="538609"/>
          </a:xfrm>
          <a:prstGeom prst="rect">
            <a:avLst/>
          </a:prstGeom>
          <a:noFill/>
        </p:spPr>
        <p:txBody>
          <a:bodyPr wrap="none" rtlCol="0">
            <a:spAutoFit/>
          </a:bodyPr>
          <a:lstStyle/>
          <a:p>
            <a:r>
              <a:rPr lang="en-US" sz="2900" b="1" dirty="0" smtClean="0"/>
              <a:t>Why not?</a:t>
            </a:r>
            <a:endParaRPr lang="en-US" sz="2900" b="1" dirty="0"/>
          </a:p>
        </p:txBody>
      </p:sp>
      <p:pic>
        <p:nvPicPr>
          <p:cNvPr id="9" name="Picture 8" descr="bucke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9323" y="2888718"/>
            <a:ext cx="732493" cy="765128"/>
          </a:xfrm>
          <a:prstGeom prst="rect">
            <a:avLst/>
          </a:prstGeom>
        </p:spPr>
      </p:pic>
      <p:sp>
        <p:nvSpPr>
          <p:cNvPr id="10" name="TextBox 9"/>
          <p:cNvSpPr txBox="1"/>
          <p:nvPr/>
        </p:nvSpPr>
        <p:spPr>
          <a:xfrm>
            <a:off x="212221" y="4294260"/>
            <a:ext cx="6827510" cy="1015663"/>
          </a:xfrm>
          <a:prstGeom prst="rect">
            <a:avLst/>
          </a:prstGeom>
          <a:noFill/>
        </p:spPr>
        <p:txBody>
          <a:bodyPr wrap="none" rtlCol="0">
            <a:spAutoFit/>
          </a:bodyPr>
          <a:lstStyle/>
          <a:p>
            <a:pPr marL="285750" indent="-285750">
              <a:buFont typeface="Arial"/>
              <a:buChar char="•"/>
            </a:pPr>
            <a:r>
              <a:rPr lang="en-US" sz="2200" dirty="0" smtClean="0"/>
              <a:t>Targeted or measured wrong infected cell populations?</a:t>
            </a:r>
          </a:p>
          <a:p>
            <a:endParaRPr lang="en-US" sz="1400" dirty="0"/>
          </a:p>
          <a:p>
            <a:pPr marL="285750" indent="-285750">
              <a:buFont typeface="Arial"/>
              <a:buChar char="•"/>
            </a:pPr>
            <a:r>
              <a:rPr lang="en-US" sz="2200" dirty="0" smtClean="0"/>
              <a:t>Reservoir-harboring cells resistant to being eliminated? </a:t>
            </a:r>
            <a:endParaRPr lang="en-US" sz="1000" dirty="0"/>
          </a:p>
        </p:txBody>
      </p:sp>
      <p:sp>
        <p:nvSpPr>
          <p:cNvPr id="2" name="Rectangle 1"/>
          <p:cNvSpPr/>
          <p:nvPr/>
        </p:nvSpPr>
        <p:spPr>
          <a:xfrm>
            <a:off x="8360164" y="2301458"/>
            <a:ext cx="3729357" cy="2704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5" name="Group 64"/>
          <p:cNvGrpSpPr/>
          <p:nvPr/>
        </p:nvGrpSpPr>
        <p:grpSpPr>
          <a:xfrm>
            <a:off x="7374865" y="1465623"/>
            <a:ext cx="3892057" cy="3237753"/>
            <a:chOff x="2211227" y="1867647"/>
            <a:chExt cx="3892057" cy="3237753"/>
          </a:xfrm>
        </p:grpSpPr>
        <p:cxnSp>
          <p:nvCxnSpPr>
            <p:cNvPr id="66" name="Straight Connector 65"/>
            <p:cNvCxnSpPr/>
            <p:nvPr/>
          </p:nvCxnSpPr>
          <p:spPr>
            <a:xfrm>
              <a:off x="4512085" y="1867647"/>
              <a:ext cx="20650" cy="21382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2480159" y="4005877"/>
              <a:ext cx="2042251" cy="66076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532735" y="4005877"/>
              <a:ext cx="1409277" cy="10995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2211227" y="1867647"/>
              <a:ext cx="2300858" cy="5478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512085" y="1867647"/>
              <a:ext cx="1591199" cy="8292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5947279" y="2696882"/>
              <a:ext cx="156005" cy="24085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8754065" y="4703376"/>
            <a:ext cx="3307348" cy="995072"/>
            <a:chOff x="3590429" y="5105400"/>
            <a:chExt cx="3307348" cy="995072"/>
          </a:xfrm>
        </p:grpSpPr>
        <p:cxnSp>
          <p:nvCxnSpPr>
            <p:cNvPr id="73" name="Straight Connector 72"/>
            <p:cNvCxnSpPr/>
            <p:nvPr/>
          </p:nvCxnSpPr>
          <p:spPr>
            <a:xfrm flipH="1">
              <a:off x="3645891" y="5110494"/>
              <a:ext cx="2301388" cy="8879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3602743" y="5957453"/>
              <a:ext cx="86296" cy="1246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4357196" y="5716978"/>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flipV="1">
              <a:off x="5035531" y="5459243"/>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flipV="1">
              <a:off x="5666503" y="5217058"/>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5947279" y="5105400"/>
              <a:ext cx="46140" cy="862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rot="20266024">
              <a:off x="3590429" y="5515696"/>
              <a:ext cx="3307348" cy="584776"/>
            </a:xfrm>
            <a:prstGeom prst="rect">
              <a:avLst/>
            </a:prstGeom>
            <a:noFill/>
          </p:spPr>
          <p:txBody>
            <a:bodyPr wrap="square" rtlCol="0">
              <a:spAutoFit/>
            </a:bodyPr>
            <a:lstStyle/>
            <a:p>
              <a:r>
                <a:rPr lang="en-US" sz="1600" dirty="0" smtClean="0"/>
                <a:t>Composition of Provirus</a:t>
              </a:r>
            </a:p>
            <a:p>
              <a:r>
                <a:rPr lang="en-US" sz="1600" dirty="0" smtClean="0"/>
                <a:t>(intact or defective? Integration site)</a:t>
              </a:r>
              <a:endParaRPr lang="en-US" sz="1600" dirty="0"/>
            </a:p>
          </p:txBody>
        </p:sp>
      </p:grpSp>
      <p:pic>
        <p:nvPicPr>
          <p:cNvPr id="80" name="Picture 79" descr="blue_sphe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0981" y="2832559"/>
            <a:ext cx="368984" cy="416398"/>
          </a:xfrm>
          <a:prstGeom prst="rect">
            <a:avLst/>
          </a:prstGeom>
        </p:spPr>
      </p:pic>
      <p:pic>
        <p:nvPicPr>
          <p:cNvPr id="81" name="Picture 80"/>
          <p:cNvPicPr>
            <a:picLocks noChangeAspect="1"/>
          </p:cNvPicPr>
          <p:nvPr/>
        </p:nvPicPr>
        <p:blipFill>
          <a:blip r:embed="rId5"/>
          <a:stretch>
            <a:fillRect/>
          </a:stretch>
        </p:blipFill>
        <p:spPr>
          <a:xfrm>
            <a:off x="9180581" y="2098699"/>
            <a:ext cx="688593" cy="830064"/>
          </a:xfrm>
          <a:prstGeom prst="rect">
            <a:avLst/>
          </a:prstGeom>
        </p:spPr>
      </p:pic>
      <p:pic>
        <p:nvPicPr>
          <p:cNvPr id="82" name="Picture 81" descr="blue_sphe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1914" y="3426694"/>
            <a:ext cx="319607" cy="329209"/>
          </a:xfrm>
          <a:prstGeom prst="rect">
            <a:avLst/>
          </a:prstGeom>
        </p:spPr>
      </p:pic>
      <p:cxnSp>
        <p:nvCxnSpPr>
          <p:cNvPr id="83" name="Straight Connector 82"/>
          <p:cNvCxnSpPr/>
          <p:nvPr/>
        </p:nvCxnSpPr>
        <p:spPr>
          <a:xfrm>
            <a:off x="11899693" y="2330049"/>
            <a:ext cx="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84" name="Group 83"/>
          <p:cNvGrpSpPr/>
          <p:nvPr/>
        </p:nvGrpSpPr>
        <p:grpSpPr>
          <a:xfrm>
            <a:off x="10886473" y="1689195"/>
            <a:ext cx="1442114" cy="3122298"/>
            <a:chOff x="5722837" y="2091220"/>
            <a:chExt cx="1442114" cy="3122298"/>
          </a:xfrm>
        </p:grpSpPr>
        <p:sp>
          <p:nvSpPr>
            <p:cNvPr id="85" name="Rectangle 84"/>
            <p:cNvSpPr/>
            <p:nvPr/>
          </p:nvSpPr>
          <p:spPr>
            <a:xfrm>
              <a:off x="6520069" y="2695745"/>
              <a:ext cx="215989" cy="2409655"/>
            </a:xfrm>
            <a:prstGeom prst="rect">
              <a:avLst/>
            </a:prstGeom>
            <a:gradFill flip="none" rotWithShape="1">
              <a:gsLst>
                <a:gs pos="0">
                  <a:srgbClr val="3366FF"/>
                </a:gs>
                <a:gs pos="100000">
                  <a:srgbClr val="EA00FD"/>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a:off x="5722837" y="2091220"/>
              <a:ext cx="1306417" cy="523220"/>
            </a:xfrm>
            <a:prstGeom prst="rect">
              <a:avLst/>
            </a:prstGeom>
            <a:noFill/>
          </p:spPr>
          <p:txBody>
            <a:bodyPr wrap="none" rtlCol="0">
              <a:spAutoFit/>
            </a:bodyPr>
            <a:lstStyle/>
            <a:p>
              <a:r>
                <a:rPr lang="en-US" sz="1400" dirty="0" smtClean="0"/>
                <a:t>Contribution to </a:t>
              </a:r>
            </a:p>
            <a:p>
              <a:r>
                <a:rPr lang="en-US" sz="1400" dirty="0" smtClean="0"/>
                <a:t>Viral rebound</a:t>
              </a:r>
              <a:endParaRPr lang="en-US" sz="1400" dirty="0"/>
            </a:p>
          </p:txBody>
        </p:sp>
        <p:sp>
          <p:nvSpPr>
            <p:cNvPr id="87" name="TextBox 86"/>
            <p:cNvSpPr txBox="1"/>
            <p:nvPr/>
          </p:nvSpPr>
          <p:spPr>
            <a:xfrm>
              <a:off x="6746297" y="2563977"/>
              <a:ext cx="418654" cy="276999"/>
            </a:xfrm>
            <a:prstGeom prst="rect">
              <a:avLst/>
            </a:prstGeom>
            <a:noFill/>
          </p:spPr>
          <p:txBody>
            <a:bodyPr wrap="none" rtlCol="0">
              <a:spAutoFit/>
            </a:bodyPr>
            <a:lstStyle/>
            <a:p>
              <a:r>
                <a:rPr lang="en-US" sz="1200" dirty="0" smtClean="0"/>
                <a:t>100</a:t>
              </a:r>
              <a:endParaRPr lang="en-US" sz="1200" dirty="0"/>
            </a:p>
          </p:txBody>
        </p:sp>
        <p:sp>
          <p:nvSpPr>
            <p:cNvPr id="88" name="TextBox 87"/>
            <p:cNvSpPr txBox="1"/>
            <p:nvPr/>
          </p:nvSpPr>
          <p:spPr>
            <a:xfrm>
              <a:off x="6746297" y="4936519"/>
              <a:ext cx="262662" cy="276999"/>
            </a:xfrm>
            <a:prstGeom prst="rect">
              <a:avLst/>
            </a:prstGeom>
            <a:noFill/>
          </p:spPr>
          <p:txBody>
            <a:bodyPr wrap="none" rtlCol="0">
              <a:spAutoFit/>
            </a:bodyPr>
            <a:lstStyle/>
            <a:p>
              <a:r>
                <a:rPr lang="en-US" sz="1200" dirty="0" smtClean="0"/>
                <a:t>0</a:t>
              </a:r>
              <a:endParaRPr lang="en-US" sz="1200" dirty="0"/>
            </a:p>
          </p:txBody>
        </p:sp>
        <p:cxnSp>
          <p:nvCxnSpPr>
            <p:cNvPr id="89" name="Straight Connector 88"/>
            <p:cNvCxnSpPr/>
            <p:nvPr/>
          </p:nvCxnSpPr>
          <p:spPr>
            <a:xfrm>
              <a:off x="6702714" y="2702477"/>
              <a:ext cx="12308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704012" y="5105400"/>
              <a:ext cx="12308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91" name="Picture 90" descr="blue_sphe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1084" y="3248957"/>
            <a:ext cx="384224" cy="312314"/>
          </a:xfrm>
          <a:prstGeom prst="rect">
            <a:avLst/>
          </a:prstGeom>
        </p:spPr>
      </p:pic>
      <p:grpSp>
        <p:nvGrpSpPr>
          <p:cNvPr id="92" name="Group 91"/>
          <p:cNvGrpSpPr/>
          <p:nvPr/>
        </p:nvGrpSpPr>
        <p:grpSpPr>
          <a:xfrm>
            <a:off x="6656003" y="948003"/>
            <a:ext cx="987794" cy="3386402"/>
            <a:chOff x="1492364" y="1335010"/>
            <a:chExt cx="987795" cy="3386402"/>
          </a:xfrm>
        </p:grpSpPr>
        <p:cxnSp>
          <p:nvCxnSpPr>
            <p:cNvPr id="93" name="Straight Connector 92"/>
            <p:cNvCxnSpPr/>
            <p:nvPr/>
          </p:nvCxnSpPr>
          <p:spPr>
            <a:xfrm>
              <a:off x="2211226" y="2414201"/>
              <a:ext cx="268933" cy="22524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2390515" y="4666641"/>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2335162" y="4419710"/>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2307505" y="4157926"/>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2279809" y="3871660"/>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2252152" y="3614653"/>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2211227" y="3330788"/>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2185812" y="3010837"/>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2130459" y="2695745"/>
              <a:ext cx="110706" cy="36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rot="15737050">
              <a:off x="131079" y="2696295"/>
              <a:ext cx="3307348" cy="584777"/>
            </a:xfrm>
            <a:prstGeom prst="rect">
              <a:avLst/>
            </a:prstGeom>
            <a:noFill/>
          </p:spPr>
          <p:txBody>
            <a:bodyPr wrap="square" rtlCol="0">
              <a:spAutoFit/>
            </a:bodyPr>
            <a:lstStyle/>
            <a:p>
              <a:r>
                <a:rPr lang="en-US" sz="1600" dirty="0" smtClean="0"/>
                <a:t>Anatomical site</a:t>
              </a:r>
            </a:p>
            <a:p>
              <a:r>
                <a:rPr lang="en-US" sz="1600" dirty="0" smtClean="0"/>
                <a:t>(ex. lymph node, blood)</a:t>
              </a:r>
              <a:endParaRPr lang="en-US" sz="1600" dirty="0"/>
            </a:p>
          </p:txBody>
        </p:sp>
      </p:grpSp>
      <p:grpSp>
        <p:nvGrpSpPr>
          <p:cNvPr id="103" name="Group 102"/>
          <p:cNvGrpSpPr/>
          <p:nvPr/>
        </p:nvGrpSpPr>
        <p:grpSpPr>
          <a:xfrm>
            <a:off x="7643799" y="4092753"/>
            <a:ext cx="1175852" cy="3307348"/>
            <a:chOff x="2480159" y="4479761"/>
            <a:chExt cx="1175853" cy="3307348"/>
          </a:xfrm>
        </p:grpSpPr>
        <p:cxnSp>
          <p:nvCxnSpPr>
            <p:cNvPr id="104" name="Straight Connector 103"/>
            <p:cNvCxnSpPr/>
            <p:nvPr/>
          </p:nvCxnSpPr>
          <p:spPr>
            <a:xfrm flipV="1">
              <a:off x="3556247" y="5992414"/>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05" name="Group 104"/>
            <p:cNvGrpSpPr/>
            <p:nvPr/>
          </p:nvGrpSpPr>
          <p:grpSpPr>
            <a:xfrm>
              <a:off x="2480159" y="4479761"/>
              <a:ext cx="1175853" cy="3307348"/>
              <a:chOff x="2480159" y="4479761"/>
              <a:chExt cx="1175853" cy="3307348"/>
            </a:xfrm>
          </p:grpSpPr>
          <p:cxnSp>
            <p:nvCxnSpPr>
              <p:cNvPr id="106" name="Straight Connector 105"/>
              <p:cNvCxnSpPr/>
              <p:nvPr/>
            </p:nvCxnSpPr>
            <p:spPr>
              <a:xfrm>
                <a:off x="2480159" y="4666641"/>
                <a:ext cx="1175853" cy="13531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2587737" y="4896735"/>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3283989" y="5705327"/>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3038952" y="5430135"/>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2829781" y="5158747"/>
                <a:ext cx="89644" cy="54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rot="3073387">
                <a:off x="1486040" y="5841047"/>
                <a:ext cx="3307348" cy="584776"/>
              </a:xfrm>
              <a:prstGeom prst="rect">
                <a:avLst/>
              </a:prstGeom>
              <a:noFill/>
            </p:spPr>
            <p:txBody>
              <a:bodyPr wrap="square" rtlCol="0">
                <a:spAutoFit/>
              </a:bodyPr>
              <a:lstStyle/>
              <a:p>
                <a:r>
                  <a:rPr lang="en-US" sz="1600" dirty="0" smtClean="0"/>
                  <a:t>Cell type and state</a:t>
                </a:r>
              </a:p>
              <a:p>
                <a:r>
                  <a:rPr lang="en-US" sz="1600" dirty="0" smtClean="0"/>
                  <a:t>(ex. resting CD4 cell)</a:t>
                </a:r>
                <a:endParaRPr lang="en-US" sz="1600" dirty="0"/>
              </a:p>
            </p:txBody>
          </p:sp>
        </p:grpSp>
      </p:grpSp>
    </p:spTree>
    <p:extLst>
      <p:ext uri="{BB962C8B-B14F-4D97-AF65-F5344CB8AC3E}">
        <p14:creationId xmlns:p14="http://schemas.microsoft.com/office/powerpoint/2010/main" val="34426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6161" y="1198284"/>
            <a:ext cx="3232201" cy="3232201"/>
          </a:xfrm>
          <a:prstGeom prst="rect">
            <a:avLst/>
          </a:prstGeom>
        </p:spPr>
      </p:pic>
      <p:sp>
        <p:nvSpPr>
          <p:cNvPr id="5" name="TextBox 4"/>
          <p:cNvSpPr txBox="1"/>
          <p:nvPr/>
        </p:nvSpPr>
        <p:spPr>
          <a:xfrm>
            <a:off x="5348017" y="2145651"/>
            <a:ext cx="5343179" cy="954107"/>
          </a:xfrm>
          <a:prstGeom prst="rect">
            <a:avLst/>
          </a:prstGeom>
          <a:noFill/>
        </p:spPr>
        <p:txBody>
          <a:bodyPr wrap="none" rtlCol="0">
            <a:spAutoFit/>
          </a:bodyPr>
          <a:lstStyle/>
          <a:p>
            <a:r>
              <a:rPr lang="en-US" sz="2800" dirty="0" smtClean="0"/>
              <a:t>Advances Towards Cure in </a:t>
            </a:r>
          </a:p>
          <a:p>
            <a:r>
              <a:rPr lang="en-US" sz="2800" dirty="0" smtClean="0"/>
              <a:t>Non-Human Primate Models of HIV</a:t>
            </a:r>
            <a:endParaRPr lang="en-US" sz="2800" dirty="0"/>
          </a:p>
        </p:txBody>
      </p:sp>
    </p:spTree>
    <p:extLst>
      <p:ext uri="{BB962C8B-B14F-4D97-AF65-F5344CB8AC3E}">
        <p14:creationId xmlns:p14="http://schemas.microsoft.com/office/powerpoint/2010/main" val="446910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3346" y="410730"/>
            <a:ext cx="11241930" cy="877163"/>
          </a:xfrm>
          <a:prstGeom prst="rect">
            <a:avLst/>
          </a:prstGeom>
          <a:noFill/>
        </p:spPr>
        <p:txBody>
          <a:bodyPr wrap="none" rtlCol="0">
            <a:spAutoFit/>
          </a:bodyPr>
          <a:lstStyle/>
          <a:p>
            <a:pPr algn="ctr"/>
            <a:r>
              <a:rPr lang="en-US" sz="2300" b="1" dirty="0" smtClean="0">
                <a:latin typeface="Arial"/>
                <a:cs typeface="Arial"/>
              </a:rPr>
              <a:t>HIV-Specific Abs Can Both Neutralize Virus and Target Infected Cells for Killing</a:t>
            </a:r>
          </a:p>
          <a:p>
            <a:endParaRPr lang="en-US" sz="2800" dirty="0" smtClean="0">
              <a:latin typeface="Arial"/>
              <a:cs typeface="Arial"/>
            </a:endParaRPr>
          </a:p>
        </p:txBody>
      </p:sp>
      <p:cxnSp>
        <p:nvCxnSpPr>
          <p:cNvPr id="7" name="Straight Connector 6"/>
          <p:cNvCxnSpPr/>
          <p:nvPr/>
        </p:nvCxnSpPr>
        <p:spPr>
          <a:xfrm>
            <a:off x="423346" y="945669"/>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1" name="Picture 10" descr="cd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00961" y="1163153"/>
            <a:ext cx="1478997" cy="1777248"/>
          </a:xfrm>
          <a:prstGeom prst="rect">
            <a:avLst/>
          </a:prstGeom>
        </p:spPr>
      </p:pic>
      <p:sp>
        <p:nvSpPr>
          <p:cNvPr id="12" name="Rectangle 11"/>
          <p:cNvSpPr/>
          <p:nvPr/>
        </p:nvSpPr>
        <p:spPr>
          <a:xfrm>
            <a:off x="3451835" y="1312278"/>
            <a:ext cx="289776" cy="14730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2516714" y="1318177"/>
            <a:ext cx="1381030" cy="1473099"/>
          </a:xfrm>
          <a:prstGeom prst="rect">
            <a:avLst/>
          </a:prstGeom>
        </p:spPr>
      </p:pic>
      <p:sp>
        <p:nvSpPr>
          <p:cNvPr id="14" name="Rectangle 13"/>
          <p:cNvSpPr/>
          <p:nvPr/>
        </p:nvSpPr>
        <p:spPr>
          <a:xfrm>
            <a:off x="4889177" y="1433511"/>
            <a:ext cx="339907" cy="4315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362722" y="1664343"/>
            <a:ext cx="3778498" cy="461665"/>
          </a:xfrm>
          <a:prstGeom prst="rect">
            <a:avLst/>
          </a:prstGeom>
          <a:noFill/>
        </p:spPr>
        <p:txBody>
          <a:bodyPr wrap="none" rtlCol="0">
            <a:spAutoFit/>
          </a:bodyPr>
          <a:lstStyle/>
          <a:p>
            <a:r>
              <a:rPr lang="en-US" sz="2400" b="1" dirty="0" smtClean="0"/>
              <a:t>Blocks infection of new cells</a:t>
            </a:r>
            <a:endParaRPr lang="en-US" sz="2400" b="1" dirty="0"/>
          </a:p>
        </p:txBody>
      </p:sp>
      <p:grpSp>
        <p:nvGrpSpPr>
          <p:cNvPr id="21" name="Group 20"/>
          <p:cNvGrpSpPr/>
          <p:nvPr/>
        </p:nvGrpSpPr>
        <p:grpSpPr>
          <a:xfrm rot="21201605">
            <a:off x="4733398" y="3885009"/>
            <a:ext cx="1777249" cy="1608816"/>
            <a:chOff x="3906253" y="3737019"/>
            <a:chExt cx="1777249" cy="1608816"/>
          </a:xfrm>
        </p:grpSpPr>
        <p:pic>
          <p:nvPicPr>
            <p:cNvPr id="17" name="Picture 16" descr="cd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055379" y="3717711"/>
              <a:ext cx="1478997" cy="1777248"/>
            </a:xfrm>
            <a:prstGeom prst="rect">
              <a:avLst/>
            </a:prstGeom>
          </p:spPr>
        </p:pic>
        <p:sp>
          <p:nvSpPr>
            <p:cNvPr id="19" name="Rectangle 18"/>
            <p:cNvSpPr/>
            <p:nvPr/>
          </p:nvSpPr>
          <p:spPr>
            <a:xfrm>
              <a:off x="3906253" y="3737019"/>
              <a:ext cx="273831" cy="160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5"/>
          <a:stretch>
            <a:fillRect/>
          </a:stretch>
        </p:blipFill>
        <p:spPr>
          <a:xfrm>
            <a:off x="2516714" y="3787653"/>
            <a:ext cx="2747363" cy="2728673"/>
          </a:xfrm>
          <a:prstGeom prst="rect">
            <a:avLst/>
          </a:prstGeom>
        </p:spPr>
      </p:pic>
      <p:pic>
        <p:nvPicPr>
          <p:cNvPr id="22" name="Picture 21"/>
          <p:cNvPicPr>
            <a:picLocks noChangeAspect="1"/>
          </p:cNvPicPr>
          <p:nvPr/>
        </p:nvPicPr>
        <p:blipFill>
          <a:blip r:embed="rId6"/>
          <a:stretch>
            <a:fillRect/>
          </a:stretch>
        </p:blipFill>
        <p:spPr>
          <a:xfrm rot="3924089">
            <a:off x="6851121" y="3368556"/>
            <a:ext cx="1705977" cy="2630996"/>
          </a:xfrm>
          <a:prstGeom prst="rect">
            <a:avLst/>
          </a:prstGeom>
        </p:spPr>
      </p:pic>
      <p:sp>
        <p:nvSpPr>
          <p:cNvPr id="23" name="Lightning Bolt 22"/>
          <p:cNvSpPr/>
          <p:nvPr/>
        </p:nvSpPr>
        <p:spPr>
          <a:xfrm rot="9209397">
            <a:off x="5729629" y="5080661"/>
            <a:ext cx="1294716" cy="443287"/>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055211" y="5781913"/>
            <a:ext cx="1816949" cy="369332"/>
          </a:xfrm>
          <a:prstGeom prst="rect">
            <a:avLst/>
          </a:prstGeom>
          <a:noFill/>
        </p:spPr>
        <p:txBody>
          <a:bodyPr wrap="none" rtlCol="0">
            <a:spAutoFit/>
          </a:bodyPr>
          <a:lstStyle/>
          <a:p>
            <a:r>
              <a:rPr lang="en-US" b="1" dirty="0" smtClean="0"/>
              <a:t>Natural killer cell</a:t>
            </a:r>
            <a:endParaRPr lang="en-US" b="1" dirty="0"/>
          </a:p>
        </p:txBody>
      </p:sp>
      <p:sp>
        <p:nvSpPr>
          <p:cNvPr id="25" name="Rectangle 24"/>
          <p:cNvSpPr/>
          <p:nvPr/>
        </p:nvSpPr>
        <p:spPr>
          <a:xfrm>
            <a:off x="6152934" y="3961492"/>
            <a:ext cx="277572" cy="5419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981566" y="2990617"/>
            <a:ext cx="4147289" cy="830997"/>
          </a:xfrm>
          <a:prstGeom prst="rect">
            <a:avLst/>
          </a:prstGeom>
          <a:noFill/>
        </p:spPr>
        <p:txBody>
          <a:bodyPr wrap="none" rtlCol="0">
            <a:spAutoFit/>
          </a:bodyPr>
          <a:lstStyle/>
          <a:p>
            <a:r>
              <a:rPr lang="en-US" sz="2400" b="1" dirty="0" smtClean="0"/>
              <a:t>Targets infected cells for killing</a:t>
            </a:r>
          </a:p>
          <a:p>
            <a:r>
              <a:rPr lang="en-US" sz="2400" b="1" dirty="0" smtClean="0"/>
              <a:t>by ‘natural killer cells’</a:t>
            </a:r>
            <a:endParaRPr lang="en-US" sz="2400" b="1" dirty="0"/>
          </a:p>
        </p:txBody>
      </p:sp>
    </p:spTree>
    <p:extLst>
      <p:ext uri="{BB962C8B-B14F-4D97-AF65-F5344CB8AC3E}">
        <p14:creationId xmlns:p14="http://schemas.microsoft.com/office/powerpoint/2010/main" val="195612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5658" y="1312974"/>
            <a:ext cx="6160197" cy="677108"/>
          </a:xfrm>
          <a:prstGeom prst="rect">
            <a:avLst/>
          </a:prstGeom>
          <a:noFill/>
        </p:spPr>
        <p:txBody>
          <a:bodyPr wrap="none" rtlCol="0">
            <a:spAutoFit/>
          </a:bodyPr>
          <a:lstStyle/>
          <a:p>
            <a:r>
              <a:rPr lang="en-US" sz="3800" dirty="0" smtClean="0"/>
              <a:t>Part I : Towards a </a:t>
            </a:r>
            <a:r>
              <a:rPr lang="en-US" sz="3800" dirty="0" smtClean="0">
                <a:solidFill>
                  <a:srgbClr val="FF0000"/>
                </a:solidFill>
              </a:rPr>
              <a:t>Cure</a:t>
            </a:r>
            <a:r>
              <a:rPr lang="en-US" sz="3800" dirty="0" smtClean="0"/>
              <a:t> for HIV</a:t>
            </a:r>
            <a:endParaRPr lang="en-US" sz="3800" dirty="0"/>
          </a:p>
        </p:txBody>
      </p:sp>
      <p:sp>
        <p:nvSpPr>
          <p:cNvPr id="5" name="TextBox 4"/>
          <p:cNvSpPr txBox="1"/>
          <p:nvPr/>
        </p:nvSpPr>
        <p:spPr>
          <a:xfrm>
            <a:off x="2530244" y="3310286"/>
            <a:ext cx="6845719" cy="677108"/>
          </a:xfrm>
          <a:prstGeom prst="rect">
            <a:avLst/>
          </a:prstGeom>
          <a:noFill/>
        </p:spPr>
        <p:txBody>
          <a:bodyPr wrap="none" rtlCol="0">
            <a:spAutoFit/>
          </a:bodyPr>
          <a:lstStyle/>
          <a:p>
            <a:r>
              <a:rPr lang="en-US" sz="3800" dirty="0" smtClean="0"/>
              <a:t>Part II : HIV </a:t>
            </a:r>
            <a:r>
              <a:rPr lang="en-US" sz="3800" dirty="0" smtClean="0">
                <a:solidFill>
                  <a:srgbClr val="FF0000"/>
                </a:solidFill>
              </a:rPr>
              <a:t>Vaccine</a:t>
            </a:r>
            <a:r>
              <a:rPr lang="en-US" sz="3800" dirty="0" smtClean="0"/>
              <a:t> Development  </a:t>
            </a:r>
            <a:endParaRPr lang="en-US" sz="3800" dirty="0"/>
          </a:p>
        </p:txBody>
      </p:sp>
    </p:spTree>
    <p:extLst>
      <p:ext uri="{BB962C8B-B14F-4D97-AF65-F5344CB8AC3E}">
        <p14:creationId xmlns:p14="http://schemas.microsoft.com/office/powerpoint/2010/main" val="169595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5400000">
            <a:off x="5256242" y="716822"/>
            <a:ext cx="273831" cy="160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3544843" y="2878494"/>
            <a:ext cx="3461690" cy="3461690"/>
          </a:xfrm>
          <a:prstGeom prst="rect">
            <a:avLst/>
          </a:prstGeom>
        </p:spPr>
      </p:pic>
      <p:sp>
        <p:nvSpPr>
          <p:cNvPr id="8" name="TextBox 7"/>
          <p:cNvSpPr txBox="1"/>
          <p:nvPr/>
        </p:nvSpPr>
        <p:spPr>
          <a:xfrm>
            <a:off x="2347015" y="214494"/>
            <a:ext cx="7394610" cy="984885"/>
          </a:xfrm>
          <a:prstGeom prst="rect">
            <a:avLst/>
          </a:prstGeom>
          <a:noFill/>
        </p:spPr>
        <p:txBody>
          <a:bodyPr wrap="none" rtlCol="0">
            <a:spAutoFit/>
          </a:bodyPr>
          <a:lstStyle/>
          <a:p>
            <a:pPr algn="ctr"/>
            <a:r>
              <a:rPr lang="en-US" sz="3000" b="1" dirty="0" smtClean="0">
                <a:latin typeface="Arial"/>
                <a:cs typeface="Arial"/>
              </a:rPr>
              <a:t>Broadly Neutralizing Antibodies (bNAb)</a:t>
            </a:r>
          </a:p>
          <a:p>
            <a:endParaRPr lang="en-US" sz="2800" dirty="0" smtClean="0">
              <a:latin typeface="Arial"/>
              <a:cs typeface="Arial"/>
            </a:endParaRPr>
          </a:p>
        </p:txBody>
      </p:sp>
      <p:cxnSp>
        <p:nvCxnSpPr>
          <p:cNvPr id="9" name="Straight Connector 8"/>
          <p:cNvCxnSpPr/>
          <p:nvPr/>
        </p:nvCxnSpPr>
        <p:spPr>
          <a:xfrm>
            <a:off x="423346" y="945669"/>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0" name="Picture 9" descr="cdr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751" y="1384315"/>
            <a:ext cx="1478997" cy="1777248"/>
          </a:xfrm>
          <a:prstGeom prst="rect">
            <a:avLst/>
          </a:prstGeom>
        </p:spPr>
      </p:pic>
      <p:pic>
        <p:nvPicPr>
          <p:cNvPr id="11" name="Picture 10" descr="cdr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7748" y="5117362"/>
            <a:ext cx="1089433" cy="1309125"/>
          </a:xfrm>
          <a:prstGeom prst="rect">
            <a:avLst/>
          </a:prstGeom>
        </p:spPr>
      </p:pic>
      <p:pic>
        <p:nvPicPr>
          <p:cNvPr id="12" name="Picture 11" descr="cdr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3495" y="5117362"/>
            <a:ext cx="1089433" cy="1309125"/>
          </a:xfrm>
          <a:prstGeom prst="rect">
            <a:avLst/>
          </a:prstGeom>
        </p:spPr>
      </p:pic>
      <p:pic>
        <p:nvPicPr>
          <p:cNvPr id="13" name="Picture 12" descr="cdr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977" y="5117362"/>
            <a:ext cx="1089433" cy="1309125"/>
          </a:xfrm>
          <a:prstGeom prst="rect">
            <a:avLst/>
          </a:prstGeom>
        </p:spPr>
      </p:pic>
      <p:pic>
        <p:nvPicPr>
          <p:cNvPr id="14" name="Picture 13" descr="cdr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205" y="5117362"/>
            <a:ext cx="1089433" cy="1309125"/>
          </a:xfrm>
          <a:prstGeom prst="rect">
            <a:avLst/>
          </a:prstGeom>
        </p:spPr>
      </p:pic>
      <p:pic>
        <p:nvPicPr>
          <p:cNvPr id="15" name="Picture 14" descr="cdr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0772" y="5117362"/>
            <a:ext cx="1089433" cy="1309125"/>
          </a:xfrm>
          <a:prstGeom prst="rect">
            <a:avLst/>
          </a:prstGeom>
        </p:spPr>
      </p:pic>
      <p:sp>
        <p:nvSpPr>
          <p:cNvPr id="16" name="Rectangle 15"/>
          <p:cNvSpPr/>
          <p:nvPr/>
        </p:nvSpPr>
        <p:spPr>
          <a:xfrm>
            <a:off x="4588751" y="1384314"/>
            <a:ext cx="1474659" cy="273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531874" y="2878494"/>
            <a:ext cx="441567" cy="273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840772" y="5105400"/>
            <a:ext cx="5492156"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684274" y="3030894"/>
            <a:ext cx="441567" cy="273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488638" y="6203268"/>
            <a:ext cx="441567" cy="273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567736" y="6112172"/>
            <a:ext cx="441567" cy="273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621843" y="6112172"/>
            <a:ext cx="441567" cy="273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706932" y="6152655"/>
            <a:ext cx="441567" cy="273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891361" y="6152655"/>
            <a:ext cx="441567" cy="273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377664" y="1658146"/>
            <a:ext cx="4667808" cy="923330"/>
          </a:xfrm>
          <a:prstGeom prst="rect">
            <a:avLst/>
          </a:prstGeom>
          <a:noFill/>
        </p:spPr>
        <p:txBody>
          <a:bodyPr wrap="none" rtlCol="0">
            <a:spAutoFit/>
          </a:bodyPr>
          <a:lstStyle/>
          <a:p>
            <a:r>
              <a:rPr lang="en-US" sz="2700" dirty="0" smtClean="0"/>
              <a:t>bNAb </a:t>
            </a:r>
            <a:r>
              <a:rPr lang="mr-IN" sz="2700" dirty="0" smtClean="0"/>
              <a:t>–</a:t>
            </a:r>
            <a:r>
              <a:rPr lang="en-US" sz="2700" dirty="0" smtClean="0"/>
              <a:t> binds to and neutralizes </a:t>
            </a:r>
          </a:p>
          <a:p>
            <a:r>
              <a:rPr lang="en-US" sz="2700" dirty="0" smtClean="0"/>
              <a:t>very diverse HIV isolates</a:t>
            </a:r>
          </a:p>
        </p:txBody>
      </p:sp>
    </p:spTree>
    <p:extLst>
      <p:ext uri="{BB962C8B-B14F-4D97-AF65-F5344CB8AC3E}">
        <p14:creationId xmlns:p14="http://schemas.microsoft.com/office/powerpoint/2010/main" val="34103655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a:extLst>
              <a:ext uri="{FF2B5EF4-FFF2-40B4-BE49-F238E27FC236}">
                <a16:creationId xmlns="" xmlns:a16="http://schemas.microsoft.com/office/drawing/2014/main" id="{5DB96FC1-FD84-B34E-9CB5-E8EB7DCDA78C}"/>
              </a:ext>
            </a:extLst>
          </p:cNvPr>
          <p:cNvSpPr txBox="1">
            <a:spLocks/>
          </p:cNvSpPr>
          <p:nvPr/>
        </p:nvSpPr>
        <p:spPr>
          <a:xfrm>
            <a:off x="7364612" y="1319202"/>
            <a:ext cx="4692899" cy="452596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500" dirty="0"/>
          </a:p>
          <a:p>
            <a:pPr marL="0" indent="0">
              <a:buNone/>
            </a:pPr>
            <a:r>
              <a:rPr lang="en-US" sz="2500" dirty="0" smtClean="0"/>
              <a:t>Will this translate to humans/HIV?</a:t>
            </a:r>
          </a:p>
          <a:p>
            <a:pPr marL="0" indent="0">
              <a:buNone/>
            </a:pPr>
            <a:endParaRPr lang="en-US" sz="2500" dirty="0"/>
          </a:p>
          <a:p>
            <a:pPr marL="0" indent="0">
              <a:buNone/>
            </a:pPr>
            <a:r>
              <a:rPr lang="en-US" sz="2500" dirty="0" smtClean="0"/>
              <a:t>Animals were treated with ARVs</a:t>
            </a:r>
          </a:p>
          <a:p>
            <a:pPr marL="0" indent="0">
              <a:buNone/>
            </a:pPr>
            <a:r>
              <a:rPr lang="en-US" sz="2500" dirty="0"/>
              <a:t>v</a:t>
            </a:r>
            <a:r>
              <a:rPr lang="en-US" sz="2500" dirty="0" smtClean="0"/>
              <a:t>ery early </a:t>
            </a:r>
            <a:r>
              <a:rPr lang="mr-IN" sz="2500" dirty="0" smtClean="0"/>
              <a:t>–</a:t>
            </a:r>
            <a:r>
              <a:rPr lang="en-US" sz="2500" dirty="0" smtClean="0"/>
              <a:t> is this a key component of success?</a:t>
            </a:r>
          </a:p>
          <a:p>
            <a:pPr marL="0" indent="0">
              <a:buNone/>
            </a:pPr>
            <a:endParaRPr lang="en-US" sz="2500" dirty="0" smtClean="0"/>
          </a:p>
          <a:p>
            <a:pPr marL="0" indent="0">
              <a:buNone/>
            </a:pPr>
            <a:endParaRPr lang="en-US" sz="2500" dirty="0" smtClean="0"/>
          </a:p>
        </p:txBody>
      </p:sp>
      <p:sp>
        <p:nvSpPr>
          <p:cNvPr id="10" name="TextBox 9"/>
          <p:cNvSpPr txBox="1"/>
          <p:nvPr/>
        </p:nvSpPr>
        <p:spPr>
          <a:xfrm>
            <a:off x="954661" y="6446953"/>
            <a:ext cx="4977407" cy="338554"/>
          </a:xfrm>
          <a:prstGeom prst="rect">
            <a:avLst/>
          </a:prstGeom>
          <a:noFill/>
        </p:spPr>
        <p:txBody>
          <a:bodyPr wrap="none" rtlCol="0">
            <a:spAutoFit/>
          </a:bodyPr>
          <a:lstStyle/>
          <a:p>
            <a:r>
              <a:rPr lang="en-US" sz="1600" dirty="0" err="1" smtClean="0">
                <a:solidFill>
                  <a:srgbClr val="000000"/>
                </a:solidFill>
              </a:rPr>
              <a:t>Borducchi</a:t>
            </a:r>
            <a:r>
              <a:rPr lang="en-US" sz="1600" dirty="0" smtClean="0">
                <a:solidFill>
                  <a:srgbClr val="000000"/>
                </a:solidFill>
              </a:rPr>
              <a:t>, E</a:t>
            </a:r>
            <a:r>
              <a:rPr lang="mr-IN" sz="1600" dirty="0" smtClean="0">
                <a:solidFill>
                  <a:srgbClr val="000000"/>
                </a:solidFill>
              </a:rPr>
              <a:t>…</a:t>
            </a:r>
            <a:r>
              <a:rPr lang="en-US" sz="1600" dirty="0" smtClean="0">
                <a:solidFill>
                  <a:srgbClr val="000000"/>
                </a:solidFill>
              </a:rPr>
              <a:t> </a:t>
            </a:r>
            <a:r>
              <a:rPr lang="en-US" sz="1600" dirty="0" err="1" smtClean="0">
                <a:solidFill>
                  <a:srgbClr val="000000"/>
                </a:solidFill>
              </a:rPr>
              <a:t>Barouch</a:t>
            </a:r>
            <a:r>
              <a:rPr lang="en-US" sz="1600" dirty="0" smtClean="0">
                <a:solidFill>
                  <a:srgbClr val="000000"/>
                </a:solidFill>
              </a:rPr>
              <a:t> D., </a:t>
            </a:r>
            <a:r>
              <a:rPr lang="en-US" sz="1600" i="1" dirty="0" smtClean="0">
                <a:solidFill>
                  <a:srgbClr val="000000"/>
                </a:solidFill>
              </a:rPr>
              <a:t>et al</a:t>
            </a:r>
            <a:r>
              <a:rPr lang="en-US" sz="1600" dirty="0" smtClean="0">
                <a:solidFill>
                  <a:srgbClr val="000000"/>
                </a:solidFill>
              </a:rPr>
              <a:t>, CROI 2018 Abstract 73LB</a:t>
            </a:r>
            <a:endParaRPr lang="en-US" sz="1600" dirty="0">
              <a:solidFill>
                <a:srgbClr val="000000"/>
              </a:solidFill>
            </a:endParaRPr>
          </a:p>
        </p:txBody>
      </p:sp>
      <p:sp>
        <p:nvSpPr>
          <p:cNvPr id="11" name="TextBox 10"/>
          <p:cNvSpPr txBox="1"/>
          <p:nvPr/>
        </p:nvSpPr>
        <p:spPr>
          <a:xfrm>
            <a:off x="882165" y="114924"/>
            <a:ext cx="10296909" cy="1384995"/>
          </a:xfrm>
          <a:prstGeom prst="rect">
            <a:avLst/>
          </a:prstGeom>
          <a:noFill/>
        </p:spPr>
        <p:txBody>
          <a:bodyPr wrap="none" rtlCol="0">
            <a:spAutoFit/>
          </a:bodyPr>
          <a:lstStyle/>
          <a:p>
            <a:pPr algn="ctr"/>
            <a:r>
              <a:rPr lang="en-US" sz="2800" b="1" dirty="0" smtClean="0">
                <a:latin typeface="Arial"/>
                <a:cs typeface="Arial"/>
              </a:rPr>
              <a:t>Can </a:t>
            </a:r>
            <a:r>
              <a:rPr lang="en-US" sz="2800" b="1" dirty="0" err="1" smtClean="0">
                <a:latin typeface="Arial"/>
                <a:cs typeface="Arial"/>
              </a:rPr>
              <a:t>bNAbs</a:t>
            </a:r>
            <a:r>
              <a:rPr lang="en-US" sz="2800" b="1" dirty="0" smtClean="0">
                <a:latin typeface="Arial"/>
                <a:cs typeface="Arial"/>
              </a:rPr>
              <a:t> + Immune Activation Lead to Cure or Remission</a:t>
            </a:r>
          </a:p>
          <a:p>
            <a:pPr algn="ctr"/>
            <a:r>
              <a:rPr lang="en-US" sz="2800" b="1" dirty="0" smtClean="0">
                <a:latin typeface="Arial"/>
                <a:cs typeface="Arial"/>
              </a:rPr>
              <a:t>in Non-Human Primate Model of HIV </a:t>
            </a:r>
          </a:p>
          <a:p>
            <a:endParaRPr lang="en-US" sz="2800" dirty="0" smtClean="0">
              <a:latin typeface="Arial"/>
              <a:cs typeface="Arial"/>
            </a:endParaRPr>
          </a:p>
        </p:txBody>
      </p:sp>
      <p:cxnSp>
        <p:nvCxnSpPr>
          <p:cNvPr id="12" name="Straight Connector 11"/>
          <p:cNvCxnSpPr/>
          <p:nvPr/>
        </p:nvCxnSpPr>
        <p:spPr>
          <a:xfrm>
            <a:off x="425122" y="1082972"/>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 xmlns:a16="http://schemas.microsoft.com/office/drawing/2014/main" id="{7469A53E-5659-483D-869E-5CD737CFE06E}"/>
              </a:ext>
            </a:extLst>
          </p:cNvPr>
          <p:cNvPicPr>
            <a:picLocks noChangeAspect="1"/>
          </p:cNvPicPr>
          <p:nvPr/>
        </p:nvPicPr>
        <p:blipFill>
          <a:blip r:embed="rId3"/>
          <a:stretch>
            <a:fillRect/>
          </a:stretch>
        </p:blipFill>
        <p:spPr>
          <a:xfrm>
            <a:off x="254437" y="1499920"/>
            <a:ext cx="6499703" cy="4946334"/>
          </a:xfrm>
          <a:prstGeom prst="rect">
            <a:avLst/>
          </a:prstGeom>
        </p:spPr>
      </p:pic>
      <p:sp>
        <p:nvSpPr>
          <p:cNvPr id="20" name="TextBox 19">
            <a:extLst>
              <a:ext uri="{FF2B5EF4-FFF2-40B4-BE49-F238E27FC236}">
                <a16:creationId xmlns="" xmlns:a16="http://schemas.microsoft.com/office/drawing/2014/main" id="{3D7CCD09-3213-4BC1-87EE-F0568A446014}"/>
              </a:ext>
            </a:extLst>
          </p:cNvPr>
          <p:cNvSpPr txBox="1"/>
          <p:nvPr/>
        </p:nvSpPr>
        <p:spPr>
          <a:xfrm>
            <a:off x="7361359" y="6565857"/>
            <a:ext cx="4989292" cy="307777"/>
          </a:xfrm>
          <a:prstGeom prst="rect">
            <a:avLst/>
          </a:prstGeom>
          <a:noFill/>
        </p:spPr>
        <p:txBody>
          <a:bodyPr wrap="square" rtlCol="0">
            <a:spAutoFit/>
          </a:bodyPr>
          <a:lstStyle/>
          <a:p>
            <a:r>
              <a:rPr lang="en-AU" sz="1400" dirty="0"/>
              <a:t>PGT121 = broadly neutralising antibody; TLR = toll like receptor</a:t>
            </a:r>
          </a:p>
        </p:txBody>
      </p:sp>
      <p:pic>
        <p:nvPicPr>
          <p:cNvPr id="24" name="Picture 23" descr="cdr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3926" y="4469917"/>
            <a:ext cx="548379" cy="658964"/>
          </a:xfrm>
          <a:prstGeom prst="rect">
            <a:avLst/>
          </a:prstGeom>
        </p:spPr>
      </p:pic>
      <p:pic>
        <p:nvPicPr>
          <p:cNvPr id="25" name="Picture 24" descr="cdr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7625" y="4364042"/>
            <a:ext cx="623987" cy="749819"/>
          </a:xfrm>
          <a:prstGeom prst="rect">
            <a:avLst/>
          </a:prstGeom>
        </p:spPr>
      </p:pic>
      <p:sp>
        <p:nvSpPr>
          <p:cNvPr id="26" name="Rectangle 25"/>
          <p:cNvSpPr/>
          <p:nvPr/>
        </p:nvSpPr>
        <p:spPr>
          <a:xfrm>
            <a:off x="3743810" y="1590634"/>
            <a:ext cx="2861645" cy="2566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743811" y="3944421"/>
            <a:ext cx="2984012" cy="2264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05577" y="3944421"/>
            <a:ext cx="3038234" cy="2264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91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animBg="1"/>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79415" y="762000"/>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831453" y="94723"/>
            <a:ext cx="8548246" cy="569387"/>
          </a:xfrm>
          <a:prstGeom prst="rect">
            <a:avLst/>
          </a:prstGeom>
          <a:noFill/>
        </p:spPr>
        <p:txBody>
          <a:bodyPr wrap="none" rtlCol="0">
            <a:spAutoFit/>
          </a:bodyPr>
          <a:lstStyle/>
          <a:p>
            <a:r>
              <a:rPr lang="en-US" sz="3100" dirty="0" smtClean="0"/>
              <a:t>Take Home Messages for Part I of II (</a:t>
            </a:r>
            <a:r>
              <a:rPr lang="en-US" sz="3100" b="1" dirty="0" smtClean="0"/>
              <a:t>Cure Research</a:t>
            </a:r>
            <a:r>
              <a:rPr lang="en-US" sz="3100" dirty="0" smtClean="0"/>
              <a:t>)</a:t>
            </a:r>
            <a:endParaRPr lang="en-US" sz="3100" dirty="0"/>
          </a:p>
        </p:txBody>
      </p:sp>
      <p:sp>
        <p:nvSpPr>
          <p:cNvPr id="6" name="TextBox 5"/>
          <p:cNvSpPr txBox="1"/>
          <p:nvPr/>
        </p:nvSpPr>
        <p:spPr>
          <a:xfrm>
            <a:off x="197750" y="4038971"/>
            <a:ext cx="11174854" cy="1723549"/>
          </a:xfrm>
          <a:prstGeom prst="rect">
            <a:avLst/>
          </a:prstGeom>
          <a:noFill/>
        </p:spPr>
        <p:txBody>
          <a:bodyPr wrap="none" rtlCol="0">
            <a:spAutoFit/>
          </a:bodyPr>
          <a:lstStyle/>
          <a:p>
            <a:pPr marL="285750" indent="-285750">
              <a:buFont typeface="Arial"/>
              <a:buChar char="•"/>
            </a:pPr>
            <a:r>
              <a:rPr lang="en-US" sz="2400" dirty="0" smtClean="0"/>
              <a:t>HIV reservoirs are </a:t>
            </a:r>
            <a:r>
              <a:rPr lang="en-US" sz="2400" dirty="0" smtClean="0">
                <a:solidFill>
                  <a:srgbClr val="FF0000"/>
                </a:solidFill>
              </a:rPr>
              <a:t>dynamic </a:t>
            </a:r>
            <a:r>
              <a:rPr lang="mr-IN" sz="2400" dirty="0" smtClean="0"/>
              <a:t>–</a:t>
            </a:r>
            <a:r>
              <a:rPr lang="en-US" sz="2400" dirty="0" smtClean="0"/>
              <a:t> proliferation of some infected cells balanced by death of </a:t>
            </a:r>
          </a:p>
          <a:p>
            <a:r>
              <a:rPr lang="en-US" sz="2400" dirty="0"/>
              <a:t> </a:t>
            </a:r>
            <a:r>
              <a:rPr lang="en-US" sz="2400" dirty="0" smtClean="0"/>
              <a:t>   other infected cells</a:t>
            </a:r>
          </a:p>
          <a:p>
            <a:endParaRPr lang="en-US" sz="1000" dirty="0" smtClean="0"/>
          </a:p>
          <a:p>
            <a:pPr marL="342900" indent="-342900">
              <a:buFontTx/>
              <a:buChar char="-"/>
            </a:pPr>
            <a:r>
              <a:rPr lang="en-US" sz="2400" dirty="0" smtClean="0"/>
              <a:t>Understanding these dynamics may lead to new or improved strategies </a:t>
            </a:r>
          </a:p>
          <a:p>
            <a:r>
              <a:rPr lang="en-US" sz="2400" dirty="0"/>
              <a:t> </a:t>
            </a:r>
            <a:r>
              <a:rPr lang="en-US" sz="2400" dirty="0" smtClean="0"/>
              <a:t>    to reduce HIV reservoirs</a:t>
            </a:r>
            <a:endParaRPr lang="en-US" sz="2400" dirty="0"/>
          </a:p>
        </p:txBody>
      </p:sp>
      <p:sp>
        <p:nvSpPr>
          <p:cNvPr id="7" name="TextBox 6"/>
          <p:cNvSpPr txBox="1"/>
          <p:nvPr/>
        </p:nvSpPr>
        <p:spPr>
          <a:xfrm>
            <a:off x="197752" y="2553277"/>
            <a:ext cx="10649069" cy="830997"/>
          </a:xfrm>
          <a:prstGeom prst="rect">
            <a:avLst/>
          </a:prstGeom>
          <a:noFill/>
        </p:spPr>
        <p:txBody>
          <a:bodyPr wrap="none" rtlCol="0">
            <a:spAutoFit/>
          </a:bodyPr>
          <a:lstStyle/>
          <a:p>
            <a:pPr marL="342900" indent="-342900">
              <a:buFont typeface="Arial"/>
              <a:buChar char="•"/>
            </a:pPr>
            <a:r>
              <a:rPr lang="en-US" sz="2400" dirty="0" smtClean="0"/>
              <a:t>Basic science research is needed to improve methods of targeting and measuring</a:t>
            </a:r>
          </a:p>
          <a:p>
            <a:r>
              <a:rPr lang="en-US" sz="2400" dirty="0"/>
              <a:t> </a:t>
            </a:r>
            <a:r>
              <a:rPr lang="en-US" sz="2400" dirty="0" smtClean="0"/>
              <a:t>   </a:t>
            </a:r>
            <a:r>
              <a:rPr lang="en-US" sz="2400" dirty="0"/>
              <a:t> </a:t>
            </a:r>
            <a:r>
              <a:rPr lang="en-US" sz="2400" dirty="0" smtClean="0"/>
              <a:t>persistent sources of virus</a:t>
            </a:r>
            <a:endParaRPr lang="en-US" sz="2400" dirty="0"/>
          </a:p>
        </p:txBody>
      </p:sp>
      <p:sp>
        <p:nvSpPr>
          <p:cNvPr id="9" name="TextBox 8"/>
          <p:cNvSpPr txBox="1"/>
          <p:nvPr/>
        </p:nvSpPr>
        <p:spPr>
          <a:xfrm>
            <a:off x="197750" y="1078711"/>
            <a:ext cx="11367214" cy="830997"/>
          </a:xfrm>
          <a:prstGeom prst="rect">
            <a:avLst/>
          </a:prstGeom>
          <a:noFill/>
        </p:spPr>
        <p:txBody>
          <a:bodyPr wrap="none" rtlCol="0">
            <a:spAutoFit/>
          </a:bodyPr>
          <a:lstStyle/>
          <a:p>
            <a:pPr marL="285750" indent="-285750">
              <a:buFont typeface="Arial"/>
              <a:buChar char="•"/>
            </a:pPr>
            <a:r>
              <a:rPr lang="en-US" sz="2400" dirty="0" smtClean="0"/>
              <a:t>Therapies aimed at reducing viral reservoirs or inducing remission are showing promise</a:t>
            </a:r>
          </a:p>
          <a:p>
            <a:r>
              <a:rPr lang="en-US" sz="2400" dirty="0"/>
              <a:t> </a:t>
            </a:r>
            <a:r>
              <a:rPr lang="en-US" sz="2400" dirty="0" smtClean="0"/>
              <a:t>   </a:t>
            </a:r>
            <a:r>
              <a:rPr lang="mr-IN" sz="2400" dirty="0" smtClean="0"/>
              <a:t>–</a:t>
            </a:r>
            <a:r>
              <a:rPr lang="en-US" sz="2400" dirty="0" smtClean="0"/>
              <a:t> however</a:t>
            </a:r>
            <a:r>
              <a:rPr lang="en-US" sz="2400" dirty="0"/>
              <a:t> </a:t>
            </a:r>
            <a:r>
              <a:rPr lang="en-US" sz="2400" dirty="0" smtClean="0"/>
              <a:t>a cure for HIV remains a long-term goal     </a:t>
            </a:r>
            <a:endParaRPr lang="en-US" sz="1000" dirty="0" smtClean="0"/>
          </a:p>
        </p:txBody>
      </p:sp>
    </p:spTree>
    <p:extLst>
      <p:ext uri="{BB962C8B-B14F-4D97-AF65-F5344CB8AC3E}">
        <p14:creationId xmlns:p14="http://schemas.microsoft.com/office/powerpoint/2010/main" val="6558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59007" y="1383928"/>
            <a:ext cx="6735550" cy="677108"/>
          </a:xfrm>
          <a:prstGeom prst="rect">
            <a:avLst/>
          </a:prstGeom>
          <a:noFill/>
        </p:spPr>
        <p:txBody>
          <a:bodyPr wrap="none" rtlCol="0">
            <a:spAutoFit/>
          </a:bodyPr>
          <a:lstStyle/>
          <a:p>
            <a:r>
              <a:rPr lang="en-US" sz="3800" dirty="0" smtClean="0"/>
              <a:t>Part II: HIV Vaccine Development</a:t>
            </a:r>
            <a:endParaRPr lang="en-US" sz="3800" dirty="0"/>
          </a:p>
        </p:txBody>
      </p:sp>
      <p:cxnSp>
        <p:nvCxnSpPr>
          <p:cNvPr id="3" name="Straight Connector 2"/>
          <p:cNvCxnSpPr/>
          <p:nvPr/>
        </p:nvCxnSpPr>
        <p:spPr>
          <a:xfrm>
            <a:off x="425122" y="2206222"/>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6475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5256242" y="716822"/>
            <a:ext cx="273831" cy="160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44326" y="214494"/>
            <a:ext cx="8399993" cy="1446550"/>
          </a:xfrm>
          <a:prstGeom prst="rect">
            <a:avLst/>
          </a:prstGeom>
          <a:noFill/>
        </p:spPr>
        <p:txBody>
          <a:bodyPr wrap="none" rtlCol="0">
            <a:spAutoFit/>
          </a:bodyPr>
          <a:lstStyle/>
          <a:p>
            <a:pPr algn="ctr"/>
            <a:r>
              <a:rPr lang="en-US" sz="3000" b="1" dirty="0" smtClean="0">
                <a:latin typeface="Arial"/>
                <a:cs typeface="Arial"/>
              </a:rPr>
              <a:t>Broadly Neutralizing Antibodies Protect from</a:t>
            </a:r>
          </a:p>
          <a:p>
            <a:pPr algn="ctr"/>
            <a:r>
              <a:rPr lang="en-US" sz="3000" b="1" dirty="0" smtClean="0">
                <a:latin typeface="Arial"/>
                <a:cs typeface="Arial"/>
              </a:rPr>
              <a:t>Infection in Multiple Animal Models</a:t>
            </a:r>
          </a:p>
          <a:p>
            <a:endParaRPr lang="en-US" sz="2800" dirty="0" smtClean="0">
              <a:latin typeface="Arial"/>
              <a:cs typeface="Arial"/>
            </a:endParaRPr>
          </a:p>
        </p:txBody>
      </p:sp>
      <p:sp>
        <p:nvSpPr>
          <p:cNvPr id="14" name="Rectangle 13"/>
          <p:cNvSpPr/>
          <p:nvPr/>
        </p:nvSpPr>
        <p:spPr>
          <a:xfrm>
            <a:off x="4588751" y="1384314"/>
            <a:ext cx="1474659" cy="273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stretch>
            <a:fillRect/>
          </a:stretch>
        </p:blipFill>
        <p:spPr>
          <a:xfrm>
            <a:off x="-333545" y="3174390"/>
            <a:ext cx="3461690" cy="3461690"/>
          </a:xfrm>
          <a:prstGeom prst="rect">
            <a:avLst/>
          </a:prstGeom>
        </p:spPr>
      </p:pic>
      <p:pic>
        <p:nvPicPr>
          <p:cNvPr id="26" name="Picture 25" descr="cdr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87" y="1778843"/>
            <a:ext cx="1478997" cy="1777248"/>
          </a:xfrm>
          <a:prstGeom prst="rect">
            <a:avLst/>
          </a:prstGeom>
        </p:spPr>
      </p:pic>
      <p:cxnSp>
        <p:nvCxnSpPr>
          <p:cNvPr id="29" name="Straight Connector 28"/>
          <p:cNvCxnSpPr/>
          <p:nvPr/>
        </p:nvCxnSpPr>
        <p:spPr>
          <a:xfrm>
            <a:off x="423346" y="1375452"/>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317984" y="2052429"/>
            <a:ext cx="9546203" cy="1077218"/>
          </a:xfrm>
          <a:prstGeom prst="rect">
            <a:avLst/>
          </a:prstGeom>
          <a:noFill/>
        </p:spPr>
        <p:txBody>
          <a:bodyPr wrap="none" rtlCol="0">
            <a:spAutoFit/>
          </a:bodyPr>
          <a:lstStyle/>
          <a:p>
            <a:pPr marL="285750" indent="-285750">
              <a:buFont typeface="Arial"/>
              <a:buChar char="•"/>
            </a:pPr>
            <a:r>
              <a:rPr lang="en-US" sz="2200" dirty="0" smtClean="0"/>
              <a:t>Passive immunization with a bNAb </a:t>
            </a:r>
            <a:r>
              <a:rPr lang="en-US" sz="2200" b="1" dirty="0" smtClean="0"/>
              <a:t>protects humanized mice </a:t>
            </a:r>
            <a:r>
              <a:rPr lang="en-US" sz="2200" dirty="0" smtClean="0"/>
              <a:t>from HIV infection</a:t>
            </a:r>
          </a:p>
          <a:p>
            <a:endParaRPr lang="en-US" sz="1000" dirty="0" smtClean="0"/>
          </a:p>
          <a:p>
            <a:r>
              <a:rPr lang="en-US" sz="1600" dirty="0"/>
              <a:t> </a:t>
            </a:r>
            <a:r>
              <a:rPr lang="en-US" sz="1600" dirty="0" smtClean="0"/>
              <a:t>     (</a:t>
            </a:r>
            <a:r>
              <a:rPr lang="en-US" sz="1600" dirty="0" err="1" smtClean="0"/>
              <a:t>Gauduin</a:t>
            </a:r>
            <a:r>
              <a:rPr lang="en-US" sz="1600" dirty="0" smtClean="0"/>
              <a:t>, M.C</a:t>
            </a:r>
            <a:r>
              <a:rPr lang="mr-IN" sz="1600" dirty="0" smtClean="0"/>
              <a:t>…</a:t>
            </a:r>
            <a:r>
              <a:rPr lang="en-US" sz="1600" dirty="0" smtClean="0"/>
              <a:t> </a:t>
            </a:r>
            <a:r>
              <a:rPr lang="en-US" sz="1600" dirty="0" err="1" smtClean="0"/>
              <a:t>Koup</a:t>
            </a:r>
            <a:r>
              <a:rPr lang="en-US" sz="1600" dirty="0" smtClean="0"/>
              <a:t>, R.A </a:t>
            </a:r>
            <a:r>
              <a:rPr lang="en-US" sz="1600" i="1" dirty="0" smtClean="0"/>
              <a:t>et al</a:t>
            </a:r>
            <a:r>
              <a:rPr lang="en-US" sz="1600" dirty="0" smtClean="0"/>
              <a:t>, Nat. Med. 1997; </a:t>
            </a:r>
            <a:r>
              <a:rPr lang="en-US" sz="1600" dirty="0" err="1" smtClean="0"/>
              <a:t>Balazs</a:t>
            </a:r>
            <a:r>
              <a:rPr lang="en-US" sz="1600" dirty="0" smtClean="0"/>
              <a:t>, A.B</a:t>
            </a:r>
            <a:r>
              <a:rPr lang="mr-IN" sz="1600" dirty="0" smtClean="0"/>
              <a:t>…</a:t>
            </a:r>
            <a:r>
              <a:rPr lang="en-US" sz="1600" dirty="0" smtClean="0"/>
              <a:t> Baltimore D </a:t>
            </a:r>
            <a:r>
              <a:rPr lang="en-US" sz="1600" i="1" dirty="0" smtClean="0"/>
              <a:t>et al</a:t>
            </a:r>
            <a:r>
              <a:rPr lang="en-US" sz="1600" dirty="0" smtClean="0"/>
              <a:t>, Nat. Med, 2014;</a:t>
            </a:r>
          </a:p>
          <a:p>
            <a:r>
              <a:rPr lang="en-US" sz="1600" dirty="0"/>
              <a:t> </a:t>
            </a:r>
            <a:r>
              <a:rPr lang="en-US" sz="1600" dirty="0" smtClean="0"/>
              <a:t>       </a:t>
            </a:r>
            <a:r>
              <a:rPr lang="en-US" sz="1600" dirty="0" err="1" smtClean="0"/>
              <a:t>Horwitz</a:t>
            </a:r>
            <a:r>
              <a:rPr lang="en-US" sz="1600" dirty="0" smtClean="0"/>
              <a:t>, J.A</a:t>
            </a:r>
            <a:r>
              <a:rPr lang="mr-IN" sz="1600" dirty="0" smtClean="0"/>
              <a:t>…</a:t>
            </a:r>
            <a:r>
              <a:rPr lang="en-US" sz="1600" dirty="0" smtClean="0"/>
              <a:t> </a:t>
            </a:r>
            <a:r>
              <a:rPr lang="en-US" sz="1600" dirty="0" err="1" smtClean="0"/>
              <a:t>Nussenzweig</a:t>
            </a:r>
            <a:r>
              <a:rPr lang="en-US" sz="1600" dirty="0" smtClean="0"/>
              <a:t>, M.C </a:t>
            </a:r>
            <a:r>
              <a:rPr lang="en-US" sz="1600" i="1" dirty="0" smtClean="0"/>
              <a:t>et al</a:t>
            </a:r>
            <a:r>
              <a:rPr lang="en-US" sz="1600" dirty="0" smtClean="0"/>
              <a:t>, PNAS, 2013)</a:t>
            </a:r>
            <a:endParaRPr lang="en-US" sz="1600" dirty="0"/>
          </a:p>
        </p:txBody>
      </p:sp>
      <p:sp>
        <p:nvSpPr>
          <p:cNvPr id="11" name="TextBox 10"/>
          <p:cNvSpPr txBox="1"/>
          <p:nvPr/>
        </p:nvSpPr>
        <p:spPr>
          <a:xfrm>
            <a:off x="2449676" y="3518439"/>
            <a:ext cx="8815234" cy="1569660"/>
          </a:xfrm>
          <a:prstGeom prst="rect">
            <a:avLst/>
          </a:prstGeom>
          <a:noFill/>
        </p:spPr>
        <p:txBody>
          <a:bodyPr wrap="none" rtlCol="0">
            <a:spAutoFit/>
          </a:bodyPr>
          <a:lstStyle/>
          <a:p>
            <a:pPr marL="285750" indent="-285750">
              <a:buFont typeface="Arial"/>
              <a:buChar char="•"/>
            </a:pPr>
            <a:r>
              <a:rPr lang="en-US" sz="2200" dirty="0" smtClean="0"/>
              <a:t>Passive immunization with a </a:t>
            </a:r>
            <a:r>
              <a:rPr lang="en-US" sz="2200" b="1" dirty="0" smtClean="0"/>
              <a:t>bNAb protects monkeys</a:t>
            </a:r>
            <a:r>
              <a:rPr lang="en-US" sz="2200" dirty="0" smtClean="0"/>
              <a:t> from SHIV infection</a:t>
            </a:r>
          </a:p>
          <a:p>
            <a:endParaRPr lang="en-US" sz="1000" dirty="0" smtClean="0"/>
          </a:p>
          <a:p>
            <a:r>
              <a:rPr lang="en-US" sz="1600" dirty="0"/>
              <a:t> </a:t>
            </a:r>
            <a:r>
              <a:rPr lang="en-US" sz="1600" dirty="0" smtClean="0"/>
              <a:t>     (</a:t>
            </a:r>
            <a:r>
              <a:rPr lang="en-US" sz="1600" dirty="0" err="1" smtClean="0"/>
              <a:t>Mascola</a:t>
            </a:r>
            <a:r>
              <a:rPr lang="en-US" sz="1600" dirty="0" smtClean="0"/>
              <a:t>, J.R</a:t>
            </a:r>
            <a:r>
              <a:rPr lang="mr-IN" sz="1600" dirty="0" smtClean="0"/>
              <a:t>…</a:t>
            </a:r>
            <a:r>
              <a:rPr lang="en-US" sz="1600" dirty="0" smtClean="0"/>
              <a:t> Lewis, M.G., Nat. Med. 2000; Shibata R</a:t>
            </a:r>
            <a:r>
              <a:rPr lang="mr-IN" sz="1600" dirty="0" smtClean="0"/>
              <a:t>…</a:t>
            </a:r>
            <a:r>
              <a:rPr lang="en-US" sz="1600" dirty="0" smtClean="0"/>
              <a:t> Martin, M.A. Nat Med, 1999; </a:t>
            </a:r>
          </a:p>
          <a:p>
            <a:r>
              <a:rPr lang="en-US" sz="1600" dirty="0"/>
              <a:t> </a:t>
            </a:r>
            <a:r>
              <a:rPr lang="en-US" sz="1600" dirty="0" smtClean="0"/>
              <a:t>      </a:t>
            </a:r>
            <a:r>
              <a:rPr lang="en-US" sz="1600" dirty="0" err="1" smtClean="0"/>
              <a:t>Parren</a:t>
            </a:r>
            <a:r>
              <a:rPr lang="en-US" sz="1600" dirty="0" smtClean="0"/>
              <a:t>, P</a:t>
            </a:r>
            <a:r>
              <a:rPr lang="mr-IN" sz="1600" dirty="0" smtClean="0"/>
              <a:t>…</a:t>
            </a:r>
            <a:r>
              <a:rPr lang="en-US" sz="1600" dirty="0" smtClean="0"/>
              <a:t> Burton, D.R. J. </a:t>
            </a:r>
            <a:r>
              <a:rPr lang="en-US" sz="1600" dirty="0" err="1" smtClean="0"/>
              <a:t>Virol</a:t>
            </a:r>
            <a:r>
              <a:rPr lang="en-US" sz="1600" dirty="0" smtClean="0"/>
              <a:t>, 2001;  </a:t>
            </a:r>
            <a:r>
              <a:rPr lang="en-US" sz="1600" dirty="0" err="1" smtClean="0"/>
              <a:t>Gautum</a:t>
            </a:r>
            <a:r>
              <a:rPr lang="en-US" sz="1600" dirty="0" smtClean="0"/>
              <a:t>, R</a:t>
            </a:r>
            <a:r>
              <a:rPr lang="mr-IN" sz="1600" dirty="0" smtClean="0"/>
              <a:t>…</a:t>
            </a:r>
            <a:r>
              <a:rPr lang="en-US" sz="1600" dirty="0" smtClean="0"/>
              <a:t> </a:t>
            </a:r>
            <a:r>
              <a:rPr lang="en-US" sz="1600" dirty="0" smtClean="0">
                <a:latin typeface="Calibri"/>
                <a:cs typeface="Calibri"/>
              </a:rPr>
              <a:t>Martin M.A </a:t>
            </a:r>
            <a:r>
              <a:rPr lang="en-US" sz="1600" i="1" dirty="0" smtClean="0">
                <a:latin typeface="Calibri"/>
                <a:cs typeface="Calibri"/>
              </a:rPr>
              <a:t>et al</a:t>
            </a:r>
            <a:r>
              <a:rPr lang="en-US" sz="1600" dirty="0" smtClean="0">
                <a:latin typeface="Calibri"/>
                <a:cs typeface="Calibri"/>
              </a:rPr>
              <a:t>, Nature, 2016; </a:t>
            </a:r>
          </a:p>
          <a:p>
            <a:r>
              <a:rPr lang="en-US" sz="1600" dirty="0">
                <a:latin typeface="Calibri"/>
                <a:cs typeface="Calibri"/>
              </a:rPr>
              <a:t> </a:t>
            </a:r>
            <a:r>
              <a:rPr lang="en-US" sz="1600" dirty="0" smtClean="0">
                <a:latin typeface="Calibri"/>
                <a:cs typeface="Calibri"/>
              </a:rPr>
              <a:t>      </a:t>
            </a:r>
            <a:r>
              <a:rPr lang="en-US" sz="1600" dirty="0" err="1" smtClean="0">
                <a:latin typeface="Calibri"/>
                <a:cs typeface="Calibri"/>
              </a:rPr>
              <a:t>Julg</a:t>
            </a:r>
            <a:r>
              <a:rPr lang="en-US" sz="1600" dirty="0">
                <a:latin typeface="Calibri"/>
                <a:cs typeface="Calibri"/>
              </a:rPr>
              <a:t>, B</a:t>
            </a:r>
            <a:r>
              <a:rPr lang="mr-IN" sz="1600" dirty="0">
                <a:latin typeface="Calibri"/>
                <a:cs typeface="Calibri"/>
              </a:rPr>
              <a:t>…</a:t>
            </a:r>
            <a:r>
              <a:rPr lang="en-US" sz="1600" dirty="0">
                <a:latin typeface="Calibri"/>
                <a:cs typeface="Calibri"/>
              </a:rPr>
              <a:t> </a:t>
            </a:r>
            <a:r>
              <a:rPr lang="en-US" sz="1600" dirty="0" err="1">
                <a:latin typeface="Calibri"/>
                <a:cs typeface="Calibri"/>
              </a:rPr>
              <a:t>Barouch</a:t>
            </a:r>
            <a:r>
              <a:rPr lang="en-US" sz="1600" dirty="0">
                <a:latin typeface="Calibri"/>
                <a:cs typeface="Calibri"/>
              </a:rPr>
              <a:t>, DH., </a:t>
            </a:r>
            <a:r>
              <a:rPr lang="en-US" sz="1600" i="1" dirty="0">
                <a:latin typeface="Calibri"/>
                <a:cs typeface="Calibri"/>
              </a:rPr>
              <a:t>et al</a:t>
            </a:r>
            <a:r>
              <a:rPr lang="en-US" sz="1600" dirty="0" smtClean="0">
                <a:latin typeface="Calibri"/>
                <a:cs typeface="Calibri"/>
              </a:rPr>
              <a:t>, </a:t>
            </a:r>
            <a:r>
              <a:rPr lang="en-US" sz="1600" dirty="0" err="1" smtClean="0">
                <a:latin typeface="Calibri"/>
                <a:cs typeface="Calibri"/>
              </a:rPr>
              <a:t>Sci</a:t>
            </a:r>
            <a:r>
              <a:rPr lang="en-US" sz="1600" dirty="0" smtClean="0">
                <a:latin typeface="Calibri"/>
                <a:cs typeface="Calibri"/>
              </a:rPr>
              <a:t> </a:t>
            </a:r>
            <a:r>
              <a:rPr lang="en-US" sz="1600" dirty="0" err="1">
                <a:latin typeface="Calibri"/>
                <a:cs typeface="Calibri"/>
              </a:rPr>
              <a:t>Transl</a:t>
            </a:r>
            <a:r>
              <a:rPr lang="en-US" sz="1600" dirty="0">
                <a:latin typeface="Calibri"/>
                <a:cs typeface="Calibri"/>
              </a:rPr>
              <a:t> Med, </a:t>
            </a:r>
            <a:r>
              <a:rPr lang="en-US" sz="1600" dirty="0" smtClean="0">
                <a:latin typeface="Calibri"/>
                <a:cs typeface="Calibri"/>
              </a:rPr>
              <a:t>2017)</a:t>
            </a:r>
            <a:endParaRPr lang="en-US" sz="1600" dirty="0">
              <a:latin typeface="Calibri"/>
              <a:cs typeface="Calibri"/>
            </a:endParaRPr>
          </a:p>
          <a:p>
            <a:endParaRPr lang="en-US" sz="1600" dirty="0">
              <a:latin typeface="Calibri"/>
              <a:cs typeface="Calibri"/>
            </a:endParaRPr>
          </a:p>
        </p:txBody>
      </p:sp>
    </p:spTree>
    <p:extLst>
      <p:ext uri="{BB962C8B-B14F-4D97-AF65-F5344CB8AC3E}">
        <p14:creationId xmlns:p14="http://schemas.microsoft.com/office/powerpoint/2010/main" val="6194239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262" y="372856"/>
            <a:ext cx="11680732" cy="907941"/>
          </a:xfrm>
          <a:prstGeom prst="rect">
            <a:avLst/>
          </a:prstGeom>
          <a:noFill/>
        </p:spPr>
        <p:txBody>
          <a:bodyPr wrap="none" rtlCol="0">
            <a:spAutoFit/>
          </a:bodyPr>
          <a:lstStyle/>
          <a:p>
            <a:pPr algn="ctr"/>
            <a:r>
              <a:rPr lang="en-US" sz="2500" b="1" dirty="0" smtClean="0">
                <a:latin typeface="Arial"/>
                <a:cs typeface="Arial"/>
              </a:rPr>
              <a:t>Can Broadly Neutralizing Antibodies be Elicited in Humans by Vaccination?</a:t>
            </a:r>
          </a:p>
          <a:p>
            <a:endParaRPr lang="en-US" sz="2800" dirty="0" smtClean="0">
              <a:latin typeface="Arial"/>
              <a:cs typeface="Arial"/>
            </a:endParaRPr>
          </a:p>
        </p:txBody>
      </p:sp>
      <p:cxnSp>
        <p:nvCxnSpPr>
          <p:cNvPr id="4" name="Straight Connector 3"/>
          <p:cNvCxnSpPr/>
          <p:nvPr/>
        </p:nvCxnSpPr>
        <p:spPr>
          <a:xfrm>
            <a:off x="425122" y="1010310"/>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23345" y="1846221"/>
            <a:ext cx="2300630" cy="553998"/>
          </a:xfrm>
          <a:prstGeom prst="rect">
            <a:avLst/>
          </a:prstGeom>
          <a:noFill/>
        </p:spPr>
        <p:txBody>
          <a:bodyPr wrap="none" rtlCol="0">
            <a:spAutoFit/>
          </a:bodyPr>
          <a:lstStyle/>
          <a:p>
            <a:pPr marL="285750" indent="-285750">
              <a:buFont typeface="Arial"/>
              <a:buChar char="•"/>
            </a:pPr>
            <a:r>
              <a:rPr lang="en-US" sz="3000" dirty="0" smtClean="0"/>
              <a:t>Not easily</a:t>
            </a:r>
            <a:r>
              <a:rPr lang="mr-IN" sz="3000" dirty="0" smtClean="0"/>
              <a:t>…</a:t>
            </a:r>
            <a:endParaRPr lang="en-US" sz="3000" dirty="0"/>
          </a:p>
        </p:txBody>
      </p:sp>
      <p:sp>
        <p:nvSpPr>
          <p:cNvPr id="8" name="TextBox 7"/>
          <p:cNvSpPr txBox="1"/>
          <p:nvPr/>
        </p:nvSpPr>
        <p:spPr>
          <a:xfrm>
            <a:off x="423345" y="3671102"/>
            <a:ext cx="10764485" cy="800219"/>
          </a:xfrm>
          <a:prstGeom prst="rect">
            <a:avLst/>
          </a:prstGeom>
          <a:noFill/>
        </p:spPr>
        <p:txBody>
          <a:bodyPr wrap="none" rtlCol="0">
            <a:spAutoFit/>
          </a:bodyPr>
          <a:lstStyle/>
          <a:p>
            <a:pPr marL="285750" indent="-285750">
              <a:buFont typeface="Arial"/>
              <a:buChar char="•"/>
            </a:pPr>
            <a:r>
              <a:rPr lang="en-US" sz="2300" dirty="0" smtClean="0"/>
              <a:t>Broadly neutralizing antibodies emerge only after years of infection, and have unusual </a:t>
            </a:r>
          </a:p>
          <a:p>
            <a:r>
              <a:rPr lang="en-US" sz="2300" dirty="0"/>
              <a:t> </a:t>
            </a:r>
            <a:r>
              <a:rPr lang="en-US" sz="2300" dirty="0" smtClean="0"/>
              <a:t>   features (high degree of somatic mutation and long CDR3 loops) </a:t>
            </a:r>
            <a:endParaRPr lang="en-US" sz="2300" dirty="0"/>
          </a:p>
        </p:txBody>
      </p:sp>
    </p:spTree>
    <p:extLst>
      <p:ext uri="{BB962C8B-B14F-4D97-AF65-F5344CB8AC3E}">
        <p14:creationId xmlns:p14="http://schemas.microsoft.com/office/powerpoint/2010/main" val="41884381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9141565" y="5163400"/>
            <a:ext cx="2836414" cy="1169551"/>
          </a:xfrm>
          <a:prstGeom prst="rect">
            <a:avLst/>
          </a:prstGeom>
          <a:noFill/>
          <a:ln w="19050">
            <a:solidFill>
              <a:schemeClr val="bg2">
                <a:lumMod val="75000"/>
              </a:schemeClr>
            </a:solidFill>
          </a:ln>
        </p:spPr>
        <p:txBody>
          <a:bodyPr wrap="square" rtlCol="0">
            <a:spAutoFit/>
          </a:bodyPr>
          <a:lstStyle/>
          <a:p>
            <a:r>
              <a:rPr lang="en-US" sz="1400" dirty="0" err="1" smtClean="0"/>
              <a:t>Jardine</a:t>
            </a:r>
            <a:r>
              <a:rPr lang="en-US" sz="1400" dirty="0" smtClean="0"/>
              <a:t>, JG.,</a:t>
            </a:r>
            <a:r>
              <a:rPr lang="mr-IN" sz="1400" dirty="0" smtClean="0"/>
              <a:t>…</a:t>
            </a:r>
            <a:r>
              <a:rPr lang="en-US" sz="1400" dirty="0" smtClean="0"/>
              <a:t> </a:t>
            </a:r>
            <a:r>
              <a:rPr lang="en-US" sz="1400" dirty="0" err="1" smtClean="0"/>
              <a:t>Nemazee</a:t>
            </a:r>
            <a:r>
              <a:rPr lang="en-US" sz="1400" dirty="0" smtClean="0"/>
              <a:t>, D., </a:t>
            </a:r>
            <a:r>
              <a:rPr lang="en-US" sz="1400" b="1" dirty="0" smtClean="0"/>
              <a:t>Priming a Broadly neutralizing antibody response to HIV-1 using a </a:t>
            </a:r>
            <a:r>
              <a:rPr lang="en-US" sz="1400" b="1" dirty="0" err="1" smtClean="0"/>
              <a:t>germline</a:t>
            </a:r>
            <a:r>
              <a:rPr lang="en-US" sz="1400" b="1" dirty="0" smtClean="0"/>
              <a:t>-targeting </a:t>
            </a:r>
            <a:r>
              <a:rPr lang="en-US" sz="1400" b="1" dirty="0" err="1" smtClean="0"/>
              <a:t>Immunogen</a:t>
            </a:r>
            <a:r>
              <a:rPr lang="en-US" sz="1400" dirty="0" smtClean="0"/>
              <a:t>. </a:t>
            </a:r>
            <a:r>
              <a:rPr lang="en-US" sz="1400" i="1" dirty="0" smtClean="0">
                <a:solidFill>
                  <a:srgbClr val="800000"/>
                </a:solidFill>
              </a:rPr>
              <a:t>Science</a:t>
            </a:r>
            <a:r>
              <a:rPr lang="en-US" sz="1400" dirty="0" smtClean="0"/>
              <a:t>, 2015.</a:t>
            </a:r>
            <a:endParaRPr lang="en-US" sz="1400" dirty="0"/>
          </a:p>
        </p:txBody>
      </p:sp>
      <p:sp>
        <p:nvSpPr>
          <p:cNvPr id="15" name="TextBox 14"/>
          <p:cNvSpPr txBox="1"/>
          <p:nvPr/>
        </p:nvSpPr>
        <p:spPr>
          <a:xfrm>
            <a:off x="226521" y="5265670"/>
            <a:ext cx="2836414" cy="1169551"/>
          </a:xfrm>
          <a:prstGeom prst="rect">
            <a:avLst/>
          </a:prstGeom>
          <a:noFill/>
          <a:ln w="19050">
            <a:solidFill>
              <a:srgbClr val="14428D"/>
            </a:solidFill>
          </a:ln>
        </p:spPr>
        <p:txBody>
          <a:bodyPr wrap="square" rtlCol="0">
            <a:spAutoFit/>
          </a:bodyPr>
          <a:lstStyle/>
          <a:p>
            <a:r>
              <a:rPr lang="en-US" sz="1400" dirty="0" smtClean="0"/>
              <a:t>Steichen, J.M.,</a:t>
            </a:r>
            <a:r>
              <a:rPr lang="mr-IN" sz="1400" dirty="0" smtClean="0"/>
              <a:t>…</a:t>
            </a:r>
            <a:r>
              <a:rPr lang="en-US" sz="1400" dirty="0" smtClean="0"/>
              <a:t> </a:t>
            </a:r>
            <a:r>
              <a:rPr lang="en-US" sz="1400" dirty="0" err="1" smtClean="0"/>
              <a:t>Schief</a:t>
            </a:r>
            <a:r>
              <a:rPr lang="en-US" sz="1400" dirty="0" smtClean="0"/>
              <a:t>, W.R., </a:t>
            </a:r>
            <a:r>
              <a:rPr lang="en-US" sz="1400" b="1" dirty="0" smtClean="0"/>
              <a:t>HIV vaccine design to target </a:t>
            </a:r>
            <a:r>
              <a:rPr lang="en-US" sz="1400" b="1" dirty="0" err="1" smtClean="0"/>
              <a:t>germline</a:t>
            </a:r>
            <a:r>
              <a:rPr lang="en-US" sz="1400" b="1" dirty="0" smtClean="0"/>
              <a:t> precursors of glycan-dependent broadly neutralizing antibodies</a:t>
            </a:r>
            <a:r>
              <a:rPr lang="en-US" sz="1400" dirty="0" smtClean="0"/>
              <a:t>. </a:t>
            </a:r>
            <a:r>
              <a:rPr lang="en-US" sz="1400" i="1" dirty="0" smtClean="0">
                <a:solidFill>
                  <a:srgbClr val="800000"/>
                </a:solidFill>
              </a:rPr>
              <a:t>Immunity</a:t>
            </a:r>
            <a:r>
              <a:rPr lang="en-US" sz="1400" dirty="0" smtClean="0"/>
              <a:t>, 2016.</a:t>
            </a:r>
            <a:endParaRPr lang="en-US" sz="1400" dirty="0"/>
          </a:p>
        </p:txBody>
      </p:sp>
      <p:sp>
        <p:nvSpPr>
          <p:cNvPr id="16" name="TextBox 15"/>
          <p:cNvSpPr txBox="1"/>
          <p:nvPr/>
        </p:nvSpPr>
        <p:spPr>
          <a:xfrm>
            <a:off x="6163803" y="5050226"/>
            <a:ext cx="2836414" cy="1384995"/>
          </a:xfrm>
          <a:prstGeom prst="rect">
            <a:avLst/>
          </a:prstGeom>
          <a:noFill/>
          <a:ln w="19050">
            <a:solidFill>
              <a:schemeClr val="accent5">
                <a:lumMod val="75000"/>
              </a:schemeClr>
            </a:solidFill>
          </a:ln>
        </p:spPr>
        <p:txBody>
          <a:bodyPr wrap="square" rtlCol="0">
            <a:spAutoFit/>
          </a:bodyPr>
          <a:lstStyle/>
          <a:p>
            <a:r>
              <a:rPr lang="en-US" sz="1400" dirty="0" smtClean="0"/>
              <a:t>Gorman, J., .,</a:t>
            </a:r>
            <a:r>
              <a:rPr lang="mr-IN" sz="1400" dirty="0" smtClean="0"/>
              <a:t>…</a:t>
            </a:r>
            <a:r>
              <a:rPr lang="en-US" sz="1400" dirty="0" smtClean="0"/>
              <a:t> </a:t>
            </a:r>
            <a:r>
              <a:rPr lang="en-US" sz="1400" dirty="0" err="1" smtClean="0"/>
              <a:t>Kwong</a:t>
            </a:r>
            <a:r>
              <a:rPr lang="en-US" sz="1400" dirty="0" smtClean="0"/>
              <a:t>, P.D., </a:t>
            </a:r>
            <a:r>
              <a:rPr lang="en-US" sz="1400" b="1" dirty="0" smtClean="0"/>
              <a:t>Structures of HIV-1 Env V1V2 with broadly neutralizing antibodies reveal commonalities that enable vaccine design. </a:t>
            </a:r>
            <a:r>
              <a:rPr lang="en-US" sz="1400" i="1" dirty="0" smtClean="0">
                <a:solidFill>
                  <a:srgbClr val="800000"/>
                </a:solidFill>
              </a:rPr>
              <a:t>Nat. </a:t>
            </a:r>
            <a:r>
              <a:rPr lang="en-US" sz="1400" i="1" dirty="0" err="1" smtClean="0">
                <a:solidFill>
                  <a:srgbClr val="800000"/>
                </a:solidFill>
              </a:rPr>
              <a:t>Struct</a:t>
            </a:r>
            <a:r>
              <a:rPr lang="en-US" sz="1400" i="1" dirty="0" smtClean="0">
                <a:solidFill>
                  <a:srgbClr val="800000"/>
                </a:solidFill>
              </a:rPr>
              <a:t>. Mol. Biol</a:t>
            </a:r>
            <a:r>
              <a:rPr lang="en-US" sz="1400" b="1" dirty="0" smtClean="0"/>
              <a:t>.</a:t>
            </a:r>
            <a:r>
              <a:rPr lang="en-US" sz="1400" dirty="0" smtClean="0"/>
              <a:t>, 2016.</a:t>
            </a:r>
            <a:endParaRPr lang="en-US" sz="1400" dirty="0"/>
          </a:p>
        </p:txBody>
      </p:sp>
      <p:sp>
        <p:nvSpPr>
          <p:cNvPr id="17" name="TextBox 16"/>
          <p:cNvSpPr txBox="1"/>
          <p:nvPr/>
        </p:nvSpPr>
        <p:spPr>
          <a:xfrm>
            <a:off x="3196771" y="5265670"/>
            <a:ext cx="2836414" cy="954107"/>
          </a:xfrm>
          <a:prstGeom prst="rect">
            <a:avLst/>
          </a:prstGeom>
          <a:noFill/>
          <a:ln w="19050">
            <a:solidFill>
              <a:schemeClr val="bg2">
                <a:lumMod val="75000"/>
              </a:schemeClr>
            </a:solidFill>
          </a:ln>
        </p:spPr>
        <p:txBody>
          <a:bodyPr wrap="square" rtlCol="0">
            <a:spAutoFit/>
          </a:bodyPr>
          <a:lstStyle/>
          <a:p>
            <a:r>
              <a:rPr lang="en-US" sz="1400" dirty="0" err="1" smtClean="0"/>
              <a:t>Tian</a:t>
            </a:r>
            <a:r>
              <a:rPr lang="en-US" sz="1400" dirty="0" smtClean="0"/>
              <a:t>, M.,</a:t>
            </a:r>
            <a:r>
              <a:rPr lang="mr-IN" sz="1400" dirty="0" smtClean="0"/>
              <a:t>…</a:t>
            </a:r>
            <a:r>
              <a:rPr lang="en-US" sz="1400" dirty="0" smtClean="0"/>
              <a:t> .,</a:t>
            </a:r>
            <a:r>
              <a:rPr lang="mr-IN" sz="1400" dirty="0" smtClean="0"/>
              <a:t>…</a:t>
            </a:r>
            <a:r>
              <a:rPr lang="en-US" sz="1400" dirty="0" smtClean="0"/>
              <a:t>Alt, F.W.</a:t>
            </a:r>
            <a:r>
              <a:rPr lang="en-US" sz="1400" b="1" dirty="0" smtClean="0"/>
              <a:t>, Induction of HIV neutralizing antibody lineages in mice with diverse precursor repertoires</a:t>
            </a:r>
            <a:r>
              <a:rPr lang="en-US" sz="1400" dirty="0" smtClean="0"/>
              <a:t>. </a:t>
            </a:r>
            <a:r>
              <a:rPr lang="en-US" sz="1400" i="1" dirty="0" smtClean="0">
                <a:solidFill>
                  <a:srgbClr val="800000"/>
                </a:solidFill>
              </a:rPr>
              <a:t>Cell</a:t>
            </a:r>
            <a:r>
              <a:rPr lang="en-US" sz="1400" dirty="0" smtClean="0"/>
              <a:t>, 2016.</a:t>
            </a:r>
            <a:endParaRPr lang="en-US" sz="1400" dirty="0"/>
          </a:p>
        </p:txBody>
      </p:sp>
      <p:sp>
        <p:nvSpPr>
          <p:cNvPr id="3" name="Rectangle 2"/>
          <p:cNvSpPr/>
          <p:nvPr/>
        </p:nvSpPr>
        <p:spPr>
          <a:xfrm>
            <a:off x="1208401" y="104233"/>
            <a:ext cx="320597" cy="2533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ine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0" y="961661"/>
            <a:ext cx="8839875" cy="3588192"/>
          </a:xfrm>
          <a:prstGeom prst="rect">
            <a:avLst/>
          </a:prstGeom>
        </p:spPr>
      </p:pic>
      <p:sp>
        <p:nvSpPr>
          <p:cNvPr id="18" name="TextBox 17"/>
          <p:cNvSpPr txBox="1"/>
          <p:nvPr/>
        </p:nvSpPr>
        <p:spPr>
          <a:xfrm>
            <a:off x="516897" y="163778"/>
            <a:ext cx="11027478" cy="923330"/>
          </a:xfrm>
          <a:prstGeom prst="rect">
            <a:avLst/>
          </a:prstGeom>
          <a:noFill/>
        </p:spPr>
        <p:txBody>
          <a:bodyPr wrap="none" rtlCol="0">
            <a:spAutoFit/>
          </a:bodyPr>
          <a:lstStyle/>
          <a:p>
            <a:pPr algn="ctr"/>
            <a:r>
              <a:rPr lang="en-US" sz="2600" b="1" dirty="0" smtClean="0">
                <a:latin typeface="Arial"/>
                <a:cs typeface="Arial"/>
              </a:rPr>
              <a:t>May Require Guiding Antibody Development Through Multiple Steps</a:t>
            </a:r>
          </a:p>
          <a:p>
            <a:endParaRPr lang="en-US" sz="2800" dirty="0" smtClean="0">
              <a:latin typeface="Arial"/>
              <a:cs typeface="Arial"/>
            </a:endParaRPr>
          </a:p>
        </p:txBody>
      </p:sp>
      <p:cxnSp>
        <p:nvCxnSpPr>
          <p:cNvPr id="19" name="Straight Connector 18"/>
          <p:cNvCxnSpPr/>
          <p:nvPr/>
        </p:nvCxnSpPr>
        <p:spPr>
          <a:xfrm>
            <a:off x="425122" y="880292"/>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10283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 review pap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623" y="16555"/>
            <a:ext cx="9454719" cy="6389531"/>
          </a:xfrm>
          <a:prstGeom prst="rect">
            <a:avLst/>
          </a:prstGeom>
        </p:spPr>
      </p:pic>
      <p:sp>
        <p:nvSpPr>
          <p:cNvPr id="4" name="TextBox 3"/>
          <p:cNvSpPr txBox="1"/>
          <p:nvPr/>
        </p:nvSpPr>
        <p:spPr>
          <a:xfrm>
            <a:off x="8057678" y="6406086"/>
            <a:ext cx="3880126" cy="369332"/>
          </a:xfrm>
          <a:prstGeom prst="rect">
            <a:avLst/>
          </a:prstGeom>
          <a:noFill/>
        </p:spPr>
        <p:txBody>
          <a:bodyPr wrap="none" rtlCol="0">
            <a:spAutoFit/>
          </a:bodyPr>
          <a:lstStyle/>
          <a:p>
            <a:r>
              <a:rPr lang="en-US" dirty="0" err="1" smtClean="0"/>
              <a:t>Andrabi</a:t>
            </a:r>
            <a:r>
              <a:rPr lang="en-US" dirty="0"/>
              <a:t> </a:t>
            </a:r>
            <a:r>
              <a:rPr lang="en-US" i="1" dirty="0" smtClean="0"/>
              <a:t>et al</a:t>
            </a:r>
            <a:r>
              <a:rPr lang="en-US" dirty="0" smtClean="0"/>
              <a:t>, </a:t>
            </a:r>
            <a:r>
              <a:rPr lang="en-US" dirty="0" err="1" smtClean="0"/>
              <a:t>Curr</a:t>
            </a:r>
            <a:r>
              <a:rPr lang="en-US" dirty="0" smtClean="0"/>
              <a:t> </a:t>
            </a:r>
            <a:r>
              <a:rPr lang="en-US" dirty="0" err="1" smtClean="0"/>
              <a:t>Opin</a:t>
            </a:r>
            <a:r>
              <a:rPr lang="en-US" dirty="0" smtClean="0"/>
              <a:t> </a:t>
            </a:r>
            <a:r>
              <a:rPr lang="en-US" dirty="0" err="1" smtClean="0"/>
              <a:t>Immunol</a:t>
            </a:r>
            <a:r>
              <a:rPr lang="en-US" dirty="0" smtClean="0"/>
              <a:t>. 2018</a:t>
            </a:r>
            <a:endParaRPr lang="en-US" dirty="0"/>
          </a:p>
        </p:txBody>
      </p:sp>
      <p:sp>
        <p:nvSpPr>
          <p:cNvPr id="5" name="TextBox 4"/>
          <p:cNvSpPr txBox="1"/>
          <p:nvPr/>
        </p:nvSpPr>
        <p:spPr>
          <a:xfrm>
            <a:off x="296342" y="211666"/>
            <a:ext cx="5605859" cy="769441"/>
          </a:xfrm>
          <a:prstGeom prst="rect">
            <a:avLst/>
          </a:prstGeom>
          <a:noFill/>
        </p:spPr>
        <p:txBody>
          <a:bodyPr wrap="none" rtlCol="0">
            <a:spAutoFit/>
          </a:bodyPr>
          <a:lstStyle/>
          <a:p>
            <a:r>
              <a:rPr lang="en-US" sz="2200" b="1" dirty="0" smtClean="0">
                <a:solidFill>
                  <a:srgbClr val="800000"/>
                </a:solidFill>
              </a:rPr>
              <a:t>Iterative Approach to Multi-Stage Neutralizing</a:t>
            </a:r>
          </a:p>
          <a:p>
            <a:r>
              <a:rPr lang="en-US" sz="2200" b="1" dirty="0" smtClean="0">
                <a:solidFill>
                  <a:srgbClr val="800000"/>
                </a:solidFill>
              </a:rPr>
              <a:t>Antibody-based HIV Vaccine Design </a:t>
            </a:r>
            <a:endParaRPr lang="en-US" sz="2200" b="1" dirty="0">
              <a:solidFill>
                <a:srgbClr val="800000"/>
              </a:solidFill>
            </a:endParaRPr>
          </a:p>
        </p:txBody>
      </p:sp>
    </p:spTree>
    <p:extLst>
      <p:ext uri="{BB962C8B-B14F-4D97-AF65-F5344CB8AC3E}">
        <p14:creationId xmlns:p14="http://schemas.microsoft.com/office/powerpoint/2010/main" val="40500979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atur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516185" cy="3296876"/>
          </a:xfrm>
          <a:prstGeom prst="rect">
            <a:avLst/>
          </a:prstGeom>
        </p:spPr>
      </p:pic>
      <p:pic>
        <p:nvPicPr>
          <p:cNvPr id="9" name="Picture 8" descr="cows-headlin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34013"/>
            <a:ext cx="7213417" cy="1391861"/>
          </a:xfrm>
          <a:prstGeom prst="rect">
            <a:avLst/>
          </a:prstGeom>
          <a:ln>
            <a:solidFill>
              <a:schemeClr val="tx1"/>
            </a:solidFill>
          </a:ln>
        </p:spPr>
      </p:pic>
      <p:sp>
        <p:nvSpPr>
          <p:cNvPr id="10" name="Rectangle 9"/>
          <p:cNvSpPr/>
          <p:nvPr/>
        </p:nvSpPr>
        <p:spPr>
          <a:xfrm>
            <a:off x="0" y="2125874"/>
            <a:ext cx="2681190" cy="1303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575970" y="2229562"/>
            <a:ext cx="533412"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32743" y="2229562"/>
            <a:ext cx="4916731" cy="707886"/>
          </a:xfrm>
          <a:prstGeom prst="rect">
            <a:avLst/>
          </a:prstGeom>
          <a:noFill/>
        </p:spPr>
        <p:txBody>
          <a:bodyPr wrap="none" rtlCol="0">
            <a:spAutoFit/>
          </a:bodyPr>
          <a:lstStyle/>
          <a:p>
            <a:pPr marL="285750" indent="-285750">
              <a:buFont typeface="Arial"/>
              <a:buChar char="•"/>
            </a:pPr>
            <a:r>
              <a:rPr lang="en-US" sz="2000" dirty="0" smtClean="0"/>
              <a:t>Unusually long ‘CDR3’ loops are a common </a:t>
            </a:r>
          </a:p>
          <a:p>
            <a:r>
              <a:rPr lang="en-US" sz="2000" dirty="0" smtClean="0"/>
              <a:t>feature of human broadly </a:t>
            </a:r>
            <a:r>
              <a:rPr lang="en-US" sz="2000" dirty="0" err="1" smtClean="0"/>
              <a:t>neut</a:t>
            </a:r>
            <a:r>
              <a:rPr lang="en-US" sz="2000" dirty="0" smtClean="0"/>
              <a:t> Abs </a:t>
            </a:r>
            <a:endParaRPr lang="en-US" sz="2000" dirty="0"/>
          </a:p>
        </p:txBody>
      </p:sp>
      <p:pic>
        <p:nvPicPr>
          <p:cNvPr id="13" name="Picture 12" descr="cdr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6687" y="3407837"/>
            <a:ext cx="1712881" cy="2058296"/>
          </a:xfrm>
          <a:prstGeom prst="rect">
            <a:avLst/>
          </a:prstGeom>
        </p:spPr>
      </p:pic>
      <p:sp>
        <p:nvSpPr>
          <p:cNvPr id="14" name="TextBox 13"/>
          <p:cNvSpPr txBox="1"/>
          <p:nvPr/>
        </p:nvSpPr>
        <p:spPr>
          <a:xfrm>
            <a:off x="132743" y="5567389"/>
            <a:ext cx="5363868" cy="707886"/>
          </a:xfrm>
          <a:prstGeom prst="rect">
            <a:avLst/>
          </a:prstGeom>
          <a:noFill/>
        </p:spPr>
        <p:txBody>
          <a:bodyPr wrap="none" rtlCol="0">
            <a:spAutoFit/>
          </a:bodyPr>
          <a:lstStyle/>
          <a:p>
            <a:pPr marL="285750" indent="-285750">
              <a:buFont typeface="Arial"/>
              <a:buChar char="•"/>
            </a:pPr>
            <a:r>
              <a:rPr lang="en-US" sz="2000" dirty="0" smtClean="0"/>
              <a:t>Cow antibodies have very long CDR3 loops</a:t>
            </a:r>
          </a:p>
          <a:p>
            <a:r>
              <a:rPr lang="en-US" sz="2000" dirty="0" smtClean="0"/>
              <a:t>(26-70 amino acids, vs 12-16 for most vertebrates</a:t>
            </a:r>
            <a:endParaRPr lang="en-US" sz="2000" dirty="0"/>
          </a:p>
        </p:txBody>
      </p:sp>
      <p:sp>
        <p:nvSpPr>
          <p:cNvPr id="15" name="TextBox 14"/>
          <p:cNvSpPr txBox="1"/>
          <p:nvPr/>
        </p:nvSpPr>
        <p:spPr>
          <a:xfrm>
            <a:off x="5706232" y="2229562"/>
            <a:ext cx="6314549" cy="707886"/>
          </a:xfrm>
          <a:prstGeom prst="rect">
            <a:avLst/>
          </a:prstGeom>
          <a:noFill/>
        </p:spPr>
        <p:txBody>
          <a:bodyPr wrap="none" rtlCol="0">
            <a:spAutoFit/>
          </a:bodyPr>
          <a:lstStyle/>
          <a:p>
            <a:pPr marL="285750" indent="-285750">
              <a:buFont typeface="Arial"/>
              <a:buChar char="•"/>
            </a:pPr>
            <a:r>
              <a:rPr lang="en-US" sz="2000" dirty="0" smtClean="0"/>
              <a:t>Repeated immunization with well-ordered BG505-SOSIP </a:t>
            </a:r>
          </a:p>
          <a:p>
            <a:r>
              <a:rPr lang="en-US" sz="2000" dirty="0" smtClean="0"/>
              <a:t>HIV envelope </a:t>
            </a:r>
            <a:r>
              <a:rPr lang="en-US" sz="2000" dirty="0" err="1" smtClean="0"/>
              <a:t>trimer</a:t>
            </a:r>
            <a:r>
              <a:rPr lang="en-US" sz="2000" dirty="0" smtClean="0"/>
              <a:t> -&gt; broad and potent neutralizing Abs.</a:t>
            </a:r>
          </a:p>
        </p:txBody>
      </p:sp>
      <p:sp>
        <p:nvSpPr>
          <p:cNvPr id="16" name="TextBox 15"/>
          <p:cNvSpPr txBox="1"/>
          <p:nvPr/>
        </p:nvSpPr>
        <p:spPr>
          <a:xfrm>
            <a:off x="5835804" y="5921332"/>
            <a:ext cx="6353021" cy="707886"/>
          </a:xfrm>
          <a:prstGeom prst="rect">
            <a:avLst/>
          </a:prstGeom>
          <a:noFill/>
        </p:spPr>
        <p:txBody>
          <a:bodyPr wrap="none" rtlCol="0">
            <a:spAutoFit/>
          </a:bodyPr>
          <a:lstStyle/>
          <a:p>
            <a:pPr marL="342900" indent="-342900">
              <a:buFont typeface="Arial"/>
              <a:buChar char="•"/>
            </a:pPr>
            <a:r>
              <a:rPr lang="en-US" sz="2000" dirty="0" smtClean="0"/>
              <a:t>Suggests focusing on immunization strategies that favor</a:t>
            </a:r>
          </a:p>
          <a:p>
            <a:r>
              <a:rPr lang="en-US" sz="2000" dirty="0" smtClean="0"/>
              <a:t>the selection of long CDR3 Abs  </a:t>
            </a:r>
            <a:endParaRPr lang="en-US" sz="2000" dirty="0"/>
          </a:p>
        </p:txBody>
      </p:sp>
      <p:pic>
        <p:nvPicPr>
          <p:cNvPr id="2" name="Picture 1" descr="minimal cows.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781" y="3185915"/>
            <a:ext cx="5620636" cy="2599695"/>
          </a:xfrm>
          <a:prstGeom prst="rect">
            <a:avLst/>
          </a:prstGeom>
        </p:spPr>
      </p:pic>
      <p:pic>
        <p:nvPicPr>
          <p:cNvPr id="17" name="Picture 16" descr="cow.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3996" y="97743"/>
            <a:ext cx="3121834" cy="1958509"/>
          </a:xfrm>
          <a:prstGeom prst="rect">
            <a:avLst/>
          </a:prstGeom>
        </p:spPr>
      </p:pic>
      <p:sp>
        <p:nvSpPr>
          <p:cNvPr id="3" name="Rectangle 2"/>
          <p:cNvSpPr/>
          <p:nvPr/>
        </p:nvSpPr>
        <p:spPr>
          <a:xfrm>
            <a:off x="1344038" y="1109609"/>
            <a:ext cx="3341600" cy="345212"/>
          </a:xfrm>
          <a:prstGeom prst="rect">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1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b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54" y="241899"/>
            <a:ext cx="8382000" cy="1270000"/>
          </a:xfrm>
          <a:prstGeom prst="rect">
            <a:avLst/>
          </a:prstGeom>
        </p:spPr>
      </p:pic>
      <p:pic>
        <p:nvPicPr>
          <p:cNvPr id="5" name="Picture 4" descr="abc.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54" y="1712645"/>
            <a:ext cx="8623367" cy="1123212"/>
          </a:xfrm>
          <a:prstGeom prst="rect">
            <a:avLst/>
          </a:prstGeom>
        </p:spPr>
      </p:pic>
      <p:pic>
        <p:nvPicPr>
          <p:cNvPr id="6" name="Picture 5" descr="gag.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354" y="3465432"/>
            <a:ext cx="9155942" cy="1536792"/>
          </a:xfrm>
          <a:prstGeom prst="rect">
            <a:avLst/>
          </a:prstGeom>
        </p:spPr>
      </p:pic>
      <p:pic>
        <p:nvPicPr>
          <p:cNvPr id="7" name="Picture 6"/>
          <p:cNvPicPr>
            <a:picLocks noChangeAspect="1"/>
          </p:cNvPicPr>
          <p:nvPr/>
        </p:nvPicPr>
        <p:blipFill>
          <a:blip r:embed="rId6"/>
          <a:stretch>
            <a:fillRect/>
          </a:stretch>
        </p:blipFill>
        <p:spPr>
          <a:xfrm>
            <a:off x="9798134" y="2226866"/>
            <a:ext cx="1866641" cy="1742198"/>
          </a:xfrm>
          <a:prstGeom prst="rect">
            <a:avLst/>
          </a:prstGeom>
        </p:spPr>
      </p:pic>
      <p:pic>
        <p:nvPicPr>
          <p:cNvPr id="8" name="Picture 7"/>
          <p:cNvPicPr>
            <a:picLocks noChangeAspect="1"/>
          </p:cNvPicPr>
          <p:nvPr/>
        </p:nvPicPr>
        <p:blipFill>
          <a:blip r:embed="rId7"/>
          <a:stretch>
            <a:fillRect/>
          </a:stretch>
        </p:blipFill>
        <p:spPr>
          <a:xfrm>
            <a:off x="9901479" y="4357176"/>
            <a:ext cx="1763296" cy="1835431"/>
          </a:xfrm>
          <a:prstGeom prst="rect">
            <a:avLst/>
          </a:prstGeom>
        </p:spPr>
      </p:pic>
      <p:sp>
        <p:nvSpPr>
          <p:cNvPr id="9" name="TextBox 8"/>
          <p:cNvSpPr txBox="1"/>
          <p:nvPr/>
        </p:nvSpPr>
        <p:spPr>
          <a:xfrm>
            <a:off x="9674812" y="3969064"/>
            <a:ext cx="2754829" cy="369332"/>
          </a:xfrm>
          <a:prstGeom prst="rect">
            <a:avLst/>
          </a:prstGeom>
          <a:noFill/>
        </p:spPr>
        <p:txBody>
          <a:bodyPr wrap="square" rtlCol="0">
            <a:spAutoFit/>
          </a:bodyPr>
          <a:lstStyle/>
          <a:p>
            <a:r>
              <a:rPr lang="en-US" dirty="0" smtClean="0"/>
              <a:t>Julie </a:t>
            </a:r>
            <a:r>
              <a:rPr lang="en-US" dirty="0" err="1" smtClean="0"/>
              <a:t>McElrath</a:t>
            </a:r>
            <a:r>
              <a:rPr lang="en-US" dirty="0" smtClean="0"/>
              <a:t>, MD, PhD</a:t>
            </a:r>
            <a:endParaRPr lang="en-US" dirty="0"/>
          </a:p>
        </p:txBody>
      </p:sp>
      <p:sp>
        <p:nvSpPr>
          <p:cNvPr id="10" name="TextBox 9"/>
          <p:cNvSpPr txBox="1"/>
          <p:nvPr/>
        </p:nvSpPr>
        <p:spPr>
          <a:xfrm>
            <a:off x="9674797" y="6192607"/>
            <a:ext cx="2351888" cy="369332"/>
          </a:xfrm>
          <a:prstGeom prst="rect">
            <a:avLst/>
          </a:prstGeom>
          <a:noFill/>
        </p:spPr>
        <p:txBody>
          <a:bodyPr wrap="square" rtlCol="0">
            <a:spAutoFit/>
          </a:bodyPr>
          <a:lstStyle/>
          <a:p>
            <a:r>
              <a:rPr lang="en-US" dirty="0" smtClean="0"/>
              <a:t>Dan </a:t>
            </a:r>
            <a:r>
              <a:rPr lang="en-US" dirty="0" err="1" smtClean="0"/>
              <a:t>Barouch</a:t>
            </a:r>
            <a:r>
              <a:rPr lang="en-US" dirty="0" smtClean="0"/>
              <a:t>, MD, PhD</a:t>
            </a:r>
            <a:endParaRPr lang="en-US" dirty="0"/>
          </a:p>
        </p:txBody>
      </p:sp>
      <p:sp>
        <p:nvSpPr>
          <p:cNvPr id="11" name="TextBox 10"/>
          <p:cNvSpPr txBox="1"/>
          <p:nvPr/>
        </p:nvSpPr>
        <p:spPr>
          <a:xfrm>
            <a:off x="431572" y="4983148"/>
            <a:ext cx="2215470" cy="400110"/>
          </a:xfrm>
          <a:prstGeom prst="rect">
            <a:avLst/>
          </a:prstGeom>
          <a:noFill/>
        </p:spPr>
        <p:txBody>
          <a:bodyPr wrap="none" rtlCol="0">
            <a:spAutoFit/>
          </a:bodyPr>
          <a:lstStyle/>
          <a:p>
            <a:r>
              <a:rPr lang="en-US" sz="2000" dirty="0" smtClean="0"/>
              <a:t>Lancet, July 6, 2018</a:t>
            </a:r>
            <a:endParaRPr lang="en-US" sz="2000" dirty="0"/>
          </a:p>
        </p:txBody>
      </p:sp>
    </p:spTree>
    <p:extLst>
      <p:ext uri="{BB962C8B-B14F-4D97-AF65-F5344CB8AC3E}">
        <p14:creationId xmlns:p14="http://schemas.microsoft.com/office/powerpoint/2010/main" val="2147522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v viremia-rev.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9927"/>
            <a:ext cx="11869711" cy="5928073"/>
          </a:xfrm>
          <a:prstGeom prst="rect">
            <a:avLst/>
          </a:prstGeom>
        </p:spPr>
      </p:pic>
      <p:pic>
        <p:nvPicPr>
          <p:cNvPr id="2" name="Picture 1"/>
          <p:cNvPicPr>
            <a:picLocks noChangeAspect="1"/>
          </p:cNvPicPr>
          <p:nvPr/>
        </p:nvPicPr>
        <p:blipFill>
          <a:blip r:embed="rId4"/>
          <a:stretch>
            <a:fillRect/>
          </a:stretch>
        </p:blipFill>
        <p:spPr>
          <a:xfrm>
            <a:off x="5739524" y="3571332"/>
            <a:ext cx="3247679" cy="2414941"/>
          </a:xfrm>
          <a:prstGeom prst="rect">
            <a:avLst/>
          </a:prstGeom>
        </p:spPr>
      </p:pic>
      <p:sp>
        <p:nvSpPr>
          <p:cNvPr id="4" name="TextBox 3"/>
          <p:cNvSpPr txBox="1"/>
          <p:nvPr/>
        </p:nvSpPr>
        <p:spPr>
          <a:xfrm>
            <a:off x="1813383" y="0"/>
            <a:ext cx="8819003" cy="677108"/>
          </a:xfrm>
          <a:prstGeom prst="rect">
            <a:avLst/>
          </a:prstGeom>
          <a:noFill/>
        </p:spPr>
        <p:txBody>
          <a:bodyPr wrap="none" rtlCol="0">
            <a:spAutoFit/>
          </a:bodyPr>
          <a:lstStyle/>
          <a:p>
            <a:r>
              <a:rPr lang="en-US" sz="3800" dirty="0" smtClean="0"/>
              <a:t>Part I of II: Towards a Potential Cure for HIV</a:t>
            </a:r>
            <a:endParaRPr lang="en-US" sz="3800" dirty="0"/>
          </a:p>
        </p:txBody>
      </p:sp>
      <p:cxnSp>
        <p:nvCxnSpPr>
          <p:cNvPr id="5" name="Straight Connector 4"/>
          <p:cNvCxnSpPr/>
          <p:nvPr/>
        </p:nvCxnSpPr>
        <p:spPr>
          <a:xfrm>
            <a:off x="425122" y="691679"/>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9172488" y="1103181"/>
            <a:ext cx="2684676" cy="5169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u = u.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6358" y="3699608"/>
            <a:ext cx="1692933" cy="1316726"/>
          </a:xfrm>
          <a:prstGeom prst="rect">
            <a:avLst/>
          </a:prstGeom>
        </p:spPr>
      </p:pic>
    </p:spTree>
    <p:extLst>
      <p:ext uri="{BB962C8B-B14F-4D97-AF65-F5344CB8AC3E}">
        <p14:creationId xmlns:p14="http://schemas.microsoft.com/office/powerpoint/2010/main" val="109194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86724" y="2031999"/>
            <a:ext cx="1368697" cy="1368697"/>
          </a:xfrm>
          <a:prstGeom prst="rect">
            <a:avLst/>
          </a:prstGeom>
        </p:spPr>
      </p:pic>
      <p:pic>
        <p:nvPicPr>
          <p:cNvPr id="5" name="Picture 4" descr="man woma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188" y="1962799"/>
            <a:ext cx="726389" cy="1367320"/>
          </a:xfrm>
          <a:prstGeom prst="rect">
            <a:avLst/>
          </a:prstGeom>
        </p:spPr>
      </p:pic>
      <p:pic>
        <p:nvPicPr>
          <p:cNvPr id="6" name="Picture 5"/>
          <p:cNvPicPr>
            <a:picLocks noChangeAspect="1"/>
          </p:cNvPicPr>
          <p:nvPr/>
        </p:nvPicPr>
        <p:blipFill>
          <a:blip r:embed="rId4"/>
          <a:stretch>
            <a:fillRect/>
          </a:stretch>
        </p:blipFill>
        <p:spPr>
          <a:xfrm>
            <a:off x="3863562" y="973990"/>
            <a:ext cx="1657258" cy="1242944"/>
          </a:xfrm>
          <a:prstGeom prst="rect">
            <a:avLst/>
          </a:prstGeom>
        </p:spPr>
      </p:pic>
      <p:pic>
        <p:nvPicPr>
          <p:cNvPr id="7" name="Picture 6"/>
          <p:cNvPicPr>
            <a:picLocks noChangeAspect="1"/>
          </p:cNvPicPr>
          <p:nvPr/>
        </p:nvPicPr>
        <p:blipFill>
          <a:blip r:embed="rId4"/>
          <a:stretch>
            <a:fillRect/>
          </a:stretch>
        </p:blipFill>
        <p:spPr>
          <a:xfrm>
            <a:off x="5542997" y="973990"/>
            <a:ext cx="1657258" cy="1242944"/>
          </a:xfrm>
          <a:prstGeom prst="rect">
            <a:avLst/>
          </a:prstGeom>
        </p:spPr>
      </p:pic>
      <p:sp>
        <p:nvSpPr>
          <p:cNvPr id="8" name="TextBox 7"/>
          <p:cNvSpPr txBox="1"/>
          <p:nvPr/>
        </p:nvSpPr>
        <p:spPr>
          <a:xfrm>
            <a:off x="4587549" y="394528"/>
            <a:ext cx="1866542" cy="369332"/>
          </a:xfrm>
          <a:prstGeom prst="rect">
            <a:avLst/>
          </a:prstGeom>
          <a:noFill/>
        </p:spPr>
        <p:txBody>
          <a:bodyPr wrap="none" rtlCol="0">
            <a:spAutoFit/>
          </a:bodyPr>
          <a:lstStyle/>
          <a:p>
            <a:r>
              <a:rPr lang="en-US" dirty="0" smtClean="0"/>
              <a:t>Matched vaccines</a:t>
            </a:r>
            <a:endParaRPr lang="en-US" dirty="0"/>
          </a:p>
        </p:txBody>
      </p:sp>
      <p:cxnSp>
        <p:nvCxnSpPr>
          <p:cNvPr id="10" name="Curved Connector 9"/>
          <p:cNvCxnSpPr>
            <a:stCxn id="6" idx="1"/>
            <a:endCxn id="4" idx="0"/>
          </p:cNvCxnSpPr>
          <p:nvPr/>
        </p:nvCxnSpPr>
        <p:spPr>
          <a:xfrm rot="10800000" flipV="1">
            <a:off x="3471074" y="1595461"/>
            <a:ext cx="392489" cy="436537"/>
          </a:xfrm>
          <a:prstGeom prst="curvedConnector2">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Curved Connector 11"/>
          <p:cNvCxnSpPr>
            <a:stCxn id="7" idx="3"/>
            <a:endCxn id="5" idx="0"/>
          </p:cNvCxnSpPr>
          <p:nvPr/>
        </p:nvCxnSpPr>
        <p:spPr>
          <a:xfrm>
            <a:off x="7200255" y="1595462"/>
            <a:ext cx="439128" cy="367337"/>
          </a:xfrm>
          <a:prstGeom prst="curvedConnector2">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312201" y="3505885"/>
            <a:ext cx="2893227" cy="646331"/>
          </a:xfrm>
          <a:prstGeom prst="rect">
            <a:avLst/>
          </a:prstGeom>
          <a:noFill/>
        </p:spPr>
        <p:txBody>
          <a:bodyPr wrap="none" rtlCol="0">
            <a:spAutoFit/>
          </a:bodyPr>
          <a:lstStyle/>
          <a:p>
            <a:pPr algn="ctr"/>
            <a:r>
              <a:rPr lang="en-US" dirty="0" smtClean="0"/>
              <a:t>Measure Immune Responses</a:t>
            </a:r>
          </a:p>
          <a:p>
            <a:pPr algn="ctr"/>
            <a:r>
              <a:rPr lang="en-US" dirty="0" smtClean="0"/>
              <a:t>Using Matched Assays</a:t>
            </a:r>
            <a:endParaRPr lang="en-US" dirty="0"/>
          </a:p>
        </p:txBody>
      </p:sp>
      <p:cxnSp>
        <p:nvCxnSpPr>
          <p:cNvPr id="19" name="Straight Arrow Connector 18"/>
          <p:cNvCxnSpPr/>
          <p:nvPr/>
        </p:nvCxnSpPr>
        <p:spPr>
          <a:xfrm flipH="1">
            <a:off x="3563552" y="3513762"/>
            <a:ext cx="12330" cy="567133"/>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3543323" y="4233295"/>
            <a:ext cx="12330" cy="567133"/>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5" idx="1"/>
          </p:cNvCxnSpPr>
          <p:nvPr/>
        </p:nvCxnSpPr>
        <p:spPr>
          <a:xfrm flipH="1">
            <a:off x="3543323" y="3829051"/>
            <a:ext cx="768878" cy="5265"/>
          </a:xfrm>
          <a:prstGeom prst="line">
            <a:avLst/>
          </a:prstGeom>
          <a:ln>
            <a:solidFill>
              <a:srgbClr val="800000"/>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065503" y="3815910"/>
            <a:ext cx="768878" cy="5265"/>
          </a:xfrm>
          <a:prstGeom prst="line">
            <a:avLst/>
          </a:prstGeom>
          <a:ln>
            <a:solidFill>
              <a:srgbClr val="800000"/>
            </a:solidFill>
            <a:prstDash val="sysDash"/>
            <a:tailEnd type="none"/>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5"/>
          <a:stretch>
            <a:fillRect/>
          </a:stretch>
        </p:blipFill>
        <p:spPr>
          <a:xfrm>
            <a:off x="2405725" y="3949016"/>
            <a:ext cx="380999" cy="406400"/>
          </a:xfrm>
          <a:prstGeom prst="rect">
            <a:avLst/>
          </a:prstGeom>
        </p:spPr>
      </p:pic>
      <p:sp>
        <p:nvSpPr>
          <p:cNvPr id="34" name="TextBox 33"/>
          <p:cNvSpPr txBox="1"/>
          <p:nvPr/>
        </p:nvSpPr>
        <p:spPr>
          <a:xfrm>
            <a:off x="2772128" y="4940500"/>
            <a:ext cx="1962459" cy="646331"/>
          </a:xfrm>
          <a:prstGeom prst="rect">
            <a:avLst/>
          </a:prstGeom>
          <a:noFill/>
        </p:spPr>
        <p:txBody>
          <a:bodyPr wrap="none" rtlCol="0">
            <a:spAutoFit/>
          </a:bodyPr>
          <a:lstStyle/>
          <a:p>
            <a:pPr algn="ctr"/>
            <a:r>
              <a:rPr lang="en-US" dirty="0" smtClean="0"/>
              <a:t>Challenge animals</a:t>
            </a:r>
          </a:p>
          <a:p>
            <a:pPr algn="ctr"/>
            <a:r>
              <a:rPr lang="en-US" dirty="0"/>
              <a:t>w</a:t>
            </a:r>
            <a:r>
              <a:rPr lang="en-US" dirty="0" smtClean="0"/>
              <a:t>ith SHIV-SF162P3</a:t>
            </a:r>
            <a:endParaRPr lang="en-US" dirty="0"/>
          </a:p>
        </p:txBody>
      </p:sp>
      <p:cxnSp>
        <p:nvCxnSpPr>
          <p:cNvPr id="36" name="Curved Connector 35"/>
          <p:cNvCxnSpPr/>
          <p:nvPr/>
        </p:nvCxnSpPr>
        <p:spPr>
          <a:xfrm>
            <a:off x="2786724" y="4355416"/>
            <a:ext cx="789158" cy="585084"/>
          </a:xfrm>
          <a:prstGeom prst="curvedConnector3">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834381" y="3400696"/>
            <a:ext cx="0" cy="433620"/>
          </a:xfrm>
          <a:prstGeom prst="line">
            <a:avLst/>
          </a:prstGeom>
          <a:ln>
            <a:solidFill>
              <a:srgbClr val="800000"/>
            </a:solidFill>
            <a:tailEnd type="none"/>
          </a:ln>
          <a:effectLst/>
        </p:spPr>
        <p:style>
          <a:lnRef idx="2">
            <a:schemeClr val="accent1"/>
          </a:lnRef>
          <a:fillRef idx="0">
            <a:schemeClr val="accent1"/>
          </a:fillRef>
          <a:effectRef idx="1">
            <a:schemeClr val="accent1"/>
          </a:effectRef>
          <a:fontRef idx="minor">
            <a:schemeClr val="tx1"/>
          </a:fontRef>
        </p:style>
      </p:cxnSp>
      <p:sp>
        <p:nvSpPr>
          <p:cNvPr id="2" name="Rectangle 1"/>
          <p:cNvSpPr>
            <a:spLocks noChangeAspect="1"/>
          </p:cNvSpPr>
          <p:nvPr/>
        </p:nvSpPr>
        <p:spPr>
          <a:xfrm>
            <a:off x="3945165" y="4432668"/>
            <a:ext cx="8243660" cy="1015663"/>
          </a:xfrm>
          <a:prstGeom prst="rect">
            <a:avLst/>
          </a:prstGeom>
          <a:noFill/>
        </p:spPr>
        <p:txBody>
          <a:bodyPr wrap="square" lIns="91440" tIns="45720" rIns="91440" bIns="45720">
            <a:spAutoFit/>
          </a:bodyPr>
          <a:lstStyle/>
          <a:p>
            <a:pPr algn="ctr"/>
            <a:r>
              <a:rPr lang="en-US" sz="30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67% Protection from SHIV Infection</a:t>
            </a:r>
          </a:p>
          <a:p>
            <a:pPr algn="ctr"/>
            <a:r>
              <a:rPr lang="en-US" sz="3000" b="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in Monkeys</a:t>
            </a:r>
            <a:endParaRPr lang="en-US" sz="30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6355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par>
                                <p:cTn id="11" presetID="22"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par>
                                <p:cTn id="14" presetID="22" presetClass="entr" presetSubtype="1"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up)">
                                      <p:cBhvr>
                                        <p:cTn id="16" dur="500"/>
                                        <p:tgtEl>
                                          <p:spTgt spid="65"/>
                                        </p:tgtEl>
                                      </p:cBhvr>
                                    </p:animEffect>
                                  </p:childTnLst>
                                </p:cTn>
                              </p:par>
                              <p:par>
                                <p:cTn id="17" presetID="22" presetClass="entr" presetSubtype="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par>
                                <p:cTn id="25" presetID="22" presetClass="entr" presetSubtype="1"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par>
                                <p:cTn id="28" presetID="22" presetClass="entr" presetSubtype="1"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up)">
                                      <p:cBhvr>
                                        <p:cTn id="30" dur="500"/>
                                        <p:tgtEl>
                                          <p:spTgt spid="3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up)">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ispo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070" y="1959111"/>
            <a:ext cx="4838700" cy="4648200"/>
          </a:xfrm>
          <a:prstGeom prst="rect">
            <a:avLst/>
          </a:prstGeom>
        </p:spPr>
      </p:pic>
      <p:pic>
        <p:nvPicPr>
          <p:cNvPr id="5" name="Picture 4" descr="immune respons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07" y="2022611"/>
            <a:ext cx="4978400" cy="4584700"/>
          </a:xfrm>
          <a:prstGeom prst="rect">
            <a:avLst/>
          </a:prstGeom>
        </p:spPr>
      </p:pic>
      <p:sp>
        <p:nvSpPr>
          <p:cNvPr id="6" name="TextBox 5"/>
          <p:cNvSpPr txBox="1"/>
          <p:nvPr/>
        </p:nvSpPr>
        <p:spPr>
          <a:xfrm>
            <a:off x="351658" y="286553"/>
            <a:ext cx="11357972" cy="923330"/>
          </a:xfrm>
          <a:prstGeom prst="rect">
            <a:avLst/>
          </a:prstGeom>
          <a:noFill/>
        </p:spPr>
        <p:txBody>
          <a:bodyPr wrap="none" rtlCol="0">
            <a:spAutoFit/>
          </a:bodyPr>
          <a:lstStyle/>
          <a:p>
            <a:pPr algn="ctr"/>
            <a:r>
              <a:rPr lang="en-US" sz="2600" b="1" dirty="0" smtClean="0">
                <a:latin typeface="Arial"/>
                <a:cs typeface="Arial"/>
              </a:rPr>
              <a:t>Immune Responses to Vaccine Similar Between Monkeys and Humans</a:t>
            </a:r>
          </a:p>
          <a:p>
            <a:endParaRPr lang="en-US" sz="2800" dirty="0" smtClean="0">
              <a:latin typeface="Arial"/>
              <a:cs typeface="Arial"/>
            </a:endParaRPr>
          </a:p>
        </p:txBody>
      </p:sp>
      <p:cxnSp>
        <p:nvCxnSpPr>
          <p:cNvPr id="7" name="Straight Connector 6"/>
          <p:cNvCxnSpPr/>
          <p:nvPr/>
        </p:nvCxnSpPr>
        <p:spPr>
          <a:xfrm>
            <a:off x="425122" y="1010310"/>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53523" y="1959111"/>
            <a:ext cx="5212289" cy="1422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639251" y="2022611"/>
            <a:ext cx="254511" cy="4759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370012" y="1528224"/>
            <a:ext cx="254511" cy="7627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729886" y="1752600"/>
            <a:ext cx="254511" cy="7627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256505" y="1528224"/>
            <a:ext cx="1261884" cy="430887"/>
          </a:xfrm>
          <a:prstGeom prst="rect">
            <a:avLst/>
          </a:prstGeom>
          <a:noFill/>
        </p:spPr>
        <p:txBody>
          <a:bodyPr wrap="none" rtlCol="0">
            <a:spAutoFit/>
          </a:bodyPr>
          <a:lstStyle/>
          <a:p>
            <a:r>
              <a:rPr lang="en-US" sz="2200" b="1" dirty="0" smtClean="0"/>
              <a:t>Antibody</a:t>
            </a:r>
            <a:endParaRPr lang="en-US" sz="2200" b="1" dirty="0"/>
          </a:p>
        </p:txBody>
      </p:sp>
      <p:sp>
        <p:nvSpPr>
          <p:cNvPr id="13" name="TextBox 12"/>
          <p:cNvSpPr txBox="1"/>
          <p:nvPr/>
        </p:nvSpPr>
        <p:spPr>
          <a:xfrm>
            <a:off x="8315276" y="1680624"/>
            <a:ext cx="818078" cy="430887"/>
          </a:xfrm>
          <a:prstGeom prst="rect">
            <a:avLst/>
          </a:prstGeom>
          <a:noFill/>
        </p:spPr>
        <p:txBody>
          <a:bodyPr wrap="none" rtlCol="0">
            <a:spAutoFit/>
          </a:bodyPr>
          <a:lstStyle/>
          <a:p>
            <a:r>
              <a:rPr lang="en-US" sz="2200" b="1" dirty="0" smtClean="0"/>
              <a:t>T Cell</a:t>
            </a:r>
            <a:endParaRPr lang="en-US" sz="2200" b="1" dirty="0"/>
          </a:p>
        </p:txBody>
      </p:sp>
    </p:spTree>
    <p:extLst>
      <p:ext uri="{BB962C8B-B14F-4D97-AF65-F5344CB8AC3E}">
        <p14:creationId xmlns:p14="http://schemas.microsoft.com/office/powerpoint/2010/main" val="2334010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2432" y="1927595"/>
            <a:ext cx="1368697" cy="1368697"/>
          </a:xfrm>
          <a:prstGeom prst="rect">
            <a:avLst/>
          </a:prstGeom>
        </p:spPr>
      </p:pic>
      <p:pic>
        <p:nvPicPr>
          <p:cNvPr id="5" name="Picture 4" descr="man woman.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896" y="1858395"/>
            <a:ext cx="726389" cy="1367320"/>
          </a:xfrm>
          <a:prstGeom prst="rect">
            <a:avLst/>
          </a:prstGeom>
        </p:spPr>
      </p:pic>
      <p:pic>
        <p:nvPicPr>
          <p:cNvPr id="6" name="Picture 5"/>
          <p:cNvPicPr>
            <a:picLocks noChangeAspect="1"/>
          </p:cNvPicPr>
          <p:nvPr/>
        </p:nvPicPr>
        <p:blipFill>
          <a:blip r:embed="rId5"/>
          <a:stretch>
            <a:fillRect/>
          </a:stretch>
        </p:blipFill>
        <p:spPr>
          <a:xfrm>
            <a:off x="2099270" y="869586"/>
            <a:ext cx="1657258" cy="1242944"/>
          </a:xfrm>
          <a:prstGeom prst="rect">
            <a:avLst/>
          </a:prstGeom>
        </p:spPr>
      </p:pic>
      <p:pic>
        <p:nvPicPr>
          <p:cNvPr id="7" name="Picture 6"/>
          <p:cNvPicPr>
            <a:picLocks noChangeAspect="1"/>
          </p:cNvPicPr>
          <p:nvPr/>
        </p:nvPicPr>
        <p:blipFill>
          <a:blip r:embed="rId5"/>
          <a:stretch>
            <a:fillRect/>
          </a:stretch>
        </p:blipFill>
        <p:spPr>
          <a:xfrm>
            <a:off x="3778705" y="869586"/>
            <a:ext cx="1657258" cy="1242944"/>
          </a:xfrm>
          <a:prstGeom prst="rect">
            <a:avLst/>
          </a:prstGeom>
        </p:spPr>
      </p:pic>
      <p:sp>
        <p:nvSpPr>
          <p:cNvPr id="8" name="TextBox 7"/>
          <p:cNvSpPr txBox="1"/>
          <p:nvPr/>
        </p:nvSpPr>
        <p:spPr>
          <a:xfrm>
            <a:off x="2823257" y="290124"/>
            <a:ext cx="1866542" cy="369332"/>
          </a:xfrm>
          <a:prstGeom prst="rect">
            <a:avLst/>
          </a:prstGeom>
          <a:noFill/>
        </p:spPr>
        <p:txBody>
          <a:bodyPr wrap="none" rtlCol="0">
            <a:spAutoFit/>
          </a:bodyPr>
          <a:lstStyle/>
          <a:p>
            <a:r>
              <a:rPr lang="en-US" dirty="0" smtClean="0"/>
              <a:t>Matched vaccines</a:t>
            </a:r>
            <a:endParaRPr lang="en-US" dirty="0"/>
          </a:p>
        </p:txBody>
      </p:sp>
      <p:cxnSp>
        <p:nvCxnSpPr>
          <p:cNvPr id="10" name="Curved Connector 9"/>
          <p:cNvCxnSpPr>
            <a:stCxn id="6" idx="1"/>
            <a:endCxn id="4" idx="0"/>
          </p:cNvCxnSpPr>
          <p:nvPr/>
        </p:nvCxnSpPr>
        <p:spPr>
          <a:xfrm rot="10800000" flipV="1">
            <a:off x="1706782" y="1491057"/>
            <a:ext cx="392489" cy="436537"/>
          </a:xfrm>
          <a:prstGeom prst="curvedConnector2">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Curved Connector 11"/>
          <p:cNvCxnSpPr>
            <a:stCxn id="7" idx="3"/>
            <a:endCxn id="5" idx="0"/>
          </p:cNvCxnSpPr>
          <p:nvPr/>
        </p:nvCxnSpPr>
        <p:spPr>
          <a:xfrm>
            <a:off x="5435963" y="1491058"/>
            <a:ext cx="439128" cy="367337"/>
          </a:xfrm>
          <a:prstGeom prst="curvedConnector2">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547909" y="3401481"/>
            <a:ext cx="2893227" cy="646331"/>
          </a:xfrm>
          <a:prstGeom prst="rect">
            <a:avLst/>
          </a:prstGeom>
          <a:noFill/>
        </p:spPr>
        <p:txBody>
          <a:bodyPr wrap="none" rtlCol="0">
            <a:spAutoFit/>
          </a:bodyPr>
          <a:lstStyle/>
          <a:p>
            <a:pPr algn="ctr"/>
            <a:r>
              <a:rPr lang="en-US" dirty="0" smtClean="0"/>
              <a:t>Measure Immune Responses</a:t>
            </a:r>
          </a:p>
          <a:p>
            <a:pPr algn="ctr"/>
            <a:r>
              <a:rPr lang="en-US" dirty="0" smtClean="0"/>
              <a:t>Using Matched Assays</a:t>
            </a:r>
            <a:endParaRPr lang="en-US" dirty="0"/>
          </a:p>
        </p:txBody>
      </p:sp>
      <p:cxnSp>
        <p:nvCxnSpPr>
          <p:cNvPr id="19" name="Straight Arrow Connector 18"/>
          <p:cNvCxnSpPr/>
          <p:nvPr/>
        </p:nvCxnSpPr>
        <p:spPr>
          <a:xfrm flipH="1">
            <a:off x="1799260" y="3409358"/>
            <a:ext cx="12330" cy="567133"/>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779031" y="4128891"/>
            <a:ext cx="12330" cy="567133"/>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5" idx="1"/>
          </p:cNvCxnSpPr>
          <p:nvPr/>
        </p:nvCxnSpPr>
        <p:spPr>
          <a:xfrm flipH="1">
            <a:off x="1779031" y="3724647"/>
            <a:ext cx="768878" cy="5265"/>
          </a:xfrm>
          <a:prstGeom prst="line">
            <a:avLst/>
          </a:prstGeom>
          <a:ln>
            <a:solidFill>
              <a:srgbClr val="800000"/>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5301211" y="3711506"/>
            <a:ext cx="768878" cy="5265"/>
          </a:xfrm>
          <a:prstGeom prst="line">
            <a:avLst/>
          </a:prstGeom>
          <a:ln>
            <a:solidFill>
              <a:srgbClr val="800000"/>
            </a:solidFill>
            <a:prstDash val="sysDash"/>
            <a:tailEnd type="none"/>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6"/>
          <a:stretch>
            <a:fillRect/>
          </a:stretch>
        </p:blipFill>
        <p:spPr>
          <a:xfrm>
            <a:off x="641433" y="3844612"/>
            <a:ext cx="380999" cy="406400"/>
          </a:xfrm>
          <a:prstGeom prst="rect">
            <a:avLst/>
          </a:prstGeom>
        </p:spPr>
      </p:pic>
      <p:sp>
        <p:nvSpPr>
          <p:cNvPr id="34" name="TextBox 33"/>
          <p:cNvSpPr txBox="1"/>
          <p:nvPr/>
        </p:nvSpPr>
        <p:spPr>
          <a:xfrm>
            <a:off x="1007836" y="4836096"/>
            <a:ext cx="1962459" cy="646331"/>
          </a:xfrm>
          <a:prstGeom prst="rect">
            <a:avLst/>
          </a:prstGeom>
          <a:noFill/>
        </p:spPr>
        <p:txBody>
          <a:bodyPr wrap="none" rtlCol="0">
            <a:spAutoFit/>
          </a:bodyPr>
          <a:lstStyle/>
          <a:p>
            <a:pPr algn="ctr"/>
            <a:r>
              <a:rPr lang="en-US" dirty="0" smtClean="0"/>
              <a:t>Challenge animals</a:t>
            </a:r>
          </a:p>
          <a:p>
            <a:pPr algn="ctr"/>
            <a:r>
              <a:rPr lang="en-US" dirty="0"/>
              <a:t>w</a:t>
            </a:r>
            <a:r>
              <a:rPr lang="en-US" dirty="0" smtClean="0"/>
              <a:t>ith SHIV-SF162P3</a:t>
            </a:r>
            <a:endParaRPr lang="en-US" dirty="0"/>
          </a:p>
        </p:txBody>
      </p:sp>
      <p:cxnSp>
        <p:nvCxnSpPr>
          <p:cNvPr id="36" name="Curved Connector 35"/>
          <p:cNvCxnSpPr/>
          <p:nvPr/>
        </p:nvCxnSpPr>
        <p:spPr>
          <a:xfrm>
            <a:off x="1022432" y="4251012"/>
            <a:ext cx="789158" cy="585084"/>
          </a:xfrm>
          <a:prstGeom prst="curvedConnector3">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5748553" y="5482426"/>
            <a:ext cx="2924451" cy="1125419"/>
            <a:chOff x="7482598" y="5239820"/>
            <a:chExt cx="3407242" cy="1472430"/>
          </a:xfrm>
        </p:grpSpPr>
        <p:pic>
          <p:nvPicPr>
            <p:cNvPr id="37" name="Picture 36" descr="woman.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7270" y="5239820"/>
              <a:ext cx="834190" cy="1472430"/>
            </a:xfrm>
            <a:prstGeom prst="rect">
              <a:avLst/>
            </a:prstGeom>
          </p:spPr>
        </p:pic>
        <p:pic>
          <p:nvPicPr>
            <p:cNvPr id="38" name="Picture 37" descr="woman.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1460" y="5239820"/>
              <a:ext cx="834190" cy="1472430"/>
            </a:xfrm>
            <a:prstGeom prst="rect">
              <a:avLst/>
            </a:prstGeom>
          </p:spPr>
        </p:pic>
        <p:pic>
          <p:nvPicPr>
            <p:cNvPr id="39" name="Picture 38" descr="woman.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2598" y="5239820"/>
              <a:ext cx="834190" cy="1472430"/>
            </a:xfrm>
            <a:prstGeom prst="rect">
              <a:avLst/>
            </a:prstGeom>
          </p:spPr>
        </p:pic>
        <p:pic>
          <p:nvPicPr>
            <p:cNvPr id="40" name="Picture 39" descr="woman.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5650" y="5239820"/>
              <a:ext cx="834190" cy="1472430"/>
            </a:xfrm>
            <a:prstGeom prst="rect">
              <a:avLst/>
            </a:prstGeom>
          </p:spPr>
        </p:pic>
      </p:grpSp>
      <p:sp>
        <p:nvSpPr>
          <p:cNvPr id="41" name="TextBox 40"/>
          <p:cNvSpPr txBox="1"/>
          <p:nvPr/>
        </p:nvSpPr>
        <p:spPr>
          <a:xfrm>
            <a:off x="4975504" y="4696024"/>
            <a:ext cx="2525564" cy="646331"/>
          </a:xfrm>
          <a:prstGeom prst="rect">
            <a:avLst/>
          </a:prstGeom>
          <a:noFill/>
        </p:spPr>
        <p:txBody>
          <a:bodyPr wrap="none" rtlCol="0">
            <a:spAutoFit/>
          </a:bodyPr>
          <a:lstStyle/>
          <a:p>
            <a:pPr algn="ctr"/>
            <a:r>
              <a:rPr lang="en-US" dirty="0" smtClean="0"/>
              <a:t>Phase 2b efficacy study</a:t>
            </a:r>
          </a:p>
          <a:p>
            <a:pPr algn="ctr"/>
            <a:r>
              <a:rPr lang="en-US" dirty="0" smtClean="0"/>
              <a:t>In 2,600 women in Africa</a:t>
            </a:r>
            <a:endParaRPr lang="en-US" dirty="0"/>
          </a:p>
        </p:txBody>
      </p:sp>
      <p:cxnSp>
        <p:nvCxnSpPr>
          <p:cNvPr id="23" name="Straight Arrow Connector 22"/>
          <p:cNvCxnSpPr/>
          <p:nvPr/>
        </p:nvCxnSpPr>
        <p:spPr>
          <a:xfrm>
            <a:off x="6082419" y="3401481"/>
            <a:ext cx="0" cy="129454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207077" y="3296292"/>
            <a:ext cx="5750292" cy="769441"/>
          </a:xfrm>
          <a:prstGeom prst="rect">
            <a:avLst/>
          </a:prstGeom>
          <a:noFill/>
        </p:spPr>
        <p:txBody>
          <a:bodyPr wrap="none" rtlCol="0">
            <a:spAutoFit/>
          </a:bodyPr>
          <a:lstStyle/>
          <a:p>
            <a:pPr algn="ctr"/>
            <a:r>
              <a:rPr lang="en-US" sz="2200" dirty="0" smtClean="0">
                <a:solidFill>
                  <a:srgbClr val="008000"/>
                </a:solidFill>
              </a:rPr>
              <a:t>Will this vaccine protect humans from infection?</a:t>
            </a:r>
          </a:p>
          <a:p>
            <a:pPr algn="ctr"/>
            <a:r>
              <a:rPr lang="en-US" sz="2200" dirty="0" smtClean="0">
                <a:solidFill>
                  <a:srgbClr val="008000"/>
                </a:solidFill>
              </a:rPr>
              <a:t>(as it did for monkeys)  </a:t>
            </a:r>
            <a:endParaRPr lang="en-US" sz="2200" dirty="0">
              <a:solidFill>
                <a:srgbClr val="008000"/>
              </a:solidFill>
            </a:endParaRPr>
          </a:p>
        </p:txBody>
      </p:sp>
    </p:spTree>
    <p:extLst>
      <p:ext uri="{BB962C8B-B14F-4D97-AF65-F5344CB8AC3E}">
        <p14:creationId xmlns:p14="http://schemas.microsoft.com/office/powerpoint/2010/main" val="43951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500"/>
                                        <p:tgtEl>
                                          <p:spTgt spid="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up)">
                                      <p:cBhvr>
                                        <p:cTn id="13" dur="500"/>
                                        <p:tgtEl>
                                          <p:spTgt spid="41"/>
                                        </p:tgtEl>
                                      </p:cBhvr>
                                    </p:animEffect>
                                  </p:childTnLst>
                                </p:cTn>
                              </p:par>
                              <p:par>
                                <p:cTn id="14" presetID="22" presetClass="entr" presetSubtype="1"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79415" y="762000"/>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938435" y="35438"/>
            <a:ext cx="8633850" cy="569387"/>
          </a:xfrm>
          <a:prstGeom prst="rect">
            <a:avLst/>
          </a:prstGeom>
          <a:noFill/>
        </p:spPr>
        <p:txBody>
          <a:bodyPr wrap="none" rtlCol="0">
            <a:spAutoFit/>
          </a:bodyPr>
          <a:lstStyle/>
          <a:p>
            <a:r>
              <a:rPr lang="en-US" sz="3100" dirty="0" smtClean="0"/>
              <a:t>Take Home Messages Part II of II (</a:t>
            </a:r>
            <a:r>
              <a:rPr lang="en-US" sz="3100" b="1" dirty="0" smtClean="0"/>
              <a:t>Vaccine Research</a:t>
            </a:r>
            <a:r>
              <a:rPr lang="en-US" sz="3100" dirty="0" smtClean="0"/>
              <a:t>)</a:t>
            </a:r>
            <a:endParaRPr lang="en-US" sz="3100" dirty="0"/>
          </a:p>
        </p:txBody>
      </p:sp>
      <p:sp>
        <p:nvSpPr>
          <p:cNvPr id="6" name="TextBox 5"/>
          <p:cNvSpPr txBox="1"/>
          <p:nvPr/>
        </p:nvSpPr>
        <p:spPr>
          <a:xfrm>
            <a:off x="197750" y="2316919"/>
            <a:ext cx="10764485" cy="830997"/>
          </a:xfrm>
          <a:prstGeom prst="rect">
            <a:avLst/>
          </a:prstGeom>
          <a:noFill/>
        </p:spPr>
        <p:txBody>
          <a:bodyPr wrap="none" rtlCol="0">
            <a:spAutoFit/>
          </a:bodyPr>
          <a:lstStyle/>
          <a:p>
            <a:pPr marL="285750" indent="-285750">
              <a:buFont typeface="Arial"/>
              <a:buChar char="•"/>
            </a:pPr>
            <a:r>
              <a:rPr lang="en-US" sz="2400" dirty="0" smtClean="0"/>
              <a:t>Elicitation of broadly neutralizing antibodies is being pursued through the iterative </a:t>
            </a:r>
          </a:p>
          <a:p>
            <a:r>
              <a:rPr lang="en-US" sz="2400" dirty="0"/>
              <a:t> </a:t>
            </a:r>
            <a:r>
              <a:rPr lang="en-US" sz="2400" dirty="0" smtClean="0"/>
              <a:t>   evaluation of engineered antigens</a:t>
            </a:r>
            <a:endParaRPr lang="en-US" sz="2400" dirty="0"/>
          </a:p>
        </p:txBody>
      </p:sp>
      <p:sp>
        <p:nvSpPr>
          <p:cNvPr id="9" name="TextBox 8"/>
          <p:cNvSpPr txBox="1"/>
          <p:nvPr/>
        </p:nvSpPr>
        <p:spPr>
          <a:xfrm>
            <a:off x="277835" y="1078711"/>
            <a:ext cx="10161756" cy="830997"/>
          </a:xfrm>
          <a:prstGeom prst="rect">
            <a:avLst/>
          </a:prstGeom>
          <a:noFill/>
        </p:spPr>
        <p:txBody>
          <a:bodyPr wrap="none" rtlCol="0">
            <a:spAutoFit/>
          </a:bodyPr>
          <a:lstStyle/>
          <a:p>
            <a:pPr marL="285750" indent="-285750">
              <a:buFont typeface="Arial"/>
              <a:buChar char="•"/>
            </a:pPr>
            <a:r>
              <a:rPr lang="en-US" sz="2400" dirty="0" smtClean="0"/>
              <a:t>Diverse approaches are in early phase development: DNA + MVA, </a:t>
            </a:r>
            <a:r>
              <a:rPr lang="en-US" sz="2400" dirty="0"/>
              <a:t>a</a:t>
            </a:r>
            <a:r>
              <a:rPr lang="en-US" sz="2400" dirty="0" smtClean="0"/>
              <a:t>denovirus, </a:t>
            </a:r>
          </a:p>
          <a:p>
            <a:r>
              <a:rPr lang="en-US" sz="2400" dirty="0"/>
              <a:t> </a:t>
            </a:r>
            <a:r>
              <a:rPr lang="en-US" sz="2400" dirty="0" smtClean="0"/>
              <a:t>    replicating vectors, &amp; mRNA</a:t>
            </a:r>
          </a:p>
        </p:txBody>
      </p:sp>
      <p:sp>
        <p:nvSpPr>
          <p:cNvPr id="10" name="TextBox 9"/>
          <p:cNvSpPr txBox="1"/>
          <p:nvPr/>
        </p:nvSpPr>
        <p:spPr>
          <a:xfrm>
            <a:off x="197750" y="3723029"/>
            <a:ext cx="11341566" cy="830997"/>
          </a:xfrm>
          <a:prstGeom prst="rect">
            <a:avLst/>
          </a:prstGeom>
          <a:noFill/>
        </p:spPr>
        <p:txBody>
          <a:bodyPr wrap="none" rtlCol="0">
            <a:spAutoFit/>
          </a:bodyPr>
          <a:lstStyle/>
          <a:p>
            <a:pPr marL="285750" indent="-285750">
              <a:buFont typeface="Arial"/>
              <a:buChar char="•"/>
            </a:pPr>
            <a:r>
              <a:rPr lang="en-US" sz="2400" dirty="0" smtClean="0"/>
              <a:t>Proof of principle has been established in pre-clinical models for many of the strategies </a:t>
            </a:r>
          </a:p>
          <a:p>
            <a:r>
              <a:rPr lang="en-US" sz="2400" dirty="0"/>
              <a:t> </a:t>
            </a:r>
            <a:r>
              <a:rPr lang="en-US" sz="2400" dirty="0" smtClean="0"/>
              <a:t>   aimed at eliciting broadly neutralizing antibody responses</a:t>
            </a:r>
            <a:endParaRPr lang="en-US" sz="2400" dirty="0"/>
          </a:p>
        </p:txBody>
      </p:sp>
      <p:sp>
        <p:nvSpPr>
          <p:cNvPr id="8" name="TextBox 7"/>
          <p:cNvSpPr txBox="1"/>
          <p:nvPr/>
        </p:nvSpPr>
        <p:spPr>
          <a:xfrm>
            <a:off x="197750" y="5105080"/>
            <a:ext cx="10800403" cy="830997"/>
          </a:xfrm>
          <a:prstGeom prst="rect">
            <a:avLst/>
          </a:prstGeom>
          <a:noFill/>
        </p:spPr>
        <p:txBody>
          <a:bodyPr wrap="none" rtlCol="0">
            <a:spAutoFit/>
          </a:bodyPr>
          <a:lstStyle/>
          <a:p>
            <a:pPr marL="285750" indent="-285750">
              <a:buFont typeface="Arial"/>
              <a:buChar char="•"/>
            </a:pPr>
            <a:r>
              <a:rPr lang="en-US" sz="2400" dirty="0" smtClean="0"/>
              <a:t>‘Ad26’ based vaccine showed similar immune responses in monkeys and humans</a:t>
            </a:r>
          </a:p>
          <a:p>
            <a:r>
              <a:rPr lang="en-US" sz="2400" dirty="0"/>
              <a:t> </a:t>
            </a:r>
            <a:r>
              <a:rPr lang="en-US" sz="2400" dirty="0" smtClean="0"/>
              <a:t>   - it protected monkeys from infection with ‘SHIV’, will it protect humans from HIV?</a:t>
            </a:r>
            <a:endParaRPr lang="en-US" sz="2400" dirty="0"/>
          </a:p>
        </p:txBody>
      </p:sp>
    </p:spTree>
    <p:extLst>
      <p:ext uri="{BB962C8B-B14F-4D97-AF65-F5344CB8AC3E}">
        <p14:creationId xmlns:p14="http://schemas.microsoft.com/office/powerpoint/2010/main" val="396468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othy ray brow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824" y="609600"/>
            <a:ext cx="5778500" cy="5638800"/>
          </a:xfrm>
          <a:prstGeom prst="rect">
            <a:avLst/>
          </a:prstGeom>
        </p:spPr>
      </p:pic>
      <p:sp>
        <p:nvSpPr>
          <p:cNvPr id="5" name="TextBox 4"/>
          <p:cNvSpPr txBox="1"/>
          <p:nvPr/>
        </p:nvSpPr>
        <p:spPr>
          <a:xfrm>
            <a:off x="369919" y="850700"/>
            <a:ext cx="4905910" cy="2585323"/>
          </a:xfrm>
          <a:prstGeom prst="rect">
            <a:avLst/>
          </a:prstGeom>
          <a:noFill/>
        </p:spPr>
        <p:txBody>
          <a:bodyPr wrap="none" rtlCol="0">
            <a:spAutoFit/>
          </a:bodyPr>
          <a:lstStyle/>
          <a:p>
            <a:r>
              <a:rPr lang="en-US" sz="2400" dirty="0" smtClean="0"/>
              <a:t>One case to date of HIV cure</a:t>
            </a:r>
          </a:p>
          <a:p>
            <a:endParaRPr lang="en-US" sz="2400" dirty="0"/>
          </a:p>
          <a:p>
            <a:r>
              <a:rPr lang="en-US" sz="2400" dirty="0" smtClean="0"/>
              <a:t>Bone marrow transplant </a:t>
            </a:r>
            <a:r>
              <a:rPr lang="mr-IN" sz="2400" dirty="0" smtClean="0"/>
              <a:t>–</a:t>
            </a:r>
            <a:r>
              <a:rPr lang="en-US" sz="2400" dirty="0" smtClean="0"/>
              <a:t> donor cells</a:t>
            </a:r>
          </a:p>
          <a:p>
            <a:r>
              <a:rPr lang="en-US" sz="2400" dirty="0" smtClean="0"/>
              <a:t>contained ‘CCR5</a:t>
            </a:r>
            <a:r>
              <a:rPr lang="en-US" sz="2400" b="1" dirty="0" smtClean="0"/>
              <a:t> delta 32 mutation</a:t>
            </a:r>
            <a:r>
              <a:rPr lang="en-US" sz="2400" dirty="0" smtClean="0"/>
              <a:t>’</a:t>
            </a:r>
          </a:p>
          <a:p>
            <a:endParaRPr lang="en-US" sz="2400" dirty="0"/>
          </a:p>
          <a:p>
            <a:r>
              <a:rPr lang="en-US" sz="2400" dirty="0" smtClean="0"/>
              <a:t>Where did this mutation come from?</a:t>
            </a:r>
          </a:p>
          <a:p>
            <a:endParaRPr lang="en-US" dirty="0"/>
          </a:p>
        </p:txBody>
      </p:sp>
      <p:sp>
        <p:nvSpPr>
          <p:cNvPr id="6" name="TextBox 5"/>
          <p:cNvSpPr txBox="1"/>
          <p:nvPr/>
        </p:nvSpPr>
        <p:spPr>
          <a:xfrm>
            <a:off x="5984787" y="6264643"/>
            <a:ext cx="2069760" cy="369332"/>
          </a:xfrm>
          <a:prstGeom prst="rect">
            <a:avLst/>
          </a:prstGeom>
          <a:noFill/>
        </p:spPr>
        <p:txBody>
          <a:bodyPr wrap="none" rtlCol="0">
            <a:spAutoFit/>
          </a:bodyPr>
          <a:lstStyle/>
          <a:p>
            <a:r>
              <a:rPr lang="en-US" b="1" dirty="0" smtClean="0"/>
              <a:t>Timothy Ray Brown</a:t>
            </a:r>
            <a:endParaRPr lang="en-US" b="1" dirty="0"/>
          </a:p>
        </p:txBody>
      </p:sp>
    </p:spTree>
    <p:extLst>
      <p:ext uri="{BB962C8B-B14F-4D97-AF65-F5344CB8AC3E}">
        <p14:creationId xmlns:p14="http://schemas.microsoft.com/office/powerpoint/2010/main" val="14010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utbreak.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297" y="1049257"/>
            <a:ext cx="9501655" cy="5698609"/>
          </a:xfrm>
          <a:prstGeom prst="rect">
            <a:avLst/>
          </a:prstGeom>
        </p:spPr>
      </p:pic>
      <p:cxnSp>
        <p:nvCxnSpPr>
          <p:cNvPr id="5" name="Straight Connector 4"/>
          <p:cNvCxnSpPr/>
          <p:nvPr/>
        </p:nvCxnSpPr>
        <p:spPr>
          <a:xfrm>
            <a:off x="379415" y="762000"/>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26383" y="60866"/>
            <a:ext cx="11190715" cy="569387"/>
          </a:xfrm>
          <a:prstGeom prst="rect">
            <a:avLst/>
          </a:prstGeom>
          <a:noFill/>
        </p:spPr>
        <p:txBody>
          <a:bodyPr wrap="none" rtlCol="0">
            <a:spAutoFit/>
          </a:bodyPr>
          <a:lstStyle/>
          <a:p>
            <a:r>
              <a:rPr lang="en-US" sz="3100" b="1" dirty="0" smtClean="0"/>
              <a:t>Delta 32 Mutation Selected by Past Pandemic </a:t>
            </a:r>
            <a:r>
              <a:rPr lang="en-US" sz="3100" dirty="0" smtClean="0"/>
              <a:t>(Smallpox or Plague?)</a:t>
            </a:r>
            <a:endParaRPr lang="en-US" sz="3100" dirty="0"/>
          </a:p>
        </p:txBody>
      </p:sp>
      <p:pic>
        <p:nvPicPr>
          <p:cNvPr id="7" name="Picture 6" descr="dandelion.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01422">
            <a:off x="2756138" y="2680585"/>
            <a:ext cx="2734044" cy="2222024"/>
          </a:xfrm>
          <a:prstGeom prst="rect">
            <a:avLst/>
          </a:prstGeom>
        </p:spPr>
      </p:pic>
    </p:spTree>
    <p:extLst>
      <p:ext uri="{BB962C8B-B14F-4D97-AF65-F5344CB8AC3E}">
        <p14:creationId xmlns:p14="http://schemas.microsoft.com/office/powerpoint/2010/main" val="81750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79415" y="762000"/>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041031" y="60866"/>
            <a:ext cx="10304974" cy="569387"/>
          </a:xfrm>
          <a:prstGeom prst="rect">
            <a:avLst/>
          </a:prstGeom>
          <a:noFill/>
        </p:spPr>
        <p:txBody>
          <a:bodyPr wrap="none" rtlCol="0">
            <a:spAutoFit/>
          </a:bodyPr>
          <a:lstStyle/>
          <a:p>
            <a:r>
              <a:rPr lang="en-US" sz="3100" dirty="0" smtClean="0"/>
              <a:t>Discoveries in HIV Cross-Fertilize Other Areas of Human Health</a:t>
            </a:r>
            <a:endParaRPr lang="en-US" sz="3100" dirty="0"/>
          </a:p>
        </p:txBody>
      </p:sp>
      <p:pic>
        <p:nvPicPr>
          <p:cNvPr id="2" name="Picture 1"/>
          <p:cNvPicPr>
            <a:picLocks noChangeAspect="1"/>
          </p:cNvPicPr>
          <p:nvPr/>
        </p:nvPicPr>
        <p:blipFill>
          <a:blip r:embed="rId3"/>
          <a:stretch>
            <a:fillRect/>
          </a:stretch>
        </p:blipFill>
        <p:spPr>
          <a:xfrm>
            <a:off x="1667294" y="949331"/>
            <a:ext cx="1728524" cy="1802077"/>
          </a:xfrm>
          <a:prstGeom prst="rect">
            <a:avLst/>
          </a:prstGeom>
        </p:spPr>
      </p:pic>
      <p:pic>
        <p:nvPicPr>
          <p:cNvPr id="3" name="Picture 2" descr="canc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973" y="3219910"/>
            <a:ext cx="4712484" cy="3084939"/>
          </a:xfrm>
          <a:prstGeom prst="rect">
            <a:avLst/>
          </a:prstGeom>
        </p:spPr>
      </p:pic>
      <p:sp>
        <p:nvSpPr>
          <p:cNvPr id="8" name="TextBox 7"/>
          <p:cNvSpPr txBox="1"/>
          <p:nvPr/>
        </p:nvSpPr>
        <p:spPr>
          <a:xfrm>
            <a:off x="9567281" y="6341836"/>
            <a:ext cx="1877437" cy="369332"/>
          </a:xfrm>
          <a:prstGeom prst="rect">
            <a:avLst/>
          </a:prstGeom>
          <a:noFill/>
        </p:spPr>
        <p:txBody>
          <a:bodyPr wrap="none" rtlCol="0">
            <a:spAutoFit/>
          </a:bodyPr>
          <a:lstStyle/>
          <a:p>
            <a:r>
              <a:rPr lang="en-US" dirty="0" smtClean="0"/>
              <a:t>Credit: </a:t>
            </a:r>
            <a:r>
              <a:rPr lang="en-US" dirty="0" err="1" smtClean="0"/>
              <a:t>Thinkstock</a:t>
            </a:r>
            <a:endParaRPr lang="en-US" dirty="0"/>
          </a:p>
        </p:txBody>
      </p:sp>
      <p:pic>
        <p:nvPicPr>
          <p:cNvPr id="9" name="Picture 8" descr="dandelions.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995" y="3098664"/>
            <a:ext cx="5865665" cy="3513224"/>
          </a:xfrm>
          <a:prstGeom prst="rect">
            <a:avLst/>
          </a:prstGeom>
        </p:spPr>
      </p:pic>
      <p:pic>
        <p:nvPicPr>
          <p:cNvPr id="12" name="Picture 11" descr="dandelion 3.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3660" y="949331"/>
            <a:ext cx="893550" cy="1272476"/>
          </a:xfrm>
          <a:prstGeom prst="rect">
            <a:avLst/>
          </a:prstGeom>
        </p:spPr>
      </p:pic>
      <p:sp>
        <p:nvSpPr>
          <p:cNvPr id="13" name="Rectangle 12"/>
          <p:cNvSpPr/>
          <p:nvPr/>
        </p:nvSpPr>
        <p:spPr>
          <a:xfrm>
            <a:off x="6732522" y="949331"/>
            <a:ext cx="366451" cy="25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413328" y="2121930"/>
            <a:ext cx="2916183" cy="1015663"/>
          </a:xfrm>
          <a:prstGeom prst="rect">
            <a:avLst/>
          </a:prstGeom>
          <a:noFill/>
        </p:spPr>
        <p:txBody>
          <a:bodyPr wrap="none" rtlCol="0">
            <a:spAutoFit/>
          </a:bodyPr>
          <a:lstStyle/>
          <a:p>
            <a:r>
              <a:rPr lang="en-US" sz="2000" dirty="0" smtClean="0"/>
              <a:t>Contribution to </a:t>
            </a:r>
          </a:p>
          <a:p>
            <a:r>
              <a:rPr lang="en-US" sz="2000" dirty="0"/>
              <a:t>a</a:t>
            </a:r>
            <a:r>
              <a:rPr lang="en-US" sz="2000" dirty="0" smtClean="0"/>
              <a:t>nti-PD-1 Immunotherapy</a:t>
            </a:r>
          </a:p>
          <a:p>
            <a:r>
              <a:rPr lang="en-US" sz="2000" dirty="0" smtClean="0"/>
              <a:t>for cancer</a:t>
            </a:r>
            <a:endParaRPr lang="en-US" sz="2000" dirty="0"/>
          </a:p>
        </p:txBody>
      </p:sp>
      <p:cxnSp>
        <p:nvCxnSpPr>
          <p:cNvPr id="16" name="Curved Connector 15"/>
          <p:cNvCxnSpPr/>
          <p:nvPr/>
        </p:nvCxnSpPr>
        <p:spPr>
          <a:xfrm flipV="1">
            <a:off x="4328050" y="1709641"/>
            <a:ext cx="1627643" cy="1179976"/>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a:endCxn id="3" idx="0"/>
          </p:cNvCxnSpPr>
          <p:nvPr/>
        </p:nvCxnSpPr>
        <p:spPr>
          <a:xfrm>
            <a:off x="6997210" y="1763045"/>
            <a:ext cx="2458005" cy="1456865"/>
          </a:xfrm>
          <a:prstGeom prst="curved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017909" y="990253"/>
            <a:ext cx="4257458" cy="830997"/>
          </a:xfrm>
          <a:prstGeom prst="rect">
            <a:avLst/>
          </a:prstGeom>
          <a:noFill/>
        </p:spPr>
        <p:txBody>
          <a:bodyPr wrap="none" rtlCol="0">
            <a:spAutoFit/>
          </a:bodyPr>
          <a:lstStyle/>
          <a:p>
            <a:r>
              <a:rPr lang="en-US" sz="1600" dirty="0" smtClean="0"/>
              <a:t>Day, C.L</a:t>
            </a:r>
            <a:r>
              <a:rPr lang="mr-IN" sz="1600" dirty="0" smtClean="0"/>
              <a:t>…</a:t>
            </a:r>
            <a:r>
              <a:rPr lang="en-US" sz="1600" dirty="0" smtClean="0"/>
              <a:t> Walker BD, </a:t>
            </a:r>
            <a:r>
              <a:rPr lang="en-US" sz="1600" i="1" dirty="0" smtClean="0"/>
              <a:t>et al</a:t>
            </a:r>
            <a:r>
              <a:rPr lang="en-US" sz="1600" dirty="0" smtClean="0"/>
              <a:t>, Nature 2006</a:t>
            </a:r>
          </a:p>
          <a:p>
            <a:r>
              <a:rPr lang="en-US" sz="1600" dirty="0" err="1" smtClean="0"/>
              <a:t>Trautmann</a:t>
            </a:r>
            <a:r>
              <a:rPr lang="en-US" sz="1600" dirty="0" smtClean="0"/>
              <a:t>, L</a:t>
            </a:r>
            <a:r>
              <a:rPr lang="mr-IN" sz="1600" dirty="0" smtClean="0"/>
              <a:t>…</a:t>
            </a:r>
            <a:r>
              <a:rPr lang="en-US" sz="1600" dirty="0" smtClean="0"/>
              <a:t> </a:t>
            </a:r>
            <a:r>
              <a:rPr lang="en-US" sz="1600" dirty="0" err="1" smtClean="0"/>
              <a:t>Sekaly</a:t>
            </a:r>
            <a:r>
              <a:rPr lang="en-US" sz="1600" dirty="0" smtClean="0"/>
              <a:t>, R.P, </a:t>
            </a:r>
            <a:r>
              <a:rPr lang="en-US" sz="1600" i="1" dirty="0" smtClean="0"/>
              <a:t>et al</a:t>
            </a:r>
            <a:r>
              <a:rPr lang="en-US" sz="1600" dirty="0" smtClean="0"/>
              <a:t>, Nat. Med. 2006</a:t>
            </a:r>
          </a:p>
          <a:p>
            <a:r>
              <a:rPr lang="en-US" sz="1600" dirty="0" err="1" smtClean="0"/>
              <a:t>Petrovas</a:t>
            </a:r>
            <a:r>
              <a:rPr lang="en-US" sz="1600" dirty="0" smtClean="0"/>
              <a:t>, C., </a:t>
            </a:r>
            <a:r>
              <a:rPr lang="en-US" sz="1600" dirty="0" err="1" smtClean="0"/>
              <a:t>Koup</a:t>
            </a:r>
            <a:r>
              <a:rPr lang="en-US" sz="1600" dirty="0" smtClean="0"/>
              <a:t>, R.A., </a:t>
            </a:r>
            <a:r>
              <a:rPr lang="en-US" sz="1600" i="1" dirty="0" smtClean="0"/>
              <a:t>et al</a:t>
            </a:r>
            <a:r>
              <a:rPr lang="en-US" sz="1600" dirty="0" smtClean="0"/>
              <a:t>, J. Exp. Med, 2006</a:t>
            </a:r>
            <a:endParaRPr lang="en-US" sz="1600" dirty="0"/>
          </a:p>
        </p:txBody>
      </p:sp>
    </p:spTree>
    <p:extLst>
      <p:ext uri="{BB962C8B-B14F-4D97-AF65-F5344CB8AC3E}">
        <p14:creationId xmlns:p14="http://schemas.microsoft.com/office/powerpoint/2010/main" val="393497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100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100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F5EA054-35B9-1340-841F-B0DFB6ABA71F}"/>
              </a:ext>
            </a:extLst>
          </p:cNvPr>
          <p:cNvPicPr>
            <a:picLocks noChangeAspect="1"/>
          </p:cNvPicPr>
          <p:nvPr/>
        </p:nvPicPr>
        <p:blipFill>
          <a:blip r:embed="rId3"/>
          <a:stretch>
            <a:fillRect/>
          </a:stretch>
        </p:blipFill>
        <p:spPr>
          <a:xfrm>
            <a:off x="850593" y="76200"/>
            <a:ext cx="6908774" cy="6678592"/>
          </a:xfrm>
          <a:prstGeom prst="rect">
            <a:avLst/>
          </a:prstGeom>
        </p:spPr>
      </p:pic>
      <p:pic>
        <p:nvPicPr>
          <p:cNvPr id="6" name="Picture 5" descr="aids 2018.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0183" y="3550748"/>
            <a:ext cx="2779238" cy="3204043"/>
          </a:xfrm>
          <a:prstGeom prst="rect">
            <a:avLst/>
          </a:prstGeom>
        </p:spPr>
      </p:pic>
      <p:pic>
        <p:nvPicPr>
          <p:cNvPr id="7" name="Picture 6"/>
          <p:cNvPicPr>
            <a:picLocks noChangeAspect="1"/>
          </p:cNvPicPr>
          <p:nvPr/>
        </p:nvPicPr>
        <p:blipFill>
          <a:blip r:embed="rId5"/>
          <a:stretch>
            <a:fillRect/>
          </a:stretch>
        </p:blipFill>
        <p:spPr>
          <a:xfrm>
            <a:off x="8245273" y="553555"/>
            <a:ext cx="3943552" cy="2629035"/>
          </a:xfrm>
          <a:prstGeom prst="rect">
            <a:avLst/>
          </a:prstGeom>
        </p:spPr>
      </p:pic>
      <p:sp>
        <p:nvSpPr>
          <p:cNvPr id="8" name="TextBox 7"/>
          <p:cNvSpPr txBox="1"/>
          <p:nvPr/>
        </p:nvSpPr>
        <p:spPr>
          <a:xfrm>
            <a:off x="7879270" y="5952315"/>
            <a:ext cx="1430913" cy="646331"/>
          </a:xfrm>
          <a:prstGeom prst="rect">
            <a:avLst/>
          </a:prstGeom>
          <a:noFill/>
        </p:spPr>
        <p:txBody>
          <a:bodyPr wrap="none" rtlCol="0">
            <a:spAutoFit/>
          </a:bodyPr>
          <a:lstStyle/>
          <a:p>
            <a:r>
              <a:rPr lang="en-US" dirty="0" smtClean="0"/>
              <a:t>Photo credit: </a:t>
            </a:r>
          </a:p>
          <a:p>
            <a:r>
              <a:rPr lang="en-US" dirty="0" smtClean="0"/>
              <a:t>Talia </a:t>
            </a:r>
            <a:r>
              <a:rPr lang="en-US" dirty="0" err="1" smtClean="0"/>
              <a:t>Mota</a:t>
            </a:r>
            <a:endParaRPr lang="en-US" dirty="0"/>
          </a:p>
        </p:txBody>
      </p:sp>
    </p:spTree>
    <p:extLst>
      <p:ext uri="{BB962C8B-B14F-4D97-AF65-F5344CB8AC3E}">
        <p14:creationId xmlns:p14="http://schemas.microsoft.com/office/powerpoint/2010/main" val="39524066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95582"/>
            <a:ext cx="10969943" cy="1143000"/>
          </a:xfrm>
        </p:spPr>
        <p:txBody>
          <a:bodyPr/>
          <a:lstStyle/>
          <a:p>
            <a:r>
              <a:rPr lang="en-US" dirty="0" smtClean="0"/>
              <a:t>Acknowledgments</a:t>
            </a:r>
            <a:endParaRPr lang="en-US" dirty="0"/>
          </a:p>
        </p:txBody>
      </p:sp>
      <p:cxnSp>
        <p:nvCxnSpPr>
          <p:cNvPr id="4" name="Straight Connector 3"/>
          <p:cNvCxnSpPr/>
          <p:nvPr/>
        </p:nvCxnSpPr>
        <p:spPr>
          <a:xfrm>
            <a:off x="379415" y="884891"/>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5122"/>
          <a:stretch/>
        </p:blipFill>
        <p:spPr>
          <a:xfrm>
            <a:off x="-434779" y="2989877"/>
            <a:ext cx="5446649" cy="3868124"/>
          </a:xfrm>
          <a:prstGeom prst="rect">
            <a:avLst/>
          </a:prstGeom>
        </p:spPr>
      </p:pic>
      <p:pic>
        <p:nvPicPr>
          <p:cNvPr id="3" name="Picture 2"/>
          <p:cNvPicPr>
            <a:picLocks noChangeAspect="1"/>
          </p:cNvPicPr>
          <p:nvPr/>
        </p:nvPicPr>
        <p:blipFill>
          <a:blip r:embed="rId4"/>
          <a:stretch>
            <a:fillRect/>
          </a:stretch>
        </p:blipFill>
        <p:spPr>
          <a:xfrm>
            <a:off x="8121311" y="931779"/>
            <a:ext cx="1654374" cy="1654374"/>
          </a:xfrm>
          <a:prstGeom prst="rect">
            <a:avLst/>
          </a:prstGeom>
        </p:spPr>
      </p:pic>
      <p:pic>
        <p:nvPicPr>
          <p:cNvPr id="6" name="Picture 5" descr="Nixon, Douglas 006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0450" y="2976661"/>
            <a:ext cx="1270069" cy="1587889"/>
          </a:xfrm>
          <a:prstGeom prst="rect">
            <a:avLst/>
          </a:prstGeom>
        </p:spPr>
      </p:pic>
      <p:sp>
        <p:nvSpPr>
          <p:cNvPr id="7" name="Title 1"/>
          <p:cNvSpPr txBox="1">
            <a:spLocks/>
          </p:cNvSpPr>
          <p:nvPr/>
        </p:nvSpPr>
        <p:spPr>
          <a:xfrm>
            <a:off x="275867" y="1044002"/>
            <a:ext cx="1096994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500" dirty="0" smtClean="0">
                <a:solidFill>
                  <a:srgbClr val="800000"/>
                </a:solidFill>
              </a:rPr>
              <a:t>All Study Participants</a:t>
            </a:r>
            <a:endParaRPr lang="en-US" sz="3500" dirty="0">
              <a:solidFill>
                <a:srgbClr val="800000"/>
              </a:solidFill>
            </a:endParaRPr>
          </a:p>
        </p:txBody>
      </p:sp>
      <p:sp>
        <p:nvSpPr>
          <p:cNvPr id="8" name="Title 1"/>
          <p:cNvSpPr txBox="1">
            <a:spLocks/>
          </p:cNvSpPr>
          <p:nvPr/>
        </p:nvSpPr>
        <p:spPr>
          <a:xfrm>
            <a:off x="9775685" y="1167375"/>
            <a:ext cx="1096994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600" dirty="0" smtClean="0"/>
              <a:t>Sharon Lewin</a:t>
            </a:r>
            <a:endParaRPr lang="en-US" sz="2600" dirty="0"/>
          </a:p>
        </p:txBody>
      </p:sp>
      <p:sp>
        <p:nvSpPr>
          <p:cNvPr id="9" name="Title 1"/>
          <p:cNvSpPr txBox="1">
            <a:spLocks/>
          </p:cNvSpPr>
          <p:nvPr/>
        </p:nvSpPr>
        <p:spPr>
          <a:xfrm>
            <a:off x="9775685" y="2976661"/>
            <a:ext cx="1096994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600" dirty="0" smtClean="0"/>
              <a:t>Douglas Nixon</a:t>
            </a:r>
            <a:endParaRPr lang="en-US" sz="2600" dirty="0"/>
          </a:p>
        </p:txBody>
      </p:sp>
      <p:sp>
        <p:nvSpPr>
          <p:cNvPr id="10" name="Title 1"/>
          <p:cNvSpPr txBox="1">
            <a:spLocks/>
          </p:cNvSpPr>
          <p:nvPr/>
        </p:nvSpPr>
        <p:spPr>
          <a:xfrm>
            <a:off x="4642160" y="1398217"/>
            <a:ext cx="10969943" cy="5459783"/>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600" b="1" dirty="0" smtClean="0"/>
              <a:t>Input and Advice:</a:t>
            </a:r>
          </a:p>
          <a:p>
            <a:pPr algn="l"/>
            <a:r>
              <a:rPr lang="en-US" sz="2600" dirty="0" smtClean="0"/>
              <a:t>Rajesh Gandhi</a:t>
            </a:r>
          </a:p>
          <a:p>
            <a:pPr algn="l"/>
            <a:r>
              <a:rPr lang="en-US" sz="2600" dirty="0" smtClean="0"/>
              <a:t>Shy </a:t>
            </a:r>
            <a:r>
              <a:rPr lang="en-US" sz="2600" dirty="0" err="1" smtClean="0"/>
              <a:t>Genel</a:t>
            </a:r>
            <a:endParaRPr lang="en-US" sz="2600" dirty="0" smtClean="0"/>
          </a:p>
          <a:p>
            <a:pPr algn="l"/>
            <a:r>
              <a:rPr lang="en-US" sz="2600" dirty="0" err="1" smtClean="0"/>
              <a:t>Romas</a:t>
            </a:r>
            <a:r>
              <a:rPr lang="en-US" sz="2600" dirty="0" smtClean="0"/>
              <a:t> </a:t>
            </a:r>
            <a:r>
              <a:rPr lang="en-US" sz="2600" dirty="0" err="1" smtClean="0"/>
              <a:t>Geleziunas</a:t>
            </a:r>
            <a:r>
              <a:rPr lang="en-US" sz="2600" dirty="0" smtClean="0"/>
              <a:t> </a:t>
            </a:r>
          </a:p>
          <a:p>
            <a:pPr algn="l"/>
            <a:r>
              <a:rPr lang="en-US" sz="2600" dirty="0" smtClean="0"/>
              <a:t>Bruce Walker</a:t>
            </a:r>
          </a:p>
          <a:p>
            <a:pPr algn="l"/>
            <a:r>
              <a:rPr lang="en-US" sz="2600" dirty="0" smtClean="0"/>
              <a:t>Darrell Irvine</a:t>
            </a:r>
          </a:p>
          <a:p>
            <a:pPr algn="l"/>
            <a:r>
              <a:rPr lang="en-US" sz="2600" dirty="0" smtClean="0"/>
              <a:t>John </a:t>
            </a:r>
            <a:r>
              <a:rPr lang="en-US" sz="2600" dirty="0" err="1" smtClean="0"/>
              <a:t>Mellors</a:t>
            </a:r>
            <a:endParaRPr lang="en-US" sz="2600" dirty="0" smtClean="0"/>
          </a:p>
          <a:p>
            <a:pPr algn="l"/>
            <a:r>
              <a:rPr lang="en-US" sz="2600" dirty="0" smtClean="0"/>
              <a:t>Toni Young</a:t>
            </a:r>
          </a:p>
          <a:p>
            <a:pPr algn="l"/>
            <a:r>
              <a:rPr lang="en-US" sz="2600" dirty="0" smtClean="0"/>
              <a:t>Robert Siliciano</a:t>
            </a:r>
          </a:p>
          <a:p>
            <a:pPr algn="l"/>
            <a:r>
              <a:rPr lang="en-US" sz="2600" dirty="0" smtClean="0"/>
              <a:t>Greg Laird</a:t>
            </a:r>
          </a:p>
          <a:p>
            <a:pPr algn="l"/>
            <a:r>
              <a:rPr lang="en-US" sz="2600" dirty="0"/>
              <a:t>Talia </a:t>
            </a:r>
            <a:r>
              <a:rPr lang="en-US" sz="2600" dirty="0" err="1" smtClean="0"/>
              <a:t>Mota</a:t>
            </a:r>
            <a:endParaRPr lang="en-US" sz="2600" dirty="0" smtClean="0"/>
          </a:p>
          <a:p>
            <a:pPr algn="l"/>
            <a:r>
              <a:rPr lang="en-US" sz="2600" dirty="0" err="1" smtClean="0"/>
              <a:t>Yanqin</a:t>
            </a:r>
            <a:r>
              <a:rPr lang="en-US" sz="2600" dirty="0" smtClean="0"/>
              <a:t> </a:t>
            </a:r>
            <a:r>
              <a:rPr lang="en-US" sz="2600" dirty="0" err="1" smtClean="0"/>
              <a:t>Ren</a:t>
            </a:r>
            <a:endParaRPr lang="en-US" sz="2600" dirty="0" smtClean="0"/>
          </a:p>
          <a:p>
            <a:pPr algn="l"/>
            <a:r>
              <a:rPr lang="en-US" sz="2600" dirty="0" err="1" smtClean="0"/>
              <a:t>Szu</a:t>
            </a:r>
            <a:r>
              <a:rPr lang="en-US" sz="2600" dirty="0" smtClean="0"/>
              <a:t> Han Huang</a:t>
            </a:r>
          </a:p>
          <a:p>
            <a:pPr algn="l"/>
            <a:endParaRPr lang="en-US" sz="2600" dirty="0"/>
          </a:p>
          <a:p>
            <a:pPr algn="l"/>
            <a:r>
              <a:rPr lang="en-US" sz="2600" dirty="0" smtClean="0"/>
              <a:t>Jones lab members</a:t>
            </a:r>
          </a:p>
          <a:p>
            <a:pPr algn="l"/>
            <a:r>
              <a:rPr lang="en-US" sz="2600" dirty="0" smtClean="0"/>
              <a:t>Weill Cornell Infectious </a:t>
            </a:r>
          </a:p>
          <a:p>
            <a:pPr algn="l"/>
            <a:r>
              <a:rPr lang="en-US" sz="2600" dirty="0" smtClean="0"/>
              <a:t>Disease Division Members</a:t>
            </a:r>
          </a:p>
          <a:p>
            <a:pPr algn="l"/>
            <a:endParaRPr lang="en-US" sz="2600" dirty="0" smtClean="0"/>
          </a:p>
          <a:p>
            <a:pPr algn="l"/>
            <a:endParaRPr lang="en-US" sz="2400" b="1" dirty="0" smtClean="0"/>
          </a:p>
          <a:p>
            <a:pPr algn="l"/>
            <a:r>
              <a:rPr lang="en-US" sz="2400" b="1" dirty="0" smtClean="0"/>
              <a:t>Conference Project Manager</a:t>
            </a:r>
            <a:r>
              <a:rPr lang="en-US" sz="2400" dirty="0" smtClean="0"/>
              <a:t>:</a:t>
            </a:r>
          </a:p>
          <a:p>
            <a:pPr algn="l"/>
            <a:r>
              <a:rPr lang="en-US" sz="2400" dirty="0" err="1" smtClean="0"/>
              <a:t>Gearóid</a:t>
            </a:r>
            <a:r>
              <a:rPr lang="en-US" sz="2400" dirty="0"/>
              <a:t> Fitzmaurice 	</a:t>
            </a:r>
          </a:p>
          <a:p>
            <a:pPr algn="l"/>
            <a:endParaRPr lang="en-US" sz="2600" dirty="0"/>
          </a:p>
          <a:p>
            <a:pPr algn="l"/>
            <a:endParaRPr lang="en-US" sz="2600" dirty="0" smtClean="0"/>
          </a:p>
        </p:txBody>
      </p:sp>
      <p:pic>
        <p:nvPicPr>
          <p:cNvPr id="11" name="Picture 10"/>
          <p:cNvPicPr>
            <a:picLocks noChangeAspect="1"/>
          </p:cNvPicPr>
          <p:nvPr/>
        </p:nvPicPr>
        <p:blipFill>
          <a:blip r:embed="rId6"/>
          <a:stretch>
            <a:fillRect/>
          </a:stretch>
        </p:blipFill>
        <p:spPr>
          <a:xfrm>
            <a:off x="1997486" y="2182429"/>
            <a:ext cx="2209379" cy="807447"/>
          </a:xfrm>
          <a:prstGeom prst="rect">
            <a:avLst/>
          </a:prstGeom>
        </p:spPr>
      </p:pic>
      <p:pic>
        <p:nvPicPr>
          <p:cNvPr id="12" name="Picture 11" descr="NIH_NIAID_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64" y="2033772"/>
            <a:ext cx="1739762" cy="1065898"/>
          </a:xfrm>
          <a:prstGeom prst="rect">
            <a:avLst/>
          </a:prstGeom>
        </p:spPr>
      </p:pic>
      <p:pic>
        <p:nvPicPr>
          <p:cNvPr id="13" name="Picture 12" descr="pastedImag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1084" y="4761700"/>
            <a:ext cx="1279435" cy="1928038"/>
          </a:xfrm>
          <a:prstGeom prst="rect">
            <a:avLst/>
          </a:prstGeom>
        </p:spPr>
      </p:pic>
      <p:sp>
        <p:nvSpPr>
          <p:cNvPr id="14" name="Title 1"/>
          <p:cNvSpPr txBox="1">
            <a:spLocks/>
          </p:cNvSpPr>
          <p:nvPr/>
        </p:nvSpPr>
        <p:spPr>
          <a:xfrm>
            <a:off x="9928085" y="5117352"/>
            <a:ext cx="1096994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600" dirty="0" smtClean="0"/>
              <a:t>Trip </a:t>
            </a:r>
            <a:r>
              <a:rPr lang="en-US" sz="2600" dirty="0" err="1" smtClean="0"/>
              <a:t>Gulick</a:t>
            </a:r>
            <a:endParaRPr lang="en-US" sz="2600" dirty="0"/>
          </a:p>
        </p:txBody>
      </p:sp>
    </p:spTree>
    <p:extLst>
      <p:ext uri="{BB962C8B-B14F-4D97-AF65-F5344CB8AC3E}">
        <p14:creationId xmlns:p14="http://schemas.microsoft.com/office/powerpoint/2010/main" val="390262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060" y="1715780"/>
            <a:ext cx="8711544" cy="5021159"/>
          </a:xfrm>
          <a:prstGeom prst="rect">
            <a:avLst/>
          </a:prstGeom>
        </p:spPr>
      </p:pic>
      <p:sp>
        <p:nvSpPr>
          <p:cNvPr id="5" name="TextBox 4"/>
          <p:cNvSpPr txBox="1"/>
          <p:nvPr/>
        </p:nvSpPr>
        <p:spPr>
          <a:xfrm>
            <a:off x="640343" y="200757"/>
            <a:ext cx="11164047" cy="553998"/>
          </a:xfrm>
          <a:prstGeom prst="rect">
            <a:avLst/>
          </a:prstGeom>
          <a:noFill/>
        </p:spPr>
        <p:txBody>
          <a:bodyPr wrap="none" rtlCol="0">
            <a:spAutoFit/>
          </a:bodyPr>
          <a:lstStyle/>
          <a:p>
            <a:r>
              <a:rPr lang="en-US" sz="3000" b="1" dirty="0" smtClean="0">
                <a:latin typeface="Arial"/>
                <a:cs typeface="Arial"/>
              </a:rPr>
              <a:t>How Can </a:t>
            </a:r>
            <a:r>
              <a:rPr lang="en-US" sz="3000" b="1" dirty="0">
                <a:latin typeface="Arial"/>
                <a:cs typeface="Arial"/>
              </a:rPr>
              <a:t>W</a:t>
            </a:r>
            <a:r>
              <a:rPr lang="en-US" sz="3000" b="1" dirty="0" smtClean="0">
                <a:latin typeface="Arial"/>
                <a:cs typeface="Arial"/>
              </a:rPr>
              <a:t>e </a:t>
            </a:r>
            <a:r>
              <a:rPr lang="en-US" sz="3000" b="1" dirty="0">
                <a:latin typeface="Arial"/>
                <a:cs typeface="Arial"/>
              </a:rPr>
              <a:t>P</a:t>
            </a:r>
            <a:r>
              <a:rPr lang="en-US" sz="3000" b="1" dirty="0" smtClean="0">
                <a:latin typeface="Arial"/>
                <a:cs typeface="Arial"/>
              </a:rPr>
              <a:t>revent HIV From </a:t>
            </a:r>
            <a:r>
              <a:rPr lang="en-US" sz="3000" b="1" dirty="0">
                <a:latin typeface="Arial"/>
                <a:cs typeface="Arial"/>
              </a:rPr>
              <a:t>R</a:t>
            </a:r>
            <a:r>
              <a:rPr lang="en-US" sz="3000" b="1" dirty="0" smtClean="0">
                <a:latin typeface="Arial"/>
                <a:cs typeface="Arial"/>
              </a:rPr>
              <a:t>ebounding </a:t>
            </a:r>
            <a:r>
              <a:rPr lang="en-US" sz="3000" b="1" dirty="0">
                <a:latin typeface="Arial"/>
                <a:cs typeface="Arial"/>
              </a:rPr>
              <a:t>O</a:t>
            </a:r>
            <a:r>
              <a:rPr lang="en-US" sz="3000" b="1" dirty="0" smtClean="0">
                <a:latin typeface="Arial"/>
                <a:cs typeface="Arial"/>
              </a:rPr>
              <a:t>ff of Therapy? </a:t>
            </a:r>
          </a:p>
        </p:txBody>
      </p:sp>
      <p:cxnSp>
        <p:nvCxnSpPr>
          <p:cNvPr id="6" name="Straight Connector 5"/>
          <p:cNvCxnSpPr/>
          <p:nvPr/>
        </p:nvCxnSpPr>
        <p:spPr>
          <a:xfrm>
            <a:off x="423346" y="838889"/>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3130741" y="4576052"/>
            <a:ext cx="380999" cy="406400"/>
          </a:xfrm>
          <a:prstGeom prst="rect">
            <a:avLst/>
          </a:prstGeom>
        </p:spPr>
      </p:pic>
      <p:pic>
        <p:nvPicPr>
          <p:cNvPr id="3" name="Picture 2"/>
          <p:cNvPicPr>
            <a:picLocks noChangeAspect="1"/>
          </p:cNvPicPr>
          <p:nvPr/>
        </p:nvPicPr>
        <p:blipFill>
          <a:blip r:embed="rId4"/>
          <a:stretch>
            <a:fillRect/>
          </a:stretch>
        </p:blipFill>
        <p:spPr>
          <a:xfrm>
            <a:off x="2625184" y="4779252"/>
            <a:ext cx="380999" cy="406400"/>
          </a:xfrm>
          <a:prstGeom prst="rect">
            <a:avLst/>
          </a:prstGeom>
        </p:spPr>
      </p:pic>
      <p:pic>
        <p:nvPicPr>
          <p:cNvPr id="7" name="Picture 6"/>
          <p:cNvPicPr>
            <a:picLocks noChangeAspect="1"/>
          </p:cNvPicPr>
          <p:nvPr/>
        </p:nvPicPr>
        <p:blipFill>
          <a:blip r:embed="rId4"/>
          <a:stretch>
            <a:fillRect/>
          </a:stretch>
        </p:blipFill>
        <p:spPr>
          <a:xfrm>
            <a:off x="3610394" y="4959335"/>
            <a:ext cx="380999" cy="406400"/>
          </a:xfrm>
          <a:prstGeom prst="rect">
            <a:avLst/>
          </a:prstGeom>
        </p:spPr>
      </p:pic>
      <p:pic>
        <p:nvPicPr>
          <p:cNvPr id="8" name="Picture 7"/>
          <p:cNvPicPr>
            <a:picLocks noChangeAspect="1"/>
          </p:cNvPicPr>
          <p:nvPr/>
        </p:nvPicPr>
        <p:blipFill>
          <a:blip r:embed="rId4"/>
          <a:stretch>
            <a:fillRect/>
          </a:stretch>
        </p:blipFill>
        <p:spPr>
          <a:xfrm>
            <a:off x="3643086" y="4169652"/>
            <a:ext cx="380999" cy="406400"/>
          </a:xfrm>
          <a:prstGeom prst="rect">
            <a:avLst/>
          </a:prstGeom>
        </p:spPr>
      </p:pic>
      <p:pic>
        <p:nvPicPr>
          <p:cNvPr id="9" name="Picture 8"/>
          <p:cNvPicPr>
            <a:picLocks noChangeAspect="1"/>
          </p:cNvPicPr>
          <p:nvPr/>
        </p:nvPicPr>
        <p:blipFill>
          <a:blip r:embed="rId4"/>
          <a:stretch>
            <a:fillRect/>
          </a:stretch>
        </p:blipFill>
        <p:spPr>
          <a:xfrm>
            <a:off x="2244185" y="4261435"/>
            <a:ext cx="380999" cy="406400"/>
          </a:xfrm>
          <a:prstGeom prst="rect">
            <a:avLst/>
          </a:prstGeom>
        </p:spPr>
      </p:pic>
      <p:pic>
        <p:nvPicPr>
          <p:cNvPr id="10" name="Picture 9"/>
          <p:cNvPicPr>
            <a:picLocks noChangeAspect="1"/>
          </p:cNvPicPr>
          <p:nvPr/>
        </p:nvPicPr>
        <p:blipFill>
          <a:blip r:embed="rId4"/>
          <a:stretch>
            <a:fillRect/>
          </a:stretch>
        </p:blipFill>
        <p:spPr>
          <a:xfrm>
            <a:off x="3029607" y="5185652"/>
            <a:ext cx="380999" cy="406400"/>
          </a:xfrm>
          <a:prstGeom prst="rect">
            <a:avLst/>
          </a:prstGeom>
        </p:spPr>
      </p:pic>
      <p:pic>
        <p:nvPicPr>
          <p:cNvPr id="11" name="Picture 10"/>
          <p:cNvPicPr>
            <a:picLocks noChangeAspect="1"/>
          </p:cNvPicPr>
          <p:nvPr/>
        </p:nvPicPr>
        <p:blipFill>
          <a:blip r:embed="rId4"/>
          <a:stretch>
            <a:fillRect/>
          </a:stretch>
        </p:blipFill>
        <p:spPr>
          <a:xfrm>
            <a:off x="2244185" y="5185652"/>
            <a:ext cx="380999" cy="406400"/>
          </a:xfrm>
          <a:prstGeom prst="rect">
            <a:avLst/>
          </a:prstGeom>
        </p:spPr>
      </p:pic>
      <p:sp>
        <p:nvSpPr>
          <p:cNvPr id="12" name="TextBox 11"/>
          <p:cNvSpPr txBox="1"/>
          <p:nvPr/>
        </p:nvSpPr>
        <p:spPr>
          <a:xfrm>
            <a:off x="2244185" y="3338655"/>
            <a:ext cx="1923874" cy="830997"/>
          </a:xfrm>
          <a:prstGeom prst="rect">
            <a:avLst/>
          </a:prstGeom>
          <a:noFill/>
        </p:spPr>
        <p:txBody>
          <a:bodyPr wrap="none" rtlCol="0">
            <a:spAutoFit/>
          </a:bodyPr>
          <a:lstStyle/>
          <a:p>
            <a:r>
              <a:rPr lang="en-US" sz="2400" b="1" dirty="0" smtClean="0">
                <a:solidFill>
                  <a:srgbClr val="800000"/>
                </a:solidFill>
              </a:rPr>
              <a:t>HIV Reservoir</a:t>
            </a:r>
          </a:p>
          <a:p>
            <a:r>
              <a:rPr lang="en-US" sz="2400" b="1" dirty="0" smtClean="0">
                <a:solidFill>
                  <a:srgbClr val="800000"/>
                </a:solidFill>
              </a:rPr>
              <a:t>(in a person)</a:t>
            </a:r>
            <a:endParaRPr lang="en-US" sz="2400" b="1" dirty="0">
              <a:solidFill>
                <a:srgbClr val="800000"/>
              </a:solidFill>
            </a:endParaRPr>
          </a:p>
        </p:txBody>
      </p:sp>
      <p:pic>
        <p:nvPicPr>
          <p:cNvPr id="13" name="Picture 12" descr="bucket.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612" y="1143330"/>
            <a:ext cx="1610449" cy="1682201"/>
          </a:xfrm>
          <a:prstGeom prst="rect">
            <a:avLst/>
          </a:prstGeom>
        </p:spPr>
      </p:pic>
      <p:pic>
        <p:nvPicPr>
          <p:cNvPr id="15" name="Picture 14" descr="little-dutch.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6712" y="3945836"/>
            <a:ext cx="1736001" cy="1536014"/>
          </a:xfrm>
          <a:prstGeom prst="rect">
            <a:avLst/>
          </a:prstGeom>
        </p:spPr>
      </p:pic>
      <p:sp>
        <p:nvSpPr>
          <p:cNvPr id="16" name="TextBox 15"/>
          <p:cNvSpPr txBox="1"/>
          <p:nvPr/>
        </p:nvSpPr>
        <p:spPr>
          <a:xfrm>
            <a:off x="1976172" y="1361835"/>
            <a:ext cx="3942718" cy="800219"/>
          </a:xfrm>
          <a:prstGeom prst="rect">
            <a:avLst/>
          </a:prstGeom>
          <a:noFill/>
        </p:spPr>
        <p:txBody>
          <a:bodyPr wrap="none" rtlCol="0">
            <a:spAutoFit/>
          </a:bodyPr>
          <a:lstStyle/>
          <a:p>
            <a:pPr marL="457200" indent="-457200">
              <a:buAutoNum type="arabicParenR"/>
            </a:pPr>
            <a:r>
              <a:rPr lang="en-US" sz="2300" b="1" dirty="0" smtClean="0"/>
              <a:t>Drain the HIV reservoir</a:t>
            </a:r>
          </a:p>
          <a:p>
            <a:r>
              <a:rPr lang="en-US" sz="2300" b="1" dirty="0"/>
              <a:t> </a:t>
            </a:r>
            <a:r>
              <a:rPr lang="en-US" sz="2300" b="1" dirty="0" smtClean="0"/>
              <a:t>     Eliminate HIV-infected cells</a:t>
            </a:r>
          </a:p>
        </p:txBody>
      </p:sp>
    </p:spTree>
    <p:extLst>
      <p:ext uri="{BB962C8B-B14F-4D97-AF65-F5344CB8AC3E}">
        <p14:creationId xmlns:p14="http://schemas.microsoft.com/office/powerpoint/2010/main" val="2902995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060" y="1715780"/>
            <a:ext cx="8711544" cy="5021159"/>
          </a:xfrm>
          <a:prstGeom prst="rect">
            <a:avLst/>
          </a:prstGeom>
        </p:spPr>
      </p:pic>
      <p:sp>
        <p:nvSpPr>
          <p:cNvPr id="5" name="TextBox 4"/>
          <p:cNvSpPr txBox="1"/>
          <p:nvPr/>
        </p:nvSpPr>
        <p:spPr>
          <a:xfrm>
            <a:off x="640343" y="200757"/>
            <a:ext cx="11164047" cy="553998"/>
          </a:xfrm>
          <a:prstGeom prst="rect">
            <a:avLst/>
          </a:prstGeom>
          <a:noFill/>
        </p:spPr>
        <p:txBody>
          <a:bodyPr wrap="none" rtlCol="0">
            <a:spAutoFit/>
          </a:bodyPr>
          <a:lstStyle/>
          <a:p>
            <a:r>
              <a:rPr lang="en-US" sz="3000" b="1" dirty="0" smtClean="0">
                <a:latin typeface="Arial"/>
                <a:cs typeface="Arial"/>
              </a:rPr>
              <a:t>How Can </a:t>
            </a:r>
            <a:r>
              <a:rPr lang="en-US" sz="3000" b="1" dirty="0">
                <a:latin typeface="Arial"/>
                <a:cs typeface="Arial"/>
              </a:rPr>
              <a:t>W</a:t>
            </a:r>
            <a:r>
              <a:rPr lang="en-US" sz="3000" b="1" dirty="0" smtClean="0">
                <a:latin typeface="Arial"/>
                <a:cs typeface="Arial"/>
              </a:rPr>
              <a:t>e </a:t>
            </a:r>
            <a:r>
              <a:rPr lang="en-US" sz="3000" b="1" dirty="0">
                <a:latin typeface="Arial"/>
                <a:cs typeface="Arial"/>
              </a:rPr>
              <a:t>P</a:t>
            </a:r>
            <a:r>
              <a:rPr lang="en-US" sz="3000" b="1" dirty="0" smtClean="0">
                <a:latin typeface="Arial"/>
                <a:cs typeface="Arial"/>
              </a:rPr>
              <a:t>revent HIV From </a:t>
            </a:r>
            <a:r>
              <a:rPr lang="en-US" sz="3000" b="1" dirty="0">
                <a:latin typeface="Arial"/>
                <a:cs typeface="Arial"/>
              </a:rPr>
              <a:t>R</a:t>
            </a:r>
            <a:r>
              <a:rPr lang="en-US" sz="3000" b="1" dirty="0" smtClean="0">
                <a:latin typeface="Arial"/>
                <a:cs typeface="Arial"/>
              </a:rPr>
              <a:t>ebounding </a:t>
            </a:r>
            <a:r>
              <a:rPr lang="en-US" sz="3000" b="1" dirty="0">
                <a:latin typeface="Arial"/>
                <a:cs typeface="Arial"/>
              </a:rPr>
              <a:t>O</a:t>
            </a:r>
            <a:r>
              <a:rPr lang="en-US" sz="3000" b="1" dirty="0" smtClean="0">
                <a:latin typeface="Arial"/>
                <a:cs typeface="Arial"/>
              </a:rPr>
              <a:t>ff of Therapy? </a:t>
            </a:r>
          </a:p>
        </p:txBody>
      </p:sp>
      <p:cxnSp>
        <p:nvCxnSpPr>
          <p:cNvPr id="6" name="Straight Connector 5"/>
          <p:cNvCxnSpPr/>
          <p:nvPr/>
        </p:nvCxnSpPr>
        <p:spPr>
          <a:xfrm>
            <a:off x="423346" y="838889"/>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3130741" y="4576052"/>
            <a:ext cx="380999" cy="406400"/>
          </a:xfrm>
          <a:prstGeom prst="rect">
            <a:avLst/>
          </a:prstGeom>
        </p:spPr>
      </p:pic>
      <p:pic>
        <p:nvPicPr>
          <p:cNvPr id="3" name="Picture 2"/>
          <p:cNvPicPr>
            <a:picLocks noChangeAspect="1"/>
          </p:cNvPicPr>
          <p:nvPr/>
        </p:nvPicPr>
        <p:blipFill>
          <a:blip r:embed="rId4"/>
          <a:stretch>
            <a:fillRect/>
          </a:stretch>
        </p:blipFill>
        <p:spPr>
          <a:xfrm>
            <a:off x="2625184" y="4779252"/>
            <a:ext cx="380999" cy="406400"/>
          </a:xfrm>
          <a:prstGeom prst="rect">
            <a:avLst/>
          </a:prstGeom>
        </p:spPr>
      </p:pic>
      <p:pic>
        <p:nvPicPr>
          <p:cNvPr id="7" name="Picture 6"/>
          <p:cNvPicPr>
            <a:picLocks noChangeAspect="1"/>
          </p:cNvPicPr>
          <p:nvPr/>
        </p:nvPicPr>
        <p:blipFill>
          <a:blip r:embed="rId4"/>
          <a:stretch>
            <a:fillRect/>
          </a:stretch>
        </p:blipFill>
        <p:spPr>
          <a:xfrm>
            <a:off x="3610394" y="4959335"/>
            <a:ext cx="380999" cy="406400"/>
          </a:xfrm>
          <a:prstGeom prst="rect">
            <a:avLst/>
          </a:prstGeom>
        </p:spPr>
      </p:pic>
      <p:pic>
        <p:nvPicPr>
          <p:cNvPr id="8" name="Picture 7"/>
          <p:cNvPicPr>
            <a:picLocks noChangeAspect="1"/>
          </p:cNvPicPr>
          <p:nvPr/>
        </p:nvPicPr>
        <p:blipFill>
          <a:blip r:embed="rId4"/>
          <a:stretch>
            <a:fillRect/>
          </a:stretch>
        </p:blipFill>
        <p:spPr>
          <a:xfrm>
            <a:off x="3643086" y="4169652"/>
            <a:ext cx="380999" cy="406400"/>
          </a:xfrm>
          <a:prstGeom prst="rect">
            <a:avLst/>
          </a:prstGeom>
        </p:spPr>
      </p:pic>
      <p:pic>
        <p:nvPicPr>
          <p:cNvPr id="9" name="Picture 8"/>
          <p:cNvPicPr>
            <a:picLocks noChangeAspect="1"/>
          </p:cNvPicPr>
          <p:nvPr/>
        </p:nvPicPr>
        <p:blipFill>
          <a:blip r:embed="rId4"/>
          <a:stretch>
            <a:fillRect/>
          </a:stretch>
        </p:blipFill>
        <p:spPr>
          <a:xfrm>
            <a:off x="2244185" y="4261435"/>
            <a:ext cx="380999" cy="406400"/>
          </a:xfrm>
          <a:prstGeom prst="rect">
            <a:avLst/>
          </a:prstGeom>
        </p:spPr>
      </p:pic>
      <p:pic>
        <p:nvPicPr>
          <p:cNvPr id="10" name="Picture 9"/>
          <p:cNvPicPr>
            <a:picLocks noChangeAspect="1"/>
          </p:cNvPicPr>
          <p:nvPr/>
        </p:nvPicPr>
        <p:blipFill>
          <a:blip r:embed="rId4"/>
          <a:stretch>
            <a:fillRect/>
          </a:stretch>
        </p:blipFill>
        <p:spPr>
          <a:xfrm>
            <a:off x="3029607" y="5185652"/>
            <a:ext cx="380999" cy="406400"/>
          </a:xfrm>
          <a:prstGeom prst="rect">
            <a:avLst/>
          </a:prstGeom>
        </p:spPr>
      </p:pic>
      <p:pic>
        <p:nvPicPr>
          <p:cNvPr id="11" name="Picture 10"/>
          <p:cNvPicPr>
            <a:picLocks noChangeAspect="1"/>
          </p:cNvPicPr>
          <p:nvPr/>
        </p:nvPicPr>
        <p:blipFill>
          <a:blip r:embed="rId4"/>
          <a:stretch>
            <a:fillRect/>
          </a:stretch>
        </p:blipFill>
        <p:spPr>
          <a:xfrm>
            <a:off x="2244185" y="5185652"/>
            <a:ext cx="380999" cy="406400"/>
          </a:xfrm>
          <a:prstGeom prst="rect">
            <a:avLst/>
          </a:prstGeom>
        </p:spPr>
      </p:pic>
      <p:pic>
        <p:nvPicPr>
          <p:cNvPr id="13" name="Picture 12" descr="bucket.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612" y="1143330"/>
            <a:ext cx="1610449" cy="1682201"/>
          </a:xfrm>
          <a:prstGeom prst="rect">
            <a:avLst/>
          </a:prstGeom>
        </p:spPr>
      </p:pic>
      <p:sp>
        <p:nvSpPr>
          <p:cNvPr id="14" name="TextBox 13"/>
          <p:cNvSpPr txBox="1"/>
          <p:nvPr/>
        </p:nvSpPr>
        <p:spPr>
          <a:xfrm>
            <a:off x="1976172" y="1361835"/>
            <a:ext cx="3942718" cy="1154162"/>
          </a:xfrm>
          <a:prstGeom prst="rect">
            <a:avLst/>
          </a:prstGeom>
          <a:noFill/>
        </p:spPr>
        <p:txBody>
          <a:bodyPr wrap="none" rtlCol="0">
            <a:spAutoFit/>
          </a:bodyPr>
          <a:lstStyle/>
          <a:p>
            <a:pPr marL="457200" indent="-457200">
              <a:buAutoNum type="arabicParenR"/>
            </a:pPr>
            <a:r>
              <a:rPr lang="en-US" sz="2300" b="1" dirty="0" smtClean="0"/>
              <a:t>Drain the HIV reservoir</a:t>
            </a:r>
          </a:p>
          <a:p>
            <a:r>
              <a:rPr lang="en-US" sz="2300" b="1" dirty="0"/>
              <a:t> </a:t>
            </a:r>
            <a:r>
              <a:rPr lang="en-US" sz="2300" b="1" dirty="0" smtClean="0"/>
              <a:t>     Eliminate HIV-infected cells</a:t>
            </a:r>
          </a:p>
          <a:p>
            <a:r>
              <a:rPr lang="en-US" sz="2300" b="1" dirty="0" smtClean="0"/>
              <a:t> </a:t>
            </a:r>
            <a:endParaRPr lang="en-US" sz="2300" b="1" dirty="0"/>
          </a:p>
        </p:txBody>
      </p:sp>
      <p:sp>
        <p:nvSpPr>
          <p:cNvPr id="17" name="TextBox 16"/>
          <p:cNvSpPr txBox="1"/>
          <p:nvPr/>
        </p:nvSpPr>
        <p:spPr>
          <a:xfrm>
            <a:off x="6901065" y="2725881"/>
            <a:ext cx="4725754" cy="800219"/>
          </a:xfrm>
          <a:prstGeom prst="rect">
            <a:avLst/>
          </a:prstGeom>
          <a:noFill/>
        </p:spPr>
        <p:txBody>
          <a:bodyPr wrap="none" rtlCol="0">
            <a:spAutoFit/>
          </a:bodyPr>
          <a:lstStyle/>
          <a:p>
            <a:r>
              <a:rPr lang="en-US" sz="2300" b="1" dirty="0"/>
              <a:t>2</a:t>
            </a:r>
            <a:r>
              <a:rPr lang="en-US" sz="2300" b="1" dirty="0" smtClean="0"/>
              <a:t>) Reinforce the dam</a:t>
            </a:r>
          </a:p>
          <a:p>
            <a:r>
              <a:rPr lang="en-US" sz="2300" b="1" dirty="0"/>
              <a:t> </a:t>
            </a:r>
            <a:r>
              <a:rPr lang="en-US" sz="2300" b="1" dirty="0" smtClean="0"/>
              <a:t>   Boost the immune response to HIV</a:t>
            </a:r>
          </a:p>
        </p:txBody>
      </p:sp>
      <p:sp>
        <p:nvSpPr>
          <p:cNvPr id="18" name="TextBox 17"/>
          <p:cNvSpPr txBox="1"/>
          <p:nvPr/>
        </p:nvSpPr>
        <p:spPr>
          <a:xfrm>
            <a:off x="2244185" y="3338655"/>
            <a:ext cx="1923874" cy="830997"/>
          </a:xfrm>
          <a:prstGeom prst="rect">
            <a:avLst/>
          </a:prstGeom>
          <a:noFill/>
        </p:spPr>
        <p:txBody>
          <a:bodyPr wrap="none" rtlCol="0">
            <a:spAutoFit/>
          </a:bodyPr>
          <a:lstStyle/>
          <a:p>
            <a:r>
              <a:rPr lang="en-US" sz="2400" b="1" dirty="0" smtClean="0">
                <a:solidFill>
                  <a:srgbClr val="800000"/>
                </a:solidFill>
              </a:rPr>
              <a:t>HIV Reservoir</a:t>
            </a:r>
          </a:p>
          <a:p>
            <a:r>
              <a:rPr lang="en-US" sz="2400" b="1" dirty="0" smtClean="0">
                <a:solidFill>
                  <a:srgbClr val="800000"/>
                </a:solidFill>
              </a:rPr>
              <a:t>(in a person)</a:t>
            </a:r>
            <a:endParaRPr lang="en-US" sz="2400" b="1" dirty="0">
              <a:solidFill>
                <a:srgbClr val="800000"/>
              </a:solidFill>
            </a:endParaRPr>
          </a:p>
        </p:txBody>
      </p:sp>
      <p:pic>
        <p:nvPicPr>
          <p:cNvPr id="15" name="Picture 14" descr="crop.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4966" y="4036471"/>
            <a:ext cx="1695701" cy="1485562"/>
          </a:xfrm>
          <a:prstGeom prst="rect">
            <a:avLst/>
          </a:prstGeom>
        </p:spPr>
      </p:pic>
    </p:spTree>
    <p:extLst>
      <p:ext uri="{BB962C8B-B14F-4D97-AF65-F5344CB8AC3E}">
        <p14:creationId xmlns:p14="http://schemas.microsoft.com/office/powerpoint/2010/main" val="3329335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060" y="1715780"/>
            <a:ext cx="8711544" cy="5021159"/>
          </a:xfrm>
          <a:prstGeom prst="rect">
            <a:avLst/>
          </a:prstGeom>
        </p:spPr>
      </p:pic>
      <p:sp>
        <p:nvSpPr>
          <p:cNvPr id="5" name="TextBox 4"/>
          <p:cNvSpPr txBox="1"/>
          <p:nvPr/>
        </p:nvSpPr>
        <p:spPr>
          <a:xfrm>
            <a:off x="640343" y="200757"/>
            <a:ext cx="11164047" cy="553998"/>
          </a:xfrm>
          <a:prstGeom prst="rect">
            <a:avLst/>
          </a:prstGeom>
          <a:noFill/>
        </p:spPr>
        <p:txBody>
          <a:bodyPr wrap="none" rtlCol="0">
            <a:spAutoFit/>
          </a:bodyPr>
          <a:lstStyle/>
          <a:p>
            <a:r>
              <a:rPr lang="en-US" sz="3000" b="1" dirty="0" smtClean="0">
                <a:latin typeface="Arial"/>
                <a:cs typeface="Arial"/>
              </a:rPr>
              <a:t>How Can </a:t>
            </a:r>
            <a:r>
              <a:rPr lang="en-US" sz="3000" b="1" dirty="0">
                <a:latin typeface="Arial"/>
                <a:cs typeface="Arial"/>
              </a:rPr>
              <a:t>W</a:t>
            </a:r>
            <a:r>
              <a:rPr lang="en-US" sz="3000" b="1" dirty="0" smtClean="0">
                <a:latin typeface="Arial"/>
                <a:cs typeface="Arial"/>
              </a:rPr>
              <a:t>e </a:t>
            </a:r>
            <a:r>
              <a:rPr lang="en-US" sz="3000" b="1" dirty="0">
                <a:latin typeface="Arial"/>
                <a:cs typeface="Arial"/>
              </a:rPr>
              <a:t>P</a:t>
            </a:r>
            <a:r>
              <a:rPr lang="en-US" sz="3000" b="1" dirty="0" smtClean="0">
                <a:latin typeface="Arial"/>
                <a:cs typeface="Arial"/>
              </a:rPr>
              <a:t>revent HIV From </a:t>
            </a:r>
            <a:r>
              <a:rPr lang="en-US" sz="3000" b="1" dirty="0">
                <a:latin typeface="Arial"/>
                <a:cs typeface="Arial"/>
              </a:rPr>
              <a:t>R</a:t>
            </a:r>
            <a:r>
              <a:rPr lang="en-US" sz="3000" b="1" dirty="0" smtClean="0">
                <a:latin typeface="Arial"/>
                <a:cs typeface="Arial"/>
              </a:rPr>
              <a:t>ebounding </a:t>
            </a:r>
            <a:r>
              <a:rPr lang="en-US" sz="3000" b="1" dirty="0">
                <a:latin typeface="Arial"/>
                <a:cs typeface="Arial"/>
              </a:rPr>
              <a:t>O</a:t>
            </a:r>
            <a:r>
              <a:rPr lang="en-US" sz="3000" b="1" dirty="0" smtClean="0">
                <a:latin typeface="Arial"/>
                <a:cs typeface="Arial"/>
              </a:rPr>
              <a:t>ff of Therapy? </a:t>
            </a:r>
          </a:p>
        </p:txBody>
      </p:sp>
      <p:cxnSp>
        <p:nvCxnSpPr>
          <p:cNvPr id="6" name="Straight Connector 5"/>
          <p:cNvCxnSpPr/>
          <p:nvPr/>
        </p:nvCxnSpPr>
        <p:spPr>
          <a:xfrm>
            <a:off x="423346" y="838889"/>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3130741" y="4576052"/>
            <a:ext cx="380999" cy="406400"/>
          </a:xfrm>
          <a:prstGeom prst="rect">
            <a:avLst/>
          </a:prstGeom>
        </p:spPr>
      </p:pic>
      <p:pic>
        <p:nvPicPr>
          <p:cNvPr id="3" name="Picture 2"/>
          <p:cNvPicPr>
            <a:picLocks noChangeAspect="1"/>
          </p:cNvPicPr>
          <p:nvPr/>
        </p:nvPicPr>
        <p:blipFill>
          <a:blip r:embed="rId4"/>
          <a:stretch>
            <a:fillRect/>
          </a:stretch>
        </p:blipFill>
        <p:spPr>
          <a:xfrm>
            <a:off x="2625184" y="4779252"/>
            <a:ext cx="380999" cy="406400"/>
          </a:xfrm>
          <a:prstGeom prst="rect">
            <a:avLst/>
          </a:prstGeom>
        </p:spPr>
      </p:pic>
      <p:pic>
        <p:nvPicPr>
          <p:cNvPr id="7" name="Picture 6"/>
          <p:cNvPicPr>
            <a:picLocks noChangeAspect="1"/>
          </p:cNvPicPr>
          <p:nvPr/>
        </p:nvPicPr>
        <p:blipFill>
          <a:blip r:embed="rId4"/>
          <a:stretch>
            <a:fillRect/>
          </a:stretch>
        </p:blipFill>
        <p:spPr>
          <a:xfrm>
            <a:off x="3610394" y="4959335"/>
            <a:ext cx="380999" cy="406400"/>
          </a:xfrm>
          <a:prstGeom prst="rect">
            <a:avLst/>
          </a:prstGeom>
        </p:spPr>
      </p:pic>
      <p:pic>
        <p:nvPicPr>
          <p:cNvPr id="8" name="Picture 7"/>
          <p:cNvPicPr>
            <a:picLocks noChangeAspect="1"/>
          </p:cNvPicPr>
          <p:nvPr/>
        </p:nvPicPr>
        <p:blipFill>
          <a:blip r:embed="rId4"/>
          <a:stretch>
            <a:fillRect/>
          </a:stretch>
        </p:blipFill>
        <p:spPr>
          <a:xfrm>
            <a:off x="3643086" y="4169652"/>
            <a:ext cx="380999" cy="406400"/>
          </a:xfrm>
          <a:prstGeom prst="rect">
            <a:avLst/>
          </a:prstGeom>
        </p:spPr>
      </p:pic>
      <p:pic>
        <p:nvPicPr>
          <p:cNvPr id="9" name="Picture 8"/>
          <p:cNvPicPr>
            <a:picLocks noChangeAspect="1"/>
          </p:cNvPicPr>
          <p:nvPr/>
        </p:nvPicPr>
        <p:blipFill>
          <a:blip r:embed="rId4"/>
          <a:stretch>
            <a:fillRect/>
          </a:stretch>
        </p:blipFill>
        <p:spPr>
          <a:xfrm>
            <a:off x="2244185" y="4261435"/>
            <a:ext cx="380999" cy="406400"/>
          </a:xfrm>
          <a:prstGeom prst="rect">
            <a:avLst/>
          </a:prstGeom>
        </p:spPr>
      </p:pic>
      <p:pic>
        <p:nvPicPr>
          <p:cNvPr id="10" name="Picture 9"/>
          <p:cNvPicPr>
            <a:picLocks noChangeAspect="1"/>
          </p:cNvPicPr>
          <p:nvPr/>
        </p:nvPicPr>
        <p:blipFill>
          <a:blip r:embed="rId4"/>
          <a:stretch>
            <a:fillRect/>
          </a:stretch>
        </p:blipFill>
        <p:spPr>
          <a:xfrm>
            <a:off x="3029607" y="5185652"/>
            <a:ext cx="380999" cy="406400"/>
          </a:xfrm>
          <a:prstGeom prst="rect">
            <a:avLst/>
          </a:prstGeom>
        </p:spPr>
      </p:pic>
      <p:pic>
        <p:nvPicPr>
          <p:cNvPr id="11" name="Picture 10"/>
          <p:cNvPicPr>
            <a:picLocks noChangeAspect="1"/>
          </p:cNvPicPr>
          <p:nvPr/>
        </p:nvPicPr>
        <p:blipFill>
          <a:blip r:embed="rId4"/>
          <a:stretch>
            <a:fillRect/>
          </a:stretch>
        </p:blipFill>
        <p:spPr>
          <a:xfrm>
            <a:off x="2244185" y="5185652"/>
            <a:ext cx="380999" cy="406400"/>
          </a:xfrm>
          <a:prstGeom prst="rect">
            <a:avLst/>
          </a:prstGeom>
        </p:spPr>
      </p:pic>
      <p:pic>
        <p:nvPicPr>
          <p:cNvPr id="13" name="Picture 12" descr="bucket.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612" y="1143330"/>
            <a:ext cx="1610449" cy="1682201"/>
          </a:xfrm>
          <a:prstGeom prst="rect">
            <a:avLst/>
          </a:prstGeom>
        </p:spPr>
      </p:pic>
      <p:sp>
        <p:nvSpPr>
          <p:cNvPr id="14" name="TextBox 13"/>
          <p:cNvSpPr txBox="1"/>
          <p:nvPr/>
        </p:nvSpPr>
        <p:spPr>
          <a:xfrm>
            <a:off x="1976172" y="1361837"/>
            <a:ext cx="3942718" cy="1154162"/>
          </a:xfrm>
          <a:prstGeom prst="rect">
            <a:avLst/>
          </a:prstGeom>
          <a:noFill/>
        </p:spPr>
        <p:txBody>
          <a:bodyPr wrap="none" rtlCol="0">
            <a:spAutoFit/>
          </a:bodyPr>
          <a:lstStyle/>
          <a:p>
            <a:pPr marL="457200" indent="-457200">
              <a:buAutoNum type="arabicParenR"/>
            </a:pPr>
            <a:r>
              <a:rPr lang="en-US" sz="2300" b="1" dirty="0" smtClean="0"/>
              <a:t>Drain the HIV reservoir</a:t>
            </a:r>
          </a:p>
          <a:p>
            <a:r>
              <a:rPr lang="en-US" sz="2300" b="1" dirty="0"/>
              <a:t> </a:t>
            </a:r>
            <a:r>
              <a:rPr lang="en-US" sz="2300" b="1" dirty="0" smtClean="0"/>
              <a:t>     Eliminate HIV-infected cells</a:t>
            </a:r>
          </a:p>
          <a:p>
            <a:r>
              <a:rPr lang="en-US" sz="2300" b="1" dirty="0" smtClean="0"/>
              <a:t> </a:t>
            </a:r>
            <a:r>
              <a:rPr lang="en-US" sz="2300" b="1" dirty="0" smtClean="0">
                <a:solidFill>
                  <a:srgbClr val="800000"/>
                </a:solidFill>
              </a:rPr>
              <a:t>     “Sterilizing cure”</a:t>
            </a:r>
            <a:endParaRPr lang="en-US" sz="2300" b="1" dirty="0">
              <a:solidFill>
                <a:srgbClr val="800000"/>
              </a:solidFill>
            </a:endParaRPr>
          </a:p>
        </p:txBody>
      </p:sp>
      <p:sp>
        <p:nvSpPr>
          <p:cNvPr id="17" name="TextBox 16"/>
          <p:cNvSpPr txBox="1"/>
          <p:nvPr/>
        </p:nvSpPr>
        <p:spPr>
          <a:xfrm>
            <a:off x="6901065" y="2725881"/>
            <a:ext cx="4725754" cy="1154162"/>
          </a:xfrm>
          <a:prstGeom prst="rect">
            <a:avLst/>
          </a:prstGeom>
          <a:noFill/>
        </p:spPr>
        <p:txBody>
          <a:bodyPr wrap="none" rtlCol="0">
            <a:spAutoFit/>
          </a:bodyPr>
          <a:lstStyle/>
          <a:p>
            <a:r>
              <a:rPr lang="en-US" sz="2300" b="1" dirty="0"/>
              <a:t>2</a:t>
            </a:r>
            <a:r>
              <a:rPr lang="en-US" sz="2300" b="1" dirty="0" smtClean="0"/>
              <a:t>) Reinforce the dam</a:t>
            </a:r>
          </a:p>
          <a:p>
            <a:r>
              <a:rPr lang="en-US" sz="2300" b="1" dirty="0"/>
              <a:t> </a:t>
            </a:r>
            <a:r>
              <a:rPr lang="en-US" sz="2300" b="1" dirty="0" smtClean="0"/>
              <a:t>   Boost the immune response to HIV</a:t>
            </a:r>
          </a:p>
          <a:p>
            <a:r>
              <a:rPr lang="en-US" sz="2300" b="1" dirty="0" smtClean="0"/>
              <a:t>   </a:t>
            </a:r>
            <a:r>
              <a:rPr lang="en-US" sz="2300" b="1" dirty="0" smtClean="0">
                <a:solidFill>
                  <a:srgbClr val="800000"/>
                </a:solidFill>
              </a:rPr>
              <a:t>“functional cure/ remission”</a:t>
            </a:r>
            <a:endParaRPr lang="en-US" sz="2300" b="1" dirty="0"/>
          </a:p>
        </p:txBody>
      </p:sp>
      <p:sp>
        <p:nvSpPr>
          <p:cNvPr id="18" name="TextBox 17"/>
          <p:cNvSpPr txBox="1"/>
          <p:nvPr/>
        </p:nvSpPr>
        <p:spPr>
          <a:xfrm>
            <a:off x="2244185" y="3338655"/>
            <a:ext cx="1923874" cy="830997"/>
          </a:xfrm>
          <a:prstGeom prst="rect">
            <a:avLst/>
          </a:prstGeom>
          <a:noFill/>
        </p:spPr>
        <p:txBody>
          <a:bodyPr wrap="none" rtlCol="0">
            <a:spAutoFit/>
          </a:bodyPr>
          <a:lstStyle/>
          <a:p>
            <a:r>
              <a:rPr lang="en-US" sz="2400" b="1" dirty="0" smtClean="0">
                <a:solidFill>
                  <a:srgbClr val="800000"/>
                </a:solidFill>
              </a:rPr>
              <a:t>HIV Reservoir</a:t>
            </a:r>
          </a:p>
          <a:p>
            <a:r>
              <a:rPr lang="en-US" sz="2400" b="1" dirty="0" smtClean="0">
                <a:solidFill>
                  <a:srgbClr val="800000"/>
                </a:solidFill>
              </a:rPr>
              <a:t>(in a person)</a:t>
            </a:r>
            <a:endParaRPr lang="en-US" sz="2400" b="1" dirty="0">
              <a:solidFill>
                <a:srgbClr val="800000"/>
              </a:solidFill>
            </a:endParaRPr>
          </a:p>
        </p:txBody>
      </p:sp>
      <p:pic>
        <p:nvPicPr>
          <p:cNvPr id="19" name="Picture 18" descr="crop.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4966" y="4036471"/>
            <a:ext cx="1695701" cy="1485562"/>
          </a:xfrm>
          <a:prstGeom prst="rect">
            <a:avLst/>
          </a:prstGeom>
        </p:spPr>
      </p:pic>
    </p:spTree>
    <p:extLst>
      <p:ext uri="{BB962C8B-B14F-4D97-AF65-F5344CB8AC3E}">
        <p14:creationId xmlns:p14="http://schemas.microsoft.com/office/powerpoint/2010/main" val="3051960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9184" y="193470"/>
            <a:ext cx="9252728" cy="507831"/>
          </a:xfrm>
          <a:prstGeom prst="rect">
            <a:avLst/>
          </a:prstGeom>
          <a:noFill/>
        </p:spPr>
        <p:txBody>
          <a:bodyPr wrap="none" rtlCol="0">
            <a:spAutoFit/>
          </a:bodyPr>
          <a:lstStyle/>
          <a:p>
            <a:pPr algn="ctr"/>
            <a:r>
              <a:rPr lang="en-US" sz="2700" b="1" dirty="0" smtClean="0">
                <a:latin typeface="Arial"/>
                <a:cs typeface="Arial"/>
              </a:rPr>
              <a:t>Therapeutic Strategies which Aim to Cure HIV Infection</a:t>
            </a:r>
            <a:endParaRPr lang="en-US" sz="2700" b="1" dirty="0">
              <a:latin typeface="Arial"/>
              <a:cs typeface="Arial"/>
            </a:endParaRPr>
          </a:p>
        </p:txBody>
      </p:sp>
      <p:cxnSp>
        <p:nvCxnSpPr>
          <p:cNvPr id="7" name="Straight Connector 6"/>
          <p:cNvCxnSpPr/>
          <p:nvPr/>
        </p:nvCxnSpPr>
        <p:spPr>
          <a:xfrm>
            <a:off x="423346" y="840866"/>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736274" y="1468508"/>
            <a:ext cx="10366941" cy="477054"/>
          </a:xfrm>
          <a:prstGeom prst="rect">
            <a:avLst/>
          </a:prstGeom>
          <a:noFill/>
        </p:spPr>
        <p:txBody>
          <a:bodyPr wrap="none" rtlCol="0">
            <a:spAutoFit/>
          </a:bodyPr>
          <a:lstStyle/>
          <a:p>
            <a:pPr marL="285750" indent="-285750">
              <a:buFont typeface="Arial"/>
              <a:buChar char="•"/>
            </a:pPr>
            <a:r>
              <a:rPr lang="en-US" sz="2500" dirty="0" smtClean="0"/>
              <a:t>‘Kick and kill’ </a:t>
            </a:r>
            <a:r>
              <a:rPr lang="mr-IN" sz="2500" dirty="0" smtClean="0"/>
              <a:t>–</a:t>
            </a:r>
            <a:r>
              <a:rPr lang="en-US" sz="2500" dirty="0" smtClean="0"/>
              <a:t> reactivate latent HIV with drugs and kill with immune system </a:t>
            </a:r>
            <a:endParaRPr lang="en-US" sz="2500" dirty="0"/>
          </a:p>
        </p:txBody>
      </p:sp>
      <p:sp>
        <p:nvSpPr>
          <p:cNvPr id="11" name="TextBox 10"/>
          <p:cNvSpPr txBox="1"/>
          <p:nvPr/>
        </p:nvSpPr>
        <p:spPr>
          <a:xfrm>
            <a:off x="858408" y="2659602"/>
            <a:ext cx="5314275" cy="461665"/>
          </a:xfrm>
          <a:prstGeom prst="rect">
            <a:avLst/>
          </a:prstGeom>
          <a:noFill/>
        </p:spPr>
        <p:txBody>
          <a:bodyPr wrap="none" rtlCol="0">
            <a:spAutoFit/>
          </a:bodyPr>
          <a:lstStyle/>
          <a:p>
            <a:pPr marL="285750" indent="-285750">
              <a:buFont typeface="Arial"/>
              <a:buChar char="•"/>
            </a:pPr>
            <a:r>
              <a:rPr lang="en-US" sz="2400" dirty="0" smtClean="0"/>
              <a:t>Gene therapy to delete HIV out of cells</a:t>
            </a:r>
            <a:endParaRPr lang="en-US" sz="2400" dirty="0"/>
          </a:p>
        </p:txBody>
      </p:sp>
      <p:sp>
        <p:nvSpPr>
          <p:cNvPr id="12" name="TextBox 11"/>
          <p:cNvSpPr txBox="1"/>
          <p:nvPr/>
        </p:nvSpPr>
        <p:spPr>
          <a:xfrm>
            <a:off x="423346" y="5767143"/>
            <a:ext cx="10559301" cy="461665"/>
          </a:xfrm>
          <a:prstGeom prst="rect">
            <a:avLst/>
          </a:prstGeom>
          <a:noFill/>
        </p:spPr>
        <p:txBody>
          <a:bodyPr wrap="none" rtlCol="0">
            <a:spAutoFit/>
          </a:bodyPr>
          <a:lstStyle/>
          <a:p>
            <a:pPr marL="285750" indent="-285750">
              <a:buFont typeface="Arial"/>
              <a:buChar char="•"/>
            </a:pPr>
            <a:r>
              <a:rPr lang="en-US" sz="2400" dirty="0" smtClean="0"/>
              <a:t>‘Block and lock’ </a:t>
            </a:r>
            <a:r>
              <a:rPr lang="mr-IN" sz="2400" dirty="0" smtClean="0"/>
              <a:t>–</a:t>
            </a:r>
            <a:r>
              <a:rPr lang="en-US" sz="2400" dirty="0" smtClean="0"/>
              <a:t> permanently silence HIV expression (force into deeper latency)</a:t>
            </a:r>
            <a:endParaRPr lang="en-US" sz="2400" dirty="0"/>
          </a:p>
        </p:txBody>
      </p:sp>
      <p:pic>
        <p:nvPicPr>
          <p:cNvPr id="9" name="Picture 8" descr="bucke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57" y="1159655"/>
            <a:ext cx="886630" cy="926134"/>
          </a:xfrm>
          <a:prstGeom prst="rect">
            <a:avLst/>
          </a:prstGeom>
        </p:spPr>
      </p:pic>
      <p:sp>
        <p:nvSpPr>
          <p:cNvPr id="14" name="TextBox 13"/>
          <p:cNvSpPr txBox="1"/>
          <p:nvPr/>
        </p:nvSpPr>
        <p:spPr>
          <a:xfrm>
            <a:off x="858406" y="4822737"/>
            <a:ext cx="9802684" cy="461665"/>
          </a:xfrm>
          <a:prstGeom prst="rect">
            <a:avLst/>
          </a:prstGeom>
          <a:noFill/>
        </p:spPr>
        <p:txBody>
          <a:bodyPr wrap="none" rtlCol="0">
            <a:spAutoFit/>
          </a:bodyPr>
          <a:lstStyle/>
          <a:p>
            <a:pPr marL="285750" indent="-285750">
              <a:buFont typeface="Arial"/>
              <a:buChar char="•"/>
            </a:pPr>
            <a:r>
              <a:rPr lang="en-US" sz="2400" dirty="0" smtClean="0"/>
              <a:t>Vaccines / Immunotherapies </a:t>
            </a:r>
            <a:r>
              <a:rPr lang="mr-IN" sz="2400" dirty="0" smtClean="0"/>
              <a:t>–</a:t>
            </a:r>
            <a:r>
              <a:rPr lang="en-US" sz="2400" dirty="0" smtClean="0"/>
              <a:t> enhance immune responses to control virus</a:t>
            </a:r>
            <a:endParaRPr lang="en-US" sz="2400" dirty="0"/>
          </a:p>
        </p:txBody>
      </p:sp>
      <p:pic>
        <p:nvPicPr>
          <p:cNvPr id="17" name="Picture 16" descr="bucke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120" y="2283354"/>
            <a:ext cx="886630" cy="926134"/>
          </a:xfrm>
          <a:prstGeom prst="rect">
            <a:avLst/>
          </a:prstGeom>
        </p:spPr>
      </p:pic>
      <p:sp>
        <p:nvSpPr>
          <p:cNvPr id="18" name="TextBox 17"/>
          <p:cNvSpPr txBox="1"/>
          <p:nvPr/>
        </p:nvSpPr>
        <p:spPr>
          <a:xfrm>
            <a:off x="858406" y="3758453"/>
            <a:ext cx="5891356" cy="461665"/>
          </a:xfrm>
          <a:prstGeom prst="rect">
            <a:avLst/>
          </a:prstGeom>
          <a:noFill/>
        </p:spPr>
        <p:txBody>
          <a:bodyPr wrap="none" rtlCol="0">
            <a:spAutoFit/>
          </a:bodyPr>
          <a:lstStyle/>
          <a:p>
            <a:pPr marL="285750" indent="-285750">
              <a:buFont typeface="Arial"/>
              <a:buChar char="•"/>
            </a:pPr>
            <a:r>
              <a:rPr lang="en-US" sz="2400" dirty="0" smtClean="0"/>
              <a:t>Gene therapy to make cells resistant to HIV</a:t>
            </a:r>
            <a:endParaRPr lang="en-US" sz="2400" dirty="0"/>
          </a:p>
        </p:txBody>
      </p:sp>
      <p:pic>
        <p:nvPicPr>
          <p:cNvPr id="16" name="Picture 15" descr="cro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57" y="3623218"/>
            <a:ext cx="971264" cy="850900"/>
          </a:xfrm>
          <a:prstGeom prst="rect">
            <a:avLst/>
          </a:prstGeom>
        </p:spPr>
      </p:pic>
      <p:pic>
        <p:nvPicPr>
          <p:cNvPr id="19" name="Picture 18" descr="cro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55" y="4591310"/>
            <a:ext cx="1009766" cy="884631"/>
          </a:xfrm>
          <a:prstGeom prst="rect">
            <a:avLst/>
          </a:prstGeom>
        </p:spPr>
      </p:pic>
    </p:spTree>
    <p:extLst>
      <p:ext uri="{BB962C8B-B14F-4D97-AF65-F5344CB8AC3E}">
        <p14:creationId xmlns:p14="http://schemas.microsoft.com/office/powerpoint/2010/main" val="395238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102" y="228908"/>
            <a:ext cx="11726888" cy="907941"/>
          </a:xfrm>
          <a:prstGeom prst="rect">
            <a:avLst/>
          </a:prstGeom>
          <a:noFill/>
        </p:spPr>
        <p:txBody>
          <a:bodyPr wrap="none" rtlCol="0">
            <a:spAutoFit/>
          </a:bodyPr>
          <a:lstStyle/>
          <a:p>
            <a:r>
              <a:rPr lang="en-US" sz="2600" b="1" dirty="0" smtClean="0">
                <a:latin typeface="Arial"/>
                <a:cs typeface="Arial"/>
              </a:rPr>
              <a:t>May Require Both Reducing Reservoir and Boosting Immune Responses</a:t>
            </a:r>
          </a:p>
          <a:p>
            <a:r>
              <a:rPr lang="en-US" sz="2700" b="1" dirty="0" smtClean="0">
                <a:latin typeface="Arial"/>
                <a:cs typeface="Arial"/>
              </a:rPr>
              <a:t>  </a:t>
            </a:r>
          </a:p>
        </p:txBody>
      </p:sp>
      <p:cxnSp>
        <p:nvCxnSpPr>
          <p:cNvPr id="6" name="Straight Connector 5"/>
          <p:cNvCxnSpPr/>
          <p:nvPr/>
        </p:nvCxnSpPr>
        <p:spPr>
          <a:xfrm>
            <a:off x="423346" y="851218"/>
            <a:ext cx="1143204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1" name="Picture 20" descr="big dik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47" y="2103032"/>
            <a:ext cx="5702845" cy="4478505"/>
          </a:xfrm>
          <a:prstGeom prst="rect">
            <a:avLst/>
          </a:prstGeom>
        </p:spPr>
      </p:pic>
      <p:sp>
        <p:nvSpPr>
          <p:cNvPr id="22" name="TextBox 21"/>
          <p:cNvSpPr txBox="1"/>
          <p:nvPr/>
        </p:nvSpPr>
        <p:spPr>
          <a:xfrm>
            <a:off x="423347" y="1138232"/>
            <a:ext cx="10174580" cy="477054"/>
          </a:xfrm>
          <a:prstGeom prst="rect">
            <a:avLst/>
          </a:prstGeom>
          <a:noFill/>
        </p:spPr>
        <p:txBody>
          <a:bodyPr wrap="none" rtlCol="0">
            <a:spAutoFit/>
          </a:bodyPr>
          <a:lstStyle/>
          <a:p>
            <a:pPr marL="285750" indent="-285750">
              <a:buFont typeface="Arial"/>
              <a:buChar char="•"/>
            </a:pPr>
            <a:r>
              <a:rPr lang="en-US" sz="2500" dirty="0" smtClean="0"/>
              <a:t>Smaller HIV reservoir likely to be more easily contained by immune system</a:t>
            </a:r>
          </a:p>
        </p:txBody>
      </p:sp>
      <p:grpSp>
        <p:nvGrpSpPr>
          <p:cNvPr id="3" name="Group 2"/>
          <p:cNvGrpSpPr/>
          <p:nvPr/>
        </p:nvGrpSpPr>
        <p:grpSpPr>
          <a:xfrm>
            <a:off x="6804920" y="1958749"/>
            <a:ext cx="4859853" cy="4622788"/>
            <a:chOff x="6804920" y="1958749"/>
            <a:chExt cx="4859853" cy="4622788"/>
          </a:xfrm>
        </p:grpSpPr>
        <p:pic>
          <p:nvPicPr>
            <p:cNvPr id="23" name="Picture 22" descr="beav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920" y="1958749"/>
              <a:ext cx="4859853" cy="4622788"/>
            </a:xfrm>
            <a:prstGeom prst="rect">
              <a:avLst/>
            </a:prstGeom>
          </p:spPr>
        </p:pic>
        <p:pic>
          <p:nvPicPr>
            <p:cNvPr id="2" name="Picture 1" descr="beaver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9060" y="5126058"/>
              <a:ext cx="1363692" cy="1455479"/>
            </a:xfrm>
            <a:prstGeom prst="rect">
              <a:avLst/>
            </a:prstGeom>
          </p:spPr>
        </p:pic>
      </p:grpSp>
      <p:pic>
        <p:nvPicPr>
          <p:cNvPr id="4" name="Picture 3"/>
          <p:cNvPicPr>
            <a:picLocks noChangeAspect="1"/>
          </p:cNvPicPr>
          <p:nvPr/>
        </p:nvPicPr>
        <p:blipFill>
          <a:blip r:embed="rId6"/>
          <a:stretch>
            <a:fillRect/>
          </a:stretch>
        </p:blipFill>
        <p:spPr>
          <a:xfrm>
            <a:off x="4372984" y="2103032"/>
            <a:ext cx="1753208" cy="1402566"/>
          </a:xfrm>
          <a:prstGeom prst="rect">
            <a:avLst/>
          </a:prstGeom>
        </p:spPr>
      </p:pic>
      <p:pic>
        <p:nvPicPr>
          <p:cNvPr id="8" name="Picture 7"/>
          <p:cNvPicPr>
            <a:picLocks noChangeAspect="1"/>
          </p:cNvPicPr>
          <p:nvPr/>
        </p:nvPicPr>
        <p:blipFill>
          <a:blip r:embed="rId7"/>
          <a:stretch>
            <a:fillRect/>
          </a:stretch>
        </p:blipFill>
        <p:spPr>
          <a:xfrm>
            <a:off x="10001217" y="1958749"/>
            <a:ext cx="1663556" cy="897627"/>
          </a:xfrm>
          <a:prstGeom prst="rect">
            <a:avLst/>
          </a:prstGeom>
        </p:spPr>
      </p:pic>
    </p:spTree>
    <p:extLst>
      <p:ext uri="{BB962C8B-B14F-4D97-AF65-F5344CB8AC3E}">
        <p14:creationId xmlns:p14="http://schemas.microsoft.com/office/powerpoint/2010/main" val="38317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8EC"/>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35712</TotalTime>
  <Words>5604</Words>
  <Application>Microsoft Office PowerPoint</Application>
  <PresentationFormat>Custom</PresentationFormat>
  <Paragraphs>458</Paragraphs>
  <Slides>48</Slides>
  <Notes>46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MS PGothic</vt:lpstr>
      <vt:lpstr>Arial</vt:lpstr>
      <vt:lpstr>Calibri</vt:lpstr>
      <vt:lpstr>Helvetica</vt:lpstr>
      <vt:lpstr>Mangal</vt:lpstr>
      <vt:lpstr>Raleway</vt:lpstr>
      <vt:lpstr>Roboto</vt:lpstr>
      <vt:lpstr>Times</vt:lpstr>
      <vt:lpstr>Office Theme</vt:lpstr>
      <vt:lpstr>The Newest Science in Cure and Vaccine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Jones</dc:creator>
  <cp:lastModifiedBy>Saal</cp:lastModifiedBy>
  <cp:revision>505</cp:revision>
  <dcterms:created xsi:type="dcterms:W3CDTF">2018-05-05T16:18:45Z</dcterms:created>
  <dcterms:modified xsi:type="dcterms:W3CDTF">2018-07-24T15:41:37Z</dcterms:modified>
</cp:coreProperties>
</file>