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2" r:id="rId2"/>
    <p:sldId id="258" r:id="rId3"/>
    <p:sldId id="260" r:id="rId4"/>
    <p:sldId id="275" r:id="rId5"/>
    <p:sldId id="264" r:id="rId6"/>
    <p:sldId id="265" r:id="rId7"/>
    <p:sldId id="266" r:id="rId8"/>
    <p:sldId id="281" r:id="rId9"/>
    <p:sldId id="277" r:id="rId10"/>
    <p:sldId id="267" r:id="rId11"/>
    <p:sldId id="268" r:id="rId12"/>
    <p:sldId id="269" r:id="rId13"/>
    <p:sldId id="270" r:id="rId14"/>
    <p:sldId id="271" r:id="rId15"/>
    <p:sldId id="282" r:id="rId16"/>
    <p:sldId id="283" r:id="rId17"/>
    <p:sldId id="272" r:id="rId18"/>
    <p:sldId id="273" r:id="rId19"/>
    <p:sldId id="279" r:id="rId20"/>
    <p:sldId id="280" r:id="rId21"/>
    <p:sldId id="274" r:id="rId22"/>
    <p:sldId id="261" r:id="rId23"/>
    <p:sldId id="284" r:id="rId2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D2"/>
    <a:srgbClr val="ED1C24"/>
    <a:srgbClr val="EF4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76" autoAdjust="0"/>
    <p:restoredTop sz="93243"/>
  </p:normalViewPr>
  <p:slideViewPr>
    <p:cSldViewPr snapToGrid="0" snapToObjects="1">
      <p:cViewPr varScale="1">
        <p:scale>
          <a:sx n="141" d="100"/>
          <a:sy n="141" d="100"/>
        </p:scale>
        <p:origin x="10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9" d="100"/>
          <a:sy n="69" d="100"/>
        </p:scale>
        <p:origin x="-2568" y="-12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COPD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7A-7F4E-9A44-64CA93D21E9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7A-7F4E-9A44-64CA93D21E9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7A-7F4E-9A44-64CA93D21E9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7A-7F4E-9A44-64CA93D21E91}"/>
              </c:ext>
            </c:extLst>
          </c:dPt>
          <c:cat>
            <c:strRef>
              <c:f>Sheet1!$A$2:$A$5</c:f>
              <c:strCache>
                <c:ptCount val="2"/>
                <c:pt idx="0">
                  <c:v>Cigarette Smokers</c:v>
                </c:pt>
                <c:pt idx="1">
                  <c:v>Non-Smokers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07A-7F4E-9A44-64CA93D21E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28/07/2018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5E6B4-C751-CF40-AEE5-3B35E3B54823}" type="datetimeFigureOut">
              <a:rPr lang="en-US" smtClean="0"/>
              <a:t>7/28/18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EBF85-2328-8842-A60B-D2639C8182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EBF85-2328-8842-A60B-D2639C8182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4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EBF85-2328-8842-A60B-D2639C8182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66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Nigeria</a:t>
            </a:r>
            <a:r>
              <a:rPr lang="en-US" baseline="0" dirty="0"/>
              <a:t>, Cameroon, and S Africa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EBF85-2328-8842-A60B-D2639C8182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76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EBF85-2328-8842-A60B-D2639C8182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38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3" y="1843805"/>
            <a:ext cx="8105775" cy="2662481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1647825" y="6035773"/>
            <a:ext cx="7727992" cy="454358"/>
            <a:chOff x="1647825" y="6035773"/>
            <a:chExt cx="7727992" cy="454358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2108242" y="6077480"/>
              <a:ext cx="7267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8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8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8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8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825" y="6035773"/>
              <a:ext cx="460417" cy="45435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844" y="1600201"/>
            <a:ext cx="8018313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47" y="6359567"/>
            <a:ext cx="1066968" cy="354242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44" y="6370078"/>
            <a:ext cx="6789798" cy="333221"/>
            <a:chOff x="562844" y="6370078"/>
            <a:chExt cx="6789798" cy="333221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844967" y="6382800"/>
              <a:ext cx="65076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4" y="6370078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98" y="6356704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446359" y="6369124"/>
            <a:ext cx="6919640" cy="333221"/>
            <a:chOff x="446359" y="6369124"/>
            <a:chExt cx="6919640" cy="333221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728482" y="6381846"/>
              <a:ext cx="66375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59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88" y="343814"/>
            <a:ext cx="4112824" cy="135092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2186377" y="6447071"/>
            <a:ext cx="6551223" cy="333673"/>
            <a:chOff x="3209637" y="6447071"/>
            <a:chExt cx="6551223" cy="333673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3491760" y="6447071"/>
              <a:ext cx="62691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baseline="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637" y="6447523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60" y="274639"/>
            <a:ext cx="801828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860" y="1600201"/>
            <a:ext cx="8018280" cy="45259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3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60" y="6372783"/>
            <a:ext cx="6999083" cy="333221"/>
            <a:chOff x="562860" y="6372783"/>
            <a:chExt cx="6999083" cy="333221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844984" y="6385505"/>
              <a:ext cx="6716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60" y="6372783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06901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685800" y="6369124"/>
            <a:ext cx="6948714" cy="333221"/>
            <a:chOff x="685800" y="6369124"/>
            <a:chExt cx="6948714" cy="333221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967924" y="6381846"/>
              <a:ext cx="66665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97" y="274639"/>
            <a:ext cx="8298205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897" y="1600201"/>
            <a:ext cx="3836708" cy="4525963"/>
          </a:xfrm>
        </p:spPr>
        <p:txBody>
          <a:bodyPr/>
          <a:lstStyle>
            <a:lvl1pPr>
              <a:defRPr sz="2800">
                <a:latin typeface="Raleway" panose="020B0503030101060003" pitchFamily="34" charset="0"/>
              </a:defRPr>
            </a:lvl1pPr>
            <a:lvl2pPr>
              <a:defRPr sz="2400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800">
                <a:latin typeface="Raleway" panose="020B0503030101060003" pitchFamily="34" charset="0"/>
              </a:defRPr>
            </a:lvl4pPr>
            <a:lvl5pPr>
              <a:defRPr sz="1800">
                <a:latin typeface="Raleway" panose="020B05030301010600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502" y="1600201"/>
            <a:ext cx="4038600" cy="4525963"/>
          </a:xfrm>
        </p:spPr>
        <p:txBody>
          <a:bodyPr/>
          <a:lstStyle>
            <a:lvl1pPr>
              <a:defRPr sz="2800">
                <a:latin typeface="Raleway" panose="020B0503030101060003" pitchFamily="34" charset="0"/>
              </a:defRPr>
            </a:lvl1pPr>
            <a:lvl2pPr>
              <a:defRPr sz="2400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800">
                <a:latin typeface="Raleway" panose="020B0503030101060003" pitchFamily="34" charset="0"/>
              </a:defRPr>
            </a:lvl4pPr>
            <a:lvl5pPr>
              <a:defRPr sz="1800">
                <a:latin typeface="Raleway" panose="020B05030301010600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422897" y="6369124"/>
            <a:ext cx="7269674" cy="333221"/>
            <a:chOff x="422897" y="6369124"/>
            <a:chExt cx="7269674" cy="333221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05021" y="6381846"/>
              <a:ext cx="6987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97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241" y="1535113"/>
            <a:ext cx="383829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241" y="2174875"/>
            <a:ext cx="38382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938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938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1"/>
            <a:ext cx="1078471" cy="358060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562844" y="6372781"/>
            <a:ext cx="7107956" cy="333221"/>
            <a:chOff x="562844" y="6372781"/>
            <a:chExt cx="7107956" cy="333221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844968" y="6385503"/>
              <a:ext cx="68258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4" y="6372781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1"/>
            <a:ext cx="1078471" cy="358060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10887" y="6372781"/>
            <a:ext cx="7130884" cy="333221"/>
            <a:chOff x="510887" y="6372781"/>
            <a:chExt cx="7130884" cy="333221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93011" y="6385503"/>
              <a:ext cx="684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372781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73" y="273049"/>
            <a:ext cx="2797026" cy="1162051"/>
          </a:xfrm>
        </p:spPr>
        <p:txBody>
          <a:bodyPr anchor="b"/>
          <a:lstStyle>
            <a:lvl1pPr algn="l">
              <a:defRPr sz="2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4503" y="273052"/>
            <a:ext cx="5111750" cy="5853113"/>
          </a:xfrm>
        </p:spPr>
        <p:txBody>
          <a:bodyPr/>
          <a:lstStyle>
            <a:lvl1pPr>
              <a:defRPr sz="3200">
                <a:latin typeface="Raleway" panose="020B0503030101060003" pitchFamily="34" charset="0"/>
              </a:defRPr>
            </a:lvl1pPr>
            <a:lvl2pPr>
              <a:defRPr sz="2800">
                <a:latin typeface="Raleway" panose="020B0503030101060003" pitchFamily="34" charset="0"/>
              </a:defRPr>
            </a:lvl2pPr>
            <a:lvl3pPr>
              <a:defRPr sz="2400">
                <a:latin typeface="Raleway" panose="020B0503030101060003" pitchFamily="34" charset="0"/>
              </a:defRPr>
            </a:lvl3pPr>
            <a:lvl4pPr>
              <a:defRPr sz="2000">
                <a:latin typeface="Raleway" panose="020B0503030101060003" pitchFamily="34" charset="0"/>
              </a:defRPr>
            </a:lvl4pPr>
            <a:lvl5pPr>
              <a:defRPr sz="2000">
                <a:latin typeface="Raleway" panose="020B05030301010600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973" y="1435102"/>
            <a:ext cx="2797026" cy="4691063"/>
          </a:xfrm>
        </p:spPr>
        <p:txBody>
          <a:bodyPr/>
          <a:lstStyle>
            <a:lvl1pPr marL="0" indent="0">
              <a:buNone/>
              <a:defRPr sz="1400">
                <a:latin typeface="Raleway" panose="020B05030301010600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563366" y="6369124"/>
            <a:ext cx="7129204" cy="333221"/>
            <a:chOff x="563366" y="6369124"/>
            <a:chExt cx="7129204" cy="333221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845489" y="6381846"/>
              <a:ext cx="68470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366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566739"/>
          </a:xfrm>
        </p:spPr>
        <p:txBody>
          <a:bodyPr anchor="b"/>
          <a:lstStyle>
            <a:lvl1pPr algn="l">
              <a:defRPr sz="2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Raleway" panose="020B05030301010600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367338"/>
            <a:ext cx="5486400" cy="804863"/>
          </a:xfrm>
        </p:spPr>
        <p:txBody>
          <a:bodyPr/>
          <a:lstStyle>
            <a:lvl1pPr marL="0" indent="0">
              <a:buNone/>
              <a:defRPr sz="1400">
                <a:latin typeface="Raleway" panose="020B05030301010600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866487" y="6369124"/>
            <a:ext cx="6251203" cy="333221"/>
            <a:chOff x="866487" y="6369124"/>
            <a:chExt cx="6251203" cy="333221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1148611" y="6381846"/>
              <a:ext cx="5969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87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0099D2"/>
          </a:solidFill>
          <a:latin typeface="Raleway" panose="020B0503030101060003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3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jp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03583" y="2130426"/>
            <a:ext cx="8136834" cy="147002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Non-Communicable Diseases (NCDs): </a:t>
            </a:r>
            <a:br>
              <a:rPr lang="en-US" sz="3600" dirty="0"/>
            </a:br>
            <a:r>
              <a:rPr lang="en-US" sz="3600" dirty="0"/>
              <a:t>The Challenges for People Living With HIV</a:t>
            </a:r>
            <a:br>
              <a:rPr lang="en-US" dirty="0"/>
            </a:br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LUNG DISEASES AND “SMOKING”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4204248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Ken Kunisaki, MD, MS</a:t>
            </a:r>
          </a:p>
          <a:p>
            <a:r>
              <a:rPr lang="en-US" dirty="0"/>
              <a:t>University of Minnesota &amp;</a:t>
            </a:r>
          </a:p>
          <a:p>
            <a:r>
              <a:rPr lang="en-US" dirty="0"/>
              <a:t>Minneapolis VA Health Care System</a:t>
            </a:r>
          </a:p>
          <a:p>
            <a:r>
              <a:rPr lang="en-US" dirty="0"/>
              <a:t>Minneapolis, USA</a:t>
            </a:r>
          </a:p>
        </p:txBody>
      </p:sp>
    </p:spTree>
    <p:extLst>
      <p:ext uri="{BB962C8B-B14F-4D97-AF65-F5344CB8AC3E}">
        <p14:creationId xmlns:p14="http://schemas.microsoft.com/office/powerpoint/2010/main" val="248623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275" y="0"/>
            <a:ext cx="815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 rot="16200000">
            <a:off x="-1893094" y="4204668"/>
            <a:ext cx="4595813" cy="307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Global Burden of Disease Study. </a:t>
            </a:r>
            <a:r>
              <a:rPr lang="en-US" sz="1400" dirty="0"/>
              <a:t>Lancet 2012;380:2095-2128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70535" y="995363"/>
            <a:ext cx="1968500" cy="204787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>
          <a:xfrm>
            <a:off x="1854491" y="1192213"/>
            <a:ext cx="1968500" cy="203200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5" name="Rectangle 14"/>
          <p:cNvSpPr/>
          <p:nvPr/>
        </p:nvSpPr>
        <p:spPr>
          <a:xfrm>
            <a:off x="4770535" y="1367297"/>
            <a:ext cx="1968500" cy="203200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6" name="Rectangle 15"/>
          <p:cNvSpPr/>
          <p:nvPr/>
        </p:nvSpPr>
        <p:spPr>
          <a:xfrm>
            <a:off x="1854491" y="1912964"/>
            <a:ext cx="1968500" cy="203200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>
            <a:off x="4772485" y="1546201"/>
            <a:ext cx="1968500" cy="203200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8" name="Rectangle 17"/>
          <p:cNvSpPr/>
          <p:nvPr/>
        </p:nvSpPr>
        <p:spPr>
          <a:xfrm>
            <a:off x="1854491" y="5535106"/>
            <a:ext cx="1968500" cy="203200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5767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HIV-COPD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941"/>
            <a:ext cx="9144000" cy="1965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220" y="2546102"/>
            <a:ext cx="1716903" cy="48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09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31192"/>
            <a:ext cx="6045200" cy="182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586"/>
            <a:ext cx="9144000" cy="59008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8057" y="435428"/>
            <a:ext cx="921657" cy="21045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057" y="864727"/>
            <a:ext cx="921657" cy="21045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057" y="1294026"/>
            <a:ext cx="1197429" cy="21045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057" y="2476694"/>
            <a:ext cx="921657" cy="21045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8056" y="3964408"/>
            <a:ext cx="921657" cy="21045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055" y="4830455"/>
            <a:ext cx="1197431" cy="21045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055" y="5689053"/>
            <a:ext cx="718459" cy="21045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8054" y="1503355"/>
            <a:ext cx="718459" cy="21045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640943" y="831455"/>
            <a:ext cx="42091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606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0942" y="3931136"/>
            <a:ext cx="42091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accent6">
                    <a:lumMod val="75000"/>
                  </a:schemeClr>
                </a:solidFill>
              </a:rPr>
              <a:t>606</a:t>
            </a:r>
          </a:p>
        </p:txBody>
      </p:sp>
    </p:spTree>
    <p:extLst>
      <p:ext uri="{BB962C8B-B14F-4D97-AF65-F5344CB8AC3E}">
        <p14:creationId xmlns:p14="http://schemas.microsoft.com/office/powerpoint/2010/main" val="168442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22"/>
          <a:stretch/>
        </p:blipFill>
        <p:spPr>
          <a:xfrm>
            <a:off x="508000" y="2011680"/>
            <a:ext cx="8011072" cy="154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22"/>
          <a:stretch/>
        </p:blipFill>
        <p:spPr>
          <a:xfrm>
            <a:off x="507999" y="1124856"/>
            <a:ext cx="8011073" cy="9445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75576" y="1160802"/>
            <a:ext cx="2928256" cy="240027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5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tp://www.thefactspeak.com/wp-content/uploads/2016/04/heart-facts-lu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3049" r="23619" b="2857"/>
          <a:stretch/>
        </p:blipFill>
        <p:spPr bwMode="auto">
          <a:xfrm>
            <a:off x="2865575" y="945040"/>
            <a:ext cx="2731390" cy="265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dirty="0"/>
              <a:t>Why is COPD Prevalence High in HIV?</a:t>
            </a:r>
          </a:p>
        </p:txBody>
      </p:sp>
      <p:pic>
        <p:nvPicPr>
          <p:cNvPr id="1052" name="Picture 28" descr="mage result for microbi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3015" y="3336017"/>
            <a:ext cx="3429303" cy="2284444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32" descr="mage result for medications"/>
          <p:cNvSpPr>
            <a:spLocks noChangeAspect="1" noChangeArrowheads="1"/>
          </p:cNvSpPr>
          <p:nvPr/>
        </p:nvSpPr>
        <p:spPr bwMode="auto">
          <a:xfrm>
            <a:off x="0" y="0"/>
            <a:ext cx="1538514" cy="153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62" name="Picture 38" descr="mage result for macrophage activation hiv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8"/>
          <a:stretch/>
        </p:blipFill>
        <p:spPr bwMode="auto">
          <a:xfrm>
            <a:off x="3206305" y="3294357"/>
            <a:ext cx="5641068" cy="29953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ttp://www.diabetesforecast.org/2017/mar-apr/images/diabetes-medications-open-MA1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8" b="16651"/>
          <a:stretch/>
        </p:blipFill>
        <p:spPr bwMode="auto">
          <a:xfrm>
            <a:off x="1538514" y="3432074"/>
            <a:ext cx="2117919" cy="1545463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576464" y="955120"/>
            <a:ext cx="3515859" cy="4285578"/>
            <a:chOff x="5576464" y="955120"/>
            <a:chExt cx="3515859" cy="42855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6464" y="955120"/>
              <a:ext cx="3430566" cy="42303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787158" y="5025254"/>
              <a:ext cx="130516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Palmer CS. </a:t>
              </a:r>
              <a:r>
                <a:rPr lang="en-US" sz="800" i="1" dirty="0"/>
                <a:t>J </a:t>
              </a:r>
              <a:r>
                <a:rPr lang="en-US" sz="800" i="1" dirty="0" err="1"/>
                <a:t>Immunol</a:t>
              </a:r>
              <a:r>
                <a:rPr lang="en-US" sz="800" dirty="0"/>
                <a:t> 2016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278832" y="6135273"/>
            <a:ext cx="16562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Lugo-</a:t>
            </a:r>
            <a:r>
              <a:rPr lang="en-US" sz="800" dirty="0" err="1"/>
              <a:t>Villarino</a:t>
            </a:r>
            <a:r>
              <a:rPr lang="en-US" sz="800" dirty="0"/>
              <a:t>. </a:t>
            </a:r>
            <a:r>
              <a:rPr lang="en-US" sz="800" i="1" dirty="0"/>
              <a:t>Front </a:t>
            </a:r>
            <a:r>
              <a:rPr lang="en-US" sz="800" i="1" dirty="0" err="1"/>
              <a:t>Immunol</a:t>
            </a:r>
            <a:r>
              <a:rPr lang="en-US" sz="800" dirty="0"/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187269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6" y="137624"/>
            <a:ext cx="8140737" cy="2429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03"/>
          <a:stretch/>
        </p:blipFill>
        <p:spPr>
          <a:xfrm>
            <a:off x="1649259" y="2672429"/>
            <a:ext cx="5653416" cy="4716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84"/>
          <a:stretch/>
        </p:blipFill>
        <p:spPr>
          <a:xfrm>
            <a:off x="1649259" y="3143446"/>
            <a:ext cx="5653416" cy="22260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67880" y="5670301"/>
            <a:ext cx="4880888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/>
              <a:t>Earlier ART not likely to reduce lung disease in HIV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924811" y="2347062"/>
            <a:ext cx="2354893" cy="181627"/>
            <a:chOff x="5924811" y="2347062"/>
            <a:chExt cx="2354893" cy="18162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34" b="51245"/>
            <a:stretch/>
          </p:blipFill>
          <p:spPr>
            <a:xfrm>
              <a:off x="5924811" y="2347062"/>
              <a:ext cx="1674312" cy="18162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81" t="57370" b="6509"/>
            <a:stretch/>
          </p:blipFill>
          <p:spPr>
            <a:xfrm>
              <a:off x="7567808" y="2347062"/>
              <a:ext cx="711896" cy="181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156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tp://www.thefactspeak.com/wp-content/uploads/2016/04/heart-facts-lu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3049" r="23619" b="2857"/>
          <a:stretch/>
        </p:blipFill>
        <p:spPr bwMode="auto">
          <a:xfrm>
            <a:off x="2865575" y="945040"/>
            <a:ext cx="2731390" cy="265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Why is COPD Prevalence High in HIV?</a:t>
            </a:r>
          </a:p>
        </p:txBody>
      </p:sp>
      <p:pic>
        <p:nvPicPr>
          <p:cNvPr id="6" name="Picture 8" descr="mage result for cigaret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77638"/>
            <a:ext cx="24288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8" descr="mage result for microbi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3015" y="3336017"/>
            <a:ext cx="3429303" cy="2284444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32" descr="mage result for medications"/>
          <p:cNvSpPr>
            <a:spLocks noChangeAspect="1" noChangeArrowheads="1"/>
          </p:cNvSpPr>
          <p:nvPr/>
        </p:nvSpPr>
        <p:spPr bwMode="auto">
          <a:xfrm>
            <a:off x="0" y="0"/>
            <a:ext cx="1538514" cy="153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38" descr="mage result for macrophage activation hiv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8"/>
          <a:stretch/>
        </p:blipFill>
        <p:spPr bwMode="auto">
          <a:xfrm>
            <a:off x="3206305" y="3294357"/>
            <a:ext cx="5641068" cy="29953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6" descr="ttp://www.diabetesforecast.org/2017/mar-apr/images/diabetes-medications-open-MA1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8" b="16651"/>
          <a:stretch/>
        </p:blipFill>
        <p:spPr bwMode="auto">
          <a:xfrm>
            <a:off x="1538514" y="3432074"/>
            <a:ext cx="2117919" cy="1545463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576464" y="955120"/>
            <a:ext cx="3553022" cy="4278777"/>
            <a:chOff x="5576464" y="955120"/>
            <a:chExt cx="3553022" cy="427877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6464" y="955120"/>
              <a:ext cx="3430566" cy="42303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505323" y="4987676"/>
              <a:ext cx="16241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Palmer CS. </a:t>
              </a:r>
              <a:r>
                <a:rPr lang="en-US" sz="1000" i="1" dirty="0"/>
                <a:t>J </a:t>
              </a:r>
              <a:r>
                <a:rPr lang="en-US" sz="1000" i="1" dirty="0" err="1"/>
                <a:t>Immunol</a:t>
              </a:r>
              <a:r>
                <a:rPr lang="en-US" sz="1000" dirty="0"/>
                <a:t> 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69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Smoking and COPD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689338"/>
              </p:ext>
            </p:extLst>
          </p:nvPr>
        </p:nvGraphicFramePr>
        <p:xfrm>
          <a:off x="1077685" y="1417639"/>
          <a:ext cx="6988629" cy="4669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AutoShape 8" descr="mage result for cigarette transparent background"/>
          <p:cNvSpPr>
            <a:spLocks noChangeAspect="1" noChangeArrowheads="1"/>
          </p:cNvSpPr>
          <p:nvPr/>
        </p:nvSpPr>
        <p:spPr bwMode="auto">
          <a:xfrm>
            <a:off x="3962400" y="3265714"/>
            <a:ext cx="1509486" cy="150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4" name="Picture 16" descr="moking cigarette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190" y="3463446"/>
            <a:ext cx="1870553" cy="187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29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Non-cigarette COPD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3"/>
          <a:stretch/>
        </p:blipFill>
        <p:spPr>
          <a:xfrm rot="17270963">
            <a:off x="3051950" y="923421"/>
            <a:ext cx="2346042" cy="2951720"/>
          </a:xfrm>
          <a:prstGeom prst="rect">
            <a:avLst/>
          </a:prstGeom>
        </p:spPr>
      </p:pic>
      <p:pic>
        <p:nvPicPr>
          <p:cNvPr id="1028" name="Picture 4" descr="mage result for air pollution del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702" y="1113511"/>
            <a:ext cx="3277402" cy="21835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age result for beijing marathon mas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38" y="3438144"/>
            <a:ext cx="3626284" cy="25730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age result for air pollution tiananm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448" y="3443553"/>
            <a:ext cx="3862657" cy="25676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98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1.48148E-6 L -0.25712 -0.02917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i.wsj.net/public/resources/images/BN-MT293_inpoll_G_20160224070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35" y="290298"/>
            <a:ext cx="4145333" cy="27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i.wsj.net/public/resources/images/BN-MT294_inpoll_G_201602240703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272" y="290297"/>
            <a:ext cx="4145334" cy="276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i.wsj.net/public/resources/images/BN-MT297_inpoll_G_201602240706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997" y="3139967"/>
            <a:ext cx="4146942" cy="276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8736" y="386983"/>
            <a:ext cx="65274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2005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99317" y="386983"/>
            <a:ext cx="65274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2011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0569" y="3219779"/>
            <a:ext cx="65274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8841" y="2886999"/>
            <a:ext cx="17395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Washington Post</a:t>
            </a:r>
            <a:r>
              <a:rPr lang="en-US" sz="1000" dirty="0"/>
              <a:t> 22 Feb 2016</a:t>
            </a:r>
          </a:p>
        </p:txBody>
      </p:sp>
    </p:spTree>
    <p:extLst>
      <p:ext uri="{BB962C8B-B14F-4D97-AF65-F5344CB8AC3E}">
        <p14:creationId xmlns:p14="http://schemas.microsoft.com/office/powerpoint/2010/main" val="111035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have received consultancy fees from GlaxoSmithKline</a:t>
            </a:r>
          </a:p>
          <a:p>
            <a:r>
              <a:rPr lang="en-US" dirty="0"/>
              <a:t>I receive National Institutes of Health (NIH) funding for research in HIV-associated lung disease and HIV-associated sleep disorders</a:t>
            </a:r>
          </a:p>
        </p:txBody>
      </p:sp>
    </p:spTree>
    <p:extLst>
      <p:ext uri="{BB962C8B-B14F-4D97-AF65-F5344CB8AC3E}">
        <p14:creationId xmlns:p14="http://schemas.microsoft.com/office/powerpoint/2010/main" val="662151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 anchor="t"/>
          <a:lstStyle/>
          <a:p>
            <a:r>
              <a:rPr lang="en-US" dirty="0"/>
              <a:t>Non-cigarette COPD</a:t>
            </a:r>
          </a:p>
        </p:txBody>
      </p:sp>
      <p:pic>
        <p:nvPicPr>
          <p:cNvPr id="6" name="Picture 8" descr="http://www.who.int/sustainable-development/housing/health-risks/Guatemala_MarieClara_OPT_Bruce_479p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48713"/>
            <a:ext cx="4239953" cy="27794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69309" y="3430578"/>
            <a:ext cx="3634964" cy="2926381"/>
            <a:chOff x="269310" y="3543313"/>
            <a:chExt cx="3202045" cy="2378887"/>
          </a:xfrm>
        </p:grpSpPr>
        <p:pic>
          <p:nvPicPr>
            <p:cNvPr id="8" name="Picture 10" descr="mage result for tuberculosi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10" y="3543313"/>
              <a:ext cx="3202045" cy="23788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4" descr="mage result for tuberculosis acid fas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10" y="4778678"/>
              <a:ext cx="1772870" cy="1143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55" y="4690996"/>
            <a:ext cx="6500502" cy="12651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6" descr="http://si.wsj.net/public/resources/images/BN-MT297_inpoll_G_20160224070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10" y="948713"/>
            <a:ext cx="3634963" cy="2425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50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HIV-COPD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Common</a:t>
            </a:r>
          </a:p>
          <a:p>
            <a:r>
              <a:rPr lang="en-US" dirty="0"/>
              <a:t>Likely multi-factorial</a:t>
            </a:r>
          </a:p>
          <a:p>
            <a:pPr lvl="1"/>
            <a:r>
              <a:rPr lang="en-US" dirty="0"/>
              <a:t>Immune dysfunction</a:t>
            </a:r>
          </a:p>
          <a:p>
            <a:pPr lvl="1"/>
            <a:r>
              <a:rPr lang="en-US" dirty="0"/>
              <a:t>Abnormal inflammation / viral persistence</a:t>
            </a:r>
          </a:p>
          <a:p>
            <a:pPr lvl="1"/>
            <a:r>
              <a:rPr lang="en-US" dirty="0"/>
              <a:t>Infections</a:t>
            </a:r>
          </a:p>
          <a:p>
            <a:pPr lvl="2"/>
            <a:r>
              <a:rPr lang="en-US" dirty="0"/>
              <a:t>Bacterial pneumonia</a:t>
            </a:r>
          </a:p>
          <a:p>
            <a:pPr lvl="2"/>
            <a:r>
              <a:rPr lang="en-US" dirty="0"/>
              <a:t>Tuberculosis</a:t>
            </a:r>
          </a:p>
          <a:p>
            <a:pPr lvl="2"/>
            <a:r>
              <a:rPr lang="en-US" i="1" dirty="0"/>
              <a:t>Respiratory microbiota?</a:t>
            </a:r>
          </a:p>
          <a:p>
            <a:pPr lvl="1"/>
            <a:r>
              <a:rPr lang="en-US" dirty="0"/>
              <a:t>‘Smoking’</a:t>
            </a:r>
          </a:p>
          <a:p>
            <a:pPr lvl="2"/>
            <a:r>
              <a:rPr lang="en-US" dirty="0"/>
              <a:t>Cigarettes</a:t>
            </a:r>
          </a:p>
          <a:p>
            <a:pPr lvl="2"/>
            <a:r>
              <a:rPr lang="en-US" dirty="0"/>
              <a:t>Outdoor air pollution</a:t>
            </a:r>
          </a:p>
          <a:p>
            <a:pPr lvl="2"/>
            <a:r>
              <a:rPr lang="en-US" dirty="0"/>
              <a:t>Indoor air pollution</a:t>
            </a:r>
          </a:p>
        </p:txBody>
      </p:sp>
    </p:spTree>
    <p:extLst>
      <p:ext uri="{BB962C8B-B14F-4D97-AF65-F5344CB8AC3E}">
        <p14:creationId xmlns:p14="http://schemas.microsoft.com/office/powerpoint/2010/main" val="55996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Reducing Lung Disease in HIV</a:t>
            </a:r>
          </a:p>
        </p:txBody>
      </p:sp>
      <p:pic>
        <p:nvPicPr>
          <p:cNvPr id="1026" name="Picture 2" descr="mage result for deep breath clean ai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35"/>
          <a:stretch/>
        </p:blipFill>
        <p:spPr bwMode="auto">
          <a:xfrm>
            <a:off x="2310910" y="1559491"/>
            <a:ext cx="4071244" cy="36518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e result for smoking cess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r="13559"/>
          <a:stretch/>
        </p:blipFill>
        <p:spPr bwMode="auto">
          <a:xfrm>
            <a:off x="562860" y="2207570"/>
            <a:ext cx="1535250" cy="140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imated map of continental United States NO2 levels, 2005-2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40" y="4383514"/>
            <a:ext cx="3538602" cy="19922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9227" y="4062680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2005</a:t>
            </a:r>
            <a:r>
              <a:rPr lang="en-US">
                <a:sym typeface="Wingdings"/>
              </a:rPr>
              <a:t>2011</a:t>
            </a:r>
            <a:endParaRPr lang="en-US"/>
          </a:p>
        </p:txBody>
      </p:sp>
      <p:pic>
        <p:nvPicPr>
          <p:cNvPr id="1040" name="Picture 16" descr="mage result for research scienc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8" r="22024"/>
          <a:stretch/>
        </p:blipFill>
        <p:spPr bwMode="auto">
          <a:xfrm>
            <a:off x="6638795" y="3833767"/>
            <a:ext cx="2292262" cy="22809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age result for clean cookstov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" r="17145"/>
          <a:stretch/>
        </p:blipFill>
        <p:spPr bwMode="auto">
          <a:xfrm>
            <a:off x="6493302" y="1425097"/>
            <a:ext cx="2581805" cy="21840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19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527264"/>
            <a:ext cx="7772400" cy="819454"/>
          </a:xfrm>
        </p:spPr>
        <p:txBody>
          <a:bodyPr anchor="t">
            <a:normAutofit/>
          </a:bodyPr>
          <a:lstStyle/>
          <a:p>
            <a:r>
              <a:rPr lang="en-US" sz="3200" dirty="0"/>
              <a:t>Thank you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65337" y="1930054"/>
            <a:ext cx="6400800" cy="403964"/>
          </a:xfrm>
        </p:spPr>
        <p:txBody>
          <a:bodyPr>
            <a:normAutofit/>
          </a:bodyPr>
          <a:lstStyle/>
          <a:p>
            <a:r>
              <a:rPr lang="en-US" sz="2000"/>
              <a:t>kunis001@umn.edu</a:t>
            </a:r>
            <a:endParaRPr lang="en-US" sz="2000" dirty="0"/>
          </a:p>
        </p:txBody>
      </p:sp>
      <p:pic>
        <p:nvPicPr>
          <p:cNvPr id="2050" name="Picture 2" descr="mage result for jim brandenbu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134" y="2334018"/>
            <a:ext cx="5679206" cy="34723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80"/>
          <a:stretch>
            <a:fillRect/>
          </a:stretch>
        </p:blipFill>
        <p:spPr bwMode="auto">
          <a:xfrm>
            <a:off x="358336" y="4146207"/>
            <a:ext cx="1189261" cy="1211181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8" name="Picture 2014" descr="lgM2outCwdmk-mg-l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03" t="-8336" r="-8549" b="-5937"/>
          <a:stretch>
            <a:fillRect/>
          </a:stretch>
        </p:blipFill>
        <p:spPr bwMode="auto">
          <a:xfrm>
            <a:off x="361684" y="2948861"/>
            <a:ext cx="1182568" cy="1056485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825" y="5907578"/>
            <a:ext cx="1937687" cy="5217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27" y="5907578"/>
            <a:ext cx="2084408" cy="5217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421" y="2340450"/>
            <a:ext cx="1375441" cy="7265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421" y="3894454"/>
            <a:ext cx="1372991" cy="60760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871" y="3240864"/>
            <a:ext cx="1372991" cy="5023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MPLSVA_Logo_OMYH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t="16104" r="10090" b="12431"/>
          <a:stretch/>
        </p:blipFill>
        <p:spPr>
          <a:xfrm>
            <a:off x="370573" y="5470918"/>
            <a:ext cx="1177024" cy="8014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5" name="Picture 9" descr="insight_masterFLA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54" y="2340450"/>
            <a:ext cx="1183427" cy="467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39"/>
          <a:stretch/>
        </p:blipFill>
        <p:spPr>
          <a:xfrm>
            <a:off x="7547421" y="4634174"/>
            <a:ext cx="1372991" cy="66172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7515950" y="5380354"/>
            <a:ext cx="1404462" cy="995046"/>
            <a:chOff x="7515950" y="5380354"/>
            <a:chExt cx="1404462" cy="995046"/>
          </a:xfrm>
        </p:grpSpPr>
        <p:grpSp>
          <p:nvGrpSpPr>
            <p:cNvPr id="37" name="Group 36"/>
            <p:cNvGrpSpPr/>
            <p:nvPr/>
          </p:nvGrpSpPr>
          <p:grpSpPr>
            <a:xfrm>
              <a:off x="7515950" y="5380354"/>
              <a:ext cx="1379062" cy="995046"/>
              <a:chOff x="0" y="0"/>
              <a:chExt cx="2915493" cy="2321170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547"/>
              <a:stretch/>
            </p:blipFill>
            <p:spPr>
              <a:xfrm>
                <a:off x="0" y="0"/>
                <a:ext cx="2915493" cy="1490753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72" t="11342" b="15454"/>
              <a:stretch/>
            </p:blipFill>
            <p:spPr>
              <a:xfrm>
                <a:off x="205739" y="1229870"/>
                <a:ext cx="1832611" cy="1091300"/>
              </a:xfrm>
              <a:prstGeom prst="rect">
                <a:avLst/>
              </a:prstGeom>
            </p:spPr>
          </p:pic>
        </p:grpSp>
        <p:sp>
          <p:nvSpPr>
            <p:cNvPr id="2" name="Rectangle 1"/>
            <p:cNvSpPr/>
            <p:nvPr/>
          </p:nvSpPr>
          <p:spPr>
            <a:xfrm>
              <a:off x="7549871" y="5432818"/>
              <a:ext cx="1370541" cy="9425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017149" y="6496836"/>
            <a:ext cx="709717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i="1" dirty="0"/>
              <a:t>These are my personal </a:t>
            </a:r>
            <a:r>
              <a:rPr lang="en-US" sz="1000" i="1"/>
              <a:t>views, and </a:t>
            </a:r>
            <a:r>
              <a:rPr lang="en-US" sz="1000" i="1" dirty="0"/>
              <a:t>not those of the US Government, Department of Veterans Affairs, or </a:t>
            </a:r>
            <a:r>
              <a:rPr lang="en-US" sz="1000" i="1"/>
              <a:t>affiliated funders/institutions</a:t>
            </a:r>
          </a:p>
        </p:txBody>
      </p:sp>
    </p:spTree>
    <p:extLst>
      <p:ext uri="{BB962C8B-B14F-4D97-AF65-F5344CB8AC3E}">
        <p14:creationId xmlns:p14="http://schemas.microsoft.com/office/powerpoint/2010/main" val="1242591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Emerging data regarding lung disease in HIV</a:t>
            </a:r>
          </a:p>
          <a:p>
            <a:r>
              <a:rPr lang="en-US" dirty="0"/>
              <a:t>Lung disease in low to middle income settings</a:t>
            </a:r>
          </a:p>
          <a:p>
            <a:r>
              <a:rPr lang="en-US" dirty="0"/>
              <a:t>Role of ‘smoking’ and environmental exposures</a:t>
            </a:r>
          </a:p>
        </p:txBody>
      </p:sp>
    </p:spTree>
    <p:extLst>
      <p:ext uri="{BB962C8B-B14F-4D97-AF65-F5344CB8AC3E}">
        <p14:creationId xmlns:p14="http://schemas.microsoft.com/office/powerpoint/2010/main" val="2221229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901" t="32259" r="10258" b="26265"/>
          <a:stretch/>
        </p:blipFill>
        <p:spPr>
          <a:xfrm>
            <a:off x="3501228" y="3200400"/>
            <a:ext cx="5565469" cy="30842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1825" t="4530" r="4237" b="38021"/>
          <a:stretch/>
        </p:blipFill>
        <p:spPr>
          <a:xfrm>
            <a:off x="87086" y="77617"/>
            <a:ext cx="6074594" cy="33477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23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err="1"/>
              <a:t>cART</a:t>
            </a:r>
            <a:r>
              <a:rPr lang="en-US" dirty="0"/>
              <a:t>-Era HIV-Lung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Bacterial pneumonia still problematic</a:t>
            </a:r>
          </a:p>
        </p:txBody>
      </p:sp>
    </p:spTree>
    <p:extLst>
      <p:ext uri="{BB962C8B-B14F-4D97-AF65-F5344CB8AC3E}">
        <p14:creationId xmlns:p14="http://schemas.microsoft.com/office/powerpoint/2010/main" val="193166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Bacterial Pneumonia on ART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84"/>
          <a:stretch/>
        </p:blipFill>
        <p:spPr>
          <a:xfrm>
            <a:off x="144467" y="1282542"/>
            <a:ext cx="8782790" cy="14079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41" y="2664974"/>
            <a:ext cx="7860748" cy="3293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72" y="3071507"/>
            <a:ext cx="2279927" cy="27199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693" y="3071507"/>
            <a:ext cx="2244445" cy="27199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460" y="3071507"/>
            <a:ext cx="2187677" cy="27199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2675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Emerging HIV-Lung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Bacterial pneumonia still problematic</a:t>
            </a:r>
          </a:p>
          <a:p>
            <a:r>
              <a:rPr lang="en-US" dirty="0"/>
              <a:t>NCDs of the Lung</a:t>
            </a:r>
          </a:p>
          <a:p>
            <a:pPr lvl="1"/>
            <a:r>
              <a:rPr lang="en-US" i="1" dirty="0"/>
              <a:t>COPD</a:t>
            </a:r>
          </a:p>
          <a:p>
            <a:pPr lvl="1"/>
            <a:endParaRPr lang="en-US" dirty="0"/>
          </a:p>
          <a:p>
            <a:pPr lvl="1"/>
            <a:r>
              <a:rPr lang="en-US" i="1" dirty="0"/>
              <a:t>Lung cancer</a:t>
            </a:r>
          </a:p>
          <a:p>
            <a:pPr lvl="1"/>
            <a:endParaRPr lang="en-US" dirty="0"/>
          </a:p>
          <a:p>
            <a:pPr lvl="1"/>
            <a:r>
              <a:rPr lang="en-US" i="1" dirty="0"/>
              <a:t>Pulmonary HTN</a:t>
            </a:r>
          </a:p>
        </p:txBody>
      </p:sp>
      <p:sp>
        <p:nvSpPr>
          <p:cNvPr id="4" name="Rectangle 3"/>
          <p:cNvSpPr/>
          <p:nvPr/>
        </p:nvSpPr>
        <p:spPr>
          <a:xfrm>
            <a:off x="861391" y="2751483"/>
            <a:ext cx="1643270" cy="51683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8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 anchor="t"/>
          <a:lstStyle/>
          <a:p>
            <a:r>
              <a:rPr lang="en-US" dirty="0"/>
              <a:t>What is COPD?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38"/>
          <a:stretch/>
        </p:blipFill>
        <p:spPr bwMode="auto">
          <a:xfrm>
            <a:off x="818531" y="367412"/>
            <a:ext cx="7977126" cy="43047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 rot="16200000">
            <a:off x="-1392243" y="2365921"/>
            <a:ext cx="4038615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err="1"/>
              <a:t>Niewoehner</a:t>
            </a:r>
            <a:r>
              <a:rPr lang="en-US" sz="1400" dirty="0"/>
              <a:t> DE. </a:t>
            </a:r>
            <a:r>
              <a:rPr lang="en-US" sz="1400" i="1" dirty="0"/>
              <a:t>N </a:t>
            </a:r>
            <a:r>
              <a:rPr lang="en-US" sz="1400" i="1" dirty="0" err="1"/>
              <a:t>Engl</a:t>
            </a:r>
            <a:r>
              <a:rPr lang="en-US" sz="1400" i="1" dirty="0"/>
              <a:t> J Med </a:t>
            </a:r>
            <a:r>
              <a:rPr lang="en-US" sz="1400" dirty="0"/>
              <a:t>2010;362:1407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22973" y="1840058"/>
            <a:ext cx="1479892" cy="92333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Collapsible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Inflamed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Fibrosed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980956" y="1628312"/>
            <a:ext cx="242017" cy="21174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878888" y="367412"/>
            <a:ext cx="3935558" cy="44205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08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 anchor="t"/>
          <a:lstStyle/>
          <a:p>
            <a:r>
              <a:rPr lang="en-US" dirty="0"/>
              <a:t>What is COPD?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38"/>
          <a:stretch/>
        </p:blipFill>
        <p:spPr bwMode="auto">
          <a:xfrm>
            <a:off x="818531" y="367412"/>
            <a:ext cx="7977126" cy="43047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 rot="16200000">
            <a:off x="-1392243" y="2365921"/>
            <a:ext cx="4038615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err="1"/>
              <a:t>Niewoehner</a:t>
            </a:r>
            <a:r>
              <a:rPr lang="en-US" sz="1400" dirty="0"/>
              <a:t> DE. </a:t>
            </a:r>
            <a:r>
              <a:rPr lang="en-US" sz="1400" i="1" dirty="0"/>
              <a:t>N </a:t>
            </a:r>
            <a:r>
              <a:rPr lang="en-US" sz="1400" i="1" dirty="0" err="1"/>
              <a:t>Engl</a:t>
            </a:r>
            <a:r>
              <a:rPr lang="en-US" sz="1400" i="1" dirty="0"/>
              <a:t> J Med </a:t>
            </a:r>
            <a:r>
              <a:rPr lang="en-US" sz="1400" dirty="0"/>
              <a:t>2010;362:1407</a:t>
            </a:r>
          </a:p>
        </p:txBody>
      </p:sp>
      <p:cxnSp>
        <p:nvCxnSpPr>
          <p:cNvPr id="11" name="Straight Arrow Connector 10"/>
          <p:cNvCxnSpPr>
            <a:stCxn id="10" idx="0"/>
          </p:cNvCxnSpPr>
          <p:nvPr/>
        </p:nvCxnSpPr>
        <p:spPr>
          <a:xfrm flipH="1" flipV="1">
            <a:off x="7413107" y="1691647"/>
            <a:ext cx="336221" cy="36340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09382" y="2055048"/>
            <a:ext cx="1479892" cy="92333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Collapsible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Inflamed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Fibrosed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3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7540</TotalTime>
  <Words>279</Words>
  <Application>Microsoft Macintosh PowerPoint</Application>
  <PresentationFormat>Affichage à l'écran (4:3)</PresentationFormat>
  <Paragraphs>73</Paragraphs>
  <Slides>23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0" baseType="lpstr">
      <vt:lpstr>ＭＳ Ｐゴシック</vt:lpstr>
      <vt:lpstr>Arial</vt:lpstr>
      <vt:lpstr>Calibri</vt:lpstr>
      <vt:lpstr>Raleway</vt:lpstr>
      <vt:lpstr>Roboto</vt:lpstr>
      <vt:lpstr>Wingdings</vt:lpstr>
      <vt:lpstr>AIDS 2016_Template</vt:lpstr>
      <vt:lpstr>Non-Communicable Diseases (NCDs):  The Challenges for People Living With HIV LUNG DISEASES AND “SMOKING”</vt:lpstr>
      <vt:lpstr>Disclosures</vt:lpstr>
      <vt:lpstr>Goals</vt:lpstr>
      <vt:lpstr>Présentation PowerPoint</vt:lpstr>
      <vt:lpstr>cART-Era HIV-Lung Disease</vt:lpstr>
      <vt:lpstr>Bacterial Pneumonia on ART</vt:lpstr>
      <vt:lpstr>Emerging HIV-Lung Disease</vt:lpstr>
      <vt:lpstr>What is COPD?</vt:lpstr>
      <vt:lpstr>What is COPD?</vt:lpstr>
      <vt:lpstr>Présentation PowerPoint</vt:lpstr>
      <vt:lpstr>HIV-COPD</vt:lpstr>
      <vt:lpstr>Présentation PowerPoint</vt:lpstr>
      <vt:lpstr>Présentation PowerPoint</vt:lpstr>
      <vt:lpstr>Why is COPD Prevalence High in HIV?</vt:lpstr>
      <vt:lpstr>Présentation PowerPoint</vt:lpstr>
      <vt:lpstr>Why is COPD Prevalence High in HIV?</vt:lpstr>
      <vt:lpstr>Smoking and COPD</vt:lpstr>
      <vt:lpstr>Non-cigarette COPD</vt:lpstr>
      <vt:lpstr>Présentation PowerPoint</vt:lpstr>
      <vt:lpstr>Non-cigarette COPD</vt:lpstr>
      <vt:lpstr>HIV-COPD</vt:lpstr>
      <vt:lpstr>Reducing Lung Disease in HIV</vt:lpstr>
      <vt:lpstr>Thank you</vt:lpstr>
    </vt:vector>
  </TitlesOfParts>
  <Company>Microsoft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Cedric Arvieux</cp:lastModifiedBy>
  <cp:revision>79</cp:revision>
  <cp:lastPrinted>2017-01-16T15:31:13Z</cp:lastPrinted>
  <dcterms:created xsi:type="dcterms:W3CDTF">2017-01-13T09:09:35Z</dcterms:created>
  <dcterms:modified xsi:type="dcterms:W3CDTF">2018-07-28T11:25:40Z</dcterms:modified>
</cp:coreProperties>
</file>