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59" r:id="rId4"/>
    <p:sldId id="267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2"/>
    <p:restoredTop sz="82063"/>
  </p:normalViewPr>
  <p:slideViewPr>
    <p:cSldViewPr snapToGrid="0" snapToObjects="1" showGuides="1">
      <p:cViewPr>
        <p:scale>
          <a:sx n="97" d="100"/>
          <a:sy n="97" d="100"/>
        </p:scale>
        <p:origin x="208" y="-15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7B72-A53E-7448-B404-08DFA1C001D4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1BA68-D06B-604F-9419-97E3C3B039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1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8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6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0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7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0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1BA68-D06B-604F-9419-97E3C3B039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87C3-2646-D24C-948C-73DD05041837}" type="datetimeFigureOut">
              <a:rPr lang="en-US" smtClean="0"/>
              <a:t>7/23/18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926A-3E83-E443-A49D-E42B77DFA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49" y="2723978"/>
            <a:ext cx="8600302" cy="201552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Safety of dolutegravir in pregnancy:</a:t>
            </a:r>
            <a:br>
              <a:rPr lang="en-US" sz="4400" dirty="0" smtClean="0"/>
            </a:br>
            <a:r>
              <a:rPr lang="en-US" sz="4400" dirty="0" smtClean="0"/>
              <a:t>weighing up the risks and benefits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01550"/>
            <a:ext cx="6858000" cy="82510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Maggie Little, BPhil, PhD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7" y="1044844"/>
            <a:ext cx="5482105" cy="1679134"/>
          </a:xfrm>
          <a:prstGeom prst="rect">
            <a:avLst/>
          </a:prstGeom>
        </p:spPr>
      </p:pic>
      <p:sp>
        <p:nvSpPr>
          <p:cNvPr id="5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7552"/>
            <a:ext cx="8587945" cy="1325563"/>
          </a:xfrm>
        </p:spPr>
        <p:txBody>
          <a:bodyPr/>
          <a:lstStyle/>
          <a:p>
            <a:r>
              <a:rPr lang="en-US" dirty="0" smtClean="0"/>
              <a:t>The PHASES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705232"/>
            <a:ext cx="8587945" cy="447173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+mj-lt"/>
              </a:rPr>
              <a:t>M</a:t>
            </a:r>
            <a:r>
              <a:rPr lang="en-US" sz="3000" dirty="0" smtClean="0">
                <a:latin typeface="+mj-lt"/>
              </a:rPr>
              <a:t>ulti-year</a:t>
            </a:r>
            <a:r>
              <a:rPr lang="en-US" sz="3000" dirty="0">
                <a:latin typeface="+mj-lt"/>
              </a:rPr>
              <a:t>, NIH funded study led by US investigators with partners in Botswana, Malawi, and South </a:t>
            </a:r>
            <a:r>
              <a:rPr lang="en-US" sz="3000" dirty="0" smtClean="0">
                <a:latin typeface="+mj-lt"/>
              </a:rPr>
              <a:t>Africa</a:t>
            </a:r>
          </a:p>
          <a:p>
            <a:r>
              <a:rPr lang="en-US" sz="3000" dirty="0" smtClean="0">
                <a:latin typeface="+mj-lt"/>
              </a:rPr>
              <a:t>Developing frameworks to advance research at the intersection of women’s reproduction and HIV prevention and treatment</a:t>
            </a:r>
          </a:p>
          <a:p>
            <a:r>
              <a:rPr lang="en-US" sz="3000" dirty="0" smtClean="0">
                <a:latin typeface="+mj-lt"/>
              </a:rPr>
              <a:t>Advocating for earlier, better, and more evidence on implications for medication use in pregnancy</a:t>
            </a:r>
          </a:p>
          <a:p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3000" b="1" dirty="0" smtClean="0">
                <a:latin typeface="+mj-lt"/>
              </a:rPr>
              <a:t>Women deserve safe and effective medication over the course of their lifespan, including during pregnancy,</a:t>
            </a:r>
            <a:br>
              <a:rPr lang="en-US" sz="3000" b="1" dirty="0" smtClean="0">
                <a:latin typeface="+mj-lt"/>
              </a:rPr>
            </a:br>
            <a:r>
              <a:rPr lang="en-US" sz="3000" b="1" dirty="0" smtClean="0">
                <a:latin typeface="+mj-lt"/>
              </a:rPr>
              <a:t>and deserve an evidence base adequate to that fact</a:t>
            </a:r>
            <a:endParaRPr lang="en-US" sz="3000" b="1" dirty="0">
              <a:latin typeface="+mj-lt"/>
            </a:endParaRPr>
          </a:p>
        </p:txBody>
      </p:sp>
      <p:sp>
        <p:nvSpPr>
          <p:cNvPr id="4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3880398" y="1361530"/>
            <a:ext cx="1383203" cy="1"/>
          </a:xfrm>
          <a:prstGeom prst="line">
            <a:avLst/>
          </a:prstGeom>
          <a:ln w="63500">
            <a:solidFill>
              <a:srgbClr val="511B4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8829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8" y="137552"/>
            <a:ext cx="8609792" cy="1325563"/>
          </a:xfrm>
        </p:spPr>
        <p:txBody>
          <a:bodyPr/>
          <a:lstStyle/>
          <a:p>
            <a:r>
              <a:rPr lang="en-US" dirty="0" smtClean="0"/>
              <a:t>Dolutegravir: progress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5" y="1705232"/>
            <a:ext cx="8476735" cy="44717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Critical progress</a:t>
            </a:r>
          </a:p>
          <a:p>
            <a:pPr lvl="1"/>
            <a:r>
              <a:rPr lang="en-US" dirty="0" smtClean="0">
                <a:latin typeface="+mj-lt"/>
              </a:rPr>
              <a:t>The research is high quality and well designed</a:t>
            </a:r>
            <a:endParaRPr lang="en-US" sz="1200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The world’s response has been strong: swift, thoughtful, and in consultation with women in affected communities</a:t>
            </a:r>
          </a:p>
          <a:p>
            <a:pPr lvl="1"/>
            <a:r>
              <a:rPr lang="en-US" dirty="0" smtClean="0">
                <a:latin typeface="+mj-lt"/>
              </a:rPr>
              <a:t>The research will continue, and will take advantage of important opportunities to gather data</a:t>
            </a:r>
          </a:p>
          <a:p>
            <a:pPr lvl="1"/>
            <a:endParaRPr lang="en-US" dirty="0" smtClean="0">
              <a:latin typeface="+mj-lt"/>
            </a:endParaRPr>
          </a:p>
          <a:p>
            <a:pPr marL="231775" lvl="1" indent="-220663">
              <a:buFont typeface="Arial" charset="0"/>
              <a:buChar char="•"/>
            </a:pPr>
            <a:r>
              <a:rPr lang="en-US" sz="2800" dirty="0" smtClean="0">
                <a:latin typeface="+mj-lt"/>
              </a:rPr>
              <a:t>Challenges</a:t>
            </a:r>
          </a:p>
          <a:p>
            <a:pPr marL="688975" lvl="2" indent="-220663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Timing </a:t>
            </a:r>
            <a:r>
              <a:rPr lang="en-US" sz="2400" dirty="0">
                <a:latin typeface="+mj-lt"/>
              </a:rPr>
              <a:t>of the </a:t>
            </a:r>
            <a:r>
              <a:rPr lang="en-US" sz="2400" dirty="0" smtClean="0">
                <a:latin typeface="+mj-lt"/>
              </a:rPr>
              <a:t>research</a:t>
            </a:r>
          </a:p>
          <a:p>
            <a:pPr marL="688975" lvl="2" indent="-220663">
              <a:buFont typeface="Arial" charset="0"/>
              <a:buChar char="•"/>
            </a:pPr>
            <a:r>
              <a:rPr lang="en-US" sz="2400" dirty="0">
                <a:latin typeface="+mj-lt"/>
              </a:rPr>
              <a:t>Confronting tradeoffs</a:t>
            </a:r>
          </a:p>
          <a:p>
            <a:pPr marL="688975" lvl="2" indent="-220663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688975" lvl="2" indent="-220663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3880398" y="1361530"/>
            <a:ext cx="1383203" cy="1"/>
          </a:xfrm>
          <a:prstGeom prst="line">
            <a:avLst/>
          </a:prstGeom>
          <a:ln w="63500">
            <a:solidFill>
              <a:srgbClr val="511B4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6726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8" y="137552"/>
            <a:ext cx="8609792" cy="1325563"/>
          </a:xfrm>
        </p:spPr>
        <p:txBody>
          <a:bodyPr/>
          <a:lstStyle/>
          <a:p>
            <a:r>
              <a:rPr lang="en-US" dirty="0" smtClean="0"/>
              <a:t>The ethics of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8" y="1551343"/>
            <a:ext cx="8772937" cy="4702341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+mj-lt"/>
              </a:rPr>
              <a:t>If a medication is likely to be used by women </a:t>
            </a:r>
            <a:r>
              <a:rPr lang="en-US" sz="2500" dirty="0">
                <a:latin typeface="+mj-lt"/>
              </a:rPr>
              <a:t>who may </a:t>
            </a:r>
            <a:r>
              <a:rPr lang="en-US" sz="2500" dirty="0" smtClean="0">
                <a:latin typeface="+mj-lt"/>
              </a:rPr>
              <a:t>become pregnant, evidence about its use during pregnancy and periconception must </a:t>
            </a:r>
            <a:r>
              <a:rPr lang="en-US" sz="2500" dirty="0">
                <a:latin typeface="+mj-lt"/>
              </a:rPr>
              <a:t>be intentionally collected as early as </a:t>
            </a:r>
            <a:r>
              <a:rPr lang="en-US" sz="2500" dirty="0" smtClean="0">
                <a:latin typeface="+mj-lt"/>
              </a:rPr>
              <a:t>possible</a:t>
            </a:r>
            <a:endParaRPr lang="en-US" sz="2500" dirty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But rare safety events may not be detectable </a:t>
            </a:r>
            <a:r>
              <a:rPr lang="is-IS" sz="2500" dirty="0" smtClean="0">
                <a:latin typeface="+mj-lt"/>
              </a:rPr>
              <a:t>until rollout</a:t>
            </a:r>
            <a:r>
              <a:rPr lang="is-IS" sz="2500" dirty="0">
                <a:latin typeface="+mj-lt"/>
              </a:rPr>
              <a:t/>
            </a:r>
            <a:br>
              <a:rPr lang="is-IS" sz="2500" dirty="0">
                <a:latin typeface="+mj-lt"/>
              </a:rPr>
            </a:br>
            <a:endParaRPr lang="is-IS" sz="2500" dirty="0" smtClean="0">
              <a:latin typeface="+mj-lt"/>
            </a:endParaRPr>
          </a:p>
          <a:p>
            <a:r>
              <a:rPr lang="is-IS" sz="2500" dirty="0" smtClean="0">
                <a:latin typeface="+mj-lt"/>
              </a:rPr>
              <a:t>Underscores the importance of community engagement</a:t>
            </a:r>
          </a:p>
          <a:p>
            <a:r>
              <a:rPr lang="is-IS" sz="2500" dirty="0" smtClean="0">
                <a:latin typeface="+mj-lt"/>
              </a:rPr>
              <a:t>Underscores that studies like this </a:t>
            </a:r>
            <a:r>
              <a:rPr lang="is-IS" sz="2500" b="1" dirty="0" smtClean="0">
                <a:latin typeface="+mj-lt"/>
              </a:rPr>
              <a:t>should not be left to chance</a:t>
            </a:r>
            <a:br>
              <a:rPr lang="is-IS" sz="2500" b="1" dirty="0" smtClean="0">
                <a:latin typeface="+mj-lt"/>
              </a:rPr>
            </a:br>
            <a:endParaRPr lang="is-IS" sz="2500" b="1" dirty="0" smtClean="0">
              <a:latin typeface="+mj-lt"/>
            </a:endParaRPr>
          </a:p>
          <a:p>
            <a:r>
              <a:rPr lang="is-IS" sz="2500" dirty="0" smtClean="0">
                <a:latin typeface="+mj-lt"/>
              </a:rPr>
              <a:t>All drugs anticipated to be used by women who are pregnant or of reproductive potential should be evaluated in pregnant women through timely, praoctive, and intentional research</a:t>
            </a:r>
            <a:br>
              <a:rPr lang="is-IS" sz="2500" dirty="0" smtClean="0">
                <a:latin typeface="+mj-lt"/>
              </a:rPr>
            </a:br>
            <a:endParaRPr lang="is-IS" sz="2500" dirty="0" smtClean="0">
              <a:latin typeface="+mj-lt"/>
            </a:endParaRPr>
          </a:p>
        </p:txBody>
      </p:sp>
      <p:sp>
        <p:nvSpPr>
          <p:cNvPr id="4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3880398" y="1361530"/>
            <a:ext cx="1383203" cy="1"/>
          </a:xfrm>
          <a:prstGeom prst="line">
            <a:avLst/>
          </a:prstGeom>
          <a:ln w="63500">
            <a:solidFill>
              <a:srgbClr val="511B4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9709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6" y="137996"/>
            <a:ext cx="8705334" cy="1325563"/>
          </a:xfrm>
        </p:spPr>
        <p:txBody>
          <a:bodyPr/>
          <a:lstStyle/>
          <a:p>
            <a:r>
              <a:rPr lang="en-US" dirty="0" smtClean="0"/>
              <a:t>The ethics of tradeoffs: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5" y="1705232"/>
            <a:ext cx="8476735" cy="4471731"/>
          </a:xfrm>
        </p:spPr>
        <p:txBody>
          <a:bodyPr>
            <a:normAutofit lnSpcReduction="10000"/>
          </a:bodyPr>
          <a:lstStyle/>
          <a:p>
            <a:r>
              <a:rPr lang="is-IS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u</a:t>
            </a:r>
            <a:r>
              <a:rPr lang="is-IS" dirty="0" smtClean="0">
                <a:latin typeface="+mj-lt"/>
              </a:rPr>
              <a:t>mbers alone never tell us the answer</a:t>
            </a:r>
          </a:p>
          <a:p>
            <a:r>
              <a:rPr lang="is-IS" dirty="0" smtClean="0">
                <a:latin typeface="+mj-lt"/>
              </a:rPr>
              <a:t>And in this case, there is added complexity:</a:t>
            </a:r>
          </a:p>
          <a:p>
            <a:pPr lvl="1"/>
            <a:r>
              <a:rPr lang="is-IS" dirty="0">
                <a:latin typeface="+mj-lt"/>
              </a:rPr>
              <a:t>I</a:t>
            </a:r>
            <a:r>
              <a:rPr lang="is-IS" dirty="0" smtClean="0">
                <a:latin typeface="+mj-lt"/>
              </a:rPr>
              <a:t>f a woman is pregnant, it’s not “us versus them” to her</a:t>
            </a:r>
          </a:p>
          <a:p>
            <a:pPr lvl="1"/>
            <a:r>
              <a:rPr lang="is-IS" dirty="0" smtClean="0">
                <a:latin typeface="+mj-lt"/>
              </a:rPr>
              <a:t>Yet women should not be expected to infinitely self-sacrifice on behalf of their children</a:t>
            </a:r>
          </a:p>
          <a:p>
            <a:pPr lvl="1"/>
            <a:r>
              <a:rPr lang="is-IS" dirty="0" smtClean="0">
                <a:latin typeface="+mj-lt"/>
              </a:rPr>
              <a:t>And not all of them will even have children</a:t>
            </a:r>
            <a:endParaRPr lang="is-I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There is a difference between the sacrifice a policy may impose on women and the sacrifice a woman may decide to make in the context of her own life 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4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3880398" y="1361530"/>
            <a:ext cx="1383203" cy="1"/>
          </a:xfrm>
          <a:prstGeom prst="line">
            <a:avLst/>
          </a:prstGeom>
          <a:ln w="63500">
            <a:solidFill>
              <a:srgbClr val="511B4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3485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37996"/>
            <a:ext cx="882594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ethics of tradeoffs: 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64" y="1705232"/>
            <a:ext cx="8706679" cy="44717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Dolutegravir offers substantial benefits to quality of life in addition to reducing women’s mortality</a:t>
            </a:r>
          </a:p>
          <a:p>
            <a:r>
              <a:rPr lang="en-US" dirty="0" smtClean="0">
                <a:latin typeface="+mj-lt"/>
              </a:rPr>
              <a:t>And possible “workarounds” (e.g. switching regimens) face substantial constraints</a:t>
            </a:r>
            <a:endParaRPr lang="is-I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marL="234950" lvl="1" indent="-234950"/>
            <a:r>
              <a:rPr lang="en-US" sz="2800" dirty="0">
                <a:latin typeface="+mj-lt"/>
              </a:rPr>
              <a:t>It’s not </a:t>
            </a:r>
            <a:r>
              <a:rPr lang="en-US" sz="2800" dirty="0" smtClean="0">
                <a:latin typeface="+mj-lt"/>
              </a:rPr>
              <a:t>just </a:t>
            </a:r>
            <a:r>
              <a:rPr lang="en-US" sz="2800" dirty="0">
                <a:latin typeface="+mj-lt"/>
              </a:rPr>
              <a:t>about women’s deaths, it’s about women’s </a:t>
            </a:r>
            <a:r>
              <a:rPr lang="en-US" sz="2800" dirty="0" smtClean="0">
                <a:latin typeface="+mj-lt"/>
              </a:rPr>
              <a:t>lives</a:t>
            </a:r>
          </a:p>
          <a:p>
            <a:pPr marL="234950" lvl="1" indent="-234950"/>
            <a:endParaRPr lang="en-US" sz="2800" b="1" dirty="0" smtClean="0">
              <a:latin typeface="+mj-lt"/>
            </a:endParaRPr>
          </a:p>
          <a:p>
            <a:pPr marL="234950" lvl="1" indent="-234950"/>
            <a:r>
              <a:rPr lang="en-US" sz="2800" dirty="0" smtClean="0">
                <a:latin typeface="+mj-lt"/>
              </a:rPr>
              <a:t>Highly contextual</a:t>
            </a:r>
          </a:p>
          <a:p>
            <a:pPr marL="234950" lvl="1" indent="-234950"/>
            <a:endParaRPr lang="en-US" sz="2800" dirty="0">
              <a:latin typeface="+mj-lt"/>
            </a:endParaRPr>
          </a:p>
          <a:p>
            <a:pPr marL="234950" lvl="1" indent="-234950"/>
            <a:r>
              <a:rPr lang="en-US" sz="2800" dirty="0" smtClean="0">
                <a:latin typeface="+mj-lt"/>
              </a:rPr>
              <a:t>Policy may not be the right locus for determining acceptable tradeoffs in this case; policy may be about supporting meaningful choice for women</a:t>
            </a:r>
            <a:endParaRPr lang="en-US" sz="2800" b="1" dirty="0">
              <a:latin typeface="+mj-lt"/>
            </a:endParaRPr>
          </a:p>
          <a:p>
            <a:pPr marL="234950" lvl="1" indent="-234950"/>
            <a:endParaRPr lang="en-US" sz="2800" b="1" dirty="0" smtClean="0">
              <a:latin typeface="+mj-lt"/>
            </a:endParaRPr>
          </a:p>
          <a:p>
            <a:pPr marL="234950" lvl="1" indent="-234950"/>
            <a:endParaRPr lang="en-US" sz="2800" b="1" dirty="0">
              <a:latin typeface="+mj-lt"/>
            </a:endParaRPr>
          </a:p>
          <a:p>
            <a:pPr marL="234950" lvl="1" indent="-234950"/>
            <a:endParaRPr lang="is-IS" sz="2800" b="1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4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3880398" y="1361530"/>
            <a:ext cx="1383203" cy="1"/>
          </a:xfrm>
          <a:prstGeom prst="line">
            <a:avLst/>
          </a:prstGeom>
          <a:ln w="63500">
            <a:solidFill>
              <a:srgbClr val="511B4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3999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2" y="137996"/>
            <a:ext cx="8705334" cy="1325563"/>
          </a:xfrm>
        </p:spPr>
        <p:txBody>
          <a:bodyPr/>
          <a:lstStyle/>
          <a:p>
            <a:r>
              <a:rPr lang="en-US" dirty="0" smtClean="0"/>
              <a:t>Lessons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05" y="1684555"/>
            <a:ext cx="8884507" cy="463205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+mj-lt"/>
              </a:rPr>
              <a:t>Women deserve an evidence base for medication use across the lifespan, including during pregnancy and periconception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Research findings can be unexpected and deeply distressing, but it is more important to find out than not to look</a:t>
            </a:r>
          </a:p>
          <a:p>
            <a:endParaRPr lang="en-US" sz="2600" dirty="0">
              <a:latin typeface="+mj-lt"/>
            </a:endParaRPr>
          </a:p>
          <a:p>
            <a:pPr lvl="0"/>
            <a:r>
              <a:rPr lang="en-US" sz="2600" dirty="0" smtClean="0">
                <a:latin typeface="+mj-lt"/>
              </a:rPr>
              <a:t>Women of reproductive potential should not be seen as merely reproductive vessels</a:t>
            </a:r>
            <a:br>
              <a:rPr lang="en-US" sz="2600" dirty="0" smtClean="0">
                <a:latin typeface="+mj-lt"/>
              </a:rPr>
            </a:br>
            <a:endParaRPr lang="is-IS" sz="2600" dirty="0" smtClean="0">
              <a:latin typeface="+mj-lt"/>
            </a:endParaRPr>
          </a:p>
          <a:p>
            <a:r>
              <a:rPr lang="is-IS" sz="2600" dirty="0" smtClean="0">
                <a:latin typeface="+mj-lt"/>
              </a:rPr>
              <a:t>Policies must be made in ongoing consultation with communities of women living with HIV</a:t>
            </a:r>
          </a:p>
          <a:p>
            <a:endParaRPr lang="is-IS" sz="2600" dirty="0">
              <a:latin typeface="+mj-lt"/>
            </a:endParaRPr>
          </a:p>
          <a:p>
            <a:endParaRPr lang="is-IS" sz="2600" dirty="0" smtClean="0">
              <a:latin typeface="+mj-lt"/>
            </a:endParaRPr>
          </a:p>
        </p:txBody>
      </p:sp>
      <p:sp>
        <p:nvSpPr>
          <p:cNvPr id="4" name="Shape 128"/>
          <p:cNvSpPr/>
          <p:nvPr/>
        </p:nvSpPr>
        <p:spPr>
          <a:xfrm>
            <a:off x="0" y="6418636"/>
            <a:ext cx="9144000" cy="439364"/>
          </a:xfrm>
          <a:prstGeom prst="rect">
            <a:avLst/>
          </a:prstGeom>
          <a:solidFill>
            <a:srgbClr val="511B4E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6506864"/>
            <a:ext cx="3948633" cy="269785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3880398" y="1361530"/>
            <a:ext cx="1383203" cy="1"/>
          </a:xfrm>
          <a:prstGeom prst="line">
            <a:avLst/>
          </a:prstGeom>
          <a:ln w="63500">
            <a:solidFill>
              <a:srgbClr val="511B4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2526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409</Words>
  <Application>Microsoft Macintosh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Safety of dolutegravir in pregnancy: weighing up the risks and benefits</vt:lpstr>
      <vt:lpstr>The PHASES project</vt:lpstr>
      <vt:lpstr>Dolutegravir: progress and challenges</vt:lpstr>
      <vt:lpstr>The ethics of timing</vt:lpstr>
      <vt:lpstr>The ethics of tradeoffs: mortality</vt:lpstr>
      <vt:lpstr>The ethics of tradeoffs: quality of life</vt:lpstr>
      <vt:lpstr>Lessons going forward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of dolutegravir in pregnancy: weighing up the risks and benefits</dc:title>
  <dc:creator>Marisha Wickremsinhe</dc:creator>
  <cp:lastModifiedBy>Marisha Wickremsinhe</cp:lastModifiedBy>
  <cp:revision>78</cp:revision>
  <dcterms:created xsi:type="dcterms:W3CDTF">2018-07-24T00:21:04Z</dcterms:created>
  <dcterms:modified xsi:type="dcterms:W3CDTF">2018-07-24T11:55:26Z</dcterms:modified>
</cp:coreProperties>
</file>