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3" r:id="rId1"/>
    <p:sldMasterId id="2147483775" r:id="rId2"/>
  </p:sldMasterIdLst>
  <p:notesMasterIdLst>
    <p:notesMasterId r:id="rId42"/>
  </p:notesMasterIdLst>
  <p:handoutMasterIdLst>
    <p:handoutMasterId r:id="rId43"/>
  </p:handoutMasterIdLst>
  <p:sldIdLst>
    <p:sldId id="256" r:id="rId3"/>
    <p:sldId id="269" r:id="rId4"/>
    <p:sldId id="257" r:id="rId5"/>
    <p:sldId id="270" r:id="rId6"/>
    <p:sldId id="291" r:id="rId7"/>
    <p:sldId id="300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1" r:id="rId17"/>
    <p:sldId id="258" r:id="rId18"/>
    <p:sldId id="271" r:id="rId19"/>
    <p:sldId id="274" r:id="rId20"/>
    <p:sldId id="272" r:id="rId21"/>
    <p:sldId id="273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59" r:id="rId35"/>
    <p:sldId id="275" r:id="rId36"/>
    <p:sldId id="278" r:id="rId37"/>
    <p:sldId id="265" r:id="rId38"/>
    <p:sldId id="277" r:id="rId39"/>
    <p:sldId id="267" r:id="rId40"/>
    <p:sldId id="266" r:id="rId41"/>
  </p:sldIdLst>
  <p:sldSz cx="10287000" cy="6858000" type="35mm"/>
  <p:notesSz cx="9928225" cy="67976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B1513"/>
    <a:srgbClr val="993300"/>
    <a:srgbClr val="FF9999"/>
    <a:srgbClr val="4576F1"/>
    <a:srgbClr val="5B86F3"/>
    <a:srgbClr val="CC3300"/>
    <a:srgbClr val="FF6600"/>
    <a:srgbClr val="BF4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56800" autoAdjust="0"/>
  </p:normalViewPr>
  <p:slideViewPr>
    <p:cSldViewPr snapToGrid="0">
      <p:cViewPr varScale="1">
        <p:scale>
          <a:sx n="61" d="100"/>
          <a:sy n="61" d="100"/>
        </p:scale>
        <p:origin x="-2658" y="-6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-2094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010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defTabSz="919163">
              <a:defRPr/>
            </a:lvl1pPr>
          </a:lstStyle>
          <a:p>
            <a:endParaRPr lang="fr-FR"/>
          </a:p>
        </p:txBody>
      </p:sp>
      <p:sp>
        <p:nvSpPr>
          <p:cNvPr id="132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931" y="1"/>
            <a:ext cx="4301699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algn="r" defTabSz="919163">
              <a:defRPr/>
            </a:lvl1pPr>
          </a:lstStyle>
          <a:p>
            <a:endParaRPr lang="fr-FR"/>
          </a:p>
        </p:txBody>
      </p:sp>
      <p:sp>
        <p:nvSpPr>
          <p:cNvPr id="132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4"/>
            <a:ext cx="430010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defTabSz="919163">
              <a:defRPr/>
            </a:lvl1pPr>
          </a:lstStyle>
          <a:p>
            <a:endParaRPr lang="fr-FR"/>
          </a:p>
        </p:txBody>
      </p:sp>
      <p:sp>
        <p:nvSpPr>
          <p:cNvPr id="132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931" y="6456364"/>
            <a:ext cx="4301699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algn="r" defTabSz="919163">
              <a:defRPr/>
            </a:lvl1pPr>
          </a:lstStyle>
          <a:p>
            <a:fld id="{2F4AB313-D890-9048-B6DD-3888B823EB8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29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010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defTabSz="919163">
              <a:defRPr/>
            </a:lvl1pPr>
          </a:lstStyle>
          <a:p>
            <a:endParaRPr lang="fr-FR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931" y="1"/>
            <a:ext cx="4301699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algn="r" defTabSz="919163">
              <a:defRPr/>
            </a:lvl1pPr>
          </a:lstStyle>
          <a:p>
            <a:endParaRPr lang="fr-FR"/>
          </a:p>
        </p:txBody>
      </p:sp>
      <p:sp>
        <p:nvSpPr>
          <p:cNvPr id="1259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54350" y="508000"/>
            <a:ext cx="3827463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8035" y="3230563"/>
            <a:ext cx="7952157" cy="305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4"/>
            <a:ext cx="430010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defTabSz="919163">
              <a:defRPr/>
            </a:lvl1pPr>
          </a:lstStyle>
          <a:p>
            <a:endParaRPr lang="fr-FR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931" y="6456364"/>
            <a:ext cx="4301699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algn="r" defTabSz="919163">
              <a:defRPr/>
            </a:lvl1pPr>
          </a:lstStyle>
          <a:p>
            <a:fld id="{E6EC7D9A-8B07-8144-9C98-BA305997855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746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C7D9A-8B07-8144-9C98-BA305997855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28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</a:rPr>
              <a:t>Bureau bcq de non réponses</a:t>
            </a:r>
          </a:p>
          <a:p>
            <a:r>
              <a:rPr lang="fr-FR">
                <a:latin typeface="Calibri" charset="0"/>
              </a:rPr>
              <a:t>Moyen pour la plénière et les groupes de travail</a:t>
            </a:r>
          </a:p>
          <a:p>
            <a:r>
              <a:rPr lang="fr-FR">
                <a:latin typeface="Calibri" charset="0"/>
              </a:rPr>
              <a:t>Bien por les journées d</a:t>
            </a:r>
            <a:r>
              <a:rPr lang="ja-JP" altLang="fr-FR">
                <a:latin typeface="Calibri" charset="0"/>
              </a:rPr>
              <a:t>’</a:t>
            </a:r>
            <a:r>
              <a:rPr lang="fr-FR">
                <a:latin typeface="Calibri" charset="0"/>
              </a:rPr>
              <a:t>échange</a:t>
            </a:r>
          </a:p>
          <a:p>
            <a:endParaRPr lang="fr-FR">
              <a:latin typeface="Calibri" charset="0"/>
            </a:endParaRP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776C603-DEC2-2D42-852B-7B9E91A6D402}" type="slidenum">
              <a:rPr lang="fr-FR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</a:rPr>
              <a:t>Bien hormi le site internet qui est moyen</a:t>
            </a:r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6F429E1-DDA7-2740-B27E-31D28AD416D7}" type="slidenum">
              <a:rPr lang="fr-FR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dirty="0">
                <a:latin typeface="Calibri" charset="0"/>
              </a:rPr>
              <a:t>Tweeter beaucoup de non réponses</a:t>
            </a:r>
          </a:p>
          <a:p>
            <a:r>
              <a:rPr lang="fr-FR" dirty="0">
                <a:latin typeface="Calibri" charset="0"/>
              </a:rPr>
              <a:t>Avis partagé</a:t>
            </a:r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F9033A-267D-2A44-ACC8-F54DE05119B5}" type="slidenum">
              <a:rPr lang="fr-FR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</a:rPr>
              <a:t>2 répondants dans les contribution libres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B6A4B52-5E4C-6E49-8B9C-A7E5505AAFAB}" type="slidenum">
              <a:rPr lang="fr-FR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C7D9A-8B07-8144-9C98-BA3059978556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27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C7D9A-8B07-8144-9C98-BA3059978556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11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C7D9A-8B07-8144-9C98-BA3059978556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532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C7D9A-8B07-8144-9C98-BA305997855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280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C7D9A-8B07-8144-9C98-BA305997855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584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C7D9A-8B07-8144-9C98-BA305997855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991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</a:rPr>
              <a:t>Collége 2 plus nombreux</a:t>
            </a:r>
          </a:p>
          <a:p>
            <a:r>
              <a:rPr lang="fr-FR">
                <a:latin typeface="Calibri" charset="0"/>
              </a:rPr>
              <a:t>Non renseigné pour les département (2 départements)</a:t>
            </a:r>
          </a:p>
          <a:p>
            <a:r>
              <a:rPr lang="fr-FR">
                <a:latin typeface="Calibri" charset="0"/>
              </a:rPr>
              <a:t>Département: non réponses = 2 départements ou région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dirty="0">
                <a:latin typeface="Calibri" charset="0"/>
              </a:rPr>
              <a:t>SOUTIEN: avis partagé</a:t>
            </a:r>
          </a:p>
          <a:p>
            <a:r>
              <a:rPr lang="fr-FR" dirty="0">
                <a:latin typeface="Calibri" charset="0"/>
              </a:rPr>
              <a:t>Représentation: bien</a:t>
            </a:r>
          </a:p>
          <a:p>
            <a:r>
              <a:rPr lang="fr-FR" dirty="0">
                <a:latin typeface="Calibri" charset="0"/>
              </a:rPr>
              <a:t>Prise de décision: bien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</a:rPr>
              <a:t>Partagé pour la coordination et bien pour le bureau et les plénières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latin typeface="Calibri" charset="0"/>
              </a:rPr>
              <a:t>Cf rapport d</a:t>
            </a:r>
            <a:r>
              <a:rPr lang="ja-JP" altLang="fr-FR">
                <a:latin typeface="Calibri" charset="0"/>
              </a:rPr>
              <a:t>’</a:t>
            </a:r>
            <a:r>
              <a:rPr lang="fr-FR">
                <a:latin typeface="Calibri" charset="0"/>
              </a:rPr>
              <a:t>activité partie coordination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51175" y="509588"/>
            <a:ext cx="382587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fr-FR" dirty="0">
                <a:latin typeface="Calibri" charset="0"/>
              </a:rPr>
              <a:t>La mise en place bien par contre organisation et diffusion des travaux moyennes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5666" name="Rectangle 2"/>
          <p:cNvSpPr>
            <a:spLocks noChangeArrowheads="1"/>
          </p:cNvSpPr>
          <p:nvPr/>
        </p:nvSpPr>
        <p:spPr bwMode="auto">
          <a:xfrm>
            <a:off x="66675" y="0"/>
            <a:ext cx="447675" cy="6858000"/>
          </a:xfrm>
          <a:prstGeom prst="rect">
            <a:avLst/>
          </a:prstGeom>
          <a:gradFill rotWithShape="0">
            <a:gsLst>
              <a:gs pos="0">
                <a:srgbClr val="9B1513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85667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3185669" name="Picture 5" descr="LogoCoreVI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139700"/>
            <a:ext cx="3332162" cy="211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85673" name="Rectangle 9"/>
          <p:cNvSpPr>
            <a:spLocks noChangeArrowheads="1"/>
          </p:cNvSpPr>
          <p:nvPr/>
        </p:nvSpPr>
        <p:spPr bwMode="auto">
          <a:xfrm>
            <a:off x="2146300" y="127000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18567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784225" y="2330450"/>
            <a:ext cx="8763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noProof="0" dirty="0" smtClean="0"/>
              <a:t>Cliquez et modifiez le titre</a:t>
            </a:r>
          </a:p>
        </p:txBody>
      </p:sp>
      <p:sp>
        <p:nvSpPr>
          <p:cNvPr id="318567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886200"/>
            <a:ext cx="72390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3185677" name="Text Box 13"/>
          <p:cNvSpPr txBox="1">
            <a:spLocks noChangeArrowheads="1"/>
          </p:cNvSpPr>
          <p:nvPr/>
        </p:nvSpPr>
        <p:spPr bwMode="auto">
          <a:xfrm rot="-5400000">
            <a:off x="-1978741" y="3368728"/>
            <a:ext cx="43268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b="1" dirty="0" smtClean="0">
                <a:solidFill>
                  <a:schemeClr val="bg1"/>
                </a:solidFill>
              </a:rPr>
              <a:t>Plénière – 3 juillet</a:t>
            </a:r>
            <a:r>
              <a:rPr lang="fr-FR" sz="1800" b="1" baseline="0" dirty="0" smtClean="0">
                <a:solidFill>
                  <a:schemeClr val="bg1"/>
                </a:solidFill>
              </a:rPr>
              <a:t> 2014 </a:t>
            </a:r>
            <a:r>
              <a:rPr lang="fr-FR" sz="1800" b="1" dirty="0" smtClean="0">
                <a:solidFill>
                  <a:schemeClr val="bg1"/>
                </a:solidFill>
              </a:rPr>
              <a:t>– Saint-Brieuc</a:t>
            </a:r>
            <a:endParaRPr lang="fr-FR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15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91413" y="168275"/>
            <a:ext cx="2246312" cy="62357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7713" y="168275"/>
            <a:ext cx="6591300" cy="62357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3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208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316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67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3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927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375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41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27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071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577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7429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93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5472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1422400"/>
            <a:ext cx="4411663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26063" y="1422400"/>
            <a:ext cx="4411662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10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69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03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753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7195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5161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42" name="Rectangle 2"/>
          <p:cNvSpPr>
            <a:spLocks noChangeArrowheads="1"/>
          </p:cNvSpPr>
          <p:nvPr/>
        </p:nvSpPr>
        <p:spPr bwMode="auto">
          <a:xfrm rot="10800000" flipH="1" flipV="1">
            <a:off x="0" y="1069975"/>
            <a:ext cx="10287000" cy="73025"/>
          </a:xfrm>
          <a:prstGeom prst="rect">
            <a:avLst/>
          </a:prstGeom>
          <a:gradFill rotWithShape="0">
            <a:gsLst>
              <a:gs pos="0">
                <a:srgbClr val="9B1513"/>
              </a:gs>
              <a:gs pos="100000">
                <a:srgbClr val="9B1513">
                  <a:gamma/>
                  <a:tint val="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84643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gradFill rotWithShape="0">
            <a:gsLst>
              <a:gs pos="0">
                <a:srgbClr val="0099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84644" name="Rectangle 4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84646" name="Text Box 6"/>
          <p:cNvSpPr txBox="1">
            <a:spLocks noChangeArrowheads="1"/>
          </p:cNvSpPr>
          <p:nvPr/>
        </p:nvSpPr>
        <p:spPr bwMode="auto">
          <a:xfrm rot="16200000">
            <a:off x="-1939577" y="3624049"/>
            <a:ext cx="43268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b="1" dirty="0" smtClean="0">
                <a:solidFill>
                  <a:schemeClr val="bg1"/>
                </a:solidFill>
              </a:rPr>
              <a:t>Plénière – 3</a:t>
            </a:r>
            <a:r>
              <a:rPr lang="fr-FR" sz="1800" b="1" baseline="0" dirty="0" smtClean="0">
                <a:solidFill>
                  <a:schemeClr val="bg1"/>
                </a:solidFill>
              </a:rPr>
              <a:t> juillet 2014 – Saint-Brieuc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3184648" name="Text Box 8"/>
          <p:cNvSpPr txBox="1">
            <a:spLocks noChangeArrowheads="1"/>
          </p:cNvSpPr>
          <p:nvPr/>
        </p:nvSpPr>
        <p:spPr bwMode="auto">
          <a:xfrm>
            <a:off x="0" y="6583363"/>
            <a:ext cx="420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7298761B-94C6-8045-859D-13021FBA9C5A}" type="slidenum">
              <a:rPr lang="fr-FR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‹N°›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8465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747713" y="168275"/>
            <a:ext cx="876300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18465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22400"/>
            <a:ext cx="8975725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+mn-ea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+mn-ea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+mn-ea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+mn-ea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+mn-ea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0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39BB0-2430-490E-A987-A76A38B0155B}" type="datetimeFigureOut">
              <a:rPr lang="fr-FR" smtClean="0"/>
              <a:t>07/07/2014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1E0FC-B8CC-498A-946A-655DF9E64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12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6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latin typeface="Arial Narrow" panose="020B0606020202030204" pitchFamily="34" charset="0"/>
              </a:rPr>
              <a:t>Plénière du COREVIH</a:t>
            </a:r>
            <a:endParaRPr lang="fr-FR" b="1" dirty="0">
              <a:latin typeface="Arial Narrow" panose="020B0606020202030204" pitchFamily="34" charset="0"/>
            </a:endParaRPr>
          </a:p>
        </p:txBody>
      </p:sp>
      <p:sp>
        <p:nvSpPr>
          <p:cNvPr id="3446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7511512" cy="1752600"/>
          </a:xfrm>
        </p:spPr>
        <p:txBody>
          <a:bodyPr/>
          <a:lstStyle/>
          <a:p>
            <a:r>
              <a:rPr lang="fr-FR" b="1" dirty="0" smtClean="0">
                <a:latin typeface="Arial Narrow" panose="020B0606020202030204" pitchFamily="34" charset="0"/>
              </a:rPr>
              <a:t>Jeudi 3 juillet 2014</a:t>
            </a:r>
          </a:p>
          <a:p>
            <a:r>
              <a:rPr lang="fr-FR" sz="2800" dirty="0" smtClean="0">
                <a:latin typeface="Arial Narrow" panose="020B0606020202030204" pitchFamily="34" charset="0"/>
              </a:rPr>
              <a:t>Centre Hospitalier Yves Le </a:t>
            </a:r>
            <a:r>
              <a:rPr lang="fr-FR" sz="2800" dirty="0" err="1" smtClean="0">
                <a:latin typeface="Arial Narrow" panose="020B0606020202030204" pitchFamily="34" charset="0"/>
              </a:rPr>
              <a:t>Foll</a:t>
            </a:r>
            <a:r>
              <a:rPr lang="fr-FR" sz="2800" dirty="0" smtClean="0">
                <a:latin typeface="Arial Narrow" panose="020B0606020202030204" pitchFamily="34" charset="0"/>
              </a:rPr>
              <a:t> – Saint-Brieuc</a:t>
            </a:r>
            <a:endParaRPr lang="fr-FR" sz="28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Formations organisées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073552"/>
              </p:ext>
            </p:extLst>
          </p:nvPr>
        </p:nvGraphicFramePr>
        <p:xfrm>
          <a:off x="721995" y="2218593"/>
          <a:ext cx="8975724" cy="3433256"/>
        </p:xfrm>
        <a:graphic>
          <a:graphicData uri="http://schemas.openxmlformats.org/drawingml/2006/table">
            <a:tbl>
              <a:tblPr/>
              <a:tblGrid>
                <a:gridCol w="610001"/>
                <a:gridCol w="5163220"/>
                <a:gridCol w="1971609"/>
                <a:gridCol w="588215"/>
                <a:gridCol w="642679"/>
              </a:tblGrid>
              <a:tr h="18082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4 - Formations organisées par le COREVIH (ETP, TRODs etc…)</a:t>
                      </a:r>
                    </a:p>
                  </a:txBody>
                  <a:tcPr marL="10893" marR="10893" marT="10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effectLst/>
                          <a:latin typeface="Arial"/>
                        </a:rPr>
                        <a:t>Budget courant</a:t>
                      </a:r>
                      <a:endParaRPr lang="fr-FR" sz="900" b="0" i="0" u="none" strike="noStrike" dirty="0">
                        <a:effectLst/>
                        <a:latin typeface="Arial"/>
                      </a:endParaRPr>
                    </a:p>
                  </a:txBody>
                  <a:tcPr marL="10893" marR="10893" marT="108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effectLst/>
                          <a:latin typeface="Arial"/>
                        </a:rPr>
                        <a:t>Provisions</a:t>
                      </a:r>
                      <a:endParaRPr lang="fr-FR" sz="900" b="0" i="0" u="none" strike="noStrike" dirty="0">
                        <a:effectLst/>
                        <a:latin typeface="Arial"/>
                      </a:endParaRPr>
                    </a:p>
                  </a:txBody>
                  <a:tcPr marL="10893" marR="10893" marT="108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28/01/13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4 journées Quimper et Vannes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6 000,00 €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27/12/02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Membres Corevih - SFLS 1ère partie Associatifs TRODS Rennes - 17 nov 2012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900,00 €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05/02/13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Membres Corevih - SFLS -  format Associatifs TROds Rennes 13-14 déc  Rennes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2 160,00 €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12/06/13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SFLS - Formation Trods Associatif le 1er juin 2013 (2ème partie)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405,00 €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12/06/13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Journée coordonnateurs Séte 5 au 7 juin Hadija Chanvril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210,00 €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01/07/13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Journée CHU Vannes juin 2013 facture 13421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1 500,00 €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21/10/13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15-16 octobre Rennes - Facture 13441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2 380,00 €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21/10/13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8-9 octobre  Brest la Cavale, sce med int  - Facture 13442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2 380,00 €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21/10/13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26-27 septembre  Brest la Cavale, sce mal. inf  - Facture 13443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2 380,00 €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21/10/13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10-11 octobre  Lorient  - Facture 13444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2 380,00 €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21/10/13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1 - 2  octobre Saint Brieuc - Facture 13445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2 380,00 €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15/10/13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15/16 Octobre Rennes - Restauration  Miam et Caetera 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684,80 €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15/10/13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15/16 Octobre Rennes - Boulangerie Guillemot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102,56 €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01/04/13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SIDA Info Service - C. Soulard - journée corevih transport 18/04/13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38,62 €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11/12/13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11 décembre Rennes - Restauration  Class Croute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373,80 €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11/12/13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Myriade 11 décembre Rennes - Boulangerie Galenzo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35,20 €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179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effectLst/>
                          <a:latin typeface="Arial"/>
                        </a:rPr>
                        <a:t>24 309,98 €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82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Coopération internationale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62000" y="3509572"/>
          <a:ext cx="8975726" cy="807231"/>
        </p:xfrm>
        <a:graphic>
          <a:graphicData uri="http://schemas.openxmlformats.org/drawingml/2006/table">
            <a:tbl>
              <a:tblPr/>
              <a:tblGrid>
                <a:gridCol w="706949"/>
                <a:gridCol w="5983817"/>
                <a:gridCol w="2284960"/>
              </a:tblGrid>
              <a:tr h="2095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5 - Coopération internationale</a:t>
                      </a:r>
                    </a:p>
                  </a:txBody>
                  <a:tcPr marL="12624" marR="12624" marT="12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88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01/09/13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Mission 2 Tecs - transports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2 378,00 €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8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01/09/13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Remboursement indemnités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1 680,00 €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4 058,00 €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424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Bureaux et plénières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62000" y="3056684"/>
          <a:ext cx="8975726" cy="1713007"/>
        </p:xfrm>
        <a:graphic>
          <a:graphicData uri="http://schemas.openxmlformats.org/drawingml/2006/table">
            <a:tbl>
              <a:tblPr/>
              <a:tblGrid>
                <a:gridCol w="706949"/>
                <a:gridCol w="5983817"/>
                <a:gridCol w="2284960"/>
              </a:tblGrid>
              <a:tr h="2095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6 - Fonctionnement du bureau et des plénières : transports, café, location salle…</a:t>
                      </a:r>
                    </a:p>
                  </a:txBody>
                  <a:tcPr marL="12624" marR="12624" marT="12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04/02/13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Boulangerie Liffré (Plénière Rennes 4/2)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70,30 €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12/04/13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Boulangerie Liffré (Plénière Vannes 12/04)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84,77 €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19/03/13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Mr Gautier Pierre - Transport Plénière Rennes 4/2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23,50 €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19/03/13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SIDA Info Service - C. Soulard - Transport Plénière St Brieuc 27/11/2012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40,60 €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12/04/13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SIDA Info Service - C. Soulard - Transport Plénière Vannes 12/04/13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38,62 €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257,79 €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577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Représentation/informations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62000" y="3012496"/>
          <a:ext cx="8975725" cy="1801382"/>
        </p:xfrm>
        <a:graphic>
          <a:graphicData uri="http://schemas.openxmlformats.org/drawingml/2006/table">
            <a:tbl>
              <a:tblPr/>
              <a:tblGrid>
                <a:gridCol w="706949"/>
                <a:gridCol w="5983817"/>
                <a:gridCol w="2284959"/>
              </a:tblGrid>
              <a:tr h="2095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7 - Frais de représentation : présence dans les réunions nationales et congrès internationaux</a:t>
                      </a:r>
                    </a:p>
                  </a:txBody>
                  <a:tcPr marL="12624" marR="12624" marT="12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723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Calibri"/>
                        </a:rPr>
                        <a:t>01/10/13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Hébergement SFLS Poitiers (Mmes Derrien - Boittin - Stéphant - Morin)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550,00 €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723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Calibri"/>
                        </a:rPr>
                        <a:t>01/10/13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Incriptions Congrès SFLS Poitiers (Membres et personnel)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1 080,00 €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723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01/10/13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Frais restauration MC Derrien SFLS Poitiers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15,25 €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723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19/03/13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I. Stéphant - Dépistage - SFLS Marseille 2012 - Plénière St Brieuc 27/11 - payé en 2013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106,70 €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723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19/03/13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E. Boittin-Bardot - Congrés SFLS Marseille 2012 et CDAG Toulouse - payé en 2013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99,52 €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723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Année 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Bureau des voyages - E. Deroiné - Année 2013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10 962,59 €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23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12 814,06 €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612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Logiciels, documents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453247"/>
              </p:ext>
            </p:extLst>
          </p:nvPr>
        </p:nvGraphicFramePr>
        <p:xfrm>
          <a:off x="762000" y="2635000"/>
          <a:ext cx="8975726" cy="2556374"/>
        </p:xfrm>
        <a:graphic>
          <a:graphicData uri="http://schemas.openxmlformats.org/drawingml/2006/table">
            <a:tbl>
              <a:tblPr/>
              <a:tblGrid>
                <a:gridCol w="706949"/>
                <a:gridCol w="5983817"/>
                <a:gridCol w="2284960"/>
              </a:tblGrid>
              <a:tr h="473403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3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8 - Financement des outils mis en place par le COREVIH :  Nadis,  Bases de données autres (dépistage…), 1er décembre…</a:t>
                      </a:r>
                    </a:p>
                  </a:txBody>
                  <a:tcPr marL="12624" marR="12624" marT="126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13/03/13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AIRDDS - Sacs  Journée mondiale lutte contre le sida 1er décembre 2012 (facture N° 12/402)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3 815,00 €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aout 12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Voice station 300 polycom pour Aides- Isabelle Stephant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320,90 €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20/06/13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Voice station 300 polycom pour Brest - MC Derrien/L. De Saint Martin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352,76 €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29/06/13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CRTP Affiches AES Quimper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218,39 €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25/04/13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Fédialis (Formation V5 Vannes/Lorient - maintenance Nadis 2013 - Biologie)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5 980,00 €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07/11/13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Imprimerie Ht de Vilaine - 1er décembre 2013 - dépliant PPCPS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2 149,21 €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07/11/13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Quinze Mille - Conception graphique  Dépliant - 1er décembre 2013 PPCPS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2 152,80 €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01/06/13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Achat Livres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Hébergement Nadis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3 450,00 €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A venir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effectLst/>
                          <a:latin typeface="Arial"/>
                        </a:rPr>
                        <a:t>Nadis - Paramétrage </a:t>
                      </a:r>
                      <a:r>
                        <a:rPr lang="fr-FR" sz="1000" b="0" i="0" u="none" strike="noStrike" dirty="0" smtClean="0">
                          <a:effectLst/>
                          <a:latin typeface="Arial"/>
                        </a:rPr>
                        <a:t>virologie</a:t>
                      </a:r>
                      <a:endParaRPr lang="fr-F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1 196,00 €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19 654,06 €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652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Personnel du COREVIH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851477"/>
              </p:ext>
            </p:extLst>
          </p:nvPr>
        </p:nvGraphicFramePr>
        <p:xfrm>
          <a:off x="762000" y="3032659"/>
          <a:ext cx="8975725" cy="1761057"/>
        </p:xfrm>
        <a:graphic>
          <a:graphicData uri="http://schemas.openxmlformats.org/drawingml/2006/table">
            <a:tbl>
              <a:tblPr/>
              <a:tblGrid>
                <a:gridCol w="706949"/>
                <a:gridCol w="5983817"/>
                <a:gridCol w="2284959"/>
              </a:tblGrid>
              <a:tr h="473403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300" b="1" i="0" u="none" strike="noStrike" dirty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</a:t>
                      </a:r>
                      <a:r>
                        <a:rPr lang="fr-FR" sz="1300" b="1" i="0" u="none" strike="noStrike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9 </a:t>
                      </a:r>
                      <a:r>
                        <a:rPr lang="fr-FR" sz="1300" b="1" i="0" u="none" strike="noStrike" dirty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-  Frais de personnel                  </a:t>
                      </a:r>
                    </a:p>
                  </a:txBody>
                  <a:tcPr marL="12624" marR="12624" marT="126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0,5 ETP médical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62 940,00 €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4 ETP TECs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192 772,00 €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 ETP assistante administrative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43 000,00 €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 ETP coordinattion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48 516,00 €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0,5 ETP Ingénieur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31 788,00 €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379 016,00 €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663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59296" y="4205422"/>
            <a:ext cx="9106114" cy="1362075"/>
          </a:xfrm>
        </p:spPr>
        <p:txBody>
          <a:bodyPr/>
          <a:lstStyle/>
          <a:p>
            <a:pPr marL="712788" indent="-712788">
              <a:buBlip>
                <a:blip r:embed="rId3"/>
              </a:buBlip>
            </a:pPr>
            <a:r>
              <a:rPr lang="fr-FR" sz="3600" dirty="0" smtClean="0">
                <a:latin typeface="Arial Narrow" panose="020B0606020202030204" pitchFamily="34" charset="0"/>
              </a:rPr>
              <a:t>ORGANISATION  ET fonctionnement  INTERNE du COREVIH</a:t>
            </a:r>
            <a:endParaRPr lang="fr-FR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fonctionnement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Jusqu’à présent : un texte</a:t>
            </a:r>
          </a:p>
          <a:p>
            <a:pPr lvl="1"/>
            <a:r>
              <a:rPr lang="fr-FR" dirty="0" smtClean="0"/>
              <a:t>Règlement intérieur</a:t>
            </a:r>
          </a:p>
          <a:p>
            <a:pPr lvl="2"/>
            <a:r>
              <a:rPr lang="fr-FR" dirty="0" smtClean="0"/>
              <a:t>Grandes lignes de l’organisation politique du COREVIH, des modalités d’élection et de prise de décisions</a:t>
            </a:r>
          </a:p>
          <a:p>
            <a:r>
              <a:rPr lang="fr-FR" dirty="0" smtClean="0"/>
              <a:t>Proposition : deux textes</a:t>
            </a:r>
          </a:p>
          <a:p>
            <a:pPr lvl="1"/>
            <a:r>
              <a:rPr lang="fr-FR" dirty="0" smtClean="0"/>
              <a:t>Règlement intérieur</a:t>
            </a:r>
          </a:p>
          <a:p>
            <a:pPr lvl="1"/>
            <a:r>
              <a:rPr lang="fr-FR" dirty="0" smtClean="0"/>
              <a:t>Guide fonctionnement</a:t>
            </a:r>
          </a:p>
          <a:p>
            <a:pPr lvl="2"/>
            <a:r>
              <a:rPr lang="fr-FR" dirty="0" smtClean="0"/>
              <a:t>Complète le règlement intérieur sur des aspects très </a:t>
            </a:r>
            <a:r>
              <a:rPr lang="fr-FR" dirty="0" smtClean="0"/>
              <a:t>fonctionnels </a:t>
            </a:r>
            <a:r>
              <a:rPr lang="fr-FR" dirty="0" smtClean="0"/>
              <a:t>et sur le fonctionnement de l’équipe salariée.</a:t>
            </a:r>
          </a:p>
          <a:p>
            <a:pPr lvl="2"/>
            <a:r>
              <a:rPr lang="fr-FR" dirty="0" smtClean="0"/>
              <a:t>Renvoi à des annexes très « opérationnelles ».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69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nouveautés de fonctionnement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1422400"/>
            <a:ext cx="9207910" cy="4981575"/>
          </a:xfrm>
        </p:spPr>
        <p:txBody>
          <a:bodyPr/>
          <a:lstStyle/>
          <a:p>
            <a:r>
              <a:rPr lang="fr-FR" dirty="0" smtClean="0"/>
              <a:t>Pourquoi un poste de « direction médicale »  ?</a:t>
            </a:r>
          </a:p>
          <a:p>
            <a:pPr lvl="1"/>
            <a:r>
              <a:rPr lang="fr-FR" dirty="0" smtClean="0"/>
              <a:t>Risque de confusion sur le terme de coordination</a:t>
            </a:r>
          </a:p>
          <a:p>
            <a:pPr lvl="1"/>
            <a:r>
              <a:rPr lang="fr-FR" dirty="0" smtClean="0"/>
              <a:t>Volonté initiale du COREVIH Bretagne que le poste de coordination soit délesté des lourdeurs administratives…</a:t>
            </a:r>
          </a:p>
          <a:p>
            <a:pPr lvl="2"/>
            <a:r>
              <a:rPr lang="fr-FR" dirty="0" smtClean="0"/>
              <a:t>Poste de Coordination centré sur les activités</a:t>
            </a:r>
          </a:p>
          <a:p>
            <a:pPr lvl="1"/>
            <a:r>
              <a:rPr lang="fr-FR" dirty="0" smtClean="0"/>
              <a:t>Nécessité d’avoir un positionnement fort dans la structure hospitalière accueillant le COREVIH</a:t>
            </a:r>
          </a:p>
          <a:p>
            <a:pPr lvl="1">
              <a:buFontTx/>
              <a:buChar char="-"/>
            </a:pPr>
            <a:r>
              <a:rPr lang="fr-FR" dirty="0" smtClean="0"/>
              <a:t>Actuellement cumul de fonctions politiques et opérationnelles qui seront séparées un jour !</a:t>
            </a:r>
          </a:p>
          <a:p>
            <a:pPr lvl="2">
              <a:buFontTx/>
              <a:buChar char="•"/>
            </a:pPr>
            <a:r>
              <a:rPr lang="fr-FR" dirty="0"/>
              <a:t>Nécessité de bien distinguer les deux niveaux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6959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6" y="0"/>
            <a:ext cx="10157338" cy="715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1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197" y="5780869"/>
            <a:ext cx="1685567" cy="107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latin typeface="+mn-lt"/>
              </a:rPr>
              <a:t>Prochains grands RDV du COREVIH-Bretagne</a:t>
            </a:r>
            <a:endParaRPr lang="fr-FR" sz="3200" dirty="0">
              <a:latin typeface="+mn-lt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726376"/>
              </p:ext>
            </p:extLst>
          </p:nvPr>
        </p:nvGraphicFramePr>
        <p:xfrm>
          <a:off x="762000" y="1422400"/>
          <a:ext cx="8975724" cy="4249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931"/>
                <a:gridCol w="2243931"/>
                <a:gridCol w="2243931"/>
                <a:gridCol w="2243931"/>
              </a:tblGrid>
              <a:tr h="63219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Dates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Thèmes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Horaires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Lieux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</a:tr>
              <a:tr h="10911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13</a:t>
                      </a:r>
                      <a:r>
                        <a:rPr lang="fr-FR" baseline="0" dirty="0" smtClean="0">
                          <a:latin typeface="Arial Narrow" panose="020B0606020202030204" pitchFamily="34" charset="0"/>
                        </a:rPr>
                        <a:t> octobre</a:t>
                      </a:r>
                    </a:p>
                    <a:p>
                      <a:pPr algn="ctr"/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>
                          <a:solidFill>
                            <a:srgbClr val="9B1513"/>
                          </a:solidFill>
                          <a:latin typeface="Arial Narrow" panose="020B0606020202030204" pitchFamily="34" charset="0"/>
                        </a:rPr>
                        <a:t>Plénière</a:t>
                      </a:r>
                      <a:endParaRPr lang="fr-FR" baseline="0" dirty="0">
                        <a:solidFill>
                          <a:srgbClr val="9B1513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14h30-17h30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Brest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911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6 novembre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>
                          <a:solidFill>
                            <a:srgbClr val="9B1513"/>
                          </a:solidFill>
                          <a:latin typeface="Arial Narrow" panose="020B0606020202030204" pitchFamily="34" charset="0"/>
                        </a:rPr>
                        <a:t>Inter-COREVIH Dépistage</a:t>
                      </a:r>
                      <a:endParaRPr lang="fr-FR" baseline="0" dirty="0">
                        <a:solidFill>
                          <a:srgbClr val="9B1513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Journée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Le</a:t>
                      </a:r>
                      <a:r>
                        <a:rPr lang="fr-FR" baseline="0" dirty="0" smtClean="0">
                          <a:latin typeface="Arial Narrow" panose="020B0606020202030204" pitchFamily="34" charset="0"/>
                        </a:rPr>
                        <a:t> Mans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354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Décembre</a:t>
                      </a:r>
                    </a:p>
                    <a:p>
                      <a:pPr algn="ctr"/>
                      <a:endParaRPr lang="fr-FR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>
                          <a:solidFill>
                            <a:srgbClr val="9B1513"/>
                          </a:solidFill>
                          <a:effectLst/>
                          <a:latin typeface="Arial Narrow" panose="020B0606020202030204" pitchFamily="34" charset="0"/>
                        </a:rPr>
                        <a:t>Réunion scientifique</a:t>
                      </a:r>
                      <a:br>
                        <a:rPr lang="fr-FR" baseline="0" dirty="0">
                          <a:solidFill>
                            <a:srgbClr val="9B1513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fr-FR" baseline="0" dirty="0">
                          <a:solidFill>
                            <a:srgbClr val="9B1513"/>
                          </a:solidFill>
                          <a:effectLst/>
                          <a:latin typeface="Arial Narrow" panose="020B0606020202030204" pitchFamily="34" charset="0"/>
                        </a:rPr>
                        <a:t>Recommandations d'experts un an après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Soirée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 Visio-conférence</a:t>
                      </a:r>
                      <a:b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Rennes et Brest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3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10201275" cy="766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6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Blip>
                <a:blip r:embed="rId2"/>
              </a:buBlip>
            </a:pPr>
            <a:r>
              <a:rPr lang="fr-FR" sz="3600" dirty="0" smtClean="0">
                <a:latin typeface="Arial Narrow" panose="020B0606020202030204" pitchFamily="34" charset="0"/>
              </a:rPr>
              <a:t>Questionnaire COREVIH</a:t>
            </a:r>
            <a:endParaRPr lang="fr-FR" sz="36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573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 idx="4294967295"/>
          </p:nvPr>
        </p:nvSpPr>
        <p:spPr>
          <a:xfrm>
            <a:off x="748309" y="168276"/>
            <a:ext cx="8526066" cy="523875"/>
          </a:xfrm>
        </p:spPr>
        <p:txBody>
          <a:bodyPr/>
          <a:lstStyle/>
          <a:p>
            <a:r>
              <a:rPr lang="fr-FR" b="1" dirty="0">
                <a:latin typeface="Futura" charset="0"/>
              </a:rPr>
              <a:t>Profil des répondants</a:t>
            </a:r>
            <a:endParaRPr lang="fr-FR" dirty="0">
              <a:latin typeface="Futura" charset="0"/>
            </a:endParaRP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49" y="1129396"/>
            <a:ext cx="8478239" cy="5637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52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975895" y="281160"/>
            <a:ext cx="77126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fr-FR" sz="2800" b="1" dirty="0"/>
              <a:t>La démocratie sanitaire</a:t>
            </a:r>
            <a:endParaRPr lang="fr-FR" sz="5400" dirty="0"/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001" y="1207633"/>
            <a:ext cx="7244323" cy="56503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3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61474" y="123825"/>
            <a:ext cx="9711239" cy="654050"/>
          </a:xfrm>
        </p:spPr>
        <p:txBody>
          <a:bodyPr/>
          <a:lstStyle/>
          <a:p>
            <a:pPr eaLnBrk="1" hangingPunct="1"/>
            <a:r>
              <a:rPr lang="fr-FR" sz="3200" dirty="0">
                <a:latin typeface="Futura" charset="0"/>
              </a:rPr>
              <a:t>La gouvernance (organisation et communication) 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99" y="1151436"/>
            <a:ext cx="7610745" cy="5599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73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196" y="115888"/>
            <a:ext cx="9458285" cy="779426"/>
          </a:xfrm>
        </p:spPr>
        <p:txBody>
          <a:bodyPr/>
          <a:lstStyle/>
          <a:p>
            <a:pPr eaLnBrk="1" hangingPunct="1"/>
            <a:r>
              <a:rPr lang="fr-FR" dirty="0">
                <a:latin typeface="Futura" charset="0"/>
              </a:rPr>
              <a:t> </a:t>
            </a:r>
            <a:r>
              <a:rPr lang="fr-FR" b="1" dirty="0">
                <a:latin typeface="Futura" charset="0"/>
              </a:rPr>
              <a:t>Les missions du COREVIH </a:t>
            </a:r>
            <a:endParaRPr lang="fr-FR" dirty="0">
              <a:latin typeface="Futura" charset="0"/>
            </a:endParaRP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28" y="1124347"/>
            <a:ext cx="7068132" cy="55895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564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98403" y="168276"/>
            <a:ext cx="8011716" cy="523875"/>
          </a:xfrm>
        </p:spPr>
        <p:txBody>
          <a:bodyPr/>
          <a:lstStyle/>
          <a:p>
            <a:pPr eaLnBrk="1" hangingPunct="1"/>
            <a:r>
              <a:rPr lang="fr-FR" sz="2000" b="1">
                <a:latin typeface="Futura" charset="0"/>
              </a:rPr>
              <a:t>Les commissions </a:t>
            </a:r>
            <a:endParaRPr lang="fr-FR" sz="2000" b="1">
              <a:latin typeface="Arial Narrow" charset="0"/>
            </a:endParaRP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666" y="1130108"/>
            <a:ext cx="8021228" cy="5612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16249" y="168275"/>
            <a:ext cx="8093869" cy="452438"/>
          </a:xfrm>
        </p:spPr>
        <p:txBody>
          <a:bodyPr/>
          <a:lstStyle/>
          <a:p>
            <a:pPr eaLnBrk="1" hangingPunct="1"/>
            <a:r>
              <a:rPr lang="fr-FR" sz="2000" b="1">
                <a:latin typeface="Futura" charset="0"/>
              </a:rPr>
              <a:t>Réunions (organisation, rythme, contenu) </a:t>
            </a:r>
            <a:endParaRPr lang="fr-FR" sz="2000" b="1">
              <a:latin typeface="Arial Narrow" charset="0"/>
            </a:endParaRPr>
          </a:p>
        </p:txBody>
      </p:sp>
      <p:pic>
        <p:nvPicPr>
          <p:cNvPr id="112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70000" y="1268414"/>
            <a:ext cx="7954211" cy="4541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839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8842" y="1196976"/>
            <a:ext cx="8769684" cy="5256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561474" y="287339"/>
            <a:ext cx="84700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2800" b="1" i="1" dirty="0"/>
              <a:t>Réunions (organisation, rythme, contenu)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118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6948" y="1142082"/>
            <a:ext cx="7781881" cy="57159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588211" y="115889"/>
            <a:ext cx="914399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latin typeface="Futura" charset="0"/>
              </a:rPr>
              <a:t>Moyens de </a:t>
            </a:r>
            <a:r>
              <a:rPr lang="fr-FR" sz="3200" b="1" dirty="0" smtClean="0">
                <a:latin typeface="Futura" charset="0"/>
              </a:rPr>
              <a:t>communication (1)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0829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1422400"/>
            <a:ext cx="9328377" cy="4981575"/>
          </a:xfrm>
        </p:spPr>
        <p:txBody>
          <a:bodyPr/>
          <a:lstStyle/>
          <a:p>
            <a:pPr>
              <a:spcBef>
                <a:spcPts val="0"/>
              </a:spcBef>
              <a:buBlip>
                <a:blip r:embed="rId3"/>
              </a:buBlip>
            </a:pPr>
            <a:r>
              <a:rPr lang="fr-FR" sz="2000" b="1" dirty="0" smtClean="0">
                <a:latin typeface="Arial Narrow" panose="020B0606020202030204" pitchFamily="34" charset="0"/>
              </a:rPr>
              <a:t>Approbation du compte-rendu de la réunion plénière du 25 avril 2014</a:t>
            </a:r>
          </a:p>
          <a:p>
            <a:pPr>
              <a:spcBef>
                <a:spcPts val="0"/>
              </a:spcBef>
              <a:buBlip>
                <a:blip r:embed="rId3"/>
              </a:buBlip>
            </a:pPr>
            <a:r>
              <a:rPr lang="fr-FR" sz="2000" b="1" dirty="0" smtClean="0">
                <a:latin typeface="Arial Narrow" panose="020B0606020202030204" pitchFamily="34" charset="0"/>
              </a:rPr>
              <a:t>Complément sur les données budgétaires</a:t>
            </a:r>
            <a:endParaRPr lang="fr-FR" sz="1600" b="1" dirty="0" smtClean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Blip>
                <a:blip r:embed="rId3"/>
              </a:buBlip>
            </a:pPr>
            <a:r>
              <a:rPr lang="fr-FR" sz="2000" b="1" dirty="0" smtClean="0">
                <a:latin typeface="Arial Narrow" panose="020B0606020202030204" pitchFamily="34" charset="0"/>
              </a:rPr>
              <a:t>Organisation </a:t>
            </a:r>
            <a:r>
              <a:rPr lang="fr-FR" sz="2000" b="1" dirty="0">
                <a:latin typeface="Arial Narrow" panose="020B0606020202030204" pitchFamily="34" charset="0"/>
              </a:rPr>
              <a:t>et fonctionnement interne du COREVIH : </a:t>
            </a:r>
            <a:endParaRPr lang="fr-FR" sz="2000" dirty="0">
              <a:latin typeface="Arial Narrow" panose="020B0606020202030204" pitchFamily="34" charset="0"/>
            </a:endParaRPr>
          </a:p>
          <a:p>
            <a:pPr marL="542925" indent="-185738">
              <a:buFont typeface="Wingdings" panose="05000000000000000000" pitchFamily="2" charset="2"/>
              <a:buChar char="§"/>
            </a:pPr>
            <a:r>
              <a:rPr lang="fr-FR" sz="1800" dirty="0" smtClean="0">
                <a:latin typeface="Arial Narrow" panose="020B0606020202030204" pitchFamily="34" charset="0"/>
              </a:rPr>
              <a:t>Discussion </a:t>
            </a:r>
            <a:r>
              <a:rPr lang="fr-FR" sz="1800" dirty="0">
                <a:latin typeface="Arial Narrow" panose="020B0606020202030204" pitchFamily="34" charset="0"/>
              </a:rPr>
              <a:t>des documents préparés par le bureau du COREVIH : organigramme de fonctionnement, organigramme hiérarchique, fiche de poste de direction médicale, modification du règlement intérieur. </a:t>
            </a:r>
          </a:p>
          <a:p>
            <a:pPr marL="542925" indent="-185738">
              <a:buFont typeface="Wingdings" panose="05000000000000000000" pitchFamily="2" charset="2"/>
              <a:buChar char="§"/>
            </a:pPr>
            <a:r>
              <a:rPr lang="fr-FR" sz="1800" dirty="0" smtClean="0">
                <a:latin typeface="Arial Narrow" panose="020B0606020202030204" pitchFamily="34" charset="0"/>
              </a:rPr>
              <a:t>Retour </a:t>
            </a:r>
            <a:r>
              <a:rPr lang="fr-FR" sz="1800" dirty="0">
                <a:latin typeface="Arial Narrow" panose="020B0606020202030204" pitchFamily="34" charset="0"/>
              </a:rPr>
              <a:t>sur le questionnaire « fonctionnement COREVIH-Bretagne », </a:t>
            </a:r>
          </a:p>
          <a:p>
            <a:pPr marL="542925" indent="-185738">
              <a:buFont typeface="Wingdings" panose="05000000000000000000" pitchFamily="2" charset="2"/>
              <a:buChar char="§"/>
            </a:pPr>
            <a:r>
              <a:rPr lang="fr-FR" sz="1800" dirty="0" smtClean="0">
                <a:latin typeface="Arial Narrow" panose="020B0606020202030204" pitchFamily="34" charset="0"/>
              </a:rPr>
              <a:t>Retour </a:t>
            </a:r>
            <a:r>
              <a:rPr lang="fr-FR" sz="1800" dirty="0">
                <a:latin typeface="Arial Narrow" panose="020B0606020202030204" pitchFamily="34" charset="0"/>
              </a:rPr>
              <a:t>sur le fonctionnement des commissions : expression des commissions sur leur ressenti, le rythme, la vie des commissions… </a:t>
            </a:r>
            <a:endParaRPr lang="fr-FR" sz="16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Blip>
                <a:blip r:embed="rId3"/>
              </a:buBlip>
            </a:pPr>
            <a:r>
              <a:rPr lang="fr-FR" sz="2000" b="1" dirty="0" smtClean="0">
                <a:latin typeface="Arial Narrow" panose="020B0606020202030204" pitchFamily="34" charset="0"/>
              </a:rPr>
              <a:t>Election </a:t>
            </a:r>
            <a:r>
              <a:rPr lang="fr-FR" sz="2000" b="1" dirty="0">
                <a:latin typeface="Arial Narrow" panose="020B0606020202030204" pitchFamily="34" charset="0"/>
              </a:rPr>
              <a:t>de membres complémentaires du bureau </a:t>
            </a:r>
            <a:r>
              <a:rPr lang="fr-FR" sz="1600" b="1" dirty="0">
                <a:latin typeface="Arial Narrow" panose="020B0606020202030204" pitchFamily="34" charset="0"/>
              </a:rPr>
              <a:t>(2 postes à </a:t>
            </a:r>
            <a:r>
              <a:rPr lang="fr-FR" sz="1600" b="1" dirty="0" smtClean="0">
                <a:latin typeface="Arial Narrow" panose="020B0606020202030204" pitchFamily="34" charset="0"/>
              </a:rPr>
              <a:t>pourvoir)</a:t>
            </a:r>
          </a:p>
          <a:p>
            <a:pPr>
              <a:spcBef>
                <a:spcPts val="0"/>
              </a:spcBef>
              <a:buBlip>
                <a:blip r:embed="rId3"/>
              </a:buBlip>
            </a:pPr>
            <a:r>
              <a:rPr lang="fr-FR" sz="2000" b="1" dirty="0" smtClean="0">
                <a:latin typeface="Arial Narrow" panose="020B0606020202030204" pitchFamily="34" charset="0"/>
              </a:rPr>
              <a:t>Proposition </a:t>
            </a:r>
            <a:r>
              <a:rPr lang="fr-FR" sz="2000" b="1" dirty="0">
                <a:latin typeface="Arial Narrow" panose="020B0606020202030204" pitchFamily="34" charset="0"/>
              </a:rPr>
              <a:t>de thèmes de réunions </a:t>
            </a:r>
            <a:r>
              <a:rPr lang="fr-FR" sz="2000" b="1" dirty="0" smtClean="0">
                <a:latin typeface="Arial Narrow" panose="020B0606020202030204" pitchFamily="34" charset="0"/>
              </a:rPr>
              <a:t>organisées en 2015</a:t>
            </a:r>
            <a:endParaRPr lang="fr-FR" sz="16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  <a:buBlip>
                <a:blip r:embed="rId3"/>
              </a:buBlip>
            </a:pPr>
            <a:r>
              <a:rPr lang="fr-FR" sz="2000" b="1" dirty="0" smtClean="0">
                <a:latin typeface="Arial Narrow" panose="020B0606020202030204" pitchFamily="34" charset="0"/>
              </a:rPr>
              <a:t>Questions diverses</a:t>
            </a: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1600" dirty="0" smtClean="0"/>
          </a:p>
          <a:p>
            <a:pPr marL="0" lvl="2" indent="0">
              <a:spcBef>
                <a:spcPts val="0"/>
              </a:spcBef>
              <a:buNone/>
            </a:pPr>
            <a:r>
              <a:rPr lang="fr-FR" altLang="fr-FR" b="1" dirty="0">
                <a:latin typeface="Arial Narrow" pitchFamily="34" charset="0"/>
                <a:ea typeface="ＭＳ Ｐゴシック" pitchFamily="34" charset="-128"/>
                <a:cs typeface="Times New Roman" pitchFamily="18" charset="0"/>
              </a:rPr>
              <a:t>17h30</a:t>
            </a:r>
            <a:r>
              <a:rPr lang="fr-FR" altLang="fr-FR" dirty="0">
                <a:latin typeface="Arial Narrow" pitchFamily="34" charset="0"/>
                <a:ea typeface="ＭＳ Ｐゴシック" pitchFamily="34" charset="-128"/>
                <a:cs typeface="Times New Roman" pitchFamily="18" charset="0"/>
              </a:rPr>
              <a:t> : </a:t>
            </a:r>
            <a:r>
              <a:rPr lang="fr-FR" altLang="fr-FR" sz="1800" b="1" dirty="0">
                <a:latin typeface="Arial Narrow" pitchFamily="34" charset="0"/>
                <a:ea typeface="ＭＳ Ｐゴシック" pitchFamily="34" charset="-128"/>
                <a:cs typeface="Times New Roman" pitchFamily="18" charset="0"/>
              </a:rPr>
              <a:t>Fin de la réunion</a:t>
            </a:r>
            <a:endParaRPr lang="fr-FR" altLang="fr-FR" sz="18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830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Futura" charset="0"/>
              </a:rPr>
              <a:t>Moyens de </a:t>
            </a:r>
            <a:r>
              <a:rPr lang="fr-FR" b="1" dirty="0" smtClean="0">
                <a:latin typeface="Futura" charset="0"/>
              </a:rPr>
              <a:t>communication (2)</a:t>
            </a:r>
            <a:endParaRPr lang="fr-FR" dirty="0">
              <a:latin typeface="Futura" charset="0"/>
            </a:endParaRPr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7788" y="1330656"/>
            <a:ext cx="7539791" cy="466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89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9052" y="1235911"/>
            <a:ext cx="8589211" cy="5722938"/>
          </a:xfrm>
          <a:noFill/>
        </p:spPr>
      </p:pic>
      <p:sp>
        <p:nvSpPr>
          <p:cNvPr id="1536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Futura" charset="0"/>
              </a:rPr>
              <a:t>Remboursement/formation</a:t>
            </a:r>
          </a:p>
        </p:txBody>
      </p:sp>
    </p:spTree>
    <p:extLst>
      <p:ext uri="{BB962C8B-B14F-4D97-AF65-F5344CB8AC3E}">
        <p14:creationId xmlns:p14="http://schemas.microsoft.com/office/powerpoint/2010/main" val="367685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dirty="0">
                <a:latin typeface="Futura" charset="0"/>
              </a:rPr>
              <a:t> </a:t>
            </a:r>
            <a:r>
              <a:rPr lang="fr-FR" sz="3200" b="1" dirty="0">
                <a:latin typeface="Futura" charset="0"/>
              </a:rPr>
              <a:t>Contribution </a:t>
            </a:r>
            <a:r>
              <a:rPr lang="fr-FR" sz="3200" b="1" dirty="0" smtClean="0">
                <a:latin typeface="Futura" charset="0"/>
              </a:rPr>
              <a:t>libre</a:t>
            </a:r>
            <a:r>
              <a:rPr lang="fr-FR" sz="4000" dirty="0" smtClean="0">
                <a:latin typeface="Arial Narrow" charset="0"/>
              </a:rPr>
              <a:t> </a:t>
            </a:r>
            <a:endParaRPr lang="fr-FR" sz="4000" dirty="0">
              <a:latin typeface="Arial Narrow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62596" y="1422400"/>
            <a:ext cx="9079706" cy="52466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fr-FR" sz="2400" u="sng" dirty="0"/>
              <a:t>Commentaire global sur </a:t>
            </a:r>
            <a:r>
              <a:rPr lang="fr-FR" sz="2400" u="sng" dirty="0" smtClean="0"/>
              <a:t>l’activité </a:t>
            </a:r>
            <a:r>
              <a:rPr lang="fr-FR" sz="2400" u="sng" dirty="0"/>
              <a:t>2013</a:t>
            </a:r>
          </a:p>
          <a:p>
            <a:pPr marL="0" indent="0">
              <a:buFontTx/>
              <a:buNone/>
            </a:pPr>
            <a:r>
              <a:rPr lang="fr-FR" sz="2400" dirty="0"/>
              <a:t>un peu hermétique pour les non initiés, sentiment d'être passifs en plénière, lenteurs des actions (camion de dépistage)</a:t>
            </a:r>
          </a:p>
          <a:p>
            <a:pPr marL="0" indent="0">
              <a:buFontTx/>
              <a:buNone/>
            </a:pPr>
            <a:r>
              <a:rPr lang="fr-FR" sz="2400" u="sng" dirty="0"/>
              <a:t>Propositions</a:t>
            </a:r>
            <a:r>
              <a:rPr lang="fr-FR" sz="2400" dirty="0"/>
              <a:t> : </a:t>
            </a:r>
          </a:p>
          <a:p>
            <a:pPr marL="0" indent="0"/>
            <a:r>
              <a:rPr lang="fr-FR" sz="2400" dirty="0"/>
              <a:t>plus discussions sur un thème choisi à chaque plénière développé en 1/2 journée</a:t>
            </a:r>
          </a:p>
          <a:p>
            <a:pPr marL="0" indent="0"/>
            <a:r>
              <a:rPr lang="fr-FR" sz="2400" dirty="0"/>
              <a:t>travail sur la coordination des </a:t>
            </a:r>
            <a:r>
              <a:rPr lang="fr-FR" sz="2400" dirty="0" smtClean="0"/>
              <a:t>préventions </a:t>
            </a:r>
            <a:r>
              <a:rPr lang="fr-FR" sz="2400" dirty="0"/>
              <a:t>et informations VIH en milieu scolaire et de </a:t>
            </a:r>
            <a:r>
              <a:rPr lang="fr-FR" sz="2400" dirty="0" smtClean="0"/>
              <a:t>formation : </a:t>
            </a:r>
            <a:r>
              <a:rPr lang="fr-FR" sz="2400" dirty="0"/>
              <a:t>lycées, centres d'apprentissage, écales d'AMP, aides soignantes, etc...</a:t>
            </a:r>
          </a:p>
          <a:p>
            <a:pPr marL="0" indent="0">
              <a:buFontTx/>
              <a:buNone/>
            </a:pPr>
            <a:r>
              <a:rPr lang="fr-FR" sz="2400" u="sng" dirty="0"/>
              <a:t>Priorité à mettre en œuvre </a:t>
            </a:r>
            <a:r>
              <a:rPr lang="fr-FR" sz="2400" u="sng" dirty="0" smtClean="0"/>
              <a:t>l</a:t>
            </a:r>
            <a:r>
              <a:rPr lang="fr-FR" sz="2400" u="sng" dirty="0" smtClean="0"/>
              <a:t>’</a:t>
            </a:r>
            <a:r>
              <a:rPr lang="fr-FR" sz="2400" u="sng" dirty="0" smtClean="0"/>
              <a:t>ARS </a:t>
            </a:r>
            <a:r>
              <a:rPr lang="fr-FR" sz="2400" dirty="0" smtClean="0"/>
              <a:t>: </a:t>
            </a:r>
            <a:r>
              <a:rPr lang="fr-FR" sz="2400" dirty="0"/>
              <a:t>prescription des nouvelles molécules à venir</a:t>
            </a:r>
          </a:p>
          <a:p>
            <a:pPr marL="0" indent="0">
              <a:buFontTx/>
              <a:buNone/>
            </a:pPr>
            <a:endParaRPr lang="fr-FR" sz="2400" dirty="0"/>
          </a:p>
          <a:p>
            <a:pPr marL="0" indent="0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7259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Blip>
                <a:blip r:embed="rId3"/>
              </a:buBlip>
              <a:tabLst>
                <a:tab pos="449263" algn="l"/>
              </a:tabLst>
            </a:pPr>
            <a:r>
              <a:rPr lang="fr-FR" sz="3600" dirty="0" smtClean="0">
                <a:latin typeface="Arial Narrow" panose="020B0606020202030204" pitchFamily="34" charset="0"/>
              </a:rPr>
              <a:t>Élection de membres complémentaires du bureau</a:t>
            </a:r>
            <a:r>
              <a:rPr lang="fr-FR" sz="3200" dirty="0" smtClean="0">
                <a:latin typeface="Arial Narrow" panose="020B0606020202030204" pitchFamily="34" charset="0"/>
              </a:rPr>
              <a:t/>
            </a:r>
            <a:br>
              <a:rPr lang="fr-FR" sz="3200" dirty="0" smtClean="0">
                <a:latin typeface="Arial Narrow" panose="020B0606020202030204" pitchFamily="34" charset="0"/>
              </a:rPr>
            </a:br>
            <a:endParaRPr lang="fr-FR" sz="3200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2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Bureau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62000" y="1422400"/>
            <a:ext cx="9193161" cy="4981575"/>
          </a:xfrm>
        </p:spPr>
        <p:txBody>
          <a:bodyPr/>
          <a:lstStyle/>
          <a:p>
            <a:r>
              <a:rPr lang="fr-FR" sz="2000" dirty="0" smtClean="0"/>
              <a:t>Statutairement 9 postes au bureau</a:t>
            </a:r>
          </a:p>
          <a:p>
            <a:r>
              <a:rPr lang="fr-FR" sz="2000" dirty="0" smtClean="0"/>
              <a:t>Equilibre initial</a:t>
            </a:r>
          </a:p>
          <a:p>
            <a:pPr lvl="1"/>
            <a:r>
              <a:rPr lang="fr-FR" sz="1800" dirty="0" smtClean="0"/>
              <a:t>3 collèges 1</a:t>
            </a:r>
          </a:p>
          <a:p>
            <a:pPr lvl="1"/>
            <a:r>
              <a:rPr lang="fr-FR" sz="1800" dirty="0" smtClean="0"/>
              <a:t>3 collèges 2</a:t>
            </a:r>
          </a:p>
          <a:p>
            <a:pPr lvl="1"/>
            <a:r>
              <a:rPr lang="fr-FR" sz="1800" dirty="0" smtClean="0"/>
              <a:t>1 collège 3</a:t>
            </a:r>
          </a:p>
          <a:p>
            <a:pPr lvl="1"/>
            <a:r>
              <a:rPr lang="fr-FR" sz="1800" dirty="0" smtClean="0"/>
              <a:t>1 collège 4</a:t>
            </a:r>
          </a:p>
          <a:p>
            <a:pPr lvl="1"/>
            <a:r>
              <a:rPr lang="fr-FR" sz="1800" dirty="0" smtClean="0"/>
              <a:t>1 poste inoccupé</a:t>
            </a:r>
          </a:p>
          <a:p>
            <a:r>
              <a:rPr lang="fr-FR" sz="2000" dirty="0" smtClean="0"/>
              <a:t>Actuellement</a:t>
            </a:r>
          </a:p>
          <a:p>
            <a:pPr lvl="1"/>
            <a:r>
              <a:rPr lang="fr-FR" sz="1800" dirty="0" smtClean="0"/>
              <a:t>Départ en retraite de Marie-Christine Derrien (collège 2)</a:t>
            </a:r>
          </a:p>
          <a:p>
            <a:pPr lvl="2"/>
            <a:r>
              <a:rPr lang="fr-FR" sz="1600" dirty="0" smtClean="0"/>
              <a:t>2 postes inoccupés</a:t>
            </a:r>
          </a:p>
          <a:p>
            <a:r>
              <a:rPr lang="fr-FR" sz="2000" dirty="0" smtClean="0"/>
              <a:t>Souhait du bureau</a:t>
            </a:r>
          </a:p>
          <a:p>
            <a:pPr lvl="1"/>
            <a:r>
              <a:rPr lang="fr-FR" sz="1800" dirty="0" smtClean="0"/>
              <a:t>Augmenter la représentation des collèges 3 et/ou 4</a:t>
            </a:r>
          </a:p>
          <a:p>
            <a:pPr lvl="1"/>
            <a:r>
              <a:rPr lang="fr-FR" sz="1800" dirty="0" smtClean="0"/>
              <a:t>Avoir au sein du bureau un acteur de la prise en charge sociale</a:t>
            </a:r>
          </a:p>
          <a:p>
            <a:pPr lvl="1"/>
            <a:r>
              <a:rPr lang="fr-FR" sz="1800" dirty="0" smtClean="0"/>
              <a:t>Garder une répartition territoriale « équitable »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789653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 candidatures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Collège 3</a:t>
            </a:r>
          </a:p>
          <a:p>
            <a:pPr lvl="1"/>
            <a:r>
              <a:rPr lang="fr-FR" dirty="0" smtClean="0"/>
              <a:t>Ronan Bernard, </a:t>
            </a:r>
            <a:r>
              <a:rPr lang="fr-FR" dirty="0" smtClean="0"/>
              <a:t>Brest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Collège 2, secteur psycho-Social</a:t>
            </a:r>
          </a:p>
          <a:p>
            <a:pPr lvl="1"/>
            <a:r>
              <a:rPr lang="fr-FR" dirty="0" smtClean="0"/>
              <a:t>Eliane </a:t>
            </a:r>
            <a:r>
              <a:rPr lang="fr-FR" dirty="0" err="1" smtClean="0"/>
              <a:t>Bronnec</a:t>
            </a:r>
            <a:r>
              <a:rPr lang="fr-FR" dirty="0" smtClean="0"/>
              <a:t>, Vannes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0983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68893"/>
            <a:ext cx="8743950" cy="1362075"/>
          </a:xfrm>
        </p:spPr>
        <p:txBody>
          <a:bodyPr/>
          <a:lstStyle/>
          <a:p>
            <a:pPr marL="571500" indent="-571500">
              <a:buBlip>
                <a:blip r:embed="rId2"/>
              </a:buBlip>
              <a:tabLst>
                <a:tab pos="449263" algn="l"/>
              </a:tabLst>
            </a:pPr>
            <a:r>
              <a:rPr lang="fr-FR" sz="3600" dirty="0" smtClean="0">
                <a:latin typeface="Arial Narrow" panose="020B0606020202030204" pitchFamily="34" charset="0"/>
              </a:rPr>
              <a:t>PROPOSITION DE THÈMES DE RÉUNIONS ORGANISÉES EN </a:t>
            </a:r>
            <a:r>
              <a:rPr lang="fr-FR" dirty="0" smtClean="0">
                <a:latin typeface="Arial Narrow" panose="020B0606020202030204" pitchFamily="34" charset="0"/>
              </a:rPr>
              <a:t>2015</a:t>
            </a:r>
            <a:endParaRPr lang="fr-FR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27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mémoire en 2014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Journée patients</a:t>
            </a:r>
          </a:p>
          <a:p>
            <a:pPr lvl="1"/>
            <a:r>
              <a:rPr lang="fr-FR" sz="2000" dirty="0" smtClean="0"/>
              <a:t>Actualités thérapeutiques</a:t>
            </a:r>
          </a:p>
          <a:p>
            <a:pPr lvl="1"/>
            <a:r>
              <a:rPr lang="fr-FR" sz="2000" dirty="0" smtClean="0"/>
              <a:t>Assurances</a:t>
            </a:r>
          </a:p>
          <a:p>
            <a:pPr lvl="1"/>
            <a:r>
              <a:rPr lang="fr-FR" sz="2000" dirty="0" smtClean="0"/>
              <a:t>Sexualité</a:t>
            </a:r>
          </a:p>
          <a:p>
            <a:r>
              <a:rPr lang="fr-FR" sz="2400" dirty="0" smtClean="0"/>
              <a:t>Journée du COREVIH</a:t>
            </a:r>
          </a:p>
          <a:p>
            <a:pPr lvl="1"/>
            <a:r>
              <a:rPr lang="fr-FR" sz="2000" dirty="0" err="1" smtClean="0"/>
              <a:t>Auto-tests</a:t>
            </a:r>
            <a:endParaRPr lang="fr-FR" sz="2000" dirty="0" smtClean="0"/>
          </a:p>
          <a:p>
            <a:pPr lvl="1"/>
            <a:r>
              <a:rPr lang="fr-FR" sz="2000" dirty="0" smtClean="0"/>
              <a:t>Hépatites</a:t>
            </a:r>
          </a:p>
          <a:p>
            <a:pPr lvl="1"/>
            <a:r>
              <a:rPr lang="fr-FR" sz="2000" dirty="0" smtClean="0"/>
              <a:t>Migrants</a:t>
            </a:r>
          </a:p>
          <a:p>
            <a:pPr lvl="1"/>
            <a:r>
              <a:rPr lang="fr-FR" sz="2000" dirty="0" smtClean="0"/>
              <a:t>Vaccination VHB</a:t>
            </a:r>
          </a:p>
          <a:p>
            <a:r>
              <a:rPr lang="fr-FR" sz="2400" dirty="0" smtClean="0"/>
              <a:t>Autres réunions</a:t>
            </a:r>
          </a:p>
          <a:p>
            <a:pPr lvl="1"/>
            <a:r>
              <a:rPr lang="fr-FR" sz="2000" dirty="0" smtClean="0"/>
              <a:t>Scientifiques : méthodologie (Mt St Michel), post CROI, Application des recommandations d’expert (prévu en décembre)</a:t>
            </a:r>
          </a:p>
          <a:p>
            <a:pPr lvl="1"/>
            <a:r>
              <a:rPr lang="fr-FR" sz="2000" dirty="0" smtClean="0"/>
              <a:t>Colloque Trans, journée dépistage (multithématique).</a:t>
            </a:r>
          </a:p>
        </p:txBody>
      </p:sp>
    </p:spTree>
    <p:extLst>
      <p:ext uri="{BB962C8B-B14F-4D97-AF65-F5344CB8AC3E}">
        <p14:creationId xmlns:p14="http://schemas.microsoft.com/office/powerpoint/2010/main" val="1621746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Blip>
                <a:blip r:embed="rId3"/>
              </a:buBlip>
            </a:pPr>
            <a:r>
              <a:rPr lang="fr-FR" sz="3600" dirty="0" smtClean="0">
                <a:latin typeface="Arial Narrow" panose="020B0606020202030204" pitchFamily="34" charset="0"/>
              </a:rPr>
              <a:t>Questions diverses</a:t>
            </a:r>
            <a:endParaRPr lang="fr-FR" sz="3600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4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latin typeface="+mn-lt"/>
              </a:rPr>
              <a:t>Prochains grands RDV du COREVIH-Bretagne</a:t>
            </a:r>
            <a:endParaRPr lang="fr-FR" sz="3200" dirty="0">
              <a:latin typeface="+mn-lt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217063"/>
              </p:ext>
            </p:extLst>
          </p:nvPr>
        </p:nvGraphicFramePr>
        <p:xfrm>
          <a:off x="762000" y="1422400"/>
          <a:ext cx="8975724" cy="4249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931"/>
                <a:gridCol w="2243931"/>
                <a:gridCol w="2243931"/>
                <a:gridCol w="2243931"/>
              </a:tblGrid>
              <a:tr h="63219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Dates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Thèmes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Horaires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80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Lieux</a:t>
                      </a:r>
                      <a:endParaRPr lang="fr-FR" sz="180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B1513"/>
                    </a:solidFill>
                  </a:tcPr>
                </a:tc>
              </a:tr>
              <a:tr h="10911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13</a:t>
                      </a:r>
                      <a:r>
                        <a:rPr lang="fr-FR" baseline="0" dirty="0" smtClean="0">
                          <a:latin typeface="Arial Narrow" panose="020B0606020202030204" pitchFamily="34" charset="0"/>
                        </a:rPr>
                        <a:t> octobre</a:t>
                      </a:r>
                    </a:p>
                    <a:p>
                      <a:pPr algn="ctr"/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>
                          <a:solidFill>
                            <a:srgbClr val="9B1513"/>
                          </a:solidFill>
                          <a:latin typeface="Arial Narrow" panose="020B0606020202030204" pitchFamily="34" charset="0"/>
                        </a:rPr>
                        <a:t>Plénière</a:t>
                      </a:r>
                      <a:endParaRPr lang="fr-FR" baseline="0" dirty="0">
                        <a:solidFill>
                          <a:srgbClr val="9B1513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14h30-17h30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Brest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911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6 novembre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>
                          <a:solidFill>
                            <a:srgbClr val="9B1513"/>
                          </a:solidFill>
                          <a:latin typeface="Arial Narrow" panose="020B0606020202030204" pitchFamily="34" charset="0"/>
                        </a:rPr>
                        <a:t>Inter-COREVIH Dépistage</a:t>
                      </a:r>
                      <a:endParaRPr lang="fr-FR" baseline="0" dirty="0">
                        <a:solidFill>
                          <a:srgbClr val="9B1513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Journée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 Narrow" panose="020B0606020202030204" pitchFamily="34" charset="0"/>
                        </a:rPr>
                        <a:t>Le</a:t>
                      </a:r>
                      <a:r>
                        <a:rPr lang="fr-FR" baseline="0" dirty="0" smtClean="0">
                          <a:latin typeface="Arial Narrow" panose="020B0606020202030204" pitchFamily="34" charset="0"/>
                        </a:rPr>
                        <a:t> Mans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354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Décembre</a:t>
                      </a:r>
                    </a:p>
                    <a:p>
                      <a:pPr algn="ctr"/>
                      <a:endParaRPr lang="fr-FR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>
                          <a:solidFill>
                            <a:srgbClr val="9B1513"/>
                          </a:solidFill>
                          <a:effectLst/>
                          <a:latin typeface="Arial Narrow" panose="020B0606020202030204" pitchFamily="34" charset="0"/>
                        </a:rPr>
                        <a:t>Réunion scientifique</a:t>
                      </a:r>
                      <a:br>
                        <a:rPr lang="fr-FR" baseline="0" dirty="0">
                          <a:solidFill>
                            <a:srgbClr val="9B1513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fr-FR" baseline="0" dirty="0">
                          <a:solidFill>
                            <a:srgbClr val="9B1513"/>
                          </a:solidFill>
                          <a:effectLst/>
                          <a:latin typeface="Arial Narrow" panose="020B0606020202030204" pitchFamily="34" charset="0"/>
                        </a:rPr>
                        <a:t>Recommandations d'experts un an après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Soirée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 Visio-conférence</a:t>
                      </a:r>
                      <a:b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fr-FR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Rennes et Brest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197" y="5780869"/>
            <a:ext cx="1685567" cy="107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Blip>
                <a:blip r:embed="rId2"/>
              </a:buBlip>
            </a:pPr>
            <a:r>
              <a:rPr lang="fr-FR" sz="3600" dirty="0" smtClean="0">
                <a:latin typeface="Arial Narrow" panose="020B0606020202030204" pitchFamily="34" charset="0"/>
              </a:rPr>
              <a:t>Approbation du compte-rendu de la plénière du </a:t>
            </a:r>
            <a:r>
              <a:rPr lang="fr-FR" sz="3600" dirty="0" smtClean="0">
                <a:latin typeface="Arial Narrow" panose="020B0606020202030204" pitchFamily="34" charset="0"/>
              </a:rPr>
              <a:t>25 </a:t>
            </a:r>
            <a:r>
              <a:rPr lang="fr-FR" sz="3600" dirty="0" smtClean="0">
                <a:latin typeface="Arial Narrow" panose="020B0606020202030204" pitchFamily="34" charset="0"/>
              </a:rPr>
              <a:t>avril 2014</a:t>
            </a:r>
            <a:endParaRPr lang="fr-FR" sz="3600" dirty="0">
              <a:latin typeface="Arial Narrow" panose="020B0606020202030204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1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Blip>
                <a:blip r:embed="rId2"/>
              </a:buBlip>
            </a:pPr>
            <a:r>
              <a:rPr lang="fr-FR" sz="3600" dirty="0" smtClean="0">
                <a:latin typeface="Arial Narrow" panose="020B0606020202030204" pitchFamily="34" charset="0"/>
              </a:rPr>
              <a:t>Quelques données budgétaires précises pour 2013</a:t>
            </a:r>
            <a:endParaRPr lang="fr-FR" sz="3600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58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2013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Dépenses sur budget annuel</a:t>
            </a:r>
          </a:p>
          <a:p>
            <a:pPr lvl="1"/>
            <a:r>
              <a:rPr lang="fr-FR" dirty="0" smtClean="0"/>
              <a:t>547 938 €</a:t>
            </a:r>
          </a:p>
          <a:p>
            <a:pPr lvl="1"/>
            <a:endParaRPr lang="fr-FR" dirty="0"/>
          </a:p>
          <a:p>
            <a:r>
              <a:rPr lang="fr-FR" dirty="0" smtClean="0"/>
              <a:t>Dépenses sur provisions</a:t>
            </a:r>
          </a:p>
          <a:p>
            <a:pPr lvl="1"/>
            <a:r>
              <a:rPr lang="fr-FR" dirty="0" smtClean="0"/>
              <a:t>29 605 €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100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L’environnement de travail et les frais de gestion</a:t>
            </a:r>
            <a:endParaRPr lang="fr-FR" sz="28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820612"/>
              </p:ext>
            </p:extLst>
          </p:nvPr>
        </p:nvGraphicFramePr>
        <p:xfrm>
          <a:off x="721360" y="1692035"/>
          <a:ext cx="9083040" cy="3835004"/>
        </p:xfrm>
        <a:graphic>
          <a:graphicData uri="http://schemas.openxmlformats.org/drawingml/2006/table">
            <a:tbl>
              <a:tblPr/>
              <a:tblGrid>
                <a:gridCol w="715402"/>
                <a:gridCol w="6055360"/>
                <a:gridCol w="2312278"/>
              </a:tblGrid>
              <a:tr h="36985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effectLst/>
                        <a:latin typeface="Arial"/>
                      </a:endParaRPr>
                    </a:p>
                  </a:txBody>
                  <a:tcPr marL="10893" marR="10893" marT="108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effectLst/>
                        <a:latin typeface="Arial"/>
                      </a:endParaRPr>
                    </a:p>
                  </a:txBody>
                  <a:tcPr marL="10893" marR="10893" marT="108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900" b="0" i="0" u="none" strike="noStrike">
                        <a:effectLst/>
                        <a:latin typeface="Arial"/>
                      </a:endParaRPr>
                    </a:p>
                  </a:txBody>
                  <a:tcPr marL="10893" marR="10893" marT="10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28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1  - Environnement de travail du personnel du COREVIH - Entrent dans ce cadre également les frais de déplacement des TECs et de la coordination, le téléphone, visio, informatique etc</a:t>
                      </a:r>
                    </a:p>
                  </a:txBody>
                  <a:tcPr marL="10893" marR="10893" marT="108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15/01/13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NEXES Visio - mise en place d'une tablette visioconférence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154,28 €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Mult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Téléphonie (portables + clés 3G)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1 726,92 €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Calibri"/>
                        </a:rPr>
                        <a:t>Mult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effectLst/>
                          <a:latin typeface="Arial"/>
                        </a:rPr>
                        <a:t>Achat matériel informatique + téléphonie (DD portables, </a:t>
                      </a:r>
                      <a:r>
                        <a:rPr lang="fr-FR" sz="900" b="0" i="0" u="none" strike="noStrike" dirty="0" err="1">
                          <a:effectLst/>
                          <a:latin typeface="Arial"/>
                        </a:rPr>
                        <a:t>cablage</a:t>
                      </a:r>
                      <a:r>
                        <a:rPr lang="fr-FR" sz="900" b="0" i="0" u="none" strike="noStrike" dirty="0">
                          <a:effectLst/>
                          <a:latin typeface="Arial"/>
                        </a:rPr>
                        <a:t>, réseau…)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2 180,98 €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Calibri"/>
                        </a:rPr>
                        <a:t>13/06/13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Livres VIH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19,00 €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01/09/13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Reprographie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189,65 €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effectLst/>
                          <a:latin typeface="Arial"/>
                        </a:rPr>
                        <a:t>Informatique CHU ("location" réseau/PC)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16 191,00 €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Site Internet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1 949,00 €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Locaux du corevih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20 573,00 €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Amortissements (travaux installation COREVIH, informatique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12 391,00 €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Déplacements courant avec véhicules CHU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27 221,00 €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Conventions avec établissements accueillant les équipes du COREVIH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Frais de gestion CHU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47 421,00 €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334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effectLst/>
                        <a:latin typeface="Arial"/>
                      </a:endParaRPr>
                    </a:p>
                  </a:txBody>
                  <a:tcPr marL="10893" marR="10893" marT="108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Immac store Disques durs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effectLst/>
                          <a:latin typeface="Arial"/>
                        </a:rPr>
                        <a:t>872,00 €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5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893" marR="10893" marT="108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effectLst/>
                          <a:latin typeface="Arial"/>
                        </a:rPr>
                        <a:t>130 016,83 €</a:t>
                      </a:r>
                    </a:p>
                  </a:txBody>
                  <a:tcPr marL="10893" marR="10893" marT="10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5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Les frais de réception et organisation de réunions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62000" y="2996364"/>
          <a:ext cx="8975726" cy="1833647"/>
        </p:xfrm>
        <a:graphic>
          <a:graphicData uri="http://schemas.openxmlformats.org/drawingml/2006/table">
            <a:tbl>
              <a:tblPr/>
              <a:tblGrid>
                <a:gridCol w="706949"/>
                <a:gridCol w="5983817"/>
                <a:gridCol w="2284960"/>
              </a:tblGrid>
              <a:tr h="52074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2 - Frais de réception - Tout ce que le COREVIH organise et qui est tourné vers l’extérieur : journée du COREVIH, journée patient, réception d'invités</a:t>
                      </a:r>
                    </a:p>
                  </a:txBody>
                  <a:tcPr marL="12624" marR="12624" marT="126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16/01/13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Restaurants réception invités (4 évèvements)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519,10 €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18/04/13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Miam et caetera - Restauration journée annuelle du Corevih Rennes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2 610,80 €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04/06/13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Boulangerie Liffré - Restauration formation associatif 1 er juin 2013 à Rennes (Trods)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48,51 €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03/05/13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Prestation Impro infini du 18 avril 2013 - Journée annuelle Corevih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3 059,50 €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16/12/13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Réunion travail équipe Corevih 16 décembre 2013 - Comptoir des Halles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204,50 €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93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6 442,41 €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96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Les frais de formation du personnel et des membres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62000" y="2217182"/>
          <a:ext cx="8975725" cy="3392010"/>
        </p:xfrm>
        <a:graphic>
          <a:graphicData uri="http://schemas.openxmlformats.org/drawingml/2006/table">
            <a:tbl>
              <a:tblPr/>
              <a:tblGrid>
                <a:gridCol w="706949"/>
                <a:gridCol w="5983817"/>
                <a:gridCol w="2284959"/>
              </a:tblGrid>
              <a:tr h="2095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Rubrique 3 - Formations individuelles : Membres du COREVIH et Personnels du COREVIH</a:t>
                      </a:r>
                    </a:p>
                  </a:txBody>
                  <a:tcPr marL="12624" marR="12624" marT="12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673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21/03/13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Formation santé publique  Université Lorraine - H. Chanvril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800,00 €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19/06/13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SFLS facture N°2013 - 069 - Tecs en Corevih - V. Mouton-Rioux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180,00 €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19/06/13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SFLS facture N°2013 - 069 - Tecs en Corevih - P. Lotton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180,00 €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04/03/13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SFLS - Formation Dat'aids - V. Mouton/C. Arvieux/P. Lotton/JP Sinteff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380,00 €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26/07/13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Inscription journées des coordonnateurs Bordeaux - H. Chanvril 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210,00 €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01/01/13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Formation Access - J. Rohan - JC Duthé - V. Mouton Rioux - Pascal Lotton (Ex 2012)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4 140,00 €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11/03/13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Conseil général Morbihan -  Dr Le Martelot (Lorient st Brieuc-Toulouse)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163,60 €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11/03/13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AIRDDS - Déplacement Me BESSE (Nantes le 18/10/2012)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53,00 €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01/03/13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SIS C. Soulard - Réunio Vie affective et sexuelle Rennes Transport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56,60 €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08/11/13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SIS C. N. Rimbourg Réunion Vie affective et sexuelle Rennes Transport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66,32 €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01/09/13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SFLS formation ecoute sexualité et le soignant … S. Jaouen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180,00 €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01/09/13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Transport et hébergement - Formation Ci-dessus S. Jaouen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148,80 €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22/11/13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E. Boittin-Bardot SFLS Ecoute de la sexualité - Inscription 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90,00 €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22/11/13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MC Derrien SFLS Ecoute de la sexualité - Inscription 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90,00 €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22/11/13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Mc Derrien SFLS Ecoute de la sexualité - Hébergement et transport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179,00 €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22/11/13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S. Jaouen SFLS Ecoute de la sexualité - Inscription 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90,00 €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624" marR="12624" marT="126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7 007,32 €</a:t>
                      </a:r>
                    </a:p>
                  </a:txBody>
                  <a:tcPr marL="12624" marR="12624" marT="126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637371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diapos COREVIH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Futura"/>
        <a:ea typeface="ＭＳ Ｐゴシック"/>
        <a:cs typeface=""/>
      </a:majorFont>
      <a:minorFont>
        <a:latin typeface="Futura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1765</Words>
  <Application>Microsoft Office PowerPoint</Application>
  <PresentationFormat>Diapositives 35 mm</PresentationFormat>
  <Paragraphs>480</Paragraphs>
  <Slides>39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39</vt:i4>
      </vt:variant>
    </vt:vector>
  </HeadingPairs>
  <TitlesOfParts>
    <vt:vector size="41" baseType="lpstr">
      <vt:lpstr>Modèle diapos COREVIH</vt:lpstr>
      <vt:lpstr>Conception personnalisée</vt:lpstr>
      <vt:lpstr>Plénière du COREVIH</vt:lpstr>
      <vt:lpstr>Prochains grands RDV du COREVIH-Bretagne</vt:lpstr>
      <vt:lpstr>L’ordre du jour</vt:lpstr>
      <vt:lpstr>Approbation du compte-rendu de la plénière du 25 avril 2014</vt:lpstr>
      <vt:lpstr>Quelques données budgétaires précises pour 2013</vt:lpstr>
      <vt:lpstr>Budget 2013</vt:lpstr>
      <vt:lpstr>L’environnement de travail et les frais de gestion</vt:lpstr>
      <vt:lpstr>Les frais de réception et organisation de réunions</vt:lpstr>
      <vt:lpstr>Les frais de formation du personnel et des membres</vt:lpstr>
      <vt:lpstr>Formations organisées</vt:lpstr>
      <vt:lpstr>Coopération internationale</vt:lpstr>
      <vt:lpstr>Bureaux et plénières</vt:lpstr>
      <vt:lpstr>Représentation/informations</vt:lpstr>
      <vt:lpstr>Logiciels, documents </vt:lpstr>
      <vt:lpstr>Personnel du COREVIH</vt:lpstr>
      <vt:lpstr>ORGANISATION  ET fonctionnement  INTERNE du COREVIH</vt:lpstr>
      <vt:lpstr>Notre fonctionnement</vt:lpstr>
      <vt:lpstr>Autres nouveautés de fonctionnement</vt:lpstr>
      <vt:lpstr>Présentation PowerPoint</vt:lpstr>
      <vt:lpstr>Présentation PowerPoint</vt:lpstr>
      <vt:lpstr>Questionnaire COREVIH</vt:lpstr>
      <vt:lpstr>Profil des répondants</vt:lpstr>
      <vt:lpstr>Présentation PowerPoint</vt:lpstr>
      <vt:lpstr>La gouvernance (organisation et communication) </vt:lpstr>
      <vt:lpstr> Les missions du COREVIH </vt:lpstr>
      <vt:lpstr>Les commissions </vt:lpstr>
      <vt:lpstr>Réunions (organisation, rythme, contenu) </vt:lpstr>
      <vt:lpstr>Présentation PowerPoint</vt:lpstr>
      <vt:lpstr>Présentation PowerPoint</vt:lpstr>
      <vt:lpstr>Moyens de communication (2)</vt:lpstr>
      <vt:lpstr>Remboursement/formation</vt:lpstr>
      <vt:lpstr> Contribution libre </vt:lpstr>
      <vt:lpstr>Élection de membres complémentaires du bureau </vt:lpstr>
      <vt:lpstr>Bureau</vt:lpstr>
      <vt:lpstr>Deux candidatures</vt:lpstr>
      <vt:lpstr>PROPOSITION DE THÈMES DE RÉUNIONS ORGANISÉES EN 2015</vt:lpstr>
      <vt:lpstr>Pour mémoire en 2014</vt:lpstr>
      <vt:lpstr>Questions diverses</vt:lpstr>
      <vt:lpstr>Prochains grands RDV du COREVIH-Bretagne</vt:lpstr>
    </vt:vector>
  </TitlesOfParts>
  <Company>Cédric Arvieux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Cédric Arvieux</dc:creator>
  <cp:lastModifiedBy>DUCEPT Myriam</cp:lastModifiedBy>
  <cp:revision>65</cp:revision>
  <cp:lastPrinted>2014-07-03T10:00:49Z</cp:lastPrinted>
  <dcterms:created xsi:type="dcterms:W3CDTF">2010-03-15T16:07:12Z</dcterms:created>
  <dcterms:modified xsi:type="dcterms:W3CDTF">2014-07-07T12:39:36Z</dcterms:modified>
</cp:coreProperties>
</file>