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74" r:id="rId4"/>
    <p:sldId id="257" r:id="rId5"/>
    <p:sldId id="260" r:id="rId6"/>
    <p:sldId id="266" r:id="rId7"/>
    <p:sldId id="263" r:id="rId8"/>
    <p:sldId id="258" r:id="rId9"/>
    <p:sldId id="259" r:id="rId10"/>
    <p:sldId id="265" r:id="rId11"/>
    <p:sldId id="264" r:id="rId12"/>
    <p:sldId id="270" r:id="rId13"/>
    <p:sldId id="272" r:id="rId14"/>
    <p:sldId id="271" r:id="rId15"/>
    <p:sldId id="268" r:id="rId16"/>
    <p:sldId id="269" r:id="rId17"/>
    <p:sldId id="267" r:id="rId18"/>
    <p:sldId id="262" r:id="rId19"/>
    <p:sldId id="261" r:id="rId20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68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766"/>
            <a:ext cx="8915400" cy="7315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8795"/>
            <a:ext cx="8001000" cy="318620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9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1706880"/>
            <a:ext cx="3427413" cy="3505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99260"/>
            <a:ext cx="457200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77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3986784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941294"/>
            <a:ext cx="3986784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675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6601968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941294"/>
            <a:ext cx="1371600" cy="12344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190974"/>
            <a:ext cx="1371600" cy="12344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669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25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941295"/>
            <a:ext cx="914400" cy="4611065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445559"/>
            <a:ext cx="6426200" cy="37852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3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7863"/>
            <a:ext cx="891540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8001000" cy="7620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32385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7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999"/>
            <a:ext cx="8915400" cy="1905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0506"/>
            <a:ext cx="8001000" cy="6477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681428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681428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56883"/>
            <a:ext cx="2895600" cy="30427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5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159000"/>
            <a:ext cx="3566160" cy="307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699259"/>
            <a:ext cx="356616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9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11640"/>
            <a:ext cx="8913813" cy="7620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416357"/>
            <a:ext cx="7610476" cy="380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5688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F8FAB4-152C-A24B-85F3-A36357738F16}" type="datetimeFigureOut">
              <a:rPr lang="fr-FR" smtClean="0"/>
              <a:t>22/11/13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5688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45289" y="0"/>
            <a:ext cx="7068525" cy="156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1" y="5562600"/>
            <a:ext cx="7999413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ZoneTexte 8"/>
          <p:cNvSpPr txBox="1"/>
          <p:nvPr userDrawn="1"/>
        </p:nvSpPr>
        <p:spPr>
          <a:xfrm>
            <a:off x="8531580" y="5495715"/>
            <a:ext cx="612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221D4C-31BD-4545-80F3-C2511451216B}" type="slidenum">
              <a:rPr lang="fr-FR" sz="1100" smtClean="0"/>
              <a:t>‹#›</a:t>
            </a:fld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325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Arvieux/Desktop/LivretSMIRM-VIH%20-%20copie.pdf" TargetMode="Externa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evih-bretagne.fr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L’annonce d’une maladie grave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C’est pas si facile…</a:t>
            </a:r>
            <a:endParaRPr lang="fr-FR" dirty="0"/>
          </a:p>
        </p:txBody>
      </p:sp>
      <p:pic>
        <p:nvPicPr>
          <p:cNvPr id="4" name="Image 3" descr="LogoCoreVIH Bretag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" y="186082"/>
            <a:ext cx="1871870" cy="1190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914400" y="5310072"/>
            <a:ext cx="76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Dr Cédric Arvieux – CHU de Rennes  - COREVIH Bretagne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26720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Dimension psychologique de la relation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 arrière plan chez le soignant</a:t>
            </a:r>
          </a:p>
          <a:p>
            <a:pPr lvl="1"/>
            <a:r>
              <a:rPr lang="fr-FR" dirty="0" smtClean="0"/>
              <a:t>Peur de la mort</a:t>
            </a:r>
          </a:p>
          <a:p>
            <a:pPr lvl="1"/>
            <a:r>
              <a:rPr lang="fr-FR" dirty="0" smtClean="0"/>
              <a:t>Peur des réactions émotionnelles du patient/des siennes</a:t>
            </a:r>
          </a:p>
          <a:p>
            <a:pPr lvl="1"/>
            <a:r>
              <a:rPr lang="fr-FR" dirty="0" smtClean="0"/>
              <a:t>Crainte d’être désapprouvé (n’annonce pas la bonne nouvelle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…</a:t>
            </a:r>
            <a:endParaRPr lang="fr-FR" dirty="0" smtClean="0"/>
          </a:p>
          <a:p>
            <a:r>
              <a:rPr lang="fr-FR" dirty="0" smtClean="0"/>
              <a:t>Mécanismes de défenses du soignant</a:t>
            </a:r>
          </a:p>
          <a:p>
            <a:pPr lvl="1"/>
            <a:r>
              <a:rPr lang="fr-FR" dirty="0" smtClean="0"/>
              <a:t>Mensonge</a:t>
            </a:r>
          </a:p>
          <a:p>
            <a:pPr lvl="1"/>
            <a:r>
              <a:rPr lang="fr-FR" dirty="0" smtClean="0"/>
              <a:t>Fuite en avant, pas d’espace pour le patient</a:t>
            </a:r>
          </a:p>
          <a:p>
            <a:pPr lvl="1"/>
            <a:r>
              <a:rPr lang="fr-FR" dirty="0" smtClean="0"/>
              <a:t>Fausse réassurance</a:t>
            </a:r>
          </a:p>
          <a:p>
            <a:pPr lvl="1"/>
            <a:r>
              <a:rPr lang="fr-FR" dirty="0" smtClean="0"/>
              <a:t>Rationalisation</a:t>
            </a:r>
          </a:p>
          <a:p>
            <a:pPr lvl="1"/>
            <a:r>
              <a:rPr lang="fr-FR" dirty="0" smtClean="0"/>
              <a:t>Evitement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5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Bases de la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Disponibilité et situation d’écoute</a:t>
            </a:r>
          </a:p>
          <a:p>
            <a:r>
              <a:rPr lang="fr-FR" dirty="0" smtClean="0"/>
              <a:t>Information adaptée</a:t>
            </a:r>
          </a:p>
          <a:p>
            <a:r>
              <a:rPr lang="fr-FR" dirty="0" smtClean="0"/>
              <a:t>Respect des silences</a:t>
            </a:r>
          </a:p>
          <a:p>
            <a:r>
              <a:rPr lang="fr-FR" dirty="0" smtClean="0"/>
              <a:t>Questions fermées et ouvertes</a:t>
            </a:r>
          </a:p>
          <a:p>
            <a:r>
              <a:rPr lang="fr-FR" dirty="0" smtClean="0"/>
              <a:t>Reformulation</a:t>
            </a:r>
          </a:p>
          <a:p>
            <a:r>
              <a:rPr lang="fr-FR" dirty="0" smtClean="0"/>
              <a:t>Assurance de la compréhension</a:t>
            </a:r>
          </a:p>
          <a:p>
            <a:r>
              <a:rPr lang="fr-FR" dirty="0" smtClean="0"/>
              <a:t>Redonner la parole en fin d’entretien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95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le patient et « savoir ce qu’il sait »</a:t>
            </a:r>
          </a:p>
          <a:p>
            <a:pPr lvl="1"/>
            <a:r>
              <a:rPr lang="fr-FR" dirty="0" smtClean="0"/>
              <a:t>Evite </a:t>
            </a:r>
            <a:r>
              <a:rPr lang="fr-FR" dirty="0" smtClean="0"/>
              <a:t>le décalage</a:t>
            </a:r>
          </a:p>
          <a:p>
            <a:r>
              <a:rPr lang="fr-FR" dirty="0" smtClean="0"/>
              <a:t>Dire les mots…</a:t>
            </a:r>
          </a:p>
          <a:p>
            <a:pPr lvl="1"/>
            <a:r>
              <a:rPr lang="fr-FR" dirty="0" smtClean="0"/>
              <a:t>…Mais leur éviter la brutalité</a:t>
            </a:r>
          </a:p>
          <a:p>
            <a:r>
              <a:rPr lang="fr-FR" dirty="0" smtClean="0"/>
              <a:t>Etablir un plan initial avec le patient et des objectifs</a:t>
            </a:r>
          </a:p>
          <a:p>
            <a:pPr lvl="1"/>
            <a:r>
              <a:rPr lang="fr-FR" dirty="0" smtClean="0"/>
              <a:t>Interprétation des signes cliniques / ce qui a amené au diagnostic / Programme de traitement/ Pronostic / Soutien envisagé</a:t>
            </a:r>
          </a:p>
          <a:p>
            <a:r>
              <a:rPr lang="fr-FR" dirty="0" smtClean="0"/>
              <a:t>L’annonce, c’est la fin d’une </a:t>
            </a:r>
            <a:r>
              <a:rPr lang="fr-FR" dirty="0" smtClean="0"/>
              <a:t>certaine </a:t>
            </a:r>
            <a:r>
              <a:rPr lang="fr-FR" dirty="0" smtClean="0"/>
              <a:t>incertitude…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29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3" y="1416357"/>
            <a:ext cx="7799390" cy="3805585"/>
          </a:xfrm>
        </p:spPr>
        <p:txBody>
          <a:bodyPr/>
          <a:lstStyle/>
          <a:p>
            <a:r>
              <a:rPr lang="fr-FR" dirty="0" smtClean="0"/>
              <a:t>S’assurer de la compréhension du patient et l’assurer de la compréhension du soignant</a:t>
            </a:r>
          </a:p>
          <a:p>
            <a:pPr lvl="1"/>
            <a:r>
              <a:rPr lang="fr-FR" dirty="0" smtClean="0"/>
              <a:t>S’ajuster aux réactions du patients</a:t>
            </a:r>
          </a:p>
          <a:p>
            <a:pPr lvl="1"/>
            <a:r>
              <a:rPr lang="fr-FR" dirty="0" smtClean="0"/>
              <a:t>Laisser le temps</a:t>
            </a:r>
          </a:p>
          <a:p>
            <a:r>
              <a:rPr lang="fr-FR" dirty="0" smtClean="0"/>
              <a:t>Garder un « champ du possible »</a:t>
            </a:r>
          </a:p>
          <a:p>
            <a:pPr lvl="1"/>
            <a:r>
              <a:rPr lang="fr-FR" i="1" dirty="0" smtClean="0"/>
              <a:t>Ex : VIH et relations sexuelles</a:t>
            </a:r>
            <a:endParaRPr lang="fr-FR" dirty="0" smtClean="0"/>
          </a:p>
          <a:p>
            <a:r>
              <a:rPr lang="fr-FR" dirty="0" smtClean="0"/>
              <a:t>Conclure l’entretien</a:t>
            </a:r>
          </a:p>
          <a:p>
            <a:pPr lvl="1"/>
            <a:r>
              <a:rPr lang="fr-FR" dirty="0" smtClean="0"/>
              <a:t>Faire la synthèse de ce qui a été compris (patient, entourage)</a:t>
            </a:r>
          </a:p>
          <a:p>
            <a:pPr lvl="1"/>
            <a:r>
              <a:rPr lang="fr-FR" dirty="0" smtClean="0"/>
              <a:t>Remettre un support, si possible « personnalisé »</a:t>
            </a:r>
            <a:endParaRPr lang="fr-FR" dirty="0"/>
          </a:p>
        </p:txBody>
      </p:sp>
      <p:pic>
        <p:nvPicPr>
          <p:cNvPr id="4" name="Imag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77" y="2227101"/>
            <a:ext cx="1393036" cy="195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32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fois l’annonce faite…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0108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impacts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Traumatisme primaire</a:t>
            </a:r>
          </a:p>
          <a:p>
            <a:pPr lvl="1"/>
            <a:r>
              <a:rPr lang="fr-FR" dirty="0" smtClean="0"/>
              <a:t>Mort, douleur, handicap, diminution, limitation</a:t>
            </a:r>
          </a:p>
          <a:p>
            <a:r>
              <a:rPr lang="fr-FR" dirty="0" smtClean="0"/>
              <a:t>Traumatisme à distance</a:t>
            </a:r>
          </a:p>
          <a:p>
            <a:pPr lvl="1"/>
            <a:r>
              <a:rPr lang="fr-FR" dirty="0" smtClean="0"/>
              <a:t>Réactivation d’évènements douloureux passés</a:t>
            </a:r>
          </a:p>
          <a:p>
            <a:pPr lvl="2"/>
            <a:r>
              <a:rPr lang="fr-FR" dirty="0" smtClean="0"/>
              <a:t>Deuil, maladie, conflit, séparation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1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réactions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Sentiment d’arbitraire</a:t>
            </a:r>
          </a:p>
          <a:p>
            <a:pPr lvl="1"/>
            <a:r>
              <a:rPr lang="fr-FR" dirty="0" smtClean="0"/>
              <a:t>Relié à « l’impuissance »</a:t>
            </a:r>
          </a:p>
          <a:p>
            <a:pPr lvl="1"/>
            <a:r>
              <a:rPr lang="fr-FR" dirty="0" smtClean="0"/>
              <a:t>« Pourquoi moi ?</a:t>
            </a:r>
          </a:p>
          <a:p>
            <a:r>
              <a:rPr lang="fr-FR" dirty="0" smtClean="0"/>
              <a:t>Culpabilité</a:t>
            </a:r>
          </a:p>
          <a:p>
            <a:pPr lvl="1"/>
            <a:r>
              <a:rPr lang="fr-FR" dirty="0" smtClean="0"/>
              <a:t>Lien d’humanité face à l’événement (</a:t>
            </a:r>
            <a:r>
              <a:rPr lang="fr-FR" i="1" dirty="0" smtClean="0"/>
              <a:t>H. Romano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L’entendre pour aider le patient à s’en dégager</a:t>
            </a:r>
          </a:p>
          <a:p>
            <a:r>
              <a:rPr lang="fr-FR" dirty="0" smtClean="0"/>
              <a:t>Altération du sentiment d’appartenance</a:t>
            </a:r>
          </a:p>
          <a:p>
            <a:pPr lvl="1"/>
            <a:r>
              <a:rPr lang="fr-FR" dirty="0" smtClean="0"/>
              <a:t>Le patient « ne se reconnaît plus » et pense être reconnu autrement : </a:t>
            </a:r>
            <a:r>
              <a:rPr lang="fr-FR" i="1" dirty="0" smtClean="0"/>
              <a:t>depuis « ça », on me regarde différemment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63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L’annonce : un degré de satisfaction élevé, mais…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" r="-163"/>
          <a:stretch/>
        </p:blipFill>
        <p:spPr>
          <a:xfrm>
            <a:off x="975482" y="1517589"/>
            <a:ext cx="2797612" cy="3805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778"/>
          <a:stretch/>
        </p:blipFill>
        <p:spPr>
          <a:xfrm>
            <a:off x="4691968" y="1517589"/>
            <a:ext cx="2923255" cy="3801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8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L’annonce : prendre en compte le caractère multidimensionnel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6" r="1177"/>
          <a:stretch/>
        </p:blipFill>
        <p:spPr>
          <a:xfrm>
            <a:off x="3230136" y="1535688"/>
            <a:ext cx="2843625" cy="380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56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Bibliographie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1416357"/>
            <a:ext cx="5769171" cy="380558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L’annonce d’un diagnostic grave. H. Romano, La revue de médecine interne 31 (2010) 626-630.</a:t>
            </a:r>
          </a:p>
          <a:p>
            <a:r>
              <a:rPr lang="fr-FR" dirty="0" smtClean="0"/>
              <a:t>Information du patient et annonce d’une maladie grave. L. </a:t>
            </a:r>
            <a:r>
              <a:rPr lang="fr-FR" dirty="0" err="1" smtClean="0"/>
              <a:t>Misery</a:t>
            </a:r>
            <a:r>
              <a:rPr lang="fr-FR" dirty="0" smtClean="0"/>
              <a:t> &amp; M. </a:t>
            </a:r>
            <a:r>
              <a:rPr lang="fr-FR" dirty="0" err="1" smtClean="0"/>
              <a:t>Chastaing</a:t>
            </a:r>
            <a:r>
              <a:rPr lang="fr-FR" dirty="0" smtClean="0"/>
              <a:t>. La revue de médecine interne 26 (2005) 960-5.</a:t>
            </a:r>
          </a:p>
          <a:p>
            <a:r>
              <a:rPr lang="fr-FR" dirty="0" smtClean="0"/>
              <a:t>Etude sur l’annonce du diagnostic de cancer et le ressenti des malades en 2011. Mai 2012.</a:t>
            </a:r>
          </a:p>
          <a:p>
            <a:r>
              <a:rPr lang="fr-FR" dirty="0" smtClean="0"/>
              <a:t>C’est comment quand on est mort ? Accompagner les enfants sur le chemin du chagrin. H. Romano, La pensée sauvage, Grenoble, 2009</a:t>
            </a:r>
          </a:p>
          <a:p>
            <a:r>
              <a:rPr lang="fr-FR" dirty="0" smtClean="0">
                <a:hlinkClick r:id="rId2"/>
              </a:rPr>
              <a:t>http://www.corevih-bretagne.fr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799" y="2598637"/>
            <a:ext cx="1290695" cy="18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39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Comprendre les grands enjeux qui sont autour de l’annonce d’une maladie grave</a:t>
            </a:r>
          </a:p>
          <a:p>
            <a:pPr lvl="1"/>
            <a:r>
              <a:rPr lang="fr-FR" dirty="0" smtClean="0"/>
              <a:t>Pour le soignant</a:t>
            </a:r>
          </a:p>
          <a:p>
            <a:pPr lvl="1"/>
            <a:r>
              <a:rPr lang="fr-FR" dirty="0" smtClean="0"/>
              <a:t>Pour le patient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Maitriser la base technique permettant de faire une annonce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62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</a:p>
          <a:p>
            <a:r>
              <a:rPr lang="fr-FR" dirty="0" smtClean="0"/>
              <a:t>Contexte de « l’annonce »</a:t>
            </a:r>
          </a:p>
          <a:p>
            <a:r>
              <a:rPr lang="fr-FR" dirty="0" smtClean="0"/>
              <a:t>Exercice 2</a:t>
            </a:r>
          </a:p>
          <a:p>
            <a:r>
              <a:rPr lang="fr-FR" dirty="0" smtClean="0"/>
              <a:t>Communication et techniques</a:t>
            </a:r>
          </a:p>
          <a:p>
            <a:r>
              <a:rPr lang="fr-FR" dirty="0" smtClean="0"/>
              <a:t>Quelques données sur le ressenti des patients</a:t>
            </a:r>
          </a:p>
          <a:p>
            <a:r>
              <a:rPr lang="fr-FR" dirty="0" smtClean="0"/>
              <a:t>Bibliographie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51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Pour </a:t>
            </a:r>
            <a:r>
              <a:rPr lang="fr-FR" dirty="0" smtClean="0"/>
              <a:t>vous, professionnel de santé, quel mot représente l’annonce d’une maladie grave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09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L’annonce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Conditionne souvent l’acceptation de la maladie</a:t>
            </a:r>
          </a:p>
          <a:p>
            <a:r>
              <a:rPr lang="fr-FR" dirty="0" smtClean="0"/>
              <a:t>Evènement traumatique</a:t>
            </a:r>
          </a:p>
          <a:p>
            <a:pPr lvl="1"/>
            <a:r>
              <a:rPr lang="fr-FR" dirty="0" smtClean="0"/>
              <a:t>Violent et intense</a:t>
            </a:r>
          </a:p>
          <a:p>
            <a:pPr lvl="1"/>
            <a:r>
              <a:rPr lang="fr-FR" dirty="0" smtClean="0"/>
              <a:t>« Marquant »</a:t>
            </a:r>
          </a:p>
          <a:p>
            <a:pPr lvl="2"/>
            <a:r>
              <a:rPr lang="fr-FR" i="1" dirty="0" smtClean="0"/>
              <a:t>« En une fraction de seconde, la vis bascule »</a:t>
            </a:r>
          </a:p>
          <a:p>
            <a:pPr lvl="2"/>
            <a:r>
              <a:rPr lang="fr-FR" i="1" dirty="0" smtClean="0"/>
              <a:t>« Il y a le temps d’avant et le temps d’après »</a:t>
            </a:r>
          </a:p>
          <a:p>
            <a:pPr lvl="2"/>
            <a:r>
              <a:rPr lang="fr-FR" i="1" dirty="0" smtClean="0"/>
              <a:t>« Rien ne sera plus jamais comme avant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069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légal et juridique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Code de déontologie (Art. 35)</a:t>
            </a:r>
          </a:p>
          <a:p>
            <a:pPr lvl="1"/>
            <a:r>
              <a:rPr lang="fr-FR" dirty="0" smtClean="0"/>
              <a:t>Le médecin doit au patient une information loyale, claire et appropriée sur son état, les investigations et les choix qu’il propose.</a:t>
            </a:r>
          </a:p>
          <a:p>
            <a:pPr marL="685800" lvl="2" indent="0">
              <a:buNone/>
            </a:pPr>
            <a:r>
              <a:rPr lang="fr-FR" i="1" dirty="0" smtClean="0"/>
              <a:t>Toutefois, dans l’intérêt du malade, et pour des raisons que le praticien apprécie en conscience, un malade peut être tenu dans l’ignorance de son état (sauf risques de contamination d’autres personnes).</a:t>
            </a:r>
          </a:p>
          <a:p>
            <a:r>
              <a:rPr lang="fr-FR" dirty="0" smtClean="0"/>
              <a:t>La loi du 4 mars 2002 : va plus loin !</a:t>
            </a:r>
          </a:p>
          <a:p>
            <a:pPr lvl="1"/>
            <a:r>
              <a:rPr lang="fr-FR" dirty="0" smtClean="0"/>
              <a:t>Toute personne a le droit d’être </a:t>
            </a:r>
            <a:r>
              <a:rPr lang="fr-FR" dirty="0" smtClean="0"/>
              <a:t>informée </a:t>
            </a:r>
            <a:r>
              <a:rPr lang="fr-FR" dirty="0" smtClean="0"/>
              <a:t>sur son état de santé…</a:t>
            </a:r>
          </a:p>
          <a:p>
            <a:pPr lvl="2"/>
            <a:r>
              <a:rPr lang="fr-FR" dirty="0" smtClean="0"/>
              <a:t>Cette information incombe à tout professionnels de santé</a:t>
            </a:r>
          </a:p>
          <a:p>
            <a:pPr lvl="2"/>
            <a:r>
              <a:rPr lang="fr-FR" dirty="0" smtClean="0"/>
              <a:t>Cette information est délivrée au cours d’un entretien individuel</a:t>
            </a:r>
          </a:p>
          <a:p>
            <a:r>
              <a:rPr lang="fr-FR" dirty="0" smtClean="0"/>
              <a:t>Rapport HAS 2008 sur l’annonce d’une mauvaise nouvelle</a:t>
            </a:r>
          </a:p>
          <a:p>
            <a:endParaRPr lang="fr-FR" dirty="0" smtClean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2191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L’annonce doit être centrée sur le patient et non sur la maladie </a:t>
            </a:r>
          </a:p>
          <a:p>
            <a:pPr lvl="1"/>
            <a:r>
              <a:rPr lang="fr-FR" dirty="0" smtClean="0"/>
              <a:t>Pas facile pour un soignant…</a:t>
            </a:r>
          </a:p>
          <a:p>
            <a:r>
              <a:rPr lang="fr-FR" dirty="0" smtClean="0"/>
              <a:t>Importance de la </a:t>
            </a:r>
            <a:r>
              <a:rPr lang="fr-FR" b="1" dirty="0" smtClean="0"/>
              <a:t>Communication</a:t>
            </a:r>
          </a:p>
          <a:p>
            <a:pPr lvl="1"/>
            <a:r>
              <a:rPr lang="fr-FR" dirty="0" smtClean="0"/>
              <a:t>Verbale</a:t>
            </a:r>
          </a:p>
          <a:p>
            <a:pPr lvl="1"/>
            <a:r>
              <a:rPr lang="fr-FR" dirty="0" smtClean="0"/>
              <a:t>Gestuelle</a:t>
            </a:r>
          </a:p>
          <a:p>
            <a:pPr lvl="1"/>
            <a:r>
              <a:rPr lang="fr-FR" dirty="0" smtClean="0"/>
              <a:t>Empathie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26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Annoncer une séropositivité de l’infection VIH</a:t>
            </a:r>
          </a:p>
          <a:p>
            <a:pPr lvl="1"/>
            <a:r>
              <a:rPr lang="fr-FR" dirty="0" smtClean="0"/>
              <a:t>4 groupes de 3</a:t>
            </a:r>
          </a:p>
          <a:p>
            <a:pPr lvl="2"/>
            <a:r>
              <a:rPr lang="fr-FR" dirty="0" smtClean="0"/>
              <a:t>Un patient</a:t>
            </a:r>
          </a:p>
          <a:p>
            <a:pPr lvl="2"/>
            <a:r>
              <a:rPr lang="fr-FR" dirty="0" smtClean="0"/>
              <a:t>Un soignant</a:t>
            </a:r>
          </a:p>
          <a:p>
            <a:pPr lvl="2"/>
            <a:r>
              <a:rPr lang="fr-FR" dirty="0" smtClean="0"/>
              <a:t>Un observateur</a:t>
            </a:r>
          </a:p>
          <a:p>
            <a:pPr marL="6858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5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Scénario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Luis est venu faire un test de dépistage au CDAG. </a:t>
            </a:r>
            <a:r>
              <a:rPr lang="fr-FR" dirty="0"/>
              <a:t> </a:t>
            </a:r>
            <a:r>
              <a:rPr lang="fr-FR" dirty="0" smtClean="0"/>
              <a:t>C’est la troisième fois cette année car il prend pas mal de risques (rapports homosexuels non protégés avec partenaires multiples); les deux tests précédant étant négatifs, il n’est pas super inquiet…</a:t>
            </a:r>
          </a:p>
          <a:p>
            <a:pPr lvl="1"/>
            <a:r>
              <a:rPr lang="fr-FR" dirty="0" smtClean="0"/>
              <a:t>Le soignant a reçu les résultats qui montrent clairement une infection par le VIH</a:t>
            </a:r>
          </a:p>
          <a:p>
            <a:r>
              <a:rPr lang="fr-FR" b="1" dirty="0" smtClean="0"/>
              <a:t>Exercice:</a:t>
            </a:r>
          </a:p>
          <a:p>
            <a:pPr lvl="1"/>
            <a:r>
              <a:rPr lang="fr-FR" dirty="0" smtClean="0"/>
              <a:t>Annoncer son résultat à Luis</a:t>
            </a:r>
          </a:p>
          <a:p>
            <a:pPr lvl="1"/>
            <a:r>
              <a:rPr lang="fr-FR" dirty="0" smtClean="0"/>
              <a:t>L’observateur note les réactions du soignants et du patient</a:t>
            </a:r>
          </a:p>
        </p:txBody>
      </p:sp>
    </p:spTree>
    <p:extLst>
      <p:ext uri="{BB962C8B-B14F-4D97-AF65-F5344CB8AC3E}">
        <p14:creationId xmlns:p14="http://schemas.microsoft.com/office/powerpoint/2010/main" val="303226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ec bandeau des chapitres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Avec bandeau des chapitres.potx</Template>
  <TotalTime>274</TotalTime>
  <Words>617</Words>
  <Application>Microsoft Macintosh PowerPoint</Application>
  <PresentationFormat>Présentation à l'écran (16:10)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Avec bandeau des chapitres</vt:lpstr>
      <vt:lpstr>L’annonce d’une maladie grave</vt:lpstr>
      <vt:lpstr>Objectifs</vt:lpstr>
      <vt:lpstr>Plan</vt:lpstr>
      <vt:lpstr>Exercice 1</vt:lpstr>
      <vt:lpstr>L’annonce</vt:lpstr>
      <vt:lpstr>Contexte légal et juridique</vt:lpstr>
      <vt:lpstr>Le contexte</vt:lpstr>
      <vt:lpstr>Exercice 2 (1)</vt:lpstr>
      <vt:lpstr>Exercice 2 (2)</vt:lpstr>
      <vt:lpstr>Dimension psychologique de la relation</vt:lpstr>
      <vt:lpstr>Bases de la communication</vt:lpstr>
      <vt:lpstr>Techniques</vt:lpstr>
      <vt:lpstr>Techniques (2)</vt:lpstr>
      <vt:lpstr>Une fois l’annonce faite…</vt:lpstr>
      <vt:lpstr>Deux impacts</vt:lpstr>
      <vt:lpstr>Trois réactions</vt:lpstr>
      <vt:lpstr>L’annonce : un degré de satisfaction élevé, mais…</vt:lpstr>
      <vt:lpstr>L’annonce : prendre en compte le caractère multidimensionnel</vt:lpstr>
      <vt:lpstr>Bibliographie</vt:lpstr>
    </vt:vector>
  </TitlesOfParts>
  <Company>Boulot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Arvieux</dc:creator>
  <cp:lastModifiedBy>Cedric Arvieux</cp:lastModifiedBy>
  <cp:revision>22</cp:revision>
  <dcterms:created xsi:type="dcterms:W3CDTF">2013-06-05T05:24:19Z</dcterms:created>
  <dcterms:modified xsi:type="dcterms:W3CDTF">2013-11-22T07:19:03Z</dcterms:modified>
</cp:coreProperties>
</file>